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9" r:id="rId2"/>
    <p:sldId id="347" r:id="rId3"/>
    <p:sldId id="263" r:id="rId4"/>
    <p:sldId id="304" r:id="rId5"/>
    <p:sldId id="305" r:id="rId6"/>
    <p:sldId id="306" r:id="rId7"/>
    <p:sldId id="307" r:id="rId8"/>
    <p:sldId id="308" r:id="rId9"/>
    <p:sldId id="309" r:id="rId10"/>
    <p:sldId id="310" r:id="rId11"/>
    <p:sldId id="348" r:id="rId12"/>
    <p:sldId id="311" r:id="rId13"/>
    <p:sldId id="312" r:id="rId14"/>
    <p:sldId id="313" r:id="rId15"/>
    <p:sldId id="314" r:id="rId16"/>
    <p:sldId id="349" r:id="rId17"/>
    <p:sldId id="315" r:id="rId18"/>
    <p:sldId id="316" r:id="rId19"/>
    <p:sldId id="352" r:id="rId20"/>
    <p:sldId id="353" r:id="rId21"/>
    <p:sldId id="354" r:id="rId22"/>
    <p:sldId id="355" r:id="rId23"/>
    <p:sldId id="356" r:id="rId24"/>
    <p:sldId id="357" r:id="rId25"/>
    <p:sldId id="374" r:id="rId26"/>
    <p:sldId id="317" r:id="rId27"/>
    <p:sldId id="370" r:id="rId28"/>
    <p:sldId id="371" r:id="rId29"/>
    <p:sldId id="372" r:id="rId30"/>
    <p:sldId id="373" r:id="rId31"/>
    <p:sldId id="318" r:id="rId32"/>
    <p:sldId id="375" r:id="rId33"/>
    <p:sldId id="376" r:id="rId34"/>
    <p:sldId id="377" r:id="rId35"/>
    <p:sldId id="382" r:id="rId36"/>
    <p:sldId id="381" r:id="rId37"/>
    <p:sldId id="379" r:id="rId38"/>
    <p:sldId id="378" r:id="rId39"/>
    <p:sldId id="380" r:id="rId40"/>
    <p:sldId id="358" r:id="rId41"/>
    <p:sldId id="350" r:id="rId42"/>
    <p:sldId id="351" r:id="rId43"/>
    <p:sldId id="359" r:id="rId44"/>
    <p:sldId id="369" r:id="rId45"/>
    <p:sldId id="367" r:id="rId46"/>
    <p:sldId id="368" r:id="rId47"/>
    <p:sldId id="360" r:id="rId48"/>
    <p:sldId id="361" r:id="rId49"/>
    <p:sldId id="362" r:id="rId50"/>
    <p:sldId id="363" r:id="rId51"/>
    <p:sldId id="364" r:id="rId52"/>
    <p:sldId id="366" r:id="rId53"/>
    <p:sldId id="383" r:id="rId54"/>
    <p:sldId id="319" r:id="rId55"/>
    <p:sldId id="320" r:id="rId56"/>
    <p:sldId id="321" r:id="rId57"/>
    <p:sldId id="322" r:id="rId58"/>
    <p:sldId id="323" r:id="rId59"/>
    <p:sldId id="324" r:id="rId60"/>
    <p:sldId id="325" r:id="rId61"/>
    <p:sldId id="384" r:id="rId62"/>
    <p:sldId id="385" r:id="rId63"/>
    <p:sldId id="386" r:id="rId64"/>
    <p:sldId id="387" r:id="rId65"/>
    <p:sldId id="388" r:id="rId66"/>
    <p:sldId id="389" r:id="rId67"/>
    <p:sldId id="390" r:id="rId68"/>
    <p:sldId id="391" r:id="rId69"/>
    <p:sldId id="392" r:id="rId70"/>
    <p:sldId id="393" r:id="rId71"/>
    <p:sldId id="394" r:id="rId72"/>
    <p:sldId id="395" r:id="rId73"/>
    <p:sldId id="396" r:id="rId74"/>
    <p:sldId id="397" r:id="rId75"/>
    <p:sldId id="398" r:id="rId76"/>
    <p:sldId id="399" r:id="rId77"/>
    <p:sldId id="400" r:id="rId78"/>
    <p:sldId id="401" r:id="rId79"/>
    <p:sldId id="402" r:id="rId80"/>
    <p:sldId id="403" r:id="rId81"/>
    <p:sldId id="404" r:id="rId82"/>
    <p:sldId id="405" r:id="rId83"/>
    <p:sldId id="406" r:id="rId84"/>
    <p:sldId id="407" r:id="rId85"/>
    <p:sldId id="303" r:id="rId86"/>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F68C9"/>
    <a:srgbClr val="0033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4660"/>
  </p:normalViewPr>
  <p:slideViewPr>
    <p:cSldViewPr>
      <p:cViewPr varScale="1">
        <p:scale>
          <a:sx n="78" d="100"/>
          <a:sy n="78" d="100"/>
        </p:scale>
        <p:origin x="1618" y="5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C68D6161-F29C-4F84-8103-E31F2CEA90F2}" type="datetimeFigureOut">
              <a:rPr lang="it-IT" smtClean="0"/>
              <a:pPr/>
              <a:t>16/01/2024</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763" indent="-309524" eaLnBrk="0" hangingPunct="0">
              <a:defRPr>
                <a:solidFill>
                  <a:schemeClr val="tx1"/>
                </a:solidFill>
                <a:latin typeface="Arial" panose="020B0604020202020204" pitchFamily="34" charset="0"/>
                <a:cs typeface="Arial" panose="020B0604020202020204" pitchFamily="34" charset="0"/>
              </a:defRPr>
            </a:lvl2pPr>
            <a:lvl3pPr marL="1238098" indent="-247620" eaLnBrk="0" hangingPunct="0">
              <a:defRPr>
                <a:solidFill>
                  <a:schemeClr val="tx1"/>
                </a:solidFill>
                <a:latin typeface="Arial" panose="020B0604020202020204" pitchFamily="34" charset="0"/>
                <a:cs typeface="Arial" panose="020B0604020202020204" pitchFamily="34" charset="0"/>
              </a:defRPr>
            </a:lvl3pPr>
            <a:lvl4pPr marL="1733337" indent="-247620" eaLnBrk="0" hangingPunct="0">
              <a:defRPr>
                <a:solidFill>
                  <a:schemeClr val="tx1"/>
                </a:solidFill>
                <a:latin typeface="Arial" panose="020B0604020202020204" pitchFamily="34" charset="0"/>
                <a:cs typeface="Arial" panose="020B0604020202020204" pitchFamily="34" charset="0"/>
              </a:defRPr>
            </a:lvl4pPr>
            <a:lvl5pPr marL="2228576" indent="-247620" eaLnBrk="0" hangingPunct="0">
              <a:defRPr>
                <a:solidFill>
                  <a:schemeClr val="tx1"/>
                </a:solidFill>
                <a:latin typeface="Arial" panose="020B0604020202020204" pitchFamily="34" charset="0"/>
                <a:cs typeface="Arial" panose="020B0604020202020204" pitchFamily="34" charset="0"/>
              </a:defRPr>
            </a:lvl5pPr>
            <a:lvl6pPr marL="2723815"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054"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293"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532"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811213" y="869950"/>
            <a:ext cx="5729287" cy="4297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32250802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2E1274B-5ACF-45BE-A191-7B77764CC7AF}" type="datetime1">
              <a:rPr lang="it-IT" smtClean="0"/>
              <a:pPr/>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1D5602B-D424-40D2-A8EE-C928EC3FDF5E}" type="datetime1">
              <a:rPr lang="it-IT" smtClean="0"/>
              <a:pPr/>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9EE0FD3-B99E-4296-8F2D-6BFD8B456F12}" type="datetime1">
              <a:rPr lang="it-IT" smtClean="0"/>
              <a:pPr/>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C395623-F500-4A2A-AFEE-53A9E08C390A}" type="datetime1">
              <a:rPr lang="it-IT" smtClean="0"/>
              <a:pPr/>
              <a:t>16/01/2024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854E22-5AA5-4C6B-816D-262E06A6C24E}" type="datetime1">
              <a:rPr lang="it-IT" smtClean="0"/>
              <a:pPr/>
              <a:t>16/01/2024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16/01/2024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16/01/2024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AD1741C-3BC8-4547-8EBF-DACDF95D6F98}" type="datetime1">
              <a:rPr lang="it-IT" smtClean="0"/>
              <a:pPr/>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31D93B3-9562-4A81-AB9E-90BEEA0FB2A5}" type="datetime1">
              <a:rPr lang="it-IT" smtClean="0"/>
              <a:pPr/>
              <a:t>16/01/2024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81DF4-8AD0-4495-99B1-14C8DA3E5361}" type="datetime1">
              <a:rPr lang="it-IT" smtClean="0"/>
              <a:pPr/>
              <a:t>16/01/2024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8.emf"/><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9.emf"/><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2.gif"/></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emf"/><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2.gif"/></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gif"/></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oleObject" Target="../embeddings/oleObject1.bin"/><Relationship Id="rId4" Type="http://schemas.openxmlformats.org/officeDocument/2006/relationships/image" Target="../media/image2.gi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0.wmf"/><Relationship Id="rId5" Type="http://schemas.openxmlformats.org/officeDocument/2006/relationships/oleObject" Target="../embeddings/oleObject2.bin"/><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1.wmf"/><Relationship Id="rId5" Type="http://schemas.openxmlformats.org/officeDocument/2006/relationships/oleObject" Target="../embeddings/oleObject3.bin"/><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gi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gi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oleObject" Target="../embeddings/oleObject4.bin"/><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7.emf"/><Relationship Id="rId4" Type="http://schemas.openxmlformats.org/officeDocument/2006/relationships/image" Target="../media/image2.gi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image" Target="../media/image1.png"/><Relationship Id="rId7" Type="http://schemas.openxmlformats.org/officeDocument/2006/relationships/image" Target="../media/image30.wmf"/><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oleObject" Target="../embeddings/oleObject5.bin"/><Relationship Id="rId5" Type="http://schemas.openxmlformats.org/officeDocument/2006/relationships/image" Target="../media/image29.png"/><Relationship Id="rId4" Type="http://schemas.openxmlformats.org/officeDocument/2006/relationships/image" Target="../media/image2.gif"/><Relationship Id="rId9" Type="http://schemas.openxmlformats.org/officeDocument/2006/relationships/image" Target="../media/image31.wm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1.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1.png"/><Relationship Id="rId7" Type="http://schemas.openxmlformats.org/officeDocument/2006/relationships/image" Target="../media/image34.emf"/><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33.emf"/><Relationship Id="rId5" Type="http://schemas.openxmlformats.org/officeDocument/2006/relationships/image" Target="../media/image32.png"/><Relationship Id="rId4" Type="http://schemas.openxmlformats.org/officeDocument/2006/relationships/image" Target="../media/image2.gif"/></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36.emf"/><Relationship Id="rId4" Type="http://schemas.openxmlformats.org/officeDocument/2006/relationships/image" Target="../media/image2.gif"/></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2.gif"/></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2.gif"/></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2.gif"/></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2.gif"/></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2.gif"/></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2.gif"/></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2.gif"/></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2.gif"/></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2.gif"/></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47.emf"/><Relationship Id="rId4" Type="http://schemas.openxmlformats.org/officeDocument/2006/relationships/image" Target="../media/image2.gif"/></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49.emf"/><Relationship Id="rId5" Type="http://schemas.openxmlformats.org/officeDocument/2006/relationships/image" Target="../media/image48.png"/><Relationship Id="rId4" Type="http://schemas.openxmlformats.org/officeDocument/2006/relationships/image" Target="../media/image2.gif"/></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2.gif"/></Relationships>
</file>

<file path=ppt/slides/_rels/slide5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1.png"/><Relationship Id="rId7" Type="http://schemas.openxmlformats.org/officeDocument/2006/relationships/image" Target="../media/image54.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2.emf"/><Relationship Id="rId4" Type="http://schemas.openxmlformats.org/officeDocument/2006/relationships/image" Target="../media/image2.gif"/><Relationship Id="rId9" Type="http://schemas.openxmlformats.org/officeDocument/2006/relationships/image" Target="../media/image56.emf"/></Relationships>
</file>

<file path=ppt/slides/_rels/slide56.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7.png"/><Relationship Id="rId4" Type="http://schemas.openxmlformats.org/officeDocument/2006/relationships/image" Target="../media/image2.gif"/></Relationships>
</file>

<file path=ppt/slides/_rels/slide57.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53.emf"/><Relationship Id="rId5" Type="http://schemas.openxmlformats.org/officeDocument/2006/relationships/image" Target="../media/image58.png"/><Relationship Id="rId4" Type="http://schemas.openxmlformats.org/officeDocument/2006/relationships/image" Target="../media/image2.gif"/></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60.emf"/><Relationship Id="rId5" Type="http://schemas.openxmlformats.org/officeDocument/2006/relationships/image" Target="../media/image59.png"/><Relationship Id="rId4" Type="http://schemas.openxmlformats.org/officeDocument/2006/relationships/image" Target="../media/image2.gif"/></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62.emf"/><Relationship Id="rId5" Type="http://schemas.openxmlformats.org/officeDocument/2006/relationships/image" Target="../media/image61.emf"/><Relationship Id="rId4" Type="http://schemas.openxmlformats.org/officeDocument/2006/relationships/image" Target="../media/image2.gif"/></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64.emf"/><Relationship Id="rId5" Type="http://schemas.openxmlformats.org/officeDocument/2006/relationships/image" Target="../media/image63.png"/><Relationship Id="rId4" Type="http://schemas.openxmlformats.org/officeDocument/2006/relationships/image" Target="../media/image2.gif"/></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2.gif"/></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6.emf"/><Relationship Id="rId4" Type="http://schemas.openxmlformats.org/officeDocument/2006/relationships/image" Target="../media/image2.gif"/></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2.gif"/></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2.gif"/></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2.gif"/></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70.emf"/><Relationship Id="rId4" Type="http://schemas.openxmlformats.org/officeDocument/2006/relationships/image" Target="../media/image2.gif"/></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image" Target="../media/image2.gif"/></Relationships>
</file>

<file path=ppt/slides/_rels/slide85.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hyperlink" Target="mailto:luciobattilocchi@yahoo.com"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1772816"/>
            <a:ext cx="6340612" cy="4601666"/>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br>
              <a:rPr lang="it-IT" sz="1600" b="1" dirty="0">
                <a:solidFill>
                  <a:srgbClr val="002060"/>
                </a:solidFill>
                <a:latin typeface="Arial" pitchFamily="34" charset="0"/>
                <a:cs typeface="Arial" pitchFamily="34" charset="0"/>
              </a:rPr>
            </a:b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Ing. Lucio Battilocchi</a:t>
            </a:r>
          </a:p>
          <a:p>
            <a:pPr algn="ctr"/>
            <a:r>
              <a:rPr lang="it-IT" sz="1800" b="0" i="0" u="none" strike="noStrike" baseline="0" dirty="0">
                <a:latin typeface="CIDFont+F2"/>
              </a:rPr>
              <a:t>Membro della Commissione Manutenzioni Edilizie</a:t>
            </a:r>
          </a:p>
          <a:p>
            <a:pPr algn="ctr"/>
            <a:r>
              <a:rPr lang="it-IT" sz="1800" b="0" i="0" u="none" strike="noStrike" baseline="0" dirty="0">
                <a:latin typeface="CIDFont+F2"/>
              </a:rPr>
              <a:t>dell’Ordine degli Ingegneri della Provincia di Roma</a:t>
            </a: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Roma, data 18/01/2024</a:t>
            </a:r>
            <a:endParaRPr lang="en-GB" sz="1200" dirty="0">
              <a:solidFill>
                <a:schemeClr val="accent1">
                  <a:lumMod val="75000"/>
                </a:schemeClr>
              </a:solidFill>
              <a:latin typeface="Impact" pitchFamily="34" charset="0"/>
            </a:endParaRPr>
          </a:p>
        </p:txBody>
      </p:sp>
      <p:cxnSp>
        <p:nvCxnSpPr>
          <p:cNvPr id="17" name="Connettore 1 16"/>
          <p:cNvCxnSpPr/>
          <p:nvPr/>
        </p:nvCxnSpPr>
        <p:spPr>
          <a:xfrm flipH="1">
            <a:off x="1763688" y="2780928"/>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1835696" y="3501008"/>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Sottotitolo 2">
            <a:extLst>
              <a:ext uri="{FF2B5EF4-FFF2-40B4-BE49-F238E27FC236}">
                <a16:creationId xmlns:a16="http://schemas.microsoft.com/office/drawing/2014/main" id="{F8A1D34F-9381-1917-E0C1-2736ABB618BC}"/>
              </a:ext>
            </a:extLst>
          </p:cNvPr>
          <p:cNvSpPr txBox="1">
            <a:spLocks/>
          </p:cNvSpPr>
          <p:nvPr/>
        </p:nvSpPr>
        <p:spPr>
          <a:xfrm>
            <a:off x="2732282" y="941816"/>
            <a:ext cx="5184576" cy="1130064"/>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it-IT" sz="2000" b="1" dirty="0"/>
              <a:t>Trasparenza e fattore solare delle vetrate </a:t>
            </a:r>
          </a:p>
          <a:p>
            <a:pPr marL="0" indent="0" algn="just">
              <a:buNone/>
            </a:pPr>
            <a:r>
              <a:rPr lang="it-IT" sz="2000" b="1" dirty="0"/>
              <a:t>Marcatura CE per vetri e </a:t>
            </a:r>
            <a:r>
              <a:rPr lang="it-IT" sz="2000" b="1" dirty="0" err="1"/>
              <a:t>e</a:t>
            </a:r>
            <a:r>
              <a:rPr lang="it-IT" sz="2000" b="1" dirty="0"/>
              <a:t> serramenti</a:t>
            </a:r>
          </a:p>
        </p:txBody>
      </p:sp>
    </p:spTree>
    <p:extLst>
      <p:ext uri="{BB962C8B-B14F-4D97-AF65-F5344CB8AC3E}">
        <p14:creationId xmlns:p14="http://schemas.microsoft.com/office/powerpoint/2010/main" val="26177187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700"/>
                                        <p:tgtEl>
                                          <p:spTgt spid="2">
                                            <p:txEl>
                                              <p:pRg st="0" end="0"/>
                                            </p:txEl>
                                          </p:spTgt>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7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a:t>
            </a:fld>
            <a:endParaRPr lang="it-IT" sz="1000" dirty="0">
              <a:solidFill>
                <a:srgbClr val="003399"/>
              </a:solidFill>
              <a:latin typeface="Arial" pitchFamily="34" charset="0"/>
              <a:cs typeface="Arial" pitchFamily="34" charset="0"/>
            </a:endParaRPr>
          </a:p>
        </p:txBody>
      </p:sp>
      <p:sp>
        <p:nvSpPr>
          <p:cNvPr id="25" name="Segnaposto piè di pagina 5"/>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3680426C-00AA-06F7-FDAC-35DB426F1D6A}"/>
              </a:ext>
            </a:extLst>
          </p:cNvPr>
          <p:cNvPicPr>
            <a:picLocks noChangeAspect="1"/>
          </p:cNvPicPr>
          <p:nvPr/>
        </p:nvPicPr>
        <p:blipFill>
          <a:blip r:embed="rId5"/>
          <a:stretch>
            <a:fillRect/>
          </a:stretch>
        </p:blipFill>
        <p:spPr>
          <a:xfrm>
            <a:off x="3001981" y="567943"/>
            <a:ext cx="2936383" cy="1770845"/>
          </a:xfrm>
          <a:prstGeom prst="rect">
            <a:avLst/>
          </a:prstGeom>
        </p:spPr>
      </p:pic>
      <p:pic>
        <p:nvPicPr>
          <p:cNvPr id="7" name="Immagine 6">
            <a:extLst>
              <a:ext uri="{FF2B5EF4-FFF2-40B4-BE49-F238E27FC236}">
                <a16:creationId xmlns:a16="http://schemas.microsoft.com/office/drawing/2014/main" id="{89793125-1EA1-9B8F-3DCA-CD18D577E375}"/>
              </a:ext>
            </a:extLst>
          </p:cNvPr>
          <p:cNvPicPr>
            <a:picLocks noChangeAspect="1"/>
          </p:cNvPicPr>
          <p:nvPr/>
        </p:nvPicPr>
        <p:blipFill>
          <a:blip r:embed="rId6"/>
          <a:stretch>
            <a:fillRect/>
          </a:stretch>
        </p:blipFill>
        <p:spPr>
          <a:xfrm>
            <a:off x="1544089" y="2582626"/>
            <a:ext cx="6055822" cy="1586048"/>
          </a:xfrm>
          <a:prstGeom prst="rect">
            <a:avLst/>
          </a:prstGeom>
        </p:spPr>
      </p:pic>
    </p:spTree>
    <p:extLst>
      <p:ext uri="{BB962C8B-B14F-4D97-AF65-F5344CB8AC3E}">
        <p14:creationId xmlns:p14="http://schemas.microsoft.com/office/powerpoint/2010/main" val="218054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D40CBCC9-FA58-9D62-CD6B-19279929A01C}"/>
              </a:ext>
            </a:extLst>
          </p:cNvPr>
          <p:cNvPicPr>
            <a:picLocks noChangeAspect="1"/>
          </p:cNvPicPr>
          <p:nvPr/>
        </p:nvPicPr>
        <p:blipFill>
          <a:blip r:embed="rId5"/>
          <a:stretch>
            <a:fillRect/>
          </a:stretch>
        </p:blipFill>
        <p:spPr>
          <a:xfrm>
            <a:off x="5652120" y="332656"/>
            <a:ext cx="2390775" cy="1247775"/>
          </a:xfrm>
          <a:prstGeom prst="rect">
            <a:avLst/>
          </a:prstGeom>
        </p:spPr>
      </p:pic>
      <p:pic>
        <p:nvPicPr>
          <p:cNvPr id="7" name="Immagine 6">
            <a:extLst>
              <a:ext uri="{FF2B5EF4-FFF2-40B4-BE49-F238E27FC236}">
                <a16:creationId xmlns:a16="http://schemas.microsoft.com/office/drawing/2014/main" id="{E8CDF4E3-4656-FA62-8BA4-7EA18A3474C9}"/>
              </a:ext>
            </a:extLst>
          </p:cNvPr>
          <p:cNvPicPr>
            <a:picLocks noChangeAspect="1"/>
          </p:cNvPicPr>
          <p:nvPr/>
        </p:nvPicPr>
        <p:blipFill>
          <a:blip r:embed="rId6"/>
          <a:stretch>
            <a:fillRect/>
          </a:stretch>
        </p:blipFill>
        <p:spPr>
          <a:xfrm>
            <a:off x="1311812" y="166949"/>
            <a:ext cx="2684124" cy="5667293"/>
          </a:xfrm>
          <a:prstGeom prst="rect">
            <a:avLst/>
          </a:prstGeom>
        </p:spPr>
      </p:pic>
      <p:pic>
        <p:nvPicPr>
          <p:cNvPr id="9" name="Immagine 8">
            <a:extLst>
              <a:ext uri="{FF2B5EF4-FFF2-40B4-BE49-F238E27FC236}">
                <a16:creationId xmlns:a16="http://schemas.microsoft.com/office/drawing/2014/main" id="{3B4285BB-C984-9DA3-4C36-92D9AC30E6D7}"/>
              </a:ext>
            </a:extLst>
          </p:cNvPr>
          <p:cNvPicPr>
            <a:picLocks noChangeAspect="1"/>
          </p:cNvPicPr>
          <p:nvPr/>
        </p:nvPicPr>
        <p:blipFill>
          <a:blip r:embed="rId7"/>
          <a:stretch>
            <a:fillRect/>
          </a:stretch>
        </p:blipFill>
        <p:spPr>
          <a:xfrm>
            <a:off x="4572000" y="1737152"/>
            <a:ext cx="3970653" cy="3559061"/>
          </a:xfrm>
          <a:prstGeom prst="rect">
            <a:avLst/>
          </a:prstGeom>
        </p:spPr>
      </p:pic>
      <p:sp>
        <p:nvSpPr>
          <p:cNvPr id="3" name="Segnaposto piè di pagina 5">
            <a:extLst>
              <a:ext uri="{FF2B5EF4-FFF2-40B4-BE49-F238E27FC236}">
                <a16:creationId xmlns:a16="http://schemas.microsoft.com/office/drawing/2014/main" id="{DF56F944-9DAC-399A-372D-63BF76DD4E5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048538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7" name="Immagine 6">
            <a:extLst>
              <a:ext uri="{FF2B5EF4-FFF2-40B4-BE49-F238E27FC236}">
                <a16:creationId xmlns:a16="http://schemas.microsoft.com/office/drawing/2014/main" id="{86E8C59A-3E13-F85A-BBE3-ED438AE62DB7}"/>
              </a:ext>
            </a:extLst>
          </p:cNvPr>
          <p:cNvPicPr>
            <a:picLocks noChangeAspect="1"/>
          </p:cNvPicPr>
          <p:nvPr/>
        </p:nvPicPr>
        <p:blipFill>
          <a:blip r:embed="rId5"/>
          <a:stretch>
            <a:fillRect/>
          </a:stretch>
        </p:blipFill>
        <p:spPr>
          <a:xfrm>
            <a:off x="2086302" y="222546"/>
            <a:ext cx="4933969" cy="5427365"/>
          </a:xfrm>
          <a:prstGeom prst="rect">
            <a:avLst/>
          </a:prstGeom>
        </p:spPr>
      </p:pic>
      <p:sp>
        <p:nvSpPr>
          <p:cNvPr id="2" name="Segnaposto piè di pagina 5">
            <a:extLst>
              <a:ext uri="{FF2B5EF4-FFF2-40B4-BE49-F238E27FC236}">
                <a16:creationId xmlns:a16="http://schemas.microsoft.com/office/drawing/2014/main" id="{3A925361-D939-87EA-45B2-6E0DF77F12CE}"/>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586003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6" name="Immagine 5">
            <a:extLst>
              <a:ext uri="{FF2B5EF4-FFF2-40B4-BE49-F238E27FC236}">
                <a16:creationId xmlns:a16="http://schemas.microsoft.com/office/drawing/2014/main" id="{84EDD5C4-790E-77E5-886D-01D6D6CF3BC2}"/>
              </a:ext>
            </a:extLst>
          </p:cNvPr>
          <p:cNvPicPr>
            <a:picLocks noChangeAspect="1"/>
          </p:cNvPicPr>
          <p:nvPr/>
        </p:nvPicPr>
        <p:blipFill>
          <a:blip r:embed="rId5"/>
          <a:stretch>
            <a:fillRect/>
          </a:stretch>
        </p:blipFill>
        <p:spPr>
          <a:xfrm>
            <a:off x="2215662" y="620688"/>
            <a:ext cx="4873121" cy="4106445"/>
          </a:xfrm>
          <a:prstGeom prst="rect">
            <a:avLst/>
          </a:prstGeom>
        </p:spPr>
      </p:pic>
      <p:sp>
        <p:nvSpPr>
          <p:cNvPr id="2" name="Segnaposto piè di pagina 5">
            <a:extLst>
              <a:ext uri="{FF2B5EF4-FFF2-40B4-BE49-F238E27FC236}">
                <a16:creationId xmlns:a16="http://schemas.microsoft.com/office/drawing/2014/main" id="{162E295C-8399-52B7-1188-91194565D33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46796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F85A54E2-F8FC-FCB0-91DB-BC1FF3D90E95}"/>
              </a:ext>
            </a:extLst>
          </p:cNvPr>
          <p:cNvPicPr>
            <a:picLocks noChangeAspect="1"/>
          </p:cNvPicPr>
          <p:nvPr/>
        </p:nvPicPr>
        <p:blipFill>
          <a:blip r:embed="rId5"/>
          <a:stretch>
            <a:fillRect/>
          </a:stretch>
        </p:blipFill>
        <p:spPr>
          <a:xfrm>
            <a:off x="1835696" y="555264"/>
            <a:ext cx="6222993" cy="2051385"/>
          </a:xfrm>
          <a:prstGeom prst="rect">
            <a:avLst/>
          </a:prstGeom>
        </p:spPr>
      </p:pic>
      <p:pic>
        <p:nvPicPr>
          <p:cNvPr id="7" name="Immagine 6">
            <a:extLst>
              <a:ext uri="{FF2B5EF4-FFF2-40B4-BE49-F238E27FC236}">
                <a16:creationId xmlns:a16="http://schemas.microsoft.com/office/drawing/2014/main" id="{28A9EDB5-1DAB-5B8F-2A56-48C3AF975143}"/>
              </a:ext>
            </a:extLst>
          </p:cNvPr>
          <p:cNvPicPr>
            <a:picLocks noChangeAspect="1"/>
          </p:cNvPicPr>
          <p:nvPr/>
        </p:nvPicPr>
        <p:blipFill>
          <a:blip r:embed="rId6"/>
          <a:stretch>
            <a:fillRect/>
          </a:stretch>
        </p:blipFill>
        <p:spPr>
          <a:xfrm>
            <a:off x="2447290" y="2673694"/>
            <a:ext cx="4896544" cy="3155316"/>
          </a:xfrm>
          <a:prstGeom prst="rect">
            <a:avLst/>
          </a:prstGeom>
        </p:spPr>
      </p:pic>
      <p:sp>
        <p:nvSpPr>
          <p:cNvPr id="2" name="Segnaposto piè di pagina 5">
            <a:extLst>
              <a:ext uri="{FF2B5EF4-FFF2-40B4-BE49-F238E27FC236}">
                <a16:creationId xmlns:a16="http://schemas.microsoft.com/office/drawing/2014/main" id="{2D574A10-FE8C-1A3D-8C58-91FDEA02345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282519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Rectangle 2">
            <a:extLst>
              <a:ext uri="{FF2B5EF4-FFF2-40B4-BE49-F238E27FC236}">
                <a16:creationId xmlns:a16="http://schemas.microsoft.com/office/drawing/2014/main" id="{6835400C-FAAB-174F-491A-EB743608C13D}"/>
              </a:ext>
            </a:extLst>
          </p:cNvPr>
          <p:cNvSpPr txBox="1">
            <a:spLocks noChangeArrowheads="1"/>
          </p:cNvSpPr>
          <p:nvPr/>
        </p:nvSpPr>
        <p:spPr>
          <a:xfrm>
            <a:off x="762000" y="762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000">
                <a:solidFill>
                  <a:srgbClr val="009900"/>
                </a:solidFill>
                <a:latin typeface="EngraversGothic BT" pitchFamily="34" charset="0"/>
              </a:rPr>
              <a:t>Valore U</a:t>
            </a:r>
            <a:endParaRPr lang="en-US" altLang="it-IT" sz="3000" dirty="0">
              <a:solidFill>
                <a:srgbClr val="009900"/>
              </a:solidFill>
              <a:latin typeface="EngraversGothic BT" pitchFamily="34" charset="0"/>
            </a:endParaRPr>
          </a:p>
        </p:txBody>
      </p:sp>
      <p:sp>
        <p:nvSpPr>
          <p:cNvPr id="5" name="Text Box 4">
            <a:extLst>
              <a:ext uri="{FF2B5EF4-FFF2-40B4-BE49-F238E27FC236}">
                <a16:creationId xmlns:a16="http://schemas.microsoft.com/office/drawing/2014/main" id="{DEED87FD-041D-628C-8479-A6461134DFC2}"/>
              </a:ext>
            </a:extLst>
          </p:cNvPr>
          <p:cNvSpPr txBox="1">
            <a:spLocks noChangeArrowheads="1"/>
          </p:cNvSpPr>
          <p:nvPr/>
        </p:nvSpPr>
        <p:spPr bwMode="auto">
          <a:xfrm>
            <a:off x="1035908" y="775029"/>
            <a:ext cx="8001000"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800" dirty="0" err="1">
                <a:latin typeface="Arial" panose="020B0604020202020204" pitchFamily="34" charset="0"/>
              </a:rPr>
              <a:t>Valore</a:t>
            </a:r>
            <a:r>
              <a:rPr lang="fr-CH" altLang="it-IT" sz="1800" dirty="0">
                <a:latin typeface="Arial" panose="020B0604020202020204" pitchFamily="34" charset="0"/>
              </a:rPr>
              <a:t> U = </a:t>
            </a:r>
            <a:r>
              <a:rPr lang="fr-CH" altLang="it-IT" sz="1800" dirty="0" err="1">
                <a:latin typeface="Arial" panose="020B0604020202020204" pitchFamily="34" charset="0"/>
              </a:rPr>
              <a:t>Isolamento</a:t>
            </a:r>
            <a:r>
              <a:rPr lang="fr-CH" altLang="it-IT" sz="1800" dirty="0">
                <a:latin typeface="Arial" panose="020B0604020202020204" pitchFamily="34" charset="0"/>
              </a:rPr>
              <a:t> </a:t>
            </a:r>
            <a:r>
              <a:rPr lang="fr-CH" altLang="it-IT" sz="1800" dirty="0" err="1">
                <a:latin typeface="Arial" panose="020B0604020202020204" pitchFamily="34" charset="0"/>
              </a:rPr>
              <a:t>termico</a:t>
            </a:r>
            <a:r>
              <a:rPr lang="fr-CH" altLang="it-IT" sz="1800" dirty="0">
                <a:latin typeface="Arial" panose="020B0604020202020204" pitchFamily="34" charset="0"/>
              </a:rPr>
              <a:t> in W/m</a:t>
            </a:r>
            <a:r>
              <a:rPr lang="fr-CH" altLang="it-IT" sz="1800" dirty="0">
                <a:latin typeface="Arial" panose="020B0604020202020204" pitchFamily="34" charset="0"/>
                <a:cs typeface="Arial" panose="020B0604020202020204" pitchFamily="34" charset="0"/>
              </a:rPr>
              <a:t>²K</a:t>
            </a:r>
          </a:p>
          <a:p>
            <a:pPr eaLnBrk="1" hangingPunct="1">
              <a:spcBef>
                <a:spcPct val="50000"/>
              </a:spcBef>
              <a:buFontTx/>
              <a:buNone/>
            </a:pPr>
            <a:r>
              <a:rPr lang="fr-CH" altLang="it-IT" sz="1800" dirty="0">
                <a:latin typeface="Arial" panose="020B0604020202020204" pitchFamily="34" charset="0"/>
                <a:cs typeface="Arial" panose="020B0604020202020204" pitchFamily="34" charset="0"/>
              </a:rPr>
              <a:t>Perdita </a:t>
            </a:r>
            <a:r>
              <a:rPr lang="fr-CH" altLang="it-IT" sz="1800" dirty="0" err="1">
                <a:latin typeface="Arial" panose="020B0604020202020204" pitchFamily="34" charset="0"/>
                <a:cs typeface="Arial" panose="020B0604020202020204" pitchFamily="34" charset="0"/>
              </a:rPr>
              <a:t>d’energia</a:t>
            </a:r>
            <a:r>
              <a:rPr lang="fr-CH" altLang="it-IT" sz="1800" dirty="0">
                <a:latin typeface="Arial" panose="020B0604020202020204" pitchFamily="34" charset="0"/>
                <a:cs typeface="Arial" panose="020B0604020202020204" pitchFamily="34" charset="0"/>
              </a:rPr>
              <a:t> </a:t>
            </a:r>
            <a:r>
              <a:rPr lang="fr-CH" altLang="it-IT" sz="1800" dirty="0" err="1">
                <a:latin typeface="Arial" panose="020B0604020202020204" pitchFamily="34" charset="0"/>
                <a:cs typeface="Arial" panose="020B0604020202020204" pitchFamily="34" charset="0"/>
              </a:rPr>
              <a:t>dall’interno</a:t>
            </a:r>
            <a:r>
              <a:rPr lang="fr-CH" altLang="it-IT" sz="1800" dirty="0">
                <a:latin typeface="Arial" panose="020B0604020202020204" pitchFamily="34" charset="0"/>
                <a:cs typeface="Arial" panose="020B0604020202020204" pitchFamily="34" charset="0"/>
              </a:rPr>
              <a:t> </a:t>
            </a:r>
            <a:r>
              <a:rPr lang="fr-CH" altLang="it-IT" sz="1800" dirty="0" err="1">
                <a:latin typeface="Arial" panose="020B0604020202020204" pitchFamily="34" charset="0"/>
                <a:cs typeface="Arial" panose="020B0604020202020204" pitchFamily="34" charset="0"/>
              </a:rPr>
              <a:t>dell’ambiente</a:t>
            </a:r>
            <a:r>
              <a:rPr lang="fr-CH" altLang="it-IT" sz="1800" dirty="0">
                <a:latin typeface="Arial" panose="020B0604020202020204" pitchFamily="34" charset="0"/>
                <a:cs typeface="Arial" panose="020B0604020202020204" pitchFamily="34" charset="0"/>
              </a:rPr>
              <a:t> verso l’</a:t>
            </a:r>
            <a:r>
              <a:rPr lang="fr-CH" altLang="it-IT" sz="1800" dirty="0" err="1">
                <a:latin typeface="Arial" panose="020B0604020202020204" pitchFamily="34" charset="0"/>
                <a:cs typeface="Arial" panose="020B0604020202020204" pitchFamily="34" charset="0"/>
              </a:rPr>
              <a:t>esterno</a:t>
            </a:r>
            <a:r>
              <a:rPr lang="fr-CH" altLang="it-IT" sz="1800" dirty="0">
                <a:latin typeface="Arial" panose="020B0604020202020204" pitchFamily="34" charset="0"/>
                <a:cs typeface="Arial" panose="020B0604020202020204" pitchFamily="34" charset="0"/>
              </a:rPr>
              <a:t>.</a:t>
            </a:r>
            <a:endParaRPr lang="en-US" altLang="it-IT" sz="1800" dirty="0">
              <a:latin typeface="Arial" panose="020B0604020202020204" pitchFamily="34" charset="0"/>
            </a:endParaRPr>
          </a:p>
        </p:txBody>
      </p:sp>
      <p:sp>
        <p:nvSpPr>
          <p:cNvPr id="6" name="Rectangle 5">
            <a:extLst>
              <a:ext uri="{FF2B5EF4-FFF2-40B4-BE49-F238E27FC236}">
                <a16:creationId xmlns:a16="http://schemas.microsoft.com/office/drawing/2014/main" id="{FA0C9DF5-204C-659E-1178-B150A189DDE9}"/>
              </a:ext>
            </a:extLst>
          </p:cNvPr>
          <p:cNvSpPr>
            <a:spLocks noChangeArrowheads="1"/>
          </p:cNvSpPr>
          <p:nvPr/>
        </p:nvSpPr>
        <p:spPr bwMode="auto">
          <a:xfrm>
            <a:off x="1874108" y="1872321"/>
            <a:ext cx="381000" cy="1828800"/>
          </a:xfrm>
          <a:prstGeom prst="rect">
            <a:avLst/>
          </a:prstGeom>
          <a:solidFill>
            <a:schemeClr val="accent1"/>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7" name="AutoShape 6">
            <a:extLst>
              <a:ext uri="{FF2B5EF4-FFF2-40B4-BE49-F238E27FC236}">
                <a16:creationId xmlns:a16="http://schemas.microsoft.com/office/drawing/2014/main" id="{42EFF3CC-1D06-F38E-D584-2E0A1F3D2FB7}"/>
              </a:ext>
            </a:extLst>
          </p:cNvPr>
          <p:cNvSpPr>
            <a:spLocks noChangeArrowheads="1"/>
          </p:cNvSpPr>
          <p:nvPr/>
        </p:nvSpPr>
        <p:spPr bwMode="auto">
          <a:xfrm>
            <a:off x="959708" y="2579081"/>
            <a:ext cx="2590800" cy="533400"/>
          </a:xfrm>
          <a:prstGeom prst="leftArrow">
            <a:avLst>
              <a:gd name="adj1" fmla="val 50000"/>
              <a:gd name="adj2" fmla="val 121429"/>
            </a:avLst>
          </a:prstGeom>
          <a:solidFill>
            <a:srgbClr val="FF3300"/>
          </a:solidFill>
          <a:ln w="9525">
            <a:solidFill>
              <a:schemeClr val="tx1"/>
            </a:solidFill>
            <a:miter lim="800000"/>
            <a:headEnd/>
            <a:tailEnd/>
          </a:ln>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8" name="Text Box 7">
            <a:extLst>
              <a:ext uri="{FF2B5EF4-FFF2-40B4-BE49-F238E27FC236}">
                <a16:creationId xmlns:a16="http://schemas.microsoft.com/office/drawing/2014/main" id="{3B95BA5B-B7E1-11F5-C9A7-48F770A70EB3}"/>
              </a:ext>
            </a:extLst>
          </p:cNvPr>
          <p:cNvSpPr txBox="1">
            <a:spLocks noChangeArrowheads="1"/>
          </p:cNvSpPr>
          <p:nvPr/>
        </p:nvSpPr>
        <p:spPr bwMode="auto">
          <a:xfrm>
            <a:off x="1035908" y="1948521"/>
            <a:ext cx="3200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400" dirty="0" err="1"/>
              <a:t>Esterno</a:t>
            </a:r>
            <a:r>
              <a:rPr lang="fr-CH" altLang="it-IT" sz="1400" dirty="0"/>
              <a:t>                  </a:t>
            </a:r>
            <a:r>
              <a:rPr lang="fr-CH" altLang="it-IT" sz="1400" dirty="0" err="1"/>
              <a:t>Interno</a:t>
            </a:r>
            <a:endParaRPr lang="en-US" altLang="it-IT" sz="1400" dirty="0"/>
          </a:p>
        </p:txBody>
      </p:sp>
      <p:sp>
        <p:nvSpPr>
          <p:cNvPr id="9" name="Text Box 8">
            <a:extLst>
              <a:ext uri="{FF2B5EF4-FFF2-40B4-BE49-F238E27FC236}">
                <a16:creationId xmlns:a16="http://schemas.microsoft.com/office/drawing/2014/main" id="{87F87EB9-80F9-9492-29C2-6C1E4E954F1F}"/>
              </a:ext>
            </a:extLst>
          </p:cNvPr>
          <p:cNvSpPr txBox="1">
            <a:spLocks noChangeArrowheads="1"/>
          </p:cNvSpPr>
          <p:nvPr/>
        </p:nvSpPr>
        <p:spPr bwMode="auto">
          <a:xfrm>
            <a:off x="4071319" y="1745080"/>
            <a:ext cx="4495800"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800" dirty="0" err="1">
                <a:latin typeface="Arial" panose="020B0604020202020204" pitchFamily="34" charset="0"/>
              </a:rPr>
              <a:t>Valore</a:t>
            </a:r>
            <a:r>
              <a:rPr lang="fr-CH" altLang="it-IT" sz="1800" dirty="0">
                <a:latin typeface="Arial" panose="020B0604020202020204" pitchFamily="34" charset="0"/>
              </a:rPr>
              <a:t> U </a:t>
            </a:r>
            <a:r>
              <a:rPr lang="fr-CH" altLang="it-IT" sz="1800" dirty="0" err="1">
                <a:latin typeface="Arial" panose="020B0604020202020204" pitchFamily="34" charset="0"/>
              </a:rPr>
              <a:t>dipende</a:t>
            </a:r>
            <a:r>
              <a:rPr lang="fr-CH" altLang="it-IT" sz="1800" dirty="0">
                <a:latin typeface="Arial" panose="020B0604020202020204" pitchFamily="34" charset="0"/>
              </a:rPr>
              <a:t> da :</a:t>
            </a:r>
          </a:p>
          <a:p>
            <a:pPr eaLnBrk="1" hangingPunct="1">
              <a:spcBef>
                <a:spcPct val="50000"/>
              </a:spcBef>
            </a:pPr>
            <a:r>
              <a:rPr lang="fr-CH" altLang="it-IT" sz="1800" dirty="0" err="1">
                <a:latin typeface="Arial" panose="020B0604020202020204" pitchFamily="34" charset="0"/>
              </a:rPr>
              <a:t>Tipologia</a:t>
            </a:r>
            <a:r>
              <a:rPr lang="fr-CH" altLang="it-IT" sz="1800" dirty="0">
                <a:latin typeface="Arial" panose="020B0604020202020204" pitchFamily="34" charset="0"/>
              </a:rPr>
              <a:t> </a:t>
            </a:r>
            <a:r>
              <a:rPr lang="fr-CH" altLang="it-IT" sz="1800" dirty="0" err="1">
                <a:latin typeface="Arial" panose="020B0604020202020204" pitchFamily="34" charset="0"/>
              </a:rPr>
              <a:t>vetrata</a:t>
            </a:r>
            <a:endParaRPr lang="fr-CH" altLang="it-IT" sz="1800" dirty="0">
              <a:latin typeface="Arial" panose="020B0604020202020204" pitchFamily="34" charset="0"/>
            </a:endParaRPr>
          </a:p>
          <a:p>
            <a:pPr eaLnBrk="1" hangingPunct="1">
              <a:spcBef>
                <a:spcPct val="50000"/>
              </a:spcBef>
            </a:pPr>
            <a:r>
              <a:rPr lang="fr-CH" altLang="it-IT" sz="1800" dirty="0" err="1">
                <a:latin typeface="Arial" panose="020B0604020202020204" pitchFamily="34" charset="0"/>
              </a:rPr>
              <a:t>Presenza</a:t>
            </a:r>
            <a:r>
              <a:rPr lang="fr-CH" altLang="it-IT" sz="1800" dirty="0">
                <a:latin typeface="Arial" panose="020B0604020202020204" pitchFamily="34" charset="0"/>
              </a:rPr>
              <a:t> di </a:t>
            </a:r>
            <a:r>
              <a:rPr lang="fr-CH" altLang="it-IT" sz="1800" dirty="0" err="1">
                <a:latin typeface="Arial" panose="020B0604020202020204" pitchFamily="34" charset="0"/>
              </a:rPr>
              <a:t>coating</a:t>
            </a:r>
            <a:r>
              <a:rPr lang="fr-CH" altLang="it-IT" sz="1800" dirty="0">
                <a:latin typeface="Arial" panose="020B0604020202020204" pitchFamily="34" charset="0"/>
              </a:rPr>
              <a:t> </a:t>
            </a:r>
            <a:r>
              <a:rPr lang="fr-CH" altLang="it-IT" sz="1800" dirty="0" err="1">
                <a:latin typeface="Arial" panose="020B0604020202020204" pitchFamily="34" charset="0"/>
              </a:rPr>
              <a:t>nel</a:t>
            </a:r>
            <a:r>
              <a:rPr lang="fr-CH" altLang="it-IT" sz="1800" dirty="0">
                <a:latin typeface="Arial" panose="020B0604020202020204" pitchFamily="34" charset="0"/>
              </a:rPr>
              <a:t> vetro camera</a:t>
            </a:r>
          </a:p>
          <a:p>
            <a:pPr eaLnBrk="1" hangingPunct="1">
              <a:spcBef>
                <a:spcPct val="50000"/>
              </a:spcBef>
            </a:pPr>
            <a:r>
              <a:rPr lang="fr-CH" altLang="it-IT" sz="1800" dirty="0" err="1">
                <a:latin typeface="Arial" panose="020B0604020202020204" pitchFamily="34" charset="0"/>
              </a:rPr>
              <a:t>Dimensione</a:t>
            </a:r>
            <a:r>
              <a:rPr lang="fr-CH" altLang="it-IT" sz="1800" dirty="0">
                <a:latin typeface="Arial" panose="020B0604020202020204" pitchFamily="34" charset="0"/>
              </a:rPr>
              <a:t> </a:t>
            </a:r>
            <a:r>
              <a:rPr lang="fr-CH" altLang="it-IT" sz="1800" dirty="0" err="1">
                <a:latin typeface="Arial" panose="020B0604020202020204" pitchFamily="34" charset="0"/>
              </a:rPr>
              <a:t>dell’intercapedine</a:t>
            </a:r>
            <a:endParaRPr lang="fr-CH" altLang="it-IT" sz="1800" dirty="0">
              <a:latin typeface="Arial" panose="020B0604020202020204" pitchFamily="34" charset="0"/>
            </a:endParaRPr>
          </a:p>
          <a:p>
            <a:pPr eaLnBrk="1" hangingPunct="1">
              <a:spcBef>
                <a:spcPct val="50000"/>
              </a:spcBef>
            </a:pPr>
            <a:r>
              <a:rPr lang="fr-CH" altLang="it-IT" sz="1800" dirty="0" err="1">
                <a:latin typeface="Arial" panose="020B0604020202020204" pitchFamily="34" charset="0"/>
              </a:rPr>
              <a:t>Riempimento</a:t>
            </a:r>
            <a:r>
              <a:rPr lang="fr-CH" altLang="it-IT" sz="1800" dirty="0">
                <a:latin typeface="Arial" panose="020B0604020202020204" pitchFamily="34" charset="0"/>
              </a:rPr>
              <a:t> dell’ </a:t>
            </a:r>
            <a:r>
              <a:rPr lang="fr-CH" altLang="it-IT" sz="1800" dirty="0" err="1">
                <a:latin typeface="Arial" panose="020B0604020202020204" pitchFamily="34" charset="0"/>
              </a:rPr>
              <a:t>intercapedine</a:t>
            </a:r>
            <a:endParaRPr lang="fr-CH" altLang="it-IT" sz="1800" dirty="0">
              <a:latin typeface="Arial" panose="020B0604020202020204" pitchFamily="34" charset="0"/>
            </a:endParaRPr>
          </a:p>
          <a:p>
            <a:pPr eaLnBrk="1" hangingPunct="1">
              <a:spcBef>
                <a:spcPct val="50000"/>
              </a:spcBef>
            </a:pPr>
            <a:r>
              <a:rPr lang="fr-CH" altLang="it-IT" sz="1800" dirty="0">
                <a:latin typeface="Arial" panose="020B0604020202020204" pitchFamily="34" charset="0"/>
              </a:rPr>
              <a:t>Posizione vetro</a:t>
            </a:r>
            <a:endParaRPr lang="en-US" altLang="it-IT" sz="1800" dirty="0">
              <a:latin typeface="Arial" panose="020B0604020202020204" pitchFamily="34" charset="0"/>
            </a:endParaRPr>
          </a:p>
        </p:txBody>
      </p:sp>
      <p:sp>
        <p:nvSpPr>
          <p:cNvPr id="10" name="Text Box 9">
            <a:extLst>
              <a:ext uri="{FF2B5EF4-FFF2-40B4-BE49-F238E27FC236}">
                <a16:creationId xmlns:a16="http://schemas.microsoft.com/office/drawing/2014/main" id="{F0ACB7B9-D008-DF9D-9CE4-C419434DEA32}"/>
              </a:ext>
            </a:extLst>
          </p:cNvPr>
          <p:cNvSpPr txBox="1">
            <a:spLocks noChangeArrowheads="1"/>
          </p:cNvSpPr>
          <p:nvPr/>
        </p:nvSpPr>
        <p:spPr bwMode="auto">
          <a:xfrm>
            <a:off x="737679" y="4155401"/>
            <a:ext cx="829780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600" dirty="0" err="1">
                <a:latin typeface="Arial" panose="020B0604020202020204" pitchFamily="34" charset="0"/>
              </a:rPr>
              <a:t>Qualche</a:t>
            </a:r>
            <a:r>
              <a:rPr lang="fr-CH" altLang="it-IT" sz="1600" dirty="0">
                <a:latin typeface="Arial" panose="020B0604020202020204" pitchFamily="34" charset="0"/>
              </a:rPr>
              <a:t> </a:t>
            </a:r>
            <a:r>
              <a:rPr lang="fr-CH" altLang="it-IT" sz="1600" dirty="0" err="1">
                <a:latin typeface="Arial" panose="020B0604020202020204" pitchFamily="34" charset="0"/>
              </a:rPr>
              <a:t>esempio</a:t>
            </a:r>
            <a:r>
              <a:rPr lang="fr-CH" altLang="it-IT" sz="1600" dirty="0">
                <a:latin typeface="Arial" panose="020B0604020202020204" pitchFamily="34" charset="0"/>
              </a:rPr>
              <a:t> :  6mm </a:t>
            </a:r>
            <a:r>
              <a:rPr lang="fr-CH" altLang="it-IT" sz="1600" dirty="0" err="1">
                <a:latin typeface="Arial" panose="020B0604020202020204" pitchFamily="34" charset="0"/>
              </a:rPr>
              <a:t>Float</a:t>
            </a:r>
            <a:r>
              <a:rPr lang="fr-CH" altLang="it-IT" sz="1600" dirty="0">
                <a:latin typeface="Arial" panose="020B0604020202020204" pitchFamily="34" charset="0"/>
              </a:rPr>
              <a:t> 			</a:t>
            </a:r>
            <a:r>
              <a:rPr lang="fr-CH" altLang="it-IT" sz="1600" dirty="0" err="1">
                <a:latin typeface="Arial" panose="020B0604020202020204" pitchFamily="34" charset="0"/>
              </a:rPr>
              <a:t>Valore</a:t>
            </a:r>
            <a:r>
              <a:rPr lang="fr-CH" altLang="it-IT" sz="1600" dirty="0">
                <a:latin typeface="Arial" panose="020B0604020202020204" pitchFamily="34" charset="0"/>
              </a:rPr>
              <a:t> U = 5,8 W/m</a:t>
            </a:r>
            <a:r>
              <a:rPr lang="fr-CH" altLang="it-IT" sz="1600" dirty="0">
                <a:latin typeface="Arial" panose="020B0604020202020204" pitchFamily="34" charset="0"/>
                <a:cs typeface="Arial" panose="020B0604020202020204" pitchFamily="34" charset="0"/>
              </a:rPr>
              <a:t>²K</a:t>
            </a:r>
          </a:p>
          <a:p>
            <a:pPr eaLnBrk="1" hangingPunct="1">
              <a:spcBef>
                <a:spcPct val="50000"/>
              </a:spcBef>
              <a:buFontTx/>
              <a:buNone/>
            </a:pPr>
            <a:r>
              <a:rPr lang="fr-CH" altLang="it-IT" sz="1600" dirty="0">
                <a:latin typeface="Arial" panose="020B0604020202020204" pitchFamily="34" charset="0"/>
                <a:cs typeface="Arial" panose="020B0604020202020204" pitchFamily="34" charset="0"/>
              </a:rPr>
              <a:t>		   6-12-6				</a:t>
            </a:r>
            <a:r>
              <a:rPr lang="fr-CH" altLang="it-IT" sz="1600" dirty="0" err="1">
                <a:latin typeface="Arial" panose="020B0604020202020204" pitchFamily="34" charset="0"/>
                <a:cs typeface="Arial" panose="020B0604020202020204" pitchFamily="34" charset="0"/>
              </a:rPr>
              <a:t>Valore</a:t>
            </a:r>
            <a:r>
              <a:rPr lang="fr-CH" altLang="it-IT" sz="1600" dirty="0">
                <a:latin typeface="Arial" panose="020B0604020202020204" pitchFamily="34" charset="0"/>
                <a:cs typeface="Arial" panose="020B0604020202020204" pitchFamily="34" charset="0"/>
              </a:rPr>
              <a:t> U = 3,0 </a:t>
            </a:r>
            <a:r>
              <a:rPr lang="fr-CH" altLang="it-IT" sz="1600" dirty="0">
                <a:latin typeface="Arial" panose="020B0604020202020204" pitchFamily="34" charset="0"/>
              </a:rPr>
              <a:t>W/m</a:t>
            </a:r>
            <a:r>
              <a:rPr lang="fr-CH" altLang="it-IT" sz="1600" dirty="0">
                <a:latin typeface="Arial" panose="020B0604020202020204" pitchFamily="34" charset="0"/>
                <a:cs typeface="Arial" panose="020B0604020202020204" pitchFamily="34" charset="0"/>
              </a:rPr>
              <a:t>²K</a:t>
            </a:r>
          </a:p>
          <a:p>
            <a:pPr eaLnBrk="1" hangingPunct="1">
              <a:spcBef>
                <a:spcPct val="50000"/>
              </a:spcBef>
              <a:buFontTx/>
              <a:buNone/>
            </a:pPr>
            <a:r>
              <a:rPr lang="fr-CH" altLang="it-IT" sz="1600" dirty="0">
                <a:latin typeface="Arial" panose="020B0604020202020204" pitchFamily="34" charset="0"/>
              </a:rPr>
              <a:t>		   4-16-4 /Argon / </a:t>
            </a:r>
            <a:r>
              <a:rPr lang="fr-CH" altLang="it-IT" sz="1600" dirty="0" err="1">
                <a:latin typeface="Arial" panose="020B0604020202020204" pitchFamily="34" charset="0"/>
              </a:rPr>
              <a:t>ClimaGuardNL</a:t>
            </a:r>
            <a:r>
              <a:rPr lang="fr-CH" altLang="it-IT" sz="1600" dirty="0">
                <a:latin typeface="Arial" panose="020B0604020202020204" pitchFamily="34" charset="0"/>
              </a:rPr>
              <a:t> 	</a:t>
            </a:r>
            <a:r>
              <a:rPr lang="fr-CH" altLang="it-IT" sz="1600" dirty="0" err="1">
                <a:latin typeface="Arial" panose="020B0604020202020204" pitchFamily="34" charset="0"/>
                <a:cs typeface="Arial" panose="020B0604020202020204" pitchFamily="34" charset="0"/>
              </a:rPr>
              <a:t>Valore</a:t>
            </a:r>
            <a:r>
              <a:rPr lang="fr-CH" altLang="it-IT" sz="1600" dirty="0">
                <a:latin typeface="Arial" panose="020B0604020202020204" pitchFamily="34" charset="0"/>
                <a:cs typeface="Arial" panose="020B0604020202020204" pitchFamily="34" charset="0"/>
              </a:rPr>
              <a:t> U =  1,2 / 1,1 </a:t>
            </a:r>
            <a:r>
              <a:rPr lang="fr-CH" altLang="it-IT" sz="1600" dirty="0">
                <a:latin typeface="Arial" panose="020B0604020202020204" pitchFamily="34" charset="0"/>
              </a:rPr>
              <a:t>W/m</a:t>
            </a:r>
            <a:r>
              <a:rPr lang="fr-CH" altLang="it-IT" sz="1600" dirty="0">
                <a:latin typeface="Arial" panose="020B0604020202020204" pitchFamily="34" charset="0"/>
                <a:cs typeface="Arial" panose="020B0604020202020204" pitchFamily="34" charset="0"/>
              </a:rPr>
              <a:t>²K</a:t>
            </a:r>
          </a:p>
          <a:p>
            <a:pPr eaLnBrk="1" hangingPunct="1">
              <a:spcBef>
                <a:spcPct val="50000"/>
              </a:spcBef>
              <a:buFontTx/>
              <a:buNone/>
            </a:pPr>
            <a:endParaRPr lang="fr-CH" altLang="it-IT" sz="1600" dirty="0">
              <a:latin typeface="Arial" panose="020B0604020202020204" pitchFamily="34" charset="0"/>
              <a:cs typeface="Arial" panose="020B0604020202020204" pitchFamily="34" charset="0"/>
            </a:endParaRPr>
          </a:p>
          <a:p>
            <a:pPr eaLnBrk="1" hangingPunct="1">
              <a:spcBef>
                <a:spcPct val="50000"/>
              </a:spcBef>
              <a:buFontTx/>
              <a:buNone/>
            </a:pPr>
            <a:r>
              <a:rPr lang="fr-CH" altLang="it-IT" sz="1600" dirty="0" err="1">
                <a:latin typeface="Arial" panose="020B0604020202020204" pitchFamily="34" charset="0"/>
                <a:cs typeface="Arial" panose="020B0604020202020204" pitchFamily="34" charset="0"/>
              </a:rPr>
              <a:t>Valore</a:t>
            </a:r>
            <a:r>
              <a:rPr lang="fr-CH" altLang="it-IT" sz="1600" dirty="0">
                <a:latin typeface="Arial" panose="020B0604020202020204" pitchFamily="34" charset="0"/>
                <a:cs typeface="Arial" panose="020B0604020202020204" pitchFamily="34" charset="0"/>
              </a:rPr>
              <a:t> U calcolato o </a:t>
            </a:r>
            <a:r>
              <a:rPr lang="fr-CH" altLang="it-IT" sz="1600" dirty="0" err="1">
                <a:latin typeface="Arial" panose="020B0604020202020204" pitchFamily="34" charset="0"/>
                <a:cs typeface="Arial" panose="020B0604020202020204" pitchFamily="34" charset="0"/>
              </a:rPr>
              <a:t>certificato</a:t>
            </a:r>
            <a:r>
              <a:rPr lang="fr-CH" altLang="it-IT" sz="1600" dirty="0">
                <a:latin typeface="Arial" panose="020B0604020202020204" pitchFamily="34" charset="0"/>
                <a:cs typeface="Arial" panose="020B0604020202020204" pitchFamily="34" charset="0"/>
              </a:rPr>
              <a:t> </a:t>
            </a:r>
            <a:r>
              <a:rPr lang="fr-CH" altLang="it-IT" sz="1600" dirty="0" err="1">
                <a:latin typeface="Arial" panose="020B0604020202020204" pitchFamily="34" charset="0"/>
                <a:cs typeface="Arial" panose="020B0604020202020204" pitchFamily="34" charset="0"/>
              </a:rPr>
              <a:t>secondo</a:t>
            </a:r>
            <a:r>
              <a:rPr lang="fr-CH" altLang="it-IT" sz="1600" dirty="0">
                <a:latin typeface="Arial" panose="020B0604020202020204" pitchFamily="34" charset="0"/>
                <a:cs typeface="Arial" panose="020B0604020202020204" pitchFamily="34" charset="0"/>
              </a:rPr>
              <a:t> EN 673.</a:t>
            </a:r>
          </a:p>
        </p:txBody>
      </p:sp>
      <p:sp>
        <p:nvSpPr>
          <p:cNvPr id="2" name="Segnaposto piè di pagina 5">
            <a:extLst>
              <a:ext uri="{FF2B5EF4-FFF2-40B4-BE49-F238E27FC236}">
                <a16:creationId xmlns:a16="http://schemas.microsoft.com/office/drawing/2014/main" id="{C6DB10CB-3328-F639-51F7-D7E17A4C4DA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573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BE479A0D-AE01-C4E7-5181-97CB7CDBD63B}"/>
              </a:ext>
            </a:extLst>
          </p:cNvPr>
          <p:cNvPicPr>
            <a:picLocks noChangeAspect="1"/>
          </p:cNvPicPr>
          <p:nvPr/>
        </p:nvPicPr>
        <p:blipFill>
          <a:blip r:embed="rId5"/>
          <a:stretch>
            <a:fillRect/>
          </a:stretch>
        </p:blipFill>
        <p:spPr>
          <a:xfrm>
            <a:off x="2303375" y="332656"/>
            <a:ext cx="4685476" cy="1982316"/>
          </a:xfrm>
          <a:prstGeom prst="rect">
            <a:avLst/>
          </a:prstGeom>
        </p:spPr>
      </p:pic>
      <p:pic>
        <p:nvPicPr>
          <p:cNvPr id="7" name="Immagine 6">
            <a:extLst>
              <a:ext uri="{FF2B5EF4-FFF2-40B4-BE49-F238E27FC236}">
                <a16:creationId xmlns:a16="http://schemas.microsoft.com/office/drawing/2014/main" id="{97B0BAEA-654D-2CCB-E40A-FE5AAFE87103}"/>
              </a:ext>
            </a:extLst>
          </p:cNvPr>
          <p:cNvPicPr>
            <a:picLocks noChangeAspect="1"/>
          </p:cNvPicPr>
          <p:nvPr/>
        </p:nvPicPr>
        <p:blipFill>
          <a:blip r:embed="rId6"/>
          <a:stretch>
            <a:fillRect/>
          </a:stretch>
        </p:blipFill>
        <p:spPr>
          <a:xfrm>
            <a:off x="2303374" y="2366493"/>
            <a:ext cx="4428865" cy="2899852"/>
          </a:xfrm>
          <a:prstGeom prst="rect">
            <a:avLst/>
          </a:prstGeom>
        </p:spPr>
      </p:pic>
      <p:sp>
        <p:nvSpPr>
          <p:cNvPr id="2" name="Segnaposto piè di pagina 5">
            <a:extLst>
              <a:ext uri="{FF2B5EF4-FFF2-40B4-BE49-F238E27FC236}">
                <a16:creationId xmlns:a16="http://schemas.microsoft.com/office/drawing/2014/main" id="{4508E309-CF8D-C4F9-907B-D147B6F87FD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055380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7" name="Immagine 6">
            <a:extLst>
              <a:ext uri="{FF2B5EF4-FFF2-40B4-BE49-F238E27FC236}">
                <a16:creationId xmlns:a16="http://schemas.microsoft.com/office/drawing/2014/main" id="{FCA0844C-BDF1-40AB-37AF-EFC2F6FCF01B}"/>
              </a:ext>
            </a:extLst>
          </p:cNvPr>
          <p:cNvPicPr>
            <a:picLocks noChangeAspect="1"/>
          </p:cNvPicPr>
          <p:nvPr/>
        </p:nvPicPr>
        <p:blipFill>
          <a:blip r:embed="rId5"/>
          <a:stretch>
            <a:fillRect/>
          </a:stretch>
        </p:blipFill>
        <p:spPr>
          <a:xfrm>
            <a:off x="2089705" y="337897"/>
            <a:ext cx="4822928" cy="1746765"/>
          </a:xfrm>
          <a:prstGeom prst="rect">
            <a:avLst/>
          </a:prstGeom>
        </p:spPr>
      </p:pic>
      <p:pic>
        <p:nvPicPr>
          <p:cNvPr id="9" name="Immagine 8">
            <a:extLst>
              <a:ext uri="{FF2B5EF4-FFF2-40B4-BE49-F238E27FC236}">
                <a16:creationId xmlns:a16="http://schemas.microsoft.com/office/drawing/2014/main" id="{1BD98CE2-7CF6-3D07-8639-2F92BED33D29}"/>
              </a:ext>
            </a:extLst>
          </p:cNvPr>
          <p:cNvPicPr>
            <a:picLocks noChangeAspect="1"/>
          </p:cNvPicPr>
          <p:nvPr/>
        </p:nvPicPr>
        <p:blipFill>
          <a:blip r:embed="rId6"/>
          <a:stretch>
            <a:fillRect/>
          </a:stretch>
        </p:blipFill>
        <p:spPr>
          <a:xfrm>
            <a:off x="2089705" y="2157994"/>
            <a:ext cx="5342627" cy="1642705"/>
          </a:xfrm>
          <a:prstGeom prst="rect">
            <a:avLst/>
          </a:prstGeom>
        </p:spPr>
      </p:pic>
      <p:pic>
        <p:nvPicPr>
          <p:cNvPr id="11" name="Immagine 10">
            <a:extLst>
              <a:ext uri="{FF2B5EF4-FFF2-40B4-BE49-F238E27FC236}">
                <a16:creationId xmlns:a16="http://schemas.microsoft.com/office/drawing/2014/main" id="{FC20B358-407B-8475-6231-9A781F655B75}"/>
              </a:ext>
            </a:extLst>
          </p:cNvPr>
          <p:cNvPicPr>
            <a:picLocks noChangeAspect="1"/>
          </p:cNvPicPr>
          <p:nvPr/>
        </p:nvPicPr>
        <p:blipFill>
          <a:blip r:embed="rId7"/>
          <a:stretch>
            <a:fillRect/>
          </a:stretch>
        </p:blipFill>
        <p:spPr>
          <a:xfrm>
            <a:off x="3203848" y="3902252"/>
            <a:ext cx="3091607" cy="1922346"/>
          </a:xfrm>
          <a:prstGeom prst="rect">
            <a:avLst/>
          </a:prstGeom>
        </p:spPr>
      </p:pic>
      <p:sp>
        <p:nvSpPr>
          <p:cNvPr id="2" name="Segnaposto piè di pagina 5">
            <a:extLst>
              <a:ext uri="{FF2B5EF4-FFF2-40B4-BE49-F238E27FC236}">
                <a16:creationId xmlns:a16="http://schemas.microsoft.com/office/drawing/2014/main" id="{CEDDC603-8FD9-9457-8474-FD691307E9E7}"/>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845882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6" name="Immagine 5">
            <a:extLst>
              <a:ext uri="{FF2B5EF4-FFF2-40B4-BE49-F238E27FC236}">
                <a16:creationId xmlns:a16="http://schemas.microsoft.com/office/drawing/2014/main" id="{FB2723DA-990A-6032-0F48-95646CA082AB}"/>
              </a:ext>
            </a:extLst>
          </p:cNvPr>
          <p:cNvPicPr>
            <a:picLocks noChangeAspect="1"/>
          </p:cNvPicPr>
          <p:nvPr/>
        </p:nvPicPr>
        <p:blipFill>
          <a:blip r:embed="rId5"/>
          <a:stretch>
            <a:fillRect/>
          </a:stretch>
        </p:blipFill>
        <p:spPr>
          <a:xfrm>
            <a:off x="2592153" y="146614"/>
            <a:ext cx="4320480" cy="2998151"/>
          </a:xfrm>
          <a:prstGeom prst="rect">
            <a:avLst/>
          </a:prstGeom>
        </p:spPr>
      </p:pic>
      <p:pic>
        <p:nvPicPr>
          <p:cNvPr id="8" name="Immagine 7">
            <a:extLst>
              <a:ext uri="{FF2B5EF4-FFF2-40B4-BE49-F238E27FC236}">
                <a16:creationId xmlns:a16="http://schemas.microsoft.com/office/drawing/2014/main" id="{6624CA24-AEE9-7C66-BC6C-6ADF06AD8384}"/>
              </a:ext>
            </a:extLst>
          </p:cNvPr>
          <p:cNvPicPr>
            <a:picLocks noChangeAspect="1"/>
          </p:cNvPicPr>
          <p:nvPr/>
        </p:nvPicPr>
        <p:blipFill>
          <a:blip r:embed="rId6"/>
          <a:stretch>
            <a:fillRect/>
          </a:stretch>
        </p:blipFill>
        <p:spPr>
          <a:xfrm>
            <a:off x="2850955" y="3171217"/>
            <a:ext cx="4061678" cy="2690029"/>
          </a:xfrm>
          <a:prstGeom prst="rect">
            <a:avLst/>
          </a:prstGeom>
        </p:spPr>
      </p:pic>
      <p:sp>
        <p:nvSpPr>
          <p:cNvPr id="2" name="Segnaposto piè di pagina 5">
            <a:extLst>
              <a:ext uri="{FF2B5EF4-FFF2-40B4-BE49-F238E27FC236}">
                <a16:creationId xmlns:a16="http://schemas.microsoft.com/office/drawing/2014/main" id="{3929541A-D814-8BFD-D885-E457CE1F71D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503994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Rectangle 2">
            <a:extLst>
              <a:ext uri="{FF2B5EF4-FFF2-40B4-BE49-F238E27FC236}">
                <a16:creationId xmlns:a16="http://schemas.microsoft.com/office/drawing/2014/main" id="{E28317CB-5D3B-B160-F2CF-97699D70DA9D}"/>
              </a:ext>
            </a:extLst>
          </p:cNvPr>
          <p:cNvSpPr>
            <a:spLocks noGrp="1" noChangeArrowheads="1"/>
          </p:cNvSpPr>
          <p:nvPr>
            <p:ph type="ctrTitle"/>
          </p:nvPr>
        </p:nvSpPr>
        <p:spPr>
          <a:xfrm>
            <a:off x="1533812" y="86084"/>
            <a:ext cx="5799065" cy="1143000"/>
          </a:xfrm>
        </p:spPr>
        <p:txBody>
          <a:bodyPr/>
          <a:lstStyle/>
          <a:p>
            <a:pPr eaLnBrk="1" hangingPunct="1"/>
            <a:r>
              <a:rPr lang="en-US" altLang="it-IT" sz="3600" dirty="0">
                <a:latin typeface="Arial" panose="020B0604020202020204" pitchFamily="34" charset="0"/>
              </a:rPr>
              <a:t>Coatings</a:t>
            </a:r>
          </a:p>
        </p:txBody>
      </p:sp>
      <p:sp>
        <p:nvSpPr>
          <p:cNvPr id="3" name="Rectangle 3">
            <a:extLst>
              <a:ext uri="{FF2B5EF4-FFF2-40B4-BE49-F238E27FC236}">
                <a16:creationId xmlns:a16="http://schemas.microsoft.com/office/drawing/2014/main" id="{B46C4AE6-2D2A-026B-B9DC-693D0561BD57}"/>
              </a:ext>
            </a:extLst>
          </p:cNvPr>
          <p:cNvSpPr>
            <a:spLocks noGrp="1" noChangeArrowheads="1"/>
          </p:cNvSpPr>
          <p:nvPr>
            <p:ph type="subTitle" idx="1"/>
          </p:nvPr>
        </p:nvSpPr>
        <p:spPr>
          <a:xfrm>
            <a:off x="771812" y="1305284"/>
            <a:ext cx="8263668" cy="4953000"/>
          </a:xfrm>
        </p:spPr>
        <p:txBody>
          <a:bodyPr>
            <a:normAutofit fontScale="92500"/>
          </a:bodyPr>
          <a:lstStyle/>
          <a:p>
            <a:pPr algn="l" eaLnBrk="1" hangingPunct="1">
              <a:buFontTx/>
              <a:buChar char="•"/>
            </a:pPr>
            <a:r>
              <a:rPr lang="en-US" altLang="it-IT" sz="2000" b="1" dirty="0">
                <a:latin typeface="Arial" panose="020B0604020202020204" pitchFamily="34" charset="0"/>
              </a:rPr>
              <a:t>  Coatings </a:t>
            </a:r>
            <a:r>
              <a:rPr lang="fr-CH" altLang="it-IT" sz="2000" b="1" dirty="0">
                <a:latin typeface="Arial" panose="020B0604020202020204" pitchFamily="34" charset="0"/>
              </a:rPr>
              <a:t>sono</a:t>
            </a:r>
            <a:r>
              <a:rPr lang="en-US" altLang="it-IT" sz="2000" b="1" dirty="0">
                <a:latin typeface="Arial" panose="020B0604020202020204" pitchFamily="34" charset="0"/>
              </a:rPr>
              <a:t> deposit</a:t>
            </a:r>
            <a:r>
              <a:rPr lang="fr-CH" altLang="it-IT" sz="2000" b="1" dirty="0" err="1">
                <a:latin typeface="Arial" panose="020B0604020202020204" pitchFamily="34" charset="0"/>
              </a:rPr>
              <a:t>ati</a:t>
            </a:r>
            <a:r>
              <a:rPr lang="en-US" altLang="it-IT" sz="2000" b="1" dirty="0">
                <a:latin typeface="Arial" panose="020B0604020202020204" pitchFamily="34" charset="0"/>
              </a:rPr>
              <a:t> </a:t>
            </a:r>
            <a:r>
              <a:rPr lang="fr-CH" altLang="it-IT" sz="2000" b="1" dirty="0" err="1">
                <a:latin typeface="Arial" panose="020B0604020202020204" pitchFamily="34" charset="0"/>
              </a:rPr>
              <a:t>sulla</a:t>
            </a:r>
            <a:r>
              <a:rPr lang="fr-CH" altLang="it-IT" sz="2000" b="1" dirty="0">
                <a:latin typeface="Arial" panose="020B0604020202020204" pitchFamily="34" charset="0"/>
              </a:rPr>
              <a:t> superficie </a:t>
            </a:r>
            <a:r>
              <a:rPr lang="fr-CH" altLang="it-IT" sz="2000" b="1" dirty="0" err="1">
                <a:latin typeface="Arial" panose="020B0604020202020204" pitchFamily="34" charset="0"/>
              </a:rPr>
              <a:t>del</a:t>
            </a:r>
            <a:r>
              <a:rPr lang="fr-CH" altLang="it-IT" sz="2000" b="1" dirty="0">
                <a:latin typeface="Arial" panose="020B0604020202020204" pitchFamily="34" charset="0"/>
              </a:rPr>
              <a:t> vetro</a:t>
            </a:r>
            <a:r>
              <a:rPr lang="en-US" altLang="it-IT" sz="2000" b="1" dirty="0">
                <a:latin typeface="Arial" panose="020B0604020202020204" pitchFamily="34" charset="0"/>
              </a:rPr>
              <a:t> </a:t>
            </a:r>
            <a:r>
              <a:rPr lang="fr-CH" altLang="it-IT" sz="2000" b="1" dirty="0">
                <a:latin typeface="Arial" panose="020B0604020202020204" pitchFamily="34" charset="0"/>
              </a:rPr>
              <a:t>per </a:t>
            </a:r>
            <a:r>
              <a:rPr lang="fr-CH" altLang="it-IT" sz="2000" b="1" dirty="0" err="1">
                <a:latin typeface="Arial" panose="020B0604020202020204" pitchFamily="34" charset="0"/>
              </a:rPr>
              <a:t>controllare</a:t>
            </a:r>
            <a:r>
              <a:rPr lang="fr-CH" altLang="it-IT" sz="2000" b="1" dirty="0">
                <a:latin typeface="Arial" panose="020B0604020202020204" pitchFamily="34" charset="0"/>
              </a:rPr>
              <a:t> </a:t>
            </a:r>
            <a:r>
              <a:rPr lang="en-US" altLang="it-IT" sz="2000" b="1" dirty="0">
                <a:latin typeface="Arial" panose="020B0604020202020204" pitchFamily="34" charset="0"/>
              </a:rPr>
              <a:t> </a:t>
            </a:r>
            <a:r>
              <a:rPr lang="fr-CH" altLang="it-IT" sz="2000" b="1" dirty="0">
                <a:latin typeface="Arial" panose="020B0604020202020204" pitchFamily="34" charset="0"/>
              </a:rPr>
              <a:t>diverse </a:t>
            </a:r>
            <a:r>
              <a:rPr lang="fr-CH" altLang="it-IT" sz="2000" b="1" dirty="0" err="1">
                <a:latin typeface="Arial" panose="020B0604020202020204" pitchFamily="34" charset="0"/>
              </a:rPr>
              <a:t>lunghezze</a:t>
            </a:r>
            <a:r>
              <a:rPr lang="fr-CH" altLang="it-IT" sz="2000" b="1" dirty="0">
                <a:latin typeface="Arial" panose="020B0604020202020204" pitchFamily="34" charset="0"/>
              </a:rPr>
              <a:t> d’onde </a:t>
            </a:r>
            <a:r>
              <a:rPr lang="fr-CH" altLang="it-IT" sz="2000" b="1" dirty="0" err="1">
                <a:latin typeface="Arial" panose="020B0604020202020204" pitchFamily="34" charset="0"/>
              </a:rPr>
              <a:t>dello</a:t>
            </a:r>
            <a:r>
              <a:rPr lang="fr-CH" altLang="it-IT" sz="2000" b="1" dirty="0">
                <a:latin typeface="Arial" panose="020B0604020202020204" pitchFamily="34" charset="0"/>
              </a:rPr>
              <a:t> </a:t>
            </a:r>
            <a:r>
              <a:rPr lang="fr-CH" altLang="it-IT" sz="2000" b="1" dirty="0" err="1">
                <a:latin typeface="Arial" panose="020B0604020202020204" pitchFamily="34" charset="0"/>
              </a:rPr>
              <a:t>spettro</a:t>
            </a:r>
            <a:r>
              <a:rPr lang="fr-CH" altLang="it-IT" sz="2000" b="1" dirty="0">
                <a:latin typeface="Arial" panose="020B0604020202020204" pitchFamily="34" charset="0"/>
              </a:rPr>
              <a:t> </a:t>
            </a:r>
            <a:r>
              <a:rPr lang="fr-CH" altLang="it-IT" sz="2000" b="1" dirty="0" err="1">
                <a:latin typeface="Arial" panose="020B0604020202020204" pitchFamily="34" charset="0"/>
              </a:rPr>
              <a:t>elettromagnetico</a:t>
            </a:r>
            <a:r>
              <a:rPr lang="fr-CH" altLang="it-IT" sz="2000" b="1" dirty="0">
                <a:latin typeface="Arial" panose="020B0604020202020204" pitchFamily="34" charset="0"/>
              </a:rPr>
              <a:t>.</a:t>
            </a:r>
          </a:p>
          <a:p>
            <a:pPr algn="l" eaLnBrk="1" hangingPunct="1"/>
            <a:endParaRPr lang="en-US" altLang="it-IT" sz="2000" b="1" dirty="0">
              <a:latin typeface="Arial" panose="020B0604020202020204" pitchFamily="34" charset="0"/>
            </a:endParaRPr>
          </a:p>
          <a:p>
            <a:pPr algn="l" eaLnBrk="1" hangingPunct="1">
              <a:buFontTx/>
              <a:buChar char="•"/>
            </a:pPr>
            <a:r>
              <a:rPr lang="en-US" altLang="it-IT" sz="2000" b="1" dirty="0">
                <a:latin typeface="Arial" panose="020B0604020202020204" pitchFamily="34" charset="0"/>
              </a:rPr>
              <a:t>  </a:t>
            </a:r>
            <a:r>
              <a:rPr lang="fr-CH" altLang="it-IT" sz="2000" b="1" dirty="0">
                <a:latin typeface="Arial" panose="020B0604020202020204" pitchFamily="34" charset="0"/>
              </a:rPr>
              <a:t>Cosa </a:t>
            </a:r>
            <a:r>
              <a:rPr lang="fr-CH" altLang="it-IT" sz="2000" b="1" dirty="0" err="1">
                <a:latin typeface="Arial" panose="020B0604020202020204" pitchFamily="34" charset="0"/>
              </a:rPr>
              <a:t>succede</a:t>
            </a:r>
            <a:r>
              <a:rPr lang="fr-CH" altLang="it-IT" sz="2000" b="1" dirty="0">
                <a:latin typeface="Arial" panose="020B0604020202020204" pitchFamily="34" charset="0"/>
              </a:rPr>
              <a:t> al </a:t>
            </a:r>
            <a:r>
              <a:rPr lang="fr-CH" altLang="it-IT" sz="2000" b="1" dirty="0" err="1">
                <a:latin typeface="Arial" panose="020B0604020202020204" pitchFamily="34" charset="0"/>
              </a:rPr>
              <a:t>raggiamento</a:t>
            </a:r>
            <a:r>
              <a:rPr lang="fr-CH" altLang="it-IT" sz="2000" b="1" dirty="0">
                <a:latin typeface="Arial" panose="020B0604020202020204" pitchFamily="34" charset="0"/>
              </a:rPr>
              <a:t> </a:t>
            </a:r>
            <a:r>
              <a:rPr lang="fr-CH" altLang="it-IT" sz="2000" b="1" dirty="0" err="1">
                <a:latin typeface="Arial" panose="020B0604020202020204" pitchFamily="34" charset="0"/>
              </a:rPr>
              <a:t>quando</a:t>
            </a:r>
            <a:r>
              <a:rPr lang="fr-CH" altLang="it-IT" sz="2000" b="1" dirty="0">
                <a:latin typeface="Arial" panose="020B0604020202020204" pitchFamily="34" charset="0"/>
              </a:rPr>
              <a:t> </a:t>
            </a:r>
            <a:r>
              <a:rPr lang="fr-CH" altLang="it-IT" sz="2000" b="1" dirty="0" err="1">
                <a:latin typeface="Arial" panose="020B0604020202020204" pitchFamily="34" charset="0"/>
              </a:rPr>
              <a:t>attraversa</a:t>
            </a:r>
            <a:r>
              <a:rPr lang="fr-CH" altLang="it-IT" sz="2000" b="1" dirty="0">
                <a:latin typeface="Arial" panose="020B0604020202020204" pitchFamily="34" charset="0"/>
              </a:rPr>
              <a:t> </a:t>
            </a:r>
            <a:r>
              <a:rPr lang="fr-CH" altLang="it-IT" sz="2000" b="1" dirty="0" err="1">
                <a:latin typeface="Arial" panose="020B0604020202020204" pitchFamily="34" charset="0"/>
              </a:rPr>
              <a:t>una</a:t>
            </a:r>
            <a:r>
              <a:rPr lang="fr-CH" altLang="it-IT" sz="2000" b="1" dirty="0">
                <a:latin typeface="Arial" panose="020B0604020202020204" pitchFamily="34" charset="0"/>
              </a:rPr>
              <a:t> </a:t>
            </a:r>
            <a:r>
              <a:rPr lang="fr-CH" altLang="it-IT" sz="2000" b="1" dirty="0" err="1">
                <a:latin typeface="Arial" panose="020B0604020202020204" pitchFamily="34" charset="0"/>
              </a:rPr>
              <a:t>vetrata</a:t>
            </a:r>
            <a:r>
              <a:rPr lang="fr-CH" altLang="it-IT" sz="2000" b="1" dirty="0">
                <a:latin typeface="Arial" panose="020B0604020202020204" pitchFamily="34" charset="0"/>
              </a:rPr>
              <a:t> con </a:t>
            </a:r>
            <a:r>
              <a:rPr lang="fr-CH" altLang="it-IT" sz="2000" b="1" dirty="0" err="1">
                <a:latin typeface="Arial" panose="020B0604020202020204" pitchFamily="34" charset="0"/>
              </a:rPr>
              <a:t>coating</a:t>
            </a:r>
            <a:r>
              <a:rPr lang="fr-CH" altLang="it-IT" sz="2000" b="1" dirty="0">
                <a:latin typeface="Arial" panose="020B0604020202020204" pitchFamily="34" charset="0"/>
              </a:rPr>
              <a:t> o senza ?</a:t>
            </a:r>
            <a:endParaRPr lang="en-US" altLang="it-IT" sz="2000" b="1" dirty="0">
              <a:latin typeface="Arial" panose="020B0604020202020204" pitchFamily="34" charset="0"/>
            </a:endParaRPr>
          </a:p>
          <a:p>
            <a:pPr lvl="1" algn="l" eaLnBrk="1" hangingPunct="1">
              <a:buFontTx/>
              <a:buChar char="–"/>
            </a:pPr>
            <a:r>
              <a:rPr lang="en-US" altLang="it-IT" sz="2400" b="1" dirty="0">
                <a:latin typeface="Arial" panose="020B0604020202020204" pitchFamily="34" charset="0"/>
              </a:rPr>
              <a:t> </a:t>
            </a:r>
            <a:r>
              <a:rPr lang="fr-CH" altLang="it-IT" sz="1800" b="1" dirty="0" err="1">
                <a:latin typeface="Arial" panose="020B0604020202020204" pitchFamily="34" charset="0"/>
              </a:rPr>
              <a:t>Trasmissione</a:t>
            </a:r>
            <a:endParaRPr lang="fr-CH" altLang="it-IT" sz="1800" b="1" dirty="0">
              <a:latin typeface="Arial" panose="020B0604020202020204" pitchFamily="34" charset="0"/>
            </a:endParaRPr>
          </a:p>
          <a:p>
            <a:pPr lvl="1" algn="l" eaLnBrk="1" hangingPunct="1">
              <a:buFontTx/>
              <a:buChar char="–"/>
            </a:pPr>
            <a:r>
              <a:rPr lang="fr-CH" altLang="it-IT" sz="1800" b="1" dirty="0">
                <a:latin typeface="Arial" panose="020B0604020202020204" pitchFamily="34" charset="0"/>
              </a:rPr>
              <a:t>  </a:t>
            </a:r>
            <a:r>
              <a:rPr lang="fr-CH" altLang="it-IT" sz="1800" b="1" dirty="0" err="1">
                <a:latin typeface="Arial" panose="020B0604020202020204" pitchFamily="34" charset="0"/>
              </a:rPr>
              <a:t>Riflessione</a:t>
            </a:r>
            <a:endParaRPr lang="en-US" altLang="it-IT" sz="1800" b="1" dirty="0">
              <a:latin typeface="Arial" panose="020B0604020202020204" pitchFamily="34" charset="0"/>
            </a:endParaRPr>
          </a:p>
          <a:p>
            <a:pPr lvl="1" algn="l" eaLnBrk="1" hangingPunct="1">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Assorbimento</a:t>
            </a:r>
            <a:endParaRPr lang="fr-CH" altLang="it-IT" sz="1800" b="1" dirty="0">
              <a:latin typeface="Arial" panose="020B0604020202020204" pitchFamily="34" charset="0"/>
            </a:endParaRPr>
          </a:p>
          <a:p>
            <a:pPr lvl="1" algn="l" eaLnBrk="1" hangingPunct="1">
              <a:buFontTx/>
              <a:buChar char="–"/>
            </a:pPr>
            <a:endParaRPr lang="en-US" altLang="it-IT" sz="1800" b="1" dirty="0">
              <a:latin typeface="Arial" panose="020B0604020202020204" pitchFamily="34" charset="0"/>
            </a:endParaRPr>
          </a:p>
          <a:p>
            <a:pPr algn="l" eaLnBrk="1" hangingPunct="1">
              <a:buFontTx/>
              <a:buChar char="•"/>
            </a:pPr>
            <a:r>
              <a:rPr lang="en-US" altLang="it-IT" sz="2000" b="1" dirty="0">
                <a:latin typeface="Arial" panose="020B0604020202020204" pitchFamily="34" charset="0"/>
              </a:rPr>
              <a:t>  </a:t>
            </a:r>
            <a:r>
              <a:rPr lang="fr-CH" altLang="it-IT" sz="2000" b="1" dirty="0">
                <a:latin typeface="Arial" panose="020B0604020202020204" pitchFamily="34" charset="0"/>
              </a:rPr>
              <a:t>Le caratteristiche </a:t>
            </a:r>
            <a:r>
              <a:rPr lang="fr-CH" altLang="it-IT" sz="2000" b="1" dirty="0" err="1">
                <a:latin typeface="Arial" panose="020B0604020202020204" pitchFamily="34" charset="0"/>
              </a:rPr>
              <a:t>del</a:t>
            </a:r>
            <a:r>
              <a:rPr lang="fr-CH" altLang="it-IT" sz="2000" b="1" dirty="0">
                <a:latin typeface="Arial" panose="020B0604020202020204" pitchFamily="34" charset="0"/>
              </a:rPr>
              <a:t> </a:t>
            </a:r>
            <a:r>
              <a:rPr lang="fr-CH" altLang="it-IT" sz="2000" b="1" dirty="0" err="1">
                <a:latin typeface="Arial" panose="020B0604020202020204" pitchFamily="34" charset="0"/>
              </a:rPr>
              <a:t>coating</a:t>
            </a:r>
            <a:r>
              <a:rPr lang="fr-CH" altLang="it-IT" sz="2000" b="1" dirty="0">
                <a:latin typeface="Arial" panose="020B0604020202020204" pitchFamily="34" charset="0"/>
              </a:rPr>
              <a:t> </a:t>
            </a:r>
            <a:r>
              <a:rPr lang="fr-CH" altLang="it-IT" sz="2000" b="1" dirty="0" err="1">
                <a:latin typeface="Arial" panose="020B0604020202020204" pitchFamily="34" charset="0"/>
              </a:rPr>
              <a:t>hanno</a:t>
            </a:r>
            <a:r>
              <a:rPr lang="fr-CH" altLang="it-IT" sz="2000" b="1" dirty="0">
                <a:latin typeface="Arial" panose="020B0604020202020204" pitchFamily="34" charset="0"/>
              </a:rPr>
              <a:t> la </a:t>
            </a:r>
            <a:r>
              <a:rPr lang="fr-CH" altLang="it-IT" sz="2000" b="1" dirty="0" err="1">
                <a:latin typeface="Arial" panose="020B0604020202020204" pitchFamily="34" charset="0"/>
              </a:rPr>
              <a:t>possibilità</a:t>
            </a:r>
            <a:r>
              <a:rPr lang="fr-CH" altLang="it-IT" sz="2000" b="1" dirty="0">
                <a:latin typeface="Arial" panose="020B0604020202020204" pitchFamily="34" charset="0"/>
              </a:rPr>
              <a:t> di </a:t>
            </a:r>
            <a:r>
              <a:rPr lang="fr-CH" altLang="it-IT" sz="2000" b="1" dirty="0" err="1">
                <a:latin typeface="Arial" panose="020B0604020202020204" pitchFamily="34" charset="0"/>
              </a:rPr>
              <a:t>cambiare</a:t>
            </a:r>
            <a:r>
              <a:rPr lang="fr-CH" altLang="it-IT" sz="2000" b="1" dirty="0">
                <a:latin typeface="Arial" panose="020B0604020202020204" pitchFamily="34" charset="0"/>
              </a:rPr>
              <a:t> </a:t>
            </a:r>
            <a:r>
              <a:rPr lang="fr-CH" altLang="it-IT" sz="2000" b="1" dirty="0" err="1">
                <a:latin typeface="Arial" panose="020B0604020202020204" pitchFamily="34" charset="0"/>
              </a:rPr>
              <a:t>una</a:t>
            </a:r>
            <a:r>
              <a:rPr lang="fr-CH" altLang="it-IT" sz="2000" b="1" dirty="0">
                <a:latin typeface="Arial" panose="020B0604020202020204" pitchFamily="34" charset="0"/>
              </a:rPr>
              <a:t> parte </a:t>
            </a:r>
            <a:r>
              <a:rPr lang="fr-CH" altLang="it-IT" sz="2000" b="1" dirty="0" err="1">
                <a:latin typeface="Arial" panose="020B0604020202020204" pitchFamily="34" charset="0"/>
              </a:rPr>
              <a:t>della</a:t>
            </a:r>
            <a:r>
              <a:rPr lang="fr-CH" altLang="it-IT" sz="2000" b="1" dirty="0">
                <a:latin typeface="Arial" panose="020B0604020202020204" pitchFamily="34" charset="0"/>
              </a:rPr>
              <a:t> </a:t>
            </a:r>
            <a:r>
              <a:rPr lang="fr-CH" altLang="it-IT" sz="2000" b="1" dirty="0" err="1">
                <a:latin typeface="Arial" panose="020B0604020202020204" pitchFamily="34" charset="0"/>
              </a:rPr>
              <a:t>trasmissione</a:t>
            </a:r>
            <a:r>
              <a:rPr lang="fr-CH" altLang="it-IT" sz="2000" b="1" dirty="0">
                <a:latin typeface="Arial" panose="020B0604020202020204" pitchFamily="34" charset="0"/>
              </a:rPr>
              <a:t>, </a:t>
            </a:r>
            <a:r>
              <a:rPr lang="fr-CH" altLang="it-IT" sz="2000" b="1" dirty="0" err="1">
                <a:latin typeface="Arial" panose="020B0604020202020204" pitchFamily="34" charset="0"/>
              </a:rPr>
              <a:t>riflessione</a:t>
            </a:r>
            <a:r>
              <a:rPr lang="fr-CH" altLang="it-IT" sz="2000" b="1" dirty="0">
                <a:latin typeface="Arial" panose="020B0604020202020204" pitchFamily="34" charset="0"/>
              </a:rPr>
              <a:t> e </a:t>
            </a:r>
            <a:r>
              <a:rPr lang="fr-CH" altLang="it-IT" sz="2000" b="1" dirty="0" err="1">
                <a:latin typeface="Arial" panose="020B0604020202020204" pitchFamily="34" charset="0"/>
              </a:rPr>
              <a:t>assorbimento</a:t>
            </a:r>
            <a:endParaRPr lang="en-US" altLang="it-IT" sz="2000" b="1" dirty="0">
              <a:latin typeface="Arial" panose="020B0604020202020204" pitchFamily="34" charset="0"/>
            </a:endParaRPr>
          </a:p>
          <a:p>
            <a:pPr lvl="1" algn="l" eaLnBrk="1" hangingPunct="1">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Materiali</a:t>
            </a:r>
            <a:r>
              <a:rPr lang="fr-CH" altLang="it-IT" sz="1800" b="1" dirty="0">
                <a:latin typeface="Arial" panose="020B0604020202020204" pitchFamily="34" charset="0"/>
              </a:rPr>
              <a:t> </a:t>
            </a:r>
            <a:r>
              <a:rPr lang="fr-CH" altLang="it-IT" sz="1800" b="1" dirty="0" err="1">
                <a:latin typeface="Arial" panose="020B0604020202020204" pitchFamily="34" charset="0"/>
              </a:rPr>
              <a:t>impiegati</a:t>
            </a:r>
            <a:r>
              <a:rPr lang="fr-CH" altLang="it-IT" sz="1800" b="1" dirty="0">
                <a:latin typeface="Arial" panose="020B0604020202020204" pitchFamily="34" charset="0"/>
              </a:rPr>
              <a:t> </a:t>
            </a:r>
            <a:r>
              <a:rPr lang="fr-CH" altLang="it-IT" sz="1800" b="1" dirty="0" err="1">
                <a:latin typeface="Arial" panose="020B0604020202020204" pitchFamily="34" charset="0"/>
              </a:rPr>
              <a:t>nel</a:t>
            </a:r>
            <a:r>
              <a:rPr lang="fr-CH" altLang="it-IT" sz="1800" b="1" dirty="0">
                <a:latin typeface="Arial" panose="020B0604020202020204" pitchFamily="34" charset="0"/>
              </a:rPr>
              <a:t> </a:t>
            </a:r>
            <a:r>
              <a:rPr lang="fr-CH" altLang="it-IT" sz="1800" b="1" dirty="0" err="1">
                <a:latin typeface="Arial" panose="020B0604020202020204" pitchFamily="34" charset="0"/>
              </a:rPr>
              <a:t>coating</a:t>
            </a:r>
            <a:endParaRPr lang="en-US" altLang="it-IT" sz="1800" b="1" dirty="0">
              <a:latin typeface="Arial" panose="020B0604020202020204" pitchFamily="34" charset="0"/>
            </a:endParaRPr>
          </a:p>
          <a:p>
            <a:pPr lvl="1" algn="l" eaLnBrk="1" hangingPunct="1">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Spessore</a:t>
            </a:r>
            <a:r>
              <a:rPr lang="fr-CH" altLang="it-IT" sz="1800" b="1" dirty="0">
                <a:latin typeface="Arial" panose="020B0604020202020204" pitchFamily="34" charset="0"/>
              </a:rPr>
              <a:t> </a:t>
            </a:r>
            <a:r>
              <a:rPr lang="fr-CH" altLang="it-IT" sz="1800" b="1" dirty="0" err="1">
                <a:latin typeface="Arial" panose="020B0604020202020204" pitchFamily="34" charset="0"/>
              </a:rPr>
              <a:t>del</a:t>
            </a:r>
            <a:r>
              <a:rPr lang="fr-CH" altLang="it-IT" sz="1800" b="1" dirty="0">
                <a:latin typeface="Arial" panose="020B0604020202020204" pitchFamily="34" charset="0"/>
              </a:rPr>
              <a:t> </a:t>
            </a:r>
            <a:r>
              <a:rPr lang="fr-CH" altLang="it-IT" sz="1800" b="1" dirty="0" err="1">
                <a:latin typeface="Arial" panose="020B0604020202020204" pitchFamily="34" charset="0"/>
              </a:rPr>
              <a:t>materiale</a:t>
            </a:r>
            <a:r>
              <a:rPr lang="fr-CH" altLang="it-IT" sz="1800" b="1" dirty="0">
                <a:latin typeface="Arial" panose="020B0604020202020204" pitchFamily="34" charset="0"/>
              </a:rPr>
              <a:t> </a:t>
            </a:r>
            <a:r>
              <a:rPr lang="fr-CH" altLang="it-IT" sz="1800" b="1" dirty="0" err="1">
                <a:latin typeface="Arial" panose="020B0604020202020204" pitchFamily="34" charset="0"/>
              </a:rPr>
              <a:t>impiegato</a:t>
            </a:r>
            <a:endParaRPr lang="en-US" altLang="it-IT" sz="1800" b="1" dirty="0">
              <a:latin typeface="Arial" panose="020B0604020202020204" pitchFamily="34" charset="0"/>
            </a:endParaRPr>
          </a:p>
          <a:p>
            <a:pPr lvl="1" algn="l" eaLnBrk="1" hangingPunct="1">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Sequenza</a:t>
            </a:r>
            <a:r>
              <a:rPr lang="fr-CH" altLang="it-IT" sz="1800" b="1" dirty="0">
                <a:latin typeface="Arial" panose="020B0604020202020204" pitchFamily="34" charset="0"/>
              </a:rPr>
              <a:t> di </a:t>
            </a:r>
            <a:r>
              <a:rPr lang="fr-CH" altLang="it-IT" sz="1800" b="1" dirty="0" err="1">
                <a:latin typeface="Arial" panose="020B0604020202020204" pitchFamily="34" charset="0"/>
              </a:rPr>
              <a:t>deposito</a:t>
            </a:r>
            <a:r>
              <a:rPr lang="fr-CH" altLang="it-IT" sz="1800" b="1" dirty="0">
                <a:latin typeface="Arial" panose="020B0604020202020204" pitchFamily="34" charset="0"/>
              </a:rPr>
              <a:t> dei </a:t>
            </a:r>
            <a:r>
              <a:rPr lang="fr-CH" altLang="it-IT" sz="1800" b="1" dirty="0" err="1">
                <a:latin typeface="Arial" panose="020B0604020202020204" pitchFamily="34" charset="0"/>
              </a:rPr>
              <a:t>diversi</a:t>
            </a:r>
            <a:r>
              <a:rPr lang="fr-CH" altLang="it-IT" sz="1800" b="1" dirty="0">
                <a:latin typeface="Arial" panose="020B0604020202020204" pitchFamily="34" charset="0"/>
              </a:rPr>
              <a:t> </a:t>
            </a:r>
            <a:r>
              <a:rPr lang="fr-CH" altLang="it-IT" sz="1800" b="1" dirty="0" err="1">
                <a:latin typeface="Arial" panose="020B0604020202020204" pitchFamily="34" charset="0"/>
              </a:rPr>
              <a:t>materiali</a:t>
            </a:r>
            <a:endParaRPr lang="en-US" altLang="it-IT" sz="1800" b="1" dirty="0">
              <a:latin typeface="Arial" panose="020B0604020202020204" pitchFamily="34" charset="0"/>
            </a:endParaRPr>
          </a:p>
          <a:p>
            <a:pPr lvl="1" algn="l" eaLnBrk="1" hangingPunct="1">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Qualità</a:t>
            </a:r>
            <a:r>
              <a:rPr lang="fr-CH" altLang="it-IT" sz="1800" b="1" dirty="0">
                <a:latin typeface="Arial" panose="020B0604020202020204" pitchFamily="34" charset="0"/>
              </a:rPr>
              <a:t> o </a:t>
            </a:r>
            <a:r>
              <a:rPr lang="fr-CH" altLang="it-IT" sz="1800" b="1" dirty="0" err="1">
                <a:latin typeface="Arial" panose="020B0604020202020204" pitchFamily="34" charset="0"/>
              </a:rPr>
              <a:t>tipo</a:t>
            </a:r>
            <a:r>
              <a:rPr lang="fr-CH" altLang="it-IT" sz="1800" b="1" dirty="0">
                <a:latin typeface="Arial" panose="020B0604020202020204" pitchFamily="34" charset="0"/>
              </a:rPr>
              <a:t> </a:t>
            </a:r>
            <a:r>
              <a:rPr lang="fr-CH" altLang="it-IT" sz="1800" b="1" dirty="0" err="1">
                <a:latin typeface="Arial" panose="020B0604020202020204" pitchFamily="34" charset="0"/>
              </a:rPr>
              <a:t>del</a:t>
            </a:r>
            <a:r>
              <a:rPr lang="fr-CH" altLang="it-IT" sz="1800" b="1" dirty="0">
                <a:latin typeface="Arial" panose="020B0604020202020204" pitchFamily="34" charset="0"/>
              </a:rPr>
              <a:t> vetro di base</a:t>
            </a:r>
            <a:endParaRPr lang="en-US" altLang="it-IT" sz="1800" b="1" dirty="0">
              <a:latin typeface="Arial" panose="020B0604020202020204" pitchFamily="34" charset="0"/>
            </a:endParaRPr>
          </a:p>
        </p:txBody>
      </p:sp>
      <p:sp>
        <p:nvSpPr>
          <p:cNvPr id="5" name="Segnaposto piè di pagina 5">
            <a:extLst>
              <a:ext uri="{FF2B5EF4-FFF2-40B4-BE49-F238E27FC236}">
                <a16:creationId xmlns:a16="http://schemas.microsoft.com/office/drawing/2014/main" id="{B7F8323E-C88B-14B7-989F-E140A31DA0CB}"/>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711199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Rectangle 2">
            <a:extLst>
              <a:ext uri="{FF2B5EF4-FFF2-40B4-BE49-F238E27FC236}">
                <a16:creationId xmlns:a16="http://schemas.microsoft.com/office/drawing/2014/main" id="{F14F8A85-66D3-72A9-96F5-A11A7A111C78}"/>
              </a:ext>
            </a:extLst>
          </p:cNvPr>
          <p:cNvSpPr>
            <a:spLocks noGrp="1" noChangeArrowheads="1"/>
          </p:cNvSpPr>
          <p:nvPr>
            <p:ph type="ctrTitle"/>
          </p:nvPr>
        </p:nvSpPr>
        <p:spPr>
          <a:xfrm>
            <a:off x="1702116" y="150540"/>
            <a:ext cx="6096000" cy="1143000"/>
          </a:xfrm>
        </p:spPr>
        <p:txBody>
          <a:bodyPr/>
          <a:lstStyle/>
          <a:p>
            <a:pPr eaLnBrk="1" hangingPunct="1"/>
            <a:r>
              <a:rPr lang="en-US" altLang="it-IT" sz="3600" dirty="0">
                <a:latin typeface="Arial" panose="020B0604020202020204" pitchFamily="34" charset="0"/>
              </a:rPr>
              <a:t>Coatings</a:t>
            </a:r>
          </a:p>
        </p:txBody>
      </p:sp>
      <p:sp>
        <p:nvSpPr>
          <p:cNvPr id="5" name="Segnaposto testo 5">
            <a:extLst>
              <a:ext uri="{FF2B5EF4-FFF2-40B4-BE49-F238E27FC236}">
                <a16:creationId xmlns:a16="http://schemas.microsoft.com/office/drawing/2014/main" id="{DD9DD747-3D73-B62A-1D92-80C31DDC1CE8}"/>
              </a:ext>
            </a:extLst>
          </p:cNvPr>
          <p:cNvSpPr txBox="1">
            <a:spLocks noChangeArrowheads="1"/>
          </p:cNvSpPr>
          <p:nvPr/>
        </p:nvSpPr>
        <p:spPr>
          <a:xfrm>
            <a:off x="2728627" y="1066397"/>
            <a:ext cx="4437446" cy="6397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altLang="it-IT" dirty="0"/>
              <a:t>Vetro Float con coating</a:t>
            </a:r>
          </a:p>
        </p:txBody>
      </p:sp>
      <p:sp>
        <p:nvSpPr>
          <p:cNvPr id="6" name="Segnaposto testo 3">
            <a:extLst>
              <a:ext uri="{FF2B5EF4-FFF2-40B4-BE49-F238E27FC236}">
                <a16:creationId xmlns:a16="http://schemas.microsoft.com/office/drawing/2014/main" id="{7DA41A47-4D69-3C4C-AE2A-7B8820CBB1ED}"/>
              </a:ext>
            </a:extLst>
          </p:cNvPr>
          <p:cNvSpPr txBox="1">
            <a:spLocks noChangeArrowheads="1"/>
          </p:cNvSpPr>
          <p:nvPr/>
        </p:nvSpPr>
        <p:spPr>
          <a:xfrm>
            <a:off x="499288" y="1735529"/>
            <a:ext cx="3608174" cy="63975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it-IT" altLang="it-IT" dirty="0">
                <a:solidFill>
                  <a:srgbClr val="FF0000"/>
                </a:solidFill>
              </a:rPr>
              <a:t>Float</a:t>
            </a:r>
          </a:p>
        </p:txBody>
      </p:sp>
      <p:sp>
        <p:nvSpPr>
          <p:cNvPr id="7" name="Segnaposto contenuto 4">
            <a:extLst>
              <a:ext uri="{FF2B5EF4-FFF2-40B4-BE49-F238E27FC236}">
                <a16:creationId xmlns:a16="http://schemas.microsoft.com/office/drawing/2014/main" id="{8B64904D-A38F-E809-7436-5AABC132CB5D}"/>
              </a:ext>
            </a:extLst>
          </p:cNvPr>
          <p:cNvSpPr txBox="1">
            <a:spLocks noChangeArrowheads="1"/>
          </p:cNvSpPr>
          <p:nvPr/>
        </p:nvSpPr>
        <p:spPr>
          <a:xfrm>
            <a:off x="1029270" y="2434024"/>
            <a:ext cx="3398714" cy="27951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altLang="it-IT" sz="2800" dirty="0"/>
              <a:t>Float chiaro</a:t>
            </a:r>
          </a:p>
          <a:p>
            <a:r>
              <a:rPr lang="it-IT" altLang="it-IT" sz="2800" dirty="0"/>
              <a:t>Float </a:t>
            </a:r>
            <a:r>
              <a:rPr lang="it-IT" altLang="it-IT" sz="2800" dirty="0" err="1"/>
              <a:t>extrachiaro</a:t>
            </a:r>
            <a:r>
              <a:rPr lang="it-IT" altLang="it-IT" sz="2800" dirty="0"/>
              <a:t> (low-</a:t>
            </a:r>
            <a:r>
              <a:rPr lang="it-IT" altLang="it-IT" sz="2800" dirty="0" err="1"/>
              <a:t>iron</a:t>
            </a:r>
            <a:r>
              <a:rPr lang="it-IT" altLang="it-IT" sz="2800" dirty="0"/>
              <a:t>)</a:t>
            </a:r>
          </a:p>
          <a:p>
            <a:r>
              <a:rPr lang="it-IT" altLang="it-IT" sz="2800" dirty="0"/>
              <a:t>Float colorato in pasta</a:t>
            </a:r>
          </a:p>
          <a:p>
            <a:endParaRPr lang="it-IT" altLang="it-IT" dirty="0"/>
          </a:p>
        </p:txBody>
      </p:sp>
      <p:sp>
        <p:nvSpPr>
          <p:cNvPr id="8" name="Segnaposto testo 5">
            <a:extLst>
              <a:ext uri="{FF2B5EF4-FFF2-40B4-BE49-F238E27FC236}">
                <a16:creationId xmlns:a16="http://schemas.microsoft.com/office/drawing/2014/main" id="{D4026C4A-139E-1EBA-7911-836586316429}"/>
              </a:ext>
            </a:extLst>
          </p:cNvPr>
          <p:cNvSpPr txBox="1">
            <a:spLocks noChangeArrowheads="1"/>
          </p:cNvSpPr>
          <p:nvPr/>
        </p:nvSpPr>
        <p:spPr>
          <a:xfrm>
            <a:off x="5254172" y="1735529"/>
            <a:ext cx="3134252" cy="63976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it-IT" altLang="it-IT" dirty="0">
                <a:solidFill>
                  <a:srgbClr val="FF0000"/>
                </a:solidFill>
              </a:rPr>
              <a:t>Float con coating</a:t>
            </a:r>
          </a:p>
        </p:txBody>
      </p:sp>
      <p:sp>
        <p:nvSpPr>
          <p:cNvPr id="9" name="Segnaposto contenuto 6">
            <a:extLst>
              <a:ext uri="{FF2B5EF4-FFF2-40B4-BE49-F238E27FC236}">
                <a16:creationId xmlns:a16="http://schemas.microsoft.com/office/drawing/2014/main" id="{8157E165-ACE6-A512-90BD-47B1820A2E25}"/>
              </a:ext>
            </a:extLst>
          </p:cNvPr>
          <p:cNvSpPr txBox="1">
            <a:spLocks noChangeArrowheads="1"/>
          </p:cNvSpPr>
          <p:nvPr/>
        </p:nvSpPr>
        <p:spPr>
          <a:xfrm>
            <a:off x="4645025" y="2174875"/>
            <a:ext cx="4041775" cy="395128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it-IT" altLang="it-IT" sz="2800" dirty="0"/>
              <a:t>Coating pirolitici</a:t>
            </a:r>
          </a:p>
          <a:p>
            <a:pPr lvl="1"/>
            <a:r>
              <a:rPr lang="it-IT" altLang="it-IT" sz="2400" dirty="0" err="1"/>
              <a:t>Pirolotici</a:t>
            </a:r>
            <a:r>
              <a:rPr lang="it-IT" altLang="it-IT" sz="2400" dirty="0"/>
              <a:t> a controllo solare</a:t>
            </a:r>
          </a:p>
          <a:p>
            <a:pPr lvl="1"/>
            <a:r>
              <a:rPr lang="it-IT" altLang="it-IT" sz="2400" dirty="0"/>
              <a:t>Pirolitici basso emissivi</a:t>
            </a:r>
          </a:p>
          <a:p>
            <a:r>
              <a:rPr lang="it-IT" altLang="it-IT" sz="2800" dirty="0"/>
              <a:t>Coating </a:t>
            </a:r>
            <a:r>
              <a:rPr lang="it-IT" altLang="it-IT" sz="2800" dirty="0" err="1"/>
              <a:t>magnetronico</a:t>
            </a:r>
            <a:endParaRPr lang="it-IT" altLang="it-IT" sz="2800" dirty="0"/>
          </a:p>
          <a:p>
            <a:pPr lvl="1"/>
            <a:r>
              <a:rPr lang="it-IT" altLang="it-IT" sz="2400" dirty="0" err="1"/>
              <a:t>Magnetronici</a:t>
            </a:r>
            <a:r>
              <a:rPr lang="it-IT" altLang="it-IT" sz="2400" dirty="0"/>
              <a:t> a controllo solare</a:t>
            </a:r>
          </a:p>
          <a:p>
            <a:pPr lvl="1"/>
            <a:r>
              <a:rPr lang="it-IT" altLang="it-IT" sz="2400" dirty="0" err="1"/>
              <a:t>Magnetronici</a:t>
            </a:r>
            <a:r>
              <a:rPr lang="it-IT" altLang="it-IT" sz="2400" dirty="0"/>
              <a:t> Low-e</a:t>
            </a:r>
          </a:p>
          <a:p>
            <a:pPr lvl="1"/>
            <a:r>
              <a:rPr lang="it-IT" altLang="it-IT" sz="2400" dirty="0" err="1"/>
              <a:t>Magnetronici</a:t>
            </a:r>
            <a:r>
              <a:rPr lang="it-IT" altLang="it-IT" sz="2400" dirty="0"/>
              <a:t> selettivi</a:t>
            </a:r>
          </a:p>
        </p:txBody>
      </p:sp>
      <p:sp>
        <p:nvSpPr>
          <p:cNvPr id="2" name="Segnaposto piè di pagina 5">
            <a:extLst>
              <a:ext uri="{FF2B5EF4-FFF2-40B4-BE49-F238E27FC236}">
                <a16:creationId xmlns:a16="http://schemas.microsoft.com/office/drawing/2014/main" id="{AE75F956-1316-69F6-0270-D4F2BEF0297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176549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A95914FE-8955-7E82-7D67-49966932BD01}"/>
              </a:ext>
            </a:extLst>
          </p:cNvPr>
          <p:cNvSpPr txBox="1">
            <a:spLocks noChangeArrowheads="1"/>
          </p:cNvSpPr>
          <p:nvPr/>
        </p:nvSpPr>
        <p:spPr>
          <a:xfrm>
            <a:off x="1009362" y="123164"/>
            <a:ext cx="7772400"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a:solidFill>
                  <a:srgbClr val="009900"/>
                </a:solidFill>
                <a:latin typeface="EngraversGothic BT" pitchFamily="34" charset="0"/>
              </a:rPr>
              <a:t>Tipi di coating </a:t>
            </a:r>
            <a:endParaRPr lang="en-US" altLang="it-IT" sz="3000" dirty="0">
              <a:solidFill>
                <a:srgbClr val="009900"/>
              </a:solidFill>
              <a:latin typeface="EngraversGothic BT" pitchFamily="34" charset="0"/>
            </a:endParaRPr>
          </a:p>
        </p:txBody>
      </p:sp>
      <p:sp>
        <p:nvSpPr>
          <p:cNvPr id="6" name="Text Box 3">
            <a:extLst>
              <a:ext uri="{FF2B5EF4-FFF2-40B4-BE49-F238E27FC236}">
                <a16:creationId xmlns:a16="http://schemas.microsoft.com/office/drawing/2014/main" id="{CC4E094D-7ECF-EDE8-A547-88715D2FDCDC}"/>
              </a:ext>
            </a:extLst>
          </p:cNvPr>
          <p:cNvSpPr txBox="1">
            <a:spLocks noChangeArrowheads="1"/>
          </p:cNvSpPr>
          <p:nvPr/>
        </p:nvSpPr>
        <p:spPr bwMode="auto">
          <a:xfrm>
            <a:off x="1066800" y="1405461"/>
            <a:ext cx="3505200" cy="531813"/>
          </a:xfrm>
          <a:prstGeom prst="rect">
            <a:avLst/>
          </a:prstGeom>
          <a:solidFill>
            <a:srgbClr val="CCFF99"/>
          </a:solidFill>
          <a:ln w="1270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CH" altLang="it-IT" sz="2800" dirty="0" err="1">
                <a:latin typeface="Arial" panose="020B0604020202020204" pitchFamily="34" charset="0"/>
              </a:rPr>
              <a:t>Deposito</a:t>
            </a:r>
            <a:r>
              <a:rPr lang="fr-CH" altLang="it-IT" sz="2800" dirty="0">
                <a:latin typeface="Arial" panose="020B0604020202020204" pitchFamily="34" charset="0"/>
              </a:rPr>
              <a:t> </a:t>
            </a:r>
            <a:r>
              <a:rPr lang="fr-CH" altLang="it-IT" sz="2800" dirty="0" err="1">
                <a:latin typeface="Arial" panose="020B0604020202020204" pitchFamily="34" charset="0"/>
              </a:rPr>
              <a:t>chimico</a:t>
            </a:r>
            <a:endParaRPr lang="en-US" altLang="it-IT" sz="2800" dirty="0">
              <a:latin typeface="Arial" panose="020B0604020202020204" pitchFamily="34" charset="0"/>
            </a:endParaRPr>
          </a:p>
        </p:txBody>
      </p:sp>
      <p:sp>
        <p:nvSpPr>
          <p:cNvPr id="7" name="Text Box 4">
            <a:extLst>
              <a:ext uri="{FF2B5EF4-FFF2-40B4-BE49-F238E27FC236}">
                <a16:creationId xmlns:a16="http://schemas.microsoft.com/office/drawing/2014/main" id="{3CE22463-5589-E071-8F09-E676A2ECEB00}"/>
              </a:ext>
            </a:extLst>
          </p:cNvPr>
          <p:cNvSpPr txBox="1">
            <a:spLocks noChangeArrowheads="1"/>
          </p:cNvSpPr>
          <p:nvPr/>
        </p:nvSpPr>
        <p:spPr bwMode="auto">
          <a:xfrm>
            <a:off x="5181600" y="1405461"/>
            <a:ext cx="3657600" cy="531813"/>
          </a:xfrm>
          <a:prstGeom prst="rect">
            <a:avLst/>
          </a:prstGeom>
          <a:solidFill>
            <a:srgbClr val="CCFF99"/>
          </a:solidFill>
          <a:ln w="1270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fr-CH" altLang="it-IT" sz="2800">
                <a:latin typeface="Arial" panose="020B0604020202020204" pitchFamily="34" charset="0"/>
              </a:rPr>
              <a:t>Deposito fisico</a:t>
            </a:r>
            <a:endParaRPr lang="en-US" altLang="it-IT" sz="2400">
              <a:latin typeface="Arial" panose="020B0604020202020204" pitchFamily="34" charset="0"/>
            </a:endParaRPr>
          </a:p>
        </p:txBody>
      </p:sp>
      <p:sp>
        <p:nvSpPr>
          <p:cNvPr id="8" name="Text Box 5">
            <a:extLst>
              <a:ext uri="{FF2B5EF4-FFF2-40B4-BE49-F238E27FC236}">
                <a16:creationId xmlns:a16="http://schemas.microsoft.com/office/drawing/2014/main" id="{6FBB1748-3C41-33D6-CCA6-FF44BA37E7D7}"/>
              </a:ext>
            </a:extLst>
          </p:cNvPr>
          <p:cNvSpPr txBox="1">
            <a:spLocks noChangeArrowheads="1"/>
          </p:cNvSpPr>
          <p:nvPr/>
        </p:nvSpPr>
        <p:spPr bwMode="auto">
          <a:xfrm>
            <a:off x="1095400" y="2492896"/>
            <a:ext cx="28463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400" dirty="0">
                <a:latin typeface="Arial" panose="020B0604020202020204" pitchFamily="34" charset="0"/>
              </a:rPr>
              <a:t>- </a:t>
            </a:r>
            <a:r>
              <a:rPr lang="en-GB" altLang="it-IT" sz="2400" dirty="0" err="1">
                <a:latin typeface="Arial" panose="020B0604020202020204" pitchFamily="34" charset="0"/>
              </a:rPr>
              <a:t>Processo</a:t>
            </a:r>
            <a:r>
              <a:rPr lang="en-GB" altLang="it-IT" sz="2400" dirty="0">
                <a:latin typeface="Arial" panose="020B0604020202020204" pitchFamily="34" charset="0"/>
              </a:rPr>
              <a:t> </a:t>
            </a:r>
            <a:r>
              <a:rPr lang="en-GB" altLang="it-IT" sz="2400" dirty="0" err="1">
                <a:latin typeface="Arial" panose="020B0604020202020204" pitchFamily="34" charset="0"/>
              </a:rPr>
              <a:t>pirolitico</a:t>
            </a:r>
            <a:endParaRPr lang="en-US" altLang="it-IT" sz="2400" dirty="0">
              <a:latin typeface="Arial" panose="020B0604020202020204" pitchFamily="34" charset="0"/>
            </a:endParaRPr>
          </a:p>
        </p:txBody>
      </p:sp>
      <p:sp>
        <p:nvSpPr>
          <p:cNvPr id="9" name="Text Box 9">
            <a:extLst>
              <a:ext uri="{FF2B5EF4-FFF2-40B4-BE49-F238E27FC236}">
                <a16:creationId xmlns:a16="http://schemas.microsoft.com/office/drawing/2014/main" id="{96A78E49-EC2A-C868-2627-8FE9AFB37E89}"/>
              </a:ext>
            </a:extLst>
          </p:cNvPr>
          <p:cNvSpPr txBox="1">
            <a:spLocks noChangeArrowheads="1"/>
          </p:cNvSpPr>
          <p:nvPr/>
        </p:nvSpPr>
        <p:spPr bwMode="auto">
          <a:xfrm>
            <a:off x="1066800" y="3075379"/>
            <a:ext cx="3004349" cy="400110"/>
          </a:xfrm>
          <a:prstGeom prst="rect">
            <a:avLst/>
          </a:prstGeom>
          <a:noFill/>
          <a:ln w="9525">
            <a:noFill/>
            <a:miter lim="800000"/>
            <a:headEnd/>
            <a:tailEnd/>
          </a:ln>
          <a:effectLst/>
        </p:spPr>
        <p:txBody>
          <a:bodyPr wrap="none">
            <a:spAutoFit/>
          </a:bodyPr>
          <a:lstStyle/>
          <a:p>
            <a:pPr>
              <a:defRPr/>
            </a:pPr>
            <a:r>
              <a:rPr lang="en-US" dirty="0">
                <a:latin typeface="Arial" pitchFamily="34" charset="0"/>
              </a:rPr>
              <a:t>- </a:t>
            </a:r>
            <a:r>
              <a:rPr lang="de-DE" sz="2000" dirty="0" err="1">
                <a:latin typeface="Arial" pitchFamily="34" charset="0"/>
              </a:rPr>
              <a:t>Processo</a:t>
            </a:r>
            <a:r>
              <a:rPr lang="de-DE" sz="2000" dirty="0">
                <a:latin typeface="Arial" pitchFamily="34" charset="0"/>
              </a:rPr>
              <a:t> a </a:t>
            </a:r>
            <a:r>
              <a:rPr lang="de-DE" sz="2000" dirty="0" err="1">
                <a:latin typeface="Arial" pitchFamily="34" charset="0"/>
              </a:rPr>
              <a:t>immersione</a:t>
            </a:r>
            <a:endParaRPr lang="en-GB" dirty="0">
              <a:effectLst>
                <a:outerShdw blurRad="38100" dist="38100" dir="2700000" algn="tl">
                  <a:srgbClr val="C0C0C0"/>
                </a:outerShdw>
              </a:effectLst>
            </a:endParaRPr>
          </a:p>
        </p:txBody>
      </p:sp>
      <p:sp>
        <p:nvSpPr>
          <p:cNvPr id="10" name="Text Box 8">
            <a:extLst>
              <a:ext uri="{FF2B5EF4-FFF2-40B4-BE49-F238E27FC236}">
                <a16:creationId xmlns:a16="http://schemas.microsoft.com/office/drawing/2014/main" id="{7F551B56-A0FD-9170-CAF0-972C944FEF56}"/>
              </a:ext>
            </a:extLst>
          </p:cNvPr>
          <p:cNvSpPr txBox="1">
            <a:spLocks noChangeArrowheads="1"/>
          </p:cNvSpPr>
          <p:nvPr/>
        </p:nvSpPr>
        <p:spPr bwMode="auto">
          <a:xfrm>
            <a:off x="5281612" y="2536889"/>
            <a:ext cx="3557588" cy="1187450"/>
          </a:xfrm>
          <a:prstGeom prst="rect">
            <a:avLst/>
          </a:prstGeom>
          <a:noFill/>
          <a:ln w="9525">
            <a:noFill/>
            <a:miter lim="800000"/>
            <a:headEnd/>
            <a:tailEnd/>
          </a:ln>
          <a:effectLst/>
        </p:spPr>
        <p:txBody>
          <a:bodyPr wrap="none">
            <a:spAutoFit/>
          </a:bodyPr>
          <a:lstStyle/>
          <a:p>
            <a:pPr>
              <a:buFontTx/>
              <a:buChar char="-"/>
              <a:defRPr/>
            </a:pPr>
            <a:r>
              <a:rPr lang="en-US" dirty="0">
                <a:latin typeface="Arial" pitchFamily="34" charset="0"/>
              </a:rPr>
              <a:t> </a:t>
            </a:r>
            <a:r>
              <a:rPr lang="fr-CH" dirty="0" err="1">
                <a:latin typeface="Arial" pitchFamily="34" charset="0"/>
              </a:rPr>
              <a:t>Processo</a:t>
            </a:r>
            <a:r>
              <a:rPr lang="fr-CH" dirty="0">
                <a:latin typeface="Arial" pitchFamily="34" charset="0"/>
              </a:rPr>
              <a:t> </a:t>
            </a:r>
            <a:r>
              <a:rPr lang="fr-CH" dirty="0" err="1">
                <a:latin typeface="Arial" pitchFamily="34" charset="0"/>
              </a:rPr>
              <a:t>sotto</a:t>
            </a:r>
            <a:r>
              <a:rPr lang="fr-CH" dirty="0">
                <a:latin typeface="Arial" pitchFamily="34" charset="0"/>
              </a:rPr>
              <a:t> </a:t>
            </a:r>
            <a:r>
              <a:rPr lang="fr-CH" dirty="0" err="1">
                <a:latin typeface="Arial" pitchFamily="34" charset="0"/>
              </a:rPr>
              <a:t>vuoto</a:t>
            </a:r>
            <a:r>
              <a:rPr lang="fr-CH" dirty="0">
                <a:latin typeface="Arial" pitchFamily="34" charset="0"/>
              </a:rPr>
              <a:t> </a:t>
            </a:r>
          </a:p>
          <a:p>
            <a:pPr>
              <a:defRPr/>
            </a:pPr>
            <a:r>
              <a:rPr lang="fr-CH" dirty="0">
                <a:latin typeface="Arial" pitchFamily="34" charset="0"/>
              </a:rPr>
              <a:t>  (vacuum</a:t>
            </a:r>
            <a:r>
              <a:rPr lang="en-US" dirty="0">
                <a:latin typeface="Arial" pitchFamily="34" charset="0"/>
              </a:rPr>
              <a:t>)</a:t>
            </a:r>
            <a:r>
              <a:rPr lang="fr-CH" dirty="0">
                <a:latin typeface="Arial" pitchFamily="34" charset="0"/>
              </a:rPr>
              <a:t> </a:t>
            </a:r>
            <a:r>
              <a:rPr lang="fr-CH" dirty="0" err="1">
                <a:latin typeface="Arial" pitchFamily="34" charset="0"/>
              </a:rPr>
              <a:t>Magnetronico</a:t>
            </a:r>
            <a:endParaRPr lang="en-US" dirty="0">
              <a:latin typeface="Arial" pitchFamily="34" charset="0"/>
            </a:endParaRPr>
          </a:p>
          <a:p>
            <a:pPr>
              <a:defRPr/>
            </a:pPr>
            <a:r>
              <a:rPr lang="en-GB" dirty="0">
                <a:effectLst>
                  <a:outerShdw blurRad="38100" dist="38100" dir="2700000" algn="tl">
                    <a:srgbClr val="C0C0C0"/>
                  </a:outerShdw>
                </a:effectLst>
              </a:rPr>
              <a:t>  </a:t>
            </a:r>
          </a:p>
        </p:txBody>
      </p:sp>
      <p:sp>
        <p:nvSpPr>
          <p:cNvPr id="2" name="Segnaposto piè di pagina 5">
            <a:extLst>
              <a:ext uri="{FF2B5EF4-FFF2-40B4-BE49-F238E27FC236}">
                <a16:creationId xmlns:a16="http://schemas.microsoft.com/office/drawing/2014/main" id="{6CF8AEDC-9CB4-5755-0CBD-3C2A4BE1A03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62463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childTnLst>
                          </p:cTn>
                        </p:par>
                        <p:par>
                          <p:cTn id="11" fill="hold">
                            <p:stCondLst>
                              <p:cond delay="1500"/>
                            </p:stCondLst>
                            <p:childTnLst>
                              <p:par>
                                <p:cTn id="12" presetID="23" presetClass="entr" presetSubtype="528" fill="hold" nodeType="afterEffect">
                                  <p:stCondLst>
                                    <p:cond delay="100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ppt_x</p:attrName>
                                        </p:attrNameLst>
                                      </p:cBhvr>
                                      <p:tavLst>
                                        <p:tav tm="0">
                                          <p:val>
                                            <p:fltVal val="0.5"/>
                                          </p:val>
                                        </p:tav>
                                        <p:tav tm="100000">
                                          <p:val>
                                            <p:strVal val="#ppt_x"/>
                                          </p:val>
                                        </p:tav>
                                      </p:tavLst>
                                    </p:anim>
                                    <p:anim calcmode="lin" valueType="num">
                                      <p:cBhvr>
                                        <p:cTn id="17" dur="500" fill="hold"/>
                                        <p:tgtEl>
                                          <p:spTgt spid="7"/>
                                        </p:tgtEl>
                                        <p:attrNameLst>
                                          <p:attrName>ppt_y</p:attrName>
                                        </p:attrNameLst>
                                      </p:cBhvr>
                                      <p:tavLst>
                                        <p:tav tm="0">
                                          <p:val>
                                            <p:fltVal val="0.5"/>
                                          </p:val>
                                        </p:tav>
                                        <p:tav tm="100000">
                                          <p:val>
                                            <p:strVal val="#ppt_y"/>
                                          </p:val>
                                        </p:tav>
                                      </p:tavLst>
                                    </p:anim>
                                  </p:childTnLst>
                                </p:cTn>
                              </p:par>
                            </p:childTnLst>
                          </p:cTn>
                        </p:par>
                        <p:par>
                          <p:cTn id="18" fill="hold">
                            <p:stCondLst>
                              <p:cond delay="3000"/>
                            </p:stCondLst>
                            <p:childTnLst>
                              <p:par>
                                <p:cTn id="19" presetID="5" presetClass="entr" presetSubtype="10" fill="hold" nodeType="afterEffect">
                                  <p:stCondLst>
                                    <p:cond delay="200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par>
                          <p:cTn id="22" fill="hold">
                            <p:stCondLst>
                              <p:cond delay="5500"/>
                            </p:stCondLst>
                            <p:childTnLst>
                              <p:par>
                                <p:cTn id="23" presetID="5" presetClass="entr" presetSubtype="10" fill="hold" nodeType="afterEffect">
                                  <p:stCondLst>
                                    <p:cond delay="2000"/>
                                  </p:stCondLst>
                                  <p:childTnLst>
                                    <p:set>
                                      <p:cBhvr>
                                        <p:cTn id="24" dur="1" fill="hold">
                                          <p:stCondLst>
                                            <p:cond delay="0"/>
                                          </p:stCondLst>
                                        </p:cTn>
                                        <p:tgtEl>
                                          <p:spTgt spid="9"/>
                                        </p:tgtEl>
                                        <p:attrNameLst>
                                          <p:attrName>style.visibility</p:attrName>
                                        </p:attrNameLst>
                                      </p:cBhvr>
                                      <p:to>
                                        <p:strVal val="visible"/>
                                      </p:to>
                                    </p:set>
                                    <p:animEffect transition="in" filter="checkerboard(across)">
                                      <p:cBhvr>
                                        <p:cTn id="25" dur="500"/>
                                        <p:tgtEl>
                                          <p:spTgt spid="9"/>
                                        </p:tgtEl>
                                      </p:cBhvr>
                                    </p:animEffect>
                                  </p:childTnLst>
                                </p:cTn>
                              </p:par>
                            </p:childTnLst>
                          </p:cTn>
                        </p:par>
                        <p:par>
                          <p:cTn id="26" fill="hold">
                            <p:stCondLst>
                              <p:cond delay="8000"/>
                            </p:stCondLst>
                            <p:childTnLst>
                              <p:par>
                                <p:cTn id="27" presetID="5" presetClass="entr" presetSubtype="10" fill="hold" nodeType="afterEffect">
                                  <p:stCondLst>
                                    <p:cond delay="3000"/>
                                  </p:stCondLst>
                                  <p:childTnLst>
                                    <p:set>
                                      <p:cBhvr>
                                        <p:cTn id="28" dur="1" fill="hold">
                                          <p:stCondLst>
                                            <p:cond delay="0"/>
                                          </p:stCondLst>
                                        </p:cTn>
                                        <p:tgtEl>
                                          <p:spTgt spid="10"/>
                                        </p:tgtEl>
                                        <p:attrNameLst>
                                          <p:attrName>style.visibility</p:attrName>
                                        </p:attrNameLst>
                                      </p:cBhvr>
                                      <p:to>
                                        <p:strVal val="visible"/>
                                      </p:to>
                                    </p:set>
                                    <p:animEffect transition="in" filter="checkerboard(across)">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7" grpId="0" animBg="1" autoUpdateAnimBg="0"/>
      <p:bldP spid="8" grpId="0" autoUpdateAnimBg="0"/>
      <p:bldP spid="9" grpId="0" autoUpdateAnimBg="0"/>
      <p:bldP spid="10"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F1E020ED-8AA6-D0EB-EAD4-E49C3DD840AD}"/>
              </a:ext>
            </a:extLst>
          </p:cNvPr>
          <p:cNvSpPr txBox="1">
            <a:spLocks noChangeArrowheads="1"/>
          </p:cNvSpPr>
          <p:nvPr/>
        </p:nvSpPr>
        <p:spPr>
          <a:xfrm>
            <a:off x="1017155" y="69007"/>
            <a:ext cx="7772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000">
                <a:solidFill>
                  <a:srgbClr val="009900"/>
                </a:solidFill>
                <a:latin typeface="EngraversGothic BT" pitchFamily="34" charset="0"/>
              </a:rPr>
              <a:t>Processo pirolitico</a:t>
            </a:r>
            <a:endParaRPr lang="en-US" altLang="it-IT" dirty="0"/>
          </a:p>
        </p:txBody>
      </p:sp>
      <p:sp>
        <p:nvSpPr>
          <p:cNvPr id="6" name="Rectangle 3">
            <a:extLst>
              <a:ext uri="{FF2B5EF4-FFF2-40B4-BE49-F238E27FC236}">
                <a16:creationId xmlns:a16="http://schemas.microsoft.com/office/drawing/2014/main" id="{5146E390-E6C8-C6C3-D83A-E57F0159E9FE}"/>
              </a:ext>
            </a:extLst>
          </p:cNvPr>
          <p:cNvSpPr>
            <a:spLocks noChangeArrowheads="1"/>
          </p:cNvSpPr>
          <p:nvPr/>
        </p:nvSpPr>
        <p:spPr bwMode="auto">
          <a:xfrm>
            <a:off x="1617797" y="916038"/>
            <a:ext cx="4198938"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it-IT" sz="2200" dirty="0" err="1">
                <a:latin typeface="Arial" panose="020B0604020202020204" pitchFamily="34" charset="0"/>
              </a:rPr>
              <a:t>Deposito</a:t>
            </a:r>
            <a:r>
              <a:rPr lang="de-DE" altLang="it-IT" sz="2200" dirty="0">
                <a:latin typeface="Arial" panose="020B0604020202020204" pitchFamily="34" charset="0"/>
              </a:rPr>
              <a:t> </a:t>
            </a:r>
            <a:r>
              <a:rPr lang="de-DE" altLang="it-IT" sz="2200" dirty="0" err="1">
                <a:latin typeface="Arial" panose="020B0604020202020204" pitchFamily="34" charset="0"/>
              </a:rPr>
              <a:t>durante</a:t>
            </a:r>
            <a:r>
              <a:rPr lang="de-DE" altLang="it-IT" sz="2200" dirty="0">
                <a:latin typeface="Arial" panose="020B0604020202020204" pitchFamily="34" charset="0"/>
              </a:rPr>
              <a:t> </a:t>
            </a:r>
            <a:r>
              <a:rPr lang="de-DE" altLang="it-IT" sz="2200" dirty="0" err="1">
                <a:latin typeface="Arial" panose="020B0604020202020204" pitchFamily="34" charset="0"/>
              </a:rPr>
              <a:t>produzione</a:t>
            </a:r>
            <a:r>
              <a:rPr lang="de-DE" altLang="it-IT" sz="2200" dirty="0">
                <a:latin typeface="Arial" panose="020B0604020202020204" pitchFamily="34" charset="0"/>
              </a:rPr>
              <a:t> </a:t>
            </a:r>
            <a:r>
              <a:rPr lang="de-DE" altLang="it-IT" sz="2200" dirty="0" err="1">
                <a:latin typeface="Arial" panose="020B0604020202020204" pitchFamily="34" charset="0"/>
              </a:rPr>
              <a:t>float</a:t>
            </a:r>
            <a:endParaRPr lang="en-US" altLang="it-IT" sz="2400" dirty="0">
              <a:latin typeface="Arial" panose="020B0604020202020204" pitchFamily="34" charset="0"/>
            </a:endParaRPr>
          </a:p>
        </p:txBody>
      </p:sp>
      <p:graphicFrame>
        <p:nvGraphicFramePr>
          <p:cNvPr id="7" name="Object 13">
            <a:extLst>
              <a:ext uri="{FF2B5EF4-FFF2-40B4-BE49-F238E27FC236}">
                <a16:creationId xmlns:a16="http://schemas.microsoft.com/office/drawing/2014/main" id="{6FEAA1FA-7850-1F0E-0004-5CE053DFB457}"/>
              </a:ext>
            </a:extLst>
          </p:cNvPr>
          <p:cNvGraphicFramePr>
            <a:graphicFrameLocks noChangeAspect="1"/>
          </p:cNvGraphicFramePr>
          <p:nvPr>
            <p:extLst>
              <p:ext uri="{D42A27DB-BD31-4B8C-83A1-F6EECF244321}">
                <p14:modId xmlns:p14="http://schemas.microsoft.com/office/powerpoint/2010/main" val="2661101162"/>
              </p:ext>
            </p:extLst>
          </p:nvPr>
        </p:nvGraphicFramePr>
        <p:xfrm>
          <a:off x="1541597" y="1290688"/>
          <a:ext cx="6248400" cy="2170112"/>
        </p:xfrm>
        <a:graphic>
          <a:graphicData uri="http://schemas.openxmlformats.org/presentationml/2006/ole">
            <mc:AlternateContent xmlns:mc="http://schemas.openxmlformats.org/markup-compatibility/2006">
              <mc:Choice xmlns:v="urn:schemas-microsoft-com:vml" Requires="v">
                <p:oleObj name="Bitmap Image" r:id="rId5" imgW="4391188" imgH="1524073" progId="Paint.Picture">
                  <p:embed/>
                </p:oleObj>
              </mc:Choice>
              <mc:Fallback>
                <p:oleObj name="Bitmap Image" r:id="rId5" imgW="4391188" imgH="1524073" progId="Paint.Picture">
                  <p:embed/>
                  <p:pic>
                    <p:nvPicPr>
                      <p:cNvPr id="6157" name="Object 13">
                        <a:extLst>
                          <a:ext uri="{FF2B5EF4-FFF2-40B4-BE49-F238E27FC236}">
                            <a16:creationId xmlns:a16="http://schemas.microsoft.com/office/drawing/2014/main" id="{1161F290-F308-A0B7-C6E1-88887F87AE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1597" y="1290688"/>
                        <a:ext cx="6248400" cy="2170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Group 4">
            <a:extLst>
              <a:ext uri="{FF2B5EF4-FFF2-40B4-BE49-F238E27FC236}">
                <a16:creationId xmlns:a16="http://schemas.microsoft.com/office/drawing/2014/main" id="{8CC0A7FA-815E-C6E4-62C1-813380C828A1}"/>
              </a:ext>
            </a:extLst>
          </p:cNvPr>
          <p:cNvGrpSpPr>
            <a:grpSpLocks/>
          </p:cNvGrpSpPr>
          <p:nvPr/>
        </p:nvGrpSpPr>
        <p:grpSpPr bwMode="auto">
          <a:xfrm>
            <a:off x="1054817" y="3772941"/>
            <a:ext cx="1933575" cy="365125"/>
            <a:chOff x="313" y="864"/>
            <a:chExt cx="1218" cy="230"/>
          </a:xfrm>
        </p:grpSpPr>
        <p:sp>
          <p:nvSpPr>
            <p:cNvPr id="9" name="Rectangle 5">
              <a:extLst>
                <a:ext uri="{FF2B5EF4-FFF2-40B4-BE49-F238E27FC236}">
                  <a16:creationId xmlns:a16="http://schemas.microsoft.com/office/drawing/2014/main" id="{4DB6D44B-41AA-5F8F-9557-37CC87CC539E}"/>
                </a:ext>
              </a:extLst>
            </p:cNvPr>
            <p:cNvSpPr>
              <a:spLocks noChangeArrowheads="1"/>
            </p:cNvSpPr>
            <p:nvPr/>
          </p:nvSpPr>
          <p:spPr bwMode="auto">
            <a:xfrm>
              <a:off x="313" y="864"/>
              <a:ext cx="1218"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400" dirty="0">
                  <a:latin typeface="Arial" panose="020B0604020202020204" pitchFamily="34" charset="0"/>
                </a:rPr>
                <a:t>- </a:t>
              </a:r>
              <a:r>
                <a:rPr lang="de-DE" altLang="it-IT" sz="2400" dirty="0">
                  <a:latin typeface="Arial" panose="020B0604020202020204" pitchFamily="34" charset="0"/>
                </a:rPr>
                <a:t>Coating </a:t>
              </a:r>
              <a:r>
                <a:rPr lang="de-DE" altLang="it-IT" sz="2400" dirty="0" err="1">
                  <a:latin typeface="Arial" panose="020B0604020202020204" pitchFamily="34" charset="0"/>
                </a:rPr>
                <a:t>duro</a:t>
              </a:r>
              <a:endParaRPr lang="en-US" altLang="it-IT" sz="2400" dirty="0">
                <a:latin typeface="Arial" panose="020B0604020202020204" pitchFamily="34" charset="0"/>
              </a:endParaRPr>
            </a:p>
          </p:txBody>
        </p:sp>
        <p:sp>
          <p:nvSpPr>
            <p:cNvPr id="10" name="Rectangle 6">
              <a:extLst>
                <a:ext uri="{FF2B5EF4-FFF2-40B4-BE49-F238E27FC236}">
                  <a16:creationId xmlns:a16="http://schemas.microsoft.com/office/drawing/2014/main" id="{4DBB0917-D677-ABCB-2B67-3ACA3B44495D}"/>
                </a:ext>
              </a:extLst>
            </p:cNvPr>
            <p:cNvSpPr>
              <a:spLocks noChangeArrowheads="1"/>
            </p:cNvSpPr>
            <p:nvPr/>
          </p:nvSpPr>
          <p:spPr bwMode="auto">
            <a:xfrm>
              <a:off x="387" y="992"/>
              <a:ext cx="2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900">
                  <a:solidFill>
                    <a:srgbClr val="808080"/>
                  </a:solidFill>
                  <a:latin typeface="Arial" panose="020B0604020202020204" pitchFamily="34" charset="0"/>
                </a:rPr>
                <a:t> </a:t>
              </a:r>
              <a:endParaRPr lang="en-US" altLang="it-IT" sz="2400">
                <a:latin typeface="Arial" panose="020B0604020202020204" pitchFamily="34" charset="0"/>
              </a:endParaRPr>
            </a:p>
          </p:txBody>
        </p:sp>
      </p:grpSp>
      <p:grpSp>
        <p:nvGrpSpPr>
          <p:cNvPr id="11" name="Group 7">
            <a:extLst>
              <a:ext uri="{FF2B5EF4-FFF2-40B4-BE49-F238E27FC236}">
                <a16:creationId xmlns:a16="http://schemas.microsoft.com/office/drawing/2014/main" id="{9C7B314B-2F3E-8F10-AB3E-4BA8F2503903}"/>
              </a:ext>
            </a:extLst>
          </p:cNvPr>
          <p:cNvGrpSpPr>
            <a:grpSpLocks/>
          </p:cNvGrpSpPr>
          <p:nvPr/>
        </p:nvGrpSpPr>
        <p:grpSpPr bwMode="auto">
          <a:xfrm>
            <a:off x="969092" y="4296816"/>
            <a:ext cx="4699001" cy="755650"/>
            <a:chOff x="259" y="1194"/>
            <a:chExt cx="2960" cy="476"/>
          </a:xfrm>
        </p:grpSpPr>
        <p:sp>
          <p:nvSpPr>
            <p:cNvPr id="12" name="Rectangle 8">
              <a:extLst>
                <a:ext uri="{FF2B5EF4-FFF2-40B4-BE49-F238E27FC236}">
                  <a16:creationId xmlns:a16="http://schemas.microsoft.com/office/drawing/2014/main" id="{E63E8E46-D7CE-271C-692C-949AAA65C08A}"/>
                </a:ext>
              </a:extLst>
            </p:cNvPr>
            <p:cNvSpPr>
              <a:spLocks noChangeArrowheads="1"/>
            </p:cNvSpPr>
            <p:nvPr/>
          </p:nvSpPr>
          <p:spPr bwMode="auto">
            <a:xfrm>
              <a:off x="3201" y="1540"/>
              <a:ext cx="1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800">
                  <a:solidFill>
                    <a:srgbClr val="000000"/>
                  </a:solidFill>
                  <a:latin typeface="Arial" panose="020B0604020202020204" pitchFamily="34" charset="0"/>
                </a:rPr>
                <a:t> </a:t>
              </a:r>
              <a:endParaRPr lang="en-US" altLang="it-IT" sz="2400">
                <a:latin typeface="Arial" panose="020B0604020202020204" pitchFamily="34" charset="0"/>
              </a:endParaRPr>
            </a:p>
          </p:txBody>
        </p:sp>
        <p:sp>
          <p:nvSpPr>
            <p:cNvPr id="13" name="Rectangle 9">
              <a:extLst>
                <a:ext uri="{FF2B5EF4-FFF2-40B4-BE49-F238E27FC236}">
                  <a16:creationId xmlns:a16="http://schemas.microsoft.com/office/drawing/2014/main" id="{32232773-6DF6-D5CC-4AB3-4B4215EC01AD}"/>
                </a:ext>
              </a:extLst>
            </p:cNvPr>
            <p:cNvSpPr>
              <a:spLocks noChangeArrowheads="1"/>
            </p:cNvSpPr>
            <p:nvPr/>
          </p:nvSpPr>
          <p:spPr bwMode="auto">
            <a:xfrm>
              <a:off x="259" y="1194"/>
              <a:ext cx="2329"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Char char="-"/>
              </a:pPr>
              <a:r>
                <a:rPr lang="de-DE" altLang="it-IT" sz="2400" dirty="0">
                  <a:latin typeface="Arial" panose="020B0604020202020204" pitchFamily="34" charset="0"/>
                </a:rPr>
                <a:t> Coating </a:t>
              </a:r>
              <a:r>
                <a:rPr lang="de-DE" altLang="it-IT" sz="2400" dirty="0" err="1">
                  <a:latin typeface="Arial" panose="020B0604020202020204" pitchFamily="34" charset="0"/>
                </a:rPr>
                <a:t>singolo</a:t>
              </a:r>
              <a:r>
                <a:rPr lang="de-DE" altLang="it-IT" sz="2400" dirty="0">
                  <a:latin typeface="Arial" panose="020B0604020202020204" pitchFamily="34" charset="0"/>
                </a:rPr>
                <a:t> </a:t>
              </a:r>
              <a:r>
                <a:rPr lang="de-DE" altLang="it-IT" sz="2400" dirty="0" err="1">
                  <a:latin typeface="Arial" panose="020B0604020202020204" pitchFamily="34" charset="0"/>
                </a:rPr>
                <a:t>composto</a:t>
              </a:r>
              <a:endParaRPr lang="de-DE" altLang="it-IT" sz="2400" dirty="0">
                <a:latin typeface="Arial" panose="020B0604020202020204" pitchFamily="34" charset="0"/>
              </a:endParaRPr>
            </a:p>
            <a:p>
              <a:pPr>
                <a:spcBef>
                  <a:spcPct val="0"/>
                </a:spcBef>
                <a:buFontTx/>
                <a:buNone/>
              </a:pPr>
              <a:r>
                <a:rPr lang="fr-CH" altLang="it-IT" sz="2400" dirty="0">
                  <a:solidFill>
                    <a:srgbClr val="808080"/>
                  </a:solidFill>
                  <a:latin typeface="Arial" panose="020B0604020202020204" pitchFamily="34" charset="0"/>
                </a:rPr>
                <a:t>  </a:t>
              </a:r>
              <a:r>
                <a:rPr lang="fr-CH" altLang="it-IT" sz="2400" dirty="0">
                  <a:latin typeface="Arial" panose="020B0604020202020204" pitchFamily="34" charset="0"/>
                </a:rPr>
                <a:t>da un </a:t>
              </a:r>
              <a:r>
                <a:rPr lang="fr-CH" altLang="it-IT" sz="2400" dirty="0" err="1">
                  <a:latin typeface="Arial" panose="020B0604020202020204" pitchFamily="34" charset="0"/>
                </a:rPr>
                <a:t>ossido</a:t>
              </a:r>
              <a:r>
                <a:rPr lang="fr-CH" altLang="it-IT" sz="2400" dirty="0">
                  <a:latin typeface="Arial" panose="020B0604020202020204" pitchFamily="34" charset="0"/>
                </a:rPr>
                <a:t> di </a:t>
              </a:r>
              <a:r>
                <a:rPr lang="fr-CH" altLang="it-IT" sz="2400" dirty="0" err="1">
                  <a:latin typeface="Arial" panose="020B0604020202020204" pitchFamily="34" charset="0"/>
                </a:rPr>
                <a:t>metallo</a:t>
              </a:r>
              <a:r>
                <a:rPr lang="en-US" altLang="it-IT" sz="2400" dirty="0">
                  <a:solidFill>
                    <a:srgbClr val="808080"/>
                  </a:solidFill>
                  <a:latin typeface="Arial" panose="020B0604020202020204" pitchFamily="34" charset="0"/>
                </a:rPr>
                <a:t> </a:t>
              </a:r>
              <a:endParaRPr lang="en-US" altLang="it-IT" sz="2400" dirty="0">
                <a:latin typeface="Arial" panose="020B0604020202020204" pitchFamily="34" charset="0"/>
              </a:endParaRPr>
            </a:p>
          </p:txBody>
        </p:sp>
        <p:sp>
          <p:nvSpPr>
            <p:cNvPr id="14" name="Rectangle 10">
              <a:extLst>
                <a:ext uri="{FF2B5EF4-FFF2-40B4-BE49-F238E27FC236}">
                  <a16:creationId xmlns:a16="http://schemas.microsoft.com/office/drawing/2014/main" id="{4593AB2E-2AEA-9D73-83ED-A1F2AEEB9DBE}"/>
                </a:ext>
              </a:extLst>
            </p:cNvPr>
            <p:cNvSpPr>
              <a:spLocks noChangeArrowheads="1"/>
            </p:cNvSpPr>
            <p:nvPr/>
          </p:nvSpPr>
          <p:spPr bwMode="auto">
            <a:xfrm>
              <a:off x="336" y="1440"/>
              <a:ext cx="159"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400">
                  <a:solidFill>
                    <a:srgbClr val="808080"/>
                  </a:solidFill>
                  <a:latin typeface="Arial" panose="020B0604020202020204" pitchFamily="34" charset="0"/>
                </a:rPr>
                <a:t>  </a:t>
              </a:r>
              <a:r>
                <a:rPr lang="de-DE" altLang="it-IT" sz="2400">
                  <a:solidFill>
                    <a:srgbClr val="808080"/>
                  </a:solidFill>
                  <a:latin typeface="Arial" panose="020B0604020202020204" pitchFamily="34" charset="0"/>
                </a:rPr>
                <a:t> </a:t>
              </a:r>
              <a:endParaRPr lang="en-US" altLang="it-IT" sz="2400">
                <a:latin typeface="Arial" panose="020B0604020202020204" pitchFamily="34" charset="0"/>
              </a:endParaRPr>
            </a:p>
          </p:txBody>
        </p:sp>
        <p:sp>
          <p:nvSpPr>
            <p:cNvPr id="15" name="Rectangle 11">
              <a:extLst>
                <a:ext uri="{FF2B5EF4-FFF2-40B4-BE49-F238E27FC236}">
                  <a16:creationId xmlns:a16="http://schemas.microsoft.com/office/drawing/2014/main" id="{E29573D3-2677-C1C6-E6BB-D7706F821771}"/>
                </a:ext>
              </a:extLst>
            </p:cNvPr>
            <p:cNvSpPr>
              <a:spLocks noChangeArrowheads="1"/>
            </p:cNvSpPr>
            <p:nvPr/>
          </p:nvSpPr>
          <p:spPr bwMode="auto">
            <a:xfrm>
              <a:off x="387" y="1536"/>
              <a:ext cx="60" cy="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900">
                  <a:solidFill>
                    <a:srgbClr val="808080"/>
                  </a:solidFill>
                  <a:latin typeface="Arial" panose="020B0604020202020204" pitchFamily="34" charset="0"/>
                </a:rPr>
                <a:t>   </a:t>
              </a:r>
              <a:endParaRPr lang="en-US" altLang="it-IT" sz="2400">
                <a:latin typeface="Arial" panose="020B0604020202020204" pitchFamily="34" charset="0"/>
              </a:endParaRPr>
            </a:p>
          </p:txBody>
        </p:sp>
      </p:grpSp>
      <p:sp>
        <p:nvSpPr>
          <p:cNvPr id="17" name="Rectangle 12">
            <a:extLst>
              <a:ext uri="{FF2B5EF4-FFF2-40B4-BE49-F238E27FC236}">
                <a16:creationId xmlns:a16="http://schemas.microsoft.com/office/drawing/2014/main" id="{E12766C4-FC0F-7956-8534-6ECCAC3FD595}"/>
              </a:ext>
            </a:extLst>
          </p:cNvPr>
          <p:cNvSpPr>
            <a:spLocks noChangeArrowheads="1"/>
          </p:cNvSpPr>
          <p:nvPr/>
        </p:nvSpPr>
        <p:spPr bwMode="auto">
          <a:xfrm>
            <a:off x="969092" y="5180659"/>
            <a:ext cx="29829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400" dirty="0">
                <a:latin typeface="Arial" panose="020B0604020202020204" pitchFamily="34" charset="0"/>
              </a:rPr>
              <a:t>-</a:t>
            </a:r>
            <a:r>
              <a:rPr lang="en-US" altLang="it-IT" sz="2400" dirty="0">
                <a:solidFill>
                  <a:srgbClr val="808080"/>
                </a:solidFill>
                <a:latin typeface="Arial" panose="020B0604020202020204" pitchFamily="34" charset="0"/>
              </a:rPr>
              <a:t> </a:t>
            </a:r>
            <a:r>
              <a:rPr lang="de-DE" altLang="it-IT" sz="2400" dirty="0">
                <a:latin typeface="Arial" panose="020B0604020202020204" pitchFamily="34" charset="0"/>
              </a:rPr>
              <a:t>Performance </a:t>
            </a:r>
            <a:r>
              <a:rPr lang="de-DE" altLang="it-IT" sz="2400" dirty="0" err="1">
                <a:latin typeface="Arial" panose="020B0604020202020204" pitchFamily="34" charset="0"/>
              </a:rPr>
              <a:t>limitate</a:t>
            </a:r>
            <a:endParaRPr lang="en-US" altLang="it-IT" sz="2400" dirty="0">
              <a:latin typeface="Arial" panose="020B0604020202020204" pitchFamily="34" charset="0"/>
            </a:endParaRPr>
          </a:p>
        </p:txBody>
      </p:sp>
      <p:graphicFrame>
        <p:nvGraphicFramePr>
          <p:cNvPr id="18" name="Group 15">
            <a:extLst>
              <a:ext uri="{FF2B5EF4-FFF2-40B4-BE49-F238E27FC236}">
                <a16:creationId xmlns:a16="http://schemas.microsoft.com/office/drawing/2014/main" id="{1F51C2BA-D8C2-AC9D-76F6-113D4FD9DF43}"/>
              </a:ext>
            </a:extLst>
          </p:cNvPr>
          <p:cNvGraphicFramePr>
            <a:graphicFrameLocks noGrp="1"/>
          </p:cNvGraphicFramePr>
          <p:nvPr>
            <p:extLst>
              <p:ext uri="{D42A27DB-BD31-4B8C-83A1-F6EECF244321}">
                <p14:modId xmlns:p14="http://schemas.microsoft.com/office/powerpoint/2010/main" val="1071793231"/>
              </p:ext>
            </p:extLst>
          </p:nvPr>
        </p:nvGraphicFramePr>
        <p:xfrm>
          <a:off x="4847845" y="3743795"/>
          <a:ext cx="4116643" cy="1557411"/>
        </p:xfrm>
        <a:graphic>
          <a:graphicData uri="http://schemas.openxmlformats.org/drawingml/2006/table">
            <a:tbl>
              <a:tblPr/>
              <a:tblGrid>
                <a:gridCol w="1380339">
                  <a:extLst>
                    <a:ext uri="{9D8B030D-6E8A-4147-A177-3AD203B41FA5}">
                      <a16:colId xmlns:a16="http://schemas.microsoft.com/office/drawing/2014/main" val="20000"/>
                    </a:ext>
                  </a:extLst>
                </a:gridCol>
                <a:gridCol w="1440160">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tblGrid>
              <a:tr h="58538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Arial" pitchFamily="34" charset="0"/>
                        </a:rPr>
                        <a:t>Glaverbel</a:t>
                      </a:r>
                      <a:endParaRPr kumimoji="0" lang="en-GB" sz="2000" b="0" i="0" u="none" strike="noStrike" cap="none" normalizeH="0" baseline="0">
                        <a:ln>
                          <a:noFill/>
                        </a:ln>
                        <a:solidFill>
                          <a:schemeClr val="tx1"/>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Arial" pitchFamily="34" charset="0"/>
                        </a:rPr>
                        <a:t>St. Gobain</a:t>
                      </a:r>
                      <a:endParaRPr kumimoji="0" lang="en-GB" sz="20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Arial" pitchFamily="34" charset="0"/>
                        </a:rPr>
                        <a:t>Pilkington</a:t>
                      </a:r>
                      <a:endParaRPr kumimoji="0" lang="en-GB" sz="2000" b="0" i="0" u="none" strike="noStrike" cap="none" normalizeH="0" baseline="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solidFill>
                  </a:tcPr>
                </a:tc>
                <a:extLst>
                  <a:ext uri="{0D108BD9-81ED-4DB2-BD59-A6C34878D82A}">
                    <a16:rowId xmlns:a16="http://schemas.microsoft.com/office/drawing/2014/main" val="10000"/>
                  </a:ext>
                </a:extLst>
              </a:tr>
              <a:tr h="97203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Arial" pitchFamily="34" charset="0"/>
                        </a:rPr>
                        <a:t>Stopsol</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a:ln>
                            <a:noFill/>
                          </a:ln>
                          <a:solidFill>
                            <a:schemeClr val="tx1"/>
                          </a:solidFill>
                          <a:effectLst/>
                          <a:latin typeface="Arial" pitchFamily="34" charset="0"/>
                        </a:rPr>
                        <a:t>Sunergy</a:t>
                      </a:r>
                      <a:endParaRPr kumimoji="0" lang="en-GB" sz="2000" b="0" i="0" u="none" strike="noStrike" cap="none" normalizeH="0" baseline="0">
                        <a:ln>
                          <a:noFill/>
                        </a:ln>
                        <a:solidFill>
                          <a:schemeClr val="tx1"/>
                        </a:solidFill>
                        <a:effectLst/>
                        <a:latin typeface="Arial"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3FDF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Arial" pitchFamily="34" charset="0"/>
                        </a:rPr>
                        <a:t>ANTELIO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Arial" pitchFamily="34" charset="0"/>
                        </a:rPr>
                        <a:t>EKO-Plus</a:t>
                      </a:r>
                      <a:endParaRPr kumimoji="0" lang="en-GB" sz="2000" b="0" i="0" u="none" strike="noStrike" cap="none" normalizeH="0" baseline="0" dirty="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3FDF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a:ln>
                            <a:noFill/>
                          </a:ln>
                          <a:solidFill>
                            <a:schemeClr val="tx1"/>
                          </a:solidFill>
                          <a:effectLst/>
                          <a:latin typeface="Arial" pitchFamily="34" charset="0"/>
                        </a:rPr>
                        <a:t>K Glass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2000" b="0" i="0" u="none" strike="noStrike" cap="none" normalizeH="0" baseline="0" dirty="0" err="1">
                          <a:ln>
                            <a:noFill/>
                          </a:ln>
                          <a:solidFill>
                            <a:schemeClr val="tx1"/>
                          </a:solidFill>
                          <a:effectLst/>
                          <a:latin typeface="Arial" pitchFamily="34" charset="0"/>
                        </a:rPr>
                        <a:t>Eclipse</a:t>
                      </a:r>
                      <a:endParaRPr kumimoji="0" lang="de-DE" sz="2000" b="0" i="0" u="none" strike="noStrike" cap="none" normalizeH="0" baseline="0" dirty="0">
                        <a:ln>
                          <a:noFill/>
                        </a:ln>
                        <a:solidFill>
                          <a:schemeClr val="tx1"/>
                        </a:solidFill>
                        <a:effectLst/>
                        <a:latin typeface="Arial"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3FDFC"/>
                    </a:solidFill>
                  </a:tcPr>
                </a:tc>
                <a:extLst>
                  <a:ext uri="{0D108BD9-81ED-4DB2-BD59-A6C34878D82A}">
                    <a16:rowId xmlns:a16="http://schemas.microsoft.com/office/drawing/2014/main" val="10001"/>
                  </a:ext>
                </a:extLst>
              </a:tr>
            </a:tbl>
          </a:graphicData>
        </a:graphic>
      </p:graphicFrame>
      <p:sp>
        <p:nvSpPr>
          <p:cNvPr id="2" name="Segnaposto piè di pagina 5">
            <a:extLst>
              <a:ext uri="{FF2B5EF4-FFF2-40B4-BE49-F238E27FC236}">
                <a16:creationId xmlns:a16="http://schemas.microsoft.com/office/drawing/2014/main" id="{2AC845B5-C689-E210-5694-0C5E8B16029D}"/>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86800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par>
                          <p:cTn id="8" fill="hold">
                            <p:stCondLst>
                              <p:cond delay="500"/>
                            </p:stCondLst>
                            <p:childTnLst>
                              <p:par>
                                <p:cTn id="9" presetID="5" presetClass="entr" presetSubtype="10" fill="hold" nodeType="afterEffect">
                                  <p:stCondLst>
                                    <p:cond delay="300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par>
                          <p:cTn id="12" fill="hold">
                            <p:stCondLst>
                              <p:cond delay="4000"/>
                            </p:stCondLst>
                            <p:childTnLst>
                              <p:par>
                                <p:cTn id="13" presetID="5" presetClass="entr" presetSubtype="10" fill="hold" nodeType="after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checkerboard(across)">
                                      <p:cBhvr>
                                        <p:cTn id="15" dur="500"/>
                                        <p:tgtEl>
                                          <p:spTgt spid="8"/>
                                        </p:tgtEl>
                                      </p:cBhvr>
                                    </p:animEffect>
                                  </p:childTnLst>
                                </p:cTn>
                              </p:par>
                            </p:childTnLst>
                          </p:cTn>
                        </p:par>
                        <p:par>
                          <p:cTn id="16" fill="hold">
                            <p:stCondLst>
                              <p:cond delay="5500"/>
                            </p:stCondLst>
                            <p:childTnLst>
                              <p:par>
                                <p:cTn id="17" presetID="5" presetClass="entr" presetSubtype="10" fill="hold" nodeType="afterEffect">
                                  <p:stCondLst>
                                    <p:cond delay="200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childTnLst>
                          </p:cTn>
                        </p:par>
                        <p:par>
                          <p:cTn id="20" fill="hold">
                            <p:stCondLst>
                              <p:cond delay="8000"/>
                            </p:stCondLst>
                            <p:childTnLst>
                              <p:par>
                                <p:cTn id="21" presetID="5" presetClass="entr" presetSubtype="10" fill="hold" nodeType="afterEffect">
                                  <p:stCondLst>
                                    <p:cond delay="2000"/>
                                  </p:stCondLst>
                                  <p:childTnLst>
                                    <p:set>
                                      <p:cBhvr>
                                        <p:cTn id="22" dur="1" fill="hold">
                                          <p:stCondLst>
                                            <p:cond delay="0"/>
                                          </p:stCondLst>
                                        </p:cTn>
                                        <p:tgtEl>
                                          <p:spTgt spid="17"/>
                                        </p:tgtEl>
                                        <p:attrNameLst>
                                          <p:attrName>style.visibility</p:attrName>
                                        </p:attrNameLst>
                                      </p:cBhvr>
                                      <p:to>
                                        <p:strVal val="visible"/>
                                      </p:to>
                                    </p:set>
                                    <p:animEffect transition="in" filter="checkerboard(across)">
                                      <p:cBhvr>
                                        <p:cTn id="23" dur="500"/>
                                        <p:tgtEl>
                                          <p:spTgt spid="17"/>
                                        </p:tgtEl>
                                      </p:cBhvr>
                                    </p:animEffect>
                                  </p:childTnLst>
                                </p:cTn>
                              </p:par>
                            </p:childTnLst>
                          </p:cTn>
                        </p:par>
                        <p:par>
                          <p:cTn id="24" fill="hold">
                            <p:stCondLst>
                              <p:cond delay="10500"/>
                            </p:stCondLst>
                            <p:childTnLst>
                              <p:par>
                                <p:cTn id="25" presetID="5" presetClass="entr" presetSubtype="10" fill="hold" nodeType="afterEffect">
                                  <p:stCondLst>
                                    <p:cond delay="2000"/>
                                  </p:stCondLst>
                                  <p:childTnLst>
                                    <p:set>
                                      <p:cBhvr>
                                        <p:cTn id="26" dur="1" fill="hold">
                                          <p:stCondLst>
                                            <p:cond delay="0"/>
                                          </p:stCondLst>
                                        </p:cTn>
                                        <p:tgtEl>
                                          <p:spTgt spid="18"/>
                                        </p:tgtEl>
                                        <p:attrNameLst>
                                          <p:attrName>style.visibility</p:attrName>
                                        </p:attrNameLst>
                                      </p:cBhvr>
                                      <p:to>
                                        <p:strVal val="visible"/>
                                      </p:to>
                                    </p:set>
                                    <p:animEffect transition="in" filter="checkerboard(across)">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17"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4210A3C7-7A57-27F8-C44C-0BAE43086B83}"/>
              </a:ext>
            </a:extLst>
          </p:cNvPr>
          <p:cNvSpPr txBox="1">
            <a:spLocks noChangeArrowheads="1"/>
          </p:cNvSpPr>
          <p:nvPr/>
        </p:nvSpPr>
        <p:spPr>
          <a:xfrm>
            <a:off x="963133" y="150540"/>
            <a:ext cx="7772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000">
                <a:solidFill>
                  <a:srgbClr val="009900"/>
                </a:solidFill>
                <a:latin typeface="EngraversGothic BT" pitchFamily="34" charset="0"/>
              </a:rPr>
              <a:t>Processo magnetronico</a:t>
            </a:r>
            <a:endParaRPr lang="en-US" altLang="it-IT" dirty="0"/>
          </a:p>
        </p:txBody>
      </p:sp>
      <p:grpSp>
        <p:nvGrpSpPr>
          <p:cNvPr id="7" name="Group 8">
            <a:extLst>
              <a:ext uri="{FF2B5EF4-FFF2-40B4-BE49-F238E27FC236}">
                <a16:creationId xmlns:a16="http://schemas.microsoft.com/office/drawing/2014/main" id="{A6EB49CA-2FED-8BD6-F755-A8592F77A6C0}"/>
              </a:ext>
            </a:extLst>
          </p:cNvPr>
          <p:cNvGrpSpPr>
            <a:grpSpLocks/>
          </p:cNvGrpSpPr>
          <p:nvPr/>
        </p:nvGrpSpPr>
        <p:grpSpPr bwMode="auto">
          <a:xfrm>
            <a:off x="814787" y="1066880"/>
            <a:ext cx="8364537" cy="3346450"/>
            <a:chOff x="389" y="773"/>
            <a:chExt cx="5269" cy="2108"/>
          </a:xfrm>
        </p:grpSpPr>
        <p:sp>
          <p:nvSpPr>
            <p:cNvPr id="8" name="Rectangle 9">
              <a:extLst>
                <a:ext uri="{FF2B5EF4-FFF2-40B4-BE49-F238E27FC236}">
                  <a16:creationId xmlns:a16="http://schemas.microsoft.com/office/drawing/2014/main" id="{5EEDB1D2-EC56-6373-DAAC-EE07FDE468BF}"/>
                </a:ext>
              </a:extLst>
            </p:cNvPr>
            <p:cNvSpPr>
              <a:spLocks noChangeArrowheads="1"/>
            </p:cNvSpPr>
            <p:nvPr/>
          </p:nvSpPr>
          <p:spPr bwMode="auto">
            <a:xfrm>
              <a:off x="4324" y="775"/>
              <a:ext cx="1297" cy="163"/>
            </a:xfrm>
            <a:prstGeom prst="rect">
              <a:avLst/>
            </a:prstGeom>
            <a:noFill/>
            <a:ln w="9525">
              <a:noFill/>
              <a:miter lim="800000"/>
              <a:headEnd/>
              <a:tailEnd/>
            </a:ln>
          </p:spPr>
          <p:txBody>
            <a:bodyPr wrap="none" lIns="0" tIns="0" rIns="0" bIns="0">
              <a:spAutoFit/>
            </a:bodyPr>
            <a:lstStyle/>
            <a:p>
              <a:pPr>
                <a:defRPr/>
              </a:pPr>
              <a:r>
                <a:rPr lang="fr-CH" sz="1700">
                  <a:solidFill>
                    <a:srgbClr val="000000"/>
                  </a:solidFill>
                  <a:latin typeface="Arial" pitchFamily="34" charset="0"/>
                </a:rPr>
                <a:t>Magneto permanente</a:t>
              </a:r>
              <a:endParaRPr lang="en-US" b="1">
                <a:effectLst>
                  <a:outerShdw blurRad="38100" dist="38100" dir="2700000" algn="tl">
                    <a:srgbClr val="C0C0C0"/>
                  </a:outerShdw>
                </a:effectLst>
                <a:latin typeface="Arial" pitchFamily="34" charset="0"/>
              </a:endParaRPr>
            </a:p>
          </p:txBody>
        </p:sp>
        <p:grpSp>
          <p:nvGrpSpPr>
            <p:cNvPr id="9" name="Group 10">
              <a:extLst>
                <a:ext uri="{FF2B5EF4-FFF2-40B4-BE49-F238E27FC236}">
                  <a16:creationId xmlns:a16="http://schemas.microsoft.com/office/drawing/2014/main" id="{29EA516A-2FAB-59CD-FB8A-E4EEEBCC6264}"/>
                </a:ext>
              </a:extLst>
            </p:cNvPr>
            <p:cNvGrpSpPr>
              <a:grpSpLocks/>
            </p:cNvGrpSpPr>
            <p:nvPr/>
          </p:nvGrpSpPr>
          <p:grpSpPr bwMode="auto">
            <a:xfrm>
              <a:off x="4309" y="2125"/>
              <a:ext cx="1327" cy="375"/>
              <a:chOff x="4309" y="2125"/>
              <a:chExt cx="1327" cy="375"/>
            </a:xfrm>
          </p:grpSpPr>
          <p:sp>
            <p:nvSpPr>
              <p:cNvPr id="38" name="Rectangle 11">
                <a:extLst>
                  <a:ext uri="{FF2B5EF4-FFF2-40B4-BE49-F238E27FC236}">
                    <a16:creationId xmlns:a16="http://schemas.microsoft.com/office/drawing/2014/main" id="{B52B0284-3E95-33B0-66B6-19C5DD16370F}"/>
                  </a:ext>
                </a:extLst>
              </p:cNvPr>
              <p:cNvSpPr>
                <a:spLocks noChangeArrowheads="1"/>
              </p:cNvSpPr>
              <p:nvPr/>
            </p:nvSpPr>
            <p:spPr bwMode="auto">
              <a:xfrm>
                <a:off x="4309" y="2125"/>
                <a:ext cx="1327" cy="163"/>
              </a:xfrm>
              <a:prstGeom prst="rect">
                <a:avLst/>
              </a:prstGeom>
              <a:noFill/>
              <a:ln w="9525">
                <a:noFill/>
                <a:miter lim="800000"/>
                <a:headEnd/>
                <a:tailEnd/>
              </a:ln>
            </p:spPr>
            <p:txBody>
              <a:bodyPr wrap="none" lIns="0" tIns="0" rIns="0" bIns="0">
                <a:spAutoFit/>
              </a:bodyPr>
              <a:lstStyle/>
              <a:p>
                <a:pPr>
                  <a:defRPr/>
                </a:pPr>
                <a:r>
                  <a:rPr lang="en-US" sz="1700">
                    <a:solidFill>
                      <a:srgbClr val="000000"/>
                    </a:solidFill>
                    <a:latin typeface="Arial" pitchFamily="34" charset="0"/>
                  </a:rPr>
                  <a:t>plasma </a:t>
                </a:r>
                <a:r>
                  <a:rPr lang="de-DE" sz="1700">
                    <a:solidFill>
                      <a:srgbClr val="000000"/>
                    </a:solidFill>
                    <a:latin typeface="Arial" pitchFamily="34" charset="0"/>
                  </a:rPr>
                  <a:t>dovuto da ioni</a:t>
                </a:r>
                <a:endParaRPr lang="en-US" b="1">
                  <a:effectLst>
                    <a:outerShdw blurRad="38100" dist="38100" dir="2700000" algn="tl">
                      <a:srgbClr val="C0C0C0"/>
                    </a:outerShdw>
                  </a:effectLst>
                  <a:latin typeface="Arial" pitchFamily="34" charset="0"/>
                </a:endParaRPr>
              </a:p>
            </p:txBody>
          </p:sp>
          <p:sp>
            <p:nvSpPr>
              <p:cNvPr id="39" name="Rectangle 12">
                <a:extLst>
                  <a:ext uri="{FF2B5EF4-FFF2-40B4-BE49-F238E27FC236}">
                    <a16:creationId xmlns:a16="http://schemas.microsoft.com/office/drawing/2014/main" id="{77446881-EAF1-D1B6-238C-70649B92B35A}"/>
                  </a:ext>
                </a:extLst>
              </p:cNvPr>
              <p:cNvSpPr>
                <a:spLocks noChangeArrowheads="1"/>
              </p:cNvSpPr>
              <p:nvPr/>
            </p:nvSpPr>
            <p:spPr bwMode="auto">
              <a:xfrm>
                <a:off x="4309" y="2270"/>
                <a:ext cx="0" cy="230"/>
              </a:xfrm>
              <a:prstGeom prst="rect">
                <a:avLst/>
              </a:prstGeom>
              <a:noFill/>
              <a:ln w="9525">
                <a:noFill/>
                <a:miter lim="800000"/>
                <a:headEnd/>
                <a:tailEnd/>
              </a:ln>
            </p:spPr>
            <p:txBody>
              <a:bodyPr wrap="none" lIns="0" tIns="0" rIns="0" bIns="0">
                <a:spAutoFit/>
              </a:bodyPr>
              <a:lstStyle/>
              <a:p>
                <a:pPr>
                  <a:defRPr/>
                </a:pPr>
                <a:endParaRPr lang="en-US" b="1">
                  <a:effectLst>
                    <a:outerShdw blurRad="38100" dist="38100" dir="2700000" algn="tl">
                      <a:srgbClr val="C0C0C0"/>
                    </a:outerShdw>
                  </a:effectLst>
                  <a:latin typeface="Arial" pitchFamily="34" charset="0"/>
                </a:endParaRPr>
              </a:p>
            </p:txBody>
          </p:sp>
        </p:grpSp>
        <p:sp>
          <p:nvSpPr>
            <p:cNvPr id="10" name="Rectangle 13">
              <a:extLst>
                <a:ext uri="{FF2B5EF4-FFF2-40B4-BE49-F238E27FC236}">
                  <a16:creationId xmlns:a16="http://schemas.microsoft.com/office/drawing/2014/main" id="{4D7320ED-AB1D-DAB8-9D5B-4C4D242E510D}"/>
                </a:ext>
              </a:extLst>
            </p:cNvPr>
            <p:cNvSpPr>
              <a:spLocks noChangeArrowheads="1"/>
            </p:cNvSpPr>
            <p:nvPr/>
          </p:nvSpPr>
          <p:spPr bwMode="auto">
            <a:xfrm>
              <a:off x="4316" y="1806"/>
              <a:ext cx="1342" cy="163"/>
            </a:xfrm>
            <a:prstGeom prst="rect">
              <a:avLst/>
            </a:prstGeom>
            <a:noFill/>
            <a:ln w="9525">
              <a:noFill/>
              <a:miter lim="800000"/>
              <a:headEnd/>
              <a:tailEnd/>
            </a:ln>
          </p:spPr>
          <p:txBody>
            <a:bodyPr wrap="none" lIns="0" tIns="0" rIns="0" bIns="0">
              <a:spAutoFit/>
            </a:bodyPr>
            <a:lstStyle/>
            <a:p>
              <a:pPr>
                <a:defRPr/>
              </a:pPr>
              <a:r>
                <a:rPr lang="de-DE" sz="1700">
                  <a:solidFill>
                    <a:srgbClr val="000000"/>
                  </a:solidFill>
                  <a:latin typeface="Arial" pitchFamily="34" charset="0"/>
                </a:rPr>
                <a:t>Sistema di sotto vuoto</a:t>
              </a:r>
              <a:endParaRPr lang="en-US" b="1">
                <a:effectLst>
                  <a:outerShdw blurRad="38100" dist="38100" dir="2700000" algn="tl">
                    <a:srgbClr val="C0C0C0"/>
                  </a:outerShdw>
                </a:effectLst>
                <a:latin typeface="Arial" pitchFamily="34" charset="0"/>
              </a:endParaRPr>
            </a:p>
          </p:txBody>
        </p:sp>
        <p:sp>
          <p:nvSpPr>
            <p:cNvPr id="11" name="Freeform 14">
              <a:extLst>
                <a:ext uri="{FF2B5EF4-FFF2-40B4-BE49-F238E27FC236}">
                  <a16:creationId xmlns:a16="http://schemas.microsoft.com/office/drawing/2014/main" id="{6DEF8026-1A71-232E-C200-775D855B584B}"/>
                </a:ext>
              </a:extLst>
            </p:cNvPr>
            <p:cNvSpPr>
              <a:spLocks/>
            </p:cNvSpPr>
            <p:nvPr/>
          </p:nvSpPr>
          <p:spPr bwMode="auto">
            <a:xfrm>
              <a:off x="2288" y="1865"/>
              <a:ext cx="67" cy="31"/>
            </a:xfrm>
            <a:custGeom>
              <a:avLst/>
              <a:gdLst>
                <a:gd name="T0" fmla="*/ 4 w 133"/>
                <a:gd name="T1" fmla="*/ 1 h 64"/>
                <a:gd name="T2" fmla="*/ 0 w 133"/>
                <a:gd name="T3" fmla="*/ 0 h 64"/>
                <a:gd name="T4" fmla="*/ 5 w 133"/>
                <a:gd name="T5" fmla="*/ 0 h 64"/>
                <a:gd name="T6" fmla="*/ 4 w 133"/>
                <a:gd name="T7" fmla="*/ 1 h 64"/>
                <a:gd name="T8" fmla="*/ 0 60000 65536"/>
                <a:gd name="T9" fmla="*/ 0 60000 65536"/>
                <a:gd name="T10" fmla="*/ 0 60000 65536"/>
                <a:gd name="T11" fmla="*/ 0 60000 65536"/>
                <a:gd name="T12" fmla="*/ 0 w 133"/>
                <a:gd name="T13" fmla="*/ 0 h 64"/>
                <a:gd name="T14" fmla="*/ 133 w 133"/>
                <a:gd name="T15" fmla="*/ 64 h 64"/>
              </a:gdLst>
              <a:ahLst/>
              <a:cxnLst>
                <a:cxn ang="T8">
                  <a:pos x="T0" y="T1"/>
                </a:cxn>
                <a:cxn ang="T9">
                  <a:pos x="T2" y="T3"/>
                </a:cxn>
                <a:cxn ang="T10">
                  <a:pos x="T4" y="T5"/>
                </a:cxn>
                <a:cxn ang="T11">
                  <a:pos x="T6" y="T7"/>
                </a:cxn>
              </a:cxnLst>
              <a:rect l="T12" t="T13" r="T14" b="T15"/>
              <a:pathLst>
                <a:path w="133" h="64">
                  <a:moveTo>
                    <a:pt x="121" y="64"/>
                  </a:moveTo>
                  <a:lnTo>
                    <a:pt x="0" y="8"/>
                  </a:lnTo>
                  <a:lnTo>
                    <a:pt x="133" y="0"/>
                  </a:lnTo>
                  <a:lnTo>
                    <a:pt x="121" y="64"/>
                  </a:lnTo>
                  <a:close/>
                </a:path>
              </a:pathLst>
            </a:custGeom>
            <a:solidFill>
              <a:srgbClr val="000000"/>
            </a:solidFill>
            <a:ln w="9525">
              <a:solidFill>
                <a:srgbClr val="000000"/>
              </a:solidFill>
              <a:round/>
              <a:headEnd/>
              <a:tailEnd/>
            </a:ln>
          </p:spPr>
          <p:txBody>
            <a:bodyPr/>
            <a:lstStyle/>
            <a:p>
              <a:endParaRPr lang="it-IT"/>
            </a:p>
          </p:txBody>
        </p:sp>
        <p:sp>
          <p:nvSpPr>
            <p:cNvPr id="12" name="Freeform 15">
              <a:extLst>
                <a:ext uri="{FF2B5EF4-FFF2-40B4-BE49-F238E27FC236}">
                  <a16:creationId xmlns:a16="http://schemas.microsoft.com/office/drawing/2014/main" id="{0006A987-54D8-50F2-8D56-05EDA3F9B7BC}"/>
                </a:ext>
              </a:extLst>
            </p:cNvPr>
            <p:cNvSpPr>
              <a:spLocks/>
            </p:cNvSpPr>
            <p:nvPr/>
          </p:nvSpPr>
          <p:spPr bwMode="auto">
            <a:xfrm>
              <a:off x="3055" y="1259"/>
              <a:ext cx="65" cy="32"/>
            </a:xfrm>
            <a:custGeom>
              <a:avLst/>
              <a:gdLst>
                <a:gd name="T0" fmla="*/ 4 w 132"/>
                <a:gd name="T1" fmla="*/ 2 h 65"/>
                <a:gd name="T2" fmla="*/ 0 w 132"/>
                <a:gd name="T3" fmla="*/ 1 h 65"/>
                <a:gd name="T4" fmla="*/ 3 w 132"/>
                <a:gd name="T5" fmla="*/ 0 h 65"/>
                <a:gd name="T6" fmla="*/ 4 w 132"/>
                <a:gd name="T7" fmla="*/ 2 h 65"/>
                <a:gd name="T8" fmla="*/ 0 60000 65536"/>
                <a:gd name="T9" fmla="*/ 0 60000 65536"/>
                <a:gd name="T10" fmla="*/ 0 60000 65536"/>
                <a:gd name="T11" fmla="*/ 0 60000 65536"/>
                <a:gd name="T12" fmla="*/ 0 w 132"/>
                <a:gd name="T13" fmla="*/ 0 h 65"/>
                <a:gd name="T14" fmla="*/ 132 w 132"/>
                <a:gd name="T15" fmla="*/ 65 h 65"/>
              </a:gdLst>
              <a:ahLst/>
              <a:cxnLst>
                <a:cxn ang="T8">
                  <a:pos x="T0" y="T1"/>
                </a:cxn>
                <a:cxn ang="T9">
                  <a:pos x="T2" y="T3"/>
                </a:cxn>
                <a:cxn ang="T10">
                  <a:pos x="T4" y="T5"/>
                </a:cxn>
                <a:cxn ang="T11">
                  <a:pos x="T6" y="T7"/>
                </a:cxn>
              </a:cxnLst>
              <a:rect l="T12" t="T13" r="T14" b="T15"/>
              <a:pathLst>
                <a:path w="132" h="65">
                  <a:moveTo>
                    <a:pt x="132" y="65"/>
                  </a:moveTo>
                  <a:lnTo>
                    <a:pt x="0" y="45"/>
                  </a:lnTo>
                  <a:lnTo>
                    <a:pt x="125" y="0"/>
                  </a:lnTo>
                  <a:lnTo>
                    <a:pt x="132" y="65"/>
                  </a:lnTo>
                  <a:close/>
                </a:path>
              </a:pathLst>
            </a:custGeom>
            <a:solidFill>
              <a:srgbClr val="000000"/>
            </a:solidFill>
            <a:ln w="9525">
              <a:solidFill>
                <a:srgbClr val="000000"/>
              </a:solidFill>
              <a:round/>
              <a:headEnd/>
              <a:tailEnd/>
            </a:ln>
          </p:spPr>
          <p:txBody>
            <a:bodyPr/>
            <a:lstStyle/>
            <a:p>
              <a:endParaRPr lang="it-IT"/>
            </a:p>
          </p:txBody>
        </p:sp>
        <p:sp>
          <p:nvSpPr>
            <p:cNvPr id="13" name="Rectangle 16">
              <a:extLst>
                <a:ext uri="{FF2B5EF4-FFF2-40B4-BE49-F238E27FC236}">
                  <a16:creationId xmlns:a16="http://schemas.microsoft.com/office/drawing/2014/main" id="{C62F1AF3-197E-15B3-C468-DC33DE130433}"/>
                </a:ext>
              </a:extLst>
            </p:cNvPr>
            <p:cNvSpPr>
              <a:spLocks noChangeArrowheads="1"/>
            </p:cNvSpPr>
            <p:nvPr/>
          </p:nvSpPr>
          <p:spPr bwMode="auto">
            <a:xfrm>
              <a:off x="4320" y="1063"/>
              <a:ext cx="992" cy="163"/>
            </a:xfrm>
            <a:prstGeom prst="rect">
              <a:avLst/>
            </a:prstGeom>
            <a:noFill/>
            <a:ln w="9525">
              <a:noFill/>
              <a:miter lim="800000"/>
              <a:headEnd/>
              <a:tailEnd/>
            </a:ln>
          </p:spPr>
          <p:txBody>
            <a:bodyPr wrap="none" lIns="0" tIns="0" rIns="0" bIns="0">
              <a:spAutoFit/>
            </a:bodyPr>
            <a:lstStyle/>
            <a:p>
              <a:pPr>
                <a:defRPr/>
              </a:pPr>
              <a:r>
                <a:rPr lang="fr-CH" sz="1700">
                  <a:solidFill>
                    <a:srgbClr val="000000"/>
                  </a:solidFill>
                  <a:latin typeface="Arial" pitchFamily="34" charset="0"/>
                </a:rPr>
                <a:t>Target materiale</a:t>
              </a:r>
              <a:endParaRPr lang="en-US" b="1">
                <a:effectLst>
                  <a:outerShdw blurRad="38100" dist="38100" dir="2700000" algn="tl">
                    <a:srgbClr val="C0C0C0"/>
                  </a:outerShdw>
                </a:effectLst>
                <a:latin typeface="Arial" pitchFamily="34" charset="0"/>
              </a:endParaRPr>
            </a:p>
          </p:txBody>
        </p:sp>
        <p:sp>
          <p:nvSpPr>
            <p:cNvPr id="14" name="Freeform 17">
              <a:extLst>
                <a:ext uri="{FF2B5EF4-FFF2-40B4-BE49-F238E27FC236}">
                  <a16:creationId xmlns:a16="http://schemas.microsoft.com/office/drawing/2014/main" id="{8D117F06-109B-37AB-676E-E2801E62567C}"/>
                </a:ext>
              </a:extLst>
            </p:cNvPr>
            <p:cNvSpPr>
              <a:spLocks/>
            </p:cNvSpPr>
            <p:nvPr/>
          </p:nvSpPr>
          <p:spPr bwMode="auto">
            <a:xfrm>
              <a:off x="1778" y="1146"/>
              <a:ext cx="66" cy="32"/>
            </a:xfrm>
            <a:custGeom>
              <a:avLst/>
              <a:gdLst>
                <a:gd name="T0" fmla="*/ 4 w 132"/>
                <a:gd name="T1" fmla="*/ 2 h 63"/>
                <a:gd name="T2" fmla="*/ 0 w 132"/>
                <a:gd name="T3" fmla="*/ 2 h 63"/>
                <a:gd name="T4" fmla="*/ 4 w 132"/>
                <a:gd name="T5" fmla="*/ 0 h 63"/>
                <a:gd name="T6" fmla="*/ 4 w 132"/>
                <a:gd name="T7" fmla="*/ 2 h 63"/>
                <a:gd name="T8" fmla="*/ 0 60000 65536"/>
                <a:gd name="T9" fmla="*/ 0 60000 65536"/>
                <a:gd name="T10" fmla="*/ 0 60000 65536"/>
                <a:gd name="T11" fmla="*/ 0 60000 65536"/>
                <a:gd name="T12" fmla="*/ 0 w 132"/>
                <a:gd name="T13" fmla="*/ 0 h 63"/>
                <a:gd name="T14" fmla="*/ 132 w 132"/>
                <a:gd name="T15" fmla="*/ 63 h 63"/>
              </a:gdLst>
              <a:ahLst/>
              <a:cxnLst>
                <a:cxn ang="T8">
                  <a:pos x="T0" y="T1"/>
                </a:cxn>
                <a:cxn ang="T9">
                  <a:pos x="T2" y="T3"/>
                </a:cxn>
                <a:cxn ang="T10">
                  <a:pos x="T4" y="T5"/>
                </a:cxn>
                <a:cxn ang="T11">
                  <a:pos x="T6" y="T7"/>
                </a:cxn>
              </a:cxnLst>
              <a:rect l="T12" t="T13" r="T14" b="T15"/>
              <a:pathLst>
                <a:path w="132" h="63">
                  <a:moveTo>
                    <a:pt x="132" y="63"/>
                  </a:moveTo>
                  <a:lnTo>
                    <a:pt x="0" y="47"/>
                  </a:lnTo>
                  <a:lnTo>
                    <a:pt x="124" y="0"/>
                  </a:lnTo>
                  <a:lnTo>
                    <a:pt x="132" y="63"/>
                  </a:lnTo>
                  <a:close/>
                </a:path>
              </a:pathLst>
            </a:custGeom>
            <a:solidFill>
              <a:srgbClr val="000000"/>
            </a:solidFill>
            <a:ln w="9525">
              <a:solidFill>
                <a:srgbClr val="000000"/>
              </a:solidFill>
              <a:round/>
              <a:headEnd/>
              <a:tailEnd/>
            </a:ln>
          </p:spPr>
          <p:txBody>
            <a:bodyPr/>
            <a:lstStyle/>
            <a:p>
              <a:endParaRPr lang="it-IT"/>
            </a:p>
          </p:txBody>
        </p:sp>
        <p:sp>
          <p:nvSpPr>
            <p:cNvPr id="15" name="Rectangle 18">
              <a:extLst>
                <a:ext uri="{FF2B5EF4-FFF2-40B4-BE49-F238E27FC236}">
                  <a16:creationId xmlns:a16="http://schemas.microsoft.com/office/drawing/2014/main" id="{D0075F71-AFAF-C70D-EDF1-C0C72E2BB4FC}"/>
                </a:ext>
              </a:extLst>
            </p:cNvPr>
            <p:cNvSpPr>
              <a:spLocks noChangeArrowheads="1"/>
            </p:cNvSpPr>
            <p:nvPr/>
          </p:nvSpPr>
          <p:spPr bwMode="auto">
            <a:xfrm>
              <a:off x="4321" y="1374"/>
              <a:ext cx="1106" cy="163"/>
            </a:xfrm>
            <a:prstGeom prst="rect">
              <a:avLst/>
            </a:prstGeom>
            <a:noFill/>
            <a:ln w="9525">
              <a:noFill/>
              <a:miter lim="800000"/>
              <a:headEnd/>
              <a:tailEnd/>
            </a:ln>
          </p:spPr>
          <p:txBody>
            <a:bodyPr wrap="none" lIns="0" tIns="0" rIns="0" bIns="0">
              <a:spAutoFit/>
            </a:bodyPr>
            <a:lstStyle/>
            <a:p>
              <a:pPr>
                <a:defRPr/>
              </a:pPr>
              <a:r>
                <a:rPr lang="fr-CH" sz="1700">
                  <a:solidFill>
                    <a:srgbClr val="000000"/>
                  </a:solidFill>
                  <a:latin typeface="Arial" pitchFamily="34" charset="0"/>
                </a:rPr>
                <a:t>Campo magnetico</a:t>
              </a:r>
              <a:endParaRPr lang="en-US" b="1">
                <a:effectLst>
                  <a:outerShdw blurRad="38100" dist="38100" dir="2700000" algn="tl">
                    <a:srgbClr val="C0C0C0"/>
                  </a:outerShdw>
                </a:effectLst>
                <a:latin typeface="Arial" pitchFamily="34" charset="0"/>
              </a:endParaRPr>
            </a:p>
          </p:txBody>
        </p:sp>
        <p:sp>
          <p:nvSpPr>
            <p:cNvPr id="17" name="Freeform 19">
              <a:extLst>
                <a:ext uri="{FF2B5EF4-FFF2-40B4-BE49-F238E27FC236}">
                  <a16:creationId xmlns:a16="http://schemas.microsoft.com/office/drawing/2014/main" id="{9DBCDFCA-6559-35C3-6056-D672D43969A4}"/>
                </a:ext>
              </a:extLst>
            </p:cNvPr>
            <p:cNvSpPr>
              <a:spLocks/>
            </p:cNvSpPr>
            <p:nvPr/>
          </p:nvSpPr>
          <p:spPr bwMode="auto">
            <a:xfrm>
              <a:off x="2393" y="1528"/>
              <a:ext cx="65" cy="32"/>
            </a:xfrm>
            <a:custGeom>
              <a:avLst/>
              <a:gdLst>
                <a:gd name="T0" fmla="*/ 4 w 131"/>
                <a:gd name="T1" fmla="*/ 2 h 65"/>
                <a:gd name="T2" fmla="*/ 0 w 131"/>
                <a:gd name="T3" fmla="*/ 1 h 65"/>
                <a:gd name="T4" fmla="*/ 3 w 131"/>
                <a:gd name="T5" fmla="*/ 0 h 65"/>
                <a:gd name="T6" fmla="*/ 4 w 131"/>
                <a:gd name="T7" fmla="*/ 2 h 65"/>
                <a:gd name="T8" fmla="*/ 0 60000 65536"/>
                <a:gd name="T9" fmla="*/ 0 60000 65536"/>
                <a:gd name="T10" fmla="*/ 0 60000 65536"/>
                <a:gd name="T11" fmla="*/ 0 60000 65536"/>
                <a:gd name="T12" fmla="*/ 0 w 131"/>
                <a:gd name="T13" fmla="*/ 0 h 65"/>
                <a:gd name="T14" fmla="*/ 131 w 131"/>
                <a:gd name="T15" fmla="*/ 65 h 65"/>
              </a:gdLst>
              <a:ahLst/>
              <a:cxnLst>
                <a:cxn ang="T8">
                  <a:pos x="T0" y="T1"/>
                </a:cxn>
                <a:cxn ang="T9">
                  <a:pos x="T2" y="T3"/>
                </a:cxn>
                <a:cxn ang="T10">
                  <a:pos x="T4" y="T5"/>
                </a:cxn>
                <a:cxn ang="T11">
                  <a:pos x="T6" y="T7"/>
                </a:cxn>
              </a:cxnLst>
              <a:rect l="T12" t="T13" r="T14" b="T15"/>
              <a:pathLst>
                <a:path w="131" h="65">
                  <a:moveTo>
                    <a:pt x="131" y="65"/>
                  </a:moveTo>
                  <a:lnTo>
                    <a:pt x="0" y="38"/>
                  </a:lnTo>
                  <a:lnTo>
                    <a:pt x="127" y="0"/>
                  </a:lnTo>
                  <a:lnTo>
                    <a:pt x="131" y="65"/>
                  </a:lnTo>
                  <a:close/>
                </a:path>
              </a:pathLst>
            </a:custGeom>
            <a:solidFill>
              <a:srgbClr val="000000"/>
            </a:solidFill>
            <a:ln w="9525">
              <a:solidFill>
                <a:srgbClr val="000000"/>
              </a:solidFill>
              <a:round/>
              <a:headEnd/>
              <a:tailEnd/>
            </a:ln>
          </p:spPr>
          <p:txBody>
            <a:bodyPr/>
            <a:lstStyle/>
            <a:p>
              <a:endParaRPr lang="it-IT"/>
            </a:p>
          </p:txBody>
        </p:sp>
        <p:grpSp>
          <p:nvGrpSpPr>
            <p:cNvPr id="18" name="Group 20">
              <a:extLst>
                <a:ext uri="{FF2B5EF4-FFF2-40B4-BE49-F238E27FC236}">
                  <a16:creationId xmlns:a16="http://schemas.microsoft.com/office/drawing/2014/main" id="{4D595145-3B2E-B05D-5CDE-66925178B1EE}"/>
                </a:ext>
              </a:extLst>
            </p:cNvPr>
            <p:cNvGrpSpPr>
              <a:grpSpLocks/>
            </p:cNvGrpSpPr>
            <p:nvPr/>
          </p:nvGrpSpPr>
          <p:grpSpPr bwMode="auto">
            <a:xfrm>
              <a:off x="389" y="1649"/>
              <a:ext cx="378" cy="497"/>
              <a:chOff x="389" y="1649"/>
              <a:chExt cx="378" cy="497"/>
            </a:xfrm>
          </p:grpSpPr>
          <p:sp>
            <p:nvSpPr>
              <p:cNvPr id="33" name="Rectangle 21">
                <a:extLst>
                  <a:ext uri="{FF2B5EF4-FFF2-40B4-BE49-F238E27FC236}">
                    <a16:creationId xmlns:a16="http://schemas.microsoft.com/office/drawing/2014/main" id="{63D42E3A-EF13-26A4-A8E9-F9247DF08266}"/>
                  </a:ext>
                </a:extLst>
              </p:cNvPr>
              <p:cNvSpPr>
                <a:spLocks noChangeArrowheads="1"/>
              </p:cNvSpPr>
              <p:nvPr/>
            </p:nvSpPr>
            <p:spPr bwMode="auto">
              <a:xfrm>
                <a:off x="504" y="1649"/>
                <a:ext cx="136" cy="163"/>
              </a:xfrm>
              <a:prstGeom prst="rect">
                <a:avLst/>
              </a:prstGeom>
              <a:noFill/>
              <a:ln w="9525">
                <a:noFill/>
                <a:miter lim="800000"/>
                <a:headEnd/>
                <a:tailEnd/>
              </a:ln>
            </p:spPr>
            <p:txBody>
              <a:bodyPr wrap="none" lIns="0" tIns="0" rIns="0" bIns="0">
                <a:spAutoFit/>
              </a:bodyPr>
              <a:lstStyle/>
              <a:p>
                <a:pPr>
                  <a:defRPr/>
                </a:pPr>
                <a:r>
                  <a:rPr lang="en-US" sz="1700">
                    <a:solidFill>
                      <a:srgbClr val="000000"/>
                    </a:solidFill>
                    <a:latin typeface="Arial" pitchFamily="34" charset="0"/>
                  </a:rPr>
                  <a:t>Ar</a:t>
                </a:r>
                <a:endParaRPr lang="en-US" b="1">
                  <a:effectLst>
                    <a:outerShdw blurRad="38100" dist="38100" dir="2700000" algn="tl">
                      <a:srgbClr val="C0C0C0"/>
                    </a:outerShdw>
                  </a:effectLst>
                  <a:latin typeface="Arial" pitchFamily="34" charset="0"/>
                </a:endParaRPr>
              </a:p>
            </p:txBody>
          </p:sp>
          <p:sp>
            <p:nvSpPr>
              <p:cNvPr id="34" name="Rectangle 22">
                <a:extLst>
                  <a:ext uri="{FF2B5EF4-FFF2-40B4-BE49-F238E27FC236}">
                    <a16:creationId xmlns:a16="http://schemas.microsoft.com/office/drawing/2014/main" id="{646EC0E1-EA75-F3B3-24F1-4506C9271F06}"/>
                  </a:ext>
                </a:extLst>
              </p:cNvPr>
              <p:cNvSpPr>
                <a:spLocks noChangeArrowheads="1"/>
              </p:cNvSpPr>
              <p:nvPr/>
            </p:nvSpPr>
            <p:spPr bwMode="auto">
              <a:xfrm>
                <a:off x="389" y="1983"/>
                <a:ext cx="106" cy="163"/>
              </a:xfrm>
              <a:prstGeom prst="rect">
                <a:avLst/>
              </a:prstGeom>
              <a:noFill/>
              <a:ln w="9525">
                <a:noFill/>
                <a:miter lim="800000"/>
                <a:headEnd/>
                <a:tailEnd/>
              </a:ln>
            </p:spPr>
            <p:txBody>
              <a:bodyPr wrap="none" lIns="0" tIns="0" rIns="0" bIns="0">
                <a:spAutoFit/>
              </a:bodyPr>
              <a:lstStyle/>
              <a:p>
                <a:pPr>
                  <a:defRPr/>
                </a:pPr>
                <a:r>
                  <a:rPr lang="en-US" sz="1700">
                    <a:solidFill>
                      <a:srgbClr val="000000"/>
                    </a:solidFill>
                    <a:latin typeface="Arial" pitchFamily="34" charset="0"/>
                  </a:rPr>
                  <a:t>O</a:t>
                </a:r>
                <a:endParaRPr lang="en-US" b="1">
                  <a:effectLst>
                    <a:outerShdw blurRad="38100" dist="38100" dir="2700000" algn="tl">
                      <a:srgbClr val="C0C0C0"/>
                    </a:outerShdw>
                  </a:effectLst>
                  <a:latin typeface="Arial" pitchFamily="34" charset="0"/>
                </a:endParaRPr>
              </a:p>
            </p:txBody>
          </p:sp>
          <p:sp>
            <p:nvSpPr>
              <p:cNvPr id="35" name="Rectangle 23">
                <a:extLst>
                  <a:ext uri="{FF2B5EF4-FFF2-40B4-BE49-F238E27FC236}">
                    <a16:creationId xmlns:a16="http://schemas.microsoft.com/office/drawing/2014/main" id="{7294F0C8-88F3-A6BA-21D1-8F73F71630DE}"/>
                  </a:ext>
                </a:extLst>
              </p:cNvPr>
              <p:cNvSpPr>
                <a:spLocks noChangeArrowheads="1"/>
              </p:cNvSpPr>
              <p:nvPr/>
            </p:nvSpPr>
            <p:spPr bwMode="auto">
              <a:xfrm>
                <a:off x="476" y="2021"/>
                <a:ext cx="53" cy="115"/>
              </a:xfrm>
              <a:prstGeom prst="rect">
                <a:avLst/>
              </a:prstGeom>
              <a:noFill/>
              <a:ln w="9525">
                <a:noFill/>
                <a:miter lim="800000"/>
                <a:headEnd/>
                <a:tailEnd/>
              </a:ln>
            </p:spPr>
            <p:txBody>
              <a:bodyPr wrap="none" lIns="0" tIns="0" rIns="0" bIns="0">
                <a:spAutoFit/>
              </a:bodyPr>
              <a:lstStyle/>
              <a:p>
                <a:pPr>
                  <a:defRPr/>
                </a:pPr>
                <a:r>
                  <a:rPr lang="en-US" sz="1200">
                    <a:solidFill>
                      <a:srgbClr val="000000"/>
                    </a:solidFill>
                    <a:latin typeface="Arial" pitchFamily="34" charset="0"/>
                  </a:rPr>
                  <a:t>2</a:t>
                </a:r>
                <a:endParaRPr lang="en-US" b="1">
                  <a:effectLst>
                    <a:outerShdw blurRad="38100" dist="38100" dir="2700000" algn="tl">
                      <a:srgbClr val="C0C0C0"/>
                    </a:outerShdw>
                  </a:effectLst>
                  <a:latin typeface="Arial" pitchFamily="34" charset="0"/>
                </a:endParaRPr>
              </a:p>
            </p:txBody>
          </p:sp>
          <p:sp>
            <p:nvSpPr>
              <p:cNvPr id="36" name="Rectangle 24">
                <a:extLst>
                  <a:ext uri="{FF2B5EF4-FFF2-40B4-BE49-F238E27FC236}">
                    <a16:creationId xmlns:a16="http://schemas.microsoft.com/office/drawing/2014/main" id="{D56BBDF1-D75B-3A6D-EE4F-E79B1B7BFF00}"/>
                  </a:ext>
                </a:extLst>
              </p:cNvPr>
              <p:cNvSpPr>
                <a:spLocks noChangeArrowheads="1"/>
              </p:cNvSpPr>
              <p:nvPr/>
            </p:nvSpPr>
            <p:spPr bwMode="auto">
              <a:xfrm>
                <a:off x="538" y="1983"/>
                <a:ext cx="174" cy="163"/>
              </a:xfrm>
              <a:prstGeom prst="rect">
                <a:avLst/>
              </a:prstGeom>
              <a:noFill/>
              <a:ln w="9525">
                <a:noFill/>
                <a:miter lim="800000"/>
                <a:headEnd/>
                <a:tailEnd/>
              </a:ln>
            </p:spPr>
            <p:txBody>
              <a:bodyPr wrap="none" lIns="0" tIns="0" rIns="0" bIns="0">
                <a:spAutoFit/>
              </a:bodyPr>
              <a:lstStyle/>
              <a:p>
                <a:pPr>
                  <a:defRPr/>
                </a:pPr>
                <a:r>
                  <a:rPr lang="en-US" sz="1700">
                    <a:solidFill>
                      <a:srgbClr val="000000"/>
                    </a:solidFill>
                    <a:latin typeface="Arial" pitchFamily="34" charset="0"/>
                  </a:rPr>
                  <a:t>, N</a:t>
                </a:r>
                <a:endParaRPr lang="en-US" b="1">
                  <a:effectLst>
                    <a:outerShdw blurRad="38100" dist="38100" dir="2700000" algn="tl">
                      <a:srgbClr val="C0C0C0"/>
                    </a:outerShdw>
                  </a:effectLst>
                  <a:latin typeface="Arial" pitchFamily="34" charset="0"/>
                </a:endParaRPr>
              </a:p>
            </p:txBody>
          </p:sp>
          <p:sp>
            <p:nvSpPr>
              <p:cNvPr id="37" name="Rectangle 25">
                <a:extLst>
                  <a:ext uri="{FF2B5EF4-FFF2-40B4-BE49-F238E27FC236}">
                    <a16:creationId xmlns:a16="http://schemas.microsoft.com/office/drawing/2014/main" id="{10B750BB-3331-7747-711B-208F6D3CA89C}"/>
                  </a:ext>
                </a:extLst>
              </p:cNvPr>
              <p:cNvSpPr>
                <a:spLocks noChangeArrowheads="1"/>
              </p:cNvSpPr>
              <p:nvPr/>
            </p:nvSpPr>
            <p:spPr bwMode="auto">
              <a:xfrm>
                <a:off x="714" y="2021"/>
                <a:ext cx="53" cy="115"/>
              </a:xfrm>
              <a:prstGeom prst="rect">
                <a:avLst/>
              </a:prstGeom>
              <a:noFill/>
              <a:ln w="9525">
                <a:noFill/>
                <a:miter lim="800000"/>
                <a:headEnd/>
                <a:tailEnd/>
              </a:ln>
            </p:spPr>
            <p:txBody>
              <a:bodyPr wrap="none" lIns="0" tIns="0" rIns="0" bIns="0">
                <a:spAutoFit/>
              </a:bodyPr>
              <a:lstStyle/>
              <a:p>
                <a:pPr>
                  <a:defRPr/>
                </a:pPr>
                <a:r>
                  <a:rPr lang="en-US" sz="1200">
                    <a:solidFill>
                      <a:srgbClr val="000000"/>
                    </a:solidFill>
                    <a:latin typeface="Arial" pitchFamily="34" charset="0"/>
                  </a:rPr>
                  <a:t>2</a:t>
                </a:r>
                <a:endParaRPr lang="en-US" b="1">
                  <a:effectLst>
                    <a:outerShdw blurRad="38100" dist="38100" dir="2700000" algn="tl">
                      <a:srgbClr val="C0C0C0"/>
                    </a:outerShdw>
                  </a:effectLst>
                  <a:latin typeface="Arial" pitchFamily="34" charset="0"/>
                </a:endParaRPr>
              </a:p>
            </p:txBody>
          </p:sp>
        </p:grpSp>
        <p:graphicFrame>
          <p:nvGraphicFramePr>
            <p:cNvPr id="19" name="Object 26">
              <a:extLst>
                <a:ext uri="{FF2B5EF4-FFF2-40B4-BE49-F238E27FC236}">
                  <a16:creationId xmlns:a16="http://schemas.microsoft.com/office/drawing/2014/main" id="{B0ACEAEB-B501-6889-0B34-A503D20C0BA1}"/>
                </a:ext>
              </a:extLst>
            </p:cNvPr>
            <p:cNvGraphicFramePr>
              <a:graphicFrameLocks noChangeAspect="1"/>
            </p:cNvGraphicFramePr>
            <p:nvPr/>
          </p:nvGraphicFramePr>
          <p:xfrm>
            <a:off x="894" y="773"/>
            <a:ext cx="3107" cy="2108"/>
          </p:xfrm>
          <a:graphic>
            <a:graphicData uri="http://schemas.openxmlformats.org/presentationml/2006/ole">
              <mc:AlternateContent xmlns:mc="http://schemas.openxmlformats.org/markup-compatibility/2006">
                <mc:Choice xmlns:v="urn:schemas-microsoft-com:vml" Requires="v">
                  <p:oleObj name="Drawing" r:id="rId5" imgW="1354048" imgH="845421" progId="FLW3Drawing">
                    <p:embed/>
                  </p:oleObj>
                </mc:Choice>
                <mc:Fallback>
                  <p:oleObj name="Drawing" r:id="rId5" imgW="1354048" imgH="845421" progId="FLW3Drawing">
                    <p:embed/>
                    <p:pic>
                      <p:nvPicPr>
                        <p:cNvPr id="12308" name="Object 26">
                          <a:extLst>
                            <a:ext uri="{FF2B5EF4-FFF2-40B4-BE49-F238E27FC236}">
                              <a16:creationId xmlns:a16="http://schemas.microsoft.com/office/drawing/2014/main" id="{E3DD6357-A438-AB3D-6564-9DC263F9493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4" y="773"/>
                          <a:ext cx="3107" cy="2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 name="Line 27">
              <a:extLst>
                <a:ext uri="{FF2B5EF4-FFF2-40B4-BE49-F238E27FC236}">
                  <a16:creationId xmlns:a16="http://schemas.microsoft.com/office/drawing/2014/main" id="{8E596385-147D-F3E8-076E-62F32EDCD37B}"/>
                </a:ext>
              </a:extLst>
            </p:cNvPr>
            <p:cNvSpPr>
              <a:spLocks noChangeShapeType="1"/>
            </p:cNvSpPr>
            <p:nvPr/>
          </p:nvSpPr>
          <p:spPr bwMode="auto">
            <a:xfrm flipH="1">
              <a:off x="1728" y="864"/>
              <a:ext cx="2544" cy="19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23" name="Line 28">
              <a:extLst>
                <a:ext uri="{FF2B5EF4-FFF2-40B4-BE49-F238E27FC236}">
                  <a16:creationId xmlns:a16="http://schemas.microsoft.com/office/drawing/2014/main" id="{E88DE14A-E6DD-3044-84C8-5A0A245DE64B}"/>
                </a:ext>
              </a:extLst>
            </p:cNvPr>
            <p:cNvSpPr>
              <a:spLocks noChangeShapeType="1"/>
            </p:cNvSpPr>
            <p:nvPr/>
          </p:nvSpPr>
          <p:spPr bwMode="auto">
            <a:xfrm flipH="1">
              <a:off x="3024" y="1152"/>
              <a:ext cx="1200"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1" name="Line 29">
              <a:extLst>
                <a:ext uri="{FF2B5EF4-FFF2-40B4-BE49-F238E27FC236}">
                  <a16:creationId xmlns:a16="http://schemas.microsoft.com/office/drawing/2014/main" id="{B8AD2478-3B03-2448-684E-375E793B6073}"/>
                </a:ext>
              </a:extLst>
            </p:cNvPr>
            <p:cNvSpPr>
              <a:spLocks noChangeShapeType="1"/>
            </p:cNvSpPr>
            <p:nvPr/>
          </p:nvSpPr>
          <p:spPr bwMode="auto">
            <a:xfrm flipH="1">
              <a:off x="2352" y="1440"/>
              <a:ext cx="1872"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32" name="Line 30">
              <a:extLst>
                <a:ext uri="{FF2B5EF4-FFF2-40B4-BE49-F238E27FC236}">
                  <a16:creationId xmlns:a16="http://schemas.microsoft.com/office/drawing/2014/main" id="{FDA98FE1-B4C5-8B82-4702-CD38806F7E77}"/>
                </a:ext>
              </a:extLst>
            </p:cNvPr>
            <p:cNvSpPr>
              <a:spLocks noChangeShapeType="1"/>
            </p:cNvSpPr>
            <p:nvPr/>
          </p:nvSpPr>
          <p:spPr bwMode="auto">
            <a:xfrm flipH="1" flipV="1">
              <a:off x="2352" y="1872"/>
              <a:ext cx="1824" cy="33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grpSp>
      <p:sp>
        <p:nvSpPr>
          <p:cNvPr id="40" name="Rectangle 3">
            <a:extLst>
              <a:ext uri="{FF2B5EF4-FFF2-40B4-BE49-F238E27FC236}">
                <a16:creationId xmlns:a16="http://schemas.microsoft.com/office/drawing/2014/main" id="{74F2A127-90F0-274D-A457-A2854C9C01F6}"/>
              </a:ext>
            </a:extLst>
          </p:cNvPr>
          <p:cNvSpPr>
            <a:spLocks noChangeArrowheads="1"/>
          </p:cNvSpPr>
          <p:nvPr/>
        </p:nvSpPr>
        <p:spPr bwMode="auto">
          <a:xfrm>
            <a:off x="1037038" y="4658636"/>
            <a:ext cx="3892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000" dirty="0">
                <a:latin typeface="Arial" panose="020B0604020202020204" pitchFamily="34" charset="0"/>
              </a:rPr>
              <a:t>- </a:t>
            </a:r>
            <a:r>
              <a:rPr lang="de-DE" altLang="it-IT" sz="2000" dirty="0" err="1">
                <a:latin typeface="Arial" panose="020B0604020202020204" pitchFamily="34" charset="0"/>
              </a:rPr>
              <a:t>differenti</a:t>
            </a:r>
            <a:r>
              <a:rPr lang="de-DE" altLang="it-IT" sz="2000" dirty="0">
                <a:latin typeface="Arial" panose="020B0604020202020204" pitchFamily="34" charset="0"/>
              </a:rPr>
              <a:t> </a:t>
            </a:r>
            <a:r>
              <a:rPr lang="de-DE" altLang="it-IT" sz="2000" dirty="0" err="1">
                <a:latin typeface="Arial" panose="020B0604020202020204" pitchFamily="34" charset="0"/>
              </a:rPr>
              <a:t>strati</a:t>
            </a:r>
            <a:r>
              <a:rPr lang="de-DE" altLang="it-IT" sz="2000" dirty="0">
                <a:latin typeface="Arial" panose="020B0604020202020204" pitchFamily="34" charset="0"/>
              </a:rPr>
              <a:t> di </a:t>
            </a:r>
            <a:r>
              <a:rPr lang="de-DE" altLang="it-IT" sz="2000" dirty="0" err="1">
                <a:latin typeface="Arial" panose="020B0604020202020204" pitchFamily="34" charset="0"/>
              </a:rPr>
              <a:t>ossidi</a:t>
            </a:r>
            <a:r>
              <a:rPr lang="de-DE" altLang="it-IT" sz="2000" dirty="0">
                <a:latin typeface="Arial" panose="020B0604020202020204" pitchFamily="34" charset="0"/>
              </a:rPr>
              <a:t> di </a:t>
            </a:r>
            <a:r>
              <a:rPr lang="de-DE" altLang="it-IT" sz="2000" dirty="0" err="1">
                <a:latin typeface="Arial" panose="020B0604020202020204" pitchFamily="34" charset="0"/>
              </a:rPr>
              <a:t>metallo</a:t>
            </a:r>
            <a:endParaRPr lang="en-US" altLang="it-IT" sz="2000" dirty="0">
              <a:latin typeface="Arial" panose="020B0604020202020204" pitchFamily="34" charset="0"/>
            </a:endParaRPr>
          </a:p>
        </p:txBody>
      </p:sp>
      <p:sp>
        <p:nvSpPr>
          <p:cNvPr id="41" name="Rectangle 4">
            <a:extLst>
              <a:ext uri="{FF2B5EF4-FFF2-40B4-BE49-F238E27FC236}">
                <a16:creationId xmlns:a16="http://schemas.microsoft.com/office/drawing/2014/main" id="{C01C64D7-EF8E-B5EF-991B-D5DC364D7487}"/>
              </a:ext>
            </a:extLst>
          </p:cNvPr>
          <p:cNvSpPr>
            <a:spLocks noChangeArrowheads="1"/>
          </p:cNvSpPr>
          <p:nvPr/>
        </p:nvSpPr>
        <p:spPr bwMode="auto">
          <a:xfrm>
            <a:off x="1037038" y="5039636"/>
            <a:ext cx="42560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000">
                <a:latin typeface="Arial" panose="020B0604020202020204" pitchFamily="34" charset="0"/>
              </a:rPr>
              <a:t>- </a:t>
            </a:r>
            <a:r>
              <a:rPr lang="de-DE" altLang="it-IT" sz="2000">
                <a:latin typeface="Arial" panose="020B0604020202020204" pitchFamily="34" charset="0"/>
              </a:rPr>
              <a:t>coating di aspetto riflettente o neutro</a:t>
            </a:r>
            <a:endParaRPr lang="en-US" altLang="it-IT" sz="2000">
              <a:latin typeface="Arial" panose="020B0604020202020204" pitchFamily="34" charset="0"/>
            </a:endParaRPr>
          </a:p>
        </p:txBody>
      </p:sp>
      <p:sp>
        <p:nvSpPr>
          <p:cNvPr id="42" name="Rectangle 5">
            <a:extLst>
              <a:ext uri="{FF2B5EF4-FFF2-40B4-BE49-F238E27FC236}">
                <a16:creationId xmlns:a16="http://schemas.microsoft.com/office/drawing/2014/main" id="{B98999AD-81F5-A044-0FAA-1519105AAF85}"/>
              </a:ext>
            </a:extLst>
          </p:cNvPr>
          <p:cNvSpPr>
            <a:spLocks noChangeArrowheads="1"/>
          </p:cNvSpPr>
          <p:nvPr/>
        </p:nvSpPr>
        <p:spPr bwMode="auto">
          <a:xfrm>
            <a:off x="1037038" y="5420636"/>
            <a:ext cx="23383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000">
                <a:latin typeface="Arial" panose="020B0604020202020204" pitchFamily="34" charset="0"/>
              </a:rPr>
              <a:t>- </a:t>
            </a:r>
            <a:r>
              <a:rPr lang="de-DE" altLang="it-IT" sz="2000">
                <a:latin typeface="Arial" panose="020B0604020202020204" pitchFamily="34" charset="0"/>
              </a:rPr>
              <a:t>ottime performance</a:t>
            </a:r>
            <a:endParaRPr lang="en-US" altLang="it-IT" sz="2000">
              <a:latin typeface="Arial" panose="020B0604020202020204" pitchFamily="34" charset="0"/>
            </a:endParaRPr>
          </a:p>
        </p:txBody>
      </p:sp>
      <p:sp>
        <p:nvSpPr>
          <p:cNvPr id="43" name="Rectangle 6">
            <a:extLst>
              <a:ext uri="{FF2B5EF4-FFF2-40B4-BE49-F238E27FC236}">
                <a16:creationId xmlns:a16="http://schemas.microsoft.com/office/drawing/2014/main" id="{6F18E442-79CA-3254-524E-54ED0F791D35}"/>
              </a:ext>
            </a:extLst>
          </p:cNvPr>
          <p:cNvSpPr>
            <a:spLocks noChangeArrowheads="1"/>
          </p:cNvSpPr>
          <p:nvPr/>
        </p:nvSpPr>
        <p:spPr bwMode="auto">
          <a:xfrm>
            <a:off x="1037038" y="5801636"/>
            <a:ext cx="2058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it-IT" sz="2000">
                <a:latin typeface="Arial" panose="020B0604020202020204" pitchFamily="34" charset="0"/>
              </a:rPr>
              <a:t>- </a:t>
            </a:r>
            <a:r>
              <a:rPr lang="de-DE" altLang="it-IT" sz="2000">
                <a:latin typeface="Arial" panose="020B0604020202020204" pitchFamily="34" charset="0"/>
              </a:rPr>
              <a:t>coating molto fini</a:t>
            </a:r>
            <a:endParaRPr lang="en-US" altLang="it-IT" sz="2000">
              <a:latin typeface="Arial" panose="020B0604020202020204" pitchFamily="34" charset="0"/>
            </a:endParaRPr>
          </a:p>
        </p:txBody>
      </p:sp>
      <p:sp>
        <p:nvSpPr>
          <p:cNvPr id="2" name="Segnaposto piè di pagina 5">
            <a:extLst>
              <a:ext uri="{FF2B5EF4-FFF2-40B4-BE49-F238E27FC236}">
                <a16:creationId xmlns:a16="http://schemas.microsoft.com/office/drawing/2014/main" id="{7C7EC7A3-64CD-C0A9-81F6-E067C28012F4}"/>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906113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par>
                          <p:cTn id="8" fill="hold">
                            <p:stCondLst>
                              <p:cond delay="1500"/>
                            </p:stCondLst>
                            <p:childTnLst>
                              <p:par>
                                <p:cTn id="9" presetID="5" presetClass="entr" presetSubtype="10" fill="hold" nodeType="afterEffect">
                                  <p:stCondLst>
                                    <p:cond delay="3000"/>
                                  </p:stCondLst>
                                  <p:childTnLst>
                                    <p:set>
                                      <p:cBhvr>
                                        <p:cTn id="10" dur="1" fill="hold">
                                          <p:stCondLst>
                                            <p:cond delay="0"/>
                                          </p:stCondLst>
                                        </p:cTn>
                                        <p:tgtEl>
                                          <p:spTgt spid="40"/>
                                        </p:tgtEl>
                                        <p:attrNameLst>
                                          <p:attrName>style.visibility</p:attrName>
                                        </p:attrNameLst>
                                      </p:cBhvr>
                                      <p:to>
                                        <p:strVal val="visible"/>
                                      </p:to>
                                    </p:set>
                                    <p:animEffect transition="in" filter="checkerboard(across)">
                                      <p:cBhvr>
                                        <p:cTn id="11" dur="500"/>
                                        <p:tgtEl>
                                          <p:spTgt spid="40"/>
                                        </p:tgtEl>
                                      </p:cBhvr>
                                    </p:animEffect>
                                  </p:childTnLst>
                                </p:cTn>
                              </p:par>
                            </p:childTnLst>
                          </p:cTn>
                        </p:par>
                        <p:par>
                          <p:cTn id="12" fill="hold">
                            <p:stCondLst>
                              <p:cond delay="5000"/>
                            </p:stCondLst>
                            <p:childTnLst>
                              <p:par>
                                <p:cTn id="13" presetID="5" presetClass="entr" presetSubtype="10" fill="hold" nodeType="afterEffect">
                                  <p:stCondLst>
                                    <p:cond delay="2000"/>
                                  </p:stCondLst>
                                  <p:childTnLst>
                                    <p:set>
                                      <p:cBhvr>
                                        <p:cTn id="14" dur="1" fill="hold">
                                          <p:stCondLst>
                                            <p:cond delay="0"/>
                                          </p:stCondLst>
                                        </p:cTn>
                                        <p:tgtEl>
                                          <p:spTgt spid="41"/>
                                        </p:tgtEl>
                                        <p:attrNameLst>
                                          <p:attrName>style.visibility</p:attrName>
                                        </p:attrNameLst>
                                      </p:cBhvr>
                                      <p:to>
                                        <p:strVal val="visible"/>
                                      </p:to>
                                    </p:set>
                                    <p:animEffect transition="in" filter="checkerboard(across)">
                                      <p:cBhvr>
                                        <p:cTn id="15" dur="500"/>
                                        <p:tgtEl>
                                          <p:spTgt spid="41"/>
                                        </p:tgtEl>
                                      </p:cBhvr>
                                    </p:animEffect>
                                  </p:childTnLst>
                                </p:cTn>
                              </p:par>
                            </p:childTnLst>
                          </p:cTn>
                        </p:par>
                        <p:par>
                          <p:cTn id="16" fill="hold">
                            <p:stCondLst>
                              <p:cond delay="7500"/>
                            </p:stCondLst>
                            <p:childTnLst>
                              <p:par>
                                <p:cTn id="17" presetID="5" presetClass="entr" presetSubtype="10" fill="hold" nodeType="afterEffect">
                                  <p:stCondLst>
                                    <p:cond delay="2000"/>
                                  </p:stCondLst>
                                  <p:childTnLst>
                                    <p:set>
                                      <p:cBhvr>
                                        <p:cTn id="18" dur="1" fill="hold">
                                          <p:stCondLst>
                                            <p:cond delay="0"/>
                                          </p:stCondLst>
                                        </p:cTn>
                                        <p:tgtEl>
                                          <p:spTgt spid="42"/>
                                        </p:tgtEl>
                                        <p:attrNameLst>
                                          <p:attrName>style.visibility</p:attrName>
                                        </p:attrNameLst>
                                      </p:cBhvr>
                                      <p:to>
                                        <p:strVal val="visible"/>
                                      </p:to>
                                    </p:set>
                                    <p:animEffect transition="in" filter="checkerboard(across)">
                                      <p:cBhvr>
                                        <p:cTn id="19" dur="500"/>
                                        <p:tgtEl>
                                          <p:spTgt spid="42"/>
                                        </p:tgtEl>
                                      </p:cBhvr>
                                    </p:animEffect>
                                  </p:childTnLst>
                                </p:cTn>
                              </p:par>
                            </p:childTnLst>
                          </p:cTn>
                        </p:par>
                        <p:par>
                          <p:cTn id="20" fill="hold">
                            <p:stCondLst>
                              <p:cond delay="10000"/>
                            </p:stCondLst>
                            <p:childTnLst>
                              <p:par>
                                <p:cTn id="21" presetID="5" presetClass="entr" presetSubtype="10" fill="hold" nodeType="afterEffect">
                                  <p:stCondLst>
                                    <p:cond delay="2000"/>
                                  </p:stCondLst>
                                  <p:childTnLst>
                                    <p:set>
                                      <p:cBhvr>
                                        <p:cTn id="22" dur="1" fill="hold">
                                          <p:stCondLst>
                                            <p:cond delay="0"/>
                                          </p:stCondLst>
                                        </p:cTn>
                                        <p:tgtEl>
                                          <p:spTgt spid="43"/>
                                        </p:tgtEl>
                                        <p:attrNameLst>
                                          <p:attrName>style.visibility</p:attrName>
                                        </p:attrNameLst>
                                      </p:cBhvr>
                                      <p:to>
                                        <p:strVal val="visible"/>
                                      </p:to>
                                    </p:set>
                                    <p:animEffect transition="in" filter="checkerboard(across)">
                                      <p:cBhvr>
                                        <p:cTn id="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utoUpdateAnimBg="0"/>
      <p:bldP spid="41" grpId="0" autoUpdateAnimBg="0"/>
      <p:bldP spid="42" grpId="0" autoUpdateAnimBg="0"/>
      <p:bldP spid="4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graphicFrame>
        <p:nvGraphicFramePr>
          <p:cNvPr id="2" name="Object 10">
            <a:extLst>
              <a:ext uri="{FF2B5EF4-FFF2-40B4-BE49-F238E27FC236}">
                <a16:creationId xmlns:a16="http://schemas.microsoft.com/office/drawing/2014/main" id="{CAE1127D-8A14-9F3C-5AB9-AE98E7E454AB}"/>
              </a:ext>
            </a:extLst>
          </p:cNvPr>
          <p:cNvGraphicFramePr>
            <a:graphicFrameLocks noChangeAspect="1"/>
          </p:cNvGraphicFramePr>
          <p:nvPr>
            <p:extLst>
              <p:ext uri="{D42A27DB-BD31-4B8C-83A1-F6EECF244321}">
                <p14:modId xmlns:p14="http://schemas.microsoft.com/office/powerpoint/2010/main" val="2651991145"/>
              </p:ext>
            </p:extLst>
          </p:nvPr>
        </p:nvGraphicFramePr>
        <p:xfrm>
          <a:off x="2807804" y="3686311"/>
          <a:ext cx="3528392" cy="2352261"/>
        </p:xfrm>
        <a:graphic>
          <a:graphicData uri="http://schemas.openxmlformats.org/presentationml/2006/ole">
            <mc:AlternateContent xmlns:mc="http://schemas.openxmlformats.org/markup-compatibility/2006">
              <mc:Choice xmlns:v="urn:schemas-microsoft-com:vml" Requires="v">
                <p:oleObj name="Drawing" r:id="rId5" imgW="4321961" imgH="3380697" progId="FLW3Drawing">
                  <p:embed/>
                </p:oleObj>
              </mc:Choice>
              <mc:Fallback>
                <p:oleObj name="Drawing" r:id="rId5" imgW="4321961" imgH="3380697" progId="FLW3Drawing">
                  <p:embed/>
                  <p:pic>
                    <p:nvPicPr>
                      <p:cNvPr id="21514" name="Object 10">
                        <a:extLst>
                          <a:ext uri="{FF2B5EF4-FFF2-40B4-BE49-F238E27FC236}">
                            <a16:creationId xmlns:a16="http://schemas.microsoft.com/office/drawing/2014/main" id="{10B66C13-05B3-408B-0189-E495B6F509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7804" y="3686311"/>
                        <a:ext cx="3528392" cy="2352261"/>
                      </a:xfrm>
                      <a:prstGeom prst="rect">
                        <a:avLst/>
                      </a:prstGeom>
                      <a:noFill/>
                      <a:ln>
                        <a:noFill/>
                      </a:ln>
                      <a:effectLst/>
                    </p:spPr>
                  </p:pic>
                </p:oleObj>
              </mc:Fallback>
            </mc:AlternateContent>
          </a:graphicData>
        </a:graphic>
      </p:graphicFrame>
      <p:pic>
        <p:nvPicPr>
          <p:cNvPr id="3" name="Picture 12" descr="D:\Project fotos\Luxcoating\Coater.jpg">
            <a:extLst>
              <a:ext uri="{FF2B5EF4-FFF2-40B4-BE49-F238E27FC236}">
                <a16:creationId xmlns:a16="http://schemas.microsoft.com/office/drawing/2014/main" id="{57914861-A771-4388-65A5-FB7E6E3FEE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9632" y="890492"/>
            <a:ext cx="6614819" cy="275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00992C95-96B7-75D2-B23D-8422B5B4910C}"/>
              </a:ext>
            </a:extLst>
          </p:cNvPr>
          <p:cNvSpPr txBox="1">
            <a:spLocks noChangeArrowheads="1"/>
          </p:cNvSpPr>
          <p:nvPr/>
        </p:nvSpPr>
        <p:spPr>
          <a:xfrm>
            <a:off x="1173301" y="54544"/>
            <a:ext cx="6787480" cy="84425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a:solidFill>
                  <a:srgbClr val="009900"/>
                </a:solidFill>
                <a:latin typeface="EngraversGothic BT" pitchFamily="34" charset="0"/>
              </a:rPr>
              <a:t>Impianto magnetronico</a:t>
            </a:r>
            <a:endParaRPr lang="en-US" altLang="it-IT" dirty="0"/>
          </a:p>
        </p:txBody>
      </p:sp>
      <p:sp>
        <p:nvSpPr>
          <p:cNvPr id="6" name="Segnaposto piè di pagina 5">
            <a:extLst>
              <a:ext uri="{FF2B5EF4-FFF2-40B4-BE49-F238E27FC236}">
                <a16:creationId xmlns:a16="http://schemas.microsoft.com/office/drawing/2014/main" id="{BBC79AA8-B668-AE7B-B9AC-E49CFB4452C5}"/>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753783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Rectangle 2">
            <a:extLst>
              <a:ext uri="{FF2B5EF4-FFF2-40B4-BE49-F238E27FC236}">
                <a16:creationId xmlns:a16="http://schemas.microsoft.com/office/drawing/2014/main" id="{C411DBCF-AD53-C9D9-F3A2-9C4975F2B3BB}"/>
              </a:ext>
            </a:extLst>
          </p:cNvPr>
          <p:cNvSpPr txBox="1">
            <a:spLocks noChangeArrowheads="1"/>
          </p:cNvSpPr>
          <p:nvPr/>
        </p:nvSpPr>
        <p:spPr>
          <a:xfrm>
            <a:off x="1009362" y="123486"/>
            <a:ext cx="7772400" cy="685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000">
                <a:solidFill>
                  <a:srgbClr val="009900"/>
                </a:solidFill>
                <a:latin typeface="EngraversGothic BT" pitchFamily="34" charset="0"/>
              </a:rPr>
              <a:t>FLOAT Low-e</a:t>
            </a:r>
            <a:endParaRPr lang="en-GB" altLang="it-IT" sz="3000" dirty="0">
              <a:solidFill>
                <a:srgbClr val="009900"/>
              </a:solidFill>
              <a:latin typeface="EngraversGothic BT" pitchFamily="34" charset="0"/>
            </a:endParaRPr>
          </a:p>
        </p:txBody>
      </p:sp>
      <p:grpSp>
        <p:nvGrpSpPr>
          <p:cNvPr id="5" name="Group 5">
            <a:extLst>
              <a:ext uri="{FF2B5EF4-FFF2-40B4-BE49-F238E27FC236}">
                <a16:creationId xmlns:a16="http://schemas.microsoft.com/office/drawing/2014/main" id="{5F6CE534-FC49-8B59-AF45-79AAAACE0FAE}"/>
              </a:ext>
            </a:extLst>
          </p:cNvPr>
          <p:cNvGrpSpPr>
            <a:grpSpLocks/>
          </p:cNvGrpSpPr>
          <p:nvPr/>
        </p:nvGrpSpPr>
        <p:grpSpPr bwMode="auto">
          <a:xfrm>
            <a:off x="5171921" y="1751534"/>
            <a:ext cx="3359150" cy="887412"/>
            <a:chOff x="3058" y="1465"/>
            <a:chExt cx="2116" cy="559"/>
          </a:xfrm>
        </p:grpSpPr>
        <p:sp>
          <p:nvSpPr>
            <p:cNvPr id="6" name="Rectangle 6">
              <a:extLst>
                <a:ext uri="{FF2B5EF4-FFF2-40B4-BE49-F238E27FC236}">
                  <a16:creationId xmlns:a16="http://schemas.microsoft.com/office/drawing/2014/main" id="{971ED720-9A8D-2C5C-8CBE-8A203921485A}"/>
                </a:ext>
              </a:extLst>
            </p:cNvPr>
            <p:cNvSpPr>
              <a:spLocks noChangeArrowheads="1"/>
            </p:cNvSpPr>
            <p:nvPr/>
          </p:nvSpPr>
          <p:spPr bwMode="auto">
            <a:xfrm>
              <a:off x="3058" y="1824"/>
              <a:ext cx="2116" cy="200"/>
            </a:xfrm>
            <a:prstGeom prst="rect">
              <a:avLst/>
            </a:prstGeom>
            <a:solidFill>
              <a:schemeClr val="hlink"/>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7" name="Rectangle 7">
              <a:extLst>
                <a:ext uri="{FF2B5EF4-FFF2-40B4-BE49-F238E27FC236}">
                  <a16:creationId xmlns:a16="http://schemas.microsoft.com/office/drawing/2014/main" id="{022FD534-FAD2-06A7-2122-2A3B088075E4}"/>
                </a:ext>
              </a:extLst>
            </p:cNvPr>
            <p:cNvSpPr>
              <a:spLocks noChangeArrowheads="1"/>
            </p:cNvSpPr>
            <p:nvPr/>
          </p:nvSpPr>
          <p:spPr bwMode="auto">
            <a:xfrm>
              <a:off x="3802" y="1465"/>
              <a:ext cx="1372" cy="206"/>
            </a:xfrm>
            <a:prstGeom prst="rect">
              <a:avLst/>
            </a:prstGeom>
            <a:solidFill>
              <a:schemeClr val="hlink"/>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grpSp>
      <p:grpSp>
        <p:nvGrpSpPr>
          <p:cNvPr id="8" name="Group 11">
            <a:extLst>
              <a:ext uri="{FF2B5EF4-FFF2-40B4-BE49-F238E27FC236}">
                <a16:creationId xmlns:a16="http://schemas.microsoft.com/office/drawing/2014/main" id="{C2923ED4-7E95-B684-6BB8-1C6FA82AC5B1}"/>
              </a:ext>
            </a:extLst>
          </p:cNvPr>
          <p:cNvGrpSpPr>
            <a:grpSpLocks/>
          </p:cNvGrpSpPr>
          <p:nvPr/>
        </p:nvGrpSpPr>
        <p:grpSpPr bwMode="auto">
          <a:xfrm>
            <a:off x="3238975" y="1044542"/>
            <a:ext cx="2951163" cy="1397000"/>
            <a:chOff x="1844" y="1028"/>
            <a:chExt cx="1859" cy="880"/>
          </a:xfrm>
        </p:grpSpPr>
        <p:grpSp>
          <p:nvGrpSpPr>
            <p:cNvPr id="9" name="Group 12">
              <a:extLst>
                <a:ext uri="{FF2B5EF4-FFF2-40B4-BE49-F238E27FC236}">
                  <a16:creationId xmlns:a16="http://schemas.microsoft.com/office/drawing/2014/main" id="{4078A033-1475-21A0-C74D-8F82ABA339A9}"/>
                </a:ext>
              </a:extLst>
            </p:cNvPr>
            <p:cNvGrpSpPr>
              <a:grpSpLocks/>
            </p:cNvGrpSpPr>
            <p:nvPr/>
          </p:nvGrpSpPr>
          <p:grpSpPr bwMode="auto">
            <a:xfrm>
              <a:off x="1844" y="1703"/>
              <a:ext cx="1085" cy="205"/>
              <a:chOff x="1844" y="1703"/>
              <a:chExt cx="1085" cy="205"/>
            </a:xfrm>
          </p:grpSpPr>
          <p:sp>
            <p:nvSpPr>
              <p:cNvPr id="13" name="Line 13">
                <a:extLst>
                  <a:ext uri="{FF2B5EF4-FFF2-40B4-BE49-F238E27FC236}">
                    <a16:creationId xmlns:a16="http://schemas.microsoft.com/office/drawing/2014/main" id="{AF4C7E2A-54A0-690C-8C44-F9EEC33F4888}"/>
                  </a:ext>
                </a:extLst>
              </p:cNvPr>
              <p:cNvSpPr>
                <a:spLocks noChangeShapeType="1"/>
              </p:cNvSpPr>
              <p:nvPr/>
            </p:nvSpPr>
            <p:spPr bwMode="auto">
              <a:xfrm>
                <a:off x="1844" y="1703"/>
                <a:ext cx="1073" cy="19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4" name="Freeform 14">
                <a:extLst>
                  <a:ext uri="{FF2B5EF4-FFF2-40B4-BE49-F238E27FC236}">
                    <a16:creationId xmlns:a16="http://schemas.microsoft.com/office/drawing/2014/main" id="{7E8693C1-6F2F-99EA-F311-AC30C6038CCD}"/>
                  </a:ext>
                </a:extLst>
              </p:cNvPr>
              <p:cNvSpPr>
                <a:spLocks/>
              </p:cNvSpPr>
              <p:nvPr/>
            </p:nvSpPr>
            <p:spPr bwMode="auto">
              <a:xfrm>
                <a:off x="2862" y="1876"/>
                <a:ext cx="67" cy="32"/>
              </a:xfrm>
              <a:custGeom>
                <a:avLst/>
                <a:gdLst>
                  <a:gd name="T0" fmla="*/ 1 w 133"/>
                  <a:gd name="T1" fmla="*/ 0 h 63"/>
                  <a:gd name="T2" fmla="*/ 5 w 133"/>
                  <a:gd name="T3" fmla="*/ 2 h 63"/>
                  <a:gd name="T4" fmla="*/ 0 w 133"/>
                  <a:gd name="T5" fmla="*/ 2 h 63"/>
                  <a:gd name="T6" fmla="*/ 1 w 133"/>
                  <a:gd name="T7" fmla="*/ 0 h 63"/>
                  <a:gd name="T8" fmla="*/ 0 60000 65536"/>
                  <a:gd name="T9" fmla="*/ 0 60000 65536"/>
                  <a:gd name="T10" fmla="*/ 0 60000 65536"/>
                  <a:gd name="T11" fmla="*/ 0 60000 65536"/>
                  <a:gd name="T12" fmla="*/ 0 w 133"/>
                  <a:gd name="T13" fmla="*/ 0 h 63"/>
                  <a:gd name="T14" fmla="*/ 133 w 133"/>
                  <a:gd name="T15" fmla="*/ 63 h 63"/>
                </a:gdLst>
                <a:ahLst/>
                <a:cxnLst>
                  <a:cxn ang="T8">
                    <a:pos x="T0" y="T1"/>
                  </a:cxn>
                  <a:cxn ang="T9">
                    <a:pos x="T2" y="T3"/>
                  </a:cxn>
                  <a:cxn ang="T10">
                    <a:pos x="T4" y="T5"/>
                  </a:cxn>
                  <a:cxn ang="T11">
                    <a:pos x="T6" y="T7"/>
                  </a:cxn>
                </a:cxnLst>
                <a:rect l="T12" t="T13" r="T14" b="T15"/>
                <a:pathLst>
                  <a:path w="133" h="63">
                    <a:moveTo>
                      <a:pt x="11" y="0"/>
                    </a:moveTo>
                    <a:lnTo>
                      <a:pt x="133" y="54"/>
                    </a:lnTo>
                    <a:lnTo>
                      <a:pt x="0" y="63"/>
                    </a:lnTo>
                    <a:lnTo>
                      <a:pt x="11" y="0"/>
                    </a:lnTo>
                    <a:close/>
                  </a:path>
                </a:pathLst>
              </a:custGeom>
              <a:solidFill>
                <a:schemeClr val="tx1"/>
              </a:solidFill>
              <a:ln w="9525">
                <a:solidFill>
                  <a:schemeClr val="tx1"/>
                </a:solidFill>
                <a:round/>
                <a:headEnd/>
                <a:tailEnd/>
              </a:ln>
            </p:spPr>
            <p:txBody>
              <a:bodyPr/>
              <a:lstStyle/>
              <a:p>
                <a:endParaRPr lang="it-IT"/>
              </a:p>
            </p:txBody>
          </p:sp>
        </p:grpSp>
        <p:grpSp>
          <p:nvGrpSpPr>
            <p:cNvPr id="10" name="Group 15">
              <a:extLst>
                <a:ext uri="{FF2B5EF4-FFF2-40B4-BE49-F238E27FC236}">
                  <a16:creationId xmlns:a16="http://schemas.microsoft.com/office/drawing/2014/main" id="{4EECF3EA-08BF-C45D-2A0B-1FC9974FEFE1}"/>
                </a:ext>
              </a:extLst>
            </p:cNvPr>
            <p:cNvGrpSpPr>
              <a:grpSpLocks/>
            </p:cNvGrpSpPr>
            <p:nvPr/>
          </p:nvGrpSpPr>
          <p:grpSpPr bwMode="auto">
            <a:xfrm>
              <a:off x="1884" y="1028"/>
              <a:ext cx="1819" cy="402"/>
              <a:chOff x="1884" y="1028"/>
              <a:chExt cx="1819" cy="402"/>
            </a:xfrm>
          </p:grpSpPr>
          <p:sp>
            <p:nvSpPr>
              <p:cNvPr id="11" name="Line 16">
                <a:extLst>
                  <a:ext uri="{FF2B5EF4-FFF2-40B4-BE49-F238E27FC236}">
                    <a16:creationId xmlns:a16="http://schemas.microsoft.com/office/drawing/2014/main" id="{CD29F79F-B3A2-9A78-0865-38B4B75789A6}"/>
                  </a:ext>
                </a:extLst>
              </p:cNvPr>
              <p:cNvSpPr>
                <a:spLocks noChangeShapeType="1"/>
              </p:cNvSpPr>
              <p:nvPr/>
            </p:nvSpPr>
            <p:spPr bwMode="auto">
              <a:xfrm>
                <a:off x="1884" y="1028"/>
                <a:ext cx="1806" cy="39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2" name="Freeform 17">
                <a:extLst>
                  <a:ext uri="{FF2B5EF4-FFF2-40B4-BE49-F238E27FC236}">
                    <a16:creationId xmlns:a16="http://schemas.microsoft.com/office/drawing/2014/main" id="{AB68D601-9AB1-2D38-795A-B636C2856F2C}"/>
                  </a:ext>
                </a:extLst>
              </p:cNvPr>
              <p:cNvSpPr>
                <a:spLocks/>
              </p:cNvSpPr>
              <p:nvPr/>
            </p:nvSpPr>
            <p:spPr bwMode="auto">
              <a:xfrm>
                <a:off x="3636" y="1398"/>
                <a:ext cx="67" cy="32"/>
              </a:xfrm>
              <a:custGeom>
                <a:avLst/>
                <a:gdLst>
                  <a:gd name="T0" fmla="*/ 1 w 133"/>
                  <a:gd name="T1" fmla="*/ 0 h 64"/>
                  <a:gd name="T2" fmla="*/ 5 w 133"/>
                  <a:gd name="T3" fmla="*/ 2 h 64"/>
                  <a:gd name="T4" fmla="*/ 0 w 133"/>
                  <a:gd name="T5" fmla="*/ 2 h 64"/>
                  <a:gd name="T6" fmla="*/ 1 w 133"/>
                  <a:gd name="T7" fmla="*/ 0 h 64"/>
                  <a:gd name="T8" fmla="*/ 0 60000 65536"/>
                  <a:gd name="T9" fmla="*/ 0 60000 65536"/>
                  <a:gd name="T10" fmla="*/ 0 60000 65536"/>
                  <a:gd name="T11" fmla="*/ 0 60000 65536"/>
                  <a:gd name="T12" fmla="*/ 0 w 133"/>
                  <a:gd name="T13" fmla="*/ 0 h 64"/>
                  <a:gd name="T14" fmla="*/ 133 w 133"/>
                  <a:gd name="T15" fmla="*/ 64 h 64"/>
                </a:gdLst>
                <a:ahLst/>
                <a:cxnLst>
                  <a:cxn ang="T8">
                    <a:pos x="T0" y="T1"/>
                  </a:cxn>
                  <a:cxn ang="T9">
                    <a:pos x="T2" y="T3"/>
                  </a:cxn>
                  <a:cxn ang="T10">
                    <a:pos x="T4" y="T5"/>
                  </a:cxn>
                  <a:cxn ang="T11">
                    <a:pos x="T6" y="T7"/>
                  </a:cxn>
                </a:cxnLst>
                <a:rect l="T12" t="T13" r="T14" b="T15"/>
                <a:pathLst>
                  <a:path w="133" h="64">
                    <a:moveTo>
                      <a:pt x="13" y="0"/>
                    </a:moveTo>
                    <a:lnTo>
                      <a:pt x="133" y="59"/>
                    </a:lnTo>
                    <a:lnTo>
                      <a:pt x="0" y="64"/>
                    </a:lnTo>
                    <a:lnTo>
                      <a:pt x="13" y="0"/>
                    </a:lnTo>
                    <a:close/>
                  </a:path>
                </a:pathLst>
              </a:custGeom>
              <a:solidFill>
                <a:schemeClr val="tx1"/>
              </a:solidFill>
              <a:ln w="9525">
                <a:solidFill>
                  <a:schemeClr val="tx1"/>
                </a:solidFill>
                <a:round/>
                <a:headEnd/>
                <a:tailEnd/>
              </a:ln>
            </p:spPr>
            <p:txBody>
              <a:bodyPr/>
              <a:lstStyle/>
              <a:p>
                <a:endParaRPr lang="it-IT"/>
              </a:p>
            </p:txBody>
          </p:sp>
        </p:grpSp>
      </p:grpSp>
      <p:sp>
        <p:nvSpPr>
          <p:cNvPr id="15" name="Rectangle 21">
            <a:extLst>
              <a:ext uri="{FF2B5EF4-FFF2-40B4-BE49-F238E27FC236}">
                <a16:creationId xmlns:a16="http://schemas.microsoft.com/office/drawing/2014/main" id="{5F7A8368-FE81-B1EC-2C55-2C7D75BD7278}"/>
              </a:ext>
            </a:extLst>
          </p:cNvPr>
          <p:cNvSpPr>
            <a:spLocks noChangeArrowheads="1"/>
          </p:cNvSpPr>
          <p:nvPr/>
        </p:nvSpPr>
        <p:spPr bwMode="auto">
          <a:xfrm>
            <a:off x="1005363" y="1279492"/>
            <a:ext cx="1950855" cy="307777"/>
          </a:xfrm>
          <a:prstGeom prst="rect">
            <a:avLst/>
          </a:prstGeom>
          <a:noFill/>
          <a:ln w="9525">
            <a:noFill/>
            <a:miter lim="800000"/>
            <a:headEnd/>
            <a:tailEnd/>
          </a:ln>
        </p:spPr>
        <p:txBody>
          <a:bodyPr wrap="none" lIns="0" tIns="0" rIns="0" bIns="0">
            <a:spAutoFit/>
          </a:bodyPr>
          <a:lstStyle/>
          <a:p>
            <a:pPr>
              <a:defRPr/>
            </a:pPr>
            <a:r>
              <a:rPr lang="de-DE" sz="2000" dirty="0" err="1">
                <a:latin typeface="Arial" pitchFamily="34" charset="0"/>
              </a:rPr>
              <a:t>Strato</a:t>
            </a:r>
            <a:r>
              <a:rPr lang="de-DE" sz="2000" dirty="0">
                <a:latin typeface="Arial" pitchFamily="34" charset="0"/>
              </a:rPr>
              <a:t> </a:t>
            </a:r>
            <a:r>
              <a:rPr lang="de-DE" sz="2000" dirty="0" err="1">
                <a:latin typeface="Arial" pitchFamily="34" charset="0"/>
              </a:rPr>
              <a:t>protezione</a:t>
            </a:r>
            <a:endParaRPr lang="en-US" sz="2000" b="1" dirty="0">
              <a:effectLst>
                <a:outerShdw blurRad="38100" dist="38100" dir="2700000" algn="tl">
                  <a:srgbClr val="C0C0C0"/>
                </a:outerShdw>
              </a:effectLst>
              <a:latin typeface="Arial" pitchFamily="34" charset="0"/>
            </a:endParaRPr>
          </a:p>
        </p:txBody>
      </p:sp>
      <p:sp>
        <p:nvSpPr>
          <p:cNvPr id="17" name="Rectangle 22">
            <a:extLst>
              <a:ext uri="{FF2B5EF4-FFF2-40B4-BE49-F238E27FC236}">
                <a16:creationId xmlns:a16="http://schemas.microsoft.com/office/drawing/2014/main" id="{3508AE7E-30F9-18A0-392A-8B8F7BFDE553}"/>
              </a:ext>
            </a:extLst>
          </p:cNvPr>
          <p:cNvSpPr>
            <a:spLocks noChangeArrowheads="1"/>
          </p:cNvSpPr>
          <p:nvPr/>
        </p:nvSpPr>
        <p:spPr bwMode="auto">
          <a:xfrm>
            <a:off x="1759425" y="1620805"/>
            <a:ext cx="1219200" cy="304800"/>
          </a:xfrm>
          <a:prstGeom prst="rect">
            <a:avLst/>
          </a:prstGeom>
          <a:noFill/>
          <a:ln w="9525">
            <a:noFill/>
            <a:miter lim="800000"/>
            <a:headEnd/>
            <a:tailEnd/>
          </a:ln>
        </p:spPr>
        <p:txBody>
          <a:bodyPr lIns="0" tIns="0" rIns="0" bIns="0">
            <a:spAutoFit/>
          </a:bodyPr>
          <a:lstStyle/>
          <a:p>
            <a:pPr>
              <a:defRPr/>
            </a:pPr>
            <a:r>
              <a:rPr lang="fr-CH" sz="2000">
                <a:latin typeface="Arial" pitchFamily="34" charset="0"/>
              </a:rPr>
              <a:t>    Argento</a:t>
            </a:r>
            <a:endParaRPr lang="en-US" sz="2000" b="1">
              <a:effectLst>
                <a:outerShdw blurRad="38100" dist="38100" dir="2700000" algn="tl">
                  <a:srgbClr val="C0C0C0"/>
                </a:outerShdw>
              </a:effectLst>
              <a:latin typeface="Arial" pitchFamily="34" charset="0"/>
            </a:endParaRPr>
          </a:p>
        </p:txBody>
      </p:sp>
      <p:grpSp>
        <p:nvGrpSpPr>
          <p:cNvPr id="18" name="Group 23">
            <a:extLst>
              <a:ext uri="{FF2B5EF4-FFF2-40B4-BE49-F238E27FC236}">
                <a16:creationId xmlns:a16="http://schemas.microsoft.com/office/drawing/2014/main" id="{6C41C528-0B98-2F2F-AB2E-1D5AC1E7A739}"/>
              </a:ext>
            </a:extLst>
          </p:cNvPr>
          <p:cNvGrpSpPr>
            <a:grpSpLocks/>
          </p:cNvGrpSpPr>
          <p:nvPr/>
        </p:nvGrpSpPr>
        <p:grpSpPr bwMode="auto">
          <a:xfrm>
            <a:off x="2162650" y="927067"/>
            <a:ext cx="790575" cy="1350963"/>
            <a:chOff x="1166" y="954"/>
            <a:chExt cx="498" cy="851"/>
          </a:xfrm>
        </p:grpSpPr>
        <p:sp>
          <p:nvSpPr>
            <p:cNvPr id="19" name="Rectangle 24">
              <a:extLst>
                <a:ext uri="{FF2B5EF4-FFF2-40B4-BE49-F238E27FC236}">
                  <a16:creationId xmlns:a16="http://schemas.microsoft.com/office/drawing/2014/main" id="{655225B2-BD09-401A-190B-0571033C26BD}"/>
                </a:ext>
              </a:extLst>
            </p:cNvPr>
            <p:cNvSpPr>
              <a:spLocks noChangeArrowheads="1"/>
            </p:cNvSpPr>
            <p:nvPr/>
          </p:nvSpPr>
          <p:spPr bwMode="auto">
            <a:xfrm>
              <a:off x="1166" y="954"/>
              <a:ext cx="498" cy="192"/>
            </a:xfrm>
            <a:prstGeom prst="rect">
              <a:avLst/>
            </a:prstGeom>
            <a:noFill/>
            <a:ln w="9525">
              <a:noFill/>
              <a:miter lim="800000"/>
              <a:headEnd/>
              <a:tailEnd/>
            </a:ln>
          </p:spPr>
          <p:txBody>
            <a:bodyPr wrap="none" lIns="0" tIns="0" rIns="0" bIns="0">
              <a:spAutoFit/>
            </a:bodyPr>
            <a:lstStyle/>
            <a:p>
              <a:pPr>
                <a:defRPr/>
              </a:pPr>
              <a:r>
                <a:rPr lang="de-DE" sz="2000" dirty="0" err="1">
                  <a:latin typeface="Arial" pitchFamily="34" charset="0"/>
                </a:rPr>
                <a:t>Ossido</a:t>
              </a:r>
              <a:endParaRPr lang="en-US" sz="2000" b="1" dirty="0">
                <a:effectLst>
                  <a:outerShdw blurRad="38100" dist="38100" dir="2700000" algn="tl">
                    <a:srgbClr val="C0C0C0"/>
                  </a:outerShdw>
                </a:effectLst>
                <a:latin typeface="Arial" pitchFamily="34" charset="0"/>
              </a:endParaRPr>
            </a:p>
          </p:txBody>
        </p:sp>
        <p:sp>
          <p:nvSpPr>
            <p:cNvPr id="21" name="Rectangle 25">
              <a:extLst>
                <a:ext uri="{FF2B5EF4-FFF2-40B4-BE49-F238E27FC236}">
                  <a16:creationId xmlns:a16="http://schemas.microsoft.com/office/drawing/2014/main" id="{BE48AB70-7B2B-E4E0-080F-6BB391D541D5}"/>
                </a:ext>
              </a:extLst>
            </p:cNvPr>
            <p:cNvSpPr>
              <a:spLocks noChangeArrowheads="1"/>
            </p:cNvSpPr>
            <p:nvPr/>
          </p:nvSpPr>
          <p:spPr bwMode="auto">
            <a:xfrm>
              <a:off x="1166" y="1613"/>
              <a:ext cx="498" cy="192"/>
            </a:xfrm>
            <a:prstGeom prst="rect">
              <a:avLst/>
            </a:prstGeom>
            <a:noFill/>
            <a:ln w="9525">
              <a:noFill/>
              <a:miter lim="800000"/>
              <a:headEnd/>
              <a:tailEnd/>
            </a:ln>
          </p:spPr>
          <p:txBody>
            <a:bodyPr wrap="none" lIns="0" tIns="0" rIns="0" bIns="0">
              <a:spAutoFit/>
            </a:bodyPr>
            <a:lstStyle/>
            <a:p>
              <a:pPr>
                <a:defRPr/>
              </a:pPr>
              <a:r>
                <a:rPr lang="de-DE" sz="2000">
                  <a:latin typeface="Arial" pitchFamily="34" charset="0"/>
                </a:rPr>
                <a:t>Ossido</a:t>
              </a:r>
              <a:endParaRPr lang="en-US" sz="2000" b="1">
                <a:effectLst>
                  <a:outerShdw blurRad="38100" dist="38100" dir="2700000" algn="tl">
                    <a:srgbClr val="C0C0C0"/>
                  </a:outerShdw>
                </a:effectLst>
                <a:latin typeface="Arial" pitchFamily="34" charset="0"/>
              </a:endParaRPr>
            </a:p>
          </p:txBody>
        </p:sp>
      </p:grpSp>
      <p:grpSp>
        <p:nvGrpSpPr>
          <p:cNvPr id="23" name="Group 26">
            <a:extLst>
              <a:ext uri="{FF2B5EF4-FFF2-40B4-BE49-F238E27FC236}">
                <a16:creationId xmlns:a16="http://schemas.microsoft.com/office/drawing/2014/main" id="{E7110BDF-99A0-F99F-A9C1-271F9F43065A}"/>
              </a:ext>
            </a:extLst>
          </p:cNvPr>
          <p:cNvGrpSpPr>
            <a:grpSpLocks/>
          </p:cNvGrpSpPr>
          <p:nvPr/>
        </p:nvGrpSpPr>
        <p:grpSpPr bwMode="auto">
          <a:xfrm>
            <a:off x="3816825" y="2612992"/>
            <a:ext cx="4724400" cy="825500"/>
            <a:chOff x="2529" y="2034"/>
            <a:chExt cx="2645" cy="520"/>
          </a:xfrm>
        </p:grpSpPr>
        <p:sp>
          <p:nvSpPr>
            <p:cNvPr id="31" name="Rectangle 27">
              <a:extLst>
                <a:ext uri="{FF2B5EF4-FFF2-40B4-BE49-F238E27FC236}">
                  <a16:creationId xmlns:a16="http://schemas.microsoft.com/office/drawing/2014/main" id="{DFE49015-D83C-ED3F-F59E-B8EF85E675DF}"/>
                </a:ext>
              </a:extLst>
            </p:cNvPr>
            <p:cNvSpPr>
              <a:spLocks noChangeArrowheads="1"/>
            </p:cNvSpPr>
            <p:nvPr/>
          </p:nvSpPr>
          <p:spPr bwMode="auto">
            <a:xfrm>
              <a:off x="2529" y="2034"/>
              <a:ext cx="2645" cy="520"/>
            </a:xfrm>
            <a:prstGeom prst="rect">
              <a:avLst/>
            </a:prstGeom>
            <a:solidFill>
              <a:srgbClr val="CCFFCC"/>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32" name="Rectangle 28">
              <a:extLst>
                <a:ext uri="{FF2B5EF4-FFF2-40B4-BE49-F238E27FC236}">
                  <a16:creationId xmlns:a16="http://schemas.microsoft.com/office/drawing/2014/main" id="{6D45509A-0ECE-BA61-0555-5E4F30363570}"/>
                </a:ext>
              </a:extLst>
            </p:cNvPr>
            <p:cNvSpPr>
              <a:spLocks noChangeArrowheads="1"/>
            </p:cNvSpPr>
            <p:nvPr/>
          </p:nvSpPr>
          <p:spPr bwMode="auto">
            <a:xfrm>
              <a:off x="4734" y="2325"/>
              <a:ext cx="324" cy="182"/>
            </a:xfrm>
            <a:prstGeom prst="rect">
              <a:avLst/>
            </a:prstGeom>
            <a:solidFill>
              <a:srgbClr val="CCFFCC"/>
            </a:solidFill>
            <a:ln w="9525">
              <a:noFill/>
              <a:miter lim="800000"/>
              <a:headEnd/>
              <a:tailEnd/>
            </a:ln>
          </p:spPr>
          <p:txBody>
            <a:bodyPr wrap="none" lIns="0" tIns="0" rIns="0" bIns="0">
              <a:spAutoFit/>
            </a:bodyPr>
            <a:lstStyle/>
            <a:p>
              <a:pPr>
                <a:defRPr/>
              </a:pPr>
              <a:r>
                <a:rPr lang="fr-CH" sz="1900">
                  <a:latin typeface="Arial" pitchFamily="34" charset="0"/>
                </a:rPr>
                <a:t>Vetro</a:t>
              </a:r>
              <a:endParaRPr lang="en-US" b="1">
                <a:effectLst>
                  <a:outerShdw blurRad="38100" dist="38100" dir="2700000" algn="tl">
                    <a:srgbClr val="FFFFFF"/>
                  </a:outerShdw>
                </a:effectLst>
                <a:latin typeface="Arial" pitchFamily="34" charset="0"/>
              </a:endParaRPr>
            </a:p>
          </p:txBody>
        </p:sp>
      </p:grpSp>
      <p:grpSp>
        <p:nvGrpSpPr>
          <p:cNvPr id="33" name="Group 8">
            <a:extLst>
              <a:ext uri="{FF2B5EF4-FFF2-40B4-BE49-F238E27FC236}">
                <a16:creationId xmlns:a16="http://schemas.microsoft.com/office/drawing/2014/main" id="{57A12DBE-1AEE-B252-8DDD-1A0A79072F72}"/>
              </a:ext>
            </a:extLst>
          </p:cNvPr>
          <p:cNvGrpSpPr>
            <a:grpSpLocks/>
          </p:cNvGrpSpPr>
          <p:nvPr/>
        </p:nvGrpSpPr>
        <p:grpSpPr bwMode="auto">
          <a:xfrm>
            <a:off x="3008473" y="1773205"/>
            <a:ext cx="2111375" cy="436562"/>
            <a:chOff x="1856" y="1487"/>
            <a:chExt cx="1330" cy="275"/>
          </a:xfrm>
        </p:grpSpPr>
        <p:sp>
          <p:nvSpPr>
            <p:cNvPr id="34" name="Line 9">
              <a:extLst>
                <a:ext uri="{FF2B5EF4-FFF2-40B4-BE49-F238E27FC236}">
                  <a16:creationId xmlns:a16="http://schemas.microsoft.com/office/drawing/2014/main" id="{8A2851AD-08D0-CE95-A5E7-71BE76149908}"/>
                </a:ext>
              </a:extLst>
            </p:cNvPr>
            <p:cNvSpPr>
              <a:spLocks noChangeShapeType="1"/>
            </p:cNvSpPr>
            <p:nvPr/>
          </p:nvSpPr>
          <p:spPr bwMode="auto">
            <a:xfrm>
              <a:off x="1856" y="1487"/>
              <a:ext cx="1318" cy="27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35" name="Freeform 10">
              <a:extLst>
                <a:ext uri="{FF2B5EF4-FFF2-40B4-BE49-F238E27FC236}">
                  <a16:creationId xmlns:a16="http://schemas.microsoft.com/office/drawing/2014/main" id="{6B86A09B-3E50-8644-BD30-8B8565B2FADD}"/>
                </a:ext>
              </a:extLst>
            </p:cNvPr>
            <p:cNvSpPr>
              <a:spLocks/>
            </p:cNvSpPr>
            <p:nvPr/>
          </p:nvSpPr>
          <p:spPr bwMode="auto">
            <a:xfrm>
              <a:off x="3119" y="1731"/>
              <a:ext cx="67" cy="31"/>
            </a:xfrm>
            <a:custGeom>
              <a:avLst/>
              <a:gdLst>
                <a:gd name="T0" fmla="*/ 1 w 133"/>
                <a:gd name="T1" fmla="*/ 0 h 64"/>
                <a:gd name="T2" fmla="*/ 5 w 133"/>
                <a:gd name="T3" fmla="*/ 1 h 64"/>
                <a:gd name="T4" fmla="*/ 0 w 133"/>
                <a:gd name="T5" fmla="*/ 1 h 64"/>
                <a:gd name="T6" fmla="*/ 1 w 133"/>
                <a:gd name="T7" fmla="*/ 0 h 64"/>
                <a:gd name="T8" fmla="*/ 0 60000 65536"/>
                <a:gd name="T9" fmla="*/ 0 60000 65536"/>
                <a:gd name="T10" fmla="*/ 0 60000 65536"/>
                <a:gd name="T11" fmla="*/ 0 60000 65536"/>
                <a:gd name="T12" fmla="*/ 0 w 133"/>
                <a:gd name="T13" fmla="*/ 0 h 64"/>
                <a:gd name="T14" fmla="*/ 133 w 133"/>
                <a:gd name="T15" fmla="*/ 64 h 64"/>
              </a:gdLst>
              <a:ahLst/>
              <a:cxnLst>
                <a:cxn ang="T8">
                  <a:pos x="T0" y="T1"/>
                </a:cxn>
                <a:cxn ang="T9">
                  <a:pos x="T2" y="T3"/>
                </a:cxn>
                <a:cxn ang="T10">
                  <a:pos x="T4" y="T5"/>
                </a:cxn>
                <a:cxn ang="T11">
                  <a:pos x="T6" y="T7"/>
                </a:cxn>
              </a:cxnLst>
              <a:rect l="T12" t="T13" r="T14" b="T15"/>
              <a:pathLst>
                <a:path w="133" h="64">
                  <a:moveTo>
                    <a:pt x="12" y="0"/>
                  </a:moveTo>
                  <a:lnTo>
                    <a:pt x="133" y="57"/>
                  </a:lnTo>
                  <a:lnTo>
                    <a:pt x="0" y="64"/>
                  </a:lnTo>
                  <a:lnTo>
                    <a:pt x="12" y="0"/>
                  </a:lnTo>
                  <a:close/>
                </a:path>
              </a:pathLst>
            </a:custGeom>
            <a:solidFill>
              <a:schemeClr val="tx1"/>
            </a:solidFill>
            <a:ln w="9525">
              <a:solidFill>
                <a:schemeClr val="tx1"/>
              </a:solidFill>
              <a:round/>
              <a:headEnd/>
              <a:tailEnd/>
            </a:ln>
          </p:spPr>
          <p:txBody>
            <a:bodyPr/>
            <a:lstStyle/>
            <a:p>
              <a:endParaRPr lang="it-IT"/>
            </a:p>
          </p:txBody>
        </p:sp>
      </p:grpSp>
      <p:grpSp>
        <p:nvGrpSpPr>
          <p:cNvPr id="36" name="Group 18">
            <a:extLst>
              <a:ext uri="{FF2B5EF4-FFF2-40B4-BE49-F238E27FC236}">
                <a16:creationId xmlns:a16="http://schemas.microsoft.com/office/drawing/2014/main" id="{04C33DB8-3969-7C29-51BC-6DF39289B35D}"/>
              </a:ext>
            </a:extLst>
          </p:cNvPr>
          <p:cNvGrpSpPr>
            <a:grpSpLocks/>
          </p:cNvGrpSpPr>
          <p:nvPr/>
        </p:nvGrpSpPr>
        <p:grpSpPr bwMode="auto">
          <a:xfrm>
            <a:off x="3067211" y="1409667"/>
            <a:ext cx="2586037" cy="593725"/>
            <a:chOff x="1893" y="1258"/>
            <a:chExt cx="1629" cy="374"/>
          </a:xfrm>
        </p:grpSpPr>
        <p:sp>
          <p:nvSpPr>
            <p:cNvPr id="37" name="Line 19">
              <a:extLst>
                <a:ext uri="{FF2B5EF4-FFF2-40B4-BE49-F238E27FC236}">
                  <a16:creationId xmlns:a16="http://schemas.microsoft.com/office/drawing/2014/main" id="{A7E3A6F6-6677-8E12-28A5-6457B887D424}"/>
                </a:ext>
              </a:extLst>
            </p:cNvPr>
            <p:cNvSpPr>
              <a:spLocks noChangeShapeType="1"/>
            </p:cNvSpPr>
            <p:nvPr/>
          </p:nvSpPr>
          <p:spPr bwMode="auto">
            <a:xfrm>
              <a:off x="1893" y="1258"/>
              <a:ext cx="1596" cy="36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38" name="Freeform 20">
              <a:extLst>
                <a:ext uri="{FF2B5EF4-FFF2-40B4-BE49-F238E27FC236}">
                  <a16:creationId xmlns:a16="http://schemas.microsoft.com/office/drawing/2014/main" id="{91688D46-FAD5-5767-B0F1-2EB4B089E54F}"/>
                </a:ext>
              </a:extLst>
            </p:cNvPr>
            <p:cNvSpPr>
              <a:spLocks/>
            </p:cNvSpPr>
            <p:nvPr/>
          </p:nvSpPr>
          <p:spPr bwMode="auto">
            <a:xfrm>
              <a:off x="3456" y="1601"/>
              <a:ext cx="66" cy="31"/>
            </a:xfrm>
            <a:custGeom>
              <a:avLst/>
              <a:gdLst>
                <a:gd name="T0" fmla="*/ 0 w 134"/>
                <a:gd name="T1" fmla="*/ 0 h 62"/>
                <a:gd name="T2" fmla="*/ 4 w 134"/>
                <a:gd name="T3" fmla="*/ 2 h 62"/>
                <a:gd name="T4" fmla="*/ 0 w 134"/>
                <a:gd name="T5" fmla="*/ 2 h 62"/>
                <a:gd name="T6" fmla="*/ 0 w 134"/>
                <a:gd name="T7" fmla="*/ 0 h 62"/>
                <a:gd name="T8" fmla="*/ 0 60000 65536"/>
                <a:gd name="T9" fmla="*/ 0 60000 65536"/>
                <a:gd name="T10" fmla="*/ 0 60000 65536"/>
                <a:gd name="T11" fmla="*/ 0 60000 65536"/>
                <a:gd name="T12" fmla="*/ 0 w 134"/>
                <a:gd name="T13" fmla="*/ 0 h 62"/>
                <a:gd name="T14" fmla="*/ 134 w 134"/>
                <a:gd name="T15" fmla="*/ 62 h 62"/>
              </a:gdLst>
              <a:ahLst/>
              <a:cxnLst>
                <a:cxn ang="T8">
                  <a:pos x="T0" y="T1"/>
                </a:cxn>
                <a:cxn ang="T9">
                  <a:pos x="T2" y="T3"/>
                </a:cxn>
                <a:cxn ang="T10">
                  <a:pos x="T4" y="T5"/>
                </a:cxn>
                <a:cxn ang="T11">
                  <a:pos x="T6" y="T7"/>
                </a:cxn>
              </a:cxnLst>
              <a:rect l="T12" t="T13" r="T14" b="T15"/>
              <a:pathLst>
                <a:path w="134" h="62">
                  <a:moveTo>
                    <a:pt x="14" y="0"/>
                  </a:moveTo>
                  <a:lnTo>
                    <a:pt x="134" y="59"/>
                  </a:lnTo>
                  <a:lnTo>
                    <a:pt x="0" y="62"/>
                  </a:lnTo>
                  <a:lnTo>
                    <a:pt x="14" y="0"/>
                  </a:lnTo>
                  <a:close/>
                </a:path>
              </a:pathLst>
            </a:custGeom>
            <a:solidFill>
              <a:schemeClr val="tx1"/>
            </a:solidFill>
            <a:ln w="9525">
              <a:solidFill>
                <a:schemeClr val="tx1"/>
              </a:solidFill>
              <a:round/>
              <a:headEnd/>
              <a:tailEnd/>
            </a:ln>
          </p:spPr>
          <p:txBody>
            <a:bodyPr/>
            <a:lstStyle/>
            <a:p>
              <a:endParaRPr lang="it-IT"/>
            </a:p>
          </p:txBody>
        </p:sp>
      </p:grpSp>
      <p:sp>
        <p:nvSpPr>
          <p:cNvPr id="39" name="Rectangle 3">
            <a:extLst>
              <a:ext uri="{FF2B5EF4-FFF2-40B4-BE49-F238E27FC236}">
                <a16:creationId xmlns:a16="http://schemas.microsoft.com/office/drawing/2014/main" id="{5A5C821B-82F5-DC33-F8B2-77128C169A57}"/>
              </a:ext>
            </a:extLst>
          </p:cNvPr>
          <p:cNvSpPr>
            <a:spLocks noChangeArrowheads="1"/>
          </p:cNvSpPr>
          <p:nvPr/>
        </p:nvSpPr>
        <p:spPr bwMode="auto">
          <a:xfrm>
            <a:off x="5507513" y="2173742"/>
            <a:ext cx="3017837" cy="133350"/>
          </a:xfrm>
          <a:prstGeom prst="rect">
            <a:avLst/>
          </a:prstGeom>
          <a:solidFill>
            <a:srgbClr val="C0C0C0"/>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40" name="Rectangle 4">
            <a:extLst>
              <a:ext uri="{FF2B5EF4-FFF2-40B4-BE49-F238E27FC236}">
                <a16:creationId xmlns:a16="http://schemas.microsoft.com/office/drawing/2014/main" id="{80B8CB0A-D1CA-0ADF-D375-45A5EE318523}"/>
              </a:ext>
            </a:extLst>
          </p:cNvPr>
          <p:cNvSpPr>
            <a:spLocks noChangeArrowheads="1"/>
          </p:cNvSpPr>
          <p:nvPr/>
        </p:nvSpPr>
        <p:spPr bwMode="auto">
          <a:xfrm>
            <a:off x="5912325" y="2099130"/>
            <a:ext cx="2613025" cy="74612"/>
          </a:xfrm>
          <a:prstGeom prst="rect">
            <a:avLst/>
          </a:prstGeom>
          <a:solidFill>
            <a:srgbClr val="DDD935"/>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41" name="Text Box 30">
            <a:extLst>
              <a:ext uri="{FF2B5EF4-FFF2-40B4-BE49-F238E27FC236}">
                <a16:creationId xmlns:a16="http://schemas.microsoft.com/office/drawing/2014/main" id="{52302028-9F4A-FF7D-ACA2-A6AA516540F4}"/>
              </a:ext>
            </a:extLst>
          </p:cNvPr>
          <p:cNvSpPr txBox="1">
            <a:spLocks noChangeArrowheads="1"/>
          </p:cNvSpPr>
          <p:nvPr/>
        </p:nvSpPr>
        <p:spPr bwMode="auto">
          <a:xfrm>
            <a:off x="729270" y="3646940"/>
            <a:ext cx="84147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1400" b="1" dirty="0" err="1">
                <a:solidFill>
                  <a:schemeClr val="hlink"/>
                </a:solidFill>
                <a:latin typeface="Arial" panose="020B0604020202020204" pitchFamily="34" charset="0"/>
              </a:rPr>
              <a:t>Ossido</a:t>
            </a:r>
            <a:r>
              <a:rPr lang="de-DE" altLang="it-IT" sz="1400" b="1" dirty="0">
                <a:solidFill>
                  <a:schemeClr val="hlink"/>
                </a:solidFill>
                <a:latin typeface="Arial" panose="020B0604020202020204" pitchFamily="34" charset="0"/>
              </a:rPr>
              <a:t>:</a:t>
            </a:r>
            <a:r>
              <a:rPr lang="de-DE" altLang="it-IT" sz="1400" dirty="0">
                <a:latin typeface="Arial" panose="020B0604020202020204" pitchFamily="34" charset="0"/>
              </a:rPr>
              <a:t>		i due </a:t>
            </a:r>
            <a:r>
              <a:rPr lang="de-DE" altLang="it-IT" sz="1400" dirty="0" err="1">
                <a:latin typeface="Arial" panose="020B0604020202020204" pitchFamily="34" charset="0"/>
              </a:rPr>
              <a:t>strati</a:t>
            </a:r>
            <a:r>
              <a:rPr lang="de-DE" altLang="it-IT" sz="1400" dirty="0">
                <a:latin typeface="Arial" panose="020B0604020202020204" pitchFamily="34" charset="0"/>
              </a:rPr>
              <a:t> di </a:t>
            </a:r>
            <a:r>
              <a:rPr lang="de-DE" altLang="it-IT" sz="1400" dirty="0" err="1">
                <a:latin typeface="Arial" panose="020B0604020202020204" pitchFamily="34" charset="0"/>
              </a:rPr>
              <a:t>ossido</a:t>
            </a:r>
            <a:r>
              <a:rPr lang="de-DE" altLang="it-IT" sz="1400" dirty="0">
                <a:latin typeface="Arial" panose="020B0604020202020204" pitchFamily="34" charset="0"/>
              </a:rPr>
              <a:t> </a:t>
            </a:r>
            <a:r>
              <a:rPr lang="de-DE" altLang="it-IT" sz="1400" dirty="0" err="1">
                <a:latin typeface="Arial" panose="020B0604020202020204" pitchFamily="34" charset="0"/>
              </a:rPr>
              <a:t>metallico</a:t>
            </a:r>
            <a:r>
              <a:rPr lang="de-DE" altLang="it-IT" sz="1400" dirty="0">
                <a:latin typeface="Arial" panose="020B0604020202020204" pitchFamily="34" charset="0"/>
              </a:rPr>
              <a:t> (</a:t>
            </a:r>
            <a:r>
              <a:rPr lang="de-DE" altLang="it-IT" sz="1400" dirty="0" err="1">
                <a:latin typeface="Arial" panose="020B0604020202020204" pitchFamily="34" charset="0"/>
              </a:rPr>
              <a:t>stagno</a:t>
            </a:r>
            <a:r>
              <a:rPr lang="de-DE" altLang="it-IT" sz="1400" dirty="0">
                <a:latin typeface="Arial" panose="020B0604020202020204" pitchFamily="34" charset="0"/>
              </a:rPr>
              <a:t>) </a:t>
            </a:r>
            <a:r>
              <a:rPr lang="de-DE" altLang="it-IT" sz="1400" dirty="0" err="1">
                <a:latin typeface="Arial" panose="020B0604020202020204" pitchFamily="34" charset="0"/>
              </a:rPr>
              <a:t>hanno</a:t>
            </a:r>
            <a:r>
              <a:rPr lang="de-DE" altLang="it-IT" sz="1400" dirty="0">
                <a:latin typeface="Arial" panose="020B0604020202020204" pitchFamily="34" charset="0"/>
              </a:rPr>
              <a:t> </a:t>
            </a:r>
            <a:r>
              <a:rPr lang="de-DE" altLang="it-IT" sz="1400" dirty="0" err="1">
                <a:latin typeface="Arial" panose="020B0604020202020204" pitchFamily="34" charset="0"/>
              </a:rPr>
              <a:t>come</a:t>
            </a:r>
            <a:r>
              <a:rPr lang="de-DE" altLang="it-IT" sz="1400" dirty="0">
                <a:latin typeface="Arial" panose="020B0604020202020204" pitchFamily="34" charset="0"/>
              </a:rPr>
              <a:t> </a:t>
            </a:r>
            <a:r>
              <a:rPr lang="de-DE" altLang="it-IT" sz="1400" dirty="0" err="1">
                <a:latin typeface="Arial" panose="020B0604020202020204" pitchFamily="34" charset="0"/>
              </a:rPr>
              <a:t>effetto</a:t>
            </a:r>
            <a:r>
              <a:rPr lang="de-DE" altLang="it-IT" sz="1400" dirty="0">
                <a:latin typeface="Arial" panose="020B0604020202020204" pitchFamily="34" charset="0"/>
              </a:rPr>
              <a:t> di </a:t>
            </a:r>
            <a:r>
              <a:rPr lang="de-DE" altLang="it-IT" sz="1400" dirty="0" err="1">
                <a:latin typeface="Arial" panose="020B0604020202020204" pitchFamily="34" charset="0"/>
              </a:rPr>
              <a:t>ridurre</a:t>
            </a:r>
            <a:r>
              <a:rPr lang="de-DE" altLang="it-IT" sz="1400" dirty="0">
                <a:latin typeface="Arial" panose="020B0604020202020204" pitchFamily="34" charset="0"/>
              </a:rPr>
              <a:t> la </a:t>
            </a:r>
            <a:r>
              <a:rPr lang="de-DE" altLang="it-IT" sz="1400" dirty="0" err="1">
                <a:latin typeface="Arial" panose="020B0604020202020204" pitchFamily="34" charset="0"/>
              </a:rPr>
              <a:t>riflessione</a:t>
            </a:r>
            <a:r>
              <a:rPr lang="de-DE" altLang="it-IT" sz="1400" dirty="0">
                <a:latin typeface="Arial" panose="020B0604020202020204" pitchFamily="34" charset="0"/>
              </a:rPr>
              <a:t> 		</a:t>
            </a:r>
            <a:r>
              <a:rPr lang="de-DE" altLang="it-IT" sz="1400" dirty="0" err="1">
                <a:latin typeface="Arial" panose="020B0604020202020204" pitchFamily="34" charset="0"/>
              </a:rPr>
              <a:t>luminosa</a:t>
            </a:r>
            <a:r>
              <a:rPr lang="de-DE" altLang="it-IT" sz="1400" dirty="0">
                <a:latin typeface="Arial" panose="020B0604020202020204" pitchFamily="34" charset="0"/>
              </a:rPr>
              <a:t> e </a:t>
            </a:r>
            <a:r>
              <a:rPr lang="de-DE" altLang="it-IT" sz="1400" dirty="0" err="1">
                <a:latin typeface="Arial" panose="020B0604020202020204" pitchFamily="34" charset="0"/>
              </a:rPr>
              <a:t>mantenere</a:t>
            </a:r>
            <a:r>
              <a:rPr lang="de-DE" altLang="it-IT" sz="1400" dirty="0">
                <a:latin typeface="Arial" panose="020B0604020202020204" pitchFamily="34" charset="0"/>
              </a:rPr>
              <a:t> il </a:t>
            </a:r>
            <a:r>
              <a:rPr lang="de-DE" altLang="it-IT" sz="1400" dirty="0" err="1">
                <a:latin typeface="Arial" panose="020B0604020202020204" pitchFamily="34" charset="0"/>
              </a:rPr>
              <a:t>coating</a:t>
            </a:r>
            <a:r>
              <a:rPr lang="de-DE" altLang="it-IT" sz="1400" dirty="0">
                <a:latin typeface="Arial" panose="020B0604020202020204" pitchFamily="34" charset="0"/>
              </a:rPr>
              <a:t> il </a:t>
            </a:r>
            <a:r>
              <a:rPr lang="de-DE" altLang="it-IT" sz="1400" dirty="0" err="1">
                <a:latin typeface="Arial" panose="020B0604020202020204" pitchFamily="34" charset="0"/>
              </a:rPr>
              <a:t>piu</a:t>
            </a:r>
            <a:r>
              <a:rPr lang="de-DE" altLang="it-IT" sz="1400" dirty="0">
                <a:latin typeface="Arial" panose="020B0604020202020204" pitchFamily="34" charset="0"/>
              </a:rPr>
              <a:t> </a:t>
            </a:r>
            <a:r>
              <a:rPr lang="de-DE" altLang="it-IT" sz="1400" dirty="0" err="1">
                <a:latin typeface="Arial" panose="020B0604020202020204" pitchFamily="34" charset="0"/>
              </a:rPr>
              <a:t>neutro</a:t>
            </a:r>
            <a:r>
              <a:rPr lang="de-DE" altLang="it-IT" sz="1400" dirty="0">
                <a:latin typeface="Arial" panose="020B0604020202020204" pitchFamily="34" charset="0"/>
              </a:rPr>
              <a:t> possibile.</a:t>
            </a:r>
          </a:p>
        </p:txBody>
      </p:sp>
      <p:sp>
        <p:nvSpPr>
          <p:cNvPr id="42" name="Text Box 31">
            <a:extLst>
              <a:ext uri="{FF2B5EF4-FFF2-40B4-BE49-F238E27FC236}">
                <a16:creationId xmlns:a16="http://schemas.microsoft.com/office/drawing/2014/main" id="{A05D968D-FAA7-45C0-0C27-74CB5FEFC89A}"/>
              </a:ext>
            </a:extLst>
          </p:cNvPr>
          <p:cNvSpPr txBox="1">
            <a:spLocks noChangeArrowheads="1"/>
          </p:cNvSpPr>
          <p:nvPr/>
        </p:nvSpPr>
        <p:spPr bwMode="auto">
          <a:xfrm>
            <a:off x="729270" y="4284033"/>
            <a:ext cx="5892960" cy="630942"/>
          </a:xfrm>
          <a:prstGeom prst="rect">
            <a:avLst/>
          </a:prstGeom>
          <a:noFill/>
          <a:ln w="9525">
            <a:noFill/>
            <a:miter lim="800000"/>
            <a:headEnd/>
            <a:tailEnd/>
          </a:ln>
          <a:effectLst/>
        </p:spPr>
        <p:txBody>
          <a:bodyPr wrap="none">
            <a:spAutoFit/>
          </a:bodyPr>
          <a:lstStyle/>
          <a:p>
            <a:pPr>
              <a:spcBef>
                <a:spcPct val="50000"/>
              </a:spcBef>
              <a:defRPr/>
            </a:pPr>
            <a:r>
              <a:rPr lang="de-DE" sz="1400" b="1" dirty="0">
                <a:solidFill>
                  <a:schemeClr val="folHlink"/>
                </a:solidFill>
                <a:latin typeface="Arial" pitchFamily="34" charset="0"/>
              </a:rPr>
              <a:t>Argento</a:t>
            </a:r>
            <a:r>
              <a:rPr lang="de-DE" sz="1400" dirty="0">
                <a:solidFill>
                  <a:schemeClr val="folHlink"/>
                </a:solidFill>
                <a:latin typeface="Arial" pitchFamily="34" charset="0"/>
              </a:rPr>
              <a:t>	</a:t>
            </a:r>
            <a:r>
              <a:rPr lang="de-DE" sz="1400" dirty="0">
                <a:latin typeface="Arial" pitchFamily="34" charset="0"/>
              </a:rPr>
              <a:t>	Lo </a:t>
            </a:r>
            <a:r>
              <a:rPr lang="de-DE" sz="1400" dirty="0" err="1">
                <a:latin typeface="Arial" pitchFamily="34" charset="0"/>
              </a:rPr>
              <a:t>strato</a:t>
            </a:r>
            <a:r>
              <a:rPr lang="de-DE" sz="1400" dirty="0">
                <a:latin typeface="Arial" pitchFamily="34" charset="0"/>
              </a:rPr>
              <a:t> di </a:t>
            </a:r>
            <a:r>
              <a:rPr lang="de-DE" sz="1400" dirty="0" err="1">
                <a:latin typeface="Arial" pitchFamily="34" charset="0"/>
              </a:rPr>
              <a:t>funzione</a:t>
            </a:r>
            <a:r>
              <a:rPr lang="de-DE" sz="1400" dirty="0">
                <a:latin typeface="Arial" pitchFamily="34" charset="0"/>
              </a:rPr>
              <a:t> della bassa </a:t>
            </a:r>
            <a:r>
              <a:rPr lang="de-DE" sz="1400" dirty="0" err="1">
                <a:latin typeface="Arial" pitchFamily="34" charset="0"/>
              </a:rPr>
              <a:t>emissività</a:t>
            </a:r>
            <a:r>
              <a:rPr lang="de-DE" sz="1400" dirty="0">
                <a:latin typeface="Arial" pitchFamily="34" charset="0"/>
              </a:rPr>
              <a:t>.</a:t>
            </a:r>
          </a:p>
          <a:p>
            <a:pPr>
              <a:spcBef>
                <a:spcPct val="50000"/>
              </a:spcBef>
              <a:defRPr/>
            </a:pPr>
            <a:r>
              <a:rPr lang="de-DE" sz="1400" dirty="0">
                <a:latin typeface="Arial" pitchFamily="34" charset="0"/>
              </a:rPr>
              <a:t>		</a:t>
            </a:r>
            <a:r>
              <a:rPr lang="de-DE" sz="1400" dirty="0" err="1">
                <a:latin typeface="Arial" pitchFamily="34" charset="0"/>
              </a:rPr>
              <a:t>Caratteristica</a:t>
            </a:r>
            <a:r>
              <a:rPr lang="de-DE" sz="1400" dirty="0">
                <a:latin typeface="Arial" pitchFamily="34" charset="0"/>
              </a:rPr>
              <a:t> </a:t>
            </a:r>
            <a:r>
              <a:rPr lang="de-DE" sz="1400" dirty="0" err="1">
                <a:latin typeface="Arial" pitchFamily="34" charset="0"/>
              </a:rPr>
              <a:t>principale</a:t>
            </a:r>
            <a:r>
              <a:rPr lang="de-DE" sz="1400" dirty="0">
                <a:latin typeface="Arial" pitchFamily="34" charset="0"/>
              </a:rPr>
              <a:t> : </a:t>
            </a:r>
            <a:r>
              <a:rPr lang="de-DE" sz="1400" dirty="0" err="1">
                <a:latin typeface="Arial" pitchFamily="34" charset="0"/>
              </a:rPr>
              <a:t>Riflessione</a:t>
            </a:r>
            <a:r>
              <a:rPr lang="de-DE" sz="1400" dirty="0">
                <a:latin typeface="Arial" pitchFamily="34" charset="0"/>
              </a:rPr>
              <a:t> </a:t>
            </a:r>
            <a:r>
              <a:rPr lang="de-DE" sz="1400" dirty="0" err="1">
                <a:latin typeface="Arial" pitchFamily="34" charset="0"/>
              </a:rPr>
              <a:t>dei</a:t>
            </a:r>
            <a:r>
              <a:rPr lang="de-DE" sz="1400" dirty="0">
                <a:latin typeface="Arial" pitchFamily="34" charset="0"/>
              </a:rPr>
              <a:t> </a:t>
            </a:r>
            <a:r>
              <a:rPr lang="de-DE" sz="1400" dirty="0" err="1">
                <a:latin typeface="Arial" pitchFamily="34" charset="0"/>
              </a:rPr>
              <a:t>raggi</a:t>
            </a:r>
            <a:r>
              <a:rPr lang="de-DE" sz="1400" dirty="0">
                <a:latin typeface="Arial" pitchFamily="34" charset="0"/>
              </a:rPr>
              <a:t> IR</a:t>
            </a:r>
            <a:endParaRPr lang="en-GB" dirty="0">
              <a:effectLst>
                <a:outerShdw blurRad="38100" dist="38100" dir="2700000" algn="tl">
                  <a:srgbClr val="C0C0C0"/>
                </a:outerShdw>
              </a:effectLst>
            </a:endParaRPr>
          </a:p>
        </p:txBody>
      </p:sp>
      <p:sp>
        <p:nvSpPr>
          <p:cNvPr id="43" name="Text Box 32">
            <a:extLst>
              <a:ext uri="{FF2B5EF4-FFF2-40B4-BE49-F238E27FC236}">
                <a16:creationId xmlns:a16="http://schemas.microsoft.com/office/drawing/2014/main" id="{A310635A-ADFA-EBF6-1C9F-10C9B5021D62}"/>
              </a:ext>
            </a:extLst>
          </p:cNvPr>
          <p:cNvSpPr txBox="1">
            <a:spLocks noChangeArrowheads="1"/>
          </p:cNvSpPr>
          <p:nvPr/>
        </p:nvSpPr>
        <p:spPr bwMode="auto">
          <a:xfrm>
            <a:off x="694213" y="5037801"/>
            <a:ext cx="8534400" cy="304800"/>
          </a:xfrm>
          <a:prstGeom prst="rect">
            <a:avLst/>
          </a:prstGeom>
          <a:noFill/>
          <a:ln w="9525">
            <a:noFill/>
            <a:miter lim="800000"/>
            <a:headEnd/>
            <a:tailEnd/>
          </a:ln>
          <a:effectLst/>
        </p:spPr>
        <p:txBody>
          <a:bodyPr>
            <a:spAutoFit/>
          </a:bodyPr>
          <a:lstStyle/>
          <a:p>
            <a:pPr>
              <a:spcBef>
                <a:spcPct val="50000"/>
              </a:spcBef>
              <a:defRPr/>
            </a:pPr>
            <a:r>
              <a:rPr lang="de-DE" sz="1400" b="1" dirty="0" err="1">
                <a:solidFill>
                  <a:srgbClr val="CDC806"/>
                </a:solidFill>
                <a:latin typeface="Arial" pitchFamily="34" charset="0"/>
              </a:rPr>
              <a:t>Strato</a:t>
            </a:r>
            <a:r>
              <a:rPr lang="de-DE" sz="1400" b="1" dirty="0">
                <a:solidFill>
                  <a:srgbClr val="CDC806"/>
                </a:solidFill>
                <a:latin typeface="Arial" pitchFamily="34" charset="0"/>
              </a:rPr>
              <a:t> </a:t>
            </a:r>
            <a:r>
              <a:rPr lang="de-DE" sz="1400" b="1" dirty="0" err="1">
                <a:solidFill>
                  <a:srgbClr val="CDC806"/>
                </a:solidFill>
                <a:latin typeface="Arial" pitchFamily="34" charset="0"/>
              </a:rPr>
              <a:t>protezione</a:t>
            </a:r>
            <a:r>
              <a:rPr lang="de-DE" sz="1400" b="1" dirty="0">
                <a:solidFill>
                  <a:srgbClr val="CDC806"/>
                </a:solidFill>
                <a:latin typeface="Arial" pitchFamily="34" charset="0"/>
              </a:rPr>
              <a:t> </a:t>
            </a:r>
            <a:r>
              <a:rPr lang="de-DE" sz="1400" dirty="0">
                <a:latin typeface="Arial" pitchFamily="34" charset="0"/>
              </a:rPr>
              <a:t>	</a:t>
            </a:r>
            <a:r>
              <a:rPr lang="de-DE" sz="1400" dirty="0" err="1">
                <a:latin typeface="Arial" pitchFamily="34" charset="0"/>
              </a:rPr>
              <a:t>Protegge</a:t>
            </a:r>
            <a:r>
              <a:rPr lang="de-DE" sz="1400" dirty="0">
                <a:latin typeface="Arial" pitchFamily="34" charset="0"/>
              </a:rPr>
              <a:t> </a:t>
            </a:r>
            <a:r>
              <a:rPr lang="de-DE" sz="1400" dirty="0" err="1">
                <a:latin typeface="Arial" pitchFamily="34" charset="0"/>
              </a:rPr>
              <a:t>lo</a:t>
            </a:r>
            <a:r>
              <a:rPr lang="de-DE" sz="1400" dirty="0">
                <a:latin typeface="Arial" pitchFamily="34" charset="0"/>
              </a:rPr>
              <a:t> </a:t>
            </a:r>
            <a:r>
              <a:rPr lang="de-DE" sz="1400" dirty="0" err="1">
                <a:latin typeface="Arial" pitchFamily="34" charset="0"/>
              </a:rPr>
              <a:t>strato</a:t>
            </a:r>
            <a:r>
              <a:rPr lang="de-DE" sz="1400" dirty="0">
                <a:latin typeface="Arial" pitchFamily="34" charset="0"/>
              </a:rPr>
              <a:t> </a:t>
            </a:r>
            <a:r>
              <a:rPr lang="de-DE" sz="1400" dirty="0" err="1">
                <a:latin typeface="Arial" pitchFamily="34" charset="0"/>
              </a:rPr>
              <a:t>d‘argento</a:t>
            </a:r>
            <a:endParaRPr lang="en-GB" dirty="0">
              <a:effectLst>
                <a:outerShdw blurRad="38100" dist="38100" dir="2700000" algn="tl">
                  <a:srgbClr val="C0C0C0"/>
                </a:outerShdw>
              </a:effectLst>
            </a:endParaRPr>
          </a:p>
        </p:txBody>
      </p:sp>
      <p:sp>
        <p:nvSpPr>
          <p:cNvPr id="2" name="Segnaposto piè di pagina 5">
            <a:extLst>
              <a:ext uri="{FF2B5EF4-FFF2-40B4-BE49-F238E27FC236}">
                <a16:creationId xmlns:a16="http://schemas.microsoft.com/office/drawing/2014/main" id="{F7EE809D-35E3-AB2A-1539-F12EFB9BC7D4}"/>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3917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10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 presetClass="entr" presetSubtype="8"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500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8500"/>
                            </p:stCondLst>
                            <p:childTnLst>
                              <p:par>
                                <p:cTn id="30" presetID="2" presetClass="entr" presetSubtype="8"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9000"/>
                            </p:stCondLst>
                            <p:childTnLst>
                              <p:par>
                                <p:cTn id="35" presetID="1" presetClass="entr" presetSubtype="0" fill="hold" nodeType="afterEffect">
                                  <p:stCondLst>
                                    <p:cond delay="0"/>
                                  </p:stCondLst>
                                  <p:childTnLst>
                                    <p:set>
                                      <p:cBhvr>
                                        <p:cTn id="36" dur="1" fill="hold">
                                          <p:stCondLst>
                                            <p:cond delay="499"/>
                                          </p:stCondLst>
                                        </p:cTn>
                                        <p:tgtEl>
                                          <p:spTgt spid="33"/>
                                        </p:tgtEl>
                                        <p:attrNameLst>
                                          <p:attrName>style.visibility</p:attrName>
                                        </p:attrNameLst>
                                      </p:cBhvr>
                                      <p:to>
                                        <p:strVal val="visible"/>
                                      </p:to>
                                    </p:set>
                                  </p:childTnLst>
                                </p:cTn>
                              </p:par>
                            </p:childTnLst>
                          </p:cTn>
                        </p:par>
                        <p:par>
                          <p:cTn id="37" fill="hold">
                            <p:stCondLst>
                              <p:cond delay="9500"/>
                            </p:stCondLst>
                            <p:childTnLst>
                              <p:par>
                                <p:cTn id="38" presetID="1" presetClass="entr" presetSubtype="0" fill="hold" nodeType="afterEffect">
                                  <p:stCondLst>
                                    <p:cond delay="0"/>
                                  </p:stCondLst>
                                  <p:childTnLst>
                                    <p:set>
                                      <p:cBhvr>
                                        <p:cTn id="39" dur="1" fill="hold">
                                          <p:stCondLst>
                                            <p:cond delay="499"/>
                                          </p:stCondLst>
                                        </p:cTn>
                                        <p:tgtEl>
                                          <p:spTgt spid="36"/>
                                        </p:tgtEl>
                                        <p:attrNameLst>
                                          <p:attrName>style.visibility</p:attrName>
                                        </p:attrNameLst>
                                      </p:cBhvr>
                                      <p:to>
                                        <p:strVal val="visible"/>
                                      </p:to>
                                    </p:set>
                                  </p:childTnLst>
                                </p:cTn>
                              </p:par>
                            </p:childTnLst>
                          </p:cTn>
                        </p:par>
                        <p:par>
                          <p:cTn id="40" fill="hold">
                            <p:stCondLst>
                              <p:cond delay="10000"/>
                            </p:stCondLst>
                            <p:childTnLst>
                              <p:par>
                                <p:cTn id="41" presetID="2" presetClass="entr" presetSubtype="2" fill="hold" nodeType="afterEffect">
                                  <p:stCondLst>
                                    <p:cond delay="200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1+#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12500"/>
                            </p:stCondLst>
                            <p:childTnLst>
                              <p:par>
                                <p:cTn id="46" presetID="2" presetClass="entr" presetSubtype="2" fill="hold" nodeType="afterEffect">
                                  <p:stCondLst>
                                    <p:cond delay="500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1+#ppt_w/2"/>
                                          </p:val>
                                        </p:tav>
                                        <p:tav tm="100000">
                                          <p:val>
                                            <p:strVal val="#ppt_x"/>
                                          </p:val>
                                        </p:tav>
                                      </p:tavLst>
                                    </p:anim>
                                    <p:anim calcmode="lin" valueType="num">
                                      <p:cBhvr additive="base">
                                        <p:cTn id="49" dur="500" fill="hold"/>
                                        <p:tgtEl>
                                          <p:spTgt spid="40"/>
                                        </p:tgtEl>
                                        <p:attrNameLst>
                                          <p:attrName>ppt_y</p:attrName>
                                        </p:attrNameLst>
                                      </p:cBhvr>
                                      <p:tavLst>
                                        <p:tav tm="0">
                                          <p:val>
                                            <p:strVal val="#ppt_y"/>
                                          </p:val>
                                        </p:tav>
                                        <p:tav tm="100000">
                                          <p:val>
                                            <p:strVal val="#ppt_y"/>
                                          </p:val>
                                        </p:tav>
                                      </p:tavLst>
                                    </p:anim>
                                  </p:childTnLst>
                                </p:cTn>
                              </p:par>
                            </p:childTnLst>
                          </p:cTn>
                        </p:par>
                        <p:par>
                          <p:cTn id="50" fill="hold">
                            <p:stCondLst>
                              <p:cond delay="18000"/>
                            </p:stCondLst>
                            <p:childTnLst>
                              <p:par>
                                <p:cTn id="51" presetID="5" presetClass="entr" presetSubtype="10" fill="hold"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checkerboard(across)">
                                      <p:cBhvr>
                                        <p:cTn id="53" dur="500"/>
                                        <p:tgtEl>
                                          <p:spTgt spid="41"/>
                                        </p:tgtEl>
                                      </p:cBhvr>
                                    </p:animEffect>
                                  </p:childTnLst>
                                </p:cTn>
                              </p:par>
                            </p:childTnLst>
                          </p:cTn>
                        </p:par>
                        <p:par>
                          <p:cTn id="54" fill="hold">
                            <p:stCondLst>
                              <p:cond delay="18500"/>
                            </p:stCondLst>
                            <p:childTnLst>
                              <p:par>
                                <p:cTn id="55" presetID="5" presetClass="entr" presetSubtype="10"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checkerboard(across)">
                                      <p:cBhvr>
                                        <p:cTn id="57" dur="500"/>
                                        <p:tgtEl>
                                          <p:spTgt spid="42"/>
                                        </p:tgtEl>
                                      </p:cBhvr>
                                    </p:animEffect>
                                  </p:childTnLst>
                                </p:cTn>
                              </p:par>
                            </p:childTnLst>
                          </p:cTn>
                        </p:par>
                        <p:par>
                          <p:cTn id="58" fill="hold">
                            <p:stCondLst>
                              <p:cond delay="19000"/>
                            </p:stCondLst>
                            <p:childTnLst>
                              <p:par>
                                <p:cTn id="59" presetID="5" presetClass="entr" presetSubtype="10"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checkerboard(across)">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P spid="39" grpId="0" animBg="1"/>
      <p:bldP spid="40" grpId="0" animBg="1"/>
      <p:bldP spid="41" grpId="0" autoUpdateAnimBg="0"/>
      <p:bldP spid="42" grpId="0" autoUpdateAnimBg="0"/>
      <p:bldP spid="4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A8576DFD-1600-6725-ECA1-2DAA57C13594}"/>
              </a:ext>
            </a:extLst>
          </p:cNvPr>
          <p:cNvSpPr>
            <a:spLocks noGrp="1" noChangeArrowheads="1"/>
          </p:cNvSpPr>
          <p:nvPr>
            <p:ph type="ctrTitle"/>
          </p:nvPr>
        </p:nvSpPr>
        <p:spPr>
          <a:xfrm>
            <a:off x="1682451" y="0"/>
            <a:ext cx="6096000" cy="1143000"/>
          </a:xfrm>
        </p:spPr>
        <p:txBody>
          <a:bodyPr/>
          <a:lstStyle/>
          <a:p>
            <a:pPr eaLnBrk="1" hangingPunct="1"/>
            <a:r>
              <a:rPr lang="fr-CH" altLang="it-IT" sz="3200" dirty="0">
                <a:latin typeface="Arial" panose="020B0604020202020204" pitchFamily="34" charset="0"/>
              </a:rPr>
              <a:t>FLOAT (</a:t>
            </a:r>
            <a:r>
              <a:rPr lang="en-US" altLang="it-IT" sz="3200" dirty="0">
                <a:latin typeface="Arial" panose="020B0604020202020204" pitchFamily="34" charset="0"/>
              </a:rPr>
              <a:t>Low-E</a:t>
            </a:r>
            <a:r>
              <a:rPr lang="fr-CH" altLang="it-IT" sz="3200" dirty="0">
                <a:latin typeface="Arial" panose="020B0604020202020204" pitchFamily="34" charset="0"/>
              </a:rPr>
              <a:t>)</a:t>
            </a:r>
            <a:br>
              <a:rPr lang="en-US" altLang="it-IT" sz="3200" dirty="0">
                <a:latin typeface="Arial" panose="020B0604020202020204" pitchFamily="34" charset="0"/>
              </a:rPr>
            </a:br>
            <a:r>
              <a:rPr lang="fr-CH" altLang="it-IT" sz="3200" dirty="0" err="1">
                <a:latin typeface="Arial" panose="020B0604020202020204" pitchFamily="34" charset="0"/>
              </a:rPr>
              <a:t>Basso</a:t>
            </a:r>
            <a:r>
              <a:rPr lang="fr-CH" altLang="it-IT" sz="3200" dirty="0">
                <a:latin typeface="Arial" panose="020B0604020202020204" pitchFamily="34" charset="0"/>
              </a:rPr>
              <a:t> </a:t>
            </a:r>
            <a:r>
              <a:rPr lang="fr-CH" altLang="it-IT" sz="3200" dirty="0" err="1">
                <a:latin typeface="Arial" panose="020B0604020202020204" pitchFamily="34" charset="0"/>
              </a:rPr>
              <a:t>emissivo</a:t>
            </a:r>
            <a:endParaRPr lang="en-US" altLang="it-IT" sz="3200" dirty="0">
              <a:latin typeface="Arial" panose="020B0604020202020204" pitchFamily="34" charset="0"/>
            </a:endParaRPr>
          </a:p>
        </p:txBody>
      </p:sp>
      <p:sp>
        <p:nvSpPr>
          <p:cNvPr id="6" name="Rectangle 3">
            <a:extLst>
              <a:ext uri="{FF2B5EF4-FFF2-40B4-BE49-F238E27FC236}">
                <a16:creationId xmlns:a16="http://schemas.microsoft.com/office/drawing/2014/main" id="{CAB4B534-529E-59D7-1228-0CF1BE888951}"/>
              </a:ext>
            </a:extLst>
          </p:cNvPr>
          <p:cNvSpPr>
            <a:spLocks noGrp="1" noChangeArrowheads="1"/>
          </p:cNvSpPr>
          <p:nvPr>
            <p:ph type="subTitle" idx="1"/>
          </p:nvPr>
        </p:nvSpPr>
        <p:spPr>
          <a:xfrm>
            <a:off x="969220" y="1167653"/>
            <a:ext cx="6248400" cy="4304955"/>
          </a:xfrm>
        </p:spPr>
        <p:txBody>
          <a:bodyPr/>
          <a:lstStyle/>
          <a:p>
            <a:pPr algn="l" eaLnBrk="1" hangingPunct="1">
              <a:buFontTx/>
              <a:buChar char="•"/>
            </a:pPr>
            <a:r>
              <a:rPr lang="en-US" altLang="it-IT" sz="1800" b="1" dirty="0">
                <a:latin typeface="Arial" panose="020B0604020202020204" pitchFamily="34" charset="0"/>
              </a:rPr>
              <a:t>  </a:t>
            </a:r>
            <a:r>
              <a:rPr lang="fr-CH" altLang="it-IT" sz="1600" b="1" dirty="0" err="1">
                <a:latin typeface="Arial" panose="020B0604020202020204" pitchFamily="34" charset="0"/>
              </a:rPr>
              <a:t>Coating</a:t>
            </a:r>
            <a:r>
              <a:rPr lang="fr-CH" altLang="it-IT" sz="1600" b="1" dirty="0">
                <a:latin typeface="Arial" panose="020B0604020202020204" pitchFamily="34" charset="0"/>
              </a:rPr>
              <a:t> </a:t>
            </a:r>
            <a:r>
              <a:rPr lang="fr-CH" altLang="it-IT" sz="1600" b="1" dirty="0" err="1">
                <a:latin typeface="Arial" panose="020B0604020202020204" pitchFamily="34" charset="0"/>
              </a:rPr>
              <a:t>Low-e</a:t>
            </a:r>
            <a:r>
              <a:rPr lang="fr-CH" altLang="it-IT" sz="1600" b="1" dirty="0">
                <a:latin typeface="Arial" panose="020B0604020202020204" pitchFamily="34" charset="0"/>
              </a:rPr>
              <a:t> </a:t>
            </a:r>
            <a:r>
              <a:rPr lang="fr-CH" altLang="it-IT" sz="1600" b="1" dirty="0" err="1">
                <a:latin typeface="Arial" panose="020B0604020202020204" pitchFamily="34" charset="0"/>
              </a:rPr>
              <a:t>hanno</a:t>
            </a:r>
            <a:r>
              <a:rPr lang="fr-CH" altLang="it-IT" sz="1600" b="1" dirty="0">
                <a:latin typeface="Arial" panose="020B0604020202020204" pitchFamily="34" charset="0"/>
              </a:rPr>
              <a:t> </a:t>
            </a:r>
            <a:r>
              <a:rPr lang="fr-CH" altLang="it-IT" sz="1600" b="1" dirty="0" err="1">
                <a:latin typeface="Arial" panose="020B0604020202020204" pitchFamily="34" charset="0"/>
              </a:rPr>
              <a:t>una</a:t>
            </a:r>
            <a:r>
              <a:rPr lang="fr-CH" altLang="it-IT" sz="1600" b="1" dirty="0">
                <a:latin typeface="Arial" panose="020B0604020202020204" pitchFamily="34" charset="0"/>
              </a:rPr>
              <a:t> </a:t>
            </a:r>
            <a:r>
              <a:rPr lang="fr-CH" altLang="it-IT" sz="1600" b="1" dirty="0" err="1">
                <a:latin typeface="Arial" panose="020B0604020202020204" pitchFamily="34" charset="0"/>
              </a:rPr>
              <a:t>trasmissione</a:t>
            </a:r>
            <a:r>
              <a:rPr lang="fr-CH" altLang="it-IT" sz="1600" b="1" dirty="0">
                <a:latin typeface="Arial" panose="020B0604020202020204" pitchFamily="34" charset="0"/>
              </a:rPr>
              <a:t> luminosa </a:t>
            </a:r>
            <a:r>
              <a:rPr lang="fr-CH" altLang="it-IT" sz="1600" b="1" dirty="0" err="1">
                <a:latin typeface="Arial" panose="020B0604020202020204" pitchFamily="34" charset="0"/>
              </a:rPr>
              <a:t>alta</a:t>
            </a:r>
            <a:r>
              <a:rPr lang="fr-CH" altLang="it-IT" sz="1600" b="1" dirty="0">
                <a:latin typeface="Arial" panose="020B0604020202020204" pitchFamily="34" charset="0"/>
              </a:rPr>
              <a:t> e </a:t>
            </a:r>
            <a:r>
              <a:rPr lang="fr-CH" altLang="it-IT" sz="1600" b="1" dirty="0" err="1">
                <a:latin typeface="Arial" panose="020B0604020202020204" pitchFamily="34" charset="0"/>
              </a:rPr>
              <a:t>riflettono</a:t>
            </a:r>
            <a:r>
              <a:rPr lang="fr-CH" altLang="it-IT" sz="1600" b="1" dirty="0">
                <a:latin typeface="Arial" panose="020B0604020202020204" pitchFamily="34" charset="0"/>
              </a:rPr>
              <a:t> i </a:t>
            </a:r>
            <a:r>
              <a:rPr lang="fr-CH" altLang="it-IT" sz="1600" b="1" dirty="0" err="1">
                <a:latin typeface="Arial" panose="020B0604020202020204" pitchFamily="34" charset="0"/>
              </a:rPr>
              <a:t>raggi</a:t>
            </a:r>
            <a:r>
              <a:rPr lang="fr-CH" altLang="it-IT" sz="1600" b="1" dirty="0">
                <a:latin typeface="Arial" panose="020B0604020202020204" pitchFamily="34" charset="0"/>
              </a:rPr>
              <a:t> </a:t>
            </a:r>
            <a:r>
              <a:rPr lang="fr-CH" altLang="it-IT" sz="1600" b="1" dirty="0" err="1">
                <a:latin typeface="Arial" panose="020B0604020202020204" pitchFamily="34" charset="0"/>
              </a:rPr>
              <a:t>infrarossi</a:t>
            </a:r>
            <a:r>
              <a:rPr lang="fr-CH" altLang="it-IT" sz="1600" b="1" dirty="0">
                <a:latin typeface="Arial" panose="020B0604020202020204" pitchFamily="34" charset="0"/>
              </a:rPr>
              <a:t> (</a:t>
            </a:r>
            <a:r>
              <a:rPr lang="fr-CH" altLang="it-IT" sz="1600" b="1" dirty="0" err="1">
                <a:latin typeface="Arial" panose="020B0604020202020204" pitchFamily="34" charset="0"/>
              </a:rPr>
              <a:t>calore</a:t>
            </a:r>
            <a:r>
              <a:rPr lang="fr-CH" altLang="it-IT" sz="1600" b="1" dirty="0">
                <a:latin typeface="Arial" panose="020B0604020202020204" pitchFamily="34" charset="0"/>
              </a:rPr>
              <a:t> o </a:t>
            </a:r>
            <a:r>
              <a:rPr lang="fr-CH" altLang="it-IT" sz="1600" b="1" dirty="0" err="1">
                <a:latin typeface="Arial" panose="020B0604020202020204" pitchFamily="34" charset="0"/>
              </a:rPr>
              <a:t>energia</a:t>
            </a:r>
            <a:r>
              <a:rPr lang="fr-CH" altLang="it-IT" sz="1600" b="1" dirty="0">
                <a:latin typeface="Arial" panose="020B0604020202020204" pitchFamily="34" charset="0"/>
              </a:rPr>
              <a:t> </a:t>
            </a:r>
            <a:r>
              <a:rPr lang="fr-CH" altLang="it-IT" sz="1600" b="1" dirty="0" err="1">
                <a:latin typeface="Arial" panose="020B0604020202020204" pitchFamily="34" charset="0"/>
              </a:rPr>
              <a:t>solare</a:t>
            </a:r>
            <a:r>
              <a:rPr lang="fr-CH" altLang="it-IT" sz="1600" b="1" dirty="0">
                <a:latin typeface="Arial" panose="020B0604020202020204" pitchFamily="34" charset="0"/>
              </a:rPr>
              <a:t>) verso l’</a:t>
            </a:r>
            <a:r>
              <a:rPr lang="fr-CH" altLang="it-IT" sz="1600" b="1" dirty="0" err="1">
                <a:latin typeface="Arial" panose="020B0604020202020204" pitchFamily="34" charset="0"/>
              </a:rPr>
              <a:t>interno</a:t>
            </a:r>
            <a:r>
              <a:rPr lang="fr-CH" altLang="it-IT" sz="1600" b="1" dirty="0">
                <a:latin typeface="Arial" panose="020B0604020202020204" pitchFamily="34" charset="0"/>
              </a:rPr>
              <a:t> </a:t>
            </a:r>
            <a:r>
              <a:rPr lang="fr-CH" altLang="it-IT" sz="1600" b="1" dirty="0" err="1">
                <a:latin typeface="Arial" panose="020B0604020202020204" pitchFamily="34" charset="0"/>
              </a:rPr>
              <a:t>dell’ambiente</a:t>
            </a:r>
            <a:r>
              <a:rPr lang="fr-CH" altLang="it-IT" sz="1600" b="1" dirty="0">
                <a:latin typeface="Arial" panose="020B0604020202020204" pitchFamily="34" charset="0"/>
              </a:rPr>
              <a:t>.</a:t>
            </a:r>
          </a:p>
          <a:p>
            <a:pPr algn="l" eaLnBrk="1" hangingPunct="1"/>
            <a:endParaRPr lang="en-US" altLang="it-IT" sz="1600" b="1" dirty="0">
              <a:latin typeface="Arial" panose="020B0604020202020204" pitchFamily="34" charset="0"/>
            </a:endParaRPr>
          </a:p>
          <a:p>
            <a:pPr algn="l" eaLnBrk="1" hangingPunct="1">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Obiettivo</a:t>
            </a:r>
            <a:r>
              <a:rPr lang="fr-CH" altLang="it-IT" sz="1600" b="1" dirty="0">
                <a:latin typeface="Arial" panose="020B0604020202020204" pitchFamily="34" charset="0"/>
              </a:rPr>
              <a:t> é di </a:t>
            </a:r>
            <a:r>
              <a:rPr lang="fr-CH" altLang="it-IT" sz="1600" b="1" dirty="0" err="1">
                <a:latin typeface="Arial" panose="020B0604020202020204" pitchFamily="34" charset="0"/>
              </a:rPr>
              <a:t>ridurre</a:t>
            </a:r>
            <a:r>
              <a:rPr lang="fr-CH" altLang="it-IT" sz="1600" b="1" dirty="0">
                <a:latin typeface="Arial" panose="020B0604020202020204" pitchFamily="34" charset="0"/>
              </a:rPr>
              <a:t> la </a:t>
            </a:r>
            <a:r>
              <a:rPr lang="fr-CH" altLang="it-IT" sz="1600" b="1" dirty="0" err="1">
                <a:latin typeface="Arial" panose="020B0604020202020204" pitchFamily="34" charset="0"/>
              </a:rPr>
              <a:t>perdità</a:t>
            </a:r>
            <a:r>
              <a:rPr lang="fr-CH" altLang="it-IT" sz="1600" b="1" dirty="0">
                <a:latin typeface="Arial" panose="020B0604020202020204" pitchFamily="34" charset="0"/>
              </a:rPr>
              <a:t> </a:t>
            </a:r>
            <a:r>
              <a:rPr lang="fr-CH" altLang="it-IT" sz="1600" b="1" dirty="0" err="1">
                <a:latin typeface="Arial" panose="020B0604020202020204" pitchFamily="34" charset="0"/>
              </a:rPr>
              <a:t>d’energia</a:t>
            </a:r>
            <a:r>
              <a:rPr lang="fr-CH" altLang="it-IT" sz="1600" b="1" dirty="0">
                <a:latin typeface="Arial" panose="020B0604020202020204" pitchFamily="34" charset="0"/>
              </a:rPr>
              <a:t> </a:t>
            </a:r>
            <a:endParaRPr lang="en-US" altLang="it-IT" sz="1600" b="1" dirty="0">
              <a:latin typeface="Arial" panose="020B0604020202020204" pitchFamily="34" charset="0"/>
            </a:endParaRPr>
          </a:p>
          <a:p>
            <a:pPr lvl="1" algn="l" eaLnBrk="1" hangingPunct="1">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Applicazione</a:t>
            </a:r>
            <a:r>
              <a:rPr lang="fr-CH" altLang="it-IT" sz="1600" b="1" dirty="0">
                <a:latin typeface="Arial" panose="020B0604020202020204" pitchFamily="34" charset="0"/>
              </a:rPr>
              <a:t> in vetro camera in </a:t>
            </a:r>
            <a:r>
              <a:rPr lang="fr-CH" altLang="it-IT" sz="1600" b="1" dirty="0" err="1">
                <a:latin typeface="Arial" panose="020B0604020202020204" pitchFamily="34" charset="0"/>
              </a:rPr>
              <a:t>faccia</a:t>
            </a:r>
            <a:r>
              <a:rPr lang="fr-CH" altLang="it-IT" sz="1600" b="1" dirty="0">
                <a:latin typeface="Arial" panose="020B0604020202020204" pitchFamily="34" charset="0"/>
              </a:rPr>
              <a:t> 3 </a:t>
            </a:r>
            <a:r>
              <a:rPr lang="en-US" altLang="it-IT" sz="1600" b="1" dirty="0">
                <a:latin typeface="Arial" panose="020B0604020202020204" pitchFamily="34" charset="0"/>
              </a:rPr>
              <a:t> </a:t>
            </a:r>
            <a:endParaRPr lang="fr-CH" altLang="it-IT" sz="1600" b="1" dirty="0">
              <a:latin typeface="Arial" panose="020B0604020202020204" pitchFamily="34" charset="0"/>
            </a:endParaRPr>
          </a:p>
          <a:p>
            <a:pPr lvl="1" algn="l" eaLnBrk="1" hangingPunct="1"/>
            <a:endParaRPr lang="fr-CH" altLang="it-IT" sz="1600" b="1" dirty="0">
              <a:latin typeface="Arial" panose="020B0604020202020204" pitchFamily="34" charset="0"/>
            </a:endParaRPr>
          </a:p>
          <a:p>
            <a:pPr lvl="1" algn="l" eaLnBrk="1" hangingPunct="1"/>
            <a:endParaRPr lang="en-US" altLang="it-IT" sz="1600" b="1" dirty="0">
              <a:latin typeface="Arial" panose="020B0604020202020204" pitchFamily="34" charset="0"/>
            </a:endParaRPr>
          </a:p>
          <a:p>
            <a:pPr algn="l" eaLnBrk="1" hangingPunct="1">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Nuova</a:t>
            </a:r>
            <a:r>
              <a:rPr lang="fr-CH" altLang="it-IT" sz="1600" b="1" dirty="0">
                <a:latin typeface="Arial" panose="020B0604020202020204" pitchFamily="34" charset="0"/>
              </a:rPr>
              <a:t> </a:t>
            </a:r>
            <a:r>
              <a:rPr lang="fr-CH" altLang="it-IT" sz="1600" b="1" dirty="0" err="1">
                <a:latin typeface="Arial" panose="020B0604020202020204" pitchFamily="34" charset="0"/>
              </a:rPr>
              <a:t>generazione</a:t>
            </a:r>
            <a:r>
              <a:rPr lang="fr-CH" altLang="it-IT" sz="1600" b="1" dirty="0">
                <a:latin typeface="Arial" panose="020B0604020202020204" pitchFamily="34" charset="0"/>
              </a:rPr>
              <a:t> </a:t>
            </a:r>
            <a:endParaRPr lang="en-US" altLang="it-IT" sz="1600" b="1" dirty="0">
              <a:latin typeface="Arial" panose="020B0604020202020204" pitchFamily="34" charset="0"/>
            </a:endParaRPr>
          </a:p>
          <a:p>
            <a:pPr lvl="1" algn="l" eaLnBrk="1" hangingPunct="1">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Migliorare</a:t>
            </a:r>
            <a:r>
              <a:rPr lang="fr-CH" altLang="it-IT" sz="1600" b="1" dirty="0">
                <a:latin typeface="Arial" panose="020B0604020202020204" pitchFamily="34" charset="0"/>
              </a:rPr>
              <a:t> il </a:t>
            </a:r>
            <a:r>
              <a:rPr lang="fr-CH" altLang="it-IT" sz="1600" b="1" dirty="0" err="1">
                <a:latin typeface="Arial" panose="020B0604020202020204" pitchFamily="34" charset="0"/>
              </a:rPr>
              <a:t>valore</a:t>
            </a:r>
            <a:r>
              <a:rPr lang="fr-CH" altLang="it-IT" sz="1600" b="1" dirty="0">
                <a:latin typeface="Arial" panose="020B0604020202020204" pitchFamily="34" charset="0"/>
              </a:rPr>
              <a:t> U e il </a:t>
            </a:r>
            <a:r>
              <a:rPr lang="fr-CH" altLang="it-IT" sz="1600" b="1" dirty="0" err="1">
                <a:latin typeface="Arial" panose="020B0604020202020204" pitchFamily="34" charset="0"/>
              </a:rPr>
              <a:t>fattore</a:t>
            </a:r>
            <a:r>
              <a:rPr lang="fr-CH" altLang="it-IT" sz="1600" b="1" dirty="0">
                <a:latin typeface="Arial" panose="020B0604020202020204" pitchFamily="34" charset="0"/>
              </a:rPr>
              <a:t> </a:t>
            </a:r>
            <a:r>
              <a:rPr lang="fr-CH" altLang="it-IT" sz="1600" b="1" dirty="0" err="1">
                <a:latin typeface="Arial" panose="020B0604020202020204" pitchFamily="34" charset="0"/>
              </a:rPr>
              <a:t>solare</a:t>
            </a:r>
            <a:r>
              <a:rPr lang="fr-CH" altLang="it-IT" sz="1600" b="1" dirty="0">
                <a:latin typeface="Arial" panose="020B0604020202020204" pitchFamily="34" charset="0"/>
              </a:rPr>
              <a:t> </a:t>
            </a:r>
            <a:endParaRPr lang="en-US" altLang="it-IT" sz="1600" b="1" dirty="0">
              <a:latin typeface="Arial" panose="020B0604020202020204" pitchFamily="34" charset="0"/>
            </a:endParaRPr>
          </a:p>
          <a:p>
            <a:pPr lvl="1" algn="l" eaLnBrk="1" hangingPunct="1">
              <a:buFontTx/>
              <a:buChar char="–"/>
            </a:pPr>
            <a:r>
              <a:rPr lang="en-US" altLang="it-IT" sz="1600" b="1" dirty="0">
                <a:latin typeface="Arial" panose="020B0604020202020204" pitchFamily="34" charset="0"/>
              </a:rPr>
              <a:t>  </a:t>
            </a:r>
            <a:r>
              <a:rPr lang="fr-CH" altLang="it-IT" sz="1600" b="1" dirty="0">
                <a:latin typeface="Arial" panose="020B0604020202020204" pitchFamily="34" charset="0"/>
              </a:rPr>
              <a:t>Facile da </a:t>
            </a:r>
            <a:r>
              <a:rPr lang="fr-CH" altLang="it-IT" sz="1600" b="1" dirty="0" err="1">
                <a:latin typeface="Arial" panose="020B0604020202020204" pitchFamily="34" charset="0"/>
              </a:rPr>
              <a:t>trasformare</a:t>
            </a:r>
            <a:r>
              <a:rPr lang="fr-CH" altLang="it-IT" sz="1600" b="1" dirty="0">
                <a:latin typeface="Arial" panose="020B0604020202020204" pitchFamily="34" charset="0"/>
              </a:rPr>
              <a:t> (</a:t>
            </a:r>
            <a:r>
              <a:rPr lang="fr-CH" altLang="it-IT" sz="1600" b="1" dirty="0" err="1">
                <a:latin typeface="Arial" panose="020B0604020202020204" pitchFamily="34" charset="0"/>
              </a:rPr>
              <a:t>temperabile</a:t>
            </a:r>
            <a:r>
              <a:rPr lang="fr-CH" altLang="it-IT" sz="1600" b="1" dirty="0">
                <a:latin typeface="Arial" panose="020B0604020202020204" pitchFamily="34" charset="0"/>
              </a:rPr>
              <a:t>)</a:t>
            </a:r>
            <a:endParaRPr lang="en-US" altLang="it-IT" sz="1600" b="1" dirty="0">
              <a:latin typeface="Arial" panose="020B0604020202020204" pitchFamily="34" charset="0"/>
            </a:endParaRPr>
          </a:p>
          <a:p>
            <a:pPr lvl="1" algn="l" eaLnBrk="1" hangingPunct="1">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Migliorare</a:t>
            </a:r>
            <a:r>
              <a:rPr lang="fr-CH" altLang="it-IT" sz="1600" b="1" dirty="0">
                <a:latin typeface="Arial" panose="020B0604020202020204" pitchFamily="34" charset="0"/>
              </a:rPr>
              <a:t> la </a:t>
            </a:r>
            <a:r>
              <a:rPr lang="fr-CH" altLang="it-IT" sz="1600" b="1" dirty="0" err="1">
                <a:latin typeface="Arial" panose="020B0604020202020204" pitchFamily="34" charset="0"/>
              </a:rPr>
              <a:t>resistenza</a:t>
            </a:r>
            <a:r>
              <a:rPr lang="fr-CH" altLang="it-IT" sz="1600" b="1" dirty="0">
                <a:latin typeface="Arial" panose="020B0604020202020204" pitchFamily="34" charset="0"/>
              </a:rPr>
              <a:t> </a:t>
            </a:r>
            <a:r>
              <a:rPr lang="fr-CH" altLang="it-IT" sz="1600" b="1" dirty="0" err="1">
                <a:latin typeface="Arial" panose="020B0604020202020204" pitchFamily="34" charset="0"/>
              </a:rPr>
              <a:t>chimica</a:t>
            </a:r>
            <a:r>
              <a:rPr lang="fr-CH" altLang="it-IT" sz="1600" b="1" dirty="0">
                <a:latin typeface="Arial" panose="020B0604020202020204" pitchFamily="34" charset="0"/>
              </a:rPr>
              <a:t> e </a:t>
            </a:r>
            <a:r>
              <a:rPr lang="fr-CH" altLang="it-IT" sz="1600" b="1" dirty="0" err="1">
                <a:latin typeface="Arial" panose="020B0604020202020204" pitchFamily="34" charset="0"/>
              </a:rPr>
              <a:t>meccanica</a:t>
            </a:r>
            <a:r>
              <a:rPr lang="fr-CH" altLang="it-IT" sz="1600" b="1" dirty="0">
                <a:latin typeface="Arial" panose="020B0604020202020204" pitchFamily="34" charset="0"/>
              </a:rPr>
              <a:t> per </a:t>
            </a:r>
            <a:r>
              <a:rPr lang="fr-CH" altLang="it-IT" sz="1600" b="1" dirty="0" err="1">
                <a:latin typeface="Arial" panose="020B0604020202020204" pitchFamily="34" charset="0"/>
              </a:rPr>
              <a:t>trasformazione</a:t>
            </a:r>
            <a:r>
              <a:rPr lang="fr-CH" altLang="it-IT" sz="1600" b="1" dirty="0">
                <a:latin typeface="Arial" panose="020B0604020202020204" pitchFamily="34" charset="0"/>
              </a:rPr>
              <a:t> facile.</a:t>
            </a:r>
          </a:p>
          <a:p>
            <a:pPr lvl="1" algn="l" eaLnBrk="1" hangingPunct="1"/>
            <a:endParaRPr lang="fr-CH" altLang="it-IT" sz="1600" b="1" dirty="0">
              <a:latin typeface="Arial" panose="020B0604020202020204" pitchFamily="34" charset="0"/>
            </a:endParaRPr>
          </a:p>
        </p:txBody>
      </p:sp>
      <p:sp>
        <p:nvSpPr>
          <p:cNvPr id="7" name="Rectangle 5">
            <a:extLst>
              <a:ext uri="{FF2B5EF4-FFF2-40B4-BE49-F238E27FC236}">
                <a16:creationId xmlns:a16="http://schemas.microsoft.com/office/drawing/2014/main" id="{17D5A448-3A1B-4631-F4B4-793B5F25C451}"/>
              </a:ext>
            </a:extLst>
          </p:cNvPr>
          <p:cNvSpPr>
            <a:spLocks noChangeArrowheads="1"/>
          </p:cNvSpPr>
          <p:nvPr/>
        </p:nvSpPr>
        <p:spPr bwMode="auto">
          <a:xfrm>
            <a:off x="7162800" y="2438400"/>
            <a:ext cx="304800" cy="1905000"/>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contourClr>
              <a:schemeClr val="bg1"/>
            </a:contourClr>
          </a:sp3d>
        </p:spPr>
        <p:txBody>
          <a:bodyPr wrap="none" anchor="ctr">
            <a:flatTx/>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it-IT" sz="2400"/>
          </a:p>
        </p:txBody>
      </p:sp>
      <p:sp>
        <p:nvSpPr>
          <p:cNvPr id="8" name="Rectangle 6">
            <a:extLst>
              <a:ext uri="{FF2B5EF4-FFF2-40B4-BE49-F238E27FC236}">
                <a16:creationId xmlns:a16="http://schemas.microsoft.com/office/drawing/2014/main" id="{F8F0212C-8FE9-A7D8-2CF9-79340C6793F2}"/>
              </a:ext>
            </a:extLst>
          </p:cNvPr>
          <p:cNvSpPr>
            <a:spLocks noChangeArrowheads="1"/>
          </p:cNvSpPr>
          <p:nvPr/>
        </p:nvSpPr>
        <p:spPr bwMode="auto">
          <a:xfrm>
            <a:off x="7467600" y="3886200"/>
            <a:ext cx="762000" cy="457200"/>
          </a:xfrm>
          <a:prstGeom prst="rect">
            <a:avLst/>
          </a:prstGeom>
          <a:solidFill>
            <a:schemeClr val="bg2"/>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2"/>
            </a:extrusionClr>
            <a:contourClr>
              <a:schemeClr val="bg2"/>
            </a:contourClr>
          </a:sp3d>
        </p:spPr>
        <p:txBody>
          <a:bodyPr wrap="none" anchor="ctr">
            <a:flatTx/>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9" name="Rectangle 7">
            <a:extLst>
              <a:ext uri="{FF2B5EF4-FFF2-40B4-BE49-F238E27FC236}">
                <a16:creationId xmlns:a16="http://schemas.microsoft.com/office/drawing/2014/main" id="{9F53B47E-40B6-147B-8C98-DEA282665B07}"/>
              </a:ext>
            </a:extLst>
          </p:cNvPr>
          <p:cNvSpPr>
            <a:spLocks noChangeArrowheads="1"/>
          </p:cNvSpPr>
          <p:nvPr/>
        </p:nvSpPr>
        <p:spPr bwMode="auto">
          <a:xfrm>
            <a:off x="8153400" y="2438400"/>
            <a:ext cx="304800" cy="1905000"/>
          </a:xfrm>
          <a:prstGeom prst="rect">
            <a:avLst/>
          </a:prstGeom>
          <a:solidFill>
            <a:schemeClr val="bg1"/>
          </a:solidFill>
          <a:ln w="9525">
            <a:miter lim="800000"/>
            <a:headEnd/>
            <a:tailEnd/>
          </a:ln>
          <a:scene3d>
            <a:camera prst="legacyObliqueTopRight"/>
            <a:lightRig rig="legacyFlat3" dir="b"/>
          </a:scene3d>
          <a:sp3d extrusionH="430200" prstMaterial="legacyMatte">
            <a:bevelT w="13500" h="13500" prst="angle"/>
            <a:bevelB w="13500" h="13500" prst="angle"/>
            <a:extrusionClr>
              <a:schemeClr val="bg1"/>
            </a:extrusionClr>
            <a:contourClr>
              <a:schemeClr val="bg1"/>
            </a:contourClr>
          </a:sp3d>
        </p:spPr>
        <p:txBody>
          <a:bodyPr wrap="none" anchor="ctr">
            <a:flatTx/>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it-IT" sz="2400"/>
          </a:p>
        </p:txBody>
      </p:sp>
      <p:sp>
        <p:nvSpPr>
          <p:cNvPr id="10" name="Line 8">
            <a:extLst>
              <a:ext uri="{FF2B5EF4-FFF2-40B4-BE49-F238E27FC236}">
                <a16:creationId xmlns:a16="http://schemas.microsoft.com/office/drawing/2014/main" id="{182E223C-EA5A-EF86-2979-6550ADB2FDC0}"/>
              </a:ext>
            </a:extLst>
          </p:cNvPr>
          <p:cNvSpPr>
            <a:spLocks noChangeShapeType="1"/>
          </p:cNvSpPr>
          <p:nvPr/>
        </p:nvSpPr>
        <p:spPr bwMode="auto">
          <a:xfrm>
            <a:off x="8153400" y="2438400"/>
            <a:ext cx="0" cy="144780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1" name="Text Box 9">
            <a:extLst>
              <a:ext uri="{FF2B5EF4-FFF2-40B4-BE49-F238E27FC236}">
                <a16:creationId xmlns:a16="http://schemas.microsoft.com/office/drawing/2014/main" id="{B9288E10-5657-3A89-9C4C-3B2CB2D7C4E1}"/>
              </a:ext>
            </a:extLst>
          </p:cNvPr>
          <p:cNvSpPr txBox="1">
            <a:spLocks noChangeArrowheads="1"/>
          </p:cNvSpPr>
          <p:nvPr/>
        </p:nvSpPr>
        <p:spPr bwMode="auto">
          <a:xfrm>
            <a:off x="6934200" y="1905000"/>
            <a:ext cx="2209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400">
                <a:latin typeface="Arial" panose="020B0604020202020204" pitchFamily="34" charset="0"/>
              </a:rPr>
              <a:t>   </a:t>
            </a:r>
            <a:r>
              <a:rPr lang="fr-CH" altLang="it-IT" sz="1200">
                <a:latin typeface="Arial" panose="020B0604020202020204" pitchFamily="34" charset="0"/>
              </a:rPr>
              <a:t>1         2           3        4</a:t>
            </a:r>
            <a:endParaRPr lang="en-US" altLang="it-IT" sz="1200">
              <a:latin typeface="Arial" panose="020B0604020202020204" pitchFamily="34" charset="0"/>
            </a:endParaRPr>
          </a:p>
        </p:txBody>
      </p:sp>
      <p:sp>
        <p:nvSpPr>
          <p:cNvPr id="12" name="Text Box 10">
            <a:extLst>
              <a:ext uri="{FF2B5EF4-FFF2-40B4-BE49-F238E27FC236}">
                <a16:creationId xmlns:a16="http://schemas.microsoft.com/office/drawing/2014/main" id="{ED23964E-69E1-41E0-2917-A9868CA50A75}"/>
              </a:ext>
            </a:extLst>
          </p:cNvPr>
          <p:cNvSpPr txBox="1">
            <a:spLocks noChangeArrowheads="1"/>
          </p:cNvSpPr>
          <p:nvPr/>
        </p:nvSpPr>
        <p:spPr bwMode="auto">
          <a:xfrm>
            <a:off x="6400800" y="2286000"/>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fr-CH" altLang="it-IT" sz="1200">
                <a:latin typeface="Arial" panose="020B0604020202020204" pitchFamily="34" charset="0"/>
              </a:rPr>
              <a:t>Esterno</a:t>
            </a:r>
            <a:endParaRPr lang="en-US" altLang="it-IT" sz="1200">
              <a:latin typeface="Arial" panose="020B0604020202020204" pitchFamily="34" charset="0"/>
            </a:endParaRPr>
          </a:p>
        </p:txBody>
      </p:sp>
      <p:sp>
        <p:nvSpPr>
          <p:cNvPr id="2" name="Segnaposto piè di pagina 5">
            <a:extLst>
              <a:ext uri="{FF2B5EF4-FFF2-40B4-BE49-F238E27FC236}">
                <a16:creationId xmlns:a16="http://schemas.microsoft.com/office/drawing/2014/main" id="{2CAF230D-EE33-9D6C-0303-5D51B3BA9627}"/>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22313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13" name="Rectangle 2">
            <a:extLst>
              <a:ext uri="{FF2B5EF4-FFF2-40B4-BE49-F238E27FC236}">
                <a16:creationId xmlns:a16="http://schemas.microsoft.com/office/drawing/2014/main" id="{A2B14FA0-9499-A415-640D-97D3122A175A}"/>
              </a:ext>
            </a:extLst>
          </p:cNvPr>
          <p:cNvSpPr txBox="1">
            <a:spLocks noChangeArrowheads="1"/>
          </p:cNvSpPr>
          <p:nvPr/>
        </p:nvSpPr>
        <p:spPr>
          <a:xfrm>
            <a:off x="1661929" y="288864"/>
            <a:ext cx="6096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200" dirty="0">
                <a:latin typeface="Arial" panose="020B0604020202020204" pitchFamily="34" charset="0"/>
              </a:rPr>
              <a:t>(</a:t>
            </a:r>
            <a:r>
              <a:rPr lang="en-US" altLang="it-IT" sz="3200" dirty="0">
                <a:latin typeface="Arial" panose="020B0604020202020204" pitchFamily="34" charset="0"/>
              </a:rPr>
              <a:t>Low-E</a:t>
            </a:r>
            <a:r>
              <a:rPr lang="fr-CH" altLang="it-IT" sz="3200" dirty="0">
                <a:latin typeface="Arial" panose="020B0604020202020204" pitchFamily="34" charset="0"/>
              </a:rPr>
              <a:t>)</a:t>
            </a:r>
            <a:br>
              <a:rPr lang="en-US" altLang="it-IT" sz="3200" dirty="0">
                <a:latin typeface="Arial" panose="020B0604020202020204" pitchFamily="34" charset="0"/>
              </a:rPr>
            </a:br>
            <a:r>
              <a:rPr lang="fr-CH" altLang="it-IT" sz="3200" dirty="0" err="1">
                <a:latin typeface="Arial" panose="020B0604020202020204" pitchFamily="34" charset="0"/>
              </a:rPr>
              <a:t>Basso</a:t>
            </a:r>
            <a:r>
              <a:rPr lang="fr-CH" altLang="it-IT" sz="3200" dirty="0">
                <a:latin typeface="Arial" panose="020B0604020202020204" pitchFamily="34" charset="0"/>
              </a:rPr>
              <a:t> </a:t>
            </a:r>
            <a:r>
              <a:rPr lang="fr-CH" altLang="it-IT" sz="3200" dirty="0" err="1">
                <a:latin typeface="Arial" panose="020B0604020202020204" pitchFamily="34" charset="0"/>
              </a:rPr>
              <a:t>emissività</a:t>
            </a:r>
            <a:endParaRPr lang="en-US" altLang="it-IT" sz="3200" dirty="0">
              <a:latin typeface="Arial" panose="020B0604020202020204" pitchFamily="34" charset="0"/>
            </a:endParaRPr>
          </a:p>
        </p:txBody>
      </p:sp>
      <p:pic>
        <p:nvPicPr>
          <p:cNvPr id="17" name="Picture 4" descr="ARCHITECTURAL_LOW_EMISSIVITY_COATING">
            <a:extLst>
              <a:ext uri="{FF2B5EF4-FFF2-40B4-BE49-F238E27FC236}">
                <a16:creationId xmlns:a16="http://schemas.microsoft.com/office/drawing/2014/main" id="{76506BE8-1626-FCD4-3D68-1E3F74438F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211" y="1633915"/>
            <a:ext cx="777240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5">
            <a:extLst>
              <a:ext uri="{FF2B5EF4-FFF2-40B4-BE49-F238E27FC236}">
                <a16:creationId xmlns:a16="http://schemas.microsoft.com/office/drawing/2014/main" id="{D982A4FD-2C65-A815-24AB-6E3F1ACFFA7D}"/>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2997918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Rectangle 2">
            <a:extLst>
              <a:ext uri="{FF2B5EF4-FFF2-40B4-BE49-F238E27FC236}">
                <a16:creationId xmlns:a16="http://schemas.microsoft.com/office/drawing/2014/main" id="{0A3ACAAB-E0EE-9BEF-3958-E7B41D55A204}"/>
              </a:ext>
            </a:extLst>
          </p:cNvPr>
          <p:cNvSpPr>
            <a:spLocks noGrp="1" noChangeArrowheads="1"/>
          </p:cNvSpPr>
          <p:nvPr>
            <p:ph type="ctrTitle"/>
          </p:nvPr>
        </p:nvSpPr>
        <p:spPr>
          <a:xfrm>
            <a:off x="1667397" y="150540"/>
            <a:ext cx="6096000" cy="1143000"/>
          </a:xfrm>
        </p:spPr>
        <p:txBody>
          <a:bodyPr/>
          <a:lstStyle/>
          <a:p>
            <a:pPr eaLnBrk="1" hangingPunct="1"/>
            <a:r>
              <a:rPr lang="fr-CH" altLang="it-IT" sz="3200" dirty="0" err="1">
                <a:latin typeface="Arial" panose="020B0604020202020204" pitchFamily="34" charset="0"/>
              </a:rPr>
              <a:t>Controllo</a:t>
            </a:r>
            <a:r>
              <a:rPr lang="fr-CH" altLang="it-IT" sz="3200" dirty="0">
                <a:latin typeface="Arial" panose="020B0604020202020204" pitchFamily="34" charset="0"/>
              </a:rPr>
              <a:t> </a:t>
            </a:r>
            <a:r>
              <a:rPr lang="fr-CH" altLang="it-IT" sz="3200" dirty="0" err="1">
                <a:latin typeface="Arial" panose="020B0604020202020204" pitchFamily="34" charset="0"/>
              </a:rPr>
              <a:t>solare</a:t>
            </a:r>
            <a:endParaRPr lang="en-US" altLang="it-IT" sz="3200" dirty="0">
              <a:latin typeface="Arial" panose="020B0604020202020204" pitchFamily="34" charset="0"/>
            </a:endParaRPr>
          </a:p>
        </p:txBody>
      </p:sp>
      <p:pic>
        <p:nvPicPr>
          <p:cNvPr id="3" name="Picture 4" descr="ARCHITECTURAL_SOLAR_CONTROL_COATING">
            <a:extLst>
              <a:ext uri="{FF2B5EF4-FFF2-40B4-BE49-F238E27FC236}">
                <a16:creationId xmlns:a16="http://schemas.microsoft.com/office/drawing/2014/main" id="{D7E81F7A-3E49-5E7D-4ED0-855D5E3D61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600" y="1210266"/>
            <a:ext cx="76962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gnaposto piè di pagina 5">
            <a:extLst>
              <a:ext uri="{FF2B5EF4-FFF2-40B4-BE49-F238E27FC236}">
                <a16:creationId xmlns:a16="http://schemas.microsoft.com/office/drawing/2014/main" id="{DF423516-FC6C-B78B-805E-AA3F81E854A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754962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Rectangle 2">
            <a:extLst>
              <a:ext uri="{FF2B5EF4-FFF2-40B4-BE49-F238E27FC236}">
                <a16:creationId xmlns:a16="http://schemas.microsoft.com/office/drawing/2014/main" id="{DAE576EF-9E02-7810-97B1-56CA7C2F695D}"/>
              </a:ext>
            </a:extLst>
          </p:cNvPr>
          <p:cNvSpPr>
            <a:spLocks noGrp="1" noChangeArrowheads="1"/>
          </p:cNvSpPr>
          <p:nvPr>
            <p:ph type="ctrTitle"/>
          </p:nvPr>
        </p:nvSpPr>
        <p:spPr>
          <a:xfrm>
            <a:off x="1675515" y="332656"/>
            <a:ext cx="6096000" cy="1143000"/>
          </a:xfrm>
        </p:spPr>
        <p:txBody>
          <a:bodyPr/>
          <a:lstStyle/>
          <a:p>
            <a:pPr eaLnBrk="1" hangingPunct="1"/>
            <a:r>
              <a:rPr lang="fr-CH" altLang="it-IT" sz="3200" dirty="0" err="1">
                <a:latin typeface="Arial" panose="020B0604020202020204" pitchFamily="34" charset="0"/>
              </a:rPr>
              <a:t>Coating</a:t>
            </a:r>
            <a:r>
              <a:rPr lang="fr-CH" altLang="it-IT" sz="3200" dirty="0">
                <a:latin typeface="Arial" panose="020B0604020202020204" pitchFamily="34" charset="0"/>
              </a:rPr>
              <a:t> a </a:t>
            </a:r>
            <a:r>
              <a:rPr lang="fr-CH" altLang="it-IT" sz="3200" dirty="0" err="1">
                <a:latin typeface="Arial" panose="020B0604020202020204" pitchFamily="34" charset="0"/>
              </a:rPr>
              <a:t>controllo</a:t>
            </a:r>
            <a:r>
              <a:rPr lang="fr-CH" altLang="it-IT" sz="3200" dirty="0">
                <a:latin typeface="Arial" panose="020B0604020202020204" pitchFamily="34" charset="0"/>
              </a:rPr>
              <a:t> </a:t>
            </a:r>
            <a:r>
              <a:rPr lang="fr-CH" altLang="it-IT" sz="3200" dirty="0" err="1">
                <a:latin typeface="Arial" panose="020B0604020202020204" pitchFamily="34" charset="0"/>
              </a:rPr>
              <a:t>solare</a:t>
            </a:r>
            <a:r>
              <a:rPr lang="fr-CH" altLang="it-IT" sz="3200" dirty="0">
                <a:latin typeface="Arial" panose="020B0604020202020204" pitchFamily="34" charset="0"/>
              </a:rPr>
              <a:t> e bassa </a:t>
            </a:r>
            <a:r>
              <a:rPr lang="fr-CH" altLang="it-IT" sz="3200" dirty="0" err="1">
                <a:latin typeface="Arial" panose="020B0604020202020204" pitchFamily="34" charset="0"/>
              </a:rPr>
              <a:t>emissività</a:t>
            </a:r>
            <a:endParaRPr lang="en-US" altLang="it-IT" sz="3200" dirty="0">
              <a:latin typeface="Arial" panose="020B0604020202020204" pitchFamily="34" charset="0"/>
            </a:endParaRPr>
          </a:p>
        </p:txBody>
      </p:sp>
      <p:pic>
        <p:nvPicPr>
          <p:cNvPr id="8" name="Picture 4" descr="ARCHITECTURAL_HIGH_PERFORMANCE_SELECTIVE_COATING">
            <a:extLst>
              <a:ext uri="{FF2B5EF4-FFF2-40B4-BE49-F238E27FC236}">
                <a16:creationId xmlns:a16="http://schemas.microsoft.com/office/drawing/2014/main" id="{7B04042E-7515-DC3C-B66F-37FB394716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656" y="1765011"/>
            <a:ext cx="7924800"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egnaposto piè di pagina 5">
            <a:extLst>
              <a:ext uri="{FF2B5EF4-FFF2-40B4-BE49-F238E27FC236}">
                <a16:creationId xmlns:a16="http://schemas.microsoft.com/office/drawing/2014/main" id="{FEE3C415-376E-B271-34E4-FC626C52E7FC}"/>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22131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FD2DA191-F67A-660B-48D6-D37A52E6698E}"/>
              </a:ext>
            </a:extLst>
          </p:cNvPr>
          <p:cNvSpPr txBox="1">
            <a:spLocks noChangeArrowheads="1"/>
          </p:cNvSpPr>
          <p:nvPr/>
        </p:nvSpPr>
        <p:spPr>
          <a:xfrm>
            <a:off x="1415480" y="222547"/>
            <a:ext cx="6096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altLang="it-IT" sz="3200">
                <a:latin typeface="Arial" panose="020B0604020202020204" pitchFamily="34" charset="0"/>
              </a:rPr>
              <a:t>Coating selettivi</a:t>
            </a:r>
            <a:endParaRPr lang="en-US" altLang="it-IT" sz="3200">
              <a:latin typeface="Arial" panose="020B0604020202020204" pitchFamily="34" charset="0"/>
            </a:endParaRPr>
          </a:p>
        </p:txBody>
      </p:sp>
      <p:sp>
        <p:nvSpPr>
          <p:cNvPr id="6" name="Rectangle 3">
            <a:extLst>
              <a:ext uri="{FF2B5EF4-FFF2-40B4-BE49-F238E27FC236}">
                <a16:creationId xmlns:a16="http://schemas.microsoft.com/office/drawing/2014/main" id="{AC6FEBF8-900F-2C21-6B63-B8E73B67349E}"/>
              </a:ext>
            </a:extLst>
          </p:cNvPr>
          <p:cNvSpPr>
            <a:spLocks noGrp="1" noChangeArrowheads="1"/>
          </p:cNvSpPr>
          <p:nvPr>
            <p:ph type="subTitle" idx="1"/>
          </p:nvPr>
        </p:nvSpPr>
        <p:spPr>
          <a:xfrm>
            <a:off x="971600" y="1403403"/>
            <a:ext cx="7668275" cy="2392288"/>
          </a:xfrm>
        </p:spPr>
        <p:txBody>
          <a:bodyPr>
            <a:normAutofit/>
          </a:bodyPr>
          <a:lstStyle/>
          <a:p>
            <a:pPr algn="l" eaLnBrk="1" hangingPunct="1">
              <a:lnSpc>
                <a:spcPct val="90000"/>
              </a:lnSpc>
              <a:buFontTx/>
              <a:buChar char="•"/>
            </a:pPr>
            <a:r>
              <a:rPr lang="en-US" altLang="it-IT" sz="1800" b="1" dirty="0">
                <a:latin typeface="Arial" panose="020B0604020202020204" pitchFamily="34" charset="0"/>
              </a:rPr>
              <a:t>  </a:t>
            </a:r>
            <a:r>
              <a:rPr lang="fr-CH" altLang="it-IT" sz="1800" b="1" dirty="0" err="1">
                <a:latin typeface="Arial" panose="020B0604020202020204" pitchFamily="34" charset="0"/>
              </a:rPr>
              <a:t>Combinazione</a:t>
            </a:r>
            <a:r>
              <a:rPr lang="fr-CH" altLang="it-IT" sz="1800" b="1" dirty="0">
                <a:latin typeface="Arial" panose="020B0604020202020204" pitchFamily="34" charset="0"/>
              </a:rPr>
              <a:t> di </a:t>
            </a:r>
            <a:r>
              <a:rPr lang="fr-CH" altLang="it-IT" sz="1800" b="1" dirty="0" err="1">
                <a:latin typeface="Arial" panose="020B0604020202020204" pitchFamily="34" charset="0"/>
              </a:rPr>
              <a:t>controllo</a:t>
            </a:r>
            <a:r>
              <a:rPr lang="fr-CH" altLang="it-IT" sz="1800" b="1" dirty="0">
                <a:latin typeface="Arial" panose="020B0604020202020204" pitchFamily="34" charset="0"/>
              </a:rPr>
              <a:t> </a:t>
            </a:r>
            <a:r>
              <a:rPr lang="fr-CH" altLang="it-IT" sz="1800" b="1" dirty="0" err="1">
                <a:latin typeface="Arial" panose="020B0604020202020204" pitchFamily="34" charset="0"/>
              </a:rPr>
              <a:t>solare</a:t>
            </a:r>
            <a:r>
              <a:rPr lang="fr-CH" altLang="it-IT" sz="1800" b="1" dirty="0">
                <a:latin typeface="Arial" panose="020B0604020202020204" pitchFamily="34" charset="0"/>
              </a:rPr>
              <a:t> e bassa </a:t>
            </a:r>
            <a:r>
              <a:rPr lang="fr-CH" altLang="it-IT" sz="1800" b="1" dirty="0" err="1">
                <a:latin typeface="Arial" panose="020B0604020202020204" pitchFamily="34" charset="0"/>
              </a:rPr>
              <a:t>emissività</a:t>
            </a:r>
            <a:r>
              <a:rPr lang="fr-CH" altLang="it-IT" sz="1800" b="1" dirty="0">
                <a:latin typeface="Arial" panose="020B0604020202020204" pitchFamily="34" charset="0"/>
              </a:rPr>
              <a:t> in un </a:t>
            </a:r>
            <a:r>
              <a:rPr lang="fr-CH" altLang="it-IT" sz="1800" b="1" dirty="0" err="1">
                <a:latin typeface="Arial" panose="020B0604020202020204" pitchFamily="34" charset="0"/>
              </a:rPr>
              <a:t>coating</a:t>
            </a:r>
            <a:endParaRPr lang="en-US" altLang="it-IT" sz="1800" b="1" dirty="0">
              <a:latin typeface="Arial" panose="020B0604020202020204" pitchFamily="34" charset="0"/>
            </a:endParaRPr>
          </a:p>
          <a:p>
            <a:pPr algn="l" eaLnBrk="1" hangingPunct="1">
              <a:lnSpc>
                <a:spcPct val="90000"/>
              </a:lnSpc>
              <a:buFontTx/>
              <a:buChar char="•"/>
            </a:pPr>
            <a:endParaRPr lang="en-US" altLang="it-IT" sz="1800" b="1" dirty="0">
              <a:latin typeface="Arial" panose="020B0604020202020204" pitchFamily="34" charset="0"/>
            </a:endParaRPr>
          </a:p>
          <a:p>
            <a:pPr algn="l" eaLnBrk="1" hangingPunct="1">
              <a:lnSpc>
                <a:spcPct val="90000"/>
              </a:lnSpc>
              <a:buFontTx/>
              <a:buChar char="•"/>
            </a:pPr>
            <a:endParaRPr lang="fr-CH" altLang="it-IT" sz="1800" b="1" dirty="0">
              <a:latin typeface="Arial" panose="020B0604020202020204" pitchFamily="34" charset="0"/>
            </a:endParaRPr>
          </a:p>
          <a:p>
            <a:pPr algn="l" eaLnBrk="1" hangingPunct="1">
              <a:lnSpc>
                <a:spcPct val="90000"/>
              </a:lnSpc>
              <a:buFontTx/>
              <a:buChar char="•"/>
            </a:pPr>
            <a:r>
              <a:rPr lang="fr-CH" altLang="it-IT" sz="1800" b="1" dirty="0">
                <a:latin typeface="Arial" panose="020B0604020202020204" pitchFamily="34" charset="0"/>
              </a:rPr>
              <a:t>  Caratteristiche </a:t>
            </a:r>
            <a:endParaRPr lang="en-US" altLang="it-IT" sz="1800" b="1" dirty="0">
              <a:latin typeface="Arial" panose="020B0604020202020204" pitchFamily="34" charset="0"/>
            </a:endParaRPr>
          </a:p>
          <a:p>
            <a:pPr lvl="1" algn="l" eaLnBrk="1" hangingPunct="1">
              <a:lnSpc>
                <a:spcPct val="90000"/>
              </a:lnSpc>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Trasmissione</a:t>
            </a:r>
            <a:r>
              <a:rPr lang="fr-CH" altLang="it-IT" sz="1600" b="1" dirty="0">
                <a:latin typeface="Arial" panose="020B0604020202020204" pitchFamily="34" charset="0"/>
              </a:rPr>
              <a:t> luminosa </a:t>
            </a:r>
            <a:r>
              <a:rPr lang="fr-CH" altLang="it-IT" sz="1600" b="1" dirty="0" err="1">
                <a:latin typeface="Arial" panose="020B0604020202020204" pitchFamily="34" charset="0"/>
              </a:rPr>
              <a:t>alta</a:t>
            </a:r>
            <a:r>
              <a:rPr lang="fr-CH" altLang="it-IT" sz="1600" b="1" dirty="0">
                <a:latin typeface="Arial" panose="020B0604020202020204" pitchFamily="34" charset="0"/>
              </a:rPr>
              <a:t> per un </a:t>
            </a:r>
            <a:r>
              <a:rPr lang="fr-CH" altLang="it-IT" sz="1600" b="1" dirty="0" err="1">
                <a:latin typeface="Arial" panose="020B0604020202020204" pitchFamily="34" charset="0"/>
              </a:rPr>
              <a:t>fattore</a:t>
            </a:r>
            <a:r>
              <a:rPr lang="fr-CH" altLang="it-IT" sz="1600" b="1" dirty="0">
                <a:latin typeface="Arial" panose="020B0604020202020204" pitchFamily="34" charset="0"/>
              </a:rPr>
              <a:t> </a:t>
            </a:r>
            <a:r>
              <a:rPr lang="fr-CH" altLang="it-IT" sz="1600" b="1" dirty="0" err="1">
                <a:latin typeface="Arial" panose="020B0604020202020204" pitchFamily="34" charset="0"/>
              </a:rPr>
              <a:t>solare</a:t>
            </a:r>
            <a:r>
              <a:rPr lang="fr-CH" altLang="it-IT" sz="1600" b="1" dirty="0">
                <a:latin typeface="Arial" panose="020B0604020202020204" pitchFamily="34" charset="0"/>
              </a:rPr>
              <a:t> </a:t>
            </a:r>
            <a:r>
              <a:rPr lang="fr-CH" altLang="it-IT" sz="1600" b="1" dirty="0" err="1">
                <a:latin typeface="Arial" panose="020B0604020202020204" pitchFamily="34" charset="0"/>
              </a:rPr>
              <a:t>basso</a:t>
            </a:r>
            <a:endParaRPr lang="en-US" altLang="it-IT" sz="1600" b="1" dirty="0">
              <a:latin typeface="Arial" panose="020B0604020202020204" pitchFamily="34" charset="0"/>
            </a:endParaRPr>
          </a:p>
          <a:p>
            <a:pPr lvl="1" algn="l" eaLnBrk="1" hangingPunct="1">
              <a:lnSpc>
                <a:spcPct val="90000"/>
              </a:lnSpc>
              <a:buFontTx/>
              <a:buChar char="–"/>
            </a:pPr>
            <a:r>
              <a:rPr lang="en-US" altLang="it-IT" sz="1600" b="1" dirty="0">
                <a:latin typeface="Arial" panose="020B0604020202020204" pitchFamily="34" charset="0"/>
              </a:rPr>
              <a:t> </a:t>
            </a:r>
            <a:r>
              <a:rPr lang="fr-CH" altLang="it-IT" sz="1600" b="1" dirty="0">
                <a:latin typeface="Arial" panose="020B0604020202020204" pitchFamily="34" charset="0"/>
              </a:rPr>
              <a:t>Bassa </a:t>
            </a:r>
            <a:r>
              <a:rPr lang="fr-CH" altLang="it-IT" sz="1600" b="1" dirty="0" err="1">
                <a:latin typeface="Arial" panose="020B0604020202020204" pitchFamily="34" charset="0"/>
              </a:rPr>
              <a:t>riflessione</a:t>
            </a:r>
            <a:r>
              <a:rPr lang="fr-CH" altLang="it-IT" sz="1600" b="1" dirty="0">
                <a:latin typeface="Arial" panose="020B0604020202020204" pitchFamily="34" charset="0"/>
              </a:rPr>
              <a:t> luminosa verso l’</a:t>
            </a:r>
            <a:r>
              <a:rPr lang="fr-CH" altLang="it-IT" sz="1600" b="1" dirty="0" err="1">
                <a:latin typeface="Arial" panose="020B0604020202020204" pitchFamily="34" charset="0"/>
              </a:rPr>
              <a:t>esterno</a:t>
            </a:r>
            <a:endParaRPr lang="en-US" altLang="it-IT" sz="1600" b="1" dirty="0">
              <a:latin typeface="Arial" panose="020B0604020202020204" pitchFamily="34" charset="0"/>
            </a:endParaRPr>
          </a:p>
          <a:p>
            <a:pPr lvl="1" algn="l" eaLnBrk="1" hangingPunct="1">
              <a:lnSpc>
                <a:spcPct val="90000"/>
              </a:lnSpc>
              <a:buFontTx/>
              <a:buChar char="–"/>
            </a:pPr>
            <a:r>
              <a:rPr lang="fr-CH" altLang="it-IT" sz="1600" b="1" dirty="0">
                <a:latin typeface="Arial" panose="020B0604020202020204" pitchFamily="34" charset="0"/>
              </a:rPr>
              <a:t> </a:t>
            </a:r>
            <a:r>
              <a:rPr lang="fr-CH" altLang="it-IT" sz="1600" b="1" dirty="0" err="1">
                <a:latin typeface="Arial" panose="020B0604020202020204" pitchFamily="34" charset="0"/>
              </a:rPr>
              <a:t>Valore</a:t>
            </a:r>
            <a:r>
              <a:rPr lang="fr-CH" altLang="it-IT" sz="1600" b="1" dirty="0">
                <a:latin typeface="Arial" panose="020B0604020202020204" pitchFamily="34" charset="0"/>
              </a:rPr>
              <a:t> U </a:t>
            </a:r>
            <a:r>
              <a:rPr lang="fr-CH" altLang="it-IT" sz="1600" b="1" dirty="0" err="1">
                <a:latin typeface="Arial" panose="020B0604020202020204" pitchFamily="34" charset="0"/>
              </a:rPr>
              <a:t>basso</a:t>
            </a:r>
            <a:endParaRPr lang="en-US" altLang="it-IT" sz="1600" b="1" dirty="0">
              <a:latin typeface="Arial" panose="020B0604020202020204" pitchFamily="34" charset="0"/>
            </a:endParaRPr>
          </a:p>
          <a:p>
            <a:pPr lvl="1" algn="l" eaLnBrk="1" hangingPunct="1">
              <a:lnSpc>
                <a:spcPct val="90000"/>
              </a:lnSpc>
              <a:buFontTx/>
              <a:buChar char="–"/>
            </a:pPr>
            <a:r>
              <a:rPr lang="en-US" altLang="it-IT" sz="1600" b="1" dirty="0">
                <a:latin typeface="Arial" panose="020B0604020202020204" pitchFamily="34" charset="0"/>
              </a:rPr>
              <a:t> </a:t>
            </a:r>
            <a:r>
              <a:rPr lang="fr-CH" altLang="it-IT" sz="1600" b="1" dirty="0" err="1">
                <a:latin typeface="Arial" panose="020B0604020202020204" pitchFamily="34" charset="0"/>
              </a:rPr>
              <a:t>Aspetto</a:t>
            </a:r>
            <a:r>
              <a:rPr lang="fr-CH" altLang="it-IT" sz="1600" b="1" dirty="0">
                <a:latin typeface="Arial" panose="020B0604020202020204" pitchFamily="34" charset="0"/>
              </a:rPr>
              <a:t> colore </a:t>
            </a:r>
            <a:r>
              <a:rPr lang="fr-CH" altLang="it-IT" sz="1600" b="1" dirty="0" err="1">
                <a:latin typeface="Arial" panose="020B0604020202020204" pitchFamily="34" charset="0"/>
              </a:rPr>
              <a:t>neutro</a:t>
            </a:r>
            <a:r>
              <a:rPr lang="fr-CH" altLang="it-IT" sz="1600" b="1" dirty="0">
                <a:latin typeface="Arial" panose="020B0604020202020204" pitchFamily="34" charset="0"/>
              </a:rPr>
              <a:t> verso l’</a:t>
            </a:r>
            <a:r>
              <a:rPr lang="fr-CH" altLang="it-IT" sz="1600" b="1" dirty="0" err="1">
                <a:latin typeface="Arial" panose="020B0604020202020204" pitchFamily="34" charset="0"/>
              </a:rPr>
              <a:t>esterno</a:t>
            </a:r>
            <a:r>
              <a:rPr lang="fr-CH" altLang="it-IT" sz="1600" b="1" dirty="0">
                <a:latin typeface="Arial" panose="020B0604020202020204" pitchFamily="34" charset="0"/>
              </a:rPr>
              <a:t> e </a:t>
            </a:r>
            <a:r>
              <a:rPr lang="fr-CH" altLang="it-IT" sz="1600" b="1" dirty="0" err="1">
                <a:latin typeface="Arial" panose="020B0604020202020204" pitchFamily="34" charset="0"/>
              </a:rPr>
              <a:t>interno</a:t>
            </a:r>
            <a:endParaRPr lang="en-US" altLang="it-IT" sz="1600" b="1" dirty="0">
              <a:latin typeface="Arial" panose="020B0604020202020204" pitchFamily="34" charset="0"/>
            </a:endParaRPr>
          </a:p>
          <a:p>
            <a:pPr lvl="1" algn="l" eaLnBrk="1" hangingPunct="1">
              <a:lnSpc>
                <a:spcPct val="90000"/>
              </a:lnSpc>
              <a:buFontTx/>
              <a:buChar char="–"/>
            </a:pPr>
            <a:endParaRPr lang="en-US" altLang="it-IT" sz="1600" b="1" dirty="0">
              <a:latin typeface="Arial" panose="020B0604020202020204" pitchFamily="34" charset="0"/>
            </a:endParaRPr>
          </a:p>
          <a:p>
            <a:pPr algn="l" eaLnBrk="1" hangingPunct="1">
              <a:lnSpc>
                <a:spcPct val="90000"/>
              </a:lnSpc>
              <a:buFontTx/>
              <a:buChar char="•"/>
            </a:pPr>
            <a:endParaRPr lang="en-US" altLang="it-IT" sz="1800" b="1" dirty="0">
              <a:latin typeface="Arial" panose="020B0604020202020204" pitchFamily="34" charset="0"/>
            </a:endParaRPr>
          </a:p>
        </p:txBody>
      </p:sp>
      <p:sp>
        <p:nvSpPr>
          <p:cNvPr id="2" name="Segnaposto piè di pagina 5">
            <a:extLst>
              <a:ext uri="{FF2B5EF4-FFF2-40B4-BE49-F238E27FC236}">
                <a16:creationId xmlns:a16="http://schemas.microsoft.com/office/drawing/2014/main" id="{8077041B-6988-B5BA-8F34-89CEBDB555A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390762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Rectangle 13">
            <a:extLst>
              <a:ext uri="{FF2B5EF4-FFF2-40B4-BE49-F238E27FC236}">
                <a16:creationId xmlns:a16="http://schemas.microsoft.com/office/drawing/2014/main" id="{1DC7734C-44A9-E343-1C7C-17F94A805399}"/>
              </a:ext>
            </a:extLst>
          </p:cNvPr>
          <p:cNvSpPr>
            <a:spLocks noChangeArrowheads="1"/>
          </p:cNvSpPr>
          <p:nvPr/>
        </p:nvSpPr>
        <p:spPr bwMode="auto">
          <a:xfrm>
            <a:off x="1110856" y="225043"/>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fr-FR" altLang="it-IT"/>
              <a:t>Esempio di coating selettivo</a:t>
            </a:r>
          </a:p>
        </p:txBody>
      </p:sp>
      <p:sp>
        <p:nvSpPr>
          <p:cNvPr id="8" name="Rectangle 11">
            <a:extLst>
              <a:ext uri="{FF2B5EF4-FFF2-40B4-BE49-F238E27FC236}">
                <a16:creationId xmlns:a16="http://schemas.microsoft.com/office/drawing/2014/main" id="{AF6EE8BA-99D5-873C-813D-6E020DE1F204}"/>
              </a:ext>
            </a:extLst>
          </p:cNvPr>
          <p:cNvSpPr>
            <a:spLocks noChangeArrowheads="1"/>
          </p:cNvSpPr>
          <p:nvPr/>
        </p:nvSpPr>
        <p:spPr bwMode="auto">
          <a:xfrm>
            <a:off x="2400300" y="959209"/>
            <a:ext cx="43434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Clr>
                <a:srgbClr val="000000"/>
              </a:buClr>
              <a:buSzPct val="90000"/>
              <a:buFont typeface="Monotype Sorts"/>
              <a:buNone/>
            </a:pPr>
            <a:r>
              <a:rPr lang="fr-CH" altLang="it-IT" sz="1600" b="1" dirty="0">
                <a:solidFill>
                  <a:srgbClr val="000000"/>
                </a:solidFill>
                <a:latin typeface="Arial" panose="020B0604020202020204" pitchFamily="34" charset="0"/>
              </a:rPr>
              <a:t>Alta </a:t>
            </a:r>
            <a:r>
              <a:rPr lang="fr-CH" altLang="it-IT" sz="1600" b="1" dirty="0" err="1">
                <a:solidFill>
                  <a:srgbClr val="000000"/>
                </a:solidFill>
                <a:latin typeface="Arial" panose="020B0604020202020204" pitchFamily="34" charset="0"/>
              </a:rPr>
              <a:t>trasmissione</a:t>
            </a:r>
            <a:r>
              <a:rPr lang="fr-CH" altLang="it-IT" sz="1600" b="1" dirty="0">
                <a:solidFill>
                  <a:srgbClr val="000000"/>
                </a:solidFill>
                <a:latin typeface="Arial" panose="020B0604020202020204" pitchFamily="34" charset="0"/>
              </a:rPr>
              <a:t> luminosa</a:t>
            </a:r>
            <a:endParaRPr lang="en-US" altLang="it-IT" sz="1600" b="1"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600" b="1" dirty="0" err="1">
                <a:solidFill>
                  <a:srgbClr val="000000"/>
                </a:solidFill>
                <a:latin typeface="Arial" panose="020B0604020202020204" pitchFamily="34" charset="0"/>
              </a:rPr>
              <a:t>Fattore</a:t>
            </a:r>
            <a:r>
              <a:rPr lang="fr-CH" altLang="it-IT" sz="1600" b="1" dirty="0">
                <a:solidFill>
                  <a:srgbClr val="000000"/>
                </a:solidFill>
                <a:latin typeface="Arial" panose="020B0604020202020204" pitchFamily="34" charset="0"/>
              </a:rPr>
              <a:t> </a:t>
            </a:r>
            <a:r>
              <a:rPr lang="fr-CH" altLang="it-IT" sz="1600" b="1" dirty="0" err="1">
                <a:solidFill>
                  <a:srgbClr val="000000"/>
                </a:solidFill>
                <a:latin typeface="Arial" panose="020B0604020202020204" pitchFamily="34" charset="0"/>
              </a:rPr>
              <a:t>solare</a:t>
            </a:r>
            <a:r>
              <a:rPr lang="fr-CH" altLang="it-IT" sz="1600" b="1" dirty="0">
                <a:solidFill>
                  <a:srgbClr val="000000"/>
                </a:solidFill>
                <a:latin typeface="Arial" panose="020B0604020202020204" pitchFamily="34" charset="0"/>
              </a:rPr>
              <a:t> </a:t>
            </a:r>
            <a:r>
              <a:rPr lang="fr-CH" altLang="it-IT" sz="1600" b="1" dirty="0" err="1">
                <a:solidFill>
                  <a:srgbClr val="000000"/>
                </a:solidFill>
                <a:latin typeface="Arial" panose="020B0604020202020204" pitchFamily="34" charset="0"/>
              </a:rPr>
              <a:t>basso</a:t>
            </a:r>
            <a:endParaRPr lang="fr-CH" altLang="it-IT" sz="1600" b="1"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600" b="1" dirty="0" err="1">
                <a:solidFill>
                  <a:srgbClr val="000000"/>
                </a:solidFill>
                <a:latin typeface="Arial" panose="020B0604020202020204" pitchFamily="34" charset="0"/>
              </a:rPr>
              <a:t>Valore</a:t>
            </a:r>
            <a:r>
              <a:rPr lang="fr-CH" altLang="it-IT" sz="1600" b="1" dirty="0">
                <a:solidFill>
                  <a:srgbClr val="000000"/>
                </a:solidFill>
                <a:latin typeface="Arial" panose="020B0604020202020204" pitchFamily="34" charset="0"/>
              </a:rPr>
              <a:t> U </a:t>
            </a:r>
            <a:r>
              <a:rPr lang="fr-CH" altLang="it-IT" sz="1600" b="1" dirty="0" err="1">
                <a:solidFill>
                  <a:srgbClr val="000000"/>
                </a:solidFill>
                <a:latin typeface="Arial" panose="020B0604020202020204" pitchFamily="34" charset="0"/>
              </a:rPr>
              <a:t>termico</a:t>
            </a:r>
            <a:r>
              <a:rPr lang="fr-CH" altLang="it-IT" sz="1600" b="1" dirty="0">
                <a:solidFill>
                  <a:srgbClr val="000000"/>
                </a:solidFill>
                <a:latin typeface="Arial" panose="020B0604020202020204" pitchFamily="34" charset="0"/>
              </a:rPr>
              <a:t> </a:t>
            </a:r>
            <a:r>
              <a:rPr lang="fr-CH" altLang="it-IT" sz="1600" b="1" dirty="0" err="1">
                <a:solidFill>
                  <a:srgbClr val="000000"/>
                </a:solidFill>
                <a:latin typeface="Arial" panose="020B0604020202020204" pitchFamily="34" charset="0"/>
              </a:rPr>
              <a:t>basso</a:t>
            </a:r>
            <a:endParaRPr lang="en-US" altLang="it-IT" sz="1600" b="1" dirty="0">
              <a:solidFill>
                <a:srgbClr val="000000"/>
              </a:solidFill>
              <a:latin typeface="Arial" panose="020B0604020202020204" pitchFamily="34" charset="0"/>
            </a:endParaRPr>
          </a:p>
        </p:txBody>
      </p:sp>
      <p:graphicFrame>
        <p:nvGraphicFramePr>
          <p:cNvPr id="9" name="Object 7">
            <a:extLst>
              <a:ext uri="{FF2B5EF4-FFF2-40B4-BE49-F238E27FC236}">
                <a16:creationId xmlns:a16="http://schemas.microsoft.com/office/drawing/2014/main" id="{7F59CB98-B811-AA65-7F37-364E52F60006}"/>
              </a:ext>
            </a:extLst>
          </p:cNvPr>
          <p:cNvGraphicFramePr>
            <a:graphicFrameLocks noChangeAspect="1"/>
          </p:cNvGraphicFramePr>
          <p:nvPr>
            <p:extLst>
              <p:ext uri="{D42A27DB-BD31-4B8C-83A1-F6EECF244321}">
                <p14:modId xmlns:p14="http://schemas.microsoft.com/office/powerpoint/2010/main" val="901336575"/>
              </p:ext>
            </p:extLst>
          </p:nvPr>
        </p:nvGraphicFramePr>
        <p:xfrm>
          <a:off x="868099" y="3290249"/>
          <a:ext cx="7837488" cy="1524000"/>
        </p:xfrm>
        <a:graphic>
          <a:graphicData uri="http://schemas.openxmlformats.org/presentationml/2006/ole">
            <mc:AlternateContent xmlns:mc="http://schemas.openxmlformats.org/markup-compatibility/2006">
              <mc:Choice xmlns:v="urn:schemas-microsoft-com:vml" Requires="v">
                <p:oleObj name="Bitmap Image" r:id="rId5" imgW="5706024" imgH="1133539" progId="Paint.Picture">
                  <p:embed/>
                </p:oleObj>
              </mc:Choice>
              <mc:Fallback>
                <p:oleObj name="Bitmap Image" r:id="rId5" imgW="5706024" imgH="1133539" progId="Paint.Picture">
                  <p:embed/>
                  <p:pic>
                    <p:nvPicPr>
                      <p:cNvPr id="24579" name="Object 7">
                        <a:extLst>
                          <a:ext uri="{FF2B5EF4-FFF2-40B4-BE49-F238E27FC236}">
                            <a16:creationId xmlns:a16="http://schemas.microsoft.com/office/drawing/2014/main" id="{60E3ABEF-C023-84DF-D4B9-E356409C6E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8099" y="3290249"/>
                        <a:ext cx="7837488"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8">
            <a:extLst>
              <a:ext uri="{FF2B5EF4-FFF2-40B4-BE49-F238E27FC236}">
                <a16:creationId xmlns:a16="http://schemas.microsoft.com/office/drawing/2014/main" id="{F0313EF7-1F3B-D0CE-6AC9-2782A7F7DD43}"/>
              </a:ext>
            </a:extLst>
          </p:cNvPr>
          <p:cNvSpPr>
            <a:spLocks noChangeArrowheads="1"/>
          </p:cNvSpPr>
          <p:nvPr/>
        </p:nvSpPr>
        <p:spPr bwMode="auto">
          <a:xfrm>
            <a:off x="487099" y="4738049"/>
            <a:ext cx="8382000" cy="70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Clr>
                <a:srgbClr val="000000"/>
              </a:buClr>
              <a:buSzPct val="90000"/>
              <a:buFont typeface="Monotype Sorts"/>
              <a:buNone/>
            </a:pPr>
            <a:r>
              <a:rPr lang="fr-CH" altLang="it-IT" sz="1600" dirty="0">
                <a:solidFill>
                  <a:srgbClr val="000000"/>
                </a:solidFill>
                <a:latin typeface="Arial" panose="020B0604020202020204" pitchFamily="34" charset="0"/>
              </a:rPr>
              <a:t>           </a:t>
            </a:r>
            <a:r>
              <a:rPr lang="en-US" altLang="it-IT" sz="1600" dirty="0">
                <a:solidFill>
                  <a:srgbClr val="000000"/>
                </a:solidFill>
                <a:latin typeface="Arial" panose="020B0604020202020204" pitchFamily="34" charset="0"/>
              </a:rPr>
              <a:t>Blue 59</a:t>
            </a:r>
            <a:r>
              <a:rPr lang="fr-CH" altLang="it-IT" sz="1600" dirty="0">
                <a:solidFill>
                  <a:srgbClr val="000000"/>
                </a:solidFill>
                <a:latin typeface="Arial" panose="020B0604020202020204" pitchFamily="34" charset="0"/>
              </a:rPr>
              <a:t>                     </a:t>
            </a:r>
            <a:r>
              <a:rPr lang="en-US" altLang="it-IT" sz="1600" dirty="0">
                <a:solidFill>
                  <a:srgbClr val="000000"/>
                </a:solidFill>
                <a:latin typeface="Arial" panose="020B0604020202020204" pitchFamily="34" charset="0"/>
              </a:rPr>
              <a:t>Silver 43  </a:t>
            </a:r>
            <a:r>
              <a:rPr lang="fr-CH" altLang="it-IT" sz="1600" dirty="0">
                <a:solidFill>
                  <a:srgbClr val="000000"/>
                </a:solidFill>
                <a:latin typeface="Arial" panose="020B0604020202020204" pitchFamily="34" charset="0"/>
              </a:rPr>
              <a:t>                </a:t>
            </a:r>
            <a:r>
              <a:rPr lang="en-US" altLang="it-IT" sz="1600" dirty="0">
                <a:solidFill>
                  <a:srgbClr val="000000"/>
                </a:solidFill>
                <a:latin typeface="Arial" panose="020B0604020202020204" pitchFamily="34" charset="0"/>
              </a:rPr>
              <a:t>Natural 62</a:t>
            </a:r>
            <a:r>
              <a:rPr lang="fr-CH" altLang="it-IT" sz="1600" dirty="0">
                <a:solidFill>
                  <a:srgbClr val="000000"/>
                </a:solidFill>
                <a:latin typeface="Arial" panose="020B0604020202020204" pitchFamily="34" charset="0"/>
              </a:rPr>
              <a:t>        SN 63        NP 54</a:t>
            </a:r>
          </a:p>
          <a:p>
            <a:pPr eaLnBrk="1" hangingPunct="1">
              <a:spcBef>
                <a:spcPct val="50000"/>
              </a:spcBef>
              <a:buClr>
                <a:srgbClr val="000000"/>
              </a:buClr>
              <a:buSzPct val="90000"/>
              <a:buFont typeface="Monotype Sorts"/>
              <a:buNone/>
            </a:pPr>
            <a:r>
              <a:rPr lang="fr-CH" altLang="it-IT" sz="1600" dirty="0">
                <a:solidFill>
                  <a:srgbClr val="000000"/>
                </a:solidFill>
                <a:latin typeface="Arial" panose="020B0604020202020204" pitchFamily="34" charset="0"/>
              </a:rPr>
              <a:t>                            Silver 50                 Neutral 52                   SN 51   SN 62   SN 70   SN 40</a:t>
            </a:r>
            <a:endParaRPr lang="en-US" altLang="it-IT" sz="1600" dirty="0">
              <a:solidFill>
                <a:srgbClr val="000000"/>
              </a:solidFill>
              <a:latin typeface="Arial" panose="020B0604020202020204" pitchFamily="34" charset="0"/>
            </a:endParaRPr>
          </a:p>
        </p:txBody>
      </p:sp>
      <p:sp>
        <p:nvSpPr>
          <p:cNvPr id="11" name="Rectangle 9">
            <a:extLst>
              <a:ext uri="{FF2B5EF4-FFF2-40B4-BE49-F238E27FC236}">
                <a16:creationId xmlns:a16="http://schemas.microsoft.com/office/drawing/2014/main" id="{22BF2BBC-EA83-BDEA-067C-D81BC511BFB0}"/>
              </a:ext>
            </a:extLst>
          </p:cNvPr>
          <p:cNvSpPr>
            <a:spLocks noChangeArrowheads="1"/>
          </p:cNvSpPr>
          <p:nvPr/>
        </p:nvSpPr>
        <p:spPr bwMode="auto">
          <a:xfrm>
            <a:off x="6659299" y="1537649"/>
            <a:ext cx="11430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Clr>
                <a:srgbClr val="000000"/>
              </a:buClr>
              <a:buSzPct val="90000"/>
              <a:buFont typeface="Monotype Sorts"/>
              <a:buNone/>
            </a:pPr>
            <a:r>
              <a:rPr lang="fr-CH" altLang="it-IT" sz="1000">
                <a:solidFill>
                  <a:srgbClr val="000000"/>
                </a:solidFill>
                <a:latin typeface="Arial" panose="020B0604020202020204" pitchFamily="34" charset="0"/>
              </a:rPr>
              <a:t>Ossido metallo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en-US" altLang="it-IT" sz="1000">
                <a:solidFill>
                  <a:srgbClr val="000000"/>
                </a:solidFill>
                <a:latin typeface="Arial" panose="020B0604020202020204" pitchFamily="34" charset="0"/>
              </a:rPr>
              <a:t>Metal</a:t>
            </a:r>
            <a:r>
              <a:rPr lang="fr-CH" altLang="it-IT" sz="1000">
                <a:solidFill>
                  <a:srgbClr val="000000"/>
                </a:solidFill>
                <a:latin typeface="Arial" panose="020B0604020202020204" pitchFamily="34" charset="0"/>
              </a:rPr>
              <a:t>lo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a:solidFill>
                  <a:srgbClr val="000000"/>
                </a:solidFill>
                <a:latin typeface="Arial" panose="020B0604020202020204" pitchFamily="34" charset="0"/>
              </a:rPr>
              <a:t>Argento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a:solidFill>
                  <a:srgbClr val="000000"/>
                </a:solidFill>
                <a:latin typeface="Arial" panose="020B0604020202020204" pitchFamily="34" charset="0"/>
              </a:rPr>
              <a:t>Ossido metallo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en-US" altLang="it-IT" sz="1000">
                <a:solidFill>
                  <a:srgbClr val="000000"/>
                </a:solidFill>
                <a:latin typeface="Arial" panose="020B0604020202020204" pitchFamily="34" charset="0"/>
              </a:rPr>
              <a:t>Metal</a:t>
            </a:r>
            <a:r>
              <a:rPr lang="fr-CH" altLang="it-IT" sz="1000">
                <a:solidFill>
                  <a:srgbClr val="000000"/>
                </a:solidFill>
                <a:latin typeface="Arial" panose="020B0604020202020204" pitchFamily="34" charset="0"/>
              </a:rPr>
              <a:t>lo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a:solidFill>
                  <a:srgbClr val="000000"/>
                </a:solidFill>
                <a:latin typeface="Arial" panose="020B0604020202020204" pitchFamily="34" charset="0"/>
              </a:rPr>
              <a:t>Argento</a:t>
            </a:r>
            <a:endParaRPr lang="en-US" altLang="it-IT" sz="100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a:solidFill>
                  <a:srgbClr val="000000"/>
                </a:solidFill>
                <a:latin typeface="Arial" panose="020B0604020202020204" pitchFamily="34" charset="0"/>
              </a:rPr>
              <a:t>Ossido metallo</a:t>
            </a:r>
            <a:endParaRPr lang="en-US" altLang="it-IT" sz="1000">
              <a:solidFill>
                <a:srgbClr val="000000"/>
              </a:solidFill>
              <a:latin typeface="Arial" panose="020B0604020202020204" pitchFamily="34" charset="0"/>
            </a:endParaRPr>
          </a:p>
        </p:txBody>
      </p:sp>
      <p:sp>
        <p:nvSpPr>
          <p:cNvPr id="12" name="Rectangle 10">
            <a:extLst>
              <a:ext uri="{FF2B5EF4-FFF2-40B4-BE49-F238E27FC236}">
                <a16:creationId xmlns:a16="http://schemas.microsoft.com/office/drawing/2014/main" id="{3B9D6E36-AC87-7E39-E249-B39DD7D38982}"/>
              </a:ext>
            </a:extLst>
          </p:cNvPr>
          <p:cNvSpPr>
            <a:spLocks noChangeArrowheads="1"/>
          </p:cNvSpPr>
          <p:nvPr/>
        </p:nvSpPr>
        <p:spPr bwMode="auto">
          <a:xfrm>
            <a:off x="3154099" y="2147249"/>
            <a:ext cx="114300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Clr>
                <a:srgbClr val="000000"/>
              </a:buClr>
              <a:buSzPct val="90000"/>
              <a:buFont typeface="Monotype Sorts"/>
              <a:buNone/>
            </a:pPr>
            <a:r>
              <a:rPr lang="fr-CH" altLang="it-IT" sz="1000" dirty="0" err="1">
                <a:solidFill>
                  <a:srgbClr val="000000"/>
                </a:solidFill>
                <a:latin typeface="Arial" panose="020B0604020202020204" pitchFamily="34" charset="0"/>
              </a:rPr>
              <a:t>Ossido</a:t>
            </a:r>
            <a:r>
              <a:rPr lang="fr-CH" altLang="it-IT" sz="1000" dirty="0">
                <a:solidFill>
                  <a:srgbClr val="000000"/>
                </a:solidFill>
                <a:latin typeface="Arial" panose="020B0604020202020204" pitchFamily="34" charset="0"/>
              </a:rPr>
              <a:t> </a:t>
            </a:r>
            <a:r>
              <a:rPr lang="fr-CH" altLang="it-IT" sz="1000" dirty="0" err="1">
                <a:solidFill>
                  <a:srgbClr val="000000"/>
                </a:solidFill>
                <a:latin typeface="Arial" panose="020B0604020202020204" pitchFamily="34" charset="0"/>
              </a:rPr>
              <a:t>metallo</a:t>
            </a:r>
            <a:endParaRPr lang="en-US" altLang="it-IT" sz="1000"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en-US" altLang="it-IT" sz="1000" dirty="0">
                <a:solidFill>
                  <a:srgbClr val="000000"/>
                </a:solidFill>
                <a:latin typeface="Arial" panose="020B0604020202020204" pitchFamily="34" charset="0"/>
              </a:rPr>
              <a:t>Metal</a:t>
            </a:r>
            <a:r>
              <a:rPr lang="fr-CH" altLang="it-IT" sz="1000" dirty="0">
                <a:solidFill>
                  <a:srgbClr val="000000"/>
                </a:solidFill>
                <a:latin typeface="Arial" panose="020B0604020202020204" pitchFamily="34" charset="0"/>
              </a:rPr>
              <a:t>lo</a:t>
            </a:r>
            <a:endParaRPr lang="en-US" altLang="it-IT" sz="1000"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dirty="0" err="1">
                <a:solidFill>
                  <a:srgbClr val="000000"/>
                </a:solidFill>
                <a:latin typeface="Arial" panose="020B0604020202020204" pitchFamily="34" charset="0"/>
              </a:rPr>
              <a:t>Argento</a:t>
            </a:r>
            <a:endParaRPr lang="fr-CH" altLang="it-IT" sz="1000"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r>
              <a:rPr lang="fr-CH" altLang="it-IT" sz="1000" dirty="0" err="1">
                <a:solidFill>
                  <a:srgbClr val="000000"/>
                </a:solidFill>
                <a:latin typeface="Arial" panose="020B0604020202020204" pitchFamily="34" charset="0"/>
              </a:rPr>
              <a:t>Ossido</a:t>
            </a:r>
            <a:r>
              <a:rPr lang="fr-CH" altLang="it-IT" sz="1000" dirty="0">
                <a:solidFill>
                  <a:srgbClr val="000000"/>
                </a:solidFill>
                <a:latin typeface="Arial" panose="020B0604020202020204" pitchFamily="34" charset="0"/>
              </a:rPr>
              <a:t> </a:t>
            </a:r>
            <a:r>
              <a:rPr lang="fr-CH" altLang="it-IT" sz="1000" dirty="0" err="1">
                <a:solidFill>
                  <a:srgbClr val="000000"/>
                </a:solidFill>
                <a:latin typeface="Arial" panose="020B0604020202020204" pitchFamily="34" charset="0"/>
              </a:rPr>
              <a:t>metallo</a:t>
            </a:r>
            <a:endParaRPr lang="en-US" altLang="it-IT" sz="1000" dirty="0">
              <a:solidFill>
                <a:srgbClr val="000000"/>
              </a:solidFill>
              <a:latin typeface="Arial" panose="020B0604020202020204" pitchFamily="34" charset="0"/>
            </a:endParaRPr>
          </a:p>
          <a:p>
            <a:pPr eaLnBrk="1" hangingPunct="1">
              <a:spcBef>
                <a:spcPct val="50000"/>
              </a:spcBef>
              <a:buClr>
                <a:srgbClr val="000000"/>
              </a:buClr>
              <a:buSzPct val="90000"/>
              <a:buFont typeface="Monotype Sorts"/>
              <a:buNone/>
            </a:pPr>
            <a:endParaRPr lang="en-US" altLang="it-IT" sz="1000" dirty="0">
              <a:solidFill>
                <a:srgbClr val="000000"/>
              </a:solidFill>
              <a:latin typeface="Arial" panose="020B0604020202020204" pitchFamily="34" charset="0"/>
            </a:endParaRPr>
          </a:p>
        </p:txBody>
      </p:sp>
      <p:sp>
        <p:nvSpPr>
          <p:cNvPr id="2" name="Segnaposto piè di pagina 5">
            <a:extLst>
              <a:ext uri="{FF2B5EF4-FFF2-40B4-BE49-F238E27FC236}">
                <a16:creationId xmlns:a16="http://schemas.microsoft.com/office/drawing/2014/main" id="{23411092-F5FD-D391-BDD4-E24452586F0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548283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8" name="Immagine 7">
            <a:extLst>
              <a:ext uri="{FF2B5EF4-FFF2-40B4-BE49-F238E27FC236}">
                <a16:creationId xmlns:a16="http://schemas.microsoft.com/office/drawing/2014/main" id="{9A013A65-9185-FE2F-492D-0AD28652E16A}"/>
              </a:ext>
            </a:extLst>
          </p:cNvPr>
          <p:cNvPicPr>
            <a:picLocks noChangeAspect="1"/>
          </p:cNvPicPr>
          <p:nvPr/>
        </p:nvPicPr>
        <p:blipFill>
          <a:blip r:embed="rId5"/>
          <a:stretch>
            <a:fillRect/>
          </a:stretch>
        </p:blipFill>
        <p:spPr>
          <a:xfrm>
            <a:off x="2411760" y="810293"/>
            <a:ext cx="4392488" cy="5324706"/>
          </a:xfrm>
          <a:prstGeom prst="rect">
            <a:avLst/>
          </a:prstGeom>
        </p:spPr>
      </p:pic>
      <p:sp>
        <p:nvSpPr>
          <p:cNvPr id="9" name="Titolo 1">
            <a:extLst>
              <a:ext uri="{FF2B5EF4-FFF2-40B4-BE49-F238E27FC236}">
                <a16:creationId xmlns:a16="http://schemas.microsoft.com/office/drawing/2014/main" id="{570B5F0C-3491-8950-2A00-889DBEF6BA0A}"/>
              </a:ext>
            </a:extLst>
          </p:cNvPr>
          <p:cNvSpPr txBox="1">
            <a:spLocks noChangeArrowheads="1"/>
          </p:cNvSpPr>
          <p:nvPr/>
        </p:nvSpPr>
        <p:spPr>
          <a:xfrm>
            <a:off x="827685" y="-28767"/>
            <a:ext cx="7772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altLang="it-IT"/>
              <a:t>Esempio di scheda tecnica</a:t>
            </a:r>
            <a:endParaRPr lang="it-IT" altLang="it-IT" dirty="0"/>
          </a:p>
        </p:txBody>
      </p:sp>
      <p:sp>
        <p:nvSpPr>
          <p:cNvPr id="2" name="Segnaposto piè di pagina 5">
            <a:extLst>
              <a:ext uri="{FF2B5EF4-FFF2-40B4-BE49-F238E27FC236}">
                <a16:creationId xmlns:a16="http://schemas.microsoft.com/office/drawing/2014/main" id="{9AAE73F1-F6A3-4106-A225-BDE302F345C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0843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DC27A177-26D5-CC43-9981-8A9DBE1077D3}"/>
              </a:ext>
            </a:extLst>
          </p:cNvPr>
          <p:cNvSpPr txBox="1">
            <a:spLocks noChangeArrowheads="1"/>
          </p:cNvSpPr>
          <p:nvPr/>
        </p:nvSpPr>
        <p:spPr>
          <a:xfrm>
            <a:off x="719769" y="123554"/>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endParaRPr lang="en-US" altLang="it-IT" sz="3000" dirty="0">
              <a:solidFill>
                <a:srgbClr val="009900"/>
              </a:solidFill>
              <a:latin typeface="EngraversGothic BT" pitchFamily="34" charset="0"/>
            </a:endParaRPr>
          </a:p>
        </p:txBody>
      </p:sp>
      <p:pic>
        <p:nvPicPr>
          <p:cNvPr id="2" name="Immagine 1">
            <a:extLst>
              <a:ext uri="{FF2B5EF4-FFF2-40B4-BE49-F238E27FC236}">
                <a16:creationId xmlns:a16="http://schemas.microsoft.com/office/drawing/2014/main" id="{1DB5A884-932A-52B9-231A-E3690266B930}"/>
              </a:ext>
            </a:extLst>
          </p:cNvPr>
          <p:cNvPicPr>
            <a:picLocks noChangeAspect="1"/>
          </p:cNvPicPr>
          <p:nvPr/>
        </p:nvPicPr>
        <p:blipFill>
          <a:blip r:embed="rId5"/>
          <a:stretch>
            <a:fillRect/>
          </a:stretch>
        </p:blipFill>
        <p:spPr>
          <a:xfrm>
            <a:off x="912677" y="1456985"/>
            <a:ext cx="7979804" cy="2750614"/>
          </a:xfrm>
          <a:prstGeom prst="rect">
            <a:avLst/>
          </a:prstGeom>
        </p:spPr>
      </p:pic>
      <p:sp>
        <p:nvSpPr>
          <p:cNvPr id="3" name="Segnaposto piè di pagina 5">
            <a:extLst>
              <a:ext uri="{FF2B5EF4-FFF2-40B4-BE49-F238E27FC236}">
                <a16:creationId xmlns:a16="http://schemas.microsoft.com/office/drawing/2014/main" id="{0A7DC1A8-5C36-3128-1DD0-B6E68626D09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486721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Rectangle 2">
            <a:extLst>
              <a:ext uri="{FF2B5EF4-FFF2-40B4-BE49-F238E27FC236}">
                <a16:creationId xmlns:a16="http://schemas.microsoft.com/office/drawing/2014/main" id="{DC27A177-26D5-CC43-9981-8A9DBE1077D3}"/>
              </a:ext>
            </a:extLst>
          </p:cNvPr>
          <p:cNvSpPr txBox="1">
            <a:spLocks noChangeArrowheads="1"/>
          </p:cNvSpPr>
          <p:nvPr/>
        </p:nvSpPr>
        <p:spPr>
          <a:xfrm>
            <a:off x="719769" y="123554"/>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endParaRPr lang="en-US" altLang="it-IT" sz="3000" dirty="0">
              <a:solidFill>
                <a:srgbClr val="009900"/>
              </a:solidFill>
              <a:latin typeface="EngraversGothic BT" pitchFamily="34" charset="0"/>
            </a:endParaRPr>
          </a:p>
        </p:txBody>
      </p:sp>
      <p:pic>
        <p:nvPicPr>
          <p:cNvPr id="11" name="Immagine 10">
            <a:extLst>
              <a:ext uri="{FF2B5EF4-FFF2-40B4-BE49-F238E27FC236}">
                <a16:creationId xmlns:a16="http://schemas.microsoft.com/office/drawing/2014/main" id="{93AA124D-4298-AC53-299F-D4566FA38434}"/>
              </a:ext>
            </a:extLst>
          </p:cNvPr>
          <p:cNvPicPr>
            <a:picLocks noChangeAspect="1"/>
          </p:cNvPicPr>
          <p:nvPr/>
        </p:nvPicPr>
        <p:blipFill>
          <a:blip r:embed="rId5"/>
          <a:stretch>
            <a:fillRect/>
          </a:stretch>
        </p:blipFill>
        <p:spPr>
          <a:xfrm>
            <a:off x="1369406" y="765146"/>
            <a:ext cx="6845806" cy="1583731"/>
          </a:xfrm>
          <a:prstGeom prst="rect">
            <a:avLst/>
          </a:prstGeom>
        </p:spPr>
      </p:pic>
      <p:sp>
        <p:nvSpPr>
          <p:cNvPr id="12" name="Rectangle 4">
            <a:extLst>
              <a:ext uri="{FF2B5EF4-FFF2-40B4-BE49-F238E27FC236}">
                <a16:creationId xmlns:a16="http://schemas.microsoft.com/office/drawing/2014/main" id="{D4E4FBB7-361F-CDB4-FB1D-5044EDB98574}"/>
              </a:ext>
            </a:extLst>
          </p:cNvPr>
          <p:cNvSpPr>
            <a:spLocks noChangeArrowheads="1"/>
          </p:cNvSpPr>
          <p:nvPr/>
        </p:nvSpPr>
        <p:spPr bwMode="auto">
          <a:xfrm>
            <a:off x="3948113" y="2508347"/>
            <a:ext cx="1276350" cy="546100"/>
          </a:xfrm>
          <a:prstGeom prst="rect">
            <a:avLst/>
          </a:prstGeom>
          <a:solidFill>
            <a:srgbClr val="000000"/>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3" name="Rectangle 5">
            <a:extLst>
              <a:ext uri="{FF2B5EF4-FFF2-40B4-BE49-F238E27FC236}">
                <a16:creationId xmlns:a16="http://schemas.microsoft.com/office/drawing/2014/main" id="{7F39954E-040D-319E-FF2C-74E492B417E4}"/>
              </a:ext>
            </a:extLst>
          </p:cNvPr>
          <p:cNvSpPr>
            <a:spLocks noChangeArrowheads="1"/>
          </p:cNvSpPr>
          <p:nvPr/>
        </p:nvSpPr>
        <p:spPr bwMode="auto">
          <a:xfrm>
            <a:off x="3939573" y="5567190"/>
            <a:ext cx="1277937" cy="439737"/>
          </a:xfrm>
          <a:prstGeom prst="rect">
            <a:avLst/>
          </a:prstGeom>
          <a:solidFill>
            <a:srgbClr val="000000"/>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4" name="Rectangle 6">
            <a:extLst>
              <a:ext uri="{FF2B5EF4-FFF2-40B4-BE49-F238E27FC236}">
                <a16:creationId xmlns:a16="http://schemas.microsoft.com/office/drawing/2014/main" id="{C354B40D-B073-BD94-05AA-18D5078C4696}"/>
              </a:ext>
            </a:extLst>
          </p:cNvPr>
          <p:cNvSpPr>
            <a:spLocks noChangeArrowheads="1"/>
          </p:cNvSpPr>
          <p:nvPr/>
        </p:nvSpPr>
        <p:spPr bwMode="auto">
          <a:xfrm>
            <a:off x="3359150" y="2513679"/>
            <a:ext cx="596900" cy="3493247"/>
          </a:xfrm>
          <a:prstGeom prst="rect">
            <a:avLst/>
          </a:prstGeom>
          <a:solidFill>
            <a:srgbClr val="AED994"/>
          </a:solidFill>
          <a:ln w="11113">
            <a:solidFill>
              <a:srgbClr val="00008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sp>
        <p:nvSpPr>
          <p:cNvPr id="15" name="Rectangle 7">
            <a:extLst>
              <a:ext uri="{FF2B5EF4-FFF2-40B4-BE49-F238E27FC236}">
                <a16:creationId xmlns:a16="http://schemas.microsoft.com/office/drawing/2014/main" id="{33C81C16-013E-1BF0-EF14-5F7B3598BFF2}"/>
              </a:ext>
            </a:extLst>
          </p:cNvPr>
          <p:cNvSpPr>
            <a:spLocks noChangeArrowheads="1"/>
          </p:cNvSpPr>
          <p:nvPr/>
        </p:nvSpPr>
        <p:spPr bwMode="auto">
          <a:xfrm>
            <a:off x="5216525" y="2483454"/>
            <a:ext cx="587375" cy="3542127"/>
          </a:xfrm>
          <a:prstGeom prst="rect">
            <a:avLst/>
          </a:prstGeom>
          <a:solidFill>
            <a:srgbClr val="AED994"/>
          </a:solidFill>
          <a:ln w="11113">
            <a:solidFill>
              <a:srgbClr val="00008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400"/>
          </a:p>
        </p:txBody>
      </p:sp>
      <p:graphicFrame>
        <p:nvGraphicFramePr>
          <p:cNvPr id="17" name="Object 8">
            <a:extLst>
              <a:ext uri="{FF2B5EF4-FFF2-40B4-BE49-F238E27FC236}">
                <a16:creationId xmlns:a16="http://schemas.microsoft.com/office/drawing/2014/main" id="{D17693A2-3878-0980-3E61-34A9DB80A147}"/>
              </a:ext>
            </a:extLst>
          </p:cNvPr>
          <p:cNvGraphicFramePr>
            <a:graphicFrameLocks noChangeAspect="1"/>
          </p:cNvGraphicFramePr>
          <p:nvPr>
            <p:extLst>
              <p:ext uri="{D42A27DB-BD31-4B8C-83A1-F6EECF244321}">
                <p14:modId xmlns:p14="http://schemas.microsoft.com/office/powerpoint/2010/main" val="3931566160"/>
              </p:ext>
            </p:extLst>
          </p:nvPr>
        </p:nvGraphicFramePr>
        <p:xfrm>
          <a:off x="1988480" y="3166093"/>
          <a:ext cx="5619490" cy="2664411"/>
        </p:xfrm>
        <a:graphic>
          <a:graphicData uri="http://schemas.openxmlformats.org/presentationml/2006/ole">
            <mc:AlternateContent xmlns:mc="http://schemas.openxmlformats.org/markup-compatibility/2006">
              <mc:Choice xmlns:v="urn:schemas-microsoft-com:vml" Requires="v">
                <p:oleObj name="Drawing" r:id="rId6" imgW="1990970" imgH="860429" progId="FLW3Drawing">
                  <p:embed/>
                </p:oleObj>
              </mc:Choice>
              <mc:Fallback>
                <p:oleObj name="Drawing" r:id="rId6" imgW="1990970" imgH="860429" progId="FLW3Drawing">
                  <p:embed/>
                  <p:pic>
                    <p:nvPicPr>
                      <p:cNvPr id="15367" name="Object 8">
                        <a:extLst>
                          <a:ext uri="{FF2B5EF4-FFF2-40B4-BE49-F238E27FC236}">
                            <a16:creationId xmlns:a16="http://schemas.microsoft.com/office/drawing/2014/main" id="{7E607D7F-CA86-5258-9B20-B0EE3EADFD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8480" y="3166093"/>
                        <a:ext cx="5619490" cy="2664411"/>
                      </a:xfrm>
                      <a:prstGeom prst="rect">
                        <a:avLst/>
                      </a:prstGeom>
                      <a:noFill/>
                      <a:ln>
                        <a:noFill/>
                      </a:ln>
                      <a:effectLst/>
                    </p:spPr>
                  </p:pic>
                </p:oleObj>
              </mc:Fallback>
            </mc:AlternateContent>
          </a:graphicData>
        </a:graphic>
      </p:graphicFrame>
      <p:graphicFrame>
        <p:nvGraphicFramePr>
          <p:cNvPr id="18" name="Object 9">
            <a:extLst>
              <a:ext uri="{FF2B5EF4-FFF2-40B4-BE49-F238E27FC236}">
                <a16:creationId xmlns:a16="http://schemas.microsoft.com/office/drawing/2014/main" id="{C55F8582-B062-15F6-30B8-CDCBB7461EC4}"/>
              </a:ext>
            </a:extLst>
          </p:cNvPr>
          <p:cNvGraphicFramePr>
            <a:graphicFrameLocks noChangeAspect="1"/>
          </p:cNvGraphicFramePr>
          <p:nvPr>
            <p:extLst>
              <p:ext uri="{D42A27DB-BD31-4B8C-83A1-F6EECF244321}">
                <p14:modId xmlns:p14="http://schemas.microsoft.com/office/powerpoint/2010/main" val="4153049869"/>
              </p:ext>
            </p:extLst>
          </p:nvPr>
        </p:nvGraphicFramePr>
        <p:xfrm>
          <a:off x="759269" y="3284081"/>
          <a:ext cx="1234662" cy="1263854"/>
        </p:xfrm>
        <a:graphic>
          <a:graphicData uri="http://schemas.openxmlformats.org/presentationml/2006/ole">
            <mc:AlternateContent xmlns:mc="http://schemas.openxmlformats.org/markup-compatibility/2006">
              <mc:Choice xmlns:v="urn:schemas-microsoft-com:vml" Requires="v">
                <p:oleObj name="Drawing" r:id="rId8" imgW="2280840" imgH="2336571" progId="FLW3Drawing">
                  <p:embed/>
                </p:oleObj>
              </mc:Choice>
              <mc:Fallback>
                <p:oleObj name="Drawing" r:id="rId8" imgW="2280840" imgH="2336571" progId="FLW3Drawing">
                  <p:embed/>
                  <p:pic>
                    <p:nvPicPr>
                      <p:cNvPr id="15368" name="Object 9">
                        <a:extLst>
                          <a:ext uri="{FF2B5EF4-FFF2-40B4-BE49-F238E27FC236}">
                            <a16:creationId xmlns:a16="http://schemas.microsoft.com/office/drawing/2014/main" id="{4D9DEE47-AF39-C6E0-3BCB-F8ECAD47C2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9269" y="3284081"/>
                        <a:ext cx="1234662" cy="1263854"/>
                      </a:xfrm>
                      <a:prstGeom prst="rect">
                        <a:avLst/>
                      </a:prstGeom>
                      <a:noFill/>
                      <a:ln>
                        <a:noFill/>
                      </a:ln>
                      <a:effectLst/>
                    </p:spPr>
                  </p:pic>
                </p:oleObj>
              </mc:Fallback>
            </mc:AlternateContent>
          </a:graphicData>
        </a:graphic>
      </p:graphicFrame>
      <p:sp>
        <p:nvSpPr>
          <p:cNvPr id="23" name="Text Box 13">
            <a:extLst>
              <a:ext uri="{FF2B5EF4-FFF2-40B4-BE49-F238E27FC236}">
                <a16:creationId xmlns:a16="http://schemas.microsoft.com/office/drawing/2014/main" id="{3AD547E7-619B-9693-08AA-E6BB306BF331}"/>
              </a:ext>
            </a:extLst>
          </p:cNvPr>
          <p:cNvSpPr txBox="1">
            <a:spLocks noChangeArrowheads="1"/>
          </p:cNvSpPr>
          <p:nvPr/>
        </p:nvSpPr>
        <p:spPr bwMode="auto">
          <a:xfrm>
            <a:off x="6614496" y="3474387"/>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2400" dirty="0" err="1">
                <a:latin typeface="Arial" panose="020B0604020202020204" pitchFamily="34" charset="0"/>
              </a:rPr>
              <a:t>trasmissione</a:t>
            </a:r>
            <a:endParaRPr lang="en-US" altLang="it-IT" sz="2400" dirty="0">
              <a:latin typeface="Arial" panose="020B0604020202020204" pitchFamily="34" charset="0"/>
            </a:endParaRPr>
          </a:p>
        </p:txBody>
      </p:sp>
      <p:sp>
        <p:nvSpPr>
          <p:cNvPr id="31" name="Text Box 14">
            <a:extLst>
              <a:ext uri="{FF2B5EF4-FFF2-40B4-BE49-F238E27FC236}">
                <a16:creationId xmlns:a16="http://schemas.microsoft.com/office/drawing/2014/main" id="{838278E9-CD41-B805-07C6-E256BD4DF440}"/>
              </a:ext>
            </a:extLst>
          </p:cNvPr>
          <p:cNvSpPr txBox="1">
            <a:spLocks noChangeArrowheads="1"/>
          </p:cNvSpPr>
          <p:nvPr/>
        </p:nvSpPr>
        <p:spPr bwMode="auto">
          <a:xfrm>
            <a:off x="1295400" y="5181600"/>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2000">
                <a:latin typeface="Arial" panose="020B0604020202020204" pitchFamily="34" charset="0"/>
              </a:rPr>
              <a:t>riflessione</a:t>
            </a:r>
            <a:endParaRPr lang="en-US" altLang="it-IT" sz="2000">
              <a:latin typeface="Arial" panose="020B0604020202020204" pitchFamily="34" charset="0"/>
            </a:endParaRPr>
          </a:p>
        </p:txBody>
      </p:sp>
      <p:sp>
        <p:nvSpPr>
          <p:cNvPr id="32" name="Text Box 15">
            <a:extLst>
              <a:ext uri="{FF2B5EF4-FFF2-40B4-BE49-F238E27FC236}">
                <a16:creationId xmlns:a16="http://schemas.microsoft.com/office/drawing/2014/main" id="{BD07AA26-F759-2AB5-205C-7FAD8C61B543}"/>
              </a:ext>
            </a:extLst>
          </p:cNvPr>
          <p:cNvSpPr txBox="1">
            <a:spLocks noChangeArrowheads="1"/>
          </p:cNvSpPr>
          <p:nvPr/>
        </p:nvSpPr>
        <p:spPr bwMode="auto">
          <a:xfrm>
            <a:off x="709595" y="2211395"/>
            <a:ext cx="1600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2400" dirty="0">
                <a:latin typeface="Arial" panose="020B0604020202020204" pitchFamily="34" charset="0"/>
              </a:rPr>
              <a:t>Luce solare</a:t>
            </a:r>
            <a:endParaRPr lang="en-US" altLang="it-IT" sz="2400" dirty="0">
              <a:latin typeface="Arial" panose="020B0604020202020204" pitchFamily="34" charset="0"/>
            </a:endParaRPr>
          </a:p>
        </p:txBody>
      </p:sp>
      <p:sp>
        <p:nvSpPr>
          <p:cNvPr id="33" name="Text Box 12">
            <a:extLst>
              <a:ext uri="{FF2B5EF4-FFF2-40B4-BE49-F238E27FC236}">
                <a16:creationId xmlns:a16="http://schemas.microsoft.com/office/drawing/2014/main" id="{1C353DAD-59D2-B8A2-BBB9-DFB4F06EB7E8}"/>
              </a:ext>
            </a:extLst>
          </p:cNvPr>
          <p:cNvSpPr txBox="1">
            <a:spLocks noChangeArrowheads="1"/>
          </p:cNvSpPr>
          <p:nvPr/>
        </p:nvSpPr>
        <p:spPr bwMode="auto">
          <a:xfrm>
            <a:off x="3200400" y="3964705"/>
            <a:ext cx="1295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1200" dirty="0">
                <a:latin typeface="Arial" panose="020B0604020202020204" pitchFamily="34" charset="0"/>
              </a:rPr>
              <a:t> </a:t>
            </a:r>
            <a:r>
              <a:rPr lang="de-DE" altLang="it-IT" sz="1200" dirty="0" err="1">
                <a:latin typeface="Arial" panose="020B0604020202020204" pitchFamily="34" charset="0"/>
              </a:rPr>
              <a:t>assorbimento</a:t>
            </a:r>
            <a:endParaRPr lang="en-US" altLang="it-IT" sz="1200" b="1" dirty="0">
              <a:solidFill>
                <a:schemeClr val="bg1"/>
              </a:solidFill>
              <a:latin typeface="Arial" panose="020B0604020202020204" pitchFamily="34" charset="0"/>
            </a:endParaRPr>
          </a:p>
        </p:txBody>
      </p:sp>
      <p:sp>
        <p:nvSpPr>
          <p:cNvPr id="34" name="Text Box 12">
            <a:extLst>
              <a:ext uri="{FF2B5EF4-FFF2-40B4-BE49-F238E27FC236}">
                <a16:creationId xmlns:a16="http://schemas.microsoft.com/office/drawing/2014/main" id="{D100CA64-B9F7-9C4B-2AB8-058C0BFA48E3}"/>
              </a:ext>
            </a:extLst>
          </p:cNvPr>
          <p:cNvSpPr txBox="1">
            <a:spLocks noChangeArrowheads="1"/>
          </p:cNvSpPr>
          <p:nvPr/>
        </p:nvSpPr>
        <p:spPr bwMode="auto">
          <a:xfrm>
            <a:off x="4802598" y="3984865"/>
            <a:ext cx="1295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1200" dirty="0">
                <a:latin typeface="Arial" panose="020B0604020202020204" pitchFamily="34" charset="0"/>
              </a:rPr>
              <a:t> </a:t>
            </a:r>
            <a:r>
              <a:rPr lang="de-DE" altLang="it-IT" sz="1200" dirty="0" err="1">
                <a:latin typeface="Arial" panose="020B0604020202020204" pitchFamily="34" charset="0"/>
              </a:rPr>
              <a:t>assorbimento</a:t>
            </a:r>
            <a:endParaRPr lang="en-US" altLang="it-IT" sz="1200" b="1" dirty="0">
              <a:solidFill>
                <a:schemeClr val="bg1"/>
              </a:solidFill>
              <a:latin typeface="Arial" panose="020B0604020202020204" pitchFamily="34" charset="0"/>
            </a:endParaRPr>
          </a:p>
        </p:txBody>
      </p:sp>
      <p:sp>
        <p:nvSpPr>
          <p:cNvPr id="35" name="Text Box 10">
            <a:extLst>
              <a:ext uri="{FF2B5EF4-FFF2-40B4-BE49-F238E27FC236}">
                <a16:creationId xmlns:a16="http://schemas.microsoft.com/office/drawing/2014/main" id="{7A28E94E-A963-3724-DE6A-4E324E5E1D16}"/>
              </a:ext>
            </a:extLst>
          </p:cNvPr>
          <p:cNvSpPr txBox="1">
            <a:spLocks noChangeArrowheads="1"/>
          </p:cNvSpPr>
          <p:nvPr/>
        </p:nvSpPr>
        <p:spPr bwMode="auto">
          <a:xfrm>
            <a:off x="5791200" y="2641094"/>
            <a:ext cx="1447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it-IT" sz="1200">
                <a:latin typeface="Arial" panose="020B0604020202020204" pitchFamily="34" charset="0"/>
              </a:rPr>
              <a:t>Interno</a:t>
            </a:r>
            <a:endParaRPr lang="en-US" altLang="it-IT" sz="1200">
              <a:latin typeface="Arial" panose="020B0604020202020204" pitchFamily="34" charset="0"/>
            </a:endParaRPr>
          </a:p>
        </p:txBody>
      </p:sp>
      <p:sp>
        <p:nvSpPr>
          <p:cNvPr id="36" name="Text Box 11">
            <a:extLst>
              <a:ext uri="{FF2B5EF4-FFF2-40B4-BE49-F238E27FC236}">
                <a16:creationId xmlns:a16="http://schemas.microsoft.com/office/drawing/2014/main" id="{1A97D18D-AEED-DCB6-CF31-5223EBFDFBDC}"/>
              </a:ext>
            </a:extLst>
          </p:cNvPr>
          <p:cNvSpPr txBox="1">
            <a:spLocks noChangeArrowheads="1"/>
          </p:cNvSpPr>
          <p:nvPr/>
        </p:nvSpPr>
        <p:spPr bwMode="auto">
          <a:xfrm>
            <a:off x="2133600" y="2641094"/>
            <a:ext cx="12192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fr-CH" altLang="it-IT" sz="1200" dirty="0">
                <a:latin typeface="Arial" panose="020B0604020202020204" pitchFamily="34" charset="0"/>
              </a:rPr>
              <a:t>           </a:t>
            </a:r>
            <a:r>
              <a:rPr lang="fr-CH" altLang="it-IT" sz="1200" dirty="0" err="1">
                <a:latin typeface="Arial" panose="020B0604020202020204" pitchFamily="34" charset="0"/>
              </a:rPr>
              <a:t>Esterno</a:t>
            </a:r>
            <a:endParaRPr lang="fr-CH" altLang="it-IT" sz="1200" dirty="0">
              <a:latin typeface="Arial" panose="020B0604020202020204" pitchFamily="34" charset="0"/>
            </a:endParaRPr>
          </a:p>
          <a:p>
            <a:pPr>
              <a:spcBef>
                <a:spcPct val="50000"/>
              </a:spcBef>
              <a:buFontTx/>
              <a:buNone/>
            </a:pPr>
            <a:endParaRPr lang="en-US" altLang="it-IT" sz="1200" dirty="0">
              <a:latin typeface="Arial" panose="020B0604020202020204" pitchFamily="34" charset="0"/>
            </a:endParaRPr>
          </a:p>
        </p:txBody>
      </p:sp>
      <p:sp>
        <p:nvSpPr>
          <p:cNvPr id="2" name="Segnaposto piè di pagina 5">
            <a:extLst>
              <a:ext uri="{FF2B5EF4-FFF2-40B4-BE49-F238E27FC236}">
                <a16:creationId xmlns:a16="http://schemas.microsoft.com/office/drawing/2014/main" id="{7A7125B7-27EC-E270-9156-6B7EC0F916C8}"/>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449874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943AF439-E920-5C08-0618-3099614EAF2A}"/>
              </a:ext>
            </a:extLst>
          </p:cNvPr>
          <p:cNvSpPr txBox="1">
            <a:spLocks noChangeArrowheads="1"/>
          </p:cNvSpPr>
          <p:nvPr/>
        </p:nvSpPr>
        <p:spPr>
          <a:xfrm>
            <a:off x="685800" y="1524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r>
              <a:rPr lang="de-DE" altLang="it-IT" sz="3000" dirty="0">
                <a:solidFill>
                  <a:srgbClr val="009900"/>
                </a:solidFill>
                <a:latin typeface="EngraversGothic BT" pitchFamily="34" charset="0"/>
              </a:rPr>
              <a:t> delle </a:t>
            </a:r>
            <a:r>
              <a:rPr lang="de-DE" altLang="it-IT" sz="3000" dirty="0" err="1">
                <a:solidFill>
                  <a:srgbClr val="009900"/>
                </a:solidFill>
                <a:latin typeface="EngraversGothic BT" pitchFamily="34" charset="0"/>
              </a:rPr>
              <a:t>vetrate</a:t>
            </a:r>
            <a:endParaRPr lang="en-US" altLang="it-IT" sz="3000" dirty="0">
              <a:solidFill>
                <a:srgbClr val="009900"/>
              </a:solidFill>
              <a:latin typeface="EngraversGothic BT" pitchFamily="34" charset="0"/>
            </a:endParaRPr>
          </a:p>
        </p:txBody>
      </p:sp>
      <p:sp>
        <p:nvSpPr>
          <p:cNvPr id="3" name="CasellaDiTesto 2">
            <a:extLst>
              <a:ext uri="{FF2B5EF4-FFF2-40B4-BE49-F238E27FC236}">
                <a16:creationId xmlns:a16="http://schemas.microsoft.com/office/drawing/2014/main" id="{DD3526FE-0778-6271-F7B9-B7AF900B9DDC}"/>
              </a:ext>
            </a:extLst>
          </p:cNvPr>
          <p:cNvSpPr txBox="1"/>
          <p:nvPr/>
        </p:nvSpPr>
        <p:spPr>
          <a:xfrm>
            <a:off x="1116620" y="1039606"/>
            <a:ext cx="7559836" cy="4524315"/>
          </a:xfrm>
          <a:prstGeom prst="rect">
            <a:avLst/>
          </a:prstGeom>
          <a:noFill/>
        </p:spPr>
        <p:txBody>
          <a:bodyPr wrap="square">
            <a:spAutoFit/>
          </a:bodyPr>
          <a:lstStyle/>
          <a:p>
            <a:pPr algn="just"/>
            <a:r>
              <a:rPr lang="it-IT" sz="1800" b="0" i="0" u="none" strike="noStrike" baseline="0" dirty="0">
                <a:latin typeface="CIDFont+F1"/>
              </a:rPr>
              <a:t>L'energia che non viene trasmessa attraverso il vetro o riflessa dalle sue superfici viene assorbita.</a:t>
            </a:r>
          </a:p>
          <a:p>
            <a:pPr algn="just"/>
            <a:endParaRPr lang="it-IT" sz="1800" b="0" i="0" u="none" strike="noStrike" baseline="0" dirty="0">
              <a:latin typeface="CIDFont+F1"/>
            </a:endParaRPr>
          </a:p>
          <a:p>
            <a:pPr algn="just"/>
            <a:r>
              <a:rPr lang="it-IT" sz="1800" b="0" i="0" u="none" strike="noStrike" baseline="0" dirty="0">
                <a:latin typeface="CIDFont+F1"/>
              </a:rPr>
              <a:t>Una volta che il vetro ha assorbito una qualsiasi energia radiante, l'energia viene trasformata in calore, aumentando la temperatura del vetro.</a:t>
            </a:r>
          </a:p>
          <a:p>
            <a:pPr algn="just"/>
            <a:endParaRPr lang="it-IT" sz="1800" b="0" i="0" u="none" strike="noStrike" baseline="0" dirty="0">
              <a:latin typeface="CIDFont+F1"/>
            </a:endParaRPr>
          </a:p>
          <a:p>
            <a:pPr algn="just"/>
            <a:r>
              <a:rPr lang="it-IT" sz="1800" b="0" i="0" u="none" strike="noStrike" baseline="0" dirty="0">
                <a:latin typeface="CIDFont+F1"/>
              </a:rPr>
              <a:t>Il tipico vetro trasparente da 3 mm assorbe solo circa il 4 percento della luce solare incidente. L'assorbimento d</a:t>
            </a:r>
            <a:r>
              <a:rPr lang="it-IT" dirty="0">
                <a:latin typeface="CIDFont+F1"/>
              </a:rPr>
              <a:t>e</a:t>
            </a:r>
            <a:r>
              <a:rPr lang="it-IT" sz="1800" b="0" i="0" u="none" strike="noStrike" baseline="0" dirty="0">
                <a:latin typeface="CIDFont+F1"/>
              </a:rPr>
              <a:t>l vetro aumenta aggiungendo prodotti chimici di vetro che assorbono l'energia</a:t>
            </a:r>
            <a:r>
              <a:rPr lang="it-IT" dirty="0">
                <a:latin typeface="CIDFont+F1"/>
              </a:rPr>
              <a:t> </a:t>
            </a:r>
            <a:r>
              <a:rPr lang="it-IT" sz="1800" b="0" i="0" u="none" strike="noStrike" baseline="0" dirty="0">
                <a:latin typeface="CIDFont+F1"/>
              </a:rPr>
              <a:t>solare.</a:t>
            </a:r>
          </a:p>
          <a:p>
            <a:pPr algn="just"/>
            <a:endParaRPr lang="it-IT" sz="1800" b="0" i="0" u="none" strike="noStrike" baseline="0" dirty="0">
              <a:latin typeface="CIDFont+F1"/>
            </a:endParaRPr>
          </a:p>
          <a:p>
            <a:pPr algn="just"/>
            <a:r>
              <a:rPr lang="it-IT" sz="1800" b="0" i="0" u="none" strike="noStrike" baseline="0" dirty="0">
                <a:latin typeface="CIDFont+F1"/>
              </a:rPr>
              <a:t>Se assorbono la luce visibile, il vetro appare scuro. Se assorbono le radiazioni ultraviolette o il vicino infrarosso, ci sarà poco o nessun cambiamento aspetto visivo. </a:t>
            </a:r>
          </a:p>
          <a:p>
            <a:pPr algn="just"/>
            <a:endParaRPr lang="it-IT" sz="1800" b="0" i="0" u="none" strike="noStrike" baseline="0" dirty="0">
              <a:latin typeface="CIDFont+F1"/>
            </a:endParaRPr>
          </a:p>
          <a:p>
            <a:pPr algn="just"/>
            <a:r>
              <a:rPr lang="it-IT" sz="1800" b="0" i="0" u="none" strike="noStrike" baseline="0" dirty="0">
                <a:latin typeface="CIDFont+F1"/>
              </a:rPr>
              <a:t>Il vetro trasparente assorbe pochissima luce visibile, mentre il vetro colorato scuro assorbe una luce considerevole quantità.</a:t>
            </a:r>
            <a:endParaRPr lang="it-IT" dirty="0"/>
          </a:p>
        </p:txBody>
      </p:sp>
      <p:sp>
        <p:nvSpPr>
          <p:cNvPr id="2" name="Segnaposto piè di pagina 5">
            <a:extLst>
              <a:ext uri="{FF2B5EF4-FFF2-40B4-BE49-F238E27FC236}">
                <a16:creationId xmlns:a16="http://schemas.microsoft.com/office/drawing/2014/main" id="{F58E61E5-AD6E-7E34-1280-D517FD2D3B8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6739319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943AF439-E920-5C08-0618-3099614EAF2A}"/>
              </a:ext>
            </a:extLst>
          </p:cNvPr>
          <p:cNvSpPr txBox="1">
            <a:spLocks noChangeArrowheads="1"/>
          </p:cNvSpPr>
          <p:nvPr/>
        </p:nvSpPr>
        <p:spPr>
          <a:xfrm>
            <a:off x="685800" y="1524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r>
              <a:rPr lang="de-DE" altLang="it-IT" sz="3000" dirty="0">
                <a:solidFill>
                  <a:srgbClr val="009900"/>
                </a:solidFill>
                <a:latin typeface="EngraversGothic BT" pitchFamily="34" charset="0"/>
              </a:rPr>
              <a:t> delle </a:t>
            </a:r>
            <a:r>
              <a:rPr lang="de-DE" altLang="it-IT" sz="3000" dirty="0" err="1">
                <a:solidFill>
                  <a:srgbClr val="009900"/>
                </a:solidFill>
                <a:latin typeface="EngraversGothic BT" pitchFamily="34" charset="0"/>
              </a:rPr>
              <a:t>vetrate</a:t>
            </a:r>
            <a:endParaRPr lang="en-US" altLang="it-IT" sz="3000" dirty="0">
              <a:solidFill>
                <a:srgbClr val="009900"/>
              </a:solidFill>
              <a:latin typeface="EngraversGothic BT" pitchFamily="34" charset="0"/>
            </a:endParaRPr>
          </a:p>
        </p:txBody>
      </p:sp>
      <p:sp>
        <p:nvSpPr>
          <p:cNvPr id="3" name="CasellaDiTesto 2">
            <a:extLst>
              <a:ext uri="{FF2B5EF4-FFF2-40B4-BE49-F238E27FC236}">
                <a16:creationId xmlns:a16="http://schemas.microsoft.com/office/drawing/2014/main" id="{DD3526FE-0778-6271-F7B9-B7AF900B9DDC}"/>
              </a:ext>
            </a:extLst>
          </p:cNvPr>
          <p:cNvSpPr txBox="1"/>
          <p:nvPr/>
        </p:nvSpPr>
        <p:spPr>
          <a:xfrm>
            <a:off x="914099" y="1051635"/>
            <a:ext cx="7955340" cy="3693319"/>
          </a:xfrm>
          <a:prstGeom prst="rect">
            <a:avLst/>
          </a:prstGeom>
          <a:noFill/>
        </p:spPr>
        <p:txBody>
          <a:bodyPr wrap="square">
            <a:spAutoFit/>
          </a:bodyPr>
          <a:lstStyle/>
          <a:p>
            <a:pPr algn="l"/>
            <a:r>
              <a:rPr lang="it-IT" sz="1800" b="0" i="0" u="none" strike="noStrike" baseline="0" dirty="0">
                <a:latin typeface="CIDFont+F1"/>
              </a:rPr>
              <a:t>L'energia assorbita viene convertita in calore, riscaldando il vetro.</a:t>
            </a:r>
          </a:p>
          <a:p>
            <a:pPr algn="l"/>
            <a:endParaRPr lang="it-IT" sz="1800" b="0" i="0" u="none" strike="noStrike" baseline="0" dirty="0">
              <a:latin typeface="CIDFont+F1"/>
            </a:endParaRPr>
          </a:p>
          <a:p>
            <a:pPr algn="l"/>
            <a:r>
              <a:rPr lang="it-IT" sz="1800" b="0" i="0" u="none" strike="noStrike" baseline="0" dirty="0">
                <a:latin typeface="CIDFont+F1"/>
              </a:rPr>
              <a:t>Quindi, quando i vetri «assorbono il calore» questi sono al sole, si sentono molto più caldi al tatto rispetto ai vetri trasparenti. </a:t>
            </a:r>
          </a:p>
          <a:p>
            <a:pPr algn="l"/>
            <a:endParaRPr lang="it-IT" dirty="0">
              <a:latin typeface="CIDFont+F1"/>
            </a:endParaRPr>
          </a:p>
          <a:p>
            <a:pPr algn="l"/>
            <a:r>
              <a:rPr lang="it-IT" sz="1800" b="0" i="0" u="none" strike="noStrike" baseline="0" dirty="0">
                <a:latin typeface="CIDFont+F1"/>
              </a:rPr>
              <a:t>Sono generalmente grigi, bronzo o blu-verde e sono usati principalmente</a:t>
            </a:r>
          </a:p>
          <a:p>
            <a:pPr algn="l"/>
            <a:r>
              <a:rPr lang="it-IT" sz="1800" b="0" i="0" u="none" strike="noStrike" baseline="0" dirty="0">
                <a:latin typeface="CIDFont+F1"/>
              </a:rPr>
              <a:t>per abbassare il coefficiente di guadagno del calore solare e per controllare l'abbagliamento.</a:t>
            </a:r>
          </a:p>
          <a:p>
            <a:pPr algn="l"/>
            <a:endParaRPr lang="it-IT" sz="1800" b="0" i="0" u="none" strike="noStrike" baseline="0" dirty="0">
              <a:latin typeface="CIDFont+F1"/>
            </a:endParaRPr>
          </a:p>
          <a:p>
            <a:pPr algn="l"/>
            <a:r>
              <a:rPr lang="it-IT" sz="1800" b="0" i="0" u="none" strike="noStrike" baseline="0" dirty="0">
                <a:latin typeface="CIDFont+F1"/>
              </a:rPr>
              <a:t>Se bloccano parte dell'energia del sole, riducono il carico di raffreddamento posto sull'edificio e il suo condizionamento d'aria.</a:t>
            </a:r>
          </a:p>
          <a:p>
            <a:pPr algn="l"/>
            <a:endParaRPr lang="it-IT" sz="1800" b="0" i="0" u="none" strike="noStrike" baseline="0" dirty="0">
              <a:latin typeface="CIDFont+F1"/>
            </a:endParaRPr>
          </a:p>
          <a:p>
            <a:pPr algn="l"/>
            <a:r>
              <a:rPr lang="it-IT" sz="1800" b="0" i="0" u="none" strike="noStrike" baseline="0" dirty="0">
                <a:latin typeface="CIDFont+F1"/>
              </a:rPr>
              <a:t>L'assorbimento non è il modo più efficiente per ridurre i carichi di raffreddamento</a:t>
            </a:r>
            <a:endParaRPr lang="it-IT" dirty="0"/>
          </a:p>
        </p:txBody>
      </p:sp>
      <p:sp>
        <p:nvSpPr>
          <p:cNvPr id="2" name="Segnaposto piè di pagina 5">
            <a:extLst>
              <a:ext uri="{FF2B5EF4-FFF2-40B4-BE49-F238E27FC236}">
                <a16:creationId xmlns:a16="http://schemas.microsoft.com/office/drawing/2014/main" id="{09294E0E-010A-A665-4CF1-E03EA7CDA88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595981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943AF439-E920-5C08-0618-3099614EAF2A}"/>
              </a:ext>
            </a:extLst>
          </p:cNvPr>
          <p:cNvSpPr txBox="1">
            <a:spLocks noChangeArrowheads="1"/>
          </p:cNvSpPr>
          <p:nvPr/>
        </p:nvSpPr>
        <p:spPr>
          <a:xfrm>
            <a:off x="685800" y="1524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r>
              <a:rPr lang="de-DE" altLang="it-IT" sz="3000" dirty="0">
                <a:solidFill>
                  <a:srgbClr val="009900"/>
                </a:solidFill>
                <a:latin typeface="EngraversGothic BT" pitchFamily="34" charset="0"/>
              </a:rPr>
              <a:t> delle </a:t>
            </a:r>
            <a:r>
              <a:rPr lang="de-DE" altLang="it-IT" sz="3000" dirty="0" err="1">
                <a:solidFill>
                  <a:srgbClr val="009900"/>
                </a:solidFill>
                <a:latin typeface="EngraversGothic BT" pitchFamily="34" charset="0"/>
              </a:rPr>
              <a:t>vetrate</a:t>
            </a:r>
            <a:endParaRPr lang="en-US" altLang="it-IT" sz="3000" dirty="0">
              <a:solidFill>
                <a:srgbClr val="009900"/>
              </a:solidFill>
              <a:latin typeface="EngraversGothic BT" pitchFamily="34" charset="0"/>
            </a:endParaRPr>
          </a:p>
        </p:txBody>
      </p:sp>
      <p:sp>
        <p:nvSpPr>
          <p:cNvPr id="3" name="CasellaDiTesto 2">
            <a:extLst>
              <a:ext uri="{FF2B5EF4-FFF2-40B4-BE49-F238E27FC236}">
                <a16:creationId xmlns:a16="http://schemas.microsoft.com/office/drawing/2014/main" id="{DD3526FE-0778-6271-F7B9-B7AF900B9DDC}"/>
              </a:ext>
            </a:extLst>
          </p:cNvPr>
          <p:cNvSpPr txBox="1"/>
          <p:nvPr/>
        </p:nvSpPr>
        <p:spPr>
          <a:xfrm>
            <a:off x="914099" y="1051635"/>
            <a:ext cx="7955340" cy="3416320"/>
          </a:xfrm>
          <a:prstGeom prst="rect">
            <a:avLst/>
          </a:prstGeom>
          <a:noFill/>
        </p:spPr>
        <p:txBody>
          <a:bodyPr wrap="square">
            <a:spAutoFit/>
          </a:bodyPr>
          <a:lstStyle/>
          <a:p>
            <a:pPr algn="ctr"/>
            <a:r>
              <a:rPr lang="it-IT" sz="1800" b="1" i="0" u="none" strike="noStrike" baseline="0" dirty="0">
                <a:latin typeface="CIDFont+F1"/>
              </a:rPr>
              <a:t>Emissività</a:t>
            </a:r>
          </a:p>
          <a:p>
            <a:pPr algn="l"/>
            <a:r>
              <a:rPr lang="it-IT" sz="1800" b="0" i="0" u="none" strike="noStrike" baseline="0" dirty="0">
                <a:latin typeface="CIDFont+F1"/>
              </a:rPr>
              <a:t>Quando l’energia radiante viene assorbita dal vetro, una parte di questa viene asportata via grazie alla convezione in aria o </a:t>
            </a:r>
            <a:r>
              <a:rPr lang="it-IT" sz="1800" b="0" i="0" u="none" strike="noStrike" baseline="0" dirty="0" err="1">
                <a:latin typeface="CIDFont+F1"/>
              </a:rPr>
              <a:t>riirradiata</a:t>
            </a:r>
            <a:r>
              <a:rPr lang="it-IT" sz="1800" b="0" i="0" u="none" strike="noStrike" baseline="0" dirty="0">
                <a:latin typeface="CIDFont+F1"/>
              </a:rPr>
              <a:t> dalla superficie del vetro.</a:t>
            </a:r>
          </a:p>
          <a:p>
            <a:pPr algn="l"/>
            <a:endParaRPr lang="it-IT" sz="1800" b="0" i="0" u="none" strike="noStrike" baseline="0" dirty="0">
              <a:latin typeface="CIDFont+F1"/>
            </a:endParaRPr>
          </a:p>
          <a:p>
            <a:pPr algn="l"/>
            <a:r>
              <a:rPr lang="it-IT" sz="1800" b="0" i="0" u="none" strike="noStrike" baseline="0" dirty="0">
                <a:latin typeface="CIDFont+F1"/>
              </a:rPr>
              <a:t>La capacità di un materiale di irradiare energia è chiamata </a:t>
            </a:r>
            <a:r>
              <a:rPr lang="it-IT" sz="1800" b="1" i="1" u="none" strike="noStrike" baseline="0" dirty="0">
                <a:latin typeface="CIDFont+F1"/>
              </a:rPr>
              <a:t>la sua emissività.</a:t>
            </a:r>
          </a:p>
          <a:p>
            <a:pPr algn="l"/>
            <a:endParaRPr lang="it-IT" sz="1800" b="0" i="0" u="none" strike="noStrike" baseline="0" dirty="0">
              <a:latin typeface="CIDFont+F1"/>
            </a:endParaRPr>
          </a:p>
          <a:p>
            <a:pPr algn="l"/>
            <a:r>
              <a:rPr lang="it-IT" sz="1800" b="0" i="0" u="none" strike="noStrike" baseline="0" dirty="0">
                <a:latin typeface="CIDFont+F1"/>
              </a:rPr>
              <a:t>I prodotti delle superfici finestrate, insieme a tutti gli altri oggetti domestici, tipicamente emettono o irradiano calore sotto forma di energia nel lontano infrarosso (long </a:t>
            </a:r>
            <a:r>
              <a:rPr lang="it-IT" sz="1800" b="0" i="0" u="none" strike="noStrike" baseline="0" dirty="0" err="1">
                <a:latin typeface="CIDFont+F1"/>
              </a:rPr>
              <a:t>wave</a:t>
            </a:r>
            <a:r>
              <a:rPr lang="it-IT" sz="1800" b="0" i="0" u="none" strike="noStrike" baseline="0" dirty="0">
                <a:latin typeface="CIDFont+F1"/>
              </a:rPr>
              <a:t> o a onde lunghe).</a:t>
            </a:r>
          </a:p>
          <a:p>
            <a:pPr algn="l"/>
            <a:endParaRPr lang="it-IT" sz="1800" b="0" i="0" u="none" strike="noStrike" baseline="0" dirty="0">
              <a:latin typeface="CIDFont+F1"/>
            </a:endParaRPr>
          </a:p>
          <a:p>
            <a:pPr algn="l"/>
            <a:r>
              <a:rPr lang="it-IT" sz="1800" b="0" i="0" u="none" strike="noStrike" baseline="0" dirty="0">
                <a:latin typeface="CIDFont+F1"/>
              </a:rPr>
              <a:t>Questa emissione di calore radiante è uno dei principali percorsi di trasferimento del calore per un prodotto finestrato.</a:t>
            </a:r>
            <a:endParaRPr lang="it-IT" dirty="0"/>
          </a:p>
        </p:txBody>
      </p:sp>
      <p:sp>
        <p:nvSpPr>
          <p:cNvPr id="2" name="Segnaposto piè di pagina 5">
            <a:extLst>
              <a:ext uri="{FF2B5EF4-FFF2-40B4-BE49-F238E27FC236}">
                <a16:creationId xmlns:a16="http://schemas.microsoft.com/office/drawing/2014/main" id="{E13092C5-2A86-F6EF-B0EE-BCD00B602B9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2444348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943AF439-E920-5C08-0618-3099614EAF2A}"/>
              </a:ext>
            </a:extLst>
          </p:cNvPr>
          <p:cNvSpPr txBox="1">
            <a:spLocks noChangeArrowheads="1"/>
          </p:cNvSpPr>
          <p:nvPr/>
        </p:nvSpPr>
        <p:spPr>
          <a:xfrm>
            <a:off x="685800" y="1524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a:solidFill>
                  <a:srgbClr val="009900"/>
                </a:solidFill>
                <a:latin typeface="EngraversGothic BT" pitchFamily="34" charset="0"/>
              </a:rPr>
              <a:t>Caratteristiche </a:t>
            </a:r>
            <a:r>
              <a:rPr lang="de-DE" altLang="it-IT" sz="3000" dirty="0" err="1">
                <a:solidFill>
                  <a:srgbClr val="009900"/>
                </a:solidFill>
                <a:latin typeface="EngraversGothic BT" pitchFamily="34" charset="0"/>
              </a:rPr>
              <a:t>luminose</a:t>
            </a:r>
            <a:r>
              <a:rPr lang="de-DE" altLang="it-IT" sz="3000" dirty="0">
                <a:solidFill>
                  <a:srgbClr val="009900"/>
                </a:solidFill>
                <a:latin typeface="EngraversGothic BT" pitchFamily="34" charset="0"/>
              </a:rPr>
              <a:t> delle </a:t>
            </a:r>
            <a:r>
              <a:rPr lang="de-DE" altLang="it-IT" sz="3000" dirty="0" err="1">
                <a:solidFill>
                  <a:srgbClr val="009900"/>
                </a:solidFill>
                <a:latin typeface="EngraversGothic BT" pitchFamily="34" charset="0"/>
              </a:rPr>
              <a:t>vetrate</a:t>
            </a:r>
            <a:endParaRPr lang="en-US" altLang="it-IT" sz="3000" dirty="0">
              <a:solidFill>
                <a:srgbClr val="009900"/>
              </a:solidFill>
              <a:latin typeface="EngraversGothic BT" pitchFamily="34" charset="0"/>
            </a:endParaRPr>
          </a:p>
        </p:txBody>
      </p:sp>
      <p:sp>
        <p:nvSpPr>
          <p:cNvPr id="3" name="CasellaDiTesto 2">
            <a:extLst>
              <a:ext uri="{FF2B5EF4-FFF2-40B4-BE49-F238E27FC236}">
                <a16:creationId xmlns:a16="http://schemas.microsoft.com/office/drawing/2014/main" id="{DD3526FE-0778-6271-F7B9-B7AF900B9DDC}"/>
              </a:ext>
            </a:extLst>
          </p:cNvPr>
          <p:cNvSpPr txBox="1"/>
          <p:nvPr/>
        </p:nvSpPr>
        <p:spPr>
          <a:xfrm>
            <a:off x="914099" y="1051635"/>
            <a:ext cx="7955340" cy="4247317"/>
          </a:xfrm>
          <a:prstGeom prst="rect">
            <a:avLst/>
          </a:prstGeom>
          <a:noFill/>
        </p:spPr>
        <p:txBody>
          <a:bodyPr wrap="square">
            <a:spAutoFit/>
          </a:bodyPr>
          <a:lstStyle/>
          <a:p>
            <a:pPr algn="ctr"/>
            <a:r>
              <a:rPr lang="it-IT" sz="1800" b="1" i="0" u="none" strike="noStrike" baseline="0" dirty="0">
                <a:latin typeface="CIDFont+F1"/>
              </a:rPr>
              <a:t>Emissività</a:t>
            </a:r>
          </a:p>
          <a:p>
            <a:pPr algn="l"/>
            <a:r>
              <a:rPr lang="it-IT" sz="1800" b="0" i="0" u="none" strike="noStrike" baseline="0" dirty="0">
                <a:latin typeface="CIDFont+F1"/>
              </a:rPr>
              <a:t>Ridurre l'emissione di calore del prodotto può migliorare notevolmente le sue proprietà isolanti.</a:t>
            </a:r>
          </a:p>
          <a:p>
            <a:pPr algn="l"/>
            <a:r>
              <a:rPr lang="it-IT" sz="1800" b="0" i="0" u="none" strike="noStrike" baseline="0" dirty="0">
                <a:latin typeface="CIDFont+F1"/>
              </a:rPr>
              <a:t>Il vetro standard ha un'emissione di 0,84 sulla porzione di lunghezza d'onda lunga dello spettro, il che significa che fornisce l’84% dell'energia possibile per un oggetto alla sua temperatura.</a:t>
            </a:r>
          </a:p>
          <a:p>
            <a:pPr algn="l"/>
            <a:endParaRPr lang="it-IT" sz="1800" b="0" i="0" u="none" strike="noStrike" baseline="0" dirty="0">
              <a:latin typeface="CIDFont+F1"/>
            </a:endParaRPr>
          </a:p>
          <a:p>
            <a:pPr algn="l"/>
            <a:r>
              <a:rPr lang="it-IT" sz="1800" b="0" i="0" u="none" strike="noStrike" baseline="0" dirty="0">
                <a:latin typeface="CIDFont+F1"/>
              </a:rPr>
              <a:t>Significa anche che per un radiazione a elevata lunghezza d’onda (dove non c'è trasmissione) che colpisce la superficie del vetro, l'84 percento viene assorbito e solo il 16 percento viene riflesso.</a:t>
            </a:r>
          </a:p>
          <a:p>
            <a:pPr algn="l"/>
            <a:endParaRPr lang="it-IT" sz="1800" b="0" i="0" u="none" strike="noStrike" baseline="0" dirty="0">
              <a:latin typeface="CIDFont+F1"/>
            </a:endParaRPr>
          </a:p>
          <a:p>
            <a:pPr algn="l"/>
            <a:r>
              <a:rPr lang="it-IT" sz="1800" b="0" i="0" u="none" strike="noStrike" baseline="0" dirty="0">
                <a:latin typeface="CIDFont+F1"/>
              </a:rPr>
              <a:t>In confronto, i rivestimenti in vetro a bassa emissività e hanno un'emittanza</a:t>
            </a:r>
          </a:p>
          <a:p>
            <a:pPr algn="l"/>
            <a:r>
              <a:rPr lang="it-IT" sz="1800" b="0" i="0" u="none" strike="noStrike" baseline="0" dirty="0">
                <a:latin typeface="CIDFont+F1"/>
              </a:rPr>
              <a:t>di appena 0,04. Questo vetro emetterebbe solo il 4% dell'energia possibile alla sua temperatura, e quindi rifletterebbe il 96 percento della radiazione infrarossa a onde lunghe incidente.</a:t>
            </a:r>
            <a:endParaRPr lang="it-IT" sz="1800" b="1" i="0" u="none" strike="noStrike" baseline="0" dirty="0">
              <a:latin typeface="CIDFont+F1"/>
            </a:endParaRPr>
          </a:p>
        </p:txBody>
      </p:sp>
      <p:sp>
        <p:nvSpPr>
          <p:cNvPr id="2" name="Segnaposto piè di pagina 5">
            <a:extLst>
              <a:ext uri="{FF2B5EF4-FFF2-40B4-BE49-F238E27FC236}">
                <a16:creationId xmlns:a16="http://schemas.microsoft.com/office/drawing/2014/main" id="{EDABD68B-AD28-0C40-7C85-521D01437E0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004394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10" name="CasellaDiTesto 9">
            <a:extLst>
              <a:ext uri="{FF2B5EF4-FFF2-40B4-BE49-F238E27FC236}">
                <a16:creationId xmlns:a16="http://schemas.microsoft.com/office/drawing/2014/main" id="{533B8BD4-A5F4-B32C-852B-7034D7312184}"/>
              </a:ext>
            </a:extLst>
          </p:cNvPr>
          <p:cNvSpPr txBox="1"/>
          <p:nvPr/>
        </p:nvSpPr>
        <p:spPr>
          <a:xfrm>
            <a:off x="2215662" y="198609"/>
            <a:ext cx="5308666" cy="461665"/>
          </a:xfrm>
          <a:prstGeom prst="rect">
            <a:avLst/>
          </a:prstGeom>
          <a:noFill/>
        </p:spPr>
        <p:txBody>
          <a:bodyPr wrap="square">
            <a:spAutoFit/>
          </a:bodyPr>
          <a:lstStyle/>
          <a:p>
            <a:pPr algn="ctr"/>
            <a:r>
              <a:rPr lang="it-IT" sz="2400" b="0" i="0" u="none" strike="noStrike" baseline="0" dirty="0">
                <a:latin typeface="CIDFont+F1"/>
              </a:rPr>
              <a:t>Parametri energetici: fattore solare FS o g</a:t>
            </a:r>
            <a:endParaRPr lang="it-IT" sz="2400" dirty="0"/>
          </a:p>
        </p:txBody>
      </p:sp>
      <p:sp>
        <p:nvSpPr>
          <p:cNvPr id="12" name="CasellaDiTesto 11">
            <a:extLst>
              <a:ext uri="{FF2B5EF4-FFF2-40B4-BE49-F238E27FC236}">
                <a16:creationId xmlns:a16="http://schemas.microsoft.com/office/drawing/2014/main" id="{5F9EDD5C-DA92-F6B6-D7B2-8074BCEC27E1}"/>
              </a:ext>
            </a:extLst>
          </p:cNvPr>
          <p:cNvSpPr txBox="1"/>
          <p:nvPr/>
        </p:nvSpPr>
        <p:spPr>
          <a:xfrm>
            <a:off x="1092695" y="753666"/>
            <a:ext cx="7799786" cy="923330"/>
          </a:xfrm>
          <a:prstGeom prst="rect">
            <a:avLst/>
          </a:prstGeom>
          <a:noFill/>
        </p:spPr>
        <p:txBody>
          <a:bodyPr wrap="square">
            <a:spAutoFit/>
          </a:bodyPr>
          <a:lstStyle/>
          <a:p>
            <a:pPr algn="l"/>
            <a:r>
              <a:rPr lang="it-IT" sz="1800" b="0" i="0" u="none" strike="noStrike" baseline="0" dirty="0">
                <a:latin typeface="CIDFont+F1"/>
              </a:rPr>
              <a:t>Rapporto tra l’energia globale trasmessa oltre la lastra e quella incidente</a:t>
            </a:r>
          </a:p>
          <a:p>
            <a:pPr algn="l"/>
            <a:r>
              <a:rPr lang="it-IT" sz="1800" b="0" i="0" u="none" strike="noStrike" baseline="0" dirty="0">
                <a:latin typeface="CIDFont+F1"/>
              </a:rPr>
              <a:t>su di essa; si considera sia l’energia direttamente trasmessa che quella assorbita e</a:t>
            </a:r>
          </a:p>
          <a:p>
            <a:pPr algn="l"/>
            <a:r>
              <a:rPr lang="it-IT" sz="1800" b="0" i="0" u="none" strike="noStrike" baseline="0" dirty="0">
                <a:latin typeface="CIDFont+F1"/>
              </a:rPr>
              <a:t>scambiata per radiazione e convezione con l’interno;</a:t>
            </a:r>
            <a:endParaRPr lang="it-IT" dirty="0"/>
          </a:p>
        </p:txBody>
      </p:sp>
      <p:pic>
        <p:nvPicPr>
          <p:cNvPr id="19" name="Immagine 18">
            <a:extLst>
              <a:ext uri="{FF2B5EF4-FFF2-40B4-BE49-F238E27FC236}">
                <a16:creationId xmlns:a16="http://schemas.microsoft.com/office/drawing/2014/main" id="{0C25B486-CCBE-C0D2-4C45-774DE884C84E}"/>
              </a:ext>
            </a:extLst>
          </p:cNvPr>
          <p:cNvPicPr>
            <a:picLocks noChangeAspect="1"/>
          </p:cNvPicPr>
          <p:nvPr/>
        </p:nvPicPr>
        <p:blipFill>
          <a:blip r:embed="rId5"/>
          <a:stretch>
            <a:fillRect/>
          </a:stretch>
        </p:blipFill>
        <p:spPr>
          <a:xfrm>
            <a:off x="864165" y="1715989"/>
            <a:ext cx="3272119" cy="3648819"/>
          </a:xfrm>
          <a:prstGeom prst="rect">
            <a:avLst/>
          </a:prstGeom>
        </p:spPr>
      </p:pic>
      <p:sp>
        <p:nvSpPr>
          <p:cNvPr id="23" name="CasellaDiTesto 22">
            <a:extLst>
              <a:ext uri="{FF2B5EF4-FFF2-40B4-BE49-F238E27FC236}">
                <a16:creationId xmlns:a16="http://schemas.microsoft.com/office/drawing/2014/main" id="{7D56495E-8CB4-8E28-D902-DCB86D6C39F4}"/>
              </a:ext>
            </a:extLst>
          </p:cNvPr>
          <p:cNvSpPr txBox="1"/>
          <p:nvPr/>
        </p:nvSpPr>
        <p:spPr>
          <a:xfrm>
            <a:off x="4280296" y="1739005"/>
            <a:ext cx="4630992" cy="923330"/>
          </a:xfrm>
          <a:prstGeom prst="rect">
            <a:avLst/>
          </a:prstGeom>
          <a:noFill/>
        </p:spPr>
        <p:txBody>
          <a:bodyPr wrap="square">
            <a:spAutoFit/>
          </a:bodyPr>
          <a:lstStyle/>
          <a:p>
            <a:pPr algn="l"/>
            <a:r>
              <a:rPr lang="it-IT" sz="1800" b="0" i="0" u="none" strike="noStrike" baseline="0" dirty="0">
                <a:latin typeface="CIDFont+F1"/>
              </a:rPr>
              <a:t>Si considera sia l’energia direttamente</a:t>
            </a:r>
          </a:p>
          <a:p>
            <a:pPr algn="l"/>
            <a:r>
              <a:rPr lang="it-IT" sz="1800" b="0" i="0" u="none" strike="noStrike" baseline="0" dirty="0">
                <a:latin typeface="CIDFont+F1"/>
              </a:rPr>
              <a:t>trasmessa che quella assorbita e scambiata</a:t>
            </a:r>
          </a:p>
          <a:p>
            <a:pPr algn="l"/>
            <a:r>
              <a:rPr lang="it-IT" sz="1800" b="0" i="0" u="none" strike="noStrike" baseline="0" dirty="0">
                <a:latin typeface="CIDFont+F1"/>
              </a:rPr>
              <a:t>per radiazione e convezione con l’interno</a:t>
            </a:r>
            <a:endParaRPr lang="it-IT" dirty="0"/>
          </a:p>
        </p:txBody>
      </p:sp>
      <p:pic>
        <p:nvPicPr>
          <p:cNvPr id="32" name="Immagine 31">
            <a:extLst>
              <a:ext uri="{FF2B5EF4-FFF2-40B4-BE49-F238E27FC236}">
                <a16:creationId xmlns:a16="http://schemas.microsoft.com/office/drawing/2014/main" id="{5ADE241C-99D2-FA24-167E-97F36D775318}"/>
              </a:ext>
            </a:extLst>
          </p:cNvPr>
          <p:cNvPicPr>
            <a:picLocks noChangeAspect="1"/>
          </p:cNvPicPr>
          <p:nvPr/>
        </p:nvPicPr>
        <p:blipFill>
          <a:blip r:embed="rId6"/>
          <a:stretch>
            <a:fillRect/>
          </a:stretch>
        </p:blipFill>
        <p:spPr>
          <a:xfrm>
            <a:off x="3131840" y="4836506"/>
            <a:ext cx="2472744" cy="1094704"/>
          </a:xfrm>
          <a:prstGeom prst="rect">
            <a:avLst/>
          </a:prstGeom>
        </p:spPr>
      </p:pic>
      <p:pic>
        <p:nvPicPr>
          <p:cNvPr id="34" name="Immagine 33">
            <a:extLst>
              <a:ext uri="{FF2B5EF4-FFF2-40B4-BE49-F238E27FC236}">
                <a16:creationId xmlns:a16="http://schemas.microsoft.com/office/drawing/2014/main" id="{A8FCD6CC-6EC9-7A92-7B8F-91725868C7E2}"/>
              </a:ext>
            </a:extLst>
          </p:cNvPr>
          <p:cNvPicPr>
            <a:picLocks noChangeAspect="1"/>
          </p:cNvPicPr>
          <p:nvPr/>
        </p:nvPicPr>
        <p:blipFill>
          <a:blip r:embed="rId7"/>
          <a:stretch>
            <a:fillRect/>
          </a:stretch>
        </p:blipFill>
        <p:spPr>
          <a:xfrm>
            <a:off x="5280412" y="2701328"/>
            <a:ext cx="2125770" cy="726826"/>
          </a:xfrm>
          <a:prstGeom prst="rect">
            <a:avLst/>
          </a:prstGeom>
        </p:spPr>
      </p:pic>
      <p:sp>
        <p:nvSpPr>
          <p:cNvPr id="36" name="CasellaDiTesto 35">
            <a:extLst>
              <a:ext uri="{FF2B5EF4-FFF2-40B4-BE49-F238E27FC236}">
                <a16:creationId xmlns:a16="http://schemas.microsoft.com/office/drawing/2014/main" id="{9646C6BE-F97A-FD55-D7B5-50F124B6FF92}"/>
              </a:ext>
            </a:extLst>
          </p:cNvPr>
          <p:cNvSpPr txBox="1"/>
          <p:nvPr/>
        </p:nvSpPr>
        <p:spPr>
          <a:xfrm>
            <a:off x="4228238" y="3336295"/>
            <a:ext cx="4630992" cy="923330"/>
          </a:xfrm>
          <a:prstGeom prst="rect">
            <a:avLst/>
          </a:prstGeom>
          <a:noFill/>
        </p:spPr>
        <p:txBody>
          <a:bodyPr wrap="square">
            <a:spAutoFit/>
          </a:bodyPr>
          <a:lstStyle/>
          <a:p>
            <a:pPr algn="l"/>
            <a:r>
              <a:rPr lang="it-IT" sz="1800" b="0" i="0" u="none" strike="noStrike" baseline="0" dirty="0">
                <a:latin typeface="CIDFont+F1"/>
              </a:rPr>
              <a:t>Generalmente si assume che circa un terzo</a:t>
            </a:r>
          </a:p>
          <a:p>
            <a:pPr algn="l"/>
            <a:r>
              <a:rPr lang="it-IT" sz="1800" b="0" i="0" u="none" strike="noStrike" baseline="0" dirty="0">
                <a:latin typeface="CIDFont+F1"/>
              </a:rPr>
              <a:t>dell’energia assorbita dalla lastra penetri</a:t>
            </a:r>
          </a:p>
          <a:p>
            <a:pPr algn="l"/>
            <a:r>
              <a:rPr lang="it-IT" sz="1800" b="0" i="0" u="none" strike="noStrike" baseline="0" dirty="0">
                <a:latin typeface="CIDFont+F1"/>
              </a:rPr>
              <a:t>nell’ambiente (lastre non trattate):</a:t>
            </a:r>
            <a:endParaRPr lang="it-IT" dirty="0"/>
          </a:p>
        </p:txBody>
      </p:sp>
      <p:pic>
        <p:nvPicPr>
          <p:cNvPr id="38" name="Immagine 37">
            <a:extLst>
              <a:ext uri="{FF2B5EF4-FFF2-40B4-BE49-F238E27FC236}">
                <a16:creationId xmlns:a16="http://schemas.microsoft.com/office/drawing/2014/main" id="{69CF538D-E0AD-4D29-E90E-173CC1441B3C}"/>
              </a:ext>
            </a:extLst>
          </p:cNvPr>
          <p:cNvPicPr>
            <a:picLocks noChangeAspect="1"/>
          </p:cNvPicPr>
          <p:nvPr/>
        </p:nvPicPr>
        <p:blipFill>
          <a:blip r:embed="rId8"/>
          <a:stretch>
            <a:fillRect/>
          </a:stretch>
        </p:blipFill>
        <p:spPr>
          <a:xfrm>
            <a:off x="5254137" y="4515075"/>
            <a:ext cx="2944758" cy="654390"/>
          </a:xfrm>
          <a:prstGeom prst="rect">
            <a:avLst/>
          </a:prstGeom>
        </p:spPr>
      </p:pic>
      <p:sp>
        <p:nvSpPr>
          <p:cNvPr id="2" name="Segnaposto piè di pagina 5">
            <a:extLst>
              <a:ext uri="{FF2B5EF4-FFF2-40B4-BE49-F238E27FC236}">
                <a16:creationId xmlns:a16="http://schemas.microsoft.com/office/drawing/2014/main" id="{0976FA08-646C-DA1D-57B8-44F1B14E6787}"/>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0914424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10" name="CasellaDiTesto 9">
            <a:extLst>
              <a:ext uri="{FF2B5EF4-FFF2-40B4-BE49-F238E27FC236}">
                <a16:creationId xmlns:a16="http://schemas.microsoft.com/office/drawing/2014/main" id="{533B8BD4-A5F4-B32C-852B-7034D7312184}"/>
              </a:ext>
            </a:extLst>
          </p:cNvPr>
          <p:cNvSpPr txBox="1"/>
          <p:nvPr/>
        </p:nvSpPr>
        <p:spPr>
          <a:xfrm>
            <a:off x="2215662" y="198609"/>
            <a:ext cx="5308666" cy="461665"/>
          </a:xfrm>
          <a:prstGeom prst="rect">
            <a:avLst/>
          </a:prstGeom>
          <a:noFill/>
        </p:spPr>
        <p:txBody>
          <a:bodyPr wrap="square">
            <a:spAutoFit/>
          </a:bodyPr>
          <a:lstStyle/>
          <a:p>
            <a:pPr algn="ctr"/>
            <a:r>
              <a:rPr lang="it-IT" sz="2400" b="0" i="0" u="none" strike="noStrike" baseline="0" dirty="0">
                <a:latin typeface="CIDFont+F1"/>
              </a:rPr>
              <a:t>Parametri energetici: fattore solare FS o g</a:t>
            </a:r>
            <a:endParaRPr lang="it-IT" sz="2400" dirty="0"/>
          </a:p>
        </p:txBody>
      </p:sp>
      <p:pic>
        <p:nvPicPr>
          <p:cNvPr id="3" name="Immagine 2">
            <a:extLst>
              <a:ext uri="{FF2B5EF4-FFF2-40B4-BE49-F238E27FC236}">
                <a16:creationId xmlns:a16="http://schemas.microsoft.com/office/drawing/2014/main" id="{B842510F-4225-1737-50F1-D9C97BC7CE11}"/>
              </a:ext>
            </a:extLst>
          </p:cNvPr>
          <p:cNvPicPr>
            <a:picLocks noChangeAspect="1"/>
          </p:cNvPicPr>
          <p:nvPr/>
        </p:nvPicPr>
        <p:blipFill>
          <a:blip r:embed="rId5"/>
          <a:stretch>
            <a:fillRect/>
          </a:stretch>
        </p:blipFill>
        <p:spPr>
          <a:xfrm>
            <a:off x="827685" y="679323"/>
            <a:ext cx="2664195" cy="5299113"/>
          </a:xfrm>
          <a:prstGeom prst="rect">
            <a:avLst/>
          </a:prstGeom>
        </p:spPr>
      </p:pic>
      <p:sp>
        <p:nvSpPr>
          <p:cNvPr id="6" name="CasellaDiTesto 5">
            <a:extLst>
              <a:ext uri="{FF2B5EF4-FFF2-40B4-BE49-F238E27FC236}">
                <a16:creationId xmlns:a16="http://schemas.microsoft.com/office/drawing/2014/main" id="{27892718-172D-4207-DAFF-BEF4AAABC3CB}"/>
              </a:ext>
            </a:extLst>
          </p:cNvPr>
          <p:cNvSpPr txBox="1"/>
          <p:nvPr/>
        </p:nvSpPr>
        <p:spPr>
          <a:xfrm>
            <a:off x="3408190" y="692695"/>
            <a:ext cx="5663770" cy="3970318"/>
          </a:xfrm>
          <a:prstGeom prst="rect">
            <a:avLst/>
          </a:prstGeom>
          <a:noFill/>
        </p:spPr>
        <p:txBody>
          <a:bodyPr wrap="square">
            <a:spAutoFit/>
          </a:bodyPr>
          <a:lstStyle/>
          <a:p>
            <a:pPr algn="l"/>
            <a:r>
              <a:rPr lang="it-IT" sz="1800" b="0" i="0" u="none" strike="noStrike" baseline="0" dirty="0">
                <a:latin typeface="CIDFont+F1"/>
              </a:rPr>
              <a:t>In sostanza, i produttori possono controllare il comportamento dei materiali per vetri nelle diverse aree dello spettro di energia solare.</a:t>
            </a:r>
          </a:p>
          <a:p>
            <a:pPr algn="l"/>
            <a:endParaRPr lang="it-IT" sz="1800" b="0" i="0" u="none" strike="noStrike" baseline="0" dirty="0">
              <a:latin typeface="CIDFont+F1"/>
            </a:endParaRPr>
          </a:p>
          <a:p>
            <a:pPr algn="l"/>
            <a:r>
              <a:rPr lang="it-IT" sz="1800" b="0" i="0" u="none" strike="noStrike" baseline="0" dirty="0">
                <a:latin typeface="CIDFont+F1"/>
              </a:rPr>
              <a:t>Le proprietà di base del materiale del substrato (vetro o plastica) possono essere modificate e i rivestimenti possono essere aggiunti alle superfici dei substrati.</a:t>
            </a:r>
          </a:p>
          <a:p>
            <a:pPr algn="l"/>
            <a:endParaRPr lang="it-IT" sz="1800" b="0" i="0" u="none" strike="noStrike" baseline="0" dirty="0">
              <a:latin typeface="CIDFont+F1"/>
            </a:endParaRPr>
          </a:p>
          <a:p>
            <a:pPr algn="l"/>
            <a:r>
              <a:rPr lang="it-IT" sz="1800" b="0" i="0" u="none" strike="noStrike" baseline="0" dirty="0">
                <a:latin typeface="CIDFont+F1"/>
              </a:rPr>
              <a:t>Ad esempio, un prodotto ottimizzato per l'illuminazione diurna e per ridurre i guadagni di calore dovrebbe trasmettere un'adeguata quantità di luce nella parte</a:t>
            </a:r>
          </a:p>
          <a:p>
            <a:pPr algn="l"/>
            <a:r>
              <a:rPr lang="it-IT" sz="1800" b="0" i="0" u="none" strike="noStrike" baseline="0" dirty="0">
                <a:latin typeface="CIDFont+F1"/>
              </a:rPr>
              <a:t>visibile dello spettro, escludendo al contempo un inutile guadagno di calore dalla parte del vicino infrarosso dello</a:t>
            </a:r>
          </a:p>
          <a:p>
            <a:pPr algn="l"/>
            <a:r>
              <a:rPr lang="it-IT" sz="1800" b="0" i="0" u="none" strike="noStrike" baseline="0" dirty="0">
                <a:latin typeface="CIDFont+F1"/>
              </a:rPr>
              <a:t>spettro elettromagnetico.</a:t>
            </a:r>
            <a:endParaRPr lang="it-IT" dirty="0"/>
          </a:p>
        </p:txBody>
      </p:sp>
      <p:sp>
        <p:nvSpPr>
          <p:cNvPr id="2" name="Segnaposto piè di pagina 5">
            <a:extLst>
              <a:ext uri="{FF2B5EF4-FFF2-40B4-BE49-F238E27FC236}">
                <a16:creationId xmlns:a16="http://schemas.microsoft.com/office/drawing/2014/main" id="{EB670AF7-CBFE-0004-3C01-7A436C2029AD}"/>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573668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CasellaDiTesto 4">
            <a:extLst>
              <a:ext uri="{FF2B5EF4-FFF2-40B4-BE49-F238E27FC236}">
                <a16:creationId xmlns:a16="http://schemas.microsoft.com/office/drawing/2014/main" id="{D8BB5B6E-FA02-AF7C-BCA0-A7FF82C00C6A}"/>
              </a:ext>
            </a:extLst>
          </p:cNvPr>
          <p:cNvSpPr txBox="1"/>
          <p:nvPr/>
        </p:nvSpPr>
        <p:spPr>
          <a:xfrm>
            <a:off x="2641308" y="383277"/>
            <a:ext cx="4630992" cy="369332"/>
          </a:xfrm>
          <a:prstGeom prst="rect">
            <a:avLst/>
          </a:prstGeom>
          <a:noFill/>
        </p:spPr>
        <p:txBody>
          <a:bodyPr wrap="square">
            <a:spAutoFit/>
          </a:bodyPr>
          <a:lstStyle/>
          <a:p>
            <a:r>
              <a:rPr lang="it-IT" sz="1800" b="0" i="0" u="none" strike="noStrike" baseline="0" dirty="0">
                <a:solidFill>
                  <a:srgbClr val="00009A"/>
                </a:solidFill>
                <a:latin typeface="CIDFont+F2"/>
              </a:rPr>
              <a:t>Sistemi per il controllo solare</a:t>
            </a:r>
            <a:endParaRPr lang="it-IT" dirty="0"/>
          </a:p>
        </p:txBody>
      </p:sp>
      <p:sp>
        <p:nvSpPr>
          <p:cNvPr id="8" name="CasellaDiTesto 7">
            <a:extLst>
              <a:ext uri="{FF2B5EF4-FFF2-40B4-BE49-F238E27FC236}">
                <a16:creationId xmlns:a16="http://schemas.microsoft.com/office/drawing/2014/main" id="{5876DEF9-FDAD-6B70-B6FF-BF54CC4ADDAD}"/>
              </a:ext>
            </a:extLst>
          </p:cNvPr>
          <p:cNvSpPr txBox="1"/>
          <p:nvPr/>
        </p:nvSpPr>
        <p:spPr>
          <a:xfrm>
            <a:off x="960360" y="737381"/>
            <a:ext cx="7992888" cy="1477328"/>
          </a:xfrm>
          <a:prstGeom prst="rect">
            <a:avLst/>
          </a:prstGeom>
          <a:noFill/>
        </p:spPr>
        <p:txBody>
          <a:bodyPr wrap="square">
            <a:spAutoFit/>
          </a:bodyPr>
          <a:lstStyle/>
          <a:p>
            <a:pPr algn="l"/>
            <a:r>
              <a:rPr lang="it-IT" dirty="0">
                <a:latin typeface="CIDFont+F1"/>
              </a:rPr>
              <a:t>G</a:t>
            </a:r>
            <a:r>
              <a:rPr lang="it-IT" sz="1800" b="0" i="0" u="none" strike="noStrike" baseline="0" dirty="0">
                <a:latin typeface="CIDFont+F1"/>
              </a:rPr>
              <a:t>randi superfici vetrate, particolari condizioni geografiche o di esposizione l’uso di vetri chiari può generare un eccessivo surriscaldamento all’interno degli ambienti e </a:t>
            </a:r>
            <a:r>
              <a:rPr lang="it-IT" sz="1800" b="0" i="0" u="none" strike="noStrike" baseline="0" dirty="0" err="1">
                <a:latin typeface="CIDFont+F1"/>
              </a:rPr>
              <a:t>discomfort</a:t>
            </a:r>
            <a:r>
              <a:rPr lang="it-IT" sz="1800" b="0" i="0" u="none" strike="noStrike" baseline="0" dirty="0">
                <a:latin typeface="CIDFont+F1"/>
              </a:rPr>
              <a:t> luminoso: </a:t>
            </a:r>
            <a:r>
              <a:rPr lang="it-IT" sz="1800" b="0" i="0" u="none" strike="noStrike" baseline="0" dirty="0">
                <a:latin typeface="CIDFont+F10"/>
              </a:rPr>
              <a:t>vetri selettivi</a:t>
            </a:r>
            <a:r>
              <a:rPr lang="it-IT" sz="1800" b="0" i="0" u="none" strike="noStrike" baseline="0" dirty="0">
                <a:latin typeface="CIDFont+F1"/>
              </a:rPr>
              <a:t>.</a:t>
            </a:r>
          </a:p>
          <a:p>
            <a:pPr algn="l"/>
            <a:r>
              <a:rPr lang="it-IT" dirty="0">
                <a:latin typeface="CIDFont+F13"/>
              </a:rPr>
              <a:t> - </a:t>
            </a:r>
            <a:r>
              <a:rPr lang="it-IT" sz="1800" b="0" i="0" u="none" strike="noStrike" baseline="0" dirty="0">
                <a:latin typeface="CIDFont+F1"/>
              </a:rPr>
              <a:t>vetri assorbenti colorati in massa</a:t>
            </a:r>
          </a:p>
          <a:p>
            <a:pPr algn="l"/>
            <a:r>
              <a:rPr lang="it-IT" dirty="0">
                <a:latin typeface="CIDFont+F13"/>
              </a:rPr>
              <a:t>- </a:t>
            </a:r>
            <a:r>
              <a:rPr lang="it-IT" sz="1800" b="0" i="0" u="none" strike="noStrike" baseline="0" dirty="0">
                <a:latin typeface="CIDFont+F1"/>
              </a:rPr>
              <a:t>vetri riflettenti con ricoprimenti superficiali metallici o in ossidi metallici</a:t>
            </a:r>
            <a:endParaRPr lang="it-IT" dirty="0"/>
          </a:p>
        </p:txBody>
      </p:sp>
      <p:pic>
        <p:nvPicPr>
          <p:cNvPr id="13" name="Immagine 12">
            <a:extLst>
              <a:ext uri="{FF2B5EF4-FFF2-40B4-BE49-F238E27FC236}">
                <a16:creationId xmlns:a16="http://schemas.microsoft.com/office/drawing/2014/main" id="{16A7B5F4-C319-7513-B777-909567E33791}"/>
              </a:ext>
            </a:extLst>
          </p:cNvPr>
          <p:cNvPicPr>
            <a:picLocks noChangeAspect="1"/>
          </p:cNvPicPr>
          <p:nvPr/>
        </p:nvPicPr>
        <p:blipFill>
          <a:blip r:embed="rId5"/>
          <a:stretch>
            <a:fillRect/>
          </a:stretch>
        </p:blipFill>
        <p:spPr>
          <a:xfrm>
            <a:off x="2987824" y="2568813"/>
            <a:ext cx="3305175" cy="3105150"/>
          </a:xfrm>
          <a:prstGeom prst="rect">
            <a:avLst/>
          </a:prstGeom>
        </p:spPr>
      </p:pic>
      <p:sp>
        <p:nvSpPr>
          <p:cNvPr id="2" name="Segnaposto piè di pagina 5">
            <a:extLst>
              <a:ext uri="{FF2B5EF4-FFF2-40B4-BE49-F238E27FC236}">
                <a16:creationId xmlns:a16="http://schemas.microsoft.com/office/drawing/2014/main" id="{E655D691-0F92-6E11-476D-2DA65D4B08D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948946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3" name="Immagine 2">
            <a:extLst>
              <a:ext uri="{FF2B5EF4-FFF2-40B4-BE49-F238E27FC236}">
                <a16:creationId xmlns:a16="http://schemas.microsoft.com/office/drawing/2014/main" id="{A52B337D-D721-9FF2-E77E-168A9DD38FB7}"/>
              </a:ext>
            </a:extLst>
          </p:cNvPr>
          <p:cNvPicPr>
            <a:picLocks noChangeAspect="1"/>
          </p:cNvPicPr>
          <p:nvPr/>
        </p:nvPicPr>
        <p:blipFill>
          <a:blip r:embed="rId5"/>
          <a:stretch>
            <a:fillRect/>
          </a:stretch>
        </p:blipFill>
        <p:spPr>
          <a:xfrm>
            <a:off x="1120462" y="404664"/>
            <a:ext cx="3451538" cy="2079938"/>
          </a:xfrm>
          <a:prstGeom prst="rect">
            <a:avLst/>
          </a:prstGeom>
        </p:spPr>
      </p:pic>
      <p:pic>
        <p:nvPicPr>
          <p:cNvPr id="7" name="Immagine 6">
            <a:extLst>
              <a:ext uri="{FF2B5EF4-FFF2-40B4-BE49-F238E27FC236}">
                <a16:creationId xmlns:a16="http://schemas.microsoft.com/office/drawing/2014/main" id="{C6683466-CB98-0757-43A0-5DBABDB3204F}"/>
              </a:ext>
            </a:extLst>
          </p:cNvPr>
          <p:cNvPicPr>
            <a:picLocks noChangeAspect="1"/>
          </p:cNvPicPr>
          <p:nvPr/>
        </p:nvPicPr>
        <p:blipFill>
          <a:blip r:embed="rId6"/>
          <a:stretch>
            <a:fillRect/>
          </a:stretch>
        </p:blipFill>
        <p:spPr>
          <a:xfrm>
            <a:off x="5148064" y="337737"/>
            <a:ext cx="3636672" cy="5464550"/>
          </a:xfrm>
          <a:prstGeom prst="rect">
            <a:avLst/>
          </a:prstGeom>
        </p:spPr>
      </p:pic>
      <p:sp>
        <p:nvSpPr>
          <p:cNvPr id="10" name="CasellaDiTesto 9">
            <a:extLst>
              <a:ext uri="{FF2B5EF4-FFF2-40B4-BE49-F238E27FC236}">
                <a16:creationId xmlns:a16="http://schemas.microsoft.com/office/drawing/2014/main" id="{432CA25B-B34D-64E8-D504-1407105A05CA}"/>
              </a:ext>
            </a:extLst>
          </p:cNvPr>
          <p:cNvSpPr txBox="1"/>
          <p:nvPr/>
        </p:nvSpPr>
        <p:spPr>
          <a:xfrm>
            <a:off x="1093536" y="2714586"/>
            <a:ext cx="3910512" cy="2862322"/>
          </a:xfrm>
          <a:prstGeom prst="rect">
            <a:avLst/>
          </a:prstGeom>
          <a:noFill/>
        </p:spPr>
        <p:txBody>
          <a:bodyPr wrap="square">
            <a:spAutoFit/>
          </a:bodyPr>
          <a:lstStyle/>
          <a:p>
            <a:pPr algn="just"/>
            <a:r>
              <a:rPr lang="it-IT" sz="1800" b="0" i="0" u="none" strike="noStrike" baseline="0" dirty="0">
                <a:latin typeface="CIDFont+F1"/>
              </a:rPr>
              <a:t>Un prodotto ottimizzato per la raccolta del guadagno di calore solare in inverno dovrebbe trasmettere la quantità massima di luce visibile e il calore delle lunghezze d'onda del vicino infrarosso dello spettro solare, bloccando invece il calore radiante a bassa energia nell'infrarosso lontano, gamma che è un importante componente di perdita di calore.</a:t>
            </a:r>
            <a:endParaRPr lang="it-IT" dirty="0"/>
          </a:p>
        </p:txBody>
      </p:sp>
      <p:sp>
        <p:nvSpPr>
          <p:cNvPr id="2" name="Segnaposto piè di pagina 5">
            <a:extLst>
              <a:ext uri="{FF2B5EF4-FFF2-40B4-BE49-F238E27FC236}">
                <a16:creationId xmlns:a16="http://schemas.microsoft.com/office/drawing/2014/main" id="{BD08C31C-0490-0C49-2EA6-8B7CE582BE3E}"/>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843699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CasellaDiTesto 2">
            <a:extLst>
              <a:ext uri="{FF2B5EF4-FFF2-40B4-BE49-F238E27FC236}">
                <a16:creationId xmlns:a16="http://schemas.microsoft.com/office/drawing/2014/main" id="{8804EAA8-1765-1863-E79D-4166D3E6B3D6}"/>
              </a:ext>
            </a:extLst>
          </p:cNvPr>
          <p:cNvSpPr txBox="1"/>
          <p:nvPr/>
        </p:nvSpPr>
        <p:spPr>
          <a:xfrm>
            <a:off x="1144970" y="646332"/>
            <a:ext cx="7621242" cy="4955203"/>
          </a:xfrm>
          <a:prstGeom prst="rect">
            <a:avLst/>
          </a:prstGeom>
          <a:noFill/>
        </p:spPr>
        <p:txBody>
          <a:bodyPr wrap="square">
            <a:spAutoFit/>
          </a:bodyPr>
          <a:lstStyle/>
          <a:p>
            <a:pPr algn="l"/>
            <a:r>
              <a:rPr lang="it-IT" sz="2800" b="0" i="0" u="none" strike="noStrike" baseline="0" dirty="0">
                <a:solidFill>
                  <a:srgbClr val="000000"/>
                </a:solidFill>
                <a:latin typeface="CIDFont+F2"/>
              </a:rPr>
              <a:t>Sistemi vetrati proprietà variabili</a:t>
            </a:r>
          </a:p>
          <a:p>
            <a:pPr algn="just"/>
            <a:r>
              <a:rPr lang="it-IT" sz="1800" b="0" i="0" u="none" strike="noStrike" baseline="0" dirty="0">
                <a:solidFill>
                  <a:srgbClr val="000000"/>
                </a:solidFill>
                <a:latin typeface="CIDFont+F2"/>
              </a:rPr>
              <a:t>Sono chiamati anche </a:t>
            </a:r>
            <a:r>
              <a:rPr lang="it-IT" sz="1800" b="0" i="0" u="none" strike="noStrike" baseline="0" dirty="0">
                <a:solidFill>
                  <a:srgbClr val="3333CD"/>
                </a:solidFill>
                <a:latin typeface="CIDFont+F2"/>
              </a:rPr>
              <a:t>sistemi </a:t>
            </a:r>
            <a:r>
              <a:rPr lang="it-IT" sz="1800" b="0" i="0" u="none" strike="noStrike" baseline="0" dirty="0" err="1">
                <a:solidFill>
                  <a:srgbClr val="3333CD"/>
                </a:solidFill>
                <a:latin typeface="CIDFont+F2"/>
              </a:rPr>
              <a:t>cromogenici</a:t>
            </a:r>
            <a:r>
              <a:rPr lang="it-IT" sz="1800" b="0" i="0" u="none" strike="noStrike" baseline="0" dirty="0">
                <a:solidFill>
                  <a:srgbClr val="3333CD"/>
                </a:solidFill>
                <a:latin typeface="CIDFont+F2"/>
              </a:rPr>
              <a:t> </a:t>
            </a:r>
            <a:r>
              <a:rPr lang="it-IT" sz="1800" b="0" i="0" u="none" strike="noStrike" baseline="0" dirty="0">
                <a:solidFill>
                  <a:srgbClr val="000000"/>
                </a:solidFill>
                <a:latin typeface="CIDFont+F2"/>
              </a:rPr>
              <a:t>e consentono un </a:t>
            </a:r>
            <a:r>
              <a:rPr lang="it-IT" sz="1800" b="0" i="0" u="none" strike="noStrike" baseline="0" dirty="0">
                <a:solidFill>
                  <a:srgbClr val="3333CD"/>
                </a:solidFill>
                <a:latin typeface="CIDFont+F2"/>
              </a:rPr>
              <a:t>controllo dinamico </a:t>
            </a:r>
            <a:r>
              <a:rPr lang="it-IT" sz="1800" b="0" i="0" u="none" strike="noStrike" baseline="0" dirty="0">
                <a:solidFill>
                  <a:srgbClr val="000000"/>
                </a:solidFill>
                <a:latin typeface="CIDFont+F2"/>
              </a:rPr>
              <a:t>della radiazione termica e della luce che penetra all’interno degli ambienti.</a:t>
            </a:r>
          </a:p>
          <a:p>
            <a:pPr algn="just"/>
            <a:endParaRPr lang="it-IT" sz="1800" b="0" i="0" u="none" strike="noStrike" baseline="0" dirty="0">
              <a:solidFill>
                <a:srgbClr val="000000"/>
              </a:solidFill>
              <a:latin typeface="CIDFont+F2"/>
            </a:endParaRPr>
          </a:p>
          <a:p>
            <a:pPr algn="just"/>
            <a:r>
              <a:rPr lang="it-IT" sz="1800" b="0" i="0" u="none" strike="noStrike" baseline="0" dirty="0">
                <a:solidFill>
                  <a:srgbClr val="000000"/>
                </a:solidFill>
                <a:latin typeface="CIDFont+F2"/>
              </a:rPr>
              <a:t>Sono caratterizzati dalla </a:t>
            </a:r>
            <a:r>
              <a:rPr lang="it-IT" sz="1800" b="0" i="0" u="none" strike="noStrike" baseline="0" dirty="0">
                <a:solidFill>
                  <a:srgbClr val="3333CD"/>
                </a:solidFill>
                <a:latin typeface="CIDFont+F2"/>
              </a:rPr>
              <a:t>possibilità di variare lo spettro della trasmissione </a:t>
            </a:r>
            <a:r>
              <a:rPr lang="it-IT" sz="1800" b="0" i="0" u="none" strike="noStrike" baseline="0" dirty="0">
                <a:solidFill>
                  <a:srgbClr val="000000"/>
                </a:solidFill>
                <a:latin typeface="CIDFont+F2"/>
              </a:rPr>
              <a:t>in funzione della temperatura, dell’intensità della radiazione, del campo elettrico applicato.</a:t>
            </a:r>
          </a:p>
          <a:p>
            <a:pPr algn="just"/>
            <a:endParaRPr lang="it-IT" sz="1800" b="0" i="0" u="none" strike="noStrike" baseline="0" dirty="0">
              <a:solidFill>
                <a:srgbClr val="000000"/>
              </a:solidFill>
              <a:latin typeface="CIDFont+F2"/>
            </a:endParaRPr>
          </a:p>
          <a:p>
            <a:pPr algn="just"/>
            <a:r>
              <a:rPr lang="it-IT" sz="1800" b="0" i="0" u="none" strike="noStrike" baseline="0" dirty="0">
                <a:solidFill>
                  <a:srgbClr val="000000"/>
                </a:solidFill>
                <a:latin typeface="CIDFont+F2"/>
              </a:rPr>
              <a:t>Il controllo della variazione può avvenire in funzione di un controllo esterno (vetrate attivate elettricamente) o indipendentemente da esso (vetrate autoregolanti).</a:t>
            </a:r>
          </a:p>
          <a:p>
            <a:pPr algn="just"/>
            <a:endParaRPr lang="it-IT" sz="1800" b="0" i="0" u="none" strike="noStrike" baseline="0" dirty="0">
              <a:solidFill>
                <a:srgbClr val="000000"/>
              </a:solidFill>
              <a:latin typeface="CIDFont+F2"/>
            </a:endParaRPr>
          </a:p>
          <a:p>
            <a:pPr algn="just"/>
            <a:r>
              <a:rPr lang="it-IT" sz="1800" b="0" i="0" u="none" strike="noStrike" baseline="0" dirty="0">
                <a:solidFill>
                  <a:srgbClr val="000000"/>
                </a:solidFill>
                <a:latin typeface="CIDFont+F2"/>
              </a:rPr>
              <a:t>I dispositivi attivati elettricamente sono: </a:t>
            </a:r>
            <a:r>
              <a:rPr lang="it-IT" sz="1800" b="0" i="0" u="none" strike="noStrike" baseline="0" dirty="0">
                <a:solidFill>
                  <a:srgbClr val="FF0000"/>
                </a:solidFill>
                <a:latin typeface="CIDFont+F2"/>
              </a:rPr>
              <a:t>cristalli liquidi </a:t>
            </a:r>
            <a:r>
              <a:rPr lang="it-IT" sz="1800" b="0" i="0" u="none" strike="noStrike" baseline="0" dirty="0">
                <a:solidFill>
                  <a:srgbClr val="000000"/>
                </a:solidFill>
                <a:latin typeface="CIDFont+F2"/>
              </a:rPr>
              <a:t>dispersi, sistemi a </a:t>
            </a:r>
            <a:r>
              <a:rPr lang="it-IT" sz="1800" b="0" i="0" u="none" strike="noStrike" baseline="0" dirty="0">
                <a:solidFill>
                  <a:srgbClr val="FF0000"/>
                </a:solidFill>
                <a:latin typeface="CIDFont+F2"/>
              </a:rPr>
              <a:t>particelle sospese </a:t>
            </a:r>
            <a:r>
              <a:rPr lang="it-IT" sz="1800" b="0" i="0" u="none" strike="noStrike" baseline="0" dirty="0">
                <a:solidFill>
                  <a:srgbClr val="000000"/>
                </a:solidFill>
                <a:latin typeface="CIDFont+F2"/>
              </a:rPr>
              <a:t>e materiali </a:t>
            </a:r>
            <a:r>
              <a:rPr lang="it-IT" sz="1800" b="0" i="0" u="none" strike="noStrike" baseline="0" dirty="0" err="1">
                <a:solidFill>
                  <a:srgbClr val="FF0000"/>
                </a:solidFill>
                <a:latin typeface="CIDFont+F2"/>
              </a:rPr>
              <a:t>elettrocromici</a:t>
            </a:r>
            <a:r>
              <a:rPr lang="it-IT" sz="1800" b="0" i="0" u="none" strike="noStrike" baseline="0" dirty="0">
                <a:solidFill>
                  <a:srgbClr val="000000"/>
                </a:solidFill>
                <a:latin typeface="CIDFont+F2"/>
              </a:rPr>
              <a:t>.</a:t>
            </a:r>
          </a:p>
          <a:p>
            <a:pPr algn="just"/>
            <a:endParaRPr lang="it-IT" sz="1800" b="0" i="0" u="none" strike="noStrike" baseline="0" dirty="0">
              <a:solidFill>
                <a:srgbClr val="000000"/>
              </a:solidFill>
              <a:latin typeface="CIDFont+F2"/>
            </a:endParaRPr>
          </a:p>
          <a:p>
            <a:pPr algn="just"/>
            <a:r>
              <a:rPr lang="it-IT" sz="1800" b="0" i="0" u="none" strike="noStrike" baseline="0" dirty="0">
                <a:solidFill>
                  <a:srgbClr val="000000"/>
                </a:solidFill>
                <a:latin typeface="CIDFont+F2"/>
              </a:rPr>
              <a:t>I dispositivi autoregolanti sono: sistemi </a:t>
            </a:r>
            <a:r>
              <a:rPr lang="it-IT" sz="1800" b="0" i="0" u="none" strike="noStrike" baseline="0" dirty="0" err="1">
                <a:solidFill>
                  <a:srgbClr val="009A00"/>
                </a:solidFill>
                <a:latin typeface="CIDFont+F2"/>
              </a:rPr>
              <a:t>termocromici</a:t>
            </a:r>
            <a:r>
              <a:rPr lang="it-IT" sz="1800" b="0" i="0" u="none" strike="noStrike" baseline="0" dirty="0">
                <a:solidFill>
                  <a:srgbClr val="000000"/>
                </a:solidFill>
                <a:latin typeface="CIDFont+F2"/>
              </a:rPr>
              <a:t>, </a:t>
            </a:r>
            <a:r>
              <a:rPr lang="it-IT" sz="1800" b="0" i="0" u="none" strike="noStrike" baseline="0" dirty="0">
                <a:solidFill>
                  <a:srgbClr val="009A00"/>
                </a:solidFill>
                <a:latin typeface="CIDFont+F2"/>
              </a:rPr>
              <a:t>termotropici </a:t>
            </a:r>
            <a:r>
              <a:rPr lang="it-IT" sz="1800" b="0" i="0" u="none" strike="noStrike" baseline="0" dirty="0">
                <a:solidFill>
                  <a:srgbClr val="000000"/>
                </a:solidFill>
                <a:latin typeface="CIDFont+F2"/>
              </a:rPr>
              <a:t>e </a:t>
            </a:r>
            <a:r>
              <a:rPr lang="it-IT" sz="1800" b="0" i="0" u="none" strike="noStrike" baseline="0" dirty="0" err="1">
                <a:solidFill>
                  <a:srgbClr val="009A00"/>
                </a:solidFill>
                <a:latin typeface="CIDFont+F2"/>
              </a:rPr>
              <a:t>fotocromici</a:t>
            </a:r>
            <a:r>
              <a:rPr lang="it-IT" sz="1800" b="0" i="0" u="none" strike="noStrike" baseline="0" dirty="0">
                <a:solidFill>
                  <a:srgbClr val="000000"/>
                </a:solidFill>
                <a:latin typeface="CIDFont+F2"/>
              </a:rPr>
              <a:t>.</a:t>
            </a:r>
            <a:endParaRPr lang="it-IT" dirty="0"/>
          </a:p>
        </p:txBody>
      </p:sp>
      <p:sp>
        <p:nvSpPr>
          <p:cNvPr id="2" name="Segnaposto piè di pagina 5">
            <a:extLst>
              <a:ext uri="{FF2B5EF4-FFF2-40B4-BE49-F238E27FC236}">
                <a16:creationId xmlns:a16="http://schemas.microsoft.com/office/drawing/2014/main" id="{8AF08EF7-232E-F718-3F99-27F71C02BF5E}"/>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3623848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3" name="Immagine 2">
            <a:extLst>
              <a:ext uri="{FF2B5EF4-FFF2-40B4-BE49-F238E27FC236}">
                <a16:creationId xmlns:a16="http://schemas.microsoft.com/office/drawing/2014/main" id="{8C4AD180-B06A-BC26-3AAD-9EBC705EF014}"/>
              </a:ext>
            </a:extLst>
          </p:cNvPr>
          <p:cNvPicPr>
            <a:picLocks noChangeAspect="1"/>
          </p:cNvPicPr>
          <p:nvPr/>
        </p:nvPicPr>
        <p:blipFill>
          <a:blip r:embed="rId5"/>
          <a:stretch>
            <a:fillRect/>
          </a:stretch>
        </p:blipFill>
        <p:spPr>
          <a:xfrm>
            <a:off x="1083756" y="553613"/>
            <a:ext cx="7951724" cy="5175441"/>
          </a:xfrm>
          <a:prstGeom prst="rect">
            <a:avLst/>
          </a:prstGeom>
        </p:spPr>
      </p:pic>
      <p:sp>
        <p:nvSpPr>
          <p:cNvPr id="2" name="Segnaposto piè di pagina 5">
            <a:extLst>
              <a:ext uri="{FF2B5EF4-FFF2-40B4-BE49-F238E27FC236}">
                <a16:creationId xmlns:a16="http://schemas.microsoft.com/office/drawing/2014/main" id="{58D19EBF-F883-0229-C152-E35DFE56270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9516935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5" name="CasellaDiTesto 4">
            <a:extLst>
              <a:ext uri="{FF2B5EF4-FFF2-40B4-BE49-F238E27FC236}">
                <a16:creationId xmlns:a16="http://schemas.microsoft.com/office/drawing/2014/main" id="{99A6B192-F287-F637-B700-4258EAFC92DC}"/>
              </a:ext>
            </a:extLst>
          </p:cNvPr>
          <p:cNvSpPr txBox="1"/>
          <p:nvPr/>
        </p:nvSpPr>
        <p:spPr>
          <a:xfrm>
            <a:off x="3840680" y="490773"/>
            <a:ext cx="4630992" cy="461665"/>
          </a:xfrm>
          <a:prstGeom prst="rect">
            <a:avLst/>
          </a:prstGeom>
          <a:noFill/>
        </p:spPr>
        <p:txBody>
          <a:bodyPr wrap="square">
            <a:spAutoFit/>
          </a:bodyPr>
          <a:lstStyle/>
          <a:p>
            <a:pPr algn="l"/>
            <a:r>
              <a:rPr lang="it-IT" sz="2400" b="0" i="0" u="none" strike="noStrike" baseline="0" dirty="0">
                <a:latin typeface="CIDFont+F2"/>
              </a:rPr>
              <a:t>Sistemi </a:t>
            </a:r>
            <a:r>
              <a:rPr lang="it-IT" sz="2400" b="0" i="0" u="none" strike="noStrike" baseline="0" dirty="0" err="1">
                <a:latin typeface="CIDFont+F2"/>
              </a:rPr>
              <a:t>termocromici</a:t>
            </a:r>
            <a:endParaRPr lang="it-IT" sz="2400" dirty="0"/>
          </a:p>
        </p:txBody>
      </p:sp>
      <p:pic>
        <p:nvPicPr>
          <p:cNvPr id="3" name="Immagine 2">
            <a:extLst>
              <a:ext uri="{FF2B5EF4-FFF2-40B4-BE49-F238E27FC236}">
                <a16:creationId xmlns:a16="http://schemas.microsoft.com/office/drawing/2014/main" id="{E06BAF4E-9534-E5C3-B2AD-3F2D0749EB0A}"/>
              </a:ext>
            </a:extLst>
          </p:cNvPr>
          <p:cNvPicPr>
            <a:picLocks noChangeAspect="1"/>
          </p:cNvPicPr>
          <p:nvPr/>
        </p:nvPicPr>
        <p:blipFill>
          <a:blip r:embed="rId5"/>
          <a:stretch>
            <a:fillRect/>
          </a:stretch>
        </p:blipFill>
        <p:spPr>
          <a:xfrm>
            <a:off x="1691680" y="993834"/>
            <a:ext cx="6629585" cy="4955447"/>
          </a:xfrm>
          <a:prstGeom prst="rect">
            <a:avLst/>
          </a:prstGeom>
        </p:spPr>
      </p:pic>
      <p:sp>
        <p:nvSpPr>
          <p:cNvPr id="2" name="Segnaposto piè di pagina 5">
            <a:extLst>
              <a:ext uri="{FF2B5EF4-FFF2-40B4-BE49-F238E27FC236}">
                <a16:creationId xmlns:a16="http://schemas.microsoft.com/office/drawing/2014/main" id="{12CA4128-453A-6DC2-8B81-30CFC079DB9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718340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13" name="Immagine 12">
            <a:extLst>
              <a:ext uri="{FF2B5EF4-FFF2-40B4-BE49-F238E27FC236}">
                <a16:creationId xmlns:a16="http://schemas.microsoft.com/office/drawing/2014/main" id="{E243221C-CEE9-150A-2A5E-2CF1F5FA0CAB}"/>
              </a:ext>
            </a:extLst>
          </p:cNvPr>
          <p:cNvPicPr>
            <a:picLocks noChangeAspect="1"/>
          </p:cNvPicPr>
          <p:nvPr/>
        </p:nvPicPr>
        <p:blipFill>
          <a:blip r:embed="rId5"/>
          <a:stretch>
            <a:fillRect/>
          </a:stretch>
        </p:blipFill>
        <p:spPr>
          <a:xfrm>
            <a:off x="974005" y="257092"/>
            <a:ext cx="7786293" cy="5592365"/>
          </a:xfrm>
          <a:prstGeom prst="rect">
            <a:avLst/>
          </a:prstGeom>
        </p:spPr>
      </p:pic>
      <p:sp>
        <p:nvSpPr>
          <p:cNvPr id="2" name="Segnaposto piè di pagina 5">
            <a:extLst>
              <a:ext uri="{FF2B5EF4-FFF2-40B4-BE49-F238E27FC236}">
                <a16:creationId xmlns:a16="http://schemas.microsoft.com/office/drawing/2014/main" id="{4AE24D84-0F8F-66E4-1E50-431FBD054D2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220600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6" name="Immagine 5">
            <a:extLst>
              <a:ext uri="{FF2B5EF4-FFF2-40B4-BE49-F238E27FC236}">
                <a16:creationId xmlns:a16="http://schemas.microsoft.com/office/drawing/2014/main" id="{B49B9C47-4AC7-46F6-7F12-DEC94CCF2FF3}"/>
              </a:ext>
            </a:extLst>
          </p:cNvPr>
          <p:cNvPicPr>
            <a:picLocks noChangeAspect="1"/>
          </p:cNvPicPr>
          <p:nvPr/>
        </p:nvPicPr>
        <p:blipFill>
          <a:blip r:embed="rId5"/>
          <a:stretch>
            <a:fillRect/>
          </a:stretch>
        </p:blipFill>
        <p:spPr>
          <a:xfrm>
            <a:off x="993817" y="359302"/>
            <a:ext cx="7803491" cy="5095795"/>
          </a:xfrm>
          <a:prstGeom prst="rect">
            <a:avLst/>
          </a:prstGeom>
        </p:spPr>
      </p:pic>
      <p:sp>
        <p:nvSpPr>
          <p:cNvPr id="2" name="Segnaposto piè di pagina 5">
            <a:extLst>
              <a:ext uri="{FF2B5EF4-FFF2-40B4-BE49-F238E27FC236}">
                <a16:creationId xmlns:a16="http://schemas.microsoft.com/office/drawing/2014/main" id="{3559B5C4-EFDD-7DEF-1E54-10A88F0EDC8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631413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Rectangle 2">
            <a:extLst>
              <a:ext uri="{FF2B5EF4-FFF2-40B4-BE49-F238E27FC236}">
                <a16:creationId xmlns:a16="http://schemas.microsoft.com/office/drawing/2014/main" id="{943AF439-E920-5C08-0618-3099614EAF2A}"/>
              </a:ext>
            </a:extLst>
          </p:cNvPr>
          <p:cNvSpPr txBox="1">
            <a:spLocks noChangeArrowheads="1"/>
          </p:cNvSpPr>
          <p:nvPr/>
        </p:nvSpPr>
        <p:spPr>
          <a:xfrm>
            <a:off x="685800" y="152400"/>
            <a:ext cx="77724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de-DE" altLang="it-IT" sz="3000" dirty="0" err="1">
                <a:solidFill>
                  <a:srgbClr val="009900"/>
                </a:solidFill>
                <a:latin typeface="EngraversGothic BT" pitchFamily="34" charset="0"/>
              </a:rPr>
              <a:t>Trasmissione</a:t>
            </a:r>
            <a:r>
              <a:rPr lang="de-DE" altLang="it-IT" sz="3000" dirty="0">
                <a:solidFill>
                  <a:srgbClr val="009900"/>
                </a:solidFill>
                <a:latin typeface="EngraversGothic BT" pitchFamily="34" charset="0"/>
              </a:rPr>
              <a:t> </a:t>
            </a:r>
            <a:r>
              <a:rPr lang="de-DE" altLang="it-IT" sz="3000" dirty="0" err="1">
                <a:solidFill>
                  <a:srgbClr val="009900"/>
                </a:solidFill>
                <a:latin typeface="EngraversGothic BT" pitchFamily="34" charset="0"/>
              </a:rPr>
              <a:t>luminosa</a:t>
            </a:r>
            <a:endParaRPr lang="en-US" altLang="it-IT" sz="3000" dirty="0">
              <a:solidFill>
                <a:srgbClr val="009900"/>
              </a:solidFill>
              <a:latin typeface="EngraversGothic BT" pitchFamily="34" charset="0"/>
            </a:endParaRPr>
          </a:p>
        </p:txBody>
      </p:sp>
      <p:sp>
        <p:nvSpPr>
          <p:cNvPr id="3" name="CasellaDiTesto 2">
            <a:extLst>
              <a:ext uri="{FF2B5EF4-FFF2-40B4-BE49-F238E27FC236}">
                <a16:creationId xmlns:a16="http://schemas.microsoft.com/office/drawing/2014/main" id="{6E6ED827-B5C4-9D49-ECA6-F3B975E6EDC4}"/>
              </a:ext>
            </a:extLst>
          </p:cNvPr>
          <p:cNvSpPr txBox="1"/>
          <p:nvPr/>
        </p:nvSpPr>
        <p:spPr>
          <a:xfrm>
            <a:off x="1049410" y="908720"/>
            <a:ext cx="7843070" cy="3693319"/>
          </a:xfrm>
          <a:prstGeom prst="rect">
            <a:avLst/>
          </a:prstGeom>
          <a:noFill/>
        </p:spPr>
        <p:txBody>
          <a:bodyPr wrap="square">
            <a:spAutoFit/>
          </a:bodyPr>
          <a:lstStyle/>
          <a:p>
            <a:pPr algn="just"/>
            <a:r>
              <a:rPr lang="it-IT" b="0" i="0" dirty="0">
                <a:solidFill>
                  <a:srgbClr val="313131"/>
                </a:solidFill>
                <a:effectLst/>
                <a:latin typeface="Titillium Web" panose="00000500000000000000" pitchFamily="2" charset="0"/>
              </a:rPr>
              <a:t>La </a:t>
            </a:r>
            <a:r>
              <a:rPr lang="it-IT" b="1" i="0" dirty="0">
                <a:solidFill>
                  <a:srgbClr val="313131"/>
                </a:solidFill>
                <a:effectLst/>
                <a:latin typeface="Titillium Web" panose="00000500000000000000" pitchFamily="2" charset="0"/>
              </a:rPr>
              <a:t>Trasmissione </a:t>
            </a:r>
            <a:r>
              <a:rPr lang="it-IT" b="0" i="0" dirty="0">
                <a:solidFill>
                  <a:srgbClr val="313131"/>
                </a:solidFill>
                <a:effectLst/>
                <a:latin typeface="Titillium Web" panose="00000500000000000000" pitchFamily="2" charset="0"/>
              </a:rPr>
              <a:t>Luminosa (TL) esprime la </a:t>
            </a:r>
            <a:r>
              <a:rPr lang="it-IT" b="1" i="0" dirty="0">
                <a:solidFill>
                  <a:srgbClr val="313131"/>
                </a:solidFill>
                <a:effectLst/>
                <a:latin typeface="Titillium Web" panose="00000500000000000000" pitchFamily="2" charset="0"/>
              </a:rPr>
              <a:t>quantità di luce trasmessa attraverso il vetro</a:t>
            </a:r>
            <a:r>
              <a:rPr lang="it-IT" b="0" i="0" dirty="0">
                <a:solidFill>
                  <a:srgbClr val="313131"/>
                </a:solidFill>
                <a:effectLst/>
                <a:latin typeface="Titillium Web" panose="00000500000000000000" pitchFamily="2" charset="0"/>
              </a:rPr>
              <a:t>, quindi di raggi visibili ed è sempre espressa in percentuale %. </a:t>
            </a:r>
            <a:br>
              <a:rPr lang="it-IT" b="0" i="0" dirty="0">
                <a:solidFill>
                  <a:srgbClr val="313131"/>
                </a:solidFill>
                <a:effectLst/>
                <a:latin typeface="Titillium Web" panose="00000500000000000000" pitchFamily="2" charset="0"/>
              </a:rPr>
            </a:br>
            <a:endParaRPr lang="it-IT" b="0" i="0" dirty="0">
              <a:solidFill>
                <a:srgbClr val="313131"/>
              </a:solidFill>
              <a:effectLst/>
              <a:latin typeface="Titillium Web" panose="00000500000000000000" pitchFamily="2" charset="0"/>
            </a:endParaRPr>
          </a:p>
          <a:p>
            <a:pPr algn="just"/>
            <a:r>
              <a:rPr lang="it-IT" b="0" i="0" dirty="0">
                <a:solidFill>
                  <a:srgbClr val="313131"/>
                </a:solidFill>
                <a:effectLst/>
                <a:latin typeface="Titillium Web" panose="00000500000000000000" pitchFamily="2" charset="0"/>
              </a:rPr>
              <a:t>Questo rapporto riguarda il comportamento di una vetrata rispetto alla luce, ovvero le radiazioni elettromagnetiche comprese tra 0.4µm e i 0.76µm.</a:t>
            </a:r>
          </a:p>
          <a:p>
            <a:pPr algn="just"/>
            <a:endParaRPr lang="it-IT" dirty="0">
              <a:solidFill>
                <a:srgbClr val="313131"/>
              </a:solidFill>
              <a:latin typeface="Titillium Web" panose="00000500000000000000" pitchFamily="2" charset="0"/>
            </a:endParaRPr>
          </a:p>
          <a:p>
            <a:pPr algn="just"/>
            <a:r>
              <a:rPr lang="it-IT" b="0" i="0" dirty="0">
                <a:solidFill>
                  <a:srgbClr val="313131"/>
                </a:solidFill>
                <a:effectLst/>
                <a:latin typeface="Titillium Web" panose="00000500000000000000" pitchFamily="2" charset="0"/>
              </a:rPr>
              <a:t>Il </a:t>
            </a:r>
            <a:r>
              <a:rPr lang="it-IT" b="1" i="0" dirty="0">
                <a:solidFill>
                  <a:srgbClr val="313131"/>
                </a:solidFill>
                <a:effectLst/>
                <a:latin typeface="Titillium Web" panose="00000500000000000000" pitchFamily="2" charset="0"/>
              </a:rPr>
              <a:t>calcolo della trasmissione luminosa</a:t>
            </a:r>
            <a:r>
              <a:rPr lang="it-IT" b="0" i="0" dirty="0">
                <a:solidFill>
                  <a:srgbClr val="313131"/>
                </a:solidFill>
                <a:effectLst/>
                <a:latin typeface="Titillium Web" panose="00000500000000000000" pitchFamily="2" charset="0"/>
              </a:rPr>
              <a:t> consiste nel tracciare la curva spettrale dell’energia visibile trasmessa pesata secondo la sensibilità spettrale dell’occhio e fare il rapporto tra l’area che è delimitata da questa curva e l’area della curva dell’illuminante.</a:t>
            </a:r>
          </a:p>
          <a:p>
            <a:pPr algn="just"/>
            <a:endParaRPr lang="it-IT" dirty="0">
              <a:solidFill>
                <a:srgbClr val="313131"/>
              </a:solidFill>
              <a:latin typeface="Titillium Web" panose="00000500000000000000" pitchFamily="2" charset="0"/>
            </a:endParaRPr>
          </a:p>
          <a:p>
            <a:pPr algn="just"/>
            <a:r>
              <a:rPr lang="it-IT" b="0" i="0" dirty="0">
                <a:solidFill>
                  <a:srgbClr val="313131"/>
                </a:solidFill>
                <a:effectLst/>
                <a:latin typeface="Titillium Web" panose="00000500000000000000" pitchFamily="2" charset="0"/>
              </a:rPr>
              <a:t>L’andamento dell’energia emessa da una sorgente all’interno di quell’intervallo è dipendente dalla natura della sorgente e dalla sua temperatura.</a:t>
            </a:r>
            <a:endParaRPr lang="it-IT" dirty="0"/>
          </a:p>
        </p:txBody>
      </p:sp>
      <p:sp>
        <p:nvSpPr>
          <p:cNvPr id="2" name="Segnaposto piè di pagina 5">
            <a:extLst>
              <a:ext uri="{FF2B5EF4-FFF2-40B4-BE49-F238E27FC236}">
                <a16:creationId xmlns:a16="http://schemas.microsoft.com/office/drawing/2014/main" id="{4D5B1D6D-33D3-E5F8-684E-D483E3CA49D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48295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3" name="Immagine 2">
            <a:extLst>
              <a:ext uri="{FF2B5EF4-FFF2-40B4-BE49-F238E27FC236}">
                <a16:creationId xmlns:a16="http://schemas.microsoft.com/office/drawing/2014/main" id="{3CEEFE8B-06DF-11CC-1918-37D6B96D5FC6}"/>
              </a:ext>
            </a:extLst>
          </p:cNvPr>
          <p:cNvPicPr>
            <a:picLocks noChangeAspect="1"/>
          </p:cNvPicPr>
          <p:nvPr/>
        </p:nvPicPr>
        <p:blipFill>
          <a:blip r:embed="rId5"/>
          <a:stretch>
            <a:fillRect/>
          </a:stretch>
        </p:blipFill>
        <p:spPr>
          <a:xfrm>
            <a:off x="1259632" y="222546"/>
            <a:ext cx="7398588" cy="5366691"/>
          </a:xfrm>
          <a:prstGeom prst="rect">
            <a:avLst/>
          </a:prstGeom>
        </p:spPr>
      </p:pic>
      <p:sp>
        <p:nvSpPr>
          <p:cNvPr id="2" name="Segnaposto piè di pagina 5">
            <a:extLst>
              <a:ext uri="{FF2B5EF4-FFF2-40B4-BE49-F238E27FC236}">
                <a16:creationId xmlns:a16="http://schemas.microsoft.com/office/drawing/2014/main" id="{1BCC32F9-007C-DB0F-F0E2-AB2A6B9C1D1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777892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15F6BA64-7E73-2389-A67C-3FBB88BADF02}"/>
              </a:ext>
            </a:extLst>
          </p:cNvPr>
          <p:cNvPicPr>
            <a:picLocks noChangeAspect="1"/>
          </p:cNvPicPr>
          <p:nvPr/>
        </p:nvPicPr>
        <p:blipFill>
          <a:blip r:embed="rId5"/>
          <a:stretch>
            <a:fillRect/>
          </a:stretch>
        </p:blipFill>
        <p:spPr>
          <a:xfrm>
            <a:off x="1043608" y="620689"/>
            <a:ext cx="7814079" cy="5417553"/>
          </a:xfrm>
          <a:prstGeom prst="rect">
            <a:avLst/>
          </a:prstGeom>
        </p:spPr>
      </p:pic>
      <p:sp>
        <p:nvSpPr>
          <p:cNvPr id="2" name="Segnaposto piè di pagina 5">
            <a:extLst>
              <a:ext uri="{FF2B5EF4-FFF2-40B4-BE49-F238E27FC236}">
                <a16:creationId xmlns:a16="http://schemas.microsoft.com/office/drawing/2014/main" id="{EE4E9875-488A-98B9-E8C2-C59B72E2821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244624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CasellaDiTesto 2">
            <a:extLst>
              <a:ext uri="{FF2B5EF4-FFF2-40B4-BE49-F238E27FC236}">
                <a16:creationId xmlns:a16="http://schemas.microsoft.com/office/drawing/2014/main" id="{7895F283-99C9-E0FC-6F48-7C0F7126CBC5}"/>
              </a:ext>
            </a:extLst>
          </p:cNvPr>
          <p:cNvSpPr txBox="1"/>
          <p:nvPr/>
        </p:nvSpPr>
        <p:spPr>
          <a:xfrm>
            <a:off x="1043609" y="85885"/>
            <a:ext cx="7776862" cy="3693319"/>
          </a:xfrm>
          <a:prstGeom prst="rect">
            <a:avLst/>
          </a:prstGeom>
          <a:noFill/>
        </p:spPr>
        <p:txBody>
          <a:bodyPr wrap="square">
            <a:spAutoFit/>
          </a:bodyPr>
          <a:lstStyle/>
          <a:p>
            <a:pPr algn="l" fontAlgn="base"/>
            <a:r>
              <a:rPr lang="it-IT" b="1" i="0" dirty="0">
                <a:solidFill>
                  <a:srgbClr val="313131"/>
                </a:solidFill>
                <a:effectLst/>
                <a:latin typeface="inherit"/>
              </a:rPr>
              <a:t>Trasmissione luminosa e tipologia di vetro</a:t>
            </a:r>
            <a:endParaRPr lang="it-IT" b="1" i="0" dirty="0">
              <a:solidFill>
                <a:srgbClr val="313131"/>
              </a:solidFill>
              <a:effectLst/>
              <a:latin typeface="Titillium Web" panose="00000500000000000000" pitchFamily="2" charset="0"/>
            </a:endParaRPr>
          </a:p>
          <a:p>
            <a:pPr algn="l" fontAlgn="base"/>
            <a:r>
              <a:rPr lang="it-IT" b="0" i="0" dirty="0">
                <a:solidFill>
                  <a:srgbClr val="313131"/>
                </a:solidFill>
                <a:effectLst/>
                <a:latin typeface="Titillium Web" panose="00000500000000000000" pitchFamily="2" charset="0"/>
              </a:rPr>
              <a:t>È importante sapere che un vetro con trasmissione luminosa elevata e basso fattore solare garantisce buona illuminazione diurna e bassi carichi solari. Una buona TL per un vetro doppio è 70% ottima è 80% la parte restante viene respinta e riflessa verso l’esterno. </a:t>
            </a:r>
          </a:p>
          <a:p>
            <a:pPr algn="l" fontAlgn="base"/>
            <a:endParaRPr lang="it-IT" dirty="0">
              <a:solidFill>
                <a:srgbClr val="313131"/>
              </a:solidFill>
              <a:latin typeface="Titillium Web" panose="00000500000000000000" pitchFamily="2" charset="0"/>
            </a:endParaRPr>
          </a:p>
          <a:p>
            <a:pPr algn="l" fontAlgn="base"/>
            <a:r>
              <a:rPr lang="it-IT" b="0" i="0" dirty="0">
                <a:solidFill>
                  <a:srgbClr val="313131"/>
                </a:solidFill>
                <a:effectLst/>
                <a:latin typeface="Titillium Web" panose="00000500000000000000" pitchFamily="2" charset="0"/>
              </a:rPr>
              <a:t>I </a:t>
            </a:r>
            <a:r>
              <a:rPr lang="it-IT" b="1" i="0" dirty="0">
                <a:solidFill>
                  <a:srgbClr val="313131"/>
                </a:solidFill>
                <a:effectLst/>
                <a:latin typeface="inherit"/>
              </a:rPr>
              <a:t>vetri selettivi</a:t>
            </a:r>
            <a:r>
              <a:rPr lang="it-IT" b="0" i="0" dirty="0">
                <a:solidFill>
                  <a:srgbClr val="313131"/>
                </a:solidFill>
                <a:effectLst/>
                <a:latin typeface="Titillium Web" panose="00000500000000000000" pitchFamily="2" charset="0"/>
              </a:rPr>
              <a:t> consentono un’alta trasmissione luminosa pur isolando efficacemente dal caldo estivo. Ovviamente la TL è influenzata dal numero e dallo spessore delle lastre di vetro, perché più questo è spesso (come, per esempio, un vetro blindato) più farà passare meno luce. E così per i vetri tripli, che avendo una lastra di vetro in più, fanno passare meno luce del vetro doppio. </a:t>
            </a:r>
          </a:p>
          <a:p>
            <a:pPr algn="l" fontAlgn="base"/>
            <a:endParaRPr lang="it-IT" dirty="0">
              <a:solidFill>
                <a:srgbClr val="313131"/>
              </a:solidFill>
              <a:latin typeface="Titillium Web" panose="00000500000000000000" pitchFamily="2" charset="0"/>
            </a:endParaRPr>
          </a:p>
        </p:txBody>
      </p:sp>
      <p:sp>
        <p:nvSpPr>
          <p:cNvPr id="2" name="Segnaposto piè di pagina 5">
            <a:extLst>
              <a:ext uri="{FF2B5EF4-FFF2-40B4-BE49-F238E27FC236}">
                <a16:creationId xmlns:a16="http://schemas.microsoft.com/office/drawing/2014/main" id="{3F10158A-A780-3FA5-8DE0-40BECFB744D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053709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CasellaDiTesto 5">
            <a:extLst>
              <a:ext uri="{FF2B5EF4-FFF2-40B4-BE49-F238E27FC236}">
                <a16:creationId xmlns:a16="http://schemas.microsoft.com/office/drawing/2014/main" id="{D63A0EFE-8019-E4BB-01E2-00F2C70AE045}"/>
              </a:ext>
            </a:extLst>
          </p:cNvPr>
          <p:cNvSpPr txBox="1"/>
          <p:nvPr/>
        </p:nvSpPr>
        <p:spPr>
          <a:xfrm>
            <a:off x="971600" y="1484784"/>
            <a:ext cx="7704856" cy="3139321"/>
          </a:xfrm>
          <a:prstGeom prst="rect">
            <a:avLst/>
          </a:prstGeom>
          <a:noFill/>
        </p:spPr>
        <p:txBody>
          <a:bodyPr wrap="square" rtlCol="0">
            <a:spAutoFit/>
          </a:bodyPr>
          <a:lstStyle/>
          <a:p>
            <a:pPr algn="just"/>
            <a:r>
              <a:rPr lang="it-IT" sz="1800" b="0" i="0" u="none" strike="noStrike" baseline="0" dirty="0">
                <a:latin typeface="+mj-lt"/>
              </a:rPr>
              <a:t>Osservando il comportamento energetico di alcuni prodotti vetrari, emerge con evidenza che la forte innovazione tecnologica ha permesso di migliorare le prestazioni della vetrata, in termini di controllo solare, come visibile dalla Tabella sottostante, in cui si riportano, a puro titolo informativo, i valori ottenuti utilizzando alcune tipologie di prodotti disponibili sul mercato. </a:t>
            </a:r>
          </a:p>
          <a:p>
            <a:pPr algn="just"/>
            <a:endParaRPr lang="it-IT" sz="1800" b="0" i="0" u="none" strike="noStrike" baseline="0" dirty="0">
              <a:latin typeface="+mj-lt"/>
            </a:endParaRPr>
          </a:p>
          <a:p>
            <a:pPr algn="just"/>
            <a:r>
              <a:rPr lang="it-IT" sz="1800" b="0" i="0" u="none" strike="noStrike" baseline="0" dirty="0">
                <a:latin typeface="+mj-lt"/>
              </a:rPr>
              <a:t>Com’è possibile rilevare, i prodotti vetrari ad alte prestazioni offrono caratteristiche in termini di indice di selettività (𝑻𝑳𝒈)⁄ quasi doppie rispetto a quelle di una vetrata isolante tradizionale. L’adozione di tali vetri consente di rispettare i dettami ministeriali relativi al controllo solare senza la necessità di impiegare sistemi solari mobili. </a:t>
            </a:r>
            <a:endParaRPr lang="it-IT" dirty="0">
              <a:latin typeface="+mj-lt"/>
            </a:endParaRPr>
          </a:p>
        </p:txBody>
      </p:sp>
      <p:sp>
        <p:nvSpPr>
          <p:cNvPr id="2" name="Segnaposto piè di pagina 5">
            <a:extLst>
              <a:ext uri="{FF2B5EF4-FFF2-40B4-BE49-F238E27FC236}">
                <a16:creationId xmlns:a16="http://schemas.microsoft.com/office/drawing/2014/main" id="{2759FCA9-3923-5700-D071-DF359009206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6404406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5" name="Immagine 4">
            <a:extLst>
              <a:ext uri="{FF2B5EF4-FFF2-40B4-BE49-F238E27FC236}">
                <a16:creationId xmlns:a16="http://schemas.microsoft.com/office/drawing/2014/main" id="{454D3602-3C35-BC42-1E4D-3230F8125CD0}"/>
              </a:ext>
            </a:extLst>
          </p:cNvPr>
          <p:cNvPicPr>
            <a:picLocks noChangeAspect="1"/>
          </p:cNvPicPr>
          <p:nvPr/>
        </p:nvPicPr>
        <p:blipFill>
          <a:blip r:embed="rId5"/>
          <a:stretch>
            <a:fillRect/>
          </a:stretch>
        </p:blipFill>
        <p:spPr>
          <a:xfrm>
            <a:off x="1299015" y="1366244"/>
            <a:ext cx="7113538" cy="4483213"/>
          </a:xfrm>
          <a:prstGeom prst="rect">
            <a:avLst/>
          </a:prstGeom>
        </p:spPr>
      </p:pic>
      <p:sp>
        <p:nvSpPr>
          <p:cNvPr id="6" name="CasellaDiTesto 5">
            <a:extLst>
              <a:ext uri="{FF2B5EF4-FFF2-40B4-BE49-F238E27FC236}">
                <a16:creationId xmlns:a16="http://schemas.microsoft.com/office/drawing/2014/main" id="{7A092D73-776B-9A32-A460-A7191FA37DF0}"/>
              </a:ext>
            </a:extLst>
          </p:cNvPr>
          <p:cNvSpPr txBox="1"/>
          <p:nvPr/>
        </p:nvSpPr>
        <p:spPr>
          <a:xfrm>
            <a:off x="1957387" y="542883"/>
            <a:ext cx="5688633" cy="646331"/>
          </a:xfrm>
          <a:prstGeom prst="rect">
            <a:avLst/>
          </a:prstGeom>
          <a:noFill/>
        </p:spPr>
        <p:txBody>
          <a:bodyPr wrap="square" rtlCol="0">
            <a:spAutoFit/>
          </a:bodyPr>
          <a:lstStyle/>
          <a:p>
            <a:r>
              <a:rPr lang="it-IT" dirty="0"/>
              <a:t>TABELLA COMPARATIVA  VETROCAMERA </a:t>
            </a:r>
          </a:p>
          <a:p>
            <a:r>
              <a:rPr lang="it-IT" dirty="0"/>
              <a:t>RAPPORTO FATTORE SOLARE – TRASMISSIONE LUMINOSA</a:t>
            </a:r>
          </a:p>
        </p:txBody>
      </p:sp>
      <p:sp>
        <p:nvSpPr>
          <p:cNvPr id="2" name="Segnaposto piè di pagina 5">
            <a:extLst>
              <a:ext uri="{FF2B5EF4-FFF2-40B4-BE49-F238E27FC236}">
                <a16:creationId xmlns:a16="http://schemas.microsoft.com/office/drawing/2014/main" id="{884E55DD-32A5-A3F1-8318-C37EF832E69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985427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6" name="CasellaDiTesto 5">
            <a:extLst>
              <a:ext uri="{FF2B5EF4-FFF2-40B4-BE49-F238E27FC236}">
                <a16:creationId xmlns:a16="http://schemas.microsoft.com/office/drawing/2014/main" id="{7A092D73-776B-9A32-A460-A7191FA37DF0}"/>
              </a:ext>
            </a:extLst>
          </p:cNvPr>
          <p:cNvSpPr txBox="1"/>
          <p:nvPr/>
        </p:nvSpPr>
        <p:spPr>
          <a:xfrm>
            <a:off x="1957387" y="542883"/>
            <a:ext cx="3694733" cy="369332"/>
          </a:xfrm>
          <a:prstGeom prst="rect">
            <a:avLst/>
          </a:prstGeom>
          <a:noFill/>
        </p:spPr>
        <p:txBody>
          <a:bodyPr wrap="square" rtlCol="0">
            <a:spAutoFit/>
          </a:bodyPr>
          <a:lstStyle/>
          <a:p>
            <a:r>
              <a:rPr lang="it-IT" dirty="0"/>
              <a:t>ESEMPIO SCELTA VETRATA ISOLANTE</a:t>
            </a:r>
          </a:p>
        </p:txBody>
      </p:sp>
      <p:pic>
        <p:nvPicPr>
          <p:cNvPr id="3" name="Immagine 2">
            <a:extLst>
              <a:ext uri="{FF2B5EF4-FFF2-40B4-BE49-F238E27FC236}">
                <a16:creationId xmlns:a16="http://schemas.microsoft.com/office/drawing/2014/main" id="{13ABDE3F-D437-7992-58DC-EB8B8C42CEB5}"/>
              </a:ext>
            </a:extLst>
          </p:cNvPr>
          <p:cNvPicPr>
            <a:picLocks noChangeAspect="1"/>
          </p:cNvPicPr>
          <p:nvPr/>
        </p:nvPicPr>
        <p:blipFill>
          <a:blip r:embed="rId5"/>
          <a:stretch>
            <a:fillRect/>
          </a:stretch>
        </p:blipFill>
        <p:spPr>
          <a:xfrm>
            <a:off x="991807" y="1066880"/>
            <a:ext cx="7540633" cy="4975117"/>
          </a:xfrm>
          <a:prstGeom prst="rect">
            <a:avLst/>
          </a:prstGeom>
        </p:spPr>
      </p:pic>
      <p:sp>
        <p:nvSpPr>
          <p:cNvPr id="2" name="Segnaposto piè di pagina 5">
            <a:extLst>
              <a:ext uri="{FF2B5EF4-FFF2-40B4-BE49-F238E27FC236}">
                <a16:creationId xmlns:a16="http://schemas.microsoft.com/office/drawing/2014/main" id="{C125DAAF-A600-FEF4-BCC0-B7D355996D9D}"/>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418983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CasellaDiTesto 6">
            <a:extLst>
              <a:ext uri="{FF2B5EF4-FFF2-40B4-BE49-F238E27FC236}">
                <a16:creationId xmlns:a16="http://schemas.microsoft.com/office/drawing/2014/main" id="{7CA5E280-89E7-EDC7-04E5-E02AC9337BD5}"/>
              </a:ext>
            </a:extLst>
          </p:cNvPr>
          <p:cNvSpPr txBox="1"/>
          <p:nvPr/>
        </p:nvSpPr>
        <p:spPr>
          <a:xfrm>
            <a:off x="971600" y="339150"/>
            <a:ext cx="8063880" cy="4801314"/>
          </a:xfrm>
          <a:prstGeom prst="rect">
            <a:avLst/>
          </a:prstGeom>
          <a:noFill/>
        </p:spPr>
        <p:txBody>
          <a:bodyPr wrap="square">
            <a:spAutoFit/>
          </a:bodyPr>
          <a:lstStyle/>
          <a:p>
            <a:pPr algn="ctr"/>
            <a:r>
              <a:rPr lang="it-IT" b="1" i="1" dirty="0">
                <a:solidFill>
                  <a:srgbClr val="000000"/>
                </a:solidFill>
                <a:effectLst/>
                <a:latin typeface="Roboto" panose="02000000000000000000" pitchFamily="2" charset="0"/>
              </a:rPr>
              <a:t>VETRO EXTRACHIARO</a:t>
            </a:r>
          </a:p>
          <a:p>
            <a:pPr algn="l"/>
            <a:endParaRPr lang="it-IT" dirty="0">
              <a:solidFill>
                <a:srgbClr val="000000"/>
              </a:solidFill>
              <a:latin typeface="Roboto" panose="02000000000000000000" pitchFamily="2" charset="0"/>
            </a:endParaRPr>
          </a:p>
          <a:p>
            <a:r>
              <a:rPr lang="it-IT" b="0" i="0" dirty="0">
                <a:solidFill>
                  <a:srgbClr val="313131"/>
                </a:solidFill>
                <a:effectLst/>
                <a:latin typeface="+mj-lt"/>
              </a:rPr>
              <a:t>Un aiuto all’aumento della Trasmissione Luminosa è la scelta di </a:t>
            </a:r>
            <a:r>
              <a:rPr lang="it-IT" b="1" i="0" dirty="0">
                <a:solidFill>
                  <a:srgbClr val="313131"/>
                </a:solidFill>
                <a:effectLst/>
                <a:latin typeface="+mj-lt"/>
              </a:rPr>
              <a:t>vetri </a:t>
            </a:r>
            <a:r>
              <a:rPr lang="it-IT" b="1" i="0" dirty="0" err="1">
                <a:solidFill>
                  <a:srgbClr val="313131"/>
                </a:solidFill>
                <a:effectLst/>
                <a:latin typeface="+mj-lt"/>
              </a:rPr>
              <a:t>extrachiari</a:t>
            </a:r>
            <a:r>
              <a:rPr lang="it-IT" b="0" i="0" dirty="0">
                <a:solidFill>
                  <a:srgbClr val="313131"/>
                </a:solidFill>
                <a:effectLst/>
                <a:latin typeface="+mj-lt"/>
              </a:rPr>
              <a:t>, che essendo molto più trasparenti dei normali vetri fanno passare più luce. I valori della trasmissione luminosa sono diversi dal fattore solare (FS) in quanto viene tenuta in conto solamente la componente visibile del flusso radioattivo, ovvero la luce percepibile ai nostri occhi.</a:t>
            </a:r>
          </a:p>
          <a:p>
            <a:pPr algn="just"/>
            <a:endParaRPr lang="it-IT" dirty="0">
              <a:solidFill>
                <a:srgbClr val="000000"/>
              </a:solidFill>
              <a:latin typeface="+mj-lt"/>
            </a:endParaRPr>
          </a:p>
          <a:p>
            <a:pPr algn="just"/>
            <a:r>
              <a:rPr lang="it-IT" b="0" i="0" dirty="0">
                <a:solidFill>
                  <a:srgbClr val="000000"/>
                </a:solidFill>
                <a:effectLst/>
                <a:latin typeface="+mj-lt"/>
              </a:rPr>
              <a:t>Da cosa possiamo differenziare un vetro </a:t>
            </a:r>
            <a:r>
              <a:rPr lang="it-IT" b="0" i="0" dirty="0" err="1">
                <a:solidFill>
                  <a:srgbClr val="000000"/>
                </a:solidFill>
                <a:effectLst/>
                <a:latin typeface="+mj-lt"/>
              </a:rPr>
              <a:t>extrachiaro</a:t>
            </a:r>
            <a:r>
              <a:rPr lang="it-IT" b="0" i="0" dirty="0">
                <a:solidFill>
                  <a:srgbClr val="000000"/>
                </a:solidFill>
                <a:effectLst/>
                <a:latin typeface="+mj-lt"/>
              </a:rPr>
              <a:t> da un normale vetro trasparente di comune uso? </a:t>
            </a:r>
          </a:p>
          <a:p>
            <a:pPr algn="just"/>
            <a:endParaRPr lang="it-IT" dirty="0">
              <a:solidFill>
                <a:srgbClr val="000000"/>
              </a:solidFill>
              <a:latin typeface="+mj-lt"/>
            </a:endParaRPr>
          </a:p>
          <a:p>
            <a:pPr algn="just"/>
            <a:r>
              <a:rPr lang="it-IT" b="0" i="0" dirty="0">
                <a:solidFill>
                  <a:srgbClr val="000000"/>
                </a:solidFill>
                <a:effectLst/>
                <a:latin typeface="+mj-lt"/>
              </a:rPr>
              <a:t>Il vetro </a:t>
            </a:r>
            <a:r>
              <a:rPr lang="it-IT" b="0" i="0" dirty="0" err="1">
                <a:solidFill>
                  <a:srgbClr val="000000"/>
                </a:solidFill>
                <a:effectLst/>
                <a:latin typeface="+mj-lt"/>
              </a:rPr>
              <a:t>extrachiaro</a:t>
            </a:r>
            <a:r>
              <a:rPr lang="it-IT" b="0" i="0" dirty="0">
                <a:solidFill>
                  <a:srgbClr val="000000"/>
                </a:solidFill>
                <a:effectLst/>
                <a:latin typeface="+mj-lt"/>
              </a:rPr>
              <a:t> si differenzia essenzialmente dai convenzionali prodotti float di base e dal vetro ordinario per lo speciale trattamento al quale viene sottoposto, che ne comporta l’eliminazione del 90% dell’ossido di ferro: tutto ciò si traduce in un aspetto estetico più neutrale ed una trasparenza massimizzata. L’altro elemento che ne determina la sua trasparenza pressoché totale è la scelta di una tipologia di silice purissima.</a:t>
            </a:r>
          </a:p>
        </p:txBody>
      </p:sp>
      <p:sp>
        <p:nvSpPr>
          <p:cNvPr id="2" name="Segnaposto piè di pagina 5">
            <a:extLst>
              <a:ext uri="{FF2B5EF4-FFF2-40B4-BE49-F238E27FC236}">
                <a16:creationId xmlns:a16="http://schemas.microsoft.com/office/drawing/2014/main" id="{27AAFD66-4180-259A-E3CF-FF822BCB693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010087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CasellaDiTesto 6">
            <a:extLst>
              <a:ext uri="{FF2B5EF4-FFF2-40B4-BE49-F238E27FC236}">
                <a16:creationId xmlns:a16="http://schemas.microsoft.com/office/drawing/2014/main" id="{7CA5E280-89E7-EDC7-04E5-E02AC9337BD5}"/>
              </a:ext>
            </a:extLst>
          </p:cNvPr>
          <p:cNvSpPr txBox="1"/>
          <p:nvPr/>
        </p:nvSpPr>
        <p:spPr>
          <a:xfrm>
            <a:off x="971600" y="339150"/>
            <a:ext cx="8063880" cy="4247317"/>
          </a:xfrm>
          <a:prstGeom prst="rect">
            <a:avLst/>
          </a:prstGeom>
          <a:noFill/>
        </p:spPr>
        <p:txBody>
          <a:bodyPr wrap="square">
            <a:spAutoFit/>
          </a:bodyPr>
          <a:lstStyle/>
          <a:p>
            <a:pPr algn="ctr"/>
            <a:r>
              <a:rPr lang="it-IT" b="1" i="1" dirty="0">
                <a:solidFill>
                  <a:srgbClr val="000000"/>
                </a:solidFill>
                <a:effectLst/>
                <a:latin typeface="Roboto" panose="02000000000000000000" pitchFamily="2" charset="0"/>
              </a:rPr>
              <a:t>VETRO EXTRACHIARO</a:t>
            </a:r>
          </a:p>
          <a:p>
            <a:pPr algn="l"/>
            <a:endParaRPr lang="it-IT" dirty="0">
              <a:solidFill>
                <a:srgbClr val="000000"/>
              </a:solidFill>
              <a:latin typeface="Roboto" panose="02000000000000000000" pitchFamily="2" charset="0"/>
            </a:endParaRPr>
          </a:p>
          <a:p>
            <a:pPr algn="l"/>
            <a:r>
              <a:rPr lang="it-IT" b="0" i="0" dirty="0">
                <a:solidFill>
                  <a:srgbClr val="000000"/>
                </a:solidFill>
                <a:effectLst/>
                <a:latin typeface="Roboto" panose="02000000000000000000" pitchFamily="2" charset="0"/>
              </a:rPr>
              <a:t>Andiamo dunque ad analizzarne le caratteristiche essenziali e i punti di forza che lo contraddistinguono.</a:t>
            </a:r>
          </a:p>
          <a:p>
            <a:pPr algn="l"/>
            <a:endParaRPr lang="it-IT" b="0" i="0" dirty="0">
              <a:solidFill>
                <a:srgbClr val="000000"/>
              </a:solidFill>
              <a:effectLst/>
              <a:latin typeface="Roboto" panose="02000000000000000000" pitchFamily="2" charset="0"/>
            </a:endParaRPr>
          </a:p>
          <a:p>
            <a:pPr algn="just"/>
            <a:r>
              <a:rPr lang="it-IT" b="0" i="0" dirty="0">
                <a:solidFill>
                  <a:srgbClr val="000000"/>
                </a:solidFill>
                <a:effectLst/>
                <a:latin typeface="Roboto" panose="02000000000000000000" pitchFamily="2" charset="0"/>
              </a:rPr>
              <a:t>Il primo fattore risiede certamente nello spiccato livello di performance in termini di </a:t>
            </a:r>
            <a:r>
              <a:rPr lang="it-IT" b="1" i="0" dirty="0">
                <a:solidFill>
                  <a:srgbClr val="000000"/>
                </a:solidFill>
                <a:effectLst/>
                <a:latin typeface="Roboto" panose="02000000000000000000" pitchFamily="2" charset="0"/>
              </a:rPr>
              <a:t>trasparenza</a:t>
            </a:r>
            <a:r>
              <a:rPr lang="it-IT" b="0" i="0" dirty="0">
                <a:solidFill>
                  <a:srgbClr val="000000"/>
                </a:solidFill>
                <a:effectLst/>
                <a:latin typeface="Roboto" panose="02000000000000000000" pitchFamily="2" charset="0"/>
              </a:rPr>
              <a:t>: la garanzia di una trasmissione luminosa che aumenta tanto più lo spessore del vetro è sottile e che si concretizza (in pratica) in un contrasto di luce armonioso ed ottimizzato, così da lasciare i colori al naturale e nel loro aspetto inalterato. Una scelta estetica che calza a pennello quando si necessita di grande luminosità o quando si vuole assicurare una resa dei colori più autentica possibile (pensiamo al caso di una vetrata di una gioielleria che mira a mostrare i preziosi nel modo più veritiero, ma anche alle bacheche dei musei o a saloni espositivi).</a:t>
            </a:r>
          </a:p>
          <a:p>
            <a:pPr algn="l"/>
            <a:endParaRPr lang="it-IT" b="0" i="0" dirty="0">
              <a:solidFill>
                <a:srgbClr val="000000"/>
              </a:solidFill>
              <a:effectLst/>
              <a:latin typeface="Roboto" panose="02000000000000000000" pitchFamily="2" charset="0"/>
            </a:endParaRPr>
          </a:p>
        </p:txBody>
      </p:sp>
      <p:sp>
        <p:nvSpPr>
          <p:cNvPr id="2" name="Segnaposto piè di pagina 5">
            <a:extLst>
              <a:ext uri="{FF2B5EF4-FFF2-40B4-BE49-F238E27FC236}">
                <a16:creationId xmlns:a16="http://schemas.microsoft.com/office/drawing/2014/main" id="{42FD3B75-E1B6-3ED5-5051-38526B4E87AD}"/>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899219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CasellaDiTesto 6">
            <a:extLst>
              <a:ext uri="{FF2B5EF4-FFF2-40B4-BE49-F238E27FC236}">
                <a16:creationId xmlns:a16="http://schemas.microsoft.com/office/drawing/2014/main" id="{7CA5E280-89E7-EDC7-04E5-E02AC9337BD5}"/>
              </a:ext>
            </a:extLst>
          </p:cNvPr>
          <p:cNvSpPr txBox="1"/>
          <p:nvPr/>
        </p:nvSpPr>
        <p:spPr>
          <a:xfrm>
            <a:off x="963156" y="337092"/>
            <a:ext cx="8063880" cy="2862322"/>
          </a:xfrm>
          <a:prstGeom prst="rect">
            <a:avLst/>
          </a:prstGeom>
          <a:noFill/>
        </p:spPr>
        <p:txBody>
          <a:bodyPr wrap="square">
            <a:spAutoFit/>
          </a:bodyPr>
          <a:lstStyle/>
          <a:p>
            <a:pPr algn="ctr"/>
            <a:r>
              <a:rPr lang="it-IT" b="1" i="1" dirty="0">
                <a:solidFill>
                  <a:srgbClr val="000000"/>
                </a:solidFill>
                <a:effectLst/>
                <a:latin typeface="Roboto" panose="02000000000000000000" pitchFamily="2" charset="0"/>
              </a:rPr>
              <a:t>VETRO EXTRACHIARO</a:t>
            </a:r>
          </a:p>
          <a:p>
            <a:pPr algn="l"/>
            <a:endParaRPr lang="it-IT" dirty="0">
              <a:solidFill>
                <a:srgbClr val="000000"/>
              </a:solidFill>
              <a:latin typeface="Roboto" panose="02000000000000000000" pitchFamily="2" charset="0"/>
            </a:endParaRPr>
          </a:p>
          <a:p>
            <a:pPr algn="just"/>
            <a:r>
              <a:rPr lang="it-IT" b="0" i="0" dirty="0">
                <a:solidFill>
                  <a:srgbClr val="000000"/>
                </a:solidFill>
                <a:effectLst/>
                <a:latin typeface="Roboto" panose="02000000000000000000" pitchFamily="2" charset="0"/>
              </a:rPr>
              <a:t>La </a:t>
            </a:r>
            <a:r>
              <a:rPr lang="it-IT" b="1" i="0" dirty="0">
                <a:solidFill>
                  <a:srgbClr val="000000"/>
                </a:solidFill>
                <a:effectLst/>
                <a:latin typeface="Roboto" panose="02000000000000000000" pitchFamily="2" charset="0"/>
              </a:rPr>
              <a:t>marcata trasparenza</a:t>
            </a:r>
            <a:r>
              <a:rPr lang="it-IT" b="0" i="0" dirty="0">
                <a:solidFill>
                  <a:srgbClr val="000000"/>
                </a:solidFill>
                <a:effectLst/>
                <a:latin typeface="Roboto" panose="02000000000000000000" pitchFamily="2" charset="0"/>
              </a:rPr>
              <a:t> e la capacità di far entrare molta più luce (in media per un </a:t>
            </a:r>
            <a:r>
              <a:rPr lang="it-IT" b="0" i="0" dirty="0" err="1">
                <a:solidFill>
                  <a:srgbClr val="000000"/>
                </a:solidFill>
                <a:effectLst/>
                <a:latin typeface="Roboto" panose="02000000000000000000" pitchFamily="2" charset="0"/>
              </a:rPr>
              <a:t>extrachiaro</a:t>
            </a:r>
            <a:r>
              <a:rPr lang="it-IT" b="0" i="0" dirty="0">
                <a:solidFill>
                  <a:srgbClr val="000000"/>
                </a:solidFill>
                <a:effectLst/>
                <a:latin typeface="Roboto" panose="02000000000000000000" pitchFamily="2" charset="0"/>
              </a:rPr>
              <a:t> si parla di una penetrazione luminosa superiore al 5-6% rispetto ad un normale vetro base trasparente), comporta una resa estetica oggettivamente superiore con un colore chiaro più piacevole alla vista, in particolar modo al contatto con gli oggetti messi in esposizione. Inoltre, l’intera visuale ed atmosfera degli ambienti interni risulta decisamente più calda rispetto alla colorazione verdognola (ed un </a:t>
            </a:r>
            <a:r>
              <a:rPr lang="it-IT" b="0" i="0" dirty="0" err="1">
                <a:solidFill>
                  <a:srgbClr val="000000"/>
                </a:solidFill>
                <a:effectLst/>
                <a:latin typeface="Roboto" panose="02000000000000000000" pitchFamily="2" charset="0"/>
              </a:rPr>
              <a:t>pò</a:t>
            </a:r>
            <a:r>
              <a:rPr lang="it-IT" b="0" i="0" dirty="0">
                <a:solidFill>
                  <a:srgbClr val="000000"/>
                </a:solidFill>
                <a:effectLst/>
                <a:latin typeface="Roboto" panose="02000000000000000000" pitchFamily="2" charset="0"/>
              </a:rPr>
              <a:t> falsata) che avviene con i vetri comuni.</a:t>
            </a:r>
          </a:p>
        </p:txBody>
      </p:sp>
      <p:sp>
        <p:nvSpPr>
          <p:cNvPr id="2" name="Segnaposto piè di pagina 5">
            <a:extLst>
              <a:ext uri="{FF2B5EF4-FFF2-40B4-BE49-F238E27FC236}">
                <a16:creationId xmlns:a16="http://schemas.microsoft.com/office/drawing/2014/main" id="{224725E1-8FEC-2951-FD1A-D3DC120A197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220981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CasellaDiTesto 6">
            <a:extLst>
              <a:ext uri="{FF2B5EF4-FFF2-40B4-BE49-F238E27FC236}">
                <a16:creationId xmlns:a16="http://schemas.microsoft.com/office/drawing/2014/main" id="{7CA5E280-89E7-EDC7-04E5-E02AC9337BD5}"/>
              </a:ext>
            </a:extLst>
          </p:cNvPr>
          <p:cNvSpPr txBox="1"/>
          <p:nvPr/>
        </p:nvSpPr>
        <p:spPr>
          <a:xfrm>
            <a:off x="963156" y="337092"/>
            <a:ext cx="8063880" cy="2031325"/>
          </a:xfrm>
          <a:prstGeom prst="rect">
            <a:avLst/>
          </a:prstGeom>
          <a:noFill/>
        </p:spPr>
        <p:txBody>
          <a:bodyPr wrap="square">
            <a:spAutoFit/>
          </a:bodyPr>
          <a:lstStyle/>
          <a:p>
            <a:pPr algn="ctr"/>
            <a:r>
              <a:rPr lang="it-IT" b="1" i="1" dirty="0">
                <a:solidFill>
                  <a:srgbClr val="000000"/>
                </a:solidFill>
                <a:effectLst/>
                <a:latin typeface="Roboto" panose="02000000000000000000" pitchFamily="2" charset="0"/>
              </a:rPr>
              <a:t>VETRO EXTRACHIARO</a:t>
            </a:r>
          </a:p>
          <a:p>
            <a:pPr algn="l"/>
            <a:endParaRPr lang="it-IT" dirty="0">
              <a:solidFill>
                <a:srgbClr val="000000"/>
              </a:solidFill>
              <a:latin typeface="Roboto" panose="02000000000000000000" pitchFamily="2" charset="0"/>
            </a:endParaRPr>
          </a:p>
          <a:p>
            <a:pPr algn="just"/>
            <a:r>
              <a:rPr lang="it-IT" b="0" i="0" dirty="0">
                <a:solidFill>
                  <a:srgbClr val="000000"/>
                </a:solidFill>
                <a:effectLst/>
                <a:latin typeface="Roboto" panose="02000000000000000000" pitchFamily="2" charset="0"/>
              </a:rPr>
              <a:t>L’uso di un vetro </a:t>
            </a:r>
            <a:r>
              <a:rPr lang="it-IT" b="0" i="0" dirty="0" err="1">
                <a:solidFill>
                  <a:srgbClr val="000000"/>
                </a:solidFill>
                <a:effectLst/>
                <a:latin typeface="Roboto" panose="02000000000000000000" pitchFamily="2" charset="0"/>
              </a:rPr>
              <a:t>extrachiaro</a:t>
            </a:r>
            <a:r>
              <a:rPr lang="it-IT" b="0" i="0" dirty="0">
                <a:solidFill>
                  <a:srgbClr val="000000"/>
                </a:solidFill>
                <a:effectLst/>
                <a:latin typeface="Roboto" panose="02000000000000000000" pitchFamily="2" charset="0"/>
              </a:rPr>
              <a:t> risulta infine particolarmente favorevole in tutti quei contesti in cui il rischio di una rottura dovuta ad uno </a:t>
            </a:r>
            <a:r>
              <a:rPr lang="it-IT" b="1" i="0" dirty="0">
                <a:solidFill>
                  <a:srgbClr val="000000"/>
                </a:solidFill>
                <a:effectLst/>
                <a:latin typeface="Roboto" panose="02000000000000000000" pitchFamily="2" charset="0"/>
              </a:rPr>
              <a:t>shock termico</a:t>
            </a:r>
            <a:r>
              <a:rPr lang="it-IT" b="0" i="0" dirty="0">
                <a:solidFill>
                  <a:srgbClr val="000000"/>
                </a:solidFill>
                <a:effectLst/>
                <a:latin typeface="Roboto" panose="02000000000000000000" pitchFamily="2" charset="0"/>
              </a:rPr>
              <a:t> si presenti alto: questo modello risponde infatti in maniera efficace a queste situazioni andando a diminuire sensibilmente il pericolo di rotture grazie al bassissimo livello di assorbimento energetico.</a:t>
            </a:r>
          </a:p>
        </p:txBody>
      </p:sp>
      <p:sp>
        <p:nvSpPr>
          <p:cNvPr id="2" name="Segnaposto piè di pagina 5">
            <a:extLst>
              <a:ext uri="{FF2B5EF4-FFF2-40B4-BE49-F238E27FC236}">
                <a16:creationId xmlns:a16="http://schemas.microsoft.com/office/drawing/2014/main" id="{BD28E0F6-FFAC-5E3D-8CFE-36A8D1F66657}"/>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610138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7" name="CasellaDiTesto 6">
            <a:extLst>
              <a:ext uri="{FF2B5EF4-FFF2-40B4-BE49-F238E27FC236}">
                <a16:creationId xmlns:a16="http://schemas.microsoft.com/office/drawing/2014/main" id="{7CA5E280-89E7-EDC7-04E5-E02AC9337BD5}"/>
              </a:ext>
            </a:extLst>
          </p:cNvPr>
          <p:cNvSpPr txBox="1"/>
          <p:nvPr/>
        </p:nvSpPr>
        <p:spPr>
          <a:xfrm>
            <a:off x="963156" y="337092"/>
            <a:ext cx="7929324" cy="923330"/>
          </a:xfrm>
          <a:prstGeom prst="rect">
            <a:avLst/>
          </a:prstGeom>
          <a:noFill/>
        </p:spPr>
        <p:txBody>
          <a:bodyPr wrap="square">
            <a:spAutoFit/>
          </a:bodyPr>
          <a:lstStyle/>
          <a:p>
            <a:pPr algn="ctr"/>
            <a:r>
              <a:rPr lang="it-IT" b="1" i="1" dirty="0">
                <a:solidFill>
                  <a:srgbClr val="000000"/>
                </a:solidFill>
                <a:latin typeface="Roboto" panose="02000000000000000000" pitchFamily="2" charset="0"/>
              </a:rPr>
              <a:t>Esempio – confronto tra vetro standard ed </a:t>
            </a:r>
            <a:r>
              <a:rPr lang="it-IT" b="1" i="1" dirty="0" err="1">
                <a:solidFill>
                  <a:srgbClr val="000000"/>
                </a:solidFill>
                <a:latin typeface="Roboto" panose="02000000000000000000" pitchFamily="2" charset="0"/>
              </a:rPr>
              <a:t>extrachiaro</a:t>
            </a:r>
            <a:endParaRPr lang="it-IT" b="1" i="1" dirty="0">
              <a:solidFill>
                <a:srgbClr val="000000"/>
              </a:solidFill>
              <a:effectLst/>
              <a:latin typeface="Roboto" panose="02000000000000000000" pitchFamily="2" charset="0"/>
            </a:endParaRPr>
          </a:p>
          <a:p>
            <a:pPr algn="l"/>
            <a:endParaRPr lang="it-IT" dirty="0">
              <a:solidFill>
                <a:srgbClr val="000000"/>
              </a:solidFill>
              <a:latin typeface="Roboto" panose="02000000000000000000" pitchFamily="2" charset="0"/>
            </a:endParaRPr>
          </a:p>
          <a:p>
            <a:pPr algn="just"/>
            <a:r>
              <a:rPr lang="it-IT" b="0" i="0" dirty="0">
                <a:solidFill>
                  <a:srgbClr val="000000"/>
                </a:solidFill>
                <a:effectLst/>
                <a:latin typeface="Roboto" panose="02000000000000000000" pitchFamily="2" charset="0"/>
              </a:rPr>
              <a:t>.</a:t>
            </a:r>
          </a:p>
        </p:txBody>
      </p:sp>
      <p:pic>
        <p:nvPicPr>
          <p:cNvPr id="3" name="Immagine 2">
            <a:extLst>
              <a:ext uri="{FF2B5EF4-FFF2-40B4-BE49-F238E27FC236}">
                <a16:creationId xmlns:a16="http://schemas.microsoft.com/office/drawing/2014/main" id="{1B724F11-8619-8497-0BE4-D7420168DA69}"/>
              </a:ext>
            </a:extLst>
          </p:cNvPr>
          <p:cNvPicPr>
            <a:picLocks noChangeAspect="1"/>
          </p:cNvPicPr>
          <p:nvPr/>
        </p:nvPicPr>
        <p:blipFill>
          <a:blip r:embed="rId5"/>
          <a:stretch>
            <a:fillRect/>
          </a:stretch>
        </p:blipFill>
        <p:spPr>
          <a:xfrm>
            <a:off x="2343981" y="836717"/>
            <a:ext cx="5252355" cy="2458752"/>
          </a:xfrm>
          <a:prstGeom prst="rect">
            <a:avLst/>
          </a:prstGeom>
        </p:spPr>
      </p:pic>
      <p:pic>
        <p:nvPicPr>
          <p:cNvPr id="6" name="Immagine 5">
            <a:extLst>
              <a:ext uri="{FF2B5EF4-FFF2-40B4-BE49-F238E27FC236}">
                <a16:creationId xmlns:a16="http://schemas.microsoft.com/office/drawing/2014/main" id="{7E912299-CFF4-200F-036B-22AC0249FDD2}"/>
              </a:ext>
            </a:extLst>
          </p:cNvPr>
          <p:cNvPicPr>
            <a:picLocks noChangeAspect="1"/>
          </p:cNvPicPr>
          <p:nvPr/>
        </p:nvPicPr>
        <p:blipFill>
          <a:blip r:embed="rId6"/>
          <a:stretch>
            <a:fillRect/>
          </a:stretch>
        </p:blipFill>
        <p:spPr>
          <a:xfrm>
            <a:off x="2215662" y="3408621"/>
            <a:ext cx="5096506" cy="2371520"/>
          </a:xfrm>
          <a:prstGeom prst="rect">
            <a:avLst/>
          </a:prstGeom>
        </p:spPr>
      </p:pic>
      <p:sp>
        <p:nvSpPr>
          <p:cNvPr id="2" name="Segnaposto piè di pagina 5">
            <a:extLst>
              <a:ext uri="{FF2B5EF4-FFF2-40B4-BE49-F238E27FC236}">
                <a16:creationId xmlns:a16="http://schemas.microsoft.com/office/drawing/2014/main" id="{83C5B0B5-D752-A5E7-16F2-9E71094CAAA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9372575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96DFD7D4-C2CD-A8A0-8F0B-F1FA03738760}"/>
              </a:ext>
            </a:extLst>
          </p:cNvPr>
          <p:cNvSpPr txBox="1"/>
          <p:nvPr/>
        </p:nvSpPr>
        <p:spPr>
          <a:xfrm>
            <a:off x="2730253" y="349458"/>
            <a:ext cx="4619598" cy="461665"/>
          </a:xfrm>
          <a:prstGeom prst="rect">
            <a:avLst/>
          </a:prstGeom>
          <a:noFill/>
        </p:spPr>
        <p:txBody>
          <a:bodyPr wrap="none" rtlCol="0">
            <a:spAutoFit/>
          </a:bodyPr>
          <a:lstStyle/>
          <a:p>
            <a:r>
              <a:rPr lang="it-IT" sz="2400" b="1" i="1" dirty="0"/>
              <a:t>Trattamento autopulente x vetrate</a:t>
            </a:r>
          </a:p>
        </p:txBody>
      </p:sp>
      <p:sp>
        <p:nvSpPr>
          <p:cNvPr id="5" name="CasellaDiTesto 4">
            <a:extLst>
              <a:ext uri="{FF2B5EF4-FFF2-40B4-BE49-F238E27FC236}">
                <a16:creationId xmlns:a16="http://schemas.microsoft.com/office/drawing/2014/main" id="{BE0F0DE3-0FD0-D6D9-5941-0674D5756867}"/>
              </a:ext>
            </a:extLst>
          </p:cNvPr>
          <p:cNvSpPr txBox="1"/>
          <p:nvPr/>
        </p:nvSpPr>
        <p:spPr>
          <a:xfrm>
            <a:off x="1360652" y="797712"/>
            <a:ext cx="7272808" cy="369332"/>
          </a:xfrm>
          <a:prstGeom prst="rect">
            <a:avLst/>
          </a:prstGeom>
          <a:noFill/>
        </p:spPr>
        <p:txBody>
          <a:bodyPr wrap="square" rtlCol="0">
            <a:spAutoFit/>
          </a:bodyPr>
          <a:lstStyle/>
          <a:p>
            <a:pPr algn="l" fontAlgn="base"/>
            <a:r>
              <a:rPr lang="it-IT" b="0" i="0" dirty="0">
                <a:effectLst/>
                <a:latin typeface="+mj-lt"/>
              </a:rPr>
              <a:t>Trattamento nanotecnologico protettivo per vetro easy to </a:t>
            </a:r>
            <a:r>
              <a:rPr lang="it-IT" b="0" i="0" dirty="0" err="1">
                <a:effectLst/>
                <a:latin typeface="+mj-lt"/>
              </a:rPr>
              <a:t>clean</a:t>
            </a:r>
            <a:r>
              <a:rPr lang="it-IT" b="0" i="0" dirty="0">
                <a:effectLst/>
                <a:latin typeface="+mj-lt"/>
              </a:rPr>
              <a:t> anti sporco</a:t>
            </a:r>
          </a:p>
        </p:txBody>
      </p:sp>
      <p:sp>
        <p:nvSpPr>
          <p:cNvPr id="9" name="CasellaDiTesto 8">
            <a:extLst>
              <a:ext uri="{FF2B5EF4-FFF2-40B4-BE49-F238E27FC236}">
                <a16:creationId xmlns:a16="http://schemas.microsoft.com/office/drawing/2014/main" id="{FEB74AE6-CC62-0EF2-A63D-ABBE4A4C048B}"/>
              </a:ext>
            </a:extLst>
          </p:cNvPr>
          <p:cNvSpPr txBox="1"/>
          <p:nvPr/>
        </p:nvSpPr>
        <p:spPr>
          <a:xfrm>
            <a:off x="1331640" y="1282159"/>
            <a:ext cx="7272808" cy="1077218"/>
          </a:xfrm>
          <a:prstGeom prst="rect">
            <a:avLst/>
          </a:prstGeom>
          <a:noFill/>
        </p:spPr>
        <p:txBody>
          <a:bodyPr wrap="square">
            <a:spAutoFit/>
          </a:bodyPr>
          <a:lstStyle/>
          <a:p>
            <a:pPr fontAlgn="base"/>
            <a:r>
              <a:rPr lang="it-IT" sz="1600" b="0" cap="all" dirty="0">
                <a:solidFill>
                  <a:srgbClr val="293E75"/>
                </a:solidFill>
                <a:effectLst/>
                <a:latin typeface="+mj-lt"/>
              </a:rPr>
              <a:t>BARRIERA IDRO OLEO FOBICA</a:t>
            </a:r>
          </a:p>
          <a:p>
            <a:pPr algn="l" fontAlgn="base"/>
            <a:r>
              <a:rPr lang="it-IT" sz="1600" b="0" i="0" dirty="0">
                <a:solidFill>
                  <a:srgbClr val="000000"/>
                </a:solidFill>
                <a:effectLst/>
                <a:latin typeface="+mj-lt"/>
              </a:rPr>
              <a:t>Il trattamento nanotecnologico protettivo apporta al vetro una </a:t>
            </a:r>
            <a:r>
              <a:rPr lang="it-IT" sz="1600" b="1" i="0" dirty="0">
                <a:solidFill>
                  <a:srgbClr val="293E75"/>
                </a:solidFill>
                <a:effectLst/>
                <a:latin typeface="+mj-lt"/>
              </a:rPr>
              <a:t>barriera idro-</a:t>
            </a:r>
            <a:r>
              <a:rPr lang="it-IT" sz="1600" b="1" i="0" dirty="0" err="1">
                <a:solidFill>
                  <a:srgbClr val="293E75"/>
                </a:solidFill>
                <a:effectLst/>
                <a:latin typeface="+mj-lt"/>
              </a:rPr>
              <a:t>oloefobica</a:t>
            </a:r>
            <a:r>
              <a:rPr lang="it-IT" sz="1600" b="0" i="0" dirty="0">
                <a:solidFill>
                  <a:srgbClr val="000000"/>
                </a:solidFill>
                <a:effectLst/>
                <a:latin typeface="+mj-lt"/>
              </a:rPr>
              <a:t>, che permette all’acqua e ai liquidi di scivolare via sotto forma di sfere, senza contaminare ne bagnare il materiale.</a:t>
            </a:r>
          </a:p>
        </p:txBody>
      </p:sp>
      <p:sp>
        <p:nvSpPr>
          <p:cNvPr id="11" name="CasellaDiTesto 10">
            <a:extLst>
              <a:ext uri="{FF2B5EF4-FFF2-40B4-BE49-F238E27FC236}">
                <a16:creationId xmlns:a16="http://schemas.microsoft.com/office/drawing/2014/main" id="{9496A8AE-D017-FC6F-92E3-6C932E21F963}"/>
              </a:ext>
            </a:extLst>
          </p:cNvPr>
          <p:cNvSpPr txBox="1"/>
          <p:nvPr/>
        </p:nvSpPr>
        <p:spPr>
          <a:xfrm>
            <a:off x="1301532" y="2521481"/>
            <a:ext cx="7579647" cy="1077218"/>
          </a:xfrm>
          <a:prstGeom prst="rect">
            <a:avLst/>
          </a:prstGeom>
          <a:noFill/>
        </p:spPr>
        <p:txBody>
          <a:bodyPr wrap="square">
            <a:spAutoFit/>
          </a:bodyPr>
          <a:lstStyle/>
          <a:p>
            <a:pPr fontAlgn="base"/>
            <a:r>
              <a:rPr lang="it-IT" sz="1600" b="0" cap="all" dirty="0">
                <a:solidFill>
                  <a:srgbClr val="293E75"/>
                </a:solidFill>
                <a:effectLst/>
                <a:latin typeface="+mj-lt"/>
              </a:rPr>
              <a:t>REPELLENZA AI CONTAMINANTI</a:t>
            </a:r>
          </a:p>
          <a:p>
            <a:pPr algn="l" fontAlgn="base"/>
            <a:r>
              <a:rPr lang="it-IT" sz="1600" b="0" i="0" dirty="0">
                <a:solidFill>
                  <a:srgbClr val="000000"/>
                </a:solidFill>
                <a:effectLst/>
                <a:latin typeface="+mj-lt"/>
              </a:rPr>
              <a:t>Il trattamento </a:t>
            </a:r>
            <a:r>
              <a:rPr lang="it-IT" sz="1600" b="1" i="0" dirty="0">
                <a:solidFill>
                  <a:srgbClr val="293E75"/>
                </a:solidFill>
                <a:effectLst/>
                <a:latin typeface="+mj-lt"/>
              </a:rPr>
              <a:t>impedisce</a:t>
            </a:r>
            <a:r>
              <a:rPr lang="it-IT" sz="1600" b="0" i="0" dirty="0">
                <a:solidFill>
                  <a:srgbClr val="000000"/>
                </a:solidFill>
                <a:effectLst/>
                <a:latin typeface="+mj-lt"/>
              </a:rPr>
              <a:t> ai contaminanti ed agli inquinanti, quali: </a:t>
            </a:r>
            <a:r>
              <a:rPr lang="it-IT" sz="1600" b="1" i="0" dirty="0">
                <a:solidFill>
                  <a:srgbClr val="293E75"/>
                </a:solidFill>
                <a:effectLst/>
                <a:latin typeface="+mj-lt"/>
              </a:rPr>
              <a:t>CALCARE, POLVERE, SPORCO, PIOGGIA, SALINO, SMOG, GRASSO, </a:t>
            </a:r>
            <a:r>
              <a:rPr lang="it-IT" sz="1600" b="0" i="0" dirty="0" err="1">
                <a:solidFill>
                  <a:srgbClr val="000000"/>
                </a:solidFill>
                <a:effectLst/>
                <a:latin typeface="+mj-lt"/>
              </a:rPr>
              <a:t>ecc</a:t>
            </a:r>
            <a:r>
              <a:rPr lang="it-IT" sz="1600" b="0" i="0" dirty="0">
                <a:solidFill>
                  <a:srgbClr val="000000"/>
                </a:solidFill>
                <a:effectLst/>
                <a:latin typeface="+mj-lt"/>
              </a:rPr>
              <a:t> … di intaccare la superficie e depositarsi sul vetro.</a:t>
            </a:r>
          </a:p>
        </p:txBody>
      </p:sp>
      <p:sp>
        <p:nvSpPr>
          <p:cNvPr id="13" name="CasellaDiTesto 12">
            <a:extLst>
              <a:ext uri="{FF2B5EF4-FFF2-40B4-BE49-F238E27FC236}">
                <a16:creationId xmlns:a16="http://schemas.microsoft.com/office/drawing/2014/main" id="{141CC930-C5DA-CD55-4F63-35303FCFBE77}"/>
              </a:ext>
            </a:extLst>
          </p:cNvPr>
          <p:cNvSpPr txBox="1"/>
          <p:nvPr/>
        </p:nvSpPr>
        <p:spPr>
          <a:xfrm>
            <a:off x="1331640" y="3598699"/>
            <a:ext cx="7416824" cy="830997"/>
          </a:xfrm>
          <a:prstGeom prst="rect">
            <a:avLst/>
          </a:prstGeom>
          <a:noFill/>
        </p:spPr>
        <p:txBody>
          <a:bodyPr wrap="square">
            <a:spAutoFit/>
          </a:bodyPr>
          <a:lstStyle/>
          <a:p>
            <a:pPr fontAlgn="base"/>
            <a:r>
              <a:rPr lang="it-IT" sz="1600" b="0" cap="all" dirty="0">
                <a:solidFill>
                  <a:srgbClr val="293E75"/>
                </a:solidFill>
                <a:effectLst/>
                <a:latin typeface="+mj-lt"/>
              </a:rPr>
              <a:t>ECCELLENTI PROPRIETÀ ANTI-ADESIONE, ANTI-IMPRONTA ED ANTI-STATICHE</a:t>
            </a:r>
          </a:p>
          <a:p>
            <a:pPr algn="l" fontAlgn="base"/>
            <a:r>
              <a:rPr lang="it-IT" sz="1600" b="0" i="0" dirty="0">
                <a:solidFill>
                  <a:srgbClr val="000000"/>
                </a:solidFill>
                <a:effectLst/>
                <a:latin typeface="+mj-lt"/>
              </a:rPr>
              <a:t>Il trattamento protettivo nanotecnologico conferisce  importanti proprietà, le più apprezzate risultano: </a:t>
            </a:r>
            <a:r>
              <a:rPr lang="it-IT" sz="1600" b="1" i="0" dirty="0" err="1">
                <a:solidFill>
                  <a:srgbClr val="293E75"/>
                </a:solidFill>
                <a:effectLst/>
                <a:latin typeface="+mj-lt"/>
              </a:rPr>
              <a:t>antiadesione</a:t>
            </a:r>
            <a:r>
              <a:rPr lang="it-IT" sz="1600" b="0" i="0" dirty="0">
                <a:solidFill>
                  <a:srgbClr val="000000"/>
                </a:solidFill>
                <a:effectLst/>
                <a:latin typeface="+mj-lt"/>
              </a:rPr>
              <a:t>, </a:t>
            </a:r>
            <a:r>
              <a:rPr lang="it-IT" sz="1600" b="1" i="0" dirty="0" err="1">
                <a:solidFill>
                  <a:srgbClr val="293E75"/>
                </a:solidFill>
                <a:effectLst/>
                <a:latin typeface="+mj-lt"/>
              </a:rPr>
              <a:t>antimpronta</a:t>
            </a:r>
            <a:r>
              <a:rPr lang="it-IT" sz="1600" b="0" i="0" dirty="0">
                <a:solidFill>
                  <a:srgbClr val="000000"/>
                </a:solidFill>
                <a:effectLst/>
                <a:latin typeface="+mj-lt"/>
              </a:rPr>
              <a:t> ed </a:t>
            </a:r>
            <a:r>
              <a:rPr lang="it-IT" sz="1600" b="1" i="0" dirty="0">
                <a:solidFill>
                  <a:srgbClr val="293E75"/>
                </a:solidFill>
                <a:effectLst/>
                <a:latin typeface="+mj-lt"/>
              </a:rPr>
              <a:t>antistatiche. </a:t>
            </a:r>
            <a:endParaRPr lang="it-IT" sz="1600" b="0" i="0" dirty="0">
              <a:solidFill>
                <a:srgbClr val="000000"/>
              </a:solidFill>
              <a:effectLst/>
              <a:latin typeface="+mj-lt"/>
            </a:endParaRPr>
          </a:p>
        </p:txBody>
      </p:sp>
      <p:sp>
        <p:nvSpPr>
          <p:cNvPr id="15" name="CasellaDiTesto 14">
            <a:extLst>
              <a:ext uri="{FF2B5EF4-FFF2-40B4-BE49-F238E27FC236}">
                <a16:creationId xmlns:a16="http://schemas.microsoft.com/office/drawing/2014/main" id="{895059A0-6ABF-B86E-CC82-B65DE7C934FA}"/>
              </a:ext>
            </a:extLst>
          </p:cNvPr>
          <p:cNvSpPr txBox="1"/>
          <p:nvPr/>
        </p:nvSpPr>
        <p:spPr>
          <a:xfrm>
            <a:off x="1301532" y="4492661"/>
            <a:ext cx="7733948" cy="1077218"/>
          </a:xfrm>
          <a:prstGeom prst="rect">
            <a:avLst/>
          </a:prstGeom>
          <a:noFill/>
        </p:spPr>
        <p:txBody>
          <a:bodyPr wrap="square">
            <a:spAutoFit/>
          </a:bodyPr>
          <a:lstStyle/>
          <a:p>
            <a:pPr fontAlgn="base"/>
            <a:r>
              <a:rPr lang="it-IT" sz="1600" b="0" cap="all" dirty="0">
                <a:solidFill>
                  <a:srgbClr val="293E75"/>
                </a:solidFill>
                <a:effectLst/>
                <a:latin typeface="+mj-lt"/>
              </a:rPr>
              <a:t>MASSIMA TRASPARENZA</a:t>
            </a:r>
          </a:p>
          <a:p>
            <a:pPr algn="l" fontAlgn="base"/>
            <a:r>
              <a:rPr lang="it-IT" sz="1600" b="0" i="0" dirty="0">
                <a:solidFill>
                  <a:srgbClr val="000000"/>
                </a:solidFill>
                <a:effectLst/>
                <a:latin typeface="+mj-lt"/>
              </a:rPr>
              <a:t>Grazie ai cicli fondamentali per la preparazione del vetro alla applicazione del trattamento nanotecnologico protettivo, il vetro ottiene il massimo grado di trasparenza del vetro (che esso sia nuovo o usato).</a:t>
            </a:r>
          </a:p>
        </p:txBody>
      </p:sp>
      <p:sp>
        <p:nvSpPr>
          <p:cNvPr id="3" name="Segnaposto piè di pagina 5">
            <a:extLst>
              <a:ext uri="{FF2B5EF4-FFF2-40B4-BE49-F238E27FC236}">
                <a16:creationId xmlns:a16="http://schemas.microsoft.com/office/drawing/2014/main" id="{F150BA66-4CD9-A367-7947-39D8A3F2541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611882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96DFD7D4-C2CD-A8A0-8F0B-F1FA03738760}"/>
              </a:ext>
            </a:extLst>
          </p:cNvPr>
          <p:cNvSpPr txBox="1"/>
          <p:nvPr/>
        </p:nvSpPr>
        <p:spPr>
          <a:xfrm>
            <a:off x="2730253" y="349458"/>
            <a:ext cx="4619598" cy="461665"/>
          </a:xfrm>
          <a:prstGeom prst="rect">
            <a:avLst/>
          </a:prstGeom>
          <a:noFill/>
        </p:spPr>
        <p:txBody>
          <a:bodyPr wrap="none" rtlCol="0">
            <a:spAutoFit/>
          </a:bodyPr>
          <a:lstStyle/>
          <a:p>
            <a:r>
              <a:rPr lang="it-IT" sz="2400" b="1" i="1" dirty="0"/>
              <a:t>Trattamento autopulente x vetrate</a:t>
            </a:r>
          </a:p>
        </p:txBody>
      </p:sp>
      <p:sp>
        <p:nvSpPr>
          <p:cNvPr id="6" name="CasellaDiTesto 5">
            <a:extLst>
              <a:ext uri="{FF2B5EF4-FFF2-40B4-BE49-F238E27FC236}">
                <a16:creationId xmlns:a16="http://schemas.microsoft.com/office/drawing/2014/main" id="{645EA8B9-3FA8-EB6D-F52B-E8ED3E3ACC8D}"/>
              </a:ext>
            </a:extLst>
          </p:cNvPr>
          <p:cNvSpPr txBox="1"/>
          <p:nvPr/>
        </p:nvSpPr>
        <p:spPr>
          <a:xfrm>
            <a:off x="957127" y="811123"/>
            <a:ext cx="7876870" cy="1077218"/>
          </a:xfrm>
          <a:prstGeom prst="rect">
            <a:avLst/>
          </a:prstGeom>
          <a:noFill/>
        </p:spPr>
        <p:txBody>
          <a:bodyPr wrap="square">
            <a:spAutoFit/>
          </a:bodyPr>
          <a:lstStyle/>
          <a:p>
            <a:pPr algn="just" fontAlgn="base"/>
            <a:r>
              <a:rPr lang="it-IT" sz="1600" b="0" cap="all" dirty="0">
                <a:solidFill>
                  <a:srgbClr val="293E75"/>
                </a:solidFill>
                <a:effectLst/>
                <a:latin typeface="+mj-lt"/>
              </a:rPr>
              <a:t>TOTALMENTE INVISIBILE, NON FILMOGENO, NON INGIALLISCHE, ALTAMENTE RESISTENTE</a:t>
            </a:r>
          </a:p>
          <a:p>
            <a:pPr algn="just" fontAlgn="base"/>
            <a:r>
              <a:rPr lang="it-IT" sz="1600" b="0" i="0" dirty="0">
                <a:solidFill>
                  <a:srgbClr val="000000"/>
                </a:solidFill>
                <a:effectLst/>
                <a:latin typeface="+mj-lt"/>
              </a:rPr>
              <a:t>I trattamenti nanotecnologici professionali risultano totalmente </a:t>
            </a:r>
            <a:r>
              <a:rPr lang="it-IT" sz="1600" b="1" i="0" dirty="0">
                <a:solidFill>
                  <a:srgbClr val="293E75"/>
                </a:solidFill>
                <a:effectLst/>
                <a:latin typeface="+mj-lt"/>
              </a:rPr>
              <a:t>invisibili</a:t>
            </a:r>
            <a:r>
              <a:rPr lang="it-IT" sz="1600" b="0" i="0" dirty="0">
                <a:solidFill>
                  <a:srgbClr val="000000"/>
                </a:solidFill>
                <a:effectLst/>
                <a:latin typeface="+mj-lt"/>
              </a:rPr>
              <a:t>, sono stabili ai raggi UV, non apportano alcun film alle superfici, non ingialliscono e sono stabili alle variazioni termiche (-35°C +450°C).</a:t>
            </a:r>
          </a:p>
        </p:txBody>
      </p:sp>
      <p:sp>
        <p:nvSpPr>
          <p:cNvPr id="17" name="CasellaDiTesto 16">
            <a:extLst>
              <a:ext uri="{FF2B5EF4-FFF2-40B4-BE49-F238E27FC236}">
                <a16:creationId xmlns:a16="http://schemas.microsoft.com/office/drawing/2014/main" id="{718CDE15-C2A6-7FEA-852A-0EB2AF3B90EA}"/>
              </a:ext>
            </a:extLst>
          </p:cNvPr>
          <p:cNvSpPr txBox="1"/>
          <p:nvPr/>
        </p:nvSpPr>
        <p:spPr>
          <a:xfrm>
            <a:off x="980584" y="2065371"/>
            <a:ext cx="7876869" cy="369332"/>
          </a:xfrm>
          <a:prstGeom prst="rect">
            <a:avLst/>
          </a:prstGeom>
          <a:noFill/>
        </p:spPr>
        <p:txBody>
          <a:bodyPr wrap="square">
            <a:spAutoFit/>
          </a:bodyPr>
          <a:lstStyle/>
          <a:p>
            <a:pPr algn="l" fontAlgn="base"/>
            <a:r>
              <a:rPr lang="it-IT" dirty="0">
                <a:latin typeface="+mj-lt"/>
              </a:rPr>
              <a:t>N</a:t>
            </a:r>
            <a:r>
              <a:rPr lang="it-IT" b="0" i="0" dirty="0">
                <a:effectLst/>
                <a:latin typeface="+mj-lt"/>
              </a:rPr>
              <a:t>ello specifico le nanoparticelle del trattamento nanotecnologic</a:t>
            </a:r>
            <a:r>
              <a:rPr lang="it-IT" dirty="0">
                <a:latin typeface="+mj-lt"/>
              </a:rPr>
              <a:t>o</a:t>
            </a:r>
            <a:endParaRPr lang="it-IT" b="0" i="0" dirty="0">
              <a:effectLst/>
              <a:latin typeface="+mj-lt"/>
            </a:endParaRPr>
          </a:p>
        </p:txBody>
      </p:sp>
      <p:sp>
        <p:nvSpPr>
          <p:cNvPr id="19" name="CasellaDiTesto 18">
            <a:extLst>
              <a:ext uri="{FF2B5EF4-FFF2-40B4-BE49-F238E27FC236}">
                <a16:creationId xmlns:a16="http://schemas.microsoft.com/office/drawing/2014/main" id="{FFD900B6-1477-DB2B-546C-0F9E0E6876E8}"/>
              </a:ext>
            </a:extLst>
          </p:cNvPr>
          <p:cNvSpPr txBox="1"/>
          <p:nvPr/>
        </p:nvSpPr>
        <p:spPr>
          <a:xfrm>
            <a:off x="949008" y="2448378"/>
            <a:ext cx="7799455" cy="1754326"/>
          </a:xfrm>
          <a:prstGeom prst="rect">
            <a:avLst/>
          </a:prstGeom>
          <a:noFill/>
        </p:spPr>
        <p:txBody>
          <a:bodyPr wrap="square">
            <a:spAutoFit/>
          </a:bodyPr>
          <a:lstStyle/>
          <a:p>
            <a:pPr algn="just" fontAlgn="base"/>
            <a:r>
              <a:rPr lang="it-IT" b="0" i="0" dirty="0">
                <a:effectLst/>
                <a:latin typeface="+mj-lt"/>
              </a:rPr>
              <a:t>conferiscono al vetro queste nuove ed importanti proprietà funzionali attraverso la creazione di </a:t>
            </a:r>
            <a:r>
              <a:rPr lang="it-IT" b="1" i="0" dirty="0">
                <a:effectLst/>
                <a:latin typeface="+mj-lt"/>
              </a:rPr>
              <a:t>nanostrutture reticolari tridimensionali</a:t>
            </a:r>
            <a:r>
              <a:rPr lang="it-IT" b="0" i="0" dirty="0">
                <a:effectLst/>
                <a:latin typeface="+mj-lt"/>
              </a:rPr>
              <a:t>. </a:t>
            </a:r>
          </a:p>
          <a:p>
            <a:pPr algn="just" fontAlgn="base"/>
            <a:r>
              <a:rPr lang="it-IT" b="0" i="0" dirty="0">
                <a:effectLst/>
                <a:latin typeface="+mj-lt"/>
              </a:rPr>
              <a:t>Il deposito ed interazione delle nanoparticelle all’interno dei </a:t>
            </a:r>
            <a:r>
              <a:rPr lang="it-IT" b="0" i="0" dirty="0" err="1">
                <a:effectLst/>
                <a:latin typeface="+mj-lt"/>
              </a:rPr>
              <a:t>micropori</a:t>
            </a:r>
            <a:r>
              <a:rPr lang="it-IT" b="0" i="0" dirty="0">
                <a:effectLst/>
                <a:latin typeface="+mj-lt"/>
              </a:rPr>
              <a:t> del vetro, permette di generare un </a:t>
            </a:r>
            <a:r>
              <a:rPr lang="it-IT" b="1" i="0" dirty="0">
                <a:effectLst/>
                <a:latin typeface="+mj-lt"/>
              </a:rPr>
              <a:t>campo di bassa tensione</a:t>
            </a:r>
            <a:r>
              <a:rPr lang="it-IT" b="0" i="0" dirty="0">
                <a:effectLst/>
                <a:latin typeface="+mj-lt"/>
              </a:rPr>
              <a:t> il quale esercita una </a:t>
            </a:r>
            <a:r>
              <a:rPr lang="it-IT" b="1" i="0" dirty="0">
                <a:effectLst/>
                <a:latin typeface="+mj-lt"/>
              </a:rPr>
              <a:t>forte azione repulsiva</a:t>
            </a:r>
            <a:r>
              <a:rPr lang="it-IT" b="0" i="0" dirty="0">
                <a:effectLst/>
                <a:latin typeface="+mj-lt"/>
              </a:rPr>
              <a:t> nei confronti di contaminanti ed inquinanti, senza alterare la traspirabilità originaria del materiale.</a:t>
            </a:r>
          </a:p>
        </p:txBody>
      </p:sp>
      <p:sp>
        <p:nvSpPr>
          <p:cNvPr id="3" name="Segnaposto piè di pagina 5">
            <a:extLst>
              <a:ext uri="{FF2B5EF4-FFF2-40B4-BE49-F238E27FC236}">
                <a16:creationId xmlns:a16="http://schemas.microsoft.com/office/drawing/2014/main" id="{5187107D-7FB3-E540-51BB-AD3584E3C4F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7178120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9" name="Immagine 8">
            <a:extLst>
              <a:ext uri="{FF2B5EF4-FFF2-40B4-BE49-F238E27FC236}">
                <a16:creationId xmlns:a16="http://schemas.microsoft.com/office/drawing/2014/main" id="{2396F6F6-DD37-A3F1-BBF5-0ACD36F226FA}"/>
              </a:ext>
            </a:extLst>
          </p:cNvPr>
          <p:cNvPicPr>
            <a:picLocks noChangeAspect="1"/>
          </p:cNvPicPr>
          <p:nvPr/>
        </p:nvPicPr>
        <p:blipFill>
          <a:blip r:embed="rId5"/>
          <a:stretch>
            <a:fillRect/>
          </a:stretch>
        </p:blipFill>
        <p:spPr>
          <a:xfrm>
            <a:off x="1329660" y="1195889"/>
            <a:ext cx="7049639" cy="650070"/>
          </a:xfrm>
          <a:prstGeom prst="rect">
            <a:avLst/>
          </a:prstGeom>
        </p:spPr>
      </p:pic>
      <p:pic>
        <p:nvPicPr>
          <p:cNvPr id="11" name="Immagine 10">
            <a:extLst>
              <a:ext uri="{FF2B5EF4-FFF2-40B4-BE49-F238E27FC236}">
                <a16:creationId xmlns:a16="http://schemas.microsoft.com/office/drawing/2014/main" id="{D41CDC28-A356-82EA-104F-8CD24041CE83}"/>
              </a:ext>
            </a:extLst>
          </p:cNvPr>
          <p:cNvPicPr>
            <a:picLocks noChangeAspect="1"/>
          </p:cNvPicPr>
          <p:nvPr/>
        </p:nvPicPr>
        <p:blipFill>
          <a:blip r:embed="rId6"/>
          <a:stretch>
            <a:fillRect/>
          </a:stretch>
        </p:blipFill>
        <p:spPr>
          <a:xfrm>
            <a:off x="828772" y="2265431"/>
            <a:ext cx="8133581" cy="496707"/>
          </a:xfrm>
          <a:prstGeom prst="rect">
            <a:avLst/>
          </a:prstGeom>
        </p:spPr>
      </p:pic>
      <p:sp>
        <p:nvSpPr>
          <p:cNvPr id="2" name="Segnaposto piè di pagina 5">
            <a:extLst>
              <a:ext uri="{FF2B5EF4-FFF2-40B4-BE49-F238E27FC236}">
                <a16:creationId xmlns:a16="http://schemas.microsoft.com/office/drawing/2014/main" id="{876DB989-5C4D-BDE8-DF4D-1518D4DB2F9B}"/>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0680087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17" name="Immagine 16">
            <a:extLst>
              <a:ext uri="{FF2B5EF4-FFF2-40B4-BE49-F238E27FC236}">
                <a16:creationId xmlns:a16="http://schemas.microsoft.com/office/drawing/2014/main" id="{D697557B-E685-738F-C9FD-20736D668308}"/>
              </a:ext>
            </a:extLst>
          </p:cNvPr>
          <p:cNvPicPr>
            <a:picLocks noChangeAspect="1"/>
          </p:cNvPicPr>
          <p:nvPr/>
        </p:nvPicPr>
        <p:blipFill>
          <a:blip r:embed="rId5"/>
          <a:stretch>
            <a:fillRect/>
          </a:stretch>
        </p:blipFill>
        <p:spPr>
          <a:xfrm>
            <a:off x="864165" y="1556794"/>
            <a:ext cx="8197428" cy="1728189"/>
          </a:xfrm>
          <a:prstGeom prst="rect">
            <a:avLst/>
          </a:prstGeom>
        </p:spPr>
      </p:pic>
      <p:pic>
        <p:nvPicPr>
          <p:cNvPr id="6" name="Immagine 5">
            <a:extLst>
              <a:ext uri="{FF2B5EF4-FFF2-40B4-BE49-F238E27FC236}">
                <a16:creationId xmlns:a16="http://schemas.microsoft.com/office/drawing/2014/main" id="{35C43C65-CB67-49F6-761B-AE6649BA48B5}"/>
              </a:ext>
            </a:extLst>
          </p:cNvPr>
          <p:cNvPicPr>
            <a:picLocks noChangeAspect="1"/>
          </p:cNvPicPr>
          <p:nvPr/>
        </p:nvPicPr>
        <p:blipFill>
          <a:blip r:embed="rId6"/>
          <a:stretch>
            <a:fillRect/>
          </a:stretch>
        </p:blipFill>
        <p:spPr>
          <a:xfrm>
            <a:off x="1997845" y="200950"/>
            <a:ext cx="5941467" cy="654268"/>
          </a:xfrm>
          <a:prstGeom prst="rect">
            <a:avLst/>
          </a:prstGeom>
        </p:spPr>
      </p:pic>
      <p:pic>
        <p:nvPicPr>
          <p:cNvPr id="8" name="Immagine 7">
            <a:extLst>
              <a:ext uri="{FF2B5EF4-FFF2-40B4-BE49-F238E27FC236}">
                <a16:creationId xmlns:a16="http://schemas.microsoft.com/office/drawing/2014/main" id="{B21687CE-DD75-8BD8-7BBE-A3C4A5006ED2}"/>
              </a:ext>
            </a:extLst>
          </p:cNvPr>
          <p:cNvPicPr>
            <a:picLocks noChangeAspect="1"/>
          </p:cNvPicPr>
          <p:nvPr/>
        </p:nvPicPr>
        <p:blipFill>
          <a:blip r:embed="rId7"/>
          <a:stretch>
            <a:fillRect/>
          </a:stretch>
        </p:blipFill>
        <p:spPr>
          <a:xfrm>
            <a:off x="848825" y="3429000"/>
            <a:ext cx="7975876" cy="1872200"/>
          </a:xfrm>
          <a:prstGeom prst="rect">
            <a:avLst/>
          </a:prstGeom>
        </p:spPr>
      </p:pic>
      <p:pic>
        <p:nvPicPr>
          <p:cNvPr id="10" name="Immagine 9">
            <a:extLst>
              <a:ext uri="{FF2B5EF4-FFF2-40B4-BE49-F238E27FC236}">
                <a16:creationId xmlns:a16="http://schemas.microsoft.com/office/drawing/2014/main" id="{81642152-EA1C-FC04-9006-B5C0D0B2584D}"/>
              </a:ext>
            </a:extLst>
          </p:cNvPr>
          <p:cNvPicPr>
            <a:picLocks noChangeAspect="1"/>
          </p:cNvPicPr>
          <p:nvPr/>
        </p:nvPicPr>
        <p:blipFill>
          <a:blip r:embed="rId8"/>
          <a:stretch>
            <a:fillRect/>
          </a:stretch>
        </p:blipFill>
        <p:spPr>
          <a:xfrm>
            <a:off x="1643137" y="869482"/>
            <a:ext cx="4567983" cy="348511"/>
          </a:xfrm>
          <a:prstGeom prst="rect">
            <a:avLst/>
          </a:prstGeom>
        </p:spPr>
      </p:pic>
      <p:pic>
        <p:nvPicPr>
          <p:cNvPr id="12" name="Immagine 11">
            <a:extLst>
              <a:ext uri="{FF2B5EF4-FFF2-40B4-BE49-F238E27FC236}">
                <a16:creationId xmlns:a16="http://schemas.microsoft.com/office/drawing/2014/main" id="{9F8BD794-C91D-1F5E-9063-C1298011B1F6}"/>
              </a:ext>
            </a:extLst>
          </p:cNvPr>
          <p:cNvPicPr>
            <a:picLocks noChangeAspect="1"/>
          </p:cNvPicPr>
          <p:nvPr/>
        </p:nvPicPr>
        <p:blipFill>
          <a:blip r:embed="rId9"/>
          <a:stretch>
            <a:fillRect/>
          </a:stretch>
        </p:blipFill>
        <p:spPr>
          <a:xfrm>
            <a:off x="5796136" y="918088"/>
            <a:ext cx="1838080" cy="344640"/>
          </a:xfrm>
          <a:prstGeom prst="rect">
            <a:avLst/>
          </a:prstGeom>
        </p:spPr>
      </p:pic>
      <p:sp>
        <p:nvSpPr>
          <p:cNvPr id="2" name="Segnaposto piè di pagina 5">
            <a:extLst>
              <a:ext uri="{FF2B5EF4-FFF2-40B4-BE49-F238E27FC236}">
                <a16:creationId xmlns:a16="http://schemas.microsoft.com/office/drawing/2014/main" id="{5F4D8B67-6D25-76F3-77DB-6B40BBECFB6C}"/>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6915122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8" name="Immagine 7">
            <a:extLst>
              <a:ext uri="{FF2B5EF4-FFF2-40B4-BE49-F238E27FC236}">
                <a16:creationId xmlns:a16="http://schemas.microsoft.com/office/drawing/2014/main" id="{8F12A5E6-4289-3F12-F2A8-9C9A237C874E}"/>
              </a:ext>
            </a:extLst>
          </p:cNvPr>
          <p:cNvPicPr>
            <a:picLocks noChangeAspect="1"/>
          </p:cNvPicPr>
          <p:nvPr/>
        </p:nvPicPr>
        <p:blipFill>
          <a:blip r:embed="rId5"/>
          <a:stretch>
            <a:fillRect/>
          </a:stretch>
        </p:blipFill>
        <p:spPr>
          <a:xfrm>
            <a:off x="903420" y="1844825"/>
            <a:ext cx="8097978" cy="2755139"/>
          </a:xfrm>
          <a:prstGeom prst="rect">
            <a:avLst/>
          </a:prstGeom>
        </p:spPr>
      </p:pic>
      <p:pic>
        <p:nvPicPr>
          <p:cNvPr id="9" name="Immagine 8">
            <a:extLst>
              <a:ext uri="{FF2B5EF4-FFF2-40B4-BE49-F238E27FC236}">
                <a16:creationId xmlns:a16="http://schemas.microsoft.com/office/drawing/2014/main" id="{27C6341E-09E7-F3D7-C649-44F991117F61}"/>
              </a:ext>
            </a:extLst>
          </p:cNvPr>
          <p:cNvPicPr>
            <a:picLocks noChangeAspect="1"/>
          </p:cNvPicPr>
          <p:nvPr/>
        </p:nvPicPr>
        <p:blipFill>
          <a:blip r:embed="rId6"/>
          <a:stretch>
            <a:fillRect/>
          </a:stretch>
        </p:blipFill>
        <p:spPr>
          <a:xfrm>
            <a:off x="2113483" y="225738"/>
            <a:ext cx="5941467" cy="654268"/>
          </a:xfrm>
          <a:prstGeom prst="rect">
            <a:avLst/>
          </a:prstGeom>
        </p:spPr>
      </p:pic>
      <p:pic>
        <p:nvPicPr>
          <p:cNvPr id="10" name="Immagine 9">
            <a:extLst>
              <a:ext uri="{FF2B5EF4-FFF2-40B4-BE49-F238E27FC236}">
                <a16:creationId xmlns:a16="http://schemas.microsoft.com/office/drawing/2014/main" id="{48A5B49A-CD66-5D7F-4096-8C6332393563}"/>
              </a:ext>
            </a:extLst>
          </p:cNvPr>
          <p:cNvPicPr>
            <a:picLocks noChangeAspect="1"/>
          </p:cNvPicPr>
          <p:nvPr/>
        </p:nvPicPr>
        <p:blipFill>
          <a:blip r:embed="rId7"/>
          <a:stretch>
            <a:fillRect/>
          </a:stretch>
        </p:blipFill>
        <p:spPr>
          <a:xfrm>
            <a:off x="1758775" y="894270"/>
            <a:ext cx="4567983" cy="348511"/>
          </a:xfrm>
          <a:prstGeom prst="rect">
            <a:avLst/>
          </a:prstGeom>
        </p:spPr>
      </p:pic>
      <p:pic>
        <p:nvPicPr>
          <p:cNvPr id="11" name="Immagine 10">
            <a:extLst>
              <a:ext uri="{FF2B5EF4-FFF2-40B4-BE49-F238E27FC236}">
                <a16:creationId xmlns:a16="http://schemas.microsoft.com/office/drawing/2014/main" id="{F2A6BF72-CAD7-9A6C-4732-B7A95BF11F20}"/>
              </a:ext>
            </a:extLst>
          </p:cNvPr>
          <p:cNvPicPr>
            <a:picLocks noChangeAspect="1"/>
          </p:cNvPicPr>
          <p:nvPr/>
        </p:nvPicPr>
        <p:blipFill>
          <a:blip r:embed="rId8"/>
          <a:stretch>
            <a:fillRect/>
          </a:stretch>
        </p:blipFill>
        <p:spPr>
          <a:xfrm>
            <a:off x="5911774" y="942876"/>
            <a:ext cx="1838080" cy="344640"/>
          </a:xfrm>
          <a:prstGeom prst="rect">
            <a:avLst/>
          </a:prstGeom>
        </p:spPr>
      </p:pic>
      <p:sp>
        <p:nvSpPr>
          <p:cNvPr id="2" name="Segnaposto piè di pagina 5">
            <a:extLst>
              <a:ext uri="{FF2B5EF4-FFF2-40B4-BE49-F238E27FC236}">
                <a16:creationId xmlns:a16="http://schemas.microsoft.com/office/drawing/2014/main" id="{B8BDB723-D48F-4223-7E52-8FE76B84EC8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1120277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6" name="Immagine 5">
            <a:extLst>
              <a:ext uri="{FF2B5EF4-FFF2-40B4-BE49-F238E27FC236}">
                <a16:creationId xmlns:a16="http://schemas.microsoft.com/office/drawing/2014/main" id="{7ED9C836-3BAC-50FB-2904-21F85176A515}"/>
              </a:ext>
            </a:extLst>
          </p:cNvPr>
          <p:cNvPicPr>
            <a:picLocks noChangeAspect="1"/>
          </p:cNvPicPr>
          <p:nvPr/>
        </p:nvPicPr>
        <p:blipFill>
          <a:blip r:embed="rId5"/>
          <a:stretch>
            <a:fillRect/>
          </a:stretch>
        </p:blipFill>
        <p:spPr>
          <a:xfrm>
            <a:off x="994798" y="1402615"/>
            <a:ext cx="7823479" cy="4052770"/>
          </a:xfrm>
          <a:prstGeom prst="rect">
            <a:avLst/>
          </a:prstGeom>
        </p:spPr>
      </p:pic>
      <p:pic>
        <p:nvPicPr>
          <p:cNvPr id="7" name="Immagine 6">
            <a:extLst>
              <a:ext uri="{FF2B5EF4-FFF2-40B4-BE49-F238E27FC236}">
                <a16:creationId xmlns:a16="http://schemas.microsoft.com/office/drawing/2014/main" id="{054EF7CA-DD6D-CCE6-3FC4-14D0F61FFE50}"/>
              </a:ext>
            </a:extLst>
          </p:cNvPr>
          <p:cNvPicPr>
            <a:picLocks noChangeAspect="1"/>
          </p:cNvPicPr>
          <p:nvPr/>
        </p:nvPicPr>
        <p:blipFill>
          <a:blip r:embed="rId6"/>
          <a:stretch>
            <a:fillRect/>
          </a:stretch>
        </p:blipFill>
        <p:spPr>
          <a:xfrm>
            <a:off x="1935803" y="160212"/>
            <a:ext cx="5941467" cy="654268"/>
          </a:xfrm>
          <a:prstGeom prst="rect">
            <a:avLst/>
          </a:prstGeom>
        </p:spPr>
      </p:pic>
      <p:pic>
        <p:nvPicPr>
          <p:cNvPr id="8" name="Immagine 7">
            <a:extLst>
              <a:ext uri="{FF2B5EF4-FFF2-40B4-BE49-F238E27FC236}">
                <a16:creationId xmlns:a16="http://schemas.microsoft.com/office/drawing/2014/main" id="{CF1F8DC5-BFAD-0210-6247-014D956C9F17}"/>
              </a:ext>
            </a:extLst>
          </p:cNvPr>
          <p:cNvPicPr>
            <a:picLocks noChangeAspect="1"/>
          </p:cNvPicPr>
          <p:nvPr/>
        </p:nvPicPr>
        <p:blipFill>
          <a:blip r:embed="rId7"/>
          <a:stretch>
            <a:fillRect/>
          </a:stretch>
        </p:blipFill>
        <p:spPr>
          <a:xfrm>
            <a:off x="1581095" y="828744"/>
            <a:ext cx="4567983" cy="348511"/>
          </a:xfrm>
          <a:prstGeom prst="rect">
            <a:avLst/>
          </a:prstGeom>
        </p:spPr>
      </p:pic>
      <p:pic>
        <p:nvPicPr>
          <p:cNvPr id="9" name="Immagine 8">
            <a:extLst>
              <a:ext uri="{FF2B5EF4-FFF2-40B4-BE49-F238E27FC236}">
                <a16:creationId xmlns:a16="http://schemas.microsoft.com/office/drawing/2014/main" id="{13870CAF-E55B-6439-CEBB-A95C356D97BD}"/>
              </a:ext>
            </a:extLst>
          </p:cNvPr>
          <p:cNvPicPr>
            <a:picLocks noChangeAspect="1"/>
          </p:cNvPicPr>
          <p:nvPr/>
        </p:nvPicPr>
        <p:blipFill>
          <a:blip r:embed="rId8"/>
          <a:stretch>
            <a:fillRect/>
          </a:stretch>
        </p:blipFill>
        <p:spPr>
          <a:xfrm>
            <a:off x="5734094" y="877350"/>
            <a:ext cx="1838080" cy="344640"/>
          </a:xfrm>
          <a:prstGeom prst="rect">
            <a:avLst/>
          </a:prstGeom>
        </p:spPr>
      </p:pic>
      <p:sp>
        <p:nvSpPr>
          <p:cNvPr id="2" name="Segnaposto piè di pagina 5">
            <a:extLst>
              <a:ext uri="{FF2B5EF4-FFF2-40B4-BE49-F238E27FC236}">
                <a16:creationId xmlns:a16="http://schemas.microsoft.com/office/drawing/2014/main" id="{F7DF85FD-7132-62B6-073B-CD945E1B5C0F}"/>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1623028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6" name="Immagine 5">
            <a:extLst>
              <a:ext uri="{FF2B5EF4-FFF2-40B4-BE49-F238E27FC236}">
                <a16:creationId xmlns:a16="http://schemas.microsoft.com/office/drawing/2014/main" id="{138913D5-EE65-7D1F-5FC3-6DAA027D45E3}"/>
              </a:ext>
            </a:extLst>
          </p:cNvPr>
          <p:cNvPicPr>
            <a:picLocks noChangeAspect="1"/>
          </p:cNvPicPr>
          <p:nvPr/>
        </p:nvPicPr>
        <p:blipFill>
          <a:blip r:embed="rId5"/>
          <a:stretch>
            <a:fillRect/>
          </a:stretch>
        </p:blipFill>
        <p:spPr>
          <a:xfrm>
            <a:off x="2290646" y="332656"/>
            <a:ext cx="4509402" cy="586840"/>
          </a:xfrm>
          <a:prstGeom prst="rect">
            <a:avLst/>
          </a:prstGeom>
        </p:spPr>
      </p:pic>
      <p:pic>
        <p:nvPicPr>
          <p:cNvPr id="8" name="Immagine 7">
            <a:extLst>
              <a:ext uri="{FF2B5EF4-FFF2-40B4-BE49-F238E27FC236}">
                <a16:creationId xmlns:a16="http://schemas.microsoft.com/office/drawing/2014/main" id="{60C45E78-F954-2716-84E8-CDBEDB91856C}"/>
              </a:ext>
            </a:extLst>
          </p:cNvPr>
          <p:cNvPicPr>
            <a:picLocks noChangeAspect="1"/>
          </p:cNvPicPr>
          <p:nvPr/>
        </p:nvPicPr>
        <p:blipFill>
          <a:blip r:embed="rId6"/>
          <a:stretch>
            <a:fillRect/>
          </a:stretch>
        </p:blipFill>
        <p:spPr>
          <a:xfrm>
            <a:off x="1171082" y="1008119"/>
            <a:ext cx="7074029" cy="3645015"/>
          </a:xfrm>
          <a:prstGeom prst="rect">
            <a:avLst/>
          </a:prstGeom>
        </p:spPr>
      </p:pic>
      <p:sp>
        <p:nvSpPr>
          <p:cNvPr id="2" name="Segnaposto piè di pagina 5">
            <a:extLst>
              <a:ext uri="{FF2B5EF4-FFF2-40B4-BE49-F238E27FC236}">
                <a16:creationId xmlns:a16="http://schemas.microsoft.com/office/drawing/2014/main" id="{F37F1EDB-A718-B1AE-ED76-2FF9DFE6BF6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47455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8" name="Immagine 7">
            <a:extLst>
              <a:ext uri="{FF2B5EF4-FFF2-40B4-BE49-F238E27FC236}">
                <a16:creationId xmlns:a16="http://schemas.microsoft.com/office/drawing/2014/main" id="{248CD160-3C50-1FF5-4323-6B5A172E5B7C}"/>
              </a:ext>
            </a:extLst>
          </p:cNvPr>
          <p:cNvPicPr>
            <a:picLocks noChangeAspect="1"/>
          </p:cNvPicPr>
          <p:nvPr/>
        </p:nvPicPr>
        <p:blipFill>
          <a:blip r:embed="rId5"/>
          <a:stretch>
            <a:fillRect/>
          </a:stretch>
        </p:blipFill>
        <p:spPr>
          <a:xfrm>
            <a:off x="1475656" y="412673"/>
            <a:ext cx="7272808" cy="487352"/>
          </a:xfrm>
          <a:prstGeom prst="rect">
            <a:avLst/>
          </a:prstGeom>
        </p:spPr>
      </p:pic>
      <p:pic>
        <p:nvPicPr>
          <p:cNvPr id="10" name="Immagine 9">
            <a:extLst>
              <a:ext uri="{FF2B5EF4-FFF2-40B4-BE49-F238E27FC236}">
                <a16:creationId xmlns:a16="http://schemas.microsoft.com/office/drawing/2014/main" id="{C5553A94-450D-C653-8793-BB54C6BA2B8B}"/>
              </a:ext>
            </a:extLst>
          </p:cNvPr>
          <p:cNvPicPr>
            <a:picLocks noChangeAspect="1"/>
          </p:cNvPicPr>
          <p:nvPr/>
        </p:nvPicPr>
        <p:blipFill>
          <a:blip r:embed="rId6"/>
          <a:stretch>
            <a:fillRect/>
          </a:stretch>
        </p:blipFill>
        <p:spPr>
          <a:xfrm>
            <a:off x="1300691" y="986792"/>
            <a:ext cx="7677546" cy="3018272"/>
          </a:xfrm>
          <a:prstGeom prst="rect">
            <a:avLst/>
          </a:prstGeom>
        </p:spPr>
      </p:pic>
      <p:sp>
        <p:nvSpPr>
          <p:cNvPr id="2" name="Segnaposto piè di pagina 5">
            <a:extLst>
              <a:ext uri="{FF2B5EF4-FFF2-40B4-BE49-F238E27FC236}">
                <a16:creationId xmlns:a16="http://schemas.microsoft.com/office/drawing/2014/main" id="{233E4238-2ACC-652D-D4E3-BE21BA32C0E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5675866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13" name="Immagine 12">
            <a:extLst>
              <a:ext uri="{FF2B5EF4-FFF2-40B4-BE49-F238E27FC236}">
                <a16:creationId xmlns:a16="http://schemas.microsoft.com/office/drawing/2014/main" id="{47E017B6-BDE1-59CC-D493-FD09B8D0F882}"/>
              </a:ext>
            </a:extLst>
          </p:cNvPr>
          <p:cNvPicPr>
            <a:picLocks noChangeAspect="1"/>
          </p:cNvPicPr>
          <p:nvPr/>
        </p:nvPicPr>
        <p:blipFill>
          <a:blip r:embed="rId5"/>
          <a:stretch>
            <a:fillRect/>
          </a:stretch>
        </p:blipFill>
        <p:spPr>
          <a:xfrm>
            <a:off x="1980047" y="-16618"/>
            <a:ext cx="4320145" cy="5005882"/>
          </a:xfrm>
          <a:prstGeom prst="rect">
            <a:avLst/>
          </a:prstGeom>
        </p:spPr>
      </p:pic>
      <p:pic>
        <p:nvPicPr>
          <p:cNvPr id="15" name="Immagine 14">
            <a:extLst>
              <a:ext uri="{FF2B5EF4-FFF2-40B4-BE49-F238E27FC236}">
                <a16:creationId xmlns:a16="http://schemas.microsoft.com/office/drawing/2014/main" id="{8E43D5CE-C98B-58A0-E75B-EC502E85FC57}"/>
              </a:ext>
            </a:extLst>
          </p:cNvPr>
          <p:cNvPicPr>
            <a:picLocks noChangeAspect="1"/>
          </p:cNvPicPr>
          <p:nvPr/>
        </p:nvPicPr>
        <p:blipFill>
          <a:blip r:embed="rId6"/>
          <a:stretch>
            <a:fillRect/>
          </a:stretch>
        </p:blipFill>
        <p:spPr>
          <a:xfrm>
            <a:off x="2051721" y="5082931"/>
            <a:ext cx="4032448" cy="956603"/>
          </a:xfrm>
          <a:prstGeom prst="rect">
            <a:avLst/>
          </a:prstGeom>
        </p:spPr>
      </p:pic>
      <p:sp>
        <p:nvSpPr>
          <p:cNvPr id="2" name="Segnaposto piè di pagina 5">
            <a:extLst>
              <a:ext uri="{FF2B5EF4-FFF2-40B4-BE49-F238E27FC236}">
                <a16:creationId xmlns:a16="http://schemas.microsoft.com/office/drawing/2014/main" id="{84C5A6C9-DE33-DC95-2D43-DD961253DDF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1589750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CasellaDiTesto 2">
            <a:extLst>
              <a:ext uri="{FF2B5EF4-FFF2-40B4-BE49-F238E27FC236}">
                <a16:creationId xmlns:a16="http://schemas.microsoft.com/office/drawing/2014/main" id="{58DBF4AE-A2BA-7AA3-911D-99E4A6037261}"/>
              </a:ext>
            </a:extLst>
          </p:cNvPr>
          <p:cNvSpPr txBox="1"/>
          <p:nvPr/>
        </p:nvSpPr>
        <p:spPr>
          <a:xfrm>
            <a:off x="1192190" y="1118481"/>
            <a:ext cx="7196234" cy="3301545"/>
          </a:xfrm>
          <a:prstGeom prst="rect">
            <a:avLst/>
          </a:prstGeom>
          <a:noFill/>
        </p:spPr>
        <p:txBody>
          <a:bodyPr wrap="square">
            <a:spAutoFit/>
          </a:bodyPr>
          <a:lstStyle/>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 </a:t>
            </a: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marcatura CE </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è una patente indispensabile per i prodotti nell’intera Area Economica Europea (EEA). Essa copre tutti i requisiti tecnici legali trattati dalla specifica tecnica armonizzata pertinente, vigente in tutti gli Stati Membri dell'Unione Europea.</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 </a:t>
            </a: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marcatura CE </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definisce un campo d’azione comune fornendo ai fabbricanti metodi di prova, procedimenti e criteri di valutazione condivisi da tutti gli stati europei.</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L’apposizione della </a:t>
            </a: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marcatura CE </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presuppone l’idoneità all’uso previsto dei prodotti da costruzione, ovvero tutti i prodotti che sono fabbricati per essere incorporati in maniera permanente in opere edili, comprendendo le facciate continue, i serramenti, le chiusure oscuranti, le tende esterne, i cancelli, le porte industriali, commerciali e da garage e gli evacuatori di fumo e calore.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sellaDiTesto 4">
            <a:extLst>
              <a:ext uri="{FF2B5EF4-FFF2-40B4-BE49-F238E27FC236}">
                <a16:creationId xmlns:a16="http://schemas.microsoft.com/office/drawing/2014/main" id="{6C5F361F-6F60-7741-15BC-FC4497613F81}"/>
              </a:ext>
            </a:extLst>
          </p:cNvPr>
          <p:cNvSpPr txBox="1"/>
          <p:nvPr/>
        </p:nvSpPr>
        <p:spPr>
          <a:xfrm>
            <a:off x="2464368" y="344037"/>
            <a:ext cx="3691808" cy="461665"/>
          </a:xfrm>
          <a:prstGeom prst="rect">
            <a:avLst/>
          </a:prstGeom>
          <a:noFill/>
        </p:spPr>
        <p:txBody>
          <a:bodyPr wrap="square">
            <a:spAutoFit/>
          </a:bodyPr>
          <a:lstStyle/>
          <a:p>
            <a:r>
              <a:rPr lang="it-IT" sz="2400" b="1" dirty="0">
                <a:solidFill>
                  <a:srgbClr val="FF0000"/>
                </a:solidFill>
                <a:highlight>
                  <a:srgbClr val="FFFF00"/>
                </a:highlight>
              </a:rPr>
              <a:t>Marcatura CE serramenti</a:t>
            </a:r>
            <a:endParaRPr lang="it-IT" sz="2400" dirty="0"/>
          </a:p>
        </p:txBody>
      </p:sp>
      <p:sp>
        <p:nvSpPr>
          <p:cNvPr id="6" name="Segnaposto piè di pagina 5">
            <a:extLst>
              <a:ext uri="{FF2B5EF4-FFF2-40B4-BE49-F238E27FC236}">
                <a16:creationId xmlns:a16="http://schemas.microsoft.com/office/drawing/2014/main" id="{C1C67FF2-FFF5-DDCC-9008-481A52C3DAE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9105963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CasellaDiTesto 1">
            <a:extLst>
              <a:ext uri="{FF2B5EF4-FFF2-40B4-BE49-F238E27FC236}">
                <a16:creationId xmlns:a16="http://schemas.microsoft.com/office/drawing/2014/main" id="{10175986-F2B5-E372-945D-C734405B750C}"/>
              </a:ext>
            </a:extLst>
          </p:cNvPr>
          <p:cNvSpPr txBox="1"/>
          <p:nvPr/>
        </p:nvSpPr>
        <p:spPr>
          <a:xfrm>
            <a:off x="1416463" y="713607"/>
            <a:ext cx="7056275" cy="3609321"/>
          </a:xfrm>
          <a:prstGeom prst="rect">
            <a:avLst/>
          </a:prstGeom>
          <a:noFill/>
        </p:spPr>
        <p:txBody>
          <a:bodyPr wrap="square">
            <a:spAutoFit/>
          </a:bodyPr>
          <a:lstStyle/>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a:t>
            </a: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marcatura CE </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è </a:t>
            </a: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OBBLIGATORIA</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e costituisce il sistema al quale tutti i Costruttori di serramenti, facciate continue, chiusure oscuranti, tende esterne, cancelli e porte commerciali, industriali e da garage, evacuatori di fumo e calore devono uniformarsi per poter vendere il propri prodotti nell’Unione Europea.</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Alcuni componenti, come per esempio i vetri, sono soggetti a marcatura CE ma ciò rappresenta un’eccezione.</a:t>
            </a:r>
          </a:p>
          <a:p>
            <a:pPr algn="just">
              <a:lnSpc>
                <a:spcPts val="1800"/>
              </a:lnSpc>
              <a:spcAft>
                <a:spcPts val="800"/>
              </a:spcAft>
            </a:pPr>
            <a:endParaRPr lang="it-IT" kern="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lgn="just">
              <a:lnSpc>
                <a:spcPts val="1800"/>
              </a:lnSpc>
              <a:spcAft>
                <a:spcPts val="800"/>
              </a:spcAft>
            </a:pPr>
            <a:endParaRPr lang="it-IT" sz="1600" kern="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ts val="1800"/>
              </a:lnSpc>
              <a:spcAft>
                <a:spcPts val="800"/>
              </a:spcAft>
            </a:pPr>
            <a:endParaRPr lang="it-IT" sz="1600" kern="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lgn="just">
              <a:lnSpc>
                <a:spcPts val="1800"/>
              </a:lnSpc>
              <a:spcAft>
                <a:spcPts val="800"/>
              </a:spcAft>
            </a:pP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 marcatura CE conferma che il prodotto finito è in grado di fornire determinate prestazioni per i requisiti regolamentati in relazione agli impieghi previsti.</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Segnaposto piè di pagina 5">
            <a:extLst>
              <a:ext uri="{FF2B5EF4-FFF2-40B4-BE49-F238E27FC236}">
                <a16:creationId xmlns:a16="http://schemas.microsoft.com/office/drawing/2014/main" id="{02D82374-2DAB-5E44-44E6-504CA90BC45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5892998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CasellaDiTesto 2">
            <a:extLst>
              <a:ext uri="{FF2B5EF4-FFF2-40B4-BE49-F238E27FC236}">
                <a16:creationId xmlns:a16="http://schemas.microsoft.com/office/drawing/2014/main" id="{5A9FA59A-C4B1-61B6-A87B-3FCF81A09F15}"/>
              </a:ext>
            </a:extLst>
          </p:cNvPr>
          <p:cNvSpPr txBox="1"/>
          <p:nvPr/>
        </p:nvSpPr>
        <p:spPr>
          <a:xfrm>
            <a:off x="1247587" y="259378"/>
            <a:ext cx="7530211" cy="5159489"/>
          </a:xfrm>
          <a:prstGeom prst="rect">
            <a:avLst/>
          </a:prstGeom>
          <a:noFill/>
        </p:spPr>
        <p:txBody>
          <a:bodyPr wrap="square">
            <a:spAutoFit/>
          </a:bodyPr>
          <a:lstStyle/>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La conformità di un manufatto serramentistico ai requisiti della norma tecnica europea armonizzata di riferimento (norma di prodotto) deve essere dimostrata tramite: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prove iniziali di tipo (ITT) </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che, a seconda dei requisiti, richiedono l'esecuzione di calcoli teorici su uno o più modelli campione rappresentativi della gamma di prodotti in conformità ai requisiti della norma europea di prodotto di riferimento.</a:t>
            </a:r>
            <a:endParaRPr lang="it-IT" sz="1600"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Controllo di Produzione di Fabbrica (FPC)</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sotto la responsabilità del Costruttore.</a:t>
            </a:r>
            <a:endParaRPr lang="it-IT" sz="1600"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it-IT" sz="1800" b="1"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Documentazione idonea:</a:t>
            </a: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dichiarazione di prestazione, documentazione di accompagnamento (etichetta CE), manuale d'uso e manutenzione.</a:t>
            </a:r>
            <a:endParaRPr lang="it-IT" sz="1600" kern="100" dirty="0">
              <a:solidFill>
                <a:srgbClr val="33333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 </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Spetta al Costruttore, o al suo rappresentante, con sede nella EEA [Area Economica Europea] la responsabilità di apporre la marcatura CE sul prodotto, su un’etichetta applicata al prodotto, sul suo imballaggio o sui documenti commerciali di accompagnamento.</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Segnaposto piè di pagina 5">
            <a:extLst>
              <a:ext uri="{FF2B5EF4-FFF2-40B4-BE49-F238E27FC236}">
                <a16:creationId xmlns:a16="http://schemas.microsoft.com/office/drawing/2014/main" id="{A7F8CB4C-0C75-B0E8-43F0-7B0ED8204C6C}"/>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5833169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3" name="CasellaDiTesto 2">
            <a:extLst>
              <a:ext uri="{FF2B5EF4-FFF2-40B4-BE49-F238E27FC236}">
                <a16:creationId xmlns:a16="http://schemas.microsoft.com/office/drawing/2014/main" id="{863A28EF-1DE1-33AC-460C-0AD9C0C4F9BD}"/>
              </a:ext>
            </a:extLst>
          </p:cNvPr>
          <p:cNvSpPr txBox="1"/>
          <p:nvPr/>
        </p:nvSpPr>
        <p:spPr>
          <a:xfrm>
            <a:off x="2187074" y="4653188"/>
            <a:ext cx="6097554" cy="1249701"/>
          </a:xfrm>
          <a:prstGeom prst="rect">
            <a:avLst/>
          </a:prstGeom>
          <a:noFill/>
        </p:spPr>
        <p:txBody>
          <a:bodyPr wrap="square">
            <a:spAutoFit/>
          </a:bodyPr>
          <a:lstStyle/>
          <a:p>
            <a:pPr algn="just">
              <a:lnSpc>
                <a:spcPts val="1800"/>
              </a:lnSpc>
              <a:spcAft>
                <a:spcPts val="800"/>
              </a:spcAft>
            </a:pPr>
            <a:r>
              <a:rPr lang="it-IT" sz="1800" kern="0" dirty="0">
                <a:solidFill>
                  <a:srgbClr val="333333"/>
                </a:solidFill>
                <a:effectLst/>
                <a:latin typeface="Calibri" panose="020F0502020204030204" pitchFamily="34" charset="0"/>
                <a:ea typeface="Times New Roman" panose="02020603050405020304" pitchFamily="18" charset="0"/>
                <a:cs typeface="Calibri" panose="020F0502020204030204" pitchFamily="34" charset="0"/>
              </a:rPr>
              <a:t>Spetta al Costruttore, o al suo rappresentante, con sede nella EEA [Area Economica Europea] la responsabilità di apporre la marcatura CE sul prodotto, su un’etichetta applicata al prodotto, sul suo imballaggio o sui documenti commerciali di accompagnamento.</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2" descr="E se i serramenti non sono certificati CE? - EDILCLIMA">
            <a:extLst>
              <a:ext uri="{FF2B5EF4-FFF2-40B4-BE49-F238E27FC236}">
                <a16:creationId xmlns:a16="http://schemas.microsoft.com/office/drawing/2014/main" id="{566CC6A1-549A-4574-7AAD-53E7D8C28A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639" y="222984"/>
            <a:ext cx="7286625" cy="4248150"/>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piè di pagina 5">
            <a:extLst>
              <a:ext uri="{FF2B5EF4-FFF2-40B4-BE49-F238E27FC236}">
                <a16:creationId xmlns:a16="http://schemas.microsoft.com/office/drawing/2014/main" id="{5AA7CBBB-A7DE-0D53-98F3-0DBB9778DCF8}"/>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0683939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2" name="Immagine 1">
            <a:extLst>
              <a:ext uri="{FF2B5EF4-FFF2-40B4-BE49-F238E27FC236}">
                <a16:creationId xmlns:a16="http://schemas.microsoft.com/office/drawing/2014/main" id="{738D05E3-EA88-2126-C57A-1041805E04B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55538" y="177076"/>
            <a:ext cx="5036742" cy="5917014"/>
          </a:xfrm>
          <a:prstGeom prst="rect">
            <a:avLst/>
          </a:prstGeom>
          <a:noFill/>
          <a:ln>
            <a:noFill/>
          </a:ln>
        </p:spPr>
      </p:pic>
      <p:sp>
        <p:nvSpPr>
          <p:cNvPr id="3" name="Segnaposto piè di pagina 5">
            <a:extLst>
              <a:ext uri="{FF2B5EF4-FFF2-40B4-BE49-F238E27FC236}">
                <a16:creationId xmlns:a16="http://schemas.microsoft.com/office/drawing/2014/main" id="{6617569F-775A-E1DD-8D26-CDF2161A898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769939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EF3DDA1C-BB36-4B55-97BE-C8DD001A4A80}"/>
              </a:ext>
            </a:extLst>
          </p:cNvPr>
          <p:cNvSpPr txBox="1"/>
          <p:nvPr/>
        </p:nvSpPr>
        <p:spPr>
          <a:xfrm>
            <a:off x="873432" y="116785"/>
            <a:ext cx="8019048" cy="5355824"/>
          </a:xfrm>
          <a:prstGeom prst="rect">
            <a:avLst/>
          </a:prstGeom>
          <a:noFill/>
        </p:spPr>
        <p:txBody>
          <a:bodyPr wrap="square">
            <a:spAutoFit/>
          </a:bodyPr>
          <a:lstStyle/>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 </a:t>
            </a:r>
            <a:endParaRPr lang="it-IT" sz="2800" b="1" dirty="0">
              <a:effectLst/>
              <a:latin typeface="Times New Roman" panose="02020603050405020304" pitchFamily="18" charset="0"/>
              <a:ea typeface="Times New Roman" panose="02020603050405020304" pitchFamily="18" charset="0"/>
            </a:endParaRPr>
          </a:p>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L’importanza di scegliere il serramento giusto</a:t>
            </a:r>
            <a:endParaRPr lang="it-IT" sz="2800" b="1" dirty="0">
              <a:effectLst/>
              <a:latin typeface="Times New Roman" panose="02020603050405020304" pitchFamily="18" charset="0"/>
              <a:ea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La scelta del tipo di serramento, vista l’ampia offerta del mercato, è </a:t>
            </a:r>
            <a:r>
              <a:rPr lang="it-IT" sz="1800" b="1" dirty="0">
                <a:solidFill>
                  <a:srgbClr val="000000"/>
                </a:solidFill>
                <a:effectLst/>
                <a:latin typeface="Calibri" panose="020F0502020204030204" pitchFamily="34" charset="0"/>
                <a:ea typeface="Times New Roman" panose="02020603050405020304" pitchFamily="18" charset="0"/>
              </a:rPr>
              <a:t>sempre più complessa</a:t>
            </a:r>
            <a:r>
              <a:rPr lang="it-IT" sz="1800" dirty="0">
                <a:solidFill>
                  <a:srgbClr val="000000"/>
                </a:solidFill>
                <a:effectLst/>
                <a:latin typeface="Calibri" panose="020F0502020204030204" pitchFamily="34" charset="0"/>
                <a:ea typeface="Times New Roman" panose="02020603050405020304" pitchFamily="18" charset="0"/>
              </a:rPr>
              <a:t>. Di fatto l’evoluzione tecnologica ha portato ad avere una vasta gamma di serramenti che si differenziano per l’</a:t>
            </a:r>
            <a:r>
              <a:rPr lang="it-IT" sz="1800" b="1" dirty="0">
                <a:solidFill>
                  <a:srgbClr val="000000"/>
                </a:solidFill>
                <a:effectLst/>
                <a:latin typeface="Calibri" panose="020F0502020204030204" pitchFamily="34" charset="0"/>
                <a:ea typeface="Times New Roman" panose="02020603050405020304" pitchFamily="18" charset="0"/>
              </a:rPr>
              <a:t>isolamento termico ed acustico</a:t>
            </a:r>
            <a:r>
              <a:rPr lang="it-IT" sz="1800" dirty="0">
                <a:solidFill>
                  <a:srgbClr val="000000"/>
                </a:solidFill>
                <a:effectLst/>
                <a:latin typeface="Calibri" panose="020F0502020204030204" pitchFamily="34" charset="0"/>
                <a:ea typeface="Times New Roman" panose="02020603050405020304" pitchFamily="18" charset="0"/>
              </a:rPr>
              <a:t>, per la </a:t>
            </a:r>
            <a:r>
              <a:rPr lang="it-IT" sz="1800" b="1" dirty="0">
                <a:solidFill>
                  <a:srgbClr val="000000"/>
                </a:solidFill>
                <a:effectLst/>
                <a:latin typeface="Calibri" panose="020F0502020204030204" pitchFamily="34" charset="0"/>
                <a:ea typeface="Times New Roman" panose="02020603050405020304" pitchFamily="18" charset="0"/>
              </a:rPr>
              <a:t>tenuta all’acqua e all’aria</a:t>
            </a:r>
            <a:r>
              <a:rPr lang="it-IT" sz="1800" dirty="0">
                <a:solidFill>
                  <a:srgbClr val="000000"/>
                </a:solidFill>
                <a:effectLst/>
                <a:latin typeface="Calibri" panose="020F0502020204030204" pitchFamily="34" charset="0"/>
                <a:ea typeface="Times New Roman" panose="02020603050405020304" pitchFamily="18" charset="0"/>
              </a:rPr>
              <a:t>, </a:t>
            </a:r>
            <a:r>
              <a:rPr lang="it-IT" sz="1800" b="1" dirty="0">
                <a:solidFill>
                  <a:srgbClr val="000000"/>
                </a:solidFill>
                <a:effectLst/>
                <a:latin typeface="Calibri" panose="020F0502020204030204" pitchFamily="34" charset="0"/>
                <a:ea typeface="Times New Roman" panose="02020603050405020304" pitchFamily="18" charset="0"/>
              </a:rPr>
              <a:t>resistenza al vento</a:t>
            </a:r>
            <a:r>
              <a:rPr lang="it-IT" sz="1800" dirty="0">
                <a:solidFill>
                  <a:srgbClr val="000000"/>
                </a:solidFill>
                <a:effectLst/>
                <a:latin typeface="Calibri" panose="020F0502020204030204" pitchFamily="34" charset="0"/>
                <a:ea typeface="Times New Roman" panose="02020603050405020304" pitchFamily="18" charset="0"/>
              </a:rPr>
              <a:t> e non per ultimo per la</a:t>
            </a:r>
            <a:r>
              <a:rPr lang="it-IT" sz="1800" b="1" dirty="0">
                <a:solidFill>
                  <a:srgbClr val="000000"/>
                </a:solidFill>
                <a:effectLst/>
                <a:latin typeface="Calibri" panose="020F0502020204030204" pitchFamily="34" charset="0"/>
                <a:ea typeface="Times New Roman" panose="02020603050405020304" pitchFamily="18" charset="0"/>
              </a:rPr>
              <a:t> sicurezza</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Questa evoluzione è dovuta a due fattori principali:</a:t>
            </a:r>
            <a:endParaRPr lang="it-IT" sz="1800" dirty="0">
              <a:effectLst/>
              <a:latin typeface="Times New Roman" panose="02020603050405020304" pitchFamily="18" charset="0"/>
              <a:ea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it-IT"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Esigenze estetiche</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sempre più specifiche e particolari (materiali, colori, finiture, ecc.)</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Una progressiva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evoluzione della normativa tecnica</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che impone sempre più specifiche prestazioni a seconda dell’uso del serramento</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In una situazione del genere è fondamentale capire come eseguire di volta in volta la scelta in modo da </a:t>
            </a:r>
            <a:r>
              <a:rPr lang="it-IT" sz="1800" b="1" dirty="0">
                <a:solidFill>
                  <a:srgbClr val="000000"/>
                </a:solidFill>
                <a:effectLst/>
                <a:latin typeface="Calibri" panose="020F0502020204030204" pitchFamily="34" charset="0"/>
                <a:ea typeface="Times New Roman" panose="02020603050405020304" pitchFamily="18" charset="0"/>
              </a:rPr>
              <a:t>rispettare i requisiti normativi e garantire le corrette prestazioni in opera</a:t>
            </a:r>
            <a:r>
              <a:rPr lang="it-IT" sz="1800" dirty="0">
                <a:solidFill>
                  <a:srgbClr val="000000"/>
                </a:solidFill>
                <a:effectLst/>
                <a:latin typeface="Calibri" panose="020F0502020204030204" pitchFamily="34" charset="0"/>
                <a:ea typeface="Times New Roman" panose="02020603050405020304" pitchFamily="18" charset="0"/>
              </a:rPr>
              <a:t>. Se quindi da un lato la scelta di carattere estetico può essere demandata al cliente finale, dall’altra la scelta di tipo tecnico dovrà essere necessariamente compiuta da </a:t>
            </a:r>
            <a:r>
              <a:rPr lang="it-IT" sz="1800" b="1" dirty="0">
                <a:solidFill>
                  <a:srgbClr val="000000"/>
                </a:solidFill>
                <a:effectLst/>
                <a:latin typeface="Calibri" panose="020F0502020204030204" pitchFamily="34" charset="0"/>
                <a:ea typeface="Times New Roman" panose="02020603050405020304" pitchFamily="18" charset="0"/>
              </a:rPr>
              <a:t>personale qualificato</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sp>
        <p:nvSpPr>
          <p:cNvPr id="3" name="Segnaposto piè di pagina 5">
            <a:extLst>
              <a:ext uri="{FF2B5EF4-FFF2-40B4-BE49-F238E27FC236}">
                <a16:creationId xmlns:a16="http://schemas.microsoft.com/office/drawing/2014/main" id="{1B14B8A0-A0A4-B545-9A66-776929F8F0B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6426153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295F65B6-F3D8-4989-20A9-C828DF4CE331}"/>
              </a:ext>
            </a:extLst>
          </p:cNvPr>
          <p:cNvSpPr txBox="1"/>
          <p:nvPr/>
        </p:nvSpPr>
        <p:spPr>
          <a:xfrm>
            <a:off x="994730" y="434552"/>
            <a:ext cx="8004652" cy="4124206"/>
          </a:xfrm>
          <a:prstGeom prst="rect">
            <a:avLst/>
          </a:prstGeom>
          <a:noFill/>
        </p:spPr>
        <p:txBody>
          <a:bodyPr wrap="square">
            <a:spAutoFit/>
          </a:bodyPr>
          <a:lstStyle/>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UNI 11173 e come scegliere i serramenti</a:t>
            </a:r>
            <a:endParaRPr lang="it-IT" sz="2800" b="1" dirty="0">
              <a:effectLst/>
              <a:latin typeface="Times New Roman" panose="02020603050405020304" pitchFamily="18" charset="0"/>
              <a:ea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La </a:t>
            </a:r>
            <a:r>
              <a:rPr lang="it-IT" sz="1800" b="1" dirty="0">
                <a:solidFill>
                  <a:srgbClr val="000000"/>
                </a:solidFill>
                <a:effectLst/>
                <a:latin typeface="Calibri" panose="020F0502020204030204" pitchFamily="34" charset="0"/>
                <a:ea typeface="Times New Roman" panose="02020603050405020304" pitchFamily="18" charset="0"/>
              </a:rPr>
              <a:t>UNI 11173</a:t>
            </a:r>
            <a:r>
              <a:rPr lang="it-IT" sz="1800" dirty="0">
                <a:solidFill>
                  <a:srgbClr val="000000"/>
                </a:solidFill>
                <a:effectLst/>
                <a:latin typeface="Calibri" panose="020F0502020204030204" pitchFamily="34" charset="0"/>
                <a:ea typeface="Times New Roman" panose="02020603050405020304" pitchFamily="18" charset="0"/>
              </a:rPr>
              <a:t> stabilisce </a:t>
            </a:r>
            <a:r>
              <a:rPr lang="it-IT" sz="1800" b="1" dirty="0">
                <a:solidFill>
                  <a:srgbClr val="000000"/>
                </a:solidFill>
                <a:effectLst/>
                <a:latin typeface="Calibri" panose="020F0502020204030204" pitchFamily="34" charset="0"/>
                <a:ea typeface="Times New Roman" panose="02020603050405020304" pitchFamily="18" charset="0"/>
              </a:rPr>
              <a:t>quali caratteristiche sono necessarie in funzione della tipologia costruttiva dell’edificio e del contesto geografico-ambientale</a:t>
            </a:r>
            <a:r>
              <a:rPr lang="it-IT" sz="1800" dirty="0">
                <a:solidFill>
                  <a:srgbClr val="000000"/>
                </a:solidFill>
                <a:effectLst/>
                <a:latin typeface="Calibri" panose="020F0502020204030204" pitchFamily="34" charset="0"/>
                <a:ea typeface="Times New Roman" panose="02020603050405020304" pitchFamily="18" charset="0"/>
              </a:rPr>
              <a:t> nel quale risulta inserito l’edificio. Tutti i valori prestazionali dei serramenti dal punto di vista della tenuta all’acqua, all’aria ed alla spinta del vento, riportati nella UNI 11173 sono ottenuti mediante delle </a:t>
            </a:r>
            <a:r>
              <a:rPr lang="it-IT" sz="1800" b="1" dirty="0">
                <a:solidFill>
                  <a:srgbClr val="000000"/>
                </a:solidFill>
                <a:effectLst/>
                <a:latin typeface="Calibri" panose="020F0502020204030204" pitchFamily="34" charset="0"/>
                <a:ea typeface="Times New Roman" panose="02020603050405020304" pitchFamily="18" charset="0"/>
              </a:rPr>
              <a:t>prove di laboratorio riportate dalla UNI EN 14351</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Classificazione dei serramenti e valori richiesti: classi di resistenza al vento e all’acqua</a:t>
            </a:r>
            <a:endParaRPr lang="it-IT" sz="2800" b="1" dirty="0">
              <a:effectLst/>
              <a:latin typeface="Times New Roman" panose="02020603050405020304" pitchFamily="18" charset="0"/>
              <a:ea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Possiamo individuare tre parametri: </a:t>
            </a:r>
          </a:p>
          <a:p>
            <a:pPr fontAlgn="base"/>
            <a:r>
              <a:rPr lang="it-IT" dirty="0">
                <a:solidFill>
                  <a:srgbClr val="000000"/>
                </a:solidFill>
                <a:latin typeface="Calibri" panose="020F0502020204030204" pitchFamily="34" charset="0"/>
                <a:ea typeface="Times New Roman" panose="02020603050405020304" pitchFamily="18" charset="0"/>
              </a:rPr>
              <a:t>1) </a:t>
            </a:r>
            <a:r>
              <a:rPr lang="it-IT" sz="1800" dirty="0">
                <a:solidFill>
                  <a:srgbClr val="000000"/>
                </a:solidFill>
                <a:effectLst/>
                <a:latin typeface="Calibri" panose="020F0502020204030204" pitchFamily="34" charset="0"/>
                <a:ea typeface="Times New Roman" panose="02020603050405020304" pitchFamily="18" charset="0"/>
              </a:rPr>
              <a:t>permeabilità all’aria</a:t>
            </a:r>
          </a:p>
          <a:p>
            <a:pPr fontAlgn="base"/>
            <a:r>
              <a:rPr lang="it-IT" sz="1800" dirty="0">
                <a:solidFill>
                  <a:srgbClr val="000000"/>
                </a:solidFill>
                <a:effectLst/>
                <a:latin typeface="Calibri" panose="020F0502020204030204" pitchFamily="34" charset="0"/>
                <a:ea typeface="Times New Roman" panose="02020603050405020304" pitchFamily="18" charset="0"/>
              </a:rPr>
              <a:t>2) tenuta all’acqua </a:t>
            </a:r>
          </a:p>
          <a:p>
            <a:pPr fontAlgn="base"/>
            <a:r>
              <a:rPr lang="it-IT" sz="1800" dirty="0">
                <a:solidFill>
                  <a:srgbClr val="000000"/>
                </a:solidFill>
                <a:effectLst/>
                <a:latin typeface="Calibri" panose="020F0502020204030204" pitchFamily="34" charset="0"/>
                <a:ea typeface="Times New Roman" panose="02020603050405020304" pitchFamily="18" charset="0"/>
              </a:rPr>
              <a:t>3) resistenza al vento.</a:t>
            </a:r>
            <a:endParaRPr lang="it-IT" sz="1800" dirty="0">
              <a:effectLst/>
              <a:latin typeface="Times New Roman" panose="02020603050405020304" pitchFamily="18" charset="0"/>
              <a:ea typeface="Times New Roman" panose="02020603050405020304" pitchFamily="18" charset="0"/>
            </a:endParaRPr>
          </a:p>
        </p:txBody>
      </p:sp>
      <p:sp>
        <p:nvSpPr>
          <p:cNvPr id="3" name="Segnaposto piè di pagina 5">
            <a:extLst>
              <a:ext uri="{FF2B5EF4-FFF2-40B4-BE49-F238E27FC236}">
                <a16:creationId xmlns:a16="http://schemas.microsoft.com/office/drawing/2014/main" id="{6AB7C357-BFA8-FD7D-5906-B8AD528F4E74}"/>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8729092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pic>
        <p:nvPicPr>
          <p:cNvPr id="2" name="Immagine 1" descr="uni-11173">
            <a:extLst>
              <a:ext uri="{FF2B5EF4-FFF2-40B4-BE49-F238E27FC236}">
                <a16:creationId xmlns:a16="http://schemas.microsoft.com/office/drawing/2014/main" id="{ED5A464A-11BF-AD3A-7BF5-6768BADB833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68379" y="2310774"/>
            <a:ext cx="2774315" cy="2355850"/>
          </a:xfrm>
          <a:prstGeom prst="rect">
            <a:avLst/>
          </a:prstGeom>
          <a:noFill/>
          <a:ln>
            <a:noFill/>
          </a:ln>
        </p:spPr>
      </p:pic>
      <p:sp>
        <p:nvSpPr>
          <p:cNvPr id="3" name="CasellaDiTesto 2">
            <a:extLst>
              <a:ext uri="{FF2B5EF4-FFF2-40B4-BE49-F238E27FC236}">
                <a16:creationId xmlns:a16="http://schemas.microsoft.com/office/drawing/2014/main" id="{62191B90-2336-042B-996D-1F184BE748A8}"/>
              </a:ext>
            </a:extLst>
          </p:cNvPr>
          <p:cNvSpPr txBox="1"/>
          <p:nvPr/>
        </p:nvSpPr>
        <p:spPr>
          <a:xfrm>
            <a:off x="1811526" y="4769704"/>
            <a:ext cx="6097554" cy="1200329"/>
          </a:xfrm>
          <a:prstGeom prst="rect">
            <a:avLst/>
          </a:prstGeom>
          <a:noFill/>
        </p:spPr>
        <p:txBody>
          <a:bodyPr wrap="square">
            <a:spAutoFit/>
          </a:bodyPr>
          <a:lstStyle/>
          <a:p>
            <a:pPr fontAlgn="base"/>
            <a:r>
              <a:rPr lang="it-IT" sz="1800" dirty="0">
                <a:solidFill>
                  <a:srgbClr val="000000"/>
                </a:solidFill>
                <a:effectLst/>
                <a:latin typeface="Calibri" panose="020F0502020204030204" pitchFamily="34" charset="0"/>
                <a:ea typeface="Times New Roman" panose="02020603050405020304" pitchFamily="18" charset="0"/>
              </a:rPr>
              <a:t>La Classe 4 è la migliore, ma sia un serramento in </a:t>
            </a:r>
            <a:r>
              <a:rPr lang="it-IT" sz="1800" b="1" dirty="0">
                <a:solidFill>
                  <a:srgbClr val="000000"/>
                </a:solidFill>
                <a:effectLst/>
                <a:latin typeface="Calibri" panose="020F0502020204030204" pitchFamily="34" charset="0"/>
                <a:ea typeface="Times New Roman" panose="02020603050405020304" pitchFamily="18" charset="0"/>
              </a:rPr>
              <a:t>Classe 3</a:t>
            </a:r>
            <a:r>
              <a:rPr lang="it-IT" sz="1800" dirty="0">
                <a:solidFill>
                  <a:srgbClr val="000000"/>
                </a:solidFill>
                <a:effectLst/>
                <a:latin typeface="Calibri" panose="020F0502020204030204" pitchFamily="34" charset="0"/>
                <a:ea typeface="Times New Roman" panose="02020603050405020304" pitchFamily="18" charset="0"/>
              </a:rPr>
              <a:t> sia uno in </a:t>
            </a:r>
            <a:r>
              <a:rPr lang="it-IT" sz="1800" b="1" dirty="0">
                <a:solidFill>
                  <a:srgbClr val="000000"/>
                </a:solidFill>
                <a:effectLst/>
                <a:latin typeface="Calibri" panose="020F0502020204030204" pitchFamily="34" charset="0"/>
                <a:ea typeface="Times New Roman" panose="02020603050405020304" pitchFamily="18" charset="0"/>
              </a:rPr>
              <a:t>Classe 4</a:t>
            </a:r>
            <a:r>
              <a:rPr lang="it-IT" sz="1800" dirty="0">
                <a:solidFill>
                  <a:srgbClr val="000000"/>
                </a:solidFill>
                <a:effectLst/>
                <a:latin typeface="Calibri" panose="020F0502020204030204" pitchFamily="34" charset="0"/>
                <a:ea typeface="Times New Roman" panose="02020603050405020304" pitchFamily="18" charset="0"/>
              </a:rPr>
              <a:t> devono garantire una </a:t>
            </a:r>
            <a:r>
              <a:rPr lang="it-IT" sz="1800" b="1" dirty="0">
                <a:solidFill>
                  <a:srgbClr val="000000"/>
                </a:solidFill>
                <a:effectLst/>
                <a:latin typeface="Calibri" panose="020F0502020204030204" pitchFamily="34" charset="0"/>
                <a:ea typeface="Times New Roman" panose="02020603050405020304" pitchFamily="18" charset="0"/>
              </a:rPr>
              <a:t>resistenza fino a una pressione massima di 600 Pa</a:t>
            </a:r>
            <a:r>
              <a:rPr lang="it-IT" sz="1800" dirty="0">
                <a:solidFill>
                  <a:srgbClr val="000000"/>
                </a:solidFill>
                <a:effectLst/>
                <a:latin typeface="Calibri" panose="020F0502020204030204" pitchFamily="34" charset="0"/>
                <a:ea typeface="Times New Roman" panose="02020603050405020304" pitchFamily="18" charset="0"/>
              </a:rPr>
              <a:t> ovvero l’equivalente di una spinta del </a:t>
            </a:r>
            <a:r>
              <a:rPr lang="it-IT" sz="1800" b="1" dirty="0">
                <a:solidFill>
                  <a:srgbClr val="000000"/>
                </a:solidFill>
                <a:effectLst/>
                <a:latin typeface="Calibri" panose="020F0502020204030204" pitchFamily="34" charset="0"/>
                <a:ea typeface="Times New Roman" panose="02020603050405020304" pitchFamily="18" charset="0"/>
              </a:rPr>
              <a:t>vento sul serramento a una velocità di circa 110 km/h</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sp>
        <p:nvSpPr>
          <p:cNvPr id="5" name="CasellaDiTesto 4">
            <a:extLst>
              <a:ext uri="{FF2B5EF4-FFF2-40B4-BE49-F238E27FC236}">
                <a16:creationId xmlns:a16="http://schemas.microsoft.com/office/drawing/2014/main" id="{D27E3EA2-4EBD-E96C-1D54-8136C9BD2C36}"/>
              </a:ext>
            </a:extLst>
          </p:cNvPr>
          <p:cNvSpPr txBox="1"/>
          <p:nvPr/>
        </p:nvSpPr>
        <p:spPr>
          <a:xfrm>
            <a:off x="1680897" y="317510"/>
            <a:ext cx="6097554" cy="2467342"/>
          </a:xfrm>
          <a:prstGeom prst="rect">
            <a:avLst/>
          </a:prstGeom>
          <a:noFill/>
        </p:spPr>
        <p:txBody>
          <a:bodyPr wrap="square">
            <a:spAutoFit/>
          </a:bodyPr>
          <a:lstStyle/>
          <a:p>
            <a:pPr fontAlgn="base">
              <a:lnSpc>
                <a:spcPts val="2250"/>
              </a:lnSpc>
              <a:spcBef>
                <a:spcPts val="750"/>
              </a:spcBef>
              <a:spcAft>
                <a:spcPts val="1125"/>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Classi di permeabilità all’aria</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La permeabilità all’aria indica l</a:t>
            </a:r>
            <a:r>
              <a:rPr lang="it-IT" sz="1800" b="1" dirty="0">
                <a:solidFill>
                  <a:srgbClr val="000000"/>
                </a:solidFill>
                <a:effectLst/>
                <a:latin typeface="Calibri" panose="020F0502020204030204" pitchFamily="34" charset="0"/>
                <a:ea typeface="Times New Roman" panose="02020603050405020304" pitchFamily="18" charset="0"/>
              </a:rPr>
              <a:t>a quantità di aria che lascia passare un serramento in un certo lasso di tempo</a:t>
            </a:r>
            <a:r>
              <a:rPr lang="it-IT" sz="1800" dirty="0">
                <a:solidFill>
                  <a:srgbClr val="000000"/>
                </a:solidFill>
                <a:effectLst/>
                <a:latin typeface="Calibri" panose="020F0502020204030204" pitchFamily="34" charset="0"/>
                <a:ea typeface="Times New Roman" panose="02020603050405020304" pitchFamily="18" charset="0"/>
              </a:rPr>
              <a:t>, questa viene misurata in relazione alla dimensione della </a:t>
            </a:r>
            <a:r>
              <a:rPr lang="it-IT" sz="1800" b="1" dirty="0">
                <a:solidFill>
                  <a:srgbClr val="000000"/>
                </a:solidFill>
                <a:effectLst/>
                <a:latin typeface="Calibri" panose="020F0502020204030204" pitchFamily="34" charset="0"/>
                <a:ea typeface="Times New Roman" panose="02020603050405020304" pitchFamily="18" charset="0"/>
              </a:rPr>
              <a:t>superficie</a:t>
            </a:r>
            <a:r>
              <a:rPr lang="it-IT" sz="1800" dirty="0">
                <a:solidFill>
                  <a:srgbClr val="000000"/>
                </a:solidFill>
                <a:effectLst/>
                <a:latin typeface="Calibri" panose="020F0502020204030204" pitchFamily="34" charset="0"/>
                <a:ea typeface="Times New Roman" panose="02020603050405020304" pitchFamily="18" charset="0"/>
              </a:rPr>
              <a:t> del serramento o della </a:t>
            </a:r>
            <a:r>
              <a:rPr lang="it-IT" sz="1800" b="1" dirty="0">
                <a:solidFill>
                  <a:srgbClr val="000000"/>
                </a:solidFill>
                <a:effectLst/>
                <a:latin typeface="Calibri" panose="020F0502020204030204" pitchFamily="34" charset="0"/>
                <a:ea typeface="Times New Roman" panose="02020603050405020304" pitchFamily="18" charset="0"/>
              </a:rPr>
              <a:t>lunghezza</a:t>
            </a:r>
            <a:r>
              <a:rPr lang="it-IT" sz="1800" dirty="0">
                <a:solidFill>
                  <a:srgbClr val="000000"/>
                </a:solidFill>
                <a:effectLst/>
                <a:latin typeface="Calibri" panose="020F0502020204030204" pitchFamily="34" charset="0"/>
                <a:ea typeface="Times New Roman" panose="02020603050405020304" pitchFamily="18" charset="0"/>
              </a:rPr>
              <a:t> dei giunti apribili.                      La </a:t>
            </a:r>
            <a:r>
              <a:rPr lang="it-IT" sz="1800" b="1" dirty="0">
                <a:solidFill>
                  <a:srgbClr val="000000"/>
                </a:solidFill>
                <a:effectLst/>
                <a:latin typeface="Calibri" panose="020F0502020204030204" pitchFamily="34" charset="0"/>
                <a:ea typeface="Times New Roman" panose="02020603050405020304" pitchFamily="18" charset="0"/>
              </a:rPr>
              <a:t>UNI EN 12207</a:t>
            </a:r>
            <a:r>
              <a:rPr lang="it-IT" sz="1800" dirty="0">
                <a:solidFill>
                  <a:srgbClr val="000000"/>
                </a:solidFill>
                <a:effectLst/>
                <a:latin typeface="Calibri" panose="020F0502020204030204" pitchFamily="34" charset="0"/>
                <a:ea typeface="Times New Roman" panose="02020603050405020304" pitchFamily="18" charset="0"/>
              </a:rPr>
              <a:t> definisce </a:t>
            </a:r>
            <a:r>
              <a:rPr lang="it-IT" sz="1800" b="1" dirty="0">
                <a:solidFill>
                  <a:srgbClr val="000000"/>
                </a:solidFill>
                <a:effectLst/>
                <a:latin typeface="Calibri" panose="020F0502020204030204" pitchFamily="34" charset="0"/>
                <a:ea typeface="Times New Roman" panose="02020603050405020304" pitchFamily="18" charset="0"/>
              </a:rPr>
              <a:t>quattro classi</a:t>
            </a:r>
            <a:r>
              <a:rPr lang="it-IT" sz="1800" dirty="0">
                <a:solidFill>
                  <a:srgbClr val="000000"/>
                </a:solidFill>
                <a:effectLst/>
                <a:latin typeface="Calibri" panose="020F0502020204030204" pitchFamily="34" charset="0"/>
                <a:ea typeface="Times New Roman" panose="02020603050405020304" pitchFamily="18" charset="0"/>
              </a:rPr>
              <a:t> di permeabilità all’aria.</a:t>
            </a:r>
            <a:endParaRPr lang="it-IT" sz="1800" dirty="0">
              <a:effectLst/>
              <a:latin typeface="Times New Roman" panose="02020603050405020304" pitchFamily="18" charset="0"/>
              <a:ea typeface="Times New Roman" panose="02020603050405020304" pitchFamily="18" charset="0"/>
            </a:endParaRPr>
          </a:p>
          <a:p>
            <a:pPr fontAlgn="base"/>
            <a:endParaRPr lang="it-IT" dirty="0"/>
          </a:p>
        </p:txBody>
      </p:sp>
      <p:sp>
        <p:nvSpPr>
          <p:cNvPr id="6" name="Segnaposto piè di pagina 5">
            <a:extLst>
              <a:ext uri="{FF2B5EF4-FFF2-40B4-BE49-F238E27FC236}">
                <a16:creationId xmlns:a16="http://schemas.microsoft.com/office/drawing/2014/main" id="{E4D6347C-5F4F-FF6C-9B35-CEBC2F6615F1}"/>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1504754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1DE00816-19E2-7884-2DF6-542CBB73E027}"/>
              </a:ext>
            </a:extLst>
          </p:cNvPr>
          <p:cNvSpPr txBox="1"/>
          <p:nvPr/>
        </p:nvSpPr>
        <p:spPr>
          <a:xfrm>
            <a:off x="1419351" y="376739"/>
            <a:ext cx="4829505" cy="4129336"/>
          </a:xfrm>
          <a:prstGeom prst="rect">
            <a:avLst/>
          </a:prstGeom>
          <a:noFill/>
        </p:spPr>
        <p:txBody>
          <a:bodyPr wrap="square">
            <a:spAutoFit/>
          </a:bodyPr>
          <a:lstStyle/>
          <a:p>
            <a:pPr algn="just" fontAlgn="base">
              <a:lnSpc>
                <a:spcPts val="2250"/>
              </a:lnSpc>
              <a:spcBef>
                <a:spcPts val="750"/>
              </a:spcBef>
              <a:spcAft>
                <a:spcPts val="1125"/>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Classi di tenuta all’acqua</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La tenuta all’acqua indica la </a:t>
            </a:r>
            <a:r>
              <a:rPr lang="it-IT" sz="1800" b="1" dirty="0">
                <a:solidFill>
                  <a:srgbClr val="000000"/>
                </a:solidFill>
                <a:effectLst/>
                <a:latin typeface="Calibri" panose="020F0502020204030204" pitchFamily="34" charset="0"/>
                <a:ea typeface="Times New Roman" panose="02020603050405020304" pitchFamily="18" charset="0"/>
              </a:rPr>
              <a:t>capacità di un serramento di resistere al passaggio dell’acqua</a:t>
            </a:r>
            <a:r>
              <a:rPr lang="it-IT" sz="1800" dirty="0">
                <a:solidFill>
                  <a:srgbClr val="000000"/>
                </a:solidFill>
                <a:effectLst/>
                <a:latin typeface="Calibri" panose="020F0502020204030204" pitchFamily="34" charset="0"/>
                <a:ea typeface="Times New Roman" panose="02020603050405020304" pitchFamily="18" charset="0"/>
              </a:rPr>
              <a:t>. La </a:t>
            </a:r>
            <a:r>
              <a:rPr lang="it-IT" sz="1800" b="1" dirty="0">
                <a:solidFill>
                  <a:srgbClr val="000000"/>
                </a:solidFill>
                <a:effectLst/>
                <a:latin typeface="Calibri" panose="020F0502020204030204" pitchFamily="34" charset="0"/>
                <a:ea typeface="Times New Roman" panose="02020603050405020304" pitchFamily="18" charset="0"/>
              </a:rPr>
              <a:t>UNI EN 12208</a:t>
            </a:r>
            <a:r>
              <a:rPr lang="it-IT" sz="1800" dirty="0">
                <a:solidFill>
                  <a:srgbClr val="000000"/>
                </a:solidFill>
                <a:effectLst/>
                <a:latin typeface="Calibri" panose="020F0502020204030204" pitchFamily="34" charset="0"/>
                <a:ea typeface="Times New Roman" panose="02020603050405020304" pitchFamily="18" charset="0"/>
              </a:rPr>
              <a:t> definisce nove classi di tenuta </a:t>
            </a:r>
            <a:r>
              <a:rPr lang="it-IT" sz="1800" b="1" dirty="0">
                <a:solidFill>
                  <a:srgbClr val="000000"/>
                </a:solidFill>
                <a:effectLst/>
                <a:latin typeface="Calibri" panose="020F0502020204030204" pitchFamily="34" charset="0"/>
                <a:ea typeface="Times New Roman" panose="02020603050405020304" pitchFamily="18" charset="0"/>
              </a:rPr>
              <a:t>dalla 1A alla 9A</a:t>
            </a:r>
            <a:r>
              <a:rPr lang="it-IT" sz="1800" dirty="0">
                <a:solidFill>
                  <a:srgbClr val="000000"/>
                </a:solidFill>
                <a:effectLst/>
                <a:latin typeface="Calibri" panose="020F0502020204030204" pitchFamily="34" charset="0"/>
                <a:ea typeface="Times New Roman" panose="02020603050405020304" pitchFamily="18" charset="0"/>
              </a:rPr>
              <a:t>; la migliore è la classe 9A, ma esistono serramenti che vanno ben oltre la Classe 9A.     </a:t>
            </a:r>
          </a:p>
          <a:p>
            <a:pPr algn="just" fontAlgn="base"/>
            <a:endParaRPr lang="it-IT" dirty="0">
              <a:solidFill>
                <a:srgbClr val="000000"/>
              </a:solidFill>
              <a:latin typeface="Calibri" panose="020F0502020204030204" pitchFamily="34" charset="0"/>
              <a:ea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Ci sono quindi ulteriori Classi, contraddistinte dalla lettera E a cui segue il valore di pressione in Pa. </a:t>
            </a:r>
            <a:r>
              <a:rPr lang="it-IT" sz="1800" b="1" dirty="0">
                <a:solidFill>
                  <a:srgbClr val="000000"/>
                </a:solidFill>
                <a:effectLst/>
                <a:latin typeface="Calibri" panose="020F0502020204030204" pitchFamily="34" charset="0"/>
                <a:ea typeface="Times New Roman" panose="02020603050405020304" pitchFamily="18" charset="0"/>
              </a:rPr>
              <a:t>E750, E900, E1050</a:t>
            </a:r>
            <a:r>
              <a:rPr lang="it-IT" sz="1800" dirty="0">
                <a:solidFill>
                  <a:srgbClr val="000000"/>
                </a:solidFill>
                <a:effectLst/>
                <a:latin typeface="Calibri" panose="020F0502020204030204" pitchFamily="34" charset="0"/>
                <a:ea typeface="Times New Roman" panose="02020603050405020304" pitchFamily="18" charset="0"/>
              </a:rPr>
              <a:t>. Un serramento con tenuta all’acqua classe E750, corrisponde alla classe di un serramento che </a:t>
            </a:r>
            <a:r>
              <a:rPr lang="it-IT" sz="1800" b="1" dirty="0">
                <a:solidFill>
                  <a:srgbClr val="000000"/>
                </a:solidFill>
                <a:effectLst/>
                <a:latin typeface="Calibri" panose="020F0502020204030204" pitchFamily="34" charset="0"/>
                <a:ea typeface="Times New Roman" panose="02020603050405020304" pitchFamily="18" charset="0"/>
              </a:rPr>
              <a:t>non presenta infiltrazioni d’acqua fino a 750 Pa</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pic>
        <p:nvPicPr>
          <p:cNvPr id="3" name="Immagine 2" descr="uni-11173">
            <a:extLst>
              <a:ext uri="{FF2B5EF4-FFF2-40B4-BE49-F238E27FC236}">
                <a16:creationId xmlns:a16="http://schemas.microsoft.com/office/drawing/2014/main" id="{7311CEFC-93FB-6F6C-8648-1F4D1BE7A38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61826" y="786004"/>
            <a:ext cx="2215440" cy="3817099"/>
          </a:xfrm>
          <a:prstGeom prst="rect">
            <a:avLst/>
          </a:prstGeom>
          <a:noFill/>
          <a:ln>
            <a:noFill/>
          </a:ln>
        </p:spPr>
      </p:pic>
      <p:sp>
        <p:nvSpPr>
          <p:cNvPr id="5" name="Segnaposto piè di pagina 5">
            <a:extLst>
              <a:ext uri="{FF2B5EF4-FFF2-40B4-BE49-F238E27FC236}">
                <a16:creationId xmlns:a16="http://schemas.microsoft.com/office/drawing/2014/main" id="{2F4C1EB3-5D53-3DDD-C13A-46D24528F69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4981868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4B177B9C-0F69-E23D-E8BE-D66A1B21E9AA}"/>
              </a:ext>
            </a:extLst>
          </p:cNvPr>
          <p:cNvSpPr txBox="1"/>
          <p:nvPr/>
        </p:nvSpPr>
        <p:spPr>
          <a:xfrm>
            <a:off x="1040301" y="404664"/>
            <a:ext cx="7913510" cy="4804392"/>
          </a:xfrm>
          <a:prstGeom prst="rect">
            <a:avLst/>
          </a:prstGeom>
          <a:noFill/>
        </p:spPr>
        <p:txBody>
          <a:bodyPr wrap="square">
            <a:spAutoFit/>
          </a:bodyPr>
          <a:lstStyle/>
          <a:p>
            <a:pPr fontAlgn="base">
              <a:lnSpc>
                <a:spcPts val="2250"/>
              </a:lnSpc>
              <a:spcBef>
                <a:spcPts val="200"/>
              </a:spcBef>
              <a:spcAft>
                <a:spcPts val="1200"/>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Classificazione della resistenza al vento dei serramenti</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Secondo la norma </a:t>
            </a:r>
            <a:r>
              <a:rPr lang="it-IT" sz="1800" b="1" dirty="0">
                <a:solidFill>
                  <a:srgbClr val="000000"/>
                </a:solidFill>
                <a:effectLst/>
                <a:latin typeface="Calibri" panose="020F0502020204030204" pitchFamily="34" charset="0"/>
                <a:ea typeface="Times New Roman" panose="02020603050405020304" pitchFamily="18" charset="0"/>
              </a:rPr>
              <a:t>UNI EN 12210</a:t>
            </a:r>
            <a:r>
              <a:rPr lang="it-IT" sz="1800" dirty="0">
                <a:solidFill>
                  <a:srgbClr val="000000"/>
                </a:solidFill>
                <a:effectLst/>
                <a:latin typeface="Calibri" panose="020F0502020204030204" pitchFamily="34" charset="0"/>
                <a:ea typeface="Times New Roman" panose="02020603050405020304" pitchFamily="18" charset="0"/>
              </a:rPr>
              <a:t> la resistenza al vento del serramento è definita come la </a:t>
            </a:r>
            <a:r>
              <a:rPr lang="it-IT" sz="1800" b="1" dirty="0">
                <a:solidFill>
                  <a:srgbClr val="000000"/>
                </a:solidFill>
                <a:effectLst/>
                <a:latin typeface="Calibri" panose="020F0502020204030204" pitchFamily="34" charset="0"/>
                <a:ea typeface="Times New Roman" panose="02020603050405020304" pitchFamily="18" charset="0"/>
              </a:rPr>
              <a:t>capacità di resistere a forti pressioni e depressioni mantenendo deformazioni ammissibili e conservando le sue proprietà</a:t>
            </a:r>
            <a:r>
              <a:rPr lang="it-IT" sz="1800" dirty="0">
                <a:solidFill>
                  <a:srgbClr val="000000"/>
                </a:solidFill>
                <a:effectLst/>
                <a:latin typeface="Calibri" panose="020F0502020204030204" pitchFamily="34" charset="0"/>
                <a:ea typeface="Times New Roman" panose="02020603050405020304" pitchFamily="18" charset="0"/>
              </a:rPr>
              <a:t>. La classificazione avviene mediante la prova definita dalla </a:t>
            </a:r>
            <a:r>
              <a:rPr lang="it-IT" sz="1800" b="1" dirty="0">
                <a:solidFill>
                  <a:srgbClr val="000000"/>
                </a:solidFill>
                <a:effectLst/>
                <a:latin typeface="Calibri" panose="020F0502020204030204" pitchFamily="34" charset="0"/>
                <a:ea typeface="Times New Roman" panose="02020603050405020304" pitchFamily="18" charset="0"/>
              </a:rPr>
              <a:t>UNI EN 12211</a:t>
            </a:r>
            <a:r>
              <a:rPr lang="it-IT" sz="1800" dirty="0">
                <a:solidFill>
                  <a:srgbClr val="000000"/>
                </a:solidFill>
                <a:effectLst/>
                <a:latin typeface="Calibri" panose="020F0502020204030204" pitchFamily="34" charset="0"/>
                <a:ea typeface="Times New Roman" panose="02020603050405020304" pitchFamily="18" charset="0"/>
              </a:rPr>
              <a:t> la quale definisce </a:t>
            </a:r>
            <a:r>
              <a:rPr lang="it-IT" sz="1800" b="1" dirty="0">
                <a:solidFill>
                  <a:srgbClr val="000000"/>
                </a:solidFill>
                <a:effectLst/>
                <a:latin typeface="Calibri" panose="020F0502020204030204" pitchFamily="34" charset="0"/>
                <a:ea typeface="Times New Roman" panose="02020603050405020304" pitchFamily="18" charset="0"/>
              </a:rPr>
              <a:t>quindici classi</a:t>
            </a:r>
            <a:r>
              <a:rPr lang="it-IT" sz="1800" dirty="0">
                <a:solidFill>
                  <a:srgbClr val="000000"/>
                </a:solidFill>
                <a:effectLst/>
                <a:latin typeface="Calibri" panose="020F0502020204030204" pitchFamily="34" charset="0"/>
                <a:ea typeface="Times New Roman" panose="02020603050405020304" pitchFamily="18" charset="0"/>
              </a:rPr>
              <a:t>. Per ottenere questa classificazione si procede in due fasi. </a:t>
            </a:r>
          </a:p>
          <a:p>
            <a:pPr algn="just" fontAlgn="base"/>
            <a:endParaRPr lang="it-IT" sz="1800" dirty="0">
              <a:solidFill>
                <a:srgbClr val="000000"/>
              </a:solidFill>
              <a:effectLst/>
              <a:latin typeface="Calibri" panose="020F0502020204030204" pitchFamily="34" charset="0"/>
              <a:ea typeface="Times New Roman" panose="02020603050405020304" pitchFamily="18" charset="0"/>
            </a:endParaRPr>
          </a:p>
          <a:p>
            <a:pPr algn="just" fontAlgn="base"/>
            <a:r>
              <a:rPr lang="it-IT" sz="1800" b="1" dirty="0">
                <a:solidFill>
                  <a:srgbClr val="000000"/>
                </a:solidFill>
                <a:effectLst/>
                <a:highlight>
                  <a:srgbClr val="FFFF00"/>
                </a:highlight>
                <a:latin typeface="Calibri" panose="020F0502020204030204" pitchFamily="34" charset="0"/>
                <a:ea typeface="Times New Roman" panose="02020603050405020304" pitchFamily="18" charset="0"/>
              </a:rPr>
              <a:t>- Prima fase</a:t>
            </a:r>
            <a:r>
              <a:rPr lang="it-IT" sz="1800" dirty="0">
                <a:solidFill>
                  <a:srgbClr val="000000"/>
                </a:solidFill>
                <a:effectLst/>
                <a:latin typeface="Calibri" panose="020F0502020204030204" pitchFamily="34" charset="0"/>
                <a:ea typeface="Times New Roman" panose="02020603050405020304" pitchFamily="18" charset="0"/>
              </a:rPr>
              <a:t>: nella prima il serramento viene sottoposto a tre pressioni differenti:</a:t>
            </a:r>
            <a:endParaRPr lang="it-IT" sz="1800" dirty="0">
              <a:effectLst/>
              <a:latin typeface="Times New Roman" panose="02020603050405020304" pitchFamily="18" charset="0"/>
              <a:ea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P1</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Pressione in corrispondenza della quale si ha la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deformazione massima</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P2</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Pressione che agisce per 50 cicli e che determina la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resistenza complessiva del serramento</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P3</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Pressione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limite</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I valori delle pressioni utilizzate durante la prova sono riportati di seguito. Nella tabella puoi conoscere meglio le </a:t>
            </a:r>
            <a:r>
              <a:rPr lang="it-IT" sz="1800" b="1" dirty="0">
                <a:solidFill>
                  <a:srgbClr val="000000"/>
                </a:solidFill>
                <a:effectLst/>
                <a:latin typeface="Calibri" panose="020F0502020204030204" pitchFamily="34" charset="0"/>
                <a:ea typeface="Times New Roman" panose="02020603050405020304" pitchFamily="18" charset="0"/>
              </a:rPr>
              <a:t>classi di resistenza al vento</a:t>
            </a:r>
            <a:r>
              <a:rPr lang="it-IT" sz="1800" dirty="0">
                <a:solidFill>
                  <a:srgbClr val="000000"/>
                </a:solidFill>
                <a:effectLst/>
                <a:latin typeface="Calibri" panose="020F0502020204030204" pitchFamily="34" charset="0"/>
                <a:ea typeface="Times New Roman" panose="02020603050405020304" pitchFamily="18" charset="0"/>
              </a:rPr>
              <a:t>:</a:t>
            </a:r>
          </a:p>
          <a:p>
            <a:pPr algn="just" fontAlgn="base"/>
            <a:endParaRPr lang="it-IT" sz="1800" dirty="0">
              <a:effectLst/>
              <a:latin typeface="Times New Roman" panose="02020603050405020304" pitchFamily="18" charset="0"/>
              <a:ea typeface="Times New Roman" panose="02020603050405020304" pitchFamily="18" charset="0"/>
            </a:endParaRPr>
          </a:p>
        </p:txBody>
      </p:sp>
      <p:sp>
        <p:nvSpPr>
          <p:cNvPr id="3" name="Segnaposto piè di pagina 5">
            <a:extLst>
              <a:ext uri="{FF2B5EF4-FFF2-40B4-BE49-F238E27FC236}">
                <a16:creationId xmlns:a16="http://schemas.microsoft.com/office/drawing/2014/main" id="{C10FC454-479A-F429-F56E-A7D8E52A4C7C}"/>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5311492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graphicFrame>
        <p:nvGraphicFramePr>
          <p:cNvPr id="2" name="Tabella 1">
            <a:extLst>
              <a:ext uri="{FF2B5EF4-FFF2-40B4-BE49-F238E27FC236}">
                <a16:creationId xmlns:a16="http://schemas.microsoft.com/office/drawing/2014/main" id="{9A007308-C9A8-5977-9802-B7612F6DE4E2}"/>
              </a:ext>
            </a:extLst>
          </p:cNvPr>
          <p:cNvGraphicFramePr>
            <a:graphicFrameLocks noGrp="1"/>
          </p:cNvGraphicFramePr>
          <p:nvPr/>
        </p:nvGraphicFramePr>
        <p:xfrm>
          <a:off x="2770170" y="361734"/>
          <a:ext cx="4158606" cy="2756154"/>
        </p:xfrm>
        <a:graphic>
          <a:graphicData uri="http://schemas.openxmlformats.org/drawingml/2006/table">
            <a:tbl>
              <a:tblPr firstRow="1" firstCol="1" bandRow="1">
                <a:tableStyleId>{5C22544A-7EE6-4342-B048-85BDC9FD1C3A}</a:tableStyleId>
              </a:tblPr>
              <a:tblGrid>
                <a:gridCol w="1037667">
                  <a:extLst>
                    <a:ext uri="{9D8B030D-6E8A-4147-A177-3AD203B41FA5}">
                      <a16:colId xmlns:a16="http://schemas.microsoft.com/office/drawing/2014/main" val="3128768202"/>
                    </a:ext>
                  </a:extLst>
                </a:gridCol>
                <a:gridCol w="921384">
                  <a:extLst>
                    <a:ext uri="{9D8B030D-6E8A-4147-A177-3AD203B41FA5}">
                      <a16:colId xmlns:a16="http://schemas.microsoft.com/office/drawing/2014/main" val="4013084824"/>
                    </a:ext>
                  </a:extLst>
                </a:gridCol>
                <a:gridCol w="1161421">
                  <a:extLst>
                    <a:ext uri="{9D8B030D-6E8A-4147-A177-3AD203B41FA5}">
                      <a16:colId xmlns:a16="http://schemas.microsoft.com/office/drawing/2014/main" val="4035081662"/>
                    </a:ext>
                  </a:extLst>
                </a:gridCol>
                <a:gridCol w="1038134">
                  <a:extLst>
                    <a:ext uri="{9D8B030D-6E8A-4147-A177-3AD203B41FA5}">
                      <a16:colId xmlns:a16="http://schemas.microsoft.com/office/drawing/2014/main" val="1818066473"/>
                    </a:ext>
                  </a:extLst>
                </a:gridCol>
              </a:tblGrid>
              <a:tr h="381880">
                <a:tc>
                  <a:txBody>
                    <a:bodyPr/>
                    <a:lstStyle/>
                    <a:p>
                      <a:pPr algn="ctr">
                        <a:lnSpc>
                          <a:spcPts val="2400"/>
                        </a:lnSpc>
                        <a:spcAft>
                          <a:spcPts val="800"/>
                        </a:spcAft>
                      </a:pPr>
                      <a:r>
                        <a:rPr lang="it-IT" sz="1200" kern="100">
                          <a:effectLst/>
                        </a:rPr>
                        <a:t>Classe</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P1</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P2</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P3</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624953844"/>
                  </a:ext>
                </a:extLst>
              </a:tr>
              <a:tr h="381880">
                <a:tc>
                  <a:txBody>
                    <a:bodyPr/>
                    <a:lstStyle/>
                    <a:p>
                      <a:pPr algn="ctr">
                        <a:lnSpc>
                          <a:spcPts val="2400"/>
                        </a:lnSpc>
                        <a:spcAft>
                          <a:spcPts val="800"/>
                        </a:spcAft>
                      </a:pPr>
                      <a:r>
                        <a:rPr lang="it-IT" sz="1200" kern="100">
                          <a:effectLst/>
                        </a:rPr>
                        <a:t>1</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400</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200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600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4218122587"/>
                  </a:ext>
                </a:extLst>
              </a:tr>
              <a:tr h="381880">
                <a:tc>
                  <a:txBody>
                    <a:bodyPr/>
                    <a:lstStyle/>
                    <a:p>
                      <a:pPr algn="ctr">
                        <a:lnSpc>
                          <a:spcPts val="2400"/>
                        </a:lnSpc>
                        <a:spcAft>
                          <a:spcPts val="800"/>
                        </a:spcAft>
                      </a:pPr>
                      <a:r>
                        <a:rPr lang="it-IT" sz="1200" kern="100">
                          <a:effectLst/>
                        </a:rPr>
                        <a:t>2</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800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400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1200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892778469"/>
                  </a:ext>
                </a:extLst>
              </a:tr>
              <a:tr h="381880">
                <a:tc>
                  <a:txBody>
                    <a:bodyPr/>
                    <a:lstStyle/>
                    <a:p>
                      <a:pPr algn="ctr">
                        <a:lnSpc>
                          <a:spcPts val="2400"/>
                        </a:lnSpc>
                        <a:spcAft>
                          <a:spcPts val="800"/>
                        </a:spcAft>
                      </a:pPr>
                      <a:r>
                        <a:rPr lang="it-IT" sz="1200" kern="100">
                          <a:effectLst/>
                        </a:rPr>
                        <a:t>3</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1200</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600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1800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348211790"/>
                  </a:ext>
                </a:extLst>
              </a:tr>
              <a:tr h="381880">
                <a:tc>
                  <a:txBody>
                    <a:bodyPr/>
                    <a:lstStyle/>
                    <a:p>
                      <a:pPr algn="ctr">
                        <a:lnSpc>
                          <a:spcPts val="2400"/>
                        </a:lnSpc>
                        <a:spcAft>
                          <a:spcPts val="800"/>
                        </a:spcAft>
                      </a:pPr>
                      <a:r>
                        <a:rPr lang="it-IT" sz="1200" kern="100">
                          <a:effectLst/>
                        </a:rPr>
                        <a:t>4</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1600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800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2400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1836009394"/>
                  </a:ext>
                </a:extLst>
              </a:tr>
              <a:tr h="381880">
                <a:tc>
                  <a:txBody>
                    <a:bodyPr/>
                    <a:lstStyle/>
                    <a:p>
                      <a:pPr algn="ctr">
                        <a:lnSpc>
                          <a:spcPts val="2400"/>
                        </a:lnSpc>
                        <a:spcAft>
                          <a:spcPts val="800"/>
                        </a:spcAft>
                      </a:pPr>
                      <a:r>
                        <a:rPr lang="it-IT" sz="1200" kern="100">
                          <a:effectLst/>
                        </a:rPr>
                        <a:t>5</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2000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1000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3000</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22340651"/>
                  </a:ext>
                </a:extLst>
              </a:tr>
            </a:tbl>
          </a:graphicData>
        </a:graphic>
      </p:graphicFrame>
      <p:sp>
        <p:nvSpPr>
          <p:cNvPr id="3" name="CasellaDiTesto 2">
            <a:extLst>
              <a:ext uri="{FF2B5EF4-FFF2-40B4-BE49-F238E27FC236}">
                <a16:creationId xmlns:a16="http://schemas.microsoft.com/office/drawing/2014/main" id="{C35A39FB-448F-5506-D103-3EDFE366D8AA}"/>
              </a:ext>
            </a:extLst>
          </p:cNvPr>
          <p:cNvSpPr txBox="1"/>
          <p:nvPr/>
        </p:nvSpPr>
        <p:spPr>
          <a:xfrm>
            <a:off x="864165" y="3502051"/>
            <a:ext cx="7810661" cy="1477328"/>
          </a:xfrm>
          <a:prstGeom prst="rect">
            <a:avLst/>
          </a:prstGeom>
          <a:noFill/>
        </p:spPr>
        <p:txBody>
          <a:bodyPr wrap="square">
            <a:spAutoFit/>
          </a:bodyPr>
          <a:lstStyle/>
          <a:p>
            <a:pPr algn="just" fontAlgn="base"/>
            <a:r>
              <a:rPr lang="it-IT" sz="1800" dirty="0">
                <a:solidFill>
                  <a:srgbClr val="000000"/>
                </a:solidFill>
                <a:effectLst/>
                <a:latin typeface="Calibri" panose="020F0502020204030204" pitchFamily="34" charset="0"/>
                <a:ea typeface="Times New Roman" panose="02020603050405020304" pitchFamily="18" charset="0"/>
              </a:rPr>
              <a:t>A titolo di esempio un serramento sarà di Classe 4, se sottoposto alle pressioni P1-P2-P3 della Classe 4 (1600-800-2400), supera certi valori prestabiliti di resistenza, in caso contrario il serramento sarà inserito in una Classe inferiore a seconda dei risultati.</a:t>
            </a:r>
          </a:p>
          <a:p>
            <a:pPr algn="just" fontAlgn="base"/>
            <a:endParaRPr lang="it-IT" dirty="0">
              <a:solidFill>
                <a:srgbClr val="000000"/>
              </a:solidFill>
              <a:latin typeface="Calibri" panose="020F0502020204030204" pitchFamily="34" charset="0"/>
              <a:ea typeface="Times New Roman" panose="02020603050405020304" pitchFamily="18" charset="0"/>
            </a:endParaRPr>
          </a:p>
        </p:txBody>
      </p:sp>
      <p:sp>
        <p:nvSpPr>
          <p:cNvPr id="5" name="Segnaposto piè di pagina 5">
            <a:extLst>
              <a:ext uri="{FF2B5EF4-FFF2-40B4-BE49-F238E27FC236}">
                <a16:creationId xmlns:a16="http://schemas.microsoft.com/office/drawing/2014/main" id="{AC8398FB-4501-027C-8E0B-78F6EF70A63E}"/>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46289888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ACEC1D6E-1BBD-2B39-6125-AF27A89316DE}"/>
              </a:ext>
            </a:extLst>
          </p:cNvPr>
          <p:cNvSpPr txBox="1"/>
          <p:nvPr/>
        </p:nvSpPr>
        <p:spPr>
          <a:xfrm>
            <a:off x="1089350" y="476671"/>
            <a:ext cx="7659114" cy="923330"/>
          </a:xfrm>
          <a:prstGeom prst="rect">
            <a:avLst/>
          </a:prstGeom>
          <a:noFill/>
        </p:spPr>
        <p:txBody>
          <a:bodyPr wrap="square">
            <a:spAutoFit/>
          </a:bodyPr>
          <a:lstStyle/>
          <a:p>
            <a:pPr algn="just" fontAlgn="base"/>
            <a:r>
              <a:rPr lang="it-IT" sz="1800" dirty="0">
                <a:solidFill>
                  <a:srgbClr val="000000"/>
                </a:solidFill>
                <a:effectLst/>
                <a:latin typeface="Calibri" panose="020F0502020204030204" pitchFamily="34" charset="0"/>
                <a:ea typeface="Times New Roman" panose="02020603050405020304" pitchFamily="18" charset="0"/>
              </a:rPr>
              <a:t>Successivamente alla prima fase, si procede a determinare la </a:t>
            </a:r>
            <a:r>
              <a:rPr lang="it-IT" sz="1800" b="1" dirty="0">
                <a:solidFill>
                  <a:srgbClr val="000000"/>
                </a:solidFill>
                <a:effectLst/>
                <a:latin typeface="Calibri" panose="020F0502020204030204" pitchFamily="34" charset="0"/>
                <a:ea typeface="Times New Roman" panose="02020603050405020304" pitchFamily="18" charset="0"/>
              </a:rPr>
              <a:t>classe di deformazione del serramento in funzione delle deformazioni misurate durante la prova P1</a:t>
            </a:r>
            <a:r>
              <a:rPr lang="it-IT" sz="1800" dirty="0">
                <a:solidFill>
                  <a:srgbClr val="000000"/>
                </a:solidFill>
                <a:effectLst/>
                <a:latin typeface="Calibri" panose="020F0502020204030204" pitchFamily="34" charset="0"/>
                <a:ea typeface="Times New Roman" panose="02020603050405020304" pitchFamily="18" charset="0"/>
              </a:rPr>
              <a:t>, in questo modo si individuano </a:t>
            </a:r>
            <a:r>
              <a:rPr lang="it-IT" sz="1800" b="1" dirty="0">
                <a:solidFill>
                  <a:srgbClr val="000000"/>
                </a:solidFill>
                <a:effectLst/>
                <a:latin typeface="Calibri" panose="020F0502020204030204" pitchFamily="34" charset="0"/>
                <a:ea typeface="Times New Roman" panose="02020603050405020304" pitchFamily="18" charset="0"/>
              </a:rPr>
              <a:t>ulteriori 3 classi</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graphicFrame>
        <p:nvGraphicFramePr>
          <p:cNvPr id="3" name="Tabella 2">
            <a:extLst>
              <a:ext uri="{FF2B5EF4-FFF2-40B4-BE49-F238E27FC236}">
                <a16:creationId xmlns:a16="http://schemas.microsoft.com/office/drawing/2014/main" id="{1F8147EC-5E51-505B-695F-283E934CB537}"/>
              </a:ext>
            </a:extLst>
          </p:cNvPr>
          <p:cNvGraphicFramePr>
            <a:graphicFrameLocks noGrp="1"/>
          </p:cNvGraphicFramePr>
          <p:nvPr/>
        </p:nvGraphicFramePr>
        <p:xfrm>
          <a:off x="1981200" y="1637942"/>
          <a:ext cx="6329324" cy="3178026"/>
        </p:xfrm>
        <a:graphic>
          <a:graphicData uri="http://schemas.openxmlformats.org/drawingml/2006/table">
            <a:tbl>
              <a:tblPr firstRow="1" firstCol="1" bandRow="1">
                <a:tableStyleId>{5C22544A-7EE6-4342-B048-85BDC9FD1C3A}</a:tableStyleId>
              </a:tblPr>
              <a:tblGrid>
                <a:gridCol w="2440032">
                  <a:extLst>
                    <a:ext uri="{9D8B030D-6E8A-4147-A177-3AD203B41FA5}">
                      <a16:colId xmlns:a16="http://schemas.microsoft.com/office/drawing/2014/main" val="3352093797"/>
                    </a:ext>
                  </a:extLst>
                </a:gridCol>
                <a:gridCol w="3889292">
                  <a:extLst>
                    <a:ext uri="{9D8B030D-6E8A-4147-A177-3AD203B41FA5}">
                      <a16:colId xmlns:a16="http://schemas.microsoft.com/office/drawing/2014/main" val="3667060866"/>
                    </a:ext>
                  </a:extLst>
                </a:gridCol>
              </a:tblGrid>
              <a:tr h="539541">
                <a:tc>
                  <a:txBody>
                    <a:bodyPr/>
                    <a:lstStyle/>
                    <a:p>
                      <a:pPr algn="ctr">
                        <a:lnSpc>
                          <a:spcPts val="2400"/>
                        </a:lnSpc>
                        <a:spcAft>
                          <a:spcPts val="800"/>
                        </a:spcAft>
                      </a:pPr>
                      <a:r>
                        <a:rPr lang="it-IT" sz="1200" kern="100">
                          <a:effectLst/>
                        </a:rPr>
                        <a:t>Classe</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Freccia relativa frontale</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497530456"/>
                  </a:ext>
                </a:extLst>
              </a:tr>
              <a:tr h="879495">
                <a:tc>
                  <a:txBody>
                    <a:bodyPr/>
                    <a:lstStyle/>
                    <a:p>
                      <a:pPr algn="ctr">
                        <a:lnSpc>
                          <a:spcPts val="2400"/>
                        </a:lnSpc>
                        <a:spcAft>
                          <a:spcPts val="800"/>
                        </a:spcAft>
                      </a:pPr>
                      <a:r>
                        <a:rPr lang="it-IT" sz="1200" kern="100">
                          <a:effectLst/>
                        </a:rPr>
                        <a:t>A</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&lt;1/150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329126331"/>
                  </a:ext>
                </a:extLst>
              </a:tr>
              <a:tr h="879495">
                <a:tc>
                  <a:txBody>
                    <a:bodyPr/>
                    <a:lstStyle/>
                    <a:p>
                      <a:pPr algn="ctr">
                        <a:lnSpc>
                          <a:spcPts val="2400"/>
                        </a:lnSpc>
                        <a:spcAft>
                          <a:spcPts val="800"/>
                        </a:spcAft>
                      </a:pPr>
                      <a:r>
                        <a:rPr lang="it-IT" sz="1200" kern="100">
                          <a:effectLst/>
                        </a:rPr>
                        <a:t>B</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&lt;1/200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2230538333"/>
                  </a:ext>
                </a:extLst>
              </a:tr>
              <a:tr h="879495">
                <a:tc>
                  <a:txBody>
                    <a:bodyPr/>
                    <a:lstStyle/>
                    <a:p>
                      <a:pPr algn="ctr">
                        <a:lnSpc>
                          <a:spcPts val="2400"/>
                        </a:lnSpc>
                        <a:spcAft>
                          <a:spcPts val="800"/>
                        </a:spcAft>
                      </a:pPr>
                      <a:r>
                        <a:rPr lang="it-IT" sz="1200" kern="100">
                          <a:effectLst/>
                        </a:rPr>
                        <a:t>C</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&lt;1/300</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755942622"/>
                  </a:ext>
                </a:extLst>
              </a:tr>
            </a:tbl>
          </a:graphicData>
        </a:graphic>
      </p:graphicFrame>
      <p:sp>
        <p:nvSpPr>
          <p:cNvPr id="5" name="Segnaposto piè di pagina 5">
            <a:extLst>
              <a:ext uri="{FF2B5EF4-FFF2-40B4-BE49-F238E27FC236}">
                <a16:creationId xmlns:a16="http://schemas.microsoft.com/office/drawing/2014/main" id="{5845B4AC-05EF-90AA-8735-75EAFA7DD457}"/>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440108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15FC9B8C-F426-F1EE-78B8-702D89E741D6}"/>
              </a:ext>
            </a:extLst>
          </p:cNvPr>
          <p:cNvSpPr txBox="1"/>
          <p:nvPr/>
        </p:nvSpPr>
        <p:spPr>
          <a:xfrm>
            <a:off x="1070688" y="418405"/>
            <a:ext cx="7893800" cy="1754326"/>
          </a:xfrm>
          <a:prstGeom prst="rect">
            <a:avLst/>
          </a:prstGeom>
          <a:noFill/>
        </p:spPr>
        <p:txBody>
          <a:bodyPr wrap="square">
            <a:spAutoFit/>
          </a:bodyPr>
          <a:lstStyle/>
          <a:p>
            <a:pPr fontAlgn="base"/>
            <a:r>
              <a:rPr lang="it-IT" sz="1800" dirty="0">
                <a:solidFill>
                  <a:srgbClr val="000000"/>
                </a:solidFill>
                <a:effectLst/>
                <a:latin typeface="Calibri" panose="020F0502020204030204" pitchFamily="34" charset="0"/>
                <a:ea typeface="Times New Roman" panose="02020603050405020304" pitchFamily="18" charset="0"/>
              </a:rPr>
              <a:t>Eseguite le due fasi, </a:t>
            </a:r>
            <a:r>
              <a:rPr lang="it-IT" sz="1800" b="1" dirty="0">
                <a:solidFill>
                  <a:srgbClr val="000000"/>
                </a:solidFill>
                <a:effectLst/>
                <a:latin typeface="Calibri" panose="020F0502020204030204" pitchFamily="34" charset="0"/>
                <a:ea typeface="Times New Roman" panose="02020603050405020304" pitchFamily="18" charset="0"/>
              </a:rPr>
              <a:t>unendo i risultati si ottiene la classificazione globale di resistenza al vento</a:t>
            </a:r>
            <a:r>
              <a:rPr lang="it-IT" sz="1800" dirty="0">
                <a:solidFill>
                  <a:srgbClr val="000000"/>
                </a:solidFill>
                <a:effectLst/>
                <a:latin typeface="Calibri" panose="020F0502020204030204" pitchFamily="34" charset="0"/>
                <a:ea typeface="Times New Roman" panose="02020603050405020304" pitchFamily="18" charset="0"/>
              </a:rPr>
              <a:t> del serramento campione sottoposto a prova.</a:t>
            </a:r>
            <a:endParaRPr lang="it-IT" sz="1800" dirty="0">
              <a:effectLst/>
              <a:latin typeface="Times New Roman" panose="02020603050405020304" pitchFamily="18" charset="0"/>
              <a:ea typeface="Times New Roman" panose="02020603050405020304" pitchFamily="18" charset="0"/>
            </a:endParaRPr>
          </a:p>
          <a:p>
            <a:pPr algn="just" fontAlgn="base"/>
            <a:r>
              <a:rPr lang="it-IT" sz="1800" b="1" dirty="0">
                <a:solidFill>
                  <a:srgbClr val="000000"/>
                </a:solidFill>
                <a:effectLst/>
                <a:latin typeface="Calibri" panose="020F0502020204030204" pitchFamily="34" charset="0"/>
                <a:ea typeface="Times New Roman" panose="02020603050405020304" pitchFamily="18" charset="0"/>
              </a:rPr>
              <a:t>La combinazione di lettere e numeri è fondamentale</a:t>
            </a:r>
            <a:r>
              <a:rPr lang="it-IT" sz="1800" dirty="0">
                <a:solidFill>
                  <a:srgbClr val="000000"/>
                </a:solidFill>
                <a:effectLst/>
                <a:latin typeface="Calibri" panose="020F0502020204030204" pitchFamily="34" charset="0"/>
                <a:ea typeface="Times New Roman" panose="02020603050405020304" pitchFamily="18" charset="0"/>
              </a:rPr>
              <a:t> per capire le prestazioni dell’infisso, ad esempio un serramento in classe A1 subisce notevoli deformazioni anche con un basso carico di vento, mentre un serramento in classe C5 presenta bassissime deformazioni anche con un forte carico di vento.</a:t>
            </a:r>
            <a:endParaRPr lang="it-IT" sz="1800" dirty="0">
              <a:effectLst/>
              <a:latin typeface="Times New Roman" panose="02020603050405020304" pitchFamily="18" charset="0"/>
              <a:ea typeface="Times New Roman" panose="02020603050405020304" pitchFamily="18" charset="0"/>
            </a:endParaRPr>
          </a:p>
        </p:txBody>
      </p:sp>
      <p:pic>
        <p:nvPicPr>
          <p:cNvPr id="3" name="Immagine 2" descr="uni-11173">
            <a:extLst>
              <a:ext uri="{FF2B5EF4-FFF2-40B4-BE49-F238E27FC236}">
                <a16:creationId xmlns:a16="http://schemas.microsoft.com/office/drawing/2014/main" id="{78F239F5-53DA-B214-C134-B125FFAE27D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2095" y="2323028"/>
            <a:ext cx="5318217" cy="2815267"/>
          </a:xfrm>
          <a:prstGeom prst="rect">
            <a:avLst/>
          </a:prstGeom>
          <a:noFill/>
          <a:ln>
            <a:noFill/>
          </a:ln>
        </p:spPr>
      </p:pic>
      <p:sp>
        <p:nvSpPr>
          <p:cNvPr id="5" name="CasellaDiTesto 4">
            <a:extLst>
              <a:ext uri="{FF2B5EF4-FFF2-40B4-BE49-F238E27FC236}">
                <a16:creationId xmlns:a16="http://schemas.microsoft.com/office/drawing/2014/main" id="{CE03ADE4-EB87-9A9C-6BED-5D7C3638AFBE}"/>
              </a:ext>
            </a:extLst>
          </p:cNvPr>
          <p:cNvSpPr txBox="1"/>
          <p:nvPr/>
        </p:nvSpPr>
        <p:spPr>
          <a:xfrm>
            <a:off x="997684" y="5180999"/>
            <a:ext cx="7678772" cy="923330"/>
          </a:xfrm>
          <a:prstGeom prst="rect">
            <a:avLst/>
          </a:prstGeom>
          <a:noFill/>
        </p:spPr>
        <p:txBody>
          <a:bodyPr wrap="square">
            <a:spAutoFit/>
          </a:bodyPr>
          <a:lstStyle/>
          <a:p>
            <a:pPr fontAlgn="base"/>
            <a:r>
              <a:rPr lang="it-IT" sz="1800" b="1" dirty="0">
                <a:solidFill>
                  <a:srgbClr val="000000"/>
                </a:solidFill>
                <a:effectLst/>
                <a:latin typeface="Calibri" panose="020F0502020204030204" pitchFamily="34" charset="0"/>
                <a:ea typeface="Times New Roman" panose="02020603050405020304" pitchFamily="18" charset="0"/>
              </a:rPr>
              <a:t>Per casi particolari le lettere possono essere seguite dalla lettera E </a:t>
            </a:r>
            <a:r>
              <a:rPr lang="it-IT" sz="1800" b="1" dirty="0" err="1">
                <a:solidFill>
                  <a:srgbClr val="000000"/>
                </a:solidFill>
                <a:effectLst/>
                <a:latin typeface="Calibri" panose="020F0502020204030204" pitchFamily="34" charset="0"/>
                <a:ea typeface="Times New Roman" panose="02020603050405020304" pitchFamily="18" charset="0"/>
              </a:rPr>
              <a:t>e</a:t>
            </a:r>
            <a:r>
              <a:rPr lang="it-IT" sz="1800" b="1" dirty="0">
                <a:solidFill>
                  <a:srgbClr val="000000"/>
                </a:solidFill>
                <a:effectLst/>
                <a:latin typeface="Calibri" panose="020F0502020204030204" pitchFamily="34" charset="0"/>
                <a:ea typeface="Times New Roman" panose="02020603050405020304" pitchFamily="18" charset="0"/>
              </a:rPr>
              <a:t> dalla pressione reale di prova</a:t>
            </a:r>
            <a:r>
              <a:rPr lang="it-IT" sz="1800" dirty="0">
                <a:solidFill>
                  <a:srgbClr val="000000"/>
                </a:solidFill>
                <a:effectLst/>
                <a:latin typeface="Calibri" panose="020F0502020204030204" pitchFamily="34" charset="0"/>
                <a:ea typeface="Times New Roman" panose="02020603050405020304" pitchFamily="18" charset="0"/>
              </a:rPr>
              <a:t>, questo succede quando il campione viene sottoposto  ad una prova di carico superiore alla classe 5.</a:t>
            </a:r>
            <a:endParaRPr lang="it-IT" sz="1800" dirty="0">
              <a:effectLst/>
              <a:latin typeface="Times New Roman" panose="02020603050405020304" pitchFamily="18" charset="0"/>
              <a:ea typeface="Times New Roman" panose="02020603050405020304" pitchFamily="18" charset="0"/>
            </a:endParaRPr>
          </a:p>
        </p:txBody>
      </p:sp>
      <p:sp>
        <p:nvSpPr>
          <p:cNvPr id="6" name="Segnaposto piè di pagina 5">
            <a:extLst>
              <a:ext uri="{FF2B5EF4-FFF2-40B4-BE49-F238E27FC236}">
                <a16:creationId xmlns:a16="http://schemas.microsoft.com/office/drawing/2014/main" id="{D549D2FD-7D51-CF85-BCEB-DAE3ED9AA5E0}"/>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0900256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CBD0AEEC-2BFF-8F39-E262-0133243ED7A7}"/>
              </a:ext>
            </a:extLst>
          </p:cNvPr>
          <p:cNvSpPr txBox="1"/>
          <p:nvPr/>
        </p:nvSpPr>
        <p:spPr>
          <a:xfrm>
            <a:off x="896884" y="230473"/>
            <a:ext cx="8091263" cy="4301690"/>
          </a:xfrm>
          <a:prstGeom prst="rect">
            <a:avLst/>
          </a:prstGeom>
          <a:noFill/>
        </p:spPr>
        <p:txBody>
          <a:bodyPr wrap="square">
            <a:spAutoFit/>
          </a:bodyPr>
          <a:lstStyle/>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Scelta del serramento in funzione delle prestazioni richieste</a:t>
            </a:r>
            <a:endParaRPr lang="it-IT" sz="2800" b="1" dirty="0">
              <a:effectLst/>
              <a:latin typeface="Times New Roman" panose="02020603050405020304" pitchFamily="18" charset="0"/>
              <a:ea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Secondo la normativa </a:t>
            </a:r>
            <a:r>
              <a:rPr lang="it-IT" sz="1800" b="1" dirty="0">
                <a:solidFill>
                  <a:srgbClr val="000000"/>
                </a:solidFill>
                <a:effectLst/>
                <a:latin typeface="Calibri" panose="020F0502020204030204" pitchFamily="34" charset="0"/>
                <a:ea typeface="Times New Roman" panose="02020603050405020304" pitchFamily="18" charset="0"/>
              </a:rPr>
              <a:t>UNI 11173</a:t>
            </a:r>
            <a:r>
              <a:rPr lang="it-IT" sz="1800" dirty="0">
                <a:solidFill>
                  <a:srgbClr val="000000"/>
                </a:solidFill>
                <a:effectLst/>
                <a:latin typeface="Calibri" panose="020F0502020204030204" pitchFamily="34" charset="0"/>
                <a:ea typeface="Times New Roman" panose="02020603050405020304" pitchFamily="18" charset="0"/>
              </a:rPr>
              <a:t> i valori prestazionali richiesti ai serramenti sono determinati in funzione della spinta del vento. Questa può essere determinata secondo i dettami della normativa tecnica vigente (D.M 17 gennaio 2018 “Norme tecniche per le costruzioni “punto 3.3)</a:t>
            </a:r>
            <a:endParaRPr lang="it-IT" sz="1800" dirty="0">
              <a:effectLst/>
              <a:latin typeface="Times New Roman" panose="02020603050405020304" pitchFamily="18" charset="0"/>
              <a:ea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Secondo tale norma </a:t>
            </a:r>
            <a:r>
              <a:rPr lang="it-IT" sz="1800" b="1" dirty="0">
                <a:solidFill>
                  <a:srgbClr val="000000"/>
                </a:solidFill>
                <a:effectLst/>
                <a:latin typeface="Calibri" panose="020F0502020204030204" pitchFamily="34" charset="0"/>
                <a:ea typeface="Times New Roman" panose="02020603050405020304" pitchFamily="18" charset="0"/>
              </a:rPr>
              <a:t>la spinta del vento dipende da diversi fattori</a:t>
            </a:r>
            <a:r>
              <a:rPr lang="it-IT" sz="1800" dirty="0">
                <a:solidFill>
                  <a:srgbClr val="000000"/>
                </a:solidFill>
                <a:effectLst/>
                <a:latin typeface="Calibri" panose="020F0502020204030204" pitchFamily="34" charset="0"/>
                <a:ea typeface="Times New Roman" panose="02020603050405020304" pitchFamily="18" charset="0"/>
              </a:rPr>
              <a:t>, come ad esempio:</a:t>
            </a:r>
            <a:endParaRPr lang="it-IT" sz="1800" dirty="0">
              <a:effectLst/>
              <a:latin typeface="Times New Roman" panose="02020603050405020304" pitchFamily="18" charset="0"/>
              <a:ea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la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zona geografica</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nella quale sorge l’edificio (l’Italia è divisa in 9 zone ventose dalla 1 alla 9 dove la 9 è la zona più critica);</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caratteristiche del sito</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(presenza di ostacoli al vento come case, alberi </a:t>
            </a:r>
            <a:r>
              <a:rPr lang="it-IT" sz="18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ecc</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 </a:t>
            </a:r>
            <a:r>
              <a:rPr lang="it-IT" sz="18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caratteristiche dell’edificio </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stesso (altezza, geometria </a:t>
            </a:r>
            <a:r>
              <a:rPr lang="it-IT" sz="1800" kern="1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ecc</a:t>
            </a:r>
            <a:r>
              <a:rPr lang="it-IT" sz="18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it-IT"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Noti questi ed altri specifici parametri, il tecnico procederà al </a:t>
            </a:r>
            <a:r>
              <a:rPr lang="it-IT" sz="1800" b="1" dirty="0">
                <a:solidFill>
                  <a:srgbClr val="000000"/>
                </a:solidFill>
                <a:effectLst/>
                <a:latin typeface="Calibri" panose="020F0502020204030204" pitchFamily="34" charset="0"/>
                <a:ea typeface="Times New Roman" panose="02020603050405020304" pitchFamily="18" charset="0"/>
              </a:rPr>
              <a:t>calcolo della spinta espressa in Pascal (Pa)</a:t>
            </a:r>
            <a:r>
              <a:rPr lang="it-IT" sz="1800" dirty="0">
                <a:solidFill>
                  <a:srgbClr val="000000"/>
                </a:solidFill>
                <a:effectLst/>
                <a:latin typeface="Calibri" panose="020F0502020204030204" pitchFamily="34" charset="0"/>
                <a:ea typeface="Times New Roman" panose="02020603050405020304" pitchFamily="18" charset="0"/>
              </a:rPr>
              <a:t>, in funzione della quale si potrà sceglierà il serramento utilizzando le informazioni riportate nella UNI 11173 e qui sotto riassunte.</a:t>
            </a:r>
            <a:endParaRPr lang="it-IT" sz="1800" dirty="0">
              <a:effectLst/>
              <a:latin typeface="Times New Roman" panose="02020603050405020304" pitchFamily="18" charset="0"/>
              <a:ea typeface="Times New Roman" panose="02020603050405020304" pitchFamily="18" charset="0"/>
            </a:endParaRPr>
          </a:p>
        </p:txBody>
      </p:sp>
      <p:sp>
        <p:nvSpPr>
          <p:cNvPr id="3" name="Segnaposto piè di pagina 5">
            <a:extLst>
              <a:ext uri="{FF2B5EF4-FFF2-40B4-BE49-F238E27FC236}">
                <a16:creationId xmlns:a16="http://schemas.microsoft.com/office/drawing/2014/main" id="{763039AA-98CA-FEB6-0D90-3F2FB05B9723}"/>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6027007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20F18373-66BB-E39B-0720-90EC44B6CA50}"/>
              </a:ext>
            </a:extLst>
          </p:cNvPr>
          <p:cNvSpPr txBox="1"/>
          <p:nvPr/>
        </p:nvSpPr>
        <p:spPr>
          <a:xfrm>
            <a:off x="2262864" y="397466"/>
            <a:ext cx="5496962" cy="669414"/>
          </a:xfrm>
          <a:prstGeom prst="rect">
            <a:avLst/>
          </a:prstGeom>
          <a:noFill/>
        </p:spPr>
        <p:txBody>
          <a:bodyPr wrap="square">
            <a:spAutoFit/>
          </a:bodyPr>
          <a:lstStyle/>
          <a:p>
            <a:pPr fontAlgn="base">
              <a:lnSpc>
                <a:spcPts val="2250"/>
              </a:lnSpc>
              <a:spcBef>
                <a:spcPts val="750"/>
              </a:spcBef>
              <a:spcAft>
                <a:spcPts val="1125"/>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 Scelta della classe di permeabilità all’aria dei serramenti esterni</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3" name="Tabella 2">
            <a:extLst>
              <a:ext uri="{FF2B5EF4-FFF2-40B4-BE49-F238E27FC236}">
                <a16:creationId xmlns:a16="http://schemas.microsoft.com/office/drawing/2014/main" id="{E50666B3-0CA8-677B-4440-20B79140A337}"/>
              </a:ext>
            </a:extLst>
          </p:cNvPr>
          <p:cNvGraphicFramePr>
            <a:graphicFrameLocks noGrp="1"/>
          </p:cNvGraphicFramePr>
          <p:nvPr/>
        </p:nvGraphicFramePr>
        <p:xfrm>
          <a:off x="1403648" y="1652515"/>
          <a:ext cx="6797255" cy="3216637"/>
        </p:xfrm>
        <a:graphic>
          <a:graphicData uri="http://schemas.openxmlformats.org/drawingml/2006/table">
            <a:tbl>
              <a:tblPr firstRow="1" firstCol="1" bandRow="1">
                <a:tableStyleId>{5C22544A-7EE6-4342-B048-85BDC9FD1C3A}</a:tableStyleId>
              </a:tblPr>
              <a:tblGrid>
                <a:gridCol w="2154003">
                  <a:extLst>
                    <a:ext uri="{9D8B030D-6E8A-4147-A177-3AD203B41FA5}">
                      <a16:colId xmlns:a16="http://schemas.microsoft.com/office/drawing/2014/main" val="1409189291"/>
                    </a:ext>
                  </a:extLst>
                </a:gridCol>
                <a:gridCol w="4643252">
                  <a:extLst>
                    <a:ext uri="{9D8B030D-6E8A-4147-A177-3AD203B41FA5}">
                      <a16:colId xmlns:a16="http://schemas.microsoft.com/office/drawing/2014/main" val="2586451285"/>
                    </a:ext>
                  </a:extLst>
                </a:gridCol>
              </a:tblGrid>
              <a:tr h="1119613">
                <a:tc>
                  <a:txBody>
                    <a:bodyPr/>
                    <a:lstStyle/>
                    <a:p>
                      <a:pPr algn="ctr">
                        <a:lnSpc>
                          <a:spcPts val="2400"/>
                        </a:lnSpc>
                        <a:spcAft>
                          <a:spcPts val="800"/>
                        </a:spcAft>
                      </a:pPr>
                      <a:r>
                        <a:rPr lang="it-IT" sz="1200" kern="100">
                          <a:effectLst/>
                        </a:rPr>
                        <a:t>Classe di permeabilità all’aria dei serramenti (secondo UNI EN 12207)</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Carico del vento di servizio (di progetto dell’edificio) calcolato (espresso in Pa)</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2765714677"/>
                  </a:ext>
                </a:extLst>
              </a:tr>
              <a:tr h="699008">
                <a:tc>
                  <a:txBody>
                    <a:bodyPr/>
                    <a:lstStyle/>
                    <a:p>
                      <a:pPr algn="ctr">
                        <a:lnSpc>
                          <a:spcPts val="2400"/>
                        </a:lnSpc>
                        <a:spcAft>
                          <a:spcPts val="800"/>
                        </a:spcAft>
                      </a:pPr>
                      <a:r>
                        <a:rPr lang="it-IT" sz="1200" kern="100">
                          <a:effectLst/>
                        </a:rPr>
                        <a:t>2</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p ≤ 400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828691904"/>
                  </a:ext>
                </a:extLst>
              </a:tr>
              <a:tr h="699008">
                <a:tc>
                  <a:txBody>
                    <a:bodyPr/>
                    <a:lstStyle/>
                    <a:p>
                      <a:pPr algn="ctr">
                        <a:lnSpc>
                          <a:spcPts val="2400"/>
                        </a:lnSpc>
                        <a:spcAft>
                          <a:spcPts val="800"/>
                        </a:spcAft>
                      </a:pPr>
                      <a:r>
                        <a:rPr lang="it-IT" sz="1200" kern="100" dirty="0">
                          <a:effectLst/>
                        </a:rPr>
                        <a:t>3</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400 &lt; p ≤ 800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1151870539"/>
                  </a:ext>
                </a:extLst>
              </a:tr>
              <a:tr h="699008">
                <a:tc>
                  <a:txBody>
                    <a:bodyPr/>
                    <a:lstStyle/>
                    <a:p>
                      <a:pPr algn="ctr">
                        <a:lnSpc>
                          <a:spcPts val="2400"/>
                        </a:lnSpc>
                        <a:spcAft>
                          <a:spcPts val="800"/>
                        </a:spcAft>
                      </a:pPr>
                      <a:r>
                        <a:rPr lang="it-IT" sz="1200" kern="100">
                          <a:effectLst/>
                        </a:rPr>
                        <a:t>4</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p &gt; 800</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157419268"/>
                  </a:ext>
                </a:extLst>
              </a:tr>
            </a:tbl>
          </a:graphicData>
        </a:graphic>
      </p:graphicFrame>
      <p:sp>
        <p:nvSpPr>
          <p:cNvPr id="5" name="Segnaposto piè di pagina 5">
            <a:extLst>
              <a:ext uri="{FF2B5EF4-FFF2-40B4-BE49-F238E27FC236}">
                <a16:creationId xmlns:a16="http://schemas.microsoft.com/office/drawing/2014/main" id="{0C9C180E-A4C4-9E37-028D-C936646A60C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1166719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76</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EB839347-247A-1ED0-BD46-F66D7FE65769}"/>
              </a:ext>
            </a:extLst>
          </p:cNvPr>
          <p:cNvSpPr txBox="1"/>
          <p:nvPr/>
        </p:nvSpPr>
        <p:spPr>
          <a:xfrm>
            <a:off x="1564455" y="355067"/>
            <a:ext cx="6865201" cy="374461"/>
          </a:xfrm>
          <a:prstGeom prst="rect">
            <a:avLst/>
          </a:prstGeom>
          <a:noFill/>
        </p:spPr>
        <p:txBody>
          <a:bodyPr wrap="square">
            <a:spAutoFit/>
          </a:bodyPr>
          <a:lstStyle/>
          <a:p>
            <a:pPr fontAlgn="base">
              <a:lnSpc>
                <a:spcPts val="2250"/>
              </a:lnSpc>
              <a:spcBef>
                <a:spcPts val="750"/>
              </a:spcBef>
              <a:spcAft>
                <a:spcPts val="1125"/>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Scelta della classe di tenuta all’acqua dei serramenti esterni</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3" name="Tabella 2">
            <a:extLst>
              <a:ext uri="{FF2B5EF4-FFF2-40B4-BE49-F238E27FC236}">
                <a16:creationId xmlns:a16="http://schemas.microsoft.com/office/drawing/2014/main" id="{3F33A4CC-2FE0-9831-5863-3597C5E6490E}"/>
              </a:ext>
            </a:extLst>
          </p:cNvPr>
          <p:cNvGraphicFramePr>
            <a:graphicFrameLocks noGrp="1"/>
          </p:cNvGraphicFramePr>
          <p:nvPr/>
        </p:nvGraphicFramePr>
        <p:xfrm>
          <a:off x="1102782" y="1005872"/>
          <a:ext cx="7501666" cy="4822080"/>
        </p:xfrm>
        <a:graphic>
          <a:graphicData uri="http://schemas.openxmlformats.org/drawingml/2006/table">
            <a:tbl>
              <a:tblPr firstRow="1" firstCol="1" bandRow="1">
                <a:tableStyleId>{5C22544A-7EE6-4342-B048-85BDC9FD1C3A}</a:tableStyleId>
              </a:tblPr>
              <a:tblGrid>
                <a:gridCol w="3750833">
                  <a:extLst>
                    <a:ext uri="{9D8B030D-6E8A-4147-A177-3AD203B41FA5}">
                      <a16:colId xmlns:a16="http://schemas.microsoft.com/office/drawing/2014/main" val="1461552261"/>
                    </a:ext>
                  </a:extLst>
                </a:gridCol>
                <a:gridCol w="3750833">
                  <a:extLst>
                    <a:ext uri="{9D8B030D-6E8A-4147-A177-3AD203B41FA5}">
                      <a16:colId xmlns:a16="http://schemas.microsoft.com/office/drawing/2014/main" val="4027158582"/>
                    </a:ext>
                  </a:extLst>
                </a:gridCol>
              </a:tblGrid>
              <a:tr h="783528">
                <a:tc>
                  <a:txBody>
                    <a:bodyPr/>
                    <a:lstStyle/>
                    <a:p>
                      <a:pPr algn="ctr" fontAlgn="base">
                        <a:lnSpc>
                          <a:spcPts val="2400"/>
                        </a:lnSpc>
                      </a:pPr>
                      <a:r>
                        <a:rPr lang="it-IT" sz="900" kern="100" dirty="0">
                          <a:effectLst/>
                        </a:rPr>
                        <a:t>Classe di tenuta all’acqua dei serramenti esposti (secondo UNI EN 12208)</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a:effectLst/>
                        </a:rPr>
                        <a:t>Carico del vento di servizio (di progetto dell’edificio) calcolato (espresso in Pa)</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2845254559"/>
                  </a:ext>
                </a:extLst>
              </a:tr>
              <a:tr h="448728">
                <a:tc>
                  <a:txBody>
                    <a:bodyPr/>
                    <a:lstStyle/>
                    <a:p>
                      <a:pPr algn="ctr" fontAlgn="base">
                        <a:lnSpc>
                          <a:spcPts val="2400"/>
                        </a:lnSpc>
                      </a:pPr>
                      <a:r>
                        <a:rPr lang="it-IT" sz="900" kern="100">
                          <a:effectLst/>
                        </a:rPr>
                        <a:t>5 A</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tc>
                  <a:txBody>
                    <a:bodyPr/>
                    <a:lstStyle/>
                    <a:p>
                      <a:pPr algn="ctr">
                        <a:lnSpc>
                          <a:spcPts val="2400"/>
                        </a:lnSpc>
                        <a:spcAft>
                          <a:spcPts val="800"/>
                        </a:spcAft>
                      </a:pPr>
                      <a:r>
                        <a:rPr lang="it-IT" sz="900" kern="100" dirty="0">
                          <a:effectLst/>
                        </a:rPr>
                        <a:t>p ≤ 400</a:t>
                      </a:r>
                      <a:endParaRPr lang="it-IT"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377470462"/>
                  </a:ext>
                </a:extLst>
              </a:tr>
              <a:tr h="448728">
                <a:tc>
                  <a:txBody>
                    <a:bodyPr/>
                    <a:lstStyle/>
                    <a:p>
                      <a:pPr algn="ctr">
                        <a:lnSpc>
                          <a:spcPts val="2400"/>
                        </a:lnSpc>
                        <a:spcAft>
                          <a:spcPts val="800"/>
                        </a:spcAft>
                      </a:pPr>
                      <a:r>
                        <a:rPr lang="it-IT" sz="900" kern="100" dirty="0">
                          <a:effectLst/>
                        </a:rPr>
                        <a:t>6 A</a:t>
                      </a:r>
                      <a:endParaRPr lang="it-IT"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dirty="0">
                          <a:effectLst/>
                        </a:rPr>
                        <a:t>400 &lt; p ≤  500</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2181165532"/>
                  </a:ext>
                </a:extLst>
              </a:tr>
              <a:tr h="448728">
                <a:tc>
                  <a:txBody>
                    <a:bodyPr/>
                    <a:lstStyle/>
                    <a:p>
                      <a:pPr algn="ctr" fontAlgn="base">
                        <a:lnSpc>
                          <a:spcPts val="2400"/>
                        </a:lnSpc>
                      </a:pPr>
                      <a:r>
                        <a:rPr lang="it-IT" sz="900" kern="100">
                          <a:effectLst/>
                        </a:rPr>
                        <a:t>7 A</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tc>
                  <a:txBody>
                    <a:bodyPr/>
                    <a:lstStyle/>
                    <a:p>
                      <a:pPr algn="ctr">
                        <a:lnSpc>
                          <a:spcPts val="2400"/>
                        </a:lnSpc>
                        <a:spcAft>
                          <a:spcPts val="800"/>
                        </a:spcAft>
                      </a:pPr>
                      <a:r>
                        <a:rPr lang="it-IT" sz="900" kern="100" dirty="0">
                          <a:effectLst/>
                        </a:rPr>
                        <a:t>500 &lt; p ≤ 600</a:t>
                      </a:r>
                      <a:endParaRPr lang="it-IT"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387283220"/>
                  </a:ext>
                </a:extLst>
              </a:tr>
              <a:tr h="448728">
                <a:tc>
                  <a:txBody>
                    <a:bodyPr/>
                    <a:lstStyle/>
                    <a:p>
                      <a:pPr algn="ctr">
                        <a:lnSpc>
                          <a:spcPts val="2400"/>
                        </a:lnSpc>
                        <a:spcAft>
                          <a:spcPts val="800"/>
                        </a:spcAft>
                      </a:pPr>
                      <a:r>
                        <a:rPr lang="it-IT" sz="900" kern="100">
                          <a:effectLst/>
                        </a:rPr>
                        <a:t>8 A</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dirty="0">
                          <a:effectLst/>
                        </a:rPr>
                        <a:t>600 &lt; p ≤ 900</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742774607"/>
                  </a:ext>
                </a:extLst>
              </a:tr>
              <a:tr h="448728">
                <a:tc>
                  <a:txBody>
                    <a:bodyPr/>
                    <a:lstStyle/>
                    <a:p>
                      <a:pPr algn="ctr" fontAlgn="base">
                        <a:lnSpc>
                          <a:spcPts val="2400"/>
                        </a:lnSpc>
                      </a:pPr>
                      <a:r>
                        <a:rPr lang="it-IT" sz="900" kern="100">
                          <a:effectLst/>
                        </a:rPr>
                        <a:t>9 A</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tc>
                  <a:txBody>
                    <a:bodyPr/>
                    <a:lstStyle/>
                    <a:p>
                      <a:pPr algn="ctr">
                        <a:lnSpc>
                          <a:spcPts val="2400"/>
                        </a:lnSpc>
                        <a:spcAft>
                          <a:spcPts val="800"/>
                        </a:spcAft>
                      </a:pPr>
                      <a:r>
                        <a:rPr lang="it-IT" sz="900" kern="100" dirty="0">
                          <a:effectLst/>
                        </a:rPr>
                        <a:t>900 &lt; p ≤  1200</a:t>
                      </a:r>
                      <a:endParaRPr lang="it-IT"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203549978"/>
                  </a:ext>
                </a:extLst>
              </a:tr>
              <a:tr h="448728">
                <a:tc>
                  <a:txBody>
                    <a:bodyPr/>
                    <a:lstStyle/>
                    <a:p>
                      <a:pPr algn="ctr">
                        <a:lnSpc>
                          <a:spcPts val="2400"/>
                        </a:lnSpc>
                        <a:spcAft>
                          <a:spcPts val="800"/>
                        </a:spcAft>
                      </a:pPr>
                      <a:r>
                        <a:rPr lang="it-IT" sz="900" kern="100">
                          <a:effectLst/>
                        </a:rPr>
                        <a:t>E</a:t>
                      </a:r>
                      <a:r>
                        <a:rPr lang="it-IT" sz="900" kern="100" baseline="-25000">
                          <a:effectLst/>
                        </a:rPr>
                        <a:t>750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a:effectLst/>
                        </a:rPr>
                        <a:t>1200&lt; p ≤  1500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384897567"/>
                  </a:ext>
                </a:extLst>
              </a:tr>
              <a:tr h="448728">
                <a:tc>
                  <a:txBody>
                    <a:bodyPr/>
                    <a:lstStyle/>
                    <a:p>
                      <a:pPr algn="ctr" fontAlgn="base">
                        <a:lnSpc>
                          <a:spcPts val="2400"/>
                        </a:lnSpc>
                      </a:pPr>
                      <a:r>
                        <a:rPr lang="it-IT" sz="900" kern="100">
                          <a:effectLst/>
                        </a:rPr>
                        <a:t>E</a:t>
                      </a:r>
                      <a:r>
                        <a:rPr lang="it-IT" sz="900" kern="100" baseline="-25000">
                          <a:effectLst/>
                        </a:rPr>
                        <a:t>900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tc>
                  <a:txBody>
                    <a:bodyPr/>
                    <a:lstStyle/>
                    <a:p>
                      <a:pPr algn="ctr">
                        <a:lnSpc>
                          <a:spcPts val="2400"/>
                        </a:lnSpc>
                        <a:spcAft>
                          <a:spcPts val="800"/>
                        </a:spcAft>
                      </a:pPr>
                      <a:r>
                        <a:rPr lang="it-IT" sz="900" kern="100">
                          <a:effectLst/>
                        </a:rPr>
                        <a:t>1500&lt; p ≤ 1800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036713388"/>
                  </a:ext>
                </a:extLst>
              </a:tr>
              <a:tr h="448728">
                <a:tc>
                  <a:txBody>
                    <a:bodyPr/>
                    <a:lstStyle/>
                    <a:p>
                      <a:pPr algn="ctr">
                        <a:lnSpc>
                          <a:spcPts val="2400"/>
                        </a:lnSpc>
                        <a:spcAft>
                          <a:spcPts val="800"/>
                        </a:spcAft>
                      </a:pPr>
                      <a:r>
                        <a:rPr lang="it-IT" sz="900" kern="100">
                          <a:effectLst/>
                        </a:rPr>
                        <a:t>E</a:t>
                      </a:r>
                      <a:r>
                        <a:rPr lang="it-IT" sz="900" kern="100" baseline="-25000">
                          <a:effectLst/>
                        </a:rPr>
                        <a:t>1050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a:effectLst/>
                        </a:rPr>
                        <a:t>1800 &lt; p ≤ 2100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3961189825"/>
                  </a:ext>
                </a:extLst>
              </a:tr>
              <a:tr h="448728">
                <a:tc>
                  <a:txBody>
                    <a:bodyPr/>
                    <a:lstStyle/>
                    <a:p>
                      <a:pPr algn="ctr">
                        <a:lnSpc>
                          <a:spcPts val="2400"/>
                        </a:lnSpc>
                        <a:spcAft>
                          <a:spcPts val="800"/>
                        </a:spcAft>
                      </a:pPr>
                      <a:r>
                        <a:rPr lang="it-IT" sz="900" kern="100">
                          <a:effectLst/>
                        </a:rPr>
                        <a:t>E</a:t>
                      </a:r>
                      <a:r>
                        <a:rPr lang="it-IT" sz="900" kern="100" baseline="-25000">
                          <a:effectLst/>
                        </a:rPr>
                        <a:t>1200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4878" marR="74878" marT="74878" marB="74878" anchor="b"/>
                </a:tc>
                <a:tc>
                  <a:txBody>
                    <a:bodyPr/>
                    <a:lstStyle/>
                    <a:p>
                      <a:pPr algn="ctr" fontAlgn="base">
                        <a:lnSpc>
                          <a:spcPts val="2400"/>
                        </a:lnSpc>
                      </a:pPr>
                      <a:r>
                        <a:rPr lang="it-IT" sz="900" kern="100" dirty="0">
                          <a:effectLst/>
                        </a:rPr>
                        <a:t>2100 &lt; p ≤  2400</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4878" marR="74878" marT="74878" marB="74878" anchor="b"/>
                </a:tc>
                <a:extLst>
                  <a:ext uri="{0D108BD9-81ED-4DB2-BD59-A6C34878D82A}">
                    <a16:rowId xmlns:a16="http://schemas.microsoft.com/office/drawing/2014/main" val="1507239206"/>
                  </a:ext>
                </a:extLst>
              </a:tr>
            </a:tbl>
          </a:graphicData>
        </a:graphic>
      </p:graphicFrame>
      <p:sp>
        <p:nvSpPr>
          <p:cNvPr id="5" name="Segnaposto piè di pagina 5">
            <a:extLst>
              <a:ext uri="{FF2B5EF4-FFF2-40B4-BE49-F238E27FC236}">
                <a16:creationId xmlns:a16="http://schemas.microsoft.com/office/drawing/2014/main" id="{53E236A0-F612-6E8A-9888-30E232B6CB6E}"/>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2092430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77</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454BE39D-4585-D973-A47D-17B4596BDB83}"/>
              </a:ext>
            </a:extLst>
          </p:cNvPr>
          <p:cNvSpPr txBox="1"/>
          <p:nvPr/>
        </p:nvSpPr>
        <p:spPr>
          <a:xfrm>
            <a:off x="1201317" y="379084"/>
            <a:ext cx="7504144" cy="374461"/>
          </a:xfrm>
          <a:prstGeom prst="rect">
            <a:avLst/>
          </a:prstGeom>
          <a:noFill/>
        </p:spPr>
        <p:txBody>
          <a:bodyPr wrap="square">
            <a:spAutoFit/>
          </a:bodyPr>
          <a:lstStyle/>
          <a:p>
            <a:pPr fontAlgn="base">
              <a:lnSpc>
                <a:spcPts val="2250"/>
              </a:lnSpc>
              <a:spcBef>
                <a:spcPts val="750"/>
              </a:spcBef>
              <a:spcAft>
                <a:spcPts val="1125"/>
              </a:spcAft>
            </a:pPr>
            <a:r>
              <a:rPr lang="it-IT" sz="1800" b="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Scelta della classe di resistenza al carico del vento dei serramenti esterni</a:t>
            </a:r>
            <a:endParaRPr lang="it-IT" sz="1800" b="1" kern="100"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3" name="Tabella 2">
            <a:extLst>
              <a:ext uri="{FF2B5EF4-FFF2-40B4-BE49-F238E27FC236}">
                <a16:creationId xmlns:a16="http://schemas.microsoft.com/office/drawing/2014/main" id="{D3639EA7-50CC-2EE3-8074-33B029B7E420}"/>
              </a:ext>
            </a:extLst>
          </p:cNvPr>
          <p:cNvGraphicFramePr>
            <a:graphicFrameLocks noGrp="1"/>
          </p:cNvGraphicFramePr>
          <p:nvPr/>
        </p:nvGraphicFramePr>
        <p:xfrm>
          <a:off x="1043608" y="792538"/>
          <a:ext cx="7776864" cy="4580675"/>
        </p:xfrm>
        <a:graphic>
          <a:graphicData uri="http://schemas.openxmlformats.org/drawingml/2006/table">
            <a:tbl>
              <a:tblPr firstRow="1" firstCol="1" bandRow="1">
                <a:tableStyleId>{5C22544A-7EE6-4342-B048-85BDC9FD1C3A}</a:tableStyleId>
              </a:tblPr>
              <a:tblGrid>
                <a:gridCol w="1944216">
                  <a:extLst>
                    <a:ext uri="{9D8B030D-6E8A-4147-A177-3AD203B41FA5}">
                      <a16:colId xmlns:a16="http://schemas.microsoft.com/office/drawing/2014/main" val="2927771085"/>
                    </a:ext>
                  </a:extLst>
                </a:gridCol>
                <a:gridCol w="1944216">
                  <a:extLst>
                    <a:ext uri="{9D8B030D-6E8A-4147-A177-3AD203B41FA5}">
                      <a16:colId xmlns:a16="http://schemas.microsoft.com/office/drawing/2014/main" val="2979531493"/>
                    </a:ext>
                  </a:extLst>
                </a:gridCol>
                <a:gridCol w="1944216">
                  <a:extLst>
                    <a:ext uri="{9D8B030D-6E8A-4147-A177-3AD203B41FA5}">
                      <a16:colId xmlns:a16="http://schemas.microsoft.com/office/drawing/2014/main" val="552276645"/>
                    </a:ext>
                  </a:extLst>
                </a:gridCol>
                <a:gridCol w="1944216">
                  <a:extLst>
                    <a:ext uri="{9D8B030D-6E8A-4147-A177-3AD203B41FA5}">
                      <a16:colId xmlns:a16="http://schemas.microsoft.com/office/drawing/2014/main" val="796268739"/>
                    </a:ext>
                  </a:extLst>
                </a:gridCol>
              </a:tblGrid>
              <a:tr h="1809077">
                <a:tc>
                  <a:txBody>
                    <a:bodyPr/>
                    <a:lstStyle/>
                    <a:p>
                      <a:pPr algn="ctr" fontAlgn="base">
                        <a:lnSpc>
                          <a:spcPts val="2400"/>
                        </a:lnSpc>
                      </a:pPr>
                      <a:r>
                        <a:rPr lang="it-IT" sz="900" kern="100" dirty="0">
                          <a:effectLst/>
                        </a:rPr>
                        <a:t>Carico del vento di progetto calcolato (espresso in Pa)</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a:effectLst/>
                        </a:rPr>
                        <a:t>Classe di resistenza al vento dei serramenti (UNI EN 12210)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dirty="0">
                          <a:effectLst/>
                        </a:rPr>
                        <a:t>Classe di resistenza al vento di serramenti con vetrocamere (UNI EN 12210) combinata con classe di freccia massima di inflessione C (1/300 L)</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dirty="0">
                          <a:effectLst/>
                        </a:rPr>
                        <a:t>Classe di resistenza al vento di serramenti con vetrocamere (UNI EN 12210)  combinata con classe di freccia massima di inflessione B (1/200 L)</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467388976"/>
                  </a:ext>
                </a:extLst>
              </a:tr>
              <a:tr h="461933">
                <a:tc gridSpan="2">
                  <a:txBody>
                    <a:bodyPr/>
                    <a:lstStyle/>
                    <a:p>
                      <a:pPr algn="ctr" fontAlgn="base">
                        <a:lnSpc>
                          <a:spcPts val="2400"/>
                        </a:lnSpc>
                      </a:pPr>
                      <a:r>
                        <a:rPr lang="it-IT" sz="900" kern="100">
                          <a:effectLst/>
                        </a:rPr>
                        <a:t> </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hMerge="1">
                  <a:txBody>
                    <a:bodyPr/>
                    <a:lstStyle/>
                    <a:p>
                      <a:endParaRPr lang="it-IT"/>
                    </a:p>
                  </a:txBody>
                  <a:tcPr/>
                </a:tc>
                <a:tc>
                  <a:txBody>
                    <a:bodyPr/>
                    <a:lstStyle/>
                    <a:p>
                      <a:pPr algn="ctr">
                        <a:lnSpc>
                          <a:spcPts val="2400"/>
                        </a:lnSpc>
                        <a:spcAft>
                          <a:spcPts val="800"/>
                        </a:spcAft>
                      </a:pPr>
                      <a:r>
                        <a:rPr lang="it-IT" sz="1000" kern="100">
                          <a:effectLst/>
                        </a:rPr>
                        <a:t>Per L ≤ 1500mm</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Per L &gt; 1500mm</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4213550181"/>
                  </a:ext>
                </a:extLst>
              </a:tr>
              <a:tr h="461933">
                <a:tc>
                  <a:txBody>
                    <a:bodyPr/>
                    <a:lstStyle/>
                    <a:p>
                      <a:pPr algn="ctr">
                        <a:lnSpc>
                          <a:spcPts val="2400"/>
                        </a:lnSpc>
                        <a:spcAft>
                          <a:spcPts val="800"/>
                        </a:spcAft>
                      </a:pPr>
                      <a:r>
                        <a:rPr lang="it-IT" sz="1000" kern="100">
                          <a:effectLst/>
                        </a:rPr>
                        <a:t>p ≤ 400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1</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1C</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a:effectLst/>
                        </a:rPr>
                        <a:t>1B</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3254249142"/>
                  </a:ext>
                </a:extLst>
              </a:tr>
              <a:tr h="461933">
                <a:tc>
                  <a:txBody>
                    <a:bodyPr/>
                    <a:lstStyle/>
                    <a:p>
                      <a:pPr algn="ctr" fontAlgn="base">
                        <a:lnSpc>
                          <a:spcPts val="2400"/>
                        </a:lnSpc>
                      </a:pPr>
                      <a:r>
                        <a:rPr lang="it-IT" sz="900" kern="100">
                          <a:effectLst/>
                        </a:rPr>
                        <a:t>400 &lt; p ≤ 800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2</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2C</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2B</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1321707218"/>
                  </a:ext>
                </a:extLst>
              </a:tr>
              <a:tr h="461933">
                <a:tc>
                  <a:txBody>
                    <a:bodyPr/>
                    <a:lstStyle/>
                    <a:p>
                      <a:pPr algn="ctr">
                        <a:lnSpc>
                          <a:spcPts val="2400"/>
                        </a:lnSpc>
                        <a:spcAft>
                          <a:spcPts val="800"/>
                        </a:spcAft>
                      </a:pPr>
                      <a:r>
                        <a:rPr lang="it-IT" sz="1000" kern="100">
                          <a:effectLst/>
                        </a:rPr>
                        <a:t>800 &lt; p ≤ 1200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3</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3C</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a:effectLst/>
                        </a:rPr>
                        <a:t>3B</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107950117"/>
                  </a:ext>
                </a:extLst>
              </a:tr>
              <a:tr h="461933">
                <a:tc>
                  <a:txBody>
                    <a:bodyPr/>
                    <a:lstStyle/>
                    <a:p>
                      <a:pPr algn="ctr" fontAlgn="base">
                        <a:lnSpc>
                          <a:spcPts val="2400"/>
                        </a:lnSpc>
                      </a:pPr>
                      <a:r>
                        <a:rPr lang="it-IT" sz="900" kern="100">
                          <a:effectLst/>
                        </a:rPr>
                        <a:t>1200 &lt; p ≤ 1600</a:t>
                      </a:r>
                      <a:endParaRPr lang="it-IT" sz="9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4</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4C</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4B</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2628478652"/>
                  </a:ext>
                </a:extLst>
              </a:tr>
              <a:tr h="461933">
                <a:tc>
                  <a:txBody>
                    <a:bodyPr/>
                    <a:lstStyle/>
                    <a:p>
                      <a:pPr algn="ctr">
                        <a:lnSpc>
                          <a:spcPts val="2400"/>
                        </a:lnSpc>
                        <a:spcAft>
                          <a:spcPts val="800"/>
                        </a:spcAft>
                      </a:pPr>
                      <a:r>
                        <a:rPr lang="it-IT" sz="1000" kern="100">
                          <a:effectLst/>
                        </a:rPr>
                        <a:t>1600 &lt; p ≤ 2000</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5</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a:lnSpc>
                          <a:spcPts val="2400"/>
                        </a:lnSpc>
                        <a:spcAft>
                          <a:spcPts val="800"/>
                        </a:spcAft>
                      </a:pPr>
                      <a:r>
                        <a:rPr lang="it-IT" sz="1000" kern="100">
                          <a:effectLst/>
                        </a:rPr>
                        <a:t>5C</a:t>
                      </a:r>
                      <a:endParaRPr lang="it-IT" sz="900" kern="100">
                        <a:effectLst/>
                        <a:latin typeface="Calibri" panose="020F0502020204030204" pitchFamily="34" charset="0"/>
                        <a:ea typeface="Calibri" panose="020F0502020204030204" pitchFamily="34" charset="0"/>
                        <a:cs typeface="Times New Roman" panose="02020603050405020304" pitchFamily="18" charset="0"/>
                      </a:endParaRPr>
                    </a:p>
                  </a:txBody>
                  <a:tcPr marL="77390" marR="77390" marT="77390" marB="77390" anchor="b"/>
                </a:tc>
                <a:tc>
                  <a:txBody>
                    <a:bodyPr/>
                    <a:lstStyle/>
                    <a:p>
                      <a:pPr algn="ctr" fontAlgn="base">
                        <a:lnSpc>
                          <a:spcPts val="2400"/>
                        </a:lnSpc>
                      </a:pPr>
                      <a:r>
                        <a:rPr lang="it-IT" sz="900" kern="100" dirty="0">
                          <a:effectLst/>
                        </a:rPr>
                        <a:t>5B</a:t>
                      </a:r>
                      <a:endParaRPr lang="it-IT" sz="9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77390" marR="77390" marT="77390" marB="77390" anchor="b"/>
                </a:tc>
                <a:extLst>
                  <a:ext uri="{0D108BD9-81ED-4DB2-BD59-A6C34878D82A}">
                    <a16:rowId xmlns:a16="http://schemas.microsoft.com/office/drawing/2014/main" val="413026798"/>
                  </a:ext>
                </a:extLst>
              </a:tr>
            </a:tbl>
          </a:graphicData>
        </a:graphic>
      </p:graphicFrame>
      <p:sp>
        <p:nvSpPr>
          <p:cNvPr id="5" name="Segnaposto piè di pagina 5">
            <a:extLst>
              <a:ext uri="{FF2B5EF4-FFF2-40B4-BE49-F238E27FC236}">
                <a16:creationId xmlns:a16="http://schemas.microsoft.com/office/drawing/2014/main" id="{A9CB8102-1C3D-EA99-2882-3D75D1DCBD54}"/>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37312419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78</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3104E492-0602-C864-E883-E8F72E8A0F73}"/>
              </a:ext>
            </a:extLst>
          </p:cNvPr>
          <p:cNvSpPr txBox="1"/>
          <p:nvPr/>
        </p:nvSpPr>
        <p:spPr>
          <a:xfrm>
            <a:off x="1054358" y="460718"/>
            <a:ext cx="7473791" cy="1423467"/>
          </a:xfrm>
          <a:prstGeom prst="rect">
            <a:avLst/>
          </a:prstGeom>
          <a:noFill/>
        </p:spPr>
        <p:txBody>
          <a:bodyPr wrap="square">
            <a:spAutoFit/>
          </a:bodyPr>
          <a:lstStyle/>
          <a:p>
            <a:pPr fontAlgn="base">
              <a:lnSpc>
                <a:spcPts val="3375"/>
              </a:lnSpc>
              <a:spcBef>
                <a:spcPts val="750"/>
              </a:spcBef>
              <a:spcAft>
                <a:spcPts val="525"/>
              </a:spcAft>
            </a:pPr>
            <a:r>
              <a:rPr lang="it-IT" sz="1800" b="1" dirty="0">
                <a:solidFill>
                  <a:srgbClr val="000000"/>
                </a:solidFill>
                <a:effectLst/>
                <a:latin typeface="Calibri" panose="020F0502020204030204" pitchFamily="34" charset="0"/>
                <a:ea typeface="Times New Roman" panose="02020603050405020304" pitchFamily="18" charset="0"/>
              </a:rPr>
              <a:t>Esempi di scelta</a:t>
            </a:r>
            <a:endParaRPr lang="it-IT" sz="2800" b="1" dirty="0">
              <a:effectLst/>
              <a:latin typeface="Times New Roman" panose="02020603050405020304" pitchFamily="18" charset="0"/>
              <a:ea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La prima cosa da fare è quella di </a:t>
            </a:r>
            <a:r>
              <a:rPr lang="it-IT" sz="1800" b="1" dirty="0">
                <a:solidFill>
                  <a:srgbClr val="000000"/>
                </a:solidFill>
                <a:effectLst/>
                <a:latin typeface="Calibri" panose="020F0502020204030204" pitchFamily="34" charset="0"/>
                <a:ea typeface="Times New Roman" panose="02020603050405020304" pitchFamily="18" charset="0"/>
              </a:rPr>
              <a:t>individuare la pressione del vento</a:t>
            </a:r>
            <a:r>
              <a:rPr lang="it-IT" sz="1800" dirty="0">
                <a:solidFill>
                  <a:srgbClr val="000000"/>
                </a:solidFill>
                <a:effectLst/>
                <a:latin typeface="Calibri" panose="020F0502020204030204" pitchFamily="34" charset="0"/>
                <a:ea typeface="Times New Roman" panose="02020603050405020304" pitchFamily="18" charset="0"/>
              </a:rPr>
              <a:t>. In fase di studio, non volendo procedere al calcolo, si potrebbe procedere a utilizzare come dato di input la </a:t>
            </a:r>
            <a:r>
              <a:rPr lang="it-IT" sz="1800" b="1" dirty="0">
                <a:solidFill>
                  <a:srgbClr val="000000"/>
                </a:solidFill>
                <a:effectLst/>
                <a:latin typeface="Calibri" panose="020F0502020204030204" pitchFamily="34" charset="0"/>
                <a:ea typeface="Times New Roman" panose="02020603050405020304" pitchFamily="18" charset="0"/>
              </a:rPr>
              <a:t>velocità del vento di una certa zona</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sp>
        <p:nvSpPr>
          <p:cNvPr id="3" name="CasellaDiTesto 2">
            <a:extLst>
              <a:ext uri="{FF2B5EF4-FFF2-40B4-BE49-F238E27FC236}">
                <a16:creationId xmlns:a16="http://schemas.microsoft.com/office/drawing/2014/main" id="{C07AC840-F990-0CBF-D5F4-37D6D59FF5DA}"/>
              </a:ext>
            </a:extLst>
          </p:cNvPr>
          <p:cNvSpPr txBox="1"/>
          <p:nvPr/>
        </p:nvSpPr>
        <p:spPr>
          <a:xfrm>
            <a:off x="1066459" y="2173540"/>
            <a:ext cx="7359826" cy="923330"/>
          </a:xfrm>
          <a:prstGeom prst="rect">
            <a:avLst/>
          </a:prstGeom>
          <a:noFill/>
        </p:spPr>
        <p:txBody>
          <a:bodyPr wrap="square">
            <a:spAutoFit/>
          </a:bodyPr>
          <a:lstStyle/>
          <a:p>
            <a:pPr fontAlgn="base"/>
            <a:r>
              <a:rPr lang="it-IT" sz="1800" dirty="0">
                <a:effectLst/>
                <a:latin typeface="Calibri" panose="020F0502020204030204" pitchFamily="34" charset="0"/>
                <a:ea typeface="Times New Roman" panose="02020603050405020304" pitchFamily="18" charset="0"/>
              </a:rPr>
              <a:t>Volendo considerare una situazione gravosa si potrebbe esaminare il caso di un </a:t>
            </a:r>
            <a:r>
              <a:rPr lang="it-IT" sz="1800" b="1" dirty="0">
                <a:effectLst/>
                <a:latin typeface="Calibri" panose="020F0502020204030204" pitchFamily="34" charset="0"/>
                <a:ea typeface="Times New Roman" panose="02020603050405020304" pitchFamily="18" charset="0"/>
              </a:rPr>
              <a:t>edificio sito in provincia di Trieste, in una condizione fronte mare dove la pressione del vento potrebbe arrivare a toccare i 1500Pa</a:t>
            </a:r>
            <a:r>
              <a:rPr lang="it-IT" sz="1800" dirty="0">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sp>
        <p:nvSpPr>
          <p:cNvPr id="5" name="CasellaDiTesto 4">
            <a:extLst>
              <a:ext uri="{FF2B5EF4-FFF2-40B4-BE49-F238E27FC236}">
                <a16:creationId xmlns:a16="http://schemas.microsoft.com/office/drawing/2014/main" id="{68F7C27B-F1A5-E5FE-9327-DC4C23AC0EAE}"/>
              </a:ext>
            </a:extLst>
          </p:cNvPr>
          <p:cNvSpPr txBox="1"/>
          <p:nvPr/>
        </p:nvSpPr>
        <p:spPr>
          <a:xfrm>
            <a:off x="1185304" y="3536704"/>
            <a:ext cx="7406074" cy="646331"/>
          </a:xfrm>
          <a:prstGeom prst="rect">
            <a:avLst/>
          </a:prstGeom>
          <a:noFill/>
        </p:spPr>
        <p:txBody>
          <a:bodyPr wrap="square">
            <a:spAutoFit/>
          </a:bodyPr>
          <a:lstStyle/>
          <a:p>
            <a:pPr algn="just" fontAlgn="base"/>
            <a:r>
              <a:rPr lang="it-IT" sz="1800" dirty="0">
                <a:solidFill>
                  <a:srgbClr val="000000"/>
                </a:solidFill>
                <a:effectLst/>
                <a:latin typeface="Calibri" panose="020F0502020204030204" pitchFamily="34" charset="0"/>
                <a:ea typeface="Times New Roman" panose="02020603050405020304" pitchFamily="18" charset="0"/>
              </a:rPr>
              <a:t>A questo punto, nota la pressione di input, con le tabelle della </a:t>
            </a:r>
            <a:r>
              <a:rPr lang="it-IT" sz="1800" b="1" dirty="0">
                <a:solidFill>
                  <a:srgbClr val="000000"/>
                </a:solidFill>
                <a:effectLst/>
                <a:latin typeface="Calibri" panose="020F0502020204030204" pitchFamily="34" charset="0"/>
                <a:ea typeface="Times New Roman" panose="02020603050405020304" pitchFamily="18" charset="0"/>
              </a:rPr>
              <a:t>UNI 11173</a:t>
            </a:r>
            <a:r>
              <a:rPr lang="it-IT" sz="1800" dirty="0">
                <a:solidFill>
                  <a:srgbClr val="000000"/>
                </a:solidFill>
                <a:effectLst/>
                <a:latin typeface="Calibri" panose="020F0502020204030204" pitchFamily="34" charset="0"/>
                <a:ea typeface="Times New Roman" panose="02020603050405020304" pitchFamily="18" charset="0"/>
              </a:rPr>
              <a:t> possiamo procedere alla </a:t>
            </a:r>
            <a:r>
              <a:rPr lang="it-IT" sz="1800" b="1" dirty="0">
                <a:solidFill>
                  <a:srgbClr val="000000"/>
                </a:solidFill>
                <a:effectLst/>
                <a:latin typeface="Calibri" panose="020F0502020204030204" pitchFamily="34" charset="0"/>
                <a:ea typeface="Times New Roman" panose="02020603050405020304" pitchFamily="18" charset="0"/>
              </a:rPr>
              <a:t>determinazione del tipo di serramento</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sp>
        <p:nvSpPr>
          <p:cNvPr id="6" name="Segnaposto piè di pagina 5">
            <a:extLst>
              <a:ext uri="{FF2B5EF4-FFF2-40B4-BE49-F238E27FC236}">
                <a16:creationId xmlns:a16="http://schemas.microsoft.com/office/drawing/2014/main" id="{4CCC3198-D9A0-154D-7B99-656FDB0CA41B}"/>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8964791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79</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7C117616-5BAF-EC28-957E-63C6C49F35A6}"/>
              </a:ext>
            </a:extLst>
          </p:cNvPr>
          <p:cNvSpPr txBox="1"/>
          <p:nvPr/>
        </p:nvSpPr>
        <p:spPr>
          <a:xfrm>
            <a:off x="825646" y="476671"/>
            <a:ext cx="8170913" cy="902811"/>
          </a:xfrm>
          <a:prstGeom prst="rect">
            <a:avLst/>
          </a:prstGeom>
          <a:noFill/>
        </p:spPr>
        <p:txBody>
          <a:bodyPr wrap="square">
            <a:spAutoFit/>
          </a:bodyPr>
          <a:lstStyle/>
          <a:p>
            <a:pPr algn="just" fontAlgn="base">
              <a:lnSpc>
                <a:spcPts val="1950"/>
              </a:lnSpc>
              <a:spcBef>
                <a:spcPts val="200"/>
              </a:spcBef>
            </a:pPr>
            <a:r>
              <a:rPr lang="it-IT" sz="1800" b="0"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Permeabilità all’aria</a:t>
            </a:r>
            <a:endParaRPr lang="it-IT" sz="1600" b="1" i="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algn="just" fontAlgn="base"/>
            <a:r>
              <a:rPr lang="it-IT" sz="1800" dirty="0">
                <a:solidFill>
                  <a:srgbClr val="000000"/>
                </a:solidFill>
                <a:effectLst/>
                <a:latin typeface="Calibri" panose="020F0502020204030204" pitchFamily="34" charset="0"/>
                <a:ea typeface="Times New Roman" panose="02020603050405020304" pitchFamily="18" charset="0"/>
              </a:rPr>
              <a:t>Ricordando che la pressione di input è 1500Pa la classe che dovrà essere considerata per la permeabilità all’aria è la </a:t>
            </a:r>
            <a:r>
              <a:rPr lang="it-IT" sz="1800" b="1" dirty="0">
                <a:solidFill>
                  <a:srgbClr val="000000"/>
                </a:solidFill>
                <a:effectLst/>
                <a:latin typeface="Calibri" panose="020F0502020204030204" pitchFamily="34" charset="0"/>
                <a:ea typeface="Times New Roman" panose="02020603050405020304" pitchFamily="18" charset="0"/>
              </a:rPr>
              <a:t>Classe 4</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graphicFrame>
        <p:nvGraphicFramePr>
          <p:cNvPr id="3" name="Tabella 2">
            <a:extLst>
              <a:ext uri="{FF2B5EF4-FFF2-40B4-BE49-F238E27FC236}">
                <a16:creationId xmlns:a16="http://schemas.microsoft.com/office/drawing/2014/main" id="{172D6D23-AF70-0833-925F-BB851B2E78DF}"/>
              </a:ext>
            </a:extLst>
          </p:cNvPr>
          <p:cNvGraphicFramePr>
            <a:graphicFrameLocks noGrp="1"/>
          </p:cNvGraphicFramePr>
          <p:nvPr/>
        </p:nvGraphicFramePr>
        <p:xfrm>
          <a:off x="1269682" y="2115754"/>
          <a:ext cx="7478782" cy="2321357"/>
        </p:xfrm>
        <a:graphic>
          <a:graphicData uri="http://schemas.openxmlformats.org/drawingml/2006/table">
            <a:tbl>
              <a:tblPr firstRow="1" firstCol="1" bandRow="1">
                <a:tableStyleId>{5C22544A-7EE6-4342-B048-85BDC9FD1C3A}</a:tableStyleId>
              </a:tblPr>
              <a:tblGrid>
                <a:gridCol w="3739391">
                  <a:extLst>
                    <a:ext uri="{9D8B030D-6E8A-4147-A177-3AD203B41FA5}">
                      <a16:colId xmlns:a16="http://schemas.microsoft.com/office/drawing/2014/main" val="3798412826"/>
                    </a:ext>
                  </a:extLst>
                </a:gridCol>
                <a:gridCol w="3739391">
                  <a:extLst>
                    <a:ext uri="{9D8B030D-6E8A-4147-A177-3AD203B41FA5}">
                      <a16:colId xmlns:a16="http://schemas.microsoft.com/office/drawing/2014/main" val="3070213282"/>
                    </a:ext>
                  </a:extLst>
                </a:gridCol>
              </a:tblGrid>
              <a:tr h="1277633">
                <a:tc>
                  <a:txBody>
                    <a:bodyPr/>
                    <a:lstStyle/>
                    <a:p>
                      <a:pPr algn="ctr" fontAlgn="base">
                        <a:lnSpc>
                          <a:spcPts val="2400"/>
                        </a:lnSpc>
                      </a:pPr>
                      <a:r>
                        <a:rPr lang="it-IT" sz="1100" kern="100">
                          <a:effectLst/>
                        </a:rPr>
                        <a:t>Classe di permeabilità all’aria dei serramenti (secondo UNI EN 12207)</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tc>
                  <a:txBody>
                    <a:bodyPr/>
                    <a:lstStyle/>
                    <a:p>
                      <a:pPr algn="ctr" fontAlgn="base">
                        <a:lnSpc>
                          <a:spcPts val="2400"/>
                        </a:lnSpc>
                      </a:pPr>
                      <a:r>
                        <a:rPr lang="it-IT" sz="1100" kern="100" dirty="0">
                          <a:effectLst/>
                        </a:rPr>
                        <a:t>Carico del vento di servizio (di progetto dell’edificio) calcolato (espresso in Pa)</a:t>
                      </a:r>
                      <a:endParaRPr lang="it-IT"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3278203619"/>
                  </a:ext>
                </a:extLst>
              </a:tr>
              <a:tr h="1043724">
                <a:tc>
                  <a:txBody>
                    <a:bodyPr/>
                    <a:lstStyle/>
                    <a:p>
                      <a:pPr algn="ctr" fontAlgn="base">
                        <a:lnSpc>
                          <a:spcPts val="2400"/>
                        </a:lnSpc>
                      </a:pPr>
                      <a:r>
                        <a:rPr lang="it-IT" sz="1100" kern="100" dirty="0">
                          <a:effectLst/>
                        </a:rPr>
                        <a:t>4</a:t>
                      </a:r>
                      <a:endParaRPr lang="it-IT"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tc>
                  <a:txBody>
                    <a:bodyPr/>
                    <a:lstStyle/>
                    <a:p>
                      <a:pPr algn="ctr" fontAlgn="base">
                        <a:lnSpc>
                          <a:spcPts val="2400"/>
                        </a:lnSpc>
                      </a:pPr>
                      <a:r>
                        <a:rPr lang="it-IT" sz="1100" kern="100" dirty="0">
                          <a:effectLst/>
                        </a:rPr>
                        <a:t>p &gt; 800</a:t>
                      </a:r>
                      <a:endParaRPr lang="it-IT" sz="11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4264436534"/>
                  </a:ext>
                </a:extLst>
              </a:tr>
            </a:tbl>
          </a:graphicData>
        </a:graphic>
      </p:graphicFrame>
      <p:sp>
        <p:nvSpPr>
          <p:cNvPr id="5" name="Segnaposto piè di pagina 5">
            <a:extLst>
              <a:ext uri="{FF2B5EF4-FFF2-40B4-BE49-F238E27FC236}">
                <a16:creationId xmlns:a16="http://schemas.microsoft.com/office/drawing/2014/main" id="{E66C285B-DB03-092F-81B5-80DAF6B4D4E2}"/>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8687885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80</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3AF21B81-4CC0-5178-67F9-CCFD6ABCAADB}"/>
              </a:ext>
            </a:extLst>
          </p:cNvPr>
          <p:cNvSpPr txBox="1"/>
          <p:nvPr/>
        </p:nvSpPr>
        <p:spPr>
          <a:xfrm>
            <a:off x="1005374" y="721047"/>
            <a:ext cx="7815098" cy="902811"/>
          </a:xfrm>
          <a:prstGeom prst="rect">
            <a:avLst/>
          </a:prstGeom>
          <a:noFill/>
        </p:spPr>
        <p:txBody>
          <a:bodyPr wrap="square">
            <a:spAutoFit/>
          </a:bodyPr>
          <a:lstStyle/>
          <a:p>
            <a:pPr fontAlgn="base">
              <a:lnSpc>
                <a:spcPts val="1950"/>
              </a:lnSpc>
              <a:spcBef>
                <a:spcPts val="200"/>
              </a:spcBef>
            </a:pPr>
            <a:r>
              <a:rPr lang="it-IT" sz="1800" b="0"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Tenuta all’acqua</a:t>
            </a:r>
            <a:endParaRPr lang="it-IT" sz="1600" b="1" i="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Ricordando che la pressione di input è 1500Pa la </a:t>
            </a:r>
            <a:r>
              <a:rPr lang="it-IT" sz="1800" b="1" dirty="0">
                <a:solidFill>
                  <a:srgbClr val="000000"/>
                </a:solidFill>
                <a:effectLst/>
                <a:latin typeface="Calibri" panose="020F0502020204030204" pitchFamily="34" charset="0"/>
                <a:ea typeface="Times New Roman" panose="02020603050405020304" pitchFamily="18" charset="0"/>
              </a:rPr>
              <a:t>classe minima</a:t>
            </a:r>
            <a:r>
              <a:rPr lang="it-IT" sz="1800" dirty="0">
                <a:solidFill>
                  <a:srgbClr val="000000"/>
                </a:solidFill>
                <a:effectLst/>
                <a:latin typeface="Calibri" panose="020F0502020204030204" pitchFamily="34" charset="0"/>
                <a:ea typeface="Times New Roman" panose="02020603050405020304" pitchFamily="18" charset="0"/>
              </a:rPr>
              <a:t> che dovrà essere considerata per la tenuta all’acqua è la classe </a:t>
            </a:r>
            <a:r>
              <a:rPr lang="it-IT" sz="1800" b="1" dirty="0">
                <a:solidFill>
                  <a:srgbClr val="000000"/>
                </a:solidFill>
                <a:effectLst/>
                <a:latin typeface="Calibri" panose="020F0502020204030204" pitchFamily="34" charset="0"/>
                <a:ea typeface="Times New Roman" panose="02020603050405020304" pitchFamily="18" charset="0"/>
              </a:rPr>
              <a:t>E</a:t>
            </a:r>
            <a:r>
              <a:rPr lang="it-IT" sz="1800" b="1" baseline="-25000" dirty="0">
                <a:solidFill>
                  <a:srgbClr val="000000"/>
                </a:solidFill>
                <a:effectLst/>
                <a:latin typeface="Calibri" panose="020F0502020204030204" pitchFamily="34" charset="0"/>
                <a:ea typeface="Times New Roman" panose="02020603050405020304" pitchFamily="18" charset="0"/>
              </a:rPr>
              <a:t>750</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graphicFrame>
        <p:nvGraphicFramePr>
          <p:cNvPr id="3" name="Tabella 2">
            <a:extLst>
              <a:ext uri="{FF2B5EF4-FFF2-40B4-BE49-F238E27FC236}">
                <a16:creationId xmlns:a16="http://schemas.microsoft.com/office/drawing/2014/main" id="{3DD29AF9-ED3E-381D-BBB8-22E2E6ED81CF}"/>
              </a:ext>
            </a:extLst>
          </p:cNvPr>
          <p:cNvGraphicFramePr>
            <a:graphicFrameLocks noGrp="1"/>
          </p:cNvGraphicFramePr>
          <p:nvPr/>
        </p:nvGraphicFramePr>
        <p:xfrm>
          <a:off x="1005374" y="1724953"/>
          <a:ext cx="7527066" cy="4263320"/>
        </p:xfrm>
        <a:graphic>
          <a:graphicData uri="http://schemas.openxmlformats.org/drawingml/2006/table">
            <a:tbl>
              <a:tblPr firstRow="1" firstCol="1" bandRow="1">
                <a:tableStyleId>{5C22544A-7EE6-4342-B048-85BDC9FD1C3A}</a:tableStyleId>
              </a:tblPr>
              <a:tblGrid>
                <a:gridCol w="3763533">
                  <a:extLst>
                    <a:ext uri="{9D8B030D-6E8A-4147-A177-3AD203B41FA5}">
                      <a16:colId xmlns:a16="http://schemas.microsoft.com/office/drawing/2014/main" val="869347862"/>
                    </a:ext>
                  </a:extLst>
                </a:gridCol>
                <a:gridCol w="3763533">
                  <a:extLst>
                    <a:ext uri="{9D8B030D-6E8A-4147-A177-3AD203B41FA5}">
                      <a16:colId xmlns:a16="http://schemas.microsoft.com/office/drawing/2014/main" val="1436627430"/>
                    </a:ext>
                  </a:extLst>
                </a:gridCol>
              </a:tblGrid>
              <a:tr h="1756334">
                <a:tc>
                  <a:txBody>
                    <a:bodyPr/>
                    <a:lstStyle/>
                    <a:p>
                      <a:pPr algn="ctr" fontAlgn="base">
                        <a:lnSpc>
                          <a:spcPts val="2400"/>
                        </a:lnSpc>
                      </a:pPr>
                      <a:r>
                        <a:rPr lang="it-IT" sz="800" kern="100">
                          <a:effectLst/>
                        </a:rPr>
                        <a:t>Classe di tenuta all’acqua dei serramenti esposti (secondo UNI EN 12208)</a:t>
                      </a:r>
                      <a:endParaRPr lang="it-IT"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5428" marR="65428" marT="65428" marB="65428" anchor="b"/>
                </a:tc>
                <a:tc>
                  <a:txBody>
                    <a:bodyPr/>
                    <a:lstStyle/>
                    <a:p>
                      <a:pPr algn="ctr" fontAlgn="base">
                        <a:lnSpc>
                          <a:spcPts val="2400"/>
                        </a:lnSpc>
                      </a:pPr>
                      <a:r>
                        <a:rPr lang="it-IT" sz="800" kern="100" dirty="0">
                          <a:effectLst/>
                        </a:rPr>
                        <a:t>Carico del vento di servizio (di progetto dell’edificio) calcolato (espresso in Pa)</a:t>
                      </a:r>
                      <a:endParaRPr lang="it-IT" sz="8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5428" marR="65428" marT="65428" marB="65428" anchor="b"/>
                </a:tc>
                <a:extLst>
                  <a:ext uri="{0D108BD9-81ED-4DB2-BD59-A6C34878D82A}">
                    <a16:rowId xmlns:a16="http://schemas.microsoft.com/office/drawing/2014/main" val="3166515003"/>
                  </a:ext>
                </a:extLst>
              </a:tr>
              <a:tr h="1021559">
                <a:tc>
                  <a:txBody>
                    <a:bodyPr/>
                    <a:lstStyle/>
                    <a:p>
                      <a:endParaRPr lang="it-IT" sz="1200"/>
                    </a:p>
                  </a:txBody>
                  <a:tcPr marL="65428" marR="65428" marT="65428" marB="65428" anchor="b"/>
                </a:tc>
                <a:tc>
                  <a:txBody>
                    <a:bodyPr/>
                    <a:lstStyle/>
                    <a:p>
                      <a:endParaRPr lang="it-IT" sz="1200"/>
                    </a:p>
                  </a:txBody>
                  <a:tcPr marL="62811" marR="62811" marT="31406" marB="31406"/>
                </a:tc>
                <a:extLst>
                  <a:ext uri="{0D108BD9-81ED-4DB2-BD59-A6C34878D82A}">
                    <a16:rowId xmlns:a16="http://schemas.microsoft.com/office/drawing/2014/main" val="205924668"/>
                  </a:ext>
                </a:extLst>
              </a:tr>
              <a:tr h="1485427">
                <a:tc>
                  <a:txBody>
                    <a:bodyPr/>
                    <a:lstStyle/>
                    <a:p>
                      <a:pPr algn="ctr" fontAlgn="base">
                        <a:lnSpc>
                          <a:spcPts val="2400"/>
                        </a:lnSpc>
                      </a:pPr>
                      <a:r>
                        <a:rPr lang="it-IT" sz="800" kern="100">
                          <a:effectLst/>
                        </a:rPr>
                        <a:t>E</a:t>
                      </a:r>
                      <a:r>
                        <a:rPr lang="it-IT" sz="800" kern="100" baseline="-25000">
                          <a:effectLst/>
                        </a:rPr>
                        <a:t>750</a:t>
                      </a:r>
                      <a:endParaRPr lang="it-IT" sz="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5428" marR="65428" marT="65428" marB="65428" anchor="b"/>
                </a:tc>
                <a:tc>
                  <a:txBody>
                    <a:bodyPr/>
                    <a:lstStyle/>
                    <a:p>
                      <a:pPr marL="0" marR="0" lvl="0" indent="0" algn="ctr" defTabSz="914400" rtl="0" eaLnBrk="1" fontAlgn="auto" latinLnBrk="0" hangingPunct="1">
                        <a:lnSpc>
                          <a:spcPts val="2400"/>
                        </a:lnSpc>
                        <a:spcBef>
                          <a:spcPts val="0"/>
                        </a:spcBef>
                        <a:spcAft>
                          <a:spcPts val="800"/>
                        </a:spcAft>
                        <a:buClrTx/>
                        <a:buSzTx/>
                        <a:buFontTx/>
                        <a:buNone/>
                        <a:tabLst/>
                        <a:defRPr/>
                      </a:pPr>
                      <a:r>
                        <a:rPr lang="it-IT" sz="800" kern="100" dirty="0">
                          <a:effectLst/>
                        </a:rPr>
                        <a:t>1200&lt; p ≤  1500</a:t>
                      </a:r>
                      <a:endParaRPr lang="it-IT" sz="8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ts val="2400"/>
                        </a:lnSpc>
                        <a:spcAft>
                          <a:spcPts val="800"/>
                        </a:spcAft>
                      </a:pPr>
                      <a:r>
                        <a:rPr lang="it-IT" sz="800" kern="100" dirty="0">
                          <a:effectLst/>
                        </a:rPr>
                        <a:t> </a:t>
                      </a:r>
                      <a:endParaRPr lang="it-IT"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5428" marR="65428" marT="65428" marB="65428" anchor="b"/>
                </a:tc>
                <a:extLst>
                  <a:ext uri="{0D108BD9-81ED-4DB2-BD59-A6C34878D82A}">
                    <a16:rowId xmlns:a16="http://schemas.microsoft.com/office/drawing/2014/main" val="122795126"/>
                  </a:ext>
                </a:extLst>
              </a:tr>
            </a:tbl>
          </a:graphicData>
        </a:graphic>
      </p:graphicFrame>
      <p:sp>
        <p:nvSpPr>
          <p:cNvPr id="5" name="Segnaposto piè di pagina 5">
            <a:extLst>
              <a:ext uri="{FF2B5EF4-FFF2-40B4-BE49-F238E27FC236}">
                <a16:creationId xmlns:a16="http://schemas.microsoft.com/office/drawing/2014/main" id="{F9C7F433-978B-C06A-743D-439703E9221C}"/>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8843116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81</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5DE827B0-D0A1-4C79-4BA7-9D3EFABBD5FA}"/>
              </a:ext>
            </a:extLst>
          </p:cNvPr>
          <p:cNvSpPr txBox="1"/>
          <p:nvPr/>
        </p:nvSpPr>
        <p:spPr>
          <a:xfrm>
            <a:off x="818762" y="602667"/>
            <a:ext cx="8145726" cy="1456809"/>
          </a:xfrm>
          <a:prstGeom prst="rect">
            <a:avLst/>
          </a:prstGeom>
          <a:noFill/>
        </p:spPr>
        <p:txBody>
          <a:bodyPr wrap="square">
            <a:spAutoFit/>
          </a:bodyPr>
          <a:lstStyle/>
          <a:p>
            <a:pPr fontAlgn="base">
              <a:lnSpc>
                <a:spcPts val="1950"/>
              </a:lnSpc>
              <a:spcBef>
                <a:spcPts val="200"/>
              </a:spcBef>
            </a:pPr>
            <a:r>
              <a:rPr lang="it-IT" sz="1800" b="0" i="1" kern="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Resistenza al vento</a:t>
            </a:r>
            <a:endParaRPr lang="it-IT" sz="1600" b="1" i="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fontAlgn="base"/>
            <a:r>
              <a:rPr lang="it-IT" sz="1800" dirty="0">
                <a:solidFill>
                  <a:srgbClr val="000000"/>
                </a:solidFill>
                <a:effectLst/>
                <a:latin typeface="Calibri" panose="020F0502020204030204" pitchFamily="34" charset="0"/>
                <a:ea typeface="Times New Roman" panose="02020603050405020304" pitchFamily="18" charset="0"/>
              </a:rPr>
              <a:t>Ricordando che la pressione di input è 1500Pa la </a:t>
            </a:r>
            <a:r>
              <a:rPr lang="it-IT" sz="1800" b="1" dirty="0">
                <a:solidFill>
                  <a:srgbClr val="000000"/>
                </a:solidFill>
                <a:effectLst/>
                <a:latin typeface="Calibri" panose="020F0502020204030204" pitchFamily="34" charset="0"/>
                <a:ea typeface="Times New Roman" panose="02020603050405020304" pitchFamily="18" charset="0"/>
              </a:rPr>
              <a:t>classe minima</a:t>
            </a:r>
            <a:r>
              <a:rPr lang="it-IT" sz="1800" dirty="0">
                <a:solidFill>
                  <a:srgbClr val="000000"/>
                </a:solidFill>
                <a:effectLst/>
                <a:latin typeface="Calibri" panose="020F0502020204030204" pitchFamily="34" charset="0"/>
                <a:ea typeface="Times New Roman" panose="02020603050405020304" pitchFamily="18" charset="0"/>
              </a:rPr>
              <a:t> che dovrà essere considerata per la resistenza al vento è la classe 4 mentre a seconda dell’elemento più sollecitato (montante verticale o traverso orizzontale) si sceglierà se di </a:t>
            </a:r>
            <a:r>
              <a:rPr lang="it-IT" sz="1800" b="1" dirty="0">
                <a:solidFill>
                  <a:srgbClr val="000000"/>
                </a:solidFill>
                <a:effectLst/>
                <a:latin typeface="Calibri" panose="020F0502020204030204" pitchFamily="34" charset="0"/>
                <a:ea typeface="Times New Roman" panose="02020603050405020304" pitchFamily="18" charset="0"/>
              </a:rPr>
              <a:t>classe C o B</a:t>
            </a:r>
            <a:r>
              <a:rPr lang="it-IT" sz="1800" dirty="0">
                <a:solidFill>
                  <a:srgbClr val="000000"/>
                </a:solidFill>
                <a:effectLst/>
                <a:latin typeface="Calibri" panose="020F0502020204030204" pitchFamily="34" charset="0"/>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p:txBody>
      </p:sp>
      <p:graphicFrame>
        <p:nvGraphicFramePr>
          <p:cNvPr id="3" name="Tabella 2">
            <a:extLst>
              <a:ext uri="{FF2B5EF4-FFF2-40B4-BE49-F238E27FC236}">
                <a16:creationId xmlns:a16="http://schemas.microsoft.com/office/drawing/2014/main" id="{9C62AB43-3E90-F648-FED0-D0D973749091}"/>
              </a:ext>
            </a:extLst>
          </p:cNvPr>
          <p:cNvGraphicFramePr>
            <a:graphicFrameLocks noGrp="1"/>
          </p:cNvGraphicFramePr>
          <p:nvPr/>
        </p:nvGraphicFramePr>
        <p:xfrm>
          <a:off x="864165" y="2354040"/>
          <a:ext cx="8100324" cy="3203512"/>
        </p:xfrm>
        <a:graphic>
          <a:graphicData uri="http://schemas.openxmlformats.org/drawingml/2006/table">
            <a:tbl>
              <a:tblPr firstRow="1" firstCol="1" bandRow="1">
                <a:tableStyleId>{5C22544A-7EE6-4342-B048-85BDC9FD1C3A}</a:tableStyleId>
              </a:tblPr>
              <a:tblGrid>
                <a:gridCol w="956070">
                  <a:extLst>
                    <a:ext uri="{9D8B030D-6E8A-4147-A177-3AD203B41FA5}">
                      <a16:colId xmlns:a16="http://schemas.microsoft.com/office/drawing/2014/main" val="2503844533"/>
                    </a:ext>
                  </a:extLst>
                </a:gridCol>
                <a:gridCol w="1063520">
                  <a:extLst>
                    <a:ext uri="{9D8B030D-6E8A-4147-A177-3AD203B41FA5}">
                      <a16:colId xmlns:a16="http://schemas.microsoft.com/office/drawing/2014/main" val="2544326937"/>
                    </a:ext>
                  </a:extLst>
                </a:gridCol>
                <a:gridCol w="3040367">
                  <a:extLst>
                    <a:ext uri="{9D8B030D-6E8A-4147-A177-3AD203B41FA5}">
                      <a16:colId xmlns:a16="http://schemas.microsoft.com/office/drawing/2014/main" val="1527857068"/>
                    </a:ext>
                  </a:extLst>
                </a:gridCol>
                <a:gridCol w="3040367">
                  <a:extLst>
                    <a:ext uri="{9D8B030D-6E8A-4147-A177-3AD203B41FA5}">
                      <a16:colId xmlns:a16="http://schemas.microsoft.com/office/drawing/2014/main" val="2116436254"/>
                    </a:ext>
                  </a:extLst>
                </a:gridCol>
              </a:tblGrid>
              <a:tr h="1446380">
                <a:tc>
                  <a:txBody>
                    <a:bodyPr/>
                    <a:lstStyle/>
                    <a:p>
                      <a:pPr algn="ctr" fontAlgn="base">
                        <a:lnSpc>
                          <a:spcPts val="2400"/>
                        </a:lnSpc>
                      </a:pPr>
                      <a:r>
                        <a:rPr lang="it-IT" sz="1100" kern="100">
                          <a:effectLst/>
                        </a:rPr>
                        <a:t>Carico del vento di progetto calcolato (espresso in Pa)</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Classe di resistenza al vento dei serramenti (UNI EN 12210)</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Classe di resistenza al vento di serramenti con vetrocamere (UNI EN 12210) combinata con classe di freccia massima di inflessione C (1/300 L)</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fontAlgn="base">
                        <a:lnSpc>
                          <a:spcPts val="2400"/>
                        </a:lnSpc>
                      </a:pPr>
                      <a:r>
                        <a:rPr lang="it-IT" sz="1100" kern="100">
                          <a:effectLst/>
                        </a:rPr>
                        <a:t>Classe di resistenza al vento di serramenti con vetrocamere (UNI EN 12210)  combinata con classe di freccia massima di inflessione B (1/200 L)</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2175207181"/>
                  </a:ext>
                </a:extLst>
              </a:tr>
              <a:tr h="395820">
                <a:tc gridSpan="2">
                  <a:txBody>
                    <a:bodyPr/>
                    <a:lstStyle/>
                    <a:p>
                      <a:pPr algn="ctr">
                        <a:lnSpc>
                          <a:spcPts val="2400"/>
                        </a:lnSpc>
                        <a:spcAft>
                          <a:spcPts val="800"/>
                        </a:spcAft>
                      </a:pPr>
                      <a:r>
                        <a:rPr lang="it-IT" sz="1200" kern="100">
                          <a:effectLst/>
                        </a:rPr>
                        <a:t> </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hMerge="1">
                  <a:txBody>
                    <a:bodyPr/>
                    <a:lstStyle/>
                    <a:p>
                      <a:endParaRPr lang="it-IT"/>
                    </a:p>
                  </a:txBody>
                  <a:tcPr/>
                </a:tc>
                <a:tc>
                  <a:txBody>
                    <a:bodyPr/>
                    <a:lstStyle/>
                    <a:p>
                      <a:pPr algn="ctr" fontAlgn="base">
                        <a:lnSpc>
                          <a:spcPts val="2400"/>
                        </a:lnSpc>
                      </a:pPr>
                      <a:r>
                        <a:rPr lang="it-IT" sz="1100" kern="100">
                          <a:effectLst/>
                        </a:rPr>
                        <a:t>Per L ≤ 1500mm</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tc>
                  <a:txBody>
                    <a:bodyPr/>
                    <a:lstStyle/>
                    <a:p>
                      <a:pPr algn="ctr" fontAlgn="base">
                        <a:lnSpc>
                          <a:spcPts val="2400"/>
                        </a:lnSpc>
                      </a:pPr>
                      <a:r>
                        <a:rPr lang="it-IT" sz="1100" kern="100">
                          <a:effectLst/>
                        </a:rPr>
                        <a:t>Per L &gt; 1500mm</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2386207722"/>
                  </a:ext>
                </a:extLst>
              </a:tr>
              <a:tr h="472205">
                <a:tc>
                  <a:txBody>
                    <a:bodyPr/>
                    <a:lstStyle/>
                    <a:p>
                      <a:pPr algn="ctr" fontAlgn="base">
                        <a:lnSpc>
                          <a:spcPts val="2400"/>
                        </a:lnSpc>
                      </a:pPr>
                      <a:r>
                        <a:rPr lang="it-IT" sz="1100" kern="100">
                          <a:effectLst/>
                        </a:rPr>
                        <a:t>1200 &lt; p ≤ 1600</a:t>
                      </a:r>
                      <a:endParaRPr lang="it-IT" sz="11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4</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a:effectLst/>
                        </a:rPr>
                        <a:t>4C</a:t>
                      </a:r>
                      <a:endParaRPr lang="it-IT"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tc>
                  <a:txBody>
                    <a:bodyPr/>
                    <a:lstStyle/>
                    <a:p>
                      <a:pPr algn="ctr">
                        <a:lnSpc>
                          <a:spcPts val="2400"/>
                        </a:lnSpc>
                        <a:spcAft>
                          <a:spcPts val="800"/>
                        </a:spcAft>
                      </a:pPr>
                      <a:r>
                        <a:rPr lang="it-IT" sz="1200" kern="100" dirty="0">
                          <a:effectLst/>
                        </a:rPr>
                        <a:t>4B</a:t>
                      </a:r>
                      <a:endParaRPr lang="it-IT"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95250" marB="95250" anchor="b"/>
                </a:tc>
                <a:extLst>
                  <a:ext uri="{0D108BD9-81ED-4DB2-BD59-A6C34878D82A}">
                    <a16:rowId xmlns:a16="http://schemas.microsoft.com/office/drawing/2014/main" val="190345335"/>
                  </a:ext>
                </a:extLst>
              </a:tr>
            </a:tbl>
          </a:graphicData>
        </a:graphic>
      </p:graphicFrame>
      <p:sp>
        <p:nvSpPr>
          <p:cNvPr id="5" name="Segnaposto piè di pagina 5">
            <a:extLst>
              <a:ext uri="{FF2B5EF4-FFF2-40B4-BE49-F238E27FC236}">
                <a16:creationId xmlns:a16="http://schemas.microsoft.com/office/drawing/2014/main" id="{1A05C040-1B69-DAED-5C68-23E11DB37FB6}"/>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8064707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82</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D47C6F49-0188-9FEB-7822-B6B59853B443}"/>
              </a:ext>
            </a:extLst>
          </p:cNvPr>
          <p:cNvSpPr txBox="1"/>
          <p:nvPr/>
        </p:nvSpPr>
        <p:spPr>
          <a:xfrm>
            <a:off x="926713" y="1628805"/>
            <a:ext cx="7749743" cy="2308324"/>
          </a:xfrm>
          <a:prstGeom prst="rect">
            <a:avLst/>
          </a:prstGeom>
          <a:noFill/>
        </p:spPr>
        <p:txBody>
          <a:bodyPr wrap="square">
            <a:spAutoFit/>
          </a:bodyPr>
          <a:lstStyle/>
          <a:p>
            <a:pPr algn="l"/>
            <a:r>
              <a:rPr lang="it-IT" b="0" i="0" dirty="0">
                <a:solidFill>
                  <a:srgbClr val="141618"/>
                </a:solidFill>
                <a:effectLst/>
                <a:latin typeface="Roboto" panose="02000000000000000000" pitchFamily="2" charset="0"/>
              </a:rPr>
              <a:t>Con </a:t>
            </a:r>
            <a:r>
              <a:rPr lang="it-IT" b="1" i="0" dirty="0">
                <a:solidFill>
                  <a:srgbClr val="303133"/>
                </a:solidFill>
                <a:effectLst/>
                <a:latin typeface="Roboto" panose="02000000000000000000" pitchFamily="2" charset="0"/>
              </a:rPr>
              <a:t>trasmittanza termica degli infissi</a:t>
            </a:r>
            <a:r>
              <a:rPr lang="it-IT" b="0" i="0" dirty="0">
                <a:solidFill>
                  <a:srgbClr val="141618"/>
                </a:solidFill>
                <a:effectLst/>
                <a:latin typeface="Roboto" panose="02000000000000000000" pitchFamily="2" charset="0"/>
              </a:rPr>
              <a:t> ci si riferisce a quel parametro che definisce la quantità di calore che passa attraverso un </a:t>
            </a:r>
            <a:r>
              <a:rPr lang="it-IT" dirty="0">
                <a:solidFill>
                  <a:srgbClr val="141618"/>
                </a:solidFill>
                <a:latin typeface="Roboto" panose="02000000000000000000" pitchFamily="2" charset="0"/>
              </a:rPr>
              <a:t>metro quadro di serramento per grado Kelvin di differenza tra i due ambienti interno/esterno (W/</a:t>
            </a:r>
            <a:r>
              <a:rPr lang="it-IT" dirty="0" err="1">
                <a:solidFill>
                  <a:srgbClr val="141618"/>
                </a:solidFill>
                <a:latin typeface="Roboto" panose="02000000000000000000" pitchFamily="2" charset="0"/>
              </a:rPr>
              <a:t>mqK</a:t>
            </a:r>
            <a:r>
              <a:rPr lang="it-IT" dirty="0">
                <a:solidFill>
                  <a:srgbClr val="141618"/>
                </a:solidFill>
                <a:latin typeface="Roboto" panose="02000000000000000000" pitchFamily="2" charset="0"/>
              </a:rPr>
              <a:t>)</a:t>
            </a:r>
            <a:r>
              <a:rPr lang="it-IT" b="0" i="0" dirty="0">
                <a:solidFill>
                  <a:srgbClr val="141618"/>
                </a:solidFill>
                <a:effectLst/>
                <a:latin typeface="Roboto" panose="02000000000000000000" pitchFamily="2" charset="0"/>
              </a:rPr>
              <a:t>: più è basso il valore numerico relativo alla trasmittanza, più sarà alto il grado di isolamento.</a:t>
            </a:r>
          </a:p>
          <a:p>
            <a:pPr algn="just"/>
            <a:r>
              <a:rPr lang="it-IT" b="0" i="0" dirty="0">
                <a:solidFill>
                  <a:srgbClr val="141618"/>
                </a:solidFill>
                <a:effectLst/>
                <a:latin typeface="Roboto" panose="02000000000000000000" pitchFamily="2" charset="0"/>
              </a:rPr>
              <a:t>Per poter scegliere infissi con il giusto valore di trasmittanza termica della finestra in maniera complessiva (indicata con il simbolo </a:t>
            </a:r>
            <a:r>
              <a:rPr lang="it-IT" b="1" i="1" dirty="0">
                <a:solidFill>
                  <a:srgbClr val="303133"/>
                </a:solidFill>
                <a:effectLst/>
                <a:latin typeface="Roboto" panose="02000000000000000000" pitchFamily="2" charset="0"/>
              </a:rPr>
              <a:t>Uw</a:t>
            </a:r>
            <a:r>
              <a:rPr lang="it-IT" b="0" i="0" dirty="0">
                <a:solidFill>
                  <a:srgbClr val="141618"/>
                </a:solidFill>
                <a:effectLst/>
                <a:latin typeface="Roboto" panose="02000000000000000000" pitchFamily="2" charset="0"/>
              </a:rPr>
              <a:t>) bisogna analizzare attentamente le caratteristiche climatiche dell’ambiente interno.</a:t>
            </a:r>
          </a:p>
        </p:txBody>
      </p:sp>
      <p:sp>
        <p:nvSpPr>
          <p:cNvPr id="3" name="CasellaDiTesto 2">
            <a:extLst>
              <a:ext uri="{FF2B5EF4-FFF2-40B4-BE49-F238E27FC236}">
                <a16:creationId xmlns:a16="http://schemas.microsoft.com/office/drawing/2014/main" id="{06C79B84-BC3E-A517-1C71-6C2A3A088CFC}"/>
              </a:ext>
            </a:extLst>
          </p:cNvPr>
          <p:cNvSpPr txBox="1"/>
          <p:nvPr/>
        </p:nvSpPr>
        <p:spPr>
          <a:xfrm>
            <a:off x="3272926" y="628592"/>
            <a:ext cx="3260367" cy="369332"/>
          </a:xfrm>
          <a:prstGeom prst="rect">
            <a:avLst/>
          </a:prstGeom>
          <a:noFill/>
        </p:spPr>
        <p:txBody>
          <a:bodyPr wrap="square">
            <a:spAutoFit/>
          </a:bodyPr>
          <a:lstStyle/>
          <a:p>
            <a:r>
              <a:rPr lang="it-IT" b="1" i="0" dirty="0">
                <a:solidFill>
                  <a:srgbClr val="303133"/>
                </a:solidFill>
                <a:effectLst/>
                <a:latin typeface="Roboto" panose="02000000000000000000" pitchFamily="2" charset="0"/>
              </a:rPr>
              <a:t>TRASMITTANZA TERMICA</a:t>
            </a:r>
            <a:endParaRPr lang="it-IT" dirty="0"/>
          </a:p>
        </p:txBody>
      </p:sp>
      <p:sp>
        <p:nvSpPr>
          <p:cNvPr id="5" name="Segnaposto piè di pagina 5">
            <a:extLst>
              <a:ext uri="{FF2B5EF4-FFF2-40B4-BE49-F238E27FC236}">
                <a16:creationId xmlns:a16="http://schemas.microsoft.com/office/drawing/2014/main" id="{340D7A5C-0BEC-6CF3-3B9C-DA8A32FD6949}"/>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13940319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83</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B303DA1E-5111-3780-DA01-AC74D3F1263E}"/>
              </a:ext>
            </a:extLst>
          </p:cNvPr>
          <p:cNvSpPr txBox="1"/>
          <p:nvPr/>
        </p:nvSpPr>
        <p:spPr>
          <a:xfrm>
            <a:off x="2609552" y="292005"/>
            <a:ext cx="6094638" cy="369332"/>
          </a:xfrm>
          <a:prstGeom prst="rect">
            <a:avLst/>
          </a:prstGeom>
          <a:noFill/>
        </p:spPr>
        <p:txBody>
          <a:bodyPr wrap="square">
            <a:spAutoFit/>
          </a:bodyPr>
          <a:lstStyle/>
          <a:p>
            <a:r>
              <a:rPr lang="it-IT" sz="1800" dirty="0">
                <a:effectLst/>
                <a:latin typeface="Calibri" panose="020F0502020204030204" pitchFamily="34" charset="0"/>
                <a:ea typeface="Calibri" panose="020F0502020204030204" pitchFamily="34" charset="0"/>
                <a:cs typeface="Times New Roman" panose="02020603050405020304" pitchFamily="18" charset="0"/>
              </a:rPr>
              <a:t>Esempio di calcolo trasmittanza termica infisso</a:t>
            </a:r>
            <a:endParaRPr lang="it-IT" dirty="0"/>
          </a:p>
        </p:txBody>
      </p:sp>
      <p:pic>
        <p:nvPicPr>
          <p:cNvPr id="3" name="Immagine 2">
            <a:extLst>
              <a:ext uri="{FF2B5EF4-FFF2-40B4-BE49-F238E27FC236}">
                <a16:creationId xmlns:a16="http://schemas.microsoft.com/office/drawing/2014/main" id="{C8BC8568-A69A-50FA-9EFE-18B7DEA53726}"/>
              </a:ext>
            </a:extLst>
          </p:cNvPr>
          <p:cNvPicPr>
            <a:picLocks noChangeAspect="1"/>
          </p:cNvPicPr>
          <p:nvPr/>
        </p:nvPicPr>
        <p:blipFill>
          <a:blip r:embed="rId5"/>
          <a:stretch>
            <a:fillRect/>
          </a:stretch>
        </p:blipFill>
        <p:spPr>
          <a:xfrm>
            <a:off x="2200037" y="737928"/>
            <a:ext cx="5763245" cy="5178859"/>
          </a:xfrm>
          <a:prstGeom prst="rect">
            <a:avLst/>
          </a:prstGeom>
        </p:spPr>
      </p:pic>
      <p:sp>
        <p:nvSpPr>
          <p:cNvPr id="5" name="Segnaposto piè di pagina 5">
            <a:extLst>
              <a:ext uri="{FF2B5EF4-FFF2-40B4-BE49-F238E27FC236}">
                <a16:creationId xmlns:a16="http://schemas.microsoft.com/office/drawing/2014/main" id="{9E865303-5C38-8D88-9DDA-3CF08CECE1C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821830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84</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10852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 name="Rettangolo 24">
            <a:extLst>
              <a:ext uri="{FF2B5EF4-FFF2-40B4-BE49-F238E27FC236}">
                <a16:creationId xmlns:a16="http://schemas.microsoft.com/office/drawing/2014/main" id="{F17ECB37-2CC2-5786-DCE1-E3E9ED5140E9}"/>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 name="CasellaDiTesto 1">
            <a:extLst>
              <a:ext uri="{FF2B5EF4-FFF2-40B4-BE49-F238E27FC236}">
                <a16:creationId xmlns:a16="http://schemas.microsoft.com/office/drawing/2014/main" id="{E0ADE8C5-536C-2516-2F01-5DB57AD8281D}"/>
              </a:ext>
            </a:extLst>
          </p:cNvPr>
          <p:cNvSpPr txBox="1"/>
          <p:nvPr/>
        </p:nvSpPr>
        <p:spPr>
          <a:xfrm>
            <a:off x="3553506" y="492969"/>
            <a:ext cx="4546886" cy="369332"/>
          </a:xfrm>
          <a:prstGeom prst="rect">
            <a:avLst/>
          </a:prstGeom>
          <a:noFill/>
        </p:spPr>
        <p:txBody>
          <a:bodyPr wrap="square">
            <a:spAutoFit/>
          </a:bodyPr>
          <a:lstStyle/>
          <a:p>
            <a:r>
              <a:rPr lang="it-IT" sz="1800" dirty="0">
                <a:effectLst/>
                <a:latin typeface="Calibri" panose="020F0502020204030204" pitchFamily="34" charset="0"/>
                <a:ea typeface="Calibri" panose="020F0502020204030204" pitchFamily="34" charset="0"/>
                <a:cs typeface="Times New Roman" panose="02020603050405020304" pitchFamily="18" charset="0"/>
              </a:rPr>
              <a:t>Valori limite dei trasmittanza termica infissi</a:t>
            </a:r>
            <a:endParaRPr lang="it-IT" dirty="0"/>
          </a:p>
        </p:txBody>
      </p:sp>
      <p:sp>
        <p:nvSpPr>
          <p:cNvPr id="3" name="CasellaDiTesto 2">
            <a:extLst>
              <a:ext uri="{FF2B5EF4-FFF2-40B4-BE49-F238E27FC236}">
                <a16:creationId xmlns:a16="http://schemas.microsoft.com/office/drawing/2014/main" id="{30114A74-B419-6E0D-9AB7-915CCB76F633}"/>
              </a:ext>
            </a:extLst>
          </p:cNvPr>
          <p:cNvSpPr txBox="1"/>
          <p:nvPr/>
        </p:nvSpPr>
        <p:spPr>
          <a:xfrm>
            <a:off x="2268990" y="2090449"/>
            <a:ext cx="2172381" cy="369332"/>
          </a:xfrm>
          <a:prstGeom prst="rect">
            <a:avLst/>
          </a:prstGeom>
          <a:noFill/>
        </p:spPr>
        <p:txBody>
          <a:bodyPr wrap="square">
            <a:spAutoFit/>
          </a:bodyPr>
          <a:lstStyle/>
          <a:p>
            <a:r>
              <a:rPr lang="it-IT" dirty="0">
                <a:latin typeface="Calibri" panose="020F0502020204030204" pitchFamily="34" charset="0"/>
                <a:ea typeface="Calibri" panose="020F0502020204030204" pitchFamily="34" charset="0"/>
                <a:cs typeface="Times New Roman" panose="02020603050405020304" pitchFamily="18" charset="0"/>
              </a:rPr>
              <a:t>Decreto minimi 2015</a:t>
            </a:r>
            <a:endParaRPr lang="it-IT" dirty="0"/>
          </a:p>
        </p:txBody>
      </p:sp>
      <p:pic>
        <p:nvPicPr>
          <p:cNvPr id="5" name="Immagine 4">
            <a:extLst>
              <a:ext uri="{FF2B5EF4-FFF2-40B4-BE49-F238E27FC236}">
                <a16:creationId xmlns:a16="http://schemas.microsoft.com/office/drawing/2014/main" id="{7FC56B0C-3E05-C111-E277-153BD6756BF7}"/>
              </a:ext>
            </a:extLst>
          </p:cNvPr>
          <p:cNvPicPr>
            <a:picLocks noChangeAspect="1"/>
          </p:cNvPicPr>
          <p:nvPr/>
        </p:nvPicPr>
        <p:blipFill>
          <a:blip r:embed="rId5"/>
          <a:stretch>
            <a:fillRect/>
          </a:stretch>
        </p:blipFill>
        <p:spPr>
          <a:xfrm>
            <a:off x="971599" y="2649252"/>
            <a:ext cx="4856701" cy="2118300"/>
          </a:xfrm>
          <a:prstGeom prst="rect">
            <a:avLst/>
          </a:prstGeom>
        </p:spPr>
      </p:pic>
      <p:cxnSp>
        <p:nvCxnSpPr>
          <p:cNvPr id="6" name="Connettore 2 5">
            <a:extLst>
              <a:ext uri="{FF2B5EF4-FFF2-40B4-BE49-F238E27FC236}">
                <a16:creationId xmlns:a16="http://schemas.microsoft.com/office/drawing/2014/main" id="{08BBD724-C65D-460B-18C8-36CABF142125}"/>
              </a:ext>
            </a:extLst>
          </p:cNvPr>
          <p:cNvCxnSpPr/>
          <p:nvPr/>
        </p:nvCxnSpPr>
        <p:spPr>
          <a:xfrm flipH="1">
            <a:off x="4090307" y="955221"/>
            <a:ext cx="1216479" cy="10123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Connettore 2 6">
            <a:extLst>
              <a:ext uri="{FF2B5EF4-FFF2-40B4-BE49-F238E27FC236}">
                <a16:creationId xmlns:a16="http://schemas.microsoft.com/office/drawing/2014/main" id="{D20E713F-BEF6-A6A9-80D4-7FD3993E2E91}"/>
              </a:ext>
            </a:extLst>
          </p:cNvPr>
          <p:cNvCxnSpPr>
            <a:cxnSpLocks/>
          </p:cNvCxnSpPr>
          <p:nvPr/>
        </p:nvCxnSpPr>
        <p:spPr>
          <a:xfrm>
            <a:off x="5314950" y="955221"/>
            <a:ext cx="2400300" cy="113522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CasellaDiTesto 7">
            <a:extLst>
              <a:ext uri="{FF2B5EF4-FFF2-40B4-BE49-F238E27FC236}">
                <a16:creationId xmlns:a16="http://schemas.microsoft.com/office/drawing/2014/main" id="{38CD67CB-893A-DE99-8CF5-1C79480E9781}"/>
              </a:ext>
            </a:extLst>
          </p:cNvPr>
          <p:cNvSpPr txBox="1"/>
          <p:nvPr/>
        </p:nvSpPr>
        <p:spPr>
          <a:xfrm>
            <a:off x="5409519" y="2129380"/>
            <a:ext cx="3734481" cy="369332"/>
          </a:xfrm>
          <a:prstGeom prst="rect">
            <a:avLst/>
          </a:prstGeom>
          <a:noFill/>
        </p:spPr>
        <p:txBody>
          <a:bodyPr wrap="square">
            <a:spAutoFit/>
          </a:bodyPr>
          <a:lstStyle/>
          <a:p>
            <a:r>
              <a:rPr lang="it-IT" dirty="0">
                <a:latin typeface="Calibri" panose="020F0502020204030204" pitchFamily="34" charset="0"/>
                <a:ea typeface="Calibri" panose="020F0502020204030204" pitchFamily="34" charset="0"/>
                <a:cs typeface="Times New Roman" panose="02020603050405020304" pitchFamily="18" charset="0"/>
              </a:rPr>
              <a:t>ECOBONUS 50% DETRAZIONE FISCALE</a:t>
            </a:r>
            <a:endParaRPr lang="it-IT" dirty="0"/>
          </a:p>
        </p:txBody>
      </p:sp>
      <p:pic>
        <p:nvPicPr>
          <p:cNvPr id="9" name="Immagine 8">
            <a:extLst>
              <a:ext uri="{FF2B5EF4-FFF2-40B4-BE49-F238E27FC236}">
                <a16:creationId xmlns:a16="http://schemas.microsoft.com/office/drawing/2014/main" id="{F565437F-6472-72DD-E030-611BC5AA14CD}"/>
              </a:ext>
            </a:extLst>
          </p:cNvPr>
          <p:cNvPicPr>
            <a:picLocks noChangeAspect="1"/>
          </p:cNvPicPr>
          <p:nvPr/>
        </p:nvPicPr>
        <p:blipFill>
          <a:blip r:embed="rId6"/>
          <a:stretch>
            <a:fillRect/>
          </a:stretch>
        </p:blipFill>
        <p:spPr>
          <a:xfrm>
            <a:off x="6101343" y="2669088"/>
            <a:ext cx="2791138" cy="882382"/>
          </a:xfrm>
          <a:prstGeom prst="rect">
            <a:avLst/>
          </a:prstGeom>
        </p:spPr>
      </p:pic>
      <p:sp>
        <p:nvSpPr>
          <p:cNvPr id="10" name="Segnaposto piè di pagina 5">
            <a:extLst>
              <a:ext uri="{FF2B5EF4-FFF2-40B4-BE49-F238E27FC236}">
                <a16:creationId xmlns:a16="http://schemas.microsoft.com/office/drawing/2014/main" id="{248993B5-4E61-23F0-AE98-FC82A2AC494A}"/>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3598102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p:cNvSpPr/>
          <p:nvPr/>
        </p:nvSpPr>
        <p:spPr>
          <a:xfrm>
            <a:off x="1187624" y="2320426"/>
            <a:ext cx="7560840" cy="4401205"/>
          </a:xfrm>
          <a:prstGeom prst="rect">
            <a:avLst/>
          </a:prstGeom>
        </p:spPr>
        <p:txBody>
          <a:bodyPr wrap="square" anchor="ctr">
            <a:spAutoFit/>
          </a:bodyPr>
          <a:lstStyle/>
          <a:p>
            <a:pPr algn="ctr">
              <a:tabLst>
                <a:tab pos="354013" algn="l"/>
              </a:tabLst>
            </a:pPr>
            <a:r>
              <a:rPr lang="it-IT" sz="1600" b="1" dirty="0">
                <a:solidFill>
                  <a:srgbClr val="002060"/>
                </a:solidFill>
                <a:latin typeface="Arial" pitchFamily="34" charset="0"/>
                <a:cs typeface="Arial" pitchFamily="34" charset="0"/>
              </a:rPr>
              <a:t>GRAZIE PER L’ATTENZIONE</a:t>
            </a:r>
          </a:p>
          <a:p>
            <a:pPr algn="ctr">
              <a:tabLst>
                <a:tab pos="354013" algn="l"/>
              </a:tabLst>
            </a:pPr>
            <a:endParaRPr lang="it-IT" sz="1600" b="1"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r>
              <a:rPr lang="it-IT" sz="2000" b="1" dirty="0">
                <a:solidFill>
                  <a:srgbClr val="002060"/>
                </a:solidFill>
                <a:latin typeface="Arial" pitchFamily="34" charset="0"/>
                <a:cs typeface="Arial" pitchFamily="34" charset="0"/>
              </a:rPr>
              <a:t>Ing. Lucio Battilocchi</a:t>
            </a:r>
          </a:p>
          <a:p>
            <a:pPr algn="ctr"/>
            <a:r>
              <a:rPr lang="it-IT" sz="1800" b="0" i="0" u="none" strike="noStrike" baseline="0" dirty="0">
                <a:latin typeface="CIDFont+F2"/>
              </a:rPr>
              <a:t>Membro della Commissione Manutenzioni Edilizie</a:t>
            </a:r>
          </a:p>
          <a:p>
            <a:pPr algn="ctr"/>
            <a:r>
              <a:rPr lang="it-IT" sz="1800" b="0" i="0" u="none" strike="noStrike" baseline="0" dirty="0">
                <a:latin typeface="CIDFont+F2"/>
              </a:rPr>
              <a:t>dell’Ordine degli Ingegneri della Provincia di Roma</a:t>
            </a:r>
          </a:p>
          <a:p>
            <a:pPr algn="ctr"/>
            <a:r>
              <a:rPr lang="it-IT" sz="2000" b="1" dirty="0">
                <a:solidFill>
                  <a:srgbClr val="002060"/>
                </a:solidFill>
                <a:latin typeface="CIDFont+F2"/>
                <a:cs typeface="Arial" pitchFamily="34" charset="0"/>
              </a:rPr>
              <a:t>Contatti:</a:t>
            </a:r>
          </a:p>
          <a:p>
            <a:pPr algn="ctr"/>
            <a:r>
              <a:rPr lang="it-IT" sz="2000" b="1" dirty="0">
                <a:solidFill>
                  <a:srgbClr val="002060"/>
                </a:solidFill>
                <a:latin typeface="CIDFont+F2"/>
                <a:cs typeface="Arial" pitchFamily="34" charset="0"/>
                <a:hlinkClick r:id="rId2"/>
              </a:rPr>
              <a:t>luciobattilocchi@yahoo.com</a:t>
            </a:r>
            <a:endParaRPr lang="it-IT" sz="2000" b="1" dirty="0">
              <a:solidFill>
                <a:srgbClr val="002060"/>
              </a:solidFill>
              <a:latin typeface="CIDFont+F2"/>
              <a:cs typeface="Arial" pitchFamily="34" charset="0"/>
            </a:endParaRPr>
          </a:p>
          <a:p>
            <a:pPr algn="ctr"/>
            <a:r>
              <a:rPr lang="it-IT" sz="2000" b="1" dirty="0">
                <a:solidFill>
                  <a:srgbClr val="002060"/>
                </a:solidFill>
                <a:latin typeface="CIDFont+F2"/>
                <a:cs typeface="Arial" pitchFamily="34" charset="0"/>
              </a:rPr>
              <a:t>3285799904</a:t>
            </a:r>
            <a:endParaRPr lang="it-IT" sz="2000" b="1" dirty="0">
              <a:solidFill>
                <a:srgbClr val="002060"/>
              </a:solidFill>
              <a:latin typeface="Arial" pitchFamily="34" charset="0"/>
              <a:cs typeface="Arial" pitchFamily="34" charset="0"/>
            </a:endParaRPr>
          </a:p>
          <a:p>
            <a:pPr algn="ctr">
              <a:tabLst>
                <a:tab pos="354013" algn="l"/>
              </a:tabLst>
            </a:pPr>
            <a:endParaRPr lang="it-IT" sz="2000" b="1"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p:txBody>
      </p: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2" name="Rettangolo 13"/>
          <p:cNvSpPr/>
          <p:nvPr/>
        </p:nvSpPr>
        <p:spPr>
          <a:xfrm>
            <a:off x="6156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Lucio Battilocchi</a:t>
            </a:r>
          </a:p>
        </p:txBody>
      </p:sp>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85</a:t>
            </a:fld>
            <a:endParaRPr lang="it-IT" sz="1000" dirty="0">
              <a:solidFill>
                <a:srgbClr val="003399"/>
              </a:solidFill>
              <a:latin typeface="Arial" pitchFamily="34" charset="0"/>
              <a:cs typeface="Arial" pitchFamily="34" charset="0"/>
            </a:endParaRPr>
          </a:p>
        </p:txBody>
      </p:sp>
      <p:cxnSp>
        <p:nvCxnSpPr>
          <p:cNvPr id="26"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 name="Segnaposto piè di pagina 5">
            <a:extLst>
              <a:ext uri="{FF2B5EF4-FFF2-40B4-BE49-F238E27FC236}">
                <a16:creationId xmlns:a16="http://schemas.microsoft.com/office/drawing/2014/main" id="{B9427F56-9903-50FA-5D3E-DA71B5048C15}"/>
              </a:ext>
            </a:extLst>
          </p:cNvPr>
          <p:cNvSpPr>
            <a:spLocks noGrp="1"/>
          </p:cNvSpPr>
          <p:nvPr>
            <p:ph type="ftr" sz="quarter" idx="11"/>
          </p:nvPr>
        </p:nvSpPr>
        <p:spPr>
          <a:xfrm>
            <a:off x="2258658" y="6375467"/>
            <a:ext cx="5562789" cy="365125"/>
          </a:xfrm>
        </p:spPr>
        <p:txBody>
          <a:bodyPr/>
          <a:lstStyle/>
          <a:p>
            <a:pPr algn="l"/>
            <a:r>
              <a:rPr lang="it-IT" sz="1600" b="1" dirty="0"/>
              <a:t>Trasparenza delle vetrate e marcatura CE per serramenti</a:t>
            </a:r>
          </a:p>
          <a:p>
            <a:pPr algn="l"/>
            <a:endParaRPr lang="it-IT" dirty="0">
              <a:solidFill>
                <a:srgbClr val="003399"/>
              </a:solidFill>
              <a:latin typeface="Arial" pitchFamily="34" charset="0"/>
              <a:cs typeface="Arial" pitchFamily="34" charset="0"/>
            </a:endParaRPr>
          </a:p>
        </p:txBody>
      </p:sp>
    </p:spTree>
    <p:extLst>
      <p:ext uri="{BB962C8B-B14F-4D97-AF65-F5344CB8AC3E}">
        <p14:creationId xmlns:p14="http://schemas.microsoft.com/office/powerpoint/2010/main" val="221832804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10108</TotalTime>
  <Words>6225</Words>
  <Application>Microsoft Office PowerPoint</Application>
  <PresentationFormat>Presentazione su schermo (4:3)</PresentationFormat>
  <Paragraphs>828</Paragraphs>
  <Slides>85</Slides>
  <Notes>1</Notes>
  <HiddenSlides>0</HiddenSlides>
  <MMClips>0</MMClips>
  <ScaleCrop>false</ScaleCrop>
  <HeadingPairs>
    <vt:vector size="8" baseType="variant">
      <vt:variant>
        <vt:lpstr>Caratteri utilizzati</vt:lpstr>
      </vt:variant>
      <vt:variant>
        <vt:i4>15</vt:i4>
      </vt:variant>
      <vt:variant>
        <vt:lpstr>Tema</vt:lpstr>
      </vt:variant>
      <vt:variant>
        <vt:i4>1</vt:i4>
      </vt:variant>
      <vt:variant>
        <vt:lpstr>Server OLE incorporati</vt:lpstr>
      </vt:variant>
      <vt:variant>
        <vt:i4>2</vt:i4>
      </vt:variant>
      <vt:variant>
        <vt:lpstr>Titoli diapositive</vt:lpstr>
      </vt:variant>
      <vt:variant>
        <vt:i4>85</vt:i4>
      </vt:variant>
    </vt:vector>
  </HeadingPairs>
  <TitlesOfParts>
    <vt:vector size="103" baseType="lpstr">
      <vt:lpstr>Arial</vt:lpstr>
      <vt:lpstr>Calibri</vt:lpstr>
      <vt:lpstr>Calibri Light</vt:lpstr>
      <vt:lpstr>CIDFont+F1</vt:lpstr>
      <vt:lpstr>CIDFont+F10</vt:lpstr>
      <vt:lpstr>CIDFont+F13</vt:lpstr>
      <vt:lpstr>CIDFont+F2</vt:lpstr>
      <vt:lpstr>EngraversGothic BT</vt:lpstr>
      <vt:lpstr>Impact</vt:lpstr>
      <vt:lpstr>inherit</vt:lpstr>
      <vt:lpstr>Monotype Sorts</vt:lpstr>
      <vt:lpstr>Roboto</vt:lpstr>
      <vt:lpstr>Symbol</vt:lpstr>
      <vt:lpstr>Times New Roman</vt:lpstr>
      <vt:lpstr>Titillium Web</vt:lpstr>
      <vt:lpstr>Tema di Office</vt:lpstr>
      <vt:lpstr>Bitmap Image</vt:lpstr>
      <vt:lpstr>Drawing</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Coatings</vt:lpstr>
      <vt:lpstr>Coatings</vt:lpstr>
      <vt:lpstr>Presentazione standard di PowerPoint</vt:lpstr>
      <vt:lpstr>Presentazione standard di PowerPoint</vt:lpstr>
      <vt:lpstr>Presentazione standard di PowerPoint</vt:lpstr>
      <vt:lpstr>Presentazione standard di PowerPoint</vt:lpstr>
      <vt:lpstr>Presentazione standard di PowerPoint</vt:lpstr>
      <vt:lpstr>FLOAT (Low-E) Basso emissivo</vt:lpstr>
      <vt:lpstr>Presentazione standard di PowerPoint</vt:lpstr>
      <vt:lpstr>Controllo solare</vt:lpstr>
      <vt:lpstr>Coating a controllo solare e bassa emissività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Ufficio Tecnico Ute</cp:lastModifiedBy>
  <cp:revision>137</cp:revision>
  <cp:lastPrinted>2022-01-13T12:16:20Z</cp:lastPrinted>
  <dcterms:created xsi:type="dcterms:W3CDTF">2013-04-02T13:36:43Z</dcterms:created>
  <dcterms:modified xsi:type="dcterms:W3CDTF">2024-01-16T15:57:21Z</dcterms:modified>
</cp:coreProperties>
</file>