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autoCompressPictures="0">
  <p:sldMasterIdLst>
    <p:sldMasterId id="2147483648" r:id="rId1"/>
  </p:sldMasterIdLst>
  <p:notesMasterIdLst>
    <p:notesMasterId r:id="rId63"/>
  </p:notesMasterIdLst>
  <p:sldIdLst>
    <p:sldId id="256" r:id="rId2"/>
    <p:sldId id="257" r:id="rId3"/>
    <p:sldId id="258" r:id="rId4"/>
    <p:sldId id="262" r:id="rId5"/>
    <p:sldId id="263" r:id="rId6"/>
    <p:sldId id="266" r:id="rId7"/>
    <p:sldId id="267" r:id="rId8"/>
    <p:sldId id="301" r:id="rId9"/>
    <p:sldId id="268" r:id="rId10"/>
    <p:sldId id="269" r:id="rId11"/>
    <p:sldId id="270" r:id="rId12"/>
    <p:sldId id="271" r:id="rId13"/>
    <p:sldId id="291" r:id="rId14"/>
    <p:sldId id="296" r:id="rId15"/>
    <p:sldId id="298" r:id="rId16"/>
    <p:sldId id="337" r:id="rId17"/>
    <p:sldId id="290" r:id="rId18"/>
    <p:sldId id="334" r:id="rId19"/>
    <p:sldId id="333" r:id="rId20"/>
    <p:sldId id="335" r:id="rId21"/>
    <p:sldId id="336" r:id="rId22"/>
    <p:sldId id="272" r:id="rId23"/>
    <p:sldId id="273" r:id="rId24"/>
    <p:sldId id="274" r:id="rId25"/>
    <p:sldId id="299" r:id="rId26"/>
    <p:sldId id="281" r:id="rId27"/>
    <p:sldId id="275" r:id="rId28"/>
    <p:sldId id="276" r:id="rId29"/>
    <p:sldId id="295" r:id="rId30"/>
    <p:sldId id="300" r:id="rId31"/>
    <p:sldId id="330" r:id="rId32"/>
    <p:sldId id="303" r:id="rId33"/>
    <p:sldId id="304" r:id="rId34"/>
    <p:sldId id="305" r:id="rId35"/>
    <p:sldId id="306" r:id="rId36"/>
    <p:sldId id="307" r:id="rId37"/>
    <p:sldId id="308" r:id="rId38"/>
    <p:sldId id="309" r:id="rId39"/>
    <p:sldId id="310" r:id="rId40"/>
    <p:sldId id="311" r:id="rId41"/>
    <p:sldId id="312" r:id="rId42"/>
    <p:sldId id="338" r:id="rId43"/>
    <p:sldId id="314" r:id="rId44"/>
    <p:sldId id="315" r:id="rId45"/>
    <p:sldId id="316" r:id="rId46"/>
    <p:sldId id="317" r:id="rId47"/>
    <p:sldId id="318" r:id="rId48"/>
    <p:sldId id="319" r:id="rId49"/>
    <p:sldId id="320" r:id="rId50"/>
    <p:sldId id="321" r:id="rId51"/>
    <p:sldId id="322" r:id="rId52"/>
    <p:sldId id="323" r:id="rId53"/>
    <p:sldId id="324" r:id="rId54"/>
    <p:sldId id="325" r:id="rId55"/>
    <p:sldId id="326" r:id="rId56"/>
    <p:sldId id="327" r:id="rId57"/>
    <p:sldId id="328" r:id="rId58"/>
    <p:sldId id="329" r:id="rId59"/>
    <p:sldId id="265" r:id="rId60"/>
    <p:sldId id="331" r:id="rId61"/>
    <p:sldId id="332" r:id="rId62"/>
  </p:sldIdLst>
  <p:sldSz cx="9144000" cy="5143500" type="screen16x9"/>
  <p:notesSz cx="7104063" cy="10234613"/>
  <p:embeddedFontLst>
    <p:embeddedFont>
      <p:font typeface="Corbel" panose="020B0503020204020204" pitchFamily="34" charset="0"/>
      <p:regular r:id="rId64"/>
      <p:bold r:id="rId65"/>
      <p:italic r:id="rId66"/>
      <p:boldItalic r:id="rId67"/>
    </p:embeddedFont>
    <p:embeddedFont>
      <p:font typeface="Squada One" panose="020B0604020202020204" charset="0"/>
      <p:regular r:id="rId68"/>
    </p:embeddedFont>
    <p:embeddedFont>
      <p:font typeface="Arial Narrow" panose="020B0606020202030204" pitchFamily="34" charset="0"/>
      <p:regular r:id="rId69"/>
      <p:bold r:id="rId70"/>
      <p:italic r:id="rId71"/>
      <p:boldItalic r:id="rId72"/>
    </p:embeddedFont>
    <p:embeddedFont>
      <p:font typeface="Montserrat ExtraBold" panose="020B0604020202020204" charset="0"/>
      <p:bold r:id="rId73"/>
      <p:boldItalic r:id="rId74"/>
    </p:embeddedFont>
    <p:embeddedFont>
      <p:font typeface="Cambria Math" panose="02040503050406030204" pitchFamily="18" charset="0"/>
      <p:regular r:id="rId75"/>
    </p:embeddedFont>
    <p:embeddedFont>
      <p:font typeface="Calibri" panose="020F0502020204030204" pitchFamily="34" charset="0"/>
      <p:regular r:id="rId76"/>
      <p:bold r:id="rId77"/>
      <p:italic r:id="rId78"/>
      <p:boldItalic r:id="rId79"/>
    </p:embeddedFont>
    <p:embeddedFont>
      <p:font typeface="Century Gothic" panose="020B0502020202020204" pitchFamily="34" charset="0"/>
      <p:regular r:id="rId80"/>
      <p:bold r:id="rId81"/>
      <p:italic r:id="rId82"/>
      <p:boldItalic r:id="rId83"/>
    </p:embeddedFont>
    <p:embeddedFont>
      <p:font typeface="EB Garamond" panose="020B0604020202020204"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8" roundtripDataSignature="AMtx7mjWGCVX8TMxUMM9mWQxEC1gZ3RBi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68C9"/>
    <a:srgbClr val="B8D7FA"/>
    <a:srgbClr val="E6EB0F"/>
    <a:srgbClr val="FCFCFC"/>
    <a:srgbClr val="57FF57"/>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snapToGrid="0">
      <p:cViewPr varScale="1">
        <p:scale>
          <a:sx n="103" d="100"/>
          <a:sy n="103" d="100"/>
        </p:scale>
        <p:origin x="13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font" Target="fonts/font5.fntdata"/><Relationship Id="rId76" Type="http://schemas.openxmlformats.org/officeDocument/2006/relationships/font" Target="fonts/font13.fntdata"/><Relationship Id="rId84" Type="http://schemas.openxmlformats.org/officeDocument/2006/relationships/font" Target="fonts/font21.fntdata"/><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8.fntdata"/><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font" Target="fonts/font11.fntdata"/><Relationship Id="rId79" Type="http://schemas.openxmlformats.org/officeDocument/2006/relationships/font" Target="fonts/font16.fntdata"/><Relationship Id="rId87" Type="http://schemas.openxmlformats.org/officeDocument/2006/relationships/font" Target="fonts/font2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9.fntdata"/><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80" Type="http://schemas.openxmlformats.org/officeDocument/2006/relationships/font" Target="fonts/font17.fntdata"/><Relationship Id="rId85" Type="http://schemas.openxmlformats.org/officeDocument/2006/relationships/font" Target="fonts/font2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font" Target="fonts/font12.fntdata"/><Relationship Id="rId83" Type="http://schemas.openxmlformats.org/officeDocument/2006/relationships/font" Target="fonts/font20.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font" Target="fonts/font15.fntdata"/><Relationship Id="rId81" Type="http://schemas.openxmlformats.org/officeDocument/2006/relationships/font" Target="fonts/font18.fntdata"/><Relationship Id="rId86" Type="http://schemas.openxmlformats.org/officeDocument/2006/relationships/font" Target="fonts/font23.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68479451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it.wikipedia.org/wiki/Lingua_inglese" TargetMode="External"/><Relationship Id="rId13" Type="http://schemas.openxmlformats.org/officeDocument/2006/relationships/hyperlink" Target="https://it.wikipedia.org/wiki/Gas_serra" TargetMode="External"/><Relationship Id="rId18" Type="http://schemas.openxmlformats.org/officeDocument/2006/relationships/hyperlink" Target="https://it.wikipedia.org/wiki/Giappone" TargetMode="External"/><Relationship Id="rId3" Type="http://schemas.openxmlformats.org/officeDocument/2006/relationships/hyperlink" Target="https://ec.europa.eu/clima/policies/strategies/2020_en" TargetMode="External"/><Relationship Id="rId21" Type="http://schemas.openxmlformats.org/officeDocument/2006/relationships/hyperlink" Target="https://it.wikipedia.org/wiki/2005" TargetMode="External"/><Relationship Id="rId7" Type="http://schemas.openxmlformats.org/officeDocument/2006/relationships/hyperlink" Target="https://ec.europa.eu/clima/policies/strategies/analysis_en" TargetMode="External"/><Relationship Id="rId12" Type="http://schemas.openxmlformats.org/officeDocument/2006/relationships/hyperlink" Target="https://it.wikipedia.org/wiki/Rio_de_Janeiro" TargetMode="External"/><Relationship Id="rId17" Type="http://schemas.openxmlformats.org/officeDocument/2006/relationships/hyperlink" Target="https://it.wikipedia.org/wiki/1997" TargetMode="External"/><Relationship Id="rId25" Type="http://schemas.openxmlformats.org/officeDocument/2006/relationships/hyperlink" Target="https://ec.europa.eu/energy/en/topics/energy-strategy-and-energy-union/clean-energy-all-europeans" TargetMode="External"/><Relationship Id="rId2" Type="http://schemas.openxmlformats.org/officeDocument/2006/relationships/slide" Target="../slides/slide4.xml"/><Relationship Id="rId16" Type="http://schemas.openxmlformats.org/officeDocument/2006/relationships/hyperlink" Target="https://it.wikipedia.org/wiki/Ambientalismo" TargetMode="External"/><Relationship Id="rId20" Type="http://schemas.openxmlformats.org/officeDocument/2006/relationships/hyperlink" Target="https://it.wikipedia.org/wiki/Convenzione_quadro_delle_Nazioni_Unite_sui_cambiamenti_climatici" TargetMode="External"/><Relationship Id="rId1" Type="http://schemas.openxmlformats.org/officeDocument/2006/relationships/notesMaster" Target="../notesMasters/notesMaster1.xml"/><Relationship Id="rId6" Type="http://schemas.openxmlformats.org/officeDocument/2006/relationships/hyperlink" Target="https://ec.europa.eu/clima/policies/strategies/progress_en" TargetMode="External"/><Relationship Id="rId11" Type="http://schemas.openxmlformats.org/officeDocument/2006/relationships/hyperlink" Target="https://it.wikipedia.org/wiki/Summit_della_Terra" TargetMode="External"/><Relationship Id="rId24" Type="http://schemas.openxmlformats.org/officeDocument/2006/relationships/hyperlink" Target="http://europa.eu/rapid/press-release_IP-18-6383_en.htm" TargetMode="External"/><Relationship Id="rId5" Type="http://schemas.openxmlformats.org/officeDocument/2006/relationships/hyperlink" Target="https://ec.europa.eu/clima/policies/strategies/2050_en" TargetMode="External"/><Relationship Id="rId15" Type="http://schemas.openxmlformats.org/officeDocument/2006/relationships/hyperlink" Target="https://it.wikipedia.org/wiki/Trattato_internazionale" TargetMode="External"/><Relationship Id="rId23" Type="http://schemas.openxmlformats.org/officeDocument/2006/relationships/hyperlink" Target="https://it.wikipedia.org/wiki/2013" TargetMode="External"/><Relationship Id="rId10" Type="http://schemas.openxmlformats.org/officeDocument/2006/relationships/hyperlink" Target="https://it.wikipedia.org/wiki/Nazioni_Unite" TargetMode="External"/><Relationship Id="rId19" Type="http://schemas.openxmlformats.org/officeDocument/2006/relationships/hyperlink" Target="https://it.wikipedia.org/wiki/Kyoto" TargetMode="External"/><Relationship Id="rId4" Type="http://schemas.openxmlformats.org/officeDocument/2006/relationships/hyperlink" Target="https://ec.europa.eu/clima/policies/strategies/2030_en" TargetMode="External"/><Relationship Id="rId9" Type="http://schemas.openxmlformats.org/officeDocument/2006/relationships/hyperlink" Target="https://it.wikipedia.org/wiki/Trattato_(accordo)" TargetMode="External"/><Relationship Id="rId14" Type="http://schemas.openxmlformats.org/officeDocument/2006/relationships/hyperlink" Target="https://it.wikipedia.org/wiki/Riscaldamento_globale" TargetMode="External"/><Relationship Id="rId22" Type="http://schemas.openxmlformats.org/officeDocument/2006/relationships/hyperlink" Target="https://it.wikipedia.org/wiki/Russia"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it.wikipedia.org/wiki/Lingua_inglese" TargetMode="External"/><Relationship Id="rId13" Type="http://schemas.openxmlformats.org/officeDocument/2006/relationships/hyperlink" Target="https://it.wikipedia.org/wiki/Gas_serra" TargetMode="External"/><Relationship Id="rId18" Type="http://schemas.openxmlformats.org/officeDocument/2006/relationships/hyperlink" Target="https://it.wikipedia.org/wiki/Giappone" TargetMode="External"/><Relationship Id="rId3" Type="http://schemas.openxmlformats.org/officeDocument/2006/relationships/hyperlink" Target="https://ec.europa.eu/clima/policies/strategies/2020_en" TargetMode="External"/><Relationship Id="rId21" Type="http://schemas.openxmlformats.org/officeDocument/2006/relationships/hyperlink" Target="https://it.wikipedia.org/wiki/2005" TargetMode="External"/><Relationship Id="rId7" Type="http://schemas.openxmlformats.org/officeDocument/2006/relationships/hyperlink" Target="https://ec.europa.eu/clima/policies/strategies/analysis_en" TargetMode="External"/><Relationship Id="rId12" Type="http://schemas.openxmlformats.org/officeDocument/2006/relationships/hyperlink" Target="https://it.wikipedia.org/wiki/Rio_de_Janeiro" TargetMode="External"/><Relationship Id="rId17" Type="http://schemas.openxmlformats.org/officeDocument/2006/relationships/hyperlink" Target="https://it.wikipedia.org/wiki/1997" TargetMode="External"/><Relationship Id="rId25" Type="http://schemas.openxmlformats.org/officeDocument/2006/relationships/hyperlink" Target="https://ec.europa.eu/energy/en/topics/energy-strategy-and-energy-union/clean-energy-all-europeans" TargetMode="External"/><Relationship Id="rId2" Type="http://schemas.openxmlformats.org/officeDocument/2006/relationships/slide" Target="../slides/slide5.xml"/><Relationship Id="rId16" Type="http://schemas.openxmlformats.org/officeDocument/2006/relationships/hyperlink" Target="https://it.wikipedia.org/wiki/Ambientalismo" TargetMode="External"/><Relationship Id="rId20" Type="http://schemas.openxmlformats.org/officeDocument/2006/relationships/hyperlink" Target="https://it.wikipedia.org/wiki/Convenzione_quadro_delle_Nazioni_Unite_sui_cambiamenti_climatici" TargetMode="External"/><Relationship Id="rId1" Type="http://schemas.openxmlformats.org/officeDocument/2006/relationships/notesMaster" Target="../notesMasters/notesMaster1.xml"/><Relationship Id="rId6" Type="http://schemas.openxmlformats.org/officeDocument/2006/relationships/hyperlink" Target="https://ec.europa.eu/clima/policies/strategies/progress_en" TargetMode="External"/><Relationship Id="rId11" Type="http://schemas.openxmlformats.org/officeDocument/2006/relationships/hyperlink" Target="https://it.wikipedia.org/wiki/Summit_della_Terra" TargetMode="External"/><Relationship Id="rId24" Type="http://schemas.openxmlformats.org/officeDocument/2006/relationships/hyperlink" Target="http://europa.eu/rapid/press-release_IP-18-6383_en.htm" TargetMode="External"/><Relationship Id="rId5" Type="http://schemas.openxmlformats.org/officeDocument/2006/relationships/hyperlink" Target="https://ec.europa.eu/clima/policies/strategies/2050_en" TargetMode="External"/><Relationship Id="rId15" Type="http://schemas.openxmlformats.org/officeDocument/2006/relationships/hyperlink" Target="https://it.wikipedia.org/wiki/Trattato_internazionale" TargetMode="External"/><Relationship Id="rId23" Type="http://schemas.openxmlformats.org/officeDocument/2006/relationships/hyperlink" Target="https://it.wikipedia.org/wiki/2013" TargetMode="External"/><Relationship Id="rId10" Type="http://schemas.openxmlformats.org/officeDocument/2006/relationships/hyperlink" Target="https://it.wikipedia.org/wiki/Nazioni_Unite" TargetMode="External"/><Relationship Id="rId19" Type="http://schemas.openxmlformats.org/officeDocument/2006/relationships/hyperlink" Target="https://it.wikipedia.org/wiki/Kyoto" TargetMode="External"/><Relationship Id="rId4" Type="http://schemas.openxmlformats.org/officeDocument/2006/relationships/hyperlink" Target="https://ec.europa.eu/clima/policies/strategies/2030_en" TargetMode="External"/><Relationship Id="rId9" Type="http://schemas.openxmlformats.org/officeDocument/2006/relationships/hyperlink" Target="https://it.wikipedia.org/wiki/Trattato_(accordo)" TargetMode="External"/><Relationship Id="rId14" Type="http://schemas.openxmlformats.org/officeDocument/2006/relationships/hyperlink" Target="https://it.wikipedia.org/wiki/Riscaldamento_globale" TargetMode="External"/><Relationship Id="rId22" Type="http://schemas.openxmlformats.org/officeDocument/2006/relationships/hyperlink" Target="https://it.wikipedia.org/wiki/Russia"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it.wikipedia.org/wiki/Lingua_inglese" TargetMode="External"/><Relationship Id="rId13" Type="http://schemas.openxmlformats.org/officeDocument/2006/relationships/hyperlink" Target="https://it.wikipedia.org/wiki/Gas_serra" TargetMode="External"/><Relationship Id="rId18" Type="http://schemas.openxmlformats.org/officeDocument/2006/relationships/hyperlink" Target="https://it.wikipedia.org/wiki/Giappone" TargetMode="External"/><Relationship Id="rId3" Type="http://schemas.openxmlformats.org/officeDocument/2006/relationships/hyperlink" Target="https://ec.europa.eu/clima/policies/strategies/2020_en" TargetMode="External"/><Relationship Id="rId21" Type="http://schemas.openxmlformats.org/officeDocument/2006/relationships/hyperlink" Target="https://it.wikipedia.org/wiki/2005" TargetMode="External"/><Relationship Id="rId7" Type="http://schemas.openxmlformats.org/officeDocument/2006/relationships/hyperlink" Target="https://ec.europa.eu/clima/policies/strategies/analysis_en" TargetMode="External"/><Relationship Id="rId12" Type="http://schemas.openxmlformats.org/officeDocument/2006/relationships/hyperlink" Target="https://it.wikipedia.org/wiki/Rio_de_Janeiro" TargetMode="External"/><Relationship Id="rId17" Type="http://schemas.openxmlformats.org/officeDocument/2006/relationships/hyperlink" Target="https://it.wikipedia.org/wiki/1997" TargetMode="External"/><Relationship Id="rId25" Type="http://schemas.openxmlformats.org/officeDocument/2006/relationships/hyperlink" Target="https://ec.europa.eu/energy/en/topics/energy-strategy-and-energy-union/clean-energy-all-europeans" TargetMode="External"/><Relationship Id="rId2" Type="http://schemas.openxmlformats.org/officeDocument/2006/relationships/slide" Target="../slides/slide6.xml"/><Relationship Id="rId16" Type="http://schemas.openxmlformats.org/officeDocument/2006/relationships/hyperlink" Target="https://it.wikipedia.org/wiki/Ambientalismo" TargetMode="External"/><Relationship Id="rId20" Type="http://schemas.openxmlformats.org/officeDocument/2006/relationships/hyperlink" Target="https://it.wikipedia.org/wiki/Convenzione_quadro_delle_Nazioni_Unite_sui_cambiamenti_climatici" TargetMode="External"/><Relationship Id="rId1" Type="http://schemas.openxmlformats.org/officeDocument/2006/relationships/notesMaster" Target="../notesMasters/notesMaster1.xml"/><Relationship Id="rId6" Type="http://schemas.openxmlformats.org/officeDocument/2006/relationships/hyperlink" Target="https://ec.europa.eu/clima/policies/strategies/progress_en" TargetMode="External"/><Relationship Id="rId11" Type="http://schemas.openxmlformats.org/officeDocument/2006/relationships/hyperlink" Target="https://it.wikipedia.org/wiki/Summit_della_Terra" TargetMode="External"/><Relationship Id="rId24" Type="http://schemas.openxmlformats.org/officeDocument/2006/relationships/hyperlink" Target="http://europa.eu/rapid/press-release_IP-18-6383_en.htm" TargetMode="External"/><Relationship Id="rId5" Type="http://schemas.openxmlformats.org/officeDocument/2006/relationships/hyperlink" Target="https://ec.europa.eu/clima/policies/strategies/2050_en" TargetMode="External"/><Relationship Id="rId15" Type="http://schemas.openxmlformats.org/officeDocument/2006/relationships/hyperlink" Target="https://it.wikipedia.org/wiki/Trattato_internazionale" TargetMode="External"/><Relationship Id="rId23" Type="http://schemas.openxmlformats.org/officeDocument/2006/relationships/hyperlink" Target="https://it.wikipedia.org/wiki/2013" TargetMode="External"/><Relationship Id="rId10" Type="http://schemas.openxmlformats.org/officeDocument/2006/relationships/hyperlink" Target="https://it.wikipedia.org/wiki/Nazioni_Unite" TargetMode="External"/><Relationship Id="rId19" Type="http://schemas.openxmlformats.org/officeDocument/2006/relationships/hyperlink" Target="https://it.wikipedia.org/wiki/Kyoto" TargetMode="External"/><Relationship Id="rId4" Type="http://schemas.openxmlformats.org/officeDocument/2006/relationships/hyperlink" Target="https://ec.europa.eu/clima/policies/strategies/2030_en" TargetMode="External"/><Relationship Id="rId9" Type="http://schemas.openxmlformats.org/officeDocument/2006/relationships/hyperlink" Target="https://it.wikipedia.org/wiki/Trattato_(accordo)" TargetMode="External"/><Relationship Id="rId14" Type="http://schemas.openxmlformats.org/officeDocument/2006/relationships/hyperlink" Target="https://it.wikipedia.org/wiki/Riscaldamento_globale" TargetMode="External"/><Relationship Id="rId22" Type="http://schemas.openxmlformats.org/officeDocument/2006/relationships/hyperlink" Target="https://it.wikipedia.org/wiki/Russia"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27: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27: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
        <p:nvSpPr>
          <p:cNvPr id="83" name="Google Shape;83;p27:notes"/>
          <p:cNvSpPr txBox="1">
            <a:spLocks noGrp="1"/>
          </p:cNvSpPr>
          <p:nvPr>
            <p:ph type="sldNum" idx="12"/>
          </p:nvPr>
        </p:nvSpPr>
        <p:spPr>
          <a:xfrm>
            <a:off x="4006371" y="8872376"/>
            <a:ext cx="3064947" cy="467053"/>
          </a:xfrm>
          <a:prstGeom prst="rect">
            <a:avLst/>
          </a:prstGeom>
          <a:noFill/>
          <a:ln>
            <a:noFill/>
          </a:ln>
        </p:spPr>
        <p:txBody>
          <a:bodyPr spcFirstLastPara="1" wrap="square" lIns="93750" tIns="46875" rIns="93750" bIns="46875"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27978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71463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8: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p28: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rmAutofit/>
          </a:bodyPr>
          <a:lstStyle/>
          <a:p>
            <a:pPr marL="457200" marR="0" lvl="0" indent="-298450" algn="l" rtl="0">
              <a:lnSpc>
                <a:spcPct val="90000"/>
              </a:lnSpc>
              <a:spcBef>
                <a:spcPts val="0"/>
              </a:spcBef>
              <a:spcAft>
                <a:spcPts val="0"/>
              </a:spcAft>
              <a:buClr>
                <a:srgbClr val="000000"/>
              </a:buClr>
              <a:buSzPts val="1100"/>
              <a:buFont typeface="Arial"/>
              <a:buChar char="●"/>
            </a:pPr>
            <a:r>
              <a:rPr lang="en-US"/>
              <a:t>Durante la COP 28 è stato realizzato il primo bilancio globale nel quadro dell'accordo di Parigi, che ha misurato i progressi compiuti verso il conseguimento degli obiettivi climatici stabiliti dall'accordo.</a:t>
            </a:r>
            <a:endParaRPr/>
          </a:p>
          <a:p>
            <a:pPr marL="457200" marR="0" lvl="0" indent="-228600" algn="l" rtl="0">
              <a:lnSpc>
                <a:spcPct val="90000"/>
              </a:lnSpc>
              <a:spcBef>
                <a:spcPts val="0"/>
              </a:spcBef>
              <a:spcAft>
                <a:spcPts val="0"/>
              </a:spcAft>
              <a:buClr>
                <a:srgbClr val="000000"/>
              </a:buClr>
              <a:buSzPts val="1100"/>
              <a:buFont typeface="Arial"/>
              <a:buNone/>
            </a:pPr>
            <a:endParaRPr/>
          </a:p>
          <a:p>
            <a:pPr marL="457200" marR="0" lvl="0" indent="-298450" algn="l" rtl="0">
              <a:lnSpc>
                <a:spcPct val="90000"/>
              </a:lnSpc>
              <a:spcBef>
                <a:spcPts val="0"/>
              </a:spcBef>
              <a:spcAft>
                <a:spcPts val="0"/>
              </a:spcAft>
              <a:buClr>
                <a:srgbClr val="000000"/>
              </a:buClr>
              <a:buSzPts val="1100"/>
              <a:buFont typeface="Arial"/>
              <a:buChar char="●"/>
            </a:pPr>
            <a:r>
              <a:rPr lang="en-US"/>
              <a:t>Il bilancio ha evidenziato la necessità di raggiungere il picco delle emissioni globali di gas a effetto serra entro il 2025 e di una loro riduzione del 43% entro il 2030 e del 60% entro il 2035 rispetto ai livelli del 2019, al fine di limitare il riscaldamento globale a 1,5 ºC. Ha inoltre rilevato il ritardo di alcuni paesi per quanto concerne il conseguimento degli obiettivi dell'accordo di Parigi.</a:t>
            </a:r>
            <a:endParaRPr/>
          </a:p>
          <a:p>
            <a:pPr marL="457200" marR="0" lvl="0" indent="-228600" algn="l" rtl="0">
              <a:lnSpc>
                <a:spcPct val="90000"/>
              </a:lnSpc>
              <a:spcBef>
                <a:spcPts val="0"/>
              </a:spcBef>
              <a:spcAft>
                <a:spcPts val="0"/>
              </a:spcAft>
              <a:buClr>
                <a:srgbClr val="000000"/>
              </a:buClr>
              <a:buSzPts val="1100"/>
              <a:buFont typeface="Arial"/>
              <a:buNone/>
            </a:pPr>
            <a:endParaRPr/>
          </a:p>
          <a:p>
            <a:pPr marL="457200" marR="0" lvl="0" indent="-298450" algn="l" rtl="0">
              <a:lnSpc>
                <a:spcPct val="90000"/>
              </a:lnSpc>
              <a:spcBef>
                <a:spcPts val="0"/>
              </a:spcBef>
              <a:spcAft>
                <a:spcPts val="0"/>
              </a:spcAft>
              <a:buClr>
                <a:srgbClr val="000000"/>
              </a:buClr>
              <a:buSzPts val="1100"/>
              <a:buFont typeface="Arial"/>
              <a:buChar char="●"/>
            </a:pPr>
            <a:r>
              <a:rPr lang="en-US"/>
              <a:t>Le parti hanno convenuto di presentare entro la COP 30 i loro piani aggiornati per il clima per il 2035, che dovrebbero essere allineati al limite di 1,5 ºC sulla base delle migliori conoscenze scientifiche disponibili e dei risultati del bilancio globale 2023.</a:t>
            </a:r>
            <a:endParaRPr/>
          </a:p>
          <a:p>
            <a:pPr marL="457200" marR="0" lvl="0" indent="-298450" algn="l" rtl="0">
              <a:lnSpc>
                <a:spcPct val="90000"/>
              </a:lnSpc>
              <a:spcBef>
                <a:spcPts val="0"/>
              </a:spcBef>
              <a:spcAft>
                <a:spcPts val="0"/>
              </a:spcAft>
              <a:buClr>
                <a:srgbClr val="000000"/>
              </a:buClr>
              <a:buSzPts val="1100"/>
              <a:buFont typeface="Arial"/>
              <a:buChar char="●"/>
            </a:pPr>
            <a:r>
              <a:rPr lang="en-US"/>
              <a:t>Energia</a:t>
            </a:r>
            <a:endParaRPr/>
          </a:p>
          <a:p>
            <a:pPr marL="457200" marR="0" lvl="0" indent="-298450" algn="l" rtl="0">
              <a:lnSpc>
                <a:spcPct val="90000"/>
              </a:lnSpc>
              <a:spcBef>
                <a:spcPts val="0"/>
              </a:spcBef>
              <a:spcAft>
                <a:spcPts val="0"/>
              </a:spcAft>
              <a:buClr>
                <a:srgbClr val="000000"/>
              </a:buClr>
              <a:buSzPts val="1100"/>
              <a:buFont typeface="Arial"/>
              <a:buChar char="●"/>
            </a:pPr>
            <a:r>
              <a:rPr lang="en-US"/>
              <a:t>È essenziale intensificare gli sforzi di mitigazione dei cambiamenti climatici. L'energia è uno dei settori in cui la riduzione delle emissioni può avere i maggiori effetti a breve termine.</a:t>
            </a:r>
            <a:endParaRPr/>
          </a:p>
          <a:p>
            <a:pPr marL="457200" marR="0" lvl="0" indent="-228600" algn="l" rtl="0">
              <a:lnSpc>
                <a:spcPct val="90000"/>
              </a:lnSpc>
              <a:spcBef>
                <a:spcPts val="0"/>
              </a:spcBef>
              <a:spcAft>
                <a:spcPts val="0"/>
              </a:spcAft>
              <a:buClr>
                <a:srgbClr val="000000"/>
              </a:buClr>
              <a:buSzPts val="1100"/>
              <a:buFont typeface="Arial"/>
              <a:buNone/>
            </a:pPr>
            <a:endParaRPr/>
          </a:p>
          <a:p>
            <a:pPr marL="457200" marR="0" lvl="0" indent="-298450" algn="l" rtl="0">
              <a:lnSpc>
                <a:spcPct val="90000"/>
              </a:lnSpc>
              <a:spcBef>
                <a:spcPts val="0"/>
              </a:spcBef>
              <a:spcAft>
                <a:spcPts val="0"/>
              </a:spcAft>
              <a:buClr>
                <a:srgbClr val="000000"/>
              </a:buClr>
              <a:buSzPts val="1100"/>
              <a:buFont typeface="Arial"/>
              <a:buChar char="●"/>
            </a:pPr>
            <a:r>
              <a:rPr lang="en-US"/>
              <a:t>In occasione della COP 28 l'UE e i suoi paesi hanno incoraggiato le parti a concordare i seguenti obiettivi globali in materia di energia:</a:t>
            </a:r>
            <a:endParaRPr/>
          </a:p>
          <a:p>
            <a:pPr marL="162798" lvl="0" indent="0" algn="l" rtl="0">
              <a:lnSpc>
                <a:spcPct val="90000"/>
              </a:lnSpc>
              <a:spcBef>
                <a:spcPts val="0"/>
              </a:spcBef>
              <a:spcAft>
                <a:spcPts val="0"/>
              </a:spcAft>
              <a:buSzPts val="1100"/>
              <a:buNone/>
            </a:pPr>
            <a:endParaRPr/>
          </a:p>
          <a:p>
            <a:pPr marL="162798" lvl="0" indent="0" algn="l" rtl="0">
              <a:lnSpc>
                <a:spcPct val="90000"/>
              </a:lnSpc>
              <a:spcBef>
                <a:spcPts val="0"/>
              </a:spcBef>
              <a:spcAft>
                <a:spcPts val="0"/>
              </a:spcAft>
              <a:buSzPts val="1100"/>
              <a:buNone/>
            </a:pPr>
            <a:r>
              <a:rPr lang="en-US"/>
              <a:t>Energia</a:t>
            </a:r>
            <a:endParaRPr/>
          </a:p>
          <a:p>
            <a:pPr marL="457200" marR="0" lvl="0" indent="-298450" algn="l" rtl="0">
              <a:lnSpc>
                <a:spcPct val="90000"/>
              </a:lnSpc>
              <a:spcBef>
                <a:spcPts val="0"/>
              </a:spcBef>
              <a:spcAft>
                <a:spcPts val="0"/>
              </a:spcAft>
              <a:buClr>
                <a:srgbClr val="000000"/>
              </a:buClr>
              <a:buSzPts val="1100"/>
              <a:buFont typeface="Arial"/>
              <a:buChar char="●"/>
            </a:pPr>
            <a:r>
              <a:rPr lang="en-US"/>
              <a:t>realizzare la transizione verso l'abbandono dell'energia fossile: le parti hanno convenuto di abbandonare progressivamente i combustibili fossili nel settore dell'energia entro il 2050</a:t>
            </a:r>
            <a:endParaRPr/>
          </a:p>
          <a:p>
            <a:pPr marL="457200" marR="0" lvl="0" indent="-298450" algn="l" rtl="0">
              <a:lnSpc>
                <a:spcPct val="90000"/>
              </a:lnSpc>
              <a:spcBef>
                <a:spcPts val="0"/>
              </a:spcBef>
              <a:spcAft>
                <a:spcPts val="0"/>
              </a:spcAft>
              <a:buClr>
                <a:srgbClr val="000000"/>
              </a:buClr>
              <a:buSzPts val="1100"/>
              <a:buFont typeface="Arial"/>
              <a:buChar char="●"/>
            </a:pPr>
            <a:r>
              <a:rPr lang="en-US"/>
              <a:t>energie rinnovabili ed efficienza energetica: le parti hanno convenuto di triplicare la capacità di energia rinnovabile a livello mondiale e di raddoppiare il tasso di miglioramento dell'efficienza energetica entro il 2030</a:t>
            </a:r>
            <a:endParaRPr/>
          </a:p>
        </p:txBody>
      </p:sp>
      <p:sp>
        <p:nvSpPr>
          <p:cNvPr id="101" name="Google Shape;101;p28:notes"/>
          <p:cNvSpPr txBox="1">
            <a:spLocks noGrp="1"/>
          </p:cNvSpPr>
          <p:nvPr>
            <p:ph type="sldNum" idx="12"/>
          </p:nvPr>
        </p:nvSpPr>
        <p:spPr>
          <a:xfrm>
            <a:off x="4006371" y="8872376"/>
            <a:ext cx="3064947" cy="467053"/>
          </a:xfrm>
          <a:prstGeom prst="rect">
            <a:avLst/>
          </a:prstGeom>
          <a:noFill/>
          <a:ln>
            <a:noFill/>
          </a:ln>
        </p:spPr>
        <p:txBody>
          <a:bodyPr spcFirstLastPara="1" wrap="square" lIns="93750" tIns="46875" rIns="93750" bIns="46875"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81161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2: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32: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rmAutofit/>
          </a:bodyPr>
          <a:lstStyle/>
          <a:p>
            <a:pPr marL="162798" lvl="0" indent="0" algn="l" rtl="0">
              <a:lnSpc>
                <a:spcPct val="80000"/>
              </a:lnSpc>
              <a:spcBef>
                <a:spcPts val="0"/>
              </a:spcBef>
              <a:spcAft>
                <a:spcPts val="0"/>
              </a:spcAft>
              <a:buSzPts val="1100"/>
              <a:buNone/>
            </a:pPr>
            <a:r>
              <a:rPr lang="en-US" sz="570" b="1" dirty="0">
                <a:solidFill>
                  <a:schemeClr val="dk1"/>
                </a:solidFill>
                <a:latin typeface="Arial"/>
                <a:ea typeface="Arial"/>
                <a:cs typeface="Arial"/>
                <a:sym typeface="Arial"/>
              </a:rPr>
              <a:t>L'UE ha </a:t>
            </a:r>
            <a:r>
              <a:rPr lang="en-US" sz="570" b="1" dirty="0" err="1">
                <a:solidFill>
                  <a:schemeClr val="dk1"/>
                </a:solidFill>
                <a:latin typeface="Arial"/>
                <a:ea typeface="Arial"/>
                <a:cs typeface="Arial"/>
                <a:sym typeface="Arial"/>
              </a:rPr>
              <a:t>fissato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i</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suoi</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obiettivi</a:t>
            </a:r>
            <a:r>
              <a:rPr lang="en-US" sz="570" b="1" dirty="0">
                <a:solidFill>
                  <a:schemeClr val="dk1"/>
                </a:solidFill>
                <a:latin typeface="Arial"/>
                <a:ea typeface="Arial"/>
                <a:cs typeface="Arial"/>
                <a:sym typeface="Arial"/>
              </a:rPr>
              <a:t> per </a:t>
            </a:r>
            <a:r>
              <a:rPr lang="en-US" sz="570" b="1" dirty="0" err="1">
                <a:solidFill>
                  <a:schemeClr val="dk1"/>
                </a:solidFill>
                <a:latin typeface="Arial"/>
                <a:ea typeface="Arial"/>
                <a:cs typeface="Arial"/>
                <a:sym typeface="Arial"/>
              </a:rPr>
              <a:t>ridurre</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progressivamente</a:t>
            </a:r>
            <a:r>
              <a:rPr lang="en-US" sz="570" b="1" dirty="0">
                <a:solidFill>
                  <a:schemeClr val="dk1"/>
                </a:solidFill>
                <a:latin typeface="Arial"/>
                <a:ea typeface="Arial"/>
                <a:cs typeface="Arial"/>
                <a:sym typeface="Arial"/>
              </a:rPr>
              <a:t> le </a:t>
            </a:r>
            <a:r>
              <a:rPr lang="en-US" sz="570" b="1" dirty="0" err="1">
                <a:solidFill>
                  <a:schemeClr val="dk1"/>
                </a:solidFill>
                <a:latin typeface="Arial"/>
                <a:ea typeface="Arial"/>
                <a:cs typeface="Arial"/>
                <a:sym typeface="Arial"/>
              </a:rPr>
              <a:t>emissioni</a:t>
            </a:r>
            <a:r>
              <a:rPr lang="en-US" sz="570" b="1" dirty="0">
                <a:solidFill>
                  <a:schemeClr val="dk1"/>
                </a:solidFill>
                <a:latin typeface="Arial"/>
                <a:ea typeface="Arial"/>
                <a:cs typeface="Arial"/>
                <a:sym typeface="Arial"/>
              </a:rPr>
              <a:t> di gas a </a:t>
            </a:r>
            <a:r>
              <a:rPr lang="en-US" sz="570" b="1" dirty="0" err="1">
                <a:solidFill>
                  <a:schemeClr val="dk1"/>
                </a:solidFill>
                <a:latin typeface="Arial"/>
                <a:ea typeface="Arial"/>
                <a:cs typeface="Arial"/>
                <a:sym typeface="Arial"/>
              </a:rPr>
              <a:t>effetto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serra</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fino</a:t>
            </a:r>
            <a:r>
              <a:rPr lang="en-US" sz="570" b="1" dirty="0">
                <a:solidFill>
                  <a:schemeClr val="dk1"/>
                </a:solidFill>
                <a:latin typeface="Arial"/>
                <a:ea typeface="Arial"/>
                <a:cs typeface="Arial"/>
                <a:sym typeface="Arial"/>
              </a:rPr>
              <a:t> al 2050.</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70" dirty="0" err="1">
                <a:solidFill>
                  <a:schemeClr val="dk1"/>
                </a:solidFill>
                <a:latin typeface="Arial"/>
                <a:ea typeface="Arial"/>
                <a:cs typeface="Arial"/>
                <a:sym typeface="Arial"/>
              </a:rPr>
              <a:t>Gli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obiettivi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fondamentali</a:t>
            </a:r>
            <a:r>
              <a:rPr lang="en-US" sz="570" dirty="0">
                <a:solidFill>
                  <a:schemeClr val="dk1"/>
                </a:solidFill>
                <a:latin typeface="Arial"/>
                <a:ea typeface="Arial"/>
                <a:cs typeface="Arial"/>
                <a:sym typeface="Arial"/>
              </a:rPr>
              <a:t> in </a:t>
            </a:r>
            <a:r>
              <a:rPr lang="en-US" sz="570" dirty="0" err="1">
                <a:solidFill>
                  <a:schemeClr val="dk1"/>
                </a:solidFill>
                <a:latin typeface="Arial"/>
                <a:ea typeface="Arial"/>
                <a:cs typeface="Arial"/>
                <a:sym typeface="Arial"/>
              </a:rPr>
              <a:t>materia</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clima</a:t>
            </a:r>
            <a:r>
              <a:rPr lang="en-US" sz="570" dirty="0">
                <a:solidFill>
                  <a:schemeClr val="dk1"/>
                </a:solidFill>
                <a:latin typeface="Arial"/>
                <a:ea typeface="Arial"/>
                <a:cs typeface="Arial"/>
                <a:sym typeface="Arial"/>
              </a:rPr>
              <a:t> e di </a:t>
            </a:r>
            <a:r>
              <a:rPr lang="en-US" sz="570" dirty="0" err="1">
                <a:solidFill>
                  <a:schemeClr val="dk1"/>
                </a:solidFill>
                <a:latin typeface="Arial"/>
                <a:ea typeface="Arial"/>
                <a:cs typeface="Arial"/>
                <a:sym typeface="Arial"/>
              </a:rPr>
              <a:t>energia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sono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stabiliti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nel</a:t>
            </a:r>
            <a:r>
              <a:rPr lang="en-US" sz="57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7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pacchetto</a:t>
            </a:r>
            <a:r>
              <a:rPr lang="en-US" sz="57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a:t>
            </a:r>
            <a:r>
              <a:rPr lang="en-US" sz="57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il</a:t>
            </a:r>
            <a:r>
              <a:rPr lang="en-US" sz="57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clima</a:t>
            </a:r>
            <a:r>
              <a:rPr lang="en-US" sz="57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e </a:t>
            </a:r>
            <a:r>
              <a:rPr lang="en-US" sz="57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l'energia</a:t>
            </a:r>
            <a:r>
              <a:rPr lang="en-US" sz="57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2020</a:t>
            </a:r>
            <a:endParaRPr sz="57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57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quadro</a:t>
            </a:r>
            <a:r>
              <a:rPr lang="en-US" sz="57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le </a:t>
            </a:r>
            <a:r>
              <a:rPr lang="en-US" sz="57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politiche</a:t>
            </a:r>
            <a:r>
              <a:rPr lang="en-US" sz="57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dell'energia</a:t>
            </a:r>
            <a:r>
              <a:rPr lang="en-US" sz="57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e del </a:t>
            </a:r>
            <a:r>
              <a:rPr lang="en-US" sz="57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clima</a:t>
            </a:r>
            <a:r>
              <a:rPr lang="en-US" sz="57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2030.</a:t>
            </a:r>
            <a:endParaRPr sz="57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570" dirty="0">
                <a:solidFill>
                  <a:schemeClr val="dk1"/>
                </a:solidFill>
                <a:latin typeface="Arial"/>
                <a:ea typeface="Arial"/>
                <a:cs typeface="Arial"/>
                <a:sym typeface="Arial"/>
              </a:rPr>
              <a:t>La </a:t>
            </a:r>
            <a:r>
              <a:rPr lang="en-US" sz="570" dirty="0" err="1">
                <a:solidFill>
                  <a:schemeClr val="dk1"/>
                </a:solidFill>
                <a:latin typeface="Arial"/>
                <a:ea typeface="Arial"/>
                <a:cs typeface="Arial"/>
                <a:sym typeface="Arial"/>
              </a:rPr>
              <a:t>definizione</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questi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obiettivi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aiuterà</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l'UE</a:t>
            </a:r>
            <a:r>
              <a:rPr lang="en-US" sz="570" dirty="0">
                <a:solidFill>
                  <a:schemeClr val="dk1"/>
                </a:solidFill>
                <a:latin typeface="Arial"/>
                <a:ea typeface="Arial"/>
                <a:cs typeface="Arial"/>
                <a:sym typeface="Arial"/>
              </a:rPr>
              <a:t> a </a:t>
            </a:r>
            <a:r>
              <a:rPr lang="en-US" sz="570" dirty="0" err="1">
                <a:solidFill>
                  <a:schemeClr val="dk1"/>
                </a:solidFill>
                <a:latin typeface="Arial"/>
                <a:ea typeface="Arial"/>
                <a:cs typeface="Arial"/>
                <a:sym typeface="Arial"/>
              </a:rPr>
              <a:t>compiere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passaggio</a:t>
            </a:r>
            <a:r>
              <a:rPr lang="en-US" sz="570" dirty="0">
                <a:solidFill>
                  <a:schemeClr val="dk1"/>
                </a:solidFill>
                <a:latin typeface="Arial"/>
                <a:ea typeface="Arial"/>
                <a:cs typeface="Arial"/>
                <a:sym typeface="Arial"/>
              </a:rPr>
              <a:t> a </a:t>
            </a:r>
            <a:r>
              <a:rPr lang="en-US" sz="570" dirty="0" err="1">
                <a:solidFill>
                  <a:schemeClr val="dk1"/>
                </a:solidFill>
                <a:latin typeface="Arial"/>
                <a:ea typeface="Arial"/>
                <a:cs typeface="Arial"/>
                <a:sym typeface="Arial"/>
              </a:rPr>
              <a:t>un'economia</a:t>
            </a:r>
            <a:r>
              <a:rPr lang="en-US" sz="570" dirty="0">
                <a:solidFill>
                  <a:schemeClr val="dk1"/>
                </a:solidFill>
                <a:latin typeface="Arial"/>
                <a:ea typeface="Arial"/>
                <a:cs typeface="Arial"/>
                <a:sym typeface="Arial"/>
              </a:rPr>
              <a:t> a </a:t>
            </a:r>
            <a:r>
              <a:rPr lang="en-US" sz="570" dirty="0" err="1">
                <a:solidFill>
                  <a:schemeClr val="dk1"/>
                </a:solidFill>
                <a:latin typeface="Arial"/>
                <a:ea typeface="Arial"/>
                <a:cs typeface="Arial"/>
                <a:sym typeface="Arial"/>
              </a:rPr>
              <a:t>basse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emissioni</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carbonio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entro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2050 come </a:t>
            </a:r>
            <a:r>
              <a:rPr lang="en-US" sz="570" dirty="0" err="1">
                <a:solidFill>
                  <a:schemeClr val="dk1"/>
                </a:solidFill>
                <a:latin typeface="Arial"/>
                <a:ea typeface="Arial"/>
                <a:cs typeface="Arial"/>
                <a:sym typeface="Arial"/>
              </a:rPr>
              <a:t>indicato</a:t>
            </a:r>
            <a:r>
              <a:rPr lang="en-US" sz="570" dirty="0">
                <a:solidFill>
                  <a:schemeClr val="dk1"/>
                </a:solidFill>
                <a:latin typeface="Arial"/>
                <a:ea typeface="Arial"/>
                <a:cs typeface="Arial"/>
                <a:sym typeface="Arial"/>
              </a:rPr>
              <a:t> nella </a:t>
            </a:r>
            <a:r>
              <a:rPr lang="en-US" sz="570" dirty="0" err="1">
                <a:solidFill>
                  <a:schemeClr val="dk1"/>
                </a:solidFill>
                <a:latin typeface="Arial"/>
                <a:ea typeface="Arial"/>
                <a:cs typeface="Arial"/>
                <a:sym typeface="Arial"/>
              </a:rPr>
              <a:t>apposita</a:t>
            </a:r>
            <a:r>
              <a:rPr lang="en-US" sz="570" dirty="0">
                <a:solidFill>
                  <a:schemeClr val="dk1"/>
                </a:solidFill>
                <a:latin typeface="Arial"/>
                <a:ea typeface="Arial"/>
                <a:cs typeface="Arial"/>
                <a:sym typeface="Arial"/>
              </a:rPr>
              <a:t> </a:t>
            </a:r>
            <a:r>
              <a:rPr lang="en-US" sz="570" u="sng" dirty="0" err="1">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tabella</a:t>
            </a:r>
            <a:r>
              <a:rPr lang="en-US" sz="570" u="sng" dirty="0">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di </a:t>
            </a:r>
            <a:r>
              <a:rPr lang="en-US" sz="570" u="sng" dirty="0" err="1">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marcia</a:t>
            </a:r>
            <a:r>
              <a:rPr lang="en-US" sz="57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70" dirty="0">
                <a:solidFill>
                  <a:schemeClr val="dk1"/>
                </a:solidFill>
                <a:latin typeface="Arial"/>
                <a:ea typeface="Arial"/>
                <a:cs typeface="Arial"/>
                <a:sym typeface="Arial"/>
              </a:rPr>
              <a:t>L'UE segue </a:t>
            </a:r>
            <a:r>
              <a:rPr lang="en-US" sz="570" dirty="0" err="1">
                <a:solidFill>
                  <a:schemeClr val="dk1"/>
                </a:solidFill>
                <a:latin typeface="Arial"/>
                <a:ea typeface="Arial"/>
                <a:cs typeface="Arial"/>
                <a:sym typeface="Arial"/>
              </a:rPr>
              <a:t>i</a:t>
            </a:r>
            <a:r>
              <a:rPr lang="en-US" sz="570" dirty="0">
                <a:solidFill>
                  <a:schemeClr val="dk1"/>
                </a:solidFill>
                <a:latin typeface="Arial"/>
                <a:ea typeface="Arial"/>
                <a:cs typeface="Arial"/>
                <a:sym typeface="Arial"/>
              </a:rPr>
              <a:t> </a:t>
            </a:r>
            <a:r>
              <a:rPr lang="en-US" sz="57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progressi</a:t>
            </a:r>
            <a:r>
              <a:rPr lang="en-US" sz="57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ottenuti</a:t>
            </a:r>
            <a:r>
              <a:rPr lang="en-US" sz="57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nella </a:t>
            </a:r>
            <a:r>
              <a:rPr lang="en-US" sz="57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riduzione</a:t>
            </a:r>
            <a:r>
              <a:rPr lang="en-US" sz="57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delle </a:t>
            </a:r>
            <a:r>
              <a:rPr lang="en-US" sz="57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emissioni</a:t>
            </a:r>
            <a:r>
              <a:rPr lang="en-US" sz="570" dirty="0">
                <a:solidFill>
                  <a:schemeClr val="dk1"/>
                </a:solidFill>
                <a:latin typeface="Arial"/>
                <a:ea typeface="Arial"/>
                <a:cs typeface="Arial"/>
                <a:sym typeface="Arial"/>
              </a:rPr>
              <a:t> grazie a </a:t>
            </a:r>
            <a:r>
              <a:rPr lang="en-US" sz="570" dirty="0" err="1">
                <a:solidFill>
                  <a:schemeClr val="dk1"/>
                </a:solidFill>
                <a:latin typeface="Arial"/>
                <a:ea typeface="Arial"/>
                <a:cs typeface="Arial"/>
                <a:sym typeface="Arial"/>
              </a:rPr>
              <a:t>una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regolare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attività</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monitoraggio</a:t>
            </a:r>
            <a:r>
              <a:rPr lang="en-US" sz="570" dirty="0">
                <a:solidFill>
                  <a:schemeClr val="dk1"/>
                </a:solidFill>
                <a:latin typeface="Arial"/>
                <a:ea typeface="Arial"/>
                <a:cs typeface="Arial"/>
                <a:sym typeface="Arial"/>
              </a:rPr>
              <a:t> e di </a:t>
            </a:r>
            <a:r>
              <a:rPr lang="en-US" sz="570" dirty="0" err="1">
                <a:solidFill>
                  <a:schemeClr val="dk1"/>
                </a:solidFill>
                <a:latin typeface="Arial"/>
                <a:ea typeface="Arial"/>
                <a:cs typeface="Arial"/>
                <a:sym typeface="Arial"/>
              </a:rPr>
              <a:t>relazione</a:t>
            </a:r>
            <a:r>
              <a:rPr lang="en-US" sz="57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70" dirty="0">
                <a:solidFill>
                  <a:schemeClr val="dk1"/>
                </a:solidFill>
                <a:latin typeface="Arial"/>
                <a:ea typeface="Arial"/>
                <a:cs typeface="Arial"/>
                <a:sym typeface="Arial"/>
              </a:rPr>
              <a:t>Prima di </a:t>
            </a:r>
            <a:r>
              <a:rPr lang="en-US" sz="570" dirty="0" err="1">
                <a:solidFill>
                  <a:schemeClr val="dk1"/>
                </a:solidFill>
                <a:latin typeface="Arial"/>
                <a:ea typeface="Arial"/>
                <a:cs typeface="Arial"/>
                <a:sym typeface="Arial"/>
              </a:rPr>
              <a:t>proporre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nuove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politiche</a:t>
            </a:r>
            <a:r>
              <a:rPr lang="en-US" sz="570" dirty="0">
                <a:solidFill>
                  <a:schemeClr val="dk1"/>
                </a:solidFill>
                <a:latin typeface="Arial"/>
                <a:ea typeface="Arial"/>
                <a:cs typeface="Arial"/>
                <a:sym typeface="Arial"/>
              </a:rPr>
              <a:t>, la </a:t>
            </a:r>
            <a:r>
              <a:rPr lang="en-US" sz="570" dirty="0" err="1">
                <a:solidFill>
                  <a:schemeClr val="dk1"/>
                </a:solidFill>
                <a:latin typeface="Arial"/>
                <a:ea typeface="Arial"/>
                <a:cs typeface="Arial"/>
                <a:sym typeface="Arial"/>
              </a:rPr>
              <a:t>Commissione</a:t>
            </a:r>
            <a:r>
              <a:rPr lang="en-US" sz="570" dirty="0">
                <a:solidFill>
                  <a:schemeClr val="dk1"/>
                </a:solidFill>
                <a:latin typeface="Arial"/>
                <a:ea typeface="Arial"/>
                <a:cs typeface="Arial"/>
                <a:sym typeface="Arial"/>
              </a:rPr>
              <a:t> </a:t>
            </a:r>
            <a:r>
              <a:rPr lang="en-US" sz="57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ne </a:t>
            </a:r>
            <a:r>
              <a:rPr lang="en-US" sz="57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valuta</a:t>
            </a:r>
            <a:r>
              <a:rPr lang="en-US" sz="57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attentamente</a:t>
            </a:r>
            <a:r>
              <a:rPr lang="en-US" sz="57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a:t>
            </a:r>
            <a:r>
              <a:rPr lang="en-US" sz="57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potenziali</a:t>
            </a:r>
            <a:r>
              <a:rPr lang="en-US" sz="57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impatti</a:t>
            </a:r>
            <a:r>
              <a:rPr lang="en-US" sz="570" dirty="0">
                <a:solidFill>
                  <a:schemeClr val="dk1"/>
                </a:solidFill>
                <a:latin typeface="Arial"/>
                <a:ea typeface="Arial"/>
                <a:cs typeface="Arial"/>
                <a:sym typeface="Arial"/>
              </a:rPr>
              <a:t>.</a:t>
            </a:r>
            <a:endParaRPr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dirty="0"/>
              <a:t>La </a:t>
            </a:r>
            <a:r>
              <a:rPr lang="en-US" sz="522" b="1" dirty="0" err="1"/>
              <a:t>Convenzione</a:t>
            </a:r>
            <a:r>
              <a:rPr lang="en-US" sz="522" b="1" dirty="0"/>
              <a:t> delle </a:t>
            </a:r>
            <a:r>
              <a:rPr lang="en-US" sz="522" b="1" dirty="0" err="1"/>
              <a:t>Nazioni</a:t>
            </a:r>
            <a:r>
              <a:rPr lang="en-US" sz="522" b="1" dirty="0"/>
              <a:t> Unite sui </a:t>
            </a:r>
            <a:r>
              <a:rPr lang="en-US" sz="522" b="1" dirty="0" err="1"/>
              <a:t>cambiamenti</a:t>
            </a:r>
            <a:r>
              <a:rPr lang="en-US" sz="522" b="1" dirty="0"/>
              <a:t> </a:t>
            </a:r>
            <a:r>
              <a:rPr lang="en-US" sz="522" b="1" dirty="0" err="1"/>
              <a:t>climatici</a:t>
            </a:r>
            <a:r>
              <a:rPr lang="en-US" sz="522" dirty="0"/>
              <a:t> (in </a:t>
            </a:r>
            <a:r>
              <a:rPr lang="en-US" sz="522" u="sng" dirty="0" err="1">
                <a:solidFill>
                  <a:schemeClr val="hlink"/>
                </a:solidFill>
                <a:hlinkClick r:id="rId8"/>
              </a:rPr>
              <a:t>inglese</a:t>
            </a:r>
            <a:r>
              <a:rPr lang="en-US" sz="522" dirty="0"/>
              <a:t> </a:t>
            </a:r>
            <a:r>
              <a:rPr lang="en-US" sz="522" b="1" dirty="0"/>
              <a:t>United Nations Framework Convention on Climate Change</a:t>
            </a:r>
            <a:r>
              <a:rPr lang="en-US" sz="522" dirty="0"/>
              <a:t> da cui </a:t>
            </a:r>
            <a:r>
              <a:rPr lang="en-US" sz="522" dirty="0" err="1"/>
              <a:t>l'acronimo</a:t>
            </a:r>
            <a:r>
              <a:rPr lang="en-US" sz="522" dirty="0"/>
              <a:t> </a:t>
            </a:r>
            <a:r>
              <a:rPr lang="en-US" sz="522" b="1" dirty="0"/>
              <a:t>UNFCCC</a:t>
            </a:r>
            <a:r>
              <a:rPr lang="en-US" sz="522" dirty="0"/>
              <a:t> o </a:t>
            </a:r>
            <a:r>
              <a:rPr lang="en-US" sz="522" b="1" dirty="0"/>
              <a:t>FCCC</a:t>
            </a:r>
            <a:r>
              <a:rPr lang="en-US" sz="522" dirty="0"/>
              <a:t>), nota </a:t>
            </a:r>
            <a:r>
              <a:rPr lang="en-US" sz="522" dirty="0" err="1"/>
              <a:t>anche</a:t>
            </a:r>
            <a:r>
              <a:rPr lang="en-US" sz="522" dirty="0"/>
              <a:t> come </a:t>
            </a:r>
            <a:r>
              <a:rPr lang="en-US" sz="522" b="1" dirty="0" err="1"/>
              <a:t>Accordi</a:t>
            </a:r>
            <a:r>
              <a:rPr lang="en-US" sz="522" b="1" dirty="0"/>
              <a:t> di Rio</a:t>
            </a:r>
            <a:r>
              <a:rPr lang="en-US" sz="522" dirty="0"/>
              <a:t>, è un </a:t>
            </a:r>
            <a:r>
              <a:rPr lang="en-US" sz="522" u="sng" dirty="0" err="1">
                <a:solidFill>
                  <a:schemeClr val="hlink"/>
                </a:solidFill>
                <a:hlinkClick r:id="rId9"/>
              </a:rPr>
              <a:t>trattato</a:t>
            </a:r>
            <a:r>
              <a:rPr lang="en-US" sz="522" dirty="0"/>
              <a:t> </a:t>
            </a:r>
            <a:r>
              <a:rPr lang="en-US" sz="522" dirty="0" err="1"/>
              <a:t>ambientale</a:t>
            </a:r>
            <a:r>
              <a:rPr lang="en-US" sz="522" dirty="0"/>
              <a:t> </a:t>
            </a:r>
            <a:r>
              <a:rPr lang="en-US" sz="522" dirty="0" err="1"/>
              <a:t>internazionale</a:t>
            </a:r>
            <a:r>
              <a:rPr lang="en-US" sz="522" dirty="0"/>
              <a:t> </a:t>
            </a:r>
            <a:r>
              <a:rPr lang="en-US" sz="522" dirty="0" err="1"/>
              <a:t>prodotto</a:t>
            </a:r>
            <a:r>
              <a:rPr lang="en-US" sz="522" dirty="0"/>
              <a:t> </a:t>
            </a:r>
            <a:r>
              <a:rPr lang="en-US" sz="522" dirty="0" err="1"/>
              <a:t>dalla</a:t>
            </a:r>
            <a:r>
              <a:rPr lang="en-US" sz="522" dirty="0"/>
              <a:t> </a:t>
            </a:r>
            <a:r>
              <a:rPr lang="en-US" sz="522" dirty="0" err="1"/>
              <a:t>Conferenza</a:t>
            </a:r>
            <a:r>
              <a:rPr lang="en-US" sz="522" dirty="0"/>
              <a:t> </a:t>
            </a:r>
            <a:r>
              <a:rPr lang="en-US" sz="522" dirty="0" err="1"/>
              <a:t>sull'Ambiente</a:t>
            </a:r>
            <a:r>
              <a:rPr lang="en-US" sz="522" dirty="0"/>
              <a:t> e </a:t>
            </a:r>
            <a:r>
              <a:rPr lang="en-US" sz="522" dirty="0" err="1"/>
              <a:t>sullo</a:t>
            </a:r>
            <a:r>
              <a:rPr lang="en-US" sz="522" dirty="0"/>
              <a:t> </a:t>
            </a:r>
            <a:r>
              <a:rPr lang="en-US" sz="522" dirty="0" err="1"/>
              <a:t>Sviluppo</a:t>
            </a:r>
            <a:r>
              <a:rPr lang="en-US" sz="522" dirty="0"/>
              <a:t> delle </a:t>
            </a:r>
            <a:r>
              <a:rPr lang="en-US" sz="522" u="sng" dirty="0" err="1">
                <a:solidFill>
                  <a:schemeClr val="hlink"/>
                </a:solidFill>
                <a:hlinkClick r:id="rId10"/>
              </a:rPr>
              <a:t>Nazioni</a:t>
            </a:r>
            <a:r>
              <a:rPr lang="en-US" sz="522" u="sng" dirty="0">
                <a:solidFill>
                  <a:schemeClr val="hlink"/>
                </a:solidFill>
                <a:hlinkClick r:id="rId10"/>
              </a:rPr>
              <a:t> Unite</a:t>
            </a:r>
            <a:r>
              <a:rPr lang="en-US" sz="522" dirty="0"/>
              <a:t> (UNCED, United Nations Conference on Environment and Development), </a:t>
            </a:r>
            <a:r>
              <a:rPr lang="en-US" sz="522" dirty="0" err="1"/>
              <a:t>informalmente</a:t>
            </a:r>
            <a:r>
              <a:rPr lang="en-US" sz="522" dirty="0"/>
              <a:t> </a:t>
            </a:r>
            <a:r>
              <a:rPr lang="en-US" sz="522" dirty="0" err="1"/>
              <a:t>conosciuta</a:t>
            </a:r>
            <a:r>
              <a:rPr lang="en-US" sz="522" dirty="0"/>
              <a:t> come </a:t>
            </a:r>
            <a:r>
              <a:rPr lang="en-US" sz="522" u="sng" dirty="0">
                <a:solidFill>
                  <a:schemeClr val="hlink"/>
                </a:solidFill>
                <a:hlinkClick r:id="rId11"/>
              </a:rPr>
              <a:t>Summit della Terra</a:t>
            </a:r>
            <a:r>
              <a:rPr lang="en-US" sz="522" dirty="0"/>
              <a:t>, </a:t>
            </a:r>
            <a:r>
              <a:rPr lang="en-US" sz="522" dirty="0" err="1"/>
              <a:t>tenutasi</a:t>
            </a:r>
            <a:r>
              <a:rPr lang="en-US" sz="522" dirty="0"/>
              <a:t> a </a:t>
            </a:r>
            <a:r>
              <a:rPr lang="en-US" sz="522" u="sng" dirty="0">
                <a:solidFill>
                  <a:schemeClr val="hlink"/>
                </a:solidFill>
                <a:hlinkClick r:id="rId12"/>
              </a:rPr>
              <a:t>Rio de Janeiro</a:t>
            </a:r>
            <a:r>
              <a:rPr lang="en-US" sz="522" dirty="0"/>
              <a:t> </a:t>
            </a:r>
            <a:r>
              <a:rPr lang="en-US" sz="522" dirty="0" err="1"/>
              <a:t>nel</a:t>
            </a:r>
            <a:r>
              <a:rPr lang="en-US" sz="522" dirty="0"/>
              <a:t> 1992. Il </a:t>
            </a:r>
            <a:r>
              <a:rPr lang="en-US" sz="522" dirty="0" err="1"/>
              <a:t>trattato</a:t>
            </a:r>
            <a:r>
              <a:rPr lang="en-US" sz="522" dirty="0"/>
              <a:t> </a:t>
            </a:r>
            <a:r>
              <a:rPr lang="en-US" sz="522" dirty="0" err="1"/>
              <a:t>punta</a:t>
            </a:r>
            <a:r>
              <a:rPr lang="en-US" sz="522" dirty="0"/>
              <a:t> alla </a:t>
            </a:r>
            <a:r>
              <a:rPr lang="en-US" sz="522" dirty="0" err="1"/>
              <a:t>riduzione</a:t>
            </a:r>
            <a:r>
              <a:rPr lang="en-US" sz="522" dirty="0"/>
              <a:t> delle </a:t>
            </a:r>
            <a:r>
              <a:rPr lang="en-US" sz="522" dirty="0" err="1"/>
              <a:t>emissioni</a:t>
            </a:r>
            <a:r>
              <a:rPr lang="en-US" sz="522" dirty="0"/>
              <a:t> </a:t>
            </a:r>
            <a:r>
              <a:rPr lang="en-US" sz="522" dirty="0" err="1"/>
              <a:t>dei</a:t>
            </a:r>
            <a:r>
              <a:rPr lang="en-US" sz="522" dirty="0"/>
              <a:t> </a:t>
            </a:r>
            <a:r>
              <a:rPr lang="en-US" sz="522" u="sng" dirty="0">
                <a:solidFill>
                  <a:schemeClr val="hlink"/>
                </a:solidFill>
                <a:hlinkClick r:id="rId13"/>
              </a:rPr>
              <a:t>gas </a:t>
            </a:r>
            <a:r>
              <a:rPr lang="en-US" sz="522" u="sng" dirty="0" err="1">
                <a:solidFill>
                  <a:schemeClr val="hlink"/>
                </a:solidFill>
                <a:hlinkClick r:id="rId13"/>
              </a:rPr>
              <a:t>serra</a:t>
            </a:r>
            <a:r>
              <a:rPr lang="en-US" sz="522" dirty="0"/>
              <a:t>, </a:t>
            </a:r>
            <a:r>
              <a:rPr lang="en-US" sz="522" dirty="0" err="1"/>
              <a:t>sulla</a:t>
            </a:r>
            <a:r>
              <a:rPr lang="en-US" sz="522" dirty="0"/>
              <a:t> base </a:t>
            </a:r>
            <a:r>
              <a:rPr lang="en-US" sz="522" dirty="0" err="1"/>
              <a:t>dell'ipotesi</a:t>
            </a:r>
            <a:r>
              <a:rPr lang="en-US" sz="522" dirty="0"/>
              <a:t> di </a:t>
            </a:r>
            <a:r>
              <a:rPr lang="en-US" sz="522" u="sng" dirty="0" err="1">
                <a:solidFill>
                  <a:schemeClr val="hlink"/>
                </a:solidFill>
                <a:hlinkClick r:id="rId14"/>
              </a:rPr>
              <a:t>riscaldamento</a:t>
            </a:r>
            <a:r>
              <a:rPr lang="en-US" sz="522" u="sng" dirty="0">
                <a:solidFill>
                  <a:schemeClr val="hlink"/>
                </a:solidFill>
                <a:hlinkClick r:id="rId14"/>
              </a:rPr>
              <a:t> </a:t>
            </a:r>
            <a:r>
              <a:rPr lang="en-US" sz="522" u="sng" dirty="0" err="1">
                <a:solidFill>
                  <a:schemeClr val="hlink"/>
                </a:solidFill>
                <a:hlinkClick r:id="rId14"/>
              </a:rPr>
              <a:t>globale</a:t>
            </a:r>
            <a:r>
              <a:rPr lang="en-US" sz="522" dirty="0"/>
              <a:t>. </a:t>
            </a:r>
            <a:endParaRPr sz="522"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dirty="0"/>
              <a:t>Il </a:t>
            </a:r>
            <a:r>
              <a:rPr lang="en-US" sz="522" b="1" dirty="0" err="1"/>
              <a:t>protocollo</a:t>
            </a:r>
            <a:r>
              <a:rPr lang="en-US" sz="522" b="1" dirty="0"/>
              <a:t> di Kyoto</a:t>
            </a:r>
            <a:r>
              <a:rPr lang="en-US" sz="522" dirty="0"/>
              <a:t> è un </a:t>
            </a:r>
            <a:r>
              <a:rPr lang="en-US" sz="522" u="sng" dirty="0" err="1">
                <a:solidFill>
                  <a:schemeClr val="hlink"/>
                </a:solidFill>
                <a:hlinkClick r:id="rId15"/>
              </a:rPr>
              <a:t>trattato</a:t>
            </a:r>
            <a:r>
              <a:rPr lang="en-US" sz="522" u="sng" dirty="0">
                <a:solidFill>
                  <a:schemeClr val="hlink"/>
                </a:solidFill>
                <a:hlinkClick r:id="rId15"/>
              </a:rPr>
              <a:t> </a:t>
            </a:r>
            <a:r>
              <a:rPr lang="en-US" sz="522" u="sng" dirty="0" err="1">
                <a:solidFill>
                  <a:schemeClr val="hlink"/>
                </a:solidFill>
                <a:hlinkClick r:id="rId15"/>
              </a:rPr>
              <a:t>internazionale</a:t>
            </a:r>
            <a:r>
              <a:rPr lang="en-US" sz="522" dirty="0"/>
              <a:t> in </a:t>
            </a:r>
            <a:r>
              <a:rPr lang="en-US" sz="522" dirty="0" err="1"/>
              <a:t>materia</a:t>
            </a:r>
            <a:r>
              <a:rPr lang="en-US" sz="522" dirty="0"/>
              <a:t> </a:t>
            </a:r>
            <a:r>
              <a:rPr lang="en-US" sz="522" u="sng" dirty="0" err="1">
                <a:solidFill>
                  <a:schemeClr val="hlink"/>
                </a:solidFill>
                <a:hlinkClick r:id="rId16"/>
              </a:rPr>
              <a:t>ambientale</a:t>
            </a:r>
            <a:r>
              <a:rPr lang="en-US" sz="522" dirty="0"/>
              <a:t> </a:t>
            </a:r>
            <a:r>
              <a:rPr lang="en-US" sz="522" dirty="0" err="1"/>
              <a:t>riguardante</a:t>
            </a:r>
            <a:r>
              <a:rPr lang="en-US" sz="522" dirty="0"/>
              <a:t> </a:t>
            </a:r>
            <a:r>
              <a:rPr lang="en-US" sz="522" dirty="0" err="1"/>
              <a:t>il</a:t>
            </a:r>
            <a:r>
              <a:rPr lang="en-US" sz="522" dirty="0"/>
              <a:t> </a:t>
            </a:r>
            <a:r>
              <a:rPr lang="en-US" sz="522" u="sng" dirty="0" err="1">
                <a:solidFill>
                  <a:schemeClr val="hlink"/>
                </a:solidFill>
                <a:hlinkClick r:id="rId14"/>
              </a:rPr>
              <a:t>surriscaldamento</a:t>
            </a:r>
            <a:r>
              <a:rPr lang="en-US" sz="522" u="sng" dirty="0">
                <a:solidFill>
                  <a:schemeClr val="hlink"/>
                </a:solidFill>
                <a:hlinkClick r:id="rId14"/>
              </a:rPr>
              <a:t> </a:t>
            </a:r>
            <a:r>
              <a:rPr lang="en-US" sz="522" u="sng" dirty="0" err="1">
                <a:solidFill>
                  <a:schemeClr val="hlink"/>
                </a:solidFill>
                <a:hlinkClick r:id="rId14"/>
              </a:rPr>
              <a:t>globale</a:t>
            </a:r>
            <a:r>
              <a:rPr lang="en-US" sz="522" dirty="0"/>
              <a:t>, </a:t>
            </a:r>
            <a:r>
              <a:rPr lang="en-US" sz="522" dirty="0" err="1"/>
              <a:t>redatto</a:t>
            </a:r>
            <a:r>
              <a:rPr lang="en-US" sz="522" dirty="0"/>
              <a:t> l'11 </a:t>
            </a:r>
            <a:r>
              <a:rPr lang="en-US" sz="522" dirty="0" err="1"/>
              <a:t>dicembre</a:t>
            </a:r>
            <a:r>
              <a:rPr lang="en-US" sz="522" dirty="0"/>
              <a:t> </a:t>
            </a:r>
            <a:r>
              <a:rPr lang="en-US" sz="522" u="sng" dirty="0">
                <a:solidFill>
                  <a:schemeClr val="hlink"/>
                </a:solidFill>
                <a:hlinkClick r:id="rId17"/>
              </a:rPr>
              <a:t>1997</a:t>
            </a:r>
            <a:r>
              <a:rPr lang="en-US" sz="522" dirty="0"/>
              <a:t> nella </a:t>
            </a:r>
            <a:r>
              <a:rPr lang="en-US" sz="522" dirty="0" err="1"/>
              <a:t>città</a:t>
            </a:r>
            <a:r>
              <a:rPr lang="en-US" sz="522" dirty="0"/>
              <a:t> </a:t>
            </a:r>
            <a:r>
              <a:rPr lang="en-US" sz="522" u="sng" dirty="0" err="1">
                <a:solidFill>
                  <a:schemeClr val="hlink"/>
                </a:solidFill>
                <a:hlinkClick r:id="rId18"/>
              </a:rPr>
              <a:t>giapponese</a:t>
            </a:r>
            <a:r>
              <a:rPr lang="en-US" sz="522" dirty="0"/>
              <a:t> di </a:t>
            </a:r>
            <a:r>
              <a:rPr lang="en-US" sz="522" u="sng" dirty="0">
                <a:solidFill>
                  <a:schemeClr val="hlink"/>
                </a:solidFill>
                <a:hlinkClick r:id="rId19"/>
              </a:rPr>
              <a:t>Kyoto</a:t>
            </a:r>
            <a:r>
              <a:rPr lang="en-US" sz="522" dirty="0"/>
              <a:t> da </a:t>
            </a:r>
            <a:r>
              <a:rPr lang="en-US" sz="522" dirty="0" err="1"/>
              <a:t>più</a:t>
            </a:r>
            <a:r>
              <a:rPr lang="en-US" sz="522" dirty="0"/>
              <a:t> di 180 </a:t>
            </a:r>
            <a:r>
              <a:rPr lang="en-US" sz="522" dirty="0" err="1"/>
              <a:t>Paesi</a:t>
            </a:r>
            <a:r>
              <a:rPr lang="en-US" sz="522" dirty="0"/>
              <a:t> in </a:t>
            </a:r>
            <a:r>
              <a:rPr lang="en-US" sz="522" dirty="0" err="1"/>
              <a:t>occasione</a:t>
            </a:r>
            <a:r>
              <a:rPr lang="en-US" sz="522" dirty="0"/>
              <a:t> della </a:t>
            </a:r>
            <a:r>
              <a:rPr lang="en-US" sz="522" i="1" dirty="0" err="1"/>
              <a:t>Conferenza</a:t>
            </a:r>
            <a:r>
              <a:rPr lang="en-US" sz="522" i="1" dirty="0"/>
              <a:t> delle </a:t>
            </a:r>
            <a:r>
              <a:rPr lang="en-US" sz="522" i="1" dirty="0" err="1"/>
              <a:t>Parti</a:t>
            </a:r>
            <a:r>
              <a:rPr lang="en-US" sz="522" i="1" dirty="0"/>
              <a:t> "COP3</a:t>
            </a:r>
            <a:r>
              <a:rPr lang="en-US" sz="522" dirty="0"/>
              <a:t>" della </a:t>
            </a:r>
            <a:r>
              <a:rPr lang="en-US" sz="522" u="sng" dirty="0" err="1">
                <a:solidFill>
                  <a:schemeClr val="hlink"/>
                </a:solidFill>
                <a:hlinkClick r:id="rId20"/>
              </a:rPr>
              <a:t>Convenzione</a:t>
            </a:r>
            <a:r>
              <a:rPr lang="en-US" sz="522" u="sng" dirty="0">
                <a:solidFill>
                  <a:schemeClr val="hlink"/>
                </a:solidFill>
                <a:hlinkClick r:id="rId20"/>
              </a:rPr>
              <a:t> </a:t>
            </a:r>
            <a:r>
              <a:rPr lang="en-US" sz="522" u="sng" dirty="0" err="1">
                <a:solidFill>
                  <a:schemeClr val="hlink"/>
                </a:solidFill>
                <a:hlinkClick r:id="rId20"/>
              </a:rPr>
              <a:t>quadro</a:t>
            </a:r>
            <a:r>
              <a:rPr lang="en-US" sz="522" u="sng" dirty="0">
                <a:solidFill>
                  <a:schemeClr val="hlink"/>
                </a:solidFill>
                <a:hlinkClick r:id="rId20"/>
              </a:rPr>
              <a:t> delle </a:t>
            </a:r>
            <a:r>
              <a:rPr lang="en-US" sz="522" u="sng" dirty="0" err="1">
                <a:solidFill>
                  <a:schemeClr val="hlink"/>
                </a:solidFill>
                <a:hlinkClick r:id="rId20"/>
              </a:rPr>
              <a:t>Nazioni</a:t>
            </a:r>
            <a:r>
              <a:rPr lang="en-US" sz="522" u="sng" dirty="0">
                <a:solidFill>
                  <a:schemeClr val="hlink"/>
                </a:solidFill>
                <a:hlinkClick r:id="rId20"/>
              </a:rPr>
              <a:t> Unite sui </a:t>
            </a:r>
            <a:r>
              <a:rPr lang="en-US" sz="522" u="sng" dirty="0" err="1">
                <a:solidFill>
                  <a:schemeClr val="hlink"/>
                </a:solidFill>
                <a:hlinkClick r:id="rId20"/>
              </a:rPr>
              <a:t>cambiamenti</a:t>
            </a:r>
            <a:r>
              <a:rPr lang="en-US" sz="522" u="sng" dirty="0">
                <a:solidFill>
                  <a:schemeClr val="hlink"/>
                </a:solidFill>
                <a:hlinkClick r:id="rId20"/>
              </a:rPr>
              <a:t> </a:t>
            </a:r>
            <a:r>
              <a:rPr lang="en-US" sz="522" u="sng" dirty="0" err="1">
                <a:solidFill>
                  <a:schemeClr val="hlink"/>
                </a:solidFill>
                <a:hlinkClick r:id="rId20"/>
              </a:rPr>
              <a:t>climatici</a:t>
            </a:r>
            <a:r>
              <a:rPr lang="en-US" sz="522" u="sng" dirty="0">
                <a:solidFill>
                  <a:schemeClr val="hlink"/>
                </a:solidFill>
                <a:hlinkClick r:id="rId20"/>
              </a:rPr>
              <a:t> (UNFCCC)</a:t>
            </a:r>
            <a:r>
              <a:rPr lang="en-US" sz="522" dirty="0"/>
              <a:t>. Il </a:t>
            </a:r>
            <a:r>
              <a:rPr lang="en-US" sz="522" dirty="0" err="1"/>
              <a:t>trattato</a:t>
            </a:r>
            <a:r>
              <a:rPr lang="en-US" sz="522" dirty="0"/>
              <a:t> è </a:t>
            </a:r>
            <a:r>
              <a:rPr lang="en-US" sz="522" dirty="0" err="1"/>
              <a:t>entrato</a:t>
            </a:r>
            <a:r>
              <a:rPr lang="en-US" sz="522" dirty="0"/>
              <a:t> in </a:t>
            </a:r>
            <a:r>
              <a:rPr lang="en-US" sz="522" dirty="0" err="1"/>
              <a:t>vigore</a:t>
            </a:r>
            <a:r>
              <a:rPr lang="en-US" sz="522" dirty="0"/>
              <a:t> </a:t>
            </a:r>
            <a:r>
              <a:rPr lang="en-US" sz="522" dirty="0" err="1"/>
              <a:t>il</a:t>
            </a:r>
            <a:r>
              <a:rPr lang="en-US" sz="522" dirty="0"/>
              <a:t> 16 </a:t>
            </a:r>
            <a:r>
              <a:rPr lang="en-US" sz="522" dirty="0" err="1"/>
              <a:t>febbraio</a:t>
            </a:r>
            <a:r>
              <a:rPr lang="en-US" sz="522" dirty="0"/>
              <a:t> </a:t>
            </a:r>
            <a:r>
              <a:rPr lang="en-US" sz="522" u="sng" dirty="0">
                <a:solidFill>
                  <a:schemeClr val="hlink"/>
                </a:solidFill>
                <a:hlinkClick r:id="rId21"/>
              </a:rPr>
              <a:t>2005</a:t>
            </a:r>
            <a:r>
              <a:rPr lang="en-US" sz="522" dirty="0"/>
              <a:t>, </a:t>
            </a:r>
            <a:r>
              <a:rPr lang="en-US" sz="522" dirty="0" err="1"/>
              <a:t>dopo</a:t>
            </a:r>
            <a:r>
              <a:rPr lang="en-US" sz="522" dirty="0"/>
              <a:t> la </a:t>
            </a:r>
            <a:r>
              <a:rPr lang="en-US" sz="522" dirty="0" err="1"/>
              <a:t>ratifica</a:t>
            </a:r>
            <a:r>
              <a:rPr lang="en-US" sz="522" dirty="0"/>
              <a:t> da parte della </a:t>
            </a:r>
            <a:r>
              <a:rPr lang="en-US" sz="522" u="sng" dirty="0">
                <a:solidFill>
                  <a:schemeClr val="hlink"/>
                </a:solidFill>
                <a:hlinkClick r:id="rId22"/>
              </a:rPr>
              <a:t>Russia</a:t>
            </a:r>
            <a:r>
              <a:rPr lang="en-US" sz="522" dirty="0"/>
              <a:t>. A </a:t>
            </a:r>
            <a:r>
              <a:rPr lang="en-US" sz="522" dirty="0" err="1"/>
              <a:t>maggio</a:t>
            </a:r>
            <a:r>
              <a:rPr lang="en-US" sz="522" dirty="0"/>
              <a:t> </a:t>
            </a:r>
            <a:r>
              <a:rPr lang="en-US" sz="522" u="sng" dirty="0">
                <a:solidFill>
                  <a:schemeClr val="hlink"/>
                </a:solidFill>
                <a:hlinkClick r:id="rId23"/>
              </a:rPr>
              <a:t>2013</a:t>
            </a:r>
            <a:r>
              <a:rPr lang="en-US" sz="522" dirty="0"/>
              <a:t> </a:t>
            </a:r>
            <a:r>
              <a:rPr lang="en-US" sz="522" dirty="0" err="1"/>
              <a:t>gli</a:t>
            </a:r>
            <a:r>
              <a:rPr lang="en-US" sz="522" dirty="0"/>
              <a:t> </a:t>
            </a:r>
            <a:r>
              <a:rPr lang="en-US" sz="522" dirty="0" err="1"/>
              <a:t>Stati</a:t>
            </a:r>
            <a:r>
              <a:rPr lang="en-US" sz="522" dirty="0"/>
              <a:t> </a:t>
            </a:r>
            <a:r>
              <a:rPr lang="en-US" sz="522" dirty="0" err="1"/>
              <a:t>che</a:t>
            </a:r>
            <a:r>
              <a:rPr lang="en-US" sz="522" dirty="0"/>
              <a:t> </a:t>
            </a:r>
            <a:r>
              <a:rPr lang="en-US" sz="522" dirty="0" err="1"/>
              <a:t>hanno</a:t>
            </a:r>
            <a:r>
              <a:rPr lang="en-US" sz="522" dirty="0"/>
              <a:t> </a:t>
            </a:r>
            <a:r>
              <a:rPr lang="en-US" sz="522" dirty="0" err="1"/>
              <a:t>aderito</a:t>
            </a:r>
            <a:r>
              <a:rPr lang="en-US" sz="522" dirty="0"/>
              <a:t> e </a:t>
            </a:r>
            <a:r>
              <a:rPr lang="en-US" sz="522" dirty="0" err="1"/>
              <a:t>ratificato</a:t>
            </a:r>
            <a:r>
              <a:rPr lang="en-US" sz="522" dirty="0"/>
              <a:t> </a:t>
            </a:r>
            <a:r>
              <a:rPr lang="en-US" sz="522" dirty="0" err="1"/>
              <a:t>il</a:t>
            </a:r>
            <a:r>
              <a:rPr lang="en-US" sz="522" dirty="0"/>
              <a:t> </a:t>
            </a:r>
            <a:r>
              <a:rPr lang="en-US" sz="522" dirty="0" err="1"/>
              <a:t>protocollo</a:t>
            </a:r>
            <a:r>
              <a:rPr lang="en-US" sz="522" dirty="0"/>
              <a:t> </a:t>
            </a:r>
            <a:r>
              <a:rPr lang="en-US" sz="522" dirty="0" err="1"/>
              <a:t>sono</a:t>
            </a:r>
            <a:r>
              <a:rPr lang="en-US" sz="522" dirty="0"/>
              <a:t> 192.</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dirty="0" err="1"/>
              <a:t>Obiettivo</a:t>
            </a:r>
            <a:r>
              <a:rPr lang="en-US" sz="522" dirty="0"/>
              <a:t> </a:t>
            </a:r>
            <a:r>
              <a:rPr lang="en-US" sz="522" dirty="0" err="1"/>
              <a:t>ridurre</a:t>
            </a:r>
            <a:r>
              <a:rPr lang="en-US" sz="522" dirty="0"/>
              <a:t> </a:t>
            </a:r>
            <a:r>
              <a:rPr lang="en-US" sz="522" dirty="0" err="1"/>
              <a:t>l’emissione</a:t>
            </a:r>
            <a:r>
              <a:rPr lang="en-US" sz="522" dirty="0"/>
              <a:t> di gas </a:t>
            </a:r>
            <a:r>
              <a:rPr lang="en-US" sz="522" dirty="0" err="1"/>
              <a:t>serra</a:t>
            </a:r>
            <a:r>
              <a:rPr lang="en-US" sz="522" dirty="0"/>
              <a:t> al 2012 del 5,2% </a:t>
            </a:r>
            <a:r>
              <a:rPr lang="en-US" sz="522" dirty="0" err="1"/>
              <a:t>rispetto</a:t>
            </a:r>
            <a:r>
              <a:rPr lang="en-US" sz="522" dirty="0"/>
              <a:t> al 1990.</a:t>
            </a:r>
            <a:endParaRPr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dirty="0"/>
              <a:t>Il Sistema </a:t>
            </a:r>
            <a:r>
              <a:rPr lang="en-US" sz="522" dirty="0" err="1"/>
              <a:t>Europeo</a:t>
            </a:r>
            <a:r>
              <a:rPr lang="en-US" sz="522" dirty="0"/>
              <a:t> di </a:t>
            </a:r>
            <a:r>
              <a:rPr lang="en-US" sz="522" dirty="0" err="1"/>
              <a:t>Scambio</a:t>
            </a:r>
            <a:r>
              <a:rPr lang="en-US" sz="522" dirty="0"/>
              <a:t> di Quote di </a:t>
            </a:r>
            <a:r>
              <a:rPr lang="en-US" sz="522" dirty="0" err="1"/>
              <a:t>Emissione</a:t>
            </a:r>
            <a:r>
              <a:rPr lang="en-US" sz="522" dirty="0"/>
              <a:t> (da qui in poi EU ETS) è </a:t>
            </a:r>
            <a:r>
              <a:rPr lang="en-US" sz="522" dirty="0" err="1"/>
              <a:t>il</a:t>
            </a:r>
            <a:r>
              <a:rPr lang="en-US" sz="522" dirty="0"/>
              <a:t> </a:t>
            </a:r>
            <a:r>
              <a:rPr lang="en-US" sz="522" dirty="0" err="1"/>
              <a:t>principale</a:t>
            </a:r>
            <a:r>
              <a:rPr lang="en-US" sz="522" dirty="0"/>
              <a:t> </a:t>
            </a:r>
            <a:r>
              <a:rPr lang="en-US" sz="522" dirty="0" err="1"/>
              <a:t>strumento</a:t>
            </a:r>
            <a:r>
              <a:rPr lang="en-US" sz="522" dirty="0"/>
              <a:t> </a:t>
            </a:r>
            <a:r>
              <a:rPr lang="en-US" sz="522" dirty="0" err="1"/>
              <a:t>adottato</a:t>
            </a:r>
            <a:r>
              <a:rPr lang="en-US" sz="522" dirty="0"/>
              <a:t> </a:t>
            </a:r>
            <a:r>
              <a:rPr lang="en-US" sz="522" dirty="0" err="1"/>
              <a:t>dall'Unione</a:t>
            </a:r>
            <a:r>
              <a:rPr lang="en-US" sz="522" dirty="0"/>
              <a:t> </a:t>
            </a:r>
            <a:r>
              <a:rPr lang="en-US" sz="522" dirty="0" err="1"/>
              <a:t>europea</a:t>
            </a:r>
            <a:r>
              <a:rPr lang="en-US" sz="522" dirty="0"/>
              <a:t>, in </a:t>
            </a:r>
            <a:r>
              <a:rPr lang="en-US" sz="522" dirty="0" err="1"/>
              <a:t>attuazione</a:t>
            </a:r>
            <a:r>
              <a:rPr lang="en-US" sz="522" dirty="0"/>
              <a:t> del </a:t>
            </a:r>
            <a:r>
              <a:rPr lang="en-US" sz="522" dirty="0" err="1"/>
              <a:t>Protocollo</a:t>
            </a:r>
            <a:r>
              <a:rPr lang="en-US" sz="522" dirty="0"/>
              <a:t> di Kyoto, per </a:t>
            </a:r>
            <a:r>
              <a:rPr lang="en-US" sz="522" dirty="0" err="1"/>
              <a:t>ridurre</a:t>
            </a:r>
            <a:r>
              <a:rPr lang="en-US" sz="522" dirty="0"/>
              <a:t> le </a:t>
            </a:r>
            <a:r>
              <a:rPr lang="en-US" sz="522" dirty="0" err="1"/>
              <a:t>emissioni</a:t>
            </a:r>
            <a:r>
              <a:rPr lang="en-US" sz="522" dirty="0"/>
              <a:t> di gas a </a:t>
            </a:r>
            <a:r>
              <a:rPr lang="en-US" sz="522" dirty="0" err="1"/>
              <a:t>effetto</a:t>
            </a:r>
            <a:r>
              <a:rPr lang="en-US" sz="522" dirty="0"/>
              <a:t> </a:t>
            </a:r>
            <a:r>
              <a:rPr lang="en-US" sz="522" dirty="0" err="1"/>
              <a:t>serra</a:t>
            </a:r>
            <a:r>
              <a:rPr lang="en-US" sz="522" dirty="0"/>
              <a:t> </a:t>
            </a:r>
            <a:r>
              <a:rPr lang="en-US" sz="522" dirty="0" err="1"/>
              <a:t>nei</a:t>
            </a:r>
            <a:r>
              <a:rPr lang="en-US" sz="522" dirty="0"/>
              <a:t> </a:t>
            </a:r>
            <a:r>
              <a:rPr lang="en-US" sz="522" dirty="0" err="1"/>
              <a:t>settori</a:t>
            </a:r>
            <a:r>
              <a:rPr lang="en-US" sz="522" dirty="0"/>
              <a:t> </a:t>
            </a:r>
            <a:r>
              <a:rPr lang="en-US" sz="522" dirty="0" err="1"/>
              <a:t>energivori</a:t>
            </a:r>
            <a:r>
              <a:rPr lang="en-US" sz="522" dirty="0"/>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dirty="0" err="1"/>
              <a:t>Istituito</a:t>
            </a:r>
            <a:r>
              <a:rPr lang="en-US" sz="522" dirty="0"/>
              <a:t> </a:t>
            </a:r>
            <a:r>
              <a:rPr lang="en-US" sz="522" dirty="0" err="1"/>
              <a:t>dalla</a:t>
            </a:r>
            <a:r>
              <a:rPr lang="en-US" sz="522" dirty="0"/>
              <a:t> </a:t>
            </a:r>
            <a:r>
              <a:rPr lang="en-US" sz="522" dirty="0" err="1"/>
              <a:t>Direttiva</a:t>
            </a:r>
            <a:r>
              <a:rPr lang="en-US" sz="522" dirty="0"/>
              <a:t> 2003/87/CE (</a:t>
            </a:r>
            <a:r>
              <a:rPr lang="en-US" sz="522" dirty="0" err="1"/>
              <a:t>Direttiva</a:t>
            </a:r>
            <a:r>
              <a:rPr lang="en-US" sz="522" dirty="0"/>
              <a:t> ETS), </a:t>
            </a:r>
            <a:r>
              <a:rPr lang="en-US" sz="522" dirty="0" err="1"/>
              <a:t>l'EU</a:t>
            </a:r>
            <a:r>
              <a:rPr lang="en-US" sz="522" dirty="0"/>
              <a:t> ETS </a:t>
            </a:r>
            <a:r>
              <a:rPr lang="en-US" sz="522" dirty="0" err="1"/>
              <a:t>regolamenta</a:t>
            </a:r>
            <a:r>
              <a:rPr lang="en-US" sz="522" dirty="0"/>
              <a:t> </a:t>
            </a:r>
            <a:r>
              <a:rPr lang="en-US" sz="522" dirty="0" err="1"/>
              <a:t>il</a:t>
            </a:r>
            <a:r>
              <a:rPr lang="en-US" sz="522" dirty="0"/>
              <a:t> </a:t>
            </a:r>
            <a:r>
              <a:rPr lang="en-US" sz="522" dirty="0" err="1"/>
              <a:t>cap&amp;trade</a:t>
            </a:r>
            <a:r>
              <a:rPr lang="en-US" sz="522" dirty="0"/>
              <a:t> in Europa per </a:t>
            </a:r>
            <a:r>
              <a:rPr lang="en-US" sz="522" dirty="0" err="1"/>
              <a:t>gli</a:t>
            </a:r>
            <a:r>
              <a:rPr lang="en-US" sz="522" dirty="0"/>
              <a:t> </a:t>
            </a:r>
            <a:r>
              <a:rPr lang="en-US" sz="522" dirty="0" err="1"/>
              <a:t>impianti</a:t>
            </a:r>
            <a:r>
              <a:rPr lang="en-US" sz="522" dirty="0"/>
              <a:t> </a:t>
            </a:r>
            <a:r>
              <a:rPr lang="en-US" sz="522" dirty="0" err="1"/>
              <a:t>industriali</a:t>
            </a:r>
            <a:r>
              <a:rPr lang="en-US" sz="522" dirty="0"/>
              <a:t>, per </a:t>
            </a:r>
            <a:r>
              <a:rPr lang="en-US" sz="522" dirty="0" err="1"/>
              <a:t>il</a:t>
            </a:r>
            <a:r>
              <a:rPr lang="en-US" sz="522" dirty="0"/>
              <a:t> </a:t>
            </a:r>
            <a:r>
              <a:rPr lang="en-US" sz="522" dirty="0" err="1"/>
              <a:t>settore</a:t>
            </a:r>
            <a:r>
              <a:rPr lang="en-US" sz="522" dirty="0"/>
              <a:t> della </a:t>
            </a:r>
            <a:r>
              <a:rPr lang="en-US" sz="522" dirty="0" err="1"/>
              <a:t>produzione</a:t>
            </a:r>
            <a:r>
              <a:rPr lang="en-US" sz="522" dirty="0"/>
              <a:t> di </a:t>
            </a:r>
            <a:r>
              <a:rPr lang="en-US" sz="522" dirty="0" err="1"/>
              <a:t>energia</a:t>
            </a:r>
            <a:r>
              <a:rPr lang="en-US" sz="522" dirty="0"/>
              <a:t> </a:t>
            </a:r>
            <a:r>
              <a:rPr lang="en-US" sz="522" dirty="0" err="1"/>
              <a:t>elettrica</a:t>
            </a:r>
            <a:r>
              <a:rPr lang="en-US" sz="522" dirty="0"/>
              <a:t> e </a:t>
            </a:r>
            <a:r>
              <a:rPr lang="en-US" sz="522" dirty="0" err="1"/>
              <a:t>termica</a:t>
            </a:r>
            <a:r>
              <a:rPr lang="en-US" sz="522" dirty="0"/>
              <a:t> e per </a:t>
            </a:r>
            <a:r>
              <a:rPr lang="en-US" sz="522" dirty="0" err="1"/>
              <a:t>gli</a:t>
            </a:r>
            <a:r>
              <a:rPr lang="en-US" sz="522" dirty="0"/>
              <a:t> </a:t>
            </a:r>
            <a:r>
              <a:rPr lang="en-US" sz="522" dirty="0" err="1"/>
              <a:t>operatori</a:t>
            </a:r>
            <a:r>
              <a:rPr lang="en-US" sz="522" dirty="0"/>
              <a:t> </a:t>
            </a:r>
            <a:r>
              <a:rPr lang="en-US" sz="522" dirty="0" err="1"/>
              <a:t>aerei</a:t>
            </a:r>
            <a:r>
              <a:rPr lang="en-US" sz="522" dirty="0"/>
              <a:t>. </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dirty="0" err="1"/>
              <a:t>Viene</a:t>
            </a:r>
            <a:r>
              <a:rPr lang="en-US" sz="522" dirty="0"/>
              <a:t> </a:t>
            </a:r>
            <a:r>
              <a:rPr lang="en-US" sz="522" dirty="0" err="1"/>
              <a:t>definito</a:t>
            </a:r>
            <a:r>
              <a:rPr lang="en-US" sz="522" dirty="0"/>
              <a:t> un </a:t>
            </a:r>
            <a:r>
              <a:rPr lang="en-US" sz="522" dirty="0" err="1"/>
              <a:t>sistema</a:t>
            </a:r>
            <a:r>
              <a:rPr lang="en-US" sz="522" dirty="0"/>
              <a:t> </a:t>
            </a:r>
            <a:r>
              <a:rPr lang="en-US" sz="522" dirty="0" err="1"/>
              <a:t>cap&amp;trade</a:t>
            </a:r>
            <a:r>
              <a:rPr lang="en-US" sz="522" dirty="0"/>
              <a:t> </a:t>
            </a:r>
            <a:r>
              <a:rPr lang="en-US" sz="522" dirty="0" err="1"/>
              <a:t>perché</a:t>
            </a:r>
            <a:r>
              <a:rPr lang="en-US" sz="522" dirty="0"/>
              <a:t> </a:t>
            </a:r>
            <a:r>
              <a:rPr lang="en-US" sz="522" dirty="0" err="1"/>
              <a:t>fissa</a:t>
            </a:r>
            <a:r>
              <a:rPr lang="en-US" sz="522" dirty="0"/>
              <a:t> un </a:t>
            </a:r>
            <a:r>
              <a:rPr lang="en-US" sz="522" dirty="0" err="1"/>
              <a:t>tetto</a:t>
            </a:r>
            <a:r>
              <a:rPr lang="en-US" sz="522" dirty="0"/>
              <a:t> </a:t>
            </a:r>
            <a:r>
              <a:rPr lang="en-US" sz="522" dirty="0" err="1"/>
              <a:t>massimo</a:t>
            </a:r>
            <a:r>
              <a:rPr lang="en-US" sz="522" dirty="0"/>
              <a:t> (cap) al </a:t>
            </a:r>
            <a:r>
              <a:rPr lang="en-US" sz="522" dirty="0" err="1"/>
              <a:t>livello</a:t>
            </a:r>
            <a:r>
              <a:rPr lang="en-US" sz="522" dirty="0"/>
              <a:t> </a:t>
            </a:r>
            <a:r>
              <a:rPr lang="en-US" sz="522" dirty="0" err="1"/>
              <a:t>complessivo</a:t>
            </a:r>
            <a:r>
              <a:rPr lang="en-US" sz="522" dirty="0"/>
              <a:t> delle </a:t>
            </a:r>
            <a:r>
              <a:rPr lang="en-US" sz="522" dirty="0" err="1"/>
              <a:t>emissioni</a:t>
            </a:r>
            <a:r>
              <a:rPr lang="en-US" sz="522" dirty="0"/>
              <a:t> </a:t>
            </a:r>
            <a:r>
              <a:rPr lang="en-US" sz="522" dirty="0" err="1"/>
              <a:t>consentite</a:t>
            </a:r>
            <a:r>
              <a:rPr lang="en-US" sz="522" dirty="0"/>
              <a:t> a </a:t>
            </a:r>
            <a:r>
              <a:rPr lang="en-US" sz="522" dirty="0" err="1"/>
              <a:t>tutti</a:t>
            </a:r>
            <a:r>
              <a:rPr lang="en-US" sz="522" dirty="0"/>
              <a:t> </a:t>
            </a:r>
            <a:r>
              <a:rPr lang="en-US" sz="522" dirty="0" err="1"/>
              <a:t>i</a:t>
            </a:r>
            <a:r>
              <a:rPr lang="en-US" sz="522" dirty="0"/>
              <a:t> </a:t>
            </a:r>
            <a:r>
              <a:rPr lang="en-US" sz="522" dirty="0" err="1"/>
              <a:t>soggetti</a:t>
            </a:r>
            <a:r>
              <a:rPr lang="en-US" sz="522" dirty="0"/>
              <a:t> </a:t>
            </a:r>
            <a:r>
              <a:rPr lang="en-US" sz="522" dirty="0" err="1"/>
              <a:t>vincolati</a:t>
            </a:r>
            <a:r>
              <a:rPr lang="en-US" sz="522" dirty="0"/>
              <a:t>, ma </a:t>
            </a:r>
            <a:r>
              <a:rPr lang="en-US" sz="522" dirty="0" err="1"/>
              <a:t>permette</a:t>
            </a:r>
            <a:r>
              <a:rPr lang="en-US" sz="522" dirty="0"/>
              <a:t> </a:t>
            </a:r>
            <a:r>
              <a:rPr lang="en-US" sz="522" dirty="0" err="1"/>
              <a:t>ai</a:t>
            </a:r>
            <a:r>
              <a:rPr lang="en-US" sz="522" dirty="0"/>
              <a:t> </a:t>
            </a:r>
            <a:r>
              <a:rPr lang="en-US" sz="522" dirty="0" err="1"/>
              <a:t>partecipanti</a:t>
            </a:r>
            <a:r>
              <a:rPr lang="en-US" sz="522" dirty="0"/>
              <a:t> di </a:t>
            </a:r>
            <a:r>
              <a:rPr lang="en-US" sz="522" dirty="0" err="1"/>
              <a:t>acquistare</a:t>
            </a:r>
            <a:r>
              <a:rPr lang="en-US" sz="522" dirty="0"/>
              <a:t> e </a:t>
            </a:r>
            <a:r>
              <a:rPr lang="en-US" sz="522" dirty="0" err="1"/>
              <a:t>vendere</a:t>
            </a:r>
            <a:r>
              <a:rPr lang="en-US" sz="522" dirty="0"/>
              <a:t> </a:t>
            </a:r>
            <a:r>
              <a:rPr lang="en-US" sz="522" dirty="0" err="1"/>
              <a:t>sul</a:t>
            </a:r>
            <a:r>
              <a:rPr lang="en-US" sz="522" dirty="0"/>
              <a:t> </a:t>
            </a:r>
            <a:r>
              <a:rPr lang="en-US" sz="522" dirty="0" err="1"/>
              <a:t>mercato</a:t>
            </a:r>
            <a:r>
              <a:rPr lang="en-US" sz="522" dirty="0"/>
              <a:t> (trade) </a:t>
            </a:r>
            <a:r>
              <a:rPr lang="en-US" sz="522" dirty="0" err="1"/>
              <a:t>diritti</a:t>
            </a:r>
            <a:r>
              <a:rPr lang="en-US" sz="522" dirty="0"/>
              <a:t> a </a:t>
            </a:r>
            <a:r>
              <a:rPr lang="en-US" sz="522" dirty="0" err="1"/>
              <a:t>emettere</a:t>
            </a:r>
            <a:r>
              <a:rPr lang="en-US" sz="522" dirty="0"/>
              <a:t> CO2 (quote) secondo le </a:t>
            </a:r>
            <a:r>
              <a:rPr lang="en-US" sz="522" dirty="0" err="1"/>
              <a:t>loro</a:t>
            </a:r>
            <a:r>
              <a:rPr lang="en-US" sz="522" dirty="0"/>
              <a:t> </a:t>
            </a:r>
            <a:r>
              <a:rPr lang="en-US" sz="522" dirty="0" err="1"/>
              <a:t>necessità</a:t>
            </a:r>
            <a:r>
              <a:rPr lang="en-US" sz="522" dirty="0"/>
              <a:t>, </a:t>
            </a:r>
            <a:r>
              <a:rPr lang="en-US" sz="522" dirty="0" err="1"/>
              <a:t>all'interno</a:t>
            </a:r>
            <a:r>
              <a:rPr lang="en-US" sz="522" dirty="0"/>
              <a:t> del </a:t>
            </a:r>
            <a:r>
              <a:rPr lang="en-US" sz="522" dirty="0" err="1"/>
              <a:t>limite</a:t>
            </a:r>
            <a:r>
              <a:rPr lang="en-US" sz="522" dirty="0"/>
              <a:t> </a:t>
            </a:r>
            <a:r>
              <a:rPr lang="en-US" sz="522" dirty="0" err="1"/>
              <a:t>stabilito</a:t>
            </a:r>
            <a:r>
              <a:rPr lang="en-US" sz="522" dirty="0"/>
              <a:t>. </a:t>
            </a:r>
            <a:endParaRPr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70" dirty="0" err="1">
                <a:solidFill>
                  <a:schemeClr val="dk1"/>
                </a:solidFill>
                <a:latin typeface="Arial"/>
                <a:ea typeface="Arial"/>
                <a:cs typeface="Arial"/>
                <a:sym typeface="Arial"/>
              </a:rPr>
              <a:t>Dopo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undici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mesi</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lavoro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legislativo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Parlamento</a:t>
            </a:r>
            <a:r>
              <a:rPr lang="en-US" sz="570" dirty="0">
                <a:solidFill>
                  <a:schemeClr val="dk1"/>
                </a:solidFill>
                <a:latin typeface="Arial"/>
                <a:ea typeface="Arial"/>
                <a:cs typeface="Arial"/>
                <a:sym typeface="Arial"/>
              </a:rPr>
              <a:t> ha </a:t>
            </a:r>
            <a:r>
              <a:rPr lang="en-US" sz="570" dirty="0" err="1">
                <a:solidFill>
                  <a:schemeClr val="dk1"/>
                </a:solidFill>
                <a:latin typeface="Arial"/>
                <a:ea typeface="Arial"/>
                <a:cs typeface="Arial"/>
                <a:sym typeface="Arial"/>
              </a:rPr>
              <a:t>approvato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pacchetto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clima-energia</a:t>
            </a:r>
            <a:r>
              <a:rPr lang="en-US" sz="570" b="1"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volto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conseguire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gli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obiettivi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che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l'UE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si</a:t>
            </a:r>
            <a:r>
              <a:rPr lang="en-US" sz="570" dirty="0">
                <a:solidFill>
                  <a:schemeClr val="dk1"/>
                </a:solidFill>
                <a:latin typeface="Arial"/>
                <a:ea typeface="Arial"/>
                <a:cs typeface="Arial"/>
                <a:sym typeface="Arial"/>
              </a:rPr>
              <a:t> è </a:t>
            </a:r>
            <a:r>
              <a:rPr lang="en-US" sz="570" dirty="0" err="1">
                <a:solidFill>
                  <a:schemeClr val="dk1"/>
                </a:solidFill>
                <a:latin typeface="Arial"/>
                <a:ea typeface="Arial"/>
                <a:cs typeface="Arial"/>
                <a:sym typeface="Arial"/>
              </a:rPr>
              <a:t>fissata</a:t>
            </a:r>
            <a:r>
              <a:rPr lang="en-US" sz="570" dirty="0">
                <a:solidFill>
                  <a:schemeClr val="dk1"/>
                </a:solidFill>
                <a:latin typeface="Arial"/>
                <a:ea typeface="Arial"/>
                <a:cs typeface="Arial"/>
                <a:sym typeface="Arial"/>
              </a:rPr>
              <a:t> per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2020: </a:t>
            </a:r>
            <a:r>
              <a:rPr lang="en-US" sz="570" dirty="0" err="1">
                <a:solidFill>
                  <a:schemeClr val="dk1"/>
                </a:solidFill>
                <a:latin typeface="Arial"/>
                <a:ea typeface="Arial"/>
                <a:cs typeface="Arial"/>
                <a:sym typeface="Arial"/>
              </a:rPr>
              <a:t>ridurre</a:t>
            </a:r>
            <a:r>
              <a:rPr lang="en-US" sz="570" dirty="0">
                <a:solidFill>
                  <a:schemeClr val="dk1"/>
                </a:solidFill>
                <a:latin typeface="Arial"/>
                <a:ea typeface="Arial"/>
                <a:cs typeface="Arial"/>
                <a:sym typeface="Arial"/>
              </a:rPr>
              <a:t> del 20% le </a:t>
            </a:r>
            <a:r>
              <a:rPr lang="en-US" sz="570" dirty="0" err="1">
                <a:solidFill>
                  <a:schemeClr val="dk1"/>
                </a:solidFill>
                <a:latin typeface="Arial"/>
                <a:ea typeface="Arial"/>
                <a:cs typeface="Arial"/>
                <a:sym typeface="Arial"/>
              </a:rPr>
              <a:t>emissioni</a:t>
            </a:r>
            <a:r>
              <a:rPr lang="en-US" sz="570" dirty="0">
                <a:solidFill>
                  <a:schemeClr val="dk1"/>
                </a:solidFill>
                <a:latin typeface="Arial"/>
                <a:ea typeface="Arial"/>
                <a:cs typeface="Arial"/>
                <a:sym typeface="Arial"/>
              </a:rPr>
              <a:t> di gas a </a:t>
            </a:r>
            <a:r>
              <a:rPr lang="en-US" sz="570" dirty="0" err="1">
                <a:solidFill>
                  <a:schemeClr val="dk1"/>
                </a:solidFill>
                <a:latin typeface="Arial"/>
                <a:ea typeface="Arial"/>
                <a:cs typeface="Arial"/>
                <a:sym typeface="Arial"/>
              </a:rPr>
              <a:t>effetto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serra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portare</a:t>
            </a:r>
            <a:r>
              <a:rPr lang="en-US" sz="570" dirty="0">
                <a:solidFill>
                  <a:schemeClr val="dk1"/>
                </a:solidFill>
                <a:latin typeface="Arial"/>
                <a:ea typeface="Arial"/>
                <a:cs typeface="Arial"/>
                <a:sym typeface="Arial"/>
              </a:rPr>
              <a:t> al 20%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risparmio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energetico</a:t>
            </a:r>
            <a:r>
              <a:rPr lang="en-US" sz="570" dirty="0">
                <a:solidFill>
                  <a:schemeClr val="dk1"/>
                </a:solidFill>
                <a:latin typeface="Arial"/>
                <a:ea typeface="Arial"/>
                <a:cs typeface="Arial"/>
                <a:sym typeface="Arial"/>
              </a:rPr>
              <a:t> e </a:t>
            </a:r>
            <a:r>
              <a:rPr lang="en-US" sz="570" dirty="0" err="1">
                <a:solidFill>
                  <a:schemeClr val="dk1"/>
                </a:solidFill>
                <a:latin typeface="Arial"/>
                <a:ea typeface="Arial"/>
                <a:cs typeface="Arial"/>
                <a:sym typeface="Arial"/>
              </a:rPr>
              <a:t>aumentare</a:t>
            </a:r>
            <a:r>
              <a:rPr lang="en-US" sz="570" dirty="0">
                <a:solidFill>
                  <a:schemeClr val="dk1"/>
                </a:solidFill>
                <a:latin typeface="Arial"/>
                <a:ea typeface="Arial"/>
                <a:cs typeface="Arial"/>
                <a:sym typeface="Arial"/>
              </a:rPr>
              <a:t> al 20%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consumo</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fonti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rinnovabili</a:t>
            </a:r>
            <a:r>
              <a:rPr lang="en-US" sz="570" dirty="0">
                <a:solidFill>
                  <a:schemeClr val="dk1"/>
                </a:solidFill>
                <a:latin typeface="Arial"/>
                <a:ea typeface="Arial"/>
                <a:cs typeface="Arial"/>
                <a:sym typeface="Arial"/>
              </a:rPr>
              <a:t>. Il </a:t>
            </a:r>
            <a:r>
              <a:rPr lang="en-US" sz="570" dirty="0" err="1">
                <a:solidFill>
                  <a:schemeClr val="dk1"/>
                </a:solidFill>
                <a:latin typeface="Arial"/>
                <a:ea typeface="Arial"/>
                <a:cs typeface="Arial"/>
                <a:sym typeface="Arial"/>
              </a:rPr>
              <a:t>pacchetto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comprende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provvedimenti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sul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sistema</a:t>
            </a:r>
            <a:r>
              <a:rPr lang="en-US" sz="570" dirty="0">
                <a:solidFill>
                  <a:schemeClr val="dk1"/>
                </a:solidFill>
                <a:latin typeface="Arial"/>
                <a:ea typeface="Arial"/>
                <a:cs typeface="Arial"/>
                <a:sym typeface="Arial"/>
              </a:rPr>
              <a:t> di </a:t>
            </a:r>
            <a:r>
              <a:rPr lang="en-US" sz="570" dirty="0" err="1">
                <a:solidFill>
                  <a:schemeClr val="dk1"/>
                </a:solidFill>
                <a:latin typeface="Arial"/>
                <a:ea typeface="Arial"/>
                <a:cs typeface="Arial"/>
                <a:sym typeface="Arial"/>
              </a:rPr>
              <a:t>scambio</a:t>
            </a:r>
            <a:r>
              <a:rPr lang="en-US" sz="570" dirty="0">
                <a:solidFill>
                  <a:schemeClr val="dk1"/>
                </a:solidFill>
                <a:latin typeface="Arial"/>
                <a:ea typeface="Arial"/>
                <a:cs typeface="Arial"/>
                <a:sym typeface="Arial"/>
              </a:rPr>
              <a:t> di quote di </a:t>
            </a:r>
            <a:r>
              <a:rPr lang="en-US" sz="570" dirty="0" err="1">
                <a:solidFill>
                  <a:schemeClr val="dk1"/>
                </a:solidFill>
                <a:latin typeface="Arial"/>
                <a:ea typeface="Arial"/>
                <a:cs typeface="Arial"/>
                <a:sym typeface="Arial"/>
              </a:rPr>
              <a:t>emissione</a:t>
            </a:r>
            <a:r>
              <a:rPr lang="en-US" sz="570" dirty="0">
                <a:solidFill>
                  <a:schemeClr val="dk1"/>
                </a:solidFill>
                <a:latin typeface="Arial"/>
                <a:ea typeface="Arial"/>
                <a:cs typeface="Arial"/>
                <a:sym typeface="Arial"/>
              </a:rPr>
              <a:t> e sui </a:t>
            </a:r>
            <a:r>
              <a:rPr lang="en-US" sz="570" dirty="0" err="1">
                <a:solidFill>
                  <a:schemeClr val="dk1"/>
                </a:solidFill>
                <a:latin typeface="Arial"/>
                <a:ea typeface="Arial"/>
                <a:cs typeface="Arial"/>
                <a:sym typeface="Arial"/>
              </a:rPr>
              <a:t>limiti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alle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emissioni</a:t>
            </a:r>
            <a:r>
              <a:rPr lang="en-US" sz="570" dirty="0">
                <a:solidFill>
                  <a:schemeClr val="dk1"/>
                </a:solidFill>
                <a:latin typeface="Arial"/>
                <a:ea typeface="Arial"/>
                <a:cs typeface="Arial"/>
                <a:sym typeface="Arial"/>
              </a:rPr>
              <a:t> delle </a:t>
            </a:r>
            <a:r>
              <a:rPr lang="en-US" sz="570" dirty="0" err="1">
                <a:solidFill>
                  <a:schemeClr val="dk1"/>
                </a:solidFill>
                <a:latin typeface="Arial"/>
                <a:ea typeface="Arial"/>
                <a:cs typeface="Arial"/>
                <a:sym typeface="Arial"/>
              </a:rPr>
              <a:t>automobili</a:t>
            </a:r>
            <a:r>
              <a:rPr lang="en-US" sz="570" dirty="0">
                <a:solidFill>
                  <a:schemeClr val="dk1"/>
                </a:solidFill>
                <a:latin typeface="Arial"/>
                <a:ea typeface="Arial"/>
                <a:cs typeface="Arial"/>
                <a:sym typeface="Arial"/>
              </a:rPr>
              <a:t>.</a:t>
            </a:r>
            <a:endParaRPr dirty="0"/>
          </a:p>
          <a:p>
            <a:pPr marL="457200" marR="0" lvl="0" indent="-228600" algn="l" rtl="0">
              <a:lnSpc>
                <a:spcPct val="80000"/>
              </a:lnSpc>
              <a:spcBef>
                <a:spcPts val="0"/>
              </a:spcBef>
              <a:spcAft>
                <a:spcPts val="0"/>
              </a:spcAft>
              <a:buClr>
                <a:srgbClr val="000000"/>
              </a:buClr>
              <a:buSzPts val="1100"/>
              <a:buFont typeface="Arial"/>
              <a:buNone/>
            </a:pPr>
            <a:endParaRPr sz="57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522" b="0" dirty="0"/>
              <a:t>Il </a:t>
            </a:r>
            <a:r>
              <a:rPr lang="en-US" sz="522" b="0" dirty="0" err="1"/>
              <a:t>quadro</a:t>
            </a:r>
            <a:r>
              <a:rPr lang="en-US" sz="522" b="0" dirty="0"/>
              <a:t> per </a:t>
            </a:r>
            <a:r>
              <a:rPr lang="en-US" sz="522" b="0" dirty="0" err="1"/>
              <a:t>il</a:t>
            </a:r>
            <a:r>
              <a:rPr lang="en-US" sz="522" b="0" dirty="0"/>
              <a:t> </a:t>
            </a:r>
            <a:r>
              <a:rPr lang="en-US" sz="522" b="0" dirty="0" err="1"/>
              <a:t>clima</a:t>
            </a:r>
            <a:r>
              <a:rPr lang="en-US" sz="522" b="0" dirty="0"/>
              <a:t> e </a:t>
            </a:r>
            <a:r>
              <a:rPr lang="en-US" sz="522" b="0" dirty="0" err="1"/>
              <a:t>l’energia</a:t>
            </a:r>
            <a:r>
              <a:rPr lang="en-US" sz="522" b="0" dirty="0"/>
              <a:t> 2030 </a:t>
            </a:r>
            <a:r>
              <a:rPr lang="en-US" sz="522" b="0" dirty="0" err="1"/>
              <a:t>fissa</a:t>
            </a:r>
            <a:r>
              <a:rPr lang="en-US" sz="522" b="0" dirty="0"/>
              <a:t> </a:t>
            </a:r>
            <a:r>
              <a:rPr lang="en-US" sz="522" b="0" dirty="0" err="1"/>
              <a:t>tre</a:t>
            </a:r>
            <a:r>
              <a:rPr lang="en-US" sz="522" b="0" dirty="0"/>
              <a:t> </a:t>
            </a:r>
            <a:r>
              <a:rPr lang="en-US" sz="522" b="0" dirty="0" err="1"/>
              <a:t>obiettivi</a:t>
            </a:r>
            <a:r>
              <a:rPr lang="en-US" sz="522" b="0" dirty="0"/>
              <a:t> </a:t>
            </a:r>
            <a:r>
              <a:rPr lang="en-US" sz="522" b="0" dirty="0" err="1"/>
              <a:t>principali</a:t>
            </a:r>
            <a:r>
              <a:rPr lang="en-US" sz="522" b="0" dirty="0"/>
              <a:t> da </a:t>
            </a:r>
            <a:r>
              <a:rPr lang="en-US" sz="522" b="0" dirty="0" err="1"/>
              <a:t>conseguire</a:t>
            </a:r>
            <a:r>
              <a:rPr lang="en-US" sz="522" b="0" dirty="0"/>
              <a:t> </a:t>
            </a:r>
            <a:r>
              <a:rPr lang="en-US" sz="522" b="0" dirty="0" err="1"/>
              <a:t>entro</a:t>
            </a:r>
            <a:r>
              <a:rPr lang="en-US" sz="522" b="0" dirty="0"/>
              <a:t> </a:t>
            </a:r>
            <a:r>
              <a:rPr lang="en-US" sz="522" b="0" dirty="0" err="1"/>
              <a:t>l'anno</a:t>
            </a:r>
            <a:r>
              <a:rPr lang="en-US" sz="522" b="0" dirty="0"/>
              <a:t> </a:t>
            </a:r>
            <a:r>
              <a:rPr lang="en-US" sz="522" b="0" dirty="0" err="1"/>
              <a:t>indicato</a:t>
            </a:r>
            <a:r>
              <a:rPr lang="en-US" sz="522" b="0" dirty="0"/>
              <a:t>: </a:t>
            </a:r>
            <a:r>
              <a:rPr lang="en-US" sz="570" dirty="0" err="1">
                <a:solidFill>
                  <a:schemeClr val="dk1"/>
                </a:solidFill>
                <a:latin typeface="Arial"/>
                <a:ea typeface="Arial"/>
                <a:cs typeface="Arial"/>
                <a:sym typeface="Arial"/>
              </a:rPr>
              <a:t>una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riduzione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almeno</a:t>
            </a:r>
            <a:r>
              <a:rPr lang="en-US" sz="570" dirty="0">
                <a:solidFill>
                  <a:schemeClr val="dk1"/>
                </a:solidFill>
                <a:latin typeface="Arial"/>
                <a:ea typeface="Arial"/>
                <a:cs typeface="Arial"/>
                <a:sym typeface="Arial"/>
              </a:rPr>
              <a:t> del 40% delle </a:t>
            </a:r>
            <a:r>
              <a:rPr lang="en-US" sz="570" dirty="0" err="1">
                <a:solidFill>
                  <a:schemeClr val="dk1"/>
                </a:solidFill>
                <a:latin typeface="Arial"/>
                <a:ea typeface="Arial"/>
                <a:cs typeface="Arial"/>
                <a:sym typeface="Arial"/>
              </a:rPr>
              <a:t>emissioni</a:t>
            </a:r>
            <a:r>
              <a:rPr lang="en-US" sz="570" dirty="0">
                <a:solidFill>
                  <a:schemeClr val="dk1"/>
                </a:solidFill>
                <a:latin typeface="Arial"/>
                <a:ea typeface="Arial"/>
                <a:cs typeface="Arial"/>
                <a:sym typeface="Arial"/>
              </a:rPr>
              <a:t> di gas a </a:t>
            </a:r>
            <a:r>
              <a:rPr lang="en-US" sz="570" dirty="0" err="1">
                <a:solidFill>
                  <a:schemeClr val="dk1"/>
                </a:solidFill>
                <a:latin typeface="Arial"/>
                <a:ea typeface="Arial"/>
                <a:cs typeface="Arial"/>
                <a:sym typeface="Arial"/>
              </a:rPr>
              <a:t>effetto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serra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rispetto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livelli</a:t>
            </a:r>
            <a:r>
              <a:rPr lang="en-US" sz="570" dirty="0">
                <a:solidFill>
                  <a:schemeClr val="dk1"/>
                </a:solidFill>
                <a:latin typeface="Arial"/>
                <a:ea typeface="Arial"/>
                <a:cs typeface="Arial"/>
                <a:sym typeface="Arial"/>
              </a:rPr>
              <a:t> del 1990)- </a:t>
            </a:r>
            <a:r>
              <a:rPr lang="en-US" sz="570" dirty="0" err="1">
                <a:solidFill>
                  <a:schemeClr val="dk1"/>
                </a:solidFill>
                <a:latin typeface="Arial"/>
                <a:ea typeface="Arial"/>
                <a:cs typeface="Arial"/>
                <a:sym typeface="Arial"/>
              </a:rPr>
              <a:t>una</a:t>
            </a:r>
            <a:r>
              <a:rPr lang="en-US" sz="570" dirty="0">
                <a:solidFill>
                  <a:schemeClr val="dk1"/>
                </a:solidFill>
                <a:latin typeface="Arial"/>
                <a:ea typeface="Arial"/>
                <a:cs typeface="Arial"/>
                <a:sym typeface="Arial"/>
              </a:rPr>
              <a:t> quota </a:t>
            </a:r>
            <a:r>
              <a:rPr lang="en-US" sz="570" dirty="0" err="1">
                <a:solidFill>
                  <a:schemeClr val="dk1"/>
                </a:solidFill>
                <a:latin typeface="Arial"/>
                <a:ea typeface="Arial"/>
                <a:cs typeface="Arial"/>
                <a:sym typeface="Arial"/>
              </a:rPr>
              <a:t>almeno</a:t>
            </a:r>
            <a:r>
              <a:rPr lang="en-US" sz="570" dirty="0">
                <a:solidFill>
                  <a:schemeClr val="dk1"/>
                </a:solidFill>
                <a:latin typeface="Arial"/>
                <a:ea typeface="Arial"/>
                <a:cs typeface="Arial"/>
                <a:sym typeface="Arial"/>
              </a:rPr>
              <a:t> del 27% di </a:t>
            </a:r>
            <a:r>
              <a:rPr lang="en-US" sz="570" dirty="0" err="1">
                <a:solidFill>
                  <a:schemeClr val="dk1"/>
                </a:solidFill>
                <a:latin typeface="Arial"/>
                <a:ea typeface="Arial"/>
                <a:cs typeface="Arial"/>
                <a:sym typeface="Arial"/>
              </a:rPr>
              <a:t>energia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rinnovabile</a:t>
            </a:r>
            <a:r>
              <a:rPr lang="en-US" sz="570" dirty="0">
                <a:solidFill>
                  <a:schemeClr val="dk1"/>
                </a:solidFill>
                <a:latin typeface="Arial"/>
                <a:ea typeface="Arial"/>
                <a:cs typeface="Arial"/>
                <a:sym typeface="Arial"/>
              </a:rPr>
              <a:t> - un </a:t>
            </a:r>
            <a:r>
              <a:rPr lang="en-US" sz="570" dirty="0" err="1">
                <a:solidFill>
                  <a:schemeClr val="dk1"/>
                </a:solidFill>
                <a:latin typeface="Arial"/>
                <a:ea typeface="Arial"/>
                <a:cs typeface="Arial"/>
                <a:sym typeface="Arial"/>
              </a:rPr>
              <a:t>miglioramento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almeno</a:t>
            </a:r>
            <a:r>
              <a:rPr lang="en-US" sz="570" dirty="0">
                <a:solidFill>
                  <a:schemeClr val="dk1"/>
                </a:solidFill>
                <a:latin typeface="Arial"/>
                <a:ea typeface="Arial"/>
                <a:cs typeface="Arial"/>
                <a:sym typeface="Arial"/>
              </a:rPr>
              <a:t> del 27% </a:t>
            </a:r>
            <a:r>
              <a:rPr lang="en-US" sz="570" dirty="0" err="1">
                <a:solidFill>
                  <a:schemeClr val="dk1"/>
                </a:solidFill>
                <a:latin typeface="Arial"/>
                <a:ea typeface="Arial"/>
                <a:cs typeface="Arial"/>
                <a:sym typeface="Arial"/>
              </a:rPr>
              <a:t>dell'efficienza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energetica</a:t>
            </a:r>
            <a:r>
              <a:rPr lang="en-US" sz="57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b="0" dirty="0"/>
              <a:t>Il </a:t>
            </a:r>
            <a:r>
              <a:rPr lang="en-US" sz="522" b="0" dirty="0" err="1"/>
              <a:t>quadro</a:t>
            </a:r>
            <a:r>
              <a:rPr lang="en-US" sz="522" b="0" dirty="0"/>
              <a:t> è </a:t>
            </a:r>
            <a:r>
              <a:rPr lang="en-US" sz="522" b="0" dirty="0" err="1"/>
              <a:t>stato</a:t>
            </a:r>
            <a:r>
              <a:rPr lang="en-US" sz="522" b="0" dirty="0"/>
              <a:t> </a:t>
            </a:r>
            <a:r>
              <a:rPr lang="en-US" sz="522" b="0" dirty="0" err="1"/>
              <a:t>adottato</a:t>
            </a:r>
            <a:r>
              <a:rPr lang="en-US" sz="522" b="0" dirty="0"/>
              <a:t> </a:t>
            </a:r>
            <a:r>
              <a:rPr lang="en-US" sz="522" b="0" dirty="0" err="1"/>
              <a:t>dai</a:t>
            </a:r>
            <a:r>
              <a:rPr lang="en-US" sz="522" b="0" dirty="0"/>
              <a:t> leader </a:t>
            </a:r>
            <a:r>
              <a:rPr lang="en-US" sz="522" b="0" dirty="0" err="1"/>
              <a:t>dell’UE</a:t>
            </a:r>
            <a:r>
              <a:rPr lang="en-US" sz="522" b="0" dirty="0"/>
              <a:t> </a:t>
            </a:r>
            <a:r>
              <a:rPr lang="en-US" sz="522" b="0" dirty="0" err="1"/>
              <a:t>nell'ottobre</a:t>
            </a:r>
            <a:r>
              <a:rPr lang="en-US" sz="522" b="0" dirty="0"/>
              <a:t> 2014 e </a:t>
            </a:r>
            <a:r>
              <a:rPr lang="en-US" sz="522" b="0" dirty="0" err="1"/>
              <a:t>si</a:t>
            </a:r>
            <a:r>
              <a:rPr lang="en-US" sz="522" b="0" dirty="0"/>
              <a:t> </a:t>
            </a:r>
            <a:r>
              <a:rPr lang="en-US" sz="522" b="0" dirty="0" err="1"/>
              <a:t>basa</a:t>
            </a:r>
            <a:r>
              <a:rPr lang="en-US" sz="522" b="0" dirty="0"/>
              <a:t> </a:t>
            </a:r>
            <a:r>
              <a:rPr lang="en-US" sz="522" b="0" dirty="0" err="1"/>
              <a:t>sul</a:t>
            </a:r>
            <a:r>
              <a:rPr lang="en-US" sz="522" b="0" dirty="0"/>
              <a:t> </a:t>
            </a:r>
            <a:r>
              <a:rPr lang="en-US" sz="522" b="0" u="sng" dirty="0" err="1">
                <a:solidFill>
                  <a:schemeClr val="hlink"/>
                </a:solidFill>
                <a:hlinkClick r:id="rId3"/>
              </a:rPr>
              <a:t>pacchetto</a:t>
            </a:r>
            <a:r>
              <a:rPr lang="en-US" sz="522" b="0" u="sng" dirty="0">
                <a:solidFill>
                  <a:schemeClr val="hlink"/>
                </a:solidFill>
                <a:hlinkClick r:id="rId3"/>
              </a:rPr>
              <a:t> per </a:t>
            </a:r>
            <a:r>
              <a:rPr lang="en-US" sz="522" b="0" u="sng" dirty="0" err="1">
                <a:solidFill>
                  <a:schemeClr val="hlink"/>
                </a:solidFill>
                <a:hlinkClick r:id="rId3"/>
              </a:rPr>
              <a:t>il</a:t>
            </a:r>
            <a:r>
              <a:rPr lang="en-US" sz="522" b="0" u="sng" dirty="0">
                <a:solidFill>
                  <a:schemeClr val="hlink"/>
                </a:solidFill>
                <a:hlinkClick r:id="rId3"/>
              </a:rPr>
              <a:t> </a:t>
            </a:r>
            <a:r>
              <a:rPr lang="en-US" sz="522" b="0" u="sng" dirty="0" err="1">
                <a:solidFill>
                  <a:schemeClr val="hlink"/>
                </a:solidFill>
                <a:hlinkClick r:id="rId3"/>
              </a:rPr>
              <a:t>clima</a:t>
            </a:r>
            <a:r>
              <a:rPr lang="en-US" sz="522" b="0" u="sng" dirty="0">
                <a:solidFill>
                  <a:schemeClr val="hlink"/>
                </a:solidFill>
                <a:hlinkClick r:id="rId3"/>
              </a:rPr>
              <a:t> e </a:t>
            </a:r>
            <a:r>
              <a:rPr lang="en-US" sz="522" b="0" u="sng" dirty="0" err="1">
                <a:solidFill>
                  <a:schemeClr val="hlink"/>
                </a:solidFill>
                <a:hlinkClick r:id="rId3"/>
              </a:rPr>
              <a:t>l'energia</a:t>
            </a:r>
            <a:r>
              <a:rPr lang="en-US" sz="522" b="0" u="sng" dirty="0">
                <a:solidFill>
                  <a:schemeClr val="hlink"/>
                </a:solidFill>
                <a:hlinkClick r:id="rId3"/>
              </a:rPr>
              <a:t> 2020</a:t>
            </a:r>
            <a:r>
              <a:rPr lang="en-US" sz="522" b="1" dirty="0"/>
              <a:t>.</a:t>
            </a:r>
            <a:endParaRPr dirty="0"/>
          </a:p>
          <a:p>
            <a:pPr marL="457200" marR="0" lvl="0" indent="-228600" algn="l" rtl="0">
              <a:lnSpc>
                <a:spcPct val="80000"/>
              </a:lnSpc>
              <a:spcBef>
                <a:spcPts val="0"/>
              </a:spcBef>
              <a:spcAft>
                <a:spcPts val="0"/>
              </a:spcAft>
              <a:buClr>
                <a:srgbClr val="000000"/>
              </a:buClr>
              <a:buSzPts val="1100"/>
              <a:buFont typeface="Arial"/>
              <a:buNone/>
            </a:pPr>
            <a:endParaRPr sz="570" dirty="0">
              <a:solidFill>
                <a:schemeClr val="dk1"/>
              </a:solidFill>
              <a:latin typeface="Arial"/>
              <a:ea typeface="Arial"/>
              <a:cs typeface="Arial"/>
              <a:sym typeface="Arial"/>
            </a:endParaRPr>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b="0" dirty="0"/>
              <a:t>Alla </a:t>
            </a:r>
            <a:r>
              <a:rPr lang="en-US" sz="522" b="0" dirty="0" err="1"/>
              <a:t>conferenza</a:t>
            </a:r>
            <a:r>
              <a:rPr lang="en-US" sz="522" b="0" dirty="0"/>
              <a:t> </a:t>
            </a:r>
            <a:r>
              <a:rPr lang="en-US" sz="522" b="0" dirty="0" err="1"/>
              <a:t>sul</a:t>
            </a:r>
            <a:r>
              <a:rPr lang="en-US" sz="522" b="0" dirty="0"/>
              <a:t> </a:t>
            </a:r>
            <a:r>
              <a:rPr lang="en-US" sz="522" b="0" dirty="0" err="1"/>
              <a:t>clima</a:t>
            </a:r>
            <a:r>
              <a:rPr lang="en-US" sz="522" b="0" dirty="0"/>
              <a:t> di </a:t>
            </a:r>
            <a:r>
              <a:rPr lang="en-US" sz="522" b="0" dirty="0" err="1"/>
              <a:t>Parigi</a:t>
            </a:r>
            <a:r>
              <a:rPr lang="en-US" sz="522" b="0" dirty="0"/>
              <a:t> (COP21) del </a:t>
            </a:r>
            <a:r>
              <a:rPr lang="en-US" sz="522" b="0" dirty="0" err="1"/>
              <a:t>dicembre</a:t>
            </a:r>
            <a:r>
              <a:rPr lang="en-US" sz="522" b="0" dirty="0"/>
              <a:t> 2015, 195 </a:t>
            </a:r>
            <a:r>
              <a:rPr lang="en-US" sz="522" b="0" dirty="0" err="1"/>
              <a:t>paesi</a:t>
            </a:r>
            <a:r>
              <a:rPr lang="en-US" sz="522" b="0" dirty="0"/>
              <a:t> </a:t>
            </a:r>
            <a:r>
              <a:rPr lang="en-US" sz="522" b="0" dirty="0" err="1"/>
              <a:t>hanno</a:t>
            </a:r>
            <a:r>
              <a:rPr lang="en-US" sz="522" b="0" dirty="0"/>
              <a:t> </a:t>
            </a:r>
            <a:r>
              <a:rPr lang="en-US" sz="522" b="0" dirty="0" err="1"/>
              <a:t>adottato</a:t>
            </a:r>
            <a:r>
              <a:rPr lang="en-US" sz="522" b="0" dirty="0"/>
              <a:t> </a:t>
            </a:r>
            <a:r>
              <a:rPr lang="en-US" sz="522" b="0" dirty="0" err="1"/>
              <a:t>il</a:t>
            </a:r>
            <a:r>
              <a:rPr lang="en-US" sz="522" b="0" dirty="0"/>
              <a:t> primo </a:t>
            </a:r>
            <a:r>
              <a:rPr lang="en-US" sz="522" b="0" dirty="0" err="1"/>
              <a:t>accordo</a:t>
            </a:r>
            <a:r>
              <a:rPr lang="en-US" sz="522" b="0" dirty="0"/>
              <a:t> </a:t>
            </a:r>
            <a:r>
              <a:rPr lang="en-US" sz="522" b="0" dirty="0" err="1"/>
              <a:t>universale</a:t>
            </a:r>
            <a:r>
              <a:rPr lang="en-US" sz="522" b="0" dirty="0"/>
              <a:t> e </a:t>
            </a:r>
            <a:r>
              <a:rPr lang="en-US" sz="522" b="0" dirty="0" err="1"/>
              <a:t>giuridicamente</a:t>
            </a:r>
            <a:r>
              <a:rPr lang="en-US" sz="522" b="0" dirty="0"/>
              <a:t> </a:t>
            </a:r>
            <a:r>
              <a:rPr lang="en-US" sz="522" b="0" dirty="0" err="1"/>
              <a:t>vincolante</a:t>
            </a:r>
            <a:r>
              <a:rPr lang="en-US" sz="522" b="0" dirty="0"/>
              <a:t> </a:t>
            </a:r>
            <a:r>
              <a:rPr lang="en-US" sz="522" b="0" dirty="0" err="1"/>
              <a:t>sul</a:t>
            </a:r>
            <a:r>
              <a:rPr lang="en-US" sz="522" b="0" dirty="0"/>
              <a:t> </a:t>
            </a:r>
            <a:r>
              <a:rPr lang="en-US" sz="522" b="0" dirty="0" err="1"/>
              <a:t>clima</a:t>
            </a:r>
            <a:r>
              <a:rPr lang="en-US" sz="522" b="0" dirty="0"/>
              <a:t> </a:t>
            </a:r>
            <a:r>
              <a:rPr lang="en-US" sz="522" b="0" dirty="0" err="1"/>
              <a:t>mondiale</a:t>
            </a:r>
            <a:r>
              <a:rPr lang="en-US" sz="522" b="0" dirty="0"/>
              <a:t>. </a:t>
            </a:r>
            <a:r>
              <a:rPr lang="en-US" sz="522" b="0" dirty="0" err="1"/>
              <a:t>L’accordo</a:t>
            </a:r>
            <a:r>
              <a:rPr lang="en-US" sz="522" b="0" dirty="0"/>
              <a:t> </a:t>
            </a:r>
            <a:r>
              <a:rPr lang="en-US" sz="522" b="0" dirty="0" err="1"/>
              <a:t>definisce</a:t>
            </a:r>
            <a:r>
              <a:rPr lang="en-US" sz="522" b="0" dirty="0"/>
              <a:t> un piano </a:t>
            </a:r>
            <a:r>
              <a:rPr lang="en-US" sz="522" b="0" dirty="0" err="1"/>
              <a:t>d’azione</a:t>
            </a:r>
            <a:r>
              <a:rPr lang="en-US" sz="522" b="0" dirty="0"/>
              <a:t> </a:t>
            </a:r>
            <a:r>
              <a:rPr lang="en-US" sz="522" b="0" dirty="0" err="1"/>
              <a:t>globale</a:t>
            </a:r>
            <a:r>
              <a:rPr lang="en-US" sz="522" b="0" dirty="0"/>
              <a:t>, </a:t>
            </a:r>
            <a:r>
              <a:rPr lang="en-US" sz="522" b="0" dirty="0" err="1"/>
              <a:t>inteso</a:t>
            </a:r>
            <a:r>
              <a:rPr lang="en-US" sz="522" b="0" dirty="0"/>
              <a:t> a </a:t>
            </a:r>
            <a:r>
              <a:rPr lang="en-US" sz="522" b="0" dirty="0" err="1"/>
              <a:t>rimettere</a:t>
            </a:r>
            <a:r>
              <a:rPr lang="en-US" sz="522" b="0" dirty="0"/>
              <a:t> </a:t>
            </a:r>
            <a:r>
              <a:rPr lang="en-US" sz="522" b="0" dirty="0" err="1"/>
              <a:t>il</a:t>
            </a:r>
            <a:r>
              <a:rPr lang="en-US" sz="522" b="0" dirty="0"/>
              <a:t> </a:t>
            </a:r>
            <a:r>
              <a:rPr lang="en-US" sz="522" b="0" dirty="0" err="1"/>
              <a:t>mondo</a:t>
            </a:r>
            <a:r>
              <a:rPr lang="en-US" sz="522" b="0" dirty="0"/>
              <a:t> </a:t>
            </a:r>
            <a:r>
              <a:rPr lang="en-US" sz="522" b="0" dirty="0" err="1"/>
              <a:t>sulla</a:t>
            </a:r>
            <a:r>
              <a:rPr lang="en-US" sz="522" b="0" dirty="0"/>
              <a:t> </a:t>
            </a:r>
            <a:r>
              <a:rPr lang="en-US" sz="522" b="0" dirty="0" err="1"/>
              <a:t>buona</a:t>
            </a:r>
            <a:r>
              <a:rPr lang="en-US" sz="522" b="0" dirty="0"/>
              <a:t> </a:t>
            </a:r>
            <a:r>
              <a:rPr lang="en-US" sz="522" b="0" dirty="0" err="1"/>
              <a:t>strada</a:t>
            </a:r>
            <a:r>
              <a:rPr lang="en-US" sz="522" b="0" dirty="0"/>
              <a:t> per </a:t>
            </a:r>
            <a:r>
              <a:rPr lang="en-US" sz="522" b="0" dirty="0" err="1"/>
              <a:t>evitare</a:t>
            </a:r>
            <a:r>
              <a:rPr lang="en-US" sz="522" b="0" dirty="0"/>
              <a:t> </a:t>
            </a:r>
            <a:r>
              <a:rPr lang="en-US" sz="522" b="0" dirty="0" err="1"/>
              <a:t>cambiamenti</a:t>
            </a:r>
            <a:r>
              <a:rPr lang="en-US" sz="522" b="0" dirty="0"/>
              <a:t> </a:t>
            </a:r>
            <a:r>
              <a:rPr lang="en-US" sz="522" b="0" dirty="0" err="1"/>
              <a:t>climatici</a:t>
            </a:r>
            <a:r>
              <a:rPr lang="en-US" sz="522" b="0" dirty="0"/>
              <a:t> </a:t>
            </a:r>
            <a:r>
              <a:rPr lang="en-US" sz="522" b="0" dirty="0" err="1"/>
              <a:t>pericolosi</a:t>
            </a:r>
            <a:r>
              <a:rPr lang="en-US" sz="522" b="0" dirty="0"/>
              <a:t> </a:t>
            </a:r>
            <a:r>
              <a:rPr lang="en-US" sz="522" b="0" dirty="0" err="1"/>
              <a:t>limitando</a:t>
            </a:r>
            <a:r>
              <a:rPr lang="en-US" sz="522" b="0" dirty="0"/>
              <a:t> </a:t>
            </a:r>
            <a:r>
              <a:rPr lang="en-US" sz="522" b="0" dirty="0" err="1"/>
              <a:t>il</a:t>
            </a:r>
            <a:r>
              <a:rPr lang="en-US" sz="522" b="0" dirty="0"/>
              <a:t> </a:t>
            </a:r>
            <a:r>
              <a:rPr lang="en-US" sz="522" b="0" dirty="0" err="1"/>
              <a:t>riscaldamento</a:t>
            </a:r>
            <a:r>
              <a:rPr lang="en-US" sz="522" b="0" dirty="0"/>
              <a:t> </a:t>
            </a:r>
            <a:r>
              <a:rPr lang="en-US" sz="522" b="0" dirty="0" err="1"/>
              <a:t>globale</a:t>
            </a:r>
            <a:r>
              <a:rPr lang="en-US" sz="522" b="0" dirty="0"/>
              <a:t> ben al di sotto </a:t>
            </a:r>
            <a:r>
              <a:rPr lang="en-US" sz="522" b="0" dirty="0" err="1"/>
              <a:t>dei</a:t>
            </a:r>
            <a:r>
              <a:rPr lang="en-US" sz="522" b="0" dirty="0"/>
              <a:t> 2ºC.</a:t>
            </a:r>
            <a:endParaRPr dirty="0"/>
          </a:p>
          <a:p>
            <a:pPr marL="457200" marR="0" lvl="0" indent="-228600" algn="l" rtl="0">
              <a:lnSpc>
                <a:spcPct val="80000"/>
              </a:lnSpc>
              <a:spcBef>
                <a:spcPts val="0"/>
              </a:spcBef>
              <a:spcAft>
                <a:spcPts val="0"/>
              </a:spcAft>
              <a:buClr>
                <a:srgbClr val="000000"/>
              </a:buClr>
              <a:buSzPts val="1100"/>
              <a:buFont typeface="Arial"/>
              <a:buNone/>
            </a:pPr>
            <a:endParaRPr sz="522" b="0" dirty="0"/>
          </a:p>
          <a:p>
            <a:pPr marL="457200" marR="0" lvl="0" indent="-298450" algn="l" rtl="0">
              <a:lnSpc>
                <a:spcPct val="80000"/>
              </a:lnSpc>
              <a:spcBef>
                <a:spcPts val="0"/>
              </a:spcBef>
              <a:spcAft>
                <a:spcPts val="0"/>
              </a:spcAft>
              <a:buClr>
                <a:srgbClr val="000000"/>
              </a:buClr>
              <a:buSzPts val="1100"/>
              <a:buFont typeface="Arial"/>
              <a:buChar char="●"/>
            </a:pPr>
            <a:r>
              <a:rPr lang="en-US" sz="570" b="1" dirty="0">
                <a:solidFill>
                  <a:schemeClr val="dk1"/>
                </a:solidFill>
                <a:latin typeface="Arial"/>
                <a:ea typeface="Arial"/>
                <a:cs typeface="Arial"/>
                <a:sym typeface="Arial"/>
              </a:rPr>
              <a:t> </a:t>
            </a:r>
            <a:endParaRPr sz="522" b="0" dirty="0"/>
          </a:p>
          <a:p>
            <a:pPr marL="0" lvl="0" indent="0" algn="l" rtl="0">
              <a:lnSpc>
                <a:spcPct val="80000"/>
              </a:lnSpc>
              <a:spcBef>
                <a:spcPts val="0"/>
              </a:spcBef>
              <a:spcAft>
                <a:spcPts val="0"/>
              </a:spcAft>
              <a:buClr>
                <a:srgbClr val="000000"/>
              </a:buClr>
              <a:buSzPts val="522"/>
              <a:buNone/>
            </a:pPr>
            <a:r>
              <a:rPr lang="en-US" sz="522" b="1" dirty="0"/>
              <a:t>DATE DI PUBBLICAZIONE DIRETTIVE E DICISIONI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b="0" dirty="0"/>
              <a:t>https://ec.europa.eu/energy/en/topics/energy-strategy-and-energy-union/clean-energy-all-europeans</a:t>
            </a:r>
            <a:endParaRPr dirty="0"/>
          </a:p>
          <a:p>
            <a:pPr marL="457200" lvl="0" indent="-298450" algn="l" rtl="0">
              <a:lnSpc>
                <a:spcPct val="80000"/>
              </a:lnSpc>
              <a:spcBef>
                <a:spcPts val="0"/>
              </a:spcBef>
              <a:spcAft>
                <a:spcPts val="0"/>
              </a:spcAft>
              <a:buSzPts val="1100"/>
              <a:buChar char="●"/>
            </a:pPr>
            <a:r>
              <a:rPr lang="en-US" sz="570" b="1" dirty="0">
                <a:solidFill>
                  <a:schemeClr val="dk1"/>
                </a:solidFill>
                <a:latin typeface="Arial"/>
                <a:ea typeface="Arial"/>
                <a:cs typeface="Arial"/>
                <a:sym typeface="Arial"/>
              </a:rPr>
              <a:t>IN DATA </a:t>
            </a:r>
            <a:r>
              <a:rPr lang="en-US" sz="570" b="1" u="sng" dirty="0">
                <a:solidFill>
                  <a:schemeClr val="dk1"/>
                </a:solidFill>
                <a:latin typeface="Arial"/>
                <a:ea typeface="Arial"/>
                <a:cs typeface="Arial"/>
                <a:sym typeface="Arial"/>
                <a:hlinkClick r:id="rId2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13/11/2018</a:t>
            </a:r>
            <a:r>
              <a:rPr lang="en-US" sz="570" b="1" dirty="0">
                <a:solidFill>
                  <a:schemeClr val="dk1"/>
                </a:solidFill>
                <a:latin typeface="Arial"/>
                <a:ea typeface="Arial"/>
                <a:cs typeface="Arial"/>
                <a:sym typeface="Arial"/>
              </a:rPr>
              <a:t> Il </a:t>
            </a:r>
            <a:r>
              <a:rPr lang="en-US" sz="570" b="1" dirty="0" err="1">
                <a:solidFill>
                  <a:schemeClr val="dk1"/>
                </a:solidFill>
                <a:latin typeface="Arial"/>
                <a:ea typeface="Arial"/>
                <a:cs typeface="Arial"/>
                <a:sym typeface="Arial"/>
              </a:rPr>
              <a:t>Parlamento</a:t>
            </a:r>
            <a:r>
              <a:rPr lang="en-US" sz="570" b="1" dirty="0">
                <a:solidFill>
                  <a:schemeClr val="dk1"/>
                </a:solidFill>
                <a:latin typeface="Arial"/>
                <a:ea typeface="Arial"/>
                <a:cs typeface="Arial"/>
                <a:sym typeface="Arial"/>
              </a:rPr>
              <a:t> ha </a:t>
            </a:r>
            <a:r>
              <a:rPr lang="en-US" sz="570" b="1" dirty="0" err="1">
                <a:solidFill>
                  <a:schemeClr val="dk1"/>
                </a:solidFill>
                <a:latin typeface="Arial"/>
                <a:ea typeface="Arial"/>
                <a:cs typeface="Arial"/>
                <a:sym typeface="Arial"/>
              </a:rPr>
              <a:t>approvato</a:t>
            </a:r>
            <a:r>
              <a:rPr lang="en-US" sz="570" b="1" dirty="0">
                <a:solidFill>
                  <a:schemeClr val="dk1"/>
                </a:solidFill>
                <a:latin typeface="Arial"/>
                <a:ea typeface="Arial"/>
                <a:cs typeface="Arial"/>
                <a:sym typeface="Arial"/>
              </a:rPr>
              <a:t> un </a:t>
            </a:r>
            <a:r>
              <a:rPr lang="en-US" sz="570" b="1" dirty="0" err="1">
                <a:solidFill>
                  <a:schemeClr val="dk1"/>
                </a:solidFill>
                <a:latin typeface="Arial"/>
                <a:ea typeface="Arial"/>
                <a:cs typeface="Arial"/>
                <a:sym typeface="Arial"/>
              </a:rPr>
              <a:t>obiettivo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vincolante</a:t>
            </a:r>
            <a:r>
              <a:rPr lang="en-US" sz="570" b="1" dirty="0">
                <a:solidFill>
                  <a:schemeClr val="dk1"/>
                </a:solidFill>
                <a:latin typeface="Arial"/>
                <a:ea typeface="Arial"/>
                <a:cs typeface="Arial"/>
                <a:sym typeface="Arial"/>
              </a:rPr>
              <a:t> per le </a:t>
            </a:r>
            <a:r>
              <a:rPr lang="en-US" sz="570" b="1" dirty="0" err="1">
                <a:solidFill>
                  <a:schemeClr val="dk1"/>
                </a:solidFill>
                <a:latin typeface="Arial"/>
                <a:ea typeface="Arial"/>
                <a:cs typeface="Arial"/>
                <a:sym typeface="Arial"/>
              </a:rPr>
              <a:t>energie</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rinnovabili</a:t>
            </a:r>
            <a:r>
              <a:rPr lang="en-US" sz="570" b="1" dirty="0">
                <a:solidFill>
                  <a:schemeClr val="dk1"/>
                </a:solidFill>
                <a:latin typeface="Arial"/>
                <a:ea typeface="Arial"/>
                <a:cs typeface="Arial"/>
                <a:sym typeface="Arial"/>
              </a:rPr>
              <a:t> (32% </a:t>
            </a:r>
            <a:r>
              <a:rPr lang="en-US" sz="570" b="1" dirty="0" err="1">
                <a:solidFill>
                  <a:schemeClr val="dk1"/>
                </a:solidFill>
                <a:latin typeface="Arial"/>
                <a:ea typeface="Arial"/>
                <a:cs typeface="Arial"/>
                <a:sym typeface="Arial"/>
              </a:rPr>
              <a:t>nel</a:t>
            </a:r>
            <a:r>
              <a:rPr lang="en-US" sz="570" b="1" dirty="0">
                <a:solidFill>
                  <a:schemeClr val="dk1"/>
                </a:solidFill>
                <a:latin typeface="Arial"/>
                <a:ea typeface="Arial"/>
                <a:cs typeface="Arial"/>
                <a:sym typeface="Arial"/>
              </a:rPr>
              <a:t> 2030) e </a:t>
            </a:r>
            <a:r>
              <a:rPr lang="en-US" sz="570" b="1" dirty="0" err="1">
                <a:solidFill>
                  <a:schemeClr val="dk1"/>
                </a:solidFill>
                <a:latin typeface="Arial"/>
                <a:ea typeface="Arial"/>
                <a:cs typeface="Arial"/>
                <a:sym typeface="Arial"/>
              </a:rPr>
              <a:t>uno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indicativo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sull’efficienza</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energetica</a:t>
            </a:r>
            <a:r>
              <a:rPr lang="en-US" sz="570" b="1" dirty="0">
                <a:solidFill>
                  <a:schemeClr val="dk1"/>
                </a:solidFill>
                <a:latin typeface="Arial"/>
                <a:ea typeface="Arial"/>
                <a:cs typeface="Arial"/>
                <a:sym typeface="Arial"/>
              </a:rPr>
              <a:t> (32,5% </a:t>
            </a:r>
            <a:r>
              <a:rPr lang="en-US" sz="570" b="1" dirty="0" err="1">
                <a:solidFill>
                  <a:schemeClr val="dk1"/>
                </a:solidFill>
                <a:latin typeface="Arial"/>
                <a:ea typeface="Arial"/>
                <a:cs typeface="Arial"/>
                <a:sym typeface="Arial"/>
              </a:rPr>
              <a:t>nel</a:t>
            </a:r>
            <a:r>
              <a:rPr lang="en-US" sz="570" b="1" dirty="0">
                <a:solidFill>
                  <a:schemeClr val="dk1"/>
                </a:solidFill>
                <a:latin typeface="Arial"/>
                <a:ea typeface="Arial"/>
                <a:cs typeface="Arial"/>
                <a:sym typeface="Arial"/>
              </a:rPr>
              <a:t> 2030).</a:t>
            </a:r>
            <a:endParaRPr dirty="0"/>
          </a:p>
          <a:p>
            <a:pPr marL="457200" lvl="0" indent="-298450" algn="l" rtl="0">
              <a:lnSpc>
                <a:spcPct val="80000"/>
              </a:lnSpc>
              <a:spcBef>
                <a:spcPts val="0"/>
              </a:spcBef>
              <a:spcAft>
                <a:spcPts val="0"/>
              </a:spcAft>
              <a:buSzPts val="1100"/>
              <a:buChar char="●"/>
            </a:pPr>
            <a:r>
              <a:rPr lang="en-US" sz="570" dirty="0" err="1">
                <a:solidFill>
                  <a:schemeClr val="dk1"/>
                </a:solidFill>
                <a:latin typeface="Arial"/>
                <a:ea typeface="Arial"/>
                <a:cs typeface="Arial"/>
                <a:sym typeface="Arial"/>
              </a:rPr>
              <a:t>Martedì</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Parlamento</a:t>
            </a:r>
            <a:r>
              <a:rPr lang="en-US" sz="570" dirty="0">
                <a:solidFill>
                  <a:schemeClr val="dk1"/>
                </a:solidFill>
                <a:latin typeface="Arial"/>
                <a:ea typeface="Arial"/>
                <a:cs typeface="Arial"/>
                <a:sym typeface="Arial"/>
              </a:rPr>
              <a:t> ha </a:t>
            </a:r>
            <a:r>
              <a:rPr lang="en-US" sz="570" dirty="0" err="1">
                <a:solidFill>
                  <a:schemeClr val="dk1"/>
                </a:solidFill>
                <a:latin typeface="Arial"/>
                <a:ea typeface="Arial"/>
                <a:cs typeface="Arial"/>
                <a:sym typeface="Arial"/>
              </a:rPr>
              <a:t>confermato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l'accordo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provvisorio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raggiunto</a:t>
            </a:r>
            <a:r>
              <a:rPr lang="en-US" sz="570" dirty="0">
                <a:solidFill>
                  <a:schemeClr val="dk1"/>
                </a:solidFill>
                <a:latin typeface="Arial"/>
                <a:ea typeface="Arial"/>
                <a:cs typeface="Arial"/>
                <a:sym typeface="Arial"/>
              </a:rPr>
              <a:t> in </a:t>
            </a:r>
            <a:r>
              <a:rPr lang="en-US" sz="570" dirty="0" err="1">
                <a:solidFill>
                  <a:schemeClr val="dk1"/>
                </a:solidFill>
                <a:latin typeface="Arial"/>
                <a:ea typeface="Arial"/>
                <a:cs typeface="Arial"/>
                <a:sym typeface="Arial"/>
              </a:rPr>
              <a:t>giugno</a:t>
            </a:r>
            <a:r>
              <a:rPr lang="en-US" sz="570" dirty="0">
                <a:solidFill>
                  <a:schemeClr val="dk1"/>
                </a:solidFill>
                <a:latin typeface="Arial"/>
                <a:ea typeface="Arial"/>
                <a:cs typeface="Arial"/>
                <a:sym typeface="Arial"/>
              </a:rPr>
              <a:t> con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Consiglio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sull'efficienza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energetica</a:t>
            </a:r>
            <a:r>
              <a:rPr lang="en-US" sz="570" dirty="0">
                <a:solidFill>
                  <a:schemeClr val="dk1"/>
                </a:solidFill>
                <a:latin typeface="Arial"/>
                <a:ea typeface="Arial"/>
                <a:cs typeface="Arial"/>
                <a:sym typeface="Arial"/>
              </a:rPr>
              <a:t> (434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in favore,104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contrari</a:t>
            </a:r>
            <a:r>
              <a:rPr lang="en-US" sz="570" dirty="0">
                <a:solidFill>
                  <a:schemeClr val="dk1"/>
                </a:solidFill>
                <a:latin typeface="Arial"/>
                <a:ea typeface="Arial"/>
                <a:cs typeface="Arial"/>
                <a:sym typeface="Arial"/>
              </a:rPr>
              <a:t> e 37 </a:t>
            </a:r>
            <a:r>
              <a:rPr lang="en-US" sz="570" dirty="0" err="1">
                <a:solidFill>
                  <a:schemeClr val="dk1"/>
                </a:solidFill>
                <a:latin typeface="Arial"/>
                <a:ea typeface="Arial"/>
                <a:cs typeface="Arial"/>
                <a:sym typeface="Arial"/>
              </a:rPr>
              <a:t>astensioni</a:t>
            </a:r>
            <a:r>
              <a:rPr lang="en-US" sz="570" dirty="0">
                <a:solidFill>
                  <a:schemeClr val="dk1"/>
                </a:solidFill>
                <a:latin typeface="Arial"/>
                <a:ea typeface="Arial"/>
                <a:cs typeface="Arial"/>
                <a:sym typeface="Arial"/>
              </a:rPr>
              <a:t>), le </a:t>
            </a:r>
            <a:r>
              <a:rPr lang="en-US" sz="570" dirty="0" err="1">
                <a:solidFill>
                  <a:schemeClr val="dk1"/>
                </a:solidFill>
                <a:latin typeface="Arial"/>
                <a:ea typeface="Arial"/>
                <a:cs typeface="Arial"/>
                <a:sym typeface="Arial"/>
              </a:rPr>
              <a:t>energie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rinnovabili</a:t>
            </a:r>
            <a:r>
              <a:rPr lang="en-US" sz="570" dirty="0">
                <a:solidFill>
                  <a:schemeClr val="dk1"/>
                </a:solidFill>
                <a:latin typeface="Arial"/>
                <a:ea typeface="Arial"/>
                <a:cs typeface="Arial"/>
                <a:sym typeface="Arial"/>
              </a:rPr>
              <a:t> (495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in </a:t>
            </a:r>
            <a:r>
              <a:rPr lang="en-US" sz="570" dirty="0" err="1">
                <a:solidFill>
                  <a:schemeClr val="dk1"/>
                </a:solidFill>
                <a:latin typeface="Arial"/>
                <a:ea typeface="Arial"/>
                <a:cs typeface="Arial"/>
                <a:sym typeface="Arial"/>
              </a:rPr>
              <a:t>favore</a:t>
            </a:r>
            <a:r>
              <a:rPr lang="en-US" sz="570" dirty="0">
                <a:solidFill>
                  <a:schemeClr val="dk1"/>
                </a:solidFill>
                <a:latin typeface="Arial"/>
                <a:ea typeface="Arial"/>
                <a:cs typeface="Arial"/>
                <a:sym typeface="Arial"/>
              </a:rPr>
              <a:t>, 68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contrari</a:t>
            </a:r>
            <a:r>
              <a:rPr lang="en-US" sz="570" dirty="0">
                <a:solidFill>
                  <a:schemeClr val="dk1"/>
                </a:solidFill>
                <a:latin typeface="Arial"/>
                <a:ea typeface="Arial"/>
                <a:cs typeface="Arial"/>
                <a:sym typeface="Arial"/>
              </a:rPr>
              <a:t> e 61 </a:t>
            </a:r>
            <a:r>
              <a:rPr lang="en-US" sz="570" dirty="0" err="1">
                <a:solidFill>
                  <a:schemeClr val="dk1"/>
                </a:solidFill>
                <a:latin typeface="Arial"/>
                <a:ea typeface="Arial"/>
                <a:cs typeface="Arial"/>
                <a:sym typeface="Arial"/>
              </a:rPr>
              <a:t>astensioni</a:t>
            </a:r>
            <a:r>
              <a:rPr lang="en-US" sz="570" dirty="0">
                <a:solidFill>
                  <a:schemeClr val="dk1"/>
                </a:solidFill>
                <a:latin typeface="Arial"/>
                <a:ea typeface="Arial"/>
                <a:cs typeface="Arial"/>
                <a:sym typeface="Arial"/>
              </a:rPr>
              <a:t>) e la </a:t>
            </a:r>
            <a:r>
              <a:rPr lang="en-US" sz="570" i="1" dirty="0">
                <a:solidFill>
                  <a:schemeClr val="dk1"/>
                </a:solidFill>
                <a:latin typeface="Arial"/>
                <a:ea typeface="Arial"/>
                <a:cs typeface="Arial"/>
                <a:sym typeface="Arial"/>
              </a:rPr>
              <a:t>governance </a:t>
            </a:r>
            <a:r>
              <a:rPr lang="en-US" sz="570" dirty="0" err="1">
                <a:solidFill>
                  <a:schemeClr val="dk1"/>
                </a:solidFill>
                <a:latin typeface="Arial"/>
                <a:ea typeface="Arial"/>
                <a:cs typeface="Arial"/>
                <a:sym typeface="Arial"/>
              </a:rPr>
              <a:t>dell'Unione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dell'energia</a:t>
            </a:r>
            <a:r>
              <a:rPr lang="en-US" sz="570" dirty="0">
                <a:solidFill>
                  <a:schemeClr val="dk1"/>
                </a:solidFill>
                <a:latin typeface="Arial"/>
                <a:ea typeface="Arial"/>
                <a:cs typeface="Arial"/>
                <a:sym typeface="Arial"/>
              </a:rPr>
              <a:t> (475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in </a:t>
            </a:r>
            <a:r>
              <a:rPr lang="en-US" sz="570" dirty="0" err="1">
                <a:solidFill>
                  <a:schemeClr val="dk1"/>
                </a:solidFill>
                <a:latin typeface="Arial"/>
                <a:ea typeface="Arial"/>
                <a:cs typeface="Arial"/>
                <a:sym typeface="Arial"/>
              </a:rPr>
              <a:t>favore</a:t>
            </a:r>
            <a:r>
              <a:rPr lang="en-US" sz="570" dirty="0">
                <a:solidFill>
                  <a:schemeClr val="dk1"/>
                </a:solidFill>
                <a:latin typeface="Arial"/>
                <a:ea typeface="Arial"/>
                <a:cs typeface="Arial"/>
                <a:sym typeface="Arial"/>
              </a:rPr>
              <a:t>, 100 </a:t>
            </a:r>
            <a:r>
              <a:rPr lang="en-US" sz="570" dirty="0" err="1">
                <a:solidFill>
                  <a:schemeClr val="dk1"/>
                </a:solidFill>
                <a:latin typeface="Arial"/>
                <a:ea typeface="Arial"/>
                <a:cs typeface="Arial"/>
                <a:sym typeface="Arial"/>
              </a:rPr>
              <a:t>voti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contrari</a:t>
            </a:r>
            <a:r>
              <a:rPr lang="en-US" sz="570" dirty="0">
                <a:solidFill>
                  <a:schemeClr val="dk1"/>
                </a:solidFill>
                <a:latin typeface="Arial"/>
                <a:ea typeface="Arial"/>
                <a:cs typeface="Arial"/>
                <a:sym typeface="Arial"/>
              </a:rPr>
              <a:t> e 33 </a:t>
            </a:r>
            <a:r>
              <a:rPr lang="en-US" sz="570" dirty="0" err="1">
                <a:solidFill>
                  <a:schemeClr val="dk1"/>
                </a:solidFill>
                <a:latin typeface="Arial"/>
                <a:ea typeface="Arial"/>
                <a:cs typeface="Arial"/>
                <a:sym typeface="Arial"/>
              </a:rPr>
              <a:t>astensioni</a:t>
            </a:r>
            <a:r>
              <a:rPr lang="en-US" sz="570" dirty="0">
                <a:solidFill>
                  <a:schemeClr val="dk1"/>
                </a:solidFill>
                <a:latin typeface="Arial"/>
                <a:ea typeface="Arial"/>
                <a:cs typeface="Arial"/>
                <a:sym typeface="Arial"/>
              </a:rPr>
              <a:t>) - </a:t>
            </a:r>
            <a:r>
              <a:rPr lang="en-US" sz="570" dirty="0" err="1">
                <a:solidFill>
                  <a:schemeClr val="dk1"/>
                </a:solidFill>
                <a:latin typeface="Arial"/>
                <a:ea typeface="Arial"/>
                <a:cs typeface="Arial"/>
                <a:sym typeface="Arial"/>
              </a:rPr>
              <a:t>tre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importanti</a:t>
            </a:r>
            <a:r>
              <a:rPr lang="en-US" sz="570" dirty="0">
                <a:solidFill>
                  <a:schemeClr val="dk1"/>
                </a:solidFill>
                <a:latin typeface="Arial"/>
                <a:ea typeface="Arial"/>
                <a:cs typeface="Arial"/>
                <a:sym typeface="Arial"/>
              </a:rPr>
              <a:t> dossier </a:t>
            </a:r>
            <a:r>
              <a:rPr lang="en-US" sz="570" dirty="0" err="1">
                <a:solidFill>
                  <a:schemeClr val="dk1"/>
                </a:solidFill>
                <a:latin typeface="Arial"/>
                <a:ea typeface="Arial"/>
                <a:cs typeface="Arial"/>
                <a:sym typeface="Arial"/>
              </a:rPr>
              <a:t>legislativi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che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fanno</a:t>
            </a:r>
            <a:r>
              <a:rPr lang="en-US" sz="570" dirty="0">
                <a:solidFill>
                  <a:schemeClr val="dk1"/>
                </a:solidFill>
                <a:latin typeface="Arial"/>
                <a:ea typeface="Arial"/>
                <a:cs typeface="Arial"/>
                <a:sym typeface="Arial"/>
              </a:rPr>
              <a:t> parte del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pacchetto</a:t>
            </a:r>
            <a:r>
              <a:rPr lang="en-US" sz="57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Energia</a:t>
            </a:r>
            <a:r>
              <a:rPr lang="en-US" sz="57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pulita</a:t>
            </a:r>
            <a:r>
              <a:rPr lang="en-US" sz="57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tutti</a:t>
            </a:r>
            <a:r>
              <a:rPr lang="en-US" sz="57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gli</a:t>
            </a:r>
            <a:r>
              <a:rPr lang="en-US" sz="57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57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europei</a:t>
            </a:r>
            <a:r>
              <a:rPr lang="en-US" sz="570" dirty="0">
                <a:solidFill>
                  <a:schemeClr val="dk1"/>
                </a:solidFill>
                <a:latin typeface="Arial"/>
                <a:ea typeface="Arial"/>
                <a:cs typeface="Arial"/>
                <a:sym typeface="Arial"/>
              </a:rPr>
              <a:t>.</a:t>
            </a:r>
            <a:endParaRPr dirty="0"/>
          </a:p>
          <a:p>
            <a:pPr marL="457200" lvl="0" indent="-298450" algn="l" rtl="0">
              <a:lnSpc>
                <a:spcPct val="80000"/>
              </a:lnSpc>
              <a:spcBef>
                <a:spcPts val="0"/>
              </a:spcBef>
              <a:spcAft>
                <a:spcPts val="0"/>
              </a:spcAft>
              <a:buSzPts val="1100"/>
              <a:buChar char="●"/>
            </a:pPr>
            <a:r>
              <a:rPr lang="en-US" sz="570" dirty="0">
                <a:solidFill>
                  <a:schemeClr val="dk1"/>
                </a:solidFill>
                <a:latin typeface="Arial"/>
                <a:ea typeface="Arial"/>
                <a:cs typeface="Arial"/>
                <a:sym typeface="Arial"/>
              </a:rPr>
              <a:t/>
            </a:r>
            <a:br>
              <a:rPr lang="en-US" sz="570" dirty="0">
                <a:solidFill>
                  <a:schemeClr val="dk1"/>
                </a:solidFill>
                <a:latin typeface="Arial"/>
                <a:ea typeface="Arial"/>
                <a:cs typeface="Arial"/>
                <a:sym typeface="Arial"/>
              </a:rPr>
            </a:br>
            <a:r>
              <a:rPr lang="en-US" sz="570" dirty="0">
                <a:solidFill>
                  <a:schemeClr val="dk1"/>
                </a:solidFill>
                <a:latin typeface="Arial"/>
                <a:ea typeface="Arial"/>
                <a:cs typeface="Arial"/>
                <a:sym typeface="Arial"/>
              </a:rPr>
              <a:t>La </a:t>
            </a:r>
            <a:r>
              <a:rPr lang="en-US" sz="570" dirty="0" err="1">
                <a:solidFill>
                  <a:schemeClr val="dk1"/>
                </a:solidFill>
                <a:latin typeface="Arial"/>
                <a:ea typeface="Arial"/>
                <a:cs typeface="Arial"/>
                <a:sym typeface="Arial"/>
              </a:rPr>
              <a:t>legislazione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stabilisce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che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l'efficienza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energetica</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nell'UE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dovrebbe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essere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migliorata</a:t>
            </a:r>
            <a:r>
              <a:rPr lang="en-US" sz="570" dirty="0">
                <a:solidFill>
                  <a:schemeClr val="dk1"/>
                </a:solidFill>
                <a:latin typeface="Arial"/>
                <a:ea typeface="Arial"/>
                <a:cs typeface="Arial"/>
                <a:sym typeface="Arial"/>
              </a:rPr>
              <a:t> del 32,5% </a:t>
            </a:r>
            <a:r>
              <a:rPr lang="en-US" sz="570" dirty="0" err="1">
                <a:solidFill>
                  <a:schemeClr val="dk1"/>
                </a:solidFill>
                <a:latin typeface="Arial"/>
                <a:ea typeface="Arial"/>
                <a:cs typeface="Arial"/>
                <a:sym typeface="Arial"/>
              </a:rPr>
              <a:t>entro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2030, </a:t>
            </a:r>
            <a:r>
              <a:rPr lang="en-US" sz="570" dirty="0" err="1">
                <a:solidFill>
                  <a:schemeClr val="dk1"/>
                </a:solidFill>
                <a:latin typeface="Arial"/>
                <a:ea typeface="Arial"/>
                <a:cs typeface="Arial"/>
                <a:sym typeface="Arial"/>
              </a:rPr>
              <a:t>mentre</a:t>
            </a:r>
            <a:r>
              <a:rPr lang="en-US" sz="570" dirty="0">
                <a:solidFill>
                  <a:schemeClr val="dk1"/>
                </a:solidFill>
                <a:latin typeface="Arial"/>
                <a:ea typeface="Arial"/>
                <a:cs typeface="Arial"/>
                <a:sym typeface="Arial"/>
              </a:rPr>
              <a:t> la quota di </a:t>
            </a:r>
            <a:r>
              <a:rPr lang="en-US" sz="570" dirty="0" err="1">
                <a:solidFill>
                  <a:schemeClr val="dk1"/>
                </a:solidFill>
                <a:latin typeface="Arial"/>
                <a:ea typeface="Arial"/>
                <a:cs typeface="Arial"/>
                <a:sym typeface="Arial"/>
              </a:rPr>
              <a:t>energia</a:t>
            </a:r>
            <a:r>
              <a:rPr lang="en-US" sz="570" dirty="0">
                <a:solidFill>
                  <a:schemeClr val="dk1"/>
                </a:solidFill>
                <a:latin typeface="Arial"/>
                <a:ea typeface="Arial"/>
                <a:cs typeface="Arial"/>
                <a:sym typeface="Arial"/>
              </a:rPr>
              <a:t> da </a:t>
            </a:r>
            <a:r>
              <a:rPr lang="en-US" sz="570" dirty="0" err="1">
                <a:solidFill>
                  <a:schemeClr val="dk1"/>
                </a:solidFill>
                <a:latin typeface="Arial"/>
                <a:ea typeface="Arial"/>
                <a:cs typeface="Arial"/>
                <a:sym typeface="Arial"/>
              </a:rPr>
              <a:t>fonti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rinnovabili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deve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rappresentare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almeno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32% del </a:t>
            </a:r>
            <a:r>
              <a:rPr lang="en-US" sz="570" dirty="0" err="1">
                <a:solidFill>
                  <a:schemeClr val="dk1"/>
                </a:solidFill>
                <a:latin typeface="Arial"/>
                <a:ea typeface="Arial"/>
                <a:cs typeface="Arial"/>
                <a:sym typeface="Arial"/>
              </a:rPr>
              <a:t>consumo</a:t>
            </a:r>
            <a:r>
              <a:rPr lang="en-US" sz="570" dirty="0">
                <a:solidFill>
                  <a:schemeClr val="dk1"/>
                </a:solidFill>
                <a:latin typeface="Arial"/>
                <a:ea typeface="Arial"/>
                <a:cs typeface="Arial"/>
                <a:sym typeface="Arial"/>
              </a:rPr>
              <a:t> finale </a:t>
            </a:r>
            <a:r>
              <a:rPr lang="en-US" sz="570" dirty="0" err="1">
                <a:solidFill>
                  <a:schemeClr val="dk1"/>
                </a:solidFill>
                <a:latin typeface="Arial"/>
                <a:ea typeface="Arial"/>
                <a:cs typeface="Arial"/>
                <a:sym typeface="Arial"/>
              </a:rPr>
              <a:t>lordo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dell'UE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Entrambi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gli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obiettivi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saranno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rivisti</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entro</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il</a:t>
            </a:r>
            <a:r>
              <a:rPr lang="en-US" sz="570" dirty="0">
                <a:solidFill>
                  <a:schemeClr val="dk1"/>
                </a:solidFill>
                <a:latin typeface="Arial"/>
                <a:ea typeface="Arial"/>
                <a:cs typeface="Arial"/>
                <a:sym typeface="Arial"/>
              </a:rPr>
              <a:t> 2023 e </a:t>
            </a:r>
            <a:r>
              <a:rPr lang="en-US" sz="570" dirty="0" err="1">
                <a:solidFill>
                  <a:schemeClr val="dk1"/>
                </a:solidFill>
                <a:latin typeface="Arial"/>
                <a:ea typeface="Arial"/>
                <a:cs typeface="Arial"/>
                <a:sym typeface="Arial"/>
              </a:rPr>
              <a:t>potranno</a:t>
            </a:r>
            <a:r>
              <a:rPr lang="en-US" sz="570" dirty="0">
                <a:solidFill>
                  <a:schemeClr val="dk1"/>
                </a:solidFill>
                <a:latin typeface="Arial"/>
                <a:ea typeface="Arial"/>
                <a:cs typeface="Arial"/>
                <a:sym typeface="Arial"/>
              </a:rPr>
              <a:t> solo </a:t>
            </a:r>
            <a:r>
              <a:rPr lang="en-US" sz="570" dirty="0" err="1">
                <a:solidFill>
                  <a:schemeClr val="dk1"/>
                </a:solidFill>
                <a:latin typeface="Arial"/>
                <a:ea typeface="Arial"/>
                <a:cs typeface="Arial"/>
                <a:sym typeface="Arial"/>
              </a:rPr>
              <a:t>essere</a:t>
            </a:r>
            <a:r>
              <a:rPr lang="en-US" sz="570" dirty="0">
                <a:solidFill>
                  <a:schemeClr val="dk1"/>
                </a:solidFill>
                <a:latin typeface="Arial"/>
                <a:ea typeface="Arial"/>
                <a:cs typeface="Arial"/>
                <a:sym typeface="Arial"/>
              </a:rPr>
              <a:t> </a:t>
            </a:r>
            <a:r>
              <a:rPr lang="en-US" sz="570" dirty="0" err="1">
                <a:solidFill>
                  <a:schemeClr val="dk1"/>
                </a:solidFill>
                <a:latin typeface="Arial"/>
                <a:ea typeface="Arial"/>
                <a:cs typeface="Arial"/>
                <a:sym typeface="Arial"/>
              </a:rPr>
              <a:t>innalzati</a:t>
            </a:r>
            <a:r>
              <a:rPr lang="en-US" sz="570" dirty="0">
                <a:solidFill>
                  <a:schemeClr val="dk1"/>
                </a:solidFill>
                <a:latin typeface="Arial"/>
                <a:ea typeface="Arial"/>
                <a:cs typeface="Arial"/>
                <a:sym typeface="Arial"/>
              </a:rPr>
              <a:t>, non </a:t>
            </a:r>
            <a:r>
              <a:rPr lang="en-US" sz="570" dirty="0" err="1">
                <a:solidFill>
                  <a:schemeClr val="dk1"/>
                </a:solidFill>
                <a:latin typeface="Arial"/>
                <a:ea typeface="Arial"/>
                <a:cs typeface="Arial"/>
                <a:sym typeface="Arial"/>
              </a:rPr>
              <a:t>abbassa</a:t>
            </a:r>
            <a:endParaRPr dirty="0"/>
          </a:p>
          <a:p>
            <a:pPr marL="457200" marR="0" lvl="0" indent="-228600" algn="l" rtl="0">
              <a:lnSpc>
                <a:spcPct val="80000"/>
              </a:lnSpc>
              <a:spcBef>
                <a:spcPts val="0"/>
              </a:spcBef>
              <a:spcAft>
                <a:spcPts val="0"/>
              </a:spcAft>
              <a:buClr>
                <a:srgbClr val="000000"/>
              </a:buClr>
              <a:buSzPts val="1100"/>
              <a:buFont typeface="Arial"/>
              <a:buNone/>
            </a:pPr>
            <a:endParaRPr sz="522" b="0" dirty="0"/>
          </a:p>
          <a:p>
            <a:pPr marL="0" lvl="0" indent="0" algn="l" rtl="0">
              <a:lnSpc>
                <a:spcPct val="80000"/>
              </a:lnSpc>
              <a:spcBef>
                <a:spcPts val="0"/>
              </a:spcBef>
              <a:spcAft>
                <a:spcPts val="0"/>
              </a:spcAft>
              <a:buClr>
                <a:schemeClr val="dk1"/>
              </a:buClr>
              <a:buSzPts val="570"/>
              <a:buNone/>
            </a:pPr>
            <a:r>
              <a:rPr lang="en-US" sz="570" b="1" dirty="0">
                <a:solidFill>
                  <a:schemeClr val="dk1"/>
                </a:solidFill>
                <a:latin typeface="Arial"/>
                <a:ea typeface="Arial"/>
                <a:cs typeface="Arial"/>
                <a:sym typeface="Arial"/>
              </a:rPr>
              <a:t>Governance </a:t>
            </a:r>
            <a:r>
              <a:rPr lang="en-US" sz="570" b="1" dirty="0" err="1">
                <a:solidFill>
                  <a:schemeClr val="dk1"/>
                </a:solidFill>
                <a:latin typeface="Arial"/>
                <a:ea typeface="Arial"/>
                <a:cs typeface="Arial"/>
                <a:sym typeface="Arial"/>
              </a:rPr>
              <a:t>dell'Unione</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dell'energia</a:t>
            </a:r>
            <a:r>
              <a:rPr lang="en-US" sz="570" b="1" dirty="0">
                <a:solidFill>
                  <a:schemeClr val="dk1"/>
                </a:solidFill>
                <a:latin typeface="Arial"/>
                <a:ea typeface="Arial"/>
                <a:cs typeface="Arial"/>
                <a:sym typeface="Arial"/>
              </a:rPr>
              <a:t> – Il </a:t>
            </a:r>
            <a:r>
              <a:rPr lang="en-US" sz="570" b="1" dirty="0" err="1">
                <a:solidFill>
                  <a:schemeClr val="dk1"/>
                </a:solidFill>
                <a:latin typeface="Arial"/>
                <a:ea typeface="Arial"/>
                <a:cs typeface="Arial"/>
                <a:sym typeface="Arial"/>
              </a:rPr>
              <a:t>Consiglio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concorda</a:t>
            </a:r>
            <a:r>
              <a:rPr lang="en-US" sz="570" b="1" dirty="0">
                <a:solidFill>
                  <a:schemeClr val="dk1"/>
                </a:solidFill>
                <a:latin typeface="Arial"/>
                <a:ea typeface="Arial"/>
                <a:cs typeface="Arial"/>
                <a:sym typeface="Arial"/>
              </a:rPr>
              <a:t> un </a:t>
            </a:r>
            <a:r>
              <a:rPr lang="en-US" sz="570" b="1" dirty="0" err="1">
                <a:solidFill>
                  <a:schemeClr val="dk1"/>
                </a:solidFill>
                <a:latin typeface="Arial"/>
                <a:ea typeface="Arial"/>
                <a:cs typeface="Arial"/>
                <a:sym typeface="Arial"/>
              </a:rPr>
              <a:t>orientamento</a:t>
            </a:r>
            <a:r>
              <a:rPr lang="en-US" sz="570" b="1" dirty="0">
                <a:solidFill>
                  <a:schemeClr val="dk1"/>
                </a:solidFill>
                <a:latin typeface="Arial"/>
                <a:ea typeface="Arial"/>
                <a:cs typeface="Arial"/>
                <a:sym typeface="Arial"/>
              </a:rPr>
              <a:t> </a:t>
            </a:r>
            <a:r>
              <a:rPr lang="en-US" sz="570" b="1" dirty="0" err="1">
                <a:solidFill>
                  <a:schemeClr val="dk1"/>
                </a:solidFill>
                <a:latin typeface="Arial"/>
                <a:ea typeface="Arial"/>
                <a:cs typeface="Arial"/>
                <a:sym typeface="Arial"/>
              </a:rPr>
              <a:t>generale</a:t>
            </a:r>
            <a:endParaRPr sz="522" b="0" dirty="0"/>
          </a:p>
          <a:p>
            <a:pPr marL="457200" marR="0" lvl="0" indent="-298450" algn="l" rtl="0">
              <a:lnSpc>
                <a:spcPct val="80000"/>
              </a:lnSpc>
              <a:spcBef>
                <a:spcPts val="0"/>
              </a:spcBef>
              <a:spcAft>
                <a:spcPts val="0"/>
              </a:spcAft>
              <a:buClr>
                <a:srgbClr val="000000"/>
              </a:buClr>
              <a:buSzPts val="1100"/>
              <a:buFont typeface="Arial"/>
              <a:buChar char="●"/>
            </a:pPr>
            <a:r>
              <a:rPr lang="en-US" sz="522" dirty="0"/>
              <a:t>https://www.consilium.europa.eu/it/press/press-releases/2017/12/18/governance-of-the-energy-union-council-agrees-general-approach/</a:t>
            </a:r>
            <a:endParaRPr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b="1" dirty="0"/>
              <a:t>COP 24 POLONIA – DAL 3 AL 4 DICEMBRE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dirty="0"/>
              <a:t> </a:t>
            </a:r>
            <a:r>
              <a:rPr lang="en-US" sz="522" dirty="0" err="1"/>
              <a:t>Scopo</a:t>
            </a:r>
            <a:r>
              <a:rPr lang="en-US" sz="522" dirty="0"/>
              <a:t> della </a:t>
            </a:r>
            <a:r>
              <a:rPr lang="en-US" sz="522" dirty="0" err="1"/>
              <a:t>conferenza</a:t>
            </a:r>
            <a:r>
              <a:rPr lang="en-US" sz="522" dirty="0"/>
              <a:t> è </a:t>
            </a:r>
            <a:r>
              <a:rPr lang="en-US" sz="522" dirty="0" err="1"/>
              <a:t>decidere</a:t>
            </a:r>
            <a:r>
              <a:rPr lang="en-US" sz="522" dirty="0"/>
              <a:t> a </a:t>
            </a:r>
            <a:r>
              <a:rPr lang="en-US" sz="522" dirty="0" err="1"/>
              <a:t>zioni</a:t>
            </a:r>
            <a:r>
              <a:rPr lang="en-US" sz="522" dirty="0"/>
              <a:t> per </a:t>
            </a:r>
            <a:r>
              <a:rPr lang="en-US" sz="522" dirty="0" err="1"/>
              <a:t>il</a:t>
            </a:r>
            <a:r>
              <a:rPr lang="en-US" sz="522" dirty="0"/>
              <a:t> </a:t>
            </a:r>
            <a:r>
              <a:rPr lang="en-US" sz="522" dirty="0" err="1"/>
              <a:t>contrasto</a:t>
            </a:r>
            <a:r>
              <a:rPr lang="en-US" sz="522" dirty="0"/>
              <a:t> al </a:t>
            </a:r>
            <a:r>
              <a:rPr lang="en-US" sz="522" dirty="0" err="1"/>
              <a:t>riscaldamento</a:t>
            </a:r>
            <a:r>
              <a:rPr lang="en-US" sz="522" dirty="0"/>
              <a:t> </a:t>
            </a:r>
            <a:r>
              <a:rPr lang="en-US" sz="522" dirty="0" err="1"/>
              <a:t>climatico</a:t>
            </a:r>
            <a:r>
              <a:rPr lang="en-US" sz="522" dirty="0"/>
              <a:t> </a:t>
            </a:r>
            <a:r>
              <a:rPr lang="en-US" sz="522" dirty="0" err="1"/>
              <a:t>globale</a:t>
            </a:r>
            <a:r>
              <a:rPr lang="en-US" sz="522" dirty="0"/>
              <a:t>, </a:t>
            </a:r>
            <a:r>
              <a:rPr lang="en-US" sz="522" dirty="0" err="1"/>
              <a:t>dando</a:t>
            </a:r>
            <a:r>
              <a:rPr lang="en-US" sz="522" dirty="0"/>
              <a:t> </a:t>
            </a:r>
            <a:r>
              <a:rPr lang="en-US" sz="522" dirty="0" err="1"/>
              <a:t>concretezza</a:t>
            </a:r>
            <a:r>
              <a:rPr lang="en-US" sz="522" dirty="0"/>
              <a:t> </a:t>
            </a:r>
            <a:r>
              <a:rPr lang="en-US" sz="522" dirty="0" err="1"/>
              <a:t>all’accordo</a:t>
            </a:r>
            <a:r>
              <a:rPr lang="en-US" sz="522" dirty="0"/>
              <a:t> di </a:t>
            </a:r>
            <a:r>
              <a:rPr lang="en-US" sz="522" dirty="0" err="1"/>
              <a:t>Parigi</a:t>
            </a:r>
            <a:r>
              <a:rPr lang="en-US" sz="522" dirty="0"/>
              <a:t> al fine di </a:t>
            </a:r>
            <a:r>
              <a:rPr lang="en-US" sz="522" dirty="0" err="1" smtClean="0"/>
              <a:t>contonere</a:t>
            </a:r>
            <a:r>
              <a:rPr lang="en-US" sz="522" dirty="0" smtClean="0"/>
              <a:t> </a:t>
            </a:r>
            <a:r>
              <a:rPr lang="en-US" sz="522" dirty="0" err="1"/>
              <a:t>l’aumento</a:t>
            </a:r>
            <a:r>
              <a:rPr lang="en-US" sz="522" dirty="0"/>
              <a:t> della temperatura media </a:t>
            </a:r>
            <a:r>
              <a:rPr lang="en-US" sz="522" dirty="0" err="1"/>
              <a:t>entro</a:t>
            </a:r>
            <a:r>
              <a:rPr lang="en-US" sz="522" dirty="0"/>
              <a:t> fine </a:t>
            </a:r>
            <a:r>
              <a:rPr lang="en-US" sz="522" dirty="0" err="1"/>
              <a:t>secolo</a:t>
            </a:r>
            <a:r>
              <a:rPr lang="en-US" sz="522" dirty="0"/>
              <a:t> al di sotto </a:t>
            </a:r>
            <a:r>
              <a:rPr lang="en-US" sz="522" dirty="0" err="1"/>
              <a:t>dei</a:t>
            </a:r>
            <a:r>
              <a:rPr lang="en-US" sz="522" dirty="0"/>
              <a:t> 2 </a:t>
            </a:r>
            <a:r>
              <a:rPr lang="en-US" sz="522" dirty="0" err="1"/>
              <a:t>gradi</a:t>
            </a:r>
            <a:r>
              <a:rPr lang="en-US" sz="522" dirty="0"/>
              <a:t> </a:t>
            </a:r>
            <a:r>
              <a:rPr lang="en-US" sz="522" dirty="0" err="1"/>
              <a:t>rispetto</a:t>
            </a:r>
            <a:r>
              <a:rPr lang="en-US" sz="522" dirty="0"/>
              <a:t> </a:t>
            </a:r>
            <a:r>
              <a:rPr lang="en-US" sz="522" dirty="0" err="1"/>
              <a:t>all’era</a:t>
            </a:r>
            <a:r>
              <a:rPr lang="en-US" sz="522" dirty="0"/>
              <a:t> pre </a:t>
            </a:r>
            <a:r>
              <a:rPr lang="en-US" sz="522" dirty="0" err="1"/>
              <a:t>industriale</a:t>
            </a:r>
            <a:r>
              <a:rPr lang="en-US" sz="522" dirty="0"/>
              <a:t>.</a:t>
            </a:r>
            <a:endParaRPr dirty="0"/>
          </a:p>
          <a:p>
            <a:pPr marL="457200" marR="0" lvl="0" indent="-228600" algn="l" rtl="0">
              <a:lnSpc>
                <a:spcPct val="80000"/>
              </a:lnSpc>
              <a:spcBef>
                <a:spcPts val="0"/>
              </a:spcBef>
              <a:spcAft>
                <a:spcPts val="0"/>
              </a:spcAft>
              <a:buClr>
                <a:srgbClr val="000000"/>
              </a:buClr>
              <a:buSzPts val="1100"/>
              <a:buFont typeface="Arial"/>
              <a:buNone/>
            </a:pPr>
            <a:endParaRPr sz="522" dirty="0"/>
          </a:p>
          <a:p>
            <a:pPr marL="457200" marR="0" lvl="0" indent="-298450" algn="l" rtl="0">
              <a:lnSpc>
                <a:spcPct val="80000"/>
              </a:lnSpc>
              <a:spcBef>
                <a:spcPts val="0"/>
              </a:spcBef>
              <a:spcAft>
                <a:spcPts val="0"/>
              </a:spcAft>
              <a:buClr>
                <a:srgbClr val="000000"/>
              </a:buClr>
              <a:buSzPts val="1100"/>
              <a:buFont typeface="Arial"/>
              <a:buChar char="●"/>
            </a:pPr>
            <a:r>
              <a:rPr lang="en-US" sz="522" b="1" dirty="0"/>
              <a:t>INDAGINE CONOSCITIVA 5 DICEMBRE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522" dirty="0"/>
              <a:t>Con </a:t>
            </a:r>
            <a:r>
              <a:rPr lang="en-US" sz="522" dirty="0" err="1"/>
              <a:t>l’adozione</a:t>
            </a:r>
            <a:r>
              <a:rPr lang="en-US" sz="522" dirty="0"/>
              <a:t> del Clean Energy Package, </a:t>
            </a:r>
            <a:r>
              <a:rPr lang="en-US" sz="522" dirty="0" err="1"/>
              <a:t>infatti</a:t>
            </a:r>
            <a:r>
              <a:rPr lang="en-US" sz="522" dirty="0"/>
              <a:t> la SEN è </a:t>
            </a:r>
            <a:r>
              <a:rPr lang="en-US" sz="522" dirty="0" err="1"/>
              <a:t>uno</a:t>
            </a:r>
            <a:r>
              <a:rPr lang="en-US" sz="522" dirty="0"/>
              <a:t> </a:t>
            </a:r>
            <a:r>
              <a:rPr lang="en-US" sz="522" dirty="0" err="1"/>
              <a:t>strumento</a:t>
            </a:r>
            <a:r>
              <a:rPr lang="en-US" sz="522" dirty="0"/>
              <a:t> </a:t>
            </a:r>
            <a:r>
              <a:rPr lang="en-US" sz="522" dirty="0" err="1"/>
              <a:t>che</a:t>
            </a:r>
            <a:r>
              <a:rPr lang="en-US" sz="522" dirty="0"/>
              <a:t> a </a:t>
            </a:r>
            <a:r>
              <a:rPr lang="en-US" sz="522" dirty="0" err="1"/>
              <a:t>poco</a:t>
            </a:r>
            <a:r>
              <a:rPr lang="en-US" sz="522" dirty="0"/>
              <a:t> </a:t>
            </a:r>
            <a:r>
              <a:rPr lang="en-US" sz="522" dirty="0" err="1"/>
              <a:t>più</a:t>
            </a:r>
            <a:r>
              <a:rPr lang="en-US" sz="522" dirty="0"/>
              <a:t> di un anno </a:t>
            </a:r>
            <a:r>
              <a:rPr lang="en-US" sz="522" dirty="0" err="1"/>
              <a:t>dalla</a:t>
            </a:r>
            <a:r>
              <a:rPr lang="en-US" sz="522" dirty="0"/>
              <a:t> </a:t>
            </a:r>
            <a:r>
              <a:rPr lang="en-US" sz="522" dirty="0" err="1"/>
              <a:t>sua</a:t>
            </a:r>
            <a:r>
              <a:rPr lang="en-US" sz="522" dirty="0"/>
              <a:t> </a:t>
            </a:r>
            <a:r>
              <a:rPr lang="en-US" sz="522" dirty="0" err="1"/>
              <a:t>presentazione</a:t>
            </a:r>
            <a:r>
              <a:rPr lang="en-US" sz="522" dirty="0"/>
              <a:t>, </a:t>
            </a:r>
            <a:r>
              <a:rPr lang="en-US" sz="522" dirty="0" err="1"/>
              <a:t>deve</a:t>
            </a:r>
            <a:r>
              <a:rPr lang="en-US" sz="522" dirty="0"/>
              <a:t> </a:t>
            </a:r>
            <a:r>
              <a:rPr lang="en-US" sz="522" dirty="0" err="1"/>
              <a:t>essere</a:t>
            </a:r>
            <a:r>
              <a:rPr lang="en-US" sz="522" dirty="0"/>
              <a:t> </a:t>
            </a:r>
            <a:r>
              <a:rPr lang="en-US" sz="522" dirty="0" err="1"/>
              <a:t>aggiornato</a:t>
            </a:r>
            <a:r>
              <a:rPr lang="en-US" sz="522" dirty="0"/>
              <a:t> se </a:t>
            </a:r>
            <a:r>
              <a:rPr lang="en-US" sz="522" dirty="0" err="1"/>
              <a:t>si</a:t>
            </a:r>
            <a:r>
              <a:rPr lang="en-US" sz="522" dirty="0"/>
              <a:t> </a:t>
            </a:r>
            <a:r>
              <a:rPr lang="en-US" sz="522" dirty="0" err="1"/>
              <a:t>vorranno</a:t>
            </a:r>
            <a:r>
              <a:rPr lang="en-US" sz="522" dirty="0"/>
              <a:t> </a:t>
            </a:r>
            <a:r>
              <a:rPr lang="en-US" sz="522" dirty="0" err="1"/>
              <a:t>centrare</a:t>
            </a:r>
            <a:r>
              <a:rPr lang="en-US" sz="522" dirty="0"/>
              <a:t> </a:t>
            </a:r>
            <a:r>
              <a:rPr lang="en-US" sz="522" dirty="0" err="1"/>
              <a:t>i</a:t>
            </a:r>
            <a:r>
              <a:rPr lang="en-US" sz="522" dirty="0"/>
              <a:t> </a:t>
            </a:r>
            <a:r>
              <a:rPr lang="en-US" sz="522" dirty="0" err="1"/>
              <a:t>più</a:t>
            </a:r>
            <a:r>
              <a:rPr lang="en-US" sz="522" dirty="0"/>
              <a:t> </a:t>
            </a:r>
            <a:r>
              <a:rPr lang="en-US" sz="522" dirty="0" err="1"/>
              <a:t>ambiziosi</a:t>
            </a:r>
            <a:r>
              <a:rPr lang="en-US" sz="522" dirty="0"/>
              <a:t> </a:t>
            </a:r>
            <a:r>
              <a:rPr lang="en-US" sz="522" dirty="0" err="1"/>
              <a:t>obiettivi</a:t>
            </a:r>
            <a:r>
              <a:rPr lang="en-US" sz="522" dirty="0"/>
              <a:t> </a:t>
            </a:r>
            <a:r>
              <a:rPr lang="en-US" sz="522" dirty="0" err="1"/>
              <a:t>europei</a:t>
            </a:r>
            <a:r>
              <a:rPr lang="en-US" sz="522" dirty="0"/>
              <a:t> al 2030. Il </a:t>
            </a:r>
            <a:r>
              <a:rPr lang="en-US" sz="522" dirty="0" err="1"/>
              <a:t>nuovo</a:t>
            </a:r>
            <a:r>
              <a:rPr lang="en-US" sz="522" dirty="0"/>
              <a:t> </a:t>
            </a:r>
            <a:r>
              <a:rPr lang="en-US" sz="522" dirty="0" err="1"/>
              <a:t>documento</a:t>
            </a:r>
            <a:r>
              <a:rPr lang="en-US" sz="522" dirty="0"/>
              <a:t>, </a:t>
            </a:r>
            <a:r>
              <a:rPr lang="en-US" sz="522" dirty="0" err="1"/>
              <a:t>il</a:t>
            </a:r>
            <a:r>
              <a:rPr lang="en-US" sz="522" dirty="0"/>
              <a:t> Piano </a:t>
            </a:r>
            <a:r>
              <a:rPr lang="en-US" sz="522" dirty="0" err="1"/>
              <a:t>energa</a:t>
            </a:r>
            <a:r>
              <a:rPr lang="en-US" sz="522" dirty="0"/>
              <a:t> e </a:t>
            </a:r>
            <a:r>
              <a:rPr lang="en-US" sz="522" dirty="0" err="1"/>
              <a:t>Clima</a:t>
            </a:r>
            <a:r>
              <a:rPr lang="en-US" sz="522" dirty="0"/>
              <a:t>, </a:t>
            </a:r>
            <a:r>
              <a:rPr lang="en-US" sz="522" dirty="0" err="1"/>
              <a:t>sarà</a:t>
            </a:r>
            <a:r>
              <a:rPr lang="en-US" sz="522" dirty="0"/>
              <a:t> </a:t>
            </a:r>
            <a:r>
              <a:rPr lang="en-US" sz="522" dirty="0" err="1"/>
              <a:t>elaborato</a:t>
            </a:r>
            <a:r>
              <a:rPr lang="en-US" sz="522" dirty="0"/>
              <a:t> secondo le </a:t>
            </a:r>
            <a:r>
              <a:rPr lang="en-US" sz="522" dirty="0" err="1"/>
              <a:t>indicazioni</a:t>
            </a:r>
            <a:r>
              <a:rPr lang="en-US" sz="522" dirty="0"/>
              <a:t> del </a:t>
            </a:r>
            <a:r>
              <a:rPr lang="en-US" sz="522" dirty="0" err="1"/>
              <a:t>Regolamento</a:t>
            </a:r>
            <a:r>
              <a:rPr lang="en-US" sz="522" dirty="0"/>
              <a:t> Governance e </a:t>
            </a:r>
            <a:r>
              <a:rPr lang="en-US" sz="522" dirty="0" err="1"/>
              <a:t>dovrà</a:t>
            </a:r>
            <a:r>
              <a:rPr lang="en-US" sz="522" dirty="0"/>
              <a:t> </a:t>
            </a:r>
            <a:r>
              <a:rPr lang="en-US" sz="522" dirty="0" err="1"/>
              <a:t>essere</a:t>
            </a:r>
            <a:r>
              <a:rPr lang="en-US" sz="522" dirty="0"/>
              <a:t> </a:t>
            </a:r>
            <a:r>
              <a:rPr lang="en-US" sz="522" dirty="0" err="1"/>
              <a:t>finalizzato</a:t>
            </a:r>
            <a:r>
              <a:rPr lang="en-US" sz="522" dirty="0"/>
              <a:t> </a:t>
            </a:r>
            <a:r>
              <a:rPr lang="en-US" sz="522" dirty="0" err="1"/>
              <a:t>entro</a:t>
            </a:r>
            <a:r>
              <a:rPr lang="en-US" sz="522" dirty="0"/>
              <a:t> </a:t>
            </a:r>
            <a:r>
              <a:rPr lang="en-US" sz="522" dirty="0" err="1"/>
              <a:t>dicembre</a:t>
            </a:r>
            <a:r>
              <a:rPr lang="en-US" sz="522" dirty="0"/>
              <a:t> 2019.</a:t>
            </a:r>
            <a:endParaRPr sz="522" dirty="0"/>
          </a:p>
          <a:p>
            <a:pPr marL="457200" marR="0" lvl="0" indent="-228600" algn="l" rtl="0">
              <a:lnSpc>
                <a:spcPct val="80000"/>
              </a:lnSpc>
              <a:spcBef>
                <a:spcPts val="0"/>
              </a:spcBef>
              <a:spcAft>
                <a:spcPts val="0"/>
              </a:spcAft>
              <a:buClr>
                <a:srgbClr val="000000"/>
              </a:buClr>
              <a:buSzPts val="1100"/>
              <a:buFont typeface="Arial"/>
              <a:buNone/>
            </a:pPr>
            <a:endParaRPr sz="522" dirty="0"/>
          </a:p>
        </p:txBody>
      </p:sp>
      <p:sp>
        <p:nvSpPr>
          <p:cNvPr id="185" name="Google Shape;185;p32:notes"/>
          <p:cNvSpPr txBox="1">
            <a:spLocks noGrp="1"/>
          </p:cNvSpPr>
          <p:nvPr>
            <p:ph type="sldNum" idx="12"/>
          </p:nvPr>
        </p:nvSpPr>
        <p:spPr>
          <a:xfrm>
            <a:off x="4006371" y="8872376"/>
            <a:ext cx="3064947" cy="467053"/>
          </a:xfrm>
          <a:prstGeom prst="rect">
            <a:avLst/>
          </a:prstGeom>
          <a:noFill/>
          <a:ln>
            <a:noFill/>
          </a:ln>
        </p:spPr>
        <p:txBody>
          <a:bodyPr spcFirstLastPara="1" wrap="square" lIns="93750" tIns="46875" rIns="93750" bIns="46875"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12529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33: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p33: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rmAutofit/>
          </a:bodyPr>
          <a:lstStyle/>
          <a:p>
            <a:pPr marL="162798" lvl="0" indent="0" algn="l" rtl="0">
              <a:lnSpc>
                <a:spcPct val="80000"/>
              </a:lnSpc>
              <a:spcBef>
                <a:spcPts val="0"/>
              </a:spcBef>
              <a:spcAft>
                <a:spcPts val="0"/>
              </a:spcAft>
              <a:buSzPts val="1100"/>
              <a:buNone/>
            </a:pPr>
            <a:r>
              <a:rPr lang="en-US" sz="480" dirty="0">
                <a:solidFill>
                  <a:srgbClr val="002060"/>
                </a:solidFill>
                <a:latin typeface="Century Gothic"/>
                <a:ea typeface="Century Gothic"/>
                <a:cs typeface="Century Gothic"/>
                <a:sym typeface="Century Gothic"/>
              </a:rPr>
              <a:t>In </a:t>
            </a:r>
            <a:r>
              <a:rPr lang="en-US" sz="480" dirty="0" err="1">
                <a:solidFill>
                  <a:srgbClr val="002060"/>
                </a:solidFill>
                <a:latin typeface="Century Gothic"/>
                <a:ea typeface="Century Gothic"/>
                <a:cs typeface="Century Gothic"/>
                <a:sym typeface="Century Gothic"/>
              </a:rPr>
              <a:t>correlazione</a:t>
            </a:r>
            <a:r>
              <a:rPr lang="en-US" sz="480" dirty="0">
                <a:solidFill>
                  <a:srgbClr val="002060"/>
                </a:solidFill>
                <a:latin typeface="Century Gothic"/>
                <a:ea typeface="Century Gothic"/>
                <a:cs typeface="Century Gothic"/>
                <a:sym typeface="Century Gothic"/>
              </a:rPr>
              <a:t> con apposite </a:t>
            </a:r>
            <a:r>
              <a:rPr lang="en-US" sz="480" dirty="0" err="1">
                <a:solidFill>
                  <a:srgbClr val="002060"/>
                </a:solidFill>
                <a:latin typeface="Century Gothic"/>
                <a:ea typeface="Century Gothic"/>
                <a:cs typeface="Century Gothic"/>
                <a:sym typeface="Century Gothic"/>
              </a:rPr>
              <a:t>indicazioni</a:t>
            </a:r>
            <a:r>
              <a:rPr lang="en-US" sz="480" dirty="0">
                <a:solidFill>
                  <a:srgbClr val="002060"/>
                </a:solidFill>
                <a:latin typeface="Century Gothic"/>
                <a:ea typeface="Century Gothic"/>
                <a:cs typeface="Century Gothic"/>
                <a:sym typeface="Century Gothic"/>
              </a:rPr>
              <a:t> di </a:t>
            </a:r>
            <a:r>
              <a:rPr lang="en-US" sz="480" dirty="0" err="1">
                <a:solidFill>
                  <a:srgbClr val="002060"/>
                </a:solidFill>
                <a:latin typeface="Century Gothic"/>
                <a:ea typeface="Century Gothic"/>
                <a:cs typeface="Century Gothic"/>
                <a:sym typeface="Century Gothic"/>
              </a:rPr>
              <a:t>direttive</a:t>
            </a:r>
            <a:r>
              <a:rPr lang="en-US" sz="480" dirty="0">
                <a:solidFill>
                  <a:srgbClr val="002060"/>
                </a:solidFill>
                <a:latin typeface="Century Gothic"/>
                <a:ea typeface="Century Gothic"/>
                <a:cs typeface="Century Gothic"/>
                <a:sym typeface="Century Gothic"/>
              </a:rPr>
              <a:t> e </a:t>
            </a:r>
            <a:r>
              <a:rPr lang="en-US" sz="480" dirty="0" err="1">
                <a:solidFill>
                  <a:srgbClr val="002060"/>
                </a:solidFill>
                <a:latin typeface="Century Gothic"/>
                <a:ea typeface="Century Gothic"/>
                <a:cs typeface="Century Gothic"/>
                <a:sym typeface="Century Gothic"/>
              </a:rPr>
              <a:t>regolamenti</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europei</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l’ordinamento</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italiano</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prevede</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diversi</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strumenti</a:t>
            </a:r>
            <a:r>
              <a:rPr lang="en-US" sz="480" dirty="0">
                <a:solidFill>
                  <a:srgbClr val="002060"/>
                </a:solidFill>
                <a:latin typeface="Century Gothic"/>
                <a:ea typeface="Century Gothic"/>
                <a:cs typeface="Century Gothic"/>
                <a:sym typeface="Century Gothic"/>
              </a:rPr>
              <a:t> di </a:t>
            </a:r>
            <a:r>
              <a:rPr lang="en-US" sz="480" dirty="0" err="1">
                <a:solidFill>
                  <a:srgbClr val="002060"/>
                </a:solidFill>
                <a:latin typeface="Century Gothic"/>
                <a:ea typeface="Century Gothic"/>
                <a:cs typeface="Century Gothic"/>
                <a:sym typeface="Century Gothic"/>
              </a:rPr>
              <a:t>pianificazione</a:t>
            </a:r>
            <a:r>
              <a:rPr lang="en-US" sz="480" dirty="0">
                <a:solidFill>
                  <a:srgbClr val="002060"/>
                </a:solidFill>
                <a:latin typeface="Century Gothic"/>
                <a:ea typeface="Century Gothic"/>
                <a:cs typeface="Century Gothic"/>
                <a:sym typeface="Century Gothic"/>
              </a:rPr>
              <a:t> e di </a:t>
            </a:r>
            <a:r>
              <a:rPr lang="en-US" sz="480" dirty="0" err="1">
                <a:solidFill>
                  <a:srgbClr val="002060"/>
                </a:solidFill>
                <a:latin typeface="Century Gothic"/>
                <a:ea typeface="Century Gothic"/>
                <a:cs typeface="Century Gothic"/>
                <a:sym typeface="Century Gothic"/>
              </a:rPr>
              <a:t>indirizzo</a:t>
            </a:r>
            <a:r>
              <a:rPr lang="en-US" sz="480" dirty="0">
                <a:solidFill>
                  <a:srgbClr val="002060"/>
                </a:solidFill>
                <a:latin typeface="Century Gothic"/>
                <a:ea typeface="Century Gothic"/>
                <a:cs typeface="Century Gothic"/>
                <a:sym typeface="Century Gothic"/>
              </a:rPr>
              <a:t> in </a:t>
            </a:r>
            <a:r>
              <a:rPr lang="en-US" sz="480" dirty="0" err="1">
                <a:solidFill>
                  <a:srgbClr val="002060"/>
                </a:solidFill>
                <a:latin typeface="Century Gothic"/>
                <a:ea typeface="Century Gothic"/>
                <a:cs typeface="Century Gothic"/>
                <a:sym typeface="Century Gothic"/>
              </a:rPr>
              <a:t>materia</a:t>
            </a:r>
            <a:r>
              <a:rPr lang="en-US" sz="480" dirty="0">
                <a:solidFill>
                  <a:srgbClr val="002060"/>
                </a:solidFill>
                <a:latin typeface="Century Gothic"/>
                <a:ea typeface="Century Gothic"/>
                <a:cs typeface="Century Gothic"/>
                <a:sym typeface="Century Gothic"/>
              </a:rPr>
              <a:t> </a:t>
            </a:r>
            <a:r>
              <a:rPr lang="en-US" sz="480" dirty="0" err="1">
                <a:solidFill>
                  <a:srgbClr val="002060"/>
                </a:solidFill>
                <a:latin typeface="Century Gothic"/>
                <a:ea typeface="Century Gothic"/>
                <a:cs typeface="Century Gothic"/>
                <a:sym typeface="Century Gothic"/>
              </a:rPr>
              <a:t>energetica</a:t>
            </a:r>
            <a:r>
              <a:rPr lang="en-US" sz="480" dirty="0">
                <a:solidFill>
                  <a:srgbClr val="002060"/>
                </a:solidFill>
                <a:latin typeface="Century Gothic"/>
                <a:ea typeface="Century Gothic"/>
                <a:cs typeface="Century Gothic"/>
                <a:sym typeface="Century Gothic"/>
              </a:rPr>
              <a:t>. </a:t>
            </a:r>
            <a:endParaRPr dirty="0"/>
          </a:p>
          <a:p>
            <a:pPr marL="162798" lvl="0" indent="0" algn="l" rtl="0">
              <a:lnSpc>
                <a:spcPct val="80000"/>
              </a:lnSpc>
              <a:spcBef>
                <a:spcPts val="0"/>
              </a:spcBef>
              <a:spcAft>
                <a:spcPts val="0"/>
              </a:spcAft>
              <a:buSzPts val="1100"/>
              <a:buNone/>
            </a:pPr>
            <a:endParaRPr sz="480" b="1" dirty="0">
              <a:solidFill>
                <a:schemeClr val="dk1"/>
              </a:solidFill>
              <a:latin typeface="Arial"/>
              <a:ea typeface="Arial"/>
              <a:cs typeface="Arial"/>
              <a:sym typeface="Arial"/>
            </a:endParaRPr>
          </a:p>
          <a:p>
            <a:pPr marL="162798" lvl="0" indent="0" algn="l" rtl="0">
              <a:lnSpc>
                <a:spcPct val="80000"/>
              </a:lnSpc>
              <a:spcBef>
                <a:spcPts val="0"/>
              </a:spcBef>
              <a:spcAft>
                <a:spcPts val="0"/>
              </a:spcAft>
              <a:buSzPts val="1100"/>
              <a:buNone/>
            </a:pPr>
            <a:endParaRPr sz="480" b="1" dirty="0">
              <a:solidFill>
                <a:schemeClr val="dk1"/>
              </a:solidFill>
              <a:latin typeface="Arial"/>
              <a:ea typeface="Arial"/>
              <a:cs typeface="Arial"/>
              <a:sym typeface="Arial"/>
            </a:endParaRPr>
          </a:p>
          <a:p>
            <a:pPr marL="162798" lvl="0" indent="0" algn="l" rtl="0">
              <a:lnSpc>
                <a:spcPct val="80000"/>
              </a:lnSpc>
              <a:spcBef>
                <a:spcPts val="0"/>
              </a:spcBef>
              <a:spcAft>
                <a:spcPts val="0"/>
              </a:spcAft>
              <a:buSzPts val="1100"/>
              <a:buNone/>
            </a:pPr>
            <a:endParaRPr sz="480" b="1" dirty="0">
              <a:solidFill>
                <a:schemeClr val="dk1"/>
              </a:solidFill>
              <a:latin typeface="Arial"/>
              <a:ea typeface="Arial"/>
              <a:cs typeface="Arial"/>
              <a:sym typeface="Arial"/>
            </a:endParaRPr>
          </a:p>
          <a:p>
            <a:pPr marL="162798" lvl="0" indent="0" algn="l" rtl="0">
              <a:lnSpc>
                <a:spcPct val="80000"/>
              </a:lnSpc>
              <a:spcBef>
                <a:spcPts val="0"/>
              </a:spcBef>
              <a:spcAft>
                <a:spcPts val="0"/>
              </a:spcAft>
              <a:buSzPts val="1100"/>
              <a:buNone/>
            </a:pPr>
            <a:endParaRPr sz="480" b="1" dirty="0">
              <a:solidFill>
                <a:schemeClr val="dk1"/>
              </a:solidFill>
              <a:latin typeface="Arial"/>
              <a:ea typeface="Arial"/>
              <a:cs typeface="Arial"/>
              <a:sym typeface="Arial"/>
            </a:endParaRPr>
          </a:p>
          <a:p>
            <a:pPr marL="162798" lvl="0" indent="0" algn="l" rtl="0">
              <a:lnSpc>
                <a:spcPct val="80000"/>
              </a:lnSpc>
              <a:spcBef>
                <a:spcPts val="0"/>
              </a:spcBef>
              <a:spcAft>
                <a:spcPts val="0"/>
              </a:spcAft>
              <a:buSzPts val="1100"/>
              <a:buNone/>
            </a:pPr>
            <a:endParaRPr sz="480" b="1" dirty="0">
              <a:solidFill>
                <a:schemeClr val="dk1"/>
              </a:solidFill>
              <a:latin typeface="Arial"/>
              <a:ea typeface="Arial"/>
              <a:cs typeface="Arial"/>
              <a:sym typeface="Arial"/>
            </a:endParaRPr>
          </a:p>
          <a:p>
            <a:pPr marL="162798" lvl="0" indent="0" algn="l" rtl="0">
              <a:lnSpc>
                <a:spcPct val="80000"/>
              </a:lnSpc>
              <a:spcBef>
                <a:spcPts val="0"/>
              </a:spcBef>
              <a:spcAft>
                <a:spcPts val="0"/>
              </a:spcAft>
              <a:buSzPts val="1100"/>
              <a:buNone/>
            </a:pPr>
            <a:r>
              <a:rPr lang="en-US" sz="480" b="1" dirty="0">
                <a:solidFill>
                  <a:schemeClr val="dk1"/>
                </a:solidFill>
                <a:latin typeface="Arial"/>
                <a:ea typeface="Arial"/>
                <a:cs typeface="Arial"/>
                <a:sym typeface="Arial"/>
              </a:rPr>
              <a:t>L'UE ha </a:t>
            </a:r>
            <a:r>
              <a:rPr lang="en-US" sz="480" b="1" dirty="0" err="1">
                <a:solidFill>
                  <a:schemeClr val="dk1"/>
                </a:solidFill>
                <a:latin typeface="Arial"/>
                <a:ea typeface="Arial"/>
                <a:cs typeface="Arial"/>
                <a:sym typeface="Arial"/>
              </a:rPr>
              <a:t>fissato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i</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suoi</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obiettivi</a:t>
            </a:r>
            <a:r>
              <a:rPr lang="en-US" sz="480" b="1" dirty="0">
                <a:solidFill>
                  <a:schemeClr val="dk1"/>
                </a:solidFill>
                <a:latin typeface="Arial"/>
                <a:ea typeface="Arial"/>
                <a:cs typeface="Arial"/>
                <a:sym typeface="Arial"/>
              </a:rPr>
              <a:t> per </a:t>
            </a:r>
            <a:r>
              <a:rPr lang="en-US" sz="480" b="1" dirty="0" err="1">
                <a:solidFill>
                  <a:schemeClr val="dk1"/>
                </a:solidFill>
                <a:latin typeface="Arial"/>
                <a:ea typeface="Arial"/>
                <a:cs typeface="Arial"/>
                <a:sym typeface="Arial"/>
              </a:rPr>
              <a:t>ridurre</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progressivamente</a:t>
            </a:r>
            <a:r>
              <a:rPr lang="en-US" sz="480" b="1" dirty="0">
                <a:solidFill>
                  <a:schemeClr val="dk1"/>
                </a:solidFill>
                <a:latin typeface="Arial"/>
                <a:ea typeface="Arial"/>
                <a:cs typeface="Arial"/>
                <a:sym typeface="Arial"/>
              </a:rPr>
              <a:t> le </a:t>
            </a:r>
            <a:r>
              <a:rPr lang="en-US" sz="480" b="1" dirty="0" err="1">
                <a:solidFill>
                  <a:schemeClr val="dk1"/>
                </a:solidFill>
                <a:latin typeface="Arial"/>
                <a:ea typeface="Arial"/>
                <a:cs typeface="Arial"/>
                <a:sym typeface="Arial"/>
              </a:rPr>
              <a:t>emissioni</a:t>
            </a:r>
            <a:r>
              <a:rPr lang="en-US" sz="480" b="1" dirty="0">
                <a:solidFill>
                  <a:schemeClr val="dk1"/>
                </a:solidFill>
                <a:latin typeface="Arial"/>
                <a:ea typeface="Arial"/>
                <a:cs typeface="Arial"/>
                <a:sym typeface="Arial"/>
              </a:rPr>
              <a:t> di gas a </a:t>
            </a:r>
            <a:r>
              <a:rPr lang="en-US" sz="480" b="1" dirty="0" err="1">
                <a:solidFill>
                  <a:schemeClr val="dk1"/>
                </a:solidFill>
                <a:latin typeface="Arial"/>
                <a:ea typeface="Arial"/>
                <a:cs typeface="Arial"/>
                <a:sym typeface="Arial"/>
              </a:rPr>
              <a:t>effetto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serra</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fino</a:t>
            </a:r>
            <a:r>
              <a:rPr lang="en-US" sz="480" b="1" dirty="0">
                <a:solidFill>
                  <a:schemeClr val="dk1"/>
                </a:solidFill>
                <a:latin typeface="Arial"/>
                <a:ea typeface="Arial"/>
                <a:cs typeface="Arial"/>
                <a:sym typeface="Arial"/>
              </a:rPr>
              <a:t> al 2050.</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80" dirty="0" err="1">
                <a:solidFill>
                  <a:schemeClr val="dk1"/>
                </a:solidFill>
                <a:latin typeface="Arial"/>
                <a:ea typeface="Arial"/>
                <a:cs typeface="Arial"/>
                <a:sym typeface="Arial"/>
              </a:rPr>
              <a:t>Gli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obiettivi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fondamentali</a:t>
            </a:r>
            <a:r>
              <a:rPr lang="en-US" sz="480" dirty="0">
                <a:solidFill>
                  <a:schemeClr val="dk1"/>
                </a:solidFill>
                <a:latin typeface="Arial"/>
                <a:ea typeface="Arial"/>
                <a:cs typeface="Arial"/>
                <a:sym typeface="Arial"/>
              </a:rPr>
              <a:t> in </a:t>
            </a:r>
            <a:r>
              <a:rPr lang="en-US" sz="480" dirty="0" err="1">
                <a:solidFill>
                  <a:schemeClr val="dk1"/>
                </a:solidFill>
                <a:latin typeface="Arial"/>
                <a:ea typeface="Arial"/>
                <a:cs typeface="Arial"/>
                <a:sym typeface="Arial"/>
              </a:rPr>
              <a:t>materia</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clima</a:t>
            </a:r>
            <a:r>
              <a:rPr lang="en-US" sz="480" dirty="0">
                <a:solidFill>
                  <a:schemeClr val="dk1"/>
                </a:solidFill>
                <a:latin typeface="Arial"/>
                <a:ea typeface="Arial"/>
                <a:cs typeface="Arial"/>
                <a:sym typeface="Arial"/>
              </a:rPr>
              <a:t> e di </a:t>
            </a:r>
            <a:r>
              <a:rPr lang="en-US" sz="480" dirty="0" err="1">
                <a:solidFill>
                  <a:schemeClr val="dk1"/>
                </a:solidFill>
                <a:latin typeface="Arial"/>
                <a:ea typeface="Arial"/>
                <a:cs typeface="Arial"/>
                <a:sym typeface="Arial"/>
              </a:rPr>
              <a:t>energia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sono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stabiliti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nel</a:t>
            </a:r>
            <a:r>
              <a:rPr lang="en-US" sz="48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8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pacchetto</a:t>
            </a:r>
            <a:r>
              <a:rPr lang="en-US" sz="48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a:t>
            </a:r>
            <a:r>
              <a:rPr lang="en-US" sz="48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il</a:t>
            </a:r>
            <a:r>
              <a:rPr lang="en-US" sz="48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clima</a:t>
            </a:r>
            <a:r>
              <a:rPr lang="en-US" sz="48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e </a:t>
            </a:r>
            <a:r>
              <a:rPr lang="en-US" sz="480" u="sng" dirty="0" err="1">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l'energia</a:t>
            </a:r>
            <a:r>
              <a:rPr lang="en-US" sz="480" u="sng" dirty="0">
                <a:solidFill>
                  <a:schemeClr val="dk1"/>
                </a:solidFill>
                <a:latin typeface="Arial"/>
                <a:ea typeface="Arial"/>
                <a:cs typeface="Arial"/>
                <a:sym typeface="Aria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2020</a:t>
            </a:r>
            <a:endParaRPr sz="48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48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quadro</a:t>
            </a:r>
            <a:r>
              <a:rPr lang="en-US" sz="48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le </a:t>
            </a:r>
            <a:r>
              <a:rPr lang="en-US" sz="48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politiche</a:t>
            </a:r>
            <a:r>
              <a:rPr lang="en-US" sz="48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dell'energia</a:t>
            </a:r>
            <a:r>
              <a:rPr lang="en-US" sz="48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e del </a:t>
            </a:r>
            <a:r>
              <a:rPr lang="en-US" sz="480" u="sng" dirty="0" err="1">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clima</a:t>
            </a:r>
            <a:r>
              <a:rPr lang="en-US" sz="480" u="sng" dirty="0">
                <a:solidFill>
                  <a:schemeClr val="dk1"/>
                </a:solidFill>
                <a:latin typeface="Arial"/>
                <a:ea typeface="Arial"/>
                <a:cs typeface="Arial"/>
                <a:sym typeface="Aria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2030.</a:t>
            </a:r>
            <a:endParaRPr sz="48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480" dirty="0">
                <a:solidFill>
                  <a:schemeClr val="dk1"/>
                </a:solidFill>
                <a:latin typeface="Arial"/>
                <a:ea typeface="Arial"/>
                <a:cs typeface="Arial"/>
                <a:sym typeface="Arial"/>
              </a:rPr>
              <a:t>La </a:t>
            </a:r>
            <a:r>
              <a:rPr lang="en-US" sz="480" dirty="0" err="1">
                <a:solidFill>
                  <a:schemeClr val="dk1"/>
                </a:solidFill>
                <a:latin typeface="Arial"/>
                <a:ea typeface="Arial"/>
                <a:cs typeface="Arial"/>
                <a:sym typeface="Arial"/>
              </a:rPr>
              <a:t>definizione</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questi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obiettivi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aiuterà</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l'UE</a:t>
            </a:r>
            <a:r>
              <a:rPr lang="en-US" sz="480" dirty="0">
                <a:solidFill>
                  <a:schemeClr val="dk1"/>
                </a:solidFill>
                <a:latin typeface="Arial"/>
                <a:ea typeface="Arial"/>
                <a:cs typeface="Arial"/>
                <a:sym typeface="Arial"/>
              </a:rPr>
              <a:t> a </a:t>
            </a:r>
            <a:r>
              <a:rPr lang="en-US" sz="480" dirty="0" err="1">
                <a:solidFill>
                  <a:schemeClr val="dk1"/>
                </a:solidFill>
                <a:latin typeface="Arial"/>
                <a:ea typeface="Arial"/>
                <a:cs typeface="Arial"/>
                <a:sym typeface="Arial"/>
              </a:rPr>
              <a:t>compiere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passaggio</a:t>
            </a:r>
            <a:r>
              <a:rPr lang="en-US" sz="480" dirty="0">
                <a:solidFill>
                  <a:schemeClr val="dk1"/>
                </a:solidFill>
                <a:latin typeface="Arial"/>
                <a:ea typeface="Arial"/>
                <a:cs typeface="Arial"/>
                <a:sym typeface="Arial"/>
              </a:rPr>
              <a:t> a </a:t>
            </a:r>
            <a:r>
              <a:rPr lang="en-US" sz="480" dirty="0" err="1">
                <a:solidFill>
                  <a:schemeClr val="dk1"/>
                </a:solidFill>
                <a:latin typeface="Arial"/>
                <a:ea typeface="Arial"/>
                <a:cs typeface="Arial"/>
                <a:sym typeface="Arial"/>
              </a:rPr>
              <a:t>un'economia</a:t>
            </a:r>
            <a:r>
              <a:rPr lang="en-US" sz="480" dirty="0">
                <a:solidFill>
                  <a:schemeClr val="dk1"/>
                </a:solidFill>
                <a:latin typeface="Arial"/>
                <a:ea typeface="Arial"/>
                <a:cs typeface="Arial"/>
                <a:sym typeface="Arial"/>
              </a:rPr>
              <a:t> a </a:t>
            </a:r>
            <a:r>
              <a:rPr lang="en-US" sz="480" dirty="0" err="1">
                <a:solidFill>
                  <a:schemeClr val="dk1"/>
                </a:solidFill>
                <a:latin typeface="Arial"/>
                <a:ea typeface="Arial"/>
                <a:cs typeface="Arial"/>
                <a:sym typeface="Arial"/>
              </a:rPr>
              <a:t>basse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emissioni</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carbonio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entro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2050 come </a:t>
            </a:r>
            <a:r>
              <a:rPr lang="en-US" sz="480" dirty="0" err="1">
                <a:solidFill>
                  <a:schemeClr val="dk1"/>
                </a:solidFill>
                <a:latin typeface="Arial"/>
                <a:ea typeface="Arial"/>
                <a:cs typeface="Arial"/>
                <a:sym typeface="Arial"/>
              </a:rPr>
              <a:t>indicato</a:t>
            </a:r>
            <a:r>
              <a:rPr lang="en-US" sz="480" dirty="0">
                <a:solidFill>
                  <a:schemeClr val="dk1"/>
                </a:solidFill>
                <a:latin typeface="Arial"/>
                <a:ea typeface="Arial"/>
                <a:cs typeface="Arial"/>
                <a:sym typeface="Arial"/>
              </a:rPr>
              <a:t> nella </a:t>
            </a:r>
            <a:r>
              <a:rPr lang="en-US" sz="480" dirty="0" err="1">
                <a:solidFill>
                  <a:schemeClr val="dk1"/>
                </a:solidFill>
                <a:latin typeface="Arial"/>
                <a:ea typeface="Arial"/>
                <a:cs typeface="Arial"/>
                <a:sym typeface="Arial"/>
              </a:rPr>
              <a:t>apposita</a:t>
            </a:r>
            <a:r>
              <a:rPr lang="en-US" sz="480" dirty="0">
                <a:solidFill>
                  <a:schemeClr val="dk1"/>
                </a:solidFill>
                <a:latin typeface="Arial"/>
                <a:ea typeface="Arial"/>
                <a:cs typeface="Arial"/>
                <a:sym typeface="Arial"/>
              </a:rPr>
              <a:t> </a:t>
            </a:r>
            <a:r>
              <a:rPr lang="en-US" sz="480" u="sng" dirty="0" err="1">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tabella</a:t>
            </a:r>
            <a:r>
              <a:rPr lang="en-US" sz="480" u="sng" dirty="0">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di </a:t>
            </a:r>
            <a:r>
              <a:rPr lang="en-US" sz="480" u="sng" dirty="0" err="1">
                <a:solidFill>
                  <a:schemeClr val="dk1"/>
                </a:solidFill>
                <a:latin typeface="Arial"/>
                <a:ea typeface="Arial"/>
                <a:cs typeface="Arial"/>
                <a:sym typeface="Aria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marcia</a:t>
            </a:r>
            <a:r>
              <a:rPr lang="en-US" sz="48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80" dirty="0">
                <a:solidFill>
                  <a:schemeClr val="dk1"/>
                </a:solidFill>
                <a:latin typeface="Arial"/>
                <a:ea typeface="Arial"/>
                <a:cs typeface="Arial"/>
                <a:sym typeface="Arial"/>
              </a:rPr>
              <a:t>L'UE segue </a:t>
            </a:r>
            <a:r>
              <a:rPr lang="en-US" sz="480" dirty="0" err="1">
                <a:solidFill>
                  <a:schemeClr val="dk1"/>
                </a:solidFill>
                <a:latin typeface="Arial"/>
                <a:ea typeface="Arial"/>
                <a:cs typeface="Arial"/>
                <a:sym typeface="Arial"/>
              </a:rPr>
              <a:t>i</a:t>
            </a:r>
            <a:r>
              <a:rPr lang="en-US" sz="480" dirty="0">
                <a:solidFill>
                  <a:schemeClr val="dk1"/>
                </a:solidFill>
                <a:latin typeface="Arial"/>
                <a:ea typeface="Arial"/>
                <a:cs typeface="Arial"/>
                <a:sym typeface="Arial"/>
              </a:rPr>
              <a:t> </a:t>
            </a:r>
            <a:r>
              <a:rPr lang="en-US" sz="48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progressi</a:t>
            </a:r>
            <a:r>
              <a:rPr lang="en-US" sz="48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ottenuti</a:t>
            </a:r>
            <a:r>
              <a:rPr lang="en-US" sz="48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nella </a:t>
            </a:r>
            <a:r>
              <a:rPr lang="en-US" sz="48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riduzione</a:t>
            </a:r>
            <a:r>
              <a:rPr lang="en-US" sz="480" u="sng" dirty="0">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delle </a:t>
            </a:r>
            <a:r>
              <a:rPr lang="en-US" sz="480" u="sng" dirty="0" err="1">
                <a:solidFill>
                  <a:schemeClr val="dk1"/>
                </a:solidFill>
                <a:latin typeface="Arial"/>
                <a:ea typeface="Arial"/>
                <a:cs typeface="Arial"/>
                <a:sym typeface="Aria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emissioni</a:t>
            </a:r>
            <a:r>
              <a:rPr lang="en-US" sz="480" dirty="0">
                <a:solidFill>
                  <a:schemeClr val="dk1"/>
                </a:solidFill>
                <a:latin typeface="Arial"/>
                <a:ea typeface="Arial"/>
                <a:cs typeface="Arial"/>
                <a:sym typeface="Arial"/>
              </a:rPr>
              <a:t> grazie a </a:t>
            </a:r>
            <a:r>
              <a:rPr lang="en-US" sz="480" dirty="0" err="1">
                <a:solidFill>
                  <a:schemeClr val="dk1"/>
                </a:solidFill>
                <a:latin typeface="Arial"/>
                <a:ea typeface="Arial"/>
                <a:cs typeface="Arial"/>
                <a:sym typeface="Arial"/>
              </a:rPr>
              <a:t>una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regolare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attività</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monitoraggio</a:t>
            </a:r>
            <a:r>
              <a:rPr lang="en-US" sz="480" dirty="0">
                <a:solidFill>
                  <a:schemeClr val="dk1"/>
                </a:solidFill>
                <a:latin typeface="Arial"/>
                <a:ea typeface="Arial"/>
                <a:cs typeface="Arial"/>
                <a:sym typeface="Arial"/>
              </a:rPr>
              <a:t> e di </a:t>
            </a:r>
            <a:r>
              <a:rPr lang="en-US" sz="480" dirty="0" err="1">
                <a:solidFill>
                  <a:schemeClr val="dk1"/>
                </a:solidFill>
                <a:latin typeface="Arial"/>
                <a:ea typeface="Arial"/>
                <a:cs typeface="Arial"/>
                <a:sym typeface="Arial"/>
              </a:rPr>
              <a:t>relazione</a:t>
            </a:r>
            <a:r>
              <a:rPr lang="en-US" sz="48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80" dirty="0">
                <a:solidFill>
                  <a:schemeClr val="dk1"/>
                </a:solidFill>
                <a:latin typeface="Arial"/>
                <a:ea typeface="Arial"/>
                <a:cs typeface="Arial"/>
                <a:sym typeface="Arial"/>
              </a:rPr>
              <a:t>Prima di </a:t>
            </a:r>
            <a:r>
              <a:rPr lang="en-US" sz="480" dirty="0" err="1">
                <a:solidFill>
                  <a:schemeClr val="dk1"/>
                </a:solidFill>
                <a:latin typeface="Arial"/>
                <a:ea typeface="Arial"/>
                <a:cs typeface="Arial"/>
                <a:sym typeface="Arial"/>
              </a:rPr>
              <a:t>proporre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nuove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politiche</a:t>
            </a:r>
            <a:r>
              <a:rPr lang="en-US" sz="480" dirty="0">
                <a:solidFill>
                  <a:schemeClr val="dk1"/>
                </a:solidFill>
                <a:latin typeface="Arial"/>
                <a:ea typeface="Arial"/>
                <a:cs typeface="Arial"/>
                <a:sym typeface="Arial"/>
              </a:rPr>
              <a:t>, la </a:t>
            </a:r>
            <a:r>
              <a:rPr lang="en-US" sz="480" dirty="0" err="1">
                <a:solidFill>
                  <a:schemeClr val="dk1"/>
                </a:solidFill>
                <a:latin typeface="Arial"/>
                <a:ea typeface="Arial"/>
                <a:cs typeface="Arial"/>
                <a:sym typeface="Arial"/>
              </a:rPr>
              <a:t>Commissione</a:t>
            </a:r>
            <a:r>
              <a:rPr lang="en-US" sz="480" dirty="0">
                <a:solidFill>
                  <a:schemeClr val="dk1"/>
                </a:solidFill>
                <a:latin typeface="Arial"/>
                <a:ea typeface="Arial"/>
                <a:cs typeface="Arial"/>
                <a:sym typeface="Arial"/>
              </a:rPr>
              <a:t> </a:t>
            </a:r>
            <a:r>
              <a:rPr lang="en-US" sz="48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ne </a:t>
            </a:r>
            <a:r>
              <a:rPr lang="en-US" sz="48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valuta</a:t>
            </a:r>
            <a:r>
              <a:rPr lang="en-US" sz="48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attentamente</a:t>
            </a:r>
            <a:r>
              <a:rPr lang="en-US" sz="48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a:t>
            </a:r>
            <a:r>
              <a:rPr lang="en-US" sz="48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potenziali</a:t>
            </a:r>
            <a:r>
              <a:rPr lang="en-US" sz="480" u="sng" dirty="0">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impatti</a:t>
            </a:r>
            <a:r>
              <a:rPr lang="en-US" sz="480" dirty="0">
                <a:solidFill>
                  <a:schemeClr val="dk1"/>
                </a:solidFill>
                <a:latin typeface="Arial"/>
                <a:ea typeface="Arial"/>
                <a:cs typeface="Arial"/>
                <a:sym typeface="Arial"/>
              </a:rPr>
              <a:t>.</a:t>
            </a:r>
            <a:endParaRPr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dirty="0"/>
              <a:t>La </a:t>
            </a:r>
            <a:r>
              <a:rPr lang="en-US" sz="440" b="1" dirty="0" err="1"/>
              <a:t>Convenzione</a:t>
            </a:r>
            <a:r>
              <a:rPr lang="en-US" sz="440" b="1" dirty="0"/>
              <a:t> delle </a:t>
            </a:r>
            <a:r>
              <a:rPr lang="en-US" sz="440" b="1" dirty="0" err="1"/>
              <a:t>Nazioni</a:t>
            </a:r>
            <a:r>
              <a:rPr lang="en-US" sz="440" b="1" dirty="0"/>
              <a:t> Unite sui </a:t>
            </a:r>
            <a:r>
              <a:rPr lang="en-US" sz="440" b="1" dirty="0" err="1"/>
              <a:t>cambiamenti</a:t>
            </a:r>
            <a:r>
              <a:rPr lang="en-US" sz="440" b="1" dirty="0"/>
              <a:t> </a:t>
            </a:r>
            <a:r>
              <a:rPr lang="en-US" sz="440" b="1" dirty="0" err="1"/>
              <a:t>climatici</a:t>
            </a:r>
            <a:r>
              <a:rPr lang="en-US" sz="440" dirty="0"/>
              <a:t> (in </a:t>
            </a:r>
            <a:r>
              <a:rPr lang="en-US" sz="440" u="sng" dirty="0" err="1">
                <a:solidFill>
                  <a:schemeClr val="hlink"/>
                </a:solidFill>
                <a:hlinkClick r:id="rId8"/>
              </a:rPr>
              <a:t>inglese</a:t>
            </a:r>
            <a:r>
              <a:rPr lang="en-US" sz="440" dirty="0"/>
              <a:t> </a:t>
            </a:r>
            <a:r>
              <a:rPr lang="en-US" sz="440" b="1" dirty="0"/>
              <a:t>United Nations Framework Convention on Climate Change</a:t>
            </a:r>
            <a:r>
              <a:rPr lang="en-US" sz="440" dirty="0"/>
              <a:t> da cui </a:t>
            </a:r>
            <a:r>
              <a:rPr lang="en-US" sz="440" dirty="0" err="1"/>
              <a:t>l'acronimo</a:t>
            </a:r>
            <a:r>
              <a:rPr lang="en-US" sz="440" dirty="0"/>
              <a:t> </a:t>
            </a:r>
            <a:r>
              <a:rPr lang="en-US" sz="440" b="1" dirty="0"/>
              <a:t>UNFCCC</a:t>
            </a:r>
            <a:r>
              <a:rPr lang="en-US" sz="440" dirty="0"/>
              <a:t> o </a:t>
            </a:r>
            <a:r>
              <a:rPr lang="en-US" sz="440" b="1" dirty="0"/>
              <a:t>FCCC</a:t>
            </a:r>
            <a:r>
              <a:rPr lang="en-US" sz="440" dirty="0"/>
              <a:t>), nota </a:t>
            </a:r>
            <a:r>
              <a:rPr lang="en-US" sz="440" dirty="0" err="1"/>
              <a:t>anche</a:t>
            </a:r>
            <a:r>
              <a:rPr lang="en-US" sz="440" dirty="0"/>
              <a:t> come </a:t>
            </a:r>
            <a:r>
              <a:rPr lang="en-US" sz="440" b="1" dirty="0" err="1"/>
              <a:t>Accordi</a:t>
            </a:r>
            <a:r>
              <a:rPr lang="en-US" sz="440" b="1" dirty="0"/>
              <a:t> di Rio</a:t>
            </a:r>
            <a:r>
              <a:rPr lang="en-US" sz="440" dirty="0"/>
              <a:t>, è un </a:t>
            </a:r>
            <a:r>
              <a:rPr lang="en-US" sz="440" u="sng" dirty="0" err="1">
                <a:solidFill>
                  <a:schemeClr val="hlink"/>
                </a:solidFill>
                <a:hlinkClick r:id="rId9"/>
              </a:rPr>
              <a:t>trattato</a:t>
            </a:r>
            <a:r>
              <a:rPr lang="en-US" sz="440" dirty="0"/>
              <a:t> </a:t>
            </a:r>
            <a:r>
              <a:rPr lang="en-US" sz="440" dirty="0" err="1"/>
              <a:t>ambientale</a:t>
            </a:r>
            <a:r>
              <a:rPr lang="en-US" sz="440" dirty="0"/>
              <a:t> </a:t>
            </a:r>
            <a:r>
              <a:rPr lang="en-US" sz="440" dirty="0" err="1"/>
              <a:t>internazionale</a:t>
            </a:r>
            <a:r>
              <a:rPr lang="en-US" sz="440" dirty="0"/>
              <a:t> </a:t>
            </a:r>
            <a:r>
              <a:rPr lang="en-US" sz="440" dirty="0" err="1"/>
              <a:t>prodotto</a:t>
            </a:r>
            <a:r>
              <a:rPr lang="en-US" sz="440" dirty="0"/>
              <a:t> </a:t>
            </a:r>
            <a:r>
              <a:rPr lang="en-US" sz="440" dirty="0" err="1"/>
              <a:t>dalla</a:t>
            </a:r>
            <a:r>
              <a:rPr lang="en-US" sz="440" dirty="0"/>
              <a:t> </a:t>
            </a:r>
            <a:r>
              <a:rPr lang="en-US" sz="440" dirty="0" err="1"/>
              <a:t>Conferenza</a:t>
            </a:r>
            <a:r>
              <a:rPr lang="en-US" sz="440" dirty="0"/>
              <a:t> </a:t>
            </a:r>
            <a:r>
              <a:rPr lang="en-US" sz="440" dirty="0" err="1"/>
              <a:t>sull'Ambiente</a:t>
            </a:r>
            <a:r>
              <a:rPr lang="en-US" sz="440" dirty="0"/>
              <a:t> e </a:t>
            </a:r>
            <a:r>
              <a:rPr lang="en-US" sz="440" dirty="0" err="1"/>
              <a:t>sullo</a:t>
            </a:r>
            <a:r>
              <a:rPr lang="en-US" sz="440" dirty="0"/>
              <a:t> </a:t>
            </a:r>
            <a:r>
              <a:rPr lang="en-US" sz="440" dirty="0" err="1"/>
              <a:t>Sviluppo</a:t>
            </a:r>
            <a:r>
              <a:rPr lang="en-US" sz="440" dirty="0"/>
              <a:t> delle </a:t>
            </a:r>
            <a:r>
              <a:rPr lang="en-US" sz="440" u="sng" dirty="0" err="1">
                <a:solidFill>
                  <a:schemeClr val="hlink"/>
                </a:solidFill>
                <a:hlinkClick r:id="rId10"/>
              </a:rPr>
              <a:t>Nazioni</a:t>
            </a:r>
            <a:r>
              <a:rPr lang="en-US" sz="440" u="sng" dirty="0">
                <a:solidFill>
                  <a:schemeClr val="hlink"/>
                </a:solidFill>
                <a:hlinkClick r:id="rId10"/>
              </a:rPr>
              <a:t> Unite</a:t>
            </a:r>
            <a:r>
              <a:rPr lang="en-US" sz="440" dirty="0"/>
              <a:t> (UNCED, United Nations Conference on Environment and Development), </a:t>
            </a:r>
            <a:r>
              <a:rPr lang="en-US" sz="440" dirty="0" err="1"/>
              <a:t>informalmente</a:t>
            </a:r>
            <a:r>
              <a:rPr lang="en-US" sz="440" dirty="0"/>
              <a:t> </a:t>
            </a:r>
            <a:r>
              <a:rPr lang="en-US" sz="440" dirty="0" err="1"/>
              <a:t>conosciuta</a:t>
            </a:r>
            <a:r>
              <a:rPr lang="en-US" sz="440" dirty="0"/>
              <a:t> come </a:t>
            </a:r>
            <a:r>
              <a:rPr lang="en-US" sz="440" u="sng" dirty="0">
                <a:solidFill>
                  <a:schemeClr val="hlink"/>
                </a:solidFill>
                <a:hlinkClick r:id="rId11"/>
              </a:rPr>
              <a:t>Summit della Terra</a:t>
            </a:r>
            <a:r>
              <a:rPr lang="en-US" sz="440" dirty="0"/>
              <a:t>, </a:t>
            </a:r>
            <a:r>
              <a:rPr lang="en-US" sz="440" dirty="0" err="1"/>
              <a:t>tenutasi</a:t>
            </a:r>
            <a:r>
              <a:rPr lang="en-US" sz="440" dirty="0"/>
              <a:t> a </a:t>
            </a:r>
            <a:r>
              <a:rPr lang="en-US" sz="440" u="sng" dirty="0">
                <a:solidFill>
                  <a:schemeClr val="hlink"/>
                </a:solidFill>
                <a:hlinkClick r:id="rId12"/>
              </a:rPr>
              <a:t>Rio de Janeiro</a:t>
            </a:r>
            <a:r>
              <a:rPr lang="en-US" sz="440" dirty="0"/>
              <a:t> </a:t>
            </a:r>
            <a:r>
              <a:rPr lang="en-US" sz="440" dirty="0" err="1"/>
              <a:t>nel</a:t>
            </a:r>
            <a:r>
              <a:rPr lang="en-US" sz="440" dirty="0"/>
              <a:t> 1992. Il </a:t>
            </a:r>
            <a:r>
              <a:rPr lang="en-US" sz="440" dirty="0" err="1"/>
              <a:t>trattato</a:t>
            </a:r>
            <a:r>
              <a:rPr lang="en-US" sz="440" dirty="0"/>
              <a:t> </a:t>
            </a:r>
            <a:r>
              <a:rPr lang="en-US" sz="440" dirty="0" err="1"/>
              <a:t>punta</a:t>
            </a:r>
            <a:r>
              <a:rPr lang="en-US" sz="440" dirty="0"/>
              <a:t> alla </a:t>
            </a:r>
            <a:r>
              <a:rPr lang="en-US" sz="440" dirty="0" err="1"/>
              <a:t>riduzione</a:t>
            </a:r>
            <a:r>
              <a:rPr lang="en-US" sz="440" dirty="0"/>
              <a:t> delle </a:t>
            </a:r>
            <a:r>
              <a:rPr lang="en-US" sz="440" dirty="0" err="1"/>
              <a:t>emissioni</a:t>
            </a:r>
            <a:r>
              <a:rPr lang="en-US" sz="440" dirty="0"/>
              <a:t> </a:t>
            </a:r>
            <a:r>
              <a:rPr lang="en-US" sz="440" dirty="0" err="1"/>
              <a:t>dei</a:t>
            </a:r>
            <a:r>
              <a:rPr lang="en-US" sz="440" dirty="0"/>
              <a:t> </a:t>
            </a:r>
            <a:r>
              <a:rPr lang="en-US" sz="440" u="sng" dirty="0">
                <a:solidFill>
                  <a:schemeClr val="hlink"/>
                </a:solidFill>
                <a:hlinkClick r:id="rId13"/>
              </a:rPr>
              <a:t>gas </a:t>
            </a:r>
            <a:r>
              <a:rPr lang="en-US" sz="440" u="sng" dirty="0" err="1">
                <a:solidFill>
                  <a:schemeClr val="hlink"/>
                </a:solidFill>
                <a:hlinkClick r:id="rId13"/>
              </a:rPr>
              <a:t>serra</a:t>
            </a:r>
            <a:r>
              <a:rPr lang="en-US" sz="440" dirty="0"/>
              <a:t>, </a:t>
            </a:r>
            <a:r>
              <a:rPr lang="en-US" sz="440" dirty="0" err="1"/>
              <a:t>sulla</a:t>
            </a:r>
            <a:r>
              <a:rPr lang="en-US" sz="440" dirty="0"/>
              <a:t> base </a:t>
            </a:r>
            <a:r>
              <a:rPr lang="en-US" sz="440" dirty="0" err="1"/>
              <a:t>dell'ipotesi</a:t>
            </a:r>
            <a:r>
              <a:rPr lang="en-US" sz="440" dirty="0"/>
              <a:t> di </a:t>
            </a:r>
            <a:r>
              <a:rPr lang="en-US" sz="440" u="sng" dirty="0" err="1">
                <a:solidFill>
                  <a:schemeClr val="hlink"/>
                </a:solidFill>
                <a:hlinkClick r:id="rId14"/>
              </a:rPr>
              <a:t>riscaldamento</a:t>
            </a:r>
            <a:r>
              <a:rPr lang="en-US" sz="440" u="sng" dirty="0">
                <a:solidFill>
                  <a:schemeClr val="hlink"/>
                </a:solidFill>
                <a:hlinkClick r:id="rId14"/>
              </a:rPr>
              <a:t> </a:t>
            </a:r>
            <a:r>
              <a:rPr lang="en-US" sz="440" u="sng" dirty="0" err="1">
                <a:solidFill>
                  <a:schemeClr val="hlink"/>
                </a:solidFill>
                <a:hlinkClick r:id="rId14"/>
              </a:rPr>
              <a:t>globale</a:t>
            </a:r>
            <a:r>
              <a:rPr lang="en-US" sz="440" dirty="0"/>
              <a:t>. </a:t>
            </a:r>
            <a:endParaRPr sz="440"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dirty="0"/>
              <a:t>Il </a:t>
            </a:r>
            <a:r>
              <a:rPr lang="en-US" sz="440" b="1" dirty="0" err="1"/>
              <a:t>protocollo</a:t>
            </a:r>
            <a:r>
              <a:rPr lang="en-US" sz="440" b="1" dirty="0"/>
              <a:t> di Kyoto</a:t>
            </a:r>
            <a:r>
              <a:rPr lang="en-US" sz="440" dirty="0"/>
              <a:t> è un </a:t>
            </a:r>
            <a:r>
              <a:rPr lang="en-US" sz="440" u="sng" dirty="0" err="1">
                <a:solidFill>
                  <a:schemeClr val="hlink"/>
                </a:solidFill>
                <a:hlinkClick r:id="rId15"/>
              </a:rPr>
              <a:t>trattato</a:t>
            </a:r>
            <a:r>
              <a:rPr lang="en-US" sz="440" u="sng" dirty="0">
                <a:solidFill>
                  <a:schemeClr val="hlink"/>
                </a:solidFill>
                <a:hlinkClick r:id="rId15"/>
              </a:rPr>
              <a:t> </a:t>
            </a:r>
            <a:r>
              <a:rPr lang="en-US" sz="440" u="sng" dirty="0" err="1">
                <a:solidFill>
                  <a:schemeClr val="hlink"/>
                </a:solidFill>
                <a:hlinkClick r:id="rId15"/>
              </a:rPr>
              <a:t>internazionale</a:t>
            </a:r>
            <a:r>
              <a:rPr lang="en-US" sz="440" dirty="0"/>
              <a:t> in </a:t>
            </a:r>
            <a:r>
              <a:rPr lang="en-US" sz="440" dirty="0" err="1"/>
              <a:t>materia</a:t>
            </a:r>
            <a:r>
              <a:rPr lang="en-US" sz="440" dirty="0"/>
              <a:t> </a:t>
            </a:r>
            <a:r>
              <a:rPr lang="en-US" sz="440" u="sng" dirty="0" err="1">
                <a:solidFill>
                  <a:schemeClr val="hlink"/>
                </a:solidFill>
                <a:hlinkClick r:id="rId16"/>
              </a:rPr>
              <a:t>ambientale</a:t>
            </a:r>
            <a:r>
              <a:rPr lang="en-US" sz="440" dirty="0"/>
              <a:t> </a:t>
            </a:r>
            <a:r>
              <a:rPr lang="en-US" sz="440" dirty="0" err="1"/>
              <a:t>riguardante</a:t>
            </a:r>
            <a:r>
              <a:rPr lang="en-US" sz="440" dirty="0"/>
              <a:t> </a:t>
            </a:r>
            <a:r>
              <a:rPr lang="en-US" sz="440" dirty="0" err="1"/>
              <a:t>il</a:t>
            </a:r>
            <a:r>
              <a:rPr lang="en-US" sz="440" dirty="0"/>
              <a:t> </a:t>
            </a:r>
            <a:r>
              <a:rPr lang="en-US" sz="440" u="sng" dirty="0" err="1">
                <a:solidFill>
                  <a:schemeClr val="hlink"/>
                </a:solidFill>
                <a:hlinkClick r:id="rId14"/>
              </a:rPr>
              <a:t>surriscaldamento</a:t>
            </a:r>
            <a:r>
              <a:rPr lang="en-US" sz="440" u="sng" dirty="0">
                <a:solidFill>
                  <a:schemeClr val="hlink"/>
                </a:solidFill>
                <a:hlinkClick r:id="rId14"/>
              </a:rPr>
              <a:t> </a:t>
            </a:r>
            <a:r>
              <a:rPr lang="en-US" sz="440" u="sng" dirty="0" err="1">
                <a:solidFill>
                  <a:schemeClr val="hlink"/>
                </a:solidFill>
                <a:hlinkClick r:id="rId14"/>
              </a:rPr>
              <a:t>globale</a:t>
            </a:r>
            <a:r>
              <a:rPr lang="en-US" sz="440" dirty="0"/>
              <a:t>, </a:t>
            </a:r>
            <a:r>
              <a:rPr lang="en-US" sz="440" dirty="0" err="1"/>
              <a:t>redatto</a:t>
            </a:r>
            <a:r>
              <a:rPr lang="en-US" sz="440" dirty="0"/>
              <a:t> l'11 </a:t>
            </a:r>
            <a:r>
              <a:rPr lang="en-US" sz="440" dirty="0" err="1"/>
              <a:t>dicembre</a:t>
            </a:r>
            <a:r>
              <a:rPr lang="en-US" sz="440" dirty="0"/>
              <a:t> </a:t>
            </a:r>
            <a:r>
              <a:rPr lang="en-US" sz="440" u="sng" dirty="0">
                <a:solidFill>
                  <a:schemeClr val="hlink"/>
                </a:solidFill>
                <a:hlinkClick r:id="rId17"/>
              </a:rPr>
              <a:t>1997</a:t>
            </a:r>
            <a:r>
              <a:rPr lang="en-US" sz="440" dirty="0"/>
              <a:t> nella </a:t>
            </a:r>
            <a:r>
              <a:rPr lang="en-US" sz="440" dirty="0" err="1"/>
              <a:t>città</a:t>
            </a:r>
            <a:r>
              <a:rPr lang="en-US" sz="440" dirty="0"/>
              <a:t> </a:t>
            </a:r>
            <a:r>
              <a:rPr lang="en-US" sz="440" u="sng" dirty="0" err="1">
                <a:solidFill>
                  <a:schemeClr val="hlink"/>
                </a:solidFill>
                <a:hlinkClick r:id="rId18"/>
              </a:rPr>
              <a:t>giapponese</a:t>
            </a:r>
            <a:r>
              <a:rPr lang="en-US" sz="440" dirty="0"/>
              <a:t> di </a:t>
            </a:r>
            <a:r>
              <a:rPr lang="en-US" sz="440" u="sng" dirty="0">
                <a:solidFill>
                  <a:schemeClr val="hlink"/>
                </a:solidFill>
                <a:hlinkClick r:id="rId19"/>
              </a:rPr>
              <a:t>Kyoto</a:t>
            </a:r>
            <a:r>
              <a:rPr lang="en-US" sz="440" dirty="0"/>
              <a:t> da </a:t>
            </a:r>
            <a:r>
              <a:rPr lang="en-US" sz="440" dirty="0" err="1"/>
              <a:t>più</a:t>
            </a:r>
            <a:r>
              <a:rPr lang="en-US" sz="440" dirty="0"/>
              <a:t> di 180 </a:t>
            </a:r>
            <a:r>
              <a:rPr lang="en-US" sz="440" dirty="0" err="1"/>
              <a:t>Paesi</a:t>
            </a:r>
            <a:r>
              <a:rPr lang="en-US" sz="440" dirty="0"/>
              <a:t> in </a:t>
            </a:r>
            <a:r>
              <a:rPr lang="en-US" sz="440" dirty="0" err="1"/>
              <a:t>occasione</a:t>
            </a:r>
            <a:r>
              <a:rPr lang="en-US" sz="440" dirty="0"/>
              <a:t> della </a:t>
            </a:r>
            <a:r>
              <a:rPr lang="en-US" sz="440" i="1" dirty="0" err="1"/>
              <a:t>Conferenza</a:t>
            </a:r>
            <a:r>
              <a:rPr lang="en-US" sz="440" i="1" dirty="0"/>
              <a:t> delle </a:t>
            </a:r>
            <a:r>
              <a:rPr lang="en-US" sz="440" i="1" dirty="0" err="1"/>
              <a:t>Parti</a:t>
            </a:r>
            <a:r>
              <a:rPr lang="en-US" sz="440" i="1" dirty="0"/>
              <a:t> "COP3</a:t>
            </a:r>
            <a:r>
              <a:rPr lang="en-US" sz="440" dirty="0"/>
              <a:t>" della </a:t>
            </a:r>
            <a:r>
              <a:rPr lang="en-US" sz="440" u="sng" dirty="0" err="1">
                <a:solidFill>
                  <a:schemeClr val="hlink"/>
                </a:solidFill>
                <a:hlinkClick r:id="rId20"/>
              </a:rPr>
              <a:t>Convenzione</a:t>
            </a:r>
            <a:r>
              <a:rPr lang="en-US" sz="440" u="sng" dirty="0">
                <a:solidFill>
                  <a:schemeClr val="hlink"/>
                </a:solidFill>
                <a:hlinkClick r:id="rId20"/>
              </a:rPr>
              <a:t> </a:t>
            </a:r>
            <a:r>
              <a:rPr lang="en-US" sz="440" u="sng" dirty="0" err="1">
                <a:solidFill>
                  <a:schemeClr val="hlink"/>
                </a:solidFill>
                <a:hlinkClick r:id="rId20"/>
              </a:rPr>
              <a:t>quadro</a:t>
            </a:r>
            <a:r>
              <a:rPr lang="en-US" sz="440" u="sng" dirty="0">
                <a:solidFill>
                  <a:schemeClr val="hlink"/>
                </a:solidFill>
                <a:hlinkClick r:id="rId20"/>
              </a:rPr>
              <a:t> delle </a:t>
            </a:r>
            <a:r>
              <a:rPr lang="en-US" sz="440" u="sng" dirty="0" err="1">
                <a:solidFill>
                  <a:schemeClr val="hlink"/>
                </a:solidFill>
                <a:hlinkClick r:id="rId20"/>
              </a:rPr>
              <a:t>Nazioni</a:t>
            </a:r>
            <a:r>
              <a:rPr lang="en-US" sz="440" u="sng" dirty="0">
                <a:solidFill>
                  <a:schemeClr val="hlink"/>
                </a:solidFill>
                <a:hlinkClick r:id="rId20"/>
              </a:rPr>
              <a:t> Unite sui </a:t>
            </a:r>
            <a:r>
              <a:rPr lang="en-US" sz="440" u="sng" dirty="0" err="1">
                <a:solidFill>
                  <a:schemeClr val="hlink"/>
                </a:solidFill>
                <a:hlinkClick r:id="rId20"/>
              </a:rPr>
              <a:t>cambiamenti</a:t>
            </a:r>
            <a:r>
              <a:rPr lang="en-US" sz="440" u="sng" dirty="0">
                <a:solidFill>
                  <a:schemeClr val="hlink"/>
                </a:solidFill>
                <a:hlinkClick r:id="rId20"/>
              </a:rPr>
              <a:t> </a:t>
            </a:r>
            <a:r>
              <a:rPr lang="en-US" sz="440" u="sng" dirty="0" err="1">
                <a:solidFill>
                  <a:schemeClr val="hlink"/>
                </a:solidFill>
                <a:hlinkClick r:id="rId20"/>
              </a:rPr>
              <a:t>climatici</a:t>
            </a:r>
            <a:r>
              <a:rPr lang="en-US" sz="440" u="sng" dirty="0">
                <a:solidFill>
                  <a:schemeClr val="hlink"/>
                </a:solidFill>
                <a:hlinkClick r:id="rId20"/>
              </a:rPr>
              <a:t> (UNFCCC)</a:t>
            </a:r>
            <a:r>
              <a:rPr lang="en-US" sz="440" dirty="0"/>
              <a:t>. Il </a:t>
            </a:r>
            <a:r>
              <a:rPr lang="en-US" sz="440" dirty="0" err="1"/>
              <a:t>trattato</a:t>
            </a:r>
            <a:r>
              <a:rPr lang="en-US" sz="440" dirty="0"/>
              <a:t> è </a:t>
            </a:r>
            <a:r>
              <a:rPr lang="en-US" sz="440" dirty="0" err="1"/>
              <a:t>entrato</a:t>
            </a:r>
            <a:r>
              <a:rPr lang="en-US" sz="440" dirty="0"/>
              <a:t> in </a:t>
            </a:r>
            <a:r>
              <a:rPr lang="en-US" sz="440" dirty="0" err="1"/>
              <a:t>vigore</a:t>
            </a:r>
            <a:r>
              <a:rPr lang="en-US" sz="440" dirty="0"/>
              <a:t> </a:t>
            </a:r>
            <a:r>
              <a:rPr lang="en-US" sz="440" dirty="0" err="1"/>
              <a:t>il</a:t>
            </a:r>
            <a:r>
              <a:rPr lang="en-US" sz="440" dirty="0"/>
              <a:t> 16 </a:t>
            </a:r>
            <a:r>
              <a:rPr lang="en-US" sz="440" dirty="0" err="1"/>
              <a:t>febbraio</a:t>
            </a:r>
            <a:r>
              <a:rPr lang="en-US" sz="440" dirty="0"/>
              <a:t> </a:t>
            </a:r>
            <a:r>
              <a:rPr lang="en-US" sz="440" u="sng" dirty="0">
                <a:solidFill>
                  <a:schemeClr val="hlink"/>
                </a:solidFill>
                <a:hlinkClick r:id="rId21"/>
              </a:rPr>
              <a:t>2005</a:t>
            </a:r>
            <a:r>
              <a:rPr lang="en-US" sz="440" dirty="0"/>
              <a:t>, </a:t>
            </a:r>
            <a:r>
              <a:rPr lang="en-US" sz="440" dirty="0" err="1"/>
              <a:t>dopo</a:t>
            </a:r>
            <a:r>
              <a:rPr lang="en-US" sz="440" dirty="0"/>
              <a:t> la </a:t>
            </a:r>
            <a:r>
              <a:rPr lang="en-US" sz="440" dirty="0" err="1"/>
              <a:t>ratifica</a:t>
            </a:r>
            <a:r>
              <a:rPr lang="en-US" sz="440" dirty="0"/>
              <a:t> da parte della </a:t>
            </a:r>
            <a:r>
              <a:rPr lang="en-US" sz="440" u="sng" dirty="0">
                <a:solidFill>
                  <a:schemeClr val="hlink"/>
                </a:solidFill>
                <a:hlinkClick r:id="rId22"/>
              </a:rPr>
              <a:t>Russia</a:t>
            </a:r>
            <a:r>
              <a:rPr lang="en-US" sz="440" dirty="0"/>
              <a:t>. A </a:t>
            </a:r>
            <a:r>
              <a:rPr lang="en-US" sz="440" dirty="0" err="1"/>
              <a:t>maggio</a:t>
            </a:r>
            <a:r>
              <a:rPr lang="en-US" sz="440" dirty="0"/>
              <a:t> </a:t>
            </a:r>
            <a:r>
              <a:rPr lang="en-US" sz="440" u="sng" dirty="0">
                <a:solidFill>
                  <a:schemeClr val="hlink"/>
                </a:solidFill>
                <a:hlinkClick r:id="rId23"/>
              </a:rPr>
              <a:t>2013</a:t>
            </a:r>
            <a:r>
              <a:rPr lang="en-US" sz="440" dirty="0"/>
              <a:t> </a:t>
            </a:r>
            <a:r>
              <a:rPr lang="en-US" sz="440" dirty="0" err="1"/>
              <a:t>gli</a:t>
            </a:r>
            <a:r>
              <a:rPr lang="en-US" sz="440" dirty="0"/>
              <a:t> </a:t>
            </a:r>
            <a:r>
              <a:rPr lang="en-US" sz="440" dirty="0" err="1"/>
              <a:t>Stati</a:t>
            </a:r>
            <a:r>
              <a:rPr lang="en-US" sz="440" dirty="0"/>
              <a:t> </a:t>
            </a:r>
            <a:r>
              <a:rPr lang="en-US" sz="440" dirty="0" err="1"/>
              <a:t>che</a:t>
            </a:r>
            <a:r>
              <a:rPr lang="en-US" sz="440" dirty="0"/>
              <a:t> </a:t>
            </a:r>
            <a:r>
              <a:rPr lang="en-US" sz="440" dirty="0" err="1"/>
              <a:t>hanno</a:t>
            </a:r>
            <a:r>
              <a:rPr lang="en-US" sz="440" dirty="0"/>
              <a:t> </a:t>
            </a:r>
            <a:r>
              <a:rPr lang="en-US" sz="440" dirty="0" err="1"/>
              <a:t>aderito</a:t>
            </a:r>
            <a:r>
              <a:rPr lang="en-US" sz="440" dirty="0"/>
              <a:t> e </a:t>
            </a:r>
            <a:r>
              <a:rPr lang="en-US" sz="440" dirty="0" err="1"/>
              <a:t>ratificato</a:t>
            </a:r>
            <a:r>
              <a:rPr lang="en-US" sz="440" dirty="0"/>
              <a:t> </a:t>
            </a:r>
            <a:r>
              <a:rPr lang="en-US" sz="440" dirty="0" err="1"/>
              <a:t>il</a:t>
            </a:r>
            <a:r>
              <a:rPr lang="en-US" sz="440" dirty="0"/>
              <a:t> </a:t>
            </a:r>
            <a:r>
              <a:rPr lang="en-US" sz="440" dirty="0" err="1"/>
              <a:t>protocollo</a:t>
            </a:r>
            <a:r>
              <a:rPr lang="en-US" sz="440" dirty="0"/>
              <a:t> </a:t>
            </a:r>
            <a:r>
              <a:rPr lang="en-US" sz="440" dirty="0" err="1"/>
              <a:t>sono</a:t>
            </a:r>
            <a:r>
              <a:rPr lang="en-US" sz="440" dirty="0"/>
              <a:t> 192.</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dirty="0" err="1"/>
              <a:t>Obiettivo</a:t>
            </a:r>
            <a:r>
              <a:rPr lang="en-US" sz="440" dirty="0"/>
              <a:t> </a:t>
            </a:r>
            <a:r>
              <a:rPr lang="en-US" sz="440" dirty="0" err="1"/>
              <a:t>ridurre</a:t>
            </a:r>
            <a:r>
              <a:rPr lang="en-US" sz="440" dirty="0"/>
              <a:t> </a:t>
            </a:r>
            <a:r>
              <a:rPr lang="en-US" sz="440" dirty="0" err="1"/>
              <a:t>l’emissione</a:t>
            </a:r>
            <a:r>
              <a:rPr lang="en-US" sz="440" dirty="0"/>
              <a:t> di gas </a:t>
            </a:r>
            <a:r>
              <a:rPr lang="en-US" sz="440" dirty="0" err="1"/>
              <a:t>serra</a:t>
            </a:r>
            <a:r>
              <a:rPr lang="en-US" sz="440" dirty="0"/>
              <a:t> al 2012 del 5,2% </a:t>
            </a:r>
            <a:r>
              <a:rPr lang="en-US" sz="440" dirty="0" err="1"/>
              <a:t>rispetto</a:t>
            </a:r>
            <a:r>
              <a:rPr lang="en-US" sz="440" dirty="0"/>
              <a:t> al 1990.</a:t>
            </a:r>
            <a:endParaRPr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dirty="0"/>
              <a:t>Il Sistema </a:t>
            </a:r>
            <a:r>
              <a:rPr lang="en-US" sz="440" dirty="0" err="1"/>
              <a:t>Europeo</a:t>
            </a:r>
            <a:r>
              <a:rPr lang="en-US" sz="440" dirty="0"/>
              <a:t> di </a:t>
            </a:r>
            <a:r>
              <a:rPr lang="en-US" sz="440" dirty="0" err="1"/>
              <a:t>Scambio</a:t>
            </a:r>
            <a:r>
              <a:rPr lang="en-US" sz="440" dirty="0"/>
              <a:t> di Quote di </a:t>
            </a:r>
            <a:r>
              <a:rPr lang="en-US" sz="440" dirty="0" err="1"/>
              <a:t>Emissione</a:t>
            </a:r>
            <a:r>
              <a:rPr lang="en-US" sz="440" dirty="0"/>
              <a:t> (da qui in poi EU ETS) è </a:t>
            </a:r>
            <a:r>
              <a:rPr lang="en-US" sz="440" dirty="0" err="1"/>
              <a:t>il</a:t>
            </a:r>
            <a:r>
              <a:rPr lang="en-US" sz="440" dirty="0"/>
              <a:t> </a:t>
            </a:r>
            <a:r>
              <a:rPr lang="en-US" sz="440" dirty="0" err="1"/>
              <a:t>principale</a:t>
            </a:r>
            <a:r>
              <a:rPr lang="en-US" sz="440" dirty="0"/>
              <a:t> </a:t>
            </a:r>
            <a:r>
              <a:rPr lang="en-US" sz="440" dirty="0" err="1"/>
              <a:t>strumento</a:t>
            </a:r>
            <a:r>
              <a:rPr lang="en-US" sz="440" dirty="0"/>
              <a:t> </a:t>
            </a:r>
            <a:r>
              <a:rPr lang="en-US" sz="440" dirty="0" err="1"/>
              <a:t>adottato</a:t>
            </a:r>
            <a:r>
              <a:rPr lang="en-US" sz="440" dirty="0"/>
              <a:t> </a:t>
            </a:r>
            <a:r>
              <a:rPr lang="en-US" sz="440" dirty="0" err="1"/>
              <a:t>dall'Unione</a:t>
            </a:r>
            <a:r>
              <a:rPr lang="en-US" sz="440" dirty="0"/>
              <a:t> </a:t>
            </a:r>
            <a:r>
              <a:rPr lang="en-US" sz="440" dirty="0" err="1"/>
              <a:t>europea</a:t>
            </a:r>
            <a:r>
              <a:rPr lang="en-US" sz="440" dirty="0"/>
              <a:t>, in </a:t>
            </a:r>
            <a:r>
              <a:rPr lang="en-US" sz="440" dirty="0" err="1"/>
              <a:t>attuazione</a:t>
            </a:r>
            <a:r>
              <a:rPr lang="en-US" sz="440" dirty="0"/>
              <a:t> del </a:t>
            </a:r>
            <a:r>
              <a:rPr lang="en-US" sz="440" dirty="0" err="1"/>
              <a:t>Protocollo</a:t>
            </a:r>
            <a:r>
              <a:rPr lang="en-US" sz="440" dirty="0"/>
              <a:t> di Kyoto, per </a:t>
            </a:r>
            <a:r>
              <a:rPr lang="en-US" sz="440" dirty="0" err="1"/>
              <a:t>ridurre</a:t>
            </a:r>
            <a:r>
              <a:rPr lang="en-US" sz="440" dirty="0"/>
              <a:t> le </a:t>
            </a:r>
            <a:r>
              <a:rPr lang="en-US" sz="440" dirty="0" err="1"/>
              <a:t>emissioni</a:t>
            </a:r>
            <a:r>
              <a:rPr lang="en-US" sz="440" dirty="0"/>
              <a:t> di gas a </a:t>
            </a:r>
            <a:r>
              <a:rPr lang="en-US" sz="440" dirty="0" err="1"/>
              <a:t>effetto</a:t>
            </a:r>
            <a:r>
              <a:rPr lang="en-US" sz="440" dirty="0"/>
              <a:t> </a:t>
            </a:r>
            <a:r>
              <a:rPr lang="en-US" sz="440" dirty="0" err="1"/>
              <a:t>serra</a:t>
            </a:r>
            <a:r>
              <a:rPr lang="en-US" sz="440" dirty="0"/>
              <a:t> </a:t>
            </a:r>
            <a:r>
              <a:rPr lang="en-US" sz="440" dirty="0" err="1"/>
              <a:t>nei</a:t>
            </a:r>
            <a:r>
              <a:rPr lang="en-US" sz="440" dirty="0"/>
              <a:t> </a:t>
            </a:r>
            <a:r>
              <a:rPr lang="en-US" sz="440" dirty="0" err="1"/>
              <a:t>settori</a:t>
            </a:r>
            <a:r>
              <a:rPr lang="en-US" sz="440" dirty="0"/>
              <a:t> </a:t>
            </a:r>
            <a:r>
              <a:rPr lang="en-US" sz="440" dirty="0" err="1"/>
              <a:t>energivori</a:t>
            </a:r>
            <a:r>
              <a:rPr lang="en-US" sz="440" dirty="0"/>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dirty="0" err="1"/>
              <a:t>Istituito</a:t>
            </a:r>
            <a:r>
              <a:rPr lang="en-US" sz="440" dirty="0"/>
              <a:t> </a:t>
            </a:r>
            <a:r>
              <a:rPr lang="en-US" sz="440" dirty="0" err="1"/>
              <a:t>dalla</a:t>
            </a:r>
            <a:r>
              <a:rPr lang="en-US" sz="440" dirty="0"/>
              <a:t> </a:t>
            </a:r>
            <a:r>
              <a:rPr lang="en-US" sz="440" dirty="0" err="1"/>
              <a:t>Direttiva</a:t>
            </a:r>
            <a:r>
              <a:rPr lang="en-US" sz="440" dirty="0"/>
              <a:t> 2003/87/CE (</a:t>
            </a:r>
            <a:r>
              <a:rPr lang="en-US" sz="440" dirty="0" err="1"/>
              <a:t>Direttiva</a:t>
            </a:r>
            <a:r>
              <a:rPr lang="en-US" sz="440" dirty="0"/>
              <a:t> ETS), </a:t>
            </a:r>
            <a:r>
              <a:rPr lang="en-US" sz="440" dirty="0" err="1"/>
              <a:t>l'EU</a:t>
            </a:r>
            <a:r>
              <a:rPr lang="en-US" sz="440" dirty="0"/>
              <a:t> ETS </a:t>
            </a:r>
            <a:r>
              <a:rPr lang="en-US" sz="440" dirty="0" err="1"/>
              <a:t>regolamenta</a:t>
            </a:r>
            <a:r>
              <a:rPr lang="en-US" sz="440" dirty="0"/>
              <a:t> </a:t>
            </a:r>
            <a:r>
              <a:rPr lang="en-US" sz="440" dirty="0" err="1"/>
              <a:t>il</a:t>
            </a:r>
            <a:r>
              <a:rPr lang="en-US" sz="440" dirty="0"/>
              <a:t> </a:t>
            </a:r>
            <a:r>
              <a:rPr lang="en-US" sz="440" dirty="0" err="1"/>
              <a:t>cap&amp;trade</a:t>
            </a:r>
            <a:r>
              <a:rPr lang="en-US" sz="440" dirty="0"/>
              <a:t> in Europa per </a:t>
            </a:r>
            <a:r>
              <a:rPr lang="en-US" sz="440" dirty="0" err="1"/>
              <a:t>gli</a:t>
            </a:r>
            <a:r>
              <a:rPr lang="en-US" sz="440" dirty="0"/>
              <a:t> </a:t>
            </a:r>
            <a:r>
              <a:rPr lang="en-US" sz="440" dirty="0" err="1"/>
              <a:t>impianti</a:t>
            </a:r>
            <a:r>
              <a:rPr lang="en-US" sz="440" dirty="0"/>
              <a:t> </a:t>
            </a:r>
            <a:r>
              <a:rPr lang="en-US" sz="440" dirty="0" err="1"/>
              <a:t>industriali</a:t>
            </a:r>
            <a:r>
              <a:rPr lang="en-US" sz="440" dirty="0"/>
              <a:t>, per </a:t>
            </a:r>
            <a:r>
              <a:rPr lang="en-US" sz="440" dirty="0" err="1"/>
              <a:t>il</a:t>
            </a:r>
            <a:r>
              <a:rPr lang="en-US" sz="440" dirty="0"/>
              <a:t> </a:t>
            </a:r>
            <a:r>
              <a:rPr lang="en-US" sz="440" dirty="0" err="1"/>
              <a:t>settore</a:t>
            </a:r>
            <a:r>
              <a:rPr lang="en-US" sz="440" dirty="0"/>
              <a:t> della </a:t>
            </a:r>
            <a:r>
              <a:rPr lang="en-US" sz="440" dirty="0" err="1"/>
              <a:t>produzione</a:t>
            </a:r>
            <a:r>
              <a:rPr lang="en-US" sz="440" dirty="0"/>
              <a:t> di </a:t>
            </a:r>
            <a:r>
              <a:rPr lang="en-US" sz="440" dirty="0" err="1"/>
              <a:t>energia</a:t>
            </a:r>
            <a:r>
              <a:rPr lang="en-US" sz="440" dirty="0"/>
              <a:t> </a:t>
            </a:r>
            <a:r>
              <a:rPr lang="en-US" sz="440" dirty="0" err="1"/>
              <a:t>elettrica</a:t>
            </a:r>
            <a:r>
              <a:rPr lang="en-US" sz="440" dirty="0"/>
              <a:t> e </a:t>
            </a:r>
            <a:r>
              <a:rPr lang="en-US" sz="440" dirty="0" err="1"/>
              <a:t>termica</a:t>
            </a:r>
            <a:r>
              <a:rPr lang="en-US" sz="440" dirty="0"/>
              <a:t> e per </a:t>
            </a:r>
            <a:r>
              <a:rPr lang="en-US" sz="440" dirty="0" err="1"/>
              <a:t>gli</a:t>
            </a:r>
            <a:r>
              <a:rPr lang="en-US" sz="440" dirty="0"/>
              <a:t> </a:t>
            </a:r>
            <a:r>
              <a:rPr lang="en-US" sz="440" dirty="0" err="1"/>
              <a:t>operatori</a:t>
            </a:r>
            <a:r>
              <a:rPr lang="en-US" sz="440" dirty="0"/>
              <a:t> </a:t>
            </a:r>
            <a:r>
              <a:rPr lang="en-US" sz="440" dirty="0" err="1"/>
              <a:t>aerei</a:t>
            </a:r>
            <a:r>
              <a:rPr lang="en-US" sz="440" dirty="0"/>
              <a:t>. </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dirty="0" err="1"/>
              <a:t>Viene</a:t>
            </a:r>
            <a:r>
              <a:rPr lang="en-US" sz="440" dirty="0"/>
              <a:t> </a:t>
            </a:r>
            <a:r>
              <a:rPr lang="en-US" sz="440" dirty="0" err="1"/>
              <a:t>definito</a:t>
            </a:r>
            <a:r>
              <a:rPr lang="en-US" sz="440" dirty="0"/>
              <a:t> un </a:t>
            </a:r>
            <a:r>
              <a:rPr lang="en-US" sz="440" dirty="0" err="1"/>
              <a:t>sistema</a:t>
            </a:r>
            <a:r>
              <a:rPr lang="en-US" sz="440" dirty="0"/>
              <a:t> </a:t>
            </a:r>
            <a:r>
              <a:rPr lang="en-US" sz="440" dirty="0" err="1"/>
              <a:t>cap&amp;trade</a:t>
            </a:r>
            <a:r>
              <a:rPr lang="en-US" sz="440" dirty="0"/>
              <a:t> </a:t>
            </a:r>
            <a:r>
              <a:rPr lang="en-US" sz="440" dirty="0" err="1"/>
              <a:t>perché</a:t>
            </a:r>
            <a:r>
              <a:rPr lang="en-US" sz="440" dirty="0"/>
              <a:t> </a:t>
            </a:r>
            <a:r>
              <a:rPr lang="en-US" sz="440" dirty="0" err="1"/>
              <a:t>fissa</a:t>
            </a:r>
            <a:r>
              <a:rPr lang="en-US" sz="440" dirty="0"/>
              <a:t> un </a:t>
            </a:r>
            <a:r>
              <a:rPr lang="en-US" sz="440" dirty="0" err="1"/>
              <a:t>tetto</a:t>
            </a:r>
            <a:r>
              <a:rPr lang="en-US" sz="440" dirty="0"/>
              <a:t> </a:t>
            </a:r>
            <a:r>
              <a:rPr lang="en-US" sz="440" dirty="0" err="1"/>
              <a:t>massimo</a:t>
            </a:r>
            <a:r>
              <a:rPr lang="en-US" sz="440" dirty="0"/>
              <a:t> (cap) al </a:t>
            </a:r>
            <a:r>
              <a:rPr lang="en-US" sz="440" dirty="0" err="1"/>
              <a:t>livello</a:t>
            </a:r>
            <a:r>
              <a:rPr lang="en-US" sz="440" dirty="0"/>
              <a:t> </a:t>
            </a:r>
            <a:r>
              <a:rPr lang="en-US" sz="440" dirty="0" err="1"/>
              <a:t>complessivo</a:t>
            </a:r>
            <a:r>
              <a:rPr lang="en-US" sz="440" dirty="0"/>
              <a:t> delle </a:t>
            </a:r>
            <a:r>
              <a:rPr lang="en-US" sz="440" dirty="0" err="1"/>
              <a:t>emissioni</a:t>
            </a:r>
            <a:r>
              <a:rPr lang="en-US" sz="440" dirty="0"/>
              <a:t> </a:t>
            </a:r>
            <a:r>
              <a:rPr lang="en-US" sz="440" dirty="0" err="1"/>
              <a:t>consentite</a:t>
            </a:r>
            <a:r>
              <a:rPr lang="en-US" sz="440" dirty="0"/>
              <a:t> a </a:t>
            </a:r>
            <a:r>
              <a:rPr lang="en-US" sz="440" dirty="0" err="1"/>
              <a:t>tutti</a:t>
            </a:r>
            <a:r>
              <a:rPr lang="en-US" sz="440" dirty="0"/>
              <a:t> </a:t>
            </a:r>
            <a:r>
              <a:rPr lang="en-US" sz="440" dirty="0" err="1"/>
              <a:t>i</a:t>
            </a:r>
            <a:r>
              <a:rPr lang="en-US" sz="440" dirty="0"/>
              <a:t> </a:t>
            </a:r>
            <a:r>
              <a:rPr lang="en-US" sz="440" dirty="0" err="1"/>
              <a:t>soggetti</a:t>
            </a:r>
            <a:r>
              <a:rPr lang="en-US" sz="440" dirty="0"/>
              <a:t> </a:t>
            </a:r>
            <a:r>
              <a:rPr lang="en-US" sz="440" dirty="0" err="1"/>
              <a:t>vincolati</a:t>
            </a:r>
            <a:r>
              <a:rPr lang="en-US" sz="440" dirty="0"/>
              <a:t>, ma </a:t>
            </a:r>
            <a:r>
              <a:rPr lang="en-US" sz="440" dirty="0" err="1"/>
              <a:t>permette</a:t>
            </a:r>
            <a:r>
              <a:rPr lang="en-US" sz="440" dirty="0"/>
              <a:t> </a:t>
            </a:r>
            <a:r>
              <a:rPr lang="en-US" sz="440" dirty="0" err="1"/>
              <a:t>ai</a:t>
            </a:r>
            <a:r>
              <a:rPr lang="en-US" sz="440" dirty="0"/>
              <a:t> </a:t>
            </a:r>
            <a:r>
              <a:rPr lang="en-US" sz="440" dirty="0" err="1"/>
              <a:t>partecipanti</a:t>
            </a:r>
            <a:r>
              <a:rPr lang="en-US" sz="440" dirty="0"/>
              <a:t> di </a:t>
            </a:r>
            <a:r>
              <a:rPr lang="en-US" sz="440" dirty="0" err="1"/>
              <a:t>acquistare</a:t>
            </a:r>
            <a:r>
              <a:rPr lang="en-US" sz="440" dirty="0"/>
              <a:t> e </a:t>
            </a:r>
            <a:r>
              <a:rPr lang="en-US" sz="440" dirty="0" err="1"/>
              <a:t>vendere</a:t>
            </a:r>
            <a:r>
              <a:rPr lang="en-US" sz="440" dirty="0"/>
              <a:t> </a:t>
            </a:r>
            <a:r>
              <a:rPr lang="en-US" sz="440" dirty="0" err="1"/>
              <a:t>sul</a:t>
            </a:r>
            <a:r>
              <a:rPr lang="en-US" sz="440" dirty="0"/>
              <a:t> </a:t>
            </a:r>
            <a:r>
              <a:rPr lang="en-US" sz="440" dirty="0" err="1"/>
              <a:t>mercato</a:t>
            </a:r>
            <a:r>
              <a:rPr lang="en-US" sz="440" dirty="0"/>
              <a:t> (trade) </a:t>
            </a:r>
            <a:r>
              <a:rPr lang="en-US" sz="440" dirty="0" err="1"/>
              <a:t>diritti</a:t>
            </a:r>
            <a:r>
              <a:rPr lang="en-US" sz="440" dirty="0"/>
              <a:t> a </a:t>
            </a:r>
            <a:r>
              <a:rPr lang="en-US" sz="440" dirty="0" err="1"/>
              <a:t>emettere</a:t>
            </a:r>
            <a:r>
              <a:rPr lang="en-US" sz="440" dirty="0"/>
              <a:t> CO2 (quote) secondo le </a:t>
            </a:r>
            <a:r>
              <a:rPr lang="en-US" sz="440" dirty="0" err="1"/>
              <a:t>loro</a:t>
            </a:r>
            <a:r>
              <a:rPr lang="en-US" sz="440" dirty="0"/>
              <a:t> </a:t>
            </a:r>
            <a:r>
              <a:rPr lang="en-US" sz="440" dirty="0" err="1"/>
              <a:t>necessità</a:t>
            </a:r>
            <a:r>
              <a:rPr lang="en-US" sz="440" dirty="0"/>
              <a:t>, </a:t>
            </a:r>
            <a:r>
              <a:rPr lang="en-US" sz="440" dirty="0" err="1"/>
              <a:t>all'interno</a:t>
            </a:r>
            <a:r>
              <a:rPr lang="en-US" sz="440" dirty="0"/>
              <a:t> del </a:t>
            </a:r>
            <a:r>
              <a:rPr lang="en-US" sz="440" dirty="0" err="1"/>
              <a:t>limite</a:t>
            </a:r>
            <a:r>
              <a:rPr lang="en-US" sz="440" dirty="0"/>
              <a:t> </a:t>
            </a:r>
            <a:r>
              <a:rPr lang="en-US" sz="440" dirty="0" err="1"/>
              <a:t>stabilito</a:t>
            </a:r>
            <a:r>
              <a:rPr lang="en-US" sz="440" dirty="0"/>
              <a:t>. </a:t>
            </a:r>
            <a:endParaRPr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80" dirty="0" err="1">
                <a:solidFill>
                  <a:schemeClr val="dk1"/>
                </a:solidFill>
                <a:latin typeface="Arial"/>
                <a:ea typeface="Arial"/>
                <a:cs typeface="Arial"/>
                <a:sym typeface="Arial"/>
              </a:rPr>
              <a:t>Dopo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undici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mesi</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lavoro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legislativo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Parlamento</a:t>
            </a:r>
            <a:r>
              <a:rPr lang="en-US" sz="480" dirty="0">
                <a:solidFill>
                  <a:schemeClr val="dk1"/>
                </a:solidFill>
                <a:latin typeface="Arial"/>
                <a:ea typeface="Arial"/>
                <a:cs typeface="Arial"/>
                <a:sym typeface="Arial"/>
              </a:rPr>
              <a:t> ha </a:t>
            </a:r>
            <a:r>
              <a:rPr lang="en-US" sz="480" dirty="0" err="1">
                <a:solidFill>
                  <a:schemeClr val="dk1"/>
                </a:solidFill>
                <a:latin typeface="Arial"/>
                <a:ea typeface="Arial"/>
                <a:cs typeface="Arial"/>
                <a:sym typeface="Arial"/>
              </a:rPr>
              <a:t>approvato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pacchetto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clima-energia</a:t>
            </a:r>
            <a:r>
              <a:rPr lang="en-US" sz="480" b="1"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volto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conseguire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gli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obiettivi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che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l'UE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si</a:t>
            </a:r>
            <a:r>
              <a:rPr lang="en-US" sz="480" dirty="0">
                <a:solidFill>
                  <a:schemeClr val="dk1"/>
                </a:solidFill>
                <a:latin typeface="Arial"/>
                <a:ea typeface="Arial"/>
                <a:cs typeface="Arial"/>
                <a:sym typeface="Arial"/>
              </a:rPr>
              <a:t> è </a:t>
            </a:r>
            <a:r>
              <a:rPr lang="en-US" sz="480" dirty="0" err="1">
                <a:solidFill>
                  <a:schemeClr val="dk1"/>
                </a:solidFill>
                <a:latin typeface="Arial"/>
                <a:ea typeface="Arial"/>
                <a:cs typeface="Arial"/>
                <a:sym typeface="Arial"/>
              </a:rPr>
              <a:t>fissata</a:t>
            </a:r>
            <a:r>
              <a:rPr lang="en-US" sz="480" dirty="0">
                <a:solidFill>
                  <a:schemeClr val="dk1"/>
                </a:solidFill>
                <a:latin typeface="Arial"/>
                <a:ea typeface="Arial"/>
                <a:cs typeface="Arial"/>
                <a:sym typeface="Arial"/>
              </a:rPr>
              <a:t> per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2020: </a:t>
            </a:r>
            <a:r>
              <a:rPr lang="en-US" sz="480" dirty="0" err="1">
                <a:solidFill>
                  <a:schemeClr val="dk1"/>
                </a:solidFill>
                <a:latin typeface="Arial"/>
                <a:ea typeface="Arial"/>
                <a:cs typeface="Arial"/>
                <a:sym typeface="Arial"/>
              </a:rPr>
              <a:t>ridurre</a:t>
            </a:r>
            <a:r>
              <a:rPr lang="en-US" sz="480" dirty="0">
                <a:solidFill>
                  <a:schemeClr val="dk1"/>
                </a:solidFill>
                <a:latin typeface="Arial"/>
                <a:ea typeface="Arial"/>
                <a:cs typeface="Arial"/>
                <a:sym typeface="Arial"/>
              </a:rPr>
              <a:t> del 20% le </a:t>
            </a:r>
            <a:r>
              <a:rPr lang="en-US" sz="480" dirty="0" err="1">
                <a:solidFill>
                  <a:schemeClr val="dk1"/>
                </a:solidFill>
                <a:latin typeface="Arial"/>
                <a:ea typeface="Arial"/>
                <a:cs typeface="Arial"/>
                <a:sym typeface="Arial"/>
              </a:rPr>
              <a:t>emissioni</a:t>
            </a:r>
            <a:r>
              <a:rPr lang="en-US" sz="480" dirty="0">
                <a:solidFill>
                  <a:schemeClr val="dk1"/>
                </a:solidFill>
                <a:latin typeface="Arial"/>
                <a:ea typeface="Arial"/>
                <a:cs typeface="Arial"/>
                <a:sym typeface="Arial"/>
              </a:rPr>
              <a:t> di gas a </a:t>
            </a:r>
            <a:r>
              <a:rPr lang="en-US" sz="480" dirty="0" err="1">
                <a:solidFill>
                  <a:schemeClr val="dk1"/>
                </a:solidFill>
                <a:latin typeface="Arial"/>
                <a:ea typeface="Arial"/>
                <a:cs typeface="Arial"/>
                <a:sym typeface="Arial"/>
              </a:rPr>
              <a:t>effetto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serra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portare</a:t>
            </a:r>
            <a:r>
              <a:rPr lang="en-US" sz="480" dirty="0">
                <a:solidFill>
                  <a:schemeClr val="dk1"/>
                </a:solidFill>
                <a:latin typeface="Arial"/>
                <a:ea typeface="Arial"/>
                <a:cs typeface="Arial"/>
                <a:sym typeface="Arial"/>
              </a:rPr>
              <a:t> al 20%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risparmio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energetico</a:t>
            </a:r>
            <a:r>
              <a:rPr lang="en-US" sz="480" dirty="0">
                <a:solidFill>
                  <a:schemeClr val="dk1"/>
                </a:solidFill>
                <a:latin typeface="Arial"/>
                <a:ea typeface="Arial"/>
                <a:cs typeface="Arial"/>
                <a:sym typeface="Arial"/>
              </a:rPr>
              <a:t> e </a:t>
            </a:r>
            <a:r>
              <a:rPr lang="en-US" sz="480" dirty="0" err="1">
                <a:solidFill>
                  <a:schemeClr val="dk1"/>
                </a:solidFill>
                <a:latin typeface="Arial"/>
                <a:ea typeface="Arial"/>
                <a:cs typeface="Arial"/>
                <a:sym typeface="Arial"/>
              </a:rPr>
              <a:t>aumentare</a:t>
            </a:r>
            <a:r>
              <a:rPr lang="en-US" sz="480" dirty="0">
                <a:solidFill>
                  <a:schemeClr val="dk1"/>
                </a:solidFill>
                <a:latin typeface="Arial"/>
                <a:ea typeface="Arial"/>
                <a:cs typeface="Arial"/>
                <a:sym typeface="Arial"/>
              </a:rPr>
              <a:t> al 20%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consumo</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fonti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rinnovabili</a:t>
            </a:r>
            <a:r>
              <a:rPr lang="en-US" sz="480" dirty="0">
                <a:solidFill>
                  <a:schemeClr val="dk1"/>
                </a:solidFill>
                <a:latin typeface="Arial"/>
                <a:ea typeface="Arial"/>
                <a:cs typeface="Arial"/>
                <a:sym typeface="Arial"/>
              </a:rPr>
              <a:t>. Il </a:t>
            </a:r>
            <a:r>
              <a:rPr lang="en-US" sz="480" dirty="0" err="1">
                <a:solidFill>
                  <a:schemeClr val="dk1"/>
                </a:solidFill>
                <a:latin typeface="Arial"/>
                <a:ea typeface="Arial"/>
                <a:cs typeface="Arial"/>
                <a:sym typeface="Arial"/>
              </a:rPr>
              <a:t>pacchetto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comprende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provvedimenti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sul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sistema</a:t>
            </a:r>
            <a:r>
              <a:rPr lang="en-US" sz="480" dirty="0">
                <a:solidFill>
                  <a:schemeClr val="dk1"/>
                </a:solidFill>
                <a:latin typeface="Arial"/>
                <a:ea typeface="Arial"/>
                <a:cs typeface="Arial"/>
                <a:sym typeface="Arial"/>
              </a:rPr>
              <a:t> di </a:t>
            </a:r>
            <a:r>
              <a:rPr lang="en-US" sz="480" dirty="0" err="1">
                <a:solidFill>
                  <a:schemeClr val="dk1"/>
                </a:solidFill>
                <a:latin typeface="Arial"/>
                <a:ea typeface="Arial"/>
                <a:cs typeface="Arial"/>
                <a:sym typeface="Arial"/>
              </a:rPr>
              <a:t>scambio</a:t>
            </a:r>
            <a:r>
              <a:rPr lang="en-US" sz="480" dirty="0">
                <a:solidFill>
                  <a:schemeClr val="dk1"/>
                </a:solidFill>
                <a:latin typeface="Arial"/>
                <a:ea typeface="Arial"/>
                <a:cs typeface="Arial"/>
                <a:sym typeface="Arial"/>
              </a:rPr>
              <a:t> di quote di </a:t>
            </a:r>
            <a:r>
              <a:rPr lang="en-US" sz="480" dirty="0" err="1">
                <a:solidFill>
                  <a:schemeClr val="dk1"/>
                </a:solidFill>
                <a:latin typeface="Arial"/>
                <a:ea typeface="Arial"/>
                <a:cs typeface="Arial"/>
                <a:sym typeface="Arial"/>
              </a:rPr>
              <a:t>emissione</a:t>
            </a:r>
            <a:r>
              <a:rPr lang="en-US" sz="480" dirty="0">
                <a:solidFill>
                  <a:schemeClr val="dk1"/>
                </a:solidFill>
                <a:latin typeface="Arial"/>
                <a:ea typeface="Arial"/>
                <a:cs typeface="Arial"/>
                <a:sym typeface="Arial"/>
              </a:rPr>
              <a:t> e sui </a:t>
            </a:r>
            <a:r>
              <a:rPr lang="en-US" sz="480" dirty="0" err="1">
                <a:solidFill>
                  <a:schemeClr val="dk1"/>
                </a:solidFill>
                <a:latin typeface="Arial"/>
                <a:ea typeface="Arial"/>
                <a:cs typeface="Arial"/>
                <a:sym typeface="Arial"/>
              </a:rPr>
              <a:t>limiti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alle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emissioni</a:t>
            </a:r>
            <a:r>
              <a:rPr lang="en-US" sz="480" dirty="0">
                <a:solidFill>
                  <a:schemeClr val="dk1"/>
                </a:solidFill>
                <a:latin typeface="Arial"/>
                <a:ea typeface="Arial"/>
                <a:cs typeface="Arial"/>
                <a:sym typeface="Arial"/>
              </a:rPr>
              <a:t> delle </a:t>
            </a:r>
            <a:r>
              <a:rPr lang="en-US" sz="480" dirty="0" err="1">
                <a:solidFill>
                  <a:schemeClr val="dk1"/>
                </a:solidFill>
                <a:latin typeface="Arial"/>
                <a:ea typeface="Arial"/>
                <a:cs typeface="Arial"/>
                <a:sym typeface="Arial"/>
              </a:rPr>
              <a:t>automobili</a:t>
            </a:r>
            <a:r>
              <a:rPr lang="en-US" sz="480" dirty="0">
                <a:solidFill>
                  <a:schemeClr val="dk1"/>
                </a:solidFill>
                <a:latin typeface="Arial"/>
                <a:ea typeface="Arial"/>
                <a:cs typeface="Arial"/>
                <a:sym typeface="Arial"/>
              </a:rPr>
              <a:t>.</a:t>
            </a:r>
            <a:endParaRPr dirty="0"/>
          </a:p>
          <a:p>
            <a:pPr marL="457200" marR="0" lvl="0" indent="-228600" algn="l" rtl="0">
              <a:lnSpc>
                <a:spcPct val="80000"/>
              </a:lnSpc>
              <a:spcBef>
                <a:spcPts val="0"/>
              </a:spcBef>
              <a:spcAft>
                <a:spcPts val="0"/>
              </a:spcAft>
              <a:buClr>
                <a:srgbClr val="000000"/>
              </a:buClr>
              <a:buSzPts val="1100"/>
              <a:buFont typeface="Arial"/>
              <a:buNone/>
            </a:pPr>
            <a:endParaRPr sz="480" dirty="0">
              <a:solidFill>
                <a:schemeClr val="dk1"/>
              </a:solidFill>
              <a:latin typeface="Arial"/>
              <a:ea typeface="Arial"/>
              <a:cs typeface="Arial"/>
              <a:sym typeface="Arial"/>
            </a:endParaRPr>
          </a:p>
          <a:p>
            <a:pPr marL="457200" marR="0" lvl="0" indent="-298450" algn="l" rtl="0">
              <a:lnSpc>
                <a:spcPct val="80000"/>
              </a:lnSpc>
              <a:spcBef>
                <a:spcPts val="0"/>
              </a:spcBef>
              <a:spcAft>
                <a:spcPts val="0"/>
              </a:spcAft>
              <a:buClr>
                <a:srgbClr val="000000"/>
              </a:buClr>
              <a:buSzPts val="1100"/>
              <a:buFont typeface="Arial"/>
              <a:buChar char="●"/>
            </a:pPr>
            <a:r>
              <a:rPr lang="en-US" sz="440" b="0" dirty="0"/>
              <a:t>Il </a:t>
            </a:r>
            <a:r>
              <a:rPr lang="en-US" sz="440" b="0" dirty="0" err="1"/>
              <a:t>quadro</a:t>
            </a:r>
            <a:r>
              <a:rPr lang="en-US" sz="440" b="0" dirty="0"/>
              <a:t> per </a:t>
            </a:r>
            <a:r>
              <a:rPr lang="en-US" sz="440" b="0" dirty="0" err="1"/>
              <a:t>il</a:t>
            </a:r>
            <a:r>
              <a:rPr lang="en-US" sz="440" b="0" dirty="0"/>
              <a:t> </a:t>
            </a:r>
            <a:r>
              <a:rPr lang="en-US" sz="440" b="0" dirty="0" err="1"/>
              <a:t>clima</a:t>
            </a:r>
            <a:r>
              <a:rPr lang="en-US" sz="440" b="0" dirty="0"/>
              <a:t> e </a:t>
            </a:r>
            <a:r>
              <a:rPr lang="en-US" sz="440" b="0" dirty="0" err="1"/>
              <a:t>l’energia</a:t>
            </a:r>
            <a:r>
              <a:rPr lang="en-US" sz="440" b="0" dirty="0"/>
              <a:t> 2030 </a:t>
            </a:r>
            <a:r>
              <a:rPr lang="en-US" sz="440" b="0" dirty="0" err="1"/>
              <a:t>fissa</a:t>
            </a:r>
            <a:r>
              <a:rPr lang="en-US" sz="440" b="0" dirty="0"/>
              <a:t> </a:t>
            </a:r>
            <a:r>
              <a:rPr lang="en-US" sz="440" b="0" dirty="0" err="1"/>
              <a:t>tre</a:t>
            </a:r>
            <a:r>
              <a:rPr lang="en-US" sz="440" b="0" dirty="0"/>
              <a:t> </a:t>
            </a:r>
            <a:r>
              <a:rPr lang="en-US" sz="440" b="0" dirty="0" err="1"/>
              <a:t>obiettivi</a:t>
            </a:r>
            <a:r>
              <a:rPr lang="en-US" sz="440" b="0" dirty="0"/>
              <a:t> </a:t>
            </a:r>
            <a:r>
              <a:rPr lang="en-US" sz="440" b="0" dirty="0" err="1"/>
              <a:t>principali</a:t>
            </a:r>
            <a:r>
              <a:rPr lang="en-US" sz="440" b="0" dirty="0"/>
              <a:t> da </a:t>
            </a:r>
            <a:r>
              <a:rPr lang="en-US" sz="440" b="0" dirty="0" err="1"/>
              <a:t>conseguire</a:t>
            </a:r>
            <a:r>
              <a:rPr lang="en-US" sz="440" b="0" dirty="0"/>
              <a:t> </a:t>
            </a:r>
            <a:r>
              <a:rPr lang="en-US" sz="440" b="0" dirty="0" err="1"/>
              <a:t>entro</a:t>
            </a:r>
            <a:r>
              <a:rPr lang="en-US" sz="440" b="0" dirty="0"/>
              <a:t> </a:t>
            </a:r>
            <a:r>
              <a:rPr lang="en-US" sz="440" b="0" dirty="0" err="1"/>
              <a:t>l'anno</a:t>
            </a:r>
            <a:r>
              <a:rPr lang="en-US" sz="440" b="0" dirty="0"/>
              <a:t> </a:t>
            </a:r>
            <a:r>
              <a:rPr lang="en-US" sz="440" b="0" dirty="0" err="1"/>
              <a:t>indicato</a:t>
            </a:r>
            <a:r>
              <a:rPr lang="en-US" sz="440" b="0" dirty="0"/>
              <a:t>: </a:t>
            </a:r>
            <a:r>
              <a:rPr lang="en-US" sz="480" dirty="0" err="1">
                <a:solidFill>
                  <a:schemeClr val="dk1"/>
                </a:solidFill>
                <a:latin typeface="Arial"/>
                <a:ea typeface="Arial"/>
                <a:cs typeface="Arial"/>
                <a:sym typeface="Arial"/>
              </a:rPr>
              <a:t>una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riduzione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almeno</a:t>
            </a:r>
            <a:r>
              <a:rPr lang="en-US" sz="480" dirty="0">
                <a:solidFill>
                  <a:schemeClr val="dk1"/>
                </a:solidFill>
                <a:latin typeface="Arial"/>
                <a:ea typeface="Arial"/>
                <a:cs typeface="Arial"/>
                <a:sym typeface="Arial"/>
              </a:rPr>
              <a:t> del 40% delle </a:t>
            </a:r>
            <a:r>
              <a:rPr lang="en-US" sz="480" dirty="0" err="1">
                <a:solidFill>
                  <a:schemeClr val="dk1"/>
                </a:solidFill>
                <a:latin typeface="Arial"/>
                <a:ea typeface="Arial"/>
                <a:cs typeface="Arial"/>
                <a:sym typeface="Arial"/>
              </a:rPr>
              <a:t>emissioni</a:t>
            </a:r>
            <a:r>
              <a:rPr lang="en-US" sz="480" dirty="0">
                <a:solidFill>
                  <a:schemeClr val="dk1"/>
                </a:solidFill>
                <a:latin typeface="Arial"/>
                <a:ea typeface="Arial"/>
                <a:cs typeface="Arial"/>
                <a:sym typeface="Arial"/>
              </a:rPr>
              <a:t> di gas a </a:t>
            </a:r>
            <a:r>
              <a:rPr lang="en-US" sz="480" dirty="0" err="1">
                <a:solidFill>
                  <a:schemeClr val="dk1"/>
                </a:solidFill>
                <a:latin typeface="Arial"/>
                <a:ea typeface="Arial"/>
                <a:cs typeface="Arial"/>
                <a:sym typeface="Arial"/>
              </a:rPr>
              <a:t>effetto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serra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rispetto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livelli</a:t>
            </a:r>
            <a:r>
              <a:rPr lang="en-US" sz="480" dirty="0">
                <a:solidFill>
                  <a:schemeClr val="dk1"/>
                </a:solidFill>
                <a:latin typeface="Arial"/>
                <a:ea typeface="Arial"/>
                <a:cs typeface="Arial"/>
                <a:sym typeface="Arial"/>
              </a:rPr>
              <a:t> del 1990)- </a:t>
            </a:r>
            <a:r>
              <a:rPr lang="en-US" sz="480" dirty="0" err="1">
                <a:solidFill>
                  <a:schemeClr val="dk1"/>
                </a:solidFill>
                <a:latin typeface="Arial"/>
                <a:ea typeface="Arial"/>
                <a:cs typeface="Arial"/>
                <a:sym typeface="Arial"/>
              </a:rPr>
              <a:t>una</a:t>
            </a:r>
            <a:r>
              <a:rPr lang="en-US" sz="480" dirty="0">
                <a:solidFill>
                  <a:schemeClr val="dk1"/>
                </a:solidFill>
                <a:latin typeface="Arial"/>
                <a:ea typeface="Arial"/>
                <a:cs typeface="Arial"/>
                <a:sym typeface="Arial"/>
              </a:rPr>
              <a:t> quota </a:t>
            </a:r>
            <a:r>
              <a:rPr lang="en-US" sz="480" dirty="0" err="1">
                <a:solidFill>
                  <a:schemeClr val="dk1"/>
                </a:solidFill>
                <a:latin typeface="Arial"/>
                <a:ea typeface="Arial"/>
                <a:cs typeface="Arial"/>
                <a:sym typeface="Arial"/>
              </a:rPr>
              <a:t>almeno</a:t>
            </a:r>
            <a:r>
              <a:rPr lang="en-US" sz="480" dirty="0">
                <a:solidFill>
                  <a:schemeClr val="dk1"/>
                </a:solidFill>
                <a:latin typeface="Arial"/>
                <a:ea typeface="Arial"/>
                <a:cs typeface="Arial"/>
                <a:sym typeface="Arial"/>
              </a:rPr>
              <a:t> del 27% di </a:t>
            </a:r>
            <a:r>
              <a:rPr lang="en-US" sz="480" dirty="0" err="1">
                <a:solidFill>
                  <a:schemeClr val="dk1"/>
                </a:solidFill>
                <a:latin typeface="Arial"/>
                <a:ea typeface="Arial"/>
                <a:cs typeface="Arial"/>
                <a:sym typeface="Arial"/>
              </a:rPr>
              <a:t>energia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rinnovabile</a:t>
            </a:r>
            <a:r>
              <a:rPr lang="en-US" sz="480" dirty="0">
                <a:solidFill>
                  <a:schemeClr val="dk1"/>
                </a:solidFill>
                <a:latin typeface="Arial"/>
                <a:ea typeface="Arial"/>
                <a:cs typeface="Arial"/>
                <a:sym typeface="Arial"/>
              </a:rPr>
              <a:t> - un </a:t>
            </a:r>
            <a:r>
              <a:rPr lang="en-US" sz="480" dirty="0" err="1">
                <a:solidFill>
                  <a:schemeClr val="dk1"/>
                </a:solidFill>
                <a:latin typeface="Arial"/>
                <a:ea typeface="Arial"/>
                <a:cs typeface="Arial"/>
                <a:sym typeface="Arial"/>
              </a:rPr>
              <a:t>miglioramento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almeno</a:t>
            </a:r>
            <a:r>
              <a:rPr lang="en-US" sz="480" dirty="0">
                <a:solidFill>
                  <a:schemeClr val="dk1"/>
                </a:solidFill>
                <a:latin typeface="Arial"/>
                <a:ea typeface="Arial"/>
                <a:cs typeface="Arial"/>
                <a:sym typeface="Arial"/>
              </a:rPr>
              <a:t> del 27% </a:t>
            </a:r>
            <a:r>
              <a:rPr lang="en-US" sz="480" dirty="0" err="1">
                <a:solidFill>
                  <a:schemeClr val="dk1"/>
                </a:solidFill>
                <a:latin typeface="Arial"/>
                <a:ea typeface="Arial"/>
                <a:cs typeface="Arial"/>
                <a:sym typeface="Arial"/>
              </a:rPr>
              <a:t>dell'efficienza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energetica</a:t>
            </a:r>
            <a:r>
              <a:rPr lang="en-US" sz="480" dirty="0">
                <a:solidFill>
                  <a:schemeClr val="dk1"/>
                </a:solidFill>
                <a:latin typeface="Arial"/>
                <a:ea typeface="Arial"/>
                <a:cs typeface="Arial"/>
                <a:sym typeface="Arial"/>
              </a:rPr>
              <a:t>.</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b="0" dirty="0"/>
              <a:t>Il </a:t>
            </a:r>
            <a:r>
              <a:rPr lang="en-US" sz="440" b="0" dirty="0" err="1"/>
              <a:t>quadro</a:t>
            </a:r>
            <a:r>
              <a:rPr lang="en-US" sz="440" b="0" dirty="0"/>
              <a:t> è </a:t>
            </a:r>
            <a:r>
              <a:rPr lang="en-US" sz="440" b="0" dirty="0" err="1"/>
              <a:t>stato</a:t>
            </a:r>
            <a:r>
              <a:rPr lang="en-US" sz="440" b="0" dirty="0"/>
              <a:t> </a:t>
            </a:r>
            <a:r>
              <a:rPr lang="en-US" sz="440" b="0" dirty="0" err="1"/>
              <a:t>adottato</a:t>
            </a:r>
            <a:r>
              <a:rPr lang="en-US" sz="440" b="0" dirty="0"/>
              <a:t> </a:t>
            </a:r>
            <a:r>
              <a:rPr lang="en-US" sz="440" b="0" dirty="0" err="1"/>
              <a:t>dai</a:t>
            </a:r>
            <a:r>
              <a:rPr lang="en-US" sz="440" b="0" dirty="0"/>
              <a:t> leader </a:t>
            </a:r>
            <a:r>
              <a:rPr lang="en-US" sz="440" b="0" dirty="0" err="1"/>
              <a:t>dell’UE</a:t>
            </a:r>
            <a:r>
              <a:rPr lang="en-US" sz="440" b="0" dirty="0"/>
              <a:t> </a:t>
            </a:r>
            <a:r>
              <a:rPr lang="en-US" sz="440" b="0" dirty="0" err="1"/>
              <a:t>nell'ottobre</a:t>
            </a:r>
            <a:r>
              <a:rPr lang="en-US" sz="440" b="0" dirty="0"/>
              <a:t> 2014 e </a:t>
            </a:r>
            <a:r>
              <a:rPr lang="en-US" sz="440" b="0" dirty="0" err="1"/>
              <a:t>si</a:t>
            </a:r>
            <a:r>
              <a:rPr lang="en-US" sz="440" b="0" dirty="0"/>
              <a:t> </a:t>
            </a:r>
            <a:r>
              <a:rPr lang="en-US" sz="440" b="0" dirty="0" err="1"/>
              <a:t>basa</a:t>
            </a:r>
            <a:r>
              <a:rPr lang="en-US" sz="440" b="0" dirty="0"/>
              <a:t> </a:t>
            </a:r>
            <a:r>
              <a:rPr lang="en-US" sz="440" b="0" dirty="0" err="1"/>
              <a:t>sul</a:t>
            </a:r>
            <a:r>
              <a:rPr lang="en-US" sz="440" b="0" dirty="0"/>
              <a:t> </a:t>
            </a:r>
            <a:r>
              <a:rPr lang="en-US" sz="440" b="0" u="sng" dirty="0" err="1">
                <a:solidFill>
                  <a:schemeClr val="hlink"/>
                </a:solidFill>
                <a:hlinkClick r:id="rId3"/>
              </a:rPr>
              <a:t>pacchetto</a:t>
            </a:r>
            <a:r>
              <a:rPr lang="en-US" sz="440" b="0" u="sng" dirty="0">
                <a:solidFill>
                  <a:schemeClr val="hlink"/>
                </a:solidFill>
                <a:hlinkClick r:id="rId3"/>
              </a:rPr>
              <a:t> per </a:t>
            </a:r>
            <a:r>
              <a:rPr lang="en-US" sz="440" b="0" u="sng" dirty="0" err="1">
                <a:solidFill>
                  <a:schemeClr val="hlink"/>
                </a:solidFill>
                <a:hlinkClick r:id="rId3"/>
              </a:rPr>
              <a:t>il</a:t>
            </a:r>
            <a:r>
              <a:rPr lang="en-US" sz="440" b="0" u="sng" dirty="0">
                <a:solidFill>
                  <a:schemeClr val="hlink"/>
                </a:solidFill>
                <a:hlinkClick r:id="rId3"/>
              </a:rPr>
              <a:t> </a:t>
            </a:r>
            <a:r>
              <a:rPr lang="en-US" sz="440" b="0" u="sng" dirty="0" err="1">
                <a:solidFill>
                  <a:schemeClr val="hlink"/>
                </a:solidFill>
                <a:hlinkClick r:id="rId3"/>
              </a:rPr>
              <a:t>clima</a:t>
            </a:r>
            <a:r>
              <a:rPr lang="en-US" sz="440" b="0" u="sng" dirty="0">
                <a:solidFill>
                  <a:schemeClr val="hlink"/>
                </a:solidFill>
                <a:hlinkClick r:id="rId3"/>
              </a:rPr>
              <a:t> e </a:t>
            </a:r>
            <a:r>
              <a:rPr lang="en-US" sz="440" b="0" u="sng" dirty="0" err="1">
                <a:solidFill>
                  <a:schemeClr val="hlink"/>
                </a:solidFill>
                <a:hlinkClick r:id="rId3"/>
              </a:rPr>
              <a:t>l'energia</a:t>
            </a:r>
            <a:r>
              <a:rPr lang="en-US" sz="440" b="0" u="sng" dirty="0">
                <a:solidFill>
                  <a:schemeClr val="hlink"/>
                </a:solidFill>
                <a:hlinkClick r:id="rId3"/>
              </a:rPr>
              <a:t> 2020</a:t>
            </a:r>
            <a:r>
              <a:rPr lang="en-US" sz="440" b="1" dirty="0"/>
              <a:t>.</a:t>
            </a:r>
            <a:endParaRPr dirty="0"/>
          </a:p>
          <a:p>
            <a:pPr marL="457200" marR="0" lvl="0" indent="-228600" algn="l" rtl="0">
              <a:lnSpc>
                <a:spcPct val="80000"/>
              </a:lnSpc>
              <a:spcBef>
                <a:spcPts val="0"/>
              </a:spcBef>
              <a:spcAft>
                <a:spcPts val="0"/>
              </a:spcAft>
              <a:buClr>
                <a:srgbClr val="000000"/>
              </a:buClr>
              <a:buSzPts val="1100"/>
              <a:buFont typeface="Arial"/>
              <a:buNone/>
            </a:pPr>
            <a:endParaRPr sz="480" dirty="0">
              <a:solidFill>
                <a:schemeClr val="dk1"/>
              </a:solidFill>
              <a:latin typeface="Arial"/>
              <a:ea typeface="Arial"/>
              <a:cs typeface="Arial"/>
              <a:sym typeface="Arial"/>
            </a:endParaRPr>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b="0" dirty="0"/>
              <a:t>Alla </a:t>
            </a:r>
            <a:r>
              <a:rPr lang="en-US" sz="440" b="0" dirty="0" err="1"/>
              <a:t>conferenza</a:t>
            </a:r>
            <a:r>
              <a:rPr lang="en-US" sz="440" b="0" dirty="0"/>
              <a:t> </a:t>
            </a:r>
            <a:r>
              <a:rPr lang="en-US" sz="440" b="0" dirty="0" err="1"/>
              <a:t>sul</a:t>
            </a:r>
            <a:r>
              <a:rPr lang="en-US" sz="440" b="0" dirty="0"/>
              <a:t> </a:t>
            </a:r>
            <a:r>
              <a:rPr lang="en-US" sz="440" b="0" dirty="0" err="1"/>
              <a:t>clima</a:t>
            </a:r>
            <a:r>
              <a:rPr lang="en-US" sz="440" b="0" dirty="0"/>
              <a:t> di </a:t>
            </a:r>
            <a:r>
              <a:rPr lang="en-US" sz="440" b="0" dirty="0" err="1"/>
              <a:t>Parigi</a:t>
            </a:r>
            <a:r>
              <a:rPr lang="en-US" sz="440" b="0" dirty="0"/>
              <a:t> (COP21) del </a:t>
            </a:r>
            <a:r>
              <a:rPr lang="en-US" sz="440" b="0" dirty="0" err="1"/>
              <a:t>dicembre</a:t>
            </a:r>
            <a:r>
              <a:rPr lang="en-US" sz="440" b="0" dirty="0"/>
              <a:t> 2015, 195 </a:t>
            </a:r>
            <a:r>
              <a:rPr lang="en-US" sz="440" b="0" dirty="0" err="1"/>
              <a:t>paesi</a:t>
            </a:r>
            <a:r>
              <a:rPr lang="en-US" sz="440" b="0" dirty="0"/>
              <a:t> </a:t>
            </a:r>
            <a:r>
              <a:rPr lang="en-US" sz="440" b="0" dirty="0" err="1"/>
              <a:t>hanno</a:t>
            </a:r>
            <a:r>
              <a:rPr lang="en-US" sz="440" b="0" dirty="0"/>
              <a:t> </a:t>
            </a:r>
            <a:r>
              <a:rPr lang="en-US" sz="440" b="0" dirty="0" err="1"/>
              <a:t>adottato</a:t>
            </a:r>
            <a:r>
              <a:rPr lang="en-US" sz="440" b="0" dirty="0"/>
              <a:t> </a:t>
            </a:r>
            <a:r>
              <a:rPr lang="en-US" sz="440" b="0" dirty="0" err="1"/>
              <a:t>il</a:t>
            </a:r>
            <a:r>
              <a:rPr lang="en-US" sz="440" b="0" dirty="0"/>
              <a:t> primo </a:t>
            </a:r>
            <a:r>
              <a:rPr lang="en-US" sz="440" b="0" dirty="0" err="1"/>
              <a:t>accordo</a:t>
            </a:r>
            <a:r>
              <a:rPr lang="en-US" sz="440" b="0" dirty="0"/>
              <a:t> </a:t>
            </a:r>
            <a:r>
              <a:rPr lang="en-US" sz="440" b="0" dirty="0" err="1"/>
              <a:t>universale</a:t>
            </a:r>
            <a:r>
              <a:rPr lang="en-US" sz="440" b="0" dirty="0"/>
              <a:t> e </a:t>
            </a:r>
            <a:r>
              <a:rPr lang="en-US" sz="440" b="0" dirty="0" err="1"/>
              <a:t>giuridicamente</a:t>
            </a:r>
            <a:r>
              <a:rPr lang="en-US" sz="440" b="0" dirty="0"/>
              <a:t> </a:t>
            </a:r>
            <a:r>
              <a:rPr lang="en-US" sz="440" b="0" dirty="0" err="1"/>
              <a:t>vincolante</a:t>
            </a:r>
            <a:r>
              <a:rPr lang="en-US" sz="440" b="0" dirty="0"/>
              <a:t> </a:t>
            </a:r>
            <a:r>
              <a:rPr lang="en-US" sz="440" b="0" dirty="0" err="1"/>
              <a:t>sul</a:t>
            </a:r>
            <a:r>
              <a:rPr lang="en-US" sz="440" b="0" dirty="0"/>
              <a:t> </a:t>
            </a:r>
            <a:r>
              <a:rPr lang="en-US" sz="440" b="0" dirty="0" err="1"/>
              <a:t>clima</a:t>
            </a:r>
            <a:r>
              <a:rPr lang="en-US" sz="440" b="0" dirty="0"/>
              <a:t> </a:t>
            </a:r>
            <a:r>
              <a:rPr lang="en-US" sz="440" b="0" dirty="0" err="1"/>
              <a:t>mondiale</a:t>
            </a:r>
            <a:r>
              <a:rPr lang="en-US" sz="440" b="0" dirty="0"/>
              <a:t>. </a:t>
            </a:r>
            <a:r>
              <a:rPr lang="en-US" sz="440" b="0" dirty="0" err="1"/>
              <a:t>L’accordo</a:t>
            </a:r>
            <a:r>
              <a:rPr lang="en-US" sz="440" b="0" dirty="0"/>
              <a:t> </a:t>
            </a:r>
            <a:r>
              <a:rPr lang="en-US" sz="440" b="0" dirty="0" err="1"/>
              <a:t>definisce</a:t>
            </a:r>
            <a:r>
              <a:rPr lang="en-US" sz="440" b="0" dirty="0"/>
              <a:t> un piano </a:t>
            </a:r>
            <a:r>
              <a:rPr lang="en-US" sz="440" b="0" dirty="0" err="1"/>
              <a:t>d’azione</a:t>
            </a:r>
            <a:r>
              <a:rPr lang="en-US" sz="440" b="0" dirty="0"/>
              <a:t> </a:t>
            </a:r>
            <a:r>
              <a:rPr lang="en-US" sz="440" b="0" dirty="0" err="1"/>
              <a:t>globale</a:t>
            </a:r>
            <a:r>
              <a:rPr lang="en-US" sz="440" b="0" dirty="0"/>
              <a:t>, </a:t>
            </a:r>
            <a:r>
              <a:rPr lang="en-US" sz="440" b="0" dirty="0" err="1"/>
              <a:t>inteso</a:t>
            </a:r>
            <a:r>
              <a:rPr lang="en-US" sz="440" b="0" dirty="0"/>
              <a:t> a </a:t>
            </a:r>
            <a:r>
              <a:rPr lang="en-US" sz="440" b="0" dirty="0" err="1"/>
              <a:t>rimettere</a:t>
            </a:r>
            <a:r>
              <a:rPr lang="en-US" sz="440" b="0" dirty="0"/>
              <a:t> </a:t>
            </a:r>
            <a:r>
              <a:rPr lang="en-US" sz="440" b="0" dirty="0" err="1"/>
              <a:t>il</a:t>
            </a:r>
            <a:r>
              <a:rPr lang="en-US" sz="440" b="0" dirty="0"/>
              <a:t> </a:t>
            </a:r>
            <a:r>
              <a:rPr lang="en-US" sz="440" b="0" dirty="0" err="1"/>
              <a:t>mondo</a:t>
            </a:r>
            <a:r>
              <a:rPr lang="en-US" sz="440" b="0" dirty="0"/>
              <a:t> </a:t>
            </a:r>
            <a:r>
              <a:rPr lang="en-US" sz="440" b="0" dirty="0" err="1"/>
              <a:t>sulla</a:t>
            </a:r>
            <a:r>
              <a:rPr lang="en-US" sz="440" b="0" dirty="0"/>
              <a:t> </a:t>
            </a:r>
            <a:r>
              <a:rPr lang="en-US" sz="440" b="0" dirty="0" err="1"/>
              <a:t>buona</a:t>
            </a:r>
            <a:r>
              <a:rPr lang="en-US" sz="440" b="0" dirty="0"/>
              <a:t> </a:t>
            </a:r>
            <a:r>
              <a:rPr lang="en-US" sz="440" b="0" dirty="0" err="1"/>
              <a:t>strada</a:t>
            </a:r>
            <a:r>
              <a:rPr lang="en-US" sz="440" b="0" dirty="0"/>
              <a:t> per </a:t>
            </a:r>
            <a:r>
              <a:rPr lang="en-US" sz="440" b="0" dirty="0" err="1"/>
              <a:t>evitare</a:t>
            </a:r>
            <a:r>
              <a:rPr lang="en-US" sz="440" b="0" dirty="0"/>
              <a:t> </a:t>
            </a:r>
            <a:r>
              <a:rPr lang="en-US" sz="440" b="0" dirty="0" err="1"/>
              <a:t>cambiamenti</a:t>
            </a:r>
            <a:r>
              <a:rPr lang="en-US" sz="440" b="0" dirty="0"/>
              <a:t> </a:t>
            </a:r>
            <a:r>
              <a:rPr lang="en-US" sz="440" b="0" dirty="0" err="1"/>
              <a:t>climatici</a:t>
            </a:r>
            <a:r>
              <a:rPr lang="en-US" sz="440" b="0" dirty="0"/>
              <a:t> </a:t>
            </a:r>
            <a:r>
              <a:rPr lang="en-US" sz="440" b="0" dirty="0" err="1"/>
              <a:t>pericolosi</a:t>
            </a:r>
            <a:r>
              <a:rPr lang="en-US" sz="440" b="0" dirty="0"/>
              <a:t> </a:t>
            </a:r>
            <a:r>
              <a:rPr lang="en-US" sz="440" b="0" dirty="0" err="1"/>
              <a:t>limitando</a:t>
            </a:r>
            <a:r>
              <a:rPr lang="en-US" sz="440" b="0" dirty="0"/>
              <a:t> </a:t>
            </a:r>
            <a:r>
              <a:rPr lang="en-US" sz="440" b="0" dirty="0" err="1"/>
              <a:t>il</a:t>
            </a:r>
            <a:r>
              <a:rPr lang="en-US" sz="440" b="0" dirty="0"/>
              <a:t> </a:t>
            </a:r>
            <a:r>
              <a:rPr lang="en-US" sz="440" b="0" dirty="0" err="1"/>
              <a:t>riscaldamento</a:t>
            </a:r>
            <a:r>
              <a:rPr lang="en-US" sz="440" b="0" dirty="0"/>
              <a:t> </a:t>
            </a:r>
            <a:r>
              <a:rPr lang="en-US" sz="440" b="0" dirty="0" err="1"/>
              <a:t>globale</a:t>
            </a:r>
            <a:r>
              <a:rPr lang="en-US" sz="440" b="0" dirty="0"/>
              <a:t> ben al di sotto </a:t>
            </a:r>
            <a:r>
              <a:rPr lang="en-US" sz="440" b="0" dirty="0" err="1"/>
              <a:t>dei</a:t>
            </a:r>
            <a:r>
              <a:rPr lang="en-US" sz="440" b="0" dirty="0"/>
              <a:t> 2ºC.</a:t>
            </a:r>
            <a:endParaRPr dirty="0"/>
          </a:p>
          <a:p>
            <a:pPr marL="457200" marR="0" lvl="0" indent="-228600" algn="l" rtl="0">
              <a:lnSpc>
                <a:spcPct val="80000"/>
              </a:lnSpc>
              <a:spcBef>
                <a:spcPts val="0"/>
              </a:spcBef>
              <a:spcAft>
                <a:spcPts val="0"/>
              </a:spcAft>
              <a:buClr>
                <a:srgbClr val="000000"/>
              </a:buClr>
              <a:buSzPts val="1100"/>
              <a:buFont typeface="Arial"/>
              <a:buNone/>
            </a:pPr>
            <a:endParaRPr sz="440" b="0" dirty="0"/>
          </a:p>
          <a:p>
            <a:pPr marL="457200" marR="0" lvl="0" indent="-298450" algn="l" rtl="0">
              <a:lnSpc>
                <a:spcPct val="80000"/>
              </a:lnSpc>
              <a:spcBef>
                <a:spcPts val="0"/>
              </a:spcBef>
              <a:spcAft>
                <a:spcPts val="0"/>
              </a:spcAft>
              <a:buClr>
                <a:srgbClr val="000000"/>
              </a:buClr>
              <a:buSzPts val="1100"/>
              <a:buFont typeface="Arial"/>
              <a:buChar char="●"/>
            </a:pPr>
            <a:r>
              <a:rPr lang="en-US" sz="480" b="1" dirty="0">
                <a:solidFill>
                  <a:schemeClr val="dk1"/>
                </a:solidFill>
                <a:latin typeface="Arial"/>
                <a:ea typeface="Arial"/>
                <a:cs typeface="Arial"/>
                <a:sym typeface="Arial"/>
              </a:rPr>
              <a:t> </a:t>
            </a:r>
            <a:endParaRPr sz="440" b="0" dirty="0"/>
          </a:p>
          <a:p>
            <a:pPr marL="0" lvl="0" indent="0" algn="l" rtl="0">
              <a:lnSpc>
                <a:spcPct val="80000"/>
              </a:lnSpc>
              <a:spcBef>
                <a:spcPts val="0"/>
              </a:spcBef>
              <a:spcAft>
                <a:spcPts val="0"/>
              </a:spcAft>
              <a:buClr>
                <a:srgbClr val="000000"/>
              </a:buClr>
              <a:buSzPts val="440"/>
              <a:buNone/>
            </a:pPr>
            <a:r>
              <a:rPr lang="en-US" sz="440" b="1" dirty="0"/>
              <a:t>DATE DI PUBBLICAZIONE DIRETTIVE E DICISIONI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b="0" dirty="0"/>
              <a:t>https://ec.europa.eu/energy/en/topics/energy-strategy-and-energy-union/clean-energy-all-europeans</a:t>
            </a:r>
            <a:endParaRPr dirty="0"/>
          </a:p>
          <a:p>
            <a:pPr marL="457200" lvl="0" indent="-298450" algn="l" rtl="0">
              <a:lnSpc>
                <a:spcPct val="80000"/>
              </a:lnSpc>
              <a:spcBef>
                <a:spcPts val="0"/>
              </a:spcBef>
              <a:spcAft>
                <a:spcPts val="0"/>
              </a:spcAft>
              <a:buSzPts val="1100"/>
              <a:buChar char="●"/>
            </a:pPr>
            <a:r>
              <a:rPr lang="en-US" sz="480" b="1" dirty="0">
                <a:solidFill>
                  <a:schemeClr val="dk1"/>
                </a:solidFill>
                <a:latin typeface="Arial"/>
                <a:ea typeface="Arial"/>
                <a:cs typeface="Arial"/>
                <a:sym typeface="Arial"/>
              </a:rPr>
              <a:t>IN DATA </a:t>
            </a:r>
            <a:r>
              <a:rPr lang="en-US" sz="480" b="1" u="sng" dirty="0">
                <a:solidFill>
                  <a:schemeClr val="dk1"/>
                </a:solidFill>
                <a:latin typeface="Arial"/>
                <a:ea typeface="Arial"/>
                <a:cs typeface="Arial"/>
                <a:sym typeface="Arial"/>
                <a:hlinkClick r:id="rId2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13/11/2018</a:t>
            </a:r>
            <a:r>
              <a:rPr lang="en-US" sz="480" b="1" dirty="0">
                <a:solidFill>
                  <a:schemeClr val="dk1"/>
                </a:solidFill>
                <a:latin typeface="Arial"/>
                <a:ea typeface="Arial"/>
                <a:cs typeface="Arial"/>
                <a:sym typeface="Arial"/>
              </a:rPr>
              <a:t> Il </a:t>
            </a:r>
            <a:r>
              <a:rPr lang="en-US" sz="480" b="1" dirty="0" err="1">
                <a:solidFill>
                  <a:schemeClr val="dk1"/>
                </a:solidFill>
                <a:latin typeface="Arial"/>
                <a:ea typeface="Arial"/>
                <a:cs typeface="Arial"/>
                <a:sym typeface="Arial"/>
              </a:rPr>
              <a:t>Parlamento</a:t>
            </a:r>
            <a:r>
              <a:rPr lang="en-US" sz="480" b="1" dirty="0">
                <a:solidFill>
                  <a:schemeClr val="dk1"/>
                </a:solidFill>
                <a:latin typeface="Arial"/>
                <a:ea typeface="Arial"/>
                <a:cs typeface="Arial"/>
                <a:sym typeface="Arial"/>
              </a:rPr>
              <a:t> ha </a:t>
            </a:r>
            <a:r>
              <a:rPr lang="en-US" sz="480" b="1" dirty="0" err="1">
                <a:solidFill>
                  <a:schemeClr val="dk1"/>
                </a:solidFill>
                <a:latin typeface="Arial"/>
                <a:ea typeface="Arial"/>
                <a:cs typeface="Arial"/>
                <a:sym typeface="Arial"/>
              </a:rPr>
              <a:t>approvato</a:t>
            </a:r>
            <a:r>
              <a:rPr lang="en-US" sz="480" b="1" dirty="0">
                <a:solidFill>
                  <a:schemeClr val="dk1"/>
                </a:solidFill>
                <a:latin typeface="Arial"/>
                <a:ea typeface="Arial"/>
                <a:cs typeface="Arial"/>
                <a:sym typeface="Arial"/>
              </a:rPr>
              <a:t> un </a:t>
            </a:r>
            <a:r>
              <a:rPr lang="en-US" sz="480" b="1" dirty="0" err="1">
                <a:solidFill>
                  <a:schemeClr val="dk1"/>
                </a:solidFill>
                <a:latin typeface="Arial"/>
                <a:ea typeface="Arial"/>
                <a:cs typeface="Arial"/>
                <a:sym typeface="Arial"/>
              </a:rPr>
              <a:t>obiettivo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vincolante</a:t>
            </a:r>
            <a:r>
              <a:rPr lang="en-US" sz="480" b="1" dirty="0">
                <a:solidFill>
                  <a:schemeClr val="dk1"/>
                </a:solidFill>
                <a:latin typeface="Arial"/>
                <a:ea typeface="Arial"/>
                <a:cs typeface="Arial"/>
                <a:sym typeface="Arial"/>
              </a:rPr>
              <a:t> per le </a:t>
            </a:r>
            <a:r>
              <a:rPr lang="en-US" sz="480" b="1" dirty="0" err="1">
                <a:solidFill>
                  <a:schemeClr val="dk1"/>
                </a:solidFill>
                <a:latin typeface="Arial"/>
                <a:ea typeface="Arial"/>
                <a:cs typeface="Arial"/>
                <a:sym typeface="Arial"/>
              </a:rPr>
              <a:t>energie</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rinnovabili</a:t>
            </a:r>
            <a:r>
              <a:rPr lang="en-US" sz="480" b="1" dirty="0">
                <a:solidFill>
                  <a:schemeClr val="dk1"/>
                </a:solidFill>
                <a:latin typeface="Arial"/>
                <a:ea typeface="Arial"/>
                <a:cs typeface="Arial"/>
                <a:sym typeface="Arial"/>
              </a:rPr>
              <a:t> (32% </a:t>
            </a:r>
            <a:r>
              <a:rPr lang="en-US" sz="480" b="1" dirty="0" err="1">
                <a:solidFill>
                  <a:schemeClr val="dk1"/>
                </a:solidFill>
                <a:latin typeface="Arial"/>
                <a:ea typeface="Arial"/>
                <a:cs typeface="Arial"/>
                <a:sym typeface="Arial"/>
              </a:rPr>
              <a:t>nel</a:t>
            </a:r>
            <a:r>
              <a:rPr lang="en-US" sz="480" b="1" dirty="0">
                <a:solidFill>
                  <a:schemeClr val="dk1"/>
                </a:solidFill>
                <a:latin typeface="Arial"/>
                <a:ea typeface="Arial"/>
                <a:cs typeface="Arial"/>
                <a:sym typeface="Arial"/>
              </a:rPr>
              <a:t> 2030) e </a:t>
            </a:r>
            <a:r>
              <a:rPr lang="en-US" sz="480" b="1" dirty="0" err="1">
                <a:solidFill>
                  <a:schemeClr val="dk1"/>
                </a:solidFill>
                <a:latin typeface="Arial"/>
                <a:ea typeface="Arial"/>
                <a:cs typeface="Arial"/>
                <a:sym typeface="Arial"/>
              </a:rPr>
              <a:t>uno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indicativo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sull’efficienza</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energetica</a:t>
            </a:r>
            <a:r>
              <a:rPr lang="en-US" sz="480" b="1" dirty="0">
                <a:solidFill>
                  <a:schemeClr val="dk1"/>
                </a:solidFill>
                <a:latin typeface="Arial"/>
                <a:ea typeface="Arial"/>
                <a:cs typeface="Arial"/>
                <a:sym typeface="Arial"/>
              </a:rPr>
              <a:t> (32,5% </a:t>
            </a:r>
            <a:r>
              <a:rPr lang="en-US" sz="480" b="1" dirty="0" err="1">
                <a:solidFill>
                  <a:schemeClr val="dk1"/>
                </a:solidFill>
                <a:latin typeface="Arial"/>
                <a:ea typeface="Arial"/>
                <a:cs typeface="Arial"/>
                <a:sym typeface="Arial"/>
              </a:rPr>
              <a:t>nel</a:t>
            </a:r>
            <a:r>
              <a:rPr lang="en-US" sz="480" b="1" dirty="0">
                <a:solidFill>
                  <a:schemeClr val="dk1"/>
                </a:solidFill>
                <a:latin typeface="Arial"/>
                <a:ea typeface="Arial"/>
                <a:cs typeface="Arial"/>
                <a:sym typeface="Arial"/>
              </a:rPr>
              <a:t> 2030).</a:t>
            </a:r>
            <a:endParaRPr dirty="0"/>
          </a:p>
          <a:p>
            <a:pPr marL="457200" lvl="0" indent="-298450" algn="l" rtl="0">
              <a:lnSpc>
                <a:spcPct val="80000"/>
              </a:lnSpc>
              <a:spcBef>
                <a:spcPts val="0"/>
              </a:spcBef>
              <a:spcAft>
                <a:spcPts val="0"/>
              </a:spcAft>
              <a:buSzPts val="1100"/>
              <a:buChar char="●"/>
            </a:pPr>
            <a:r>
              <a:rPr lang="en-US" sz="480" dirty="0" err="1">
                <a:solidFill>
                  <a:schemeClr val="dk1"/>
                </a:solidFill>
                <a:latin typeface="Arial"/>
                <a:ea typeface="Arial"/>
                <a:cs typeface="Arial"/>
                <a:sym typeface="Arial"/>
              </a:rPr>
              <a:t>Martedì</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Parlamento</a:t>
            </a:r>
            <a:r>
              <a:rPr lang="en-US" sz="480" dirty="0">
                <a:solidFill>
                  <a:schemeClr val="dk1"/>
                </a:solidFill>
                <a:latin typeface="Arial"/>
                <a:ea typeface="Arial"/>
                <a:cs typeface="Arial"/>
                <a:sym typeface="Arial"/>
              </a:rPr>
              <a:t> ha </a:t>
            </a:r>
            <a:r>
              <a:rPr lang="en-US" sz="480" dirty="0" err="1">
                <a:solidFill>
                  <a:schemeClr val="dk1"/>
                </a:solidFill>
                <a:latin typeface="Arial"/>
                <a:ea typeface="Arial"/>
                <a:cs typeface="Arial"/>
                <a:sym typeface="Arial"/>
              </a:rPr>
              <a:t>confermato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l'accordo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provvisorio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raggiunto</a:t>
            </a:r>
            <a:r>
              <a:rPr lang="en-US" sz="480" dirty="0">
                <a:solidFill>
                  <a:schemeClr val="dk1"/>
                </a:solidFill>
                <a:latin typeface="Arial"/>
                <a:ea typeface="Arial"/>
                <a:cs typeface="Arial"/>
                <a:sym typeface="Arial"/>
              </a:rPr>
              <a:t> in </a:t>
            </a:r>
            <a:r>
              <a:rPr lang="en-US" sz="480" dirty="0" err="1">
                <a:solidFill>
                  <a:schemeClr val="dk1"/>
                </a:solidFill>
                <a:latin typeface="Arial"/>
                <a:ea typeface="Arial"/>
                <a:cs typeface="Arial"/>
                <a:sym typeface="Arial"/>
              </a:rPr>
              <a:t>giugno</a:t>
            </a:r>
            <a:r>
              <a:rPr lang="en-US" sz="480" dirty="0">
                <a:solidFill>
                  <a:schemeClr val="dk1"/>
                </a:solidFill>
                <a:latin typeface="Arial"/>
                <a:ea typeface="Arial"/>
                <a:cs typeface="Arial"/>
                <a:sym typeface="Arial"/>
              </a:rPr>
              <a:t> con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Consiglio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sull'efficienza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energetica</a:t>
            </a:r>
            <a:r>
              <a:rPr lang="en-US" sz="480" dirty="0">
                <a:solidFill>
                  <a:schemeClr val="dk1"/>
                </a:solidFill>
                <a:latin typeface="Arial"/>
                <a:ea typeface="Arial"/>
                <a:cs typeface="Arial"/>
                <a:sym typeface="Arial"/>
              </a:rPr>
              <a:t> (434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in favore,104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contrari</a:t>
            </a:r>
            <a:r>
              <a:rPr lang="en-US" sz="480" dirty="0">
                <a:solidFill>
                  <a:schemeClr val="dk1"/>
                </a:solidFill>
                <a:latin typeface="Arial"/>
                <a:ea typeface="Arial"/>
                <a:cs typeface="Arial"/>
                <a:sym typeface="Arial"/>
              </a:rPr>
              <a:t> e 37 </a:t>
            </a:r>
            <a:r>
              <a:rPr lang="en-US" sz="480" dirty="0" err="1">
                <a:solidFill>
                  <a:schemeClr val="dk1"/>
                </a:solidFill>
                <a:latin typeface="Arial"/>
                <a:ea typeface="Arial"/>
                <a:cs typeface="Arial"/>
                <a:sym typeface="Arial"/>
              </a:rPr>
              <a:t>astensioni</a:t>
            </a:r>
            <a:r>
              <a:rPr lang="en-US" sz="480" dirty="0">
                <a:solidFill>
                  <a:schemeClr val="dk1"/>
                </a:solidFill>
                <a:latin typeface="Arial"/>
                <a:ea typeface="Arial"/>
                <a:cs typeface="Arial"/>
                <a:sym typeface="Arial"/>
              </a:rPr>
              <a:t>), le </a:t>
            </a:r>
            <a:r>
              <a:rPr lang="en-US" sz="480" dirty="0" err="1">
                <a:solidFill>
                  <a:schemeClr val="dk1"/>
                </a:solidFill>
                <a:latin typeface="Arial"/>
                <a:ea typeface="Arial"/>
                <a:cs typeface="Arial"/>
                <a:sym typeface="Arial"/>
              </a:rPr>
              <a:t>energie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rinnovabili</a:t>
            </a:r>
            <a:r>
              <a:rPr lang="en-US" sz="480" dirty="0">
                <a:solidFill>
                  <a:schemeClr val="dk1"/>
                </a:solidFill>
                <a:latin typeface="Arial"/>
                <a:ea typeface="Arial"/>
                <a:cs typeface="Arial"/>
                <a:sym typeface="Arial"/>
              </a:rPr>
              <a:t> (495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in </a:t>
            </a:r>
            <a:r>
              <a:rPr lang="en-US" sz="480" dirty="0" err="1">
                <a:solidFill>
                  <a:schemeClr val="dk1"/>
                </a:solidFill>
                <a:latin typeface="Arial"/>
                <a:ea typeface="Arial"/>
                <a:cs typeface="Arial"/>
                <a:sym typeface="Arial"/>
              </a:rPr>
              <a:t>favore</a:t>
            </a:r>
            <a:r>
              <a:rPr lang="en-US" sz="480" dirty="0">
                <a:solidFill>
                  <a:schemeClr val="dk1"/>
                </a:solidFill>
                <a:latin typeface="Arial"/>
                <a:ea typeface="Arial"/>
                <a:cs typeface="Arial"/>
                <a:sym typeface="Arial"/>
              </a:rPr>
              <a:t>, 68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contrari</a:t>
            </a:r>
            <a:r>
              <a:rPr lang="en-US" sz="480" dirty="0">
                <a:solidFill>
                  <a:schemeClr val="dk1"/>
                </a:solidFill>
                <a:latin typeface="Arial"/>
                <a:ea typeface="Arial"/>
                <a:cs typeface="Arial"/>
                <a:sym typeface="Arial"/>
              </a:rPr>
              <a:t> e 61 </a:t>
            </a:r>
            <a:r>
              <a:rPr lang="en-US" sz="480" dirty="0" err="1">
                <a:solidFill>
                  <a:schemeClr val="dk1"/>
                </a:solidFill>
                <a:latin typeface="Arial"/>
                <a:ea typeface="Arial"/>
                <a:cs typeface="Arial"/>
                <a:sym typeface="Arial"/>
              </a:rPr>
              <a:t>astensioni</a:t>
            </a:r>
            <a:r>
              <a:rPr lang="en-US" sz="480" dirty="0">
                <a:solidFill>
                  <a:schemeClr val="dk1"/>
                </a:solidFill>
                <a:latin typeface="Arial"/>
                <a:ea typeface="Arial"/>
                <a:cs typeface="Arial"/>
                <a:sym typeface="Arial"/>
              </a:rPr>
              <a:t>) e la </a:t>
            </a:r>
            <a:r>
              <a:rPr lang="en-US" sz="480" i="1" dirty="0">
                <a:solidFill>
                  <a:schemeClr val="dk1"/>
                </a:solidFill>
                <a:latin typeface="Arial"/>
                <a:ea typeface="Arial"/>
                <a:cs typeface="Arial"/>
                <a:sym typeface="Arial"/>
              </a:rPr>
              <a:t>governance </a:t>
            </a:r>
            <a:r>
              <a:rPr lang="en-US" sz="480" dirty="0" err="1">
                <a:solidFill>
                  <a:schemeClr val="dk1"/>
                </a:solidFill>
                <a:latin typeface="Arial"/>
                <a:ea typeface="Arial"/>
                <a:cs typeface="Arial"/>
                <a:sym typeface="Arial"/>
              </a:rPr>
              <a:t>dell'Unione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dell'energia</a:t>
            </a:r>
            <a:r>
              <a:rPr lang="en-US" sz="480" dirty="0">
                <a:solidFill>
                  <a:schemeClr val="dk1"/>
                </a:solidFill>
                <a:latin typeface="Arial"/>
                <a:ea typeface="Arial"/>
                <a:cs typeface="Arial"/>
                <a:sym typeface="Arial"/>
              </a:rPr>
              <a:t> (475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in </a:t>
            </a:r>
            <a:r>
              <a:rPr lang="en-US" sz="480" dirty="0" err="1">
                <a:solidFill>
                  <a:schemeClr val="dk1"/>
                </a:solidFill>
                <a:latin typeface="Arial"/>
                <a:ea typeface="Arial"/>
                <a:cs typeface="Arial"/>
                <a:sym typeface="Arial"/>
              </a:rPr>
              <a:t>favore</a:t>
            </a:r>
            <a:r>
              <a:rPr lang="en-US" sz="480" dirty="0">
                <a:solidFill>
                  <a:schemeClr val="dk1"/>
                </a:solidFill>
                <a:latin typeface="Arial"/>
                <a:ea typeface="Arial"/>
                <a:cs typeface="Arial"/>
                <a:sym typeface="Arial"/>
              </a:rPr>
              <a:t>, 100 </a:t>
            </a:r>
            <a:r>
              <a:rPr lang="en-US" sz="480" dirty="0" err="1">
                <a:solidFill>
                  <a:schemeClr val="dk1"/>
                </a:solidFill>
                <a:latin typeface="Arial"/>
                <a:ea typeface="Arial"/>
                <a:cs typeface="Arial"/>
                <a:sym typeface="Arial"/>
              </a:rPr>
              <a:t>voti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contrari</a:t>
            </a:r>
            <a:r>
              <a:rPr lang="en-US" sz="480" dirty="0">
                <a:solidFill>
                  <a:schemeClr val="dk1"/>
                </a:solidFill>
                <a:latin typeface="Arial"/>
                <a:ea typeface="Arial"/>
                <a:cs typeface="Arial"/>
                <a:sym typeface="Arial"/>
              </a:rPr>
              <a:t> e 33 </a:t>
            </a:r>
            <a:r>
              <a:rPr lang="en-US" sz="480" dirty="0" err="1">
                <a:solidFill>
                  <a:schemeClr val="dk1"/>
                </a:solidFill>
                <a:latin typeface="Arial"/>
                <a:ea typeface="Arial"/>
                <a:cs typeface="Arial"/>
                <a:sym typeface="Arial"/>
              </a:rPr>
              <a:t>astensioni</a:t>
            </a:r>
            <a:r>
              <a:rPr lang="en-US" sz="480" dirty="0">
                <a:solidFill>
                  <a:schemeClr val="dk1"/>
                </a:solidFill>
                <a:latin typeface="Arial"/>
                <a:ea typeface="Arial"/>
                <a:cs typeface="Arial"/>
                <a:sym typeface="Arial"/>
              </a:rPr>
              <a:t>) - </a:t>
            </a:r>
            <a:r>
              <a:rPr lang="en-US" sz="480" dirty="0" err="1">
                <a:solidFill>
                  <a:schemeClr val="dk1"/>
                </a:solidFill>
                <a:latin typeface="Arial"/>
                <a:ea typeface="Arial"/>
                <a:cs typeface="Arial"/>
                <a:sym typeface="Arial"/>
              </a:rPr>
              <a:t>tre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importanti</a:t>
            </a:r>
            <a:r>
              <a:rPr lang="en-US" sz="480" dirty="0">
                <a:solidFill>
                  <a:schemeClr val="dk1"/>
                </a:solidFill>
                <a:latin typeface="Arial"/>
                <a:ea typeface="Arial"/>
                <a:cs typeface="Arial"/>
                <a:sym typeface="Arial"/>
              </a:rPr>
              <a:t> dossier </a:t>
            </a:r>
            <a:r>
              <a:rPr lang="en-US" sz="480" dirty="0" err="1">
                <a:solidFill>
                  <a:schemeClr val="dk1"/>
                </a:solidFill>
                <a:latin typeface="Arial"/>
                <a:ea typeface="Arial"/>
                <a:cs typeface="Arial"/>
                <a:sym typeface="Arial"/>
              </a:rPr>
              <a:t>legislativi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che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fanno</a:t>
            </a:r>
            <a:r>
              <a:rPr lang="en-US" sz="480" dirty="0">
                <a:solidFill>
                  <a:schemeClr val="dk1"/>
                </a:solidFill>
                <a:latin typeface="Arial"/>
                <a:ea typeface="Arial"/>
                <a:cs typeface="Arial"/>
                <a:sym typeface="Arial"/>
              </a:rPr>
              <a:t> parte del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pacchetto</a:t>
            </a:r>
            <a:r>
              <a:rPr lang="en-US" sz="48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Energia</a:t>
            </a:r>
            <a:r>
              <a:rPr lang="en-US" sz="48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pulita</a:t>
            </a:r>
            <a:r>
              <a:rPr lang="en-US" sz="48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per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tutti</a:t>
            </a:r>
            <a:r>
              <a:rPr lang="en-US" sz="48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gli</a:t>
            </a:r>
            <a:r>
              <a:rPr lang="en-US" sz="480" u="sng" dirty="0">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en-US" sz="480" u="sng" dirty="0" err="1">
                <a:solidFill>
                  <a:schemeClr val="dk1"/>
                </a:solidFill>
                <a:latin typeface="Arial"/>
                <a:ea typeface="Arial"/>
                <a:cs typeface="Arial"/>
                <a:sym typeface="Arial"/>
                <a:hlinkClick r:id="rId2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europei</a:t>
            </a:r>
            <a:r>
              <a:rPr lang="en-US" sz="480" dirty="0">
                <a:solidFill>
                  <a:schemeClr val="dk1"/>
                </a:solidFill>
                <a:latin typeface="Arial"/>
                <a:ea typeface="Arial"/>
                <a:cs typeface="Arial"/>
                <a:sym typeface="Arial"/>
              </a:rPr>
              <a:t>.</a:t>
            </a:r>
            <a:endParaRPr dirty="0"/>
          </a:p>
          <a:p>
            <a:pPr marL="457200" lvl="0" indent="-298450" algn="l" rtl="0">
              <a:lnSpc>
                <a:spcPct val="80000"/>
              </a:lnSpc>
              <a:spcBef>
                <a:spcPts val="0"/>
              </a:spcBef>
              <a:spcAft>
                <a:spcPts val="0"/>
              </a:spcAft>
              <a:buSzPts val="1100"/>
              <a:buChar char="●"/>
            </a:pPr>
            <a:r>
              <a:rPr lang="en-US" sz="480" dirty="0">
                <a:solidFill>
                  <a:schemeClr val="dk1"/>
                </a:solidFill>
                <a:latin typeface="Arial"/>
                <a:ea typeface="Arial"/>
                <a:cs typeface="Arial"/>
                <a:sym typeface="Arial"/>
              </a:rPr>
              <a:t/>
            </a:r>
            <a:br>
              <a:rPr lang="en-US" sz="480" dirty="0">
                <a:solidFill>
                  <a:schemeClr val="dk1"/>
                </a:solidFill>
                <a:latin typeface="Arial"/>
                <a:ea typeface="Arial"/>
                <a:cs typeface="Arial"/>
                <a:sym typeface="Arial"/>
              </a:rPr>
            </a:br>
            <a:r>
              <a:rPr lang="en-US" sz="480" dirty="0">
                <a:solidFill>
                  <a:schemeClr val="dk1"/>
                </a:solidFill>
                <a:latin typeface="Arial"/>
                <a:ea typeface="Arial"/>
                <a:cs typeface="Arial"/>
                <a:sym typeface="Arial"/>
              </a:rPr>
              <a:t>La </a:t>
            </a:r>
            <a:r>
              <a:rPr lang="en-US" sz="480" dirty="0" err="1">
                <a:solidFill>
                  <a:schemeClr val="dk1"/>
                </a:solidFill>
                <a:latin typeface="Arial"/>
                <a:ea typeface="Arial"/>
                <a:cs typeface="Arial"/>
                <a:sym typeface="Arial"/>
              </a:rPr>
              <a:t>legislazione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stabilisce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che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l'efficienza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energetica</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nell'UE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dovrebbe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essere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migliorata</a:t>
            </a:r>
            <a:r>
              <a:rPr lang="en-US" sz="480" dirty="0">
                <a:solidFill>
                  <a:schemeClr val="dk1"/>
                </a:solidFill>
                <a:latin typeface="Arial"/>
                <a:ea typeface="Arial"/>
                <a:cs typeface="Arial"/>
                <a:sym typeface="Arial"/>
              </a:rPr>
              <a:t> del 32,5% </a:t>
            </a:r>
            <a:r>
              <a:rPr lang="en-US" sz="480" dirty="0" err="1">
                <a:solidFill>
                  <a:schemeClr val="dk1"/>
                </a:solidFill>
                <a:latin typeface="Arial"/>
                <a:ea typeface="Arial"/>
                <a:cs typeface="Arial"/>
                <a:sym typeface="Arial"/>
              </a:rPr>
              <a:t>entro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2030, </a:t>
            </a:r>
            <a:r>
              <a:rPr lang="en-US" sz="480" dirty="0" err="1">
                <a:solidFill>
                  <a:schemeClr val="dk1"/>
                </a:solidFill>
                <a:latin typeface="Arial"/>
                <a:ea typeface="Arial"/>
                <a:cs typeface="Arial"/>
                <a:sym typeface="Arial"/>
              </a:rPr>
              <a:t>mentre</a:t>
            </a:r>
            <a:r>
              <a:rPr lang="en-US" sz="480" dirty="0">
                <a:solidFill>
                  <a:schemeClr val="dk1"/>
                </a:solidFill>
                <a:latin typeface="Arial"/>
                <a:ea typeface="Arial"/>
                <a:cs typeface="Arial"/>
                <a:sym typeface="Arial"/>
              </a:rPr>
              <a:t> la quota di </a:t>
            </a:r>
            <a:r>
              <a:rPr lang="en-US" sz="480" dirty="0" err="1">
                <a:solidFill>
                  <a:schemeClr val="dk1"/>
                </a:solidFill>
                <a:latin typeface="Arial"/>
                <a:ea typeface="Arial"/>
                <a:cs typeface="Arial"/>
                <a:sym typeface="Arial"/>
              </a:rPr>
              <a:t>energia</a:t>
            </a:r>
            <a:r>
              <a:rPr lang="en-US" sz="480" dirty="0">
                <a:solidFill>
                  <a:schemeClr val="dk1"/>
                </a:solidFill>
                <a:latin typeface="Arial"/>
                <a:ea typeface="Arial"/>
                <a:cs typeface="Arial"/>
                <a:sym typeface="Arial"/>
              </a:rPr>
              <a:t> da </a:t>
            </a:r>
            <a:r>
              <a:rPr lang="en-US" sz="480" dirty="0" err="1">
                <a:solidFill>
                  <a:schemeClr val="dk1"/>
                </a:solidFill>
                <a:latin typeface="Arial"/>
                <a:ea typeface="Arial"/>
                <a:cs typeface="Arial"/>
                <a:sym typeface="Arial"/>
              </a:rPr>
              <a:t>fonti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rinnovabili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deve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rappresentare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almeno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32% del </a:t>
            </a:r>
            <a:r>
              <a:rPr lang="en-US" sz="480" dirty="0" err="1">
                <a:solidFill>
                  <a:schemeClr val="dk1"/>
                </a:solidFill>
                <a:latin typeface="Arial"/>
                <a:ea typeface="Arial"/>
                <a:cs typeface="Arial"/>
                <a:sym typeface="Arial"/>
              </a:rPr>
              <a:t>consumo</a:t>
            </a:r>
            <a:r>
              <a:rPr lang="en-US" sz="480" dirty="0">
                <a:solidFill>
                  <a:schemeClr val="dk1"/>
                </a:solidFill>
                <a:latin typeface="Arial"/>
                <a:ea typeface="Arial"/>
                <a:cs typeface="Arial"/>
                <a:sym typeface="Arial"/>
              </a:rPr>
              <a:t> finale </a:t>
            </a:r>
            <a:r>
              <a:rPr lang="en-US" sz="480" dirty="0" err="1">
                <a:solidFill>
                  <a:schemeClr val="dk1"/>
                </a:solidFill>
                <a:latin typeface="Arial"/>
                <a:ea typeface="Arial"/>
                <a:cs typeface="Arial"/>
                <a:sym typeface="Arial"/>
              </a:rPr>
              <a:t>lordo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dell'UE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Entrambi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gli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obiettivi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saranno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rivisti</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entro</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il</a:t>
            </a:r>
            <a:r>
              <a:rPr lang="en-US" sz="480" dirty="0">
                <a:solidFill>
                  <a:schemeClr val="dk1"/>
                </a:solidFill>
                <a:latin typeface="Arial"/>
                <a:ea typeface="Arial"/>
                <a:cs typeface="Arial"/>
                <a:sym typeface="Arial"/>
              </a:rPr>
              <a:t> 2023 e </a:t>
            </a:r>
            <a:r>
              <a:rPr lang="en-US" sz="480" dirty="0" err="1">
                <a:solidFill>
                  <a:schemeClr val="dk1"/>
                </a:solidFill>
                <a:latin typeface="Arial"/>
                <a:ea typeface="Arial"/>
                <a:cs typeface="Arial"/>
                <a:sym typeface="Arial"/>
              </a:rPr>
              <a:t>potranno</a:t>
            </a:r>
            <a:r>
              <a:rPr lang="en-US" sz="480" dirty="0">
                <a:solidFill>
                  <a:schemeClr val="dk1"/>
                </a:solidFill>
                <a:latin typeface="Arial"/>
                <a:ea typeface="Arial"/>
                <a:cs typeface="Arial"/>
                <a:sym typeface="Arial"/>
              </a:rPr>
              <a:t> solo </a:t>
            </a:r>
            <a:r>
              <a:rPr lang="en-US" sz="480" dirty="0" err="1">
                <a:solidFill>
                  <a:schemeClr val="dk1"/>
                </a:solidFill>
                <a:latin typeface="Arial"/>
                <a:ea typeface="Arial"/>
                <a:cs typeface="Arial"/>
                <a:sym typeface="Arial"/>
              </a:rPr>
              <a:t>essere</a:t>
            </a:r>
            <a:r>
              <a:rPr lang="en-US" sz="480" dirty="0">
                <a:solidFill>
                  <a:schemeClr val="dk1"/>
                </a:solidFill>
                <a:latin typeface="Arial"/>
                <a:ea typeface="Arial"/>
                <a:cs typeface="Arial"/>
                <a:sym typeface="Arial"/>
              </a:rPr>
              <a:t> </a:t>
            </a:r>
            <a:r>
              <a:rPr lang="en-US" sz="480" dirty="0" err="1">
                <a:solidFill>
                  <a:schemeClr val="dk1"/>
                </a:solidFill>
                <a:latin typeface="Arial"/>
                <a:ea typeface="Arial"/>
                <a:cs typeface="Arial"/>
                <a:sym typeface="Arial"/>
              </a:rPr>
              <a:t>innalzati</a:t>
            </a:r>
            <a:r>
              <a:rPr lang="en-US" sz="480" dirty="0">
                <a:solidFill>
                  <a:schemeClr val="dk1"/>
                </a:solidFill>
                <a:latin typeface="Arial"/>
                <a:ea typeface="Arial"/>
                <a:cs typeface="Arial"/>
                <a:sym typeface="Arial"/>
              </a:rPr>
              <a:t>, non </a:t>
            </a:r>
            <a:r>
              <a:rPr lang="en-US" sz="480" dirty="0" err="1">
                <a:solidFill>
                  <a:schemeClr val="dk1"/>
                </a:solidFill>
                <a:latin typeface="Arial"/>
                <a:ea typeface="Arial"/>
                <a:cs typeface="Arial"/>
                <a:sym typeface="Arial"/>
              </a:rPr>
              <a:t>abbassa</a:t>
            </a:r>
            <a:endParaRPr dirty="0"/>
          </a:p>
          <a:p>
            <a:pPr marL="457200" marR="0" lvl="0" indent="-228600" algn="l" rtl="0">
              <a:lnSpc>
                <a:spcPct val="80000"/>
              </a:lnSpc>
              <a:spcBef>
                <a:spcPts val="0"/>
              </a:spcBef>
              <a:spcAft>
                <a:spcPts val="0"/>
              </a:spcAft>
              <a:buClr>
                <a:srgbClr val="000000"/>
              </a:buClr>
              <a:buSzPts val="1100"/>
              <a:buFont typeface="Arial"/>
              <a:buNone/>
            </a:pPr>
            <a:endParaRPr sz="440" b="0" dirty="0"/>
          </a:p>
          <a:p>
            <a:pPr marL="0" lvl="0" indent="0" algn="l" rtl="0">
              <a:lnSpc>
                <a:spcPct val="80000"/>
              </a:lnSpc>
              <a:spcBef>
                <a:spcPts val="0"/>
              </a:spcBef>
              <a:spcAft>
                <a:spcPts val="0"/>
              </a:spcAft>
              <a:buClr>
                <a:schemeClr val="dk1"/>
              </a:buClr>
              <a:buSzPts val="480"/>
              <a:buNone/>
            </a:pPr>
            <a:r>
              <a:rPr lang="en-US" sz="480" b="1" dirty="0">
                <a:solidFill>
                  <a:schemeClr val="dk1"/>
                </a:solidFill>
                <a:latin typeface="Arial"/>
                <a:ea typeface="Arial"/>
                <a:cs typeface="Arial"/>
                <a:sym typeface="Arial"/>
              </a:rPr>
              <a:t>Governance </a:t>
            </a:r>
            <a:r>
              <a:rPr lang="en-US" sz="480" b="1" dirty="0" err="1">
                <a:solidFill>
                  <a:schemeClr val="dk1"/>
                </a:solidFill>
                <a:latin typeface="Arial"/>
                <a:ea typeface="Arial"/>
                <a:cs typeface="Arial"/>
                <a:sym typeface="Arial"/>
              </a:rPr>
              <a:t>dell'Unione</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dell'energia</a:t>
            </a:r>
            <a:r>
              <a:rPr lang="en-US" sz="480" b="1" dirty="0">
                <a:solidFill>
                  <a:schemeClr val="dk1"/>
                </a:solidFill>
                <a:latin typeface="Arial"/>
                <a:ea typeface="Arial"/>
                <a:cs typeface="Arial"/>
                <a:sym typeface="Arial"/>
              </a:rPr>
              <a:t> – Il </a:t>
            </a:r>
            <a:r>
              <a:rPr lang="en-US" sz="480" b="1" dirty="0" err="1">
                <a:solidFill>
                  <a:schemeClr val="dk1"/>
                </a:solidFill>
                <a:latin typeface="Arial"/>
                <a:ea typeface="Arial"/>
                <a:cs typeface="Arial"/>
                <a:sym typeface="Arial"/>
              </a:rPr>
              <a:t>Consiglio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concorda</a:t>
            </a:r>
            <a:r>
              <a:rPr lang="en-US" sz="480" b="1" dirty="0">
                <a:solidFill>
                  <a:schemeClr val="dk1"/>
                </a:solidFill>
                <a:latin typeface="Arial"/>
                <a:ea typeface="Arial"/>
                <a:cs typeface="Arial"/>
                <a:sym typeface="Arial"/>
              </a:rPr>
              <a:t> un </a:t>
            </a:r>
            <a:r>
              <a:rPr lang="en-US" sz="480" b="1" dirty="0" err="1">
                <a:solidFill>
                  <a:schemeClr val="dk1"/>
                </a:solidFill>
                <a:latin typeface="Arial"/>
                <a:ea typeface="Arial"/>
                <a:cs typeface="Arial"/>
                <a:sym typeface="Arial"/>
              </a:rPr>
              <a:t>orientamento</a:t>
            </a:r>
            <a:r>
              <a:rPr lang="en-US" sz="480" b="1" dirty="0">
                <a:solidFill>
                  <a:schemeClr val="dk1"/>
                </a:solidFill>
                <a:latin typeface="Arial"/>
                <a:ea typeface="Arial"/>
                <a:cs typeface="Arial"/>
                <a:sym typeface="Arial"/>
              </a:rPr>
              <a:t> </a:t>
            </a:r>
            <a:r>
              <a:rPr lang="en-US" sz="480" b="1" dirty="0" err="1">
                <a:solidFill>
                  <a:schemeClr val="dk1"/>
                </a:solidFill>
                <a:latin typeface="Arial"/>
                <a:ea typeface="Arial"/>
                <a:cs typeface="Arial"/>
                <a:sym typeface="Arial"/>
              </a:rPr>
              <a:t>generale</a:t>
            </a:r>
            <a:endParaRPr sz="440" b="0" dirty="0"/>
          </a:p>
          <a:p>
            <a:pPr marL="457200" marR="0" lvl="0" indent="-298450" algn="l" rtl="0">
              <a:lnSpc>
                <a:spcPct val="80000"/>
              </a:lnSpc>
              <a:spcBef>
                <a:spcPts val="0"/>
              </a:spcBef>
              <a:spcAft>
                <a:spcPts val="0"/>
              </a:spcAft>
              <a:buClr>
                <a:srgbClr val="000000"/>
              </a:buClr>
              <a:buSzPts val="1100"/>
              <a:buFont typeface="Arial"/>
              <a:buChar char="●"/>
            </a:pPr>
            <a:r>
              <a:rPr lang="en-US" sz="440" dirty="0"/>
              <a:t>https://www.consilium.europa.eu/it/press/press-releases/2017/12/18/governance-of-the-energy-union-council-agrees-general-approach/</a:t>
            </a:r>
            <a:endParaRPr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b="1" dirty="0"/>
              <a:t>COP 24 POLONIA – DAL 3 AL 4 DICEMBRE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dirty="0"/>
              <a:t> </a:t>
            </a:r>
            <a:r>
              <a:rPr lang="en-US" sz="440" dirty="0" err="1"/>
              <a:t>Scopo</a:t>
            </a:r>
            <a:r>
              <a:rPr lang="en-US" sz="440" dirty="0"/>
              <a:t> della </a:t>
            </a:r>
            <a:r>
              <a:rPr lang="en-US" sz="440" dirty="0" err="1"/>
              <a:t>conferenza</a:t>
            </a:r>
            <a:r>
              <a:rPr lang="en-US" sz="440" dirty="0"/>
              <a:t> è </a:t>
            </a:r>
            <a:r>
              <a:rPr lang="en-US" sz="440" dirty="0" err="1"/>
              <a:t>decidere</a:t>
            </a:r>
            <a:r>
              <a:rPr lang="en-US" sz="440" dirty="0"/>
              <a:t> a </a:t>
            </a:r>
            <a:r>
              <a:rPr lang="en-US" sz="440" dirty="0" err="1"/>
              <a:t>zioni</a:t>
            </a:r>
            <a:r>
              <a:rPr lang="en-US" sz="440" dirty="0"/>
              <a:t> per </a:t>
            </a:r>
            <a:r>
              <a:rPr lang="en-US" sz="440" dirty="0" err="1"/>
              <a:t>il</a:t>
            </a:r>
            <a:r>
              <a:rPr lang="en-US" sz="440" dirty="0"/>
              <a:t> </a:t>
            </a:r>
            <a:r>
              <a:rPr lang="en-US" sz="440" dirty="0" err="1"/>
              <a:t>contrasto</a:t>
            </a:r>
            <a:r>
              <a:rPr lang="en-US" sz="440" dirty="0"/>
              <a:t> al </a:t>
            </a:r>
            <a:r>
              <a:rPr lang="en-US" sz="440" dirty="0" err="1"/>
              <a:t>riscaldamento</a:t>
            </a:r>
            <a:r>
              <a:rPr lang="en-US" sz="440" dirty="0"/>
              <a:t> </a:t>
            </a:r>
            <a:r>
              <a:rPr lang="en-US" sz="440" dirty="0" err="1"/>
              <a:t>climatico</a:t>
            </a:r>
            <a:r>
              <a:rPr lang="en-US" sz="440" dirty="0"/>
              <a:t> </a:t>
            </a:r>
            <a:r>
              <a:rPr lang="en-US" sz="440" dirty="0" err="1"/>
              <a:t>globale</a:t>
            </a:r>
            <a:r>
              <a:rPr lang="en-US" sz="440" dirty="0"/>
              <a:t>, </a:t>
            </a:r>
            <a:r>
              <a:rPr lang="en-US" sz="440" dirty="0" err="1"/>
              <a:t>dando</a:t>
            </a:r>
            <a:r>
              <a:rPr lang="en-US" sz="440" dirty="0"/>
              <a:t> </a:t>
            </a:r>
            <a:r>
              <a:rPr lang="en-US" sz="440" dirty="0" err="1"/>
              <a:t>concretezza</a:t>
            </a:r>
            <a:r>
              <a:rPr lang="en-US" sz="440" dirty="0"/>
              <a:t> </a:t>
            </a:r>
            <a:r>
              <a:rPr lang="en-US" sz="440" dirty="0" err="1"/>
              <a:t>all’accordo</a:t>
            </a:r>
            <a:r>
              <a:rPr lang="en-US" sz="440" dirty="0"/>
              <a:t> di </a:t>
            </a:r>
            <a:r>
              <a:rPr lang="en-US" sz="440" dirty="0" err="1"/>
              <a:t>Parigi</a:t>
            </a:r>
            <a:r>
              <a:rPr lang="en-US" sz="440" dirty="0"/>
              <a:t> al fine di </a:t>
            </a:r>
            <a:r>
              <a:rPr lang="en-US" sz="440" dirty="0" err="1" smtClean="0"/>
              <a:t>contonere</a:t>
            </a:r>
            <a:r>
              <a:rPr lang="en-US" sz="440" dirty="0" smtClean="0"/>
              <a:t> </a:t>
            </a:r>
            <a:r>
              <a:rPr lang="en-US" sz="440" dirty="0" err="1"/>
              <a:t>l’aumento</a:t>
            </a:r>
            <a:r>
              <a:rPr lang="en-US" sz="440" dirty="0"/>
              <a:t> della temperatura media </a:t>
            </a:r>
            <a:r>
              <a:rPr lang="en-US" sz="440" dirty="0" err="1"/>
              <a:t>entro</a:t>
            </a:r>
            <a:r>
              <a:rPr lang="en-US" sz="440" dirty="0"/>
              <a:t> fine </a:t>
            </a:r>
            <a:r>
              <a:rPr lang="en-US" sz="440" dirty="0" err="1"/>
              <a:t>secolo</a:t>
            </a:r>
            <a:r>
              <a:rPr lang="en-US" sz="440" dirty="0"/>
              <a:t> al di sotto </a:t>
            </a:r>
            <a:r>
              <a:rPr lang="en-US" sz="440" dirty="0" err="1"/>
              <a:t>dei</a:t>
            </a:r>
            <a:r>
              <a:rPr lang="en-US" sz="440" dirty="0"/>
              <a:t> 2 </a:t>
            </a:r>
            <a:r>
              <a:rPr lang="en-US" sz="440" dirty="0" err="1"/>
              <a:t>gradi</a:t>
            </a:r>
            <a:r>
              <a:rPr lang="en-US" sz="440" dirty="0"/>
              <a:t> </a:t>
            </a:r>
            <a:r>
              <a:rPr lang="en-US" sz="440" dirty="0" err="1"/>
              <a:t>rispetto</a:t>
            </a:r>
            <a:r>
              <a:rPr lang="en-US" sz="440" dirty="0"/>
              <a:t> </a:t>
            </a:r>
            <a:r>
              <a:rPr lang="en-US" sz="440" dirty="0" err="1"/>
              <a:t>all’era</a:t>
            </a:r>
            <a:r>
              <a:rPr lang="en-US" sz="440" dirty="0"/>
              <a:t> pre </a:t>
            </a:r>
            <a:r>
              <a:rPr lang="en-US" sz="440" dirty="0" err="1"/>
              <a:t>industriale</a:t>
            </a:r>
            <a:r>
              <a:rPr lang="en-US" sz="440" dirty="0"/>
              <a:t>.</a:t>
            </a:r>
            <a:endParaRPr dirty="0"/>
          </a:p>
          <a:p>
            <a:pPr marL="457200" marR="0" lvl="0" indent="-228600" algn="l" rtl="0">
              <a:lnSpc>
                <a:spcPct val="80000"/>
              </a:lnSpc>
              <a:spcBef>
                <a:spcPts val="0"/>
              </a:spcBef>
              <a:spcAft>
                <a:spcPts val="0"/>
              </a:spcAft>
              <a:buClr>
                <a:srgbClr val="000000"/>
              </a:buClr>
              <a:buSzPts val="1100"/>
              <a:buFont typeface="Arial"/>
              <a:buNone/>
            </a:pPr>
            <a:endParaRPr sz="440" dirty="0"/>
          </a:p>
          <a:p>
            <a:pPr marL="457200" marR="0" lvl="0" indent="-298450" algn="l" rtl="0">
              <a:lnSpc>
                <a:spcPct val="80000"/>
              </a:lnSpc>
              <a:spcBef>
                <a:spcPts val="0"/>
              </a:spcBef>
              <a:spcAft>
                <a:spcPts val="0"/>
              </a:spcAft>
              <a:buClr>
                <a:srgbClr val="000000"/>
              </a:buClr>
              <a:buSzPts val="1100"/>
              <a:buFont typeface="Arial"/>
              <a:buChar char="●"/>
            </a:pPr>
            <a:r>
              <a:rPr lang="en-US" sz="440" b="1" dirty="0"/>
              <a:t>INDAGINE CONOSCITIVA 5 DICEMBRE 2018</a:t>
            </a:r>
            <a:endParaRPr dirty="0"/>
          </a:p>
          <a:p>
            <a:pPr marL="457200" marR="0" lvl="0" indent="-298450" algn="l" rtl="0">
              <a:lnSpc>
                <a:spcPct val="80000"/>
              </a:lnSpc>
              <a:spcBef>
                <a:spcPts val="0"/>
              </a:spcBef>
              <a:spcAft>
                <a:spcPts val="0"/>
              </a:spcAft>
              <a:buClr>
                <a:srgbClr val="000000"/>
              </a:buClr>
              <a:buSzPts val="1100"/>
              <a:buFont typeface="Arial"/>
              <a:buChar char="●"/>
            </a:pPr>
            <a:r>
              <a:rPr lang="en-US" sz="440" dirty="0"/>
              <a:t>Con </a:t>
            </a:r>
            <a:r>
              <a:rPr lang="en-US" sz="440" dirty="0" err="1"/>
              <a:t>l’adozione</a:t>
            </a:r>
            <a:r>
              <a:rPr lang="en-US" sz="440" dirty="0"/>
              <a:t> del Clean Energy Package, </a:t>
            </a:r>
            <a:r>
              <a:rPr lang="en-US" sz="440" dirty="0" err="1"/>
              <a:t>infatti</a:t>
            </a:r>
            <a:r>
              <a:rPr lang="en-US" sz="440" dirty="0"/>
              <a:t> la SEN è </a:t>
            </a:r>
            <a:r>
              <a:rPr lang="en-US" sz="440" dirty="0" err="1"/>
              <a:t>uno</a:t>
            </a:r>
            <a:r>
              <a:rPr lang="en-US" sz="440" dirty="0"/>
              <a:t> </a:t>
            </a:r>
            <a:r>
              <a:rPr lang="en-US" sz="440" dirty="0" err="1"/>
              <a:t>strumento</a:t>
            </a:r>
            <a:r>
              <a:rPr lang="en-US" sz="440" dirty="0"/>
              <a:t> </a:t>
            </a:r>
            <a:r>
              <a:rPr lang="en-US" sz="440" dirty="0" err="1"/>
              <a:t>che</a:t>
            </a:r>
            <a:r>
              <a:rPr lang="en-US" sz="440" dirty="0"/>
              <a:t> a </a:t>
            </a:r>
            <a:r>
              <a:rPr lang="en-US" sz="440" dirty="0" err="1"/>
              <a:t>poco</a:t>
            </a:r>
            <a:r>
              <a:rPr lang="en-US" sz="440" dirty="0"/>
              <a:t> </a:t>
            </a:r>
            <a:r>
              <a:rPr lang="en-US" sz="440" dirty="0" err="1"/>
              <a:t>più</a:t>
            </a:r>
            <a:r>
              <a:rPr lang="en-US" sz="440" dirty="0"/>
              <a:t> di un anno </a:t>
            </a:r>
            <a:r>
              <a:rPr lang="en-US" sz="440" dirty="0" err="1"/>
              <a:t>dalla</a:t>
            </a:r>
            <a:r>
              <a:rPr lang="en-US" sz="440" dirty="0"/>
              <a:t> </a:t>
            </a:r>
            <a:r>
              <a:rPr lang="en-US" sz="440" dirty="0" err="1"/>
              <a:t>sua</a:t>
            </a:r>
            <a:r>
              <a:rPr lang="en-US" sz="440" dirty="0"/>
              <a:t> </a:t>
            </a:r>
            <a:r>
              <a:rPr lang="en-US" sz="440" dirty="0" err="1"/>
              <a:t>presentazione</a:t>
            </a:r>
            <a:r>
              <a:rPr lang="en-US" sz="440" dirty="0"/>
              <a:t>, </a:t>
            </a:r>
            <a:r>
              <a:rPr lang="en-US" sz="440" dirty="0" err="1"/>
              <a:t>deve</a:t>
            </a:r>
            <a:r>
              <a:rPr lang="en-US" sz="440" dirty="0"/>
              <a:t> </a:t>
            </a:r>
            <a:r>
              <a:rPr lang="en-US" sz="440" dirty="0" err="1"/>
              <a:t>essere</a:t>
            </a:r>
            <a:r>
              <a:rPr lang="en-US" sz="440" dirty="0"/>
              <a:t> </a:t>
            </a:r>
            <a:r>
              <a:rPr lang="en-US" sz="440" dirty="0" err="1"/>
              <a:t>aggiornato</a:t>
            </a:r>
            <a:r>
              <a:rPr lang="en-US" sz="440" dirty="0"/>
              <a:t> se </a:t>
            </a:r>
            <a:r>
              <a:rPr lang="en-US" sz="440" dirty="0" err="1"/>
              <a:t>si</a:t>
            </a:r>
            <a:r>
              <a:rPr lang="en-US" sz="440" dirty="0"/>
              <a:t> </a:t>
            </a:r>
            <a:r>
              <a:rPr lang="en-US" sz="440" dirty="0" err="1"/>
              <a:t>vorranno</a:t>
            </a:r>
            <a:r>
              <a:rPr lang="en-US" sz="440" dirty="0"/>
              <a:t> </a:t>
            </a:r>
            <a:r>
              <a:rPr lang="en-US" sz="440" dirty="0" err="1"/>
              <a:t>centrare</a:t>
            </a:r>
            <a:r>
              <a:rPr lang="en-US" sz="440" dirty="0"/>
              <a:t> </a:t>
            </a:r>
            <a:r>
              <a:rPr lang="en-US" sz="440" dirty="0" err="1"/>
              <a:t>i</a:t>
            </a:r>
            <a:r>
              <a:rPr lang="en-US" sz="440" dirty="0"/>
              <a:t> </a:t>
            </a:r>
            <a:r>
              <a:rPr lang="en-US" sz="440" dirty="0" err="1"/>
              <a:t>più</a:t>
            </a:r>
            <a:r>
              <a:rPr lang="en-US" sz="440" dirty="0"/>
              <a:t> </a:t>
            </a:r>
            <a:r>
              <a:rPr lang="en-US" sz="440" dirty="0" err="1"/>
              <a:t>ambiziosi</a:t>
            </a:r>
            <a:r>
              <a:rPr lang="en-US" sz="440" dirty="0"/>
              <a:t> </a:t>
            </a:r>
            <a:r>
              <a:rPr lang="en-US" sz="440" dirty="0" err="1"/>
              <a:t>obiettivi</a:t>
            </a:r>
            <a:r>
              <a:rPr lang="en-US" sz="440" dirty="0"/>
              <a:t> </a:t>
            </a:r>
            <a:r>
              <a:rPr lang="en-US" sz="440" dirty="0" err="1"/>
              <a:t>europei</a:t>
            </a:r>
            <a:r>
              <a:rPr lang="en-US" sz="440" dirty="0"/>
              <a:t> al 2030. Il </a:t>
            </a:r>
            <a:r>
              <a:rPr lang="en-US" sz="440" dirty="0" err="1"/>
              <a:t>nuovo</a:t>
            </a:r>
            <a:r>
              <a:rPr lang="en-US" sz="440" dirty="0"/>
              <a:t> </a:t>
            </a:r>
            <a:r>
              <a:rPr lang="en-US" sz="440" dirty="0" err="1"/>
              <a:t>documento</a:t>
            </a:r>
            <a:r>
              <a:rPr lang="en-US" sz="440" dirty="0"/>
              <a:t>, </a:t>
            </a:r>
            <a:r>
              <a:rPr lang="en-US" sz="440" dirty="0" err="1"/>
              <a:t>il</a:t>
            </a:r>
            <a:r>
              <a:rPr lang="en-US" sz="440" dirty="0"/>
              <a:t> Piano </a:t>
            </a:r>
            <a:r>
              <a:rPr lang="en-US" sz="440" dirty="0" err="1"/>
              <a:t>energa</a:t>
            </a:r>
            <a:r>
              <a:rPr lang="en-US" sz="440" dirty="0"/>
              <a:t> e </a:t>
            </a:r>
            <a:r>
              <a:rPr lang="en-US" sz="440" dirty="0" err="1"/>
              <a:t>Clima</a:t>
            </a:r>
            <a:r>
              <a:rPr lang="en-US" sz="440" dirty="0"/>
              <a:t>, </a:t>
            </a:r>
            <a:r>
              <a:rPr lang="en-US" sz="440" dirty="0" err="1"/>
              <a:t>sarà</a:t>
            </a:r>
            <a:r>
              <a:rPr lang="en-US" sz="440" dirty="0"/>
              <a:t> </a:t>
            </a:r>
            <a:r>
              <a:rPr lang="en-US" sz="440" dirty="0" err="1"/>
              <a:t>elaborato</a:t>
            </a:r>
            <a:r>
              <a:rPr lang="en-US" sz="440" dirty="0"/>
              <a:t> secondo le </a:t>
            </a:r>
            <a:r>
              <a:rPr lang="en-US" sz="440" dirty="0" err="1"/>
              <a:t>indicazioni</a:t>
            </a:r>
            <a:r>
              <a:rPr lang="en-US" sz="440" dirty="0"/>
              <a:t> del </a:t>
            </a:r>
            <a:r>
              <a:rPr lang="en-US" sz="440" dirty="0" err="1"/>
              <a:t>Regolamento</a:t>
            </a:r>
            <a:r>
              <a:rPr lang="en-US" sz="440" dirty="0"/>
              <a:t> Governance e </a:t>
            </a:r>
            <a:r>
              <a:rPr lang="en-US" sz="440" dirty="0" err="1"/>
              <a:t>dovrà</a:t>
            </a:r>
            <a:r>
              <a:rPr lang="en-US" sz="440" dirty="0"/>
              <a:t> </a:t>
            </a:r>
            <a:r>
              <a:rPr lang="en-US" sz="440" dirty="0" err="1"/>
              <a:t>essere</a:t>
            </a:r>
            <a:r>
              <a:rPr lang="en-US" sz="440" dirty="0"/>
              <a:t> </a:t>
            </a:r>
            <a:r>
              <a:rPr lang="en-US" sz="440" dirty="0" err="1"/>
              <a:t>finalizzato</a:t>
            </a:r>
            <a:r>
              <a:rPr lang="en-US" sz="440" dirty="0"/>
              <a:t> </a:t>
            </a:r>
            <a:r>
              <a:rPr lang="en-US" sz="440" dirty="0" err="1"/>
              <a:t>entro</a:t>
            </a:r>
            <a:r>
              <a:rPr lang="en-US" sz="440" dirty="0"/>
              <a:t> </a:t>
            </a:r>
            <a:r>
              <a:rPr lang="en-US" sz="440" dirty="0" err="1"/>
              <a:t>dicembre</a:t>
            </a:r>
            <a:r>
              <a:rPr lang="en-US" sz="440" dirty="0"/>
              <a:t> 2019.</a:t>
            </a:r>
            <a:endParaRPr sz="440" dirty="0"/>
          </a:p>
          <a:p>
            <a:pPr marL="457200" marR="0" lvl="0" indent="-228600" algn="l" rtl="0">
              <a:lnSpc>
                <a:spcPct val="80000"/>
              </a:lnSpc>
              <a:spcBef>
                <a:spcPts val="0"/>
              </a:spcBef>
              <a:spcAft>
                <a:spcPts val="0"/>
              </a:spcAft>
              <a:buClr>
                <a:srgbClr val="000000"/>
              </a:buClr>
              <a:buSzPts val="1100"/>
              <a:buFont typeface="Arial"/>
              <a:buNone/>
            </a:pPr>
            <a:endParaRPr sz="440" dirty="0"/>
          </a:p>
        </p:txBody>
      </p:sp>
      <p:sp>
        <p:nvSpPr>
          <p:cNvPr id="212" name="Google Shape;212;p33:notes"/>
          <p:cNvSpPr txBox="1">
            <a:spLocks noGrp="1"/>
          </p:cNvSpPr>
          <p:nvPr>
            <p:ph type="sldNum" idx="12"/>
          </p:nvPr>
        </p:nvSpPr>
        <p:spPr>
          <a:xfrm>
            <a:off x="4006371" y="8872376"/>
            <a:ext cx="3064947" cy="467053"/>
          </a:xfrm>
          <a:prstGeom prst="rect">
            <a:avLst/>
          </a:prstGeom>
          <a:noFill/>
          <a:ln>
            <a:noFill/>
          </a:ln>
        </p:spPr>
        <p:txBody>
          <a:bodyPr spcFirstLastPara="1" wrap="square" lIns="93750" tIns="46875" rIns="93750" bIns="46875"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23886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fontScale="40000" lnSpcReduction="20000"/>
          </a:bodyPr>
          <a:lstStyle/>
          <a:p>
            <a:pPr marL="158750" indent="0">
              <a:buNone/>
            </a:pPr>
            <a:endParaRPr lang="it-IT" sz="1200" b="1" i="0" kern="1200" dirty="0" smtClean="0">
              <a:solidFill>
                <a:schemeClr val="tx1"/>
              </a:solidFill>
              <a:effectLst/>
              <a:latin typeface="+mn-lt"/>
              <a:ea typeface="+mn-ea"/>
              <a:cs typeface="+mn-cs"/>
            </a:endParaRPr>
          </a:p>
          <a:p>
            <a:pPr marL="158750" indent="0">
              <a:buNone/>
            </a:pPr>
            <a:endParaRPr lang="it-IT" sz="1200" b="1" i="0" kern="1200" dirty="0" smtClean="0">
              <a:solidFill>
                <a:schemeClr val="tx1"/>
              </a:solidFill>
              <a:effectLst/>
              <a:latin typeface="+mn-lt"/>
              <a:ea typeface="+mn-ea"/>
              <a:cs typeface="+mn-cs"/>
            </a:endParaRPr>
          </a:p>
          <a:p>
            <a:pPr marL="158750" indent="0">
              <a:buNone/>
            </a:pPr>
            <a:endParaRPr lang="it-IT" sz="1200" b="1" i="0" kern="1200" dirty="0" smtClean="0">
              <a:solidFill>
                <a:schemeClr val="tx1"/>
              </a:solidFill>
              <a:effectLst/>
              <a:latin typeface="+mn-lt"/>
              <a:ea typeface="+mn-ea"/>
              <a:cs typeface="+mn-cs"/>
            </a:endParaRPr>
          </a:p>
          <a:p>
            <a:pPr marL="158750" indent="0">
              <a:buNone/>
            </a:pPr>
            <a:endParaRPr lang="it-IT" sz="1200" b="1" i="0" kern="1200" dirty="0" smtClean="0">
              <a:solidFill>
                <a:schemeClr val="tx1"/>
              </a:solidFill>
              <a:effectLst/>
              <a:latin typeface="+mn-lt"/>
              <a:ea typeface="+mn-ea"/>
              <a:cs typeface="+mn-cs"/>
            </a:endParaRPr>
          </a:p>
          <a:p>
            <a:pPr marL="158750" indent="0">
              <a:buNone/>
            </a:pPr>
            <a:endParaRPr lang="it-IT" sz="1200" b="1" i="0" kern="1200" dirty="0" smtClean="0">
              <a:solidFill>
                <a:schemeClr val="tx1"/>
              </a:solidFill>
              <a:effectLst/>
              <a:latin typeface="+mn-lt"/>
              <a:ea typeface="+mn-ea"/>
              <a:cs typeface="+mn-cs"/>
            </a:endParaRPr>
          </a:p>
          <a:p>
            <a:pPr marL="158750" indent="0">
              <a:buNone/>
            </a:pPr>
            <a:r>
              <a:rPr lang="it-IT" sz="1200" b="1" i="0" kern="1200" dirty="0" smtClean="0">
                <a:solidFill>
                  <a:schemeClr val="tx1"/>
                </a:solidFill>
                <a:effectLst/>
                <a:latin typeface="+mn-lt"/>
                <a:ea typeface="+mn-ea"/>
                <a:cs typeface="+mn-cs"/>
              </a:rPr>
              <a:t>L'UE ha fissato i suoi obiettivi per ridurre progressivamente le emissioni di gas a effetto serra fino al 2050.</a:t>
            </a:r>
          </a:p>
          <a:p>
            <a:r>
              <a:rPr lang="it-IT" sz="1200" b="0" i="0" kern="1200" dirty="0" smtClean="0">
                <a:solidFill>
                  <a:schemeClr val="tx1"/>
                </a:solidFill>
                <a:effectLst/>
                <a:latin typeface="+mn-lt"/>
                <a:ea typeface="+mn-ea"/>
                <a:cs typeface="+mn-cs"/>
              </a:rPr>
              <a:t>Gli obiettivi fondamentali in materia di clima e di energia sono stabiliti nel:</a:t>
            </a:r>
          </a:p>
          <a:p>
            <a:r>
              <a:rPr lang="it-IT" sz="1200" b="0" i="0" u="sng" kern="1200" dirty="0" smtClean="0">
                <a:solidFill>
                  <a:schemeClr val="tx1"/>
                </a:solidFill>
                <a:effectLst/>
                <a:latin typeface="+mn-lt"/>
                <a:ea typeface="+mn-ea"/>
                <a:cs typeface="+mn-cs"/>
                <a:hlinkClick r:id="rId3"/>
              </a:rPr>
              <a:t>pacchetto per il clima e l'energia 2020</a:t>
            </a:r>
            <a:endParaRPr lang="it-IT" sz="1200" b="0" i="0" kern="1200" dirty="0" smtClean="0">
              <a:solidFill>
                <a:schemeClr val="tx1"/>
              </a:solidFill>
              <a:effectLst/>
              <a:latin typeface="+mn-lt"/>
              <a:ea typeface="+mn-ea"/>
              <a:cs typeface="+mn-cs"/>
            </a:endParaRPr>
          </a:p>
          <a:p>
            <a:r>
              <a:rPr lang="it-IT" sz="1200" b="0" i="0" u="sng" kern="1200" dirty="0" smtClean="0">
                <a:solidFill>
                  <a:schemeClr val="tx1"/>
                </a:solidFill>
                <a:effectLst/>
                <a:latin typeface="+mn-lt"/>
                <a:ea typeface="+mn-ea"/>
                <a:cs typeface="+mn-cs"/>
                <a:hlinkClick r:id="rId4"/>
              </a:rPr>
              <a:t>quadro per le politiche dell'energia e del clima 2030.</a:t>
            </a:r>
            <a:endParaRPr lang="it-IT" sz="1200" b="0" i="0" kern="1200" dirty="0" smtClean="0">
              <a:solidFill>
                <a:schemeClr val="tx1"/>
              </a:solidFill>
              <a:effectLst/>
              <a:latin typeface="+mn-lt"/>
              <a:ea typeface="+mn-ea"/>
              <a:cs typeface="+mn-cs"/>
            </a:endParaRPr>
          </a:p>
          <a:p>
            <a:r>
              <a:rPr lang="it-IT" sz="1200" b="0" i="0" kern="1200" dirty="0" smtClean="0">
                <a:solidFill>
                  <a:schemeClr val="tx1"/>
                </a:solidFill>
                <a:effectLst/>
                <a:latin typeface="+mn-lt"/>
                <a:ea typeface="+mn-ea"/>
                <a:cs typeface="+mn-cs"/>
              </a:rPr>
              <a:t>La definizione di questi obiettivi aiuterà l'UE a compiere il passaggio a un'economia a basse emissioni di carbonio entro il 2050 come indicato nella apposita </a:t>
            </a:r>
            <a:r>
              <a:rPr lang="it-IT" sz="1200" b="0" i="0" u="sng" kern="1200" dirty="0" smtClean="0">
                <a:solidFill>
                  <a:schemeClr val="tx1"/>
                </a:solidFill>
                <a:effectLst/>
                <a:latin typeface="+mn-lt"/>
                <a:ea typeface="+mn-ea"/>
                <a:cs typeface="+mn-cs"/>
                <a:hlinkClick r:id="rId5"/>
              </a:rPr>
              <a:t>tabella di marcia</a:t>
            </a:r>
            <a:r>
              <a:rPr lang="it-IT" sz="1200" b="0" i="0" kern="1200" dirty="0" smtClean="0">
                <a:solidFill>
                  <a:schemeClr val="tx1"/>
                </a:solidFill>
                <a:effectLst/>
                <a:latin typeface="+mn-lt"/>
                <a:ea typeface="+mn-ea"/>
                <a:cs typeface="+mn-cs"/>
              </a:rPr>
              <a:t>.</a:t>
            </a:r>
          </a:p>
          <a:p>
            <a:r>
              <a:rPr lang="it-IT" sz="1200" b="0" i="0" kern="1200" dirty="0" smtClean="0">
                <a:solidFill>
                  <a:schemeClr val="tx1"/>
                </a:solidFill>
                <a:effectLst/>
                <a:latin typeface="+mn-lt"/>
                <a:ea typeface="+mn-ea"/>
                <a:cs typeface="+mn-cs"/>
              </a:rPr>
              <a:t>L'UE segue i </a:t>
            </a:r>
            <a:r>
              <a:rPr lang="it-IT" sz="1200" b="0" i="0" u="sng" kern="1200" dirty="0" smtClean="0">
                <a:solidFill>
                  <a:schemeClr val="tx1"/>
                </a:solidFill>
                <a:effectLst/>
                <a:latin typeface="+mn-lt"/>
                <a:ea typeface="+mn-ea"/>
                <a:cs typeface="+mn-cs"/>
                <a:hlinkClick r:id="rId6"/>
              </a:rPr>
              <a:t>progressi ottenuti nella riduzione delle emissioni</a:t>
            </a:r>
            <a:r>
              <a:rPr lang="it-IT" sz="1200" b="0" i="0" kern="1200" dirty="0" smtClean="0">
                <a:solidFill>
                  <a:schemeClr val="tx1"/>
                </a:solidFill>
                <a:effectLst/>
                <a:latin typeface="+mn-lt"/>
                <a:ea typeface="+mn-ea"/>
                <a:cs typeface="+mn-cs"/>
              </a:rPr>
              <a:t> grazie a una regolare attività di monitoraggio e di relazione.</a:t>
            </a:r>
          </a:p>
          <a:p>
            <a:r>
              <a:rPr lang="it-IT" sz="1200" b="0" i="0" kern="1200" dirty="0" smtClean="0">
                <a:solidFill>
                  <a:schemeClr val="tx1"/>
                </a:solidFill>
                <a:effectLst/>
                <a:latin typeface="+mn-lt"/>
                <a:ea typeface="+mn-ea"/>
                <a:cs typeface="+mn-cs"/>
              </a:rPr>
              <a:t>Prima di proporre nuove politiche, la Commissione </a:t>
            </a:r>
            <a:r>
              <a:rPr lang="it-IT" sz="1200" b="0" i="0" u="sng" kern="1200" dirty="0" smtClean="0">
                <a:solidFill>
                  <a:schemeClr val="tx1"/>
                </a:solidFill>
                <a:effectLst/>
                <a:latin typeface="+mn-lt"/>
                <a:ea typeface="+mn-ea"/>
                <a:cs typeface="+mn-cs"/>
                <a:hlinkClick r:id="rId7"/>
              </a:rPr>
              <a:t>ne valuta attentamente i potenziali impatti</a:t>
            </a:r>
            <a:r>
              <a:rPr lang="it-IT" sz="1200" b="0" i="0" kern="1200" dirty="0" smtClean="0">
                <a:solidFill>
                  <a:schemeClr val="tx1"/>
                </a:solidFill>
                <a:effectLst/>
                <a:latin typeface="+mn-lt"/>
                <a:ea typeface="+mn-ea"/>
                <a:cs typeface="+mn-cs"/>
              </a:rPr>
              <a:t>.</a:t>
            </a:r>
          </a:p>
          <a:p>
            <a:endParaRPr lang="it-IT" dirty="0" smtClean="0">
              <a:effectLst/>
            </a:endParaRPr>
          </a:p>
          <a:p>
            <a:endParaRPr lang="it-IT" dirty="0" smtClean="0">
              <a:effectLst/>
            </a:endParaRPr>
          </a:p>
          <a:p>
            <a:r>
              <a:rPr lang="it-IT" dirty="0" smtClean="0">
                <a:effectLst/>
              </a:rPr>
              <a:t>La </a:t>
            </a:r>
            <a:r>
              <a:rPr lang="it-IT" b="1" dirty="0" smtClean="0">
                <a:effectLst/>
              </a:rPr>
              <a:t>Convenzione delle Nazioni Unite sui cambiamenti climatici</a:t>
            </a:r>
            <a:r>
              <a:rPr lang="it-IT" dirty="0" smtClean="0">
                <a:effectLst/>
              </a:rPr>
              <a:t> (in </a:t>
            </a:r>
            <a:r>
              <a:rPr lang="it-IT" dirty="0" smtClean="0">
                <a:effectLst/>
                <a:hlinkClick r:id="rId8" tooltip="Lingua inglese"/>
              </a:rPr>
              <a:t>inglese</a:t>
            </a:r>
            <a:r>
              <a:rPr lang="it-IT" dirty="0" smtClean="0">
                <a:effectLst/>
              </a:rPr>
              <a:t> </a:t>
            </a:r>
            <a:r>
              <a:rPr lang="it-IT" b="1" dirty="0" err="1" smtClean="0">
                <a:effectLst/>
              </a:rPr>
              <a:t>United</a:t>
            </a:r>
            <a:r>
              <a:rPr lang="it-IT" b="1" dirty="0" smtClean="0">
                <a:effectLst/>
              </a:rPr>
              <a:t> Nations Framework Convention on </a:t>
            </a:r>
            <a:r>
              <a:rPr lang="it-IT" b="1" dirty="0" err="1" smtClean="0">
                <a:effectLst/>
              </a:rPr>
              <a:t>Climate</a:t>
            </a:r>
            <a:r>
              <a:rPr lang="it-IT" b="1" dirty="0" smtClean="0">
                <a:effectLst/>
              </a:rPr>
              <a:t> </a:t>
            </a:r>
            <a:r>
              <a:rPr lang="it-IT" b="1" dirty="0" err="1" smtClean="0">
                <a:effectLst/>
              </a:rPr>
              <a:t>Change</a:t>
            </a:r>
            <a:r>
              <a:rPr lang="it-IT" dirty="0" smtClean="0">
                <a:effectLst/>
              </a:rPr>
              <a:t> da cui l'acronimo </a:t>
            </a:r>
            <a:r>
              <a:rPr lang="it-IT" b="1" dirty="0" smtClean="0">
                <a:effectLst/>
              </a:rPr>
              <a:t>UNFCCC</a:t>
            </a:r>
            <a:r>
              <a:rPr lang="it-IT" dirty="0" smtClean="0">
                <a:effectLst/>
              </a:rPr>
              <a:t> o </a:t>
            </a:r>
            <a:r>
              <a:rPr lang="it-IT" b="1" dirty="0" smtClean="0">
                <a:effectLst/>
              </a:rPr>
              <a:t>FCCC</a:t>
            </a:r>
            <a:r>
              <a:rPr lang="it-IT" dirty="0" smtClean="0">
                <a:effectLst/>
              </a:rPr>
              <a:t>), nota anche come </a:t>
            </a:r>
            <a:r>
              <a:rPr lang="it-IT" b="1" dirty="0" smtClean="0">
                <a:effectLst/>
              </a:rPr>
              <a:t>Accordi di Rio</a:t>
            </a:r>
            <a:r>
              <a:rPr lang="it-IT" dirty="0" smtClean="0">
                <a:effectLst/>
              </a:rPr>
              <a:t>, è un </a:t>
            </a:r>
            <a:r>
              <a:rPr lang="it-IT" dirty="0" smtClean="0">
                <a:effectLst/>
                <a:hlinkClick r:id="rId9" tooltip="Trattato (accordo)"/>
              </a:rPr>
              <a:t>trattato</a:t>
            </a:r>
            <a:r>
              <a:rPr lang="it-IT" dirty="0" smtClean="0">
                <a:effectLst/>
              </a:rPr>
              <a:t> ambientale internazionale prodotto dalla Conferenza sull'Ambiente e sullo Sviluppo delle </a:t>
            </a:r>
            <a:r>
              <a:rPr lang="it-IT" dirty="0" smtClean="0">
                <a:effectLst/>
                <a:hlinkClick r:id="rId10" tooltip="Nazioni Unite"/>
              </a:rPr>
              <a:t>Nazioni Unite</a:t>
            </a:r>
            <a:r>
              <a:rPr lang="it-IT" dirty="0" smtClean="0">
                <a:effectLst/>
              </a:rPr>
              <a:t> (UNCED, </a:t>
            </a:r>
            <a:r>
              <a:rPr lang="it-IT" dirty="0" err="1" smtClean="0">
                <a:effectLst/>
              </a:rPr>
              <a:t>United</a:t>
            </a:r>
            <a:r>
              <a:rPr lang="it-IT" dirty="0" smtClean="0">
                <a:effectLst/>
              </a:rPr>
              <a:t> Nations Conference on Environment and Development), informalmente conosciuta come </a:t>
            </a:r>
            <a:r>
              <a:rPr lang="it-IT" dirty="0" smtClean="0">
                <a:effectLst/>
                <a:hlinkClick r:id="rId11" tooltip="Summit della Terra"/>
              </a:rPr>
              <a:t>Summit della Terra</a:t>
            </a:r>
            <a:r>
              <a:rPr lang="it-IT" dirty="0" smtClean="0">
                <a:effectLst/>
              </a:rPr>
              <a:t>, tenutasi a </a:t>
            </a:r>
            <a:r>
              <a:rPr lang="it-IT" dirty="0" smtClean="0">
                <a:effectLst/>
                <a:hlinkClick r:id="rId12" tooltip="Rio de Janeiro"/>
              </a:rPr>
              <a:t>Rio de Janeiro</a:t>
            </a:r>
            <a:r>
              <a:rPr lang="it-IT" dirty="0" smtClean="0">
                <a:effectLst/>
              </a:rPr>
              <a:t> nel 1992. Il trattato punta alla riduzione delle emissioni dei </a:t>
            </a:r>
            <a:r>
              <a:rPr lang="it-IT" dirty="0" smtClean="0">
                <a:effectLst/>
                <a:hlinkClick r:id="rId13" tooltip="Gas serra"/>
              </a:rPr>
              <a:t>gas serra</a:t>
            </a:r>
            <a:r>
              <a:rPr lang="it-IT" dirty="0" smtClean="0">
                <a:effectLst/>
              </a:rPr>
              <a:t>, sulla base dell'ipotesi di </a:t>
            </a:r>
            <a:r>
              <a:rPr lang="it-IT" dirty="0" smtClean="0">
                <a:effectLst/>
                <a:hlinkClick r:id="rId14" tooltip="Riscaldamento globale"/>
              </a:rPr>
              <a:t>riscaldamento globale</a:t>
            </a:r>
            <a:r>
              <a:rPr lang="it-IT" dirty="0" smtClean="0">
                <a:effectLst/>
              </a:rPr>
              <a:t>. </a:t>
            </a:r>
            <a:endParaRPr lang="it-IT" dirty="0" smtClean="0"/>
          </a:p>
          <a:p>
            <a:endParaRPr lang="it-IT" dirty="0" smtClean="0"/>
          </a:p>
          <a:p>
            <a:r>
              <a:rPr lang="it-IT" dirty="0" smtClean="0"/>
              <a:t>Il </a:t>
            </a:r>
            <a:r>
              <a:rPr lang="it-IT" b="1" dirty="0" smtClean="0"/>
              <a:t>protocollo di Kyoto</a:t>
            </a:r>
            <a:r>
              <a:rPr lang="it-IT" dirty="0" smtClean="0"/>
              <a:t> è un </a:t>
            </a:r>
            <a:r>
              <a:rPr lang="it-IT" dirty="0" smtClean="0">
                <a:hlinkClick r:id="rId15" tooltip="Trattato internazionale"/>
              </a:rPr>
              <a:t>trattato internazionale</a:t>
            </a:r>
            <a:r>
              <a:rPr lang="it-IT" dirty="0" smtClean="0"/>
              <a:t> in materia </a:t>
            </a:r>
            <a:r>
              <a:rPr lang="it-IT" dirty="0" smtClean="0">
                <a:hlinkClick r:id="rId16" tooltip="Ambientalismo"/>
              </a:rPr>
              <a:t>ambientale</a:t>
            </a:r>
            <a:r>
              <a:rPr lang="it-IT" dirty="0" smtClean="0"/>
              <a:t> riguardante il </a:t>
            </a:r>
            <a:r>
              <a:rPr lang="it-IT" dirty="0" smtClean="0">
                <a:hlinkClick r:id="rId14" tooltip="Riscaldamento globale"/>
              </a:rPr>
              <a:t>surriscaldamento globale</a:t>
            </a:r>
            <a:r>
              <a:rPr lang="it-IT" dirty="0" smtClean="0"/>
              <a:t>, redatto l'11 dicembre </a:t>
            </a:r>
            <a:r>
              <a:rPr lang="it-IT" dirty="0" smtClean="0">
                <a:hlinkClick r:id="rId17" tooltip="1997"/>
              </a:rPr>
              <a:t>1997</a:t>
            </a:r>
            <a:r>
              <a:rPr lang="it-IT" dirty="0" smtClean="0"/>
              <a:t> nella città </a:t>
            </a:r>
            <a:r>
              <a:rPr lang="it-IT" dirty="0" smtClean="0">
                <a:hlinkClick r:id="rId18" tooltip="Giappone"/>
              </a:rPr>
              <a:t>giapponese</a:t>
            </a:r>
            <a:r>
              <a:rPr lang="it-IT" dirty="0" smtClean="0"/>
              <a:t> di </a:t>
            </a:r>
            <a:r>
              <a:rPr lang="it-IT" dirty="0" smtClean="0">
                <a:hlinkClick r:id="rId19" tooltip="Kyoto"/>
              </a:rPr>
              <a:t>Kyoto</a:t>
            </a:r>
            <a:r>
              <a:rPr lang="it-IT" dirty="0" smtClean="0"/>
              <a:t> da più di 180 Paesi in occasione della </a:t>
            </a:r>
            <a:r>
              <a:rPr lang="it-IT" i="1" dirty="0" smtClean="0"/>
              <a:t>Conferenza delle Parti "COP3</a:t>
            </a:r>
            <a:r>
              <a:rPr lang="it-IT" dirty="0" smtClean="0"/>
              <a:t>" della </a:t>
            </a:r>
            <a:r>
              <a:rPr lang="it-IT" dirty="0" smtClean="0">
                <a:hlinkClick r:id="rId20"/>
              </a:rPr>
              <a:t>Convenzione quadro delle Nazioni Unite sui cambiamenti climatici (UNFCCC)</a:t>
            </a:r>
            <a:r>
              <a:rPr lang="it-IT" dirty="0" smtClean="0"/>
              <a:t>. Il trattato è entrato in vigore il 16 febbraio </a:t>
            </a:r>
            <a:r>
              <a:rPr lang="it-IT" dirty="0" smtClean="0">
                <a:hlinkClick r:id="rId21" tooltip="2005"/>
              </a:rPr>
              <a:t>2005</a:t>
            </a:r>
            <a:r>
              <a:rPr lang="it-IT" dirty="0" smtClean="0"/>
              <a:t>, dopo la ratifica da parte della </a:t>
            </a:r>
            <a:r>
              <a:rPr lang="it-IT" dirty="0" smtClean="0">
                <a:hlinkClick r:id="rId22" tooltip="Russia"/>
              </a:rPr>
              <a:t>Russia</a:t>
            </a:r>
            <a:r>
              <a:rPr lang="it-IT" dirty="0" smtClean="0"/>
              <a:t>. A maggio </a:t>
            </a:r>
            <a:r>
              <a:rPr lang="it-IT" dirty="0" smtClean="0">
                <a:hlinkClick r:id="rId23" tooltip="2013"/>
              </a:rPr>
              <a:t>2013</a:t>
            </a:r>
            <a:r>
              <a:rPr lang="it-IT" dirty="0" smtClean="0"/>
              <a:t> gli Stati che hanno aderito e ratificato il protocollo sono 192.</a:t>
            </a:r>
          </a:p>
          <a:p>
            <a:r>
              <a:rPr lang="it-IT" dirty="0" smtClean="0"/>
              <a:t>Obiettivo</a:t>
            </a:r>
            <a:r>
              <a:rPr lang="it-IT" baseline="0" dirty="0" smtClean="0"/>
              <a:t> ridurre l’emissione di gas serra al 2012 del 5,2% rispetto al 1990.</a:t>
            </a:r>
          </a:p>
          <a:p>
            <a:endParaRPr lang="it-IT" baseline="0" dirty="0" smtClean="0"/>
          </a:p>
          <a:p>
            <a:r>
              <a:rPr lang="it-IT" dirty="0" smtClean="0">
                <a:effectLst/>
              </a:rPr>
              <a:t>Il Sistema Europeo di Scambio di Quote di Emissione (da qui in poi EU ETS) è il principale strumento adottato dall'Unione europea, in attuazione del Protocollo di Kyoto, per ridurre le emissioni di gas a effetto serra nei settori energivori.</a:t>
            </a:r>
          </a:p>
          <a:p>
            <a:r>
              <a:rPr lang="it-IT" dirty="0" smtClean="0">
                <a:effectLst/>
              </a:rPr>
              <a:t>Istituito dalla Direttiva 2003/87/CE (Direttiva ETS), l'EU ETS regolamenta il </a:t>
            </a:r>
            <a:r>
              <a:rPr lang="it-IT" dirty="0" err="1" smtClean="0">
                <a:effectLst/>
              </a:rPr>
              <a:t>cap&amp;trade</a:t>
            </a:r>
            <a:r>
              <a:rPr lang="it-IT" dirty="0" smtClean="0">
                <a:effectLst/>
              </a:rPr>
              <a:t> in Europa per gli impianti industriali, per il settore della produzione di energia elettrica e termica e per gli operatori aerei. </a:t>
            </a:r>
          </a:p>
          <a:p>
            <a:r>
              <a:rPr lang="it-IT" dirty="0" smtClean="0">
                <a:effectLst/>
              </a:rPr>
              <a:t>Viene definito un sistema </a:t>
            </a:r>
            <a:r>
              <a:rPr lang="it-IT" dirty="0" err="1" smtClean="0">
                <a:effectLst/>
              </a:rPr>
              <a:t>cap&amp;trade</a:t>
            </a:r>
            <a:r>
              <a:rPr lang="it-IT" dirty="0" smtClean="0">
                <a:effectLst/>
              </a:rPr>
              <a:t> perché fissa un tetto massimo (</a:t>
            </a:r>
            <a:r>
              <a:rPr lang="it-IT" dirty="0" err="1" smtClean="0">
                <a:effectLst/>
              </a:rPr>
              <a:t>cap</a:t>
            </a:r>
            <a:r>
              <a:rPr lang="it-IT" dirty="0" smtClean="0">
                <a:effectLst/>
              </a:rPr>
              <a:t>) al livello complessivo delle emissioni consentite a tutti i soggetti vincolati, ma permette ai partecipanti di acquistare e vendere sul mercato (</a:t>
            </a:r>
            <a:r>
              <a:rPr lang="it-IT" dirty="0" err="1" smtClean="0">
                <a:effectLst/>
              </a:rPr>
              <a:t>trade</a:t>
            </a:r>
            <a:r>
              <a:rPr lang="it-IT" dirty="0" smtClean="0">
                <a:effectLst/>
              </a:rPr>
              <a:t>) diritti a emettere CO2 (quote) secondo le loro necessità, all'interno del limite stabilito. </a:t>
            </a:r>
          </a:p>
          <a:p>
            <a:endParaRPr lang="it-IT" dirty="0" smtClean="0"/>
          </a:p>
          <a:p>
            <a:r>
              <a:rPr lang="it-IT" sz="1200" kern="1200" dirty="0" smtClean="0">
                <a:solidFill>
                  <a:schemeClr val="tx1"/>
                </a:solidFill>
                <a:effectLst/>
                <a:latin typeface="+mn-lt"/>
                <a:ea typeface="+mn-ea"/>
                <a:cs typeface="+mn-cs"/>
              </a:rPr>
              <a:t>Dopo undici mesi di lavoro legislativo, il Parlamento ha approvato il </a:t>
            </a:r>
            <a:r>
              <a:rPr lang="it-IT" sz="1200" b="1" kern="1200" dirty="0" smtClean="0">
                <a:solidFill>
                  <a:schemeClr val="tx1"/>
                </a:solidFill>
                <a:effectLst/>
                <a:latin typeface="+mn-lt"/>
                <a:ea typeface="+mn-ea"/>
                <a:cs typeface="+mn-cs"/>
              </a:rPr>
              <a:t>pacchetto clima-energia </a:t>
            </a:r>
            <a:r>
              <a:rPr lang="it-IT" sz="1200" kern="1200" dirty="0" smtClean="0">
                <a:solidFill>
                  <a:schemeClr val="tx1"/>
                </a:solidFill>
                <a:effectLst/>
                <a:latin typeface="+mn-lt"/>
                <a:ea typeface="+mn-ea"/>
                <a:cs typeface="+mn-cs"/>
              </a:rPr>
              <a:t>volto conseguire gli obiettivi che l'UE si è fissata per il 2020: ridurre del 20% le emissioni di gas a effetto serra, portare al 20% il risparmio energetico e aumentare al 20% il consumo di fonti rinnovabili. Il pacchetto comprende provvedimenti sul sistema di scambio di quote di emissione e sui limiti alle emissioni delle automobili.</a:t>
            </a:r>
          </a:p>
          <a:p>
            <a:endParaRPr lang="it-IT" sz="1200" kern="1200" dirty="0" smtClean="0">
              <a:solidFill>
                <a:schemeClr val="tx1"/>
              </a:solidFill>
              <a:effectLst/>
              <a:latin typeface="+mn-lt"/>
              <a:ea typeface="+mn-ea"/>
              <a:cs typeface="+mn-cs"/>
            </a:endParaRPr>
          </a:p>
          <a:p>
            <a:r>
              <a:rPr lang="it-IT" b="0" dirty="0" smtClean="0">
                <a:effectLst/>
              </a:rPr>
              <a:t>Il quadro per il clima e l’energia 2030 fissa tre obiettivi principali da conseguire entro l'anno indicato:</a:t>
            </a:r>
            <a:r>
              <a:rPr lang="it-IT" b="0" baseline="0" dirty="0" smtClean="0">
                <a:effectLst/>
              </a:rPr>
              <a:t> </a:t>
            </a:r>
            <a:r>
              <a:rPr lang="it-IT" sz="1200" b="0" kern="1200" dirty="0" smtClean="0">
                <a:solidFill>
                  <a:schemeClr val="tx1"/>
                </a:solidFill>
                <a:effectLst/>
                <a:latin typeface="+mn-lt"/>
                <a:ea typeface="+mn-ea"/>
                <a:cs typeface="+mn-cs"/>
              </a:rPr>
              <a:t>una riduzione almeno del 40% delle emissioni di gas a effetto serra (rispetto ai livelli del 1990)-</a:t>
            </a:r>
            <a:r>
              <a:rPr lang="it-IT" sz="1200" b="0" kern="1200" baseline="0" dirty="0" smtClean="0">
                <a:solidFill>
                  <a:schemeClr val="tx1"/>
                </a:solidFill>
                <a:effectLst/>
                <a:latin typeface="+mn-lt"/>
                <a:ea typeface="+mn-ea"/>
                <a:cs typeface="+mn-cs"/>
              </a:rPr>
              <a:t> </a:t>
            </a:r>
            <a:r>
              <a:rPr lang="it-IT" sz="1200" b="0" kern="1200" dirty="0" smtClean="0">
                <a:solidFill>
                  <a:schemeClr val="tx1"/>
                </a:solidFill>
                <a:effectLst/>
                <a:latin typeface="+mn-lt"/>
                <a:ea typeface="+mn-ea"/>
                <a:cs typeface="+mn-cs"/>
              </a:rPr>
              <a:t>una quota almeno del 27% di energia rinnovabile -</a:t>
            </a:r>
            <a:r>
              <a:rPr lang="it-IT" sz="1200" b="0" kern="1200" baseline="0" dirty="0" smtClean="0">
                <a:solidFill>
                  <a:schemeClr val="tx1"/>
                </a:solidFill>
                <a:effectLst/>
                <a:latin typeface="+mn-lt"/>
                <a:ea typeface="+mn-ea"/>
                <a:cs typeface="+mn-cs"/>
              </a:rPr>
              <a:t> </a:t>
            </a:r>
            <a:r>
              <a:rPr lang="it-IT" sz="1200" b="0" kern="1200" dirty="0" smtClean="0">
                <a:solidFill>
                  <a:schemeClr val="tx1"/>
                </a:solidFill>
                <a:effectLst/>
                <a:latin typeface="+mn-lt"/>
                <a:ea typeface="+mn-ea"/>
                <a:cs typeface="+mn-cs"/>
              </a:rPr>
              <a:t>un miglioramento almeno del 27% dell'efficienza energetica.</a:t>
            </a:r>
          </a:p>
          <a:p>
            <a:r>
              <a:rPr lang="it-IT" b="0" dirty="0" smtClean="0">
                <a:effectLst/>
              </a:rPr>
              <a:t>Il quadro è stato adottato dai leader dell’UE nell'ottobre 2014 e si basa sul </a:t>
            </a:r>
            <a:r>
              <a:rPr lang="it-IT" b="0" dirty="0" smtClean="0">
                <a:effectLst/>
                <a:hlinkClick r:id="rId3"/>
              </a:rPr>
              <a:t>pacchetto per il clima e l'energia 2020</a:t>
            </a:r>
            <a:r>
              <a:rPr lang="it-IT" b="1" dirty="0" smtClean="0">
                <a:effectLst/>
              </a:rPr>
              <a:t>.</a:t>
            </a:r>
          </a:p>
          <a:p>
            <a:endParaRPr lang="it-IT" sz="1200" kern="1200" dirty="0" smtClean="0">
              <a:solidFill>
                <a:schemeClr val="tx1"/>
              </a:solidFill>
              <a:effectLst/>
              <a:latin typeface="+mn-lt"/>
              <a:ea typeface="+mn-ea"/>
              <a:cs typeface="+mn-cs"/>
            </a:endParaRPr>
          </a:p>
          <a:p>
            <a:endParaRPr lang="it-IT" dirty="0" smtClean="0"/>
          </a:p>
          <a:p>
            <a:r>
              <a:rPr lang="it-IT" b="0" dirty="0" smtClean="0">
                <a:effectLst/>
              </a:rPr>
              <a:t>Alla conferenza sul clima di Parigi (COP21) del dicembre 2015, 195 paesi hanno adottato il primo accordo universale e giuridicamente vincolante sul clima mondiale.</a:t>
            </a:r>
            <a:r>
              <a:rPr lang="it-IT" b="0" baseline="0" dirty="0" smtClean="0">
                <a:effectLst/>
              </a:rPr>
              <a:t> </a:t>
            </a:r>
            <a:r>
              <a:rPr lang="it-IT" b="0" dirty="0" smtClean="0">
                <a:effectLst/>
              </a:rPr>
              <a:t>L’accordo definisce un piano d’azione globale, inteso a rimettere il mondo sulla buona strada per evitare cambiamenti climatici pericolosi limitando il riscaldamento globale ben al di sotto dei 2ºC.</a:t>
            </a:r>
          </a:p>
          <a:p>
            <a:endParaRPr lang="it-IT" b="0" dirty="0" smtClean="0">
              <a:effectLst/>
            </a:endParaRPr>
          </a:p>
          <a:p>
            <a:r>
              <a:rPr lang="it-IT" sz="1200" b="1" i="0" u="none" strike="noStrike" kern="1200" dirty="0" smtClean="0">
                <a:solidFill>
                  <a:schemeClr val="tx1"/>
                </a:solidFill>
                <a:effectLst/>
                <a:latin typeface="+mn-lt"/>
                <a:ea typeface="+mn-ea"/>
                <a:cs typeface="+mn-cs"/>
              </a:rPr>
              <a:t> </a:t>
            </a:r>
            <a:endParaRPr lang="it-IT" b="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b="1" dirty="0" smtClean="0">
                <a:effectLst/>
              </a:rPr>
              <a:t>DATE DI PUBBLICAZIONE DIRETTIVE E DICISIONI 2018</a:t>
            </a:r>
          </a:p>
          <a:p>
            <a:r>
              <a:rPr lang="it-IT" b="0" dirty="0" smtClean="0">
                <a:effectLst/>
              </a:rPr>
              <a:t>https://ec.europa.eu/energy/en/topics/energy-strategy-and-energy-union/clean-energy-all-europeans</a:t>
            </a:r>
          </a:p>
          <a:p>
            <a:pPr fontAlgn="ctr"/>
            <a:r>
              <a:rPr lang="it-IT" sz="1200" b="1" i="0" u="none" strike="noStrike" kern="1200" dirty="0" smtClean="0">
                <a:solidFill>
                  <a:schemeClr val="tx1"/>
                </a:solidFill>
                <a:effectLst/>
                <a:latin typeface="+mn-lt"/>
                <a:ea typeface="+mn-ea"/>
                <a:cs typeface="+mn-cs"/>
              </a:rPr>
              <a:t>IN DATA </a:t>
            </a:r>
            <a:r>
              <a:rPr lang="it-IT" sz="1200" b="1" i="0" u="none" strike="noStrike" kern="1200" dirty="0" smtClean="0">
                <a:solidFill>
                  <a:schemeClr val="tx1"/>
                </a:solidFill>
                <a:effectLst/>
                <a:latin typeface="+mn-lt"/>
                <a:ea typeface="+mn-ea"/>
                <a:cs typeface="+mn-cs"/>
                <a:hlinkClick r:id="rId24"/>
              </a:rPr>
              <a:t>13/11/2018</a:t>
            </a:r>
            <a:r>
              <a:rPr lang="it-IT" sz="1200" b="1" i="0" u="none" strike="noStrike" kern="1200" dirty="0" smtClean="0">
                <a:solidFill>
                  <a:schemeClr val="tx1"/>
                </a:solidFill>
                <a:effectLst/>
                <a:latin typeface="+mn-lt"/>
                <a:ea typeface="+mn-ea"/>
                <a:cs typeface="+mn-cs"/>
              </a:rPr>
              <a:t> Il Parlamento ha approvato un obiettivo vincolante per le energie rinnovabili (32% nel 2030) e uno indicativo sull’efficienza energetica (32,5% nel 2030).</a:t>
            </a:r>
          </a:p>
          <a:p>
            <a:pPr fontAlgn="ctr"/>
            <a:r>
              <a:rPr lang="it-IT" sz="1200" b="0" i="0" u="none" strike="noStrike" kern="1200" dirty="0" smtClean="0">
                <a:solidFill>
                  <a:schemeClr val="tx1"/>
                </a:solidFill>
                <a:effectLst/>
                <a:latin typeface="+mn-lt"/>
                <a:ea typeface="+mn-ea"/>
                <a:cs typeface="+mn-cs"/>
              </a:rPr>
              <a:t>Martedì il Parlamento ha confermato l'accordo provvisorio raggiunto in giugno con il Consiglio sull'efficienza energetica (434 voti in favore,104 voti contrari e 37 astensioni), le energie rinnovabili (495 voti in favore, 68 voti contrari e 61 astensioni) e la </a:t>
            </a:r>
            <a:r>
              <a:rPr lang="it-IT" sz="1200" b="0" i="1" u="none" strike="noStrike" kern="1200" dirty="0" err="1" smtClean="0">
                <a:solidFill>
                  <a:schemeClr val="tx1"/>
                </a:solidFill>
                <a:effectLst/>
                <a:latin typeface="+mn-lt"/>
                <a:ea typeface="+mn-ea"/>
                <a:cs typeface="+mn-cs"/>
              </a:rPr>
              <a:t>governance</a:t>
            </a:r>
            <a:r>
              <a:rPr lang="it-IT" sz="1200" b="0" i="1" u="none" strike="noStrike" kern="1200" dirty="0" smtClean="0">
                <a:solidFill>
                  <a:schemeClr val="tx1"/>
                </a:solidFill>
                <a:effectLst/>
                <a:latin typeface="+mn-lt"/>
                <a:ea typeface="+mn-ea"/>
                <a:cs typeface="+mn-cs"/>
              </a:rPr>
              <a:t> </a:t>
            </a:r>
            <a:r>
              <a:rPr lang="it-IT" sz="1200" b="0" i="0" u="none" strike="noStrike" kern="1200" dirty="0" smtClean="0">
                <a:solidFill>
                  <a:schemeClr val="tx1"/>
                </a:solidFill>
                <a:effectLst/>
                <a:latin typeface="+mn-lt"/>
                <a:ea typeface="+mn-ea"/>
                <a:cs typeface="+mn-cs"/>
              </a:rPr>
              <a:t>dell'Unione dell'energia (475 voti in favore, 100 voti contrari e 33 astensioni) - tre importanti dossier legislativi che fanno parte del </a:t>
            </a:r>
            <a:r>
              <a:rPr lang="it-IT" sz="1200" b="0" i="0" u="none" strike="noStrike" kern="1200" dirty="0" smtClean="0">
                <a:solidFill>
                  <a:schemeClr val="tx1"/>
                </a:solidFill>
                <a:effectLst/>
                <a:latin typeface="+mn-lt"/>
                <a:ea typeface="+mn-ea"/>
                <a:cs typeface="+mn-cs"/>
                <a:hlinkClick r:id="rId25"/>
              </a:rPr>
              <a:t>pacchetto Energia pulita per tutti gli europei</a:t>
            </a:r>
            <a:r>
              <a:rPr lang="it-IT" sz="1200" b="0" i="0" u="none" strike="noStrike" kern="1200" dirty="0" smtClean="0">
                <a:solidFill>
                  <a:schemeClr val="tx1"/>
                </a:solidFill>
                <a:effectLst/>
                <a:latin typeface="+mn-lt"/>
                <a:ea typeface="+mn-ea"/>
                <a:cs typeface="+mn-cs"/>
              </a:rPr>
              <a:t>.</a:t>
            </a:r>
          </a:p>
          <a:p>
            <a:pPr fontAlgn="ctr"/>
            <a:r>
              <a:rPr lang="it-IT" sz="1200" b="0" i="0" u="none" strike="noStrike" kern="1200" dirty="0" smtClean="0">
                <a:solidFill>
                  <a:schemeClr val="tx1"/>
                </a:solidFill>
                <a:effectLst/>
                <a:latin typeface="+mn-lt"/>
                <a:ea typeface="+mn-ea"/>
                <a:cs typeface="+mn-cs"/>
              </a:rPr>
              <a:t/>
            </a:r>
            <a:br>
              <a:rPr lang="it-IT" sz="1200" b="0" i="0" u="none" strike="noStrike" kern="1200" dirty="0" smtClean="0">
                <a:solidFill>
                  <a:schemeClr val="tx1"/>
                </a:solidFill>
                <a:effectLst/>
                <a:latin typeface="+mn-lt"/>
                <a:ea typeface="+mn-ea"/>
                <a:cs typeface="+mn-cs"/>
              </a:rPr>
            </a:br>
            <a:r>
              <a:rPr lang="it-IT" sz="1200" b="0" i="0" u="none" strike="noStrike" kern="1200" dirty="0" smtClean="0">
                <a:solidFill>
                  <a:schemeClr val="tx1"/>
                </a:solidFill>
                <a:effectLst/>
                <a:latin typeface="+mn-lt"/>
                <a:ea typeface="+mn-ea"/>
                <a:cs typeface="+mn-cs"/>
              </a:rPr>
              <a:t>La legislazione stabilisce che l'efficienza energetica nell'UE dovrebbe essere migliorata del 32,5% entro il 2030, mentre la quota di energia da fonti rinnovabili deve rappresentare almeno il 32% del consumo finale lordo dell'UE. Entrambi gli obiettivi saranno rivisti entro il 2023 e potranno solo essere innalzati, non abbassa</a:t>
            </a:r>
          </a:p>
          <a:p>
            <a:endParaRPr lang="it-IT" b="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i="0" kern="1200" dirty="0" err="1" smtClean="0">
                <a:solidFill>
                  <a:schemeClr val="tx1"/>
                </a:solidFill>
                <a:effectLst/>
                <a:latin typeface="+mn-lt"/>
                <a:ea typeface="+mn-ea"/>
                <a:cs typeface="+mn-cs"/>
              </a:rPr>
              <a:t>Governance</a:t>
            </a:r>
            <a:r>
              <a:rPr lang="it-IT" sz="1200" b="1" i="0" kern="1200" dirty="0" smtClean="0">
                <a:solidFill>
                  <a:schemeClr val="tx1"/>
                </a:solidFill>
                <a:effectLst/>
                <a:latin typeface="+mn-lt"/>
                <a:ea typeface="+mn-ea"/>
                <a:cs typeface="+mn-cs"/>
              </a:rPr>
              <a:t> dell'Unione dell'energia – Il Consiglio concorda un orientamento generale</a:t>
            </a:r>
            <a:endParaRPr lang="it-IT" b="0" dirty="0" smtClean="0">
              <a:effectLst/>
            </a:endParaRPr>
          </a:p>
          <a:p>
            <a:r>
              <a:rPr lang="it-IT" dirty="0" smtClean="0"/>
              <a:t>https://www.consilium.europa.eu/it/press/press-releases/2017/12/18/governance-of-the-energy-union-council-agrees-general-approach/</a:t>
            </a:r>
          </a:p>
          <a:p>
            <a:endParaRPr lang="it-IT" dirty="0" smtClean="0"/>
          </a:p>
          <a:p>
            <a:r>
              <a:rPr lang="it-IT" b="1" dirty="0" smtClean="0"/>
              <a:t>COP 24 POLONIA – DAL 3 AL</a:t>
            </a:r>
            <a:r>
              <a:rPr lang="it-IT" b="1" baseline="0" dirty="0" smtClean="0"/>
              <a:t> 4 DICEMBRE 2018</a:t>
            </a:r>
          </a:p>
          <a:p>
            <a:r>
              <a:rPr lang="it-IT" dirty="0" smtClean="0"/>
              <a:t> Scopo</a:t>
            </a:r>
            <a:r>
              <a:rPr lang="it-IT" baseline="0" dirty="0" smtClean="0"/>
              <a:t> della conferenza è decidere a zioni per il contrasto al riscaldamento climatico globale, dando concretezza all’accordo di Parigi al fine di </a:t>
            </a:r>
            <a:r>
              <a:rPr lang="it-IT" baseline="0" dirty="0" err="1" smtClean="0"/>
              <a:t>contonere</a:t>
            </a:r>
            <a:r>
              <a:rPr lang="it-IT" baseline="0" dirty="0" smtClean="0"/>
              <a:t> </a:t>
            </a:r>
            <a:r>
              <a:rPr lang="it-IT" baseline="0" dirty="0" smtClean="0"/>
              <a:t>l’aumento della temperatura media entro fine secolo al di sotto dei 2 gradi rispetto all’era </a:t>
            </a:r>
            <a:r>
              <a:rPr lang="it-IT" baseline="0" dirty="0" err="1" smtClean="0"/>
              <a:t>pre</a:t>
            </a:r>
            <a:r>
              <a:rPr lang="it-IT" baseline="0" dirty="0" smtClean="0"/>
              <a:t> industriale.</a:t>
            </a:r>
          </a:p>
          <a:p>
            <a:endParaRPr lang="it-IT" baseline="0" dirty="0" smtClean="0"/>
          </a:p>
          <a:p>
            <a:r>
              <a:rPr lang="it-IT" b="1" baseline="0" dirty="0" smtClean="0"/>
              <a:t>INDAGINE CONOSCITIVA 5 DICEMBRE 2018</a:t>
            </a:r>
          </a:p>
          <a:p>
            <a:r>
              <a:rPr lang="it-IT" baseline="0" dirty="0" smtClean="0"/>
              <a:t>Con l’adozione del </a:t>
            </a:r>
            <a:r>
              <a:rPr lang="it-IT" baseline="0" dirty="0" err="1" smtClean="0"/>
              <a:t>Clean</a:t>
            </a:r>
            <a:r>
              <a:rPr lang="it-IT" baseline="0" dirty="0" smtClean="0"/>
              <a:t> Energy Package, infatti la SEN è uno strumento che a poco più di un anno dalla sua presentazione, deve essere aggiornato se si vorranno centrare i più ambiziosi obiettivi europei al 2030. Il nuovo documento, il Piano </a:t>
            </a:r>
            <a:r>
              <a:rPr lang="it-IT" baseline="0" dirty="0" err="1" smtClean="0"/>
              <a:t>energa</a:t>
            </a:r>
            <a:r>
              <a:rPr lang="it-IT" baseline="0" dirty="0" smtClean="0"/>
              <a:t> e Clima, sarà elaborato secondo le indicazioni del Regolamento </a:t>
            </a:r>
            <a:r>
              <a:rPr lang="it-IT" baseline="0" dirty="0" err="1" smtClean="0"/>
              <a:t>Governance</a:t>
            </a:r>
            <a:r>
              <a:rPr lang="it-IT" baseline="0" dirty="0" smtClean="0"/>
              <a:t> e dovrà essere finalizzato entro dicembre 2019.</a:t>
            </a:r>
            <a:endParaRPr lang="it-IT" dirty="0" smtClean="0"/>
          </a:p>
          <a:p>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5</a:t>
            </a:fld>
            <a:endParaRPr lang="it-IT"/>
          </a:p>
        </p:txBody>
      </p:sp>
    </p:spTree>
    <p:extLst>
      <p:ext uri="{BB962C8B-B14F-4D97-AF65-F5344CB8AC3E}">
        <p14:creationId xmlns:p14="http://schemas.microsoft.com/office/powerpoint/2010/main" val="164327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b="1" dirty="0" smtClean="0"/>
              <a:t>Ristrutturazione</a:t>
            </a:r>
            <a:r>
              <a:rPr lang="it-IT" b="1" baseline="0" dirty="0" smtClean="0"/>
              <a:t> edilizia.</a:t>
            </a:r>
          </a:p>
          <a:p>
            <a:pPr marL="0" lvl="0" indent="0" algn="l" rtl="0">
              <a:spcBef>
                <a:spcPts val="0"/>
              </a:spcBef>
              <a:spcAft>
                <a:spcPts val="0"/>
              </a:spcAft>
              <a:buNone/>
            </a:pPr>
            <a:r>
              <a:rPr lang="it-IT" dirty="0" smtClean="0"/>
              <a:t>La più conosciuta tra queste agevolazioni è sicuramente quella disciplinata dall’articolo 16-bis del </a:t>
            </a:r>
            <a:r>
              <a:rPr lang="it-IT" b="1" dirty="0" err="1" smtClean="0"/>
              <a:t>Dpr</a:t>
            </a:r>
            <a:r>
              <a:rPr lang="it-IT" b="1" dirty="0" smtClean="0"/>
              <a:t> 917/86 </a:t>
            </a:r>
            <a:r>
              <a:rPr lang="it-IT" dirty="0" smtClean="0"/>
              <a:t>(Testo unico delle imposte sui redditi), che consiste in una detrazione dall’Irpef del 36% delle spese sostenute, fino a un ammontare complessivo delle stesse non superiore a 48.000 euro per unità immobiliare. 9 201 LUGLIO Ristrutturazioni edilizie: le agevolazioni fiscali Per le spese effettuate nel periodo compreso tra il 26 giugno 2012 e il 30 giugno 2013, </a:t>
            </a:r>
            <a:r>
              <a:rPr lang="it-IT" b="1" dirty="0" smtClean="0"/>
              <a:t>il decreto legge n. 83/2012 </a:t>
            </a:r>
            <a:r>
              <a:rPr lang="it-IT" dirty="0" smtClean="0"/>
              <a:t>ha elevato al 50% la percentuale di detrazione e a 96.000 euro l’importo massimo di spesa ammessa al beneficio. </a:t>
            </a:r>
          </a:p>
          <a:p>
            <a:pPr marL="0" lvl="0" indent="0" algn="l" rtl="0">
              <a:spcBef>
                <a:spcPts val="0"/>
              </a:spcBef>
              <a:spcAft>
                <a:spcPts val="0"/>
              </a:spcAft>
              <a:buNone/>
            </a:pPr>
            <a:r>
              <a:rPr lang="it-IT" sz="1200" b="0" i="0" u="sng" strike="noStrike" cap="none" baseline="0" dirty="0" smtClean="0">
                <a:solidFill>
                  <a:schemeClr val="dk1"/>
                </a:solidFill>
                <a:latin typeface="Calibri"/>
                <a:ea typeface="Calibri"/>
                <a:cs typeface="Calibri"/>
                <a:sym typeface="Calibri"/>
              </a:rPr>
              <a:t>50% delle spese sostenute (bonifici effettuati) dal 26 giugno 2012 al 31 dicembre 2024, con un limite massimo di spesa di 96.000 euro per ciascuna unità immobiliare</a:t>
            </a:r>
            <a:endParaRPr lang="it-IT" u="sng" dirty="0" smtClean="0"/>
          </a:p>
          <a:p>
            <a:pPr marL="0" lvl="0" indent="0" algn="l" rtl="0">
              <a:spcBef>
                <a:spcPts val="0"/>
              </a:spcBef>
              <a:spcAft>
                <a:spcPts val="0"/>
              </a:spcAft>
              <a:buNone/>
            </a:pPr>
            <a:endParaRPr lang="it-IT" u="sng" dirty="0" smtClean="0"/>
          </a:p>
          <a:p>
            <a:pPr marL="0" lvl="0" indent="0" algn="l" rtl="0">
              <a:spcBef>
                <a:spcPts val="0"/>
              </a:spcBef>
              <a:spcAft>
                <a:spcPts val="0"/>
              </a:spcAft>
              <a:buNone/>
            </a:pPr>
            <a:r>
              <a:rPr lang="it-IT" b="1" u="sng" dirty="0" err="1" smtClean="0"/>
              <a:t>Ecobonus</a:t>
            </a:r>
            <a:endParaRPr lang="it-IT" b="1" u="sng" dirty="0" smtClean="0"/>
          </a:p>
          <a:p>
            <a:pPr marL="0" lvl="0" indent="0" algn="l" rtl="0">
              <a:spcBef>
                <a:spcPts val="0"/>
              </a:spcBef>
              <a:spcAft>
                <a:spcPts val="0"/>
              </a:spcAft>
              <a:buNone/>
            </a:pPr>
            <a:r>
              <a:rPr lang="it-IT" dirty="0" smtClean="0"/>
              <a:t>Le </a:t>
            </a:r>
            <a:r>
              <a:rPr lang="it-IT" dirty="0"/>
              <a:t>detrazioni fiscali come misura incentivante per la riqualificazione energetica del patrimonio edilizio esistente sono state introdotte con la legge 296/2006.</a:t>
            </a:r>
            <a:endParaRPr dirty="0"/>
          </a:p>
          <a:p>
            <a:pPr marL="0" lvl="0" indent="0" algn="l" rtl="0">
              <a:spcBef>
                <a:spcPts val="0"/>
              </a:spcBef>
              <a:spcAft>
                <a:spcPts val="0"/>
              </a:spcAft>
              <a:buNone/>
            </a:pPr>
            <a:r>
              <a:rPr lang="it-IT" dirty="0" smtClean="0"/>
              <a:t>A partire dal 2007, conseguentemente, ENEA ha monitorato la misura attraverso un portale appositamente dedicato nel quale gli utenti hanno trasmesso i propri dati identificati, i dati dell’immobile e i dati tecnici degli interventi eseguiti (</a:t>
            </a:r>
            <a:r>
              <a:rPr lang="it-IT" dirty="0" err="1" smtClean="0"/>
              <a:t>Ecobonus</a:t>
            </a:r>
            <a:r>
              <a:rPr lang="it-IT" dirty="0" smtClean="0"/>
              <a:t>). </a:t>
            </a:r>
            <a:endParaRPr dirty="0" smtClean="0"/>
          </a:p>
          <a:p>
            <a:pPr marL="0" lvl="0" indent="0" algn="l" rtl="0">
              <a:spcBef>
                <a:spcPts val="0"/>
              </a:spcBef>
              <a:spcAft>
                <a:spcPts val="0"/>
              </a:spcAft>
              <a:buNone/>
            </a:pPr>
            <a:r>
              <a:rPr lang="it-IT" dirty="0" smtClean="0"/>
              <a:t>L’agevolazione </a:t>
            </a:r>
            <a:r>
              <a:rPr lang="it-IT" dirty="0"/>
              <a:t>consiste nella detrazione fiscale di una percentuale delle spese sostenute e rimaste a carico del contribuente da ripartire in più quote annuali di pari importo. </a:t>
            </a:r>
            <a:endParaRPr dirty="0"/>
          </a:p>
          <a:p>
            <a:pPr marL="0" lvl="0" indent="0" algn="l" rtl="0">
              <a:spcBef>
                <a:spcPts val="0"/>
              </a:spcBef>
              <a:spcAft>
                <a:spcPts val="0"/>
              </a:spcAft>
              <a:buNone/>
            </a:pPr>
            <a:r>
              <a:rPr lang="it-IT" dirty="0"/>
              <a:t>Nel tempo la misura ha subito varie modifiche che hanno riguardato la tipologia degli interventi ammessi, il numero di anni su cui ripartire la detrazione, l’aliquota di detrazione che è variata anche per tipologia di intervento ed ha avuto maggior successo con gli interventi più semplici eseguiti sulle singole unità immobiliari quali la sostituzione degli infissi e la sostituzione dei generatori di calore con altri a più alta efficienza (caldaie a condensazione e pompe di calore). </a:t>
            </a:r>
            <a:endParaRPr lang="it-IT"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200" b="0" i="0" u="sng" strike="noStrike" cap="none" baseline="0" dirty="0" smtClean="0">
                <a:solidFill>
                  <a:schemeClr val="dk1"/>
                </a:solidFill>
                <a:latin typeface="Calibri"/>
                <a:ea typeface="Calibri"/>
                <a:cs typeface="Calibri"/>
                <a:sym typeface="Calibri"/>
              </a:rPr>
              <a:t>Detrazione massima 30.000 euro per ciascuna unità immobiliare</a:t>
            </a:r>
            <a:endParaRPr lang="it-IT" u="sng" dirty="0" smtClean="0"/>
          </a:p>
          <a:p>
            <a:pPr marL="0" lvl="0" indent="0" algn="l" rtl="0">
              <a:spcBef>
                <a:spcPts val="0"/>
              </a:spcBef>
              <a:spcAft>
                <a:spcPts val="0"/>
              </a:spcAft>
              <a:buNone/>
            </a:pPr>
            <a:endParaRPr lang="it-IT" altLang="it-IT" b="1" dirty="0" smtClean="0">
              <a:solidFill>
                <a:srgbClr val="00B050"/>
              </a:solidFill>
            </a:endParaRPr>
          </a:p>
          <a:p>
            <a:pPr marL="0" lvl="0" indent="0" algn="l" rtl="0">
              <a:spcBef>
                <a:spcPts val="0"/>
              </a:spcBef>
              <a:spcAft>
                <a:spcPts val="0"/>
              </a:spcAft>
              <a:buNone/>
            </a:pPr>
            <a:endParaRPr lang="it-IT" altLang="it-IT" b="1" dirty="0" smtClean="0">
              <a:solidFill>
                <a:srgbClr val="00B050"/>
              </a:solidFill>
            </a:endParaRPr>
          </a:p>
          <a:p>
            <a:pPr marL="0" lvl="0" indent="0" algn="l" rtl="0">
              <a:spcBef>
                <a:spcPts val="0"/>
              </a:spcBef>
              <a:spcAft>
                <a:spcPts val="0"/>
              </a:spcAft>
              <a:buNone/>
            </a:pPr>
            <a:r>
              <a:rPr lang="it-IT" altLang="it-IT" b="1" dirty="0" smtClean="0">
                <a:solidFill>
                  <a:srgbClr val="00B050"/>
                </a:solidFill>
              </a:rPr>
              <a:t>Decreto Rilancio</a:t>
            </a:r>
          </a:p>
          <a:p>
            <a:pPr marL="0" lvl="0" indent="0" algn="l" rtl="0">
              <a:spcBef>
                <a:spcPts val="0"/>
              </a:spcBef>
              <a:spcAft>
                <a:spcPts val="0"/>
              </a:spcAft>
              <a:buNone/>
            </a:pPr>
            <a:r>
              <a:rPr lang="it-IT" altLang="it-IT" dirty="0" smtClean="0">
                <a:solidFill>
                  <a:srgbClr val="00B050"/>
                </a:solidFill>
              </a:rPr>
              <a:t>Legge n. 34 -</a:t>
            </a:r>
            <a:r>
              <a:rPr lang="it-IT" altLang="it-IT" baseline="0" dirty="0" smtClean="0">
                <a:solidFill>
                  <a:srgbClr val="00B050"/>
                </a:solidFill>
              </a:rPr>
              <a:t> </a:t>
            </a:r>
            <a:r>
              <a:rPr lang="it-IT" altLang="it-IT" dirty="0" smtClean="0">
                <a:solidFill>
                  <a:srgbClr val="00B050"/>
                </a:solidFill>
              </a:rPr>
              <a:t>19 maggio 2020 - Art. 119/121</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200" b="0" i="0" u="none" strike="noStrike" kern="1200" cap="none" dirty="0" smtClean="0">
                <a:solidFill>
                  <a:srgbClr val="002060"/>
                </a:solidFill>
                <a:latin typeface="Century Gothic" panose="020B0502020202020204" pitchFamily="34" charset="0"/>
                <a:ea typeface="Calibri"/>
                <a:cs typeface="Arial" panose="020B0604020202020204" pitchFamily="34" charset="0"/>
                <a:sym typeface="Calibri"/>
              </a:rPr>
              <a:t>q) sostituzione, integrale o parziale, di impianti di climatizzazione invernale con impianti dotati di pompe di calore ad alta efficienza.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it-IT" altLang="it-IT" u="sng" dirty="0" smtClean="0">
              <a:solidFill>
                <a:srgbClr val="00B050"/>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altLang="it-IT" u="sng" dirty="0" smtClean="0">
                <a:solidFill>
                  <a:srgbClr val="00B050"/>
                </a:solidFill>
              </a:rPr>
              <a:t>Spesa massima ammissibile </a:t>
            </a:r>
            <a:r>
              <a:rPr lang="it-IT" sz="1200" b="0" i="0" u="sng" strike="noStrike" kern="1200" cap="none" dirty="0" smtClean="0">
                <a:solidFill>
                  <a:srgbClr val="002060"/>
                </a:solidFill>
                <a:latin typeface="Century Gothic" panose="020B0502020202020204" pitchFamily="34" charset="0"/>
                <a:ea typeface="Calibri"/>
                <a:cs typeface="Arial" panose="020B0604020202020204" pitchFamily="34" charset="0"/>
                <a:sym typeface="Calibri"/>
              </a:rPr>
              <a:t>30.000 euro</a:t>
            </a:r>
            <a:r>
              <a:rPr lang="it-IT" sz="1200" b="0" i="0" u="sng" strike="noStrike" kern="1200" cap="none" baseline="0" dirty="0" smtClean="0">
                <a:solidFill>
                  <a:srgbClr val="002060"/>
                </a:solidFill>
                <a:latin typeface="Century Gothic" panose="020B0502020202020204" pitchFamily="34" charset="0"/>
                <a:ea typeface="Calibri"/>
                <a:cs typeface="Arial" panose="020B0604020202020204" pitchFamily="34" charset="0"/>
                <a:sym typeface="Calibri"/>
              </a:rPr>
              <a:t> per singole unità immobiliari per interventi su parti comuni </a:t>
            </a:r>
            <a:r>
              <a:rPr lang="it-IT" altLang="it-IT" sz="1200" dirty="0" smtClean="0">
                <a:solidFill>
                  <a:srgbClr val="002060"/>
                </a:solidFill>
                <a:latin typeface="Century Gothic" panose="020B0502020202020204" pitchFamily="34" charset="0"/>
              </a:rPr>
              <a:t>($) Euro 20.000, moltiplicati per il numero delle unità immobiliari che compongono l’edificio, per gli edifici composti fino a otto unità immobiliari ovvero a euro 15.000, moltiplicati per il numero delle unità immobiliari che compongono l’edificio, per gli edifici composti da più di otto unità immobiliari</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it-IT" sz="1200" b="0" i="0" u="sng" strike="noStrike" kern="1200" cap="none" dirty="0" smtClean="0">
              <a:solidFill>
                <a:srgbClr val="002060"/>
              </a:solidFill>
              <a:latin typeface="Century Gothic" panose="020B0502020202020204" pitchFamily="34" charset="0"/>
              <a:ea typeface="Calibri"/>
              <a:cs typeface="Arial" panose="020B060402020202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200" b="0" i="0" u="sng" strike="noStrike" kern="1200" cap="none" dirty="0" smtClean="0">
                <a:solidFill>
                  <a:srgbClr val="002060"/>
                </a:solidFill>
                <a:latin typeface="Century Gothic" panose="020B0502020202020204" pitchFamily="34" charset="0"/>
                <a:ea typeface="Calibri"/>
                <a:cs typeface="Arial" panose="020B0604020202020204" pitchFamily="34" charset="0"/>
                <a:sym typeface="Calibri"/>
              </a:rPr>
              <a:t>GSE è il garante e</a:t>
            </a:r>
            <a:r>
              <a:rPr lang="it-IT" sz="1200" b="0" i="0" u="sng" strike="noStrike" kern="1200" cap="none" baseline="0" dirty="0" smtClean="0">
                <a:solidFill>
                  <a:srgbClr val="002060"/>
                </a:solidFill>
                <a:latin typeface="Century Gothic" panose="020B0502020202020204" pitchFamily="34" charset="0"/>
                <a:ea typeface="Calibri"/>
                <a:cs typeface="Arial" panose="020B0604020202020204" pitchFamily="34" charset="0"/>
                <a:sym typeface="Calibri"/>
              </a:rPr>
              <a:t> il promotore dello sviluppo sostenibile del paese.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it-IT" sz="1200" b="0" i="0" u="sng" strike="noStrike" kern="1200" cap="none" baseline="0" dirty="0" smtClean="0">
                <a:solidFill>
                  <a:srgbClr val="002060"/>
                </a:solidFill>
                <a:latin typeface="Century Gothic" panose="020B0502020202020204" pitchFamily="34" charset="0"/>
                <a:ea typeface="Calibri"/>
                <a:cs typeface="Arial" panose="020B0604020202020204" pitchFamily="34" charset="0"/>
                <a:sym typeface="Calibri"/>
              </a:rPr>
              <a:t> gestisce un milione di impianti a fonti rinnovabili evita emissioni per circa 42 milioni di tonnellate di C02 </a:t>
            </a:r>
            <a:r>
              <a:rPr lang="it-IT" sz="1200" b="0" i="0" u="sng" strike="noStrike" kern="1200" cap="none" baseline="0" dirty="0" err="1" smtClean="0">
                <a:solidFill>
                  <a:srgbClr val="002060"/>
                </a:solidFill>
                <a:latin typeface="Century Gothic" panose="020B0502020202020204" pitchFamily="34" charset="0"/>
                <a:ea typeface="Calibri"/>
                <a:cs typeface="Arial" panose="020B0604020202020204" pitchFamily="34" charset="0"/>
                <a:sym typeface="Calibri"/>
              </a:rPr>
              <a:t>equalenti</a:t>
            </a:r>
            <a:r>
              <a:rPr lang="it-IT" sz="1200" b="0" i="0" u="sng" strike="noStrike" kern="1200" cap="none" baseline="0" dirty="0" smtClean="0">
                <a:solidFill>
                  <a:srgbClr val="002060"/>
                </a:solidFill>
                <a:latin typeface="Century Gothic" panose="020B0502020202020204" pitchFamily="34" charset="0"/>
                <a:ea typeface="Calibri"/>
                <a:cs typeface="Arial" panose="020B0604020202020204" pitchFamily="34" charset="0"/>
                <a:sym typeface="Calibri"/>
              </a:rPr>
              <a:t> l’anno e il consumo di oltre 100 milioni di barili di petrolio</a:t>
            </a:r>
            <a:endParaRPr lang="it-IT" sz="1200" b="0" i="0" u="sng" strike="noStrike" kern="1200" cap="none" dirty="0" smtClean="0">
              <a:solidFill>
                <a:srgbClr val="002060"/>
              </a:solidFill>
              <a:latin typeface="Century Gothic" panose="020B0502020202020204" pitchFamily="34" charset="0"/>
              <a:ea typeface="Calibri"/>
              <a:cs typeface="Arial" panose="020B0604020202020204" pitchFamily="34" charset="0"/>
              <a:sym typeface="Calibri"/>
            </a:endParaRPr>
          </a:p>
          <a:p>
            <a:pPr marL="0" lvl="0" indent="0" algn="l" rtl="0">
              <a:spcBef>
                <a:spcPts val="0"/>
              </a:spcBef>
              <a:spcAft>
                <a:spcPts val="0"/>
              </a:spcAft>
              <a:buNone/>
            </a:pPr>
            <a:endParaRPr lang="it-IT" altLang="it-IT" dirty="0" smtClean="0">
              <a:solidFill>
                <a:srgbClr val="00B050"/>
              </a:solidFill>
            </a:endParaRPr>
          </a:p>
          <a:p>
            <a:pPr marL="0" lvl="0" indent="0" algn="l" rtl="0">
              <a:spcBef>
                <a:spcPts val="0"/>
              </a:spcBef>
              <a:spcAft>
                <a:spcPts val="0"/>
              </a:spcAft>
              <a:buNone/>
            </a:pPr>
            <a:r>
              <a:rPr lang="it-IT" sz="1200" b="0" i="0" u="none" strike="noStrike" cap="none" dirty="0" smtClean="0">
                <a:solidFill>
                  <a:schemeClr val="dk1"/>
                </a:solidFill>
                <a:effectLst/>
                <a:latin typeface="Calibri"/>
                <a:ea typeface="Calibri"/>
                <a:cs typeface="Calibri"/>
                <a:sym typeface="Calibri"/>
              </a:rPr>
              <a:t>l Conto Termico </a:t>
            </a:r>
            <a:r>
              <a:rPr lang="it-IT" sz="1200" b="1" i="0" u="none" strike="noStrike" cap="none" dirty="0" smtClean="0">
                <a:solidFill>
                  <a:schemeClr val="dk1"/>
                </a:solidFill>
                <a:effectLst/>
                <a:latin typeface="Calibri"/>
                <a:ea typeface="Calibri"/>
                <a:cs typeface="Calibri"/>
                <a:sym typeface="Calibri"/>
              </a:rPr>
              <a:t>è stato rinnovato</a:t>
            </a:r>
            <a:r>
              <a:rPr lang="it-IT" sz="1200" b="0" i="0" u="none" strike="noStrike" cap="none" dirty="0" smtClean="0">
                <a:solidFill>
                  <a:schemeClr val="dk1"/>
                </a:solidFill>
                <a:effectLst/>
                <a:latin typeface="Calibri"/>
                <a:ea typeface="Calibri"/>
                <a:cs typeface="Calibri"/>
                <a:sym typeface="Calibri"/>
              </a:rPr>
              <a:t> rispetto a quello introdotto dal </a:t>
            </a:r>
            <a:r>
              <a:rPr lang="it-IT" sz="1200" b="1" i="0" u="none" strike="noStrike" cap="none" dirty="0" smtClean="0">
                <a:solidFill>
                  <a:schemeClr val="dk1"/>
                </a:solidFill>
                <a:effectLst/>
                <a:latin typeface="Calibri"/>
                <a:ea typeface="Calibri"/>
                <a:cs typeface="Calibri"/>
                <a:sym typeface="Calibri"/>
              </a:rPr>
              <a:t>D.M. 28/12/2012</a:t>
            </a:r>
            <a:r>
              <a:rPr lang="it-IT" sz="1200" b="0" i="0" u="none" strike="noStrike" cap="none" dirty="0" smtClean="0">
                <a:solidFill>
                  <a:schemeClr val="dk1"/>
                </a:solidFill>
                <a:effectLst/>
                <a:latin typeface="Calibri"/>
                <a:ea typeface="Calibri"/>
                <a:cs typeface="Calibri"/>
                <a:sym typeface="Calibri"/>
              </a:rPr>
              <a:t>.</a:t>
            </a:r>
            <a:endParaRPr lang="it-IT" altLang="it-IT" dirty="0" smtClean="0">
              <a:solidFill>
                <a:srgbClr val="00B050"/>
              </a:solidFill>
            </a:endParaRPr>
          </a:p>
          <a:p>
            <a:pPr marL="0" lvl="0" indent="0" algn="l" rtl="0">
              <a:spcBef>
                <a:spcPts val="0"/>
              </a:spcBef>
              <a:spcAft>
                <a:spcPts val="0"/>
              </a:spcAft>
              <a:buNone/>
            </a:pPr>
            <a:endParaRPr lang="it-IT" dirty="0" smtClean="0"/>
          </a:p>
          <a:p>
            <a:pPr marL="0" lvl="0" indent="0" algn="l" rtl="0">
              <a:spcBef>
                <a:spcPts val="0"/>
              </a:spcBef>
              <a:spcAft>
                <a:spcPts val="0"/>
              </a:spcAft>
              <a:buNone/>
            </a:pPr>
            <a:endParaRPr dirty="0"/>
          </a:p>
        </p:txBody>
      </p:sp>
      <p:sp>
        <p:nvSpPr>
          <p:cNvPr id="158" name="Google Shape;15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t>6</a:t>
            </a:fld>
            <a:endParaRPr/>
          </a:p>
        </p:txBody>
      </p:sp>
    </p:spTree>
    <p:extLst>
      <p:ext uri="{BB962C8B-B14F-4D97-AF65-F5344CB8AC3E}">
        <p14:creationId xmlns:p14="http://schemas.microsoft.com/office/powerpoint/2010/main" val="3952270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35333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14000"/>
              </a:lnSpc>
              <a:spcBef>
                <a:spcPts val="0"/>
              </a:spcBef>
              <a:spcAft>
                <a:spcPts val="0"/>
              </a:spcAft>
              <a:buNone/>
            </a:pPr>
            <a:r>
              <a:rPr lang="it-IT" dirty="0">
                <a:solidFill>
                  <a:srgbClr val="3A3838"/>
                </a:solidFill>
                <a:latin typeface="Arial"/>
                <a:ea typeface="Arial"/>
                <a:cs typeface="Arial"/>
                <a:sym typeface="Arial"/>
              </a:rPr>
              <a:t>Il</a:t>
            </a:r>
            <a:r>
              <a:rPr lang="it-IT" dirty="0">
                <a:solidFill>
                  <a:srgbClr val="595959"/>
                </a:solidFill>
                <a:latin typeface="Arial"/>
                <a:ea typeface="Arial"/>
                <a:cs typeface="Arial"/>
                <a:sym typeface="Arial"/>
              </a:rPr>
              <a:t> </a:t>
            </a:r>
            <a:r>
              <a:rPr lang="it-IT" b="1" dirty="0">
                <a:solidFill>
                  <a:srgbClr val="FF6603"/>
                </a:solidFill>
                <a:latin typeface="Arial"/>
                <a:ea typeface="Arial"/>
                <a:cs typeface="Arial"/>
                <a:sym typeface="Arial"/>
              </a:rPr>
              <a:t>«Conto Termico» </a:t>
            </a:r>
            <a:r>
              <a:rPr lang="it-IT" dirty="0">
                <a:solidFill>
                  <a:srgbClr val="595959"/>
                </a:solidFill>
                <a:latin typeface="Arial"/>
                <a:ea typeface="Arial"/>
                <a:cs typeface="Arial"/>
                <a:sym typeface="Arial"/>
              </a:rPr>
              <a:t>(</a:t>
            </a:r>
            <a:r>
              <a:rPr lang="it-IT" dirty="0">
                <a:solidFill>
                  <a:srgbClr val="3A3838"/>
                </a:solidFill>
                <a:latin typeface="Arial"/>
                <a:ea typeface="Arial"/>
                <a:cs typeface="Arial"/>
                <a:sym typeface="Arial"/>
              </a:rPr>
              <a:t>DM 16/02/2016) è un regime di </a:t>
            </a:r>
            <a:r>
              <a:rPr lang="it-IT" b="1" dirty="0">
                <a:solidFill>
                  <a:srgbClr val="3A3838"/>
                </a:solidFill>
                <a:latin typeface="Arial"/>
                <a:ea typeface="Arial"/>
                <a:cs typeface="Arial"/>
                <a:sym typeface="Arial"/>
              </a:rPr>
              <a:t>sostegno in conto capitale specifico </a:t>
            </a:r>
            <a:r>
              <a:rPr lang="it-IT" dirty="0">
                <a:solidFill>
                  <a:srgbClr val="3A3838"/>
                </a:solidFill>
                <a:latin typeface="Arial"/>
                <a:ea typeface="Arial"/>
                <a:cs typeface="Arial"/>
                <a:sym typeface="Arial"/>
              </a:rPr>
              <a:t>per interventi per la produzione di energia termica da fonti rinnovabili e per l’incremento dell’efficienza energetica</a:t>
            </a:r>
            <a:r>
              <a:rPr lang="it-IT" dirty="0">
                <a:solidFill>
                  <a:srgbClr val="595959"/>
                </a:solidFill>
                <a:latin typeface="Arial"/>
                <a:ea typeface="Arial"/>
                <a:cs typeface="Arial"/>
                <a:sym typeface="Arial"/>
              </a:rPr>
              <a:t>.</a:t>
            </a:r>
            <a:endParaRPr dirty="0"/>
          </a:p>
          <a:p>
            <a:pPr marL="0" lvl="0" indent="0" algn="just" rtl="0">
              <a:lnSpc>
                <a:spcPct val="114000"/>
              </a:lnSpc>
              <a:spcBef>
                <a:spcPts val="0"/>
              </a:spcBef>
              <a:spcAft>
                <a:spcPts val="0"/>
              </a:spcAft>
              <a:buNone/>
            </a:pPr>
            <a:endParaRPr dirty="0">
              <a:solidFill>
                <a:srgbClr val="595959"/>
              </a:solidFill>
              <a:latin typeface="Arial"/>
              <a:ea typeface="Arial"/>
              <a:cs typeface="Arial"/>
              <a:sym typeface="Arial"/>
            </a:endParaRPr>
          </a:p>
          <a:p>
            <a:pPr marL="0" lvl="0" indent="0" algn="just" rtl="0">
              <a:lnSpc>
                <a:spcPct val="114000"/>
              </a:lnSpc>
              <a:spcBef>
                <a:spcPts val="0"/>
              </a:spcBef>
              <a:spcAft>
                <a:spcPts val="0"/>
              </a:spcAft>
              <a:buNone/>
            </a:pPr>
            <a:r>
              <a:rPr lang="it-IT" dirty="0">
                <a:solidFill>
                  <a:srgbClr val="595959"/>
                </a:solidFill>
                <a:latin typeface="Arial"/>
                <a:ea typeface="Arial"/>
                <a:cs typeface="Arial"/>
                <a:sym typeface="Arial"/>
              </a:rPr>
              <a:t>Ha una dotazione annua di 900 milioni, di cui 200 per la </a:t>
            </a:r>
            <a:r>
              <a:rPr lang="it-IT" dirty="0" smtClean="0">
                <a:solidFill>
                  <a:srgbClr val="595959"/>
                </a:solidFill>
                <a:latin typeface="Arial"/>
                <a:ea typeface="Arial"/>
                <a:cs typeface="Arial"/>
                <a:sym typeface="Arial"/>
              </a:rPr>
              <a:t>PA</a:t>
            </a:r>
            <a:r>
              <a:rPr lang="it-IT" baseline="0" dirty="0" smtClean="0">
                <a:solidFill>
                  <a:srgbClr val="595959"/>
                </a:solidFill>
                <a:latin typeface="Arial"/>
                <a:ea typeface="Arial"/>
                <a:cs typeface="Arial"/>
                <a:sym typeface="Arial"/>
              </a:rPr>
              <a:t>. </a:t>
            </a:r>
            <a:r>
              <a:rPr lang="it-IT" dirty="0" smtClean="0">
                <a:solidFill>
                  <a:srgbClr val="3A3838"/>
                </a:solidFill>
                <a:latin typeface="Arial"/>
                <a:ea typeface="Arial"/>
                <a:cs typeface="Arial"/>
                <a:sym typeface="Arial"/>
              </a:rPr>
              <a:t>Fino </a:t>
            </a:r>
            <a:r>
              <a:rPr lang="it-IT" dirty="0">
                <a:solidFill>
                  <a:srgbClr val="3A3838"/>
                </a:solidFill>
                <a:latin typeface="Arial"/>
                <a:ea typeface="Arial"/>
                <a:cs typeface="Arial"/>
                <a:sym typeface="Arial"/>
              </a:rPr>
              <a:t>al 65% dei costi ammissibili sostenuti per gli </a:t>
            </a:r>
            <a:r>
              <a:rPr lang="it-IT" dirty="0" smtClean="0">
                <a:solidFill>
                  <a:srgbClr val="3A3838"/>
                </a:solidFill>
                <a:latin typeface="Arial"/>
                <a:ea typeface="Arial"/>
                <a:cs typeface="Arial"/>
                <a:sym typeface="Arial"/>
              </a:rPr>
              <a:t>interventi</a:t>
            </a:r>
            <a:r>
              <a:rPr lang="it-IT" baseline="0" dirty="0" smtClean="0">
                <a:solidFill>
                  <a:schemeClr val="dk1"/>
                </a:solidFill>
                <a:latin typeface="Calibri"/>
                <a:ea typeface="Arial"/>
                <a:cs typeface="Calibri"/>
                <a:sym typeface="Calibri"/>
              </a:rPr>
              <a:t>. </a:t>
            </a:r>
            <a:r>
              <a:rPr lang="it-IT" dirty="0" smtClean="0">
                <a:solidFill>
                  <a:srgbClr val="3A3838"/>
                </a:solidFill>
                <a:latin typeface="Arial"/>
                <a:ea typeface="Arial"/>
                <a:cs typeface="Arial"/>
                <a:sym typeface="Arial"/>
              </a:rPr>
              <a:t>Dotazione </a:t>
            </a:r>
            <a:r>
              <a:rPr lang="it-IT" dirty="0">
                <a:solidFill>
                  <a:srgbClr val="3A3838"/>
                </a:solidFill>
                <a:latin typeface="Arial"/>
                <a:ea typeface="Arial"/>
                <a:cs typeface="Arial"/>
                <a:sym typeface="Arial"/>
              </a:rPr>
              <a:t>annua di risorse: </a:t>
            </a:r>
            <a:r>
              <a:rPr lang="it-IT" b="1" dirty="0">
                <a:solidFill>
                  <a:srgbClr val="FF6603"/>
                </a:solidFill>
                <a:latin typeface="Arial"/>
                <a:ea typeface="Arial"/>
                <a:cs typeface="Arial"/>
                <a:sym typeface="Arial"/>
              </a:rPr>
              <a:t>900 milioni </a:t>
            </a:r>
            <a:r>
              <a:rPr lang="it-IT" b="1" dirty="0" smtClean="0">
                <a:solidFill>
                  <a:srgbClr val="FF6603"/>
                </a:solidFill>
                <a:latin typeface="Arial"/>
                <a:ea typeface="Arial"/>
                <a:cs typeface="Arial"/>
                <a:sym typeface="Arial"/>
              </a:rPr>
              <a:t>€.</a:t>
            </a:r>
          </a:p>
          <a:p>
            <a:pPr marL="0" lvl="0" indent="0" algn="just" rtl="0">
              <a:lnSpc>
                <a:spcPct val="114000"/>
              </a:lnSpc>
              <a:spcBef>
                <a:spcPts val="0"/>
              </a:spcBef>
              <a:spcAft>
                <a:spcPts val="0"/>
              </a:spcAft>
              <a:buNone/>
            </a:pPr>
            <a:endParaRPr lang="it-IT" b="1" dirty="0" smtClean="0">
              <a:solidFill>
                <a:srgbClr val="FF6603"/>
              </a:solidFill>
              <a:latin typeface="Arial"/>
              <a:cs typeface="Arial"/>
              <a:sym typeface="Arial"/>
            </a:endParaRPr>
          </a:p>
          <a:p>
            <a:pPr algn="l"/>
            <a:r>
              <a:rPr lang="it-IT" sz="1200" b="1" i="0" u="none" strike="noStrike" cap="none" dirty="0" smtClean="0">
                <a:solidFill>
                  <a:schemeClr val="dk1"/>
                </a:solidFill>
                <a:effectLst/>
                <a:latin typeface="Calibri"/>
                <a:ea typeface="Calibri"/>
                <a:cs typeface="Calibri"/>
                <a:sym typeface="Calibri"/>
              </a:rPr>
              <a:t>Iniziamo con la risposta a questa domanda. Che cos'è il conto termico?</a:t>
            </a:r>
            <a:r>
              <a:rPr lang="it-IT" sz="1200" b="0" i="0" u="none" strike="noStrike" cap="none" dirty="0" smtClean="0">
                <a:solidFill>
                  <a:schemeClr val="dk1"/>
                </a:solidFill>
                <a:effectLst/>
                <a:latin typeface="Calibri"/>
                <a:ea typeface="Calibri"/>
                <a:cs typeface="Calibri"/>
                <a:sym typeface="Calibri"/>
              </a:rPr>
              <a:t> Quindi il conto termico è un meccanismo incentivante che è regolato dal decreto ministeriale 16 febbraio 2016. </a:t>
            </a:r>
          </a:p>
          <a:p>
            <a:pPr algn="l"/>
            <a:r>
              <a:rPr lang="it-IT" sz="1200" b="0" i="0" u="none" strike="noStrike" cap="none" dirty="0" smtClean="0">
                <a:solidFill>
                  <a:schemeClr val="dk1"/>
                </a:solidFill>
                <a:effectLst/>
                <a:latin typeface="Calibri"/>
                <a:ea typeface="Calibri"/>
                <a:cs typeface="Calibri"/>
                <a:sym typeface="Calibri"/>
              </a:rPr>
              <a:t>In particolare </a:t>
            </a:r>
            <a:r>
              <a:rPr lang="it-IT" sz="1200" b="1" i="0" u="none" strike="noStrike" cap="none" dirty="0" smtClean="0">
                <a:solidFill>
                  <a:schemeClr val="dk1"/>
                </a:solidFill>
                <a:effectLst/>
                <a:latin typeface="Calibri"/>
                <a:ea typeface="Calibri"/>
                <a:cs typeface="Calibri"/>
                <a:sym typeface="Calibri"/>
              </a:rPr>
              <a:t>l'articolo 1 del decreto</a:t>
            </a:r>
            <a:r>
              <a:rPr lang="it-IT" sz="1200" b="0" i="0" u="none" strike="noStrike" cap="none" dirty="0" smtClean="0">
                <a:solidFill>
                  <a:schemeClr val="dk1"/>
                </a:solidFill>
                <a:effectLst/>
                <a:latin typeface="Calibri"/>
                <a:ea typeface="Calibri"/>
                <a:cs typeface="Calibri"/>
                <a:sym typeface="Calibri"/>
              </a:rPr>
              <a:t> definisce quali sono le finalità e gli ambiti di applicazione dello stesso costituendo l'aggiornamento della disciplina per l'incentivazione degli interventi</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di piccole dimensioni per l'incremento dell'efficienza energetica e per la produzione di energia termica da fonti rinnovabili. Le risorse a fondo perduto disponibili sono pari a 900 milioni di</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euro di cui 200 milioni di euro l'anno sono destinate alla pubblica amministrazione. Tra gli obiettivi del decreto vi è la coerenza in linea con quelli che sono gli obiettivi europei in tema di</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miglioramento e riqualificazione energetica del patrimonio edilizio, quindi avviene parallelamente a quando riportato dall'articolo 5 del decreto 102/2014 aggiornato con il 141/2016 e</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successive modifiche i integrazioni, che impone di eseguire degli interventi di retrofit energetico annualmente negli edifici della pubblica amministrazione e d (recepimento direttiva europea</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27 del 2012 sull’efficienza energetica) a essa occupati. </a:t>
            </a:r>
          </a:p>
          <a:p>
            <a:r>
              <a:rPr lang="it-IT" sz="1200" b="0" i="0" u="none" strike="noStrike" cap="none" dirty="0" smtClean="0">
                <a:solidFill>
                  <a:schemeClr val="dk1"/>
                </a:solidFill>
                <a:effectLst/>
                <a:latin typeface="Calibri"/>
                <a:ea typeface="Calibri"/>
                <a:cs typeface="Calibri"/>
                <a:sym typeface="Calibri"/>
              </a:rPr>
              <a:t> </a:t>
            </a:r>
          </a:p>
          <a:p>
            <a:r>
              <a:rPr lang="it-IT" sz="1200" b="0" i="0" u="none" strike="noStrike" cap="none" dirty="0" smtClean="0">
                <a:solidFill>
                  <a:schemeClr val="dk1"/>
                </a:solidFill>
                <a:effectLst/>
                <a:latin typeface="Calibri"/>
                <a:ea typeface="Calibri"/>
                <a:cs typeface="Calibri"/>
                <a:sym typeface="Calibri"/>
              </a:rPr>
              <a:t>Obiettivi e obblighi quindi per la riqualificazione energetica degli edifici.</a:t>
            </a:r>
          </a:p>
          <a:p>
            <a:r>
              <a:rPr lang="it-IT" sz="1200" b="0" i="0" u="none" strike="noStrike" cap="none" dirty="0" smtClean="0">
                <a:solidFill>
                  <a:schemeClr val="dk1"/>
                </a:solidFill>
                <a:effectLst/>
                <a:latin typeface="Calibri"/>
                <a:ea typeface="Calibri"/>
                <a:cs typeface="Calibri"/>
                <a:sym typeface="Calibri"/>
              </a:rPr>
              <a:t>Per identificare se un edificio è ammissibile al meccanismo del conto termico bisogna valutare che le strutture non siano amovibili e che l'edificio sia di climatizzato e accatastato con</a:t>
            </a:r>
          </a:p>
          <a:p>
            <a:r>
              <a:rPr lang="it-IT" sz="1200" b="0" i="0" u="none" strike="noStrike" cap="none" dirty="0" smtClean="0">
                <a:solidFill>
                  <a:schemeClr val="dk1"/>
                </a:solidFill>
                <a:effectLst/>
                <a:latin typeface="Calibri"/>
                <a:ea typeface="Calibri"/>
                <a:cs typeface="Calibri"/>
                <a:sym typeface="Calibri"/>
              </a:rPr>
              <a:t>categoria catastale diversa da F3 che appunto la categoria per gli edifici in corso di costruzione. Al fine dell'accesso al meccanismo è importante appunto considerare anche un altro aspetto</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cioè la redazione della diagnosi energetica, questo documento viene definito dal 102 come una procedura sistematica per individuare le opportunità di risparmio energetico, Pertanto è</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sempre raccomandata ma è obbligatoria per interventi 1. A e 1.E e per interventi su intero edificio e con generatore con potenza maggiore di 200 kilowatt.</a:t>
            </a:r>
          </a:p>
          <a:p>
            <a:pPr marL="0" lvl="0" indent="0" algn="just" rtl="0">
              <a:lnSpc>
                <a:spcPct val="114000"/>
              </a:lnSpc>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91" name="Google Shape;19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t>8</a:t>
            </a:fld>
            <a:endParaRPr/>
          </a:p>
        </p:txBody>
      </p:sp>
    </p:spTree>
    <p:extLst>
      <p:ext uri="{BB962C8B-B14F-4D97-AF65-F5344CB8AC3E}">
        <p14:creationId xmlns:p14="http://schemas.microsoft.com/office/powerpoint/2010/main" val="804689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0">
              <a:lnSpc>
                <a:spcPct val="114000"/>
              </a:lnSpc>
              <a:spcBef>
                <a:spcPts val="1200"/>
              </a:spcBef>
              <a:spcAft>
                <a:spcPts val="0"/>
              </a:spcAft>
              <a:buNone/>
            </a:pPr>
            <a:endParaRPr b="1" dirty="0">
              <a:solidFill>
                <a:srgbClr val="FF6603"/>
              </a:solidFill>
              <a:latin typeface="Arial"/>
              <a:ea typeface="Arial"/>
              <a:cs typeface="Arial"/>
              <a:sym typeface="Aria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12" name="Google Shape;21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t>9</a:t>
            </a:fld>
            <a:endParaRPr/>
          </a:p>
        </p:txBody>
      </p:sp>
    </p:spTree>
    <p:extLst>
      <p:ext uri="{BB962C8B-B14F-4D97-AF65-F5344CB8AC3E}">
        <p14:creationId xmlns:p14="http://schemas.microsoft.com/office/powerpoint/2010/main" val="1656333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gn="l"/>
            <a:r>
              <a:rPr lang="it-IT" sz="1200" b="0" i="0" u="none" strike="noStrike" cap="none" dirty="0" smtClean="0">
                <a:solidFill>
                  <a:schemeClr val="dk1"/>
                </a:solidFill>
                <a:effectLst/>
                <a:latin typeface="Calibri"/>
                <a:ea typeface="Calibri"/>
                <a:cs typeface="Calibri"/>
                <a:sym typeface="Calibri"/>
              </a:rPr>
              <a:t>Passiamo adesso alla seconda domanda. </a:t>
            </a:r>
            <a:r>
              <a:rPr lang="it-IT" sz="1200" b="1" i="0" u="none" strike="noStrike" cap="none" dirty="0" smtClean="0">
                <a:solidFill>
                  <a:schemeClr val="dk1"/>
                </a:solidFill>
                <a:effectLst/>
                <a:latin typeface="Calibri"/>
                <a:ea typeface="Calibri"/>
                <a:cs typeface="Calibri"/>
                <a:sym typeface="Calibri"/>
              </a:rPr>
              <a:t>A che serve il Conto Termico?</a:t>
            </a:r>
            <a:r>
              <a:rPr lang="it-IT" sz="1200" b="0" i="0" u="none" strike="noStrike" cap="none" dirty="0" smtClean="0">
                <a:solidFill>
                  <a:schemeClr val="dk1"/>
                </a:solidFill>
                <a:effectLst/>
                <a:latin typeface="Calibri"/>
                <a:ea typeface="Calibri"/>
                <a:cs typeface="Calibri"/>
                <a:sym typeface="Calibri"/>
              </a:rPr>
              <a:t> Per rispondere passiamo a definire le tipologie di intervento descritte </a:t>
            </a:r>
            <a:r>
              <a:rPr lang="it-IT" sz="1200" b="1" i="0" u="none" strike="noStrike" cap="none" dirty="0" smtClean="0">
                <a:solidFill>
                  <a:schemeClr val="dk1"/>
                </a:solidFill>
                <a:effectLst/>
                <a:latin typeface="Calibri"/>
                <a:ea typeface="Calibri"/>
                <a:cs typeface="Calibri"/>
                <a:sym typeface="Calibri"/>
              </a:rPr>
              <a:t>all'articolo 4 del decreto</a:t>
            </a:r>
            <a:r>
              <a:rPr lang="it-IT" sz="1200" b="0" i="0" u="none" strike="noStrike" cap="none" dirty="0" smtClean="0">
                <a:solidFill>
                  <a:schemeClr val="dk1"/>
                </a:solidFill>
                <a:effectLst/>
                <a:latin typeface="Calibri"/>
                <a:ea typeface="Calibri"/>
                <a:cs typeface="Calibri"/>
                <a:sym typeface="Calibri"/>
              </a:rPr>
              <a:t>. </a:t>
            </a:r>
          </a:p>
          <a:p>
            <a:pPr algn="l"/>
            <a:r>
              <a:rPr lang="it-IT" sz="1200" b="0" i="0" u="none" strike="noStrike" cap="none" dirty="0" smtClean="0">
                <a:solidFill>
                  <a:schemeClr val="dk1"/>
                </a:solidFill>
                <a:effectLst/>
                <a:latin typeface="Calibri"/>
                <a:ea typeface="Calibri"/>
                <a:cs typeface="Calibri"/>
                <a:sym typeface="Calibri"/>
              </a:rPr>
              <a:t>In particolare</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l'articolo 4 comma 1 evidenzia tutti gli interventi di categoria 1, da qui la denominazione, cioè interventi di incremento dell'efficienza energetica in edifici esistenti parti di edifici</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o di unità immobiliari dotate di un impianto di climatizzazione, interventi con accesso esclusivo per la pubblica amministrazione. Mentre l'articolo </a:t>
            </a:r>
            <a:r>
              <a:rPr lang="it-IT" sz="1200" b="0" i="0" u="none" strike="noStrike" cap="none" dirty="0" err="1" smtClean="0">
                <a:solidFill>
                  <a:schemeClr val="dk1"/>
                </a:solidFill>
                <a:effectLst/>
                <a:latin typeface="Calibri"/>
                <a:ea typeface="Calibri"/>
                <a:cs typeface="Calibri"/>
                <a:sym typeface="Calibri"/>
              </a:rPr>
              <a:t>l'articolo</a:t>
            </a:r>
            <a:r>
              <a:rPr lang="it-IT" sz="1200" b="0" i="0" u="none" strike="noStrike" cap="none" dirty="0" smtClean="0">
                <a:solidFill>
                  <a:schemeClr val="dk1"/>
                </a:solidFill>
                <a:effectLst/>
                <a:latin typeface="Calibri"/>
                <a:ea typeface="Calibri"/>
                <a:cs typeface="Calibri"/>
                <a:sym typeface="Calibri"/>
              </a:rPr>
              <a:t> 4 comma 2 del decreto Individua e</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classifica gli interventi definiti di categoria 2 che sono interventi di piccole dimensioni per la produzione di energia termica da fonti rinnovabili ed i sistemi ad alta efficienza e sono appunto</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qui raffigurati. </a:t>
            </a:r>
          </a:p>
          <a:p>
            <a:r>
              <a:rPr lang="it-IT" sz="1200" b="0" i="0" u="none" strike="noStrike" cap="none" dirty="0" smtClean="0">
                <a:solidFill>
                  <a:schemeClr val="dk1"/>
                </a:solidFill>
                <a:effectLst/>
                <a:latin typeface="Calibri"/>
                <a:ea typeface="Calibri"/>
                <a:cs typeface="Calibri"/>
                <a:sym typeface="Calibri"/>
              </a:rPr>
              <a:t>Pertanto fissiamo questi due concetti: incremento dell’efficienza energetica con interventi di categoria 1 e produzione di energia termica da fonti rinnovabili con interventi di categoria 2. A</a:t>
            </a:r>
            <a:r>
              <a:rPr lang="it-IT" sz="1200" b="0" i="0" u="none" strike="noStrike" cap="none" baseline="0"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questo serve il Conto Termico.</a:t>
            </a:r>
          </a:p>
          <a:p>
            <a:pPr marL="0" lvl="0" indent="0" algn="l" rtl="0">
              <a:spcBef>
                <a:spcPts val="0"/>
              </a:spcBef>
              <a:spcAft>
                <a:spcPts val="0"/>
              </a:spcAft>
              <a:buNone/>
            </a:pPr>
            <a:endParaRPr dirty="0"/>
          </a:p>
        </p:txBody>
      </p:sp>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2171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283 PAGINE </a:t>
            </a:r>
            <a:r>
              <a:rPr lang="it-IT" dirty="0" err="1" smtClean="0"/>
              <a:t>contoNTI</a:t>
            </a:r>
            <a:r>
              <a:rPr lang="it-IT" dirty="0" smtClean="0"/>
              <a:t> </a:t>
            </a:r>
            <a:r>
              <a:rPr lang="it-IT" dirty="0"/>
              <a:t>TUTTE LE PDC </a:t>
            </a:r>
            <a:r>
              <a:rPr lang="it-IT" dirty="0" smtClean="0"/>
              <a:t>PREQUALIFICATE</a:t>
            </a:r>
          </a:p>
          <a:p>
            <a:pPr marL="0" lvl="0" indent="0" algn="l" rtl="0">
              <a:spcBef>
                <a:spcPts val="0"/>
              </a:spcBef>
              <a:spcAft>
                <a:spcPts val="0"/>
              </a:spcAft>
              <a:buNone/>
            </a:pPr>
            <a:endParaRPr lang="it-IT" dirty="0" smtClean="0"/>
          </a:p>
          <a:p>
            <a:pPr marL="0" lvl="0" indent="0" algn="l" rtl="0">
              <a:spcBef>
                <a:spcPts val="0"/>
              </a:spcBef>
              <a:spcAft>
                <a:spcPts val="0"/>
              </a:spcAft>
              <a:buNone/>
            </a:pPr>
            <a:r>
              <a:rPr lang="it-IT" dirty="0" smtClean="0"/>
              <a:t>Il catalogo comprende le macchina con potenza non superiore a 35 </a:t>
            </a:r>
            <a:r>
              <a:rPr lang="it-IT" dirty="0" err="1" smtClean="0"/>
              <a:t>kWt</a:t>
            </a:r>
            <a:r>
              <a:rPr lang="it-IT" dirty="0" smtClean="0"/>
              <a:t>.</a:t>
            </a:r>
            <a:endParaRPr dirty="0"/>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48952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6" name="Google Shape;2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283 PAGINE </a:t>
            </a:r>
            <a:r>
              <a:rPr lang="it-IT" dirty="0" err="1" smtClean="0"/>
              <a:t>contoNTI</a:t>
            </a:r>
            <a:r>
              <a:rPr lang="it-IT" dirty="0" smtClean="0"/>
              <a:t> </a:t>
            </a:r>
            <a:r>
              <a:rPr lang="it-IT" dirty="0"/>
              <a:t>TUTTE LE PDC </a:t>
            </a:r>
            <a:r>
              <a:rPr lang="it-IT" dirty="0" smtClean="0"/>
              <a:t>PREQUALIFICATE</a:t>
            </a:r>
          </a:p>
          <a:p>
            <a:pPr marL="0" lvl="0" indent="0" algn="l" rtl="0">
              <a:spcBef>
                <a:spcPts val="0"/>
              </a:spcBef>
              <a:spcAft>
                <a:spcPts val="0"/>
              </a:spcAft>
              <a:buNone/>
            </a:pPr>
            <a:endParaRPr lang="it-IT" dirty="0" smtClean="0"/>
          </a:p>
          <a:p>
            <a:pPr marL="0" lvl="0" indent="0" algn="l" rtl="0">
              <a:spcBef>
                <a:spcPts val="0"/>
              </a:spcBef>
              <a:spcAft>
                <a:spcPts val="0"/>
              </a:spcAft>
              <a:buNone/>
            </a:pPr>
            <a:r>
              <a:rPr lang="it-IT" dirty="0" smtClean="0"/>
              <a:t>Il catalogo comprende le macchina con potenza non superiore a 35 </a:t>
            </a:r>
            <a:r>
              <a:rPr lang="it-IT" dirty="0" err="1" smtClean="0"/>
              <a:t>kWt</a:t>
            </a:r>
            <a:r>
              <a:rPr lang="it-IT" dirty="0" smtClean="0"/>
              <a:t>.</a:t>
            </a:r>
            <a:endParaRPr dirty="0"/>
          </a:p>
        </p:txBody>
      </p:sp>
      <p:sp>
        <p:nvSpPr>
          <p:cNvPr id="247" name="Google Shape;2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12</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62292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b="0" i="0" u="none" strike="noStrike" cap="none" dirty="0" smtClean="0">
                <a:solidFill>
                  <a:srgbClr val="000000"/>
                </a:solidFill>
                <a:effectLst/>
                <a:latin typeface="Arial"/>
                <a:ea typeface="Arial"/>
                <a:cs typeface="Arial"/>
                <a:sym typeface="Arial"/>
              </a:rPr>
              <a:t>Prima</a:t>
            </a:r>
            <a:r>
              <a:rPr lang="it-IT" sz="1100" b="0" i="0" u="none" strike="noStrike" cap="none" baseline="0" dirty="0" smtClean="0">
                <a:solidFill>
                  <a:srgbClr val="000000"/>
                </a:solidFill>
                <a:effectLst/>
                <a:latin typeface="Arial"/>
                <a:ea typeface="Arial"/>
                <a:cs typeface="Arial"/>
                <a:sym typeface="Arial"/>
              </a:rPr>
              <a:t> di parlare della </a:t>
            </a:r>
            <a:r>
              <a:rPr lang="it-IT" sz="1100" b="0" i="0" u="none" strike="noStrike" cap="none" baseline="0" dirty="0" err="1" smtClean="0">
                <a:solidFill>
                  <a:srgbClr val="000000"/>
                </a:solidFill>
                <a:effectLst/>
                <a:latin typeface="Arial"/>
                <a:ea typeface="Arial"/>
                <a:cs typeface="Arial"/>
                <a:sym typeface="Arial"/>
              </a:rPr>
              <a:t>governance</a:t>
            </a:r>
            <a:r>
              <a:rPr lang="it-IT" sz="1100" b="0" i="0" u="none" strike="noStrike" cap="none" baseline="0" dirty="0" smtClean="0">
                <a:solidFill>
                  <a:srgbClr val="000000"/>
                </a:solidFill>
                <a:effectLst/>
                <a:latin typeface="Arial"/>
                <a:ea typeface="Arial"/>
                <a:cs typeface="Arial"/>
                <a:sym typeface="Arial"/>
              </a:rPr>
              <a:t> mi ricollego al concetto di efficienza energetica e produzione di energia termica da fonti rinnovabili che devono essere a mio giudizio ampiamente considerati nella progettazione di una comunità energetica, quindi attenzione si alla produzione di energia elettrica principalmente attraverso gli impianti fotovoltaici, senza tralasciare il contributo inerente interventi di efficienza energetica.</a:t>
            </a:r>
            <a:endParaRPr lang="it-IT" sz="1100" b="0" i="0" u="none" strike="noStrike" cap="none" dirty="0" smtClean="0">
              <a:solidFill>
                <a:srgbClr val="000000"/>
              </a:solidFill>
              <a:effectLst/>
              <a:latin typeface="Arial"/>
              <a:ea typeface="Arial"/>
              <a:cs typeface="Arial"/>
              <a:sym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100" b="0" i="0" u="none" strike="noStrike" cap="none" dirty="0" smtClean="0">
                <a:solidFill>
                  <a:srgbClr val="000000"/>
                </a:solidFill>
                <a:effectLst/>
                <a:latin typeface="Arial"/>
                <a:ea typeface="Arial"/>
                <a:cs typeface="Arial"/>
                <a:sym typeface="Arial"/>
              </a:rPr>
              <a:t>Parliamo di </a:t>
            </a:r>
            <a:r>
              <a:rPr lang="it-IT" sz="1100" b="0" i="0" u="none" strike="noStrike" cap="none" dirty="0" err="1" smtClean="0">
                <a:solidFill>
                  <a:srgbClr val="000000"/>
                </a:solidFill>
                <a:effectLst/>
                <a:latin typeface="Arial"/>
                <a:ea typeface="Arial"/>
                <a:cs typeface="Arial"/>
                <a:sym typeface="Arial"/>
              </a:rPr>
              <a:t>governance</a:t>
            </a:r>
            <a:endParaRPr lang="it-IT" sz="1200" kern="1200" dirty="0" smtClean="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smtClean="0">
              <a:solidFill>
                <a:srgbClr val="525152"/>
              </a:solidFill>
              <a:latin typeface="Titillium" panose="00000500000000000000" pitchFamily="50"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smtClean="0">
                <a:solidFill>
                  <a:srgbClr val="525152"/>
                </a:solidFill>
                <a:latin typeface="Titillium" panose="00000500000000000000" pitchFamily="50" charset="0"/>
              </a:rPr>
              <a:t>Riferimenti normativi</a:t>
            </a:r>
          </a:p>
          <a:p>
            <a:pPr marL="171450" lvl="0" indent="-171450" algn="just" eaLnBrk="0" fontAlgn="base" hangingPunct="0">
              <a:spcBef>
                <a:spcPct val="0"/>
              </a:spcBef>
              <a:spcAft>
                <a:spcPct val="0"/>
              </a:spcAft>
              <a:buFont typeface="Wingdings" panose="05000000000000000000" pitchFamily="2" charset="2"/>
              <a:buChar char="Ø"/>
            </a:pP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Direttiva UE/2018/2001 art. 21 e 22 – </a:t>
            </a:r>
            <a:r>
              <a:rPr lang="it-IT" altLang="it-IT" sz="1200" b="1"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Autoconsumatori</a:t>
            </a: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e comunità di energia rinnovabile</a:t>
            </a:r>
            <a:endPar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endParaRPr>
          </a:p>
          <a:p>
            <a:pPr marL="171450" indent="-171450" algn="just" eaLnBrk="0" fontAlgn="base" hangingPunct="0">
              <a:spcBef>
                <a:spcPct val="0"/>
              </a:spcBef>
              <a:spcAft>
                <a:spcPct val="0"/>
              </a:spcAft>
              <a:buFont typeface="Wingdings" panose="05000000000000000000" pitchFamily="2" charset="2"/>
              <a:buChar char="Ø"/>
            </a:pP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DL 162/2019 </a:t>
            </a:r>
            <a:r>
              <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(c.d. «</a:t>
            </a:r>
            <a:r>
              <a:rPr lang="it-IT" altLang="it-IT" sz="1200"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Milleproroghe</a:t>
            </a:r>
            <a:r>
              <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articolo 42bis, modalità e condizioni per l’attivazione dell’autoconsumo collettivo da fonti rinnovabili e per la realizzazione di comunità di energia rinnovabile. Norma transitoria e finalizzata ad acquisire elementi utili all’attuazione degli articoli 21 e 22 della direttiva UE 2018/2001, nelle more del suo completo recepimento.</a:t>
            </a: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Delibera 318/2020/R/</a:t>
            </a:r>
            <a:r>
              <a:rPr lang="it-IT" sz="1200" b="1"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eel</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ARERA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stabilisce</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le</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modalità e la regolazione economica relative all’energia oggetto di condivisione in edifici o condomini (</a:t>
            </a:r>
            <a:r>
              <a:rPr lang="it-IT" sz="1200"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Autoconsumatori</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che agiscono collettivamente) oppure nell’ambito di comunità di energia rinnovabile</a:t>
            </a: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Il </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DM MISE 16/09/2020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(data di entrata in vigore 17 novembre 2020) individua la tariffa incentivante per la remunerazione degli impianti a fonti rinnovabili inseriti nelle configurazioni per l'autoconsumo collettivo da fonti rinnovabili e nelle comunità di energia rinnovabile</a:t>
            </a:r>
          </a:p>
          <a:p>
            <a:pPr algn="just"/>
            <a:endParaRPr lang="it-IT" dirty="0" smtClean="0">
              <a:solidFill>
                <a:srgbClr val="333333"/>
              </a:solidFill>
            </a:endParaRPr>
          </a:p>
          <a:p>
            <a:pPr algn="just"/>
            <a:r>
              <a:rPr lang="it-IT" b="1" dirty="0" smtClean="0">
                <a:solidFill>
                  <a:srgbClr val="333333"/>
                </a:solidFill>
              </a:rPr>
              <a:t>Per </a:t>
            </a:r>
            <a:r>
              <a:rPr lang="it-IT" b="1" dirty="0" err="1" smtClean="0">
                <a:solidFill>
                  <a:srgbClr val="333333"/>
                </a:solidFill>
              </a:rPr>
              <a:t>autoconsumatore</a:t>
            </a:r>
            <a:r>
              <a:rPr lang="it-IT" b="1" dirty="0" smtClean="0">
                <a:solidFill>
                  <a:srgbClr val="333333"/>
                </a:solidFill>
              </a:rPr>
              <a:t> di energia rinnovabile </a:t>
            </a:r>
            <a:r>
              <a:rPr lang="it-IT" dirty="0" smtClean="0">
                <a:solidFill>
                  <a:srgbClr val="333333"/>
                </a:solidFill>
              </a:rPr>
              <a:t>si intende un cliente finale che, operando in propri siti ubicati entro confini definiti, produce energia elettrica rinnovabile per il proprio consumo e può immagazzinare o vendere energia elettrica rinnovabile autoprodotta purché, per un </a:t>
            </a:r>
            <a:r>
              <a:rPr lang="it-IT" dirty="0" err="1" smtClean="0">
                <a:solidFill>
                  <a:srgbClr val="333333"/>
                </a:solidFill>
              </a:rPr>
              <a:t>autoconsumatore</a:t>
            </a:r>
            <a:r>
              <a:rPr lang="it-IT" dirty="0" smtClean="0">
                <a:solidFill>
                  <a:srgbClr val="333333"/>
                </a:solidFill>
              </a:rPr>
              <a:t> di energia rinnovabile diverso dai nuclei familiari, tali attività non costituiscano l'attività commerciale o professionale principale. L'impianto di produzione dell'</a:t>
            </a:r>
            <a:r>
              <a:rPr lang="it-IT" dirty="0" err="1" smtClean="0">
                <a:solidFill>
                  <a:srgbClr val="333333"/>
                </a:solidFill>
              </a:rPr>
              <a:t>autoconsumatore</a:t>
            </a:r>
            <a:r>
              <a:rPr lang="it-IT" dirty="0" smtClean="0">
                <a:solidFill>
                  <a:srgbClr val="333333"/>
                </a:solidFill>
              </a:rPr>
              <a:t> di energia rinnovabile può essere di proprietà di un soggetto terzo e/o gestito da un soggetto terzo, purché il soggetto terzo resti soggetto alle istruzioni dell'</a:t>
            </a:r>
            <a:r>
              <a:rPr lang="it-IT" dirty="0" err="1" smtClean="0">
                <a:solidFill>
                  <a:srgbClr val="333333"/>
                </a:solidFill>
              </a:rPr>
              <a:t>autoconsumatore</a:t>
            </a:r>
            <a:r>
              <a:rPr lang="it-IT" dirty="0" smtClean="0">
                <a:solidFill>
                  <a:srgbClr val="333333"/>
                </a:solidFill>
              </a:rPr>
              <a:t> di energia rinnovabile. L'</a:t>
            </a:r>
            <a:r>
              <a:rPr lang="it-IT" dirty="0" err="1" smtClean="0">
                <a:solidFill>
                  <a:srgbClr val="333333"/>
                </a:solidFill>
              </a:rPr>
              <a:t>autoconsumatore</a:t>
            </a:r>
            <a:r>
              <a:rPr lang="it-IT" dirty="0" smtClean="0">
                <a:solidFill>
                  <a:srgbClr val="333333"/>
                </a:solidFill>
              </a:rPr>
              <a:t> di energia rinnovabile può realizzare, in autonomia o congiuntamente a un produttore terzo, una configurazione di SEU o ASAP ai sensi del TISSPC, nel rispetto delle relative definizioni.</a:t>
            </a:r>
          </a:p>
        </p:txBody>
      </p:sp>
      <p:sp>
        <p:nvSpPr>
          <p:cNvPr id="4" name="Segnaposto numero diapositiva 3"/>
          <p:cNvSpPr>
            <a:spLocks noGrp="1"/>
          </p:cNvSpPr>
          <p:nvPr>
            <p:ph type="sldNum" sz="quarter" idx="10"/>
          </p:nvPr>
        </p:nvSpPr>
        <p:spPr>
          <a:xfrm>
            <a:off x="3850449" y="9428588"/>
            <a:ext cx="2945659" cy="496332"/>
          </a:xfrm>
          <a:prstGeom prst="rect">
            <a:avLst/>
          </a:prstGeom>
        </p:spPr>
        <p:txBody>
          <a:bodyPr/>
          <a:lstStyle/>
          <a:p>
            <a:fld id="{373F646A-F6C9-460C-9026-4F852C4C0B89}" type="slidenum">
              <a:rPr lang="it-IT" smtClean="0"/>
              <a:pPr/>
              <a:t>13</a:t>
            </a:fld>
            <a:endParaRPr lang="it-IT"/>
          </a:p>
        </p:txBody>
      </p:sp>
    </p:spTree>
    <p:extLst>
      <p:ext uri="{BB962C8B-B14F-4D97-AF65-F5344CB8AC3E}">
        <p14:creationId xmlns:p14="http://schemas.microsoft.com/office/powerpoint/2010/main" val="395505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100" b="0" i="0" u="none" strike="noStrike" cap="none" dirty="0" smtClean="0">
                <a:solidFill>
                  <a:srgbClr val="000000"/>
                </a:solidFill>
                <a:effectLst/>
                <a:latin typeface="Arial"/>
                <a:ea typeface="Arial"/>
                <a:cs typeface="Arial"/>
                <a:sym typeface="Arial"/>
              </a:rPr>
              <a:t>Prima</a:t>
            </a:r>
            <a:r>
              <a:rPr lang="it-IT" sz="1100" b="0" i="0" u="none" strike="noStrike" cap="none" baseline="0" dirty="0" smtClean="0">
                <a:solidFill>
                  <a:srgbClr val="000000"/>
                </a:solidFill>
                <a:effectLst/>
                <a:latin typeface="Arial"/>
                <a:ea typeface="Arial"/>
                <a:cs typeface="Arial"/>
                <a:sym typeface="Arial"/>
              </a:rPr>
              <a:t> di parlare della </a:t>
            </a:r>
            <a:r>
              <a:rPr lang="it-IT" sz="1100" b="0" i="0" u="none" strike="noStrike" cap="none" baseline="0" dirty="0" err="1" smtClean="0">
                <a:solidFill>
                  <a:srgbClr val="000000"/>
                </a:solidFill>
                <a:effectLst/>
                <a:latin typeface="Arial"/>
                <a:ea typeface="Arial"/>
                <a:cs typeface="Arial"/>
                <a:sym typeface="Arial"/>
              </a:rPr>
              <a:t>governance</a:t>
            </a:r>
            <a:r>
              <a:rPr lang="it-IT" sz="1100" b="0" i="0" u="none" strike="noStrike" cap="none" baseline="0" dirty="0" smtClean="0">
                <a:solidFill>
                  <a:srgbClr val="000000"/>
                </a:solidFill>
                <a:effectLst/>
                <a:latin typeface="Arial"/>
                <a:ea typeface="Arial"/>
                <a:cs typeface="Arial"/>
                <a:sym typeface="Arial"/>
              </a:rPr>
              <a:t> mi ricollego al concetto di efficienza energetica e produzione di energia termica da fonti rinnovabili che devono essere a mio giudizio ampiamente considerati nella progettazione di una comunità energetica, quindi attenzione si alla produzione di energia elettrica principalmente attraverso gli impianti fotovoltaici, senza tralasciare il contributo inerente interventi di efficienza energetica.</a:t>
            </a:r>
            <a:endParaRPr lang="it-IT" sz="1100" b="0" i="0" u="none" strike="noStrike" cap="none" dirty="0" smtClean="0">
              <a:solidFill>
                <a:srgbClr val="000000"/>
              </a:solidFill>
              <a:effectLst/>
              <a:latin typeface="Arial"/>
              <a:ea typeface="Arial"/>
              <a:cs typeface="Arial"/>
              <a:sym typeface="Arial"/>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100" b="0" i="0" u="none" strike="noStrike" cap="none" dirty="0" smtClean="0">
                <a:solidFill>
                  <a:srgbClr val="000000"/>
                </a:solidFill>
                <a:effectLst/>
                <a:latin typeface="Arial"/>
                <a:ea typeface="Arial"/>
                <a:cs typeface="Arial"/>
                <a:sym typeface="Arial"/>
              </a:rPr>
              <a:t>Parliamo di </a:t>
            </a:r>
            <a:r>
              <a:rPr lang="it-IT" sz="1100" b="0" i="0" u="none" strike="noStrike" cap="none" dirty="0" err="1" smtClean="0">
                <a:solidFill>
                  <a:srgbClr val="000000"/>
                </a:solidFill>
                <a:effectLst/>
                <a:latin typeface="Arial"/>
                <a:ea typeface="Arial"/>
                <a:cs typeface="Arial"/>
                <a:sym typeface="Arial"/>
              </a:rPr>
              <a:t>governance</a:t>
            </a:r>
            <a:endParaRPr lang="it-IT" sz="1200" kern="1200" dirty="0" smtClean="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it-IT" dirty="0" smtClean="0">
              <a:solidFill>
                <a:srgbClr val="525152"/>
              </a:solidFill>
              <a:latin typeface="Titillium" panose="00000500000000000000" pitchFamily="50"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it-IT" dirty="0" smtClean="0">
                <a:solidFill>
                  <a:srgbClr val="525152"/>
                </a:solidFill>
                <a:latin typeface="Titillium" panose="00000500000000000000" pitchFamily="50" charset="0"/>
              </a:rPr>
              <a:t>Riferimenti normativi</a:t>
            </a:r>
          </a:p>
          <a:p>
            <a:pPr marL="171450" lvl="0" indent="-171450" algn="just" eaLnBrk="0" fontAlgn="base" hangingPunct="0">
              <a:spcBef>
                <a:spcPct val="0"/>
              </a:spcBef>
              <a:spcAft>
                <a:spcPct val="0"/>
              </a:spcAft>
              <a:buFont typeface="Wingdings" panose="05000000000000000000" pitchFamily="2" charset="2"/>
              <a:buChar char="Ø"/>
            </a:pP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Direttiva UE/2018/2001 art. 21 e 22 – </a:t>
            </a:r>
            <a:r>
              <a:rPr lang="it-IT" altLang="it-IT" sz="1200" b="1"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Autoconsumatori</a:t>
            </a: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e comunità di energia rinnovabile</a:t>
            </a:r>
            <a:endPar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endParaRPr>
          </a:p>
          <a:p>
            <a:pPr marL="171450" indent="-171450" algn="just" eaLnBrk="0" fontAlgn="base" hangingPunct="0">
              <a:spcBef>
                <a:spcPct val="0"/>
              </a:spcBef>
              <a:spcAft>
                <a:spcPct val="0"/>
              </a:spcAft>
              <a:buFont typeface="Wingdings" panose="05000000000000000000" pitchFamily="2" charset="2"/>
              <a:buChar char="Ø"/>
            </a:pPr>
            <a:r>
              <a:rPr lang="it-IT" alt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DL 162/2019 </a:t>
            </a:r>
            <a:r>
              <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(c.d. «</a:t>
            </a:r>
            <a:r>
              <a:rPr lang="it-IT" altLang="it-IT" sz="1200"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Milleproroghe</a:t>
            </a:r>
            <a:r>
              <a:rPr lang="it-IT" alt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articolo 42bis, modalità e condizioni per l’attivazione dell’autoconsumo collettivo da fonti rinnovabili e per la realizzazione di comunità di energia rinnovabile. Norma transitoria e finalizzata ad acquisire elementi utili all’attuazione degli articoli 21 e 22 della direttiva UE 2018/2001, nelle more del suo completo recepimento.</a:t>
            </a: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Delibera 318/2020/R/</a:t>
            </a:r>
            <a:r>
              <a:rPr lang="it-IT" sz="1200" b="1"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eel</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ARERA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stabilisce</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le</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modalità e la regolazione economica relative all’energia oggetto di condivisione in edifici o condomini (</a:t>
            </a:r>
            <a:r>
              <a:rPr lang="it-IT" sz="1200" spc="110" dirty="0" err="1"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Autoconsumatori</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 che agiscono collettivamente) oppure nell’ambito di comunità di energia rinnovabile</a:t>
            </a:r>
          </a:p>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Il </a:t>
            </a:r>
            <a:r>
              <a:rPr lang="it-IT" sz="1200" b="1"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DM MISE 16/09/2020 </a:t>
            </a:r>
            <a:r>
              <a:rPr lang="it-IT" sz="1200" spc="110" dirty="0" smtClean="0">
                <a:solidFill>
                  <a:schemeClr val="tx1">
                    <a:lumMod val="75000"/>
                    <a:lumOff val="25000"/>
                  </a:schemeClr>
                </a:solidFill>
                <a:latin typeface="Titillium" panose="00000500000000000000" pitchFamily="50" charset="0"/>
                <a:ea typeface="Calibri" panose="020F0502020204030204" pitchFamily="34" charset="0"/>
                <a:cs typeface="Times New Roman" panose="02020603050405020304" pitchFamily="18" charset="0"/>
              </a:rPr>
              <a:t>(data di entrata in vigore 17 novembre 2020) individua la tariffa incentivante per la remunerazione degli impianti a fonti rinnovabili inseriti nelle configurazioni per l'autoconsumo collettivo da fonti rinnovabili e nelle comunità di energia rinnovabile</a:t>
            </a:r>
          </a:p>
          <a:p>
            <a:pPr algn="just"/>
            <a:endParaRPr lang="it-IT" dirty="0" smtClean="0">
              <a:solidFill>
                <a:srgbClr val="333333"/>
              </a:solidFill>
            </a:endParaRPr>
          </a:p>
          <a:p>
            <a:pPr algn="just"/>
            <a:r>
              <a:rPr lang="it-IT" b="1" dirty="0" smtClean="0">
                <a:solidFill>
                  <a:srgbClr val="333333"/>
                </a:solidFill>
              </a:rPr>
              <a:t>Per </a:t>
            </a:r>
            <a:r>
              <a:rPr lang="it-IT" b="1" dirty="0" err="1" smtClean="0">
                <a:solidFill>
                  <a:srgbClr val="333333"/>
                </a:solidFill>
              </a:rPr>
              <a:t>autoconsumatore</a:t>
            </a:r>
            <a:r>
              <a:rPr lang="it-IT" b="1" dirty="0" smtClean="0">
                <a:solidFill>
                  <a:srgbClr val="333333"/>
                </a:solidFill>
              </a:rPr>
              <a:t> di energia rinnovabile </a:t>
            </a:r>
            <a:r>
              <a:rPr lang="it-IT" dirty="0" smtClean="0">
                <a:solidFill>
                  <a:srgbClr val="333333"/>
                </a:solidFill>
              </a:rPr>
              <a:t>si intende un cliente finale che, operando in propri siti ubicati entro confini definiti, produce energia elettrica rinnovabile per il proprio consumo e può immagazzinare o vendere energia elettrica rinnovabile autoprodotta purché, per un </a:t>
            </a:r>
            <a:r>
              <a:rPr lang="it-IT" dirty="0" err="1" smtClean="0">
                <a:solidFill>
                  <a:srgbClr val="333333"/>
                </a:solidFill>
              </a:rPr>
              <a:t>autoconsumatore</a:t>
            </a:r>
            <a:r>
              <a:rPr lang="it-IT" dirty="0" smtClean="0">
                <a:solidFill>
                  <a:srgbClr val="333333"/>
                </a:solidFill>
              </a:rPr>
              <a:t> di energia rinnovabile diverso dai nuclei familiari, tali attività non costituiscano l'attività commerciale o professionale principale. L'impianto di produzione dell'</a:t>
            </a:r>
            <a:r>
              <a:rPr lang="it-IT" dirty="0" err="1" smtClean="0">
                <a:solidFill>
                  <a:srgbClr val="333333"/>
                </a:solidFill>
              </a:rPr>
              <a:t>autoconsumatore</a:t>
            </a:r>
            <a:r>
              <a:rPr lang="it-IT" dirty="0" smtClean="0">
                <a:solidFill>
                  <a:srgbClr val="333333"/>
                </a:solidFill>
              </a:rPr>
              <a:t> di energia rinnovabile può essere di proprietà di un soggetto terzo e/o gestito da un soggetto terzo, purché il soggetto terzo resti soggetto alle istruzioni dell'</a:t>
            </a:r>
            <a:r>
              <a:rPr lang="it-IT" dirty="0" err="1" smtClean="0">
                <a:solidFill>
                  <a:srgbClr val="333333"/>
                </a:solidFill>
              </a:rPr>
              <a:t>autoconsumatore</a:t>
            </a:r>
            <a:r>
              <a:rPr lang="it-IT" dirty="0" smtClean="0">
                <a:solidFill>
                  <a:srgbClr val="333333"/>
                </a:solidFill>
              </a:rPr>
              <a:t> di energia rinnovabile. L'</a:t>
            </a:r>
            <a:r>
              <a:rPr lang="it-IT" dirty="0" err="1" smtClean="0">
                <a:solidFill>
                  <a:srgbClr val="333333"/>
                </a:solidFill>
              </a:rPr>
              <a:t>autoconsumatore</a:t>
            </a:r>
            <a:r>
              <a:rPr lang="it-IT" dirty="0" smtClean="0">
                <a:solidFill>
                  <a:srgbClr val="333333"/>
                </a:solidFill>
              </a:rPr>
              <a:t> di energia rinnovabile può realizzare, in autonomia o congiuntamente a un produttore terzo, una configurazione di SEU o ASAP ai sensi del TISSPC, nel rispetto delle relative definizioni.</a:t>
            </a:r>
          </a:p>
        </p:txBody>
      </p:sp>
      <p:sp>
        <p:nvSpPr>
          <p:cNvPr id="4" name="Segnaposto numero diapositiva 3"/>
          <p:cNvSpPr>
            <a:spLocks noGrp="1"/>
          </p:cNvSpPr>
          <p:nvPr>
            <p:ph type="sldNum" sz="quarter" idx="10"/>
          </p:nvPr>
        </p:nvSpPr>
        <p:spPr>
          <a:xfrm>
            <a:off x="3850449" y="9428588"/>
            <a:ext cx="2945659" cy="496332"/>
          </a:xfrm>
          <a:prstGeom prst="rect">
            <a:avLst/>
          </a:prstGeom>
        </p:spPr>
        <p:txBody>
          <a:bodyPr/>
          <a:lstStyle/>
          <a:p>
            <a:fld id="{373F646A-F6C9-460C-9026-4F852C4C0B89}" type="slidenum">
              <a:rPr lang="it-IT" smtClean="0"/>
              <a:pPr/>
              <a:t>14</a:t>
            </a:fld>
            <a:endParaRPr lang="it-IT"/>
          </a:p>
        </p:txBody>
      </p:sp>
    </p:spTree>
    <p:extLst>
      <p:ext uri="{BB962C8B-B14F-4D97-AF65-F5344CB8AC3E}">
        <p14:creationId xmlns:p14="http://schemas.microsoft.com/office/powerpoint/2010/main" val="472045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413576" indent="-341806" fontAlgn="base">
              <a:spcBef>
                <a:spcPts val="299"/>
              </a:spcBef>
              <a:spcAft>
                <a:spcPts val="299"/>
              </a:spcAft>
              <a:buFont typeface="+mj-lt"/>
              <a:buAutoNum type="alphaLcParenR"/>
              <a:defRPr/>
            </a:pPr>
            <a:r>
              <a:rPr lang="it-IT" altLang="it-IT" sz="800" b="1" dirty="0">
                <a:solidFill>
                  <a:srgbClr val="333333"/>
                </a:solidFill>
                <a:latin typeface="Titillium" panose="00000500000000000000" pitchFamily="50" charset="0"/>
                <a:cs typeface="Calibri" pitchFamily="34" charset="0"/>
              </a:rPr>
              <a:t>Pubbliche Amministrazioni </a:t>
            </a:r>
            <a:r>
              <a:rPr lang="it-IT" altLang="it-IT" sz="800" dirty="0">
                <a:solidFill>
                  <a:srgbClr val="333333"/>
                </a:solidFill>
                <a:latin typeface="Titillium" panose="00000500000000000000" pitchFamily="50" charset="0"/>
              </a:rPr>
              <a:t>di cui all’articolo 1, comma 2 del Decreto legislativo 30 marzo 2001, n. 165 </a:t>
            </a:r>
          </a:p>
          <a:p>
            <a:pPr marL="413576" indent="-341806" fontAlgn="base">
              <a:spcBef>
                <a:spcPts val="299"/>
              </a:spcBef>
              <a:spcAft>
                <a:spcPts val="299"/>
              </a:spcAft>
              <a:buFont typeface="+mj-lt"/>
              <a:buAutoNum type="alphaLcParenR"/>
              <a:defRPr/>
            </a:pPr>
            <a:r>
              <a:rPr lang="it-IT" altLang="it-IT" sz="800" b="1" dirty="0">
                <a:solidFill>
                  <a:srgbClr val="333333"/>
                </a:solidFill>
                <a:latin typeface="Titillium" panose="00000500000000000000" pitchFamily="50" charset="0"/>
                <a:cs typeface="Calibri" pitchFamily="34" charset="0"/>
              </a:rPr>
              <a:t>Ex Istituti Autonomi Case Popolari </a:t>
            </a:r>
            <a:r>
              <a:rPr lang="it-IT" altLang="it-IT" sz="800" dirty="0">
                <a:solidFill>
                  <a:srgbClr val="333333"/>
                </a:solidFill>
                <a:latin typeface="Titillium" panose="00000500000000000000" pitchFamily="50" charset="0"/>
              </a:rPr>
              <a:t>comunque denominati e trasformati dalle Regioni</a:t>
            </a:r>
          </a:p>
          <a:p>
            <a:pPr marL="413576" indent="-341806" fontAlgn="base">
              <a:spcBef>
                <a:spcPts val="299"/>
              </a:spcBef>
              <a:spcAft>
                <a:spcPts val="299"/>
              </a:spcAft>
              <a:buFont typeface="+mj-lt"/>
              <a:buAutoNum type="alphaLcParenR"/>
              <a:defRPr/>
            </a:pPr>
            <a:r>
              <a:rPr lang="it-IT" altLang="it-IT" sz="800" b="1" dirty="0">
                <a:solidFill>
                  <a:srgbClr val="333333"/>
                </a:solidFill>
                <a:latin typeface="Titillium" panose="00000500000000000000" pitchFamily="50" charset="0"/>
                <a:cs typeface="Calibri" pitchFamily="34" charset="0"/>
              </a:rPr>
              <a:t>Cooperative di abitanti</a:t>
            </a:r>
            <a:r>
              <a:rPr lang="it-IT" altLang="it-IT" sz="800" dirty="0">
                <a:solidFill>
                  <a:srgbClr val="333333"/>
                </a:solidFill>
                <a:latin typeface="Titillium" panose="00000500000000000000" pitchFamily="50" charset="0"/>
                <a:cs typeface="Calibri" pitchFamily="34" charset="0"/>
              </a:rPr>
              <a:t> (</a:t>
            </a:r>
            <a:r>
              <a:rPr lang="it-IT" altLang="it-IT" sz="800" dirty="0">
                <a:solidFill>
                  <a:srgbClr val="333333"/>
                </a:solidFill>
                <a:latin typeface="Titillium" panose="00000500000000000000" pitchFamily="50" charset="0"/>
              </a:rPr>
              <a:t>introdotte dalla Legge “Sblocca Italia” - Legge 164/14), </a:t>
            </a:r>
            <a:r>
              <a:rPr lang="it-IT" sz="800" dirty="0">
                <a:solidFill>
                  <a:srgbClr val="333333"/>
                </a:solidFill>
                <a:latin typeface="Titillium" panose="00000500000000000000" pitchFamily="50" charset="0"/>
              </a:rPr>
              <a:t>iscritte all’Albo </a:t>
            </a:r>
            <a:br>
              <a:rPr lang="it-IT" sz="800" dirty="0">
                <a:solidFill>
                  <a:srgbClr val="333333"/>
                </a:solidFill>
                <a:latin typeface="Titillium" panose="00000500000000000000" pitchFamily="50" charset="0"/>
              </a:rPr>
            </a:br>
            <a:r>
              <a:rPr lang="it-IT" sz="800" dirty="0">
                <a:solidFill>
                  <a:srgbClr val="333333"/>
                </a:solidFill>
                <a:latin typeface="Titillium" panose="00000500000000000000" pitchFamily="50" charset="0"/>
              </a:rPr>
              <a:t>nazionale delle società cooperative edilizie di abitazione e dei loro consorzi costituito presso il </a:t>
            </a:r>
            <a:br>
              <a:rPr lang="it-IT" sz="800" dirty="0">
                <a:solidFill>
                  <a:srgbClr val="333333"/>
                </a:solidFill>
                <a:latin typeface="Titillium" panose="00000500000000000000" pitchFamily="50" charset="0"/>
              </a:rPr>
            </a:br>
            <a:r>
              <a:rPr lang="it-IT" sz="800" dirty="0">
                <a:solidFill>
                  <a:srgbClr val="333333"/>
                </a:solidFill>
                <a:latin typeface="Titillium" panose="00000500000000000000" pitchFamily="50" charset="0"/>
              </a:rPr>
              <a:t>Ministero dello Sviluppo Economico</a:t>
            </a:r>
          </a:p>
          <a:p>
            <a:pPr marL="413576" indent="-341806" fontAlgn="base">
              <a:spcBef>
                <a:spcPts val="299"/>
              </a:spcBef>
              <a:spcAft>
                <a:spcPts val="299"/>
              </a:spcAft>
              <a:buFont typeface="+mj-lt"/>
              <a:buAutoNum type="alphaLcParenR"/>
              <a:defRPr/>
            </a:pPr>
            <a:r>
              <a:rPr lang="it-IT" altLang="it-IT" sz="800" b="1" dirty="0">
                <a:solidFill>
                  <a:srgbClr val="333333"/>
                </a:solidFill>
                <a:latin typeface="Titillium" panose="00000500000000000000" pitchFamily="50" charset="0"/>
                <a:cs typeface="Calibri" pitchFamily="34" charset="0"/>
              </a:rPr>
              <a:t>Società a patrimonio interamente pubblico </a:t>
            </a:r>
            <a:r>
              <a:rPr lang="it-IT" altLang="it-IT" sz="800" dirty="0">
                <a:solidFill>
                  <a:srgbClr val="333333"/>
                </a:solidFill>
                <a:latin typeface="Titillium" panose="00000500000000000000" pitchFamily="50" charset="0"/>
                <a:cs typeface="Calibri" pitchFamily="34" charset="0"/>
              </a:rPr>
              <a:t>(</a:t>
            </a:r>
            <a:r>
              <a:rPr lang="it-IT" altLang="it-IT" sz="800" i="1" dirty="0">
                <a:solidFill>
                  <a:srgbClr val="333333"/>
                </a:solidFill>
                <a:latin typeface="Titillium" panose="00000500000000000000" pitchFamily="50" charset="0"/>
              </a:rPr>
              <a:t>costituite ai sensi dell’art. 113 c. 13, D.lgs. 267/2000 e </a:t>
            </a:r>
            <a:r>
              <a:rPr lang="it-IT" altLang="it-IT" sz="800" i="1" dirty="0" err="1">
                <a:solidFill>
                  <a:srgbClr val="333333"/>
                </a:solidFill>
                <a:latin typeface="Titillium" panose="00000500000000000000" pitchFamily="50" charset="0"/>
              </a:rPr>
              <a:t>s.m</a:t>
            </a:r>
            <a:r>
              <a:rPr lang="it-IT" altLang="it-IT" sz="800" i="1" dirty="0">
                <a:solidFill>
                  <a:srgbClr val="333333"/>
                </a:solidFill>
                <a:latin typeface="Titillium" panose="00000500000000000000" pitchFamily="50" charset="0"/>
              </a:rPr>
              <a:t>. – Testo Unico sull’ordinamento degli Enti pubblici</a:t>
            </a:r>
            <a:r>
              <a:rPr lang="it-IT" altLang="it-IT" sz="800" dirty="0">
                <a:solidFill>
                  <a:srgbClr val="333333"/>
                </a:solidFill>
                <a:latin typeface="Titillium" panose="00000500000000000000" pitchFamily="50" charset="0"/>
              </a:rPr>
              <a:t>)</a:t>
            </a:r>
          </a:p>
          <a:p>
            <a:pPr marL="413576" indent="-341806" fontAlgn="base">
              <a:spcBef>
                <a:spcPts val="299"/>
              </a:spcBef>
              <a:spcAft>
                <a:spcPts val="299"/>
              </a:spcAft>
              <a:buFont typeface="+mj-lt"/>
              <a:buAutoNum type="alphaLcParenR"/>
              <a:defRPr/>
            </a:pPr>
            <a:r>
              <a:rPr lang="it-IT" altLang="it-IT" sz="800" b="1" dirty="0">
                <a:solidFill>
                  <a:srgbClr val="333333"/>
                </a:solidFill>
                <a:latin typeface="Titillium" panose="00000500000000000000" pitchFamily="50" charset="0"/>
                <a:cs typeface="Calibri" pitchFamily="34" charset="0"/>
              </a:rPr>
              <a:t>Società Cooperative sociali </a:t>
            </a:r>
            <a:r>
              <a:rPr lang="it-IT" sz="800" dirty="0">
                <a:solidFill>
                  <a:srgbClr val="333333"/>
                </a:solidFill>
                <a:latin typeface="Titillium" panose="00000500000000000000" pitchFamily="50" charset="0"/>
              </a:rPr>
              <a:t>iscritte nei rispettivi albi regionali.</a:t>
            </a:r>
          </a:p>
          <a:p>
            <a:pPr marL="413576" indent="-341806" fontAlgn="base">
              <a:spcBef>
                <a:spcPts val="299"/>
              </a:spcBef>
              <a:spcAft>
                <a:spcPts val="299"/>
              </a:spcAft>
              <a:buFont typeface="+mj-lt"/>
              <a:buAutoNum type="alphaLcParenR"/>
              <a:defRPr/>
            </a:pPr>
            <a:endParaRPr lang="it-IT" altLang="it-IT" sz="800" dirty="0">
              <a:solidFill>
                <a:srgbClr val="333333"/>
              </a:solidFill>
              <a:latin typeface="Titillium" panose="00000500000000000000" pitchFamily="50" charset="0"/>
            </a:endParaRPr>
          </a:p>
          <a:p>
            <a:r>
              <a:rPr lang="it-IT" sz="800" dirty="0">
                <a:solidFill>
                  <a:srgbClr val="333333"/>
                </a:solidFill>
                <a:latin typeface="Titillium" panose="00000500000000000000" pitchFamily="50" charset="0"/>
              </a:rPr>
              <a:t>Le Cooperative rientrano nel perimetro delle PA solo ai fini della presentazione degli incentivi per interventi di Categoria 1.</a:t>
            </a:r>
          </a:p>
          <a:p>
            <a:r>
              <a:rPr lang="it-IT" sz="800" dirty="0">
                <a:solidFill>
                  <a:srgbClr val="333333"/>
                </a:solidFill>
                <a:latin typeface="Titillium" panose="00000500000000000000" pitchFamily="50" charset="0"/>
              </a:rPr>
              <a:t>Per il resto sono visti come soggetti Privati:</a:t>
            </a:r>
          </a:p>
          <a:p>
            <a:r>
              <a:rPr lang="it-IT" sz="800" dirty="0">
                <a:solidFill>
                  <a:srgbClr val="333333"/>
                </a:solidFill>
                <a:latin typeface="Titillium" panose="00000500000000000000" pitchFamily="50" charset="0"/>
              </a:rPr>
              <a:t>	- Non possono accedere a Prenotazione</a:t>
            </a:r>
          </a:p>
          <a:p>
            <a:r>
              <a:rPr lang="it-IT" sz="800" dirty="0">
                <a:solidFill>
                  <a:srgbClr val="333333"/>
                </a:solidFill>
                <a:latin typeface="Titillium" panose="00000500000000000000" pitchFamily="50" charset="0"/>
              </a:rPr>
              <a:t>	- DIA e APE rimborsati al 50% delle spese</a:t>
            </a:r>
          </a:p>
          <a:p>
            <a:r>
              <a:rPr lang="it-IT" sz="800" dirty="0">
                <a:solidFill>
                  <a:srgbClr val="333333"/>
                </a:solidFill>
                <a:latin typeface="Titillium" panose="00000500000000000000" pitchFamily="50" charset="0"/>
              </a:rPr>
              <a:t>	- Cumulabilità come per i privati</a:t>
            </a:r>
          </a:p>
          <a:p>
            <a:pPr marL="413576" indent="-341806" fontAlgn="base">
              <a:spcBef>
                <a:spcPts val="299"/>
              </a:spcBef>
              <a:spcAft>
                <a:spcPts val="299"/>
              </a:spcAft>
              <a:buFont typeface="+mj-lt"/>
              <a:buAutoNum type="alphaLcParenR"/>
              <a:defRPr/>
            </a:pPr>
            <a:endParaRPr lang="it-IT" altLang="it-IT" dirty="0">
              <a:solidFill>
                <a:schemeClr val="bg2">
                  <a:lumMod val="25000"/>
                </a:schemeClr>
              </a:solidFill>
              <a:latin typeface="Titillium" panose="00000500000000000000" pitchFamily="50" charset="0"/>
            </a:endParaRPr>
          </a:p>
          <a:p>
            <a:endParaRPr lang="it-IT" dirty="0"/>
          </a:p>
        </p:txBody>
      </p:sp>
      <p:sp>
        <p:nvSpPr>
          <p:cNvPr id="4" name="Segnaposto numero diapositiva 3"/>
          <p:cNvSpPr>
            <a:spLocks noGrp="1"/>
          </p:cNvSpPr>
          <p:nvPr>
            <p:ph type="sldNum" sz="quarter" idx="10"/>
          </p:nvPr>
        </p:nvSpPr>
        <p:spPr>
          <a:xfrm>
            <a:off x="3850449" y="9378825"/>
            <a:ext cx="2945659" cy="493714"/>
          </a:xfrm>
          <a:prstGeom prst="rect">
            <a:avLst/>
          </a:prstGeom>
        </p:spPr>
        <p:txBody>
          <a:bodyPr/>
          <a:lstStyle/>
          <a:p>
            <a:fld id="{373F646A-F6C9-460C-9026-4F852C4C0B89}" type="slidenum">
              <a:rPr lang="it-IT" smtClean="0"/>
              <a:pPr/>
              <a:t>15</a:t>
            </a:fld>
            <a:endParaRPr lang="it-IT"/>
          </a:p>
        </p:txBody>
      </p:sp>
    </p:spTree>
    <p:extLst>
      <p:ext uri="{BB962C8B-B14F-4D97-AF65-F5344CB8AC3E}">
        <p14:creationId xmlns:p14="http://schemas.microsoft.com/office/powerpoint/2010/main" val="277237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0488" y="744538"/>
            <a:ext cx="6616700" cy="3722687"/>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3F646A-F6C9-460C-9026-4F852C4C0B89}"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6903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 typeface="Arial" panose="020B0604020202020204" pitchFamily="34" charset="0"/>
              <a:buChar char="•"/>
            </a:pPr>
            <a:r>
              <a:rPr lang="it-IT" dirty="0" smtClean="0"/>
              <a:t>Utenze servite</a:t>
            </a:r>
            <a:r>
              <a:rPr lang="it-IT" baseline="0" dirty="0" smtClean="0"/>
              <a:t> e verifica Potenziamenti</a:t>
            </a:r>
          </a:p>
          <a:p>
            <a:pPr marL="0" indent="0">
              <a:buFont typeface="Arial" panose="020B0604020202020204" pitchFamily="34" charset="0"/>
              <a:buNone/>
            </a:pPr>
            <a:endParaRPr lang="it-IT" dirty="0"/>
          </a:p>
        </p:txBody>
      </p:sp>
      <p:sp>
        <p:nvSpPr>
          <p:cNvPr id="4" name="Segnaposto numero diapositiva 3"/>
          <p:cNvSpPr>
            <a:spLocks noGrp="1"/>
          </p:cNvSpPr>
          <p:nvPr>
            <p:ph type="sldNum" sz="quarter" idx="10"/>
          </p:nvPr>
        </p:nvSpPr>
        <p:spPr>
          <a:xfrm>
            <a:off x="3850449" y="9378825"/>
            <a:ext cx="2945659" cy="493714"/>
          </a:xfrm>
          <a:prstGeom prst="rect">
            <a:avLst/>
          </a:prstGeom>
        </p:spPr>
        <p:txBody>
          <a:bodyPr/>
          <a:lstStyle/>
          <a:p>
            <a:fld id="{373F646A-F6C9-460C-9026-4F852C4C0B89}" type="slidenum">
              <a:rPr lang="it-IT" smtClean="0"/>
              <a:pPr/>
              <a:t>17</a:t>
            </a:fld>
            <a:endParaRPr lang="it-IT"/>
          </a:p>
        </p:txBody>
      </p:sp>
    </p:spTree>
    <p:extLst>
      <p:ext uri="{BB962C8B-B14F-4D97-AF65-F5344CB8AC3E}">
        <p14:creationId xmlns:p14="http://schemas.microsoft.com/office/powerpoint/2010/main" val="21957535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 typeface="Arial" panose="020B0604020202020204" pitchFamily="34" charset="0"/>
              <a:buChar char="•"/>
            </a:pPr>
            <a:r>
              <a:rPr lang="it-IT" dirty="0" smtClean="0"/>
              <a:t>Utenze servite</a:t>
            </a:r>
            <a:r>
              <a:rPr lang="it-IT" baseline="0" dirty="0" smtClean="0"/>
              <a:t> e verifica Potenziamenti</a:t>
            </a:r>
          </a:p>
          <a:p>
            <a:pPr marL="0" indent="0">
              <a:buFont typeface="Arial" panose="020B0604020202020204" pitchFamily="34" charset="0"/>
              <a:buNone/>
            </a:pPr>
            <a:endParaRPr lang="it-IT" dirty="0"/>
          </a:p>
        </p:txBody>
      </p:sp>
      <p:sp>
        <p:nvSpPr>
          <p:cNvPr id="4" name="Segnaposto numero diapositiva 3"/>
          <p:cNvSpPr>
            <a:spLocks noGrp="1"/>
          </p:cNvSpPr>
          <p:nvPr>
            <p:ph type="sldNum" sz="quarter" idx="10"/>
          </p:nvPr>
        </p:nvSpPr>
        <p:spPr>
          <a:xfrm>
            <a:off x="3850449" y="9378825"/>
            <a:ext cx="2945659" cy="493714"/>
          </a:xfrm>
          <a:prstGeom prst="rect">
            <a:avLst/>
          </a:prstGeom>
        </p:spPr>
        <p:txBody>
          <a:bodyPr/>
          <a:lstStyle/>
          <a:p>
            <a:fld id="{373F646A-F6C9-460C-9026-4F852C4C0B89}" type="slidenum">
              <a:rPr lang="it-IT" smtClean="0"/>
              <a:pPr/>
              <a:t>18</a:t>
            </a:fld>
            <a:endParaRPr lang="it-IT"/>
          </a:p>
        </p:txBody>
      </p:sp>
    </p:spTree>
    <p:extLst>
      <p:ext uri="{BB962C8B-B14F-4D97-AF65-F5344CB8AC3E}">
        <p14:creationId xmlns:p14="http://schemas.microsoft.com/office/powerpoint/2010/main" val="2655388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19</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857071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b="1" dirty="0"/>
              <a:t>Richieste pervenute </a:t>
            </a:r>
            <a:r>
              <a:rPr lang="it-IT" dirty="0"/>
              <a:t>raffigura il numero di richieste cumulate pervenute dall’avvio del meccanismo Conto Termico distinte sulla base degli esiti del processo di valutazione – 2013</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it-IT" dirty="0"/>
              <a:t>l grafico </a:t>
            </a:r>
            <a:r>
              <a:rPr lang="it-IT" b="1" dirty="0"/>
              <a:t>Incentivi impegnati</a:t>
            </a:r>
            <a:r>
              <a:rPr lang="it-IT" dirty="0"/>
              <a:t> raffigura gli incentivi impegnati tramite il Conto Termico nell’anno in corso (lo stesso valore riportato in home page) disaggregato per tipologia di soggetto richiedente.</a:t>
            </a:r>
            <a:endParaRPr dirty="0"/>
          </a:p>
          <a:p>
            <a:pPr marL="0" lvl="0" indent="0" algn="l" rtl="0">
              <a:spcBef>
                <a:spcPts val="0"/>
              </a:spcBef>
              <a:spcAft>
                <a:spcPts val="0"/>
              </a:spcAft>
              <a:buNone/>
            </a:pPr>
            <a:endParaRPr dirty="0"/>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20</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993748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8" name="Google Shape;2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21</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20240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8" name="Google Shape;26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9" name="Google Shape;26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22</a:t>
            </a:fld>
            <a:endParaRPr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48185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23</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352475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24</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438789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b="1" dirty="0"/>
              <a:t>Richieste pervenute </a:t>
            </a:r>
            <a:r>
              <a:rPr lang="it-IT" dirty="0"/>
              <a:t>raffigura il numero di richieste cumulate pervenute dall’avvio del meccanismo Conto Termico distinte sulla base degli esiti del processo di valutazione – 2013</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it-IT" dirty="0"/>
              <a:t>l grafico </a:t>
            </a:r>
            <a:r>
              <a:rPr lang="it-IT" b="1" dirty="0"/>
              <a:t>Incentivi impegnati</a:t>
            </a:r>
            <a:r>
              <a:rPr lang="it-IT" dirty="0"/>
              <a:t> raffigura gli incentivi impegnati tramite il Conto Termico nell’anno in corso (lo stesso valore riportato in home page) disaggregato per tipologia di soggetto richiedente.</a:t>
            </a:r>
            <a:endParaRPr dirty="0"/>
          </a:p>
          <a:p>
            <a:pPr marL="0" lvl="0" indent="0" algn="l" rtl="0">
              <a:spcBef>
                <a:spcPts val="0"/>
              </a:spcBef>
              <a:spcAft>
                <a:spcPts val="0"/>
              </a:spcAft>
              <a:buNone/>
            </a:pPr>
            <a:endParaRPr dirty="0"/>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25</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948936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8" name="Google Shape;2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just">
              <a:buClr>
                <a:schemeClr val="dk1"/>
              </a:buClr>
              <a:buSzPts val="1400"/>
              <a:buFont typeface="Arial"/>
              <a:buChar char="•"/>
            </a:pPr>
            <a:r>
              <a:rPr lang="it-IT" sz="11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rapporto tra la potenza termica utile della pompa di calore </a:t>
            </a:r>
          </a:p>
          <a:p>
            <a:pPr marL="171450" lvl="0" indent="-171450" algn="just">
              <a:buClr>
                <a:schemeClr val="dk1"/>
              </a:buClr>
              <a:buSzPts val="1400"/>
              <a:buFont typeface="Arial"/>
              <a:buChar char="•"/>
            </a:pPr>
            <a:r>
              <a:rPr lang="it-IT" sz="11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(gruppo funzionale a pompa di calore)</a:t>
            </a:r>
          </a:p>
          <a:p>
            <a:pPr marL="171450" lvl="0" indent="-171450" algn="just">
              <a:buClr>
                <a:schemeClr val="dk1"/>
              </a:buClr>
              <a:buSzPts val="1400"/>
              <a:buFont typeface="Arial"/>
              <a:buChar char="•"/>
            </a:pPr>
            <a:r>
              <a:rPr lang="it-IT" sz="11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e la potenza termica utile della caldaia</a:t>
            </a:r>
          </a:p>
          <a:p>
            <a:pPr marL="171450" lvl="0" indent="-171450" algn="just">
              <a:buClr>
                <a:schemeClr val="dk1"/>
              </a:buClr>
              <a:buSzPts val="1400"/>
              <a:buFont typeface="Arial"/>
              <a:buChar char="•"/>
            </a:pPr>
            <a:r>
              <a:rPr lang="it-IT" sz="11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(gruppo funzionale a combustione a condensazione) deve essere minore o uguale a 0,5</a:t>
            </a:r>
            <a:endParaRPr lang="it-IT" sz="1200" b="0" i="0" u="none" strike="noStrike" cap="none" dirty="0" smtClean="0">
              <a:solidFill>
                <a:schemeClr val="dk1"/>
              </a:solidFill>
              <a:latin typeface="Arial Narrow"/>
              <a:ea typeface="Arial Narrow"/>
              <a:cs typeface="Arial Narrow"/>
              <a:sym typeface="Arial Narrow"/>
            </a:endParaRPr>
          </a:p>
          <a:p>
            <a:pPr marL="0" lvl="0" indent="0" algn="l" rtl="0">
              <a:spcBef>
                <a:spcPts val="0"/>
              </a:spcBef>
              <a:spcAft>
                <a:spcPts val="0"/>
              </a:spcAft>
              <a:buNone/>
            </a:pPr>
            <a:endParaRPr dirty="0"/>
          </a:p>
        </p:txBody>
      </p:sp>
      <p:sp>
        <p:nvSpPr>
          <p:cNvPr id="259" name="Google Shape;2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26</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92338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8" name="Google Shape;26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b="0" i="0" u="none" strike="noStrike" cap="none">
                <a:solidFill>
                  <a:schemeClr val="dk1"/>
                </a:solidFill>
                <a:latin typeface="Arial"/>
                <a:ea typeface="Arial"/>
                <a:cs typeface="Arial"/>
                <a:sym typeface="Arial"/>
              </a:rPr>
              <a:t>27</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902588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b="1" dirty="0"/>
              <a:t>Richieste pervenute </a:t>
            </a:r>
            <a:r>
              <a:rPr lang="it-IT" dirty="0"/>
              <a:t>raffigura il numero di richieste cumulate pervenute dall’avvio del meccanismo Conto Termico distinte sulla base degli esiti del processo di valutazione – 2013</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it-IT" dirty="0"/>
              <a:t>l grafico </a:t>
            </a:r>
            <a:r>
              <a:rPr lang="it-IT" b="1" dirty="0"/>
              <a:t>Incentivi impegnati</a:t>
            </a:r>
            <a:r>
              <a:rPr lang="it-IT" dirty="0"/>
              <a:t> raffigura gli incentivi impegnati tramite il Conto Termico nell’anno in corso (lo stesso valore riportato in home page) disaggregato per tipologia di soggetto richiedente.</a:t>
            </a:r>
            <a:endParaRPr dirty="0"/>
          </a:p>
          <a:p>
            <a:pPr marL="0" lvl="0" indent="0" algn="l" rtl="0">
              <a:spcBef>
                <a:spcPts val="0"/>
              </a:spcBef>
              <a:spcAft>
                <a:spcPts val="0"/>
              </a:spcAft>
              <a:buNone/>
            </a:pPr>
            <a:endParaRPr dirty="0"/>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28</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41788631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b="1" dirty="0"/>
              <a:t>Richieste pervenute </a:t>
            </a:r>
            <a:r>
              <a:rPr lang="it-IT" dirty="0"/>
              <a:t>raffigura il numero di richieste cumulate pervenute dall’avvio del meccanismo Conto Termico distinte sulla base degli esiti del processo di valutazione – 2013</a:t>
            </a: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it-IT" dirty="0"/>
              <a:t>l grafico </a:t>
            </a:r>
            <a:r>
              <a:rPr lang="it-IT" b="1" dirty="0"/>
              <a:t>Incentivi impegnati</a:t>
            </a:r>
            <a:r>
              <a:rPr lang="it-IT" dirty="0"/>
              <a:t> raffigura gli incentivi impegnati tramite il Conto Termico nell’anno in corso (lo stesso valore riportato in home page) disaggregato per tipologia di soggetto richiedente.</a:t>
            </a:r>
            <a:endParaRPr dirty="0"/>
          </a:p>
          <a:p>
            <a:pPr marL="0" lvl="0" indent="0" algn="l" rtl="0">
              <a:spcBef>
                <a:spcPts val="0"/>
              </a:spcBef>
              <a:spcAft>
                <a:spcPts val="0"/>
              </a:spcAft>
              <a:buNone/>
            </a:pPr>
            <a:endParaRPr dirty="0"/>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29</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2521447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0730295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smtClean="0">
                <a:solidFill>
                  <a:schemeClr val="tx1"/>
                </a:solidFill>
                <a:latin typeface="+mn-lt"/>
                <a:ea typeface="+mn-ea"/>
                <a:cs typeface="+mn-cs"/>
              </a:rPr>
              <a:t>Il PAEE 2017, elaborato su proposta dell’ENEA ai sensi dell’articolo 17, comma 1 del D.lgs. 102/2014, a seguito di un sintetico richiamo agli obiettivi di efficienza energetica al 2020 fissati dall’Italia, illustra i risultati conseguiti al 2016 e le principali misure attivate e in cantiere per il raggiungimento degli obiettivi di efficienza energetica al 2020. </a:t>
            </a:r>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31</a:t>
            </a:fld>
            <a:endParaRPr lang="it-IT"/>
          </a:p>
        </p:txBody>
      </p:sp>
    </p:spTree>
    <p:extLst>
      <p:ext uri="{BB962C8B-B14F-4D97-AF65-F5344CB8AC3E}">
        <p14:creationId xmlns:p14="http://schemas.microsoft.com/office/powerpoint/2010/main" val="42279491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32</a:t>
            </a:fld>
            <a:endParaRPr lang="it-IT"/>
          </a:p>
        </p:txBody>
      </p:sp>
    </p:spTree>
    <p:extLst>
      <p:ext uri="{BB962C8B-B14F-4D97-AF65-F5344CB8AC3E}">
        <p14:creationId xmlns:p14="http://schemas.microsoft.com/office/powerpoint/2010/main" val="2192499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smtClean="0">
                <a:solidFill>
                  <a:schemeClr val="tx1"/>
                </a:solidFill>
                <a:latin typeface="+mn-lt"/>
                <a:ea typeface="+mn-ea"/>
                <a:cs typeface="+mn-cs"/>
              </a:rPr>
              <a:t>Il PAEE 2017, elaborato su proposta dell’ENEA ai sensi dell’articolo 17, comma 1 del D.lgs. 102/2014, a seguito di un sintetico richiamo agli obiettivi di efficienza energetica al 2020 fissati dall’Italia, illustra i risultati conseguiti al 2016 e le principali misure attivate e in cantiere per il raggiungimento degli obiettivi di efficienza energetica al 2020. </a:t>
            </a:r>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33</a:t>
            </a:fld>
            <a:endParaRPr lang="it-IT"/>
          </a:p>
        </p:txBody>
      </p:sp>
    </p:spTree>
    <p:extLst>
      <p:ext uri="{BB962C8B-B14F-4D97-AF65-F5344CB8AC3E}">
        <p14:creationId xmlns:p14="http://schemas.microsoft.com/office/powerpoint/2010/main" val="21551439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smtClean="0">
                <a:solidFill>
                  <a:schemeClr val="tx1"/>
                </a:solidFill>
                <a:latin typeface="+mn-lt"/>
                <a:ea typeface="+mn-ea"/>
                <a:cs typeface="+mn-cs"/>
              </a:rPr>
              <a:t>Il PAEE 2017, elaborato su proposta dell’ENEA ai sensi dell’articolo 17, comma 1 del D.lgs. 102/2014, a seguito di un sintetico richiamo agli obiettivi di efficienza energetica al 2020 fissati dall’Italia, illustra i risultati conseguiti al 2016 e le principali misure attivate e in cantiere per il raggiungimento degli obiettivi di efficienza energetica al 2020. </a:t>
            </a:r>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34</a:t>
            </a:fld>
            <a:endParaRPr lang="it-IT"/>
          </a:p>
        </p:txBody>
      </p:sp>
    </p:spTree>
    <p:extLst>
      <p:ext uri="{BB962C8B-B14F-4D97-AF65-F5344CB8AC3E}">
        <p14:creationId xmlns:p14="http://schemas.microsoft.com/office/powerpoint/2010/main" val="22360895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smtClean="0">
                <a:solidFill>
                  <a:schemeClr val="tx1"/>
                </a:solidFill>
                <a:latin typeface="+mn-lt"/>
                <a:ea typeface="+mn-ea"/>
                <a:cs typeface="+mn-cs"/>
              </a:rPr>
              <a:t>Il PAEE 2017, elaborato su proposta dell’ENEA ai sensi dell’articolo 17, comma 1 del D.lgs. 102/2014, a seguito di un sintetico richiamo agli obiettivi di efficienza energetica al 2020 fissati dall’Italia, illustra i risultati conseguiti al 2016 e le principali misure attivate e in cantiere per il raggiungimento degli obiettivi di efficienza energetica al 2020. </a:t>
            </a:r>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35</a:t>
            </a:fld>
            <a:endParaRPr lang="it-IT"/>
          </a:p>
        </p:txBody>
      </p:sp>
    </p:spTree>
    <p:extLst>
      <p:ext uri="{BB962C8B-B14F-4D97-AF65-F5344CB8AC3E}">
        <p14:creationId xmlns:p14="http://schemas.microsoft.com/office/powerpoint/2010/main" val="40097749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smtClean="0">
                <a:solidFill>
                  <a:schemeClr val="tx1"/>
                </a:solidFill>
                <a:latin typeface="+mn-lt"/>
                <a:ea typeface="+mn-ea"/>
                <a:cs typeface="+mn-cs"/>
              </a:rPr>
              <a:t>Il PAEE 2017, elaborato su proposta dell’ENEA ai sensi dell’articolo 17, comma 1 del D.lgs. 102/2014, a seguito di un sintetico richiamo agli obiettivi di efficienza energetica al 2020 fissati dall’Italia, illustra i risultati conseguiti al 2016 e le principali misure attivate e in cantiere per il raggiungimento degli obiettivi di efficienza energetica al 2020. </a:t>
            </a:r>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1003312F-AC4D-48E7-B0EC-983494C16E5B}" type="slidenum">
              <a:rPr lang="it-IT" smtClean="0"/>
              <a:pPr/>
              <a:t>36</a:t>
            </a:fld>
            <a:endParaRPr lang="it-IT"/>
          </a:p>
        </p:txBody>
      </p:sp>
    </p:spTree>
    <p:extLst>
      <p:ext uri="{BB962C8B-B14F-4D97-AF65-F5344CB8AC3E}">
        <p14:creationId xmlns:p14="http://schemas.microsoft.com/office/powerpoint/2010/main" val="4267441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it-IT" b="1" smtClean="0"/>
              <a:t>Domenica 21 febbraio 2016</a:t>
            </a:r>
            <a:r>
              <a:rPr lang="it-IT" altLang="it-IT" smtClean="0"/>
              <a:t> il Sindaco del comune umbro di </a:t>
            </a:r>
            <a:r>
              <a:rPr lang="it-IT" altLang="it-IT" b="1" smtClean="0"/>
              <a:t>Sant’Anatolia di Narco</a:t>
            </a:r>
            <a:r>
              <a:rPr lang="it-IT" altLang="it-IT" smtClean="0"/>
              <a:t> ha inaugurato il nuovo complesso scolastico dell’omonimo Istituto Agrario. Il terremoto di fine estate ha colpito una vasta area geografica compresa tra Abruzzo, Marche e Umbria, la cosidetta “</a:t>
            </a:r>
            <a:r>
              <a:rPr lang="it-IT" altLang="it-IT" b="1" smtClean="0"/>
              <a:t>area del cratere umbro</a:t>
            </a:r>
            <a:r>
              <a:rPr lang="it-IT" altLang="it-IT" smtClean="0"/>
              <a:t>”, creando rilevanti danni alla popolazione residente e al territorio. </a:t>
            </a:r>
          </a:p>
        </p:txBody>
      </p:sp>
      <p:sp>
        <p:nvSpPr>
          <p:cNvPr id="22532" name="Segnaposto numero diapositiva 3"/>
          <p:cNvSpPr>
            <a:spLocks noGrp="1"/>
          </p:cNvSpPr>
          <p:nvPr>
            <p:ph type="sldNum" sz="quarter" idx="5"/>
          </p:nvPr>
        </p:nvSpPr>
        <p:spPr bwMode="auto">
          <a:xfrm>
            <a:off x="3884613" y="8685213"/>
            <a:ext cx="2971800" cy="4587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CDE35C-D23F-40C2-BA1A-4BCC59E8F317}" type="slidenum">
              <a:rPr lang="it-IT" altLang="it-IT" smtClean="0"/>
              <a:pPr/>
              <a:t>37</a:t>
            </a:fld>
            <a:endParaRPr lang="it-IT" altLang="it-IT" smtClean="0"/>
          </a:p>
        </p:txBody>
      </p:sp>
    </p:spTree>
    <p:extLst>
      <p:ext uri="{BB962C8B-B14F-4D97-AF65-F5344CB8AC3E}">
        <p14:creationId xmlns:p14="http://schemas.microsoft.com/office/powerpoint/2010/main" val="24003930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373F646A-F6C9-460C-9026-4F852C4C0B89}" type="slidenum">
              <a:rPr lang="it-IT" smtClean="0"/>
              <a:pPr/>
              <a:t>38</a:t>
            </a:fld>
            <a:endParaRPr lang="it-IT"/>
          </a:p>
        </p:txBody>
      </p:sp>
    </p:spTree>
    <p:extLst>
      <p:ext uri="{BB962C8B-B14F-4D97-AF65-F5344CB8AC3E}">
        <p14:creationId xmlns:p14="http://schemas.microsoft.com/office/powerpoint/2010/main" val="39666940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373F646A-F6C9-460C-9026-4F852C4C0B89}" type="slidenum">
              <a:rPr lang="it-IT" smtClean="0"/>
              <a:pPr/>
              <a:t>39</a:t>
            </a:fld>
            <a:endParaRPr lang="it-IT"/>
          </a:p>
        </p:txBody>
      </p:sp>
    </p:spTree>
    <p:extLst>
      <p:ext uri="{BB962C8B-B14F-4D97-AF65-F5344CB8AC3E}">
        <p14:creationId xmlns:p14="http://schemas.microsoft.com/office/powerpoint/2010/main" val="2262057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84613" y="8685213"/>
            <a:ext cx="2971800" cy="457200"/>
          </a:xfrm>
          <a:prstGeom prst="rect">
            <a:avLst/>
          </a:prstGeom>
        </p:spPr>
        <p:txBody>
          <a:bodyPr/>
          <a:lstStyle/>
          <a:p>
            <a:fld id="{373F646A-F6C9-460C-9026-4F852C4C0B89}" type="slidenum">
              <a:rPr lang="it-IT" smtClean="0"/>
              <a:pPr/>
              <a:t>40</a:t>
            </a:fld>
            <a:endParaRPr lang="it-IT"/>
          </a:p>
        </p:txBody>
      </p:sp>
    </p:spTree>
    <p:extLst>
      <p:ext uri="{BB962C8B-B14F-4D97-AF65-F5344CB8AC3E}">
        <p14:creationId xmlns:p14="http://schemas.microsoft.com/office/powerpoint/2010/main" val="3052069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41760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706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01496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49688" y="9428163"/>
            <a:ext cx="2946400" cy="496887"/>
          </a:xfrm>
          <a:prstGeom prst="rect">
            <a:avLst/>
          </a:prstGeom>
        </p:spPr>
        <p:txBody>
          <a:bodyPr/>
          <a:lstStyle/>
          <a:p>
            <a:pPr>
              <a:defRPr/>
            </a:pPr>
            <a:fld id="{A2354B4F-2397-49E1-B54F-C322886F9766}" type="slidenum">
              <a:rPr lang="it-IT" smtClean="0"/>
              <a:pPr>
                <a:defRPr/>
              </a:pPr>
              <a:t>44</a:t>
            </a:fld>
            <a:endParaRPr lang="it-IT"/>
          </a:p>
        </p:txBody>
      </p:sp>
    </p:spTree>
    <p:extLst>
      <p:ext uri="{BB962C8B-B14F-4D97-AF65-F5344CB8AC3E}">
        <p14:creationId xmlns:p14="http://schemas.microsoft.com/office/powerpoint/2010/main" val="5774709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50766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80036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55820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04084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80855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3" name="Google Shape;36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sz="1200" b="0" i="0" u="none" strike="noStrike">
                <a:solidFill>
                  <a:schemeClr val="dk1"/>
                </a:solidFill>
                <a:latin typeface="Calibri"/>
                <a:ea typeface="Calibri"/>
                <a:cs typeface="Calibri"/>
                <a:sym typeface="Calibri"/>
              </a:rPr>
              <a:t>Guide Agenzia delle entrate</a:t>
            </a:r>
            <a:endParaRPr/>
          </a:p>
          <a:p>
            <a:pPr marL="0" lvl="0" indent="0" algn="l" rtl="0">
              <a:spcBef>
                <a:spcPts val="0"/>
              </a:spcBef>
              <a:spcAft>
                <a:spcPts val="0"/>
              </a:spcAft>
              <a:buNone/>
            </a:pPr>
            <a:r>
              <a:rPr lang="it-IT" sz="1200" b="0" i="0" u="none" strike="noStrike">
                <a:solidFill>
                  <a:schemeClr val="dk1"/>
                </a:solidFill>
                <a:latin typeface="Calibri"/>
                <a:ea typeface="Calibri"/>
                <a:cs typeface="Calibri"/>
                <a:sym typeface="Calibri"/>
              </a:rPr>
              <a:t>Mappe del Conto Termico</a:t>
            </a:r>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64" name="Google Shape;364;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solidFill>
                  <a:schemeClr val="dk1"/>
                </a:solidFill>
                <a:latin typeface="Arial"/>
                <a:ea typeface="Arial"/>
                <a:cs typeface="Arial"/>
                <a:sym typeface="Arial"/>
              </a:rPr>
              <a:t>57</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36029701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9:notes"/>
          <p:cNvSpPr>
            <a:spLocks noGrp="1" noRot="1" noChangeAspect="1"/>
          </p:cNvSpPr>
          <p:nvPr>
            <p:ph type="sldImg" idx="2"/>
          </p:nvPr>
        </p:nvSpPr>
        <p:spPr>
          <a:xfrm>
            <a:off x="139700" y="766763"/>
            <a:ext cx="6824663" cy="38385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19:notes"/>
          <p:cNvSpPr txBox="1">
            <a:spLocks noGrp="1"/>
          </p:cNvSpPr>
          <p:nvPr>
            <p:ph type="body" idx="1"/>
          </p:nvPr>
        </p:nvSpPr>
        <p:spPr>
          <a:xfrm>
            <a:off x="710407" y="4861442"/>
            <a:ext cx="5683250" cy="4605576"/>
          </a:xfrm>
          <a:prstGeom prst="rect">
            <a:avLst/>
          </a:prstGeom>
          <a:noFill/>
          <a:ln>
            <a:noFill/>
          </a:ln>
        </p:spPr>
        <p:txBody>
          <a:bodyPr spcFirstLastPara="1" wrap="square" lIns="99050" tIns="99050" rIns="99050" bIns="99050"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162616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buFont typeface="Arial" panose="020B0604020202020204" pitchFamily="34" charset="0"/>
              <a:buNone/>
            </a:pPr>
            <a:endParaRPr lang="it-IT" dirty="0"/>
          </a:p>
        </p:txBody>
      </p:sp>
      <p:sp>
        <p:nvSpPr>
          <p:cNvPr id="4" name="Segnaposto numero diapositiva 3"/>
          <p:cNvSpPr>
            <a:spLocks noGrp="1"/>
          </p:cNvSpPr>
          <p:nvPr>
            <p:ph type="sldNum" sz="quarter" idx="10"/>
          </p:nvPr>
        </p:nvSpPr>
        <p:spPr>
          <a:xfrm>
            <a:off x="3850449" y="9378825"/>
            <a:ext cx="2945659" cy="493714"/>
          </a:xfrm>
          <a:prstGeom prst="rect">
            <a:avLst/>
          </a:prstGeom>
        </p:spPr>
        <p:txBody>
          <a:bodyPr/>
          <a:lstStyle/>
          <a:p>
            <a:fld id="{373F646A-F6C9-460C-9026-4F852C4C0B89}" type="slidenum">
              <a:rPr lang="it-IT" smtClean="0"/>
              <a:pPr/>
              <a:t>59</a:t>
            </a:fld>
            <a:endParaRPr lang="it-IT"/>
          </a:p>
        </p:txBody>
      </p:sp>
    </p:spTree>
    <p:extLst>
      <p:ext uri="{BB962C8B-B14F-4D97-AF65-F5344CB8AC3E}">
        <p14:creationId xmlns:p14="http://schemas.microsoft.com/office/powerpoint/2010/main" val="22580453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indent="0">
              <a:buFont typeface="Arial" panose="020B0604020202020204" pitchFamily="34" charset="0"/>
              <a:buNone/>
            </a:pPr>
            <a:endParaRPr lang="it-IT" dirty="0"/>
          </a:p>
        </p:txBody>
      </p:sp>
      <p:sp>
        <p:nvSpPr>
          <p:cNvPr id="4" name="Segnaposto numero diapositiva 3"/>
          <p:cNvSpPr>
            <a:spLocks noGrp="1"/>
          </p:cNvSpPr>
          <p:nvPr>
            <p:ph type="sldNum" sz="quarter" idx="10"/>
          </p:nvPr>
        </p:nvSpPr>
        <p:spPr>
          <a:xfrm>
            <a:off x="3850449" y="9378825"/>
            <a:ext cx="2945659" cy="493714"/>
          </a:xfrm>
          <a:prstGeom prst="rect">
            <a:avLst/>
          </a:prstGeom>
        </p:spPr>
        <p:txBody>
          <a:bodyPr/>
          <a:lstStyle/>
          <a:p>
            <a:fld id="{373F646A-F6C9-460C-9026-4F852C4C0B89}" type="slidenum">
              <a:rPr lang="it-IT" smtClean="0"/>
              <a:pPr/>
              <a:t>60</a:t>
            </a:fld>
            <a:endParaRPr lang="it-IT"/>
          </a:p>
        </p:txBody>
      </p:sp>
    </p:spTree>
    <p:extLst>
      <p:ext uri="{BB962C8B-B14F-4D97-AF65-F5344CB8AC3E}">
        <p14:creationId xmlns:p14="http://schemas.microsoft.com/office/powerpoint/2010/main" val="3973483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olo e contenuto">
  <p:cSld name="2_Titolo e contenuto">
    <p:spTree>
      <p:nvGrpSpPr>
        <p:cNvPr id="1" name="Shape 8"/>
        <p:cNvGrpSpPr/>
        <p:nvPr/>
      </p:nvGrpSpPr>
      <p:grpSpPr>
        <a:xfrm>
          <a:off x="0" y="0"/>
          <a:ext cx="0" cy="0"/>
          <a:chOff x="0" y="0"/>
          <a:chExt cx="0" cy="0"/>
        </a:xfrm>
      </p:grpSpPr>
      <p:sp>
        <p:nvSpPr>
          <p:cNvPr id="9" name="Google Shape;9;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sp>
        <p:nvSpPr>
          <p:cNvPr id="10" name="Google Shape;10;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sp>
        <p:nvSpPr>
          <p:cNvPr id="11" name="Google Shape;11;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sp>
        <p:nvSpPr>
          <p:cNvPr id="12" name="Google Shape;12;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sp>
        <p:nvSpPr>
          <p:cNvPr id="13" name="Google Shape;13;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sp>
        <p:nvSpPr>
          <p:cNvPr id="14" name="Google Shape;14;p35"/>
          <p:cNvSpPr/>
          <p:nvPr/>
        </p:nvSpPr>
        <p:spPr>
          <a:xfrm>
            <a:off x="1143015" y="492897"/>
            <a:ext cx="184731"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350" b="0" i="0" u="none" strike="noStrike" cap="none">
              <a:solidFill>
                <a:schemeClr val="dk1"/>
              </a:solidFill>
              <a:latin typeface="Arial"/>
              <a:ea typeface="Arial"/>
              <a:cs typeface="Arial"/>
              <a:sym typeface="Arial"/>
            </a:endParaRPr>
          </a:p>
        </p:txBody>
      </p:sp>
      <p:pic>
        <p:nvPicPr>
          <p:cNvPr id="21" name="Google Shape;15;p35"/>
          <p:cNvPicPr preferRelativeResize="0"/>
          <p:nvPr userDrawn="1"/>
        </p:nvPicPr>
        <p:blipFill rotWithShape="1">
          <a:blip r:embed="rId2">
            <a:alphaModFix/>
          </a:blip>
          <a:srcRect r="85814"/>
          <a:stretch/>
        </p:blipFill>
        <p:spPr>
          <a:xfrm>
            <a:off x="1" y="0"/>
            <a:ext cx="815926" cy="51435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7_Diapositiva titolo">
  <p:cSld name="7_Diapositiva titolo">
    <p:spTree>
      <p:nvGrpSpPr>
        <p:cNvPr id="1" name="Shape 16"/>
        <p:cNvGrpSpPr/>
        <p:nvPr/>
      </p:nvGrpSpPr>
      <p:grpSpPr>
        <a:xfrm>
          <a:off x="0" y="0"/>
          <a:ext cx="0" cy="0"/>
          <a:chOff x="0" y="0"/>
          <a:chExt cx="0" cy="0"/>
        </a:xfrm>
      </p:grpSpPr>
      <p:sp>
        <p:nvSpPr>
          <p:cNvPr id="17" name="Google Shape;17;p36"/>
          <p:cNvSpPr/>
          <p:nvPr/>
        </p:nvSpPr>
        <p:spPr>
          <a:xfrm>
            <a:off x="6196923" y="4980590"/>
            <a:ext cx="2232248" cy="162000"/>
          </a:xfrm>
          <a:prstGeom prst="rect">
            <a:avLst/>
          </a:prstGeom>
          <a:gradFill>
            <a:gsLst>
              <a:gs pos="0">
                <a:schemeClr val="lt1"/>
              </a:gs>
              <a:gs pos="100000">
                <a:srgbClr val="D8D8D8"/>
              </a:gs>
            </a:gsLst>
            <a:lin ang="0" scaled="0"/>
          </a:gra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endParaRPr sz="1000" b="0" i="0" u="none" strike="noStrike" cap="none">
              <a:solidFill>
                <a:srgbClr val="B2B2B2"/>
              </a:solidFill>
              <a:latin typeface="Arial"/>
              <a:ea typeface="Arial"/>
              <a:cs typeface="Arial"/>
              <a:sym typeface="Arial"/>
            </a:endParaRPr>
          </a:p>
        </p:txBody>
      </p:sp>
      <p:sp>
        <p:nvSpPr>
          <p:cNvPr id="18" name="Google Shape;18;p36"/>
          <p:cNvSpPr/>
          <p:nvPr/>
        </p:nvSpPr>
        <p:spPr>
          <a:xfrm>
            <a:off x="567000" y="4623980"/>
            <a:ext cx="2232248" cy="169733"/>
          </a:xfrm>
          <a:prstGeom prst="rect">
            <a:avLst/>
          </a:prstGeom>
          <a:gradFill>
            <a:gsLst>
              <a:gs pos="0">
                <a:srgbClr val="A5A5A5"/>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chemeClr val="dk2"/>
                </a:solidFill>
                <a:latin typeface="Arial"/>
                <a:ea typeface="Arial"/>
                <a:cs typeface="Arial"/>
                <a:sym typeface="Arial"/>
              </a:rPr>
              <a:t>Dott. Ing. Mattia Luca </a:t>
            </a:r>
            <a:endParaRPr sz="1000" b="0" i="0" u="none" strike="noStrike" cap="none">
              <a:solidFill>
                <a:schemeClr val="dk2"/>
              </a:solidFill>
              <a:latin typeface="Arial"/>
              <a:ea typeface="Arial"/>
              <a:cs typeface="Arial"/>
              <a:sym typeface="Arial"/>
            </a:endParaRPr>
          </a:p>
        </p:txBody>
      </p:sp>
      <p:cxnSp>
        <p:nvCxnSpPr>
          <p:cNvPr id="19" name="Google Shape;19;p36"/>
          <p:cNvCxnSpPr/>
          <p:nvPr userDrawn="1"/>
        </p:nvCxnSpPr>
        <p:spPr>
          <a:xfrm>
            <a:off x="-63" y="4623978"/>
            <a:ext cx="9144000" cy="0"/>
          </a:xfrm>
          <a:prstGeom prst="straightConnector1">
            <a:avLst/>
          </a:prstGeom>
          <a:noFill/>
          <a:ln w="12700" cap="flat" cmpd="sng">
            <a:solidFill>
              <a:srgbClr val="002060"/>
            </a:solidFill>
            <a:prstDash val="solid"/>
            <a:round/>
            <a:headEnd type="none" w="sm" len="sm"/>
            <a:tailEnd type="none" w="sm" len="sm"/>
          </a:ln>
        </p:spPr>
      </p:cxnSp>
      <p:cxnSp>
        <p:nvCxnSpPr>
          <p:cNvPr id="20" name="Google Shape;20;p36"/>
          <p:cNvCxnSpPr/>
          <p:nvPr/>
        </p:nvCxnSpPr>
        <p:spPr>
          <a:xfrm>
            <a:off x="8424936" y="4980590"/>
            <a:ext cx="0" cy="162000"/>
          </a:xfrm>
          <a:prstGeom prst="straightConnector1">
            <a:avLst/>
          </a:prstGeom>
          <a:noFill/>
          <a:ln w="12700" cap="flat" cmpd="sng">
            <a:solidFill>
              <a:srgbClr val="002060"/>
            </a:solidFill>
            <a:prstDash val="solid"/>
            <a:round/>
            <a:headEnd type="none" w="sm" len="sm"/>
            <a:tailEnd type="none" w="sm" len="sm"/>
          </a:ln>
        </p:spPr>
      </p:cxnSp>
      <p:cxnSp>
        <p:nvCxnSpPr>
          <p:cNvPr id="21" name="Google Shape;21;p36"/>
          <p:cNvCxnSpPr/>
          <p:nvPr/>
        </p:nvCxnSpPr>
        <p:spPr>
          <a:xfrm>
            <a:off x="2298094" y="4980590"/>
            <a:ext cx="6840625" cy="0"/>
          </a:xfrm>
          <a:prstGeom prst="straightConnector1">
            <a:avLst/>
          </a:prstGeom>
          <a:noFill/>
          <a:ln w="12700" cap="flat" cmpd="sng">
            <a:solidFill>
              <a:srgbClr val="002060"/>
            </a:solidFill>
            <a:prstDash val="solid"/>
            <a:round/>
            <a:headEnd type="none" w="sm" len="sm"/>
            <a:tailEnd type="none" w="sm" len="sm"/>
          </a:ln>
        </p:spPr>
      </p:cxnSp>
      <p:cxnSp>
        <p:nvCxnSpPr>
          <p:cNvPr id="22" name="Google Shape;22;p36"/>
          <p:cNvCxnSpPr/>
          <p:nvPr/>
        </p:nvCxnSpPr>
        <p:spPr>
          <a:xfrm>
            <a:off x="558496" y="4793030"/>
            <a:ext cx="5597325" cy="0"/>
          </a:xfrm>
          <a:prstGeom prst="straightConnector1">
            <a:avLst/>
          </a:prstGeom>
          <a:noFill/>
          <a:ln w="12700" cap="flat" cmpd="sng">
            <a:solidFill>
              <a:srgbClr val="002060"/>
            </a:solidFill>
            <a:prstDash val="solid"/>
            <a:round/>
            <a:headEnd type="none" w="sm" len="sm"/>
            <a:tailEnd type="none" w="sm" len="sm"/>
          </a:ln>
        </p:spPr>
      </p:cxnSp>
      <p:sp>
        <p:nvSpPr>
          <p:cNvPr id="23" name="Google Shape;23;p36"/>
          <p:cNvSpPr txBox="1"/>
          <p:nvPr/>
        </p:nvSpPr>
        <p:spPr>
          <a:xfrm>
            <a:off x="6732241" y="4980591"/>
            <a:ext cx="1696934" cy="1629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dirty="0" smtClean="0">
                <a:solidFill>
                  <a:schemeClr val="dk2"/>
                </a:solidFill>
                <a:latin typeface="Calibri"/>
                <a:ea typeface="Calibri"/>
                <a:cs typeface="Calibri"/>
                <a:sym typeface="Calibri"/>
              </a:rPr>
              <a:t>Roma </a:t>
            </a:r>
            <a:r>
              <a:rPr lang="en-US" sz="1200" b="0" i="0" u="none" strike="noStrike" cap="none" dirty="0">
                <a:solidFill>
                  <a:schemeClr val="dk2"/>
                </a:solidFill>
                <a:latin typeface="Calibri"/>
                <a:ea typeface="Calibri"/>
                <a:cs typeface="Calibri"/>
                <a:sym typeface="Calibri"/>
              </a:rPr>
              <a:t>– </a:t>
            </a:r>
            <a:r>
              <a:rPr lang="en-US" sz="1200" b="0" i="0" u="none" strike="noStrike" cap="none" dirty="0" smtClean="0">
                <a:solidFill>
                  <a:schemeClr val="dk2"/>
                </a:solidFill>
                <a:latin typeface="Calibri"/>
                <a:ea typeface="Calibri"/>
                <a:cs typeface="Calibri"/>
                <a:sym typeface="Calibri"/>
              </a:rPr>
              <a:t>21/03/2024</a:t>
            </a:r>
            <a:endParaRPr sz="1200" b="0" i="0" u="none" strike="noStrike" cap="none" dirty="0">
              <a:solidFill>
                <a:schemeClr val="dk2"/>
              </a:solidFill>
              <a:latin typeface="Calibri"/>
              <a:ea typeface="Calibri"/>
              <a:cs typeface="Calibri"/>
              <a:sym typeface="Calibri"/>
            </a:endParaRPr>
          </a:p>
        </p:txBody>
      </p:sp>
      <p:sp>
        <p:nvSpPr>
          <p:cNvPr id="24" name="Google Shape;24;p36"/>
          <p:cNvSpPr/>
          <p:nvPr/>
        </p:nvSpPr>
        <p:spPr>
          <a:xfrm>
            <a:off x="2298094" y="4811577"/>
            <a:ext cx="6246930" cy="150504"/>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it-IT" sz="1000" b="0" i="0" u="none" strike="noStrike" cap="none" dirty="0" smtClean="0">
                <a:solidFill>
                  <a:schemeClr val="dk2"/>
                </a:solidFill>
                <a:latin typeface="Arial"/>
                <a:ea typeface="Arial"/>
                <a:cs typeface="Arial"/>
                <a:sym typeface="Arial"/>
              </a:rPr>
              <a:t>Conto Termico</a:t>
            </a:r>
            <a:r>
              <a:rPr lang="it-IT" sz="1000" b="0" i="0" u="none" strike="noStrike" cap="none" baseline="0" dirty="0" smtClean="0">
                <a:solidFill>
                  <a:schemeClr val="dk2"/>
                </a:solidFill>
                <a:latin typeface="Arial"/>
                <a:ea typeface="Arial"/>
                <a:cs typeface="Arial"/>
                <a:sym typeface="Arial"/>
              </a:rPr>
              <a:t> 2.0</a:t>
            </a:r>
            <a:endParaRPr sz="1000" b="0" i="0" u="none" strike="noStrike" cap="none" dirty="0">
              <a:solidFill>
                <a:schemeClr val="dk2"/>
              </a:solidFill>
              <a:latin typeface="Arial"/>
              <a:ea typeface="Arial"/>
              <a:cs typeface="Arial"/>
              <a:sym typeface="Arial"/>
            </a:endParaRPr>
          </a:p>
        </p:txBody>
      </p:sp>
      <p:sp>
        <p:nvSpPr>
          <p:cNvPr id="26" name="Google Shape;26;p36"/>
          <p:cNvSpPr txBox="1"/>
          <p:nvPr/>
        </p:nvSpPr>
        <p:spPr>
          <a:xfrm>
            <a:off x="8395854" y="4922852"/>
            <a:ext cx="629755"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2060"/>
                </a:solidFill>
                <a:latin typeface="Calibri"/>
                <a:ea typeface="Calibri"/>
                <a:cs typeface="Calibri"/>
                <a:sym typeface="Calibri"/>
              </a:rPr>
              <a:t>‹N›</a:t>
            </a:fld>
            <a:r>
              <a:rPr lang="en-US" sz="1200" b="0" i="0" u="none" strike="noStrike" cap="none" dirty="0" smtClean="0">
                <a:solidFill>
                  <a:srgbClr val="002060"/>
                </a:solidFill>
                <a:latin typeface="Calibri"/>
                <a:ea typeface="Calibri"/>
                <a:cs typeface="Calibri"/>
                <a:sym typeface="Calibri"/>
              </a:rPr>
              <a:t>/58</a:t>
            </a:r>
            <a:endParaRPr sz="1200" b="0" i="0" u="none" strike="noStrike" cap="none" dirty="0">
              <a:solidFill>
                <a:srgbClr val="002060"/>
              </a:solidFill>
              <a:latin typeface="Calibri"/>
              <a:ea typeface="Calibri"/>
              <a:cs typeface="Calibri"/>
              <a:sym typeface="Calibri"/>
            </a:endParaRPr>
          </a:p>
        </p:txBody>
      </p:sp>
      <p:pic>
        <p:nvPicPr>
          <p:cNvPr id="28" name="Google Shape;15;p35"/>
          <p:cNvPicPr preferRelativeResize="0"/>
          <p:nvPr userDrawn="1"/>
        </p:nvPicPr>
        <p:blipFill rotWithShape="1">
          <a:blip r:embed="rId2">
            <a:alphaModFix/>
          </a:blip>
          <a:srcRect r="85814"/>
          <a:stretch/>
        </p:blipFill>
        <p:spPr>
          <a:xfrm>
            <a:off x="1" y="0"/>
            <a:ext cx="815926" cy="5143500"/>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anks">
  <p:cSld name="CUSTOM_6_1">
    <p:bg>
      <p:bgPr>
        <a:solidFill>
          <a:srgbClr val="FFFFFF"/>
        </a:solidFill>
        <a:effectLst/>
      </p:bgPr>
    </p:bg>
    <p:spTree>
      <p:nvGrpSpPr>
        <p:cNvPr id="1" name="Shape 27"/>
        <p:cNvGrpSpPr/>
        <p:nvPr/>
      </p:nvGrpSpPr>
      <p:grpSpPr>
        <a:xfrm>
          <a:off x="0" y="0"/>
          <a:ext cx="0" cy="0"/>
          <a:chOff x="0" y="0"/>
          <a:chExt cx="0" cy="0"/>
        </a:xfrm>
      </p:grpSpPr>
      <p:sp>
        <p:nvSpPr>
          <p:cNvPr id="28" name="Google Shape;28;p25"/>
          <p:cNvSpPr txBox="1">
            <a:spLocks noGrp="1"/>
          </p:cNvSpPr>
          <p:nvPr>
            <p:ph type="ctrTitle"/>
          </p:nvPr>
        </p:nvSpPr>
        <p:spPr>
          <a:xfrm>
            <a:off x="477026" y="1557850"/>
            <a:ext cx="4209300" cy="8517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Clr>
                <a:srgbClr val="FFCB64"/>
              </a:buClr>
              <a:buSzPts val="4800"/>
              <a:buNone/>
              <a:defRPr sz="4800">
                <a:solidFill>
                  <a:srgbClr val="FFCB64"/>
                </a:solidFill>
              </a:defRPr>
            </a:lvl1pPr>
            <a:lvl2pPr lvl="1" algn="ctr">
              <a:lnSpc>
                <a:spcPct val="100000"/>
              </a:lnSpc>
              <a:spcBef>
                <a:spcPts val="0"/>
              </a:spcBef>
              <a:spcAft>
                <a:spcPts val="0"/>
              </a:spcAft>
              <a:buClr>
                <a:srgbClr val="000000"/>
              </a:buClr>
              <a:buSzPts val="4800"/>
              <a:buNone/>
              <a:defRPr sz="4800">
                <a:solidFill>
                  <a:srgbClr val="000000"/>
                </a:solidFill>
              </a:defRPr>
            </a:lvl2pPr>
            <a:lvl3pPr lvl="2" algn="ctr">
              <a:lnSpc>
                <a:spcPct val="100000"/>
              </a:lnSpc>
              <a:spcBef>
                <a:spcPts val="0"/>
              </a:spcBef>
              <a:spcAft>
                <a:spcPts val="0"/>
              </a:spcAft>
              <a:buClr>
                <a:srgbClr val="000000"/>
              </a:buClr>
              <a:buSzPts val="4800"/>
              <a:buNone/>
              <a:defRPr sz="4800">
                <a:solidFill>
                  <a:srgbClr val="000000"/>
                </a:solidFill>
              </a:defRPr>
            </a:lvl3pPr>
            <a:lvl4pPr lvl="3" algn="ctr">
              <a:lnSpc>
                <a:spcPct val="100000"/>
              </a:lnSpc>
              <a:spcBef>
                <a:spcPts val="0"/>
              </a:spcBef>
              <a:spcAft>
                <a:spcPts val="0"/>
              </a:spcAft>
              <a:buClr>
                <a:srgbClr val="000000"/>
              </a:buClr>
              <a:buSzPts val="4800"/>
              <a:buNone/>
              <a:defRPr sz="4800">
                <a:solidFill>
                  <a:srgbClr val="000000"/>
                </a:solidFill>
              </a:defRPr>
            </a:lvl4pPr>
            <a:lvl5pPr lvl="4" algn="ctr">
              <a:lnSpc>
                <a:spcPct val="100000"/>
              </a:lnSpc>
              <a:spcBef>
                <a:spcPts val="0"/>
              </a:spcBef>
              <a:spcAft>
                <a:spcPts val="0"/>
              </a:spcAft>
              <a:buClr>
                <a:srgbClr val="000000"/>
              </a:buClr>
              <a:buSzPts val="4800"/>
              <a:buNone/>
              <a:defRPr sz="4800">
                <a:solidFill>
                  <a:srgbClr val="000000"/>
                </a:solidFill>
              </a:defRPr>
            </a:lvl5pPr>
            <a:lvl6pPr lvl="5" algn="ctr">
              <a:lnSpc>
                <a:spcPct val="100000"/>
              </a:lnSpc>
              <a:spcBef>
                <a:spcPts val="0"/>
              </a:spcBef>
              <a:spcAft>
                <a:spcPts val="0"/>
              </a:spcAft>
              <a:buClr>
                <a:srgbClr val="000000"/>
              </a:buClr>
              <a:buSzPts val="4800"/>
              <a:buNone/>
              <a:defRPr sz="4800">
                <a:solidFill>
                  <a:srgbClr val="000000"/>
                </a:solidFill>
              </a:defRPr>
            </a:lvl6pPr>
            <a:lvl7pPr lvl="6" algn="ctr">
              <a:lnSpc>
                <a:spcPct val="100000"/>
              </a:lnSpc>
              <a:spcBef>
                <a:spcPts val="0"/>
              </a:spcBef>
              <a:spcAft>
                <a:spcPts val="0"/>
              </a:spcAft>
              <a:buClr>
                <a:srgbClr val="000000"/>
              </a:buClr>
              <a:buSzPts val="4800"/>
              <a:buNone/>
              <a:defRPr sz="4800">
                <a:solidFill>
                  <a:srgbClr val="000000"/>
                </a:solidFill>
              </a:defRPr>
            </a:lvl7pPr>
            <a:lvl8pPr lvl="7" algn="ctr">
              <a:lnSpc>
                <a:spcPct val="100000"/>
              </a:lnSpc>
              <a:spcBef>
                <a:spcPts val="0"/>
              </a:spcBef>
              <a:spcAft>
                <a:spcPts val="0"/>
              </a:spcAft>
              <a:buClr>
                <a:srgbClr val="000000"/>
              </a:buClr>
              <a:buSzPts val="4800"/>
              <a:buNone/>
              <a:defRPr sz="4800">
                <a:solidFill>
                  <a:srgbClr val="000000"/>
                </a:solidFill>
              </a:defRPr>
            </a:lvl8pPr>
            <a:lvl9pPr lvl="8" algn="ctr">
              <a:lnSpc>
                <a:spcPct val="100000"/>
              </a:lnSpc>
              <a:spcBef>
                <a:spcPts val="0"/>
              </a:spcBef>
              <a:spcAft>
                <a:spcPts val="0"/>
              </a:spcAft>
              <a:buClr>
                <a:srgbClr val="000000"/>
              </a:buClr>
              <a:buSzPts val="4800"/>
              <a:buNone/>
              <a:defRPr sz="4800">
                <a:solidFill>
                  <a:srgbClr val="000000"/>
                </a:solidFill>
              </a:defRPr>
            </a:lvl9pPr>
          </a:lstStyle>
          <a:p>
            <a:endParaRPr/>
          </a:p>
        </p:txBody>
      </p:sp>
      <p:sp>
        <p:nvSpPr>
          <p:cNvPr id="29" name="Google Shape;29;p25"/>
          <p:cNvSpPr txBox="1">
            <a:spLocks noGrp="1"/>
          </p:cNvSpPr>
          <p:nvPr>
            <p:ph type="subTitle" idx="1"/>
          </p:nvPr>
        </p:nvSpPr>
        <p:spPr>
          <a:xfrm flipH="1">
            <a:off x="1674026" y="2409550"/>
            <a:ext cx="3012300" cy="1671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Clr>
                <a:srgbClr val="000000"/>
              </a:buClr>
              <a:buSzPts val="1200"/>
              <a:buNone/>
              <a:defRPr>
                <a:solidFill>
                  <a:srgbClr val="000000"/>
                </a:solidFill>
              </a:defRPr>
            </a:lvl2pPr>
            <a:lvl3pPr lvl="2" algn="r">
              <a:lnSpc>
                <a:spcPct val="100000"/>
              </a:lnSpc>
              <a:spcBef>
                <a:spcPts val="0"/>
              </a:spcBef>
              <a:spcAft>
                <a:spcPts val="0"/>
              </a:spcAft>
              <a:buClr>
                <a:srgbClr val="000000"/>
              </a:buClr>
              <a:buSzPts val="1200"/>
              <a:buNone/>
              <a:defRPr>
                <a:solidFill>
                  <a:srgbClr val="000000"/>
                </a:solidFill>
              </a:defRPr>
            </a:lvl3pPr>
            <a:lvl4pPr lvl="3" algn="r">
              <a:lnSpc>
                <a:spcPct val="100000"/>
              </a:lnSpc>
              <a:spcBef>
                <a:spcPts val="0"/>
              </a:spcBef>
              <a:spcAft>
                <a:spcPts val="0"/>
              </a:spcAft>
              <a:buClr>
                <a:srgbClr val="000000"/>
              </a:buClr>
              <a:buSzPts val="1200"/>
              <a:buNone/>
              <a:defRPr>
                <a:solidFill>
                  <a:srgbClr val="000000"/>
                </a:solidFill>
              </a:defRPr>
            </a:lvl4pPr>
            <a:lvl5pPr lvl="4" algn="r">
              <a:lnSpc>
                <a:spcPct val="100000"/>
              </a:lnSpc>
              <a:spcBef>
                <a:spcPts val="0"/>
              </a:spcBef>
              <a:spcAft>
                <a:spcPts val="0"/>
              </a:spcAft>
              <a:buClr>
                <a:srgbClr val="000000"/>
              </a:buClr>
              <a:buSzPts val="1200"/>
              <a:buNone/>
              <a:defRPr>
                <a:solidFill>
                  <a:srgbClr val="000000"/>
                </a:solidFill>
              </a:defRPr>
            </a:lvl5pPr>
            <a:lvl6pPr lvl="5" algn="r">
              <a:lnSpc>
                <a:spcPct val="100000"/>
              </a:lnSpc>
              <a:spcBef>
                <a:spcPts val="0"/>
              </a:spcBef>
              <a:spcAft>
                <a:spcPts val="0"/>
              </a:spcAft>
              <a:buClr>
                <a:srgbClr val="000000"/>
              </a:buClr>
              <a:buSzPts val="1200"/>
              <a:buNone/>
              <a:defRPr>
                <a:solidFill>
                  <a:srgbClr val="000000"/>
                </a:solidFill>
              </a:defRPr>
            </a:lvl6pPr>
            <a:lvl7pPr lvl="6" algn="r">
              <a:lnSpc>
                <a:spcPct val="100000"/>
              </a:lnSpc>
              <a:spcBef>
                <a:spcPts val="0"/>
              </a:spcBef>
              <a:spcAft>
                <a:spcPts val="0"/>
              </a:spcAft>
              <a:buClr>
                <a:srgbClr val="000000"/>
              </a:buClr>
              <a:buSzPts val="1200"/>
              <a:buNone/>
              <a:defRPr>
                <a:solidFill>
                  <a:srgbClr val="000000"/>
                </a:solidFill>
              </a:defRPr>
            </a:lvl7pPr>
            <a:lvl8pPr lvl="7" algn="r">
              <a:lnSpc>
                <a:spcPct val="100000"/>
              </a:lnSpc>
              <a:spcBef>
                <a:spcPts val="0"/>
              </a:spcBef>
              <a:spcAft>
                <a:spcPts val="0"/>
              </a:spcAft>
              <a:buClr>
                <a:srgbClr val="000000"/>
              </a:buClr>
              <a:buSzPts val="1200"/>
              <a:buNone/>
              <a:defRPr>
                <a:solidFill>
                  <a:srgbClr val="000000"/>
                </a:solidFill>
              </a:defRPr>
            </a:lvl8pPr>
            <a:lvl9pPr lvl="8" algn="r">
              <a:lnSpc>
                <a:spcPct val="100000"/>
              </a:lnSpc>
              <a:spcBef>
                <a:spcPts val="0"/>
              </a:spcBef>
              <a:spcAft>
                <a:spcPts val="0"/>
              </a:spcAft>
              <a:buClr>
                <a:srgbClr val="000000"/>
              </a:buClr>
              <a:buSzPts val="1200"/>
              <a:buNone/>
              <a:defRPr>
                <a:solidFill>
                  <a:srgbClr val="000000"/>
                </a:solidFill>
              </a:defRPr>
            </a:lvl9pPr>
          </a:lstStyle>
          <a:p>
            <a:endParaRPr/>
          </a:p>
        </p:txBody>
      </p:sp>
      <p:sp>
        <p:nvSpPr>
          <p:cNvPr id="30" name="Google Shape;30;p25"/>
          <p:cNvSpPr/>
          <p:nvPr/>
        </p:nvSpPr>
        <p:spPr>
          <a:xfrm>
            <a:off x="6196923" y="4980590"/>
            <a:ext cx="2232248" cy="162000"/>
          </a:xfrm>
          <a:prstGeom prst="rect">
            <a:avLst/>
          </a:prstGeom>
          <a:gradFill>
            <a:gsLst>
              <a:gs pos="0">
                <a:schemeClr val="lt1"/>
              </a:gs>
              <a:gs pos="100000">
                <a:srgbClr val="D8D8D8"/>
              </a:gs>
            </a:gsLst>
            <a:lin ang="0" scaled="0"/>
          </a:gra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endParaRPr sz="1000" b="0" i="0" u="none" strike="noStrike" cap="none">
              <a:solidFill>
                <a:srgbClr val="B2B2B2"/>
              </a:solidFill>
              <a:latin typeface="Arial"/>
              <a:ea typeface="Arial"/>
              <a:cs typeface="Arial"/>
              <a:sym typeface="Arial"/>
            </a:endParaRPr>
          </a:p>
        </p:txBody>
      </p:sp>
      <p:sp>
        <p:nvSpPr>
          <p:cNvPr id="31" name="Google Shape;31;p25"/>
          <p:cNvSpPr/>
          <p:nvPr/>
        </p:nvSpPr>
        <p:spPr>
          <a:xfrm>
            <a:off x="570625" y="4623980"/>
            <a:ext cx="2232248" cy="169733"/>
          </a:xfrm>
          <a:prstGeom prst="rect">
            <a:avLst/>
          </a:prstGeom>
          <a:gradFill>
            <a:gsLst>
              <a:gs pos="0">
                <a:srgbClr val="A5A5A5"/>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rgbClr val="B2B2B2"/>
                </a:solidFill>
                <a:latin typeface="Arial"/>
                <a:ea typeface="Arial"/>
                <a:cs typeface="Arial"/>
                <a:sym typeface="Arial"/>
              </a:rPr>
              <a:t>Dott. Ing. Mattia Luca</a:t>
            </a:r>
            <a:endParaRPr sz="1000" b="0" i="0" u="none" strike="noStrike" cap="none">
              <a:solidFill>
                <a:srgbClr val="B2B2B2"/>
              </a:solidFill>
              <a:latin typeface="Arial"/>
              <a:ea typeface="Arial"/>
              <a:cs typeface="Arial"/>
              <a:sym typeface="Arial"/>
            </a:endParaRPr>
          </a:p>
        </p:txBody>
      </p:sp>
      <p:cxnSp>
        <p:nvCxnSpPr>
          <p:cNvPr id="32" name="Google Shape;32;p25"/>
          <p:cNvCxnSpPr/>
          <p:nvPr/>
        </p:nvCxnSpPr>
        <p:spPr>
          <a:xfrm>
            <a:off x="-63" y="4623978"/>
            <a:ext cx="9144000" cy="0"/>
          </a:xfrm>
          <a:prstGeom prst="straightConnector1">
            <a:avLst/>
          </a:prstGeom>
          <a:noFill/>
          <a:ln w="12700" cap="flat" cmpd="sng">
            <a:solidFill>
              <a:srgbClr val="002060"/>
            </a:solidFill>
            <a:prstDash val="solid"/>
            <a:round/>
            <a:headEnd type="none" w="sm" len="sm"/>
            <a:tailEnd type="none" w="sm" len="sm"/>
          </a:ln>
        </p:spPr>
      </p:cxnSp>
      <p:cxnSp>
        <p:nvCxnSpPr>
          <p:cNvPr id="33" name="Google Shape;33;p25"/>
          <p:cNvCxnSpPr/>
          <p:nvPr/>
        </p:nvCxnSpPr>
        <p:spPr>
          <a:xfrm>
            <a:off x="8424936" y="4980590"/>
            <a:ext cx="0" cy="162000"/>
          </a:xfrm>
          <a:prstGeom prst="straightConnector1">
            <a:avLst/>
          </a:prstGeom>
          <a:noFill/>
          <a:ln w="12700" cap="flat" cmpd="sng">
            <a:solidFill>
              <a:srgbClr val="002060"/>
            </a:solidFill>
            <a:prstDash val="solid"/>
            <a:round/>
            <a:headEnd type="none" w="sm" len="sm"/>
            <a:tailEnd type="none" w="sm" len="sm"/>
          </a:ln>
        </p:spPr>
      </p:cxnSp>
      <p:cxnSp>
        <p:nvCxnSpPr>
          <p:cNvPr id="34" name="Google Shape;34;p25"/>
          <p:cNvCxnSpPr/>
          <p:nvPr/>
        </p:nvCxnSpPr>
        <p:spPr>
          <a:xfrm>
            <a:off x="2298094" y="4980590"/>
            <a:ext cx="6840625" cy="0"/>
          </a:xfrm>
          <a:prstGeom prst="straightConnector1">
            <a:avLst/>
          </a:prstGeom>
          <a:noFill/>
          <a:ln w="12700" cap="flat" cmpd="sng">
            <a:solidFill>
              <a:srgbClr val="002060"/>
            </a:solidFill>
            <a:prstDash val="solid"/>
            <a:round/>
            <a:headEnd type="none" w="sm" len="sm"/>
            <a:tailEnd type="none" w="sm" len="sm"/>
          </a:ln>
        </p:spPr>
      </p:cxnSp>
      <p:cxnSp>
        <p:nvCxnSpPr>
          <p:cNvPr id="35" name="Google Shape;35;p25"/>
          <p:cNvCxnSpPr/>
          <p:nvPr/>
        </p:nvCxnSpPr>
        <p:spPr>
          <a:xfrm rot="10800000" flipH="1">
            <a:off x="592931" y="4785996"/>
            <a:ext cx="6356228" cy="14604"/>
          </a:xfrm>
          <a:prstGeom prst="straightConnector1">
            <a:avLst/>
          </a:prstGeom>
          <a:noFill/>
          <a:ln w="12700" cap="flat" cmpd="sng">
            <a:solidFill>
              <a:srgbClr val="002060"/>
            </a:solidFill>
            <a:prstDash val="solid"/>
            <a:round/>
            <a:headEnd type="none" w="sm" len="sm"/>
            <a:tailEnd type="none" w="sm" len="sm"/>
          </a:ln>
        </p:spPr>
      </p:cxnSp>
      <p:sp>
        <p:nvSpPr>
          <p:cNvPr id="36" name="Google Shape;36;p25"/>
          <p:cNvSpPr txBox="1"/>
          <p:nvPr/>
        </p:nvSpPr>
        <p:spPr>
          <a:xfrm>
            <a:off x="6732241" y="4980591"/>
            <a:ext cx="1696934" cy="1629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a:solidFill>
                  <a:srgbClr val="002060"/>
                </a:solidFill>
                <a:latin typeface="Calibri"/>
                <a:ea typeface="Calibri"/>
                <a:cs typeface="Calibri"/>
                <a:sym typeface="Calibri"/>
              </a:rPr>
              <a:t>Roma – 24/01/2024</a:t>
            </a:r>
            <a:endParaRPr sz="1200" b="0" i="0" u="none" strike="noStrike" cap="none">
              <a:solidFill>
                <a:srgbClr val="002060"/>
              </a:solidFill>
              <a:latin typeface="Calibri"/>
              <a:ea typeface="Calibri"/>
              <a:cs typeface="Calibri"/>
              <a:sym typeface="Calibri"/>
            </a:endParaRPr>
          </a:p>
        </p:txBody>
      </p:sp>
      <p:sp>
        <p:nvSpPr>
          <p:cNvPr id="37" name="Google Shape;37;p25"/>
          <p:cNvSpPr txBox="1"/>
          <p:nvPr/>
        </p:nvSpPr>
        <p:spPr>
          <a:xfrm>
            <a:off x="6892010" y="4922852"/>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2060"/>
                </a:solidFill>
                <a:latin typeface="Calibri"/>
                <a:ea typeface="Calibri"/>
                <a:cs typeface="Calibri"/>
                <a:sym typeface="Calibri"/>
              </a:rPr>
              <a:t>‹N›</a:t>
            </a:fld>
            <a:r>
              <a:rPr lang="en-US" sz="1200" b="0" i="0" u="none" strike="noStrike" cap="none">
                <a:solidFill>
                  <a:srgbClr val="002060"/>
                </a:solidFill>
                <a:latin typeface="Calibri"/>
                <a:ea typeface="Calibri"/>
                <a:cs typeface="Calibri"/>
                <a:sym typeface="Calibri"/>
              </a:rPr>
              <a:t>/9</a:t>
            </a:r>
            <a:endParaRPr sz="1200" b="0" i="0" u="none" strike="noStrike" cap="none">
              <a:solidFill>
                <a:srgbClr val="002060"/>
              </a:solidFill>
              <a:latin typeface="Calibri"/>
              <a:ea typeface="Calibri"/>
              <a:cs typeface="Calibri"/>
              <a:sym typeface="Calibri"/>
            </a:endParaRPr>
          </a:p>
        </p:txBody>
      </p:sp>
      <p:sp>
        <p:nvSpPr>
          <p:cNvPr id="38" name="Google Shape;38;p25"/>
          <p:cNvSpPr/>
          <p:nvPr/>
        </p:nvSpPr>
        <p:spPr>
          <a:xfrm>
            <a:off x="2298094" y="4811577"/>
            <a:ext cx="6246930" cy="150504"/>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dirty="0">
                <a:solidFill>
                  <a:schemeClr val="dk2"/>
                </a:solidFill>
                <a:latin typeface="Arial"/>
                <a:ea typeface="Arial"/>
                <a:cs typeface="Arial"/>
                <a:sym typeface="Arial"/>
              </a:rPr>
              <a:t>Il </a:t>
            </a:r>
            <a:r>
              <a:rPr lang="en-US" sz="1000" b="0" i="0" u="none" strike="noStrike" cap="none" dirty="0" err="1" smtClean="0">
                <a:solidFill>
                  <a:schemeClr val="dk2"/>
                </a:solidFill>
                <a:latin typeface="Arial"/>
                <a:ea typeface="Arial"/>
                <a:cs typeface="Arial"/>
                <a:sym typeface="Arial"/>
              </a:rPr>
              <a:t>contosto</a:t>
            </a:r>
            <a:r>
              <a:rPr lang="en-US" sz="1000" b="0" i="0" u="none" strike="noStrike" cap="none" dirty="0" smtClean="0">
                <a:solidFill>
                  <a:schemeClr val="dk2"/>
                </a:solidFill>
                <a:latin typeface="Arial"/>
                <a:ea typeface="Arial"/>
                <a:cs typeface="Arial"/>
                <a:sym typeface="Arial"/>
              </a:rPr>
              <a:t> </a:t>
            </a:r>
            <a:r>
              <a:rPr lang="en-US" sz="1000" b="0" i="0" u="none" strike="noStrike" cap="none" dirty="0" err="1">
                <a:solidFill>
                  <a:schemeClr val="dk2"/>
                </a:solidFill>
                <a:latin typeface="Arial"/>
                <a:ea typeface="Arial"/>
                <a:cs typeface="Arial"/>
                <a:sym typeface="Arial"/>
              </a:rPr>
              <a:t>normativo</a:t>
            </a:r>
            <a:r>
              <a:rPr lang="en-US" sz="1000" b="0" i="0" u="none" strike="noStrike" cap="none" dirty="0">
                <a:solidFill>
                  <a:schemeClr val="dk2"/>
                </a:solidFill>
                <a:latin typeface="Arial"/>
                <a:ea typeface="Arial"/>
                <a:cs typeface="Arial"/>
                <a:sym typeface="Arial"/>
              </a:rPr>
              <a:t> </a:t>
            </a:r>
            <a:r>
              <a:rPr lang="en-US" sz="1000" b="0" i="0" u="none" strike="noStrike" cap="none" dirty="0" err="1">
                <a:solidFill>
                  <a:schemeClr val="dk2"/>
                </a:solidFill>
                <a:latin typeface="Arial"/>
                <a:ea typeface="Arial"/>
                <a:cs typeface="Arial"/>
                <a:sym typeface="Arial"/>
              </a:rPr>
              <a:t>dell’efficientamento</a:t>
            </a:r>
            <a:r>
              <a:rPr lang="en-US" sz="1000" b="0" i="0" u="none" strike="noStrike" cap="none" dirty="0">
                <a:solidFill>
                  <a:schemeClr val="dk2"/>
                </a:solidFill>
                <a:latin typeface="Arial"/>
                <a:ea typeface="Arial"/>
                <a:cs typeface="Arial"/>
                <a:sym typeface="Arial"/>
              </a:rPr>
              <a:t> </a:t>
            </a:r>
            <a:r>
              <a:rPr lang="en-US" sz="1000" b="0" i="0" u="none" strike="noStrike" cap="none" dirty="0" err="1">
                <a:solidFill>
                  <a:schemeClr val="dk2"/>
                </a:solidFill>
                <a:latin typeface="Arial"/>
                <a:ea typeface="Arial"/>
                <a:cs typeface="Arial"/>
                <a:sym typeface="Arial"/>
              </a:rPr>
              <a:t>energetico</a:t>
            </a:r>
            <a:r>
              <a:rPr lang="en-US" sz="1000" b="0" i="0" u="none" strike="noStrike" cap="none" dirty="0">
                <a:solidFill>
                  <a:schemeClr val="dk2"/>
                </a:solidFill>
                <a:latin typeface="Arial"/>
                <a:ea typeface="Arial"/>
                <a:cs typeface="Arial"/>
                <a:sym typeface="Arial"/>
              </a:rPr>
              <a:t> </a:t>
            </a:r>
            <a:endParaRPr sz="1000" b="0" i="0" u="none" strike="noStrike" cap="none" dirty="0">
              <a:solidFill>
                <a:schemeClr val="dk2"/>
              </a:solidFill>
              <a:latin typeface="Arial"/>
              <a:ea typeface="Arial"/>
              <a:cs typeface="Arial"/>
              <a:sym typeface="Arial"/>
            </a:endParaRPr>
          </a:p>
        </p:txBody>
      </p:sp>
      <p:sp>
        <p:nvSpPr>
          <p:cNvPr id="39" name="Google Shape;39;p25"/>
          <p:cNvSpPr/>
          <p:nvPr/>
        </p:nvSpPr>
        <p:spPr>
          <a:xfrm rot="-5400000">
            <a:off x="74858" y="-1604702"/>
            <a:ext cx="6811569" cy="7337207"/>
          </a:xfrm>
          <a:custGeom>
            <a:avLst/>
            <a:gdLst/>
            <a:ahLst/>
            <a:cxnLst/>
            <a:rect l="l" t="t" r="r" b="b"/>
            <a:pathLst>
              <a:path w="201481" h="208325" extrusionOk="0">
                <a:moveTo>
                  <a:pt x="11154" y="0"/>
                </a:moveTo>
                <a:cubicBezTo>
                  <a:pt x="4056" y="11322"/>
                  <a:pt x="0" y="25053"/>
                  <a:pt x="2324" y="39924"/>
                </a:cubicBezTo>
                <a:cubicBezTo>
                  <a:pt x="9717" y="87327"/>
                  <a:pt x="46473" y="78032"/>
                  <a:pt x="51839" y="97677"/>
                </a:cubicBezTo>
                <a:cubicBezTo>
                  <a:pt x="53106" y="102282"/>
                  <a:pt x="52853" y="108577"/>
                  <a:pt x="51712" y="115464"/>
                </a:cubicBezTo>
                <a:cubicBezTo>
                  <a:pt x="47938" y="138856"/>
                  <a:pt x="66191" y="159846"/>
                  <a:pt x="89765" y="159846"/>
                </a:cubicBezTo>
                <a:cubicBezTo>
                  <a:pt x="90204" y="159846"/>
                  <a:pt x="90644" y="159839"/>
                  <a:pt x="91087" y="159824"/>
                </a:cubicBezTo>
                <a:cubicBezTo>
                  <a:pt x="97764" y="159584"/>
                  <a:pt x="104483" y="159440"/>
                  <a:pt x="110886" y="159440"/>
                </a:cubicBezTo>
                <a:cubicBezTo>
                  <a:pt x="119109" y="159440"/>
                  <a:pt x="126814" y="159677"/>
                  <a:pt x="133250" y="160247"/>
                </a:cubicBezTo>
                <a:cubicBezTo>
                  <a:pt x="155895" y="162275"/>
                  <a:pt x="147826" y="197383"/>
                  <a:pt x="191257" y="208325"/>
                </a:cubicBezTo>
                <a:lnTo>
                  <a:pt x="195270" y="208325"/>
                </a:lnTo>
                <a:cubicBezTo>
                  <a:pt x="198692" y="208325"/>
                  <a:pt x="201481" y="205536"/>
                  <a:pt x="201481" y="202072"/>
                </a:cubicBezTo>
                <a:lnTo>
                  <a:pt x="201481" y="5999"/>
                </a:lnTo>
                <a:cubicBezTo>
                  <a:pt x="201481" y="3211"/>
                  <a:pt x="199622" y="760"/>
                  <a:pt x="196960" y="0"/>
                </a:cubicBezTo>
                <a:close/>
              </a:path>
            </a:pathLst>
          </a:custGeom>
          <a:solidFill>
            <a:srgbClr val="ADDBD7">
              <a:alpha val="2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 name="Google Shape;40;p25"/>
          <p:cNvPicPr preferRelativeResize="0"/>
          <p:nvPr/>
        </p:nvPicPr>
        <p:blipFill rotWithShape="1">
          <a:blip r:embed="rId2">
            <a:alphaModFix/>
          </a:blip>
          <a:srcRect r="90217"/>
          <a:stretch/>
        </p:blipFill>
        <p:spPr>
          <a:xfrm>
            <a:off x="0" y="0"/>
            <a:ext cx="562707" cy="5143500"/>
          </a:xfrm>
          <a:prstGeom prst="rect">
            <a:avLst/>
          </a:prstGeom>
          <a:noFill/>
          <a:ln>
            <a:noFill/>
          </a:ln>
        </p:spPr>
      </p:pic>
      <p:grpSp>
        <p:nvGrpSpPr>
          <p:cNvPr id="15" name="Gruppo 14"/>
          <p:cNvGrpSpPr/>
          <p:nvPr userDrawn="1"/>
        </p:nvGrpSpPr>
        <p:grpSpPr>
          <a:xfrm>
            <a:off x="0" y="0"/>
            <a:ext cx="815927" cy="5143500"/>
            <a:chOff x="0" y="0"/>
            <a:chExt cx="815927" cy="5143500"/>
          </a:xfrm>
        </p:grpSpPr>
        <p:pic>
          <p:nvPicPr>
            <p:cNvPr id="16" name="Google Shape;15;p35"/>
            <p:cNvPicPr preferRelativeResize="0"/>
            <p:nvPr/>
          </p:nvPicPr>
          <p:blipFill rotWithShape="1">
            <a:blip r:embed="rId2">
              <a:alphaModFix/>
            </a:blip>
            <a:srcRect r="85814"/>
            <a:stretch/>
          </p:blipFill>
          <p:spPr>
            <a:xfrm>
              <a:off x="1" y="0"/>
              <a:ext cx="815926" cy="5143500"/>
            </a:xfrm>
            <a:prstGeom prst="rect">
              <a:avLst/>
            </a:prstGeom>
            <a:noFill/>
            <a:ln>
              <a:noFill/>
            </a:ln>
          </p:spPr>
        </p:pic>
        <p:pic>
          <p:nvPicPr>
            <p:cNvPr id="17" name="Immagine 16"/>
            <p:cNvPicPr>
              <a:picLocks noChangeAspect="1"/>
            </p:cNvPicPr>
            <p:nvPr userDrawn="1"/>
          </p:nvPicPr>
          <p:blipFill rotWithShape="1">
            <a:blip r:embed="rId3">
              <a:extLst>
                <a:ext uri="{28A0092B-C50C-407E-A947-70E740481C1C}">
                  <a14:useLocalDpi xmlns:a14="http://schemas.microsoft.com/office/drawing/2010/main" val="0"/>
                </a:ext>
              </a:extLst>
            </a:blip>
            <a:srcRect r="66748" b="-884"/>
            <a:stretch/>
          </p:blipFill>
          <p:spPr>
            <a:xfrm>
              <a:off x="1" y="131619"/>
              <a:ext cx="562330" cy="565756"/>
            </a:xfrm>
            <a:prstGeom prst="rect">
              <a:avLst/>
            </a:prstGeom>
            <a:solidFill>
              <a:srgbClr val="0F68C9"/>
            </a:solidFill>
          </p:spPr>
        </p:pic>
        <p:pic>
          <p:nvPicPr>
            <p:cNvPr id="18" name="Google Shape;15;p35"/>
            <p:cNvPicPr preferRelativeResize="0"/>
            <p:nvPr userDrawn="1"/>
          </p:nvPicPr>
          <p:blipFill rotWithShape="1">
            <a:blip r:embed="rId2">
              <a:alphaModFix/>
            </a:blip>
            <a:srcRect t="18359" r="85814" b="67745"/>
            <a:stretch/>
          </p:blipFill>
          <p:spPr>
            <a:xfrm>
              <a:off x="0" y="4427316"/>
              <a:ext cx="815926" cy="714737"/>
            </a:xfrm>
            <a:prstGeom prst="rect">
              <a:avLst/>
            </a:prstGeom>
            <a:noFill/>
            <a:ln>
              <a:noFill/>
            </a:ln>
          </p:spPr>
        </p:pic>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apositiva titolo">
  <p:cSld name="Diapositiva titolo">
    <p:spTree>
      <p:nvGrpSpPr>
        <p:cNvPr id="1" name="Shape 41"/>
        <p:cNvGrpSpPr/>
        <p:nvPr/>
      </p:nvGrpSpPr>
      <p:grpSpPr>
        <a:xfrm>
          <a:off x="0" y="0"/>
          <a:ext cx="0" cy="0"/>
          <a:chOff x="0" y="0"/>
          <a:chExt cx="0" cy="0"/>
        </a:xfrm>
      </p:grpSpPr>
      <p:sp>
        <p:nvSpPr>
          <p:cNvPr id="42" name="Google Shape;42;p37"/>
          <p:cNvSpPr/>
          <p:nvPr/>
        </p:nvSpPr>
        <p:spPr>
          <a:xfrm>
            <a:off x="6196923" y="4980590"/>
            <a:ext cx="2232248" cy="162000"/>
          </a:xfrm>
          <a:prstGeom prst="rect">
            <a:avLst/>
          </a:prstGeom>
          <a:gradFill>
            <a:gsLst>
              <a:gs pos="0">
                <a:schemeClr val="lt1"/>
              </a:gs>
              <a:gs pos="100000">
                <a:srgbClr val="D8D8D8"/>
              </a:gs>
            </a:gsLst>
            <a:lin ang="0" scaled="0"/>
          </a:gra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endParaRPr sz="1000" b="0" i="0" u="none" strike="noStrike" cap="none">
              <a:solidFill>
                <a:srgbClr val="B2B2B2"/>
              </a:solidFill>
              <a:latin typeface="Arial"/>
              <a:ea typeface="Arial"/>
              <a:cs typeface="Arial"/>
              <a:sym typeface="Arial"/>
            </a:endParaRPr>
          </a:p>
        </p:txBody>
      </p:sp>
      <p:sp>
        <p:nvSpPr>
          <p:cNvPr id="43" name="Google Shape;43;p37"/>
          <p:cNvSpPr/>
          <p:nvPr/>
        </p:nvSpPr>
        <p:spPr>
          <a:xfrm>
            <a:off x="792088" y="4623980"/>
            <a:ext cx="2232248" cy="169733"/>
          </a:xfrm>
          <a:prstGeom prst="rect">
            <a:avLst/>
          </a:prstGeom>
          <a:gradFill>
            <a:gsLst>
              <a:gs pos="0">
                <a:srgbClr val="A5A5A5"/>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rgbClr val="B2B2B2"/>
                </a:solidFill>
                <a:latin typeface="Arial"/>
                <a:ea typeface="Arial"/>
                <a:cs typeface="Arial"/>
                <a:sym typeface="Arial"/>
              </a:rPr>
              <a:t>Dott. Ing. Mattia Luca</a:t>
            </a:r>
            <a:endParaRPr sz="1000" b="0" i="0" u="none" strike="noStrike" cap="none">
              <a:solidFill>
                <a:srgbClr val="B2B2B2"/>
              </a:solidFill>
              <a:latin typeface="Arial"/>
              <a:ea typeface="Arial"/>
              <a:cs typeface="Arial"/>
              <a:sym typeface="Arial"/>
            </a:endParaRPr>
          </a:p>
        </p:txBody>
      </p:sp>
      <p:pic>
        <p:nvPicPr>
          <p:cNvPr id="44" name="Google Shape;44;p37" descr="C:\Documents and Settings\fulvi_f\Documenti\Patrocini 2013\Logo per Patrocini.jpg"/>
          <p:cNvPicPr preferRelativeResize="0"/>
          <p:nvPr/>
        </p:nvPicPr>
        <p:blipFill rotWithShape="1">
          <a:blip r:embed="rId2">
            <a:alphaModFix/>
          </a:blip>
          <a:srcRect b="16366"/>
          <a:stretch/>
        </p:blipFill>
        <p:spPr>
          <a:xfrm>
            <a:off x="187449" y="4675039"/>
            <a:ext cx="432048" cy="427855"/>
          </a:xfrm>
          <a:prstGeom prst="rect">
            <a:avLst/>
          </a:prstGeom>
          <a:noFill/>
          <a:ln>
            <a:noFill/>
          </a:ln>
        </p:spPr>
      </p:pic>
      <p:cxnSp>
        <p:nvCxnSpPr>
          <p:cNvPr id="45" name="Google Shape;45;p37"/>
          <p:cNvCxnSpPr/>
          <p:nvPr/>
        </p:nvCxnSpPr>
        <p:spPr>
          <a:xfrm>
            <a:off x="-63" y="4623978"/>
            <a:ext cx="9144000" cy="0"/>
          </a:xfrm>
          <a:prstGeom prst="straightConnector1">
            <a:avLst/>
          </a:prstGeom>
          <a:noFill/>
          <a:ln w="12700" cap="flat" cmpd="sng">
            <a:solidFill>
              <a:srgbClr val="002060"/>
            </a:solidFill>
            <a:prstDash val="solid"/>
            <a:round/>
            <a:headEnd type="none" w="sm" len="sm"/>
            <a:tailEnd type="none" w="sm" len="sm"/>
          </a:ln>
        </p:spPr>
      </p:cxnSp>
      <p:cxnSp>
        <p:nvCxnSpPr>
          <p:cNvPr id="46" name="Google Shape;46;p37"/>
          <p:cNvCxnSpPr/>
          <p:nvPr/>
        </p:nvCxnSpPr>
        <p:spPr>
          <a:xfrm>
            <a:off x="792088" y="4623978"/>
            <a:ext cx="0" cy="519522"/>
          </a:xfrm>
          <a:prstGeom prst="straightConnector1">
            <a:avLst/>
          </a:prstGeom>
          <a:noFill/>
          <a:ln w="12700" cap="flat" cmpd="sng">
            <a:solidFill>
              <a:srgbClr val="002060"/>
            </a:solidFill>
            <a:prstDash val="solid"/>
            <a:round/>
            <a:headEnd type="none" w="sm" len="sm"/>
            <a:tailEnd type="none" w="sm" len="sm"/>
          </a:ln>
        </p:spPr>
      </p:cxnSp>
      <p:cxnSp>
        <p:nvCxnSpPr>
          <p:cNvPr id="47" name="Google Shape;47;p37"/>
          <p:cNvCxnSpPr/>
          <p:nvPr/>
        </p:nvCxnSpPr>
        <p:spPr>
          <a:xfrm>
            <a:off x="8424936" y="4980590"/>
            <a:ext cx="0" cy="162000"/>
          </a:xfrm>
          <a:prstGeom prst="straightConnector1">
            <a:avLst/>
          </a:prstGeom>
          <a:noFill/>
          <a:ln w="12700" cap="flat" cmpd="sng">
            <a:solidFill>
              <a:srgbClr val="002060"/>
            </a:solidFill>
            <a:prstDash val="solid"/>
            <a:round/>
            <a:headEnd type="none" w="sm" len="sm"/>
            <a:tailEnd type="none" w="sm" len="sm"/>
          </a:ln>
        </p:spPr>
      </p:cxnSp>
      <p:cxnSp>
        <p:nvCxnSpPr>
          <p:cNvPr id="48" name="Google Shape;48;p37"/>
          <p:cNvCxnSpPr/>
          <p:nvPr/>
        </p:nvCxnSpPr>
        <p:spPr>
          <a:xfrm>
            <a:off x="2298094" y="4980590"/>
            <a:ext cx="6840625" cy="0"/>
          </a:xfrm>
          <a:prstGeom prst="straightConnector1">
            <a:avLst/>
          </a:prstGeom>
          <a:noFill/>
          <a:ln w="12700" cap="flat" cmpd="sng">
            <a:solidFill>
              <a:srgbClr val="002060"/>
            </a:solidFill>
            <a:prstDash val="solid"/>
            <a:round/>
            <a:headEnd type="none" w="sm" len="sm"/>
            <a:tailEnd type="none" w="sm" len="sm"/>
          </a:ln>
        </p:spPr>
      </p:cxnSp>
      <p:cxnSp>
        <p:nvCxnSpPr>
          <p:cNvPr id="49" name="Google Shape;49;p37"/>
          <p:cNvCxnSpPr/>
          <p:nvPr/>
        </p:nvCxnSpPr>
        <p:spPr>
          <a:xfrm>
            <a:off x="792102" y="4785996"/>
            <a:ext cx="6157057" cy="0"/>
          </a:xfrm>
          <a:prstGeom prst="straightConnector1">
            <a:avLst/>
          </a:prstGeom>
          <a:noFill/>
          <a:ln w="12700" cap="flat" cmpd="sng">
            <a:solidFill>
              <a:srgbClr val="002060"/>
            </a:solidFill>
            <a:prstDash val="solid"/>
            <a:round/>
            <a:headEnd type="none" w="sm" len="sm"/>
            <a:tailEnd type="none" w="sm" len="sm"/>
          </a:ln>
        </p:spPr>
      </p:cxnSp>
      <p:sp>
        <p:nvSpPr>
          <p:cNvPr id="50" name="Google Shape;50;p37"/>
          <p:cNvSpPr txBox="1"/>
          <p:nvPr/>
        </p:nvSpPr>
        <p:spPr>
          <a:xfrm>
            <a:off x="6876257" y="4980591"/>
            <a:ext cx="1552918" cy="1629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2"/>
                </a:solidFill>
                <a:latin typeface="Calibri"/>
                <a:ea typeface="Calibri"/>
                <a:cs typeface="Calibri"/>
                <a:sym typeface="Calibri"/>
              </a:rPr>
              <a:t>Roma – 21/02/2019</a:t>
            </a:r>
            <a:endParaRPr sz="1200" b="0" i="0" u="none" strike="noStrike" cap="none">
              <a:solidFill>
                <a:schemeClr val="lt2"/>
              </a:solidFill>
              <a:latin typeface="Calibri"/>
              <a:ea typeface="Calibri"/>
              <a:cs typeface="Calibri"/>
              <a:sym typeface="Calibri"/>
            </a:endParaRPr>
          </a:p>
        </p:txBody>
      </p:sp>
      <p:sp>
        <p:nvSpPr>
          <p:cNvPr id="51" name="Google Shape;51;p37"/>
          <p:cNvSpPr txBox="1"/>
          <p:nvPr/>
        </p:nvSpPr>
        <p:spPr>
          <a:xfrm>
            <a:off x="6892010" y="4922852"/>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2060"/>
                </a:solidFill>
                <a:latin typeface="Calibri"/>
                <a:ea typeface="Calibri"/>
                <a:cs typeface="Calibri"/>
                <a:sym typeface="Calibri"/>
              </a:rPr>
              <a:t>‹N›</a:t>
            </a:fld>
            <a:r>
              <a:rPr lang="en-US" sz="1200" b="0" i="0" u="none" strike="noStrike" cap="none">
                <a:solidFill>
                  <a:srgbClr val="002060"/>
                </a:solidFill>
                <a:latin typeface="Calibri"/>
                <a:ea typeface="Calibri"/>
                <a:cs typeface="Calibri"/>
                <a:sym typeface="Calibri"/>
              </a:rPr>
              <a:t>/11</a:t>
            </a:r>
            <a:endParaRPr sz="1200" b="0" i="0" u="none" strike="noStrike" cap="none">
              <a:solidFill>
                <a:srgbClr val="002060"/>
              </a:solidFill>
              <a:latin typeface="Calibri"/>
              <a:ea typeface="Calibri"/>
              <a:cs typeface="Calibri"/>
              <a:sym typeface="Calibri"/>
            </a:endParaRPr>
          </a:p>
        </p:txBody>
      </p:sp>
      <p:sp>
        <p:nvSpPr>
          <p:cNvPr id="52" name="Google Shape;52;p37"/>
          <p:cNvSpPr/>
          <p:nvPr/>
        </p:nvSpPr>
        <p:spPr>
          <a:xfrm>
            <a:off x="2267743" y="4811577"/>
            <a:ext cx="5143321" cy="129133"/>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rgbClr val="002060"/>
                </a:solidFill>
                <a:latin typeface="Arial"/>
                <a:ea typeface="Arial"/>
                <a:cs typeface="Arial"/>
                <a:sym typeface="Arial"/>
              </a:rPr>
              <a:t>Comunità energetiche: lo stato dell’arte nella transizione ecologica della Regione Lazio</a:t>
            </a:r>
            <a:endParaRPr sz="1000" b="0" i="0" u="none" strike="noStrike" cap="none">
              <a:solidFill>
                <a:srgbClr val="B2B2B2"/>
              </a:solidFill>
              <a:latin typeface="Arial"/>
              <a:ea typeface="Arial"/>
              <a:cs typeface="Arial"/>
              <a:sym typeface="Aria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6_Diapositiva titolo">
  <p:cSld name="6_Diapositiva titolo">
    <p:spTree>
      <p:nvGrpSpPr>
        <p:cNvPr id="1" name="Shape 53"/>
        <p:cNvGrpSpPr/>
        <p:nvPr/>
      </p:nvGrpSpPr>
      <p:grpSpPr>
        <a:xfrm>
          <a:off x="0" y="0"/>
          <a:ext cx="0" cy="0"/>
          <a:chOff x="0" y="0"/>
          <a:chExt cx="0" cy="0"/>
        </a:xfrm>
      </p:grpSpPr>
      <p:sp>
        <p:nvSpPr>
          <p:cNvPr id="54" name="Google Shape;54;p38"/>
          <p:cNvSpPr/>
          <p:nvPr/>
        </p:nvSpPr>
        <p:spPr>
          <a:xfrm>
            <a:off x="6196923" y="4980590"/>
            <a:ext cx="2232248" cy="162000"/>
          </a:xfrm>
          <a:prstGeom prst="rect">
            <a:avLst/>
          </a:prstGeom>
          <a:gradFill>
            <a:gsLst>
              <a:gs pos="0">
                <a:schemeClr val="lt1"/>
              </a:gs>
              <a:gs pos="100000">
                <a:srgbClr val="D8D8D8"/>
              </a:gs>
            </a:gsLst>
            <a:lin ang="0" scaled="0"/>
          </a:gra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endParaRPr sz="1000" b="0" i="0" u="none" strike="noStrike" cap="none">
              <a:solidFill>
                <a:srgbClr val="B2B2B2"/>
              </a:solidFill>
              <a:latin typeface="Arial"/>
              <a:ea typeface="Arial"/>
              <a:cs typeface="Arial"/>
              <a:sym typeface="Arial"/>
            </a:endParaRPr>
          </a:p>
        </p:txBody>
      </p:sp>
      <p:sp>
        <p:nvSpPr>
          <p:cNvPr id="55" name="Google Shape;55;p38"/>
          <p:cNvSpPr/>
          <p:nvPr/>
        </p:nvSpPr>
        <p:spPr>
          <a:xfrm>
            <a:off x="574722" y="4634265"/>
            <a:ext cx="2232248" cy="169733"/>
          </a:xfrm>
          <a:prstGeom prst="rect">
            <a:avLst/>
          </a:prstGeom>
          <a:gradFill>
            <a:gsLst>
              <a:gs pos="0">
                <a:srgbClr val="A5A5A5"/>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rgbClr val="B2B2B2"/>
                </a:solidFill>
                <a:latin typeface="Arial"/>
                <a:ea typeface="Arial"/>
                <a:cs typeface="Arial"/>
                <a:sym typeface="Arial"/>
              </a:rPr>
              <a:t>Dott. Ing. XXXXXXXXXXXXX</a:t>
            </a:r>
            <a:endParaRPr sz="1000" b="0" i="0" u="none" strike="noStrike" cap="none">
              <a:solidFill>
                <a:srgbClr val="B2B2B2"/>
              </a:solidFill>
              <a:latin typeface="Arial"/>
              <a:ea typeface="Arial"/>
              <a:cs typeface="Arial"/>
              <a:sym typeface="Arial"/>
            </a:endParaRPr>
          </a:p>
        </p:txBody>
      </p:sp>
      <p:cxnSp>
        <p:nvCxnSpPr>
          <p:cNvPr id="56" name="Google Shape;56;p38"/>
          <p:cNvCxnSpPr/>
          <p:nvPr/>
        </p:nvCxnSpPr>
        <p:spPr>
          <a:xfrm>
            <a:off x="-63" y="4623978"/>
            <a:ext cx="9144000" cy="0"/>
          </a:xfrm>
          <a:prstGeom prst="straightConnector1">
            <a:avLst/>
          </a:prstGeom>
          <a:noFill/>
          <a:ln w="12700" cap="flat" cmpd="sng">
            <a:solidFill>
              <a:srgbClr val="002060"/>
            </a:solidFill>
            <a:prstDash val="solid"/>
            <a:round/>
            <a:headEnd type="none" w="sm" len="sm"/>
            <a:tailEnd type="none" w="sm" len="sm"/>
          </a:ln>
        </p:spPr>
      </p:cxnSp>
      <p:cxnSp>
        <p:nvCxnSpPr>
          <p:cNvPr id="57" name="Google Shape;57;p38"/>
          <p:cNvCxnSpPr/>
          <p:nvPr/>
        </p:nvCxnSpPr>
        <p:spPr>
          <a:xfrm>
            <a:off x="8424936" y="4980590"/>
            <a:ext cx="0" cy="162000"/>
          </a:xfrm>
          <a:prstGeom prst="straightConnector1">
            <a:avLst/>
          </a:prstGeom>
          <a:noFill/>
          <a:ln w="12700" cap="flat" cmpd="sng">
            <a:solidFill>
              <a:srgbClr val="002060"/>
            </a:solidFill>
            <a:prstDash val="solid"/>
            <a:round/>
            <a:headEnd type="none" w="sm" len="sm"/>
            <a:tailEnd type="none" w="sm" len="sm"/>
          </a:ln>
        </p:spPr>
      </p:cxnSp>
      <p:cxnSp>
        <p:nvCxnSpPr>
          <p:cNvPr id="58" name="Google Shape;58;p38"/>
          <p:cNvCxnSpPr/>
          <p:nvPr/>
        </p:nvCxnSpPr>
        <p:spPr>
          <a:xfrm>
            <a:off x="2298094" y="4980590"/>
            <a:ext cx="6840625" cy="0"/>
          </a:xfrm>
          <a:prstGeom prst="straightConnector1">
            <a:avLst/>
          </a:prstGeom>
          <a:noFill/>
          <a:ln w="12700" cap="flat" cmpd="sng">
            <a:solidFill>
              <a:srgbClr val="002060"/>
            </a:solidFill>
            <a:prstDash val="solid"/>
            <a:round/>
            <a:headEnd type="none" w="sm" len="sm"/>
            <a:tailEnd type="none" w="sm" len="sm"/>
          </a:ln>
        </p:spPr>
      </p:cxnSp>
      <p:cxnSp>
        <p:nvCxnSpPr>
          <p:cNvPr id="59" name="Google Shape;59;p38"/>
          <p:cNvCxnSpPr/>
          <p:nvPr/>
        </p:nvCxnSpPr>
        <p:spPr>
          <a:xfrm>
            <a:off x="539552" y="4803998"/>
            <a:ext cx="6157057" cy="0"/>
          </a:xfrm>
          <a:prstGeom prst="straightConnector1">
            <a:avLst/>
          </a:prstGeom>
          <a:noFill/>
          <a:ln w="12700" cap="flat" cmpd="sng">
            <a:solidFill>
              <a:srgbClr val="002060"/>
            </a:solidFill>
            <a:prstDash val="solid"/>
            <a:round/>
            <a:headEnd type="none" w="sm" len="sm"/>
            <a:tailEnd type="none" w="sm" len="sm"/>
          </a:ln>
        </p:spPr>
      </p:cxnSp>
      <p:sp>
        <p:nvSpPr>
          <p:cNvPr id="60" name="Google Shape;60;p38"/>
          <p:cNvSpPr txBox="1"/>
          <p:nvPr/>
        </p:nvSpPr>
        <p:spPr>
          <a:xfrm>
            <a:off x="6876257" y="4980591"/>
            <a:ext cx="1552918" cy="1629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200" b="0" i="0" u="none" strike="noStrike" cap="none">
                <a:solidFill>
                  <a:schemeClr val="lt2"/>
                </a:solidFill>
                <a:latin typeface="Calibri"/>
                <a:ea typeface="Calibri"/>
                <a:cs typeface="Calibri"/>
                <a:sym typeface="Calibri"/>
              </a:rPr>
              <a:t>Roma – 18/09/2018</a:t>
            </a:r>
            <a:endParaRPr sz="1200" b="0" i="0" u="none" strike="noStrike" cap="none">
              <a:solidFill>
                <a:schemeClr val="lt2"/>
              </a:solidFill>
              <a:latin typeface="Calibri"/>
              <a:ea typeface="Calibri"/>
              <a:cs typeface="Calibri"/>
              <a:sym typeface="Calibri"/>
            </a:endParaRPr>
          </a:p>
        </p:txBody>
      </p:sp>
      <p:sp>
        <p:nvSpPr>
          <p:cNvPr id="61" name="Google Shape;61;p38"/>
          <p:cNvSpPr txBox="1"/>
          <p:nvPr/>
        </p:nvSpPr>
        <p:spPr>
          <a:xfrm>
            <a:off x="6892010" y="4922852"/>
            <a:ext cx="2133600" cy="273844"/>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2060"/>
                </a:solidFill>
                <a:latin typeface="Calibri"/>
                <a:ea typeface="Calibri"/>
                <a:cs typeface="Calibri"/>
                <a:sym typeface="Calibri"/>
              </a:rPr>
              <a:t>‹N›</a:t>
            </a:fld>
            <a:r>
              <a:rPr lang="en-US" sz="1200" b="0" i="0" u="none" strike="noStrike" cap="none">
                <a:solidFill>
                  <a:srgbClr val="002060"/>
                </a:solidFill>
                <a:latin typeface="Calibri"/>
                <a:ea typeface="Calibri"/>
                <a:cs typeface="Calibri"/>
                <a:sym typeface="Calibri"/>
              </a:rPr>
              <a:t>/</a:t>
            </a:r>
            <a:endParaRPr sz="1200" b="0" i="0" u="none" strike="noStrike" cap="none">
              <a:solidFill>
                <a:srgbClr val="002060"/>
              </a:solidFill>
              <a:latin typeface="Calibri"/>
              <a:ea typeface="Calibri"/>
              <a:cs typeface="Calibri"/>
              <a:sym typeface="Calibri"/>
            </a:endParaRPr>
          </a:p>
        </p:txBody>
      </p:sp>
      <p:sp>
        <p:nvSpPr>
          <p:cNvPr id="62" name="Google Shape;62;p38"/>
          <p:cNvSpPr/>
          <p:nvPr/>
        </p:nvSpPr>
        <p:spPr>
          <a:xfrm>
            <a:off x="2808058" y="4811577"/>
            <a:ext cx="3600908" cy="14432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00" b="0" i="0" u="none" strike="noStrike" cap="none">
                <a:solidFill>
                  <a:srgbClr val="B2B2B2"/>
                </a:solidFill>
                <a:latin typeface="Arial"/>
                <a:ea typeface="Arial"/>
                <a:cs typeface="Arial"/>
                <a:sym typeface="Arial"/>
              </a:rPr>
              <a:t>Retrofit energetico del “sistema edifico impianto”</a:t>
            </a:r>
            <a:endParaRPr sz="1000" b="0" i="0" u="none" strike="noStrike" cap="none">
              <a:solidFill>
                <a:srgbClr val="B2B2B2"/>
              </a:solidFill>
              <a:latin typeface="Arial"/>
              <a:ea typeface="Arial"/>
              <a:cs typeface="Arial"/>
              <a:sym typeface="Arial"/>
            </a:endParaRPr>
          </a:p>
        </p:txBody>
      </p:sp>
      <p:pic>
        <p:nvPicPr>
          <p:cNvPr id="63" name="Google Shape;63;p38"/>
          <p:cNvPicPr preferRelativeResize="0"/>
          <p:nvPr/>
        </p:nvPicPr>
        <p:blipFill rotWithShape="1">
          <a:blip r:embed="rId2">
            <a:alphaModFix/>
          </a:blip>
          <a:srcRect r="90217"/>
          <a:stretch/>
        </p:blipFill>
        <p:spPr>
          <a:xfrm>
            <a:off x="1" y="0"/>
            <a:ext cx="562707" cy="5143500"/>
          </a:xfrm>
          <a:prstGeom prst="rect">
            <a:avLst/>
          </a:prstGeom>
          <a:noFill/>
          <a:ln>
            <a:noFill/>
          </a:ln>
        </p:spPr>
      </p:pic>
      <p:grpSp>
        <p:nvGrpSpPr>
          <p:cNvPr id="12" name="Gruppo 11"/>
          <p:cNvGrpSpPr/>
          <p:nvPr userDrawn="1"/>
        </p:nvGrpSpPr>
        <p:grpSpPr>
          <a:xfrm>
            <a:off x="0" y="0"/>
            <a:ext cx="815927" cy="5143500"/>
            <a:chOff x="0" y="0"/>
            <a:chExt cx="815927" cy="5143500"/>
          </a:xfrm>
        </p:grpSpPr>
        <p:pic>
          <p:nvPicPr>
            <p:cNvPr id="13" name="Google Shape;15;p35"/>
            <p:cNvPicPr preferRelativeResize="0"/>
            <p:nvPr/>
          </p:nvPicPr>
          <p:blipFill rotWithShape="1">
            <a:blip r:embed="rId2">
              <a:alphaModFix/>
            </a:blip>
            <a:srcRect r="85814"/>
            <a:stretch/>
          </p:blipFill>
          <p:spPr>
            <a:xfrm>
              <a:off x="1" y="0"/>
              <a:ext cx="815926" cy="5143500"/>
            </a:xfrm>
            <a:prstGeom prst="rect">
              <a:avLst/>
            </a:prstGeom>
            <a:noFill/>
            <a:ln>
              <a:noFill/>
            </a:ln>
          </p:spPr>
        </p:pic>
        <p:pic>
          <p:nvPicPr>
            <p:cNvPr id="14" name="Immagine 13"/>
            <p:cNvPicPr>
              <a:picLocks noChangeAspect="1"/>
            </p:cNvPicPr>
            <p:nvPr userDrawn="1"/>
          </p:nvPicPr>
          <p:blipFill rotWithShape="1">
            <a:blip r:embed="rId3">
              <a:extLst>
                <a:ext uri="{28A0092B-C50C-407E-A947-70E740481C1C}">
                  <a14:useLocalDpi xmlns:a14="http://schemas.microsoft.com/office/drawing/2010/main" val="0"/>
                </a:ext>
              </a:extLst>
            </a:blip>
            <a:srcRect r="66748" b="-884"/>
            <a:stretch/>
          </p:blipFill>
          <p:spPr>
            <a:xfrm>
              <a:off x="1" y="131619"/>
              <a:ext cx="562330" cy="565756"/>
            </a:xfrm>
            <a:prstGeom prst="rect">
              <a:avLst/>
            </a:prstGeom>
            <a:solidFill>
              <a:srgbClr val="0F68C9"/>
            </a:solidFill>
          </p:spPr>
        </p:pic>
        <p:pic>
          <p:nvPicPr>
            <p:cNvPr id="15" name="Google Shape;15;p35"/>
            <p:cNvPicPr preferRelativeResize="0"/>
            <p:nvPr userDrawn="1"/>
          </p:nvPicPr>
          <p:blipFill rotWithShape="1">
            <a:blip r:embed="rId2">
              <a:alphaModFix/>
            </a:blip>
            <a:srcRect t="18359" r="85814" b="67745"/>
            <a:stretch/>
          </p:blipFill>
          <p:spPr>
            <a:xfrm>
              <a:off x="0" y="4427316"/>
              <a:ext cx="815926" cy="714737"/>
            </a:xfrm>
            <a:prstGeom prst="rect">
              <a:avLst/>
            </a:prstGeom>
            <a:noFill/>
            <a:ln>
              <a:noFill/>
            </a:ln>
          </p:spPr>
        </p:pic>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7" name="Rettangolo 6"/>
          <p:cNvSpPr/>
          <p:nvPr userDrawn="1"/>
        </p:nvSpPr>
        <p:spPr>
          <a:xfrm>
            <a:off x="0" y="4592088"/>
            <a:ext cx="9144000" cy="551413"/>
          </a:xfrm>
          <a:prstGeom prst="rect">
            <a:avLst/>
          </a:prstGeom>
          <a:solidFill>
            <a:srgbClr val="1E76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500" dirty="0"/>
          </a:p>
        </p:txBody>
      </p:sp>
      <p:pic>
        <p:nvPicPr>
          <p:cNvPr id="8" name="Immagine 7"/>
          <p:cNvPicPr>
            <a:picLocks noChangeAspect="1"/>
          </p:cNvPicPr>
          <p:nvPr userDrawn="1"/>
        </p:nvPicPr>
        <p:blipFill>
          <a:blip r:embed="rId2"/>
          <a:stretch>
            <a:fillRect/>
          </a:stretch>
        </p:blipFill>
        <p:spPr>
          <a:xfrm>
            <a:off x="7154277" y="4684897"/>
            <a:ext cx="1001355" cy="365792"/>
          </a:xfrm>
          <a:prstGeom prst="rect">
            <a:avLst/>
          </a:prstGeom>
        </p:spPr>
      </p:pic>
      <p:pic>
        <p:nvPicPr>
          <p:cNvPr id="9" name="Immagine 8"/>
          <p:cNvPicPr>
            <a:picLocks noChangeAspect="1"/>
          </p:cNvPicPr>
          <p:nvPr userDrawn="1"/>
        </p:nvPicPr>
        <p:blipFill>
          <a:blip r:embed="rId3"/>
          <a:stretch>
            <a:fillRect/>
          </a:stretch>
        </p:blipFill>
        <p:spPr>
          <a:xfrm>
            <a:off x="8258621" y="4618597"/>
            <a:ext cx="617273" cy="498392"/>
          </a:xfrm>
          <a:prstGeom prst="rect">
            <a:avLst/>
          </a:prstGeom>
        </p:spPr>
      </p:pic>
    </p:spTree>
    <p:extLst>
      <p:ext uri="{BB962C8B-B14F-4D97-AF65-F5344CB8AC3E}">
        <p14:creationId xmlns:p14="http://schemas.microsoft.com/office/powerpoint/2010/main" val="18573145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7" name="Rettangolo 6"/>
          <p:cNvSpPr/>
          <p:nvPr userDrawn="1"/>
        </p:nvSpPr>
        <p:spPr>
          <a:xfrm>
            <a:off x="0" y="4592088"/>
            <a:ext cx="9144000" cy="551413"/>
          </a:xfrm>
          <a:prstGeom prst="rect">
            <a:avLst/>
          </a:prstGeom>
          <a:solidFill>
            <a:srgbClr val="1E76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500" dirty="0"/>
          </a:p>
        </p:txBody>
      </p:sp>
      <p:pic>
        <p:nvPicPr>
          <p:cNvPr id="8" name="Immagine 7"/>
          <p:cNvPicPr>
            <a:picLocks noChangeAspect="1"/>
          </p:cNvPicPr>
          <p:nvPr userDrawn="1"/>
        </p:nvPicPr>
        <p:blipFill>
          <a:blip r:embed="rId2"/>
          <a:stretch>
            <a:fillRect/>
          </a:stretch>
        </p:blipFill>
        <p:spPr>
          <a:xfrm>
            <a:off x="7154277" y="4684897"/>
            <a:ext cx="1001355" cy="365792"/>
          </a:xfrm>
          <a:prstGeom prst="rect">
            <a:avLst/>
          </a:prstGeom>
        </p:spPr>
      </p:pic>
      <p:pic>
        <p:nvPicPr>
          <p:cNvPr id="9" name="Immagine 8"/>
          <p:cNvPicPr>
            <a:picLocks noChangeAspect="1"/>
          </p:cNvPicPr>
          <p:nvPr userDrawn="1"/>
        </p:nvPicPr>
        <p:blipFill>
          <a:blip r:embed="rId3"/>
          <a:stretch>
            <a:fillRect/>
          </a:stretch>
        </p:blipFill>
        <p:spPr>
          <a:xfrm>
            <a:off x="8258621" y="4618597"/>
            <a:ext cx="617273" cy="498392"/>
          </a:xfrm>
          <a:prstGeom prst="rect">
            <a:avLst/>
          </a:prstGeom>
        </p:spPr>
      </p:pic>
    </p:spTree>
    <p:extLst>
      <p:ext uri="{BB962C8B-B14F-4D97-AF65-F5344CB8AC3E}">
        <p14:creationId xmlns:p14="http://schemas.microsoft.com/office/powerpoint/2010/main" val="166343374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Diapositiva titolo">
    <p:spTree>
      <p:nvGrpSpPr>
        <p:cNvPr id="1" name=""/>
        <p:cNvGrpSpPr/>
        <p:nvPr/>
      </p:nvGrpSpPr>
      <p:grpSpPr>
        <a:xfrm>
          <a:off x="0" y="0"/>
          <a:ext cx="0" cy="0"/>
          <a:chOff x="0" y="0"/>
          <a:chExt cx="0" cy="0"/>
        </a:xfrm>
      </p:grpSpPr>
      <p:sp>
        <p:nvSpPr>
          <p:cNvPr id="7" name="Rettangolo 6"/>
          <p:cNvSpPr/>
          <p:nvPr userDrawn="1"/>
        </p:nvSpPr>
        <p:spPr>
          <a:xfrm>
            <a:off x="0" y="4592088"/>
            <a:ext cx="9144000" cy="551413"/>
          </a:xfrm>
          <a:prstGeom prst="rect">
            <a:avLst/>
          </a:prstGeom>
          <a:solidFill>
            <a:srgbClr val="1E76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sz="1500" dirty="0"/>
          </a:p>
        </p:txBody>
      </p:sp>
      <p:pic>
        <p:nvPicPr>
          <p:cNvPr id="8" name="Immagine 7"/>
          <p:cNvPicPr>
            <a:picLocks noChangeAspect="1"/>
          </p:cNvPicPr>
          <p:nvPr userDrawn="1"/>
        </p:nvPicPr>
        <p:blipFill>
          <a:blip r:embed="rId2"/>
          <a:stretch>
            <a:fillRect/>
          </a:stretch>
        </p:blipFill>
        <p:spPr>
          <a:xfrm>
            <a:off x="7154277" y="4684897"/>
            <a:ext cx="1001355" cy="365792"/>
          </a:xfrm>
          <a:prstGeom prst="rect">
            <a:avLst/>
          </a:prstGeom>
        </p:spPr>
      </p:pic>
      <p:pic>
        <p:nvPicPr>
          <p:cNvPr id="9" name="Immagine 8"/>
          <p:cNvPicPr>
            <a:picLocks noChangeAspect="1"/>
          </p:cNvPicPr>
          <p:nvPr userDrawn="1"/>
        </p:nvPicPr>
        <p:blipFill>
          <a:blip r:embed="rId3"/>
          <a:stretch>
            <a:fillRect/>
          </a:stretch>
        </p:blipFill>
        <p:spPr>
          <a:xfrm>
            <a:off x="8258621" y="4618597"/>
            <a:ext cx="617273" cy="498392"/>
          </a:xfrm>
          <a:prstGeom prst="rect">
            <a:avLst/>
          </a:prstGeom>
        </p:spPr>
      </p:pic>
    </p:spTree>
    <p:extLst>
      <p:ext uri="{BB962C8B-B14F-4D97-AF65-F5344CB8AC3E}">
        <p14:creationId xmlns:p14="http://schemas.microsoft.com/office/powerpoint/2010/main" val="39751030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Diapositiva titolo">
    <p:spTree>
      <p:nvGrpSpPr>
        <p:cNvPr id="1" name=""/>
        <p:cNvGrpSpPr/>
        <p:nvPr/>
      </p:nvGrpSpPr>
      <p:grpSpPr>
        <a:xfrm>
          <a:off x="0" y="0"/>
          <a:ext cx="0" cy="0"/>
          <a:chOff x="0" y="0"/>
          <a:chExt cx="0" cy="0"/>
        </a:xfrm>
      </p:grpSpPr>
      <p:sp>
        <p:nvSpPr>
          <p:cNvPr id="7" name="Rettangolo 6"/>
          <p:cNvSpPr/>
          <p:nvPr userDrawn="1"/>
        </p:nvSpPr>
        <p:spPr>
          <a:xfrm>
            <a:off x="6196923" y="4980590"/>
            <a:ext cx="2232248" cy="16200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it-IT" sz="1000" dirty="0">
              <a:solidFill>
                <a:schemeClr val="tx2">
                  <a:lumMod val="75000"/>
                </a:schemeClr>
              </a:solidFill>
              <a:latin typeface="Arial" pitchFamily="34" charset="0"/>
              <a:cs typeface="Arial" pitchFamily="34" charset="0"/>
            </a:endParaRPr>
          </a:p>
        </p:txBody>
      </p:sp>
      <p:sp>
        <p:nvSpPr>
          <p:cNvPr id="8" name="Rettangolo 7"/>
          <p:cNvSpPr/>
          <p:nvPr userDrawn="1"/>
        </p:nvSpPr>
        <p:spPr>
          <a:xfrm>
            <a:off x="792088" y="4623980"/>
            <a:ext cx="2232248" cy="169733"/>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baseline="0" dirty="0" smtClean="0">
                <a:solidFill>
                  <a:schemeClr val="tx2">
                    <a:lumMod val="75000"/>
                  </a:schemeClr>
                </a:solidFill>
              </a:rPr>
              <a:t>Dott. Ing. Mattia Luca</a:t>
            </a:r>
            <a:endParaRPr lang="it-IT" sz="1000" dirty="0">
              <a:solidFill>
                <a:schemeClr val="tx2">
                  <a:lumMod val="75000"/>
                </a:schemeClr>
              </a:solidFill>
            </a:endParaRPr>
          </a:p>
        </p:txBody>
      </p:sp>
      <p:pic>
        <p:nvPicPr>
          <p:cNvPr id="9" name="Picture 2" descr="C:\Documents and Settings\fulvi_f\Documenti\Patrocini 2013\Logo per Patrocini.jpg"/>
          <p:cNvPicPr>
            <a:picLocks noChangeAspect="1" noChangeArrowheads="1"/>
          </p:cNvPicPr>
          <p:nvPr userDrawn="1"/>
        </p:nvPicPr>
        <p:blipFill>
          <a:blip r:embed="rId2" cstate="print">
            <a:clrChange>
              <a:clrFrom>
                <a:srgbClr val="FFFFFF"/>
              </a:clrFrom>
              <a:clrTo>
                <a:srgbClr val="FFFFFF">
                  <a:alpha val="0"/>
                </a:srgbClr>
              </a:clrTo>
            </a:clrChange>
            <a:duotone>
              <a:prstClr val="black"/>
              <a:srgbClr val="0000CC">
                <a:tint val="45000"/>
                <a:satMod val="400000"/>
              </a:srgbClr>
            </a:duotone>
          </a:blip>
          <a:srcRect b="16366"/>
          <a:stretch>
            <a:fillRect/>
          </a:stretch>
        </p:blipFill>
        <p:spPr bwMode="auto">
          <a:xfrm>
            <a:off x="187449" y="4675039"/>
            <a:ext cx="432048" cy="427855"/>
          </a:xfrm>
          <a:prstGeom prst="rect">
            <a:avLst/>
          </a:prstGeom>
          <a:noFill/>
        </p:spPr>
      </p:pic>
      <p:cxnSp>
        <p:nvCxnSpPr>
          <p:cNvPr id="10" name="Connettore 1 9"/>
          <p:cNvCxnSpPr/>
          <p:nvPr userDrawn="1"/>
        </p:nvCxnSpPr>
        <p:spPr>
          <a:xfrm>
            <a:off x="-63" y="4623978"/>
            <a:ext cx="9144000"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Connettore 1 10"/>
          <p:cNvCxnSpPr/>
          <p:nvPr userDrawn="1"/>
        </p:nvCxnSpPr>
        <p:spPr>
          <a:xfrm>
            <a:off x="792088" y="4623978"/>
            <a:ext cx="0" cy="519522"/>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userDrawn="1"/>
        </p:nvCxnSpPr>
        <p:spPr>
          <a:xfrm>
            <a:off x="8424936" y="4980590"/>
            <a:ext cx="0" cy="16200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userDrawn="1"/>
        </p:nvCxnSpPr>
        <p:spPr>
          <a:xfrm>
            <a:off x="2298094" y="4980590"/>
            <a:ext cx="6840625"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userDrawn="1"/>
        </p:nvCxnSpPr>
        <p:spPr>
          <a:xfrm>
            <a:off x="792102" y="4785996"/>
            <a:ext cx="6157057"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Segnaposto data 20"/>
          <p:cNvSpPr txBox="1">
            <a:spLocks/>
          </p:cNvSpPr>
          <p:nvPr userDrawn="1"/>
        </p:nvSpPr>
        <p:spPr>
          <a:xfrm>
            <a:off x="6876257" y="4980591"/>
            <a:ext cx="1552918" cy="162910"/>
          </a:xfrm>
          <a:prstGeom prst="rect">
            <a:avLst/>
          </a:prstGeom>
        </p:spPr>
        <p:txBody>
          <a:bodyPr vert="horz" lIns="91440" tIns="45720" rIns="91440" bIns="45720" rtlCol="0" anchor="ctr"/>
          <a:lstStyle>
            <a:defPPr>
              <a:defRPr lang="it-IT"/>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smtClean="0">
                <a:solidFill>
                  <a:schemeClr val="tx2"/>
                </a:solidFill>
              </a:rPr>
              <a:t>Roma – 29/05/2019</a:t>
            </a:r>
            <a:endParaRPr lang="it-IT" dirty="0">
              <a:solidFill>
                <a:schemeClr val="tx2"/>
              </a:solidFill>
            </a:endParaRPr>
          </a:p>
        </p:txBody>
      </p:sp>
      <p:sp>
        <p:nvSpPr>
          <p:cNvPr id="16" name="Segnaposto numero diapositiva 22"/>
          <p:cNvSpPr txBox="1">
            <a:spLocks/>
          </p:cNvSpPr>
          <p:nvPr userDrawn="1"/>
        </p:nvSpPr>
        <p:spPr>
          <a:xfrm>
            <a:off x="6892010" y="4922852"/>
            <a:ext cx="2133600" cy="273844"/>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9E8ACA-06A4-4B19-B015-24997E065F87}" type="slidenum">
              <a:rPr lang="it-IT" smtClean="0">
                <a:solidFill>
                  <a:srgbClr val="002060"/>
                </a:solidFill>
              </a:rPr>
              <a:t>‹N›</a:t>
            </a:fld>
            <a:r>
              <a:rPr lang="it-IT" dirty="0" smtClean="0">
                <a:solidFill>
                  <a:srgbClr val="002060"/>
                </a:solidFill>
              </a:rPr>
              <a:t>/14</a:t>
            </a:r>
            <a:endParaRPr lang="it-IT" dirty="0">
              <a:solidFill>
                <a:srgbClr val="002060"/>
              </a:solidFill>
            </a:endParaRPr>
          </a:p>
        </p:txBody>
      </p:sp>
      <p:sp>
        <p:nvSpPr>
          <p:cNvPr id="17" name="Rettangolo 16"/>
          <p:cNvSpPr/>
          <p:nvPr userDrawn="1"/>
        </p:nvSpPr>
        <p:spPr>
          <a:xfrm>
            <a:off x="2267744" y="4811577"/>
            <a:ext cx="4968552" cy="136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b="1" dirty="0" smtClean="0">
                <a:solidFill>
                  <a:srgbClr val="002060"/>
                </a:solidFill>
              </a:rPr>
              <a:t>Costruire </a:t>
            </a:r>
            <a:r>
              <a:rPr lang="it-IT" sz="1000" b="1" dirty="0" err="1" smtClean="0">
                <a:solidFill>
                  <a:srgbClr val="002060"/>
                </a:solidFill>
              </a:rPr>
              <a:t>Nzeb</a:t>
            </a:r>
            <a:r>
              <a:rPr lang="it-IT" sz="1000" b="1" baseline="0" dirty="0" smtClean="0">
                <a:solidFill>
                  <a:srgbClr val="002060"/>
                </a:solidFill>
              </a:rPr>
              <a:t> </a:t>
            </a:r>
            <a:r>
              <a:rPr lang="it-IT" sz="1000" dirty="0" smtClean="0">
                <a:solidFill>
                  <a:srgbClr val="002060"/>
                </a:solidFill>
              </a:rPr>
              <a:t>La progettazione integrata.</a:t>
            </a:r>
            <a:r>
              <a:rPr lang="it-IT" sz="1000" baseline="0" dirty="0" smtClean="0">
                <a:solidFill>
                  <a:srgbClr val="002060"/>
                </a:solidFill>
              </a:rPr>
              <a:t> </a:t>
            </a:r>
            <a:r>
              <a:rPr lang="it-IT" sz="1000" dirty="0" smtClean="0">
                <a:solidFill>
                  <a:srgbClr val="002060"/>
                </a:solidFill>
              </a:rPr>
              <a:t>Architettura, Energia, Strutture, Impianti</a:t>
            </a:r>
            <a:endParaRPr lang="it-IT" sz="1000"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66330664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8_Diapositiva titolo">
    <p:spTree>
      <p:nvGrpSpPr>
        <p:cNvPr id="1" name=""/>
        <p:cNvGrpSpPr/>
        <p:nvPr/>
      </p:nvGrpSpPr>
      <p:grpSpPr>
        <a:xfrm>
          <a:off x="0" y="0"/>
          <a:ext cx="0" cy="0"/>
          <a:chOff x="0" y="0"/>
          <a:chExt cx="0" cy="0"/>
        </a:xfrm>
      </p:grpSpPr>
      <p:sp>
        <p:nvSpPr>
          <p:cNvPr id="7" name="Rettangolo 6"/>
          <p:cNvSpPr>
            <a:spLocks/>
          </p:cNvSpPr>
          <p:nvPr userDrawn="1"/>
        </p:nvSpPr>
        <p:spPr>
          <a:xfrm>
            <a:off x="6196923" y="4980590"/>
            <a:ext cx="2232248" cy="162000"/>
          </a:xfrm>
          <a:prstGeom prst="rect">
            <a:avLst/>
          </a:prstGeom>
          <a:gradFill flip="none" rotWithShape="1">
            <a:gsLst>
              <a:gs pos="0">
                <a:schemeClr val="bg1"/>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it-IT" sz="1000" dirty="0">
              <a:solidFill>
                <a:schemeClr val="tx2">
                  <a:lumMod val="75000"/>
                </a:schemeClr>
              </a:solidFill>
              <a:uFillTx/>
              <a:latin typeface="Arial" pitchFamily="34" charset="0"/>
              <a:cs typeface="Arial" pitchFamily="34" charset="0"/>
            </a:endParaRPr>
          </a:p>
        </p:txBody>
      </p:sp>
      <p:sp>
        <p:nvSpPr>
          <p:cNvPr id="8" name="Rettangolo 7"/>
          <p:cNvSpPr>
            <a:spLocks/>
          </p:cNvSpPr>
          <p:nvPr userDrawn="1"/>
        </p:nvSpPr>
        <p:spPr>
          <a:xfrm>
            <a:off x="567000" y="4623980"/>
            <a:ext cx="2232248" cy="169733"/>
          </a:xfrm>
          <a:prstGeom prst="rect">
            <a:avLst/>
          </a:prstGeom>
          <a:gradFill flip="none" rotWithShape="1">
            <a:gsLst>
              <a:gs pos="0">
                <a:schemeClr val="bg1">
                  <a:lumMod val="65000"/>
                </a:schemeClr>
              </a:gs>
              <a:gs pos="0">
                <a:schemeClr val="tx2">
                  <a:lumMod val="75000"/>
                  <a:tint val="44500"/>
                  <a:satMod val="160000"/>
                </a:schemeClr>
              </a:gs>
              <a:gs pos="0">
                <a:schemeClr val="tx2">
                  <a:lumMod val="75000"/>
                  <a:tint val="23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chemeClr val="bg2"/>
                </a:solidFill>
                <a:uFillTx/>
              </a:rPr>
              <a:t>Dott.</a:t>
            </a:r>
            <a:r>
              <a:rPr lang="it-IT" sz="1000" baseline="0" dirty="0" smtClean="0">
                <a:solidFill>
                  <a:schemeClr val="bg2"/>
                </a:solidFill>
                <a:uFillTx/>
              </a:rPr>
              <a:t> Ing. Mattia Luca </a:t>
            </a:r>
            <a:endParaRPr lang="it-IT" sz="1000" dirty="0">
              <a:solidFill>
                <a:schemeClr val="bg2"/>
              </a:solidFill>
              <a:uFillTx/>
            </a:endParaRPr>
          </a:p>
        </p:txBody>
      </p:sp>
      <p:cxnSp>
        <p:nvCxnSpPr>
          <p:cNvPr id="10" name="Connettore 1 9"/>
          <p:cNvCxnSpPr/>
          <p:nvPr userDrawn="1"/>
        </p:nvCxnSpPr>
        <p:spPr>
          <a:xfrm>
            <a:off x="-63" y="4623978"/>
            <a:ext cx="9144000"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userDrawn="1"/>
        </p:nvCxnSpPr>
        <p:spPr>
          <a:xfrm>
            <a:off x="8424936" y="4980590"/>
            <a:ext cx="0" cy="16200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userDrawn="1"/>
        </p:nvCxnSpPr>
        <p:spPr>
          <a:xfrm>
            <a:off x="2298094" y="4980590"/>
            <a:ext cx="6840625"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userDrawn="1"/>
        </p:nvCxnSpPr>
        <p:spPr>
          <a:xfrm>
            <a:off x="558496" y="4793030"/>
            <a:ext cx="5597325" cy="0"/>
          </a:xfrm>
          <a:prstGeom prst="line">
            <a:avLst/>
          </a:prstGeom>
          <a:ln w="12700" cmpd="sng">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Segnaposto data 20"/>
          <p:cNvSpPr txBox="1">
            <a:spLocks/>
          </p:cNvSpPr>
          <p:nvPr userDrawn="1"/>
        </p:nvSpPr>
        <p:spPr>
          <a:xfrm>
            <a:off x="6732241" y="4980591"/>
            <a:ext cx="1696934" cy="162910"/>
          </a:xfrm>
          <a:prstGeom prst="rect">
            <a:avLst/>
          </a:prstGeom>
        </p:spPr>
        <p:txBody>
          <a:bodyPr vert="horz" lIns="91440" tIns="45720" rIns="91440" bIns="45720" rtlCol="0" anchor="ctr"/>
          <a:lstStyle>
            <a:defPPr>
              <a:defRPr lang="it-IT">
                <a:uFillTx/>
              </a:defRPr>
            </a:defPPr>
            <a:lvl1pPr marL="0" algn="l" defTabSz="914400" rtl="0" eaLnBrk="1" latinLnBrk="0" hangingPunct="1">
              <a:defRPr sz="1200" kern="1200">
                <a:solidFill>
                  <a:schemeClr val="tx1">
                    <a:tint val="75000"/>
                  </a:schemeClr>
                </a:solidFill>
                <a:uFillTx/>
                <a:latin typeface="+mn-lt"/>
                <a:ea typeface="+mn-ea"/>
                <a:cs typeface="+mn-cs"/>
              </a:defRPr>
            </a:lvl1pPr>
            <a:lvl2pPr marL="457200" algn="l" defTabSz="914400" rtl="0" eaLnBrk="1" latinLnBrk="0" hangingPunct="1">
              <a:defRPr sz="1800" kern="1200">
                <a:solidFill>
                  <a:schemeClr val="tx1"/>
                </a:solidFill>
                <a:uFillTx/>
                <a:latin typeface="+mn-lt"/>
                <a:ea typeface="+mn-ea"/>
                <a:cs typeface="+mn-cs"/>
              </a:defRPr>
            </a:lvl2pPr>
            <a:lvl3pPr marL="914400" algn="l" defTabSz="914400" rtl="0" eaLnBrk="1" latinLnBrk="0" hangingPunct="1">
              <a:defRPr sz="1800" kern="1200">
                <a:solidFill>
                  <a:schemeClr val="tx1"/>
                </a:solidFill>
                <a:uFillTx/>
                <a:latin typeface="+mn-lt"/>
                <a:ea typeface="+mn-ea"/>
                <a:cs typeface="+mn-cs"/>
              </a:defRPr>
            </a:lvl3pPr>
            <a:lvl4pPr marL="1371600" algn="l" defTabSz="914400" rtl="0" eaLnBrk="1" latinLnBrk="0" hangingPunct="1">
              <a:defRPr sz="1800" kern="1200">
                <a:solidFill>
                  <a:schemeClr val="tx1"/>
                </a:solidFill>
                <a:uFillTx/>
                <a:latin typeface="+mn-lt"/>
                <a:ea typeface="+mn-ea"/>
                <a:cs typeface="+mn-cs"/>
              </a:defRPr>
            </a:lvl4pPr>
            <a:lvl5pPr marL="1828800" algn="l" defTabSz="914400" rtl="0" eaLnBrk="1" latinLnBrk="0" hangingPunct="1">
              <a:defRPr sz="1800" kern="1200">
                <a:solidFill>
                  <a:schemeClr val="tx1"/>
                </a:solidFill>
                <a:uFillTx/>
                <a:latin typeface="+mn-lt"/>
                <a:ea typeface="+mn-ea"/>
                <a:cs typeface="+mn-cs"/>
              </a:defRPr>
            </a:lvl5pPr>
            <a:lvl6pPr marL="2286000" algn="l" defTabSz="914400" rtl="0" eaLnBrk="1" latinLnBrk="0" hangingPunct="1">
              <a:defRPr sz="1800" kern="1200">
                <a:solidFill>
                  <a:schemeClr val="tx1"/>
                </a:solidFill>
                <a:uFillTx/>
                <a:latin typeface="+mn-lt"/>
                <a:ea typeface="+mn-ea"/>
                <a:cs typeface="+mn-cs"/>
              </a:defRPr>
            </a:lvl6pPr>
            <a:lvl7pPr marL="2743200" algn="l" defTabSz="914400" rtl="0" eaLnBrk="1" latinLnBrk="0" hangingPunct="1">
              <a:defRPr sz="1800" kern="1200">
                <a:solidFill>
                  <a:schemeClr val="tx1"/>
                </a:solidFill>
                <a:uFillTx/>
                <a:latin typeface="+mn-lt"/>
                <a:ea typeface="+mn-ea"/>
                <a:cs typeface="+mn-cs"/>
              </a:defRPr>
            </a:lvl7pPr>
            <a:lvl8pPr marL="3200400" algn="l" defTabSz="914400" rtl="0" eaLnBrk="1" latinLnBrk="0" hangingPunct="1">
              <a:defRPr sz="1800" kern="1200">
                <a:solidFill>
                  <a:schemeClr val="tx1"/>
                </a:solidFill>
                <a:uFillTx/>
                <a:latin typeface="+mn-lt"/>
                <a:ea typeface="+mn-ea"/>
                <a:cs typeface="+mn-cs"/>
              </a:defRPr>
            </a:lvl8pPr>
            <a:lvl9pPr marL="3657600" algn="l" defTabSz="914400" rtl="0" eaLnBrk="1" latinLnBrk="0" hangingPunct="1">
              <a:defRPr sz="1800" kern="1200">
                <a:solidFill>
                  <a:schemeClr val="tx1"/>
                </a:solidFill>
                <a:uFillTx/>
                <a:latin typeface="+mn-lt"/>
                <a:ea typeface="+mn-ea"/>
                <a:cs typeface="+mn-cs"/>
              </a:defRPr>
            </a:lvl9pPr>
          </a:lstStyle>
          <a:p>
            <a:r>
              <a:rPr lang="it-IT" dirty="0" smtClean="0">
                <a:solidFill>
                  <a:schemeClr val="bg2"/>
                </a:solidFill>
                <a:uFillTx/>
              </a:rPr>
              <a:t>Roma – 28/02/2024</a:t>
            </a:r>
            <a:endParaRPr lang="it-IT" dirty="0">
              <a:solidFill>
                <a:schemeClr val="bg2"/>
              </a:solidFill>
              <a:uFillTx/>
            </a:endParaRPr>
          </a:p>
        </p:txBody>
      </p:sp>
      <p:sp>
        <p:nvSpPr>
          <p:cNvPr id="17" name="Rettangolo 16"/>
          <p:cNvSpPr>
            <a:spLocks/>
          </p:cNvSpPr>
          <p:nvPr userDrawn="1"/>
        </p:nvSpPr>
        <p:spPr>
          <a:xfrm>
            <a:off x="2298094" y="4811577"/>
            <a:ext cx="6246930" cy="150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smtClean="0">
                <a:solidFill>
                  <a:schemeClr val="bg2"/>
                </a:solidFill>
                <a:uFillTx/>
                <a:latin typeface="Arial" pitchFamily="34" charset="0"/>
                <a:cs typeface="Arial" pitchFamily="34" charset="0"/>
              </a:rPr>
              <a:t>Il quadro regolatorio e normativo</a:t>
            </a:r>
            <a:endParaRPr lang="it-IT" sz="1000" dirty="0">
              <a:solidFill>
                <a:schemeClr val="bg2"/>
              </a:solidFill>
              <a:uFillTx/>
              <a:latin typeface="Arial" pitchFamily="34" charset="0"/>
              <a:cs typeface="Arial" pitchFamily="34" charset="0"/>
            </a:endParaRPr>
          </a:p>
        </p:txBody>
      </p:sp>
      <p:pic>
        <p:nvPicPr>
          <p:cNvPr id="16" name="Immagine 15"/>
          <p:cNvPicPr>
            <a:picLocks noChangeAspect="1"/>
          </p:cNvPicPr>
          <p:nvPr userDrawn="1"/>
        </p:nvPicPr>
        <p:blipFill rotWithShape="1">
          <a:blip r:embed="rId2"/>
          <a:srcRect r="90217"/>
          <a:stretch/>
        </p:blipFill>
        <p:spPr>
          <a:xfrm>
            <a:off x="1" y="0"/>
            <a:ext cx="562707" cy="5143500"/>
          </a:xfrm>
          <a:prstGeom prst="rect">
            <a:avLst/>
          </a:prstGeom>
        </p:spPr>
      </p:pic>
      <p:sp>
        <p:nvSpPr>
          <p:cNvPr id="11" name="Segnaposto numero diapositiva 22"/>
          <p:cNvSpPr txBox="1">
            <a:spLocks/>
          </p:cNvSpPr>
          <p:nvPr userDrawn="1"/>
        </p:nvSpPr>
        <p:spPr>
          <a:xfrm>
            <a:off x="6892010" y="4922852"/>
            <a:ext cx="2133600" cy="273844"/>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09E8ACA-06A4-4B19-B015-24997E065F87}" type="slidenum">
              <a:rPr lang="it-IT" smtClean="0">
                <a:solidFill>
                  <a:srgbClr val="002060"/>
                </a:solidFill>
              </a:rPr>
              <a:t>‹N›</a:t>
            </a:fld>
            <a:r>
              <a:rPr lang="it-IT" dirty="0" smtClean="0">
                <a:solidFill>
                  <a:srgbClr val="002060"/>
                </a:solidFill>
              </a:rPr>
              <a:t>/29</a:t>
            </a:r>
            <a:endParaRPr lang="it-IT" dirty="0">
              <a:solidFill>
                <a:srgbClr val="002060"/>
              </a:solidFill>
            </a:endParaRPr>
          </a:p>
        </p:txBody>
      </p:sp>
    </p:spTree>
    <p:extLst>
      <p:ext uri="{BB962C8B-B14F-4D97-AF65-F5344CB8AC3E}">
        <p14:creationId xmlns:p14="http://schemas.microsoft.com/office/powerpoint/2010/main" val="1380341124"/>
      </p:ext>
    </p:extLst>
  </p:cSld>
  <p:clrMapOvr>
    <a:masterClrMapping/>
  </p:clrMapOvr>
  <mc:AlternateContent xmlns:mc="http://schemas.openxmlformats.org/markup-compatibility/2006" xmlns:p14="http://schemas.microsoft.com/office/powerpoint/2010/main">
    <mc:Choice Requires="p14">
      <p:transition spd="slow" p14:dur="10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241842" y="1"/>
            <a:ext cx="7886536" cy="569714"/>
          </a:xfrm>
          <a:prstGeom prst="rect">
            <a:avLst/>
          </a:prstGeom>
        </p:spPr>
        <p:txBody>
          <a:bodyPr anchor="ctr"/>
          <a:lstStyle>
            <a:lvl1pPr>
              <a:defRPr sz="2100">
                <a:solidFill>
                  <a:srgbClr val="006666"/>
                </a:solidFill>
              </a:defRPr>
            </a:lvl1pPr>
          </a:lstStyle>
          <a:p>
            <a:r>
              <a:rPr lang="it-IT" dirty="0" smtClean="0"/>
              <a:t>Fare clic per modificare lo stile del titolo</a:t>
            </a:r>
            <a:endParaRPr lang="it-IT" dirty="0"/>
          </a:p>
        </p:txBody>
      </p:sp>
      <p:sp>
        <p:nvSpPr>
          <p:cNvPr id="3" name="Segnaposto contenuto 2"/>
          <p:cNvSpPr>
            <a:spLocks noGrp="1"/>
          </p:cNvSpPr>
          <p:nvPr>
            <p:ph idx="1"/>
          </p:nvPr>
        </p:nvSpPr>
        <p:spPr>
          <a:xfrm>
            <a:off x="241842" y="897564"/>
            <a:ext cx="8597188" cy="3263504"/>
          </a:xfrm>
          <a:prstGeom prst="rect">
            <a:avLst/>
          </a:prstGeom>
        </p:spPr>
        <p:txBody>
          <a:bodyPr/>
          <a:lstStyle>
            <a:lvl1pPr marL="257175" indent="-257175">
              <a:buClr>
                <a:srgbClr val="006666"/>
              </a:buClr>
              <a:buFont typeface="Wingdings" panose="05000000000000000000" pitchFamily="2" charset="2"/>
              <a:buChar char="§"/>
              <a:defRPr sz="1350">
                <a:solidFill>
                  <a:srgbClr val="333333"/>
                </a:solidFill>
              </a:defRPr>
            </a:lvl1pPr>
            <a:lvl2pPr marL="600075" indent="-257175">
              <a:buClr>
                <a:srgbClr val="006666"/>
              </a:buClr>
              <a:buFont typeface="Wingdings" panose="05000000000000000000" pitchFamily="2" charset="2"/>
              <a:buChar char="§"/>
              <a:defRPr sz="1200">
                <a:solidFill>
                  <a:srgbClr val="333333"/>
                </a:solidFill>
              </a:defRPr>
            </a:lvl2pPr>
            <a:lvl3pPr marL="942975" indent="-257175">
              <a:buClr>
                <a:srgbClr val="006666"/>
              </a:buClr>
              <a:buFont typeface="Wingdings" panose="05000000000000000000" pitchFamily="2" charset="2"/>
              <a:buChar char="§"/>
              <a:defRPr sz="1200">
                <a:solidFill>
                  <a:srgbClr val="333333"/>
                </a:solidFill>
              </a:defRPr>
            </a:lvl3pPr>
            <a:lvl4pPr marL="1285875" indent="-257175">
              <a:buClr>
                <a:srgbClr val="006666"/>
              </a:buClr>
              <a:buFont typeface="Wingdings" panose="05000000000000000000" pitchFamily="2" charset="2"/>
              <a:buChar char="§"/>
              <a:defRPr sz="1200">
                <a:solidFill>
                  <a:srgbClr val="333333"/>
                </a:solidFill>
              </a:defRPr>
            </a:lvl4pPr>
            <a:lvl5pPr marL="1628775" indent="-257175">
              <a:buClr>
                <a:srgbClr val="006666"/>
              </a:buClr>
              <a:buFont typeface="Wingdings" panose="05000000000000000000" pitchFamily="2" charset="2"/>
              <a:buChar char="§"/>
              <a:defRPr sz="1200">
                <a:solidFill>
                  <a:srgbClr val="333333"/>
                </a:solidFill>
              </a:defRPr>
            </a:lvl5pPr>
          </a:lstStyle>
          <a:p>
            <a:pPr lvl="0"/>
            <a:r>
              <a:rPr lang="it-IT" dirty="0" smtClean="0"/>
              <a:t>Modifica gli stili del testo dello schema</a:t>
            </a:r>
          </a:p>
          <a:p>
            <a:pPr lvl="1"/>
            <a:r>
              <a:rPr lang="it-IT" dirty="0" smtClean="0"/>
              <a:t>Secondo livello</a:t>
            </a:r>
          </a:p>
        </p:txBody>
      </p:sp>
      <p:sp>
        <p:nvSpPr>
          <p:cNvPr id="4" name="Segnaposto data 3"/>
          <p:cNvSpPr>
            <a:spLocks noGrp="1"/>
          </p:cNvSpPr>
          <p:nvPr>
            <p:ph type="dt" sz="half" idx="10"/>
          </p:nvPr>
        </p:nvSpPr>
        <p:spPr>
          <a:xfrm>
            <a:off x="7109666" y="4864121"/>
            <a:ext cx="2057668" cy="273844"/>
          </a:xfrm>
          <a:prstGeom prst="rect">
            <a:avLst/>
          </a:prstGeom>
        </p:spPr>
        <p:txBody>
          <a:bodyPr/>
          <a:lstStyle/>
          <a:p>
            <a:fld id="{AA8C8116-EA7E-447A-9B91-CEA339BAC746}" type="datetime1">
              <a:rPr lang="it-IT" smtClean="0"/>
              <a:pPr/>
              <a:t>16/03/2024</a:t>
            </a:fld>
            <a:endParaRPr lang="it-IT"/>
          </a:p>
        </p:txBody>
      </p:sp>
      <p:sp>
        <p:nvSpPr>
          <p:cNvPr id="5" name="Segnaposto piè di pagina 4"/>
          <p:cNvSpPr>
            <a:spLocks noGrp="1"/>
          </p:cNvSpPr>
          <p:nvPr>
            <p:ph type="ftr" sz="quarter" idx="11"/>
          </p:nvPr>
        </p:nvSpPr>
        <p:spPr>
          <a:xfrm>
            <a:off x="541002" y="4882656"/>
            <a:ext cx="3085311" cy="273844"/>
          </a:xfrm>
          <a:prstGeom prst="rect">
            <a:avLst/>
          </a:prstGeom>
        </p:spPr>
        <p:txBody>
          <a:bodyPr/>
          <a:lstStyle/>
          <a:p>
            <a:endParaRPr lang="it-IT"/>
          </a:p>
        </p:txBody>
      </p:sp>
      <p:sp>
        <p:nvSpPr>
          <p:cNvPr id="6" name="Segnaposto numero diapositiva 5"/>
          <p:cNvSpPr>
            <a:spLocks noGrp="1"/>
          </p:cNvSpPr>
          <p:nvPr>
            <p:ph type="sldNum" sz="quarter" idx="12"/>
          </p:nvPr>
        </p:nvSpPr>
        <p:spPr>
          <a:xfrm>
            <a:off x="0" y="4882733"/>
            <a:ext cx="484873" cy="255232"/>
          </a:xfrm>
          <a:prstGeom prst="rect">
            <a:avLst/>
          </a:prstGeom>
        </p:spPr>
        <p:txBody>
          <a:bodyPr/>
          <a:lstStyle/>
          <a:p>
            <a:fld id="{008BCB3E-2617-4D8F-B247-59A63AC52061}" type="slidenum">
              <a:rPr lang="it-IT" smtClean="0"/>
              <a:pPr/>
              <a:t>‹N›</a:t>
            </a:fld>
            <a:endParaRPr lang="it-IT" dirty="0"/>
          </a:p>
        </p:txBody>
      </p:sp>
    </p:spTree>
    <p:extLst>
      <p:ext uri="{BB962C8B-B14F-4D97-AF65-F5344CB8AC3E}">
        <p14:creationId xmlns:p14="http://schemas.microsoft.com/office/powerpoint/2010/main" val="2182551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endParaRPr/>
          </a:p>
        </p:txBody>
      </p:sp>
      <p:sp>
        <p:nvSpPr>
          <p:cNvPr id="7" name="Google Shape;7;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1pPr>
            <a:lvl2pPr marL="914400" marR="0" lvl="1"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2pPr>
            <a:lvl3pPr marL="1371600" marR="0" lvl="2"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3pPr>
            <a:lvl4pPr marL="1828800" marR="0" lvl="3"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4pPr>
            <a:lvl5pPr marL="2286000" marR="0" lvl="4"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5pPr>
            <a:lvl6pPr marL="2743200" marR="0" lvl="5"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6pPr>
            <a:lvl7pPr marL="3200400" marR="0" lvl="6"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7pPr>
            <a:lvl8pPr marL="3657600" marR="0" lvl="7" indent="-304800" algn="l" rtl="0">
              <a:lnSpc>
                <a:spcPct val="115000"/>
              </a:lnSpc>
              <a:spcBef>
                <a:spcPts val="1600"/>
              </a:spcBef>
              <a:spcAft>
                <a:spcPts val="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8pPr>
            <a:lvl9pPr marL="4114800" marR="0" lvl="8" indent="-304800" algn="l" rtl="0">
              <a:lnSpc>
                <a:spcPct val="115000"/>
              </a:lnSpc>
              <a:spcBef>
                <a:spcPts val="1600"/>
              </a:spcBef>
              <a:spcAft>
                <a:spcPts val="1600"/>
              </a:spcAft>
              <a:buClr>
                <a:srgbClr val="434343"/>
              </a:buClr>
              <a:buSzPts val="1200"/>
              <a:buFont typeface="EB Garamond"/>
              <a:buChar char="■"/>
              <a:defRPr sz="1200" b="0" i="0" u="none" strike="noStrike" cap="none">
                <a:solidFill>
                  <a:srgbClr val="434343"/>
                </a:solidFill>
                <a:latin typeface="EB Garamond"/>
                <a:ea typeface="EB Garamond"/>
                <a:cs typeface="EB Garamond"/>
                <a:sym typeface="EB Garamond"/>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63.png"/><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8" Type="http://schemas.openxmlformats.org/officeDocument/2006/relationships/image" Target="../media/image50.jpg"/><Relationship Id="rId3" Type="http://schemas.openxmlformats.org/officeDocument/2006/relationships/image" Target="../media/image49.png"/><Relationship Id="rId7" Type="http://schemas.openxmlformats.org/officeDocument/2006/relationships/image" Target="../media/image67.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png"/><Relationship Id="rId7"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80.emf"/></Relationships>
</file>

<file path=ppt/slides/_rels/slide34.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82.emf"/></Relationships>
</file>

<file path=ppt/slides/_rels/slide3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3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5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24.png"/></Relationships>
</file>

<file path=ppt/slides/_rels/slide5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33.png"/><Relationship Id="rId3" Type="http://schemas.openxmlformats.org/officeDocument/2006/relationships/image" Target="../media/image25.png"/><Relationship Id="rId7" Type="http://schemas.openxmlformats.org/officeDocument/2006/relationships/image" Target="../media/image128.png"/><Relationship Id="rId12"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4.png"/><Relationship Id="rId9" Type="http://schemas.openxmlformats.org/officeDocument/2006/relationships/image" Target="../media/image26.png"/></Relationships>
</file>

<file path=ppt/slides/_rels/slide5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27"/>
          <p:cNvSpPr txBox="1"/>
          <p:nvPr/>
        </p:nvSpPr>
        <p:spPr>
          <a:xfrm>
            <a:off x="1106479" y="584497"/>
            <a:ext cx="7143750" cy="2974044"/>
          </a:xfrm>
          <a:prstGeom prst="rect">
            <a:avLst/>
          </a:prstGeom>
          <a:noFill/>
          <a:ln>
            <a:noFill/>
          </a:ln>
        </p:spPr>
        <p:txBody>
          <a:bodyPr spcFirstLastPara="1" wrap="square" lIns="91425" tIns="91425" rIns="91425" bIns="91425" anchor="t" anchorCtr="0">
            <a:normAutofit fontScale="97500"/>
          </a:bodyPr>
          <a:lstStyle/>
          <a:p>
            <a:pPr lvl="0" algn="ctr">
              <a:buClr>
                <a:srgbClr val="434343"/>
              </a:buClr>
              <a:buSzPct val="125701"/>
            </a:pPr>
            <a:endParaRPr lang="it-IT" sz="2700" dirty="0" smtClean="0">
              <a:solidFill>
                <a:srgbClr val="002060"/>
              </a:solidFill>
            </a:endParaRPr>
          </a:p>
          <a:p>
            <a:pPr lvl="0" algn="ctr">
              <a:buClr>
                <a:srgbClr val="434343"/>
              </a:buClr>
              <a:buSzPct val="125701"/>
            </a:pPr>
            <a:r>
              <a:rPr lang="it-IT" sz="2000" dirty="0">
                <a:solidFill>
                  <a:srgbClr val="002060"/>
                </a:solidFill>
              </a:rPr>
              <a:t>«CORSO PER EGE ED ENERGY MANAGER</a:t>
            </a:r>
            <a:r>
              <a:rPr lang="it-IT" sz="2000" b="0" i="0" u="none" strike="noStrike" cap="none" dirty="0" smtClean="0">
                <a:solidFill>
                  <a:srgbClr val="002060"/>
                </a:solidFill>
                <a:sym typeface="Arial"/>
              </a:rPr>
              <a:t>»</a:t>
            </a:r>
            <a:r>
              <a:rPr lang="en-US" sz="3100" b="0" i="0" u="none" strike="noStrike" cap="none" dirty="0">
                <a:solidFill>
                  <a:srgbClr val="002060"/>
                </a:solidFill>
                <a:latin typeface="Arial"/>
                <a:ea typeface="Arial"/>
                <a:cs typeface="Arial"/>
                <a:sym typeface="Arial"/>
              </a:rPr>
              <a:t/>
            </a:r>
            <a:br>
              <a:rPr lang="en-US" sz="3100" b="0" i="0" u="none" strike="noStrike" cap="none" dirty="0">
                <a:solidFill>
                  <a:srgbClr val="002060"/>
                </a:solidFill>
                <a:latin typeface="Arial"/>
                <a:ea typeface="Arial"/>
                <a:cs typeface="Arial"/>
                <a:sym typeface="Arial"/>
              </a:rPr>
            </a:br>
            <a:endParaRPr lang="en-US" sz="3100" b="0" i="0" u="none" strike="noStrike" cap="none" dirty="0" smtClean="0">
              <a:solidFill>
                <a:srgbClr val="002060"/>
              </a:solidFill>
              <a:latin typeface="Arial"/>
              <a:ea typeface="Arial"/>
              <a:cs typeface="Arial"/>
              <a:sym typeface="Arial"/>
            </a:endParaRPr>
          </a:p>
          <a:p>
            <a:pPr lvl="0" algn="ctr">
              <a:buClr>
                <a:srgbClr val="434343"/>
              </a:buClr>
              <a:buSzPct val="125701"/>
            </a:pPr>
            <a:r>
              <a:rPr lang="en-US" sz="2100" b="0" i="0" u="none" strike="noStrike" cap="none" dirty="0" err="1" smtClean="0">
                <a:solidFill>
                  <a:srgbClr val="B2B2B2"/>
                </a:solidFill>
                <a:sym typeface="Arial"/>
              </a:rPr>
              <a:t>Cont</a:t>
            </a:r>
            <a:r>
              <a:rPr lang="en-US" sz="2100" dirty="0" err="1" smtClean="0">
                <a:solidFill>
                  <a:srgbClr val="B2B2B2"/>
                </a:solidFill>
              </a:rPr>
              <a:t>o</a:t>
            </a:r>
            <a:r>
              <a:rPr lang="en-US" sz="2100" dirty="0" smtClean="0">
                <a:solidFill>
                  <a:srgbClr val="B2B2B2"/>
                </a:solidFill>
              </a:rPr>
              <a:t> </a:t>
            </a:r>
            <a:r>
              <a:rPr lang="en-US" sz="2100" dirty="0" err="1" smtClean="0">
                <a:solidFill>
                  <a:srgbClr val="B2B2B2"/>
                </a:solidFill>
              </a:rPr>
              <a:t>Termico</a:t>
            </a:r>
            <a:r>
              <a:rPr lang="en-US" sz="2100" dirty="0" smtClean="0">
                <a:solidFill>
                  <a:srgbClr val="B2B2B2"/>
                </a:solidFill>
              </a:rPr>
              <a:t> 2.0</a:t>
            </a:r>
            <a:r>
              <a:rPr lang="en-US" sz="1500" b="0" i="0" u="none" strike="noStrike" cap="none" dirty="0">
                <a:solidFill>
                  <a:srgbClr val="B2B2B2"/>
                </a:solidFill>
                <a:latin typeface="Arial"/>
                <a:ea typeface="Arial"/>
                <a:cs typeface="Arial"/>
                <a:sym typeface="Arial"/>
              </a:rPr>
              <a:t/>
            </a:r>
            <a:br>
              <a:rPr lang="en-US" sz="1500" b="0" i="0" u="none" strike="noStrike" cap="none" dirty="0">
                <a:solidFill>
                  <a:srgbClr val="B2B2B2"/>
                </a:solidFill>
                <a:latin typeface="Arial"/>
                <a:ea typeface="Arial"/>
                <a:cs typeface="Arial"/>
                <a:sym typeface="Arial"/>
              </a:rPr>
            </a:br>
            <a:r>
              <a:rPr lang="en-US" sz="1500" b="0" i="0" u="none" strike="noStrike" cap="none" dirty="0">
                <a:solidFill>
                  <a:srgbClr val="B2B2B2"/>
                </a:solidFill>
                <a:latin typeface="Arial"/>
                <a:ea typeface="Arial"/>
                <a:cs typeface="Arial"/>
                <a:sym typeface="Arial"/>
              </a:rPr>
              <a:t/>
            </a:r>
            <a:br>
              <a:rPr lang="en-US" sz="1500" b="0" i="0" u="none" strike="noStrike" cap="none" dirty="0">
                <a:solidFill>
                  <a:srgbClr val="B2B2B2"/>
                </a:solidFill>
                <a:latin typeface="Arial"/>
                <a:ea typeface="Arial"/>
                <a:cs typeface="Arial"/>
                <a:sym typeface="Arial"/>
              </a:rPr>
            </a:br>
            <a:endParaRPr sz="2200" b="0" i="1" u="none" strike="noStrike" cap="none" dirty="0">
              <a:solidFill>
                <a:srgbClr val="002060"/>
              </a:solidFill>
              <a:latin typeface="Arial"/>
              <a:ea typeface="Arial"/>
              <a:cs typeface="Arial"/>
              <a:sym typeface="Arial"/>
            </a:endParaRPr>
          </a:p>
          <a:p>
            <a:pPr marL="0" marR="0" lvl="0" indent="0" algn="ctr" rtl="0">
              <a:lnSpc>
                <a:spcPct val="100000"/>
              </a:lnSpc>
              <a:spcBef>
                <a:spcPts val="0"/>
              </a:spcBef>
              <a:spcAft>
                <a:spcPts val="0"/>
              </a:spcAft>
              <a:buClr>
                <a:srgbClr val="434343"/>
              </a:buClr>
              <a:buSzPct val="153635"/>
              <a:buFont typeface="Montserrat ExtraBold"/>
              <a:buNone/>
            </a:pPr>
            <a:r>
              <a:rPr lang="en-US" sz="1600" b="0" i="1" u="none" strike="noStrike" cap="none" dirty="0" err="1">
                <a:solidFill>
                  <a:srgbClr val="002060"/>
                </a:solidFill>
                <a:latin typeface="Arial"/>
                <a:ea typeface="Arial"/>
                <a:cs typeface="Arial"/>
                <a:sym typeface="Arial"/>
              </a:rPr>
              <a:t>Dott</a:t>
            </a:r>
            <a:r>
              <a:rPr lang="en-US" sz="1600" b="0" i="1" u="none" strike="noStrike" cap="none" dirty="0">
                <a:solidFill>
                  <a:srgbClr val="002060"/>
                </a:solidFill>
                <a:latin typeface="Arial"/>
                <a:ea typeface="Arial"/>
                <a:cs typeface="Arial"/>
                <a:sym typeface="Arial"/>
              </a:rPr>
              <a:t>. </a:t>
            </a:r>
            <a:r>
              <a:rPr lang="en-US" sz="1600" b="0" i="1" u="none" strike="noStrike" cap="none" dirty="0" err="1">
                <a:solidFill>
                  <a:srgbClr val="002060"/>
                </a:solidFill>
                <a:latin typeface="Arial"/>
                <a:ea typeface="Arial"/>
                <a:cs typeface="Arial"/>
                <a:sym typeface="Arial"/>
              </a:rPr>
              <a:t>Ing</a:t>
            </a:r>
            <a:r>
              <a:rPr lang="en-US" sz="1600" b="0" i="1" u="none" strike="noStrike" cap="none" dirty="0">
                <a:solidFill>
                  <a:srgbClr val="002060"/>
                </a:solidFill>
                <a:latin typeface="Arial"/>
                <a:ea typeface="Arial"/>
                <a:cs typeface="Arial"/>
                <a:sym typeface="Arial"/>
              </a:rPr>
              <a:t>. </a:t>
            </a:r>
            <a:r>
              <a:rPr lang="en-US" sz="1600" b="0" i="1" u="none" strike="noStrike" cap="none" dirty="0" err="1">
                <a:solidFill>
                  <a:srgbClr val="002060"/>
                </a:solidFill>
                <a:latin typeface="Arial"/>
                <a:ea typeface="Arial"/>
                <a:cs typeface="Arial"/>
                <a:sym typeface="Arial"/>
              </a:rPr>
              <a:t>Mattia</a:t>
            </a:r>
            <a:r>
              <a:rPr lang="en-US" sz="1600" b="0" i="1" u="none" strike="noStrike" cap="none" dirty="0">
                <a:solidFill>
                  <a:srgbClr val="002060"/>
                </a:solidFill>
                <a:latin typeface="Arial"/>
                <a:ea typeface="Arial"/>
                <a:cs typeface="Arial"/>
                <a:sym typeface="Arial"/>
              </a:rPr>
              <a:t> Luca</a:t>
            </a:r>
            <a:br>
              <a:rPr lang="en-US" sz="1600" b="0" i="1" u="none" strike="noStrike" cap="none" dirty="0">
                <a:solidFill>
                  <a:srgbClr val="002060"/>
                </a:solidFill>
                <a:latin typeface="Arial"/>
                <a:ea typeface="Arial"/>
                <a:cs typeface="Arial"/>
                <a:sym typeface="Arial"/>
              </a:rPr>
            </a:br>
            <a:r>
              <a:rPr lang="en-US" sz="1600" b="0" i="1" u="none" strike="noStrike" cap="none" dirty="0" err="1" smtClean="0">
                <a:solidFill>
                  <a:srgbClr val="002060"/>
                </a:solidFill>
                <a:latin typeface="Arial"/>
                <a:ea typeface="Arial"/>
                <a:cs typeface="Arial"/>
                <a:sym typeface="Arial"/>
              </a:rPr>
              <a:t>Presidente</a:t>
            </a:r>
            <a:r>
              <a:rPr lang="en-US" sz="1600" b="0" i="1" u="none" strike="noStrike" cap="none" dirty="0" smtClean="0">
                <a:solidFill>
                  <a:srgbClr val="002060"/>
                </a:solidFill>
                <a:latin typeface="Arial"/>
                <a:ea typeface="Arial"/>
                <a:cs typeface="Arial"/>
                <a:sym typeface="Arial"/>
              </a:rPr>
              <a:t> </a:t>
            </a:r>
            <a:r>
              <a:rPr lang="en-US" sz="1600" b="0" i="1" u="none" strike="noStrike" cap="none" dirty="0" err="1" smtClean="0">
                <a:solidFill>
                  <a:srgbClr val="002060"/>
                </a:solidFill>
                <a:latin typeface="Arial"/>
                <a:ea typeface="Arial"/>
                <a:cs typeface="Arial"/>
                <a:sym typeface="Arial"/>
              </a:rPr>
              <a:t>Commissione</a:t>
            </a:r>
            <a:r>
              <a:rPr lang="en-US" sz="1600" b="0" i="1" u="none" strike="noStrike" cap="none" dirty="0" smtClean="0">
                <a:solidFill>
                  <a:srgbClr val="002060"/>
                </a:solidFill>
                <a:latin typeface="Arial"/>
                <a:ea typeface="Arial"/>
                <a:cs typeface="Arial"/>
                <a:sym typeface="Arial"/>
              </a:rPr>
              <a:t> </a:t>
            </a:r>
            <a:r>
              <a:rPr lang="en-US" sz="1600" b="0" i="1" u="none" strike="noStrike" cap="none" dirty="0" err="1" smtClean="0">
                <a:solidFill>
                  <a:srgbClr val="002060"/>
                </a:solidFill>
                <a:latin typeface="Arial"/>
                <a:ea typeface="Arial"/>
                <a:cs typeface="Arial"/>
                <a:sym typeface="Arial"/>
              </a:rPr>
              <a:t>Riqualificazione</a:t>
            </a:r>
            <a:r>
              <a:rPr lang="en-US" sz="1600" b="0" i="1" u="none" strike="noStrike" cap="none" dirty="0" smtClean="0">
                <a:solidFill>
                  <a:srgbClr val="002060"/>
                </a:solidFill>
                <a:latin typeface="Arial"/>
                <a:ea typeface="Arial"/>
                <a:cs typeface="Arial"/>
                <a:sym typeface="Arial"/>
              </a:rPr>
              <a:t> </a:t>
            </a:r>
            <a:r>
              <a:rPr lang="en-US" sz="1600" b="0" i="1" u="none" strike="noStrike" cap="none" dirty="0" err="1" smtClean="0">
                <a:solidFill>
                  <a:srgbClr val="002060"/>
                </a:solidFill>
                <a:latin typeface="Arial"/>
                <a:ea typeface="Arial"/>
                <a:cs typeface="Arial"/>
                <a:sym typeface="Arial"/>
              </a:rPr>
              <a:t>Energetica</a:t>
            </a:r>
            <a:endParaRPr sz="1100" b="0" i="0" u="none" strike="noStrike" cap="none" dirty="0">
              <a:solidFill>
                <a:srgbClr val="B2B2B2"/>
              </a:solidFill>
              <a:latin typeface="Arial"/>
              <a:ea typeface="Arial"/>
              <a:cs typeface="Arial"/>
              <a:sym typeface="Arial"/>
            </a:endParaRPr>
          </a:p>
        </p:txBody>
      </p:sp>
      <p:sp>
        <p:nvSpPr>
          <p:cNvPr id="86" name="Google Shape;86;p27"/>
          <p:cNvSpPr txBox="1">
            <a:spLocks noGrp="1"/>
          </p:cNvSpPr>
          <p:nvPr>
            <p:ph type="dt" idx="10"/>
          </p:nvPr>
        </p:nvSpPr>
        <p:spPr>
          <a:xfrm>
            <a:off x="1207770" y="4244658"/>
            <a:ext cx="7098030" cy="579437"/>
          </a:xfrm>
          <a:prstGeom prst="rect">
            <a:avLst/>
          </a:prstGeom>
          <a:noFill/>
          <a:ln>
            <a:noFill/>
          </a:ln>
        </p:spPr>
        <p:txBody>
          <a:bodyPr spcFirstLastPara="1" wrap="square" lIns="91425" tIns="45700" rIns="91425" bIns="45700" anchor="t" anchorCtr="0">
            <a:noAutofit/>
          </a:bodyPr>
          <a:lstStyle/>
          <a:p>
            <a:pPr lvl="0" algn="ctr"/>
            <a:r>
              <a:rPr lang="it-IT" dirty="0" smtClean="0">
                <a:solidFill>
                  <a:srgbClr val="595959"/>
                </a:solidFill>
              </a:rPr>
              <a:t>21-03-2024</a:t>
            </a:r>
            <a:endParaRPr lang="it-IT" dirty="0" smtClean="0">
              <a:solidFill>
                <a:srgbClr val="595959"/>
              </a:solidFill>
            </a:endParaRPr>
          </a:p>
          <a:p>
            <a:pPr lvl="0" algn="ctr"/>
            <a:r>
              <a:rPr lang="it-IT" dirty="0" smtClean="0">
                <a:solidFill>
                  <a:srgbClr val="595959"/>
                </a:solidFill>
              </a:rPr>
              <a:t>Ordine </a:t>
            </a:r>
            <a:r>
              <a:rPr lang="it-IT" dirty="0" smtClean="0">
                <a:solidFill>
                  <a:srgbClr val="595959"/>
                </a:solidFill>
              </a:rPr>
              <a:t>Ingegneri di </a:t>
            </a:r>
            <a:r>
              <a:rPr lang="it-IT" dirty="0" smtClean="0">
                <a:solidFill>
                  <a:srgbClr val="595959"/>
                </a:solidFill>
              </a:rPr>
              <a:t>Roma</a:t>
            </a:r>
            <a:endParaRPr lang="it-IT" dirty="0">
              <a:solidFill>
                <a:srgbClr val="59595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
        <p:cNvGrpSpPr/>
        <p:nvPr/>
      </p:nvGrpSpPr>
      <p:grpSpPr>
        <a:xfrm>
          <a:off x="0" y="0"/>
          <a:ext cx="0" cy="0"/>
          <a:chOff x="0" y="0"/>
          <a:chExt cx="0" cy="0"/>
        </a:xfrm>
      </p:grpSpPr>
      <p:sp>
        <p:nvSpPr>
          <p:cNvPr id="97" name="Google Shape;97;p2"/>
          <p:cNvSpPr/>
          <p:nvPr/>
        </p:nvSpPr>
        <p:spPr>
          <a:xfrm>
            <a:off x="6262261" y="1287976"/>
            <a:ext cx="657300" cy="657300"/>
          </a:xfrm>
          <a:prstGeom prst="ellipse">
            <a:avLst/>
          </a:prstGeom>
          <a:solidFill>
            <a:srgbClr val="0F68C9"/>
          </a:solidFill>
          <a:ln w="9525" cap="flat" cmpd="sng">
            <a:solidFill>
              <a:srgbClr val="74C1B9"/>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91" name="Google Shape;91;p2"/>
          <p:cNvSpPr/>
          <p:nvPr/>
        </p:nvSpPr>
        <p:spPr>
          <a:xfrm>
            <a:off x="2172981" y="3018676"/>
            <a:ext cx="657300" cy="657300"/>
          </a:xfrm>
          <a:prstGeom prst="ellipse">
            <a:avLst/>
          </a:prstGeom>
          <a:solidFill>
            <a:srgbClr val="0F68C9"/>
          </a:solidFill>
          <a:ln w="9525" cap="flat" cmpd="sng">
            <a:solidFill>
              <a:srgbClr val="74C1B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2"/>
          <p:cNvSpPr txBox="1">
            <a:spLocks noGrp="1"/>
          </p:cNvSpPr>
          <p:nvPr>
            <p:ph type="ctrTitle" idx="4294967295"/>
          </p:nvPr>
        </p:nvSpPr>
        <p:spPr>
          <a:xfrm>
            <a:off x="707666" y="350934"/>
            <a:ext cx="5011738" cy="314325"/>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FFFFFF"/>
              </a:buClr>
              <a:buSzPts val="1200"/>
              <a:buFont typeface="Montserrat ExtraBold"/>
              <a:buNone/>
            </a:pPr>
            <a:r>
              <a:rPr lang="en-US" sz="1200" b="0" i="0" u="none" strike="noStrike" cap="none" dirty="0">
                <a:solidFill>
                  <a:schemeClr val="dk2"/>
                </a:solidFill>
                <a:latin typeface="Montserrat ExtraBold"/>
                <a:ea typeface="Montserrat ExtraBold"/>
                <a:cs typeface="Montserrat ExtraBold"/>
                <a:sym typeface="Montserrat ExtraBold"/>
              </a:rPr>
              <a:t>Agenda</a:t>
            </a:r>
            <a:endParaRPr sz="1200" b="0" i="0" u="none" strike="noStrike" cap="none" dirty="0">
              <a:solidFill>
                <a:schemeClr val="dk2"/>
              </a:solidFill>
              <a:latin typeface="Montserrat ExtraBold"/>
              <a:ea typeface="Montserrat ExtraBold"/>
              <a:cs typeface="Montserrat ExtraBold"/>
              <a:sym typeface="Montserrat ExtraBold"/>
            </a:endParaRPr>
          </a:p>
        </p:txBody>
      </p:sp>
      <p:sp>
        <p:nvSpPr>
          <p:cNvPr id="93" name="Google Shape;93;p2"/>
          <p:cNvSpPr txBox="1">
            <a:spLocks noGrp="1"/>
          </p:cNvSpPr>
          <p:nvPr>
            <p:ph type="title" idx="4294967295"/>
          </p:nvPr>
        </p:nvSpPr>
        <p:spPr>
          <a:xfrm>
            <a:off x="1400799" y="3055785"/>
            <a:ext cx="1754187" cy="5778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smtClean="0"/>
              <a:t>03</a:t>
            </a:r>
            <a:endParaRPr dirty="0">
              <a:solidFill>
                <a:srgbClr val="FFFFFF"/>
              </a:solidFill>
            </a:endParaRPr>
          </a:p>
        </p:txBody>
      </p:sp>
      <p:sp>
        <p:nvSpPr>
          <p:cNvPr id="95" name="Google Shape;95;p2"/>
          <p:cNvSpPr txBox="1">
            <a:spLocks noGrp="1"/>
          </p:cNvSpPr>
          <p:nvPr>
            <p:ph type="title" idx="4294967295"/>
          </p:nvPr>
        </p:nvSpPr>
        <p:spPr>
          <a:xfrm>
            <a:off x="5470498" y="1322478"/>
            <a:ext cx="1754188" cy="5778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smtClean="0"/>
              <a:t>02</a:t>
            </a:r>
            <a:endParaRPr dirty="0"/>
          </a:p>
        </p:txBody>
      </p:sp>
      <p:sp>
        <p:nvSpPr>
          <p:cNvPr id="11" name="Google Shape;150;p2"/>
          <p:cNvSpPr txBox="1">
            <a:spLocks/>
          </p:cNvSpPr>
          <p:nvPr/>
        </p:nvSpPr>
        <p:spPr>
          <a:xfrm>
            <a:off x="1668596" y="3607497"/>
            <a:ext cx="3325548" cy="8927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smtClean="0">
                <a:latin typeface="Montserrat ExtraBold"/>
                <a:ea typeface="Montserrat ExtraBold"/>
                <a:cs typeface="Montserrat ExtraBold"/>
                <a:sym typeface="Arial"/>
              </a:rPr>
              <a:t>Focus </a:t>
            </a:r>
            <a:r>
              <a:rPr lang="it-IT" sz="1100" dirty="0">
                <a:latin typeface="Montserrat ExtraBold"/>
                <a:ea typeface="Montserrat ExtraBold"/>
                <a:cs typeface="Montserrat ExtraBold"/>
                <a:sym typeface="Arial"/>
              </a:rPr>
              <a:t>Conto </a:t>
            </a:r>
            <a:r>
              <a:rPr lang="it-IT" sz="1100" dirty="0" smtClean="0">
                <a:latin typeface="Montserrat ExtraBold"/>
                <a:ea typeface="Montserrat ExtraBold"/>
                <a:cs typeface="Montserrat ExtraBold"/>
                <a:sym typeface="Arial"/>
              </a:rPr>
              <a:t>Termico:</a:t>
            </a:r>
          </a:p>
          <a:p>
            <a:pPr marL="0" indent="0" algn="l">
              <a:buSzPts val="2800"/>
              <a:defRPr/>
            </a:pPr>
            <a:r>
              <a:rPr lang="it-IT" sz="1100" dirty="0" smtClean="0">
                <a:latin typeface="Montserrat ExtraBold"/>
                <a:ea typeface="Montserrat ExtraBold"/>
                <a:cs typeface="Montserrat ExtraBold"/>
                <a:sym typeface="Arial"/>
              </a:rPr>
              <a:t>Best </a:t>
            </a:r>
            <a:r>
              <a:rPr lang="it-IT" sz="1100" dirty="0" err="1" smtClean="0">
                <a:latin typeface="Montserrat ExtraBold"/>
                <a:ea typeface="Montserrat ExtraBold"/>
                <a:cs typeface="Montserrat ExtraBold"/>
                <a:sym typeface="Arial"/>
              </a:rPr>
              <a:t>Pratice</a:t>
            </a:r>
            <a:r>
              <a:rPr lang="it-IT" sz="1100" dirty="0" smtClean="0">
                <a:latin typeface="Montserrat ExtraBold"/>
                <a:ea typeface="Montserrat ExtraBold"/>
                <a:cs typeface="Montserrat ExtraBold"/>
                <a:sym typeface="Arial"/>
              </a:rPr>
              <a:t> – Imprese e Privati</a:t>
            </a:r>
          </a:p>
          <a:p>
            <a:pPr marL="0" indent="0" algn="l">
              <a:buSzPts val="2800"/>
              <a:defRPr/>
            </a:pPr>
            <a:r>
              <a:rPr lang="it-IT" sz="1100" dirty="0">
                <a:latin typeface="Montserrat ExtraBold"/>
                <a:ea typeface="Montserrat ExtraBold"/>
                <a:cs typeface="Montserrat ExtraBold"/>
                <a:sym typeface="Arial"/>
              </a:rPr>
              <a:t>Best </a:t>
            </a:r>
            <a:r>
              <a:rPr lang="it-IT" sz="1100" dirty="0" err="1">
                <a:latin typeface="Montserrat ExtraBold"/>
                <a:ea typeface="Montserrat ExtraBold"/>
                <a:cs typeface="Montserrat ExtraBold"/>
                <a:sym typeface="Arial"/>
              </a:rPr>
              <a:t>Pratice</a:t>
            </a:r>
            <a:r>
              <a:rPr lang="it-IT" sz="1100" dirty="0">
                <a:latin typeface="Montserrat ExtraBold"/>
                <a:ea typeface="Montserrat ExtraBold"/>
                <a:cs typeface="Montserrat ExtraBold"/>
                <a:sym typeface="Arial"/>
              </a:rPr>
              <a:t> – </a:t>
            </a:r>
            <a:r>
              <a:rPr lang="it-IT" sz="1100" dirty="0" smtClean="0">
                <a:latin typeface="Montserrat ExtraBold"/>
                <a:ea typeface="Montserrat ExtraBold"/>
                <a:cs typeface="Montserrat ExtraBold"/>
                <a:sym typeface="Arial"/>
              </a:rPr>
              <a:t>PA</a:t>
            </a:r>
            <a:endParaRPr lang="it-IT" sz="1100" dirty="0">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171450" marR="0" lvl="0" indent="-171450" algn="l" defTabSz="914400" rtl="0" eaLnBrk="1" fontAlgn="auto" latinLnBrk="0" hangingPunct="1">
              <a:lnSpc>
                <a:spcPct val="100000"/>
              </a:lnSpc>
              <a:spcBef>
                <a:spcPts val="0"/>
              </a:spcBef>
              <a:spcAft>
                <a:spcPts val="0"/>
              </a:spcAft>
              <a:buClr>
                <a:srgbClr val="434343"/>
              </a:buClr>
              <a:buSzPts val="1200"/>
              <a:buFont typeface="Arial" panose="020B0604020202020204" pitchFamily="34" charset="0"/>
              <a:buChar char="•"/>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2" name="Google Shape;91;p2"/>
          <p:cNvSpPr/>
          <p:nvPr/>
        </p:nvSpPr>
        <p:spPr>
          <a:xfrm>
            <a:off x="5696768" y="3026110"/>
            <a:ext cx="657300" cy="657300"/>
          </a:xfrm>
          <a:prstGeom prst="ellipse">
            <a:avLst/>
          </a:prstGeom>
          <a:solidFill>
            <a:srgbClr val="0F68C9">
              <a:alpha val="51764"/>
            </a:srgbClr>
          </a:solidFill>
          <a:ln>
            <a:noFill/>
          </a:ln>
        </p:spPr>
        <p:txBody>
          <a:bodyPr spcFirstLastPara="1" wrap="square" lIns="91425" tIns="91425" rIns="91425" bIns="91425" anchor="ctr" anchorCtr="0">
            <a:noAutofit/>
          </a:bodyPr>
          <a:lstStyle/>
          <a:p>
            <a:endParaRPr/>
          </a:p>
        </p:txBody>
      </p:sp>
      <p:sp>
        <p:nvSpPr>
          <p:cNvPr id="13" name="Google Shape;93;p2"/>
          <p:cNvSpPr txBox="1">
            <a:spLocks/>
          </p:cNvSpPr>
          <p:nvPr/>
        </p:nvSpPr>
        <p:spPr>
          <a:xfrm>
            <a:off x="4783337" y="3092956"/>
            <a:ext cx="1754187"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t>04</a:t>
            </a:r>
            <a:endParaRPr lang="en-US" dirty="0">
              <a:solidFill>
                <a:srgbClr val="FFFFFF"/>
              </a:solidFill>
            </a:endParaRPr>
          </a:p>
        </p:txBody>
      </p:sp>
      <p:sp>
        <p:nvSpPr>
          <p:cNvPr id="14" name="Google Shape;150;p2"/>
          <p:cNvSpPr txBox="1">
            <a:spLocks/>
          </p:cNvSpPr>
          <p:nvPr/>
        </p:nvSpPr>
        <p:spPr>
          <a:xfrm>
            <a:off x="5092429" y="3644544"/>
            <a:ext cx="3452493" cy="64392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smtClean="0">
                <a:latin typeface="Montserrat ExtraBold"/>
                <a:ea typeface="Montserrat ExtraBold"/>
                <a:cs typeface="Montserrat ExtraBold"/>
                <a:sym typeface="Arial"/>
              </a:rPr>
              <a:t>Focus </a:t>
            </a:r>
            <a:r>
              <a:rPr lang="it-IT" sz="1100" dirty="0">
                <a:latin typeface="Montserrat ExtraBold"/>
                <a:ea typeface="Montserrat ExtraBold"/>
                <a:cs typeface="Montserrat ExtraBold"/>
                <a:sym typeface="Arial"/>
              </a:rPr>
              <a:t>Conto </a:t>
            </a:r>
            <a:r>
              <a:rPr lang="it-IT" sz="1100" dirty="0" smtClean="0">
                <a:latin typeface="Montserrat ExtraBold"/>
                <a:ea typeface="Montserrat ExtraBold"/>
                <a:cs typeface="Montserrat ExtraBold"/>
                <a:sym typeface="Arial"/>
              </a:rPr>
              <a:t>Termico:</a:t>
            </a:r>
            <a:endParaRPr lang="it-IT" sz="1100" dirty="0">
              <a:latin typeface="Montserrat ExtraBold"/>
              <a:ea typeface="Montserrat ExtraBold"/>
              <a:cs typeface="Montserrat ExtraBold"/>
              <a:sym typeface="Arial"/>
            </a:endParaRPr>
          </a:p>
          <a:p>
            <a:pPr marL="0" indent="0" algn="l">
              <a:buSzPts val="2800"/>
              <a:defRPr/>
            </a:pPr>
            <a:r>
              <a:rPr kumimoji="0" lang="it-IT" sz="1100" b="0" i="0" u="none" strike="noStrike" kern="0" cap="none" spc="0" normalizeH="0" baseline="0" noProof="0" dirty="0" smtClean="0">
                <a:ln>
                  <a:noFill/>
                </a:ln>
                <a:solidFill>
                  <a:srgbClr val="434343"/>
                </a:solidFill>
                <a:effectLst/>
                <a:uLnTx/>
                <a:uFillTx/>
                <a:latin typeface="Montserrat ExtraBold"/>
                <a:sym typeface="Arial"/>
              </a:rPr>
              <a:t>Come</a:t>
            </a:r>
            <a:r>
              <a:rPr kumimoji="0" lang="it-IT" sz="1100" b="0" i="0" u="none" strike="noStrike" kern="0" cap="none" spc="0" normalizeH="0" noProof="0" dirty="0" smtClean="0">
                <a:ln>
                  <a:noFill/>
                </a:ln>
                <a:solidFill>
                  <a:srgbClr val="434343"/>
                </a:solidFill>
                <a:effectLst/>
                <a:uLnTx/>
                <a:uFillTx/>
                <a:latin typeface="Montserrat ExtraBold"/>
                <a:sym typeface="Arial"/>
              </a:rPr>
              <a:t> si accede all’incentivo</a:t>
            </a:r>
          </a:p>
          <a:p>
            <a:pPr marL="0" indent="0" algn="l">
              <a:buSzPts val="2800"/>
              <a:defRPr/>
            </a:pPr>
            <a:r>
              <a:rPr lang="it-IT" sz="1100" dirty="0">
                <a:latin typeface="Montserrat ExtraBold"/>
              </a:rPr>
              <a:t>Riferimenti </a:t>
            </a:r>
            <a:r>
              <a:rPr lang="it-IT" sz="1100" dirty="0" smtClean="0">
                <a:latin typeface="Montserrat ExtraBold"/>
              </a:rPr>
              <a:t>utili</a:t>
            </a:r>
            <a:endParaRPr lang="it-IT" sz="1100" dirty="0">
              <a:latin typeface="Montserrat ExtraBold"/>
            </a:endParaRPr>
          </a:p>
          <a:p>
            <a:pPr marL="0" indent="0" algn="l">
              <a:buSzPts val="2800"/>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5" name="Google Shape;95;p2"/>
          <p:cNvSpPr txBox="1">
            <a:spLocks/>
          </p:cNvSpPr>
          <p:nvPr/>
        </p:nvSpPr>
        <p:spPr>
          <a:xfrm>
            <a:off x="2102830" y="1270440"/>
            <a:ext cx="1754188"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t>01</a:t>
            </a:r>
            <a:endParaRPr lang="en-US" dirty="0"/>
          </a:p>
        </p:txBody>
      </p:sp>
      <p:sp>
        <p:nvSpPr>
          <p:cNvPr id="16" name="Google Shape;96;p2"/>
          <p:cNvSpPr txBox="1">
            <a:spLocks/>
          </p:cNvSpPr>
          <p:nvPr/>
        </p:nvSpPr>
        <p:spPr>
          <a:xfrm>
            <a:off x="2269290" y="2424870"/>
            <a:ext cx="3482975" cy="57785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defRPr/>
            </a:pPr>
            <a:r>
              <a:rPr lang="it-IT" sz="1100" dirty="0">
                <a:sym typeface="EB Garamond"/>
              </a:rPr>
              <a:t>Il </a:t>
            </a:r>
            <a:r>
              <a:rPr lang="it-IT" sz="1100" dirty="0">
                <a:sym typeface="EB Garamond"/>
              </a:rPr>
              <a:t>quadro </a:t>
            </a:r>
            <a:r>
              <a:rPr lang="it-IT" sz="1100" dirty="0">
                <a:sym typeface="EB Garamond"/>
              </a:rPr>
              <a:t>internazionale</a:t>
            </a:r>
            <a:br>
              <a:rPr lang="it-IT" sz="1100" dirty="0">
                <a:sym typeface="EB Garamond"/>
              </a:rPr>
            </a:br>
            <a:r>
              <a:rPr lang="it-IT" sz="1100" dirty="0">
                <a:sym typeface="EB Garamond"/>
              </a:rPr>
              <a:t>Driver energetici</a:t>
            </a:r>
            <a:br>
              <a:rPr lang="it-IT" sz="1100" dirty="0">
                <a:sym typeface="EB Garamond"/>
              </a:rPr>
            </a:br>
            <a:r>
              <a:rPr lang="it-IT" sz="1100" dirty="0">
                <a:sym typeface="EB Garamond"/>
              </a:rPr>
              <a:t>PNIEC: Detrazioni fiscali e Conto Termico</a:t>
            </a:r>
            <a:br>
              <a:rPr lang="it-IT" sz="1100" dirty="0">
                <a:sym typeface="EB Garamond"/>
              </a:rPr>
            </a:br>
            <a:r>
              <a:rPr lang="it-IT" sz="1100" dirty="0">
                <a:sym typeface="EB Garamond"/>
              </a:rPr>
              <a:t/>
            </a:r>
            <a:br>
              <a:rPr lang="it-IT" sz="1100" dirty="0">
                <a:sym typeface="EB Garamond"/>
              </a:rPr>
            </a:br>
            <a:endParaRPr lang="it-IT" sz="1100" dirty="0">
              <a:sym typeface="EB Garamond"/>
            </a:endParaRPr>
          </a:p>
        </p:txBody>
      </p:sp>
      <p:sp>
        <p:nvSpPr>
          <p:cNvPr id="17" name="Google Shape;97;p2"/>
          <p:cNvSpPr/>
          <p:nvPr/>
        </p:nvSpPr>
        <p:spPr>
          <a:xfrm>
            <a:off x="2887159" y="1198767"/>
            <a:ext cx="657300" cy="657300"/>
          </a:xfrm>
          <a:prstGeom prst="ellipse">
            <a:avLst/>
          </a:prstGeom>
          <a:solidFill>
            <a:srgbClr val="0F68C9">
              <a:alpha val="51764"/>
            </a:srgbClr>
          </a:solidFill>
          <a:ln>
            <a:noFill/>
          </a:ln>
        </p:spPr>
        <p:txBody>
          <a:bodyPr spcFirstLastPara="1" wrap="square" lIns="91425" tIns="91425" rIns="91425" bIns="91425" anchor="ctr" anchorCtr="0">
            <a:noAutofit/>
          </a:bodyPr>
          <a:lstStyle/>
          <a:p>
            <a:endParaRPr/>
          </a:p>
        </p:txBody>
      </p:sp>
      <p:sp>
        <p:nvSpPr>
          <p:cNvPr id="18" name="Google Shape;150;p2"/>
          <p:cNvSpPr txBox="1">
            <a:spLocks/>
          </p:cNvSpPr>
          <p:nvPr/>
        </p:nvSpPr>
        <p:spPr>
          <a:xfrm>
            <a:off x="5902752" y="1956993"/>
            <a:ext cx="3113274" cy="6078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smtClean="0">
                <a:latin typeface="Montserrat ExtraBold"/>
                <a:ea typeface="Montserrat ExtraBold"/>
                <a:cs typeface="Montserrat ExtraBold"/>
                <a:sym typeface="Arial"/>
              </a:rPr>
              <a:t>Focus </a:t>
            </a:r>
            <a:r>
              <a:rPr lang="it-IT" sz="1100" dirty="0">
                <a:latin typeface="Montserrat ExtraBold"/>
                <a:ea typeface="Montserrat ExtraBold"/>
                <a:cs typeface="Montserrat ExtraBold"/>
                <a:sym typeface="Arial"/>
              </a:rPr>
              <a:t>Conto </a:t>
            </a:r>
            <a:r>
              <a:rPr lang="it-IT" sz="1100" dirty="0" smtClean="0">
                <a:latin typeface="Montserrat ExtraBold"/>
                <a:ea typeface="Montserrat ExtraBold"/>
                <a:cs typeface="Montserrat ExtraBold"/>
                <a:sym typeface="Arial"/>
              </a:rPr>
              <a:t>Termico:</a:t>
            </a:r>
            <a:endParaRPr lang="it-IT" sz="1100" dirty="0">
              <a:latin typeface="Montserrat ExtraBold"/>
              <a:ea typeface="Montserrat ExtraBold"/>
              <a:cs typeface="Montserrat ExtraBold"/>
              <a:sym typeface="Arial"/>
            </a:endParaRPr>
          </a:p>
          <a:p>
            <a:pPr marL="0" indent="0" algn="l">
              <a:buSzPts val="2800"/>
              <a:defRPr/>
            </a:pPr>
            <a:r>
              <a:rPr lang="it-IT" sz="1100" noProof="0" dirty="0" smtClean="0">
                <a:latin typeface="Montserrat ExtraBold"/>
                <a:sym typeface="Arial"/>
              </a:rPr>
              <a:t>Tratti distintivi</a:t>
            </a:r>
          </a:p>
          <a:p>
            <a:pPr marL="0" indent="0" algn="l">
              <a:buSzPts val="2800"/>
              <a:defRPr/>
            </a:pPr>
            <a:r>
              <a:rPr kumimoji="0" lang="it-IT" sz="1100" b="0" i="0" u="none" strike="noStrike" kern="0" cap="none" spc="0" normalizeH="0" baseline="0" dirty="0" smtClean="0">
                <a:ln>
                  <a:noFill/>
                </a:ln>
                <a:solidFill>
                  <a:srgbClr val="434343"/>
                </a:solidFill>
                <a:effectLst/>
                <a:uLnTx/>
                <a:uFillTx/>
                <a:latin typeface="Montserrat ExtraBold"/>
                <a:ea typeface="EB Garamond"/>
                <a:cs typeface="EB Garamond"/>
                <a:sym typeface="Arial"/>
              </a:rPr>
              <a:t>Intervento</a:t>
            </a:r>
            <a:r>
              <a:rPr kumimoji="0" lang="it-IT" sz="1100" b="0" i="0" u="none" strike="noStrike" kern="0" cap="none" spc="0" normalizeH="0" dirty="0" smtClean="0">
                <a:ln>
                  <a:noFill/>
                </a:ln>
                <a:solidFill>
                  <a:srgbClr val="434343"/>
                </a:solidFill>
                <a:effectLst/>
                <a:uLnTx/>
                <a:uFillTx/>
                <a:latin typeface="Montserrat ExtraBold"/>
                <a:ea typeface="EB Garamond"/>
                <a:cs typeface="EB Garamond"/>
                <a:sym typeface="Arial"/>
              </a:rPr>
              <a:t> </a:t>
            </a:r>
            <a:r>
              <a:rPr kumimoji="0" lang="it-IT" sz="1100" b="0" i="0" u="none" strike="noStrike" kern="0" cap="none" spc="0" normalizeH="0" dirty="0" smtClean="0">
                <a:ln>
                  <a:noFill/>
                </a:ln>
                <a:solidFill>
                  <a:srgbClr val="434343"/>
                </a:solidFill>
                <a:effectLst/>
                <a:uLnTx/>
                <a:uFillTx/>
                <a:latin typeface="Montserrat ExtraBold"/>
                <a:ea typeface="EB Garamond"/>
                <a:cs typeface="EB Garamond"/>
                <a:sym typeface="Arial"/>
              </a:rPr>
              <a:t>1. </a:t>
            </a:r>
            <a:r>
              <a:rPr lang="it-IT" sz="1100" dirty="0" smtClean="0">
                <a:latin typeface="Montserrat ExtraBold"/>
                <a:sym typeface="Arial"/>
              </a:rPr>
              <a:t>C- </a:t>
            </a:r>
            <a:r>
              <a:rPr lang="it-IT" sz="1100" dirty="0" smtClean="0">
                <a:latin typeface="Montserrat ExtraBold"/>
                <a:sym typeface="Arial"/>
              </a:rPr>
              <a:t>2. </a:t>
            </a:r>
            <a:r>
              <a:rPr lang="it-IT" sz="1100" dirty="0" smtClean="0">
                <a:latin typeface="Montserrat ExtraBold"/>
                <a:sym typeface="Arial"/>
              </a:rPr>
              <a:t>A – 2.E</a:t>
            </a: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8"/>
          <p:cNvPicPr preferRelativeResize="0"/>
          <p:nvPr/>
        </p:nvPicPr>
        <p:blipFill rotWithShape="1">
          <a:blip r:embed="rId3">
            <a:alphaModFix/>
          </a:blip>
          <a:srcRect/>
          <a:stretch/>
        </p:blipFill>
        <p:spPr>
          <a:xfrm>
            <a:off x="8672571" y="2351312"/>
            <a:ext cx="504086" cy="530449"/>
          </a:xfrm>
          <a:prstGeom prst="rect">
            <a:avLst/>
          </a:prstGeom>
          <a:noFill/>
          <a:ln>
            <a:noFill/>
          </a:ln>
        </p:spPr>
      </p:pic>
      <p:cxnSp>
        <p:nvCxnSpPr>
          <p:cNvPr id="104" name="Google Shape;104;p28"/>
          <p:cNvCxnSpPr/>
          <p:nvPr/>
        </p:nvCxnSpPr>
        <p:spPr>
          <a:xfrm rot="10800000" flipH="1">
            <a:off x="587828" y="2620736"/>
            <a:ext cx="8401050" cy="24493"/>
          </a:xfrm>
          <a:prstGeom prst="straightConnector1">
            <a:avLst/>
          </a:prstGeom>
          <a:noFill/>
          <a:ln w="88900" cap="sq" cmpd="sng">
            <a:solidFill>
              <a:srgbClr val="A1FDDC"/>
            </a:solidFill>
            <a:prstDash val="solid"/>
            <a:round/>
            <a:headEnd type="none" w="sm" len="sm"/>
            <a:tailEnd type="stealth" w="med" len="med"/>
          </a:ln>
        </p:spPr>
      </p:cxnSp>
      <p:sp>
        <p:nvSpPr>
          <p:cNvPr id="105" name="Google Shape;105;p28"/>
          <p:cNvSpPr/>
          <p:nvPr/>
        </p:nvSpPr>
        <p:spPr>
          <a:xfrm>
            <a:off x="545774" y="593358"/>
            <a:ext cx="8496626"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La </a:t>
            </a:r>
            <a:r>
              <a:rPr lang="en-US" sz="1200" b="0" i="0" u="none" strike="noStrike" cap="none" dirty="0" err="1">
                <a:solidFill>
                  <a:srgbClr val="434343"/>
                </a:solidFill>
                <a:latin typeface="EB Garamond"/>
                <a:ea typeface="EB Garamond"/>
                <a:cs typeface="EB Garamond"/>
                <a:sym typeface="EB Garamond"/>
              </a:rPr>
              <a:t>Convenzione</a:t>
            </a:r>
            <a:r>
              <a:rPr lang="en-US" sz="1200" b="0" i="0" u="none" strike="noStrike" cap="none" dirty="0">
                <a:solidFill>
                  <a:srgbClr val="434343"/>
                </a:solidFill>
                <a:latin typeface="EB Garamond"/>
                <a:ea typeface="EB Garamond"/>
                <a:cs typeface="EB Garamond"/>
                <a:sym typeface="EB Garamond"/>
              </a:rPr>
              <a:t> delle </a:t>
            </a:r>
            <a:r>
              <a:rPr lang="en-US" sz="1200" b="0" i="0" u="none" strike="noStrike" cap="none" dirty="0" err="1">
                <a:solidFill>
                  <a:srgbClr val="434343"/>
                </a:solidFill>
                <a:latin typeface="EB Garamond"/>
                <a:ea typeface="EB Garamond"/>
                <a:cs typeface="EB Garamond"/>
                <a:sym typeface="EB Garamond"/>
              </a:rPr>
              <a:t>Nazioni</a:t>
            </a:r>
            <a:r>
              <a:rPr lang="en-US" sz="1200" b="0" i="0" u="none" strike="noStrike" cap="none" dirty="0">
                <a:solidFill>
                  <a:srgbClr val="434343"/>
                </a:solidFill>
                <a:latin typeface="EB Garamond"/>
                <a:ea typeface="EB Garamond"/>
                <a:cs typeface="EB Garamond"/>
                <a:sym typeface="EB Garamond"/>
              </a:rPr>
              <a:t> Unite sui </a:t>
            </a:r>
            <a:r>
              <a:rPr lang="en-US" sz="1200" b="0" i="0" u="none" strike="noStrike" cap="none" dirty="0" err="1">
                <a:solidFill>
                  <a:srgbClr val="434343"/>
                </a:solidFill>
                <a:latin typeface="EB Garamond"/>
                <a:ea typeface="EB Garamond"/>
                <a:cs typeface="EB Garamond"/>
                <a:sym typeface="EB Garamond"/>
              </a:rPr>
              <a:t>cambiamenti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climatici</a:t>
            </a:r>
            <a:r>
              <a:rPr lang="en-US" sz="1200" b="0" i="0" u="none" strike="noStrike" cap="none" dirty="0">
                <a:solidFill>
                  <a:srgbClr val="434343"/>
                </a:solidFill>
                <a:latin typeface="EB Garamond"/>
                <a:ea typeface="EB Garamond"/>
                <a:cs typeface="EB Garamond"/>
                <a:sym typeface="EB Garamond"/>
              </a:rPr>
              <a:t> con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Protocollo</a:t>
            </a:r>
            <a:r>
              <a:rPr lang="en-US" sz="1200" b="0" i="0" u="none" strike="noStrike" cap="none" dirty="0">
                <a:solidFill>
                  <a:srgbClr val="434343"/>
                </a:solidFill>
                <a:latin typeface="EB Garamond"/>
                <a:ea typeface="EB Garamond"/>
                <a:cs typeface="EB Garamond"/>
                <a:sym typeface="EB Garamond"/>
              </a:rPr>
              <a:t> di Kyoto ha </a:t>
            </a:r>
            <a:r>
              <a:rPr lang="en-US" sz="1200" b="0" i="0" u="none" strike="noStrike" cap="none" dirty="0" err="1">
                <a:solidFill>
                  <a:srgbClr val="434343"/>
                </a:solidFill>
                <a:latin typeface="EB Garamond"/>
                <a:ea typeface="EB Garamond"/>
                <a:cs typeface="EB Garamond"/>
                <a:sym typeface="EB Garamond"/>
              </a:rPr>
              <a:t>fornito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principale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impulso</a:t>
            </a:r>
            <a:r>
              <a:rPr lang="en-US" sz="1200" b="0" i="0" u="none" strike="noStrike" cap="none" dirty="0">
                <a:solidFill>
                  <a:srgbClr val="434343"/>
                </a:solidFill>
                <a:latin typeface="EB Garamond"/>
                <a:ea typeface="EB Garamond"/>
                <a:cs typeface="EB Garamond"/>
                <a:sym typeface="EB Garamond"/>
              </a:rPr>
              <a:t> per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lancio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nel</a:t>
            </a:r>
            <a:r>
              <a:rPr lang="en-US" sz="1200" b="0" i="0" u="none" strike="noStrike" cap="none" dirty="0">
                <a:solidFill>
                  <a:srgbClr val="434343"/>
                </a:solidFill>
                <a:latin typeface="EB Garamond"/>
                <a:ea typeface="EB Garamond"/>
                <a:cs typeface="EB Garamond"/>
                <a:sym typeface="EB Garamond"/>
              </a:rPr>
              <a:t> 2007 del </a:t>
            </a:r>
            <a:r>
              <a:rPr lang="en-US" sz="1200" b="0" i="0" u="none" strike="noStrike" cap="none" dirty="0" err="1">
                <a:solidFill>
                  <a:srgbClr val="434343"/>
                </a:solidFill>
                <a:latin typeface="EB Garamond"/>
                <a:ea typeface="EB Garamond"/>
                <a:cs typeface="EB Garamond"/>
                <a:sym typeface="EB Garamond"/>
              </a:rPr>
              <a:t>Pacchetto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clima-energia</a:t>
            </a:r>
            <a:r>
              <a:rPr lang="en-US" sz="1200" b="0" i="0" u="none" strike="noStrike" cap="none" dirty="0">
                <a:solidFill>
                  <a:srgbClr val="434343"/>
                </a:solidFill>
                <a:latin typeface="EB Garamond"/>
                <a:ea typeface="EB Garamond"/>
                <a:cs typeface="EB Garamond"/>
                <a:sym typeface="EB Garamond"/>
              </a:rPr>
              <a:t> con </a:t>
            </a:r>
            <a:r>
              <a:rPr lang="en-US" sz="1200" b="0" i="0" u="none" strike="noStrike" cap="none" dirty="0" err="1">
                <a:solidFill>
                  <a:srgbClr val="434343"/>
                </a:solidFill>
                <a:latin typeface="EB Garamond"/>
                <a:ea typeface="EB Garamond"/>
                <a:cs typeface="EB Garamond"/>
                <a:sym typeface="EB Garamond"/>
              </a:rPr>
              <a:t>obiettivi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sfidanti</a:t>
            </a:r>
            <a:r>
              <a:rPr lang="en-US" sz="1200" b="0" i="0" u="none" strike="noStrike" cap="none" dirty="0">
                <a:solidFill>
                  <a:srgbClr val="434343"/>
                </a:solidFill>
                <a:latin typeface="EB Garamond"/>
                <a:ea typeface="EB Garamond"/>
                <a:cs typeface="EB Garamond"/>
                <a:sym typeface="EB Garamond"/>
              </a:rPr>
              <a:t> al 2020 e </a:t>
            </a:r>
            <a:r>
              <a:rPr lang="en-US" sz="1200" b="0" i="0" u="none" strike="noStrike" cap="none" dirty="0" err="1">
                <a:solidFill>
                  <a:srgbClr val="434343"/>
                </a:solidFill>
                <a:latin typeface="EB Garamond"/>
                <a:ea typeface="EB Garamond"/>
                <a:cs typeface="EB Garamond"/>
                <a:sym typeface="EB Garamond"/>
              </a:rPr>
              <a:t>prolungati</a:t>
            </a:r>
            <a:r>
              <a:rPr lang="en-US" sz="1200" b="0" i="0" u="none" strike="noStrike" cap="none" dirty="0">
                <a:solidFill>
                  <a:srgbClr val="434343"/>
                </a:solidFill>
                <a:latin typeface="EB Garamond"/>
                <a:ea typeface="EB Garamond"/>
                <a:cs typeface="EB Garamond"/>
                <a:sym typeface="EB Garamond"/>
              </a:rPr>
              <a:t> al 2030. </a:t>
            </a:r>
            <a:r>
              <a:rPr lang="en-US" sz="1200" b="0" i="0" u="none" strike="noStrike" cap="none" dirty="0" err="1">
                <a:solidFill>
                  <a:srgbClr val="434343"/>
                </a:solidFill>
                <a:latin typeface="EB Garamond"/>
                <a:ea typeface="EB Garamond"/>
                <a:cs typeface="EB Garamond"/>
                <a:sym typeface="EB Garamond"/>
              </a:rPr>
              <a:t>L’Unione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Europea</a:t>
            </a:r>
            <a:r>
              <a:rPr lang="en-US" sz="1200" b="0" i="0" u="none" strike="noStrike" cap="none" dirty="0">
                <a:solidFill>
                  <a:srgbClr val="434343"/>
                </a:solidFill>
                <a:latin typeface="EB Garamond"/>
                <a:ea typeface="EB Garamond"/>
                <a:cs typeface="EB Garamond"/>
                <a:sym typeface="EB Garamond"/>
              </a:rPr>
              <a:t> ha </a:t>
            </a:r>
            <a:r>
              <a:rPr lang="en-US" sz="1200" b="0" i="0" u="none" strike="noStrike" cap="none" dirty="0" err="1">
                <a:solidFill>
                  <a:srgbClr val="434343"/>
                </a:solidFill>
                <a:latin typeface="EB Garamond"/>
                <a:ea typeface="EB Garamond"/>
                <a:cs typeface="EB Garamond"/>
                <a:sym typeface="EB Garamond"/>
              </a:rPr>
              <a:t>assunto</a:t>
            </a:r>
            <a:r>
              <a:rPr lang="en-US" sz="1200" b="0" i="0" u="none" strike="noStrike" cap="none" dirty="0">
                <a:solidFill>
                  <a:srgbClr val="434343"/>
                </a:solidFill>
                <a:latin typeface="EB Garamond"/>
                <a:ea typeface="EB Garamond"/>
                <a:cs typeface="EB Garamond"/>
                <a:sym typeface="EB Garamond"/>
              </a:rPr>
              <a:t> un </a:t>
            </a:r>
            <a:r>
              <a:rPr lang="en-US" sz="1200" b="0" i="0" u="none" strike="noStrike" cap="none" dirty="0" err="1">
                <a:solidFill>
                  <a:srgbClr val="434343"/>
                </a:solidFill>
                <a:latin typeface="EB Garamond"/>
                <a:ea typeface="EB Garamond"/>
                <a:cs typeface="EB Garamond"/>
                <a:sym typeface="EB Garamond"/>
              </a:rPr>
              <a:t>ruolo</a:t>
            </a:r>
            <a:r>
              <a:rPr lang="en-US" sz="1200" b="0" i="0" u="none" strike="noStrike" cap="none" dirty="0">
                <a:solidFill>
                  <a:srgbClr val="434343"/>
                </a:solidFill>
                <a:latin typeface="EB Garamond"/>
                <a:ea typeface="EB Garamond"/>
                <a:cs typeface="EB Garamond"/>
                <a:sym typeface="EB Garamond"/>
              </a:rPr>
              <a:t> di </a:t>
            </a:r>
            <a:r>
              <a:rPr lang="en-US" sz="1200" b="0" i="0" u="none" strike="noStrike" cap="none" dirty="0" err="1">
                <a:solidFill>
                  <a:srgbClr val="434343"/>
                </a:solidFill>
                <a:latin typeface="EB Garamond"/>
                <a:ea typeface="EB Garamond"/>
                <a:cs typeface="EB Garamond"/>
                <a:sym typeface="EB Garamond"/>
              </a:rPr>
              <a:t>riferimento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su</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scala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mondiale</a:t>
            </a:r>
            <a:r>
              <a:rPr lang="en-US" sz="1200" b="0" i="0" u="none" strike="noStrike" cap="none" dirty="0">
                <a:solidFill>
                  <a:srgbClr val="434343"/>
                </a:solidFill>
                <a:latin typeface="EB Garamond"/>
                <a:ea typeface="EB Garamond"/>
                <a:cs typeface="EB Garamond"/>
                <a:sym typeface="EB Garamond"/>
              </a:rPr>
              <a:t> nella </a:t>
            </a:r>
            <a:r>
              <a:rPr lang="en-US" sz="1200" b="0" i="0" u="none" strike="noStrike" cap="none" dirty="0" err="1">
                <a:solidFill>
                  <a:srgbClr val="434343"/>
                </a:solidFill>
                <a:latin typeface="EB Garamond"/>
                <a:ea typeface="EB Garamond"/>
                <a:cs typeface="EB Garamond"/>
                <a:sym typeface="EB Garamond"/>
              </a:rPr>
              <a:t>lotta</a:t>
            </a:r>
            <a:r>
              <a:rPr lang="en-US" sz="1200" b="0" i="0" u="none" strike="noStrike" cap="none" dirty="0">
                <a:solidFill>
                  <a:srgbClr val="434343"/>
                </a:solidFill>
                <a:latin typeface="EB Garamond"/>
                <a:ea typeface="EB Garamond"/>
                <a:cs typeface="EB Garamond"/>
                <a:sym typeface="EB Garamond"/>
              </a:rPr>
              <a:t> al </a:t>
            </a:r>
            <a:r>
              <a:rPr lang="en-US" sz="1200" b="0" i="0" u="none" strike="noStrike" cap="none" dirty="0" err="1">
                <a:solidFill>
                  <a:srgbClr val="434343"/>
                </a:solidFill>
                <a:latin typeface="EB Garamond"/>
                <a:ea typeface="EB Garamond"/>
                <a:cs typeface="EB Garamond"/>
                <a:sym typeface="EB Garamond"/>
              </a:rPr>
              <a:t>riscaldamento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globale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concentrando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gli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interventi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su</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tre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fronti</a:t>
            </a: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sviluppo</a:t>
            </a:r>
            <a:r>
              <a:rPr lang="en-US" sz="1200" b="1" i="0" u="none" strike="noStrike" cap="none" dirty="0">
                <a:solidFill>
                  <a:srgbClr val="434343"/>
                </a:solidFill>
                <a:latin typeface="EB Garamond"/>
                <a:ea typeface="EB Garamond"/>
                <a:cs typeface="EB Garamond"/>
                <a:sym typeface="EB Garamond"/>
              </a:rPr>
              <a:t> delle </a:t>
            </a:r>
            <a:r>
              <a:rPr lang="en-US" sz="1200" b="1" i="0" u="none" strike="noStrike" cap="none" dirty="0" err="1">
                <a:solidFill>
                  <a:srgbClr val="434343"/>
                </a:solidFill>
                <a:latin typeface="EB Garamond"/>
                <a:ea typeface="EB Garamond"/>
                <a:cs typeface="EB Garamond"/>
                <a:sym typeface="EB Garamond"/>
              </a:rPr>
              <a:t>fonti</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rinnovabili</a:t>
            </a: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incremento</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dell’efficienza</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innovazione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processi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industriali</a:t>
            </a:r>
            <a:r>
              <a:rPr lang="en-US" sz="1200" b="0" i="0" u="none" strike="noStrike" cap="none" dirty="0">
                <a:solidFill>
                  <a:srgbClr val="434343"/>
                </a:solidFill>
                <a:latin typeface="EB Garamond"/>
                <a:ea typeface="EB Garamond"/>
                <a:cs typeface="EB Garamond"/>
                <a:sym typeface="EB Garamond"/>
              </a:rPr>
              <a:t>.</a:t>
            </a:r>
            <a:endParaRPr dirty="0"/>
          </a:p>
        </p:txBody>
      </p:sp>
      <p:sp>
        <p:nvSpPr>
          <p:cNvPr id="106" name="Google Shape;106;p28"/>
          <p:cNvSpPr/>
          <p:nvPr/>
        </p:nvSpPr>
        <p:spPr>
          <a:xfrm>
            <a:off x="610906" y="3314334"/>
            <a:ext cx="907651" cy="369332"/>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ridurre l’emissione di gas serra al 2012 del ,2% rispetto al 1990</a:t>
            </a:r>
            <a:endParaRPr/>
          </a:p>
        </p:txBody>
      </p:sp>
      <p:sp>
        <p:nvSpPr>
          <p:cNvPr id="107" name="Google Shape;107;p28"/>
          <p:cNvSpPr/>
          <p:nvPr/>
        </p:nvSpPr>
        <p:spPr>
          <a:xfrm>
            <a:off x="577344" y="2016821"/>
            <a:ext cx="998836" cy="1000800"/>
          </a:xfrm>
          <a:prstGeom prst="flowChartConnector">
            <a:avLst/>
          </a:prstGeom>
          <a:solidFill>
            <a:schemeClr val="lt1"/>
          </a:solidFill>
          <a:ln w="38100" cap="flat" cmpd="sng">
            <a:solidFill>
              <a:srgbClr val="A1FD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08" name="Google Shape;108;p28"/>
          <p:cNvSpPr txBox="1"/>
          <p:nvPr/>
        </p:nvSpPr>
        <p:spPr>
          <a:xfrm>
            <a:off x="666579" y="2319166"/>
            <a:ext cx="781735" cy="53960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Protocollo di Kyoto</a:t>
            </a:r>
            <a:endParaRPr/>
          </a:p>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COP 3</a:t>
            </a:r>
            <a:endParaRPr sz="800" b="0" i="0" u="none" strike="noStrike" cap="none">
              <a:solidFill>
                <a:srgbClr val="595959"/>
              </a:solidFill>
              <a:latin typeface="Century Gothic"/>
              <a:ea typeface="Century Gothic"/>
              <a:cs typeface="Century Gothic"/>
              <a:sym typeface="Century Gothic"/>
            </a:endParaRPr>
          </a:p>
        </p:txBody>
      </p:sp>
      <p:sp>
        <p:nvSpPr>
          <p:cNvPr id="109" name="Google Shape;109;p28"/>
          <p:cNvSpPr txBox="1"/>
          <p:nvPr/>
        </p:nvSpPr>
        <p:spPr>
          <a:xfrm>
            <a:off x="500258" y="1741309"/>
            <a:ext cx="954873" cy="192888"/>
          </a:xfrm>
          <a:prstGeom prst="rect">
            <a:avLst/>
          </a:prstGeom>
          <a:solidFill>
            <a:schemeClr val="lt1">
              <a:alpha val="0"/>
            </a:scheme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1997</a:t>
            </a:r>
            <a:endParaRPr/>
          </a:p>
        </p:txBody>
      </p:sp>
      <p:cxnSp>
        <p:nvCxnSpPr>
          <p:cNvPr id="110" name="Google Shape;110;p28"/>
          <p:cNvCxnSpPr/>
          <p:nvPr/>
        </p:nvCxnSpPr>
        <p:spPr>
          <a:xfrm>
            <a:off x="1069904" y="3030313"/>
            <a:ext cx="0" cy="252000"/>
          </a:xfrm>
          <a:prstGeom prst="straightConnector1">
            <a:avLst/>
          </a:prstGeom>
          <a:noFill/>
          <a:ln w="38100" cap="flat" cmpd="sng">
            <a:solidFill>
              <a:srgbClr val="A1FDDC"/>
            </a:solidFill>
            <a:prstDash val="solid"/>
            <a:round/>
            <a:headEnd type="none" w="sm" len="sm"/>
            <a:tailEnd type="triangle" w="med" len="med"/>
          </a:ln>
        </p:spPr>
      </p:cxnSp>
      <p:pic>
        <p:nvPicPr>
          <p:cNvPr id="111" name="Google Shape;111;p28"/>
          <p:cNvPicPr preferRelativeResize="0"/>
          <p:nvPr/>
        </p:nvPicPr>
        <p:blipFill rotWithShape="1">
          <a:blip r:embed="rId4">
            <a:alphaModFix/>
          </a:blip>
          <a:srcRect l="12279" t="11597" r="57164" b="18913"/>
          <a:stretch/>
        </p:blipFill>
        <p:spPr>
          <a:xfrm>
            <a:off x="885474" y="2095342"/>
            <a:ext cx="320434" cy="214754"/>
          </a:xfrm>
          <a:prstGeom prst="rect">
            <a:avLst/>
          </a:prstGeom>
          <a:noFill/>
          <a:ln>
            <a:noFill/>
          </a:ln>
        </p:spPr>
      </p:pic>
      <p:sp>
        <p:nvSpPr>
          <p:cNvPr id="112" name="Google Shape;112;p28"/>
          <p:cNvSpPr/>
          <p:nvPr/>
        </p:nvSpPr>
        <p:spPr>
          <a:xfrm>
            <a:off x="5102678" y="3186386"/>
            <a:ext cx="1102179" cy="61555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evitare cambiamenti climatici pericolosi limitando il riscaldamento globale ben al di sotto dei 2ºC</a:t>
            </a:r>
            <a:r>
              <a:rPr lang="en-US" sz="800" b="0" i="0" u="none" strike="noStrike" cap="none">
                <a:solidFill>
                  <a:srgbClr val="002060"/>
                </a:solidFill>
                <a:latin typeface="Century Gothic"/>
                <a:ea typeface="Century Gothic"/>
                <a:cs typeface="Century Gothic"/>
                <a:sym typeface="Century Gothic"/>
              </a:rPr>
              <a:t>.</a:t>
            </a:r>
            <a:endParaRPr/>
          </a:p>
        </p:txBody>
      </p:sp>
      <p:sp>
        <p:nvSpPr>
          <p:cNvPr id="113" name="Google Shape;113;p28"/>
          <p:cNvSpPr/>
          <p:nvPr/>
        </p:nvSpPr>
        <p:spPr>
          <a:xfrm>
            <a:off x="5152721" y="1948243"/>
            <a:ext cx="998836" cy="1000800"/>
          </a:xfrm>
          <a:prstGeom prst="flowChartConnector">
            <a:avLst/>
          </a:prstGeom>
          <a:solidFill>
            <a:schemeClr val="lt1"/>
          </a:solidFill>
          <a:ln w="25400" cap="flat" cmpd="sng">
            <a:solidFill>
              <a:srgbClr val="A1FD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4" name="Google Shape;114;p28"/>
          <p:cNvSpPr txBox="1"/>
          <p:nvPr/>
        </p:nvSpPr>
        <p:spPr>
          <a:xfrm>
            <a:off x="5225229" y="1674218"/>
            <a:ext cx="898544" cy="224776"/>
          </a:xfrm>
          <a:prstGeom prst="rect">
            <a:avLst/>
          </a:prstGeom>
          <a:solidFill>
            <a:schemeClr val="lt1"/>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2015</a:t>
            </a:r>
            <a:endParaRPr/>
          </a:p>
        </p:txBody>
      </p:sp>
      <p:cxnSp>
        <p:nvCxnSpPr>
          <p:cNvPr id="115" name="Google Shape;115;p28"/>
          <p:cNvCxnSpPr/>
          <p:nvPr/>
        </p:nvCxnSpPr>
        <p:spPr>
          <a:xfrm>
            <a:off x="5643672" y="2965976"/>
            <a:ext cx="3649" cy="253552"/>
          </a:xfrm>
          <a:prstGeom prst="straightConnector1">
            <a:avLst/>
          </a:prstGeom>
          <a:noFill/>
          <a:ln w="38100" cap="flat" cmpd="sng">
            <a:solidFill>
              <a:srgbClr val="A1FDDC"/>
            </a:solidFill>
            <a:prstDash val="solid"/>
            <a:round/>
            <a:headEnd type="none" w="sm" len="sm"/>
            <a:tailEnd type="triangle" w="med" len="med"/>
          </a:ln>
        </p:spPr>
      </p:cxnSp>
      <p:sp>
        <p:nvSpPr>
          <p:cNvPr id="116" name="Google Shape;116;p28"/>
          <p:cNvSpPr txBox="1"/>
          <p:nvPr/>
        </p:nvSpPr>
        <p:spPr>
          <a:xfrm>
            <a:off x="5144254" y="2270185"/>
            <a:ext cx="999909" cy="6582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Conferenza delle Parti</a:t>
            </a:r>
            <a:endParaRPr/>
          </a:p>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COP 21</a:t>
            </a:r>
            <a:endParaRPr/>
          </a:p>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Parigi </a:t>
            </a:r>
            <a:endParaRPr/>
          </a:p>
        </p:txBody>
      </p:sp>
      <p:pic>
        <p:nvPicPr>
          <p:cNvPr id="117" name="Google Shape;117;p28"/>
          <p:cNvPicPr preferRelativeResize="0"/>
          <p:nvPr/>
        </p:nvPicPr>
        <p:blipFill rotWithShape="1">
          <a:blip r:embed="rId5">
            <a:alphaModFix/>
          </a:blip>
          <a:srcRect l="12279" t="11597" r="57164" b="18913"/>
          <a:stretch/>
        </p:blipFill>
        <p:spPr>
          <a:xfrm>
            <a:off x="5458924" y="2038218"/>
            <a:ext cx="368311" cy="246839"/>
          </a:xfrm>
          <a:prstGeom prst="rect">
            <a:avLst/>
          </a:prstGeom>
          <a:noFill/>
          <a:ln>
            <a:noFill/>
          </a:ln>
        </p:spPr>
      </p:pic>
      <p:grpSp>
        <p:nvGrpSpPr>
          <p:cNvPr id="118" name="Google Shape;118;p28"/>
          <p:cNvGrpSpPr/>
          <p:nvPr/>
        </p:nvGrpSpPr>
        <p:grpSpPr>
          <a:xfrm>
            <a:off x="1520286" y="1716816"/>
            <a:ext cx="1313853" cy="2561456"/>
            <a:chOff x="1512122" y="1724980"/>
            <a:chExt cx="1313853" cy="2561456"/>
          </a:xfrm>
        </p:grpSpPr>
        <p:sp>
          <p:nvSpPr>
            <p:cNvPr id="119" name="Google Shape;119;p28"/>
            <p:cNvSpPr/>
            <p:nvPr/>
          </p:nvSpPr>
          <p:spPr>
            <a:xfrm>
              <a:off x="1644685" y="3301551"/>
              <a:ext cx="1025036" cy="984885"/>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800" b="0" i="0" u="none" strike="noStrike" cap="none">
                  <a:solidFill>
                    <a:srgbClr val="002060"/>
                  </a:solidFill>
                  <a:latin typeface="EB Garamond"/>
                  <a:ea typeface="EB Garamond"/>
                  <a:cs typeface="EB Garamond"/>
                  <a:sym typeface="EB Garamond"/>
                </a:rPr>
                <a:t>• </a:t>
              </a:r>
              <a:r>
                <a:rPr lang="en-US" sz="800" b="0" i="0" u="none" strike="noStrike" cap="none">
                  <a:solidFill>
                    <a:srgbClr val="595959"/>
                  </a:solidFill>
                  <a:latin typeface="EB Garamond"/>
                  <a:ea typeface="EB Garamond"/>
                  <a:cs typeface="EB Garamond"/>
                  <a:sym typeface="EB Garamond"/>
                </a:rPr>
                <a:t>taglio del 20% delle emissioni di gas a effetto serra rispetto al 1990;</a:t>
              </a:r>
              <a:endParaRPr/>
            </a:p>
            <a:p>
              <a:pPr marL="0" marR="0" lvl="0" indent="0" algn="just"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•20% del fabbisogno energetico ricavato da fonti rinnovabili</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•miglioramento del 20% dell'efficienza energetica</a:t>
              </a:r>
              <a:endParaRPr/>
            </a:p>
          </p:txBody>
        </p:sp>
        <p:grpSp>
          <p:nvGrpSpPr>
            <p:cNvPr id="120" name="Google Shape;120;p28"/>
            <p:cNvGrpSpPr/>
            <p:nvPr/>
          </p:nvGrpSpPr>
          <p:grpSpPr>
            <a:xfrm>
              <a:off x="1512122" y="1724980"/>
              <a:ext cx="1313853" cy="1553322"/>
              <a:chOff x="1569270" y="1724980"/>
              <a:chExt cx="1313853" cy="1553322"/>
            </a:xfrm>
          </p:grpSpPr>
          <p:sp>
            <p:nvSpPr>
              <p:cNvPr id="121" name="Google Shape;121;p28"/>
              <p:cNvSpPr/>
              <p:nvPr/>
            </p:nvSpPr>
            <p:spPr>
              <a:xfrm>
                <a:off x="1726202" y="2038092"/>
                <a:ext cx="998836" cy="1000800"/>
              </a:xfrm>
              <a:prstGeom prst="flowChartConnector">
                <a:avLst/>
              </a:prstGeom>
              <a:solidFill>
                <a:schemeClr val="lt1"/>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22" name="Google Shape;122;p28"/>
              <p:cNvSpPr txBox="1"/>
              <p:nvPr/>
            </p:nvSpPr>
            <p:spPr>
              <a:xfrm>
                <a:off x="1569270" y="2433909"/>
                <a:ext cx="1313853" cy="64807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Pacchetto clima energia</a:t>
                </a:r>
                <a:endParaRPr/>
              </a:p>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2020</a:t>
                </a:r>
                <a:endParaRPr sz="800" b="1" i="0" u="none" strike="noStrike" cap="none">
                  <a:solidFill>
                    <a:srgbClr val="595959"/>
                  </a:solidFill>
                  <a:latin typeface="Century Gothic"/>
                  <a:ea typeface="Century Gothic"/>
                  <a:cs typeface="Century Gothic"/>
                  <a:sym typeface="Century Gothic"/>
                </a:endParaRPr>
              </a:p>
            </p:txBody>
          </p:sp>
          <p:sp>
            <p:nvSpPr>
              <p:cNvPr id="123" name="Google Shape;123;p28"/>
              <p:cNvSpPr txBox="1"/>
              <p:nvPr/>
            </p:nvSpPr>
            <p:spPr>
              <a:xfrm>
                <a:off x="1787686" y="1724980"/>
                <a:ext cx="898544" cy="217894"/>
              </a:xfrm>
              <a:prstGeom prst="rect">
                <a:avLst/>
              </a:prstGeom>
              <a:solidFill>
                <a:schemeClr val="lt1">
                  <a:alpha val="0"/>
                </a:scheme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2007</a:t>
                </a:r>
                <a:endParaRPr/>
              </a:p>
            </p:txBody>
          </p:sp>
          <p:cxnSp>
            <p:nvCxnSpPr>
              <p:cNvPr id="124" name="Google Shape;124;p28"/>
              <p:cNvCxnSpPr/>
              <p:nvPr/>
            </p:nvCxnSpPr>
            <p:spPr>
              <a:xfrm>
                <a:off x="2188131" y="3026302"/>
                <a:ext cx="0" cy="252000"/>
              </a:xfrm>
              <a:prstGeom prst="straightConnector1">
                <a:avLst/>
              </a:prstGeom>
              <a:noFill/>
              <a:ln w="38100" cap="flat" cmpd="sng">
                <a:solidFill>
                  <a:srgbClr val="82B0E3"/>
                </a:solidFill>
                <a:prstDash val="solid"/>
                <a:round/>
                <a:headEnd type="none" w="sm" len="sm"/>
                <a:tailEnd type="triangle" w="med" len="med"/>
              </a:ln>
            </p:spPr>
          </p:cxnSp>
          <p:pic>
            <p:nvPicPr>
              <p:cNvPr id="125" name="Google Shape;125;p28"/>
              <p:cNvPicPr preferRelativeResize="0"/>
              <p:nvPr/>
            </p:nvPicPr>
            <p:blipFill rotWithShape="1">
              <a:blip r:embed="rId6">
                <a:alphaModFix/>
              </a:blip>
              <a:srcRect/>
              <a:stretch/>
            </p:blipFill>
            <p:spPr>
              <a:xfrm>
                <a:off x="1900999" y="2074581"/>
                <a:ext cx="665247" cy="329380"/>
              </a:xfrm>
              <a:prstGeom prst="rect">
                <a:avLst/>
              </a:prstGeom>
              <a:noFill/>
              <a:ln>
                <a:noFill/>
              </a:ln>
            </p:spPr>
          </p:pic>
        </p:grpSp>
      </p:grpSp>
      <p:grpSp>
        <p:nvGrpSpPr>
          <p:cNvPr id="126" name="Google Shape;126;p28"/>
          <p:cNvGrpSpPr/>
          <p:nvPr/>
        </p:nvGrpSpPr>
        <p:grpSpPr>
          <a:xfrm>
            <a:off x="3913834" y="1700488"/>
            <a:ext cx="1139860" cy="2526151"/>
            <a:chOff x="4281226" y="1741309"/>
            <a:chExt cx="1139860" cy="2526151"/>
          </a:xfrm>
        </p:grpSpPr>
        <p:sp>
          <p:nvSpPr>
            <p:cNvPr id="127" name="Google Shape;127;p28"/>
            <p:cNvSpPr/>
            <p:nvPr/>
          </p:nvSpPr>
          <p:spPr>
            <a:xfrm>
              <a:off x="4281226" y="3282575"/>
              <a:ext cx="1139860" cy="9848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riduzione di almeno il 40% le emissioni di gas a effetto serra rispetto al 1990</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una quota almeno del 27% di energia rinnovabile </a:t>
              </a:r>
              <a:endParaRPr sz="800" b="0" i="0" u="none" strike="noStrike" cap="none">
                <a:solidFill>
                  <a:srgbClr val="595959"/>
                </a:solidFill>
                <a:latin typeface="EB Garamond"/>
                <a:ea typeface="EB Garamond"/>
                <a:cs typeface="EB Garamond"/>
                <a:sym typeface="EB Garamond"/>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un miglioramento almeno del 27% dell'efficienza energetica</a:t>
              </a:r>
              <a:endParaRPr/>
            </a:p>
          </p:txBody>
        </p:sp>
        <p:sp>
          <p:nvSpPr>
            <p:cNvPr id="128" name="Google Shape;128;p28"/>
            <p:cNvSpPr/>
            <p:nvPr/>
          </p:nvSpPr>
          <p:spPr>
            <a:xfrm>
              <a:off x="4306653" y="2022176"/>
              <a:ext cx="998836" cy="1000800"/>
            </a:xfrm>
            <a:prstGeom prst="flowChartConnector">
              <a:avLst/>
            </a:prstGeom>
            <a:solidFill>
              <a:schemeClr val="lt1"/>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79646"/>
                </a:solidFill>
                <a:latin typeface="Arial"/>
                <a:ea typeface="Arial"/>
                <a:cs typeface="Arial"/>
                <a:sym typeface="Arial"/>
              </a:endParaRPr>
            </a:p>
          </p:txBody>
        </p:sp>
        <p:sp>
          <p:nvSpPr>
            <p:cNvPr id="129" name="Google Shape;129;p28"/>
            <p:cNvSpPr txBox="1"/>
            <p:nvPr/>
          </p:nvSpPr>
          <p:spPr>
            <a:xfrm>
              <a:off x="4319361" y="2433594"/>
              <a:ext cx="929331" cy="65487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Quadro per</a:t>
              </a:r>
              <a:endParaRPr/>
            </a:p>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 il clima e l’energia 2030</a:t>
              </a:r>
              <a:endParaRPr/>
            </a:p>
          </p:txBody>
        </p:sp>
        <p:sp>
          <p:nvSpPr>
            <p:cNvPr id="130" name="Google Shape;130;p28"/>
            <p:cNvSpPr txBox="1"/>
            <p:nvPr/>
          </p:nvSpPr>
          <p:spPr>
            <a:xfrm>
              <a:off x="4326789" y="1741309"/>
              <a:ext cx="898544" cy="217894"/>
            </a:xfrm>
            <a:prstGeom prst="rect">
              <a:avLst/>
            </a:prstGeom>
            <a:solidFill>
              <a:schemeClr val="lt1">
                <a:alpha val="0"/>
              </a:scheme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2014</a:t>
              </a:r>
              <a:endParaRPr/>
            </a:p>
          </p:txBody>
        </p:sp>
        <p:cxnSp>
          <p:nvCxnSpPr>
            <p:cNvPr id="131" name="Google Shape;131;p28"/>
            <p:cNvCxnSpPr/>
            <p:nvPr/>
          </p:nvCxnSpPr>
          <p:spPr>
            <a:xfrm>
              <a:off x="4806731" y="3045517"/>
              <a:ext cx="0" cy="252000"/>
            </a:xfrm>
            <a:prstGeom prst="straightConnector1">
              <a:avLst/>
            </a:prstGeom>
            <a:noFill/>
            <a:ln w="38100" cap="flat" cmpd="sng">
              <a:solidFill>
                <a:srgbClr val="82B0E3"/>
              </a:solidFill>
              <a:prstDash val="solid"/>
              <a:round/>
              <a:headEnd type="none" w="sm" len="sm"/>
              <a:tailEnd type="triangle" w="med" len="med"/>
            </a:ln>
          </p:spPr>
        </p:cxnSp>
        <p:pic>
          <p:nvPicPr>
            <p:cNvPr id="132" name="Google Shape;132;p28"/>
            <p:cNvPicPr preferRelativeResize="0"/>
            <p:nvPr/>
          </p:nvPicPr>
          <p:blipFill rotWithShape="1">
            <a:blip r:embed="rId6">
              <a:alphaModFix/>
            </a:blip>
            <a:srcRect/>
            <a:stretch/>
          </p:blipFill>
          <p:spPr>
            <a:xfrm>
              <a:off x="4495044" y="2099035"/>
              <a:ext cx="665247" cy="329380"/>
            </a:xfrm>
            <a:prstGeom prst="rect">
              <a:avLst/>
            </a:prstGeom>
            <a:noFill/>
            <a:ln>
              <a:noFill/>
            </a:ln>
          </p:spPr>
        </p:pic>
      </p:grpSp>
      <p:grpSp>
        <p:nvGrpSpPr>
          <p:cNvPr id="133" name="Google Shape;133;p28"/>
          <p:cNvGrpSpPr/>
          <p:nvPr/>
        </p:nvGrpSpPr>
        <p:grpSpPr>
          <a:xfrm>
            <a:off x="2759529" y="1721692"/>
            <a:ext cx="1077685" cy="3007276"/>
            <a:chOff x="2930979" y="1721692"/>
            <a:chExt cx="1077685" cy="3007276"/>
          </a:xfrm>
        </p:grpSpPr>
        <p:sp>
          <p:nvSpPr>
            <p:cNvPr id="134" name="Google Shape;134;p28"/>
            <p:cNvSpPr/>
            <p:nvPr/>
          </p:nvSpPr>
          <p:spPr>
            <a:xfrm>
              <a:off x="2930979" y="3251640"/>
              <a:ext cx="1077685" cy="147732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 </a:t>
              </a:r>
              <a:r>
                <a:rPr lang="en-US" sz="800" b="0" i="0" u="none" strike="noStrike" cap="none">
                  <a:solidFill>
                    <a:srgbClr val="595959"/>
                  </a:solidFill>
                  <a:latin typeface="EB Garamond"/>
                  <a:ea typeface="EB Garamond"/>
                  <a:cs typeface="EB Garamond"/>
                  <a:sym typeface="EB Garamond"/>
                </a:rPr>
                <a:t>entro il 2050 l'UE riduca le emissioni di gas a effetto serra dell'80% rispetto ai livelli del 1990</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le tappe per raggiungere il risultato sono una riduzione delle emissioni del 40% entro il 2030 e del 60% entro il 2040</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tutti i settori diano il loro contributo</a:t>
              </a:r>
              <a:endParaRPr/>
            </a:p>
            <a:p>
              <a:pPr marL="0" marR="0" lvl="0" indent="0" algn="l" rtl="0">
                <a:lnSpc>
                  <a:spcPct val="100000"/>
                </a:lnSpc>
                <a:spcBef>
                  <a:spcPts val="0"/>
                </a:spcBef>
                <a:spcAft>
                  <a:spcPts val="0"/>
                </a:spcAft>
                <a:buNone/>
              </a:pPr>
              <a:endParaRPr sz="800" b="0" i="0" u="none" strike="noStrike" cap="none">
                <a:solidFill>
                  <a:srgbClr val="002060"/>
                </a:solidFill>
                <a:latin typeface="Century Gothic"/>
                <a:ea typeface="Century Gothic"/>
                <a:cs typeface="Century Gothic"/>
                <a:sym typeface="Century Gothic"/>
              </a:endParaRPr>
            </a:p>
          </p:txBody>
        </p:sp>
        <p:sp>
          <p:nvSpPr>
            <p:cNvPr id="135" name="Google Shape;135;p28"/>
            <p:cNvSpPr/>
            <p:nvPr/>
          </p:nvSpPr>
          <p:spPr>
            <a:xfrm>
              <a:off x="2971571" y="2028567"/>
              <a:ext cx="998836" cy="1000800"/>
            </a:xfrm>
            <a:prstGeom prst="flowChartConnector">
              <a:avLst/>
            </a:prstGeom>
            <a:solidFill>
              <a:schemeClr val="lt1"/>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36" name="Google Shape;136;p28"/>
            <p:cNvSpPr txBox="1"/>
            <p:nvPr/>
          </p:nvSpPr>
          <p:spPr>
            <a:xfrm>
              <a:off x="2962621" y="2385431"/>
              <a:ext cx="1018790" cy="71287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Un'economia a basse emissioni di carbonio entro il 2050</a:t>
              </a:r>
              <a:endParaRPr/>
            </a:p>
          </p:txBody>
        </p:sp>
        <p:sp>
          <p:nvSpPr>
            <p:cNvPr id="137" name="Google Shape;137;p28"/>
            <p:cNvSpPr txBox="1"/>
            <p:nvPr/>
          </p:nvSpPr>
          <p:spPr>
            <a:xfrm>
              <a:off x="3051563" y="1721692"/>
              <a:ext cx="898544" cy="217894"/>
            </a:xfrm>
            <a:prstGeom prst="rect">
              <a:avLst/>
            </a:prstGeom>
            <a:solidFill>
              <a:schemeClr val="lt1">
                <a:alpha val="0"/>
              </a:schemeClr>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2011</a:t>
              </a:r>
              <a:endParaRPr/>
            </a:p>
          </p:txBody>
        </p:sp>
        <p:cxnSp>
          <p:nvCxnSpPr>
            <p:cNvPr id="138" name="Google Shape;138;p28"/>
            <p:cNvCxnSpPr>
              <a:stCxn id="135" idx="4"/>
            </p:cNvCxnSpPr>
            <p:nvPr/>
          </p:nvCxnSpPr>
          <p:spPr>
            <a:xfrm>
              <a:off x="3470989" y="3029367"/>
              <a:ext cx="0" cy="253500"/>
            </a:xfrm>
            <a:prstGeom prst="straightConnector1">
              <a:avLst/>
            </a:prstGeom>
            <a:noFill/>
            <a:ln w="38100" cap="flat" cmpd="sng">
              <a:solidFill>
                <a:srgbClr val="82B0E3"/>
              </a:solidFill>
              <a:prstDash val="solid"/>
              <a:round/>
              <a:headEnd type="none" w="sm" len="sm"/>
              <a:tailEnd type="triangle" w="med" len="med"/>
            </a:ln>
          </p:spPr>
        </p:cxnSp>
        <p:pic>
          <p:nvPicPr>
            <p:cNvPr id="139" name="Google Shape;139;p28"/>
            <p:cNvPicPr preferRelativeResize="0"/>
            <p:nvPr/>
          </p:nvPicPr>
          <p:blipFill rotWithShape="1">
            <a:blip r:embed="rId6">
              <a:alphaModFix/>
            </a:blip>
            <a:srcRect/>
            <a:stretch/>
          </p:blipFill>
          <p:spPr>
            <a:xfrm>
              <a:off x="3146759" y="2090910"/>
              <a:ext cx="665247" cy="329380"/>
            </a:xfrm>
            <a:prstGeom prst="rect">
              <a:avLst/>
            </a:prstGeom>
            <a:noFill/>
            <a:ln>
              <a:noFill/>
            </a:ln>
          </p:spPr>
        </p:pic>
      </p:grpSp>
      <p:sp>
        <p:nvSpPr>
          <p:cNvPr id="140" name="Google Shape;140;p28"/>
          <p:cNvSpPr/>
          <p:nvPr/>
        </p:nvSpPr>
        <p:spPr>
          <a:xfrm>
            <a:off x="6264174" y="1939343"/>
            <a:ext cx="1000800" cy="1000800"/>
          </a:xfrm>
          <a:prstGeom prst="flowChartConnector">
            <a:avLst/>
          </a:prstGeom>
          <a:solidFill>
            <a:schemeClr val="lt1"/>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79646"/>
              </a:solidFill>
              <a:latin typeface="Arial"/>
              <a:ea typeface="Arial"/>
              <a:cs typeface="Arial"/>
              <a:sym typeface="Arial"/>
            </a:endParaRPr>
          </a:p>
        </p:txBody>
      </p:sp>
      <p:sp>
        <p:nvSpPr>
          <p:cNvPr id="141" name="Google Shape;141;p28"/>
          <p:cNvSpPr txBox="1"/>
          <p:nvPr/>
        </p:nvSpPr>
        <p:spPr>
          <a:xfrm>
            <a:off x="6324958" y="2350760"/>
            <a:ext cx="931158" cy="65487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1" i="0" u="none" strike="noStrike" cap="none">
                <a:solidFill>
                  <a:srgbClr val="595959"/>
                </a:solidFill>
                <a:latin typeface="Century Gothic"/>
                <a:ea typeface="Century Gothic"/>
                <a:cs typeface="Century Gothic"/>
                <a:sym typeface="Century Gothic"/>
              </a:rPr>
              <a:t>Pacchetto Energia pulita per tutti gli europei</a:t>
            </a:r>
            <a:endParaRPr/>
          </a:p>
        </p:txBody>
      </p:sp>
      <p:cxnSp>
        <p:nvCxnSpPr>
          <p:cNvPr id="142" name="Google Shape;142;p28"/>
          <p:cNvCxnSpPr/>
          <p:nvPr/>
        </p:nvCxnSpPr>
        <p:spPr>
          <a:xfrm>
            <a:off x="6743510" y="2947169"/>
            <a:ext cx="0" cy="252000"/>
          </a:xfrm>
          <a:prstGeom prst="straightConnector1">
            <a:avLst/>
          </a:prstGeom>
          <a:noFill/>
          <a:ln w="38100" cap="flat" cmpd="sng">
            <a:solidFill>
              <a:srgbClr val="82B0E3"/>
            </a:solidFill>
            <a:prstDash val="solid"/>
            <a:round/>
            <a:headEnd type="none" w="sm" len="sm"/>
            <a:tailEnd type="triangle" w="med" len="med"/>
          </a:ln>
        </p:spPr>
      </p:cxnSp>
      <p:pic>
        <p:nvPicPr>
          <p:cNvPr id="143" name="Google Shape;143;p28"/>
          <p:cNvPicPr preferRelativeResize="0"/>
          <p:nvPr/>
        </p:nvPicPr>
        <p:blipFill rotWithShape="1">
          <a:blip r:embed="rId6">
            <a:alphaModFix/>
          </a:blip>
          <a:srcRect/>
          <a:stretch/>
        </p:blipFill>
        <p:spPr>
          <a:xfrm>
            <a:off x="6436782" y="1982334"/>
            <a:ext cx="666555" cy="329380"/>
          </a:xfrm>
          <a:prstGeom prst="rect">
            <a:avLst/>
          </a:prstGeom>
          <a:noFill/>
          <a:ln>
            <a:noFill/>
          </a:ln>
        </p:spPr>
      </p:pic>
      <p:sp>
        <p:nvSpPr>
          <p:cNvPr id="144" name="Google Shape;144;p28"/>
          <p:cNvSpPr txBox="1"/>
          <p:nvPr/>
        </p:nvSpPr>
        <p:spPr>
          <a:xfrm>
            <a:off x="6322827" y="1654387"/>
            <a:ext cx="900311" cy="224776"/>
          </a:xfrm>
          <a:prstGeom prst="rect">
            <a:avLst/>
          </a:prstGeom>
          <a:solidFill>
            <a:schemeClr val="lt1"/>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2018</a:t>
            </a:r>
            <a:endParaRPr/>
          </a:p>
        </p:txBody>
      </p:sp>
      <p:sp>
        <p:nvSpPr>
          <p:cNvPr id="145" name="Google Shape;145;p28"/>
          <p:cNvSpPr/>
          <p:nvPr/>
        </p:nvSpPr>
        <p:spPr>
          <a:xfrm>
            <a:off x="6183781" y="3212694"/>
            <a:ext cx="1147749" cy="9848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riduzione di almeno il 40% le emissioni di gas a effetto serra rispetto al 1990</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a:t>
            </a:r>
            <a:r>
              <a:rPr lang="en-US" sz="800" b="1" i="0" u="none" strike="noStrike" cap="none">
                <a:solidFill>
                  <a:srgbClr val="595959"/>
                </a:solidFill>
                <a:latin typeface="EB Garamond"/>
                <a:ea typeface="EB Garamond"/>
                <a:cs typeface="EB Garamond"/>
                <a:sym typeface="EB Garamond"/>
              </a:rPr>
              <a:t>una quota almeno del 30% di energia rinnovabile </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a:t>
            </a:r>
            <a:r>
              <a:rPr lang="en-US" sz="800" b="1" i="0" u="none" strike="noStrike" cap="none">
                <a:solidFill>
                  <a:srgbClr val="595959"/>
                </a:solidFill>
                <a:latin typeface="EB Garamond"/>
                <a:ea typeface="EB Garamond"/>
                <a:cs typeface="EB Garamond"/>
                <a:sym typeface="EB Garamond"/>
              </a:rPr>
              <a:t>un miglioramento almeno del 32,5 % dell'efficienza energetica</a:t>
            </a:r>
            <a:endParaRPr/>
          </a:p>
        </p:txBody>
      </p:sp>
      <p:sp>
        <p:nvSpPr>
          <p:cNvPr id="146"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a:solidFill>
                  <a:srgbClr val="434343"/>
                </a:solidFill>
                <a:latin typeface="Montserrat ExtraBold"/>
                <a:ea typeface="Montserrat ExtraBold"/>
                <a:cs typeface="Montserrat ExtraBold"/>
                <a:sym typeface="Montserrat ExtraBold"/>
              </a:rPr>
              <a:t>Il </a:t>
            </a:r>
            <a:r>
              <a:rPr lang="en-US" sz="1400" b="0" i="0" u="none" strike="noStrike" cap="none" dirty="0" err="1">
                <a:solidFill>
                  <a:srgbClr val="434343"/>
                </a:solidFill>
                <a:latin typeface="Montserrat ExtraBold"/>
                <a:ea typeface="Montserrat ExtraBold"/>
                <a:cs typeface="Montserrat ExtraBold"/>
                <a:sym typeface="Montserrat ExtraBold"/>
              </a:rPr>
              <a:t>quadro</a:t>
            </a:r>
            <a:r>
              <a:rPr lang="en-US" sz="1400" b="0" i="0" u="none" strike="noStrike" cap="none" dirty="0">
                <a:solidFill>
                  <a:srgbClr val="434343"/>
                </a:solidFill>
                <a:latin typeface="Montserrat ExtraBold"/>
                <a:ea typeface="Montserrat ExtraBold"/>
                <a:cs typeface="Montserrat ExtraBold"/>
                <a:sym typeface="Montserrat ExtraBold"/>
              </a:rPr>
              <a:t> </a:t>
            </a:r>
            <a:r>
              <a:rPr lang="en-US" sz="1400" b="0" i="0" u="none" strike="noStrike" cap="none" dirty="0" err="1">
                <a:solidFill>
                  <a:srgbClr val="434343"/>
                </a:solidFill>
                <a:latin typeface="Montserrat ExtraBold"/>
                <a:ea typeface="Montserrat ExtraBold"/>
                <a:cs typeface="Montserrat ExtraBold"/>
                <a:sym typeface="Montserrat ExtraBold"/>
              </a:rPr>
              <a:t>internazionale</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147" name="Google Shape;147;p28"/>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a:solidFill>
                  <a:srgbClr val="434343"/>
                </a:solidFill>
                <a:latin typeface="Montserrat ExtraBold"/>
                <a:ea typeface="Montserrat ExtraBold"/>
                <a:cs typeface="Montserrat ExtraBold"/>
                <a:sym typeface="Montserrat ExtraBold"/>
              </a:rPr>
              <a:t>01</a:t>
            </a:r>
            <a:endParaRPr sz="2800" b="0" i="0" u="none" strike="noStrike" cap="none" dirty="0">
              <a:solidFill>
                <a:srgbClr val="434343"/>
              </a:solidFill>
              <a:latin typeface="Montserrat ExtraBold"/>
              <a:ea typeface="Montserrat ExtraBold"/>
              <a:cs typeface="Montserrat ExtraBold"/>
              <a:sym typeface="Montserrat ExtraBold"/>
            </a:endParaRPr>
          </a:p>
        </p:txBody>
      </p:sp>
      <p:grpSp>
        <p:nvGrpSpPr>
          <p:cNvPr id="148" name="Google Shape;148;p28"/>
          <p:cNvGrpSpPr/>
          <p:nvPr/>
        </p:nvGrpSpPr>
        <p:grpSpPr>
          <a:xfrm>
            <a:off x="7345136" y="1679661"/>
            <a:ext cx="1102179" cy="2866385"/>
            <a:chOff x="5600700" y="1764025"/>
            <a:chExt cx="1102179" cy="2866385"/>
          </a:xfrm>
        </p:grpSpPr>
        <p:sp>
          <p:nvSpPr>
            <p:cNvPr id="149" name="Google Shape;149;p28"/>
            <p:cNvSpPr/>
            <p:nvPr/>
          </p:nvSpPr>
          <p:spPr>
            <a:xfrm>
              <a:off x="5600700" y="3276193"/>
              <a:ext cx="1102179" cy="135421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riduzione di almeno il 43% entro il 2030 e del 60% entro il 2035 il picco delle emissioni di gas a effetto serra rispetto al 2019</a:t>
              </a:r>
              <a:endParaRPr sz="800" b="0" i="0" u="none" strike="noStrike" cap="none">
                <a:solidFill>
                  <a:srgbClr val="595959"/>
                </a:solidFill>
                <a:latin typeface="EB Garamond"/>
                <a:ea typeface="EB Garamond"/>
                <a:cs typeface="EB Garamond"/>
                <a:sym typeface="EB Garamond"/>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triplicare la capacità di energia rinnovabile </a:t>
              </a:r>
              <a:endParaRPr/>
            </a:p>
            <a:p>
              <a:pPr marL="0" marR="0" lvl="0" indent="0" algn="l" rtl="0">
                <a:lnSpc>
                  <a:spcPct val="100000"/>
                </a:lnSpc>
                <a:spcBef>
                  <a:spcPts val="0"/>
                </a:spcBef>
                <a:spcAft>
                  <a:spcPts val="0"/>
                </a:spcAft>
                <a:buNone/>
              </a:pPr>
              <a:r>
                <a:rPr lang="en-US" sz="800" b="0" i="0" u="none" strike="noStrike" cap="none">
                  <a:solidFill>
                    <a:srgbClr val="595959"/>
                  </a:solidFill>
                  <a:latin typeface="EB Garamond"/>
                  <a:ea typeface="EB Garamond"/>
                  <a:cs typeface="EB Garamond"/>
                  <a:sym typeface="EB Garamond"/>
                </a:rPr>
                <a:t>• raddoppiare il tasso di miglioramento dell'efficienza energetica entro il 2030</a:t>
              </a:r>
              <a:endParaRPr sz="800" b="0" i="0" u="none" strike="noStrike" cap="none">
                <a:solidFill>
                  <a:srgbClr val="595959"/>
                </a:solidFill>
                <a:latin typeface="EB Garamond"/>
                <a:ea typeface="EB Garamond"/>
                <a:cs typeface="EB Garamond"/>
                <a:sym typeface="EB Garamond"/>
              </a:endParaRPr>
            </a:p>
          </p:txBody>
        </p:sp>
        <p:sp>
          <p:nvSpPr>
            <p:cNvPr id="150" name="Google Shape;150;p28"/>
            <p:cNvSpPr/>
            <p:nvPr/>
          </p:nvSpPr>
          <p:spPr>
            <a:xfrm>
              <a:off x="5650743" y="2038050"/>
              <a:ext cx="998836" cy="1000800"/>
            </a:xfrm>
            <a:prstGeom prst="flowChartConnector">
              <a:avLst/>
            </a:prstGeom>
            <a:solidFill>
              <a:schemeClr val="lt1"/>
            </a:solidFill>
            <a:ln w="25400" cap="flat" cmpd="sng">
              <a:solidFill>
                <a:srgbClr val="A1FDD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51" name="Google Shape;151;p28"/>
            <p:cNvSpPr txBox="1"/>
            <p:nvPr/>
          </p:nvSpPr>
          <p:spPr>
            <a:xfrm>
              <a:off x="5723251" y="1764025"/>
              <a:ext cx="898544" cy="224776"/>
            </a:xfrm>
            <a:prstGeom prst="rect">
              <a:avLst/>
            </a:prstGeom>
            <a:solidFill>
              <a:schemeClr val="lt1"/>
            </a:solidFill>
            <a:ln>
              <a:noFill/>
            </a:ln>
          </p:spPr>
          <p:txBody>
            <a:bodyPr spcFirstLastPara="1" wrap="square" lIns="0" tIns="45700" rIns="0"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595959"/>
                  </a:solidFill>
                  <a:latin typeface="EB Garamond"/>
                  <a:ea typeface="EB Garamond"/>
                  <a:cs typeface="EB Garamond"/>
                  <a:sym typeface="EB Garamond"/>
                </a:rPr>
                <a:t>2023</a:t>
              </a:r>
              <a:endParaRPr sz="2000" b="1" i="0" u="none" strike="noStrike" cap="none">
                <a:solidFill>
                  <a:srgbClr val="595959"/>
                </a:solidFill>
                <a:latin typeface="EB Garamond"/>
                <a:ea typeface="EB Garamond"/>
                <a:cs typeface="EB Garamond"/>
                <a:sym typeface="EB Garamond"/>
              </a:endParaRPr>
            </a:p>
          </p:txBody>
        </p:sp>
        <p:cxnSp>
          <p:nvCxnSpPr>
            <p:cNvPr id="152" name="Google Shape;152;p28"/>
            <p:cNvCxnSpPr/>
            <p:nvPr/>
          </p:nvCxnSpPr>
          <p:spPr>
            <a:xfrm>
              <a:off x="6141694" y="3055783"/>
              <a:ext cx="3649" cy="253552"/>
            </a:xfrm>
            <a:prstGeom prst="straightConnector1">
              <a:avLst/>
            </a:prstGeom>
            <a:noFill/>
            <a:ln w="38100" cap="flat" cmpd="sng">
              <a:solidFill>
                <a:srgbClr val="A1FDDC"/>
              </a:solidFill>
              <a:prstDash val="solid"/>
              <a:round/>
              <a:headEnd type="none" w="sm" len="sm"/>
              <a:tailEnd type="triangle" w="med" len="med"/>
            </a:ln>
          </p:spPr>
        </p:cxnSp>
        <p:sp>
          <p:nvSpPr>
            <p:cNvPr id="153" name="Google Shape;153;p28"/>
            <p:cNvSpPr txBox="1"/>
            <p:nvPr/>
          </p:nvSpPr>
          <p:spPr>
            <a:xfrm>
              <a:off x="5642276" y="2359992"/>
              <a:ext cx="999909" cy="65829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Conferenza delle Parti</a:t>
              </a:r>
              <a:endParaRPr/>
            </a:p>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COP 28</a:t>
              </a:r>
              <a:endParaRPr sz="800" b="0" i="0" u="none" strike="noStrike" cap="none">
                <a:solidFill>
                  <a:srgbClr val="595959"/>
                </a:solidFill>
                <a:latin typeface="Century Gothic"/>
                <a:ea typeface="Century Gothic"/>
                <a:cs typeface="Century Gothic"/>
                <a:sym typeface="Century Gothic"/>
              </a:endParaRPr>
            </a:p>
            <a:p>
              <a:pPr marL="0" marR="0" lvl="0" indent="0" algn="ctr" rtl="0">
                <a:lnSpc>
                  <a:spcPct val="100000"/>
                </a:lnSpc>
                <a:spcBef>
                  <a:spcPts val="0"/>
                </a:spcBef>
                <a:spcAft>
                  <a:spcPts val="0"/>
                </a:spcAft>
                <a:buNone/>
              </a:pPr>
              <a:r>
                <a:rPr lang="en-US" sz="800" b="0" i="0" u="none" strike="noStrike" cap="none">
                  <a:solidFill>
                    <a:srgbClr val="595959"/>
                  </a:solidFill>
                  <a:latin typeface="Century Gothic"/>
                  <a:ea typeface="Century Gothic"/>
                  <a:cs typeface="Century Gothic"/>
                  <a:sym typeface="Century Gothic"/>
                </a:rPr>
                <a:t>Dubai</a:t>
              </a:r>
              <a:endParaRPr sz="800" b="0" i="0" u="none" strike="noStrike" cap="none">
                <a:solidFill>
                  <a:srgbClr val="595959"/>
                </a:solidFill>
                <a:latin typeface="Century Gothic"/>
                <a:ea typeface="Century Gothic"/>
                <a:cs typeface="Century Gothic"/>
                <a:sym typeface="Century Gothic"/>
              </a:endParaRPr>
            </a:p>
          </p:txBody>
        </p:sp>
        <p:pic>
          <p:nvPicPr>
            <p:cNvPr id="154" name="Google Shape;154;p28"/>
            <p:cNvPicPr preferRelativeResize="0"/>
            <p:nvPr/>
          </p:nvPicPr>
          <p:blipFill rotWithShape="1">
            <a:blip r:embed="rId5">
              <a:alphaModFix/>
            </a:blip>
            <a:srcRect l="12279" t="11597" r="57164" b="18913"/>
            <a:stretch/>
          </p:blipFill>
          <p:spPr>
            <a:xfrm>
              <a:off x="5956946" y="2128025"/>
              <a:ext cx="368311" cy="246839"/>
            </a:xfrm>
            <a:prstGeom prst="rect">
              <a:avLst/>
            </a:prstGeom>
            <a:noFill/>
            <a:ln>
              <a:noFill/>
            </a:ln>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2"/>
          <p:cNvSpPr/>
          <p:nvPr/>
        </p:nvSpPr>
        <p:spPr>
          <a:xfrm>
            <a:off x="545774" y="593358"/>
            <a:ext cx="8233895"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Al fine del </a:t>
            </a:r>
            <a:r>
              <a:rPr lang="en-US" sz="1200" b="0" i="0" u="none" strike="noStrike" cap="none" dirty="0" err="1">
                <a:solidFill>
                  <a:srgbClr val="434343"/>
                </a:solidFill>
                <a:latin typeface="EB Garamond"/>
                <a:ea typeface="EB Garamond"/>
                <a:cs typeface="EB Garamond"/>
                <a:sym typeface="EB Garamond"/>
              </a:rPr>
              <a:t>raggiungimento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degli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obiettivi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preposti</a:t>
            </a:r>
            <a:r>
              <a:rPr lang="en-US" sz="1200" b="0" i="0" u="none" strike="noStrike" cap="none" dirty="0">
                <a:solidFill>
                  <a:srgbClr val="434343"/>
                </a:solidFill>
                <a:latin typeface="EB Garamond"/>
                <a:ea typeface="EB Garamond"/>
                <a:cs typeface="EB Garamond"/>
                <a:sym typeface="EB Garamond"/>
              </a:rPr>
              <a:t>, la </a:t>
            </a:r>
            <a:r>
              <a:rPr lang="en-US" sz="1200" b="0" i="0" u="none" strike="noStrike" cap="none" dirty="0" err="1">
                <a:solidFill>
                  <a:srgbClr val="434343"/>
                </a:solidFill>
                <a:latin typeface="EB Garamond"/>
                <a:ea typeface="EB Garamond"/>
                <a:cs typeface="EB Garamond"/>
                <a:sym typeface="EB Garamond"/>
              </a:rPr>
              <a:t>Commissione</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Parlamento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Europeo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hanno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emanato</a:t>
            </a:r>
            <a:r>
              <a:rPr lang="en-US" sz="1200" b="0" i="0" u="none" strike="noStrike" cap="none" dirty="0">
                <a:solidFill>
                  <a:srgbClr val="434343"/>
                </a:solidFill>
                <a:latin typeface="EB Garamond"/>
                <a:ea typeface="EB Garamond"/>
                <a:cs typeface="EB Garamond"/>
                <a:sym typeface="EB Garamond"/>
              </a:rPr>
              <a:t> delle </a:t>
            </a:r>
            <a:r>
              <a:rPr lang="en-US" sz="1200" b="0" i="0" u="none" strike="noStrike" cap="none" dirty="0" err="1">
                <a:solidFill>
                  <a:srgbClr val="434343"/>
                </a:solidFill>
                <a:latin typeface="EB Garamond"/>
                <a:ea typeface="EB Garamond"/>
                <a:cs typeface="EB Garamond"/>
                <a:sym typeface="EB Garamond"/>
              </a:rPr>
              <a:t>Direttive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relativamente</a:t>
            </a: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all’efficienza</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energetica</a:t>
            </a:r>
            <a:r>
              <a:rPr lang="en-US" sz="1200" b="1" i="0" u="none" strike="noStrike" cap="none" dirty="0">
                <a:solidFill>
                  <a:srgbClr val="434343"/>
                </a:solidFill>
                <a:latin typeface="EB Garamond"/>
                <a:ea typeface="EB Garamond"/>
                <a:cs typeface="EB Garamond"/>
                <a:sym typeface="EB Garamond"/>
              </a:rPr>
              <a:t> </a:t>
            </a:r>
            <a:r>
              <a:rPr lang="en-US" sz="1200" b="0" i="0" u="none" strike="noStrike" cap="none" dirty="0">
                <a:solidFill>
                  <a:srgbClr val="434343"/>
                </a:solidFill>
                <a:latin typeface="EB Garamond"/>
                <a:ea typeface="EB Garamond"/>
                <a:cs typeface="EB Garamond"/>
                <a:sym typeface="EB Garamond"/>
              </a:rPr>
              <a:t>e </a:t>
            </a:r>
            <a:r>
              <a:rPr lang="en-US" sz="1200" b="1" i="0" u="none" strike="noStrike" cap="none" dirty="0">
                <a:solidFill>
                  <a:srgbClr val="434343"/>
                </a:solidFill>
                <a:latin typeface="EB Garamond"/>
                <a:ea typeface="EB Garamond"/>
                <a:cs typeface="EB Garamond"/>
                <a:sym typeface="EB Garamond"/>
              </a:rPr>
              <a:t>alla </a:t>
            </a:r>
            <a:r>
              <a:rPr lang="en-US" sz="1200" b="1" i="0" u="none" strike="noStrike" cap="none" dirty="0" err="1">
                <a:solidFill>
                  <a:srgbClr val="434343"/>
                </a:solidFill>
                <a:latin typeface="EB Garamond"/>
                <a:ea typeface="EB Garamond"/>
                <a:cs typeface="EB Garamond"/>
                <a:sym typeface="EB Garamond"/>
              </a:rPr>
              <a:t>promozione</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dell’uso</a:t>
            </a:r>
            <a:r>
              <a:rPr lang="en-US" sz="1200" b="1" i="0" u="none" strike="noStrike" cap="none" dirty="0">
                <a:solidFill>
                  <a:srgbClr val="434343"/>
                </a:solidFill>
                <a:latin typeface="EB Garamond"/>
                <a:ea typeface="EB Garamond"/>
                <a:cs typeface="EB Garamond"/>
                <a:sym typeface="EB Garamond"/>
              </a:rPr>
              <a:t> di </a:t>
            </a:r>
            <a:r>
              <a:rPr lang="en-US" sz="1200" b="1" i="0" u="none" strike="noStrike" cap="none" dirty="0" err="1">
                <a:solidFill>
                  <a:srgbClr val="434343"/>
                </a:solidFill>
                <a:latin typeface="EB Garamond"/>
                <a:ea typeface="EB Garamond"/>
                <a:cs typeface="EB Garamond"/>
                <a:sym typeface="EB Garamond"/>
              </a:rPr>
              <a:t>energia</a:t>
            </a:r>
            <a:r>
              <a:rPr lang="en-US" sz="1200" b="1" i="0" u="none" strike="noStrike" cap="none" dirty="0">
                <a:solidFill>
                  <a:srgbClr val="434343"/>
                </a:solidFill>
                <a:latin typeface="EB Garamond"/>
                <a:ea typeface="EB Garamond"/>
                <a:cs typeface="EB Garamond"/>
                <a:sym typeface="EB Garamond"/>
              </a:rPr>
              <a:t> da </a:t>
            </a:r>
            <a:r>
              <a:rPr lang="en-US" sz="1200" b="1" i="0" u="none" strike="noStrike" cap="none" dirty="0" err="1">
                <a:solidFill>
                  <a:srgbClr val="434343"/>
                </a:solidFill>
                <a:latin typeface="EB Garamond"/>
                <a:ea typeface="EB Garamond"/>
                <a:cs typeface="EB Garamond"/>
                <a:sym typeface="EB Garamond"/>
              </a:rPr>
              <a:t>fonti</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rinnovabili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che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costituiscono</a:t>
            </a: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i</a:t>
            </a:r>
            <a:r>
              <a:rPr lang="en-US" sz="1200" b="1" i="0" u="none" strike="noStrike" cap="none" dirty="0">
                <a:solidFill>
                  <a:srgbClr val="434343"/>
                </a:solidFill>
                <a:latin typeface="EB Garamond"/>
                <a:ea typeface="EB Garamond"/>
                <a:cs typeface="EB Garamond"/>
                <a:sym typeface="EB Garamond"/>
              </a:rPr>
              <a:t> driver della </a:t>
            </a:r>
            <a:r>
              <a:rPr lang="en-US" sz="1200" b="1" i="0" u="none" strike="noStrike" cap="none" dirty="0" err="1">
                <a:solidFill>
                  <a:srgbClr val="434343"/>
                </a:solidFill>
                <a:latin typeface="EB Garamond"/>
                <a:ea typeface="EB Garamond"/>
                <a:cs typeface="EB Garamond"/>
                <a:sym typeface="EB Garamond"/>
              </a:rPr>
              <a:t>politica</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Tali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Direttive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sono</a:t>
            </a:r>
            <a:r>
              <a:rPr lang="en-US" sz="1200" b="0" i="0" u="none" strike="noStrike" cap="none" dirty="0">
                <a:solidFill>
                  <a:srgbClr val="434343"/>
                </a:solidFill>
                <a:latin typeface="EB Garamond"/>
                <a:ea typeface="EB Garamond"/>
                <a:cs typeface="EB Garamond"/>
                <a:sym typeface="EB Garamond"/>
              </a:rPr>
              <a:t> state </a:t>
            </a:r>
            <a:r>
              <a:rPr lang="en-US" sz="1200" b="0" i="0" u="none" strike="noStrike" cap="none" dirty="0" err="1">
                <a:solidFill>
                  <a:srgbClr val="434343"/>
                </a:solidFill>
                <a:latin typeface="EB Garamond"/>
                <a:ea typeface="EB Garamond"/>
                <a:cs typeface="EB Garamond"/>
                <a:sym typeface="EB Garamond"/>
              </a:rPr>
              <a:t>recepite</a:t>
            </a:r>
            <a:r>
              <a:rPr lang="en-US" sz="1200" b="0" i="0" u="none" strike="noStrike" cap="none" dirty="0">
                <a:solidFill>
                  <a:srgbClr val="434343"/>
                </a:solidFill>
                <a:latin typeface="EB Garamond"/>
                <a:ea typeface="EB Garamond"/>
                <a:cs typeface="EB Garamond"/>
                <a:sym typeface="EB Garamond"/>
              </a:rPr>
              <a:t> in Italia </a:t>
            </a:r>
            <a:r>
              <a:rPr lang="en-US" sz="1200" b="0" i="0" u="none" strike="noStrike" cap="none" dirty="0" err="1">
                <a:solidFill>
                  <a:srgbClr val="434343"/>
                </a:solidFill>
                <a:latin typeface="EB Garamond"/>
                <a:ea typeface="EB Garamond"/>
                <a:cs typeface="EB Garamond"/>
                <a:sym typeface="EB Garamond"/>
              </a:rPr>
              <a:t>attraverso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Decreti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Legislativi</a:t>
            </a:r>
            <a:r>
              <a:rPr lang="en-US" sz="1200" b="0" i="0" u="none" strike="noStrike" cap="none" dirty="0">
                <a:solidFill>
                  <a:srgbClr val="434343"/>
                </a:solidFill>
                <a:latin typeface="EB Garamond"/>
                <a:ea typeface="EB Garamond"/>
                <a:cs typeface="EB Garamond"/>
                <a:sym typeface="EB Garamond"/>
              </a:rPr>
              <a:t>.</a:t>
            </a:r>
            <a:endParaRPr dirty="0"/>
          </a:p>
        </p:txBody>
      </p:sp>
      <p:sp>
        <p:nvSpPr>
          <p:cNvPr id="188" name="Google Shape;188;p32"/>
          <p:cNvSpPr txBox="1"/>
          <p:nvPr/>
        </p:nvSpPr>
        <p:spPr>
          <a:xfrm>
            <a:off x="607219" y="1267222"/>
            <a:ext cx="4007644" cy="432048"/>
          </a:xfrm>
          <a:prstGeom prst="rect">
            <a:avLst/>
          </a:prstGeom>
          <a:solidFill>
            <a:srgbClr val="DAFEF1"/>
          </a:solid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None/>
            </a:pPr>
            <a:r>
              <a:rPr lang="en-US" sz="1400" b="1" i="0" u="none" strike="noStrike" cap="none" dirty="0" err="1">
                <a:solidFill>
                  <a:schemeClr val="dk1"/>
                </a:solidFill>
                <a:latin typeface="EB Garamond"/>
                <a:ea typeface="EB Garamond"/>
                <a:cs typeface="EB Garamond"/>
                <a:sym typeface="EB Garamond"/>
              </a:rPr>
              <a:t>Uso</a:t>
            </a:r>
            <a:r>
              <a:rPr lang="en-US" sz="1400" b="1" i="0" u="none" strike="noStrike" cap="none" dirty="0">
                <a:solidFill>
                  <a:schemeClr val="dk1"/>
                </a:solidFill>
                <a:latin typeface="EB Garamond"/>
                <a:ea typeface="EB Garamond"/>
                <a:cs typeface="EB Garamond"/>
                <a:sym typeface="EB Garamond"/>
              </a:rPr>
              <a:t> di </a:t>
            </a:r>
            <a:r>
              <a:rPr lang="en-US" sz="1400" b="1" i="0" u="none" strike="noStrike" cap="none" dirty="0" err="1">
                <a:solidFill>
                  <a:schemeClr val="dk1"/>
                </a:solidFill>
                <a:latin typeface="EB Garamond"/>
                <a:ea typeface="EB Garamond"/>
                <a:cs typeface="EB Garamond"/>
                <a:sym typeface="EB Garamond"/>
              </a:rPr>
              <a:t>energia</a:t>
            </a:r>
            <a:r>
              <a:rPr lang="en-US" sz="1400" b="1" i="0" u="none" strike="noStrike" cap="none" dirty="0">
                <a:solidFill>
                  <a:schemeClr val="dk1"/>
                </a:solidFill>
                <a:latin typeface="EB Garamond"/>
                <a:ea typeface="EB Garamond"/>
                <a:cs typeface="EB Garamond"/>
                <a:sym typeface="EB Garamond"/>
              </a:rPr>
              <a:t> da </a:t>
            </a:r>
            <a:r>
              <a:rPr lang="en-US" sz="1400" b="1" i="0" u="none" strike="noStrike" cap="none" dirty="0" err="1">
                <a:solidFill>
                  <a:schemeClr val="dk1"/>
                </a:solidFill>
                <a:latin typeface="EB Garamond"/>
                <a:ea typeface="EB Garamond"/>
                <a:cs typeface="EB Garamond"/>
                <a:sym typeface="EB Garamond"/>
              </a:rPr>
              <a:t>fonti</a:t>
            </a:r>
            <a:r>
              <a:rPr lang="en-US" sz="1400" b="1" i="0" u="none" strike="noStrike" cap="none" dirty="0">
                <a:solidFill>
                  <a:schemeClr val="dk1"/>
                </a:solidFill>
                <a:latin typeface="EB Garamond"/>
                <a:ea typeface="EB Garamond"/>
                <a:cs typeface="EB Garamond"/>
                <a:sym typeface="EB Garamond"/>
              </a:rPr>
              <a:t> </a:t>
            </a:r>
            <a:r>
              <a:rPr lang="en-US" sz="1400" b="1" i="0" u="none" strike="noStrike" cap="none" dirty="0" err="1">
                <a:solidFill>
                  <a:schemeClr val="dk1"/>
                </a:solidFill>
                <a:latin typeface="EB Garamond"/>
                <a:ea typeface="EB Garamond"/>
                <a:cs typeface="EB Garamond"/>
                <a:sym typeface="EB Garamond"/>
              </a:rPr>
              <a:t>rinnovabili</a:t>
            </a:r>
            <a:endParaRPr sz="1400" b="1" i="0" u="none" strike="noStrike" cap="none" dirty="0">
              <a:solidFill>
                <a:schemeClr val="dk1"/>
              </a:solidFill>
              <a:latin typeface="EB Garamond"/>
              <a:ea typeface="EB Garamond"/>
              <a:cs typeface="EB Garamond"/>
              <a:sym typeface="EB Garamond"/>
            </a:endParaRPr>
          </a:p>
        </p:txBody>
      </p:sp>
      <p:sp>
        <p:nvSpPr>
          <p:cNvPr id="189" name="Google Shape;189;p32"/>
          <p:cNvSpPr/>
          <p:nvPr/>
        </p:nvSpPr>
        <p:spPr>
          <a:xfrm>
            <a:off x="640945" y="2439179"/>
            <a:ext cx="1584176" cy="78483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EB Garamond"/>
                <a:ea typeface="EB Garamond"/>
                <a:cs typeface="EB Garamond"/>
                <a:sym typeface="EB Garamond"/>
              </a:rPr>
              <a:t>Direttiva 2001/2018</a:t>
            </a:r>
            <a:endParaRPr/>
          </a:p>
          <a:p>
            <a:pPr marL="0" marR="0" lvl="0" indent="0" algn="l" rtl="0">
              <a:lnSpc>
                <a:spcPct val="100000"/>
              </a:lnSpc>
              <a:spcBef>
                <a:spcPts val="300"/>
              </a:spcBef>
              <a:spcAft>
                <a:spcPts val="0"/>
              </a:spcAft>
              <a:buNone/>
            </a:pPr>
            <a:r>
              <a:rPr lang="en-US" sz="1200" b="1" i="0" u="none" strike="noStrike" cap="none">
                <a:solidFill>
                  <a:schemeClr val="dk2"/>
                </a:solidFill>
                <a:latin typeface="EB Garamond"/>
                <a:ea typeface="EB Garamond"/>
                <a:cs typeface="EB Garamond"/>
                <a:sym typeface="EB Garamond"/>
              </a:rPr>
              <a:t>*RED II </a:t>
            </a:r>
            <a:endParaRPr/>
          </a:p>
          <a:p>
            <a:pPr marL="0" marR="0" lvl="0" indent="0" algn="l" rtl="0">
              <a:lnSpc>
                <a:spcPct val="100000"/>
              </a:lnSpc>
              <a:spcBef>
                <a:spcPts val="300"/>
              </a:spcBef>
              <a:spcAft>
                <a:spcPts val="0"/>
              </a:spcAft>
              <a:buNone/>
            </a:pPr>
            <a:r>
              <a:rPr lang="en-US" sz="1100" b="0" i="0" u="none" strike="noStrike" cap="none">
                <a:solidFill>
                  <a:schemeClr val="dk2"/>
                </a:solidFill>
                <a:latin typeface="EB Garamond"/>
                <a:ea typeface="EB Garamond"/>
                <a:cs typeface="EB Garamond"/>
                <a:sym typeface="EB Garamond"/>
              </a:rPr>
              <a:t>Promozione dell’uso di energia da fonti rinnovabili</a:t>
            </a:r>
            <a:endParaRPr/>
          </a:p>
        </p:txBody>
      </p:sp>
      <p:sp>
        <p:nvSpPr>
          <p:cNvPr id="190" name="Google Shape;190;p32"/>
          <p:cNvSpPr/>
          <p:nvPr/>
        </p:nvSpPr>
        <p:spPr>
          <a:xfrm>
            <a:off x="2203955" y="2651448"/>
            <a:ext cx="767845" cy="275589"/>
          </a:xfrm>
          <a:prstGeom prst="rightArrow">
            <a:avLst>
              <a:gd name="adj1" fmla="val 50000"/>
              <a:gd name="adj2" fmla="val 50000"/>
            </a:avLst>
          </a:prstGeom>
          <a:solidFill>
            <a:srgbClr val="DAFEF1"/>
          </a:solidFill>
          <a:ln w="9525" cap="flat" cmpd="sng">
            <a:solidFill>
              <a:srgbClr val="DAFEF1"/>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None/>
            </a:pPr>
            <a:endParaRPr sz="350" b="0" i="0" u="none" strike="noStrike" cap="none">
              <a:solidFill>
                <a:schemeClr val="dk1"/>
              </a:solidFill>
              <a:latin typeface="EB Garamond"/>
              <a:ea typeface="EB Garamond"/>
              <a:cs typeface="EB Garamond"/>
              <a:sym typeface="EB Garamond"/>
            </a:endParaRPr>
          </a:p>
        </p:txBody>
      </p:sp>
      <p:sp>
        <p:nvSpPr>
          <p:cNvPr id="191" name="Google Shape;191;p32"/>
          <p:cNvSpPr/>
          <p:nvPr/>
        </p:nvSpPr>
        <p:spPr>
          <a:xfrm>
            <a:off x="3048001" y="2204130"/>
            <a:ext cx="1447800" cy="59247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EB Garamond"/>
                <a:ea typeface="EB Garamond"/>
                <a:cs typeface="EB Garamond"/>
                <a:sym typeface="EB Garamond"/>
              </a:rPr>
              <a:t>Provvisorio</a:t>
            </a:r>
            <a:endParaRPr/>
          </a:p>
          <a:p>
            <a:pPr marL="0" marR="0" lvl="0" indent="0" algn="l" rtl="0">
              <a:lnSpc>
                <a:spcPct val="100000"/>
              </a:lnSpc>
              <a:spcBef>
                <a:spcPts val="300"/>
              </a:spcBef>
              <a:spcAft>
                <a:spcPts val="0"/>
              </a:spcAft>
              <a:buNone/>
            </a:pPr>
            <a:r>
              <a:rPr lang="en-US" sz="1200" b="1" i="0" u="none" strike="noStrike" cap="none">
                <a:solidFill>
                  <a:schemeClr val="dk2"/>
                </a:solidFill>
                <a:latin typeface="EB Garamond"/>
                <a:ea typeface="EB Garamond"/>
                <a:cs typeface="EB Garamond"/>
                <a:sym typeface="EB Garamond"/>
              </a:rPr>
              <a:t>D. Lgs. 162/2019                                </a:t>
            </a:r>
            <a:r>
              <a:rPr lang="en-US" sz="1100" b="0" i="0" u="none" strike="noStrike" cap="none">
                <a:solidFill>
                  <a:schemeClr val="dk2"/>
                </a:solidFill>
                <a:latin typeface="EB Garamond"/>
                <a:ea typeface="EB Garamond"/>
                <a:cs typeface="EB Garamond"/>
                <a:sym typeface="EB Garamond"/>
              </a:rPr>
              <a:t>30 dicembre 2019</a:t>
            </a:r>
            <a:endParaRPr sz="1200" b="0" i="0" u="none" strike="noStrike" cap="none">
              <a:solidFill>
                <a:schemeClr val="dk2"/>
              </a:solidFill>
              <a:latin typeface="EB Garamond"/>
              <a:ea typeface="EB Garamond"/>
              <a:cs typeface="EB Garamond"/>
              <a:sym typeface="EB Garamond"/>
            </a:endParaRPr>
          </a:p>
        </p:txBody>
      </p:sp>
      <p:sp>
        <p:nvSpPr>
          <p:cNvPr id="192" name="Google Shape;192;p32"/>
          <p:cNvSpPr/>
          <p:nvPr/>
        </p:nvSpPr>
        <p:spPr>
          <a:xfrm>
            <a:off x="821763" y="1871861"/>
            <a:ext cx="936885" cy="422936"/>
          </a:xfrm>
          <a:prstGeom prst="rect">
            <a:avLst/>
          </a:prstGeom>
          <a:blipFill rotWithShape="1">
            <a:blip r:embed="rId3">
              <a:alphaModFix/>
            </a:blip>
            <a:stretch>
              <a:fillRect l="8305" r="5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2"/>
          <p:cNvSpPr txBox="1"/>
          <p:nvPr/>
        </p:nvSpPr>
        <p:spPr>
          <a:xfrm>
            <a:off x="4881635" y="1267222"/>
            <a:ext cx="3886117" cy="432048"/>
          </a:xfrm>
          <a:prstGeom prst="rect">
            <a:avLst/>
          </a:prstGeom>
          <a:solidFill>
            <a:srgbClr val="82B0E3"/>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EB Garamond"/>
                <a:ea typeface="EB Garamond"/>
                <a:cs typeface="EB Garamond"/>
                <a:sym typeface="EB Garamond"/>
              </a:rPr>
              <a:t>Efficienza Energetica</a:t>
            </a:r>
            <a:endParaRPr/>
          </a:p>
        </p:txBody>
      </p:sp>
      <p:sp>
        <p:nvSpPr>
          <p:cNvPr id="194" name="Google Shape;194;p32"/>
          <p:cNvSpPr/>
          <p:nvPr/>
        </p:nvSpPr>
        <p:spPr>
          <a:xfrm>
            <a:off x="4969619" y="2416592"/>
            <a:ext cx="1531194" cy="50783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00" b="1" i="0" u="none" strike="noStrike" cap="none">
                <a:solidFill>
                  <a:schemeClr val="dk2"/>
                </a:solidFill>
                <a:latin typeface="EB Garamond"/>
                <a:ea typeface="EB Garamond"/>
                <a:cs typeface="EB Garamond"/>
                <a:sym typeface="EB Garamond"/>
              </a:rPr>
              <a:t>Direttiva 2006/32/CE </a:t>
            </a:r>
            <a:r>
              <a:rPr lang="en-US" sz="1100" b="0" i="0" u="none" strike="noStrike" cap="none">
                <a:solidFill>
                  <a:schemeClr val="dk2"/>
                </a:solidFill>
                <a:latin typeface="EB Garamond"/>
                <a:ea typeface="EB Garamond"/>
                <a:cs typeface="EB Garamond"/>
                <a:sym typeface="EB Garamond"/>
              </a:rPr>
              <a:t>efficienza degli usi finali dell’energia</a:t>
            </a:r>
            <a:endParaRPr sz="1100" b="0" i="0" u="none" strike="noStrike" cap="none">
              <a:solidFill>
                <a:schemeClr val="dk2"/>
              </a:solidFill>
              <a:latin typeface="EB Garamond"/>
              <a:ea typeface="EB Garamond"/>
              <a:cs typeface="EB Garamond"/>
              <a:sym typeface="EB Garamond"/>
            </a:endParaRPr>
          </a:p>
        </p:txBody>
      </p:sp>
      <p:sp>
        <p:nvSpPr>
          <p:cNvPr id="195" name="Google Shape;195;p32"/>
          <p:cNvSpPr/>
          <p:nvPr/>
        </p:nvSpPr>
        <p:spPr>
          <a:xfrm>
            <a:off x="4983553" y="3416719"/>
            <a:ext cx="1584176" cy="101566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00" b="1" i="0" u="none" strike="noStrike" cap="none">
                <a:solidFill>
                  <a:schemeClr val="dk2"/>
                </a:solidFill>
                <a:latin typeface="EB Garamond"/>
                <a:ea typeface="EB Garamond"/>
                <a:cs typeface="EB Garamond"/>
                <a:sym typeface="EB Garamond"/>
              </a:rPr>
              <a:t>Direttiva  2012/27/UE              </a:t>
            </a:r>
            <a:r>
              <a:rPr lang="en-US" sz="1100" b="0" i="0" u="none" strike="noStrike" cap="none">
                <a:solidFill>
                  <a:schemeClr val="dk2"/>
                </a:solidFill>
                <a:latin typeface="EB Garamond"/>
                <a:ea typeface="EB Garamond"/>
                <a:cs typeface="EB Garamond"/>
                <a:sym typeface="EB Garamond"/>
              </a:rPr>
              <a:t>efficienza energetica</a:t>
            </a:r>
            <a:endParaRPr/>
          </a:p>
          <a:p>
            <a:pPr marL="0" marR="0" lvl="0" indent="0" algn="l" rtl="0">
              <a:lnSpc>
                <a:spcPct val="100000"/>
              </a:lnSpc>
              <a:spcBef>
                <a:spcPts val="0"/>
              </a:spcBef>
              <a:spcAft>
                <a:spcPts val="0"/>
              </a:spcAft>
              <a:buNone/>
            </a:pPr>
            <a:r>
              <a:rPr lang="en-US" sz="1100" b="0" i="0" u="none" strike="noStrike" cap="none">
                <a:solidFill>
                  <a:schemeClr val="dk2"/>
                </a:solidFill>
                <a:latin typeface="EB Garamond"/>
                <a:ea typeface="EB Garamond"/>
                <a:cs typeface="EB Garamond"/>
                <a:sym typeface="EB Garamond"/>
              </a:rPr>
              <a:t>Agg. Direttiva 2018/2008/UE </a:t>
            </a:r>
            <a:endParaRPr sz="1100" b="0" i="0" u="none" strike="noStrike" cap="none">
              <a:solidFill>
                <a:schemeClr val="dk2"/>
              </a:solidFill>
              <a:latin typeface="EB Garamond"/>
              <a:ea typeface="EB Garamond"/>
              <a:cs typeface="EB Garamond"/>
              <a:sym typeface="EB Garamond"/>
            </a:endParaRPr>
          </a:p>
          <a:p>
            <a:pPr marL="0" marR="0" lvl="0" indent="0" algn="l" rtl="0">
              <a:lnSpc>
                <a:spcPct val="100000"/>
              </a:lnSpc>
              <a:spcBef>
                <a:spcPts val="0"/>
              </a:spcBef>
              <a:spcAft>
                <a:spcPts val="0"/>
              </a:spcAft>
              <a:buNone/>
            </a:pPr>
            <a:r>
              <a:rPr lang="en-US" sz="1100" b="0" i="0" u="none" strike="noStrike" cap="none">
                <a:solidFill>
                  <a:schemeClr val="dk2"/>
                </a:solidFill>
                <a:latin typeface="EB Garamond"/>
                <a:ea typeface="EB Garamond"/>
                <a:cs typeface="EB Garamond"/>
                <a:sym typeface="EB Garamond"/>
              </a:rPr>
              <a:t>2023/1791/ UE</a:t>
            </a:r>
            <a:endParaRPr/>
          </a:p>
          <a:p>
            <a:pPr marL="0" marR="0" lvl="0" indent="0" algn="l" rtl="0">
              <a:lnSpc>
                <a:spcPct val="100000"/>
              </a:lnSpc>
              <a:spcBef>
                <a:spcPts val="0"/>
              </a:spcBef>
              <a:spcAft>
                <a:spcPts val="0"/>
              </a:spcAft>
              <a:buNone/>
            </a:pPr>
            <a:r>
              <a:rPr lang="en-US" sz="1100" b="0" i="0" u="none" strike="noStrike" cap="none">
                <a:solidFill>
                  <a:schemeClr val="dk2"/>
                </a:solidFill>
                <a:latin typeface="EB Garamond"/>
                <a:ea typeface="EB Garamond"/>
                <a:cs typeface="EB Garamond"/>
                <a:sym typeface="EB Garamond"/>
              </a:rPr>
              <a:t>20 settembre 2023</a:t>
            </a:r>
            <a:endParaRPr sz="1100" b="0" i="0" u="none" strike="noStrike" cap="none">
              <a:solidFill>
                <a:schemeClr val="dk2"/>
              </a:solidFill>
              <a:latin typeface="EB Garamond"/>
              <a:ea typeface="EB Garamond"/>
              <a:cs typeface="EB Garamond"/>
              <a:sym typeface="EB Garamond"/>
            </a:endParaRPr>
          </a:p>
        </p:txBody>
      </p:sp>
      <p:sp>
        <p:nvSpPr>
          <p:cNvPr id="196" name="Google Shape;196;p32"/>
          <p:cNvSpPr/>
          <p:nvPr/>
        </p:nvSpPr>
        <p:spPr>
          <a:xfrm>
            <a:off x="6537343" y="2500313"/>
            <a:ext cx="606397" cy="192881"/>
          </a:xfrm>
          <a:prstGeom prst="rightArrow">
            <a:avLst>
              <a:gd name="adj1" fmla="val 50000"/>
              <a:gd name="adj2" fmla="val 50000"/>
            </a:avLst>
          </a:prstGeom>
          <a:solidFill>
            <a:srgbClr val="82B0E3"/>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7" name="Google Shape;197;p32"/>
          <p:cNvSpPr/>
          <p:nvPr/>
        </p:nvSpPr>
        <p:spPr>
          <a:xfrm>
            <a:off x="7218353" y="2275251"/>
            <a:ext cx="1584176"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EB Garamond"/>
                <a:ea typeface="EB Garamond"/>
                <a:cs typeface="EB Garamond"/>
                <a:sym typeface="EB Garamond"/>
              </a:rPr>
              <a:t>D. Lgs. 115                                  </a:t>
            </a:r>
            <a:r>
              <a:rPr lang="en-US" sz="1200" b="0" i="0" u="none" strike="noStrike" cap="none">
                <a:solidFill>
                  <a:schemeClr val="dk2"/>
                </a:solidFill>
                <a:latin typeface="EB Garamond"/>
                <a:ea typeface="EB Garamond"/>
                <a:cs typeface="EB Garamond"/>
                <a:sym typeface="EB Garamond"/>
              </a:rPr>
              <a:t>30 MAGGIO 2008</a:t>
            </a:r>
            <a:endParaRPr/>
          </a:p>
        </p:txBody>
      </p:sp>
      <p:sp>
        <p:nvSpPr>
          <p:cNvPr id="198" name="Google Shape;198;p32"/>
          <p:cNvSpPr/>
          <p:nvPr/>
        </p:nvSpPr>
        <p:spPr>
          <a:xfrm>
            <a:off x="7292819" y="3349279"/>
            <a:ext cx="1265394" cy="63094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EB Garamond"/>
                <a:ea typeface="EB Garamond"/>
                <a:cs typeface="EB Garamond"/>
                <a:sym typeface="EB Garamond"/>
              </a:rPr>
              <a:t>D. Lgs. 102                                                       </a:t>
            </a:r>
            <a:r>
              <a:rPr lang="en-US" sz="1100" b="0" i="0" u="none" strike="noStrike" cap="none">
                <a:solidFill>
                  <a:schemeClr val="dk2"/>
                </a:solidFill>
                <a:latin typeface="EB Garamond"/>
                <a:ea typeface="EB Garamond"/>
                <a:cs typeface="EB Garamond"/>
                <a:sym typeface="EB Garamond"/>
              </a:rPr>
              <a:t>4 LUGLIO 2014       </a:t>
            </a:r>
            <a:r>
              <a:rPr lang="en-US" sz="900" b="0" i="0" u="none" strike="noStrike" cap="none">
                <a:solidFill>
                  <a:schemeClr val="dk2"/>
                </a:solidFill>
                <a:latin typeface="EB Garamond"/>
                <a:ea typeface="EB Garamond"/>
                <a:cs typeface="EB Garamond"/>
                <a:sym typeface="EB Garamond"/>
              </a:rPr>
              <a:t>Agg. D. Lgs. 141                                 18 LUGLIO 2016</a:t>
            </a:r>
            <a:endParaRPr sz="1100" b="0" i="0" u="none" strike="noStrike" cap="none">
              <a:solidFill>
                <a:schemeClr val="dk2"/>
              </a:solidFill>
              <a:latin typeface="EB Garamond"/>
              <a:ea typeface="EB Garamond"/>
              <a:cs typeface="EB Garamond"/>
              <a:sym typeface="EB Garamond"/>
            </a:endParaRPr>
          </a:p>
        </p:txBody>
      </p:sp>
      <p:sp>
        <p:nvSpPr>
          <p:cNvPr id="199" name="Google Shape;199;p32"/>
          <p:cNvSpPr/>
          <p:nvPr/>
        </p:nvSpPr>
        <p:spPr>
          <a:xfrm>
            <a:off x="3329467" y="1787089"/>
            <a:ext cx="532952" cy="53530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2"/>
          <p:cNvSpPr/>
          <p:nvPr/>
        </p:nvSpPr>
        <p:spPr>
          <a:xfrm>
            <a:off x="7500613" y="1763011"/>
            <a:ext cx="532952" cy="535309"/>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2"/>
          <p:cNvSpPr/>
          <p:nvPr/>
        </p:nvSpPr>
        <p:spPr>
          <a:xfrm>
            <a:off x="5146052" y="1857925"/>
            <a:ext cx="936885" cy="422936"/>
          </a:xfrm>
          <a:prstGeom prst="rect">
            <a:avLst/>
          </a:prstGeom>
          <a:blipFill rotWithShape="1">
            <a:blip r:embed="rId3">
              <a:alphaModFix/>
            </a:blip>
            <a:stretch>
              <a:fillRect l="8305" r="50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2"/>
          <p:cNvSpPr/>
          <p:nvPr/>
        </p:nvSpPr>
        <p:spPr>
          <a:xfrm>
            <a:off x="3056468" y="2864530"/>
            <a:ext cx="1447800" cy="54630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00" b="1" i="0" u="none" strike="noStrike" cap="none">
                <a:solidFill>
                  <a:schemeClr val="dk2"/>
                </a:solidFill>
                <a:latin typeface="EB Garamond"/>
                <a:ea typeface="EB Garamond"/>
                <a:cs typeface="EB Garamond"/>
                <a:sym typeface="EB Garamond"/>
              </a:rPr>
              <a:t>Definitivo</a:t>
            </a:r>
            <a:endParaRPr sz="1100" b="1" i="0" u="none" strike="noStrike" cap="none">
              <a:solidFill>
                <a:schemeClr val="dk2"/>
              </a:solidFill>
              <a:latin typeface="EB Garamond"/>
              <a:ea typeface="EB Garamond"/>
              <a:cs typeface="EB Garamond"/>
              <a:sym typeface="EB Garamond"/>
            </a:endParaRPr>
          </a:p>
          <a:p>
            <a:pPr marL="0" marR="0" lvl="0" indent="0" algn="l" rtl="0">
              <a:lnSpc>
                <a:spcPct val="100000"/>
              </a:lnSpc>
              <a:spcBef>
                <a:spcPts val="300"/>
              </a:spcBef>
              <a:spcAft>
                <a:spcPts val="0"/>
              </a:spcAft>
              <a:buNone/>
            </a:pPr>
            <a:r>
              <a:rPr lang="en-US" sz="1100" b="1" i="0" u="none" strike="noStrike" cap="none">
                <a:solidFill>
                  <a:schemeClr val="dk2"/>
                </a:solidFill>
                <a:latin typeface="EB Garamond"/>
                <a:ea typeface="EB Garamond"/>
                <a:cs typeface="EB Garamond"/>
                <a:sym typeface="EB Garamond"/>
              </a:rPr>
              <a:t>D. Lgs. 199/2021                                </a:t>
            </a:r>
            <a:r>
              <a:rPr lang="en-US" sz="1100" b="0" i="0" u="none" strike="noStrike" cap="none">
                <a:solidFill>
                  <a:schemeClr val="dk2"/>
                </a:solidFill>
                <a:latin typeface="EB Garamond"/>
                <a:ea typeface="EB Garamond"/>
                <a:cs typeface="EB Garamond"/>
                <a:sym typeface="EB Garamond"/>
              </a:rPr>
              <a:t>8 novembre 2021</a:t>
            </a:r>
            <a:endParaRPr/>
          </a:p>
        </p:txBody>
      </p:sp>
      <p:sp>
        <p:nvSpPr>
          <p:cNvPr id="203" name="Google Shape;203;p32"/>
          <p:cNvSpPr/>
          <p:nvPr/>
        </p:nvSpPr>
        <p:spPr>
          <a:xfrm>
            <a:off x="631696" y="3443178"/>
            <a:ext cx="1584176" cy="80021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2"/>
                </a:solidFill>
                <a:latin typeface="EB Garamond"/>
                <a:ea typeface="EB Garamond"/>
                <a:cs typeface="EB Garamond"/>
                <a:sym typeface="EB Garamond"/>
              </a:rPr>
              <a:t>Direttiva  2019/944/UE              </a:t>
            </a:r>
            <a:endParaRPr/>
          </a:p>
          <a:p>
            <a:pPr marL="0" marR="0" lvl="0" indent="0" algn="l" rtl="0">
              <a:lnSpc>
                <a:spcPct val="100000"/>
              </a:lnSpc>
              <a:spcBef>
                <a:spcPts val="0"/>
              </a:spcBef>
              <a:spcAft>
                <a:spcPts val="0"/>
              </a:spcAft>
              <a:buNone/>
            </a:pPr>
            <a:r>
              <a:rPr lang="en-US" sz="1000" b="0" i="0" u="none" strike="noStrike" cap="none">
                <a:solidFill>
                  <a:schemeClr val="dk2"/>
                </a:solidFill>
                <a:latin typeface="EB Garamond"/>
                <a:ea typeface="EB Garamond"/>
                <a:cs typeface="EB Garamond"/>
                <a:sym typeface="EB Garamond"/>
              </a:rPr>
              <a:t>norme comuni per il mercato interno dell'energia elettrica e che modifica la direttiva 2012/27/UE </a:t>
            </a:r>
            <a:endParaRPr sz="1000" b="0" i="0" u="none" strike="noStrike" cap="none">
              <a:solidFill>
                <a:schemeClr val="dk2"/>
              </a:solidFill>
              <a:latin typeface="EB Garamond"/>
              <a:ea typeface="EB Garamond"/>
              <a:cs typeface="EB Garamond"/>
              <a:sym typeface="EB Garamond"/>
            </a:endParaRPr>
          </a:p>
        </p:txBody>
      </p:sp>
      <p:sp>
        <p:nvSpPr>
          <p:cNvPr id="204" name="Google Shape;204;p32"/>
          <p:cNvSpPr/>
          <p:nvPr/>
        </p:nvSpPr>
        <p:spPr>
          <a:xfrm>
            <a:off x="2222741" y="3621939"/>
            <a:ext cx="749059" cy="275589"/>
          </a:xfrm>
          <a:prstGeom prst="rightArrow">
            <a:avLst>
              <a:gd name="adj1" fmla="val 50000"/>
              <a:gd name="adj2" fmla="val 50000"/>
            </a:avLst>
          </a:prstGeom>
          <a:solidFill>
            <a:srgbClr val="DAFEF1"/>
          </a:solid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None/>
            </a:pPr>
            <a:endParaRPr sz="350" b="0" i="0" u="none" strike="noStrike" cap="none">
              <a:solidFill>
                <a:schemeClr val="lt1"/>
              </a:solidFill>
              <a:latin typeface="EB Garamond"/>
              <a:ea typeface="EB Garamond"/>
              <a:cs typeface="EB Garamond"/>
              <a:sym typeface="EB Garamond"/>
            </a:endParaRPr>
          </a:p>
        </p:txBody>
      </p:sp>
      <p:sp>
        <p:nvSpPr>
          <p:cNvPr id="205" name="Google Shape;205;p32"/>
          <p:cNvSpPr/>
          <p:nvPr/>
        </p:nvSpPr>
        <p:spPr>
          <a:xfrm>
            <a:off x="3064936" y="3592663"/>
            <a:ext cx="1447800" cy="33855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1100" b="1" i="0" u="none" strike="noStrike" cap="none">
                <a:solidFill>
                  <a:schemeClr val="dk2"/>
                </a:solidFill>
                <a:latin typeface="EB Garamond"/>
                <a:ea typeface="EB Garamond"/>
                <a:cs typeface="EB Garamond"/>
                <a:sym typeface="EB Garamond"/>
              </a:rPr>
              <a:t>D. Lgs. 210/2021                                </a:t>
            </a:r>
            <a:r>
              <a:rPr lang="en-US" sz="1100" b="0" i="0" u="none" strike="noStrike" cap="none">
                <a:solidFill>
                  <a:schemeClr val="dk2"/>
                </a:solidFill>
                <a:latin typeface="EB Garamond"/>
                <a:ea typeface="EB Garamond"/>
                <a:cs typeface="EB Garamond"/>
                <a:sym typeface="EB Garamond"/>
              </a:rPr>
              <a:t>8 novembre 2021</a:t>
            </a:r>
            <a:endParaRPr/>
          </a:p>
        </p:txBody>
      </p:sp>
      <p:sp>
        <p:nvSpPr>
          <p:cNvPr id="206" name="Google Shape;206;p32"/>
          <p:cNvSpPr/>
          <p:nvPr/>
        </p:nvSpPr>
        <p:spPr>
          <a:xfrm>
            <a:off x="6539724" y="3431381"/>
            <a:ext cx="606397" cy="192881"/>
          </a:xfrm>
          <a:prstGeom prst="rightArrow">
            <a:avLst>
              <a:gd name="adj1" fmla="val 50000"/>
              <a:gd name="adj2" fmla="val 50000"/>
            </a:avLst>
          </a:prstGeom>
          <a:solidFill>
            <a:srgbClr val="82B0E3"/>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7" name="Google Shape;207;p32"/>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a:solidFill>
                  <a:srgbClr val="434343"/>
                </a:solidFill>
                <a:latin typeface="Montserrat ExtraBold"/>
                <a:ea typeface="Montserrat ExtraBold"/>
                <a:cs typeface="Montserrat ExtraBold"/>
                <a:sym typeface="Montserrat ExtraBold"/>
              </a:rPr>
              <a:t>Driver </a:t>
            </a:r>
            <a:r>
              <a:rPr lang="en-US" sz="1400" b="0" i="0" u="none" strike="noStrike" cap="none" dirty="0" err="1">
                <a:solidFill>
                  <a:srgbClr val="434343"/>
                </a:solidFill>
                <a:latin typeface="Montserrat ExtraBold"/>
                <a:ea typeface="Montserrat ExtraBold"/>
                <a:cs typeface="Montserrat ExtraBold"/>
                <a:sym typeface="Montserrat ExtraBold"/>
              </a:rPr>
              <a:t>energetici</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08" name="Google Shape;208;p32"/>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01</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5" name="Google Shape;215;p33"/>
          <p:cNvSpPr/>
          <p:nvPr/>
        </p:nvSpPr>
        <p:spPr>
          <a:xfrm>
            <a:off x="554482" y="1072329"/>
            <a:ext cx="8233895" cy="30469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0" i="0" u="none" strike="noStrike" cap="none" dirty="0" err="1">
                <a:solidFill>
                  <a:srgbClr val="434343"/>
                </a:solidFill>
                <a:latin typeface="EB Garamond"/>
                <a:ea typeface="EB Garamond"/>
                <a:cs typeface="EB Garamond"/>
                <a:sym typeface="EB Garamond"/>
              </a:rPr>
              <a:t>L’Italia</a:t>
            </a:r>
            <a:r>
              <a:rPr lang="en-US" sz="1200" b="0" i="0" u="none" strike="noStrike" cap="none" dirty="0">
                <a:solidFill>
                  <a:srgbClr val="434343"/>
                </a:solidFill>
                <a:latin typeface="EB Garamond"/>
                <a:ea typeface="EB Garamond"/>
                <a:cs typeface="EB Garamond"/>
                <a:sym typeface="EB Garamond"/>
              </a:rPr>
              <a:t>, al fine di </a:t>
            </a:r>
            <a:r>
              <a:rPr lang="en-US" sz="1200" b="0" i="0" u="none" strike="noStrike" cap="none" dirty="0" err="1">
                <a:solidFill>
                  <a:srgbClr val="434343"/>
                </a:solidFill>
                <a:latin typeface="EB Garamond"/>
                <a:ea typeface="EB Garamond"/>
                <a:cs typeface="EB Garamond"/>
                <a:sym typeface="EB Garamond"/>
              </a:rPr>
              <a:t>raggiungere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risparmio</a:t>
            </a:r>
            <a:r>
              <a:rPr lang="en-US" sz="1200" b="0" i="0" u="none" strike="noStrike" cap="none" dirty="0">
                <a:solidFill>
                  <a:srgbClr val="434343"/>
                </a:solidFill>
                <a:latin typeface="EB Garamond"/>
                <a:ea typeface="EB Garamond"/>
                <a:cs typeface="EB Garamond"/>
                <a:sym typeface="EB Garamond"/>
              </a:rPr>
              <a:t> di </a:t>
            </a:r>
            <a:r>
              <a:rPr lang="en-US" sz="1200" b="0" i="0" u="none" strike="noStrike" cap="none" dirty="0" err="1">
                <a:solidFill>
                  <a:srgbClr val="434343"/>
                </a:solidFill>
                <a:latin typeface="EB Garamond"/>
                <a:ea typeface="EB Garamond"/>
                <a:cs typeface="EB Garamond"/>
                <a:sym typeface="EB Garamond"/>
              </a:rPr>
              <a:t>energia</a:t>
            </a:r>
            <a:r>
              <a:rPr lang="en-US" sz="1200" b="0" i="0" u="none" strike="noStrike" cap="none" dirty="0">
                <a:solidFill>
                  <a:srgbClr val="434343"/>
                </a:solidFill>
                <a:latin typeface="EB Garamond"/>
                <a:ea typeface="EB Garamond"/>
                <a:cs typeface="EB Garamond"/>
                <a:sym typeface="EB Garamond"/>
              </a:rPr>
              <a:t> finale </a:t>
            </a:r>
            <a:r>
              <a:rPr lang="en-US" sz="1200" b="0" i="0" u="none" strike="noStrike" cap="none" dirty="0" err="1">
                <a:solidFill>
                  <a:srgbClr val="434343"/>
                </a:solidFill>
                <a:latin typeface="EB Garamond"/>
                <a:ea typeface="EB Garamond"/>
                <a:cs typeface="EB Garamond"/>
                <a:sym typeface="EB Garamond"/>
              </a:rPr>
              <a:t>cumulato</a:t>
            </a:r>
            <a:r>
              <a:rPr lang="en-US" sz="1200" b="0" i="0" u="none" strike="noStrike" cap="none" dirty="0">
                <a:solidFill>
                  <a:srgbClr val="434343"/>
                </a:solidFill>
                <a:latin typeface="EB Garamond"/>
                <a:ea typeface="EB Garamond"/>
                <a:cs typeface="EB Garamond"/>
                <a:sym typeface="EB Garamond"/>
              </a:rPr>
              <a:t> da </a:t>
            </a:r>
            <a:r>
              <a:rPr lang="en-US" sz="1200" b="0" i="0" u="none" strike="noStrike" cap="none" dirty="0" err="1">
                <a:solidFill>
                  <a:srgbClr val="434343"/>
                </a:solidFill>
                <a:latin typeface="EB Garamond"/>
                <a:ea typeface="EB Garamond"/>
                <a:cs typeface="EB Garamond"/>
                <a:sym typeface="EB Garamond"/>
              </a:rPr>
              <a:t>conseguire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nel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periodo</a:t>
            </a:r>
            <a:r>
              <a:rPr lang="en-US" sz="1200" b="0" i="0" u="none" strike="noStrike" cap="none" dirty="0">
                <a:solidFill>
                  <a:srgbClr val="434343"/>
                </a:solidFill>
                <a:latin typeface="EB Garamond"/>
                <a:ea typeface="EB Garamond"/>
                <a:cs typeface="EB Garamond"/>
                <a:sym typeface="EB Garamond"/>
              </a:rPr>
              <a:t> 2021-2030 per </a:t>
            </a:r>
            <a:r>
              <a:rPr lang="en-US" sz="1200" b="0" i="0" u="none" strike="noStrike" cap="none" dirty="0" err="1">
                <a:solidFill>
                  <a:srgbClr val="434343"/>
                </a:solidFill>
                <a:latin typeface="EB Garamond"/>
                <a:ea typeface="EB Garamond"/>
                <a:cs typeface="EB Garamond"/>
                <a:sym typeface="EB Garamond"/>
              </a:rPr>
              <a:t>rispettare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l’obiettivo</a:t>
            </a:r>
            <a:r>
              <a:rPr lang="en-US" sz="1200" b="0" i="0" u="none" strike="noStrike" cap="none" dirty="0">
                <a:solidFill>
                  <a:srgbClr val="434343"/>
                </a:solidFill>
                <a:latin typeface="EB Garamond"/>
                <a:ea typeface="EB Garamond"/>
                <a:cs typeface="EB Garamond"/>
                <a:sym typeface="EB Garamond"/>
              </a:rPr>
              <a:t> della </a:t>
            </a:r>
            <a:r>
              <a:rPr lang="en-US" sz="1200" b="0" i="0" u="none" strike="noStrike" cap="none" dirty="0" err="1">
                <a:solidFill>
                  <a:srgbClr val="434343"/>
                </a:solidFill>
                <a:latin typeface="EB Garamond"/>
                <a:ea typeface="EB Garamond"/>
                <a:cs typeface="EB Garamond"/>
                <a:sym typeface="EB Garamond"/>
              </a:rPr>
              <a:t>direttiva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efficienza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per </a:t>
            </a:r>
            <a:r>
              <a:rPr lang="en-US" sz="1200" b="0" i="0" u="none" strike="noStrike" cap="none" dirty="0" err="1">
                <a:solidFill>
                  <a:srgbClr val="434343"/>
                </a:solidFill>
                <a:latin typeface="EB Garamond"/>
                <a:ea typeface="EB Garamond"/>
                <a:cs typeface="EB Garamond"/>
                <a:sym typeface="EB Garamond"/>
              </a:rPr>
              <a: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regimi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obbligatori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avvarrà</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dello</a:t>
            </a:r>
            <a:r>
              <a:rPr lang="en-US" sz="1200" b="0" i="0" u="none" strike="noStrike" cap="none" dirty="0">
                <a:solidFill>
                  <a:srgbClr val="434343"/>
                </a:solidFill>
                <a:latin typeface="EB Garamond"/>
                <a:ea typeface="EB Garamond"/>
                <a:cs typeface="EB Garamond"/>
                <a:sym typeface="EB Garamond"/>
              </a:rPr>
              <a:t> schema </a:t>
            </a:r>
            <a:r>
              <a:rPr lang="en-US" sz="1200" b="0" i="0" u="none" strike="noStrike" cap="none" dirty="0" err="1">
                <a:solidFill>
                  <a:srgbClr val="434343"/>
                </a:solidFill>
                <a:latin typeface="EB Garamond"/>
                <a:ea typeface="EB Garamond"/>
                <a:cs typeface="EB Garamond"/>
                <a:sym typeface="EB Garamond"/>
              </a:rPr>
              <a:t>d’obbligo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basato</a:t>
            </a:r>
            <a:r>
              <a:rPr lang="en-US" sz="1200" b="0" i="0" u="none" strike="noStrike" cap="none" dirty="0">
                <a:solidFill>
                  <a:srgbClr val="434343"/>
                </a:solidFill>
                <a:latin typeface="EB Garamond"/>
                <a:ea typeface="EB Garamond"/>
                <a:cs typeface="EB Garamond"/>
                <a:sym typeface="EB Garamond"/>
              </a:rPr>
              <a:t> sui </a:t>
            </a:r>
            <a:r>
              <a:rPr lang="en-US" sz="1200" b="0" i="0" u="none" strike="noStrike" cap="none" dirty="0" err="1">
                <a:solidFill>
                  <a:srgbClr val="434343"/>
                </a:solidFill>
                <a:latin typeface="EB Garamond"/>
                <a:ea typeface="EB Garamond"/>
                <a:cs typeface="EB Garamond"/>
                <a:sym typeface="EB Garamond"/>
              </a:rPr>
              <a:t>Certificati</a:t>
            </a:r>
            <a:r>
              <a:rPr lang="en-US" sz="1200" b="0" i="0" u="none" strike="noStrike" cap="none" dirty="0">
                <a:solidFill>
                  <a:srgbClr val="434343"/>
                </a:solidFill>
                <a:latin typeface="EB Garamond"/>
                <a:ea typeface="EB Garamond"/>
                <a:cs typeface="EB Garamond"/>
                <a:sym typeface="EB Garamond"/>
              </a:rPr>
              <a:t> Bianchi e di un set di </a:t>
            </a:r>
            <a:r>
              <a:rPr lang="en-US" sz="1200" b="0" i="0" u="none" strike="noStrike" cap="none" dirty="0" err="1">
                <a:solidFill>
                  <a:srgbClr val="434343"/>
                </a:solidFill>
                <a:latin typeface="EB Garamond"/>
                <a:ea typeface="EB Garamond"/>
                <a:cs typeface="EB Garamond"/>
                <a:sym typeface="EB Garamond"/>
              </a:rPr>
              <a:t>misure</a:t>
            </a:r>
            <a:r>
              <a:rPr lang="en-US" sz="1200" b="0" i="0" u="none" strike="noStrike" cap="none" dirty="0">
                <a:solidFill>
                  <a:srgbClr val="434343"/>
                </a:solidFill>
                <a:latin typeface="EB Garamond"/>
                <a:ea typeface="EB Garamond"/>
                <a:cs typeface="EB Garamond"/>
                <a:sym typeface="EB Garamond"/>
              </a:rPr>
              <a:t> alternative </a:t>
            </a:r>
            <a:r>
              <a:rPr lang="en-US" sz="1200" b="0" i="0" u="none" strike="noStrike" cap="none" dirty="0" err="1">
                <a:solidFill>
                  <a:srgbClr val="434343"/>
                </a:solidFill>
                <a:latin typeface="EB Garamond"/>
                <a:ea typeface="EB Garamond"/>
                <a:cs typeface="EB Garamond"/>
                <a:sym typeface="EB Garamond"/>
              </a:rPr>
              <a:t>perlopiù</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già</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attuate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che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saranno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oggetto</a:t>
            </a:r>
            <a:r>
              <a:rPr lang="en-US" sz="1200" b="0" i="0" u="none" strike="noStrike" cap="none" dirty="0">
                <a:solidFill>
                  <a:srgbClr val="434343"/>
                </a:solidFill>
                <a:latin typeface="EB Garamond"/>
                <a:ea typeface="EB Garamond"/>
                <a:cs typeface="EB Garamond"/>
                <a:sym typeface="EB Garamond"/>
              </a:rPr>
              <a:t> di </a:t>
            </a:r>
            <a:r>
              <a:rPr lang="en-US" sz="1200" b="0" i="0" u="none" strike="noStrike" cap="none" dirty="0" err="1">
                <a:solidFill>
                  <a:srgbClr val="434343"/>
                </a:solidFill>
                <a:latin typeface="EB Garamond"/>
                <a:ea typeface="EB Garamond"/>
                <a:cs typeface="EB Garamond"/>
                <a:sym typeface="EB Garamond"/>
              </a:rPr>
              <a:t>revisione</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potenziamento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nei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prossimi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anni</a:t>
            </a:r>
            <a:r>
              <a:rPr lang="en-US" sz="1200" b="0" i="0" u="none" strike="noStrike" cap="none" dirty="0">
                <a:solidFill>
                  <a:srgbClr val="434343"/>
                </a:solidFill>
                <a:latin typeface="EB Garamond"/>
                <a:ea typeface="EB Garamond"/>
                <a:cs typeface="EB Garamond"/>
                <a:sym typeface="EB Garamond"/>
              </a:rPr>
              <a:t> al fine di </a:t>
            </a:r>
            <a:r>
              <a:rPr lang="en-US" sz="1200" b="0" i="0" u="none" strike="noStrike" cap="none" dirty="0" err="1">
                <a:solidFill>
                  <a:srgbClr val="434343"/>
                </a:solidFill>
                <a:latin typeface="EB Garamond"/>
                <a:ea typeface="EB Garamond"/>
                <a:cs typeface="EB Garamond"/>
                <a:sym typeface="EB Garamond"/>
              </a:rPr>
              <a:t>garantire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raggiungimento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degli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obiettivi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prefissati</a:t>
            </a:r>
            <a:r>
              <a:rPr lang="en-US" sz="1200" b="0" i="0" u="none" strike="noStrike" cap="none" dirty="0">
                <a:solidFill>
                  <a:srgbClr val="434343"/>
                </a:solidFill>
                <a:latin typeface="EB Garamond"/>
                <a:ea typeface="EB Garamond"/>
                <a:cs typeface="EB Garamond"/>
                <a:sym typeface="EB Garamond"/>
              </a:rPr>
              <a:t>.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In </a:t>
            </a:r>
            <a:r>
              <a:rPr lang="en-US" sz="1200" b="0" i="0" u="none" strike="noStrike" cap="none" dirty="0" err="1">
                <a:solidFill>
                  <a:srgbClr val="434343"/>
                </a:solidFill>
                <a:latin typeface="EB Garamond"/>
                <a:ea typeface="EB Garamond"/>
                <a:cs typeface="EB Garamond"/>
                <a:sym typeface="EB Garamond"/>
              </a:rPr>
              <a:t>particolare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gli</a:t>
            </a: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0F68C9"/>
                </a:solidFill>
                <a:latin typeface="EB Garamond"/>
                <a:ea typeface="EB Garamond"/>
                <a:cs typeface="EB Garamond"/>
                <a:sym typeface="EB Garamond"/>
              </a:rPr>
              <a:t>strumenti</a:t>
            </a:r>
            <a:r>
              <a:rPr lang="en-US" sz="1200" b="1" i="0" u="none" strike="noStrike" cap="none" dirty="0">
                <a:solidFill>
                  <a:srgbClr val="0F68C9"/>
                </a:solidFill>
                <a:latin typeface="EB Garamond"/>
                <a:ea typeface="EB Garamond"/>
                <a:cs typeface="EB Garamond"/>
                <a:sym typeface="EB Garamond"/>
              </a:rPr>
              <a:t> </a:t>
            </a:r>
            <a:r>
              <a:rPr lang="en-US" sz="1200" b="1" i="0" u="none" strike="noStrike" cap="none" dirty="0" err="1">
                <a:solidFill>
                  <a:srgbClr val="0F68C9"/>
                </a:solidFill>
                <a:latin typeface="EB Garamond"/>
                <a:ea typeface="EB Garamond"/>
                <a:cs typeface="EB Garamond"/>
                <a:sym typeface="EB Garamond"/>
              </a:rPr>
              <a:t>dedicati</a:t>
            </a:r>
            <a:r>
              <a:rPr lang="en-US" sz="1200" b="1" i="0" u="none" strike="noStrike" cap="none" dirty="0">
                <a:solidFill>
                  <a:srgbClr val="0F68C9"/>
                </a:solidFill>
                <a:latin typeface="EB Garamond"/>
                <a:ea typeface="EB Garamond"/>
                <a:cs typeface="EB Garamond"/>
                <a:sym typeface="EB Garamond"/>
              </a:rPr>
              <a:t> alla </a:t>
            </a:r>
            <a:r>
              <a:rPr lang="en-US" sz="1200" b="1" i="0" u="none" strike="noStrike" cap="none" dirty="0" err="1">
                <a:solidFill>
                  <a:srgbClr val="0F68C9"/>
                </a:solidFill>
                <a:latin typeface="EB Garamond"/>
                <a:ea typeface="EB Garamond"/>
                <a:cs typeface="EB Garamond"/>
                <a:sym typeface="EB Garamond"/>
              </a:rPr>
              <a:t>promozione</a:t>
            </a:r>
            <a:r>
              <a:rPr lang="en-US" sz="1200" b="1" i="0" u="none" strike="noStrike" cap="none" dirty="0">
                <a:solidFill>
                  <a:srgbClr val="0F68C9"/>
                </a:solidFill>
                <a:latin typeface="EB Garamond"/>
                <a:ea typeface="EB Garamond"/>
                <a:cs typeface="EB Garamond"/>
                <a:sym typeface="EB Garamond"/>
              </a:rPr>
              <a:t> </a:t>
            </a:r>
            <a:r>
              <a:rPr lang="en-US" sz="1200" b="1" i="0" u="none" strike="noStrike" cap="none" dirty="0" err="1">
                <a:solidFill>
                  <a:srgbClr val="0F68C9"/>
                </a:solidFill>
                <a:latin typeface="EB Garamond"/>
                <a:ea typeface="EB Garamond"/>
                <a:cs typeface="EB Garamond"/>
                <a:sym typeface="EB Garamond"/>
              </a:rPr>
              <a:t>dell’efficienza</a:t>
            </a:r>
            <a:r>
              <a:rPr lang="en-US" sz="1200" b="1" i="0" u="none" strike="noStrike" cap="none" dirty="0">
                <a:solidFill>
                  <a:srgbClr val="0F68C9"/>
                </a:solidFill>
                <a:latin typeface="EB Garamond"/>
                <a:ea typeface="EB Garamond"/>
                <a:cs typeface="EB Garamond"/>
                <a:sym typeface="EB Garamond"/>
              </a:rPr>
              <a:t> </a:t>
            </a:r>
            <a:r>
              <a:rPr lang="en-US" sz="1200" b="1" i="0" u="none" strike="noStrike" cap="none" dirty="0" err="1">
                <a:solidFill>
                  <a:srgbClr val="0F68C9"/>
                </a:solidFill>
                <a:latin typeface="EB Garamond"/>
                <a:ea typeface="EB Garamond"/>
                <a:cs typeface="EB Garamond"/>
                <a:sym typeface="EB Garamond"/>
              </a:rPr>
              <a:t>energetica</a:t>
            </a:r>
            <a:r>
              <a:rPr lang="en-US" sz="1200" b="1" i="0" u="none" strike="noStrike" cap="none" dirty="0">
                <a:solidFill>
                  <a:srgbClr val="0F68C9"/>
                </a:solidFill>
                <a:latin typeface="EB Garamond"/>
                <a:ea typeface="EB Garamond"/>
                <a:cs typeface="EB Garamond"/>
                <a:sym typeface="EB Garamond"/>
              </a:rPr>
              <a:t> </a:t>
            </a:r>
            <a:r>
              <a:rPr lang="en-US" sz="1200" b="0" i="0" u="none" strike="noStrike" cap="none" dirty="0">
                <a:solidFill>
                  <a:srgbClr val="434343"/>
                </a:solidFill>
                <a:latin typeface="EB Garamond"/>
                <a:ea typeface="EB Garamond"/>
                <a:cs typeface="EB Garamond"/>
                <a:sym typeface="EB Garamond"/>
              </a:rPr>
              <a:t>in </a:t>
            </a:r>
            <a:r>
              <a:rPr lang="en-US" sz="1200" b="0" i="0" u="none" strike="noStrike" cap="none" dirty="0" err="1">
                <a:solidFill>
                  <a:srgbClr val="434343"/>
                </a:solidFill>
                <a:latin typeface="EB Garamond"/>
                <a:ea typeface="EB Garamond"/>
                <a:cs typeface="EB Garamond"/>
                <a:sym typeface="EB Garamond"/>
              </a:rPr>
              <a:t>vigore</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monitorati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ai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fini</a:t>
            </a:r>
            <a:r>
              <a:rPr lang="en-US" sz="1200" b="0" i="0" u="none" strike="noStrike" cap="none" dirty="0">
                <a:solidFill>
                  <a:srgbClr val="434343"/>
                </a:solidFill>
                <a:latin typeface="EB Garamond"/>
                <a:ea typeface="EB Garamond"/>
                <a:cs typeface="EB Garamond"/>
                <a:sym typeface="EB Garamond"/>
              </a:rPr>
              <a:t> del </a:t>
            </a:r>
            <a:r>
              <a:rPr lang="en-US" sz="1200" b="0" i="0" u="none" strike="noStrike" cap="none" dirty="0" err="1">
                <a:solidFill>
                  <a:srgbClr val="434343"/>
                </a:solidFill>
                <a:latin typeface="EB Garamond"/>
                <a:ea typeface="EB Garamond"/>
                <a:cs typeface="EB Garamond"/>
                <a:sym typeface="EB Garamond"/>
              </a:rPr>
              <a:t>conseguimento</a:t>
            </a:r>
            <a:r>
              <a:rPr lang="en-US" sz="1200" b="0" i="0" u="none" strike="noStrike" cap="none" dirty="0">
                <a:solidFill>
                  <a:srgbClr val="434343"/>
                </a:solidFill>
                <a:latin typeface="EB Garamond"/>
                <a:ea typeface="EB Garamond"/>
                <a:cs typeface="EB Garamond"/>
                <a:sym typeface="EB Garamond"/>
              </a:rPr>
              <a:t> del target di </a:t>
            </a:r>
            <a:r>
              <a:rPr lang="en-US" sz="1200" b="0" i="0" u="none" strike="noStrike" cap="none" dirty="0" err="1">
                <a:solidFill>
                  <a:srgbClr val="434343"/>
                </a:solidFill>
                <a:latin typeface="EB Garamond"/>
                <a:ea typeface="EB Garamond"/>
                <a:cs typeface="EB Garamond"/>
                <a:sym typeface="EB Garamond"/>
              </a:rPr>
              <a:t>risparmio</a:t>
            </a:r>
            <a:r>
              <a:rPr lang="en-US" sz="1200" b="0" i="0" u="none" strike="noStrike" cap="none" dirty="0">
                <a:solidFill>
                  <a:srgbClr val="434343"/>
                </a:solidFill>
                <a:latin typeface="EB Garamond"/>
                <a:ea typeface="EB Garamond"/>
                <a:cs typeface="EB Garamond"/>
                <a:sym typeface="EB Garamond"/>
              </a:rPr>
              <a:t> di cui </a:t>
            </a:r>
            <a:r>
              <a:rPr lang="en-US" sz="1200" b="0" i="0" u="none" strike="noStrike" cap="none" dirty="0" err="1">
                <a:solidFill>
                  <a:srgbClr val="434343"/>
                </a:solidFill>
                <a:latin typeface="EB Garamond"/>
                <a:ea typeface="EB Garamond"/>
                <a:cs typeface="EB Garamond"/>
                <a:sym typeface="EB Garamond"/>
              </a:rPr>
              <a:t>all’articolo</a:t>
            </a:r>
            <a:r>
              <a:rPr lang="en-US" sz="1200" b="0" i="0" u="none" strike="noStrike" cap="none" dirty="0">
                <a:solidFill>
                  <a:srgbClr val="434343"/>
                </a:solidFill>
                <a:latin typeface="EB Garamond"/>
                <a:ea typeface="EB Garamond"/>
                <a:cs typeface="EB Garamond"/>
                <a:sym typeface="EB Garamond"/>
              </a:rPr>
              <a:t> 8 della EED III (ex </a:t>
            </a:r>
            <a:r>
              <a:rPr lang="en-US" sz="1200" b="0" i="0" u="none" strike="noStrike" cap="none" dirty="0" err="1">
                <a:solidFill>
                  <a:srgbClr val="434343"/>
                </a:solidFill>
                <a:latin typeface="EB Garamond"/>
                <a:ea typeface="EB Garamond"/>
                <a:cs typeface="EB Garamond"/>
                <a:sym typeface="EB Garamond"/>
              </a:rPr>
              <a:t>articolo</a:t>
            </a:r>
            <a:r>
              <a:rPr lang="en-US" sz="1200" b="0" i="0" u="none" strike="noStrike" cap="none" dirty="0">
                <a:solidFill>
                  <a:srgbClr val="434343"/>
                </a:solidFill>
                <a:latin typeface="EB Garamond"/>
                <a:ea typeface="EB Garamond"/>
                <a:cs typeface="EB Garamond"/>
                <a:sym typeface="EB Garamond"/>
              </a:rPr>
              <a:t> 7 della </a:t>
            </a:r>
            <a:r>
              <a:rPr lang="en-US" sz="1200" b="0" i="0" u="none" strike="noStrike" cap="none" dirty="0" err="1">
                <a:solidFill>
                  <a:srgbClr val="434343"/>
                </a:solidFill>
                <a:latin typeface="EB Garamond"/>
                <a:ea typeface="EB Garamond"/>
                <a:cs typeface="EB Garamond"/>
                <a:sym typeface="EB Garamond"/>
              </a:rPr>
              <a:t>direttiva</a:t>
            </a:r>
            <a:r>
              <a:rPr lang="en-US" sz="1200" b="0" i="0" u="none" strike="noStrike" cap="none" dirty="0">
                <a:solidFill>
                  <a:srgbClr val="434343"/>
                </a:solidFill>
                <a:latin typeface="EB Garamond"/>
                <a:ea typeface="EB Garamond"/>
                <a:cs typeface="EB Garamond"/>
                <a:sym typeface="EB Garamond"/>
              </a:rPr>
              <a:t> EED II) </a:t>
            </a:r>
            <a:r>
              <a:rPr lang="en-US" sz="1200" b="0" i="0" u="none" strike="noStrike" cap="none" dirty="0" err="1">
                <a:solidFill>
                  <a:srgbClr val="434343"/>
                </a:solidFill>
                <a:latin typeface="EB Garamond"/>
                <a:ea typeface="EB Garamond"/>
                <a:cs typeface="EB Garamond"/>
                <a:sym typeface="EB Garamond"/>
              </a:rPr>
              <a:t>sono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seguenti</a:t>
            </a:r>
            <a:r>
              <a:rPr lang="en-US" sz="1200" b="0" i="0" u="none" strike="noStrike" cap="none" dirty="0">
                <a:solidFill>
                  <a:srgbClr val="434343"/>
                </a:solidFill>
                <a:latin typeface="EB Garamond"/>
                <a:ea typeface="EB Garamond"/>
                <a:cs typeface="EB Garamond"/>
                <a:sym typeface="EB Garamond"/>
              </a:rPr>
              <a:t>: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lo schema </a:t>
            </a:r>
            <a:r>
              <a:rPr lang="en-US" sz="1200" b="0" i="0" u="none" strike="noStrike" cap="none" dirty="0" err="1">
                <a:solidFill>
                  <a:srgbClr val="434343"/>
                </a:solidFill>
                <a:latin typeface="EB Garamond"/>
                <a:ea typeface="EB Garamond"/>
                <a:cs typeface="EB Garamond"/>
                <a:sym typeface="EB Garamond"/>
              </a:rPr>
              <a:t>d’obbligo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Certificati</a:t>
            </a:r>
            <a:r>
              <a:rPr lang="en-US" sz="1200" b="0" i="0" u="none" strike="noStrike" cap="none" dirty="0">
                <a:solidFill>
                  <a:srgbClr val="434343"/>
                </a:solidFill>
                <a:latin typeface="EB Garamond"/>
                <a:ea typeface="EB Garamond"/>
                <a:cs typeface="EB Garamond"/>
                <a:sym typeface="EB Garamond"/>
              </a:rPr>
              <a:t> Bianchi;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a:solidFill>
                  <a:srgbClr val="434343"/>
                </a:solidFill>
                <a:latin typeface="EB Garamond"/>
                <a:ea typeface="EB Garamond"/>
                <a:cs typeface="EB Garamond"/>
                <a:sym typeface="EB Garamond"/>
              </a:rPr>
              <a:t>le </a:t>
            </a:r>
            <a:r>
              <a:rPr lang="en-US" sz="1200" b="1" i="0" u="none" strike="noStrike" cap="none" dirty="0" err="1">
                <a:solidFill>
                  <a:srgbClr val="434343"/>
                </a:solidFill>
                <a:latin typeface="EB Garamond"/>
                <a:ea typeface="EB Garamond"/>
                <a:cs typeface="EB Garamond"/>
                <a:sym typeface="EB Garamond"/>
              </a:rPr>
              <a:t>detrazioni</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fiscali</a:t>
            </a:r>
            <a:r>
              <a:rPr lang="en-US" sz="1200" b="1" i="0" u="none" strike="noStrike" cap="none" dirty="0">
                <a:solidFill>
                  <a:srgbClr val="434343"/>
                </a:solidFill>
                <a:latin typeface="EB Garamond"/>
                <a:ea typeface="EB Garamond"/>
                <a:cs typeface="EB Garamond"/>
                <a:sym typeface="EB Garamond"/>
              </a:rPr>
              <a:t> </a:t>
            </a:r>
            <a:r>
              <a:rPr lang="en-US" sz="1200" b="0" i="0" u="none" strike="noStrike" cap="none" dirty="0">
                <a:solidFill>
                  <a:srgbClr val="434343"/>
                </a:solidFill>
                <a:latin typeface="EB Garamond"/>
                <a:ea typeface="EB Garamond"/>
                <a:cs typeface="EB Garamond"/>
                <a:sym typeface="EB Garamond"/>
              </a:rPr>
              <a:t>per </a:t>
            </a:r>
            <a:r>
              <a:rPr lang="en-US" sz="1200" b="0" i="0" u="none" strike="noStrike" cap="none" dirty="0" err="1">
                <a:solidFill>
                  <a:srgbClr val="434343"/>
                </a:solidFill>
                <a:latin typeface="EB Garamond"/>
                <a:ea typeface="EB Garamond"/>
                <a:cs typeface="EB Garamond"/>
                <a:sym typeface="EB Garamond"/>
              </a:rPr>
              <a:t>gli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interventi</a:t>
            </a:r>
            <a:r>
              <a:rPr lang="en-US" sz="1200" b="0" i="0" u="none" strike="noStrike" cap="none" dirty="0">
                <a:solidFill>
                  <a:srgbClr val="434343"/>
                </a:solidFill>
                <a:latin typeface="EB Garamond"/>
                <a:ea typeface="EB Garamond"/>
                <a:cs typeface="EB Garamond"/>
                <a:sym typeface="EB Garamond"/>
              </a:rPr>
              <a:t> di </a:t>
            </a:r>
            <a:r>
              <a:rPr lang="en-US" sz="1200" b="0" i="0" u="none" strike="noStrike" cap="none" dirty="0" err="1">
                <a:solidFill>
                  <a:srgbClr val="434343"/>
                </a:solidFill>
                <a:latin typeface="EB Garamond"/>
                <a:ea typeface="EB Garamond"/>
                <a:cs typeface="EB Garamond"/>
                <a:sym typeface="EB Garamond"/>
              </a:rPr>
              <a:t>efficienza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recupero</a:t>
            </a:r>
            <a:r>
              <a:rPr lang="en-US" sz="1200" b="0" i="0" u="none" strike="noStrike" cap="none" dirty="0">
                <a:solidFill>
                  <a:srgbClr val="434343"/>
                </a:solidFill>
                <a:latin typeface="EB Garamond"/>
                <a:ea typeface="EB Garamond"/>
                <a:cs typeface="EB Garamond"/>
                <a:sym typeface="EB Garamond"/>
              </a:rPr>
              <a:t> del </a:t>
            </a:r>
            <a:r>
              <a:rPr lang="en-US" sz="1200" b="0" i="0" u="none" strike="noStrike" cap="none" dirty="0" err="1">
                <a:solidFill>
                  <a:srgbClr val="434343"/>
                </a:solidFill>
                <a:latin typeface="EB Garamond"/>
                <a:ea typeface="EB Garamond"/>
                <a:cs typeface="EB Garamond"/>
                <a:sym typeface="EB Garamond"/>
              </a:rPr>
              <a:t>patrimonio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edilizio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esistente</a:t>
            </a:r>
            <a:r>
              <a:rPr lang="en-US" sz="1200" b="0" i="0" u="none" strike="noStrike" cap="none" dirty="0">
                <a:solidFill>
                  <a:srgbClr val="434343"/>
                </a:solidFill>
                <a:latin typeface="EB Garamond"/>
                <a:ea typeface="EB Garamond"/>
                <a:cs typeface="EB Garamond"/>
                <a:sym typeface="EB Garamond"/>
              </a:rPr>
              <a:t>;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il</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Conto</a:t>
            </a:r>
            <a:r>
              <a:rPr lang="en-US" sz="1200" b="1" i="0" u="none" strike="noStrike" cap="none" dirty="0">
                <a:solidFill>
                  <a:srgbClr val="434343"/>
                </a:solidFill>
                <a:latin typeface="EB Garamond"/>
                <a:ea typeface="EB Garamond"/>
                <a:cs typeface="EB Garamond"/>
                <a:sym typeface="EB Garamond"/>
              </a:rPr>
              <a:t> </a:t>
            </a:r>
            <a:r>
              <a:rPr lang="en-US" sz="1200" b="1" i="0" u="none" strike="noStrike" cap="none" dirty="0" err="1">
                <a:solidFill>
                  <a:srgbClr val="434343"/>
                </a:solidFill>
                <a:latin typeface="EB Garamond"/>
                <a:ea typeface="EB Garamond"/>
                <a:cs typeface="EB Garamond"/>
                <a:sym typeface="EB Garamond"/>
              </a:rPr>
              <a:t>Termico</a:t>
            </a:r>
            <a:r>
              <a:rPr lang="en-US" sz="1200" b="0" i="0" u="none" strike="noStrike" cap="none" dirty="0">
                <a:solidFill>
                  <a:srgbClr val="434343"/>
                </a:solidFill>
                <a:latin typeface="EB Garamond"/>
                <a:ea typeface="EB Garamond"/>
                <a:cs typeface="EB Garamond"/>
                <a:sym typeface="EB Garamond"/>
              </a:rPr>
              <a:t>;</a:t>
            </a:r>
            <a:endParaRPr dirty="0"/>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Fondo</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Nazionale</a:t>
            </a:r>
            <a:r>
              <a:rPr lang="en-US" sz="1200" b="0" i="0" u="none" strike="noStrike" cap="none" dirty="0">
                <a:solidFill>
                  <a:srgbClr val="434343"/>
                </a:solidFill>
                <a:latin typeface="EB Garamond"/>
                <a:ea typeface="EB Garamond"/>
                <a:cs typeface="EB Garamond"/>
                <a:sym typeface="EB Garamond"/>
              </a:rPr>
              <a:t> per </a:t>
            </a:r>
            <a:r>
              <a:rPr lang="en-US" sz="1200" b="0" i="0" u="none" strike="noStrike" cap="none" dirty="0" err="1">
                <a:solidFill>
                  <a:srgbClr val="434343"/>
                </a:solidFill>
                <a:latin typeface="EB Garamond"/>
                <a:ea typeface="EB Garamond"/>
                <a:cs typeface="EB Garamond"/>
                <a:sym typeface="EB Garamond"/>
              </a:rPr>
              <a:t>l’Efficienza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(FNEE);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Piano </a:t>
            </a:r>
            <a:r>
              <a:rPr lang="en-US" sz="1200" b="0" i="0" u="none" strike="noStrike" cap="none" dirty="0" err="1">
                <a:solidFill>
                  <a:srgbClr val="434343"/>
                </a:solidFill>
                <a:latin typeface="EB Garamond"/>
                <a:ea typeface="EB Garamond"/>
                <a:cs typeface="EB Garamond"/>
                <a:sym typeface="EB Garamond"/>
              </a:rPr>
              <a:t>Transizione</a:t>
            </a:r>
            <a:r>
              <a:rPr lang="en-US" sz="1200" b="0" i="0" u="none" strike="noStrike" cap="none" dirty="0">
                <a:solidFill>
                  <a:srgbClr val="434343"/>
                </a:solidFill>
                <a:latin typeface="EB Garamond"/>
                <a:ea typeface="EB Garamond"/>
                <a:cs typeface="EB Garamond"/>
                <a:sym typeface="EB Garamond"/>
              </a:rPr>
              <a:t> 4.0 e 5.0 (ex Piano Impresa 4.0);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Programma</a:t>
            </a:r>
            <a:r>
              <a:rPr lang="en-US" sz="1200" b="0" i="0" u="none" strike="noStrike" cap="none" dirty="0">
                <a:solidFill>
                  <a:srgbClr val="434343"/>
                </a:solidFill>
                <a:latin typeface="EB Garamond"/>
                <a:ea typeface="EB Garamond"/>
                <a:cs typeface="EB Garamond"/>
                <a:sym typeface="EB Garamond"/>
              </a:rPr>
              <a:t> per la </a:t>
            </a:r>
            <a:r>
              <a:rPr lang="en-US" sz="1200" b="0" i="0" u="none" strike="noStrike" cap="none" dirty="0" err="1">
                <a:solidFill>
                  <a:srgbClr val="434343"/>
                </a:solidFill>
                <a:latin typeface="EB Garamond"/>
                <a:ea typeface="EB Garamond"/>
                <a:cs typeface="EB Garamond"/>
                <a:sym typeface="EB Garamond"/>
              </a:rPr>
              <a:t>Riqualificazione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degli</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edifici</a:t>
            </a:r>
            <a:r>
              <a:rPr lang="en-US" sz="1200" b="0" i="0" u="none" strike="noStrike" cap="none" dirty="0">
                <a:solidFill>
                  <a:srgbClr val="434343"/>
                </a:solidFill>
                <a:latin typeface="EB Garamond"/>
                <a:ea typeface="EB Garamond"/>
                <a:cs typeface="EB Garamond"/>
                <a:sym typeface="EB Garamond"/>
              </a:rPr>
              <a:t> della </a:t>
            </a:r>
            <a:r>
              <a:rPr lang="en-US" sz="1200" b="0" i="0" u="none" strike="noStrike" cap="none" dirty="0" err="1">
                <a:solidFill>
                  <a:srgbClr val="434343"/>
                </a:solidFill>
                <a:latin typeface="EB Garamond"/>
                <a:ea typeface="EB Garamond"/>
                <a:cs typeface="EB Garamond"/>
                <a:sym typeface="EB Garamond"/>
              </a:rPr>
              <a:t>Pubblica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Amministrazione</a:t>
            </a:r>
            <a:r>
              <a:rPr lang="en-US" sz="1200" b="0" i="0" u="none" strike="noStrike" cap="none" dirty="0">
                <a:solidFill>
                  <a:srgbClr val="434343"/>
                </a:solidFill>
                <a:latin typeface="EB Garamond"/>
                <a:ea typeface="EB Garamond"/>
                <a:cs typeface="EB Garamond"/>
                <a:sym typeface="EB Garamond"/>
              </a:rPr>
              <a:t> Centrale (PREPAC);</a:t>
            </a:r>
            <a:endParaRPr dirty="0"/>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Piano </a:t>
            </a:r>
            <a:r>
              <a:rPr lang="en-US" sz="1200" b="0" i="0" u="none" strike="noStrike" cap="none" dirty="0" err="1">
                <a:solidFill>
                  <a:srgbClr val="434343"/>
                </a:solidFill>
                <a:latin typeface="EB Garamond"/>
                <a:ea typeface="EB Garamond"/>
                <a:cs typeface="EB Garamond"/>
                <a:sym typeface="EB Garamond"/>
              </a:rPr>
              <a:t>nazionale</a:t>
            </a:r>
            <a:r>
              <a:rPr lang="en-US" sz="1200" b="0" i="0" u="none" strike="noStrike" cap="none" dirty="0">
                <a:solidFill>
                  <a:srgbClr val="434343"/>
                </a:solidFill>
                <a:latin typeface="EB Garamond"/>
                <a:ea typeface="EB Garamond"/>
                <a:cs typeface="EB Garamond"/>
                <a:sym typeface="EB Garamond"/>
              </a:rPr>
              <a:t> di </a:t>
            </a:r>
            <a:r>
              <a:rPr lang="en-US" sz="1200" b="0" i="0" u="none" strike="noStrike" cap="none" dirty="0" err="1">
                <a:solidFill>
                  <a:srgbClr val="434343"/>
                </a:solidFill>
                <a:latin typeface="EB Garamond"/>
                <a:ea typeface="EB Garamond"/>
                <a:cs typeface="EB Garamond"/>
                <a:sym typeface="EB Garamond"/>
              </a:rPr>
              <a:t>Informazione</a:t>
            </a:r>
            <a:r>
              <a:rPr lang="en-US" sz="1200" b="0" i="0" u="none" strike="noStrike" cap="none" dirty="0">
                <a:solidFill>
                  <a:srgbClr val="434343"/>
                </a:solidFill>
                <a:latin typeface="EB Garamond"/>
                <a:ea typeface="EB Garamond"/>
                <a:cs typeface="EB Garamond"/>
                <a:sym typeface="EB Garamond"/>
              </a:rPr>
              <a:t> e </a:t>
            </a:r>
            <a:r>
              <a:rPr lang="en-US" sz="1200" b="0" i="0" u="none" strike="noStrike" cap="none" dirty="0" err="1">
                <a:solidFill>
                  <a:srgbClr val="434343"/>
                </a:solidFill>
                <a:latin typeface="EB Garamond"/>
                <a:ea typeface="EB Garamond"/>
                <a:cs typeface="EB Garamond"/>
                <a:sym typeface="EB Garamond"/>
              </a:rPr>
              <a:t>Formazione</a:t>
            </a:r>
            <a:r>
              <a:rPr lang="en-US" sz="1200" b="0" i="0" u="none" strike="noStrike" cap="none" dirty="0">
                <a:solidFill>
                  <a:srgbClr val="434343"/>
                </a:solidFill>
                <a:latin typeface="EB Garamond"/>
                <a:ea typeface="EB Garamond"/>
                <a:cs typeface="EB Garamond"/>
                <a:sym typeface="EB Garamond"/>
              </a:rPr>
              <a:t> per </a:t>
            </a:r>
            <a:r>
              <a:rPr lang="en-US" sz="1200" b="0" i="0" u="none" strike="noStrike" cap="none" dirty="0" err="1">
                <a:solidFill>
                  <a:srgbClr val="434343"/>
                </a:solidFill>
                <a:latin typeface="EB Garamond"/>
                <a:ea typeface="EB Garamond"/>
                <a:cs typeface="EB Garamond"/>
                <a:sym typeface="EB Garamond"/>
              </a:rPr>
              <a:t>l’efficienza</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energetica</a:t>
            </a:r>
            <a:r>
              <a:rPr lang="en-US" sz="1200" b="0" i="0" u="none" strike="noStrike" cap="none" dirty="0">
                <a:solidFill>
                  <a:srgbClr val="434343"/>
                </a:solidFill>
                <a:latin typeface="EB Garamond"/>
                <a:ea typeface="EB Garamond"/>
                <a:cs typeface="EB Garamond"/>
                <a:sym typeface="EB Garamond"/>
              </a:rPr>
              <a:t> (PIF); </a:t>
            </a:r>
            <a:endParaRPr sz="1200" b="0" i="0" u="none" strike="noStrike" cap="none" dirty="0">
              <a:solidFill>
                <a:srgbClr val="434343"/>
              </a:solidFill>
              <a:latin typeface="EB Garamond"/>
              <a:ea typeface="EB Garamond"/>
              <a:cs typeface="EB Garamond"/>
              <a:sym typeface="EB Garamond"/>
            </a:endParaRPr>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il</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Fondo</a:t>
            </a:r>
            <a:r>
              <a:rPr lang="en-US" sz="1200" b="0" i="0" u="none" strike="noStrike" cap="none" dirty="0">
                <a:solidFill>
                  <a:srgbClr val="434343"/>
                </a:solidFill>
                <a:latin typeface="EB Garamond"/>
                <a:ea typeface="EB Garamond"/>
                <a:cs typeface="EB Garamond"/>
                <a:sym typeface="EB Garamond"/>
              </a:rPr>
              <a:t> Kyoto;</a:t>
            </a:r>
            <a:endParaRPr dirty="0"/>
          </a:p>
          <a:p>
            <a:pPr marL="0" marR="0" lvl="0" indent="0" algn="just" rtl="0">
              <a:lnSpc>
                <a:spcPct val="100000"/>
              </a:lnSpc>
              <a:spcBef>
                <a:spcPts val="0"/>
              </a:spcBef>
              <a:spcAft>
                <a:spcPts val="0"/>
              </a:spcAft>
              <a:buNone/>
            </a:pPr>
            <a:r>
              <a:rPr lang="en-US" sz="1200" b="0" i="0" u="none" strike="noStrike" cap="none" dirty="0">
                <a:solidFill>
                  <a:srgbClr val="434343"/>
                </a:solidFill>
                <a:latin typeface="EB Garamond"/>
                <a:ea typeface="EB Garamond"/>
                <a:cs typeface="EB Garamond"/>
                <a:sym typeface="EB Garamond"/>
              </a:rPr>
              <a:t> ‐ </a:t>
            </a:r>
            <a:r>
              <a:rPr lang="en-US" sz="1200" b="0" i="0" u="none" strike="noStrike" cap="none" dirty="0" err="1">
                <a:solidFill>
                  <a:srgbClr val="434343"/>
                </a:solidFill>
                <a:latin typeface="EB Garamond"/>
                <a:ea typeface="EB Garamond"/>
                <a:cs typeface="EB Garamond"/>
                <a:sym typeface="EB Garamond"/>
              </a:rPr>
              <a:t>alcune</a:t>
            </a:r>
            <a:r>
              <a:rPr lang="en-US" sz="1200" b="0" i="0" u="none" strike="noStrike" cap="none" dirty="0">
                <a:solidFill>
                  <a:srgbClr val="434343"/>
                </a:solidFill>
                <a:latin typeface="EB Garamond"/>
                <a:ea typeface="EB Garamond"/>
                <a:cs typeface="EB Garamond"/>
                <a:sym typeface="EB Garamond"/>
              </a:rPr>
              <a:t> </a:t>
            </a:r>
            <a:r>
              <a:rPr lang="en-US" sz="1200" b="0" i="0" u="none" strike="noStrike" cap="none" dirty="0" err="1">
                <a:solidFill>
                  <a:srgbClr val="434343"/>
                </a:solidFill>
                <a:latin typeface="EB Garamond"/>
                <a:ea typeface="EB Garamond"/>
                <a:cs typeface="EB Garamond"/>
                <a:sym typeface="EB Garamond"/>
              </a:rPr>
              <a:t>misure</a:t>
            </a:r>
            <a:r>
              <a:rPr lang="en-US" sz="1200" b="0" i="0" u="none" strike="noStrike" cap="none" dirty="0">
                <a:solidFill>
                  <a:srgbClr val="434343"/>
                </a:solidFill>
                <a:latin typeface="EB Garamond"/>
                <a:ea typeface="EB Garamond"/>
                <a:cs typeface="EB Garamond"/>
                <a:sym typeface="EB Garamond"/>
              </a:rPr>
              <a:t> PNRR; </a:t>
            </a:r>
            <a:endParaRPr dirty="0"/>
          </a:p>
        </p:txBody>
      </p:sp>
      <p:sp>
        <p:nvSpPr>
          <p:cNvPr id="216" name="Google Shape;216;p33"/>
          <p:cNvSpPr/>
          <p:nvPr/>
        </p:nvSpPr>
        <p:spPr>
          <a:xfrm>
            <a:off x="6443254" y="521969"/>
            <a:ext cx="532952" cy="535309"/>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3"/>
          <p:cNvSpPr txBox="1"/>
          <p:nvPr/>
        </p:nvSpPr>
        <p:spPr>
          <a:xfrm>
            <a:off x="597444" y="629602"/>
            <a:ext cx="7051412" cy="264798"/>
          </a:xfrm>
          <a:prstGeom prst="rect">
            <a:avLst/>
          </a:prstGeom>
          <a:noFill/>
          <a:ln>
            <a:noFill/>
          </a:ln>
        </p:spPr>
        <p:txBody>
          <a:bodyPr spcFirstLastPara="1" wrap="square" lIns="36575" tIns="36575" rIns="36575" bIns="36575" anchor="t" anchorCtr="0">
            <a:noAutofit/>
          </a:bodyPr>
          <a:lstStyle/>
          <a:p>
            <a:pPr marL="0" marR="0" lvl="0" indent="0" algn="l" rtl="0">
              <a:lnSpc>
                <a:spcPct val="100000"/>
              </a:lnSpc>
              <a:spcBef>
                <a:spcPts val="0"/>
              </a:spcBef>
              <a:spcAft>
                <a:spcPts val="0"/>
              </a:spcAft>
              <a:buNone/>
            </a:pPr>
            <a:r>
              <a:rPr lang="en-US" sz="1200" b="0" i="0" u="none" strike="noStrike" cap="none">
                <a:solidFill>
                  <a:schemeClr val="dk2"/>
                </a:solidFill>
                <a:latin typeface="Montserrat ExtraBold"/>
                <a:ea typeface="Montserrat ExtraBold"/>
                <a:cs typeface="Montserrat ExtraBold"/>
                <a:sym typeface="Montserrat ExtraBold"/>
              </a:rPr>
              <a:t>PNIEC - PIANO NAZIONALE INTEGRATO PER L’ENERGIA E IL CLIMA </a:t>
            </a:r>
            <a:endParaRPr/>
          </a:p>
        </p:txBody>
      </p:sp>
      <p:pic>
        <p:nvPicPr>
          <p:cNvPr id="218" name="Google Shape;218;p33"/>
          <p:cNvPicPr preferRelativeResize="0"/>
          <p:nvPr/>
        </p:nvPicPr>
        <p:blipFill rotWithShape="1">
          <a:blip r:embed="rId4">
            <a:alphaModFix/>
          </a:blip>
          <a:srcRect/>
          <a:stretch/>
        </p:blipFill>
        <p:spPr>
          <a:xfrm>
            <a:off x="7469484" y="3667461"/>
            <a:ext cx="1217316" cy="687320"/>
          </a:xfrm>
          <a:prstGeom prst="rect">
            <a:avLst/>
          </a:prstGeom>
          <a:noFill/>
          <a:ln>
            <a:noFill/>
          </a:ln>
        </p:spPr>
      </p:pic>
      <p:sp>
        <p:nvSpPr>
          <p:cNvPr id="219" name="Google Shape;219;p33"/>
          <p:cNvSpPr/>
          <p:nvPr/>
        </p:nvSpPr>
        <p:spPr>
          <a:xfrm>
            <a:off x="7162382" y="4389395"/>
            <a:ext cx="1518047" cy="196167"/>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750"/>
              <a:buFont typeface="Arial"/>
              <a:buNone/>
            </a:pPr>
            <a:r>
              <a:rPr lang="en-US" sz="750" b="0" i="0" u="none" strike="noStrike" cap="none" dirty="0">
                <a:solidFill>
                  <a:schemeClr val="dk1"/>
                </a:solidFill>
                <a:latin typeface="Century Gothic"/>
                <a:ea typeface="Century Gothic"/>
                <a:cs typeface="Century Gothic"/>
                <a:sym typeface="Century Gothic"/>
              </a:rPr>
              <a:t>Fonte PNIEC - 2023</a:t>
            </a:r>
            <a:endParaRPr sz="1400" b="0" i="0" u="none" strike="noStrike" cap="none" dirty="0">
              <a:solidFill>
                <a:srgbClr val="000000"/>
              </a:solidFill>
              <a:latin typeface="Arial"/>
              <a:ea typeface="Arial"/>
              <a:cs typeface="Arial"/>
              <a:sym typeface="Arial"/>
            </a:endParaRPr>
          </a:p>
        </p:txBody>
      </p:sp>
      <p:sp>
        <p:nvSpPr>
          <p:cNvPr id="220" name="Google Shape;220;p33"/>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a:solidFill>
                  <a:srgbClr val="434343"/>
                </a:solidFill>
                <a:latin typeface="Montserrat ExtraBold"/>
                <a:ea typeface="Montserrat ExtraBold"/>
                <a:cs typeface="Montserrat ExtraBold"/>
                <a:sym typeface="Montserrat ExtraBold"/>
              </a:rPr>
              <a:t>Driver </a:t>
            </a:r>
            <a:r>
              <a:rPr lang="en-US" sz="1400" b="0" i="0" u="none" strike="noStrike" cap="none" dirty="0" err="1">
                <a:solidFill>
                  <a:srgbClr val="434343"/>
                </a:solidFill>
                <a:latin typeface="Montserrat ExtraBold"/>
                <a:ea typeface="Montserrat ExtraBold"/>
                <a:cs typeface="Montserrat ExtraBold"/>
                <a:sym typeface="Montserrat ExtraBold"/>
              </a:rPr>
              <a:t>energetici</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2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01</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3"/>
          <a:srcRect l="13699" t="21394" r="13373" b="1253"/>
          <a:stretch/>
        </p:blipFill>
        <p:spPr>
          <a:xfrm>
            <a:off x="624468" y="2066693"/>
            <a:ext cx="2319454" cy="1375317"/>
          </a:xfrm>
          <a:prstGeom prst="rect">
            <a:avLst/>
          </a:prstGeom>
        </p:spPr>
      </p:pic>
      <p:sp>
        <p:nvSpPr>
          <p:cNvPr id="30" name="Rettangolo 29"/>
          <p:cNvSpPr/>
          <p:nvPr/>
        </p:nvSpPr>
        <p:spPr>
          <a:xfrm>
            <a:off x="545774" y="585924"/>
            <a:ext cx="8233895" cy="646331"/>
          </a:xfrm>
          <a:prstGeom prst="rect">
            <a:avLst/>
          </a:prstGeom>
        </p:spPr>
        <p:txBody>
          <a:bodyPr wrap="square">
            <a:spAutoFit/>
          </a:bodyPr>
          <a:lstStyle/>
          <a:p>
            <a:r>
              <a:rPr lang="it-IT" sz="1200" dirty="0">
                <a:solidFill>
                  <a:srgbClr val="434343"/>
                </a:solidFill>
                <a:latin typeface="EB Garamond"/>
                <a:ea typeface="EB Garamond"/>
                <a:cs typeface="EB Garamond"/>
              </a:rPr>
              <a:t>Per le rinnovabili termiche sono agevolati gli interventi di installazione di impianti solari termici, pompe di calore, impianti geotermici negli edifici, in sostituzione di impianti di climatizzazione invernale esistenti, nonché impianti a biomassa</a:t>
            </a:r>
            <a:r>
              <a:rPr lang="it-IT" sz="1200" dirty="0" smtClean="0">
                <a:solidFill>
                  <a:srgbClr val="434343"/>
                </a:solidFill>
                <a:latin typeface="EB Garamond"/>
                <a:ea typeface="EB Garamond"/>
                <a:cs typeface="EB Garamond"/>
              </a:rPr>
              <a:t>. </a:t>
            </a:r>
          </a:p>
          <a:p>
            <a:r>
              <a:rPr lang="it-IT" sz="1200" b="1" dirty="0" smtClean="0">
                <a:solidFill>
                  <a:srgbClr val="434343"/>
                </a:solidFill>
                <a:latin typeface="EB Garamond"/>
                <a:ea typeface="EB Garamond"/>
                <a:cs typeface="EB Garamond"/>
              </a:rPr>
              <a:t>Investimenti </a:t>
            </a:r>
            <a:r>
              <a:rPr lang="it-IT" sz="1200" b="1" dirty="0">
                <a:solidFill>
                  <a:srgbClr val="434343"/>
                </a:solidFill>
                <a:latin typeface="EB Garamond"/>
                <a:ea typeface="EB Garamond"/>
                <a:cs typeface="EB Garamond"/>
              </a:rPr>
              <a:t>medi annui (</a:t>
            </a:r>
            <a:r>
              <a:rPr lang="it-IT" sz="1200" b="1" dirty="0" smtClean="0">
                <a:solidFill>
                  <a:srgbClr val="434343"/>
                </a:solidFill>
                <a:latin typeface="EB Garamond"/>
                <a:ea typeface="EB Garamond"/>
                <a:cs typeface="EB Garamond"/>
              </a:rPr>
              <a:t>mln €) in </a:t>
            </a:r>
            <a:r>
              <a:rPr lang="it-IT" sz="1200" b="1" dirty="0">
                <a:solidFill>
                  <a:srgbClr val="434343"/>
                </a:solidFill>
                <a:latin typeface="EB Garamond"/>
                <a:ea typeface="EB Garamond"/>
                <a:cs typeface="EB Garamond"/>
              </a:rPr>
              <a:t>impianti a fonti rinnovabili termiche </a:t>
            </a:r>
            <a:r>
              <a:rPr lang="it-IT" sz="1200" b="1" dirty="0" smtClean="0">
                <a:solidFill>
                  <a:srgbClr val="434343"/>
                </a:solidFill>
                <a:latin typeface="EB Garamond"/>
                <a:ea typeface="EB Garamond"/>
                <a:cs typeface="EB Garamond"/>
              </a:rPr>
              <a:t>per la riqualificazione energetica degli edifici.</a:t>
            </a:r>
            <a:endParaRPr lang="it-IT" sz="1200" b="1" dirty="0">
              <a:solidFill>
                <a:srgbClr val="434343"/>
              </a:solidFill>
              <a:latin typeface="EB Garamond"/>
              <a:ea typeface="EB Garamond"/>
              <a:cs typeface="EB Garamond"/>
            </a:endParaRPr>
          </a:p>
        </p:txBody>
      </p:sp>
      <p:sp>
        <p:nvSpPr>
          <p:cNvPr id="89" name="Rettangolo 88"/>
          <p:cNvSpPr/>
          <p:nvPr/>
        </p:nvSpPr>
        <p:spPr>
          <a:xfrm>
            <a:off x="4807769" y="66503"/>
            <a:ext cx="532952" cy="535309"/>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pic>
        <p:nvPicPr>
          <p:cNvPr id="27" name="Immagine 26"/>
          <p:cNvPicPr>
            <a:picLocks noChangeAspect="1"/>
          </p:cNvPicPr>
          <p:nvPr/>
        </p:nvPicPr>
        <p:blipFill>
          <a:blip r:embed="rId5"/>
          <a:stretch>
            <a:fillRect/>
          </a:stretch>
        </p:blipFill>
        <p:spPr>
          <a:xfrm>
            <a:off x="7761248" y="3678298"/>
            <a:ext cx="1293541" cy="730358"/>
          </a:xfrm>
          <a:prstGeom prst="rect">
            <a:avLst/>
          </a:prstGeom>
        </p:spPr>
      </p:pic>
      <p:sp>
        <p:nvSpPr>
          <p:cNvPr id="28" name="CasellaDiTesto 27"/>
          <p:cNvSpPr txBox="1"/>
          <p:nvPr/>
        </p:nvSpPr>
        <p:spPr>
          <a:xfrm>
            <a:off x="607218" y="1267222"/>
            <a:ext cx="5117075" cy="435198"/>
          </a:xfrm>
          <a:prstGeom prst="rect">
            <a:avLst/>
          </a:prstGeom>
          <a:solidFill>
            <a:srgbClr val="DAFEF1"/>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0" indent="0" algn="ctr">
              <a:buNone/>
              <a:defRPr b="1">
                <a:solidFill>
                  <a:schemeClr val="dk1"/>
                </a:solidFill>
                <a:latin typeface="EB Garamond"/>
                <a:ea typeface="EB Garamond"/>
                <a:cs typeface="EB Garamond"/>
              </a:defRPr>
            </a:lvl1pPr>
          </a:lstStyle>
          <a:p>
            <a:r>
              <a:rPr lang="it-IT" dirty="0"/>
              <a:t>Detrazioni fiscali </a:t>
            </a:r>
          </a:p>
        </p:txBody>
      </p:sp>
      <p:sp>
        <p:nvSpPr>
          <p:cNvPr id="32" name="CasellaDiTesto 31"/>
          <p:cNvSpPr txBox="1"/>
          <p:nvPr/>
        </p:nvSpPr>
        <p:spPr>
          <a:xfrm>
            <a:off x="5758865" y="1271238"/>
            <a:ext cx="3385135" cy="416313"/>
          </a:xfrm>
          <a:prstGeom prst="rect">
            <a:avLst/>
          </a:prstGeom>
          <a:solidFill>
            <a:srgbClr val="82B0E3"/>
          </a:solidFill>
          <a:ln w="25400" cap="flat" cmpd="sng">
            <a:solidFill>
              <a:srgbClr val="82B0E3"/>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indent="0" algn="ctr">
              <a:buNone/>
              <a:defRPr b="1">
                <a:latin typeface="EB Garamond"/>
                <a:ea typeface="EB Garamond"/>
                <a:cs typeface="EB Garamond"/>
              </a:defRPr>
            </a:lvl1pPr>
            <a:lvl2pPr>
              <a:defRPr>
                <a:solidFill>
                  <a:srgbClr val="000000"/>
                </a:solidFill>
                <a:latin typeface="Arial"/>
                <a:ea typeface="Arial"/>
                <a:cs typeface="Arial"/>
              </a:defRPr>
            </a:lvl2pPr>
            <a:lvl3pPr>
              <a:defRPr>
                <a:solidFill>
                  <a:srgbClr val="000000"/>
                </a:solidFill>
                <a:latin typeface="Arial"/>
                <a:ea typeface="Arial"/>
                <a:cs typeface="Arial"/>
              </a:defRPr>
            </a:lvl3pPr>
            <a:lvl4pPr>
              <a:defRPr>
                <a:solidFill>
                  <a:srgbClr val="000000"/>
                </a:solidFill>
                <a:latin typeface="Arial"/>
                <a:ea typeface="Arial"/>
                <a:cs typeface="Arial"/>
              </a:defRPr>
            </a:lvl4pPr>
            <a:lvl5pPr>
              <a:defRPr>
                <a:solidFill>
                  <a:srgbClr val="000000"/>
                </a:solidFill>
                <a:latin typeface="Arial"/>
                <a:ea typeface="Arial"/>
                <a:cs typeface="Arial"/>
              </a:defRPr>
            </a:lvl5pPr>
            <a:lvl6pPr>
              <a:defRPr>
                <a:solidFill>
                  <a:srgbClr val="000000"/>
                </a:solidFill>
                <a:latin typeface="Arial"/>
                <a:ea typeface="Arial"/>
                <a:cs typeface="Arial"/>
              </a:defRPr>
            </a:lvl6pPr>
            <a:lvl7pPr>
              <a:defRPr>
                <a:solidFill>
                  <a:srgbClr val="000000"/>
                </a:solidFill>
                <a:latin typeface="Arial"/>
                <a:ea typeface="Arial"/>
                <a:cs typeface="Arial"/>
              </a:defRPr>
            </a:lvl7pPr>
            <a:lvl8pPr>
              <a:defRPr>
                <a:solidFill>
                  <a:srgbClr val="000000"/>
                </a:solidFill>
                <a:latin typeface="Arial"/>
                <a:ea typeface="Arial"/>
                <a:cs typeface="Arial"/>
              </a:defRPr>
            </a:lvl8pPr>
            <a:lvl9pPr>
              <a:defRPr>
                <a:solidFill>
                  <a:srgbClr val="000000"/>
                </a:solidFill>
                <a:latin typeface="Arial"/>
                <a:ea typeface="Arial"/>
                <a:cs typeface="Arial"/>
              </a:defRPr>
            </a:lvl9pPr>
          </a:lstStyle>
          <a:p>
            <a:r>
              <a:rPr lang="it-IT" dirty="0"/>
              <a:t>Conto Termico</a:t>
            </a:r>
          </a:p>
        </p:txBody>
      </p:sp>
      <p:sp>
        <p:nvSpPr>
          <p:cNvPr id="4" name="Rettangolo 3"/>
          <p:cNvSpPr/>
          <p:nvPr/>
        </p:nvSpPr>
        <p:spPr>
          <a:xfrm>
            <a:off x="1092968" y="2081561"/>
            <a:ext cx="497940" cy="1590907"/>
          </a:xfrm>
          <a:prstGeom prst="rect">
            <a:avLst/>
          </a:prstGeom>
          <a:solidFill>
            <a:schemeClr val="accent1">
              <a:alpha val="9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rotWithShape="1">
          <a:blip r:embed="rId6"/>
          <a:srcRect l="12623" t="17840" r="12776" b="384"/>
          <a:stretch/>
        </p:blipFill>
        <p:spPr>
          <a:xfrm>
            <a:off x="3070302" y="2029521"/>
            <a:ext cx="2601951" cy="1583473"/>
          </a:xfrm>
          <a:prstGeom prst="rect">
            <a:avLst/>
          </a:prstGeom>
        </p:spPr>
      </p:pic>
      <p:sp>
        <p:nvSpPr>
          <p:cNvPr id="2" name="Rettangolo 1"/>
          <p:cNvSpPr/>
          <p:nvPr/>
        </p:nvSpPr>
        <p:spPr>
          <a:xfrm>
            <a:off x="531541" y="3815776"/>
            <a:ext cx="2419815" cy="707886"/>
          </a:xfrm>
          <a:prstGeom prst="rect">
            <a:avLst/>
          </a:prstGeom>
        </p:spPr>
        <p:txBody>
          <a:bodyPr wrap="square">
            <a:spAutoFit/>
          </a:bodyPr>
          <a:lstStyle/>
          <a:p>
            <a:pPr algn="just"/>
            <a:r>
              <a:rPr lang="it-IT" sz="800" dirty="0">
                <a:solidFill>
                  <a:srgbClr val="434343"/>
                </a:solidFill>
                <a:latin typeface="EB Garamond"/>
                <a:ea typeface="EB Garamond"/>
                <a:cs typeface="EB Garamond"/>
              </a:rPr>
              <a:t>Investimenti in impianti a fonti rinnovabili termiche che nel 2021 hanno avuto accesso alle detrazioni fiscali per interventi di riqualificazione energetica degli edifici (mln€) </a:t>
            </a:r>
            <a:endParaRPr lang="it-IT" sz="800" dirty="0" smtClean="0">
              <a:solidFill>
                <a:srgbClr val="434343"/>
              </a:solidFill>
              <a:latin typeface="EB Garamond"/>
              <a:ea typeface="EB Garamond"/>
              <a:cs typeface="EB Garamond"/>
            </a:endParaRPr>
          </a:p>
          <a:p>
            <a:pPr algn="just"/>
            <a:r>
              <a:rPr lang="it-IT" sz="800" dirty="0" smtClean="0">
                <a:solidFill>
                  <a:srgbClr val="434343"/>
                </a:solidFill>
                <a:latin typeface="EB Garamond"/>
                <a:ea typeface="EB Garamond"/>
                <a:cs typeface="EB Garamond"/>
              </a:rPr>
              <a:t>(</a:t>
            </a:r>
            <a:r>
              <a:rPr lang="it-IT" sz="800" dirty="0">
                <a:solidFill>
                  <a:srgbClr val="434343"/>
                </a:solidFill>
                <a:latin typeface="EB Garamond"/>
                <a:ea typeface="EB Garamond"/>
                <a:cs typeface="EB Garamond"/>
              </a:rPr>
              <a:t>Fonte: ENEA Rapporto annuale detrazioni fiscali 2022)</a:t>
            </a:r>
          </a:p>
        </p:txBody>
      </p:sp>
      <p:sp>
        <p:nvSpPr>
          <p:cNvPr id="14" name="Rettangolo 13"/>
          <p:cNvSpPr/>
          <p:nvPr/>
        </p:nvSpPr>
        <p:spPr>
          <a:xfrm>
            <a:off x="3512782" y="2072956"/>
            <a:ext cx="412447" cy="1577210"/>
          </a:xfrm>
          <a:prstGeom prst="rect">
            <a:avLst/>
          </a:prstGeom>
          <a:solidFill>
            <a:schemeClr val="accent1">
              <a:alpha val="9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ttangolo 2"/>
          <p:cNvSpPr/>
          <p:nvPr/>
        </p:nvSpPr>
        <p:spPr>
          <a:xfrm>
            <a:off x="2962508" y="3811985"/>
            <a:ext cx="2717181" cy="584775"/>
          </a:xfrm>
          <a:prstGeom prst="rect">
            <a:avLst/>
          </a:prstGeom>
        </p:spPr>
        <p:txBody>
          <a:bodyPr wrap="square">
            <a:spAutoFit/>
          </a:bodyPr>
          <a:lstStyle/>
          <a:p>
            <a:pPr algn="just"/>
            <a:r>
              <a:rPr lang="it-IT" sz="800" dirty="0">
                <a:solidFill>
                  <a:srgbClr val="434343"/>
                </a:solidFill>
                <a:latin typeface="EB Garamond"/>
                <a:ea typeface="EB Garamond"/>
                <a:cs typeface="EB Garamond"/>
              </a:rPr>
              <a:t>Investimenti in impianti a fonti rinnovabili termiche che al 31 dicembre 2021 hanno avuto accesso al cosiddetto “Super </a:t>
            </a:r>
            <a:r>
              <a:rPr lang="it-IT" sz="800" dirty="0" err="1">
                <a:solidFill>
                  <a:srgbClr val="434343"/>
                </a:solidFill>
                <a:latin typeface="EB Garamond"/>
                <a:ea typeface="EB Garamond"/>
                <a:cs typeface="EB Garamond"/>
              </a:rPr>
              <a:t>Ecobonus</a:t>
            </a:r>
            <a:r>
              <a:rPr lang="it-IT" sz="800" dirty="0">
                <a:solidFill>
                  <a:srgbClr val="434343"/>
                </a:solidFill>
                <a:latin typeface="EB Garamond"/>
                <a:ea typeface="EB Garamond"/>
                <a:cs typeface="EB Garamond"/>
              </a:rPr>
              <a:t>” (mln€) €) </a:t>
            </a:r>
            <a:endParaRPr lang="it-IT" sz="800" dirty="0" smtClean="0">
              <a:solidFill>
                <a:srgbClr val="434343"/>
              </a:solidFill>
              <a:latin typeface="EB Garamond"/>
              <a:ea typeface="EB Garamond"/>
              <a:cs typeface="EB Garamond"/>
            </a:endParaRPr>
          </a:p>
          <a:p>
            <a:pPr algn="just"/>
            <a:r>
              <a:rPr lang="it-IT" sz="800" dirty="0" smtClean="0">
                <a:solidFill>
                  <a:srgbClr val="434343"/>
                </a:solidFill>
                <a:latin typeface="EB Garamond"/>
                <a:ea typeface="EB Garamond"/>
                <a:cs typeface="EB Garamond"/>
              </a:rPr>
              <a:t>(</a:t>
            </a:r>
            <a:r>
              <a:rPr lang="it-IT" sz="800" dirty="0">
                <a:solidFill>
                  <a:srgbClr val="434343"/>
                </a:solidFill>
                <a:latin typeface="EB Garamond"/>
                <a:ea typeface="EB Garamond"/>
                <a:cs typeface="EB Garamond"/>
              </a:rPr>
              <a:t>Fonte: ENEA Rapporto annuale detrazioni fiscali 2022) </a:t>
            </a:r>
          </a:p>
        </p:txBody>
      </p:sp>
      <p:sp>
        <p:nvSpPr>
          <p:cNvPr id="16" name="Google Shape;219;p33"/>
          <p:cNvSpPr/>
          <p:nvPr/>
        </p:nvSpPr>
        <p:spPr>
          <a:xfrm>
            <a:off x="7764548" y="4404263"/>
            <a:ext cx="1518047" cy="196167"/>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750"/>
              <a:buFont typeface="Arial"/>
              <a:buNone/>
            </a:pPr>
            <a:r>
              <a:rPr lang="en-US" sz="750" b="0" i="0" u="none" strike="noStrike" cap="none" dirty="0">
                <a:solidFill>
                  <a:schemeClr val="dk1"/>
                </a:solidFill>
                <a:latin typeface="Century Gothic"/>
                <a:ea typeface="Century Gothic"/>
                <a:cs typeface="Century Gothic"/>
                <a:sym typeface="Century Gothic"/>
              </a:rPr>
              <a:t>Fonte PNIEC - 2023</a:t>
            </a:r>
            <a:endParaRPr sz="1400" b="0" i="0" u="none" strike="noStrike" cap="none" dirty="0">
              <a:solidFill>
                <a:srgbClr val="000000"/>
              </a:solidFill>
              <a:latin typeface="Arial"/>
              <a:ea typeface="Arial"/>
              <a:cs typeface="Arial"/>
              <a:sym typeface="Arial"/>
            </a:endParaRPr>
          </a:p>
        </p:txBody>
      </p:sp>
      <p:pic>
        <p:nvPicPr>
          <p:cNvPr id="7" name="Immagine 6"/>
          <p:cNvPicPr>
            <a:picLocks noChangeAspect="1"/>
          </p:cNvPicPr>
          <p:nvPr/>
        </p:nvPicPr>
        <p:blipFill>
          <a:blip r:embed="rId7"/>
          <a:stretch>
            <a:fillRect/>
          </a:stretch>
        </p:blipFill>
        <p:spPr>
          <a:xfrm>
            <a:off x="5896035" y="1880839"/>
            <a:ext cx="2806910" cy="1641088"/>
          </a:xfrm>
          <a:prstGeom prst="rect">
            <a:avLst/>
          </a:prstGeom>
          <a:solidFill>
            <a:srgbClr val="DAFEF1"/>
          </a:solidFill>
          <a:ln>
            <a:noFill/>
          </a:ln>
        </p:spPr>
      </p:pic>
      <p:sp>
        <p:nvSpPr>
          <p:cNvPr id="36" name="Rettangolo 35"/>
          <p:cNvSpPr/>
          <p:nvPr/>
        </p:nvSpPr>
        <p:spPr>
          <a:xfrm>
            <a:off x="5921870" y="1929897"/>
            <a:ext cx="597877" cy="1720270"/>
          </a:xfrm>
          <a:prstGeom prst="rect">
            <a:avLst/>
          </a:prstGeom>
          <a:solidFill>
            <a:schemeClr val="accent1">
              <a:alpha val="9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5750312" y="3767233"/>
            <a:ext cx="2025805" cy="461665"/>
          </a:xfrm>
          <a:prstGeom prst="rect">
            <a:avLst/>
          </a:prstGeom>
        </p:spPr>
        <p:txBody>
          <a:bodyPr wrap="square">
            <a:spAutoFit/>
          </a:bodyPr>
          <a:lstStyle/>
          <a:p>
            <a:pPr algn="just"/>
            <a:r>
              <a:rPr lang="it-IT" sz="800" dirty="0">
                <a:solidFill>
                  <a:srgbClr val="434343"/>
                </a:solidFill>
                <a:latin typeface="EB Garamond"/>
                <a:ea typeface="EB Garamond"/>
                <a:cs typeface="EB Garamond"/>
              </a:rPr>
              <a:t>Stima degli investimenti in impianti a fonti rinnovabili termiche nel Conto Termico nel 2021 (mln€) (Fonte: GSE) </a:t>
            </a:r>
          </a:p>
        </p:txBody>
      </p:sp>
      <p:sp>
        <p:nvSpPr>
          <p:cNvPr id="19"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01</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0" name="Google Shape;207;p32"/>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PNIEC: </a:t>
            </a:r>
            <a:r>
              <a:rPr lang="en-US" sz="1400" b="0" i="0" u="none" strike="noStrike" cap="none" dirty="0" err="1" smtClean="0">
                <a:solidFill>
                  <a:srgbClr val="434343"/>
                </a:solidFill>
                <a:latin typeface="Montserrat ExtraBold"/>
                <a:ea typeface="Montserrat ExtraBold"/>
                <a:cs typeface="Montserrat ExtraBold"/>
                <a:sym typeface="Montserrat ExtraBold"/>
              </a:rPr>
              <a:t>Detrazioni</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Fiscali</a:t>
            </a:r>
            <a:r>
              <a:rPr lang="en-US" sz="1400" b="0" i="0" u="none" strike="noStrike" cap="none" dirty="0" smtClean="0">
                <a:solidFill>
                  <a:srgbClr val="434343"/>
                </a:solidFill>
                <a:latin typeface="Montserrat ExtraBold"/>
                <a:ea typeface="Montserrat ExtraBold"/>
                <a:cs typeface="Montserrat ExtraBold"/>
                <a:sym typeface="Montserrat ExtraBold"/>
              </a:rPr>
              <a:t> e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2582643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grpSp>
        <p:nvGrpSpPr>
          <p:cNvPr id="160" name="Google Shape;160;p4"/>
          <p:cNvGrpSpPr/>
          <p:nvPr/>
        </p:nvGrpSpPr>
        <p:grpSpPr>
          <a:xfrm>
            <a:off x="1145833" y="1509605"/>
            <a:ext cx="6921400" cy="853558"/>
            <a:chOff x="2024960" y="1365088"/>
            <a:chExt cx="5498263" cy="552236"/>
          </a:xfrm>
        </p:grpSpPr>
        <p:sp>
          <p:nvSpPr>
            <p:cNvPr id="161" name="Google Shape;161;p4"/>
            <p:cNvSpPr/>
            <p:nvPr/>
          </p:nvSpPr>
          <p:spPr>
            <a:xfrm>
              <a:off x="4821294" y="1485988"/>
              <a:ext cx="2360542" cy="41628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Narrow"/>
                <a:ea typeface="Arial Narrow"/>
                <a:cs typeface="Arial Narrow"/>
                <a:sym typeface="Arial Narrow"/>
              </a:endParaRPr>
            </a:p>
          </p:txBody>
        </p:sp>
        <p:sp>
          <p:nvSpPr>
            <p:cNvPr id="162" name="Google Shape;162;p4"/>
            <p:cNvSpPr/>
            <p:nvPr/>
          </p:nvSpPr>
          <p:spPr>
            <a:xfrm>
              <a:off x="2211459" y="1491630"/>
              <a:ext cx="2360542" cy="41628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Narrow"/>
                <a:ea typeface="Arial Narrow"/>
                <a:cs typeface="Arial Narrow"/>
                <a:sym typeface="Arial Narrow"/>
              </a:endParaRPr>
            </a:p>
          </p:txBody>
        </p:sp>
        <p:sp>
          <p:nvSpPr>
            <p:cNvPr id="163" name="Google Shape;163;p4"/>
            <p:cNvSpPr/>
            <p:nvPr/>
          </p:nvSpPr>
          <p:spPr>
            <a:xfrm>
              <a:off x="4750778" y="1501042"/>
              <a:ext cx="2360542" cy="41628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Narrow"/>
                <a:ea typeface="Arial Narrow"/>
                <a:cs typeface="Arial Narrow"/>
                <a:sym typeface="Arial Narrow"/>
              </a:endParaRPr>
            </a:p>
          </p:txBody>
        </p:sp>
        <p:grpSp>
          <p:nvGrpSpPr>
            <p:cNvPr id="164" name="Google Shape;164;p4"/>
            <p:cNvGrpSpPr/>
            <p:nvPr/>
          </p:nvGrpSpPr>
          <p:grpSpPr>
            <a:xfrm>
              <a:off x="2024960" y="1365088"/>
              <a:ext cx="5498263" cy="412510"/>
              <a:chOff x="2418725" y="1365088"/>
              <a:chExt cx="5498263" cy="412510"/>
            </a:xfrm>
          </p:grpSpPr>
          <p:pic>
            <p:nvPicPr>
              <p:cNvPr id="165" name="Google Shape;165;p4"/>
              <p:cNvPicPr preferRelativeResize="0"/>
              <p:nvPr/>
            </p:nvPicPr>
            <p:blipFill rotWithShape="1">
              <a:blip r:embed="rId3">
                <a:alphaModFix/>
              </a:blip>
              <a:srcRect/>
              <a:stretch/>
            </p:blipFill>
            <p:spPr>
              <a:xfrm>
                <a:off x="5450358" y="1403602"/>
                <a:ext cx="535112" cy="373996"/>
              </a:xfrm>
              <a:prstGeom prst="rect">
                <a:avLst/>
              </a:prstGeom>
              <a:noFill/>
              <a:ln>
                <a:noFill/>
              </a:ln>
            </p:spPr>
          </p:pic>
          <p:pic>
            <p:nvPicPr>
              <p:cNvPr id="166" name="Google Shape;166;p4"/>
              <p:cNvPicPr preferRelativeResize="0"/>
              <p:nvPr/>
            </p:nvPicPr>
            <p:blipFill rotWithShape="1">
              <a:blip r:embed="rId4">
                <a:alphaModFix/>
              </a:blip>
              <a:srcRect/>
              <a:stretch/>
            </p:blipFill>
            <p:spPr>
              <a:xfrm>
                <a:off x="2418725" y="1393452"/>
                <a:ext cx="536146" cy="376056"/>
              </a:xfrm>
              <a:prstGeom prst="rect">
                <a:avLst/>
              </a:prstGeom>
              <a:noFill/>
              <a:ln>
                <a:noFill/>
              </a:ln>
            </p:spPr>
          </p:pic>
          <p:pic>
            <p:nvPicPr>
              <p:cNvPr id="167" name="Google Shape;167;p4"/>
              <p:cNvPicPr preferRelativeResize="0"/>
              <p:nvPr/>
            </p:nvPicPr>
            <p:blipFill rotWithShape="1">
              <a:blip r:embed="rId5">
                <a:alphaModFix/>
              </a:blip>
              <a:srcRect/>
              <a:stretch/>
            </p:blipFill>
            <p:spPr>
              <a:xfrm>
                <a:off x="3899998" y="1389282"/>
                <a:ext cx="519441" cy="384813"/>
              </a:xfrm>
              <a:prstGeom prst="rect">
                <a:avLst/>
              </a:prstGeom>
              <a:noFill/>
              <a:ln>
                <a:noFill/>
              </a:ln>
            </p:spPr>
          </p:pic>
          <p:pic>
            <p:nvPicPr>
              <p:cNvPr id="168" name="Google Shape;168;p4"/>
              <p:cNvPicPr preferRelativeResize="0"/>
              <p:nvPr/>
            </p:nvPicPr>
            <p:blipFill rotWithShape="1">
              <a:blip r:embed="rId6">
                <a:alphaModFix/>
              </a:blip>
              <a:srcRect/>
              <a:stretch/>
            </p:blipFill>
            <p:spPr>
              <a:xfrm>
                <a:off x="7377310" y="1365088"/>
                <a:ext cx="539678" cy="371618"/>
              </a:xfrm>
              <a:prstGeom prst="rect">
                <a:avLst/>
              </a:prstGeom>
              <a:noFill/>
              <a:ln>
                <a:noFill/>
              </a:ln>
            </p:spPr>
          </p:pic>
        </p:grpSp>
      </p:grpSp>
      <p:sp>
        <p:nvSpPr>
          <p:cNvPr id="170" name="Google Shape;170;p4"/>
          <p:cNvSpPr/>
          <p:nvPr/>
        </p:nvSpPr>
        <p:spPr>
          <a:xfrm>
            <a:off x="999461" y="662765"/>
            <a:ext cx="8144540" cy="23745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Narrow"/>
              <a:ea typeface="Arial Narrow"/>
              <a:cs typeface="Arial Narrow"/>
              <a:sym typeface="Arial Narrow"/>
            </a:endParaRPr>
          </a:p>
        </p:txBody>
      </p:sp>
      <p:sp>
        <p:nvSpPr>
          <p:cNvPr id="173" name="Google Shape;173;p4"/>
          <p:cNvSpPr/>
          <p:nvPr/>
        </p:nvSpPr>
        <p:spPr>
          <a:xfrm rot="5400000">
            <a:off x="4042853" y="1187305"/>
            <a:ext cx="882501" cy="20201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Narrow"/>
              <a:ea typeface="Arial Narrow"/>
              <a:cs typeface="Arial Narrow"/>
              <a:sym typeface="Arial Narrow"/>
            </a:endParaRPr>
          </a:p>
        </p:txBody>
      </p:sp>
      <p:pic>
        <p:nvPicPr>
          <p:cNvPr id="174" name="Google Shape;174;p4"/>
          <p:cNvPicPr preferRelativeResize="0"/>
          <p:nvPr/>
        </p:nvPicPr>
        <p:blipFill rotWithShape="1">
          <a:blip r:embed="rId7">
            <a:alphaModFix/>
          </a:blip>
          <a:srcRect/>
          <a:stretch/>
        </p:blipFill>
        <p:spPr>
          <a:xfrm>
            <a:off x="4494809" y="1277945"/>
            <a:ext cx="1795240" cy="199471"/>
          </a:xfrm>
          <a:prstGeom prst="rect">
            <a:avLst/>
          </a:prstGeom>
          <a:noFill/>
          <a:ln>
            <a:noFill/>
          </a:ln>
        </p:spPr>
      </p:pic>
      <p:pic>
        <p:nvPicPr>
          <p:cNvPr id="175" name="Google Shape;175;p4"/>
          <p:cNvPicPr preferRelativeResize="0"/>
          <p:nvPr/>
        </p:nvPicPr>
        <p:blipFill rotWithShape="1">
          <a:blip r:embed="rId8">
            <a:alphaModFix/>
          </a:blip>
          <a:srcRect/>
          <a:stretch/>
        </p:blipFill>
        <p:spPr>
          <a:xfrm>
            <a:off x="953165" y="1270391"/>
            <a:ext cx="1125500" cy="202590"/>
          </a:xfrm>
          <a:prstGeom prst="rect">
            <a:avLst/>
          </a:prstGeom>
          <a:noFill/>
          <a:ln>
            <a:noFill/>
          </a:ln>
        </p:spPr>
      </p:pic>
      <p:grpSp>
        <p:nvGrpSpPr>
          <p:cNvPr id="176" name="Google Shape;176;p4"/>
          <p:cNvGrpSpPr/>
          <p:nvPr/>
        </p:nvGrpSpPr>
        <p:grpSpPr>
          <a:xfrm rot="10800000">
            <a:off x="4098792" y="860264"/>
            <a:ext cx="1241096" cy="364502"/>
            <a:chOff x="1890425" y="1558967"/>
            <a:chExt cx="944132" cy="288706"/>
          </a:xfrm>
        </p:grpSpPr>
        <p:cxnSp>
          <p:nvCxnSpPr>
            <p:cNvPr id="177" name="Google Shape;177;p4"/>
            <p:cNvCxnSpPr/>
            <p:nvPr/>
          </p:nvCxnSpPr>
          <p:spPr>
            <a:xfrm flipH="1">
              <a:off x="1890425" y="1558967"/>
              <a:ext cx="2171" cy="288706"/>
            </a:xfrm>
            <a:prstGeom prst="straightConnector1">
              <a:avLst/>
            </a:prstGeom>
            <a:noFill/>
            <a:ln w="9525" cap="flat" cmpd="sng">
              <a:solidFill>
                <a:srgbClr val="D8D8D8"/>
              </a:solidFill>
              <a:prstDash val="solid"/>
              <a:round/>
              <a:headEnd type="none" w="sm" len="sm"/>
              <a:tailEnd type="none" w="sm" len="sm"/>
            </a:ln>
          </p:spPr>
        </p:cxnSp>
        <p:cxnSp>
          <p:nvCxnSpPr>
            <p:cNvPr id="178" name="Google Shape;178;p4"/>
            <p:cNvCxnSpPr/>
            <p:nvPr/>
          </p:nvCxnSpPr>
          <p:spPr>
            <a:xfrm rot="10800000" flipH="1">
              <a:off x="1891624" y="1842976"/>
              <a:ext cx="942933" cy="3448"/>
            </a:xfrm>
            <a:prstGeom prst="straightConnector1">
              <a:avLst/>
            </a:prstGeom>
            <a:noFill/>
            <a:ln w="9525" cap="flat" cmpd="sng">
              <a:solidFill>
                <a:srgbClr val="D8D8D8"/>
              </a:solidFill>
              <a:prstDash val="solid"/>
              <a:round/>
              <a:headEnd type="none" w="sm" len="sm"/>
              <a:tailEnd type="none" w="sm" len="sm"/>
            </a:ln>
          </p:spPr>
        </p:cxnSp>
      </p:grpSp>
      <p:pic>
        <p:nvPicPr>
          <p:cNvPr id="179" name="Google Shape;179;p4"/>
          <p:cNvPicPr preferRelativeResize="0"/>
          <p:nvPr/>
        </p:nvPicPr>
        <p:blipFill rotWithShape="1">
          <a:blip r:embed="rId9">
            <a:alphaModFix/>
          </a:blip>
          <a:srcRect/>
          <a:stretch/>
        </p:blipFill>
        <p:spPr>
          <a:xfrm>
            <a:off x="6844452" y="2227091"/>
            <a:ext cx="1756067" cy="2346602"/>
          </a:xfrm>
          <a:prstGeom prst="rect">
            <a:avLst/>
          </a:prstGeom>
          <a:noFill/>
          <a:ln>
            <a:noFill/>
          </a:ln>
        </p:spPr>
      </p:pic>
      <p:pic>
        <p:nvPicPr>
          <p:cNvPr id="180" name="Google Shape;180;p4"/>
          <p:cNvPicPr preferRelativeResize="0"/>
          <p:nvPr/>
        </p:nvPicPr>
        <p:blipFill rotWithShape="1">
          <a:blip r:embed="rId10">
            <a:alphaModFix/>
          </a:blip>
          <a:srcRect/>
          <a:stretch/>
        </p:blipFill>
        <p:spPr>
          <a:xfrm>
            <a:off x="2978815" y="766823"/>
            <a:ext cx="1083734" cy="332434"/>
          </a:xfrm>
          <a:prstGeom prst="rect">
            <a:avLst/>
          </a:prstGeom>
          <a:noFill/>
          <a:ln>
            <a:noFill/>
          </a:ln>
        </p:spPr>
      </p:pic>
      <p:pic>
        <p:nvPicPr>
          <p:cNvPr id="181" name="Google Shape;181;p4"/>
          <p:cNvPicPr preferRelativeResize="0"/>
          <p:nvPr/>
        </p:nvPicPr>
        <p:blipFill rotWithShape="1">
          <a:blip r:embed="rId11">
            <a:alphaModFix/>
          </a:blip>
          <a:srcRect/>
          <a:stretch/>
        </p:blipFill>
        <p:spPr>
          <a:xfrm>
            <a:off x="4413686" y="2217419"/>
            <a:ext cx="1635828" cy="2327487"/>
          </a:xfrm>
          <a:prstGeom prst="rect">
            <a:avLst/>
          </a:prstGeom>
          <a:noFill/>
          <a:ln>
            <a:noFill/>
          </a:ln>
        </p:spPr>
      </p:pic>
      <p:pic>
        <p:nvPicPr>
          <p:cNvPr id="182" name="Google Shape;182;p4"/>
          <p:cNvPicPr preferRelativeResize="0"/>
          <p:nvPr/>
        </p:nvPicPr>
        <p:blipFill rotWithShape="1">
          <a:blip r:embed="rId12">
            <a:alphaModFix/>
          </a:blip>
          <a:srcRect/>
          <a:stretch/>
        </p:blipFill>
        <p:spPr>
          <a:xfrm>
            <a:off x="2536533" y="2213187"/>
            <a:ext cx="1618411" cy="2339339"/>
          </a:xfrm>
          <a:prstGeom prst="rect">
            <a:avLst/>
          </a:prstGeom>
          <a:noFill/>
          <a:ln>
            <a:noFill/>
          </a:ln>
        </p:spPr>
      </p:pic>
      <p:grpSp>
        <p:nvGrpSpPr>
          <p:cNvPr id="183" name="Google Shape;183;p4"/>
          <p:cNvGrpSpPr/>
          <p:nvPr/>
        </p:nvGrpSpPr>
        <p:grpSpPr>
          <a:xfrm rot="10800000" flipH="1">
            <a:off x="1468966" y="886024"/>
            <a:ext cx="1239520" cy="371275"/>
            <a:chOff x="1885272" y="1552353"/>
            <a:chExt cx="942933" cy="294071"/>
          </a:xfrm>
        </p:grpSpPr>
        <p:cxnSp>
          <p:nvCxnSpPr>
            <p:cNvPr id="184" name="Google Shape;184;p4"/>
            <p:cNvCxnSpPr/>
            <p:nvPr/>
          </p:nvCxnSpPr>
          <p:spPr>
            <a:xfrm flipH="1">
              <a:off x="1890425" y="1552353"/>
              <a:ext cx="2171" cy="288706"/>
            </a:xfrm>
            <a:prstGeom prst="straightConnector1">
              <a:avLst/>
            </a:prstGeom>
            <a:noFill/>
            <a:ln w="9525" cap="flat" cmpd="sng">
              <a:solidFill>
                <a:srgbClr val="D8D8D8"/>
              </a:solidFill>
              <a:prstDash val="solid"/>
              <a:round/>
              <a:headEnd type="none" w="sm" len="sm"/>
              <a:tailEnd type="none" w="sm" len="sm"/>
            </a:ln>
          </p:spPr>
        </p:cxnSp>
        <p:cxnSp>
          <p:nvCxnSpPr>
            <p:cNvPr id="185" name="Google Shape;185;p4"/>
            <p:cNvCxnSpPr/>
            <p:nvPr/>
          </p:nvCxnSpPr>
          <p:spPr>
            <a:xfrm rot="10800000" flipH="1">
              <a:off x="1885272" y="1842976"/>
              <a:ext cx="942933" cy="3448"/>
            </a:xfrm>
            <a:prstGeom prst="straightConnector1">
              <a:avLst/>
            </a:prstGeom>
            <a:noFill/>
            <a:ln w="9525" cap="flat" cmpd="sng">
              <a:solidFill>
                <a:srgbClr val="D8D8D8"/>
              </a:solidFill>
              <a:prstDash val="solid"/>
              <a:round/>
              <a:headEnd type="none" w="sm" len="sm"/>
              <a:tailEnd type="none" w="sm" len="sm"/>
            </a:ln>
          </p:spPr>
        </p:cxnSp>
      </p:grpSp>
      <p:pic>
        <p:nvPicPr>
          <p:cNvPr id="186" name="Google Shape;186;p4"/>
          <p:cNvPicPr preferRelativeResize="0"/>
          <p:nvPr/>
        </p:nvPicPr>
        <p:blipFill rotWithShape="1">
          <a:blip r:embed="rId9">
            <a:alphaModFix/>
          </a:blip>
          <a:srcRect l="9846" t="3123" r="71374" b="89874"/>
          <a:stretch/>
        </p:blipFill>
        <p:spPr>
          <a:xfrm>
            <a:off x="7259925" y="775447"/>
            <a:ext cx="966918" cy="481853"/>
          </a:xfrm>
          <a:prstGeom prst="rect">
            <a:avLst/>
          </a:prstGeom>
          <a:noFill/>
          <a:ln>
            <a:noFill/>
          </a:ln>
        </p:spPr>
      </p:pic>
      <p:pic>
        <p:nvPicPr>
          <p:cNvPr id="187" name="Google Shape;187;p4"/>
          <p:cNvPicPr preferRelativeResize="0"/>
          <p:nvPr/>
        </p:nvPicPr>
        <p:blipFill rotWithShape="1">
          <a:blip r:embed="rId13">
            <a:alphaModFix/>
          </a:blip>
          <a:srcRect/>
          <a:stretch/>
        </p:blipFill>
        <p:spPr>
          <a:xfrm>
            <a:off x="664251" y="2225040"/>
            <a:ext cx="1622089" cy="2339340"/>
          </a:xfrm>
          <a:prstGeom prst="rect">
            <a:avLst/>
          </a:prstGeom>
          <a:noFill/>
          <a:ln>
            <a:noFill/>
          </a:ln>
        </p:spPr>
      </p:pic>
      <p:grpSp>
        <p:nvGrpSpPr>
          <p:cNvPr id="30" name="Google Shape;176;p4"/>
          <p:cNvGrpSpPr/>
          <p:nvPr/>
        </p:nvGrpSpPr>
        <p:grpSpPr>
          <a:xfrm rot="10800000">
            <a:off x="6415086" y="1329748"/>
            <a:ext cx="1332618" cy="110354"/>
            <a:chOff x="1885272" y="1573975"/>
            <a:chExt cx="942933" cy="298788"/>
          </a:xfrm>
        </p:grpSpPr>
        <p:cxnSp>
          <p:nvCxnSpPr>
            <p:cNvPr id="31" name="Google Shape;177;p4"/>
            <p:cNvCxnSpPr/>
            <p:nvPr/>
          </p:nvCxnSpPr>
          <p:spPr>
            <a:xfrm flipH="1">
              <a:off x="1890425" y="1573975"/>
              <a:ext cx="2171" cy="288705"/>
            </a:xfrm>
            <a:prstGeom prst="straightConnector1">
              <a:avLst/>
            </a:prstGeom>
            <a:noFill/>
            <a:ln w="9525" cap="flat" cmpd="sng">
              <a:solidFill>
                <a:srgbClr val="D8D8D8"/>
              </a:solidFill>
              <a:prstDash val="solid"/>
              <a:round/>
              <a:headEnd type="none" w="sm" len="sm"/>
              <a:tailEnd type="none" w="sm" len="sm"/>
            </a:ln>
          </p:spPr>
        </p:cxnSp>
        <p:cxnSp>
          <p:nvCxnSpPr>
            <p:cNvPr id="32" name="Google Shape;178;p4"/>
            <p:cNvCxnSpPr/>
            <p:nvPr/>
          </p:nvCxnSpPr>
          <p:spPr>
            <a:xfrm rot="10800000" flipH="1">
              <a:off x="1885272" y="1869316"/>
              <a:ext cx="942933" cy="3447"/>
            </a:xfrm>
            <a:prstGeom prst="straightConnector1">
              <a:avLst/>
            </a:prstGeom>
            <a:noFill/>
            <a:ln w="9525" cap="flat" cmpd="sng">
              <a:solidFill>
                <a:srgbClr val="D8D8D8"/>
              </a:solidFill>
              <a:prstDash val="solid"/>
              <a:round/>
              <a:headEnd type="none" w="sm" len="sm"/>
              <a:tailEnd type="none" w="sm" len="sm"/>
            </a:ln>
          </p:spPr>
        </p:cxnSp>
      </p:grpSp>
      <p:cxnSp>
        <p:nvCxnSpPr>
          <p:cNvPr id="38" name="Google Shape;178;p4"/>
          <p:cNvCxnSpPr/>
          <p:nvPr/>
        </p:nvCxnSpPr>
        <p:spPr>
          <a:xfrm flipH="1">
            <a:off x="3129134" y="1318183"/>
            <a:ext cx="1332618" cy="1273"/>
          </a:xfrm>
          <a:prstGeom prst="straightConnector1">
            <a:avLst/>
          </a:prstGeom>
          <a:noFill/>
          <a:ln w="9525" cap="flat" cmpd="sng">
            <a:solidFill>
              <a:srgbClr val="D8D8D8"/>
            </a:solidFill>
            <a:prstDash val="solid"/>
            <a:round/>
            <a:headEnd type="none" w="sm" len="sm"/>
            <a:tailEnd type="none" w="sm" len="sm"/>
          </a:ln>
        </p:spPr>
      </p:cxnSp>
      <p:cxnSp>
        <p:nvCxnSpPr>
          <p:cNvPr id="39" name="Google Shape;177;p4"/>
          <p:cNvCxnSpPr/>
          <p:nvPr/>
        </p:nvCxnSpPr>
        <p:spPr>
          <a:xfrm flipH="1">
            <a:off x="3130522" y="1323471"/>
            <a:ext cx="1785" cy="129986"/>
          </a:xfrm>
          <a:prstGeom prst="straightConnector1">
            <a:avLst/>
          </a:prstGeom>
          <a:noFill/>
          <a:ln w="9525" cap="flat" cmpd="sng">
            <a:solidFill>
              <a:srgbClr val="D8D8D8"/>
            </a:solidFill>
            <a:prstDash val="solid"/>
            <a:round/>
            <a:headEnd type="none" w="sm" len="sm"/>
            <a:tailEnd type="none" w="sm" len="sm"/>
          </a:ln>
        </p:spPr>
      </p:cxnSp>
      <p:cxnSp>
        <p:nvCxnSpPr>
          <p:cNvPr id="42" name="Google Shape;177;p4"/>
          <p:cNvCxnSpPr/>
          <p:nvPr/>
        </p:nvCxnSpPr>
        <p:spPr>
          <a:xfrm flipH="1">
            <a:off x="5334984" y="1424144"/>
            <a:ext cx="1785" cy="129986"/>
          </a:xfrm>
          <a:prstGeom prst="straightConnector1">
            <a:avLst/>
          </a:prstGeom>
          <a:noFill/>
          <a:ln w="9525" cap="flat" cmpd="sng">
            <a:solidFill>
              <a:srgbClr val="D8D8D8"/>
            </a:solidFill>
            <a:prstDash val="solid"/>
            <a:round/>
            <a:headEnd type="none" w="sm" len="sm"/>
            <a:tailEnd type="none" w="sm" len="sm"/>
          </a:ln>
        </p:spPr>
      </p:cxnSp>
      <p:sp>
        <p:nvSpPr>
          <p:cNvPr id="34"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01</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36" name="Google Shape;207;p32"/>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PNIEC: </a:t>
            </a:r>
            <a:r>
              <a:rPr lang="en-US" sz="1400" b="0" i="0" u="none" strike="noStrike" cap="none" dirty="0" err="1" smtClean="0">
                <a:solidFill>
                  <a:srgbClr val="434343"/>
                </a:solidFill>
                <a:latin typeface="Montserrat ExtraBold"/>
                <a:ea typeface="Montserrat ExtraBold"/>
                <a:cs typeface="Montserrat ExtraBold"/>
                <a:sym typeface="Montserrat ExtraBold"/>
              </a:rPr>
              <a:t>Detrazioni</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Fiscali</a:t>
            </a:r>
            <a:r>
              <a:rPr lang="en-US" sz="1400" b="0" i="0" u="none" strike="noStrike" cap="none" dirty="0" smtClean="0">
                <a:solidFill>
                  <a:srgbClr val="434343"/>
                </a:solidFill>
                <a:latin typeface="Montserrat ExtraBold"/>
                <a:ea typeface="Montserrat ExtraBold"/>
                <a:cs typeface="Montserrat ExtraBold"/>
                <a:sym typeface="Montserrat ExtraBold"/>
              </a:rPr>
              <a:t> e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37" name="Rettangolo 36"/>
          <p:cNvSpPr/>
          <p:nvPr/>
        </p:nvSpPr>
        <p:spPr>
          <a:xfrm>
            <a:off x="4807769" y="66503"/>
            <a:ext cx="532952" cy="535309"/>
          </a:xfrm>
          <a:prstGeom prst="rect">
            <a:avLst/>
          </a:prstGeom>
          <a:blipFill>
            <a:blip r:embed="rId14" cstate="print">
              <a:extLst>
                <a:ext uri="{28A0092B-C50C-407E-A947-70E740481C1C}">
                  <a14:useLocalDpi xmlns:a14="http://schemas.microsoft.com/office/drawing/2010/main" val="0"/>
                </a:ext>
              </a:extLst>
            </a:blip>
            <a:srcRect/>
            <a:stretch>
              <a:fillRect/>
            </a:stretch>
          </a:blipFill>
          <a:ln>
            <a:noFill/>
          </a:ln>
        </p:spPr>
        <p:style>
          <a:lnRef idx="2">
            <a:schemeClr val="lt1">
              <a:hueOff val="0"/>
              <a:satOff val="0"/>
              <a:lumOff val="0"/>
              <a:alphaOff val="0"/>
            </a:schemeClr>
          </a:lnRef>
          <a:fillRef idx="1">
            <a:scrgbClr r="0" g="0" b="0"/>
          </a:fillRef>
          <a:effectRef idx="0">
            <a:schemeClr val="accent5">
              <a:tint val="50000"/>
              <a:hueOff val="-10682366"/>
              <a:satOff val="47617"/>
              <a:lumOff val="4207"/>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43008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0"/>
        <p:cNvGrpSpPr/>
        <p:nvPr/>
      </p:nvGrpSpPr>
      <p:grpSpPr>
        <a:xfrm>
          <a:off x="0" y="0"/>
          <a:ext cx="0" cy="0"/>
          <a:chOff x="0" y="0"/>
          <a:chExt cx="0" cy="0"/>
        </a:xfrm>
      </p:grpSpPr>
      <p:sp>
        <p:nvSpPr>
          <p:cNvPr id="97" name="Google Shape;97;p2"/>
          <p:cNvSpPr/>
          <p:nvPr/>
        </p:nvSpPr>
        <p:spPr>
          <a:xfrm>
            <a:off x="6262261" y="1287976"/>
            <a:ext cx="657300" cy="657300"/>
          </a:xfrm>
          <a:prstGeom prst="ellipse">
            <a:avLst/>
          </a:prstGeom>
          <a:solidFill>
            <a:srgbClr val="0F68C9"/>
          </a:solidFill>
          <a:ln w="9525" cap="flat" cmpd="sng">
            <a:solidFill>
              <a:srgbClr val="74C1B9"/>
            </a:solidFill>
            <a:prstDash val="solid"/>
            <a:round/>
            <a:headEnd type="none" w="sm" len="sm"/>
            <a:tailEnd type="none" w="sm" len="sm"/>
          </a:ln>
        </p:spPr>
        <p:txBody>
          <a:bodyPr spcFirstLastPara="1" wrap="square" lIns="91425" tIns="91425" rIns="91425" bIns="91425" anchor="ctr" anchorCtr="0">
            <a:noAutofit/>
          </a:bodyPr>
          <a:lstStyle/>
          <a:p>
            <a:pPr>
              <a:buSzPts val="1400"/>
            </a:pPr>
            <a:endParaRPr/>
          </a:p>
        </p:txBody>
      </p:sp>
      <p:sp>
        <p:nvSpPr>
          <p:cNvPr id="91" name="Google Shape;91;p2"/>
          <p:cNvSpPr/>
          <p:nvPr/>
        </p:nvSpPr>
        <p:spPr>
          <a:xfrm>
            <a:off x="2172981" y="3018676"/>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p>
        </p:txBody>
      </p:sp>
      <p:sp>
        <p:nvSpPr>
          <p:cNvPr id="92" name="Google Shape;92;p2"/>
          <p:cNvSpPr txBox="1">
            <a:spLocks noGrp="1"/>
          </p:cNvSpPr>
          <p:nvPr>
            <p:ph type="ctrTitle" idx="4294967295"/>
          </p:nvPr>
        </p:nvSpPr>
        <p:spPr>
          <a:xfrm>
            <a:off x="707666" y="350934"/>
            <a:ext cx="5011738" cy="314325"/>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FFFFFF"/>
              </a:buClr>
              <a:buSzPts val="1200"/>
              <a:buFont typeface="Montserrat ExtraBold"/>
              <a:buNone/>
            </a:pPr>
            <a:r>
              <a:rPr lang="en-US" sz="1200" b="0" i="0" u="none" strike="noStrike" cap="none" dirty="0">
                <a:solidFill>
                  <a:schemeClr val="dk2"/>
                </a:solidFill>
                <a:latin typeface="Montserrat ExtraBold"/>
                <a:ea typeface="Montserrat ExtraBold"/>
                <a:cs typeface="Montserrat ExtraBold"/>
                <a:sym typeface="Montserrat ExtraBold"/>
              </a:rPr>
              <a:t>Agenda</a:t>
            </a:r>
            <a:endParaRPr sz="1200" b="0" i="0" u="none" strike="noStrike" cap="none" dirty="0">
              <a:solidFill>
                <a:schemeClr val="dk2"/>
              </a:solidFill>
              <a:latin typeface="Montserrat ExtraBold"/>
              <a:ea typeface="Montserrat ExtraBold"/>
              <a:cs typeface="Montserrat ExtraBold"/>
              <a:sym typeface="Montserrat ExtraBold"/>
            </a:endParaRPr>
          </a:p>
        </p:txBody>
      </p:sp>
      <p:sp>
        <p:nvSpPr>
          <p:cNvPr id="93" name="Google Shape;93;p2"/>
          <p:cNvSpPr txBox="1">
            <a:spLocks noGrp="1"/>
          </p:cNvSpPr>
          <p:nvPr>
            <p:ph type="title" idx="4294967295"/>
          </p:nvPr>
        </p:nvSpPr>
        <p:spPr>
          <a:xfrm>
            <a:off x="1400799" y="3055785"/>
            <a:ext cx="1754187" cy="577850"/>
          </a:xfrm>
          <a:prstGeom prst="rect">
            <a:avLst/>
          </a:prstGeom>
          <a:noFill/>
          <a:ln>
            <a:noFill/>
          </a:ln>
        </p:spPr>
        <p:txBody>
          <a:bodyPr spcFirstLastPara="1" wrap="square" lIns="91425" tIns="91425" rIns="91425" bIns="91425" anchor="ctr" anchorCtr="0">
            <a:noAutofit/>
          </a:bodyPr>
          <a:lstStyle/>
          <a:p>
            <a:pPr marL="0" lvl="0" indent="0" algn="ctr">
              <a:buSzPts val="3600"/>
            </a:pPr>
            <a:r>
              <a:rPr lang="en-US" dirty="0">
                <a:solidFill>
                  <a:schemeClr val="bg1">
                    <a:lumMod val="75000"/>
                  </a:schemeClr>
                </a:solidFill>
              </a:rPr>
              <a:t>03</a:t>
            </a:r>
            <a:endParaRPr dirty="0">
              <a:solidFill>
                <a:schemeClr val="bg1">
                  <a:lumMod val="75000"/>
                </a:schemeClr>
              </a:solidFill>
            </a:endParaRPr>
          </a:p>
        </p:txBody>
      </p:sp>
      <p:sp>
        <p:nvSpPr>
          <p:cNvPr id="95" name="Google Shape;95;p2"/>
          <p:cNvSpPr txBox="1">
            <a:spLocks noGrp="1"/>
          </p:cNvSpPr>
          <p:nvPr>
            <p:ph type="title" idx="4294967295"/>
          </p:nvPr>
        </p:nvSpPr>
        <p:spPr>
          <a:xfrm>
            <a:off x="5470498" y="1322478"/>
            <a:ext cx="1754188" cy="5778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smtClean="0"/>
              <a:t>02</a:t>
            </a:r>
            <a:endParaRPr dirty="0"/>
          </a:p>
        </p:txBody>
      </p:sp>
      <p:sp>
        <p:nvSpPr>
          <p:cNvPr id="11" name="Google Shape;150;p2"/>
          <p:cNvSpPr txBox="1">
            <a:spLocks/>
          </p:cNvSpPr>
          <p:nvPr/>
        </p:nvSpPr>
        <p:spPr>
          <a:xfrm>
            <a:off x="1668596" y="3607497"/>
            <a:ext cx="3325548" cy="8927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Focus </a:t>
            </a:r>
            <a:r>
              <a:rPr lang="it-IT" sz="1100" dirty="0">
                <a:solidFill>
                  <a:schemeClr val="bg1">
                    <a:lumMod val="75000"/>
                  </a:schemeClr>
                </a:solidFill>
                <a:latin typeface="Montserrat ExtraBold"/>
                <a:ea typeface="Montserrat ExtraBold"/>
                <a:cs typeface="Montserrat ExtraBold"/>
                <a:sym typeface="Arial"/>
              </a:rPr>
              <a:t>Conto </a:t>
            </a:r>
            <a:r>
              <a:rPr lang="it-IT" sz="1100" dirty="0">
                <a:solidFill>
                  <a:schemeClr val="bg1">
                    <a:lumMod val="75000"/>
                  </a:schemeClr>
                </a:solidFill>
                <a:latin typeface="Montserrat ExtraBold"/>
                <a:ea typeface="Montserrat ExtraBold"/>
                <a:cs typeface="Montserrat ExtraBold"/>
                <a:sym typeface="Arial"/>
              </a:rPr>
              <a:t>Termico:</a:t>
            </a: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Best </a:t>
            </a:r>
            <a:r>
              <a:rPr lang="it-IT" sz="1100" dirty="0" err="1">
                <a:solidFill>
                  <a:schemeClr val="bg1">
                    <a:lumMod val="75000"/>
                  </a:schemeClr>
                </a:solidFill>
                <a:latin typeface="Montserrat ExtraBold"/>
                <a:ea typeface="Montserrat ExtraBold"/>
                <a:cs typeface="Montserrat ExtraBold"/>
                <a:sym typeface="Arial"/>
              </a:rPr>
              <a:t>Pratice</a:t>
            </a:r>
            <a:r>
              <a:rPr lang="it-IT" sz="1100" dirty="0">
                <a:solidFill>
                  <a:schemeClr val="bg1">
                    <a:lumMod val="75000"/>
                  </a:schemeClr>
                </a:solidFill>
                <a:latin typeface="Montserrat ExtraBold"/>
                <a:ea typeface="Montserrat ExtraBold"/>
                <a:cs typeface="Montserrat ExtraBold"/>
                <a:sym typeface="Arial"/>
              </a:rPr>
              <a:t> – Imprese e Privati</a:t>
            </a: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Best </a:t>
            </a:r>
            <a:r>
              <a:rPr lang="it-IT" sz="1100" dirty="0" err="1">
                <a:solidFill>
                  <a:schemeClr val="bg1">
                    <a:lumMod val="75000"/>
                  </a:schemeClr>
                </a:solidFill>
                <a:latin typeface="Montserrat ExtraBold"/>
                <a:ea typeface="Montserrat ExtraBold"/>
                <a:cs typeface="Montserrat ExtraBold"/>
                <a:sym typeface="Arial"/>
              </a:rPr>
              <a:t>Pratice</a:t>
            </a:r>
            <a:r>
              <a:rPr lang="it-IT" sz="1100" dirty="0">
                <a:solidFill>
                  <a:schemeClr val="bg1">
                    <a:lumMod val="75000"/>
                  </a:schemeClr>
                </a:solidFill>
                <a:latin typeface="Montserrat ExtraBold"/>
                <a:ea typeface="Montserrat ExtraBold"/>
                <a:cs typeface="Montserrat ExtraBold"/>
                <a:sym typeface="Arial"/>
              </a:rPr>
              <a:t> – </a:t>
            </a:r>
            <a:r>
              <a:rPr lang="it-IT" sz="1100" dirty="0">
                <a:solidFill>
                  <a:schemeClr val="bg1">
                    <a:lumMod val="75000"/>
                  </a:schemeClr>
                </a:solidFill>
                <a:latin typeface="Montserrat ExtraBold"/>
                <a:ea typeface="Montserrat ExtraBold"/>
                <a:cs typeface="Montserrat ExtraBold"/>
                <a:sym typeface="Arial"/>
              </a:rPr>
              <a:t>PA</a:t>
            </a:r>
            <a:endParaRPr lang="it-IT" sz="1100" dirty="0">
              <a:solidFill>
                <a:schemeClr val="bg1">
                  <a:lumMod val="75000"/>
                </a:schemeClr>
              </a:solidFill>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171450" marR="0" lvl="0" indent="-171450" algn="l" defTabSz="914400" rtl="0" eaLnBrk="1" fontAlgn="auto" latinLnBrk="0" hangingPunct="1">
              <a:lnSpc>
                <a:spcPct val="100000"/>
              </a:lnSpc>
              <a:spcBef>
                <a:spcPts val="0"/>
              </a:spcBef>
              <a:spcAft>
                <a:spcPts val="0"/>
              </a:spcAft>
              <a:buClr>
                <a:srgbClr val="434343"/>
              </a:buClr>
              <a:buSzPts val="1200"/>
              <a:buFont typeface="Arial" panose="020B0604020202020204" pitchFamily="34" charset="0"/>
              <a:buChar char="•"/>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2" name="Google Shape;91;p2"/>
          <p:cNvSpPr/>
          <p:nvPr/>
        </p:nvSpPr>
        <p:spPr>
          <a:xfrm>
            <a:off x="5696768" y="3026110"/>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endParaRPr/>
          </a:p>
        </p:txBody>
      </p:sp>
      <p:sp>
        <p:nvSpPr>
          <p:cNvPr id="13" name="Google Shape;93;p2"/>
          <p:cNvSpPr txBox="1">
            <a:spLocks/>
          </p:cNvSpPr>
          <p:nvPr/>
        </p:nvSpPr>
        <p:spPr>
          <a:xfrm>
            <a:off x="4783337" y="3092956"/>
            <a:ext cx="1754187"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a:solidFill>
                  <a:schemeClr val="bg1">
                    <a:lumMod val="75000"/>
                  </a:schemeClr>
                </a:solidFill>
              </a:rPr>
              <a:t>04</a:t>
            </a:r>
            <a:endParaRPr lang="en-US" dirty="0">
              <a:solidFill>
                <a:schemeClr val="bg1">
                  <a:lumMod val="75000"/>
                </a:schemeClr>
              </a:solidFill>
            </a:endParaRPr>
          </a:p>
        </p:txBody>
      </p:sp>
      <p:sp>
        <p:nvSpPr>
          <p:cNvPr id="14" name="Google Shape;150;p2"/>
          <p:cNvSpPr txBox="1">
            <a:spLocks/>
          </p:cNvSpPr>
          <p:nvPr/>
        </p:nvSpPr>
        <p:spPr>
          <a:xfrm>
            <a:off x="5092429" y="3644544"/>
            <a:ext cx="3452493" cy="64392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Focus </a:t>
            </a:r>
            <a:r>
              <a:rPr lang="it-IT" sz="1100" dirty="0">
                <a:solidFill>
                  <a:schemeClr val="bg1">
                    <a:lumMod val="75000"/>
                  </a:schemeClr>
                </a:solidFill>
                <a:latin typeface="Montserrat ExtraBold"/>
                <a:ea typeface="Montserrat ExtraBold"/>
                <a:cs typeface="Montserrat ExtraBold"/>
                <a:sym typeface="Arial"/>
              </a:rPr>
              <a:t>Conto </a:t>
            </a:r>
            <a:r>
              <a:rPr lang="it-IT" sz="1100" dirty="0">
                <a:solidFill>
                  <a:schemeClr val="bg1">
                    <a:lumMod val="75000"/>
                  </a:schemeClr>
                </a:solidFill>
                <a:latin typeface="Montserrat ExtraBold"/>
                <a:ea typeface="Montserrat ExtraBold"/>
                <a:cs typeface="Montserrat ExtraBold"/>
                <a:sym typeface="Arial"/>
              </a:rPr>
              <a:t>Termico:</a:t>
            </a:r>
            <a:endParaRPr lang="it-IT" sz="1100" dirty="0">
              <a:solidFill>
                <a:schemeClr val="bg1">
                  <a:lumMod val="75000"/>
                </a:schemeClr>
              </a:solidFill>
              <a:latin typeface="Montserrat ExtraBold"/>
              <a:ea typeface="Montserrat ExtraBold"/>
              <a:cs typeface="Montserrat ExtraBold"/>
              <a:sym typeface="Arial"/>
            </a:endParaRP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Come si accede all’incentivo</a:t>
            </a:r>
          </a:p>
          <a:p>
            <a:pPr marL="0" indent="0" algn="l">
              <a:buSzPts val="2800"/>
              <a:defRPr/>
            </a:pPr>
            <a:r>
              <a:rPr lang="it-IT" sz="1100" dirty="0">
                <a:solidFill>
                  <a:schemeClr val="bg1">
                    <a:lumMod val="75000"/>
                  </a:schemeClr>
                </a:solidFill>
                <a:latin typeface="Montserrat ExtraBold"/>
                <a:ea typeface="Montserrat ExtraBold"/>
                <a:cs typeface="Montserrat ExtraBold"/>
              </a:rPr>
              <a:t>Riferimenti </a:t>
            </a:r>
            <a:r>
              <a:rPr lang="it-IT" sz="1100" dirty="0">
                <a:solidFill>
                  <a:schemeClr val="bg1">
                    <a:lumMod val="75000"/>
                  </a:schemeClr>
                </a:solidFill>
                <a:latin typeface="Montserrat ExtraBold"/>
                <a:ea typeface="Montserrat ExtraBold"/>
                <a:cs typeface="Montserrat ExtraBold"/>
              </a:rPr>
              <a:t>utili</a:t>
            </a:r>
            <a:endParaRPr lang="it-IT" sz="1100" dirty="0">
              <a:solidFill>
                <a:schemeClr val="bg1">
                  <a:lumMod val="75000"/>
                </a:schemeClr>
              </a:solidFill>
              <a:latin typeface="Montserrat ExtraBold"/>
              <a:ea typeface="Montserrat ExtraBold"/>
              <a:cs typeface="Montserrat ExtraBold"/>
            </a:endParaRPr>
          </a:p>
          <a:p>
            <a:pPr marL="0" indent="0" algn="l">
              <a:buSzPts val="2800"/>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5" name="Google Shape;95;p2"/>
          <p:cNvSpPr txBox="1">
            <a:spLocks/>
          </p:cNvSpPr>
          <p:nvPr/>
        </p:nvSpPr>
        <p:spPr>
          <a:xfrm>
            <a:off x="2102830" y="1270440"/>
            <a:ext cx="1754188"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solidFill>
                  <a:schemeClr val="bg1">
                    <a:lumMod val="75000"/>
                  </a:schemeClr>
                </a:solidFill>
              </a:rPr>
              <a:t>01</a:t>
            </a:r>
            <a:endParaRPr lang="en-US" dirty="0">
              <a:solidFill>
                <a:schemeClr val="bg1">
                  <a:lumMod val="75000"/>
                </a:schemeClr>
              </a:solidFill>
            </a:endParaRPr>
          </a:p>
        </p:txBody>
      </p:sp>
      <p:sp>
        <p:nvSpPr>
          <p:cNvPr id="16" name="Google Shape;96;p2"/>
          <p:cNvSpPr txBox="1">
            <a:spLocks/>
          </p:cNvSpPr>
          <p:nvPr/>
        </p:nvSpPr>
        <p:spPr>
          <a:xfrm>
            <a:off x="2269290" y="2424870"/>
            <a:ext cx="3482975" cy="57785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defRPr/>
            </a:pPr>
            <a:r>
              <a:rPr lang="it-IT" sz="1100" dirty="0">
                <a:solidFill>
                  <a:schemeClr val="bg1">
                    <a:lumMod val="75000"/>
                  </a:schemeClr>
                </a:solidFill>
                <a:sym typeface="EB Garamond"/>
              </a:rPr>
              <a:t>Il </a:t>
            </a:r>
            <a:r>
              <a:rPr lang="it-IT" sz="1100" dirty="0">
                <a:solidFill>
                  <a:schemeClr val="bg1">
                    <a:lumMod val="75000"/>
                  </a:schemeClr>
                </a:solidFill>
                <a:sym typeface="EB Garamond"/>
              </a:rPr>
              <a:t>quadro </a:t>
            </a:r>
            <a:r>
              <a:rPr lang="it-IT" sz="1100" dirty="0">
                <a:solidFill>
                  <a:schemeClr val="bg1">
                    <a:lumMod val="75000"/>
                  </a:schemeClr>
                </a:solidFill>
                <a:sym typeface="EB Garamond"/>
              </a:rPr>
              <a:t>internazionale</a:t>
            </a:r>
            <a:br>
              <a:rPr lang="it-IT" sz="1100" dirty="0">
                <a:solidFill>
                  <a:schemeClr val="bg1">
                    <a:lumMod val="75000"/>
                  </a:schemeClr>
                </a:solidFill>
                <a:sym typeface="EB Garamond"/>
              </a:rPr>
            </a:br>
            <a:r>
              <a:rPr lang="it-IT" sz="1100" dirty="0">
                <a:solidFill>
                  <a:schemeClr val="bg1">
                    <a:lumMod val="75000"/>
                  </a:schemeClr>
                </a:solidFill>
                <a:sym typeface="EB Garamond"/>
              </a:rPr>
              <a:t>Driver energetici</a:t>
            </a:r>
            <a:br>
              <a:rPr lang="it-IT" sz="1100" dirty="0">
                <a:solidFill>
                  <a:schemeClr val="bg1">
                    <a:lumMod val="75000"/>
                  </a:schemeClr>
                </a:solidFill>
                <a:sym typeface="EB Garamond"/>
              </a:rPr>
            </a:br>
            <a:r>
              <a:rPr lang="it-IT" sz="1100" dirty="0">
                <a:solidFill>
                  <a:schemeClr val="bg1">
                    <a:lumMod val="75000"/>
                  </a:schemeClr>
                </a:solidFill>
                <a:sym typeface="EB Garamond"/>
              </a:rPr>
              <a:t>PNIEC: Detrazioni fiscali e Conto Termico</a:t>
            </a:r>
            <a:r>
              <a:rPr lang="it-IT" sz="1100" dirty="0">
                <a:sym typeface="EB Garamond"/>
              </a:rPr>
              <a:t/>
            </a:r>
            <a:br>
              <a:rPr lang="it-IT" sz="1100" dirty="0">
                <a:sym typeface="EB Garamond"/>
              </a:rPr>
            </a:br>
            <a:r>
              <a:rPr lang="it-IT" sz="1100" dirty="0">
                <a:sym typeface="EB Garamond"/>
              </a:rPr>
              <a:t/>
            </a:r>
            <a:br>
              <a:rPr lang="it-IT" sz="1100" dirty="0">
                <a:sym typeface="EB Garamond"/>
              </a:rPr>
            </a:br>
            <a:endParaRPr lang="it-IT" sz="1100" dirty="0">
              <a:sym typeface="EB Garamond"/>
            </a:endParaRPr>
          </a:p>
        </p:txBody>
      </p:sp>
      <p:sp>
        <p:nvSpPr>
          <p:cNvPr id="17" name="Google Shape;97;p2"/>
          <p:cNvSpPr/>
          <p:nvPr/>
        </p:nvSpPr>
        <p:spPr>
          <a:xfrm>
            <a:off x="2931764" y="1206201"/>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sym typeface="Montserrat ExtraBold"/>
            </a:endParaRPr>
          </a:p>
        </p:txBody>
      </p:sp>
      <p:sp>
        <p:nvSpPr>
          <p:cNvPr id="18" name="Google Shape;150;p2"/>
          <p:cNvSpPr txBox="1">
            <a:spLocks/>
          </p:cNvSpPr>
          <p:nvPr/>
        </p:nvSpPr>
        <p:spPr>
          <a:xfrm>
            <a:off x="5902752" y="1956993"/>
            <a:ext cx="3113274" cy="6078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smtClean="0">
                <a:latin typeface="Montserrat ExtraBold"/>
                <a:ea typeface="Montserrat ExtraBold"/>
                <a:cs typeface="Montserrat ExtraBold"/>
                <a:sym typeface="Arial"/>
              </a:rPr>
              <a:t>Focus </a:t>
            </a:r>
            <a:r>
              <a:rPr lang="it-IT" sz="1100" dirty="0">
                <a:latin typeface="Montserrat ExtraBold"/>
                <a:ea typeface="Montserrat ExtraBold"/>
                <a:cs typeface="Montserrat ExtraBold"/>
                <a:sym typeface="Arial"/>
              </a:rPr>
              <a:t>Conto </a:t>
            </a:r>
            <a:r>
              <a:rPr lang="it-IT" sz="1100" dirty="0" smtClean="0">
                <a:latin typeface="Montserrat ExtraBold"/>
                <a:ea typeface="Montserrat ExtraBold"/>
                <a:cs typeface="Montserrat ExtraBold"/>
                <a:sym typeface="Arial"/>
              </a:rPr>
              <a:t>Termico:</a:t>
            </a:r>
            <a:endParaRPr lang="it-IT" sz="1100" dirty="0">
              <a:latin typeface="Montserrat ExtraBold"/>
              <a:ea typeface="Montserrat ExtraBold"/>
              <a:cs typeface="Montserrat ExtraBold"/>
              <a:sym typeface="Arial"/>
            </a:endParaRPr>
          </a:p>
          <a:p>
            <a:pPr marL="0" indent="0" algn="l">
              <a:buSzPts val="2800"/>
              <a:defRPr/>
            </a:pPr>
            <a:r>
              <a:rPr lang="it-IT" sz="1100" noProof="0" dirty="0" smtClean="0">
                <a:latin typeface="Montserrat ExtraBold"/>
                <a:sym typeface="Arial"/>
              </a:rPr>
              <a:t>Tratti distintivi</a:t>
            </a:r>
          </a:p>
          <a:p>
            <a:pPr marL="0" indent="0" algn="l">
              <a:buSzPts val="2800"/>
              <a:defRPr/>
            </a:pPr>
            <a:r>
              <a:rPr kumimoji="0" lang="it-IT" sz="1100" b="0" i="0" u="none" strike="noStrike" kern="0" cap="none" spc="0" normalizeH="0" baseline="0" dirty="0" smtClean="0">
                <a:ln>
                  <a:noFill/>
                </a:ln>
                <a:solidFill>
                  <a:srgbClr val="434343"/>
                </a:solidFill>
                <a:effectLst/>
                <a:uLnTx/>
                <a:uFillTx/>
                <a:latin typeface="Montserrat ExtraBold"/>
                <a:ea typeface="EB Garamond"/>
                <a:cs typeface="EB Garamond"/>
                <a:sym typeface="Arial"/>
              </a:rPr>
              <a:t>Intervento</a:t>
            </a:r>
            <a:r>
              <a:rPr kumimoji="0" lang="it-IT" sz="1100" b="0" i="0" u="none" strike="noStrike" kern="0" cap="none" spc="0" normalizeH="0" dirty="0" smtClean="0">
                <a:ln>
                  <a:noFill/>
                </a:ln>
                <a:solidFill>
                  <a:srgbClr val="434343"/>
                </a:solidFill>
                <a:effectLst/>
                <a:uLnTx/>
                <a:uFillTx/>
                <a:latin typeface="Montserrat ExtraBold"/>
                <a:ea typeface="EB Garamond"/>
                <a:cs typeface="EB Garamond"/>
                <a:sym typeface="Arial"/>
              </a:rPr>
              <a:t> </a:t>
            </a:r>
            <a:r>
              <a:rPr kumimoji="0" lang="it-IT" sz="1100" b="0" i="0" u="none" strike="noStrike" kern="0" cap="none" spc="0" normalizeH="0" dirty="0" smtClean="0">
                <a:ln>
                  <a:noFill/>
                </a:ln>
                <a:solidFill>
                  <a:srgbClr val="434343"/>
                </a:solidFill>
                <a:effectLst/>
                <a:uLnTx/>
                <a:uFillTx/>
                <a:latin typeface="Montserrat ExtraBold"/>
                <a:ea typeface="EB Garamond"/>
                <a:cs typeface="EB Garamond"/>
                <a:sym typeface="Arial"/>
              </a:rPr>
              <a:t>1. </a:t>
            </a:r>
            <a:r>
              <a:rPr lang="it-IT" sz="1100" dirty="0" smtClean="0">
                <a:latin typeface="Montserrat ExtraBold"/>
                <a:sym typeface="Arial"/>
              </a:rPr>
              <a:t>C- </a:t>
            </a:r>
            <a:r>
              <a:rPr lang="it-IT" sz="1100" dirty="0" smtClean="0">
                <a:latin typeface="Montserrat ExtraBold"/>
                <a:sym typeface="Arial"/>
              </a:rPr>
              <a:t>2. </a:t>
            </a:r>
            <a:r>
              <a:rPr lang="it-IT" sz="1100" dirty="0" smtClean="0">
                <a:latin typeface="Montserrat ExtraBold"/>
                <a:sym typeface="Arial"/>
              </a:rPr>
              <a:t>A – 2.E</a:t>
            </a: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Tree>
    <p:extLst>
      <p:ext uri="{BB962C8B-B14F-4D97-AF65-F5344CB8AC3E}">
        <p14:creationId xmlns:p14="http://schemas.microsoft.com/office/powerpoint/2010/main" val="2059567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5"/>
          <p:cNvSpPr txBox="1">
            <a:spLocks noGrp="1"/>
          </p:cNvSpPr>
          <p:nvPr>
            <p:ph type="body" idx="4294967295"/>
          </p:nvPr>
        </p:nvSpPr>
        <p:spPr>
          <a:xfrm>
            <a:off x="0" y="771525"/>
            <a:ext cx="5075238" cy="1741488"/>
          </a:xfrm>
          <a:prstGeom prst="rect">
            <a:avLst/>
          </a:prstGeom>
          <a:noFill/>
          <a:ln>
            <a:noFill/>
          </a:ln>
        </p:spPr>
        <p:txBody>
          <a:bodyPr spcFirstLastPara="1" wrap="square" lIns="91425" tIns="45700" rIns="91425" bIns="45700" anchor="t" anchorCtr="0">
            <a:noAutofit/>
          </a:bodyPr>
          <a:lstStyle/>
          <a:p>
            <a:pPr marL="728663" lvl="1" indent="-214312">
              <a:spcBef>
                <a:spcPts val="0"/>
              </a:spcBef>
              <a:buClr>
                <a:srgbClr val="000000"/>
              </a:buClr>
              <a:buSzPts val="1400"/>
              <a:buFont typeface="Arial"/>
              <a:buChar char="▪"/>
            </a:pPr>
            <a:r>
              <a:rPr lang="it-IT" sz="1400" dirty="0">
                <a:solidFill>
                  <a:srgbClr val="434343"/>
                </a:solidFill>
                <a:latin typeface="EB Garamond" panose="020B0604020202020204" charset="0"/>
                <a:ea typeface="EB Garamond" panose="020B0604020202020204" charset="0"/>
                <a:cs typeface="EB Garamond" panose="020B0604020202020204" charset="0"/>
                <a:sym typeface="Arial Narrow"/>
              </a:rPr>
              <a:t>Conto Termico dispone di un contributo a fondo perduto per la riqualificazione energetica degli edifici</a:t>
            </a:r>
            <a:endParaRPr sz="1400" dirty="0">
              <a:solidFill>
                <a:srgbClr val="434343"/>
              </a:solidFill>
              <a:latin typeface="EB Garamond" panose="020B0604020202020204" charset="0"/>
              <a:ea typeface="EB Garamond" panose="020B0604020202020204" charset="0"/>
              <a:cs typeface="EB Garamond" panose="020B0604020202020204" charset="0"/>
              <a:sym typeface="Arial"/>
            </a:endParaRPr>
          </a:p>
          <a:p>
            <a:pPr marL="728663" lvl="1" indent="-214312">
              <a:spcBef>
                <a:spcPts val="0"/>
              </a:spcBef>
              <a:buClr>
                <a:srgbClr val="000000"/>
              </a:buClr>
              <a:buSzPts val="1400"/>
              <a:buFont typeface="Arial"/>
              <a:buChar char="▪"/>
            </a:pPr>
            <a:r>
              <a:rPr lang="it-IT" sz="1400" dirty="0">
                <a:solidFill>
                  <a:srgbClr val="434343"/>
                </a:solidFill>
                <a:latin typeface="EB Garamond" panose="020B0604020202020204" charset="0"/>
                <a:ea typeface="EB Garamond" panose="020B0604020202020204" charset="0"/>
                <a:cs typeface="EB Garamond" panose="020B0604020202020204" charset="0"/>
                <a:sym typeface="Arial Narrow"/>
              </a:rPr>
              <a:t>Regolato:</a:t>
            </a:r>
          </a:p>
          <a:p>
            <a:pPr marL="1185863" lvl="2" indent="-214312">
              <a:spcBef>
                <a:spcPts val="0"/>
              </a:spcBef>
              <a:buClr>
                <a:srgbClr val="000000"/>
              </a:buClr>
              <a:buSzPts val="1400"/>
              <a:buFont typeface="Arial"/>
              <a:buChar char="▪"/>
            </a:pPr>
            <a:r>
              <a:rPr lang="it-IT" sz="1400" dirty="0" smtClean="0">
                <a:solidFill>
                  <a:srgbClr val="434343"/>
                </a:solidFill>
                <a:latin typeface="EB Garamond" panose="020B0604020202020204" charset="0"/>
                <a:ea typeface="EB Garamond" panose="020B0604020202020204" charset="0"/>
                <a:cs typeface="EB Garamond" panose="020B0604020202020204" charset="0"/>
                <a:sym typeface="Arial Narrow"/>
              </a:rPr>
              <a:t>inizialmente dal </a:t>
            </a:r>
            <a:r>
              <a:rPr lang="it-IT" sz="1400" dirty="0">
                <a:solidFill>
                  <a:srgbClr val="434343"/>
                </a:solidFill>
                <a:latin typeface="EB Garamond" panose="020B0604020202020204" charset="0"/>
                <a:ea typeface="EB Garamond" panose="020B0604020202020204" charset="0"/>
                <a:cs typeface="EB Garamond" panose="020B0604020202020204" charset="0"/>
                <a:sym typeface="Arial Narrow"/>
              </a:rPr>
              <a:t>D.M. </a:t>
            </a:r>
            <a:r>
              <a:rPr lang="it-IT" sz="1400" dirty="0" smtClean="0">
                <a:solidFill>
                  <a:srgbClr val="434343"/>
                </a:solidFill>
                <a:latin typeface="EB Garamond" panose="020B0604020202020204" charset="0"/>
                <a:ea typeface="EB Garamond" panose="020B0604020202020204" charset="0"/>
                <a:cs typeface="EB Garamond" panose="020B0604020202020204" charset="0"/>
                <a:sym typeface="Arial Narrow"/>
              </a:rPr>
              <a:t>28/12/2012</a:t>
            </a:r>
            <a:endParaRPr lang="it-IT" sz="1400" dirty="0">
              <a:solidFill>
                <a:srgbClr val="434343"/>
              </a:solidFill>
              <a:latin typeface="EB Garamond" panose="020B0604020202020204" charset="0"/>
              <a:ea typeface="EB Garamond" panose="020B0604020202020204" charset="0"/>
              <a:cs typeface="EB Garamond" panose="020B0604020202020204" charset="0"/>
              <a:sym typeface="Arial Narrow"/>
            </a:endParaRPr>
          </a:p>
          <a:p>
            <a:pPr marL="1185863" lvl="2" indent="-214312">
              <a:spcBef>
                <a:spcPts val="0"/>
              </a:spcBef>
              <a:buClr>
                <a:srgbClr val="000000"/>
              </a:buClr>
              <a:buSzPts val="1400"/>
              <a:buFont typeface="Arial"/>
              <a:buChar char="▪"/>
            </a:pPr>
            <a:r>
              <a:rPr lang="it-IT" sz="1400" dirty="0">
                <a:solidFill>
                  <a:srgbClr val="434343"/>
                </a:solidFill>
                <a:latin typeface="EB Garamond" panose="020B0604020202020204" charset="0"/>
                <a:ea typeface="EB Garamond" panose="020B0604020202020204" charset="0"/>
                <a:cs typeface="EB Garamond" panose="020B0604020202020204" charset="0"/>
                <a:sym typeface="Arial Narrow"/>
              </a:rPr>
              <a:t>oggi dal D.M. </a:t>
            </a:r>
            <a:r>
              <a:rPr lang="it-IT" sz="1400" dirty="0" smtClean="0">
                <a:solidFill>
                  <a:srgbClr val="434343"/>
                </a:solidFill>
                <a:latin typeface="EB Garamond" panose="020B0604020202020204" charset="0"/>
                <a:ea typeface="EB Garamond" panose="020B0604020202020204" charset="0"/>
                <a:cs typeface="EB Garamond" panose="020B0604020202020204" charset="0"/>
                <a:sym typeface="Arial Narrow"/>
              </a:rPr>
              <a:t>16/02/2016</a:t>
            </a:r>
            <a:endParaRPr lang="it-IT" sz="1400" dirty="0" smtClean="0">
              <a:solidFill>
                <a:srgbClr val="434343"/>
              </a:solidFill>
              <a:latin typeface="EB Garamond" panose="020B0604020202020204" charset="0"/>
              <a:ea typeface="EB Garamond" panose="020B0604020202020204" charset="0"/>
              <a:cs typeface="EB Garamond" panose="020B0604020202020204" charset="0"/>
              <a:sym typeface="Arial Narrow"/>
            </a:endParaRPr>
          </a:p>
          <a:p>
            <a:pPr marL="728663" lvl="1" indent="-214312">
              <a:spcBef>
                <a:spcPts val="0"/>
              </a:spcBef>
              <a:buClr>
                <a:srgbClr val="000000"/>
              </a:buClr>
              <a:buSzPts val="1400"/>
              <a:buFont typeface="Arial"/>
              <a:buChar char="▪"/>
            </a:pPr>
            <a:r>
              <a:rPr lang="it-IT" sz="1400" dirty="0">
                <a:latin typeface="EB Garamond" panose="020B0604020202020204" charset="0"/>
                <a:ea typeface="EB Garamond" panose="020B0604020202020204" charset="0"/>
                <a:cs typeface="EB Garamond" panose="020B0604020202020204" charset="0"/>
              </a:rPr>
              <a:t>Cumulabile con altri </a:t>
            </a:r>
            <a:r>
              <a:rPr lang="it-IT" sz="1400" dirty="0" smtClean="0">
                <a:latin typeface="EB Garamond" panose="020B0604020202020204" charset="0"/>
                <a:ea typeface="EB Garamond" panose="020B0604020202020204" charset="0"/>
                <a:cs typeface="EB Garamond" panose="020B0604020202020204" charset="0"/>
              </a:rPr>
              <a:t>incentivi </a:t>
            </a:r>
            <a:endParaRPr lang="it-IT" sz="1400" dirty="0">
              <a:latin typeface="EB Garamond" panose="020B0604020202020204" charset="0"/>
              <a:ea typeface="EB Garamond" panose="020B0604020202020204" charset="0"/>
              <a:cs typeface="EB Garamond" panose="020B0604020202020204" charset="0"/>
            </a:endParaRPr>
          </a:p>
          <a:p>
            <a:pPr marL="1185863" lvl="2" indent="-214312">
              <a:spcBef>
                <a:spcPts val="0"/>
              </a:spcBef>
              <a:buClr>
                <a:srgbClr val="000000"/>
              </a:buClr>
              <a:buSzPts val="1400"/>
              <a:buFont typeface="Arial"/>
              <a:buChar char="▪"/>
            </a:pPr>
            <a:endParaRPr sz="1200" dirty="0">
              <a:solidFill>
                <a:srgbClr val="434343"/>
              </a:solidFill>
              <a:latin typeface="EB Garamond" panose="020B0604020202020204" charset="0"/>
              <a:ea typeface="EB Garamond" panose="020B0604020202020204" charset="0"/>
              <a:cs typeface="EB Garamond" panose="020B0604020202020204" charset="0"/>
              <a:sym typeface="Arial Narrow"/>
            </a:endParaRPr>
          </a:p>
        </p:txBody>
      </p:sp>
      <p:sp>
        <p:nvSpPr>
          <p:cNvPr id="194" name="Google Shape;194;p5"/>
          <p:cNvSpPr/>
          <p:nvPr/>
        </p:nvSpPr>
        <p:spPr>
          <a:xfrm>
            <a:off x="627893" y="2523061"/>
            <a:ext cx="2646295" cy="824372"/>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it-IT" sz="1350" b="1" i="0" u="none" strike="noStrike" cap="none" dirty="0">
                <a:solidFill>
                  <a:srgbClr val="595959"/>
                </a:solidFill>
                <a:latin typeface="Arial Narrow"/>
                <a:ea typeface="Arial Narrow"/>
                <a:cs typeface="Arial Narrow"/>
                <a:sym typeface="Arial Narrow"/>
              </a:rPr>
              <a:t> </a:t>
            </a:r>
            <a:endParaRPr dirty="0"/>
          </a:p>
          <a:p>
            <a:pPr marL="0" marR="0" lvl="0" indent="0" algn="l" rtl="0">
              <a:spcBef>
                <a:spcPts val="0"/>
              </a:spcBef>
              <a:spcAft>
                <a:spcPts val="0"/>
              </a:spcAft>
              <a:buNone/>
            </a:pPr>
            <a:r>
              <a:rPr lang="it-IT" sz="1350" b="1" i="0" u="none" strike="noStrike" cap="none" dirty="0">
                <a:solidFill>
                  <a:srgbClr val="595959"/>
                </a:solidFill>
                <a:latin typeface="EB Garamond" panose="020B0604020202020204" charset="0"/>
                <a:ea typeface="EB Garamond" panose="020B0604020202020204" charset="0"/>
                <a:cs typeface="EB Garamond" panose="020B0604020202020204" charset="0"/>
                <a:sym typeface="Arial Narrow"/>
              </a:rPr>
              <a:t> </a:t>
            </a:r>
            <a:r>
              <a:rPr lang="it-IT"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500 </a:t>
            </a:r>
            <a:r>
              <a:rPr lang="it-IT"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mln € per i Privati</a:t>
            </a:r>
            <a:endParaRPr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0" marR="0" lvl="0" indent="0" algn="ctr" rtl="0">
              <a:spcBef>
                <a:spcPts val="0"/>
              </a:spcBef>
              <a:spcAft>
                <a:spcPts val="0"/>
              </a:spcAft>
              <a:buNone/>
            </a:pPr>
            <a:endParaRPr b="0" i="0" u="none" strike="noStrike" cap="none" dirty="0">
              <a:solidFill>
                <a:srgbClr val="1E769C"/>
              </a:solidFill>
              <a:latin typeface="Arial Narrow"/>
              <a:ea typeface="Arial Narrow"/>
              <a:cs typeface="Arial Narrow"/>
              <a:sym typeface="Arial Narrow"/>
            </a:endParaRPr>
          </a:p>
        </p:txBody>
      </p:sp>
      <p:sp>
        <p:nvSpPr>
          <p:cNvPr id="195" name="Google Shape;195;p5"/>
          <p:cNvSpPr/>
          <p:nvPr/>
        </p:nvSpPr>
        <p:spPr>
          <a:xfrm>
            <a:off x="545753" y="3295331"/>
            <a:ext cx="2702137" cy="752364"/>
          </a:xfrm>
          <a:prstGeom prst="rect">
            <a:avLst/>
          </a:prstGeom>
          <a:noFill/>
          <a:ln>
            <a:noFill/>
          </a:ln>
        </p:spPr>
        <p:txBody>
          <a:bodyPr spcFirstLastPara="1" wrap="square" lIns="91425" tIns="45700" rIns="91425" bIns="45700" anchor="ctr" anchorCtr="0">
            <a:noAutofit/>
          </a:bodyPr>
          <a:lstStyle/>
          <a:p>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r>
              <a:rPr lang="it-IT"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400 </a:t>
            </a:r>
            <a:r>
              <a:rPr lang="it-IT"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mln € per la </a:t>
            </a:r>
            <a:r>
              <a:rPr lang="it-IT"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PA</a:t>
            </a:r>
          </a:p>
          <a:p>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Con la Legge del 21 aprile 2023, n.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rPr>
              <a:t>41</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grpSp>
        <p:nvGrpSpPr>
          <p:cNvPr id="196" name="Google Shape;196;p5"/>
          <p:cNvGrpSpPr/>
          <p:nvPr/>
        </p:nvGrpSpPr>
        <p:grpSpPr>
          <a:xfrm>
            <a:off x="5292081" y="915567"/>
            <a:ext cx="3447410" cy="2921533"/>
            <a:chOff x="107504" y="1419622"/>
            <a:chExt cx="3673456" cy="3132509"/>
          </a:xfrm>
        </p:grpSpPr>
        <p:pic>
          <p:nvPicPr>
            <p:cNvPr id="197" name="Google Shape;197;p5"/>
            <p:cNvPicPr preferRelativeResize="0"/>
            <p:nvPr/>
          </p:nvPicPr>
          <p:blipFill rotWithShape="1">
            <a:blip r:embed="rId3">
              <a:alphaModFix/>
            </a:blip>
            <a:srcRect/>
            <a:stretch/>
          </p:blipFill>
          <p:spPr>
            <a:xfrm>
              <a:off x="2411760" y="1563638"/>
              <a:ext cx="1369200" cy="1641263"/>
            </a:xfrm>
            <a:prstGeom prst="rect">
              <a:avLst/>
            </a:prstGeom>
            <a:noFill/>
            <a:ln>
              <a:noFill/>
            </a:ln>
          </p:spPr>
        </p:pic>
        <p:pic>
          <p:nvPicPr>
            <p:cNvPr id="198" name="Google Shape;198;p5"/>
            <p:cNvPicPr preferRelativeResize="0"/>
            <p:nvPr/>
          </p:nvPicPr>
          <p:blipFill rotWithShape="1">
            <a:blip r:embed="rId4">
              <a:alphaModFix/>
            </a:blip>
            <a:srcRect/>
            <a:stretch/>
          </p:blipFill>
          <p:spPr>
            <a:xfrm>
              <a:off x="1187624" y="1419622"/>
              <a:ext cx="1389174" cy="1669287"/>
            </a:xfrm>
            <a:prstGeom prst="rect">
              <a:avLst/>
            </a:prstGeom>
            <a:noFill/>
            <a:ln>
              <a:noFill/>
            </a:ln>
          </p:spPr>
        </p:pic>
        <p:pic>
          <p:nvPicPr>
            <p:cNvPr id="199" name="Google Shape;199;p5"/>
            <p:cNvPicPr preferRelativeResize="0"/>
            <p:nvPr/>
          </p:nvPicPr>
          <p:blipFill rotWithShape="1">
            <a:blip r:embed="rId5">
              <a:alphaModFix/>
            </a:blip>
            <a:srcRect/>
            <a:stretch/>
          </p:blipFill>
          <p:spPr>
            <a:xfrm>
              <a:off x="395536" y="2931790"/>
              <a:ext cx="1365975" cy="1620341"/>
            </a:xfrm>
            <a:prstGeom prst="rect">
              <a:avLst/>
            </a:prstGeom>
            <a:noFill/>
            <a:ln>
              <a:noFill/>
            </a:ln>
          </p:spPr>
        </p:pic>
        <p:pic>
          <p:nvPicPr>
            <p:cNvPr id="200" name="Google Shape;200;p5"/>
            <p:cNvPicPr preferRelativeResize="0"/>
            <p:nvPr/>
          </p:nvPicPr>
          <p:blipFill rotWithShape="1">
            <a:blip r:embed="rId6">
              <a:alphaModFix/>
            </a:blip>
            <a:srcRect/>
            <a:stretch/>
          </p:blipFill>
          <p:spPr>
            <a:xfrm>
              <a:off x="107504" y="1635646"/>
              <a:ext cx="1463172" cy="1720143"/>
            </a:xfrm>
            <a:prstGeom prst="rect">
              <a:avLst/>
            </a:prstGeom>
            <a:noFill/>
            <a:ln>
              <a:noFill/>
            </a:ln>
          </p:spPr>
        </p:pic>
        <p:pic>
          <p:nvPicPr>
            <p:cNvPr id="201" name="Google Shape;201;p5"/>
            <p:cNvPicPr preferRelativeResize="0"/>
            <p:nvPr/>
          </p:nvPicPr>
          <p:blipFill rotWithShape="1">
            <a:blip r:embed="rId7">
              <a:alphaModFix/>
            </a:blip>
            <a:srcRect/>
            <a:stretch/>
          </p:blipFill>
          <p:spPr>
            <a:xfrm>
              <a:off x="1726315" y="2735276"/>
              <a:ext cx="1338418" cy="1612801"/>
            </a:xfrm>
            <a:prstGeom prst="rect">
              <a:avLst/>
            </a:prstGeom>
            <a:noFill/>
            <a:ln>
              <a:noFill/>
            </a:ln>
          </p:spPr>
        </p:pic>
      </p:grpSp>
      <p:pic>
        <p:nvPicPr>
          <p:cNvPr id="202" name="Google Shape;202;p5"/>
          <p:cNvPicPr preferRelativeResize="0"/>
          <p:nvPr/>
        </p:nvPicPr>
        <p:blipFill rotWithShape="1">
          <a:blip r:embed="rId8">
            <a:alphaModFix/>
          </a:blip>
          <a:srcRect/>
          <a:stretch/>
        </p:blipFill>
        <p:spPr>
          <a:xfrm>
            <a:off x="3054291" y="3476592"/>
            <a:ext cx="872304" cy="812304"/>
          </a:xfrm>
          <a:prstGeom prst="rect">
            <a:avLst/>
          </a:prstGeom>
          <a:noFill/>
          <a:ln>
            <a:noFill/>
          </a:ln>
        </p:spPr>
      </p:pic>
      <p:pic>
        <p:nvPicPr>
          <p:cNvPr id="203" name="Google Shape;203;p5"/>
          <p:cNvPicPr preferRelativeResize="0"/>
          <p:nvPr/>
        </p:nvPicPr>
        <p:blipFill rotWithShape="1">
          <a:blip r:embed="rId9">
            <a:alphaModFix/>
          </a:blip>
          <a:srcRect/>
          <a:stretch/>
        </p:blipFill>
        <p:spPr>
          <a:xfrm>
            <a:off x="2683491" y="2540488"/>
            <a:ext cx="910446" cy="792088"/>
          </a:xfrm>
          <a:prstGeom prst="rect">
            <a:avLst/>
          </a:prstGeom>
          <a:noFill/>
          <a:ln>
            <a:noFill/>
          </a:ln>
        </p:spPr>
      </p:pic>
      <p:pic>
        <p:nvPicPr>
          <p:cNvPr id="204" name="Google Shape;204;p5"/>
          <p:cNvPicPr preferRelativeResize="0"/>
          <p:nvPr/>
        </p:nvPicPr>
        <p:blipFill rotWithShape="1">
          <a:blip r:embed="rId10">
            <a:alphaModFix/>
          </a:blip>
          <a:srcRect/>
          <a:stretch/>
        </p:blipFill>
        <p:spPr>
          <a:xfrm>
            <a:off x="3429419" y="2374737"/>
            <a:ext cx="764806" cy="736125"/>
          </a:xfrm>
          <a:prstGeom prst="rect">
            <a:avLst/>
          </a:prstGeom>
          <a:noFill/>
          <a:ln>
            <a:noFill/>
          </a:ln>
        </p:spPr>
      </p:pic>
      <p:pic>
        <p:nvPicPr>
          <p:cNvPr id="205" name="Google Shape;205;p5"/>
          <p:cNvPicPr preferRelativeResize="0"/>
          <p:nvPr/>
        </p:nvPicPr>
        <p:blipFill rotWithShape="1">
          <a:blip r:embed="rId11">
            <a:alphaModFix/>
          </a:blip>
          <a:srcRect/>
          <a:stretch/>
        </p:blipFill>
        <p:spPr>
          <a:xfrm>
            <a:off x="3776040" y="2994364"/>
            <a:ext cx="896443" cy="834059"/>
          </a:xfrm>
          <a:prstGeom prst="rect">
            <a:avLst/>
          </a:prstGeom>
          <a:noFill/>
          <a:ln>
            <a:noFill/>
          </a:ln>
        </p:spPr>
      </p:pic>
      <p:sp>
        <p:nvSpPr>
          <p:cNvPr id="208"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smtClean="0">
                <a:solidFill>
                  <a:schemeClr val="tx1">
                    <a:lumMod val="65000"/>
                    <a:lumOff val="35000"/>
                  </a:schemeClr>
                </a:solidFill>
                <a:latin typeface="Montserrat ExtraBold"/>
                <a:ea typeface="Montserrat ExtraBold"/>
                <a:cs typeface="Montserrat ExtraBold"/>
                <a:sym typeface="Arial Narrow"/>
              </a:rPr>
              <a:t>Focus CONTO </a:t>
            </a:r>
            <a:r>
              <a:rPr lang="it-IT" dirty="0">
                <a:solidFill>
                  <a:schemeClr val="tx1">
                    <a:lumMod val="65000"/>
                    <a:lumOff val="35000"/>
                  </a:schemeClr>
                </a:solidFill>
                <a:latin typeface="Montserrat ExtraBold"/>
                <a:ea typeface="Montserrat ExtraBold"/>
                <a:cs typeface="Montserrat ExtraBold"/>
                <a:sym typeface="Arial Narrow"/>
              </a:rPr>
              <a:t>TERMICO: T</a:t>
            </a:r>
            <a:r>
              <a:rPr lang="it-IT" dirty="0" smtClean="0">
                <a:solidFill>
                  <a:schemeClr val="tx1">
                    <a:lumMod val="65000"/>
                    <a:lumOff val="35000"/>
                  </a:schemeClr>
                </a:solidFill>
                <a:latin typeface="Montserrat ExtraBold"/>
                <a:ea typeface="Montserrat ExtraBold"/>
                <a:cs typeface="Montserrat ExtraBold"/>
                <a:sym typeface="Arial Narrow"/>
              </a:rPr>
              <a:t>ratti </a:t>
            </a:r>
            <a:r>
              <a:rPr lang="it-IT" dirty="0">
                <a:solidFill>
                  <a:schemeClr val="tx1">
                    <a:lumMod val="65000"/>
                    <a:lumOff val="35000"/>
                  </a:schemeClr>
                </a:solidFill>
                <a:latin typeface="Montserrat ExtraBold"/>
                <a:ea typeface="Montserrat ExtraBold"/>
                <a:cs typeface="Montserrat ExtraBold"/>
                <a:sym typeface="Arial Narrow"/>
              </a:rPr>
              <a:t>distintivi</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1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012512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6"/>
          <p:cNvSpPr txBox="1">
            <a:spLocks noGrp="1"/>
          </p:cNvSpPr>
          <p:nvPr>
            <p:ph type="body" idx="4294967295"/>
          </p:nvPr>
        </p:nvSpPr>
        <p:spPr>
          <a:xfrm>
            <a:off x="190919" y="2024045"/>
            <a:ext cx="5938576" cy="1741488"/>
          </a:xfrm>
          <a:prstGeom prst="rect">
            <a:avLst/>
          </a:prstGeom>
          <a:noFill/>
          <a:ln>
            <a:noFill/>
          </a:ln>
        </p:spPr>
        <p:txBody>
          <a:bodyPr spcFirstLastPara="1" wrap="square" lIns="91425" tIns="45700" rIns="91425" bIns="45700" anchor="t" anchorCtr="0">
            <a:noAutofit/>
          </a:bodyPr>
          <a:lstStyle/>
          <a:p>
            <a:pPr marL="514351" lvl="1" indent="0">
              <a:lnSpc>
                <a:spcPct val="130000"/>
              </a:lnSpc>
              <a:spcBef>
                <a:spcPts val="0"/>
              </a:spcBef>
              <a:buClr>
                <a:srgbClr val="000000"/>
              </a:buClr>
              <a:buSzPts val="1400"/>
              <a:buFont typeface="Arial"/>
              <a:buNone/>
            </a:pPr>
            <a:r>
              <a:rPr lang="it-IT" sz="1400" b="1" dirty="0">
                <a:solidFill>
                  <a:srgbClr val="434343"/>
                </a:solidFill>
                <a:latin typeface="EB Garamond"/>
                <a:ea typeface="EB Garamond"/>
                <a:cs typeface="EB Garamond"/>
                <a:sym typeface="Arial Narrow"/>
              </a:rPr>
              <a:t>COSA VALUTARE NELL’IDENTIFICAZIONE DI UN </a:t>
            </a:r>
            <a:r>
              <a:rPr lang="it-IT" sz="1400" b="1" dirty="0" smtClean="0">
                <a:solidFill>
                  <a:srgbClr val="434343"/>
                </a:solidFill>
                <a:latin typeface="EB Garamond"/>
                <a:ea typeface="EB Garamond"/>
                <a:cs typeface="EB Garamond"/>
                <a:sym typeface="Arial Narrow"/>
              </a:rPr>
              <a:t>EDIFICIO:</a:t>
            </a:r>
            <a:endParaRPr sz="1400" b="1" dirty="0">
              <a:solidFill>
                <a:srgbClr val="434343"/>
              </a:solidFill>
              <a:latin typeface="EB Garamond"/>
              <a:ea typeface="EB Garamond"/>
              <a:cs typeface="EB Garamond"/>
              <a:sym typeface="Arial"/>
            </a:endParaRPr>
          </a:p>
          <a:p>
            <a:pPr marL="809625" lvl="1" indent="-269875">
              <a:lnSpc>
                <a:spcPct val="130000"/>
              </a:lnSpc>
              <a:spcBef>
                <a:spcPts val="0"/>
              </a:spcBef>
              <a:buClr>
                <a:srgbClr val="000000"/>
              </a:buClr>
              <a:buSzPts val="1400"/>
              <a:buFont typeface="Arial"/>
              <a:buChar char="▪"/>
            </a:pPr>
            <a:r>
              <a:rPr lang="it-IT" sz="1400" dirty="0">
                <a:solidFill>
                  <a:srgbClr val="434343"/>
                </a:solidFill>
                <a:latin typeface="EB Garamond"/>
                <a:ea typeface="EB Garamond"/>
                <a:cs typeface="EB Garamond"/>
                <a:sym typeface="Arial Narrow"/>
              </a:rPr>
              <a:t>L’accatastamento dell’immobile</a:t>
            </a:r>
            <a:endParaRPr lang="it-IT" sz="1400" dirty="0">
              <a:solidFill>
                <a:srgbClr val="434343"/>
              </a:solidFill>
              <a:latin typeface="EB Garamond"/>
              <a:ea typeface="EB Garamond"/>
              <a:cs typeface="EB Garamond"/>
              <a:sym typeface="Arial"/>
            </a:endParaRPr>
          </a:p>
          <a:p>
            <a:pPr marL="809625" lvl="1" indent="-269875">
              <a:lnSpc>
                <a:spcPct val="130000"/>
              </a:lnSpc>
              <a:spcBef>
                <a:spcPts val="0"/>
              </a:spcBef>
              <a:buClr>
                <a:srgbClr val="000000"/>
              </a:buClr>
              <a:buSzPts val="1400"/>
              <a:buFont typeface="Arial"/>
              <a:buChar char="▪"/>
            </a:pPr>
            <a:r>
              <a:rPr lang="it-IT" sz="1400" dirty="0">
                <a:solidFill>
                  <a:srgbClr val="434343"/>
                </a:solidFill>
                <a:latin typeface="EB Garamond"/>
                <a:ea typeface="EB Garamond"/>
                <a:cs typeface="EB Garamond"/>
                <a:sym typeface="Arial Narrow"/>
              </a:rPr>
              <a:t>La climatizzazione dell’edificio</a:t>
            </a:r>
            <a:endParaRPr lang="it-IT" sz="1400" dirty="0">
              <a:solidFill>
                <a:srgbClr val="434343"/>
              </a:solidFill>
              <a:latin typeface="EB Garamond"/>
              <a:ea typeface="EB Garamond"/>
              <a:cs typeface="EB Garamond"/>
              <a:sym typeface="Arial"/>
            </a:endParaRPr>
          </a:p>
          <a:p>
            <a:pPr marL="809625" lvl="1" indent="-269875">
              <a:lnSpc>
                <a:spcPct val="130000"/>
              </a:lnSpc>
              <a:spcBef>
                <a:spcPts val="0"/>
              </a:spcBef>
              <a:buClr>
                <a:srgbClr val="000000"/>
              </a:buClr>
              <a:buSzPts val="1400"/>
              <a:buFont typeface="Arial"/>
              <a:buChar char="▪"/>
            </a:pPr>
            <a:r>
              <a:rPr lang="it-IT" sz="1400" dirty="0">
                <a:solidFill>
                  <a:srgbClr val="434343"/>
                </a:solidFill>
                <a:latin typeface="EB Garamond"/>
                <a:ea typeface="EB Garamond"/>
                <a:cs typeface="EB Garamond"/>
                <a:sym typeface="Arial Narrow"/>
              </a:rPr>
              <a:t>Le strutture che non rappresentano carico edilizio</a:t>
            </a:r>
            <a:endParaRPr sz="1400" dirty="0">
              <a:solidFill>
                <a:srgbClr val="434343"/>
              </a:solidFill>
              <a:latin typeface="EB Garamond"/>
              <a:ea typeface="EB Garamond"/>
              <a:cs typeface="EB Garamond"/>
              <a:sym typeface="Arial"/>
            </a:endParaRPr>
          </a:p>
          <a:p>
            <a:pPr marL="809625" lvl="1" indent="-269875">
              <a:lnSpc>
                <a:spcPct val="130000"/>
              </a:lnSpc>
              <a:spcBef>
                <a:spcPts val="0"/>
              </a:spcBef>
              <a:buClr>
                <a:srgbClr val="000000"/>
              </a:buClr>
              <a:buSzPts val="1400"/>
              <a:buFont typeface="Arial"/>
              <a:buChar char="▪"/>
            </a:pPr>
            <a:r>
              <a:rPr lang="it-IT" sz="1400" dirty="0">
                <a:solidFill>
                  <a:srgbClr val="434343"/>
                </a:solidFill>
                <a:latin typeface="EB Garamond"/>
                <a:ea typeface="EB Garamond"/>
                <a:cs typeface="EB Garamond"/>
                <a:sym typeface="Arial Narrow"/>
              </a:rPr>
              <a:t>La segregazione degli ambienti</a:t>
            </a:r>
            <a:endParaRPr sz="1400" dirty="0">
              <a:solidFill>
                <a:srgbClr val="434343"/>
              </a:solidFill>
              <a:latin typeface="EB Garamond"/>
              <a:ea typeface="EB Garamond"/>
              <a:cs typeface="EB Garamond"/>
              <a:sym typeface="Arial"/>
            </a:endParaRPr>
          </a:p>
        </p:txBody>
      </p:sp>
      <p:sp>
        <p:nvSpPr>
          <p:cNvPr id="217" name="Google Shape;217;p6"/>
          <p:cNvSpPr/>
          <p:nvPr/>
        </p:nvSpPr>
        <p:spPr>
          <a:xfrm>
            <a:off x="609600" y="1011389"/>
            <a:ext cx="4380412" cy="932523"/>
          </a:xfrm>
          <a:prstGeom prst="rect">
            <a:avLst/>
          </a:prstGeom>
          <a:noFill/>
          <a:ln>
            <a:noFill/>
          </a:ln>
        </p:spPr>
        <p:txBody>
          <a:bodyPr spcFirstLastPara="1" wrap="square" lIns="91425" tIns="45700" rIns="91425" bIns="45700" anchor="t" anchorCtr="0">
            <a:spAutoFit/>
          </a:bodyPr>
          <a:lstStyle/>
          <a:p>
            <a:pPr marL="87313" marR="0" lvl="1">
              <a:lnSpc>
                <a:spcPct val="130000"/>
              </a:lnSpc>
              <a:spcAft>
                <a:spcPts val="0"/>
              </a:spcAft>
              <a:buSzPts val="1400"/>
              <a:tabLst>
                <a:tab pos="182563" algn="l"/>
              </a:tabLst>
            </a:pPr>
            <a:r>
              <a:rPr lang="it-IT" b="1" kern="1200" dirty="0">
                <a:solidFill>
                  <a:srgbClr val="434343"/>
                </a:solidFill>
                <a:latin typeface="EB Garamond"/>
                <a:ea typeface="EB Garamond"/>
                <a:cs typeface="EB Garamond"/>
                <a:sym typeface="Arial Narrow"/>
              </a:rPr>
              <a:t>DIAGNOSI ENERGETICA </a:t>
            </a:r>
            <a:endParaRPr b="1" kern="1200" dirty="0" smtClean="0">
              <a:solidFill>
                <a:srgbClr val="434343"/>
              </a:solidFill>
              <a:latin typeface="EB Garamond"/>
              <a:ea typeface="EB Garamond"/>
              <a:cs typeface="EB Garamond"/>
            </a:endParaRPr>
          </a:p>
          <a:p>
            <a:pPr marL="357188" lvl="1" indent="-212725">
              <a:lnSpc>
                <a:spcPct val="130000"/>
              </a:lnSpc>
              <a:buSzPts val="1400"/>
              <a:buFont typeface="Arial"/>
              <a:buChar char="▪"/>
            </a:pPr>
            <a:r>
              <a:rPr lang="it-IT" kern="1200" dirty="0" smtClean="0">
                <a:solidFill>
                  <a:srgbClr val="434343"/>
                </a:solidFill>
                <a:latin typeface="EB Garamond"/>
                <a:ea typeface="EB Garamond"/>
                <a:cs typeface="EB Garamond"/>
                <a:sym typeface="Arial Narrow"/>
              </a:rPr>
              <a:t>SEMPRE RACCOMANDATA</a:t>
            </a:r>
            <a:endParaRPr kern="1200" dirty="0" smtClean="0">
              <a:solidFill>
                <a:srgbClr val="434343"/>
              </a:solidFill>
              <a:latin typeface="EB Garamond"/>
              <a:ea typeface="EB Garamond"/>
              <a:cs typeface="EB Garamond"/>
            </a:endParaRPr>
          </a:p>
          <a:p>
            <a:pPr marL="357188" lvl="1" indent="-212725">
              <a:lnSpc>
                <a:spcPct val="130000"/>
              </a:lnSpc>
              <a:buSzPts val="1400"/>
              <a:buFont typeface="Arial"/>
              <a:buChar char="▪"/>
            </a:pPr>
            <a:r>
              <a:rPr lang="it-IT" kern="1200" dirty="0" smtClean="0">
                <a:solidFill>
                  <a:srgbClr val="434343"/>
                </a:solidFill>
                <a:latin typeface="EB Garamond"/>
                <a:ea typeface="EB Garamond"/>
                <a:cs typeface="EB Garamond"/>
                <a:sym typeface="Arial Narrow"/>
              </a:rPr>
              <a:t>NECESSARIA </a:t>
            </a:r>
            <a:r>
              <a:rPr lang="it-IT" kern="1200" dirty="0">
                <a:solidFill>
                  <a:srgbClr val="434343"/>
                </a:solidFill>
                <a:latin typeface="EB Garamond"/>
                <a:ea typeface="EB Garamond"/>
                <a:cs typeface="EB Garamond"/>
                <a:sym typeface="Arial Narrow"/>
              </a:rPr>
              <a:t>in presenza di interventi sull’involucro</a:t>
            </a:r>
            <a:endParaRPr kern="1200" dirty="0">
              <a:solidFill>
                <a:srgbClr val="434343"/>
              </a:solidFill>
              <a:latin typeface="EB Garamond"/>
              <a:ea typeface="EB Garamond"/>
              <a:cs typeface="EB Garamond"/>
            </a:endParaRPr>
          </a:p>
        </p:txBody>
      </p:sp>
      <p:pic>
        <p:nvPicPr>
          <p:cNvPr id="2" name="Immagine 1"/>
          <p:cNvPicPr>
            <a:picLocks noChangeAspect="1"/>
          </p:cNvPicPr>
          <p:nvPr/>
        </p:nvPicPr>
        <p:blipFill>
          <a:blip r:embed="rId3"/>
          <a:stretch>
            <a:fillRect/>
          </a:stretch>
        </p:blipFill>
        <p:spPr>
          <a:xfrm>
            <a:off x="4787590" y="456851"/>
            <a:ext cx="4156474" cy="3579890"/>
          </a:xfrm>
          <a:prstGeom prst="rect">
            <a:avLst/>
          </a:prstGeom>
        </p:spPr>
      </p:pic>
      <p:sp>
        <p:nvSpPr>
          <p:cNvPr id="8"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a:p>
            <a:pPr>
              <a:buClr>
                <a:srgbClr val="FFFFFF"/>
              </a:buClr>
              <a:buSzPts val="1200"/>
            </a:pP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10"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3" name="Rettangolo 2"/>
          <p:cNvSpPr/>
          <p:nvPr/>
        </p:nvSpPr>
        <p:spPr>
          <a:xfrm>
            <a:off x="584112" y="729739"/>
            <a:ext cx="3172663" cy="307777"/>
          </a:xfrm>
          <a:prstGeom prst="rect">
            <a:avLst/>
          </a:prstGeom>
        </p:spPr>
        <p:txBody>
          <a:bodyPr wrap="none">
            <a:sp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Campo di applicazione l’edificio</a:t>
            </a:r>
          </a:p>
        </p:txBody>
      </p:sp>
    </p:spTree>
    <p:extLst>
      <p:ext uri="{BB962C8B-B14F-4D97-AF65-F5344CB8AC3E}">
        <p14:creationId xmlns:p14="http://schemas.microsoft.com/office/powerpoint/2010/main" val="3385778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2" name="Google Shape;232;p7"/>
          <p:cNvSpPr/>
          <p:nvPr/>
        </p:nvSpPr>
        <p:spPr>
          <a:xfrm>
            <a:off x="562707" y="683498"/>
            <a:ext cx="8862647" cy="371856"/>
          </a:xfrm>
          <a:prstGeom prst="rect">
            <a:avLst/>
          </a:prstGeom>
          <a:noFill/>
          <a:ln>
            <a:noFill/>
          </a:ln>
        </p:spPr>
        <p:txBody>
          <a:bodyPr spcFirstLastPara="1" wrap="square" lIns="91425" tIns="45700" rIns="91425" bIns="45700" anchor="t" anchorCtr="0">
            <a:spAutoFit/>
          </a:bodyPr>
          <a:lstStyle/>
          <a:p>
            <a:pPr lvl="0">
              <a:spcBef>
                <a:spcPts val="450"/>
              </a:spcBef>
              <a:defRPr/>
            </a:pPr>
            <a:r>
              <a:rPr lang="it-IT"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L’incentivazione degli interventi di Incremento dell’efficienza energetica e </a:t>
            </a:r>
            <a:r>
              <a:rPr lang="it-IT"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produzione di energia termica da fonti rinnovabili</a:t>
            </a:r>
            <a:endParaRPr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p:txBody>
      </p:sp>
      <p:pic>
        <p:nvPicPr>
          <p:cNvPr id="234" name="Google Shape;234;p7"/>
          <p:cNvPicPr preferRelativeResize="0"/>
          <p:nvPr/>
        </p:nvPicPr>
        <p:blipFill rotWithShape="1">
          <a:blip r:embed="rId3">
            <a:alphaModFix/>
          </a:blip>
          <a:srcRect b="66508"/>
          <a:stretch/>
        </p:blipFill>
        <p:spPr>
          <a:xfrm>
            <a:off x="707973" y="1810787"/>
            <a:ext cx="4637178" cy="917545"/>
          </a:xfrm>
          <a:prstGeom prst="rect">
            <a:avLst/>
          </a:prstGeom>
          <a:noFill/>
          <a:ln>
            <a:noFill/>
          </a:ln>
        </p:spPr>
      </p:pic>
      <p:grpSp>
        <p:nvGrpSpPr>
          <p:cNvPr id="2" name="Gruppo 1"/>
          <p:cNvGrpSpPr/>
          <p:nvPr/>
        </p:nvGrpSpPr>
        <p:grpSpPr>
          <a:xfrm>
            <a:off x="5422678" y="1801017"/>
            <a:ext cx="3579223" cy="2420857"/>
            <a:chOff x="5338354" y="1111980"/>
            <a:chExt cx="3579223" cy="2420857"/>
          </a:xfrm>
        </p:grpSpPr>
        <p:pic>
          <p:nvPicPr>
            <p:cNvPr id="236" name="Google Shape;236;p7"/>
            <p:cNvPicPr preferRelativeResize="0"/>
            <p:nvPr/>
          </p:nvPicPr>
          <p:blipFill rotWithShape="1">
            <a:blip r:embed="rId4">
              <a:alphaModFix/>
            </a:blip>
            <a:srcRect l="1" t="23109" r="153"/>
            <a:stretch/>
          </p:blipFill>
          <p:spPr>
            <a:xfrm>
              <a:off x="7105424" y="2649152"/>
              <a:ext cx="1210265" cy="879917"/>
            </a:xfrm>
            <a:prstGeom prst="rect">
              <a:avLst/>
            </a:prstGeom>
            <a:noFill/>
            <a:ln>
              <a:noFill/>
            </a:ln>
          </p:spPr>
        </p:pic>
        <p:pic>
          <p:nvPicPr>
            <p:cNvPr id="237" name="Google Shape;237;p7"/>
            <p:cNvPicPr preferRelativeResize="0"/>
            <p:nvPr/>
          </p:nvPicPr>
          <p:blipFill rotWithShape="1">
            <a:blip r:embed="rId5">
              <a:alphaModFix/>
            </a:blip>
            <a:srcRect l="2698" t="14797"/>
            <a:stretch/>
          </p:blipFill>
          <p:spPr>
            <a:xfrm>
              <a:off x="5390168" y="1841615"/>
              <a:ext cx="3407159" cy="802699"/>
            </a:xfrm>
            <a:prstGeom prst="rect">
              <a:avLst/>
            </a:prstGeom>
            <a:noFill/>
            <a:ln>
              <a:noFill/>
            </a:ln>
          </p:spPr>
        </p:pic>
        <p:pic>
          <p:nvPicPr>
            <p:cNvPr id="238" name="Google Shape;238;p7"/>
            <p:cNvPicPr preferRelativeResize="0"/>
            <p:nvPr/>
          </p:nvPicPr>
          <p:blipFill rotWithShape="1">
            <a:blip r:embed="rId6">
              <a:alphaModFix/>
            </a:blip>
            <a:srcRect/>
            <a:stretch/>
          </p:blipFill>
          <p:spPr>
            <a:xfrm>
              <a:off x="5813036" y="2656512"/>
              <a:ext cx="1236575" cy="876325"/>
            </a:xfrm>
            <a:prstGeom prst="rect">
              <a:avLst/>
            </a:prstGeom>
            <a:noFill/>
            <a:ln>
              <a:noFill/>
            </a:ln>
          </p:spPr>
        </p:pic>
        <p:pic>
          <p:nvPicPr>
            <p:cNvPr id="239" name="Google Shape;239;p7"/>
            <p:cNvPicPr preferRelativeResize="0"/>
            <p:nvPr/>
          </p:nvPicPr>
          <p:blipFill rotWithShape="1">
            <a:blip r:embed="rId7">
              <a:alphaModFix/>
            </a:blip>
            <a:srcRect l="48737" t="53696" r="-1" b="4275"/>
            <a:stretch/>
          </p:blipFill>
          <p:spPr>
            <a:xfrm>
              <a:off x="5338354" y="1111980"/>
              <a:ext cx="3579223" cy="655860"/>
            </a:xfrm>
            <a:prstGeom prst="rect">
              <a:avLst/>
            </a:prstGeom>
            <a:noFill/>
            <a:ln>
              <a:noFill/>
            </a:ln>
          </p:spPr>
        </p:pic>
      </p:grpSp>
      <p:sp>
        <p:nvSpPr>
          <p:cNvPr id="13" name="Google Shape;217;p6"/>
          <p:cNvSpPr/>
          <p:nvPr/>
        </p:nvSpPr>
        <p:spPr>
          <a:xfrm>
            <a:off x="1080147" y="4286900"/>
            <a:ext cx="3728073" cy="29234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00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Art. 4 comma 1 del DM Incremento dell’efficienza energetica</a:t>
            </a:r>
            <a:endParaRPr sz="10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sp>
        <p:nvSpPr>
          <p:cNvPr id="14" name="Google Shape;217;p6"/>
          <p:cNvSpPr/>
          <p:nvPr/>
        </p:nvSpPr>
        <p:spPr>
          <a:xfrm>
            <a:off x="5194947" y="4256420"/>
            <a:ext cx="3880473" cy="292347"/>
          </a:xfrm>
          <a:prstGeom prst="rect">
            <a:avLst/>
          </a:prstGeom>
          <a:noFill/>
          <a:ln>
            <a:noFill/>
          </a:ln>
        </p:spPr>
        <p:txBody>
          <a:bodyPr spcFirstLastPara="1" wrap="square" lIns="91425" tIns="45700" rIns="91425" bIns="45700" anchor="t" anchorCtr="0">
            <a:spAutoFit/>
          </a:bodyPr>
          <a:lstStyle/>
          <a:p>
            <a:pPr lvl="0">
              <a:lnSpc>
                <a:spcPct val="130000"/>
              </a:lnSpc>
            </a:pPr>
            <a:r>
              <a:rPr lang="it-IT" sz="100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Art. 4 comma 2 del </a:t>
            </a:r>
            <a:r>
              <a:rPr lang="it-IT" sz="10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DM produzione di energia termica da fonti rinnovabili</a:t>
            </a:r>
            <a:endParaRPr sz="10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pic>
        <p:nvPicPr>
          <p:cNvPr id="4" name="Immagine 3"/>
          <p:cNvPicPr>
            <a:picLocks noChangeAspect="1"/>
          </p:cNvPicPr>
          <p:nvPr/>
        </p:nvPicPr>
        <p:blipFill rotWithShape="1">
          <a:blip r:embed="rId8"/>
          <a:srcRect b="82074"/>
          <a:stretch/>
        </p:blipFill>
        <p:spPr>
          <a:xfrm>
            <a:off x="2561226" y="1167984"/>
            <a:ext cx="4560203" cy="566085"/>
          </a:xfrm>
          <a:prstGeom prst="rect">
            <a:avLst/>
          </a:prstGeom>
        </p:spPr>
      </p:pic>
      <p:sp>
        <p:nvSpPr>
          <p:cNvPr id="16"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1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pic>
        <p:nvPicPr>
          <p:cNvPr id="18" name="Google Shape;234;p7"/>
          <p:cNvPicPr preferRelativeResize="0"/>
          <p:nvPr/>
        </p:nvPicPr>
        <p:blipFill rotWithShape="1">
          <a:blip r:embed="rId3">
            <a:alphaModFix/>
          </a:blip>
          <a:srcRect l="1194" t="33344" r="25018" b="33732"/>
          <a:stretch/>
        </p:blipFill>
        <p:spPr>
          <a:xfrm>
            <a:off x="1129990" y="2780370"/>
            <a:ext cx="3769112" cy="914402"/>
          </a:xfrm>
          <a:prstGeom prst="rect">
            <a:avLst/>
          </a:prstGeom>
          <a:noFill/>
          <a:ln>
            <a:noFill/>
          </a:ln>
        </p:spPr>
      </p:pic>
    </p:spTree>
    <p:extLst>
      <p:ext uri="{BB962C8B-B14F-4D97-AF65-F5344CB8AC3E}">
        <p14:creationId xmlns:p14="http://schemas.microsoft.com/office/powerpoint/2010/main" val="2342197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8"/>
          <p:cNvSpPr/>
          <p:nvPr/>
        </p:nvSpPr>
        <p:spPr>
          <a:xfrm>
            <a:off x="681318" y="673991"/>
            <a:ext cx="8380905" cy="932563"/>
          </a:xfrm>
          <a:prstGeom prst="rect">
            <a:avLst/>
          </a:prstGeom>
          <a:noFill/>
          <a:ln>
            <a:noFill/>
          </a:ln>
        </p:spPr>
        <p:txBody>
          <a:bodyPr spcFirstLastPara="1" wrap="square" lIns="91425" tIns="45700" rIns="91425" bIns="45700" anchor="t" anchorCtr="0">
            <a:spAutoFit/>
          </a:bodyPr>
          <a:lstStyle/>
          <a:p>
            <a:pPr marL="0" marR="0" lvl="0" indent="0" algn="just" rtl="0">
              <a:lnSpc>
                <a:spcPct val="130000"/>
              </a:lnSpc>
              <a:spcBef>
                <a:spcPts val="0"/>
              </a:spcBef>
              <a:spcAft>
                <a:spcPts val="0"/>
              </a:spcAft>
              <a:buNone/>
            </a:pPr>
            <a:r>
              <a:rPr lang="it-IT" sz="1400" b="0" i="0" u="none" strike="noStrike" cap="none" dirty="0">
                <a:solidFill>
                  <a:schemeClr val="dk1"/>
                </a:solidFill>
                <a:latin typeface="EB Garamond" panose="020B0604020202020204" charset="0"/>
                <a:ea typeface="EB Garamond" panose="020B0604020202020204" charset="0"/>
                <a:cs typeface="EB Garamond" panose="020B0604020202020204" charset="0"/>
                <a:sym typeface="Arial Narrow"/>
              </a:rPr>
              <a:t>Gli interventi di categoria 1 e 2 devono essere realizzati utilizzando esclusivamente apparecchi e i componenti di nuova costruzione, nonché devono essere correttamente dimensionati, sulla base della normativa tecnica di settore, in funzione dei reali fabbisogni di energia termica.</a:t>
            </a:r>
            <a:endParaRPr dirty="0">
              <a:latin typeface="EB Garamond" panose="020B0604020202020204" charset="0"/>
              <a:ea typeface="EB Garamond" panose="020B0604020202020204" charset="0"/>
              <a:cs typeface="EB Garamond" panose="020B0604020202020204" charset="0"/>
            </a:endParaRPr>
          </a:p>
        </p:txBody>
      </p:sp>
      <p:pic>
        <p:nvPicPr>
          <p:cNvPr id="251" name="Google Shape;251;p8"/>
          <p:cNvPicPr preferRelativeResize="0"/>
          <p:nvPr/>
        </p:nvPicPr>
        <p:blipFill rotWithShape="1">
          <a:blip r:embed="rId3">
            <a:alphaModFix/>
          </a:blip>
          <a:srcRect t="21214" r="70905"/>
          <a:stretch/>
        </p:blipFill>
        <p:spPr>
          <a:xfrm>
            <a:off x="703575" y="1524001"/>
            <a:ext cx="1571274" cy="1263806"/>
          </a:xfrm>
          <a:prstGeom prst="rect">
            <a:avLst/>
          </a:prstGeom>
          <a:noFill/>
          <a:ln>
            <a:noFill/>
          </a:ln>
        </p:spPr>
      </p:pic>
      <p:pic>
        <p:nvPicPr>
          <p:cNvPr id="3" name="Immagine 2"/>
          <p:cNvPicPr>
            <a:picLocks noChangeAspect="1"/>
          </p:cNvPicPr>
          <p:nvPr/>
        </p:nvPicPr>
        <p:blipFill rotWithShape="1">
          <a:blip r:embed="rId4"/>
          <a:srcRect t="11963" b="869"/>
          <a:stretch/>
        </p:blipFill>
        <p:spPr>
          <a:xfrm>
            <a:off x="2460702" y="1572507"/>
            <a:ext cx="5190758" cy="2984625"/>
          </a:xfrm>
          <a:prstGeom prst="rect">
            <a:avLst/>
          </a:prstGeom>
        </p:spPr>
      </p:pic>
      <p:sp>
        <p:nvSpPr>
          <p:cNvPr id="11"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12"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366965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8"/>
          <p:cNvSpPr/>
          <p:nvPr/>
        </p:nvSpPr>
        <p:spPr>
          <a:xfrm>
            <a:off x="681318" y="673991"/>
            <a:ext cx="8380905" cy="307736"/>
          </a:xfrm>
          <a:prstGeom prst="rect">
            <a:avLst/>
          </a:prstGeom>
          <a:noFill/>
          <a:ln>
            <a:noFill/>
          </a:ln>
        </p:spPr>
        <p:txBody>
          <a:bodyPr spcFirstLastPara="1" wrap="square" lIns="91425" tIns="45700" rIns="91425" bIns="45700" anchor="t" anchorCtr="0">
            <a:spAutoFit/>
          </a:bodyPr>
          <a:lstStyle/>
          <a:p>
            <a:pPr marL="0" lvl="0" indent="0">
              <a:buClr>
                <a:srgbClr val="FFFFFF"/>
              </a:buClr>
              <a:buSzPts val="1200"/>
              <a:buFont typeface="Arial"/>
              <a:buNone/>
            </a:pPr>
            <a:r>
              <a:rPr lang="it-IT" dirty="0">
                <a:solidFill>
                  <a:schemeClr val="tx1">
                    <a:lumMod val="65000"/>
                    <a:lumOff val="35000"/>
                  </a:schemeClr>
                </a:solidFill>
                <a:latin typeface="Montserrat ExtraBold"/>
                <a:ea typeface="Montserrat ExtraBold"/>
                <a:cs typeface="Montserrat ExtraBold"/>
                <a:sym typeface="Arial Narrow"/>
              </a:rPr>
              <a:t>Catalogo Apparecchi 2.A</a:t>
            </a:r>
            <a:endParaRPr dirty="0">
              <a:solidFill>
                <a:schemeClr val="tx1">
                  <a:lumMod val="65000"/>
                  <a:lumOff val="35000"/>
                </a:schemeClr>
              </a:solidFill>
              <a:latin typeface="Montserrat ExtraBold"/>
              <a:ea typeface="Montserrat ExtraBold"/>
              <a:cs typeface="Montserrat ExtraBold"/>
            </a:endParaRPr>
          </a:p>
        </p:txBody>
      </p:sp>
      <p:sp>
        <p:nvSpPr>
          <p:cNvPr id="11"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12"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pic>
        <p:nvPicPr>
          <p:cNvPr id="2" name="Immagine 1"/>
          <p:cNvPicPr>
            <a:picLocks noChangeAspect="1"/>
          </p:cNvPicPr>
          <p:nvPr/>
        </p:nvPicPr>
        <p:blipFill>
          <a:blip r:embed="rId3"/>
          <a:stretch>
            <a:fillRect/>
          </a:stretch>
        </p:blipFill>
        <p:spPr>
          <a:xfrm>
            <a:off x="639200" y="1140411"/>
            <a:ext cx="8434462" cy="3270815"/>
          </a:xfrm>
          <a:prstGeom prst="rect">
            <a:avLst/>
          </a:prstGeom>
        </p:spPr>
      </p:pic>
    </p:spTree>
    <p:extLst>
      <p:ext uri="{BB962C8B-B14F-4D97-AF65-F5344CB8AC3E}">
        <p14:creationId xmlns:p14="http://schemas.microsoft.com/office/powerpoint/2010/main" val="75754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Google Shape;1742;p43"/>
          <p:cNvSpPr/>
          <p:nvPr/>
        </p:nvSpPr>
        <p:spPr>
          <a:xfrm>
            <a:off x="2420360" y="3738083"/>
            <a:ext cx="4821194" cy="593400"/>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42;p43"/>
          <p:cNvSpPr/>
          <p:nvPr/>
        </p:nvSpPr>
        <p:spPr>
          <a:xfrm>
            <a:off x="2442472" y="2730993"/>
            <a:ext cx="4821194" cy="593400"/>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42;p43"/>
          <p:cNvSpPr/>
          <p:nvPr/>
        </p:nvSpPr>
        <p:spPr>
          <a:xfrm>
            <a:off x="2419612" y="1700191"/>
            <a:ext cx="4821194" cy="593400"/>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42;p43"/>
          <p:cNvSpPr/>
          <p:nvPr/>
        </p:nvSpPr>
        <p:spPr>
          <a:xfrm>
            <a:off x="2422688" y="693101"/>
            <a:ext cx="4794816" cy="593400"/>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Mostrina 4">
            <a:extLst>
              <a:ext uri="{FF2B5EF4-FFF2-40B4-BE49-F238E27FC236}">
                <a16:creationId xmlns="" xmlns:a16="http://schemas.microsoft.com/office/drawing/2014/main" id="{079DCEDD-3ED4-4851-9B60-BD354CB51E88}"/>
              </a:ext>
            </a:extLst>
          </p:cNvPr>
          <p:cNvSpPr/>
          <p:nvPr/>
        </p:nvSpPr>
        <p:spPr>
          <a:xfrm>
            <a:off x="729280" y="788459"/>
            <a:ext cx="1496462" cy="373379"/>
          </a:xfrm>
          <a:prstGeom prst="homePlate">
            <a:avLst/>
          </a:prstGeom>
          <a:solidFill>
            <a:srgbClr val="E6EB0F"/>
          </a:solidFill>
          <a:ln>
            <a:solidFill>
              <a:srgbClr val="E6EB0F"/>
            </a:solidFill>
          </a:ln>
        </p:spPr>
        <p:txBody>
          <a:bodyPr wrap="square" lIns="0" tIns="0" rIns="0" bIns="0" rtlCol="0" anchor="ctr" anchorCtr="0">
            <a:noAutofit/>
          </a:bodyPr>
          <a:lstStyle/>
          <a:p>
            <a:pPr algn="ctr" defTabSz="685800">
              <a:buClrTx/>
            </a:pPr>
            <a:r>
              <a:rPr lang="it-IT" sz="2000" b="1" dirty="0" smtClean="0">
                <a:solidFill>
                  <a:srgbClr val="FFFFFF"/>
                </a:solidFill>
                <a:latin typeface="EB Garamond" panose="020B0604020202020204" charset="0"/>
                <a:ea typeface="EB Garamond" panose="020B0604020202020204" charset="0"/>
                <a:cs typeface="EB Garamond" panose="020B0604020202020204" charset="0"/>
              </a:rPr>
              <a:t>40%</a:t>
            </a:r>
            <a:endParaRPr lang="it-IT" sz="200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8" name="CasellaDiTesto 13">
            <a:extLst>
              <a:ext uri="{FF2B5EF4-FFF2-40B4-BE49-F238E27FC236}">
                <a16:creationId xmlns="" xmlns:a16="http://schemas.microsoft.com/office/drawing/2014/main" id="{40A92AA8-898B-4D63-83C9-3D2A1BCA447D}"/>
              </a:ext>
            </a:extLst>
          </p:cNvPr>
          <p:cNvSpPr txBox="1"/>
          <p:nvPr/>
        </p:nvSpPr>
        <p:spPr>
          <a:xfrm>
            <a:off x="2658231" y="1702059"/>
            <a:ext cx="4666395" cy="623914"/>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marL="0" indent="0">
              <a:buNone/>
            </a:pPr>
            <a:r>
              <a:rPr lang="it-IT" sz="1000" b="1" dirty="0">
                <a:solidFill>
                  <a:schemeClr val="tx1"/>
                </a:solidFill>
                <a:latin typeface="EB Garamond" panose="020B0604020202020204" charset="0"/>
                <a:ea typeface="EB Garamond" panose="020B0604020202020204" charset="0"/>
                <a:cs typeface="EB Garamond" panose="020B0604020202020204" charset="0"/>
              </a:rPr>
              <a:t>MULTINTERVENTO (INVOLUCRO E IMPIANTI) </a:t>
            </a:r>
          </a:p>
          <a:p>
            <a:pPr marL="0" indent="0">
              <a:buNone/>
            </a:pPr>
            <a:r>
              <a:rPr lang="it-IT" sz="1000" dirty="0">
                <a:solidFill>
                  <a:schemeClr val="tx1"/>
                </a:solidFill>
                <a:latin typeface="EB Garamond" panose="020B0604020202020204" charset="0"/>
                <a:ea typeface="EB Garamond" panose="020B0604020202020204" charset="0"/>
                <a:cs typeface="EB Garamond" panose="020B0604020202020204" charset="0"/>
              </a:rPr>
              <a:t>Incentivo fino al 55% dei costi </a:t>
            </a:r>
            <a:r>
              <a:rPr lang="it-IT" sz="1000" dirty="0" smtClean="0">
                <a:solidFill>
                  <a:schemeClr val="tx1"/>
                </a:solidFill>
                <a:latin typeface="EB Garamond" panose="020B0604020202020204" charset="0"/>
                <a:ea typeface="EB Garamond" panose="020B0604020202020204" charset="0"/>
                <a:cs typeface="EB Garamond" panose="020B0604020202020204" charset="0"/>
              </a:rPr>
              <a:t>ammissibili nel </a:t>
            </a:r>
            <a:r>
              <a:rPr lang="it-IT" sz="1000" dirty="0">
                <a:solidFill>
                  <a:schemeClr val="tx1"/>
                </a:solidFill>
                <a:latin typeface="EB Garamond" panose="020B0604020202020204" charset="0"/>
                <a:ea typeface="EB Garamond" panose="020B0604020202020204" charset="0"/>
                <a:cs typeface="EB Garamond" panose="020B0604020202020204" charset="0"/>
              </a:rPr>
              <a:t>caso di isolamento termico, sostituzione di finestre se l’intervento è accompagnato da installazione di impianto.</a:t>
            </a:r>
          </a:p>
        </p:txBody>
      </p:sp>
      <p:sp>
        <p:nvSpPr>
          <p:cNvPr id="9" name="CasellaDiTesto 11">
            <a:extLst>
              <a:ext uri="{FF2B5EF4-FFF2-40B4-BE49-F238E27FC236}">
                <a16:creationId xmlns="" xmlns:a16="http://schemas.microsoft.com/office/drawing/2014/main" id="{DB58C4D8-6D4D-4951-BA78-6A1189DD96C9}"/>
              </a:ext>
            </a:extLst>
          </p:cNvPr>
          <p:cNvSpPr txBox="1"/>
          <p:nvPr/>
        </p:nvSpPr>
        <p:spPr>
          <a:xfrm>
            <a:off x="2630078" y="787749"/>
            <a:ext cx="4468230" cy="447455"/>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marL="0" indent="0">
              <a:buNone/>
            </a:pPr>
            <a:r>
              <a:rPr lang="it-IT" sz="1000" b="1" dirty="0" smtClean="0">
                <a:solidFill>
                  <a:schemeClr val="tx1"/>
                </a:solidFill>
                <a:latin typeface="EB Garamond" panose="020B0604020202020204" charset="0"/>
                <a:ea typeface="EB Garamond" panose="020B0604020202020204" charset="0"/>
                <a:cs typeface="EB Garamond" panose="020B0604020202020204" charset="0"/>
              </a:rPr>
              <a:t>INTERVENTO SINGOLO SULL’INVOLUCRO</a:t>
            </a:r>
          </a:p>
          <a:p>
            <a:pPr marL="0" indent="0">
              <a:buNone/>
            </a:pPr>
            <a:r>
              <a:rPr lang="it-IT" sz="1000" b="1" dirty="0" smtClean="0">
                <a:solidFill>
                  <a:schemeClr val="tx1"/>
                </a:solidFill>
                <a:latin typeface="EB Garamond" panose="020B0604020202020204" charset="0"/>
                <a:ea typeface="EB Garamond" panose="020B0604020202020204" charset="0"/>
                <a:cs typeface="EB Garamond" panose="020B0604020202020204" charset="0"/>
              </a:rPr>
              <a:t>Incentivo fino al 40% dei costi ammissibili</a:t>
            </a:r>
            <a:endParaRPr lang="it-IT" sz="1000" b="1" dirty="0">
              <a:solidFill>
                <a:schemeClr val="tx1"/>
              </a:solidFill>
              <a:latin typeface="EB Garamond" panose="020B0604020202020204" charset="0"/>
              <a:ea typeface="EB Garamond" panose="020B0604020202020204" charset="0"/>
              <a:cs typeface="EB Garamond" panose="020B0604020202020204" charset="0"/>
            </a:endParaRPr>
          </a:p>
        </p:txBody>
      </p:sp>
      <p:sp>
        <p:nvSpPr>
          <p:cNvPr id="13" name="CasellaDiTesto 13">
            <a:extLst>
              <a:ext uri="{FF2B5EF4-FFF2-40B4-BE49-F238E27FC236}">
                <a16:creationId xmlns="" xmlns:a16="http://schemas.microsoft.com/office/drawing/2014/main" id="{40A92AA8-898B-4D63-83C9-3D2A1BCA447D}"/>
              </a:ext>
            </a:extLst>
          </p:cNvPr>
          <p:cNvSpPr txBox="1"/>
          <p:nvPr/>
        </p:nvSpPr>
        <p:spPr>
          <a:xfrm>
            <a:off x="2620490" y="2749967"/>
            <a:ext cx="4704136" cy="623914"/>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marL="0" indent="0">
              <a:buNone/>
            </a:pPr>
            <a:r>
              <a:rPr lang="it-IT" sz="1000" b="1" dirty="0">
                <a:solidFill>
                  <a:schemeClr val="tx1"/>
                </a:solidFill>
                <a:latin typeface="EB Garamond" panose="020B0604020202020204" charset="0"/>
                <a:ea typeface="EB Garamond" panose="020B0604020202020204" charset="0"/>
                <a:cs typeface="EB Garamond" panose="020B0604020202020204" charset="0"/>
              </a:rPr>
              <a:t>TRASFORMAZIONE DEGLI EDIFICI </a:t>
            </a:r>
            <a:r>
              <a:rPr lang="it-IT" sz="1000" b="1" dirty="0" err="1">
                <a:solidFill>
                  <a:schemeClr val="tx1"/>
                </a:solidFill>
                <a:latin typeface="EB Garamond" panose="020B0604020202020204" charset="0"/>
                <a:ea typeface="EB Garamond" panose="020B0604020202020204" charset="0"/>
                <a:cs typeface="EB Garamond" panose="020B0604020202020204" charset="0"/>
              </a:rPr>
              <a:t>Nzeb</a:t>
            </a:r>
            <a:endParaRPr lang="it-IT" sz="1000" b="1" dirty="0">
              <a:solidFill>
                <a:schemeClr val="tx1"/>
              </a:solidFill>
              <a:latin typeface="EB Garamond" panose="020B0604020202020204" charset="0"/>
              <a:ea typeface="EB Garamond" panose="020B0604020202020204" charset="0"/>
              <a:cs typeface="EB Garamond" panose="020B0604020202020204" charset="0"/>
            </a:endParaRPr>
          </a:p>
          <a:p>
            <a:pPr marL="0" indent="0">
              <a:buNone/>
            </a:pPr>
            <a:r>
              <a:rPr lang="it-IT" sz="1000" dirty="0">
                <a:solidFill>
                  <a:schemeClr val="tx1"/>
                </a:solidFill>
                <a:latin typeface="EB Garamond" panose="020B0604020202020204" charset="0"/>
                <a:ea typeface="EB Garamond" panose="020B0604020202020204" charset="0"/>
                <a:cs typeface="EB Garamond" panose="020B0604020202020204" charset="0"/>
              </a:rPr>
              <a:t>Incentivo fino al 65% dei costi </a:t>
            </a:r>
            <a:r>
              <a:rPr lang="it-IT" sz="1000" dirty="0" smtClean="0">
                <a:solidFill>
                  <a:schemeClr val="tx1"/>
                </a:solidFill>
                <a:latin typeface="EB Garamond" panose="020B0604020202020204" charset="0"/>
                <a:ea typeface="EB Garamond" panose="020B0604020202020204" charset="0"/>
                <a:cs typeface="EB Garamond" panose="020B0604020202020204" charset="0"/>
              </a:rPr>
              <a:t>ammissibili ristrutturazione </a:t>
            </a:r>
            <a:r>
              <a:rPr lang="it-IT" sz="1000" dirty="0">
                <a:solidFill>
                  <a:schemeClr val="tx1"/>
                </a:solidFill>
                <a:latin typeface="EB Garamond" panose="020B0604020202020204" charset="0"/>
                <a:ea typeface="EB Garamond" panose="020B0604020202020204" charset="0"/>
                <a:cs typeface="EB Garamond" panose="020B0604020202020204" charset="0"/>
              </a:rPr>
              <a:t>edilizia, compreso progetti di demolizione e ricostruzione e ampliamento fino a un massimo del 25% della </a:t>
            </a:r>
            <a:r>
              <a:rPr lang="it-IT" sz="1000" dirty="0" smtClean="0">
                <a:solidFill>
                  <a:schemeClr val="tx1"/>
                </a:solidFill>
                <a:latin typeface="EB Garamond" panose="020B0604020202020204" charset="0"/>
                <a:ea typeface="EB Garamond" panose="020B0604020202020204" charset="0"/>
                <a:cs typeface="EB Garamond" panose="020B0604020202020204" charset="0"/>
              </a:rPr>
              <a:t>volumetria</a:t>
            </a:r>
            <a:r>
              <a:rPr lang="it-IT" sz="1000" dirty="0">
                <a:solidFill>
                  <a:schemeClr val="tx1"/>
                </a:solidFill>
                <a:latin typeface="EB Garamond" panose="020B0604020202020204" charset="0"/>
                <a:ea typeface="EB Garamond" panose="020B0604020202020204" charset="0"/>
                <a:cs typeface="EB Garamond" panose="020B0604020202020204" charset="0"/>
              </a:rPr>
              <a:t>.</a:t>
            </a:r>
          </a:p>
        </p:txBody>
      </p:sp>
      <p:sp>
        <p:nvSpPr>
          <p:cNvPr id="14" name="CasellaDiTesto 13">
            <a:extLst>
              <a:ext uri="{FF2B5EF4-FFF2-40B4-BE49-F238E27FC236}">
                <a16:creationId xmlns="" xmlns:a16="http://schemas.microsoft.com/office/drawing/2014/main" id="{40A92AA8-898B-4D63-83C9-3D2A1BCA447D}"/>
              </a:ext>
            </a:extLst>
          </p:cNvPr>
          <p:cNvSpPr txBox="1"/>
          <p:nvPr/>
        </p:nvSpPr>
        <p:spPr>
          <a:xfrm>
            <a:off x="2624118" y="3726704"/>
            <a:ext cx="4625094" cy="623914"/>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marL="0" indent="0">
              <a:buNone/>
            </a:pPr>
            <a:r>
              <a:rPr lang="it-IT" sz="1000" b="1" dirty="0">
                <a:solidFill>
                  <a:schemeClr val="tx1"/>
                </a:solidFill>
                <a:latin typeface="EB Garamond" panose="020B0604020202020204" charset="0"/>
                <a:ea typeface="EB Garamond" panose="020B0604020202020204" charset="0"/>
                <a:cs typeface="EB Garamond" panose="020B0604020202020204" charset="0"/>
              </a:rPr>
              <a:t>INTERVENTI DI PRODUZIONE DI ENERGIA TERMICA DA </a:t>
            </a:r>
            <a:r>
              <a:rPr lang="it-IT" sz="1000" b="1" dirty="0" smtClean="0">
                <a:solidFill>
                  <a:schemeClr val="tx1"/>
                </a:solidFill>
                <a:latin typeface="EB Garamond" panose="020B0604020202020204" charset="0"/>
                <a:ea typeface="EB Garamond" panose="020B0604020202020204" charset="0"/>
                <a:cs typeface="EB Garamond" panose="020B0604020202020204" charset="0"/>
              </a:rPr>
              <a:t>FER</a:t>
            </a:r>
            <a:endParaRPr lang="it-IT" sz="1000" b="1" dirty="0">
              <a:solidFill>
                <a:schemeClr val="tx1"/>
              </a:solidFill>
              <a:latin typeface="EB Garamond" panose="020B0604020202020204" charset="0"/>
              <a:ea typeface="EB Garamond" panose="020B0604020202020204" charset="0"/>
              <a:cs typeface="EB Garamond" panose="020B0604020202020204" charset="0"/>
            </a:endParaRPr>
          </a:p>
          <a:p>
            <a:pPr marL="0" indent="0">
              <a:buNone/>
            </a:pPr>
            <a:r>
              <a:rPr lang="it-IT" sz="1000" dirty="0">
                <a:solidFill>
                  <a:schemeClr val="tx1"/>
                </a:solidFill>
                <a:latin typeface="EB Garamond" panose="020B0604020202020204" charset="0"/>
                <a:ea typeface="EB Garamond" panose="020B0604020202020204" charset="0"/>
                <a:cs typeface="EB Garamond" panose="020B0604020202020204" charset="0"/>
              </a:rPr>
              <a:t>Incentivo fino al 65% dei costi </a:t>
            </a:r>
            <a:r>
              <a:rPr lang="it-IT" sz="1000" dirty="0" smtClean="0">
                <a:solidFill>
                  <a:schemeClr val="tx1"/>
                </a:solidFill>
                <a:latin typeface="EB Garamond" panose="020B0604020202020204" charset="0"/>
                <a:ea typeface="EB Garamond" panose="020B0604020202020204" charset="0"/>
                <a:cs typeface="EB Garamond" panose="020B0604020202020204" charset="0"/>
              </a:rPr>
              <a:t>ammissibili Incentivo </a:t>
            </a:r>
            <a:r>
              <a:rPr lang="it-IT" sz="1000" dirty="0">
                <a:solidFill>
                  <a:schemeClr val="tx1"/>
                </a:solidFill>
                <a:latin typeface="EB Garamond" panose="020B0604020202020204" charset="0"/>
                <a:ea typeface="EB Garamond" panose="020B0604020202020204" charset="0"/>
                <a:cs typeface="EB Garamond" panose="020B0604020202020204" charset="0"/>
              </a:rPr>
              <a:t>definito da algoritmi calcolati in </a:t>
            </a:r>
            <a:r>
              <a:rPr lang="it-IT" sz="1000" dirty="0" smtClean="0">
                <a:solidFill>
                  <a:schemeClr val="tx1"/>
                </a:solidFill>
                <a:latin typeface="EB Garamond" panose="020B0604020202020204" charset="0"/>
                <a:ea typeface="EB Garamond" panose="020B0604020202020204" charset="0"/>
                <a:cs typeface="EB Garamond" panose="020B0604020202020204" charset="0"/>
              </a:rPr>
              <a:t>funzione delle </a:t>
            </a:r>
            <a:r>
              <a:rPr lang="it-IT" sz="1000" dirty="0">
                <a:solidFill>
                  <a:schemeClr val="tx1"/>
                </a:solidFill>
                <a:latin typeface="EB Garamond" panose="020B0604020202020204" charset="0"/>
                <a:ea typeface="EB Garamond" panose="020B0604020202020204" charset="0"/>
                <a:cs typeface="EB Garamond" panose="020B0604020202020204" charset="0"/>
              </a:rPr>
              <a:t>caratteristiche dell’impianto. </a:t>
            </a:r>
          </a:p>
        </p:txBody>
      </p:sp>
      <p:cxnSp>
        <p:nvCxnSpPr>
          <p:cNvPr id="5" name="Connettore 2 4"/>
          <p:cNvCxnSpPr/>
          <p:nvPr/>
        </p:nvCxnSpPr>
        <p:spPr>
          <a:xfrm>
            <a:off x="7410754" y="581220"/>
            <a:ext cx="0" cy="4012505"/>
          </a:xfrm>
          <a:prstGeom prst="straightConnector1">
            <a:avLst/>
          </a:prstGeom>
          <a:ln w="57150">
            <a:solidFill>
              <a:srgbClr val="0F68C9"/>
            </a:solidFill>
            <a:prstDash val="dash"/>
            <a:tailEnd type="none"/>
          </a:ln>
          <a:effectLst/>
        </p:spPr>
        <p:style>
          <a:lnRef idx="3">
            <a:schemeClr val="accent1"/>
          </a:lnRef>
          <a:fillRef idx="0">
            <a:schemeClr val="accent1"/>
          </a:fillRef>
          <a:effectRef idx="2">
            <a:schemeClr val="accent1"/>
          </a:effectRef>
          <a:fontRef idx="minor">
            <a:schemeClr val="tx1"/>
          </a:fontRef>
        </p:style>
      </p:cxnSp>
      <p:sp>
        <p:nvSpPr>
          <p:cNvPr id="36" name="Google Shape;151;p2"/>
          <p:cNvSpPr txBox="1">
            <a:spLocks/>
          </p:cNvSpPr>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t>02</a:t>
            </a:r>
            <a:endParaRPr lang="en-US" dirty="0"/>
          </a:p>
        </p:txBody>
      </p:sp>
      <p:sp>
        <p:nvSpPr>
          <p:cNvPr id="20" name="Mostrina 4">
            <a:extLst>
              <a:ext uri="{FF2B5EF4-FFF2-40B4-BE49-F238E27FC236}">
                <a16:creationId xmlns="" xmlns:a16="http://schemas.microsoft.com/office/drawing/2014/main" id="{079DCEDD-3ED4-4851-9B60-BD354CB51E88}"/>
              </a:ext>
            </a:extLst>
          </p:cNvPr>
          <p:cNvSpPr/>
          <p:nvPr/>
        </p:nvSpPr>
        <p:spPr>
          <a:xfrm>
            <a:off x="749705" y="1760991"/>
            <a:ext cx="1496462" cy="373379"/>
          </a:xfrm>
          <a:prstGeom prst="homePlate">
            <a:avLst/>
          </a:prstGeom>
          <a:solidFill>
            <a:srgbClr val="FF0000"/>
          </a:solidFill>
          <a:ln>
            <a:solidFill>
              <a:srgbClr val="FF0000"/>
            </a:solidFill>
          </a:ln>
        </p:spPr>
        <p:txBody>
          <a:bodyPr wrap="square" lIns="0" tIns="0" rIns="0" bIns="0" rtlCol="0" anchor="ctr" anchorCtr="0">
            <a:noAutofit/>
          </a:bodyPr>
          <a:lstStyle/>
          <a:p>
            <a:pPr algn="ctr" defTabSz="685800">
              <a:buClrTx/>
            </a:pPr>
            <a:r>
              <a:rPr lang="it-IT" sz="2000" b="1" dirty="0" smtClean="0">
                <a:solidFill>
                  <a:srgbClr val="FFFFFF"/>
                </a:solidFill>
                <a:latin typeface="EB Garamond" panose="020B0604020202020204" charset="0"/>
                <a:ea typeface="EB Garamond" panose="020B0604020202020204" charset="0"/>
                <a:cs typeface="EB Garamond" panose="020B0604020202020204" charset="0"/>
              </a:rPr>
              <a:t>55%</a:t>
            </a:r>
            <a:endParaRPr lang="it-IT" sz="200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22" name="Mostrina 4">
            <a:extLst>
              <a:ext uri="{FF2B5EF4-FFF2-40B4-BE49-F238E27FC236}">
                <a16:creationId xmlns="" xmlns:a16="http://schemas.microsoft.com/office/drawing/2014/main" id="{079DCEDD-3ED4-4851-9B60-BD354CB51E88}"/>
              </a:ext>
            </a:extLst>
          </p:cNvPr>
          <p:cNvSpPr/>
          <p:nvPr/>
        </p:nvSpPr>
        <p:spPr>
          <a:xfrm>
            <a:off x="751276" y="2808938"/>
            <a:ext cx="1496462" cy="373379"/>
          </a:xfrm>
          <a:prstGeom prst="homePlate">
            <a:avLst/>
          </a:prstGeom>
          <a:solidFill>
            <a:srgbClr val="0F68C9"/>
          </a:solidFill>
          <a:ln>
            <a:solidFill>
              <a:srgbClr val="0F68C9"/>
            </a:solidFill>
          </a:ln>
        </p:spPr>
        <p:txBody>
          <a:bodyPr wrap="square" lIns="0" tIns="0" rIns="0" bIns="0" rtlCol="0" anchor="ctr" anchorCtr="0">
            <a:noAutofit/>
          </a:bodyPr>
          <a:lstStyle/>
          <a:p>
            <a:pPr algn="ctr" defTabSz="685800">
              <a:buClrTx/>
            </a:pPr>
            <a:r>
              <a:rPr lang="it-IT" sz="2000" b="1" dirty="0" smtClean="0">
                <a:solidFill>
                  <a:srgbClr val="FFFFFF"/>
                </a:solidFill>
                <a:latin typeface="EB Garamond" panose="020B0604020202020204" charset="0"/>
                <a:ea typeface="EB Garamond" panose="020B0604020202020204" charset="0"/>
                <a:cs typeface="EB Garamond" panose="020B0604020202020204" charset="0"/>
              </a:rPr>
              <a:t>65%</a:t>
            </a:r>
            <a:endParaRPr lang="it-IT" sz="200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25" name="Mostrina 4">
            <a:extLst>
              <a:ext uri="{FF2B5EF4-FFF2-40B4-BE49-F238E27FC236}">
                <a16:creationId xmlns="" xmlns:a16="http://schemas.microsoft.com/office/drawing/2014/main" id="{079DCEDD-3ED4-4851-9B60-BD354CB51E88}"/>
              </a:ext>
            </a:extLst>
          </p:cNvPr>
          <p:cNvSpPr/>
          <p:nvPr/>
        </p:nvSpPr>
        <p:spPr>
          <a:xfrm>
            <a:off x="762273" y="3828604"/>
            <a:ext cx="1496462" cy="373379"/>
          </a:xfrm>
          <a:prstGeom prst="homePlate">
            <a:avLst/>
          </a:prstGeom>
          <a:solidFill>
            <a:srgbClr val="0F68C9"/>
          </a:solidFill>
          <a:ln>
            <a:solidFill>
              <a:srgbClr val="0F68C9"/>
            </a:solidFill>
          </a:ln>
        </p:spPr>
        <p:txBody>
          <a:bodyPr wrap="square" lIns="0" tIns="0" rIns="0" bIns="0" rtlCol="0" anchor="ctr" anchorCtr="0">
            <a:noAutofit/>
          </a:bodyPr>
          <a:lstStyle/>
          <a:p>
            <a:pPr algn="ctr" defTabSz="685800">
              <a:buClrTx/>
            </a:pPr>
            <a:r>
              <a:rPr lang="it-IT" sz="2000" b="1" dirty="0" smtClean="0">
                <a:solidFill>
                  <a:srgbClr val="FFFFFF"/>
                </a:solidFill>
                <a:latin typeface="EB Garamond" panose="020B0604020202020204" charset="0"/>
                <a:ea typeface="EB Garamond" panose="020B0604020202020204" charset="0"/>
                <a:cs typeface="EB Garamond" panose="020B0604020202020204" charset="0"/>
              </a:rPr>
              <a:t>65%</a:t>
            </a:r>
            <a:endParaRPr lang="it-IT" sz="200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26" name="Ovale 25"/>
          <p:cNvSpPr>
            <a:spLocks noChangeAspect="1"/>
          </p:cNvSpPr>
          <p:nvPr/>
        </p:nvSpPr>
        <p:spPr>
          <a:xfrm>
            <a:off x="7475456" y="471341"/>
            <a:ext cx="1602556" cy="137631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latin typeface="EB Garamond" panose="020B0604020202020204" charset="0"/>
                <a:ea typeface="EB Garamond" panose="020B0604020202020204" charset="0"/>
                <a:cs typeface="EB Garamond" panose="020B0604020202020204" charset="0"/>
              </a:rPr>
              <a:t>100% </a:t>
            </a:r>
            <a:endParaRPr lang="it-IT" sz="1600" b="1" dirty="0" smtClean="0">
              <a:solidFill>
                <a:schemeClr val="tx1"/>
              </a:solidFill>
              <a:latin typeface="EB Garamond" panose="020B0604020202020204" charset="0"/>
              <a:ea typeface="EB Garamond" panose="020B0604020202020204" charset="0"/>
              <a:cs typeface="EB Garamond" panose="020B0604020202020204" charset="0"/>
            </a:endParaRPr>
          </a:p>
          <a:p>
            <a:pPr algn="ctr"/>
            <a:r>
              <a:rPr lang="it-IT" sz="975" dirty="0" smtClean="0">
                <a:solidFill>
                  <a:schemeClr val="tx1"/>
                </a:solidFill>
                <a:latin typeface="EB Garamond" panose="020B0604020202020204" charset="0"/>
                <a:ea typeface="EB Garamond" panose="020B0604020202020204" charset="0"/>
                <a:cs typeface="EB Garamond" panose="020B0604020202020204" charset="0"/>
              </a:rPr>
              <a:t>DE </a:t>
            </a:r>
            <a:r>
              <a:rPr lang="it-IT" sz="975" dirty="0">
                <a:solidFill>
                  <a:schemeClr val="tx1"/>
                </a:solidFill>
                <a:latin typeface="EB Garamond" panose="020B0604020202020204" charset="0"/>
                <a:ea typeface="EB Garamond" panose="020B0604020202020204" charset="0"/>
                <a:cs typeface="EB Garamond" panose="020B0604020202020204" charset="0"/>
              </a:rPr>
              <a:t>E APE </a:t>
            </a:r>
            <a:r>
              <a:rPr lang="it-IT" sz="975" i="1" dirty="0">
                <a:solidFill>
                  <a:schemeClr val="tx1"/>
                </a:solidFill>
                <a:latin typeface="EB Garamond" panose="020B0604020202020204" charset="0"/>
                <a:ea typeface="EB Garamond" panose="020B0604020202020204" charset="0"/>
                <a:cs typeface="EB Garamond" panose="020B0604020202020204" charset="0"/>
              </a:rPr>
              <a:t>CONNESSE A </a:t>
            </a:r>
            <a:r>
              <a:rPr lang="it-IT" sz="975" dirty="0">
                <a:solidFill>
                  <a:schemeClr val="tx1"/>
                </a:solidFill>
                <a:latin typeface="EB Garamond" panose="020B0604020202020204" charset="0"/>
                <a:ea typeface="EB Garamond" panose="020B0604020202020204" charset="0"/>
                <a:cs typeface="EB Garamond" panose="020B0604020202020204" charset="0"/>
              </a:rPr>
              <a:t>INTERVENTI INCENTIVATI</a:t>
            </a:r>
          </a:p>
        </p:txBody>
      </p:sp>
      <p:sp>
        <p:nvSpPr>
          <p:cNvPr id="29" name="Ovale 28"/>
          <p:cNvSpPr/>
          <p:nvPr/>
        </p:nvSpPr>
        <p:spPr>
          <a:xfrm>
            <a:off x="7261860" y="1777407"/>
            <a:ext cx="2095499" cy="12844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a:solidFill>
                  <a:schemeClr val="tx1"/>
                </a:solidFill>
                <a:latin typeface="EB Garamond" panose="020B0604020202020204" charset="0"/>
                <a:ea typeface="EB Garamond" panose="020B0604020202020204" charset="0"/>
                <a:cs typeface="EB Garamond" panose="020B0604020202020204" charset="0"/>
              </a:rPr>
              <a:t>100% </a:t>
            </a:r>
            <a:endParaRPr lang="it-IT" sz="1600" b="1" dirty="0" smtClean="0">
              <a:solidFill>
                <a:schemeClr val="tx1"/>
              </a:solidFill>
              <a:latin typeface="EB Garamond" panose="020B0604020202020204" charset="0"/>
              <a:ea typeface="EB Garamond" panose="020B0604020202020204" charset="0"/>
              <a:cs typeface="EB Garamond" panose="020B0604020202020204" charset="0"/>
            </a:endParaRPr>
          </a:p>
          <a:p>
            <a:pPr algn="ctr"/>
            <a:r>
              <a:rPr lang="it-IT" sz="1100" dirty="0" smtClean="0">
                <a:solidFill>
                  <a:schemeClr val="tx1"/>
                </a:solidFill>
                <a:latin typeface="EB Garamond" panose="020B0604020202020204" charset="0"/>
                <a:ea typeface="EB Garamond" panose="020B0604020202020204" charset="0"/>
                <a:cs typeface="EB Garamond" panose="020B0604020202020204" charset="0"/>
              </a:rPr>
              <a:t>B/2 (OSPEDALI, CASE DI CURA) B/5 (SCUOLE)</a:t>
            </a:r>
          </a:p>
          <a:p>
            <a:pPr algn="ctr"/>
            <a:r>
              <a:rPr lang="it-IT" sz="1100" dirty="0">
                <a:solidFill>
                  <a:schemeClr val="tx1"/>
                </a:solidFill>
                <a:latin typeface="EB Garamond" panose="020B0604020202020204" charset="0"/>
                <a:ea typeface="EB Garamond" panose="020B0604020202020204" charset="0"/>
                <a:cs typeface="EB Garamond" panose="020B0604020202020204" charset="0"/>
              </a:rPr>
              <a:t>art. 48-ter </a:t>
            </a:r>
          </a:p>
          <a:p>
            <a:pPr algn="ctr"/>
            <a:r>
              <a:rPr lang="it-IT" sz="1100" dirty="0" smtClean="0">
                <a:solidFill>
                  <a:schemeClr val="tx1"/>
                </a:solidFill>
                <a:latin typeface="EB Garamond" panose="020B0604020202020204" charset="0"/>
                <a:ea typeface="EB Garamond" panose="020B0604020202020204" charset="0"/>
                <a:cs typeface="EB Garamond" panose="020B0604020202020204" charset="0"/>
              </a:rPr>
              <a:t>DL </a:t>
            </a:r>
            <a:r>
              <a:rPr lang="it-IT" sz="1100" dirty="0">
                <a:solidFill>
                  <a:schemeClr val="tx1"/>
                </a:solidFill>
                <a:latin typeface="EB Garamond" panose="020B0604020202020204" charset="0"/>
                <a:ea typeface="EB Garamond" panose="020B0604020202020204" charset="0"/>
                <a:cs typeface="EB Garamond" panose="020B0604020202020204" charset="0"/>
              </a:rPr>
              <a:t>14/08/2020 n.104</a:t>
            </a:r>
            <a:endParaRPr lang="it-IT" sz="1100" dirty="0">
              <a:solidFill>
                <a:schemeClr val="tx1"/>
              </a:solidFill>
              <a:latin typeface="EB Garamond" panose="020B0604020202020204" charset="0"/>
              <a:ea typeface="EB Garamond" panose="020B0604020202020204" charset="0"/>
              <a:cs typeface="EB Garamond" panose="020B0604020202020204" charset="0"/>
            </a:endParaRPr>
          </a:p>
        </p:txBody>
      </p:sp>
      <p:sp>
        <p:nvSpPr>
          <p:cNvPr id="31" name="Ovale 30"/>
          <p:cNvSpPr>
            <a:spLocks noChangeAspect="1"/>
          </p:cNvSpPr>
          <p:nvPr/>
        </p:nvSpPr>
        <p:spPr>
          <a:xfrm>
            <a:off x="7645139" y="3341383"/>
            <a:ext cx="1383283" cy="123333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100" dirty="0">
                <a:solidFill>
                  <a:schemeClr val="tx1"/>
                </a:solidFill>
                <a:latin typeface="EB Garamond" panose="020B0604020202020204" charset="0"/>
                <a:ea typeface="EB Garamond" panose="020B0604020202020204" charset="0"/>
                <a:cs typeface="EB Garamond" panose="020B0604020202020204" charset="0"/>
              </a:rPr>
              <a:t>NEI LIMITI DI COSTI MASSIMI UNITARI E MASSIMALI</a:t>
            </a:r>
          </a:p>
        </p:txBody>
      </p:sp>
      <p:sp>
        <p:nvSpPr>
          <p:cNvPr id="32" name="Google Shape;208;p5"/>
          <p:cNvSpPr txBox="1"/>
          <p:nvPr/>
        </p:nvSpPr>
        <p:spPr>
          <a:xfrm>
            <a:off x="695570" y="314822"/>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Tree>
    <p:extLst>
      <p:ext uri="{BB962C8B-B14F-4D97-AF65-F5344CB8AC3E}">
        <p14:creationId xmlns:p14="http://schemas.microsoft.com/office/powerpoint/2010/main" val="4063332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1742;p43"/>
          <p:cNvSpPr/>
          <p:nvPr/>
        </p:nvSpPr>
        <p:spPr>
          <a:xfrm>
            <a:off x="2433686" y="1656206"/>
            <a:ext cx="4794816" cy="881175"/>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42;p43"/>
          <p:cNvSpPr/>
          <p:nvPr/>
        </p:nvSpPr>
        <p:spPr>
          <a:xfrm>
            <a:off x="2422688" y="693100"/>
            <a:ext cx="4794816" cy="881175"/>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Mostrina 4">
            <a:extLst>
              <a:ext uri="{FF2B5EF4-FFF2-40B4-BE49-F238E27FC236}">
                <a16:creationId xmlns="" xmlns:a16="http://schemas.microsoft.com/office/drawing/2014/main" id="{079DCEDD-3ED4-4851-9B60-BD354CB51E88}"/>
              </a:ext>
            </a:extLst>
          </p:cNvPr>
          <p:cNvSpPr/>
          <p:nvPr/>
        </p:nvSpPr>
        <p:spPr>
          <a:xfrm>
            <a:off x="729280" y="788459"/>
            <a:ext cx="1496462" cy="373379"/>
          </a:xfrm>
          <a:prstGeom prst="homePlate">
            <a:avLst/>
          </a:prstGeom>
          <a:solidFill>
            <a:srgbClr val="E6EB0F"/>
          </a:solidFill>
          <a:ln>
            <a:solidFill>
              <a:srgbClr val="E6EB0F"/>
            </a:solidFill>
          </a:ln>
        </p:spPr>
        <p:txBody>
          <a:bodyPr wrap="square" lIns="0" tIns="0" rIns="0" bIns="0" rtlCol="0" anchor="ctr" anchorCtr="0">
            <a:noAutofit/>
          </a:bodyPr>
          <a:lstStyle/>
          <a:p>
            <a:pPr algn="ctr" defTabSz="685800">
              <a:buClrTx/>
            </a:pPr>
            <a:r>
              <a:rPr lang="it-IT" sz="1100" b="1" dirty="0" smtClean="0">
                <a:solidFill>
                  <a:srgbClr val="FFFFFF"/>
                </a:solidFill>
                <a:latin typeface="EB Garamond" panose="020B0604020202020204" charset="0"/>
                <a:ea typeface="EB Garamond" panose="020B0604020202020204" charset="0"/>
                <a:cs typeface="EB Garamond" panose="020B0604020202020204" charset="0"/>
              </a:rPr>
              <a:t>SOGGETT AMMESSI</a:t>
            </a:r>
            <a:endParaRPr lang="it-IT" sz="110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8" name="CasellaDiTesto 13">
            <a:extLst>
              <a:ext uri="{FF2B5EF4-FFF2-40B4-BE49-F238E27FC236}">
                <a16:creationId xmlns="" xmlns:a16="http://schemas.microsoft.com/office/drawing/2014/main" id="{40A92AA8-898B-4D63-83C9-3D2A1BCA447D}"/>
              </a:ext>
            </a:extLst>
          </p:cNvPr>
          <p:cNvSpPr txBox="1"/>
          <p:nvPr/>
        </p:nvSpPr>
        <p:spPr>
          <a:xfrm>
            <a:off x="2629950" y="1683205"/>
            <a:ext cx="4487287" cy="823969"/>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lvl="1">
              <a:buFont typeface="Wingdings" panose="05000000000000000000" pitchFamily="2" charset="2"/>
              <a:buChar char="ü"/>
              <a:defRPr/>
            </a:pPr>
            <a:r>
              <a:rPr lang="it-IT" sz="1000" dirty="0">
                <a:latin typeface="EB Garamond" panose="020B0604020202020204" charset="0"/>
                <a:ea typeface="EB Garamond" panose="020B0604020202020204" charset="0"/>
                <a:cs typeface="EB Garamond" panose="020B0604020202020204" charset="0"/>
              </a:rPr>
              <a:t>sostengono direttamente le spese per la realizzazione degli interventi, presentano richiesta di incentivo al </a:t>
            </a:r>
            <a:r>
              <a:rPr lang="it-IT" sz="1000" dirty="0" smtClean="0">
                <a:latin typeface="EB Garamond" panose="020B0604020202020204" charset="0"/>
                <a:ea typeface="EB Garamond" panose="020B0604020202020204" charset="0"/>
                <a:cs typeface="EB Garamond" panose="020B0604020202020204" charset="0"/>
              </a:rPr>
              <a:t>GSE;</a:t>
            </a:r>
          </a:p>
          <a:p>
            <a:pPr lvl="1">
              <a:buFont typeface="Wingdings" panose="05000000000000000000" pitchFamily="2" charset="2"/>
              <a:buChar char="ü"/>
              <a:defRPr/>
            </a:pPr>
            <a:r>
              <a:rPr lang="it-IT" sz="1000" dirty="0" smtClean="0">
                <a:latin typeface="EB Garamond" panose="020B0604020202020204" charset="0"/>
                <a:ea typeface="EB Garamond" panose="020B0604020202020204" charset="0"/>
                <a:cs typeface="EB Garamond" panose="020B0604020202020204" charset="0"/>
              </a:rPr>
              <a:t>stipula </a:t>
            </a:r>
            <a:r>
              <a:rPr lang="it-IT" sz="1000" dirty="0">
                <a:latin typeface="EB Garamond" panose="020B0604020202020204" charset="0"/>
                <a:ea typeface="EB Garamond" panose="020B0604020202020204" charset="0"/>
                <a:cs typeface="EB Garamond" panose="020B0604020202020204" charset="0"/>
              </a:rPr>
              <a:t>il contratto con il GSE e riceve gli incentivi; </a:t>
            </a:r>
            <a:endParaRPr lang="it-IT" sz="1000" dirty="0" smtClean="0">
              <a:latin typeface="EB Garamond" panose="020B0604020202020204" charset="0"/>
              <a:ea typeface="EB Garamond" panose="020B0604020202020204" charset="0"/>
              <a:cs typeface="EB Garamond" panose="020B0604020202020204" charset="0"/>
            </a:endParaRPr>
          </a:p>
          <a:p>
            <a:pPr lvl="1">
              <a:buFont typeface="Wingdings" panose="05000000000000000000" pitchFamily="2" charset="2"/>
              <a:buChar char="ü"/>
              <a:defRPr/>
            </a:pPr>
            <a:r>
              <a:rPr lang="it-IT" sz="1000" dirty="0">
                <a:latin typeface="EB Garamond" panose="020B0604020202020204" charset="0"/>
                <a:ea typeface="EB Garamond" panose="020B0604020202020204" charset="0"/>
                <a:cs typeface="EB Garamond" panose="020B0604020202020204" charset="0"/>
              </a:rPr>
              <a:t>è tenuto a conservare, per tutta la durata dell’incentivo e per i 5 anni successivi all’erogazione dell’ultimo importo, gli originali dei documenti indicati nel D.M. </a:t>
            </a:r>
            <a:r>
              <a:rPr lang="it-IT" sz="1000" dirty="0" smtClean="0">
                <a:latin typeface="EB Garamond" panose="020B0604020202020204" charset="0"/>
                <a:ea typeface="EB Garamond" panose="020B0604020202020204" charset="0"/>
                <a:cs typeface="EB Garamond" panose="020B0604020202020204" charset="0"/>
              </a:rPr>
              <a:t>16.02.2016</a:t>
            </a:r>
            <a:endParaRPr lang="it-IT" sz="1000" dirty="0">
              <a:latin typeface="EB Garamond" panose="020B0604020202020204" charset="0"/>
              <a:ea typeface="EB Garamond" panose="020B0604020202020204" charset="0"/>
              <a:cs typeface="EB Garamond" panose="020B0604020202020204" charset="0"/>
            </a:endParaRPr>
          </a:p>
        </p:txBody>
      </p:sp>
      <p:sp>
        <p:nvSpPr>
          <p:cNvPr id="9" name="CasellaDiTesto 11">
            <a:extLst>
              <a:ext uri="{FF2B5EF4-FFF2-40B4-BE49-F238E27FC236}">
                <a16:creationId xmlns="" xmlns:a16="http://schemas.microsoft.com/office/drawing/2014/main" id="{DB58C4D8-6D4D-4951-BA78-6A1189DD96C9}"/>
              </a:ext>
            </a:extLst>
          </p:cNvPr>
          <p:cNvSpPr txBox="1"/>
          <p:nvPr/>
        </p:nvSpPr>
        <p:spPr>
          <a:xfrm>
            <a:off x="2630078" y="721761"/>
            <a:ext cx="4336330" cy="854746"/>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marL="0" indent="0" algn="just" defTabSz="571500">
              <a:buNone/>
              <a:defRPr/>
            </a:pPr>
            <a:r>
              <a:rPr lang="it-IT" sz="1000" dirty="0" smtClean="0">
                <a:latin typeface="EB Garamond" panose="020B0604020202020204" charset="0"/>
                <a:ea typeface="EB Garamond" panose="020B0604020202020204" charset="0"/>
                <a:cs typeface="EB Garamond" panose="020B0604020202020204" charset="0"/>
              </a:rPr>
              <a:t>hanno </a:t>
            </a:r>
            <a:r>
              <a:rPr lang="it-IT" sz="1000" dirty="0">
                <a:latin typeface="EB Garamond" panose="020B0604020202020204" charset="0"/>
                <a:ea typeface="EB Garamond" panose="020B0604020202020204" charset="0"/>
                <a:cs typeface="EB Garamond" panose="020B0604020202020204" charset="0"/>
              </a:rPr>
              <a:t>la disponibilità dell’immobile </a:t>
            </a:r>
            <a:r>
              <a:rPr lang="it-IT" sz="1000" dirty="0" smtClean="0">
                <a:latin typeface="EB Garamond" panose="020B0604020202020204" charset="0"/>
                <a:ea typeface="EB Garamond" panose="020B0604020202020204" charset="0"/>
                <a:cs typeface="EB Garamond" panose="020B0604020202020204" charset="0"/>
              </a:rPr>
              <a:t>e sono i beneficiari </a:t>
            </a:r>
            <a:r>
              <a:rPr lang="it-IT" sz="1000" dirty="0">
                <a:latin typeface="EB Garamond" panose="020B0604020202020204" charset="0"/>
                <a:ea typeface="EB Garamond" panose="020B0604020202020204" charset="0"/>
                <a:cs typeface="EB Garamond" panose="020B0604020202020204" charset="0"/>
              </a:rPr>
              <a:t>degli interventi oggetto di </a:t>
            </a:r>
            <a:r>
              <a:rPr lang="it-IT" sz="1000" dirty="0" smtClean="0">
                <a:latin typeface="EB Garamond" panose="020B0604020202020204" charset="0"/>
                <a:ea typeface="EB Garamond" panose="020B0604020202020204" charset="0"/>
                <a:cs typeface="EB Garamond" panose="020B0604020202020204" charset="0"/>
              </a:rPr>
              <a:t>incentivazione. Si </a:t>
            </a:r>
            <a:r>
              <a:rPr lang="it-IT" sz="1000" dirty="0">
                <a:latin typeface="EB Garamond" panose="020B0604020202020204" charset="0"/>
                <a:ea typeface="EB Garamond" panose="020B0604020202020204" charset="0"/>
                <a:cs typeface="EB Garamond" panose="020B0604020202020204" charset="0"/>
              </a:rPr>
              <a:t>intendono:</a:t>
            </a:r>
          </a:p>
          <a:p>
            <a:pPr marL="179388" lvl="1" indent="-179388">
              <a:buFont typeface="Wingdings" panose="05000000000000000000" pitchFamily="2" charset="2"/>
              <a:buChar char="ü"/>
              <a:tabLst>
                <a:tab pos="84138" algn="l"/>
              </a:tabLst>
              <a:defRPr/>
            </a:pPr>
            <a:r>
              <a:rPr lang="it-IT" sz="1000" dirty="0">
                <a:latin typeface="EB Garamond" panose="020B0604020202020204" charset="0"/>
                <a:ea typeface="EB Garamond" panose="020B0604020202020204" charset="0"/>
                <a:cs typeface="EB Garamond" panose="020B0604020202020204" charset="0"/>
              </a:rPr>
              <a:t>i soggetti titolari di diritto di proprietà (anche nuda proprietà) dell’edificio/immobile</a:t>
            </a:r>
          </a:p>
          <a:p>
            <a:pPr marL="214313" lvl="1" indent="-214313">
              <a:buFont typeface="Wingdings" panose="05000000000000000000" pitchFamily="2" charset="2"/>
              <a:buChar char="ü"/>
              <a:defRPr/>
            </a:pPr>
            <a:r>
              <a:rPr lang="it-IT" sz="1000" dirty="0">
                <a:latin typeface="EB Garamond" panose="020B0604020202020204" charset="0"/>
                <a:ea typeface="EB Garamond" panose="020B0604020202020204" charset="0"/>
                <a:cs typeface="EB Garamond" panose="020B0604020202020204" charset="0"/>
              </a:rPr>
              <a:t>i soggetti che hanno la disponibilità dell’edificio/immobile, perché titolari di diritto reale o personale di godimento (equiparati ai titolari di diritto di proprietà)</a:t>
            </a:r>
          </a:p>
        </p:txBody>
      </p:sp>
      <p:cxnSp>
        <p:nvCxnSpPr>
          <p:cNvPr id="5" name="Connettore 2 4"/>
          <p:cNvCxnSpPr/>
          <p:nvPr/>
        </p:nvCxnSpPr>
        <p:spPr>
          <a:xfrm>
            <a:off x="7410754" y="581220"/>
            <a:ext cx="0" cy="4012505"/>
          </a:xfrm>
          <a:prstGeom prst="straightConnector1">
            <a:avLst/>
          </a:prstGeom>
          <a:ln w="57150">
            <a:solidFill>
              <a:srgbClr val="0F68C9"/>
            </a:solidFill>
            <a:prstDash val="dash"/>
            <a:tailEnd type="none"/>
          </a:ln>
          <a:effectLst/>
        </p:spPr>
        <p:style>
          <a:lnRef idx="3">
            <a:schemeClr val="accent1"/>
          </a:lnRef>
          <a:fillRef idx="0">
            <a:schemeClr val="accent1"/>
          </a:fillRef>
          <a:effectRef idx="2">
            <a:schemeClr val="accent1"/>
          </a:effectRef>
          <a:fontRef idx="minor">
            <a:schemeClr val="tx1"/>
          </a:fontRef>
        </p:style>
      </p:cxnSp>
      <p:sp>
        <p:nvSpPr>
          <p:cNvPr id="36" name="Google Shape;151;p2"/>
          <p:cNvSpPr txBox="1">
            <a:spLocks/>
          </p:cNvSpPr>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t>02</a:t>
            </a:r>
            <a:endParaRPr lang="en-US" dirty="0"/>
          </a:p>
        </p:txBody>
      </p:sp>
      <p:sp>
        <p:nvSpPr>
          <p:cNvPr id="20" name="Mostrina 4">
            <a:extLst>
              <a:ext uri="{FF2B5EF4-FFF2-40B4-BE49-F238E27FC236}">
                <a16:creationId xmlns="" xmlns:a16="http://schemas.microsoft.com/office/drawing/2014/main" id="{079DCEDD-3ED4-4851-9B60-BD354CB51E88}"/>
              </a:ext>
            </a:extLst>
          </p:cNvPr>
          <p:cNvSpPr/>
          <p:nvPr/>
        </p:nvSpPr>
        <p:spPr>
          <a:xfrm>
            <a:off x="749705" y="1760991"/>
            <a:ext cx="1496462" cy="373379"/>
          </a:xfrm>
          <a:prstGeom prst="homePlate">
            <a:avLst/>
          </a:prstGeom>
          <a:solidFill>
            <a:srgbClr val="FF0000"/>
          </a:solidFill>
          <a:ln>
            <a:solidFill>
              <a:srgbClr val="FF0000"/>
            </a:solidFill>
          </a:ln>
        </p:spPr>
        <p:txBody>
          <a:bodyPr wrap="square" lIns="0" tIns="0" rIns="0" bIns="0" rtlCol="0" anchor="ctr" anchorCtr="0">
            <a:noAutofit/>
          </a:bodyPr>
          <a:lstStyle/>
          <a:p>
            <a:pPr algn="ctr" defTabSz="685800">
              <a:buClrTx/>
            </a:pPr>
            <a:r>
              <a:rPr lang="it-IT" sz="1050" b="1" dirty="0" smtClean="0">
                <a:solidFill>
                  <a:srgbClr val="FFFFFF"/>
                </a:solidFill>
                <a:latin typeface="EB Garamond" panose="020B0604020202020204" charset="0"/>
                <a:ea typeface="EB Garamond" panose="020B0604020202020204" charset="0"/>
                <a:cs typeface="EB Garamond" panose="020B0604020202020204" charset="0"/>
              </a:rPr>
              <a:t>SOGGETTI RESPONSABILI</a:t>
            </a:r>
            <a:endParaRPr lang="it-IT" sz="105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22" name="Mostrina 4">
            <a:extLst>
              <a:ext uri="{FF2B5EF4-FFF2-40B4-BE49-F238E27FC236}">
                <a16:creationId xmlns="" xmlns:a16="http://schemas.microsoft.com/office/drawing/2014/main" id="{079DCEDD-3ED4-4851-9B60-BD354CB51E88}"/>
              </a:ext>
            </a:extLst>
          </p:cNvPr>
          <p:cNvSpPr/>
          <p:nvPr/>
        </p:nvSpPr>
        <p:spPr>
          <a:xfrm>
            <a:off x="751276" y="2808938"/>
            <a:ext cx="1496462" cy="373379"/>
          </a:xfrm>
          <a:prstGeom prst="homePlate">
            <a:avLst/>
          </a:prstGeom>
          <a:solidFill>
            <a:srgbClr val="0F68C9"/>
          </a:solidFill>
          <a:ln>
            <a:solidFill>
              <a:srgbClr val="0F68C9"/>
            </a:solidFill>
          </a:ln>
        </p:spPr>
        <p:txBody>
          <a:bodyPr wrap="square" lIns="0" tIns="0" rIns="0" bIns="0" rtlCol="0" anchor="ctr" anchorCtr="0">
            <a:noAutofit/>
          </a:bodyPr>
          <a:lstStyle/>
          <a:p>
            <a:pPr algn="ctr" defTabSz="685800">
              <a:buClrTx/>
            </a:pPr>
            <a:endParaRPr lang="it-IT" sz="1050" b="1" dirty="0" smtClean="0">
              <a:solidFill>
                <a:srgbClr val="FFFFFF"/>
              </a:solidFill>
              <a:latin typeface="EB Garamond" panose="020B0604020202020204" charset="0"/>
              <a:ea typeface="EB Garamond" panose="020B0604020202020204" charset="0"/>
              <a:cs typeface="EB Garamond" panose="020B0604020202020204" charset="0"/>
            </a:endParaRPr>
          </a:p>
          <a:p>
            <a:pPr algn="ctr" defTabSz="685800">
              <a:buClrTx/>
            </a:pPr>
            <a:r>
              <a:rPr lang="it-IT" sz="1050" b="1" dirty="0" smtClean="0">
                <a:solidFill>
                  <a:srgbClr val="FFFFFF"/>
                </a:solidFill>
                <a:latin typeface="EB Garamond" panose="020B0604020202020204" charset="0"/>
                <a:ea typeface="EB Garamond" panose="020B0604020202020204" charset="0"/>
                <a:cs typeface="EB Garamond" panose="020B0604020202020204" charset="0"/>
              </a:rPr>
              <a:t>ESCO </a:t>
            </a:r>
          </a:p>
          <a:p>
            <a:pPr algn="ctr" defTabSz="685800">
              <a:buClrTx/>
            </a:pPr>
            <a:r>
              <a:rPr lang="it-IT" sz="1050" b="1" dirty="0" smtClean="0">
                <a:solidFill>
                  <a:srgbClr val="FFFFFF"/>
                </a:solidFill>
                <a:latin typeface="EB Garamond" panose="020B0604020202020204" charset="0"/>
                <a:ea typeface="EB Garamond" panose="020B0604020202020204" charset="0"/>
                <a:cs typeface="EB Garamond" panose="020B0604020202020204" charset="0"/>
              </a:rPr>
              <a:t>UNI </a:t>
            </a:r>
            <a:r>
              <a:rPr lang="it-IT" sz="1050" b="1" dirty="0">
                <a:solidFill>
                  <a:srgbClr val="FFFFFF"/>
                </a:solidFill>
                <a:latin typeface="EB Garamond" panose="020B0604020202020204" charset="0"/>
                <a:ea typeface="EB Garamond" panose="020B0604020202020204" charset="0"/>
                <a:cs typeface="EB Garamond" panose="020B0604020202020204" charset="0"/>
              </a:rPr>
              <a:t>CEI 11352</a:t>
            </a:r>
          </a:p>
          <a:p>
            <a:pPr algn="ctr" defTabSz="685800">
              <a:buClrTx/>
            </a:pPr>
            <a:r>
              <a:rPr lang="it-IT" sz="1050" b="1" dirty="0" smtClean="0">
                <a:solidFill>
                  <a:srgbClr val="FFFFFF"/>
                </a:solidFill>
                <a:latin typeface="EB Garamond" panose="020B0604020202020204" charset="0"/>
                <a:ea typeface="EB Garamond" panose="020B0604020202020204" charset="0"/>
                <a:cs typeface="EB Garamond" panose="020B0604020202020204" charset="0"/>
              </a:rPr>
              <a:t> </a:t>
            </a:r>
            <a:endParaRPr lang="it-IT" sz="1050" b="1" dirty="0">
              <a:solidFill>
                <a:srgbClr val="FFFFFF"/>
              </a:solidFill>
              <a:latin typeface="EB Garamond" panose="020B0604020202020204" charset="0"/>
              <a:ea typeface="EB Garamond" panose="020B0604020202020204" charset="0"/>
              <a:cs typeface="EB Garamond" panose="020B0604020202020204" charset="0"/>
            </a:endParaRPr>
          </a:p>
        </p:txBody>
      </p:sp>
      <p:sp>
        <p:nvSpPr>
          <p:cNvPr id="32" name="Google Shape;208;p5"/>
          <p:cNvSpPr txBox="1"/>
          <p:nvPr/>
        </p:nvSpPr>
        <p:spPr>
          <a:xfrm>
            <a:off x="695570" y="314822"/>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33" name="Google Shape;1742;p43"/>
          <p:cNvSpPr/>
          <p:nvPr/>
        </p:nvSpPr>
        <p:spPr>
          <a:xfrm>
            <a:off x="2356701" y="2685300"/>
            <a:ext cx="4901938" cy="1151409"/>
          </a:xfrm>
          <a:prstGeom prst="roundRect">
            <a:avLst>
              <a:gd name="adj" fmla="val 50000"/>
            </a:avLst>
          </a:prstGeom>
          <a:solidFill>
            <a:schemeClr val="lt1"/>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CasellaDiTesto 13">
            <a:extLst>
              <a:ext uri="{FF2B5EF4-FFF2-40B4-BE49-F238E27FC236}">
                <a16:creationId xmlns="" xmlns:a16="http://schemas.microsoft.com/office/drawing/2014/main" id="{40A92AA8-898B-4D63-83C9-3D2A1BCA447D}"/>
              </a:ext>
            </a:extLst>
          </p:cNvPr>
          <p:cNvSpPr txBox="1"/>
          <p:nvPr/>
        </p:nvSpPr>
        <p:spPr>
          <a:xfrm>
            <a:off x="2630080" y="2740578"/>
            <a:ext cx="4289194" cy="1131745"/>
          </a:xfrm>
          <a:prstGeom prst="rect">
            <a:avLst/>
          </a:prstGeom>
          <a:noFill/>
        </p:spPr>
        <p:txBody>
          <a:bodyPr wrap="square" lIns="27000" tIns="27000" rIns="27000" bIns="27000" rtlCol="0" anchor="t">
            <a:spAutoFit/>
          </a:bodyPr>
          <a:lstStyle>
            <a:defPPr>
              <a:defRPr lang="it-IT"/>
            </a:defPPr>
            <a:lvl1pPr marL="171450" lvl="0" indent="-171450">
              <a:lnSpc>
                <a:spcPct val="110000"/>
              </a:lnSpc>
              <a:spcBef>
                <a:spcPct val="40000"/>
              </a:spcBef>
              <a:spcAft>
                <a:spcPct val="0"/>
              </a:spcAft>
              <a:buFont typeface="Arial" panose="020B0604020202020204" pitchFamily="34" charset="0"/>
              <a:buChar char="•"/>
              <a:defRPr sz="1200">
                <a:solidFill>
                  <a:srgbClr val="000000"/>
                </a:solidFill>
                <a:latin typeface="Arial" panose="020B0604020202020204" pitchFamily="34" charset="0"/>
              </a:defRPr>
            </a:lvl1pPr>
          </a:lstStyle>
          <a:p>
            <a:pPr lvl="1" algn="just">
              <a:defRPr/>
            </a:pPr>
            <a:r>
              <a:rPr lang="it-IT" sz="1000" dirty="0">
                <a:latin typeface="EB Garamond" panose="020B0604020202020204" charset="0"/>
                <a:ea typeface="EB Garamond" panose="020B0604020202020204" charset="0"/>
                <a:cs typeface="EB Garamond" panose="020B0604020202020204" charset="0"/>
              </a:rPr>
              <a:t>I Soggetti Ammessi potranno accedere agli incentivi direttamente, in qualità di Soggetto Responsabile, oppure avvalendosi di una </a:t>
            </a:r>
            <a:r>
              <a:rPr lang="it-IT" sz="1000" dirty="0" err="1">
                <a:latin typeface="EB Garamond" panose="020B0604020202020204" charset="0"/>
                <a:ea typeface="EB Garamond" panose="020B0604020202020204" charset="0"/>
                <a:cs typeface="EB Garamond" panose="020B0604020202020204" charset="0"/>
              </a:rPr>
              <a:t>ESCo</a:t>
            </a:r>
            <a:r>
              <a:rPr lang="it-IT" sz="1000" dirty="0">
                <a:latin typeface="EB Garamond" panose="020B0604020202020204" charset="0"/>
                <a:ea typeface="EB Garamond" panose="020B0604020202020204" charset="0"/>
                <a:cs typeface="EB Garamond" panose="020B0604020202020204" charset="0"/>
              </a:rPr>
              <a:t> (Energy Service Company) mediante la stipula di contratti di prestazione o di servizi energetici, recanti l’eventuale finanziamento tramite terzi. </a:t>
            </a:r>
            <a:endParaRPr lang="it-IT" sz="1000" dirty="0" smtClean="0">
              <a:latin typeface="EB Garamond" panose="020B0604020202020204" charset="0"/>
              <a:ea typeface="EB Garamond" panose="020B0604020202020204" charset="0"/>
              <a:cs typeface="EB Garamond" panose="020B0604020202020204" charset="0"/>
            </a:endParaRPr>
          </a:p>
          <a:p>
            <a:pPr lvl="1" algn="just">
              <a:defRPr/>
            </a:pPr>
            <a:r>
              <a:rPr lang="it-IT" sz="1000" dirty="0" err="1" smtClean="0">
                <a:latin typeface="EB Garamond" panose="020B0604020202020204" charset="0"/>
                <a:ea typeface="EB Garamond" panose="020B0604020202020204" charset="0"/>
                <a:cs typeface="EB Garamond" panose="020B0604020202020204" charset="0"/>
              </a:rPr>
              <a:t>ESCo</a:t>
            </a:r>
            <a:r>
              <a:rPr lang="it-IT" sz="1000" dirty="0" smtClean="0">
                <a:latin typeface="EB Garamond" panose="020B0604020202020204" charset="0"/>
                <a:ea typeface="EB Garamond" panose="020B0604020202020204" charset="0"/>
                <a:cs typeface="EB Garamond" panose="020B0604020202020204" charset="0"/>
              </a:rPr>
              <a:t>, SR per PA: (Energy </a:t>
            </a:r>
            <a:r>
              <a:rPr lang="it-IT" sz="1000" dirty="0">
                <a:latin typeface="EB Garamond" panose="020B0604020202020204" charset="0"/>
                <a:ea typeface="EB Garamond" panose="020B0604020202020204" charset="0"/>
                <a:cs typeface="EB Garamond" panose="020B0604020202020204" charset="0"/>
              </a:rPr>
              <a:t>Performance </a:t>
            </a:r>
            <a:r>
              <a:rPr lang="it-IT" sz="1000" dirty="0" err="1">
                <a:latin typeface="EB Garamond" panose="020B0604020202020204" charset="0"/>
                <a:ea typeface="EB Garamond" panose="020B0604020202020204" charset="0"/>
                <a:cs typeface="EB Garamond" panose="020B0604020202020204" charset="0"/>
              </a:rPr>
              <a:t>Contract</a:t>
            </a:r>
            <a:r>
              <a:rPr lang="it-IT" sz="1000" dirty="0">
                <a:latin typeface="EB Garamond" panose="020B0604020202020204" charset="0"/>
                <a:ea typeface="EB Garamond" panose="020B0604020202020204" charset="0"/>
                <a:cs typeface="EB Garamond" panose="020B0604020202020204" charset="0"/>
              </a:rPr>
              <a:t> – EPC</a:t>
            </a:r>
            <a:r>
              <a:rPr lang="it-IT" sz="1000" dirty="0" smtClean="0">
                <a:latin typeface="EB Garamond" panose="020B0604020202020204" charset="0"/>
                <a:ea typeface="EB Garamond" panose="020B0604020202020204" charset="0"/>
                <a:cs typeface="EB Garamond" panose="020B0604020202020204" charset="0"/>
              </a:rPr>
              <a:t>)</a:t>
            </a:r>
          </a:p>
          <a:p>
            <a:pPr lvl="1" algn="just">
              <a:defRPr/>
            </a:pPr>
            <a:r>
              <a:rPr lang="it-IT" sz="1000" dirty="0" smtClean="0">
                <a:latin typeface="EB Garamond" panose="020B0604020202020204" charset="0"/>
                <a:ea typeface="EB Garamond" panose="020B0604020202020204" charset="0"/>
                <a:cs typeface="EB Garamond" panose="020B0604020202020204" charset="0"/>
              </a:rPr>
              <a:t>ESCO SR per privato</a:t>
            </a:r>
            <a:r>
              <a:rPr lang="it-IT" sz="1000" dirty="0">
                <a:latin typeface="EB Garamond" panose="020B0604020202020204" charset="0"/>
                <a:ea typeface="EB Garamond" panose="020B0604020202020204" charset="0"/>
                <a:cs typeface="EB Garamond" panose="020B0604020202020204" charset="0"/>
              </a:rPr>
              <a:t>: contratto di servizio energia (o di servizio energia plus)</a:t>
            </a:r>
          </a:p>
          <a:p>
            <a:pPr lvl="1" algn="just">
              <a:defRPr/>
            </a:pPr>
            <a:endParaRPr lang="it-IT" sz="1000" dirty="0">
              <a:latin typeface="EB Garamond" panose="020B0604020202020204" charset="0"/>
              <a:ea typeface="EB Garamond" panose="020B0604020202020204" charset="0"/>
              <a:cs typeface="EB Garamond" panose="020B0604020202020204" charset="0"/>
            </a:endParaRPr>
          </a:p>
        </p:txBody>
      </p:sp>
      <p:sp>
        <p:nvSpPr>
          <p:cNvPr id="3" name="Rettangolo 2"/>
          <p:cNvSpPr/>
          <p:nvPr/>
        </p:nvSpPr>
        <p:spPr>
          <a:xfrm>
            <a:off x="7498080" y="707779"/>
            <a:ext cx="1516380" cy="1615827"/>
          </a:xfrm>
          <a:prstGeom prst="rect">
            <a:avLst/>
          </a:prstGeom>
        </p:spPr>
        <p:txBody>
          <a:bodyPr wrap="square">
            <a:spAutoFit/>
          </a:bodyPr>
          <a:lstStyle/>
          <a:p>
            <a:pPr algn="ctr"/>
            <a:r>
              <a:rPr lang="it-IT" sz="1100" b="1" dirty="0" smtClean="0">
                <a:latin typeface="EB Garamond" panose="020B0604020202020204" charset="0"/>
                <a:ea typeface="EB Garamond" panose="020B0604020202020204" charset="0"/>
                <a:cs typeface="EB Garamond" panose="020B0604020202020204" charset="0"/>
              </a:rPr>
              <a:t>PA</a:t>
            </a:r>
            <a:r>
              <a:rPr lang="it-IT" sz="1100" dirty="0" smtClean="0">
                <a:latin typeface="EB Garamond" panose="020B0604020202020204" charset="0"/>
                <a:ea typeface="EB Garamond" panose="020B0604020202020204" charset="0"/>
                <a:cs typeface="EB Garamond" panose="020B0604020202020204" charset="0"/>
              </a:rPr>
              <a:t>  </a:t>
            </a:r>
            <a:r>
              <a:rPr lang="it-IT" sz="1100" dirty="0">
                <a:latin typeface="EB Garamond" panose="020B0604020202020204" charset="0"/>
                <a:ea typeface="EB Garamond" panose="020B0604020202020204" charset="0"/>
                <a:cs typeface="EB Garamond" panose="020B0604020202020204" charset="0"/>
              </a:rPr>
              <a:t>possono accedere </a:t>
            </a:r>
            <a:r>
              <a:rPr lang="it-IT" sz="1100" dirty="0" smtClean="0">
                <a:latin typeface="EB Garamond" panose="020B0604020202020204" charset="0"/>
                <a:ea typeface="EB Garamond" panose="020B0604020202020204" charset="0"/>
                <a:cs typeface="EB Garamond" panose="020B0604020202020204" charset="0"/>
              </a:rPr>
              <a:t>per </a:t>
            </a:r>
            <a:r>
              <a:rPr lang="it-IT" sz="1100" dirty="0">
                <a:latin typeface="EB Garamond" panose="020B0604020202020204" charset="0"/>
                <a:ea typeface="EB Garamond" panose="020B0604020202020204" charset="0"/>
                <a:cs typeface="EB Garamond" panose="020B0604020202020204" charset="0"/>
              </a:rPr>
              <a:t>la realizzazione di uno o più degli interventi previsti dall’articolo 4, commi 1 e 2 del </a:t>
            </a:r>
            <a:r>
              <a:rPr lang="it-IT" sz="1100" dirty="0" smtClean="0">
                <a:latin typeface="EB Garamond" panose="020B0604020202020204" charset="0"/>
                <a:ea typeface="EB Garamond" panose="020B0604020202020204" charset="0"/>
                <a:cs typeface="EB Garamond" panose="020B0604020202020204" charset="0"/>
              </a:rPr>
              <a:t>Decreto. Identificate </a:t>
            </a:r>
            <a:r>
              <a:rPr lang="it-IT" sz="1100" dirty="0">
                <a:latin typeface="EB Garamond" panose="020B0604020202020204" charset="0"/>
                <a:ea typeface="EB Garamond" panose="020B0604020202020204" charset="0"/>
                <a:cs typeface="EB Garamond" panose="020B0604020202020204" charset="0"/>
              </a:rPr>
              <a:t>dall’art. 2 comma 1, </a:t>
            </a:r>
            <a:r>
              <a:rPr lang="it-IT" sz="1100" dirty="0" err="1">
                <a:latin typeface="EB Garamond" panose="020B0604020202020204" charset="0"/>
                <a:ea typeface="EB Garamond" panose="020B0604020202020204" charset="0"/>
                <a:cs typeface="EB Garamond" panose="020B0604020202020204" charset="0"/>
              </a:rPr>
              <a:t>lett</a:t>
            </a:r>
            <a:r>
              <a:rPr lang="it-IT" sz="1100" dirty="0">
                <a:latin typeface="EB Garamond" panose="020B0604020202020204" charset="0"/>
                <a:ea typeface="EB Garamond" panose="020B0604020202020204" charset="0"/>
                <a:cs typeface="EB Garamond" panose="020B0604020202020204" charset="0"/>
              </a:rPr>
              <a:t>. a) del Decreto</a:t>
            </a:r>
          </a:p>
        </p:txBody>
      </p:sp>
      <p:sp>
        <p:nvSpPr>
          <p:cNvPr id="35" name="Rettangolo 34"/>
          <p:cNvSpPr/>
          <p:nvPr/>
        </p:nvSpPr>
        <p:spPr>
          <a:xfrm>
            <a:off x="7551420" y="2658499"/>
            <a:ext cx="1546860" cy="1785104"/>
          </a:xfrm>
          <a:prstGeom prst="rect">
            <a:avLst/>
          </a:prstGeom>
        </p:spPr>
        <p:txBody>
          <a:bodyPr wrap="square">
            <a:spAutoFit/>
          </a:bodyPr>
          <a:lstStyle/>
          <a:p>
            <a:pPr algn="ctr"/>
            <a:r>
              <a:rPr lang="it-IT" sz="1100" b="1" dirty="0">
                <a:latin typeface="EB Garamond" panose="020B0604020202020204" charset="0"/>
                <a:ea typeface="EB Garamond" panose="020B0604020202020204" charset="0"/>
                <a:cs typeface="EB Garamond" panose="020B0604020202020204" charset="0"/>
              </a:rPr>
              <a:t>Soggetti privati</a:t>
            </a:r>
            <a:r>
              <a:rPr lang="it-IT" sz="1100" dirty="0">
                <a:latin typeface="EB Garamond" panose="020B0604020202020204" charset="0"/>
                <a:ea typeface="EB Garamond" panose="020B0604020202020204" charset="0"/>
                <a:cs typeface="EB Garamond" panose="020B0604020202020204" charset="0"/>
              </a:rPr>
              <a:t> </a:t>
            </a:r>
            <a:r>
              <a:rPr lang="it-IT" sz="1100" dirty="0" smtClean="0">
                <a:latin typeface="EB Garamond" panose="020B0604020202020204" charset="0"/>
                <a:ea typeface="EB Garamond" panose="020B0604020202020204" charset="0"/>
                <a:cs typeface="EB Garamond" panose="020B0604020202020204" charset="0"/>
              </a:rPr>
              <a:t>persone </a:t>
            </a:r>
            <a:r>
              <a:rPr lang="it-IT" sz="1100" dirty="0">
                <a:latin typeface="EB Garamond" panose="020B0604020202020204" charset="0"/>
                <a:ea typeface="EB Garamond" panose="020B0604020202020204" charset="0"/>
                <a:cs typeface="EB Garamond" panose="020B0604020202020204" charset="0"/>
              </a:rPr>
              <a:t>fisiche, condomini e Soggetti titolari di reddito di impresa o di reddito agrario, che possono accedere </a:t>
            </a:r>
            <a:r>
              <a:rPr lang="it-IT" sz="1100" dirty="0" smtClean="0">
                <a:latin typeface="EB Garamond" panose="020B0604020202020204" charset="0"/>
                <a:ea typeface="EB Garamond" panose="020B0604020202020204" charset="0"/>
                <a:cs typeface="EB Garamond" panose="020B0604020202020204" charset="0"/>
              </a:rPr>
              <a:t>per </a:t>
            </a:r>
            <a:r>
              <a:rPr lang="it-IT" sz="1100" dirty="0">
                <a:latin typeface="EB Garamond" panose="020B0604020202020204" charset="0"/>
                <a:ea typeface="EB Garamond" panose="020B0604020202020204" charset="0"/>
                <a:cs typeface="EB Garamond" panose="020B0604020202020204" charset="0"/>
              </a:rPr>
              <a:t>la realizzazione di uno o più degli interventi previsti dall’articolo 4, comma 2 del Decreto. </a:t>
            </a:r>
          </a:p>
        </p:txBody>
      </p:sp>
    </p:spTree>
    <p:extLst>
      <p:ext uri="{BB962C8B-B14F-4D97-AF65-F5344CB8AC3E}">
        <p14:creationId xmlns:p14="http://schemas.microsoft.com/office/powerpoint/2010/main" val="818802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85800" y="792480"/>
            <a:ext cx="8305800" cy="569913"/>
          </a:xfrm>
        </p:spPr>
        <p:txBody>
          <a:bodyPr/>
          <a:lstStyle/>
          <a:p>
            <a:r>
              <a:rPr lang="it-IT" sz="1400" dirty="0">
                <a:solidFill>
                  <a:schemeClr val="tx1">
                    <a:lumMod val="65000"/>
                    <a:lumOff val="35000"/>
                  </a:schemeClr>
                </a:solidFill>
                <a:sym typeface="Arial"/>
              </a:rPr>
              <a:t>Le PA che possono accedere agli incentivi</a:t>
            </a:r>
            <a:endParaRPr lang="it-IT" sz="1400" dirty="0">
              <a:solidFill>
                <a:schemeClr val="tx1">
                  <a:lumMod val="65000"/>
                  <a:lumOff val="35000"/>
                </a:schemeClr>
              </a:solidFill>
              <a:sym typeface="Arial"/>
            </a:endParaRPr>
          </a:p>
        </p:txBody>
      </p:sp>
      <p:sp>
        <p:nvSpPr>
          <p:cNvPr id="3" name="Segnaposto contenuto 2"/>
          <p:cNvSpPr>
            <a:spLocks noGrp="1"/>
          </p:cNvSpPr>
          <p:nvPr>
            <p:ph idx="4294967295"/>
          </p:nvPr>
        </p:nvSpPr>
        <p:spPr>
          <a:xfrm>
            <a:off x="660083" y="967740"/>
            <a:ext cx="8339137" cy="3483293"/>
          </a:xfrm>
        </p:spPr>
        <p:txBody>
          <a:bodyPr anchor="ctr"/>
          <a:lstStyle/>
          <a:p>
            <a:pPr marL="0" indent="0">
              <a:buNone/>
            </a:pPr>
            <a:r>
              <a:rPr lang="it-IT" dirty="0"/>
              <a:t>P</a:t>
            </a:r>
            <a:r>
              <a:rPr lang="it-IT" dirty="0" smtClean="0"/>
              <a:t>ossono </a:t>
            </a:r>
            <a:r>
              <a:rPr lang="it-IT" dirty="0" smtClean="0"/>
              <a:t>richiedere gli incentivi del Conto Termico per </a:t>
            </a:r>
            <a:r>
              <a:rPr lang="it-IT" b="1" dirty="0" smtClean="0"/>
              <a:t>tutti gli interventi previsti</a:t>
            </a:r>
            <a:r>
              <a:rPr lang="it-IT" dirty="0" smtClean="0"/>
              <a:t>:</a:t>
            </a:r>
          </a:p>
          <a:p>
            <a:r>
              <a:rPr lang="it-IT" dirty="0" smtClean="0"/>
              <a:t>I Comuni e gli altri Enti della PA</a:t>
            </a:r>
          </a:p>
          <a:p>
            <a:r>
              <a:rPr lang="it-IT" dirty="0"/>
              <a:t>Ex Istituti Autonomi Case Popolari comunque denominati e trasformati dalle Regioni</a:t>
            </a:r>
          </a:p>
          <a:p>
            <a:r>
              <a:rPr lang="it-IT" dirty="0" smtClean="0"/>
              <a:t>Le Società </a:t>
            </a:r>
            <a:r>
              <a:rPr lang="it-IT" dirty="0"/>
              <a:t>a patrimonio interamente pubblico </a:t>
            </a:r>
            <a:r>
              <a:rPr lang="it-IT" dirty="0" smtClean="0"/>
              <a:t>cui è affidata la gestione </a:t>
            </a:r>
            <a:r>
              <a:rPr lang="it-IT" dirty="0" smtClean="0"/>
              <a:t> delle </a:t>
            </a:r>
            <a:r>
              <a:rPr lang="it-IT" dirty="0"/>
              <a:t>reti ed erogazione dei servizi pubblici locali </a:t>
            </a:r>
            <a:r>
              <a:rPr lang="it-IT" dirty="0" smtClean="0"/>
              <a:t>di rilevanza economica</a:t>
            </a:r>
          </a:p>
          <a:p>
            <a:pPr marL="0" indent="0">
              <a:lnSpc>
                <a:spcPct val="114000"/>
              </a:lnSpc>
              <a:spcAft>
                <a:spcPts val="450"/>
              </a:spcAft>
              <a:buNone/>
            </a:pPr>
            <a:endParaRPr lang="it-IT" sz="1275" dirty="0">
              <a:latin typeface="Titillium" panose="00000500000000000000" pitchFamily="50" charset="0"/>
            </a:endParaRPr>
          </a:p>
          <a:p>
            <a:pPr marL="0" indent="0">
              <a:lnSpc>
                <a:spcPct val="114000"/>
              </a:lnSpc>
              <a:spcAft>
                <a:spcPts val="450"/>
              </a:spcAft>
              <a:buNone/>
            </a:pPr>
            <a:r>
              <a:rPr lang="it-IT" dirty="0" smtClean="0"/>
              <a:t>Le </a:t>
            </a:r>
            <a:r>
              <a:rPr lang="it-IT" b="1" dirty="0" smtClean="0">
                <a:latin typeface="EB Garamond" panose="020B0604020202020204" charset="0"/>
                <a:ea typeface="EB Garamond" panose="020B0604020202020204" charset="0"/>
                <a:cs typeface="EB Garamond" panose="020B0604020202020204" charset="0"/>
              </a:rPr>
              <a:t>altre Società pubbliche </a:t>
            </a:r>
            <a:r>
              <a:rPr lang="it-IT" dirty="0">
                <a:latin typeface="EB Garamond" panose="020B0604020202020204" charset="0"/>
                <a:ea typeface="EB Garamond" panose="020B0604020202020204" charset="0"/>
                <a:cs typeface="EB Garamond" panose="020B0604020202020204" charset="0"/>
              </a:rPr>
              <a:t>possono chiedere il Conto Termico </a:t>
            </a:r>
            <a:r>
              <a:rPr lang="it-IT" b="1" dirty="0">
                <a:latin typeface="EB Garamond" panose="020B0604020202020204" charset="0"/>
                <a:ea typeface="EB Garamond" panose="020B0604020202020204" charset="0"/>
                <a:cs typeface="EB Garamond" panose="020B0604020202020204" charset="0"/>
              </a:rPr>
              <a:t>solo per gli interventi di </a:t>
            </a:r>
            <a:r>
              <a:rPr lang="it-IT" b="1" dirty="0" smtClean="0">
                <a:latin typeface="EB Garamond" panose="020B0604020202020204" charset="0"/>
                <a:ea typeface="EB Garamond" panose="020B0604020202020204" charset="0"/>
                <a:cs typeface="EB Garamond" panose="020B0604020202020204" charset="0"/>
              </a:rPr>
              <a:t>produzione di energia </a:t>
            </a:r>
            <a:r>
              <a:rPr lang="it-IT" b="1" dirty="0">
                <a:latin typeface="EB Garamond" panose="020B0604020202020204" charset="0"/>
                <a:ea typeface="EB Garamond" panose="020B0604020202020204" charset="0"/>
                <a:cs typeface="EB Garamond" panose="020B0604020202020204" charset="0"/>
              </a:rPr>
              <a:t>termica da fonti </a:t>
            </a:r>
            <a:r>
              <a:rPr lang="it-IT" b="1" dirty="0" smtClean="0">
                <a:latin typeface="EB Garamond" panose="020B0604020202020204" charset="0"/>
                <a:ea typeface="EB Garamond" panose="020B0604020202020204" charset="0"/>
                <a:cs typeface="EB Garamond" panose="020B0604020202020204" charset="0"/>
              </a:rPr>
              <a:t>rinnovabili.</a:t>
            </a:r>
            <a:endParaRPr lang="it-IT" sz="1200" dirty="0">
              <a:latin typeface="EB Garamond" panose="020B0604020202020204" charset="0"/>
              <a:ea typeface="EB Garamond" panose="020B0604020202020204" charset="0"/>
              <a:cs typeface="EB Garamond" panose="020B0604020202020204" charset="0"/>
            </a:endParaRPr>
          </a:p>
          <a:p>
            <a:pPr marL="0" indent="0">
              <a:lnSpc>
                <a:spcPct val="114000"/>
              </a:lnSpc>
              <a:spcAft>
                <a:spcPts val="450"/>
              </a:spcAft>
              <a:buNone/>
            </a:pPr>
            <a:r>
              <a:rPr lang="it-IT" sz="1275" dirty="0">
                <a:latin typeface="EB Garamond" panose="020B0604020202020204" charset="0"/>
                <a:ea typeface="EB Garamond" panose="020B0604020202020204" charset="0"/>
                <a:cs typeface="EB Garamond" panose="020B0604020202020204" charset="0"/>
              </a:rPr>
              <a:t>I contributi possono essere richiesti per gli </a:t>
            </a:r>
            <a:r>
              <a:rPr lang="it-IT" sz="1275" b="1" dirty="0">
                <a:latin typeface="EB Garamond" panose="020B0604020202020204" charset="0"/>
                <a:ea typeface="EB Garamond" panose="020B0604020202020204" charset="0"/>
                <a:cs typeface="EB Garamond" panose="020B0604020202020204" charset="0"/>
              </a:rPr>
              <a:t>edifici</a:t>
            </a:r>
            <a:r>
              <a:rPr lang="it-IT" sz="1275" dirty="0">
                <a:latin typeface="EB Garamond" panose="020B0604020202020204" charset="0"/>
                <a:ea typeface="EB Garamond" panose="020B0604020202020204" charset="0"/>
                <a:cs typeface="EB Garamond" panose="020B0604020202020204" charset="0"/>
              </a:rPr>
              <a:t> dei quali al momento della richiesta e per almeno i successivi 5 anni</a:t>
            </a:r>
          </a:p>
          <a:p>
            <a:pPr>
              <a:lnSpc>
                <a:spcPct val="114000"/>
              </a:lnSpc>
              <a:spcAft>
                <a:spcPts val="450"/>
              </a:spcAft>
            </a:pPr>
            <a:r>
              <a:rPr lang="it-IT" sz="1275" dirty="0">
                <a:latin typeface="EB Garamond" panose="020B0604020202020204" charset="0"/>
                <a:ea typeface="EB Garamond" panose="020B0604020202020204" charset="0"/>
                <a:cs typeface="EB Garamond" panose="020B0604020202020204" charset="0"/>
              </a:rPr>
              <a:t>sono </a:t>
            </a:r>
            <a:r>
              <a:rPr lang="it-IT" sz="1275" b="1" dirty="0">
                <a:latin typeface="EB Garamond" panose="020B0604020202020204" charset="0"/>
                <a:ea typeface="EB Garamond" panose="020B0604020202020204" charset="0"/>
                <a:cs typeface="EB Garamond" panose="020B0604020202020204" charset="0"/>
              </a:rPr>
              <a:t>titolari di diritto di proprietà </a:t>
            </a:r>
            <a:r>
              <a:rPr lang="it-IT" sz="1275" dirty="0">
                <a:latin typeface="EB Garamond" panose="020B0604020202020204" charset="0"/>
                <a:ea typeface="EB Garamond" panose="020B0604020202020204" charset="0"/>
                <a:cs typeface="EB Garamond" panose="020B0604020202020204" charset="0"/>
              </a:rPr>
              <a:t>(anche nuda proprietà) dell’edificio/immobile </a:t>
            </a:r>
            <a:endParaRPr lang="it-IT" sz="1275" dirty="0">
              <a:latin typeface="EB Garamond" panose="020B0604020202020204" charset="0"/>
              <a:ea typeface="EB Garamond" panose="020B0604020202020204" charset="0"/>
              <a:cs typeface="EB Garamond" panose="020B0604020202020204" charset="0"/>
            </a:endParaRPr>
          </a:p>
          <a:p>
            <a:pPr>
              <a:lnSpc>
                <a:spcPct val="114000"/>
              </a:lnSpc>
              <a:spcAft>
                <a:spcPts val="450"/>
              </a:spcAft>
            </a:pPr>
            <a:r>
              <a:rPr lang="it-IT" sz="1275" dirty="0">
                <a:latin typeface="EB Garamond" panose="020B0604020202020204" charset="0"/>
                <a:ea typeface="EB Garamond" panose="020B0604020202020204" charset="0"/>
                <a:cs typeface="EB Garamond" panose="020B0604020202020204" charset="0"/>
              </a:rPr>
              <a:t>hanno </a:t>
            </a:r>
            <a:r>
              <a:rPr lang="it-IT" sz="1275" dirty="0">
                <a:latin typeface="EB Garamond" panose="020B0604020202020204" charset="0"/>
                <a:ea typeface="EB Garamond" panose="020B0604020202020204" charset="0"/>
                <a:cs typeface="EB Garamond" panose="020B0604020202020204" charset="0"/>
              </a:rPr>
              <a:t>la disponibilità dell’immobile </a:t>
            </a:r>
            <a:r>
              <a:rPr lang="it-IT" sz="1275" dirty="0">
                <a:latin typeface="EB Garamond" panose="020B0604020202020204" charset="0"/>
                <a:ea typeface="EB Garamond" panose="020B0604020202020204" charset="0"/>
                <a:cs typeface="EB Garamond" panose="020B0604020202020204" charset="0"/>
              </a:rPr>
              <a:t>perché </a:t>
            </a:r>
            <a:r>
              <a:rPr lang="it-IT" sz="1275" dirty="0">
                <a:latin typeface="EB Garamond" panose="020B0604020202020204" charset="0"/>
                <a:ea typeface="EB Garamond" panose="020B0604020202020204" charset="0"/>
                <a:cs typeface="EB Garamond" panose="020B0604020202020204" charset="0"/>
              </a:rPr>
              <a:t>titolari di diritto reale o personale di godimento (</a:t>
            </a:r>
            <a:r>
              <a:rPr lang="it-IT" sz="1275" b="1" dirty="0">
                <a:latin typeface="EB Garamond" panose="020B0604020202020204" charset="0"/>
                <a:ea typeface="EB Garamond" panose="020B0604020202020204" charset="0"/>
                <a:cs typeface="EB Garamond" panose="020B0604020202020204" charset="0"/>
              </a:rPr>
              <a:t>equiparati ai titolari di diritto di proprietà</a:t>
            </a:r>
            <a:r>
              <a:rPr lang="it-IT" sz="1275" dirty="0">
                <a:latin typeface="EB Garamond" panose="020B0604020202020204" charset="0"/>
                <a:ea typeface="EB Garamond" panose="020B0604020202020204" charset="0"/>
                <a:cs typeface="EB Garamond" panose="020B0604020202020204" charset="0"/>
              </a:rPr>
              <a:t>). </a:t>
            </a:r>
            <a:endParaRPr lang="it-IT" dirty="0">
              <a:latin typeface="EB Garamond" panose="020B0604020202020204" charset="0"/>
              <a:ea typeface="EB Garamond" panose="020B0604020202020204" charset="0"/>
              <a:cs typeface="EB Garamond" panose="020B0604020202020204" charset="0"/>
            </a:endParaRPr>
          </a:p>
        </p:txBody>
      </p:sp>
      <p:sp>
        <p:nvSpPr>
          <p:cNvPr id="4" name="Segnaposto numero diapositiva 3"/>
          <p:cNvSpPr>
            <a:spLocks noGrp="1"/>
          </p:cNvSpPr>
          <p:nvPr>
            <p:ph type="sldNum" sz="quarter" idx="4294967295"/>
          </p:nvPr>
        </p:nvSpPr>
        <p:spPr>
          <a:xfrm>
            <a:off x="0" y="4883150"/>
            <a:ext cx="484188" cy="255588"/>
          </a:xfrm>
          <a:prstGeom prst="rect">
            <a:avLst/>
          </a:prstGeom>
        </p:spPr>
        <p:txBody>
          <a:bodyPr/>
          <a:lstStyle/>
          <a:p>
            <a:fld id="{008BCB3E-2617-4D8F-B247-59A63AC52061}" type="slidenum">
              <a:rPr lang="it-IT" smtClean="0"/>
              <a:pPr/>
              <a:t>15</a:t>
            </a:fld>
            <a:endParaRPr lang="it-IT" dirty="0"/>
          </a:p>
        </p:txBody>
      </p:sp>
      <p:sp>
        <p:nvSpPr>
          <p:cNvPr id="6" name="Google Shape;208;p5"/>
          <p:cNvSpPr txBox="1"/>
          <p:nvPr/>
        </p:nvSpPr>
        <p:spPr>
          <a:xfrm>
            <a:off x="695570" y="314822"/>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7" name="Google Shape;151;p2"/>
          <p:cNvSpPr txBox="1">
            <a:spLocks/>
          </p:cNvSpPr>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t>02</a:t>
            </a:r>
            <a:endParaRPr lang="en-US" dirty="0"/>
          </a:p>
        </p:txBody>
      </p:sp>
    </p:spTree>
    <p:extLst>
      <p:ext uri="{BB962C8B-B14F-4D97-AF65-F5344CB8AC3E}">
        <p14:creationId xmlns:p14="http://schemas.microsoft.com/office/powerpoint/2010/main" val="161838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tangolo 17"/>
          <p:cNvSpPr/>
          <p:nvPr/>
        </p:nvSpPr>
        <p:spPr>
          <a:xfrm>
            <a:off x="644526" y="899965"/>
            <a:ext cx="7797600" cy="152385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450"/>
              </a:spcBef>
              <a:defRPr/>
            </a:pPr>
            <a:endParaRPr lang="it-IT" sz="1050" dirty="0" smtClean="0">
              <a:solidFill>
                <a:srgbClr val="EEECE1">
                  <a:lumMod val="25000"/>
                </a:srgbClr>
              </a:solidFill>
              <a:latin typeface="Arial" panose="020B0604020202020204" pitchFamily="34" charset="0"/>
              <a:cs typeface="Arial" panose="020B0604020202020204" pitchFamily="34" charset="0"/>
            </a:endParaRPr>
          </a:p>
          <a:p>
            <a:pPr>
              <a:spcBef>
                <a:spcPts val="450"/>
              </a:spcBef>
              <a:defRPr/>
            </a:pPr>
            <a:r>
              <a:rPr lang="it-IT" sz="1050" dirty="0" smtClean="0">
                <a:solidFill>
                  <a:srgbClr val="EEECE1">
                    <a:lumMod val="25000"/>
                  </a:srgbClr>
                </a:solidFill>
                <a:latin typeface="EB Garamond" panose="020B0604020202020204" charset="0"/>
                <a:ea typeface="EB Garamond" panose="020B0604020202020204" charset="0"/>
                <a:cs typeface="EB Garamond" panose="020B0604020202020204" charset="0"/>
              </a:rPr>
              <a:t>CONSENTITO </a:t>
            </a:r>
            <a:r>
              <a:rPr lang="it-IT" sz="1050" dirty="0">
                <a:solidFill>
                  <a:srgbClr val="EEECE1">
                    <a:lumMod val="25000"/>
                  </a:srgbClr>
                </a:solidFill>
                <a:latin typeface="EB Garamond" panose="020B0604020202020204" charset="0"/>
                <a:ea typeface="EB Garamond" panose="020B0604020202020204" charset="0"/>
                <a:cs typeface="EB Garamond" panose="020B0604020202020204" charset="0"/>
              </a:rPr>
              <a:t>A INTERVENTI CONCLUSI - INVIO RICHIESTA ENTRO 60 GIORNI DALLA FINE LAVORI</a:t>
            </a:r>
          </a:p>
          <a:p>
            <a:pPr eaLnBrk="0" hangingPunct="0">
              <a:defRPr/>
            </a:pPr>
            <a:endPar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endParaRPr>
          </a:p>
          <a:p>
            <a:pPr algn="just" eaLnBrk="0" hangingPunct="0">
              <a:defRPr/>
            </a:pPr>
            <a:r>
              <a:rPr lang="it-IT" altLang="it-IT" sz="1200" b="1" dirty="0">
                <a:solidFill>
                  <a:schemeClr val="bg2"/>
                </a:solidFill>
                <a:latin typeface="EB Garamond" panose="020B0604020202020204" charset="0"/>
                <a:ea typeface="EB Garamond" panose="020B0604020202020204" charset="0"/>
                <a:cs typeface="EB Garamond" panose="020B0604020202020204" charset="0"/>
              </a:rPr>
              <a:t>PA (incentivi di ogni importo) e privati (incentivi &lt; 5.000 euro)</a:t>
            </a:r>
          </a:p>
          <a:p>
            <a:pPr algn="just" eaLnBrk="0" hangingPunct="0">
              <a:defRPr/>
            </a:pP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incentivo erogato in </a:t>
            </a:r>
            <a:r>
              <a:rPr lang="it-IT" altLang="it-IT" sz="1200" b="1" dirty="0">
                <a:solidFill>
                  <a:schemeClr val="bg2"/>
                </a:solidFill>
                <a:latin typeface="EB Garamond" panose="020B0604020202020204" charset="0"/>
                <a:ea typeface="EB Garamond" panose="020B0604020202020204" charset="0"/>
                <a:cs typeface="EB Garamond" panose="020B0604020202020204" charset="0"/>
              </a:rPr>
              <a:t>unica soluzione entro 2 mesi </a:t>
            </a: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dalla sottoscrizione del contratto con il GSE </a:t>
            </a:r>
          </a:p>
          <a:p>
            <a:pPr eaLnBrk="0" hangingPunct="0">
              <a:spcBef>
                <a:spcPts val="450"/>
              </a:spcBef>
              <a:defRPr/>
            </a:pPr>
            <a:r>
              <a:rPr lang="it-IT" altLang="it-IT" sz="1200" b="1" dirty="0">
                <a:solidFill>
                  <a:schemeClr val="bg2"/>
                </a:solidFill>
                <a:latin typeface="EB Garamond" panose="020B0604020202020204" charset="0"/>
                <a:ea typeface="EB Garamond" panose="020B0604020202020204" charset="0"/>
                <a:cs typeface="EB Garamond" panose="020B0604020202020204" charset="0"/>
              </a:rPr>
              <a:t>Privati: incentivo &gt; 5.000 euro</a:t>
            </a:r>
          </a:p>
          <a:p>
            <a:pPr algn="just" eaLnBrk="0" hangingPunct="0">
              <a:defRPr/>
            </a:pP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incentivo erogato in rate annuali (2/5 anni) in base alla taglia dell’intervento</a:t>
            </a:r>
          </a:p>
        </p:txBody>
      </p:sp>
      <p:sp>
        <p:nvSpPr>
          <p:cNvPr id="19" name="Rettangolo 18"/>
          <p:cNvSpPr/>
          <p:nvPr/>
        </p:nvSpPr>
        <p:spPr>
          <a:xfrm>
            <a:off x="651960" y="2704783"/>
            <a:ext cx="7797600" cy="1809742"/>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450"/>
              </a:spcBef>
              <a:spcAft>
                <a:spcPts val="450"/>
              </a:spcAft>
              <a:defRPr/>
            </a:pPr>
            <a:endParaRPr lang="it-IT" sz="1050" dirty="0" smtClean="0">
              <a:solidFill>
                <a:srgbClr val="EEECE1">
                  <a:lumMod val="25000"/>
                </a:srgbClr>
              </a:solidFill>
              <a:latin typeface="Arial" panose="020B0604020202020204" pitchFamily="34" charset="0"/>
              <a:cs typeface="Arial" panose="020B0604020202020204" pitchFamily="34" charset="0"/>
            </a:endParaRPr>
          </a:p>
          <a:p>
            <a:pPr>
              <a:spcBef>
                <a:spcPts val="450"/>
              </a:spcBef>
              <a:spcAft>
                <a:spcPts val="450"/>
              </a:spcAft>
              <a:defRPr/>
            </a:pPr>
            <a:endParaRPr lang="it-IT" sz="1050" dirty="0">
              <a:solidFill>
                <a:srgbClr val="EEECE1">
                  <a:lumMod val="25000"/>
                </a:srgbClr>
              </a:solidFill>
              <a:latin typeface="Arial" panose="020B0604020202020204" pitchFamily="34" charset="0"/>
              <a:cs typeface="Arial" panose="020B0604020202020204" pitchFamily="34" charset="0"/>
            </a:endParaRPr>
          </a:p>
          <a:p>
            <a:pPr algn="just">
              <a:spcBef>
                <a:spcPts val="450"/>
              </a:spcBef>
              <a:spcAft>
                <a:spcPts val="450"/>
              </a:spcAft>
              <a:defRPr/>
            </a:pPr>
            <a:r>
              <a:rPr lang="it-IT" sz="1050" dirty="0" smtClean="0">
                <a:solidFill>
                  <a:srgbClr val="EEECE1">
                    <a:lumMod val="25000"/>
                  </a:srgbClr>
                </a:solidFill>
                <a:latin typeface="EB Garamond" panose="020B0604020202020204" charset="0"/>
                <a:ea typeface="EB Garamond" panose="020B0604020202020204" charset="0"/>
                <a:cs typeface="EB Garamond" panose="020B0604020202020204" charset="0"/>
              </a:rPr>
              <a:t>E</a:t>
            </a:r>
            <a:r>
              <a:rPr lang="it-IT" sz="1050" dirty="0">
                <a:solidFill>
                  <a:srgbClr val="EEECE1">
                    <a:lumMod val="25000"/>
                  </a:srgbClr>
                </a:solidFill>
                <a:latin typeface="EB Garamond" panose="020B0604020202020204" charset="0"/>
                <a:ea typeface="EB Garamond" panose="020B0604020202020204" charset="0"/>
                <a:cs typeface="EB Garamond" panose="020B0604020202020204" charset="0"/>
              </a:rPr>
              <a:t>’ POSSIBILE PRENOTARE L’INCENTIVO PRIMA DELL’AVVIO LAVORI O IN FASE DI LAVORI IN CORSO, ANCHE SOLO CON UNA DIAGNOSI ENERGETICA E UN ATTO AMMINISTRATIVO CHE ATTESTI L’IMPEGNO A REALIZZARE UN INTERVENTO TRA QUELLI PRESENTI IN DIAGNOSI   </a:t>
            </a:r>
          </a:p>
          <a:p>
            <a:pPr eaLnBrk="0" hangingPunct="0">
              <a:spcAft>
                <a:spcPts val="450"/>
              </a:spcAft>
              <a:defRPr/>
            </a:pP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L’incentivo è così erogato:</a:t>
            </a:r>
          </a:p>
          <a:p>
            <a:pPr eaLnBrk="0" hangingPunct="0">
              <a:spcAft>
                <a:spcPts val="450"/>
              </a:spcAft>
              <a:defRPr/>
            </a:pP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un </a:t>
            </a:r>
            <a:r>
              <a:rPr lang="it-IT" altLang="it-IT" sz="1200" b="1" dirty="0">
                <a:solidFill>
                  <a:schemeClr val="bg2"/>
                </a:solidFill>
                <a:latin typeface="EB Garamond" panose="020B0604020202020204" charset="0"/>
                <a:ea typeface="EB Garamond" panose="020B0604020202020204" charset="0"/>
                <a:cs typeface="EB Garamond" panose="020B0604020202020204" charset="0"/>
              </a:rPr>
              <a:t>“acconto” </a:t>
            </a: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(2/5 o 50% del totale) </a:t>
            </a:r>
            <a:r>
              <a:rPr lang="it-IT" altLang="it-IT" sz="1200" b="1" dirty="0">
                <a:solidFill>
                  <a:schemeClr val="bg2"/>
                </a:solidFill>
                <a:latin typeface="EB Garamond" panose="020B0604020202020204" charset="0"/>
                <a:ea typeface="EB Garamond" panose="020B0604020202020204" charset="0"/>
                <a:cs typeface="EB Garamond" panose="020B0604020202020204" charset="0"/>
              </a:rPr>
              <a:t>entro 60 gg da inizio lavori</a:t>
            </a:r>
            <a:endParaRPr lang="it-IT" altLang="it-IT" sz="1200" dirty="0">
              <a:solidFill>
                <a:schemeClr val="bg2"/>
              </a:solidFill>
              <a:latin typeface="EB Garamond" panose="020B0604020202020204" charset="0"/>
              <a:ea typeface="EB Garamond" panose="020B0604020202020204" charset="0"/>
              <a:cs typeface="EB Garamond" panose="020B0604020202020204" charset="0"/>
            </a:endParaRPr>
          </a:p>
          <a:p>
            <a:pPr eaLnBrk="0" hangingPunct="0">
              <a:spcAft>
                <a:spcPts val="450"/>
              </a:spcAft>
              <a:defRPr/>
            </a:pPr>
            <a:r>
              <a:rPr lang="it-IT" altLang="it-IT" sz="1200" dirty="0">
                <a:solidFill>
                  <a:srgbClr val="EEECE1">
                    <a:lumMod val="25000"/>
                  </a:srgbClr>
                </a:solidFill>
                <a:latin typeface="EB Garamond" panose="020B0604020202020204" charset="0"/>
                <a:ea typeface="EB Garamond" panose="020B0604020202020204" charset="0"/>
                <a:cs typeface="EB Garamond" panose="020B0604020202020204" charset="0"/>
              </a:rPr>
              <a:t>un</a:t>
            </a:r>
            <a:r>
              <a:rPr lang="it-IT" altLang="it-IT" sz="1200" dirty="0">
                <a:solidFill>
                  <a:prstClr val="black">
                    <a:lumMod val="50000"/>
                    <a:lumOff val="50000"/>
                  </a:prstClr>
                </a:solidFill>
                <a:latin typeface="EB Garamond" panose="020B0604020202020204" charset="0"/>
                <a:ea typeface="EB Garamond" panose="020B0604020202020204" charset="0"/>
                <a:cs typeface="EB Garamond" panose="020B0604020202020204" charset="0"/>
              </a:rPr>
              <a:t> </a:t>
            </a:r>
            <a:r>
              <a:rPr lang="it-IT" altLang="it-IT" sz="1200" b="1" dirty="0">
                <a:solidFill>
                  <a:schemeClr val="bg2"/>
                </a:solidFill>
                <a:latin typeface="EB Garamond" panose="020B0604020202020204" charset="0"/>
                <a:ea typeface="EB Garamond" panose="020B0604020202020204" charset="0"/>
                <a:cs typeface="EB Garamond" panose="020B0604020202020204" charset="0"/>
              </a:rPr>
              <a:t>“saldo” a conclusione lavori</a:t>
            </a:r>
          </a:p>
        </p:txBody>
      </p:sp>
      <p:sp>
        <p:nvSpPr>
          <p:cNvPr id="6"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Tratti distintivi</a:t>
            </a:r>
          </a:p>
        </p:txBody>
      </p:sp>
      <p:sp>
        <p:nvSpPr>
          <p:cNvPr id="8"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7" name="Mostrina 4">
            <a:extLst>
              <a:ext uri="{FF2B5EF4-FFF2-40B4-BE49-F238E27FC236}">
                <a16:creationId xmlns="" xmlns:a16="http://schemas.microsoft.com/office/drawing/2014/main" id="{079DCEDD-3ED4-4851-9B60-BD354CB51E88}"/>
              </a:ext>
            </a:extLst>
          </p:cNvPr>
          <p:cNvSpPr/>
          <p:nvPr/>
        </p:nvSpPr>
        <p:spPr>
          <a:xfrm>
            <a:off x="729280" y="788459"/>
            <a:ext cx="2437666" cy="373379"/>
          </a:xfrm>
          <a:prstGeom prst="homePlate">
            <a:avLst/>
          </a:prstGeom>
          <a:solidFill>
            <a:srgbClr val="E6EB0F"/>
          </a:solidFill>
          <a:ln>
            <a:solidFill>
              <a:srgbClr val="E6EB0F"/>
            </a:solidFill>
          </a:ln>
        </p:spPr>
        <p:txBody>
          <a:bodyPr wrap="square" lIns="0" tIns="0" rIns="0" bIns="0" rtlCol="0" anchor="ctr" anchorCtr="0">
            <a:noAutofit/>
          </a:bodyPr>
          <a:lstStyle/>
          <a:p>
            <a:pPr algn="ctr" defTabSz="685800">
              <a:buClrTx/>
            </a:pPr>
            <a:r>
              <a:rPr lang="it-IT" sz="1100" b="1" dirty="0">
                <a:solidFill>
                  <a:srgbClr val="FFFFFF"/>
                </a:solidFill>
                <a:latin typeface="EB Garamond" panose="020B0604020202020204" charset="0"/>
                <a:ea typeface="EB Garamond" panose="020B0604020202020204" charset="0"/>
                <a:cs typeface="EB Garamond" panose="020B0604020202020204" charset="0"/>
              </a:rPr>
              <a:t>ACCESSO DIRETTO (PA e Privati)</a:t>
            </a:r>
          </a:p>
        </p:txBody>
      </p:sp>
      <p:sp>
        <p:nvSpPr>
          <p:cNvPr id="9" name="Mostrina 4">
            <a:extLst>
              <a:ext uri="{FF2B5EF4-FFF2-40B4-BE49-F238E27FC236}">
                <a16:creationId xmlns="" xmlns:a16="http://schemas.microsoft.com/office/drawing/2014/main" id="{079DCEDD-3ED4-4851-9B60-BD354CB51E88}"/>
              </a:ext>
            </a:extLst>
          </p:cNvPr>
          <p:cNvSpPr/>
          <p:nvPr/>
        </p:nvSpPr>
        <p:spPr>
          <a:xfrm>
            <a:off x="751276" y="2808938"/>
            <a:ext cx="2482578" cy="373379"/>
          </a:xfrm>
          <a:prstGeom prst="homePlate">
            <a:avLst/>
          </a:prstGeom>
          <a:solidFill>
            <a:srgbClr val="0F68C9"/>
          </a:solidFill>
          <a:ln>
            <a:solidFill>
              <a:srgbClr val="0F68C9"/>
            </a:solidFill>
          </a:ln>
        </p:spPr>
        <p:txBody>
          <a:bodyPr wrap="square" lIns="0" tIns="0" rIns="0" bIns="0" rtlCol="0" anchor="ctr" anchorCtr="0">
            <a:noAutofit/>
          </a:bodyPr>
          <a:lstStyle/>
          <a:p>
            <a:pPr algn="ctr" defTabSz="685800">
              <a:buClrTx/>
            </a:pPr>
            <a:endParaRPr lang="it-IT" sz="1050" b="1" dirty="0" smtClean="0">
              <a:solidFill>
                <a:srgbClr val="FFFFFF"/>
              </a:solidFill>
              <a:latin typeface="EB Garamond" panose="020B0604020202020204" charset="0"/>
              <a:ea typeface="EB Garamond" panose="020B0604020202020204" charset="0"/>
              <a:cs typeface="EB Garamond" panose="020B0604020202020204" charset="0"/>
            </a:endParaRPr>
          </a:p>
          <a:p>
            <a:pPr algn="ctr" defTabSz="685800">
              <a:buClrTx/>
            </a:pPr>
            <a:r>
              <a:rPr lang="it-IT" sz="1050" b="1" dirty="0">
                <a:solidFill>
                  <a:srgbClr val="FFFFFF"/>
                </a:solidFill>
                <a:latin typeface="EB Garamond" panose="020B0604020202020204" charset="0"/>
                <a:ea typeface="EB Garamond" panose="020B0604020202020204" charset="0"/>
                <a:cs typeface="EB Garamond" panose="020B0604020202020204" charset="0"/>
              </a:rPr>
              <a:t>PRENOTAZIONE (solo PA)</a:t>
            </a:r>
          </a:p>
          <a:p>
            <a:pPr algn="ctr" defTabSz="685800">
              <a:buClrTx/>
            </a:pPr>
            <a:r>
              <a:rPr lang="it-IT" sz="1050" b="1" dirty="0" smtClean="0">
                <a:solidFill>
                  <a:srgbClr val="FFFFFF"/>
                </a:solidFill>
                <a:latin typeface="EB Garamond" panose="020B0604020202020204" charset="0"/>
                <a:ea typeface="EB Garamond" panose="020B0604020202020204" charset="0"/>
                <a:cs typeface="EB Garamond" panose="020B0604020202020204" charset="0"/>
              </a:rPr>
              <a:t> </a:t>
            </a:r>
            <a:endParaRPr lang="it-IT" sz="1050" b="1" dirty="0">
              <a:solidFill>
                <a:srgbClr val="FFFFFF"/>
              </a:solidFill>
              <a:latin typeface="EB Garamond" panose="020B0604020202020204" charset="0"/>
              <a:ea typeface="EB Garamond" panose="020B0604020202020204" charset="0"/>
              <a:cs typeface="EB Garamond" panose="020B0604020202020204" charset="0"/>
            </a:endParaRPr>
          </a:p>
        </p:txBody>
      </p:sp>
    </p:spTree>
    <p:extLst>
      <p:ext uri="{BB962C8B-B14F-4D97-AF65-F5344CB8AC3E}">
        <p14:creationId xmlns:p14="http://schemas.microsoft.com/office/powerpoint/2010/main" val="391398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36220" y="5045710"/>
            <a:ext cx="8324850" cy="615950"/>
          </a:xfrm>
        </p:spPr>
        <p:txBody>
          <a:bodyPr/>
          <a:lstStyle/>
          <a:p>
            <a:endParaRPr lang="it-IT" sz="1050" dirty="0">
              <a:solidFill>
                <a:srgbClr val="333333"/>
              </a:solidFill>
            </a:endParaRPr>
          </a:p>
        </p:txBody>
      </p:sp>
      <p:sp>
        <p:nvSpPr>
          <p:cNvPr id="4" name="Segnaposto numero diapositiva 3"/>
          <p:cNvSpPr>
            <a:spLocks noGrp="1"/>
          </p:cNvSpPr>
          <p:nvPr>
            <p:ph type="sldNum" sz="quarter" idx="4294967295"/>
          </p:nvPr>
        </p:nvSpPr>
        <p:spPr>
          <a:xfrm>
            <a:off x="0" y="4883150"/>
            <a:ext cx="484188" cy="255588"/>
          </a:xfrm>
          <a:prstGeom prst="rect">
            <a:avLst/>
          </a:prstGeom>
        </p:spPr>
        <p:txBody>
          <a:bodyPr/>
          <a:lstStyle/>
          <a:p>
            <a:fld id="{008BCB3E-2617-4D8F-B247-59A63AC52061}" type="slidenum">
              <a:rPr lang="it-IT" smtClean="0"/>
              <a:pPr/>
              <a:t>17</a:t>
            </a:fld>
            <a:endParaRPr lang="it-IT" dirty="0"/>
          </a:p>
        </p:txBody>
      </p:sp>
      <p:sp>
        <p:nvSpPr>
          <p:cNvPr id="6" name="Rettangolo 5"/>
          <p:cNvSpPr/>
          <p:nvPr/>
        </p:nvSpPr>
        <p:spPr>
          <a:xfrm>
            <a:off x="701069" y="1197487"/>
            <a:ext cx="8069551" cy="2492990"/>
          </a:xfrm>
          <a:prstGeom prst="rect">
            <a:avLst/>
          </a:prstGeom>
        </p:spPr>
        <p:txBody>
          <a:bodyPr wrap="square">
            <a:spAutoFit/>
          </a:bodyPr>
          <a:lstStyle/>
          <a:p>
            <a:pPr algn="just" eaLnBrk="0" hangingPunct="0">
              <a:buClr>
                <a:schemeClr val="dk1"/>
              </a:buClr>
              <a:buSzPts val="1400"/>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Quando si può fare: </a:t>
            </a: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algn="just" eaLnBrk="0" hangingPunct="0">
              <a:buClr>
                <a:schemeClr val="dk1"/>
              </a:buClr>
              <a:buSzPts val="1400"/>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indent="-171450" algn="just" eaLnBrk="0" hangingPunct="0">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Sostituzione, integrale o parziale, di impianti di climatizzazione invernale, in edifici esistenti, parti di edifici esistenti o unità immobiliari esistenti di qualsiasi categoria catastale, con impianti utilizzanti generatori a condensazione alimentati a gas naturale.</a:t>
            </a:r>
          </a:p>
          <a:p>
            <a:pPr algn="just" eaLnBrk="0" hangingPunct="0">
              <a:buClr>
                <a:schemeClr val="dk1"/>
              </a:buClr>
              <a:buSzPts val="1400"/>
            </a:pP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algn="just" eaLnBrk="0" hangingPunct="0">
              <a:buClr>
                <a:schemeClr val="dk1"/>
              </a:buClr>
              <a:buSzPts val="1400"/>
            </a:pP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rPr>
              <a:t>Cosa </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è incentivabile</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rPr>
              <a:t>:</a:t>
            </a:r>
          </a:p>
          <a:p>
            <a:pPr algn="just" eaLnBrk="0" hangingPunct="0">
              <a:buClr>
                <a:schemeClr val="dk1"/>
              </a:buClr>
              <a:buSzPts val="1400"/>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indent="-171450" algn="just" eaLnBrk="0" hangingPunct="0">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smontaggio e dismissione dell’impianto esistente, parziale o totale</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rPr>
              <a:t>;</a:t>
            </a:r>
          </a:p>
          <a:p>
            <a:pPr marL="171450" indent="-171450" algn="just" eaLnBrk="0" hangingPunct="0">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indent="-171450" algn="just" eaLnBrk="0" hangingPunct="0">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fornitura e posa in opera di tutte le apparecchiature termiche, meccaniche, elettriche ed elettroniche, dei sistemi di contabilizzazione individuale, le opere idrauliche e murarie necessarie per la sostituzione, a regola d’arte, dell’impianto; </a:t>
            </a: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indent="-171450" algn="just" eaLnBrk="0" hangingPunct="0">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indent="-171450" algn="just" eaLnBrk="0" hangingPunct="0">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prestazioni professionali connesse alla realizzazione dell’intervento.</a:t>
            </a:r>
          </a:p>
        </p:txBody>
      </p:sp>
      <p:sp>
        <p:nvSpPr>
          <p:cNvPr id="2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C</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5" name="Google Shape;262;p9"/>
          <p:cNvSpPr/>
          <p:nvPr/>
        </p:nvSpPr>
        <p:spPr>
          <a:xfrm>
            <a:off x="574766" y="660445"/>
            <a:ext cx="8325394" cy="6770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Art. 4, comma </a:t>
            </a:r>
            <a:r>
              <a:rPr lang="it-IT" sz="1400"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1, </a:t>
            </a: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lettera </a:t>
            </a:r>
            <a:r>
              <a:rPr lang="it-IT"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a:t>
            </a:r>
            <a:r>
              <a:rPr lang="it-IT" sz="1400"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D.M. 16/02/2016 – Cap. </a:t>
            </a:r>
            <a:r>
              <a:rPr lang="it-IT" sz="1400"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5.3 </a:t>
            </a: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R.A.</a:t>
            </a:r>
            <a:r>
              <a:rPr lang="it-IT" sz="12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endParaRPr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Sostituzione di impianti di climatizzazione invernale con generatori di calore a condensazione (Interventi 1.C) </a:t>
            </a: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400"/>
            </a:pP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p:txBody>
      </p:sp>
      <p:sp>
        <p:nvSpPr>
          <p:cNvPr id="26"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405952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36220" y="5045710"/>
            <a:ext cx="8324850" cy="615950"/>
          </a:xfrm>
        </p:spPr>
        <p:txBody>
          <a:bodyPr/>
          <a:lstStyle/>
          <a:p>
            <a:endParaRPr lang="it-IT" sz="1050" dirty="0">
              <a:solidFill>
                <a:srgbClr val="333333"/>
              </a:solidFill>
            </a:endParaRPr>
          </a:p>
        </p:txBody>
      </p:sp>
      <p:sp>
        <p:nvSpPr>
          <p:cNvPr id="4" name="Segnaposto numero diapositiva 3"/>
          <p:cNvSpPr>
            <a:spLocks noGrp="1"/>
          </p:cNvSpPr>
          <p:nvPr>
            <p:ph type="sldNum" sz="quarter" idx="4294967295"/>
          </p:nvPr>
        </p:nvSpPr>
        <p:spPr>
          <a:xfrm>
            <a:off x="0" y="4883150"/>
            <a:ext cx="484188" cy="255588"/>
          </a:xfrm>
          <a:prstGeom prst="rect">
            <a:avLst/>
          </a:prstGeom>
        </p:spPr>
        <p:txBody>
          <a:bodyPr/>
          <a:lstStyle/>
          <a:p>
            <a:fld id="{008BCB3E-2617-4D8F-B247-59A63AC52061}" type="slidenum">
              <a:rPr lang="it-IT" smtClean="0"/>
              <a:pPr/>
              <a:t>18</a:t>
            </a:fld>
            <a:endParaRPr lang="it-IT" dirty="0"/>
          </a:p>
        </p:txBody>
      </p:sp>
      <p:sp>
        <p:nvSpPr>
          <p:cNvPr id="9" name="Rettangolo 8"/>
          <p:cNvSpPr/>
          <p:nvPr/>
        </p:nvSpPr>
        <p:spPr>
          <a:xfrm>
            <a:off x="629169" y="802205"/>
            <a:ext cx="4343625" cy="1382430"/>
          </a:xfrm>
          <a:prstGeom prst="rect">
            <a:avLst/>
          </a:prstGeom>
          <a:ln>
            <a:noFill/>
          </a:ln>
        </p:spPr>
        <p:txBody>
          <a:bodyPr wrap="square">
            <a:spAutoFit/>
          </a:bodyPr>
          <a:lstStyle/>
          <a:p>
            <a:pPr algn="just" eaLnBrk="0" hangingPunct="0">
              <a:spcAft>
                <a:spcPts val="450"/>
              </a:spcAft>
            </a:pPr>
            <a:r>
              <a:rPr lang="it-IT" sz="1200" b="1" dirty="0">
                <a:solidFill>
                  <a:schemeClr val="bg2"/>
                </a:solidFill>
                <a:latin typeface="+mj-lt"/>
                <a:cs typeface="Calibri" pitchFamily="34" charset="0"/>
              </a:rPr>
              <a:t>Calcolo </a:t>
            </a:r>
            <a:r>
              <a:rPr lang="it-IT" sz="1200" b="1" dirty="0">
                <a:solidFill>
                  <a:schemeClr val="bg2"/>
                </a:solidFill>
                <a:latin typeface="+mj-lt"/>
                <a:cs typeface="Calibri" pitchFamily="34" charset="0"/>
              </a:rPr>
              <a:t>dell’incentivo </a:t>
            </a:r>
            <a:r>
              <a:rPr lang="it-IT" sz="1200" b="1" dirty="0" smtClean="0">
                <a:solidFill>
                  <a:schemeClr val="bg2"/>
                </a:solidFill>
                <a:latin typeface="+mj-lt"/>
                <a:cs typeface="Calibri" pitchFamily="34" charset="0"/>
              </a:rPr>
              <a:t>pari </a:t>
            </a:r>
            <a:r>
              <a:rPr lang="it-IT" sz="1200" b="1" dirty="0">
                <a:solidFill>
                  <a:schemeClr val="bg2"/>
                </a:solidFill>
                <a:latin typeface="+mj-lt"/>
                <a:cs typeface="Calibri" pitchFamily="34" charset="0"/>
              </a:rPr>
              <a:t>al 40% della spesa </a:t>
            </a:r>
            <a:r>
              <a:rPr lang="it-IT" sz="1200" b="1" dirty="0">
                <a:solidFill>
                  <a:schemeClr val="bg2"/>
                </a:solidFill>
                <a:latin typeface="+mj-lt"/>
                <a:cs typeface="Calibri" pitchFamily="34" charset="0"/>
              </a:rPr>
              <a:t>sostenuta</a:t>
            </a:r>
          </a:p>
          <a:p>
            <a:pPr algn="just" eaLnBrk="0" hangingPunct="0">
              <a:spcAft>
                <a:spcPts val="450"/>
              </a:spcAft>
            </a:pPr>
            <a:endParaRPr lang="it-IT" sz="1050" b="1" dirty="0">
              <a:solidFill>
                <a:schemeClr val="bg2"/>
              </a:solidFill>
              <a:latin typeface="Corbel" panose="020B0503020204020204" pitchFamily="34" charset="0"/>
              <a:cs typeface="Calibri" pitchFamily="34" charset="0"/>
            </a:endParaRPr>
          </a:p>
          <a:p>
            <a:pPr algn="just" eaLnBrk="0" hangingPunct="0">
              <a:spcAft>
                <a:spcPts val="450"/>
              </a:spcAft>
            </a:pPr>
            <a:endParaRPr lang="it-IT" sz="1050" b="1" dirty="0">
              <a:solidFill>
                <a:srgbClr val="009999"/>
              </a:solidFill>
              <a:latin typeface="Corbel" panose="020B0503020204020204" pitchFamily="34" charset="0"/>
              <a:cs typeface="Calibri" pitchFamily="34" charset="0"/>
            </a:endParaRPr>
          </a:p>
          <a:p>
            <a:pPr algn="just" eaLnBrk="0" hangingPunct="0">
              <a:spcAft>
                <a:spcPts val="450"/>
              </a:spcAft>
            </a:pPr>
            <a:endParaRPr lang="it-IT" sz="1050" b="1" dirty="0">
              <a:solidFill>
                <a:srgbClr val="009999"/>
              </a:solidFill>
              <a:latin typeface="Corbel" panose="020B0503020204020204" pitchFamily="34" charset="0"/>
              <a:cs typeface="Calibri" pitchFamily="34" charset="0"/>
            </a:endParaRPr>
          </a:p>
          <a:p>
            <a:pPr algn="just" eaLnBrk="0" hangingPunct="0">
              <a:spcAft>
                <a:spcPts val="450"/>
              </a:spcAft>
            </a:pPr>
            <a:endParaRPr lang="it-IT" sz="900" dirty="0">
              <a:solidFill>
                <a:prstClr val="black">
                  <a:lumMod val="65000"/>
                  <a:lumOff val="35000"/>
                </a:prstClr>
              </a:solidFill>
            </a:endParaRPr>
          </a:p>
          <a:p>
            <a:pPr algn="just" eaLnBrk="0" hangingPunct="0">
              <a:spcAft>
                <a:spcPts val="450"/>
              </a:spcAft>
            </a:pPr>
            <a:endParaRPr lang="it-IT" sz="1050" b="1" dirty="0">
              <a:solidFill>
                <a:srgbClr val="009999"/>
              </a:solidFill>
              <a:latin typeface="Corbel" panose="020B0503020204020204" pitchFamily="34" charset="0"/>
              <a:cs typeface="Calibri" pitchFamily="34" charset="0"/>
            </a:endParaRPr>
          </a:p>
        </p:txBody>
      </p:sp>
      <p:grpSp>
        <p:nvGrpSpPr>
          <p:cNvPr id="15" name="Gruppo 14"/>
          <p:cNvGrpSpPr/>
          <p:nvPr/>
        </p:nvGrpSpPr>
        <p:grpSpPr>
          <a:xfrm>
            <a:off x="3398668" y="1325935"/>
            <a:ext cx="5253852" cy="2418539"/>
            <a:chOff x="1010975" y="2959630"/>
            <a:chExt cx="7366575" cy="2741728"/>
          </a:xfrm>
        </p:grpSpPr>
        <p:grpSp>
          <p:nvGrpSpPr>
            <p:cNvPr id="16" name="Gruppo 15"/>
            <p:cNvGrpSpPr/>
            <p:nvPr/>
          </p:nvGrpSpPr>
          <p:grpSpPr>
            <a:xfrm>
              <a:off x="1010975" y="2959630"/>
              <a:ext cx="7366575" cy="2741728"/>
              <a:chOff x="5976826" y="1881864"/>
              <a:chExt cx="6748323" cy="1890531"/>
            </a:xfrm>
          </p:grpSpPr>
          <p:sp>
            <p:nvSpPr>
              <p:cNvPr id="19" name="Rettangolo 18"/>
              <p:cNvSpPr/>
              <p:nvPr/>
            </p:nvSpPr>
            <p:spPr>
              <a:xfrm>
                <a:off x="5976826" y="1881864"/>
                <a:ext cx="3025055" cy="264642"/>
              </a:xfrm>
              <a:prstGeom prst="rect">
                <a:avLst/>
              </a:prstGeom>
              <a:ln>
                <a:noFill/>
              </a:ln>
            </p:spPr>
            <p:txBody>
              <a:bodyPr wrap="none">
                <a:spAutoFit/>
              </a:bodyPr>
              <a:lstStyle/>
              <a:p>
                <a:r>
                  <a:rPr lang="it-IT" sz="1600" b="1" dirty="0" err="1">
                    <a:solidFill>
                      <a:prstClr val="black">
                        <a:lumMod val="65000"/>
                        <a:lumOff val="35000"/>
                      </a:prstClr>
                    </a:solidFill>
                  </a:rPr>
                  <a:t>I</a:t>
                </a:r>
                <a:r>
                  <a:rPr lang="it-IT" sz="1600" b="1" baseline="-25000" dirty="0" err="1">
                    <a:solidFill>
                      <a:prstClr val="black">
                        <a:lumMod val="65000"/>
                        <a:lumOff val="35000"/>
                      </a:prstClr>
                    </a:solidFill>
                  </a:rPr>
                  <a:t>tot</a:t>
                </a:r>
                <a:r>
                  <a:rPr lang="it-IT" sz="1600" b="1" dirty="0">
                    <a:solidFill>
                      <a:prstClr val="black">
                        <a:lumMod val="65000"/>
                        <a:lumOff val="35000"/>
                      </a:prstClr>
                    </a:solidFill>
                  </a:rPr>
                  <a:t> = </a:t>
                </a:r>
                <a:r>
                  <a:rPr lang="it-IT" sz="1600" b="1" dirty="0">
                    <a:solidFill>
                      <a:prstClr val="black">
                        <a:lumMod val="65000"/>
                        <a:lumOff val="35000"/>
                      </a:prstClr>
                    </a:solidFill>
                  </a:rPr>
                  <a:t>%spesa · </a:t>
                </a:r>
                <a:r>
                  <a:rPr lang="it-IT" sz="1600" b="1" dirty="0">
                    <a:solidFill>
                      <a:srgbClr val="FFC000"/>
                    </a:solidFill>
                  </a:rPr>
                  <a:t>C</a:t>
                </a:r>
                <a:r>
                  <a:rPr lang="it-IT" sz="1600" b="1" baseline="-25000" dirty="0">
                    <a:solidFill>
                      <a:prstClr val="black">
                        <a:lumMod val="65000"/>
                        <a:lumOff val="35000"/>
                      </a:prstClr>
                    </a:solidFill>
                  </a:rPr>
                  <a:t> </a:t>
                </a:r>
                <a:r>
                  <a:rPr lang="it-IT" sz="1600" b="1" dirty="0">
                    <a:solidFill>
                      <a:prstClr val="black">
                        <a:lumMod val="65000"/>
                        <a:lumOff val="35000"/>
                      </a:prstClr>
                    </a:solidFill>
                  </a:rPr>
                  <a:t>· </a:t>
                </a:r>
                <a:r>
                  <a:rPr lang="it-IT" sz="1600" b="1" dirty="0" err="1">
                    <a:solidFill>
                      <a:srgbClr val="FFC000"/>
                    </a:solidFill>
                  </a:rPr>
                  <a:t>P</a:t>
                </a:r>
                <a:r>
                  <a:rPr lang="it-IT" sz="1600" b="1" baseline="-25000" dirty="0" err="1">
                    <a:solidFill>
                      <a:srgbClr val="FFC000"/>
                    </a:solidFill>
                  </a:rPr>
                  <a:t>n</a:t>
                </a:r>
                <a:r>
                  <a:rPr lang="it-IT" sz="1600" b="1" dirty="0">
                    <a:solidFill>
                      <a:srgbClr val="FFC000"/>
                    </a:solidFill>
                  </a:rPr>
                  <a:t> </a:t>
                </a:r>
                <a:r>
                  <a:rPr lang="it-IT" sz="1600" b="1" baseline="-25000" dirty="0" err="1">
                    <a:solidFill>
                      <a:srgbClr val="FFC000"/>
                    </a:solidFill>
                  </a:rPr>
                  <a:t>int</a:t>
                </a:r>
                <a:endParaRPr lang="it-IT" sz="1600" b="1" dirty="0">
                  <a:solidFill>
                    <a:srgbClr val="FFC000"/>
                  </a:solidFill>
                </a:endParaRPr>
              </a:p>
            </p:txBody>
          </p:sp>
          <p:sp>
            <p:nvSpPr>
              <p:cNvPr id="20" name="Rettangolo 19"/>
              <p:cNvSpPr/>
              <p:nvPr/>
            </p:nvSpPr>
            <p:spPr>
              <a:xfrm>
                <a:off x="9131021" y="3152892"/>
                <a:ext cx="1100778" cy="619503"/>
              </a:xfrm>
              <a:prstGeom prst="rect">
                <a:avLst/>
              </a:prstGeom>
              <a:ln>
                <a:noFill/>
              </a:ln>
            </p:spPr>
            <p:txBody>
              <a:bodyPr wrap="square">
                <a:spAutoFit/>
              </a:bodyPr>
              <a:lstStyle/>
              <a:p>
                <a:r>
                  <a:rPr lang="it-IT" sz="1200" b="1" dirty="0" err="1">
                    <a:solidFill>
                      <a:prstClr val="black">
                        <a:lumMod val="65000"/>
                        <a:lumOff val="35000"/>
                      </a:prstClr>
                    </a:solidFill>
                  </a:rPr>
                  <a:t>I</a:t>
                </a:r>
                <a:r>
                  <a:rPr lang="it-IT" sz="1200" b="1" baseline="-25000" dirty="0" err="1">
                    <a:solidFill>
                      <a:prstClr val="black">
                        <a:lumMod val="65000"/>
                        <a:lumOff val="35000"/>
                      </a:prstClr>
                    </a:solidFill>
                  </a:rPr>
                  <a:t>tot</a:t>
                </a:r>
                <a:r>
                  <a:rPr lang="it-IT" sz="1200" b="1" dirty="0">
                    <a:solidFill>
                      <a:prstClr val="black">
                        <a:lumMod val="65000"/>
                        <a:lumOff val="35000"/>
                      </a:prstClr>
                    </a:solidFill>
                  </a:rPr>
                  <a:t> ≤ </a:t>
                </a:r>
                <a:r>
                  <a:rPr lang="it-IT" sz="1200" b="1" dirty="0" err="1">
                    <a:solidFill>
                      <a:prstClr val="black">
                        <a:lumMod val="65000"/>
                        <a:lumOff val="35000"/>
                      </a:prstClr>
                    </a:solidFill>
                  </a:rPr>
                  <a:t>I</a:t>
                </a:r>
                <a:r>
                  <a:rPr lang="it-IT" sz="1200" b="1" i="1" baseline="-25000" dirty="0" err="1">
                    <a:solidFill>
                      <a:prstClr val="black">
                        <a:lumMod val="65000"/>
                        <a:lumOff val="35000"/>
                      </a:prstClr>
                    </a:solidFill>
                  </a:rPr>
                  <a:t>max</a:t>
                </a:r>
                <a:r>
                  <a:rPr lang="it-IT" sz="1200" b="1" i="1" baseline="-25000" dirty="0">
                    <a:solidFill>
                      <a:prstClr val="black">
                        <a:lumMod val="65000"/>
                        <a:lumOff val="35000"/>
                      </a:prstClr>
                    </a:solidFill>
                  </a:rPr>
                  <a:t> </a:t>
                </a:r>
                <a:r>
                  <a:rPr lang="it-IT" sz="1200" b="1" dirty="0">
                    <a:solidFill>
                      <a:prstClr val="black">
                        <a:lumMod val="65000"/>
                        <a:lumOff val="35000"/>
                      </a:prstClr>
                    </a:solidFill>
                  </a:rPr>
                  <a:t> </a:t>
                </a:r>
              </a:p>
              <a:p>
                <a:endParaRPr lang="it-IT" sz="1100" b="1" dirty="0">
                  <a:solidFill>
                    <a:prstClr val="black">
                      <a:lumMod val="65000"/>
                      <a:lumOff val="35000"/>
                    </a:prstClr>
                  </a:solidFill>
                  <a:latin typeface="Albertus Medium"/>
                </a:endParaRPr>
              </a:p>
              <a:p>
                <a:r>
                  <a:rPr lang="it-IT" sz="1200" b="1" dirty="0">
                    <a:solidFill>
                      <a:prstClr val="black">
                        <a:lumMod val="65000"/>
                        <a:lumOff val="35000"/>
                      </a:prstClr>
                    </a:solidFill>
                  </a:rPr>
                  <a:t>C</a:t>
                </a:r>
                <a:r>
                  <a:rPr lang="it-IT" sz="1200" b="1" baseline="-25000" dirty="0">
                    <a:solidFill>
                      <a:prstClr val="black">
                        <a:lumMod val="65000"/>
                        <a:lumOff val="35000"/>
                      </a:prstClr>
                    </a:solidFill>
                  </a:rPr>
                  <a:t>s </a:t>
                </a:r>
                <a:r>
                  <a:rPr lang="it-IT" sz="1200" b="1" dirty="0">
                    <a:solidFill>
                      <a:prstClr val="black">
                        <a:lumMod val="65000"/>
                        <a:lumOff val="35000"/>
                      </a:prstClr>
                    </a:solidFill>
                  </a:rPr>
                  <a:t>≤ </a:t>
                </a:r>
                <a:r>
                  <a:rPr lang="it-IT" sz="1200" b="1" dirty="0" err="1">
                    <a:solidFill>
                      <a:prstClr val="black">
                        <a:lumMod val="65000"/>
                        <a:lumOff val="35000"/>
                      </a:prstClr>
                    </a:solidFill>
                  </a:rPr>
                  <a:t>C</a:t>
                </a:r>
                <a:r>
                  <a:rPr lang="it-IT" sz="1200" b="1" i="1" baseline="-25000" dirty="0" err="1">
                    <a:solidFill>
                      <a:prstClr val="black">
                        <a:lumMod val="65000"/>
                        <a:lumOff val="35000"/>
                      </a:prstClr>
                    </a:solidFill>
                  </a:rPr>
                  <a:t>max</a:t>
                </a:r>
                <a:r>
                  <a:rPr lang="it-IT" sz="1200" b="1" dirty="0">
                    <a:solidFill>
                      <a:prstClr val="black">
                        <a:lumMod val="65000"/>
                        <a:lumOff val="35000"/>
                      </a:prstClr>
                    </a:solidFill>
                  </a:rPr>
                  <a:t>  </a:t>
                </a:r>
              </a:p>
              <a:p>
                <a:r>
                  <a:rPr lang="it-IT" sz="1100" b="1" dirty="0">
                    <a:solidFill>
                      <a:srgbClr val="C00000"/>
                    </a:solidFill>
                    <a:latin typeface="Albertus Medium"/>
                  </a:rPr>
                  <a:t> </a:t>
                </a:r>
                <a:endParaRPr lang="it-IT" sz="1100" b="1" dirty="0">
                  <a:solidFill>
                    <a:srgbClr val="C00000"/>
                  </a:solidFill>
                  <a:latin typeface="Albertus Medium"/>
                </a:endParaRPr>
              </a:p>
            </p:txBody>
          </p:sp>
          <mc:AlternateContent xmlns:mc="http://schemas.openxmlformats.org/markup-compatibility/2006">
            <mc:Choice xmlns:a14="http://schemas.microsoft.com/office/drawing/2010/main" Requires="a14">
              <p:sp>
                <p:nvSpPr>
                  <p:cNvPr id="21" name="Rettangolo 20"/>
                  <p:cNvSpPr/>
                  <p:nvPr/>
                </p:nvSpPr>
                <p:spPr>
                  <a:xfrm>
                    <a:off x="8887590" y="2493259"/>
                    <a:ext cx="3837559" cy="269003"/>
                  </a:xfrm>
                  <a:prstGeom prst="rect">
                    <a:avLst/>
                  </a:prstGeom>
                  <a:ln>
                    <a:noFill/>
                  </a:ln>
                </p:spPr>
                <p:txBody>
                  <a:bodyPr wrap="square">
                    <a:spAutoFit/>
                  </a:bodyPr>
                  <a:lstStyle/>
                  <a:p>
                    <a:pPr algn="ctr"/>
                    <a:r>
                      <a:rPr lang="it-IT" sz="1000" b="1" dirty="0">
                        <a:solidFill>
                          <a:prstClr val="black">
                            <a:lumMod val="65000"/>
                            <a:lumOff val="35000"/>
                          </a:prstClr>
                        </a:solidFill>
                        <a:latin typeface="+mj-lt"/>
                      </a:rPr>
                      <a:t>C</a:t>
                    </a:r>
                    <a:r>
                      <a:rPr lang="it-IT" sz="1000" b="1" baseline="-25000" dirty="0">
                        <a:solidFill>
                          <a:prstClr val="black">
                            <a:lumMod val="65000"/>
                            <a:lumOff val="35000"/>
                          </a:prstClr>
                        </a:solidFill>
                        <a:latin typeface="+mj-lt"/>
                      </a:rPr>
                      <a:t>s</a:t>
                    </a:r>
                    <a:r>
                      <a:rPr lang="it-IT" sz="1000" b="1" dirty="0">
                        <a:solidFill>
                          <a:prstClr val="black">
                            <a:lumMod val="65000"/>
                            <a:lumOff val="35000"/>
                          </a:prstClr>
                        </a:solidFill>
                        <a:latin typeface="+mj-lt"/>
                      </a:rPr>
                      <a:t>= </a:t>
                    </a:r>
                    <a14:m>
                      <m:oMath xmlns:m="http://schemas.openxmlformats.org/officeDocument/2006/math">
                        <m:f>
                          <m:fPr>
                            <m:ctrlPr>
                              <a:rPr lang="it-IT" sz="1000" i="1">
                                <a:solidFill>
                                  <a:prstClr val="black">
                                    <a:lumMod val="65000"/>
                                    <a:lumOff val="35000"/>
                                  </a:prstClr>
                                </a:solidFill>
                                <a:latin typeface="+mj-lt"/>
                              </a:rPr>
                            </m:ctrlPr>
                          </m:fPr>
                          <m:num>
                            <m:r>
                              <a:rPr lang="it-IT" sz="1000" i="1">
                                <a:solidFill>
                                  <a:prstClr val="black">
                                    <a:lumMod val="65000"/>
                                    <a:lumOff val="35000"/>
                                  </a:prstClr>
                                </a:solidFill>
                                <a:latin typeface="+mj-lt"/>
                              </a:rPr>
                              <m:t>𝑆𝑝𝑒𝑠𝑎</m:t>
                            </m:r>
                            <m:r>
                              <a:rPr lang="it-IT" sz="1000" i="1">
                                <a:solidFill>
                                  <a:prstClr val="black">
                                    <a:lumMod val="65000"/>
                                    <a:lumOff val="35000"/>
                                  </a:prstClr>
                                </a:solidFill>
                                <a:latin typeface="+mj-lt"/>
                              </a:rPr>
                              <m:t> </m:t>
                            </m:r>
                            <m:r>
                              <a:rPr lang="it-IT" sz="1000" i="1">
                                <a:solidFill>
                                  <a:prstClr val="black">
                                    <a:lumMod val="65000"/>
                                    <a:lumOff val="35000"/>
                                  </a:prstClr>
                                </a:solidFill>
                                <a:latin typeface="+mj-lt"/>
                              </a:rPr>
                              <m:t>𝑠𝑜𝑠𝑡𝑒𝑛𝑢𝑡𝑎</m:t>
                            </m:r>
                            <m:r>
                              <a:rPr lang="it-IT" sz="1000" i="1">
                                <a:solidFill>
                                  <a:prstClr val="black">
                                    <a:lumMod val="65000"/>
                                    <a:lumOff val="35000"/>
                                  </a:prstClr>
                                </a:solidFill>
                                <a:latin typeface="+mj-lt"/>
                              </a:rPr>
                              <m:t> </m:t>
                            </m:r>
                            <m:r>
                              <a:rPr lang="it-IT" sz="1000" i="1">
                                <a:solidFill>
                                  <a:prstClr val="black">
                                    <a:lumMod val="65000"/>
                                    <a:lumOff val="35000"/>
                                  </a:prstClr>
                                </a:solidFill>
                                <a:latin typeface="+mj-lt"/>
                              </a:rPr>
                              <m:t>𝑖𝑛</m:t>
                            </m:r>
                            <m:r>
                              <a:rPr lang="it-IT" sz="1000" i="1">
                                <a:solidFill>
                                  <a:prstClr val="black">
                                    <a:lumMod val="65000"/>
                                    <a:lumOff val="35000"/>
                                  </a:prstClr>
                                </a:solidFill>
                                <a:latin typeface="+mj-lt"/>
                              </a:rPr>
                              <m:t> € </m:t>
                            </m:r>
                          </m:num>
                          <m:den>
                            <m:r>
                              <m:rPr>
                                <m:nor/>
                              </m:rPr>
                              <a:rPr lang="it-IT" sz="1000" i="1" dirty="0">
                                <a:solidFill>
                                  <a:prstClr val="black">
                                    <a:lumMod val="65000"/>
                                    <a:lumOff val="35000"/>
                                  </a:prstClr>
                                </a:solidFill>
                                <a:latin typeface="+mj-lt"/>
                              </a:rPr>
                              <m:t>potenza</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termica</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al</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focolare</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installata</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in</m:t>
                            </m:r>
                            <m:r>
                              <m:rPr>
                                <m:nor/>
                              </m:rPr>
                              <a:rPr lang="it-IT" sz="1000" i="1" dirty="0">
                                <a:solidFill>
                                  <a:prstClr val="black">
                                    <a:lumMod val="65000"/>
                                    <a:lumOff val="35000"/>
                                  </a:prstClr>
                                </a:solidFill>
                                <a:latin typeface="+mj-lt"/>
                              </a:rPr>
                              <m:t> </m:t>
                            </m:r>
                            <m:r>
                              <m:rPr>
                                <m:nor/>
                              </m:rPr>
                              <a:rPr lang="it-IT" sz="1000" i="1" dirty="0">
                                <a:solidFill>
                                  <a:prstClr val="black">
                                    <a:lumMod val="65000"/>
                                    <a:lumOff val="35000"/>
                                  </a:prstClr>
                                </a:solidFill>
                                <a:latin typeface="+mj-lt"/>
                              </a:rPr>
                              <m:t>kWt</m:t>
                            </m:r>
                          </m:den>
                        </m:f>
                      </m:oMath>
                    </a14:m>
                    <a:endParaRPr lang="it-IT" sz="750" i="1" dirty="0">
                      <a:solidFill>
                        <a:prstClr val="black">
                          <a:lumMod val="65000"/>
                          <a:lumOff val="35000"/>
                        </a:prstClr>
                      </a:solidFill>
                      <a:latin typeface="+mj-lt"/>
                    </a:endParaRPr>
                  </a:p>
                </p:txBody>
              </p:sp>
            </mc:Choice>
            <mc:Fallback>
              <p:sp>
                <p:nvSpPr>
                  <p:cNvPr id="21" name="Rettangolo 20"/>
                  <p:cNvSpPr>
                    <a:spLocks noRot="1" noChangeAspect="1" noMove="1" noResize="1" noEditPoints="1" noAdjustHandles="1" noChangeArrowheads="1" noChangeShapeType="1" noTextEdit="1"/>
                  </p:cNvSpPr>
                  <p:nvPr/>
                </p:nvSpPr>
                <p:spPr>
                  <a:xfrm>
                    <a:off x="8887590" y="2493259"/>
                    <a:ext cx="3837559" cy="269003"/>
                  </a:xfrm>
                  <a:prstGeom prst="rect">
                    <a:avLst/>
                  </a:prstGeom>
                  <a:blipFill rotWithShape="0">
                    <a:blip r:embed="rId3"/>
                    <a:stretch>
                      <a:fillRect b="-3571"/>
                    </a:stretch>
                  </a:blipFill>
                  <a:ln>
                    <a:noFill/>
                  </a:ln>
                </p:spPr>
                <p:txBody>
                  <a:bodyPr/>
                  <a:lstStyle/>
                  <a:p>
                    <a:r>
                      <a:rPr lang="it-IT">
                        <a:noFill/>
                      </a:rPr>
                      <a:t> </a:t>
                    </a:r>
                  </a:p>
                </p:txBody>
              </p:sp>
            </mc:Fallback>
          </mc:AlternateContent>
        </p:grpSp>
        <p:sp>
          <p:nvSpPr>
            <p:cNvPr id="18" name="Rettangolo 17"/>
            <p:cNvSpPr/>
            <p:nvPr/>
          </p:nvSpPr>
          <p:spPr>
            <a:xfrm>
              <a:off x="4306707" y="4337717"/>
              <a:ext cx="4040731" cy="453577"/>
            </a:xfrm>
            <a:prstGeom prst="rect">
              <a:avLst/>
            </a:prstGeom>
            <a:ln>
              <a:noFill/>
            </a:ln>
          </p:spPr>
          <p:txBody>
            <a:bodyPr wrap="square">
              <a:spAutoFit/>
            </a:bodyPr>
            <a:lstStyle/>
            <a:p>
              <a:r>
                <a:rPr lang="it-IT" sz="1000" i="1" dirty="0" err="1">
                  <a:solidFill>
                    <a:prstClr val="black">
                      <a:lumMod val="65000"/>
                      <a:lumOff val="35000"/>
                    </a:prstClr>
                  </a:solidFill>
                  <a:latin typeface="+mj-lt"/>
                </a:rPr>
                <a:t>Pn</a:t>
              </a:r>
              <a:r>
                <a:rPr lang="it-IT" sz="1000" i="1" dirty="0">
                  <a:solidFill>
                    <a:prstClr val="black">
                      <a:lumMod val="65000"/>
                      <a:lumOff val="35000"/>
                    </a:prstClr>
                  </a:solidFill>
                  <a:latin typeface="+mj-lt"/>
                </a:rPr>
                <a:t> </a:t>
              </a:r>
              <a:r>
                <a:rPr lang="it-IT" sz="1000" i="1" dirty="0" err="1">
                  <a:solidFill>
                    <a:prstClr val="black">
                      <a:lumMod val="65000"/>
                      <a:lumOff val="35000"/>
                    </a:prstClr>
                  </a:solidFill>
                  <a:latin typeface="+mj-lt"/>
                </a:rPr>
                <a:t>int</a:t>
              </a:r>
              <a:r>
                <a:rPr lang="it-IT" sz="1000" i="1" dirty="0">
                  <a:solidFill>
                    <a:prstClr val="black">
                      <a:lumMod val="65000"/>
                      <a:lumOff val="35000"/>
                    </a:prstClr>
                  </a:solidFill>
                  <a:latin typeface="+mj-lt"/>
                </a:rPr>
                <a:t> = somma delle potenze termiche del focolare dei generatori di calore installati </a:t>
              </a:r>
            </a:p>
          </p:txBody>
        </p:sp>
      </p:grpSp>
      <p:graphicFrame>
        <p:nvGraphicFramePr>
          <p:cNvPr id="7" name="Tabella 6"/>
          <p:cNvGraphicFramePr>
            <a:graphicFrameLocks noGrp="1"/>
          </p:cNvGraphicFramePr>
          <p:nvPr>
            <p:extLst>
              <p:ext uri="{D42A27DB-BD31-4B8C-83A1-F6EECF244321}">
                <p14:modId xmlns:p14="http://schemas.microsoft.com/office/powerpoint/2010/main" val="651572090"/>
              </p:ext>
            </p:extLst>
          </p:nvPr>
        </p:nvGraphicFramePr>
        <p:xfrm>
          <a:off x="721403" y="2148468"/>
          <a:ext cx="4809603" cy="1561171"/>
        </p:xfrm>
        <a:graphic>
          <a:graphicData uri="http://schemas.openxmlformats.org/drawingml/2006/table">
            <a:tbl>
              <a:tblPr/>
              <a:tblGrid>
                <a:gridCol w="2609576">
                  <a:extLst>
                    <a:ext uri="{9D8B030D-6E8A-4147-A177-3AD203B41FA5}">
                      <a16:colId xmlns:a16="http://schemas.microsoft.com/office/drawing/2014/main" xmlns="" val="20000"/>
                    </a:ext>
                  </a:extLst>
                </a:gridCol>
                <a:gridCol w="1153586">
                  <a:extLst>
                    <a:ext uri="{9D8B030D-6E8A-4147-A177-3AD203B41FA5}">
                      <a16:colId xmlns:a16="http://schemas.microsoft.com/office/drawing/2014/main" xmlns="" val="20001"/>
                    </a:ext>
                  </a:extLst>
                </a:gridCol>
                <a:gridCol w="1046441">
                  <a:extLst>
                    <a:ext uri="{9D8B030D-6E8A-4147-A177-3AD203B41FA5}">
                      <a16:colId xmlns:a16="http://schemas.microsoft.com/office/drawing/2014/main" xmlns="" val="20002"/>
                    </a:ext>
                  </a:extLst>
                </a:gridCol>
              </a:tblGrid>
              <a:tr h="535816">
                <a:tc>
                  <a:txBody>
                    <a:bodyPr/>
                    <a:lstStyle/>
                    <a:p>
                      <a:pPr algn="ctr" fontAlgn="ctr"/>
                      <a:r>
                        <a:rPr lang="it-IT" sz="900" b="1" i="0" u="none" strike="noStrike" dirty="0">
                          <a:solidFill>
                            <a:srgbClr val="000000"/>
                          </a:solidFill>
                          <a:effectLst/>
                          <a:latin typeface="Titillium" pitchFamily="50" charset="0"/>
                          <a:cs typeface="Calibri"/>
                        </a:rPr>
                        <a:t>Tipologia di intervento</a:t>
                      </a:r>
                      <a:endParaRPr lang="it-IT" sz="900" b="1"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900" b="1" i="0" u="none" strike="noStrike" dirty="0">
                          <a:solidFill>
                            <a:srgbClr val="000000"/>
                          </a:solidFill>
                          <a:effectLst/>
                          <a:latin typeface="Titillium" pitchFamily="50" charset="0"/>
                          <a:cs typeface="Calibri"/>
                        </a:rPr>
                        <a:t>Costo</a:t>
                      </a:r>
                      <a:br>
                        <a:rPr lang="it-IT" sz="900" b="1" i="0" u="none" strike="noStrike" dirty="0">
                          <a:solidFill>
                            <a:srgbClr val="000000"/>
                          </a:solidFill>
                          <a:effectLst/>
                          <a:latin typeface="Titillium" pitchFamily="50" charset="0"/>
                          <a:cs typeface="Calibri"/>
                        </a:rPr>
                      </a:br>
                      <a:r>
                        <a:rPr lang="it-IT" sz="900" b="1" i="0" u="none" strike="noStrike" dirty="0">
                          <a:solidFill>
                            <a:srgbClr val="000000"/>
                          </a:solidFill>
                          <a:effectLst/>
                          <a:latin typeface="Titillium" pitchFamily="50" charset="0"/>
                          <a:cs typeface="Calibri"/>
                        </a:rPr>
                        <a:t>massimo ammissibile</a:t>
                      </a:r>
                      <a:br>
                        <a:rPr lang="it-IT" sz="900" b="1" i="0" u="none" strike="noStrike" dirty="0">
                          <a:solidFill>
                            <a:srgbClr val="000000"/>
                          </a:solidFill>
                          <a:effectLst/>
                          <a:latin typeface="Titillium" pitchFamily="50" charset="0"/>
                          <a:cs typeface="Calibri"/>
                        </a:rPr>
                      </a:br>
                      <a:r>
                        <a:rPr lang="it-IT" sz="900" b="1" i="0" u="none" strike="noStrike" dirty="0" err="1">
                          <a:solidFill>
                            <a:srgbClr val="000000"/>
                          </a:solidFill>
                          <a:effectLst/>
                          <a:latin typeface="Titillium" pitchFamily="50" charset="0"/>
                          <a:cs typeface="Calibri"/>
                        </a:rPr>
                        <a:t>C</a:t>
                      </a:r>
                      <a:r>
                        <a:rPr lang="it-IT" sz="900" b="1" i="0" u="none" strike="noStrike" baseline="-25000" dirty="0" err="1">
                          <a:solidFill>
                            <a:srgbClr val="000000"/>
                          </a:solidFill>
                          <a:effectLst/>
                          <a:latin typeface="Titillium" pitchFamily="50" charset="0"/>
                          <a:cs typeface="Calibri"/>
                        </a:rPr>
                        <a:t>max</a:t>
                      </a:r>
                      <a:endParaRPr lang="it-IT" sz="900" b="1"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900" b="1" i="0" u="none" strike="noStrike" dirty="0">
                          <a:solidFill>
                            <a:srgbClr val="000000"/>
                          </a:solidFill>
                          <a:effectLst/>
                          <a:latin typeface="Titillium" pitchFamily="50" charset="0"/>
                          <a:cs typeface="Calibri"/>
                        </a:rPr>
                        <a:t>Valore massimo dell'incentivo</a:t>
                      </a:r>
                      <a:br>
                        <a:rPr lang="it-IT" sz="900" b="1" i="0" u="none" strike="noStrike" dirty="0">
                          <a:solidFill>
                            <a:srgbClr val="000000"/>
                          </a:solidFill>
                          <a:effectLst/>
                          <a:latin typeface="Titillium" pitchFamily="50" charset="0"/>
                          <a:cs typeface="Calibri"/>
                        </a:rPr>
                      </a:br>
                      <a:r>
                        <a:rPr lang="it-IT" sz="900" b="1" i="0" u="none" strike="noStrike" dirty="0" err="1">
                          <a:solidFill>
                            <a:srgbClr val="000000"/>
                          </a:solidFill>
                          <a:effectLst/>
                          <a:latin typeface="Titillium" pitchFamily="50" charset="0"/>
                          <a:cs typeface="Calibri"/>
                        </a:rPr>
                        <a:t>Imax</a:t>
                      </a:r>
                      <a:r>
                        <a:rPr lang="it-IT" sz="900" b="1" i="0" u="none" strike="noStrike" dirty="0">
                          <a:solidFill>
                            <a:srgbClr val="000000"/>
                          </a:solidFill>
                          <a:effectLst/>
                          <a:latin typeface="Titillium" pitchFamily="50" charset="0"/>
                          <a:cs typeface="Calibri"/>
                        </a:rPr>
                        <a:t> [€]</a:t>
                      </a:r>
                      <a:endParaRPr lang="it-IT" sz="900" b="1"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0000"/>
                  </a:ext>
                </a:extLst>
              </a:tr>
              <a:tr h="529959">
                <a:tc>
                  <a:txBody>
                    <a:bodyPr/>
                    <a:lstStyle/>
                    <a:p>
                      <a:pPr algn="ctr" fontAlgn="ctr"/>
                      <a:r>
                        <a:rPr lang="it-IT" sz="900" b="0" i="0" u="none" strike="noStrike" dirty="0">
                          <a:solidFill>
                            <a:srgbClr val="000000"/>
                          </a:solidFill>
                          <a:effectLst/>
                          <a:latin typeface="Titillium" pitchFamily="50" charset="0"/>
                          <a:cs typeface="Calibri"/>
                        </a:rPr>
                        <a:t>Generatori di calore a condensazione con </a:t>
                      </a:r>
                      <a:endParaRPr lang="it-IT" sz="900" b="0" i="0" u="none" strike="noStrike" dirty="0" smtClean="0">
                        <a:solidFill>
                          <a:srgbClr val="000000"/>
                        </a:solidFill>
                        <a:effectLst/>
                        <a:latin typeface="Titillium" pitchFamily="50" charset="0"/>
                        <a:cs typeface="Calibri"/>
                      </a:endParaRPr>
                    </a:p>
                    <a:p>
                      <a:pPr algn="ctr" fontAlgn="ctr"/>
                      <a:r>
                        <a:rPr lang="it-IT" sz="900" b="1" i="0" u="none" strike="noStrike" dirty="0" err="1" smtClean="0">
                          <a:solidFill>
                            <a:srgbClr val="000000"/>
                          </a:solidFill>
                          <a:effectLst/>
                          <a:latin typeface="Titillium" pitchFamily="50" charset="0"/>
                          <a:cs typeface="Calibri"/>
                        </a:rPr>
                        <a:t>P</a:t>
                      </a:r>
                      <a:r>
                        <a:rPr lang="it-IT" sz="900" b="1" i="0" u="none" strike="noStrike" baseline="-25000" dirty="0" err="1" smtClean="0">
                          <a:solidFill>
                            <a:srgbClr val="000000"/>
                          </a:solidFill>
                          <a:effectLst/>
                          <a:latin typeface="Titillium" pitchFamily="50" charset="0"/>
                          <a:cs typeface="Calibri"/>
                        </a:rPr>
                        <a:t>n</a:t>
                      </a:r>
                      <a:r>
                        <a:rPr lang="it-IT" sz="900" b="1" i="0" u="none" strike="noStrike" baseline="-25000" dirty="0" smtClean="0">
                          <a:solidFill>
                            <a:srgbClr val="000000"/>
                          </a:solidFill>
                          <a:effectLst/>
                          <a:latin typeface="Titillium" pitchFamily="50" charset="0"/>
                          <a:cs typeface="Calibri"/>
                        </a:rPr>
                        <a:t> </a:t>
                      </a:r>
                      <a:r>
                        <a:rPr lang="it-IT" sz="900" b="1" i="0" u="none" strike="noStrike" baseline="-25000" dirty="0" err="1">
                          <a:solidFill>
                            <a:srgbClr val="000000"/>
                          </a:solidFill>
                          <a:effectLst/>
                          <a:latin typeface="Titillium" pitchFamily="50" charset="0"/>
                          <a:cs typeface="Calibri"/>
                        </a:rPr>
                        <a:t>int</a:t>
                      </a:r>
                      <a:r>
                        <a:rPr lang="it-IT" sz="900" b="1" i="0" u="none" strike="noStrike" baseline="-25000" dirty="0">
                          <a:solidFill>
                            <a:srgbClr val="000000"/>
                          </a:solidFill>
                          <a:effectLst/>
                          <a:latin typeface="Titillium" pitchFamily="50" charset="0"/>
                          <a:cs typeface="Calibri"/>
                        </a:rPr>
                        <a:t> </a:t>
                      </a:r>
                      <a:r>
                        <a:rPr lang="it-IT" sz="900" b="1" i="0" u="none" strike="noStrike" dirty="0">
                          <a:solidFill>
                            <a:srgbClr val="000000"/>
                          </a:solidFill>
                          <a:effectLst/>
                          <a:latin typeface="Titillium" pitchFamily="50" charset="0"/>
                          <a:cs typeface="Calibri"/>
                        </a:rPr>
                        <a:t>≤ 35 kW</a:t>
                      </a:r>
                      <a:r>
                        <a:rPr lang="it-IT" sz="900" b="1" i="0" u="none" strike="noStrike" baseline="-25000" dirty="0">
                          <a:solidFill>
                            <a:srgbClr val="000000"/>
                          </a:solidFill>
                          <a:effectLst/>
                          <a:latin typeface="Titillium" pitchFamily="50" charset="0"/>
                          <a:cs typeface="Calibri"/>
                        </a:rPr>
                        <a:t>t</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900" b="0" i="0" u="none" strike="noStrike" dirty="0">
                          <a:solidFill>
                            <a:srgbClr val="000000"/>
                          </a:solidFill>
                          <a:effectLst/>
                          <a:latin typeface="Titillium" pitchFamily="50" charset="0"/>
                          <a:cs typeface="Calibri"/>
                        </a:rPr>
                        <a:t>160 €/kW</a:t>
                      </a:r>
                      <a:r>
                        <a:rPr lang="it-IT" sz="900" b="0" i="0" u="none" strike="noStrike" baseline="-25000" dirty="0">
                          <a:solidFill>
                            <a:srgbClr val="000000"/>
                          </a:solidFill>
                          <a:effectLst/>
                          <a:latin typeface="Titillium" pitchFamily="50" charset="0"/>
                          <a:cs typeface="Calibri"/>
                        </a:rPr>
                        <a:t>t</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900" b="0" i="0" u="none" strike="noStrike" dirty="0">
                          <a:solidFill>
                            <a:srgbClr val="000000"/>
                          </a:solidFill>
                          <a:effectLst/>
                          <a:latin typeface="Titillium" pitchFamily="50" charset="0"/>
                          <a:cs typeface="Calibri"/>
                        </a:rPr>
                        <a:t>3.000</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95396">
                <a:tc>
                  <a:txBody>
                    <a:bodyPr/>
                    <a:lstStyle/>
                    <a:p>
                      <a:pPr algn="ctr" fontAlgn="ctr"/>
                      <a:r>
                        <a:rPr lang="it-IT" sz="900" b="0" i="0" u="none" strike="noStrike" dirty="0">
                          <a:solidFill>
                            <a:srgbClr val="000000"/>
                          </a:solidFill>
                          <a:effectLst/>
                          <a:latin typeface="Titillium" pitchFamily="50" charset="0"/>
                          <a:cs typeface="Calibri"/>
                        </a:rPr>
                        <a:t>Generatori di calore a condensazione con </a:t>
                      </a:r>
                      <a:endParaRPr lang="it-IT" sz="900" b="0" i="0" u="none" strike="noStrike" dirty="0" smtClean="0">
                        <a:solidFill>
                          <a:srgbClr val="000000"/>
                        </a:solidFill>
                        <a:effectLst/>
                        <a:latin typeface="Titillium" pitchFamily="50" charset="0"/>
                        <a:cs typeface="Calibri"/>
                      </a:endParaRPr>
                    </a:p>
                    <a:p>
                      <a:pPr algn="ctr" fontAlgn="ctr"/>
                      <a:r>
                        <a:rPr lang="it-IT" sz="900" b="1" i="0" u="none" strike="noStrike" dirty="0" err="1" smtClean="0">
                          <a:solidFill>
                            <a:srgbClr val="000000"/>
                          </a:solidFill>
                          <a:effectLst/>
                          <a:latin typeface="Titillium" pitchFamily="50" charset="0"/>
                          <a:cs typeface="Calibri"/>
                        </a:rPr>
                        <a:t>P</a:t>
                      </a:r>
                      <a:r>
                        <a:rPr lang="it-IT" sz="900" b="1" i="0" u="none" strike="noStrike" baseline="-25000" dirty="0" err="1" smtClean="0">
                          <a:solidFill>
                            <a:srgbClr val="000000"/>
                          </a:solidFill>
                          <a:effectLst/>
                          <a:latin typeface="Titillium" pitchFamily="50" charset="0"/>
                          <a:cs typeface="Calibri"/>
                        </a:rPr>
                        <a:t>n</a:t>
                      </a:r>
                      <a:r>
                        <a:rPr lang="it-IT" sz="900" b="1" i="0" u="none" strike="noStrike" dirty="0" smtClean="0">
                          <a:solidFill>
                            <a:srgbClr val="000000"/>
                          </a:solidFill>
                          <a:effectLst/>
                          <a:latin typeface="Titillium" pitchFamily="50" charset="0"/>
                          <a:cs typeface="Calibri"/>
                        </a:rPr>
                        <a:t> </a:t>
                      </a:r>
                      <a:r>
                        <a:rPr lang="it-IT" sz="900" b="1" i="0" u="none" strike="noStrike" baseline="-25000" dirty="0" err="1">
                          <a:solidFill>
                            <a:srgbClr val="000000"/>
                          </a:solidFill>
                          <a:effectLst/>
                          <a:latin typeface="Titillium" pitchFamily="50" charset="0"/>
                          <a:cs typeface="Calibri"/>
                        </a:rPr>
                        <a:t>int</a:t>
                      </a:r>
                      <a:r>
                        <a:rPr lang="it-IT" sz="900" b="1" i="0" u="none" strike="noStrike" baseline="-25000" dirty="0">
                          <a:solidFill>
                            <a:srgbClr val="000000"/>
                          </a:solidFill>
                          <a:effectLst/>
                          <a:latin typeface="Titillium" pitchFamily="50" charset="0"/>
                          <a:cs typeface="Calibri"/>
                        </a:rPr>
                        <a:t> </a:t>
                      </a:r>
                      <a:r>
                        <a:rPr lang="it-IT" sz="900" b="1" i="0" u="none" strike="noStrike" dirty="0">
                          <a:solidFill>
                            <a:srgbClr val="000000"/>
                          </a:solidFill>
                          <a:effectLst/>
                          <a:latin typeface="Titillium" pitchFamily="50" charset="0"/>
                          <a:cs typeface="Calibri"/>
                        </a:rPr>
                        <a:t>&gt; 35 </a:t>
                      </a:r>
                      <a:r>
                        <a:rPr lang="it-IT" sz="900" b="1" i="0" u="none" strike="noStrike" dirty="0" err="1">
                          <a:solidFill>
                            <a:srgbClr val="000000"/>
                          </a:solidFill>
                          <a:effectLst/>
                          <a:latin typeface="Titillium" pitchFamily="50" charset="0"/>
                          <a:cs typeface="Calibri"/>
                        </a:rPr>
                        <a:t>kW</a:t>
                      </a:r>
                      <a:r>
                        <a:rPr lang="it-IT" sz="900" b="1" i="0" u="none" strike="noStrike" baseline="-25000" dirty="0" err="1">
                          <a:solidFill>
                            <a:srgbClr val="000000"/>
                          </a:solidFill>
                          <a:effectLst/>
                          <a:latin typeface="Titillium" pitchFamily="50" charset="0"/>
                          <a:cs typeface="Calibri"/>
                        </a:rPr>
                        <a:t>t</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900" b="0" i="0" u="none" strike="noStrike" dirty="0">
                          <a:solidFill>
                            <a:srgbClr val="000000"/>
                          </a:solidFill>
                          <a:effectLst/>
                          <a:latin typeface="Titillium" pitchFamily="50" charset="0"/>
                          <a:cs typeface="Calibri"/>
                        </a:rPr>
                        <a:t>130 €/</a:t>
                      </a:r>
                      <a:r>
                        <a:rPr lang="it-IT" sz="900" b="0" i="0" u="none" strike="noStrike" dirty="0" err="1">
                          <a:solidFill>
                            <a:srgbClr val="000000"/>
                          </a:solidFill>
                          <a:effectLst/>
                          <a:latin typeface="Titillium" pitchFamily="50" charset="0"/>
                          <a:cs typeface="Calibri"/>
                        </a:rPr>
                        <a:t>kW</a:t>
                      </a:r>
                      <a:r>
                        <a:rPr lang="it-IT" sz="900" b="0" i="0" u="none" strike="noStrike" baseline="-25000" dirty="0" err="1">
                          <a:solidFill>
                            <a:srgbClr val="000000"/>
                          </a:solidFill>
                          <a:effectLst/>
                          <a:latin typeface="Titillium" pitchFamily="50" charset="0"/>
                          <a:cs typeface="Calibri"/>
                        </a:rPr>
                        <a:t>t</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900" b="0" i="0" u="none" strike="noStrike" dirty="0">
                          <a:solidFill>
                            <a:srgbClr val="000000"/>
                          </a:solidFill>
                          <a:effectLst/>
                          <a:latin typeface="Titillium" pitchFamily="50" charset="0"/>
                          <a:cs typeface="Calibri"/>
                        </a:rPr>
                        <a:t>40.000</a:t>
                      </a:r>
                      <a:endParaRPr lang="it-IT" sz="900" b="0" i="0" u="none" strike="noStrike" dirty="0">
                        <a:solidFill>
                          <a:srgbClr val="000000"/>
                        </a:solidFill>
                        <a:effectLst/>
                        <a:latin typeface="Titillium" pitchFamily="50"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bl>
          </a:graphicData>
        </a:graphic>
      </p:graphicFrame>
      <p:sp>
        <p:nvSpPr>
          <p:cNvPr id="14" name="Rettangolo arrotondato 13"/>
          <p:cNvSpPr/>
          <p:nvPr/>
        </p:nvSpPr>
        <p:spPr>
          <a:xfrm>
            <a:off x="5946489" y="3746810"/>
            <a:ext cx="2862974" cy="714050"/>
          </a:xfrm>
          <a:prstGeom prst="roundRect">
            <a:avLst/>
          </a:prstGeom>
          <a:noFill/>
          <a:ln w="222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1050">
              <a:solidFill>
                <a:prstClr val="white"/>
              </a:solidFill>
            </a:endParaRPr>
          </a:p>
        </p:txBody>
      </p:sp>
      <p:sp>
        <p:nvSpPr>
          <p:cNvPr id="23" name="Rettangolo 22"/>
          <p:cNvSpPr/>
          <p:nvPr/>
        </p:nvSpPr>
        <p:spPr>
          <a:xfrm>
            <a:off x="6177533" y="3817602"/>
            <a:ext cx="2435282" cy="253916"/>
          </a:xfrm>
          <a:prstGeom prst="rect">
            <a:avLst/>
          </a:prstGeom>
          <a:ln>
            <a:noFill/>
          </a:ln>
        </p:spPr>
        <p:txBody>
          <a:bodyPr wrap="none">
            <a:spAutoFit/>
          </a:bodyPr>
          <a:lstStyle/>
          <a:p>
            <a:r>
              <a:rPr lang="it-IT" sz="1050" b="1" dirty="0">
                <a:solidFill>
                  <a:prstClr val="black">
                    <a:lumMod val="65000"/>
                    <a:lumOff val="35000"/>
                  </a:prstClr>
                </a:solidFill>
              </a:rPr>
              <a:t>Aumento della </a:t>
            </a:r>
            <a:r>
              <a:rPr lang="it-IT" sz="1050" b="1" dirty="0">
                <a:solidFill>
                  <a:prstClr val="black">
                    <a:lumMod val="65000"/>
                    <a:lumOff val="35000"/>
                  </a:prstClr>
                </a:solidFill>
              </a:rPr>
              <a:t>p</a:t>
            </a:r>
            <a:r>
              <a:rPr lang="it-IT" sz="1050" b="1" dirty="0">
                <a:solidFill>
                  <a:prstClr val="black">
                    <a:lumMod val="65000"/>
                    <a:lumOff val="35000"/>
                  </a:prstClr>
                </a:solidFill>
              </a:rPr>
              <a:t>ercentuale  al 55 %</a:t>
            </a:r>
            <a:endParaRPr lang="it-IT" sz="1050" b="1" dirty="0">
              <a:solidFill>
                <a:prstClr val="black">
                  <a:lumMod val="65000"/>
                  <a:lumOff val="35000"/>
                </a:prstClr>
              </a:solidFill>
            </a:endParaRPr>
          </a:p>
        </p:txBody>
      </p:sp>
      <p:sp>
        <p:nvSpPr>
          <p:cNvPr id="24" name="Rettangolo 23"/>
          <p:cNvSpPr/>
          <p:nvPr/>
        </p:nvSpPr>
        <p:spPr>
          <a:xfrm>
            <a:off x="6363985" y="4137614"/>
            <a:ext cx="2116285" cy="219291"/>
          </a:xfrm>
          <a:prstGeom prst="rect">
            <a:avLst/>
          </a:prstGeom>
          <a:ln>
            <a:noFill/>
          </a:ln>
        </p:spPr>
        <p:txBody>
          <a:bodyPr wrap="none">
            <a:spAutoFit/>
          </a:bodyPr>
          <a:lstStyle/>
          <a:p>
            <a:pPr algn="ctr"/>
            <a:r>
              <a:rPr lang="it-IT" sz="825" dirty="0">
                <a:solidFill>
                  <a:prstClr val="black">
                    <a:lumMod val="65000"/>
                    <a:lumOff val="35000"/>
                  </a:prstClr>
                </a:solidFill>
              </a:rPr>
              <a:t>Intervento  combinato con  intervento 1.A</a:t>
            </a:r>
            <a:endParaRPr lang="it-IT" sz="825" dirty="0">
              <a:solidFill>
                <a:prstClr val="black">
                  <a:lumMod val="65000"/>
                  <a:lumOff val="35000"/>
                </a:prstClr>
              </a:solidFill>
            </a:endParaRPr>
          </a:p>
        </p:txBody>
      </p:sp>
      <p:sp>
        <p:nvSpPr>
          <p:cNvPr id="2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C</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6"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841569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6" name="Google Shape;296;p11"/>
          <p:cNvSpPr txBox="1"/>
          <p:nvPr/>
        </p:nvSpPr>
        <p:spPr>
          <a:xfrm>
            <a:off x="-1058466" y="5055394"/>
            <a:ext cx="372666" cy="11549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it-IT" sz="900">
                <a:solidFill>
                  <a:schemeClr val="lt1"/>
                </a:solidFill>
                <a:latin typeface="Arial"/>
                <a:ea typeface="Arial"/>
                <a:cs typeface="Arial"/>
                <a:sym typeface="Arial"/>
              </a:rPr>
              <a:t>19</a:t>
            </a:fld>
            <a:endParaRPr sz="900" dirty="0">
              <a:solidFill>
                <a:schemeClr val="lt1"/>
              </a:solidFill>
              <a:latin typeface="Arial"/>
              <a:ea typeface="Arial"/>
              <a:cs typeface="Arial"/>
              <a:sym typeface="Arial"/>
            </a:endParaRPr>
          </a:p>
        </p:txBody>
      </p:sp>
      <p:sp>
        <p:nvSpPr>
          <p:cNvPr id="26"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a:t>
            </a:r>
            <a:r>
              <a:rPr lang="it-IT" dirty="0">
                <a:solidFill>
                  <a:schemeClr val="tx1">
                    <a:lumMod val="65000"/>
                    <a:lumOff val="35000"/>
                  </a:schemeClr>
                </a:solidFill>
                <a:latin typeface="Montserrat ExtraBold"/>
                <a:ea typeface="Montserrat ExtraBold"/>
                <a:cs typeface="Montserrat ExtraBold"/>
                <a:sym typeface="Arial Narrow"/>
              </a:rPr>
              <a:t>C</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pic>
        <p:nvPicPr>
          <p:cNvPr id="2" name="Immagine 1"/>
          <p:cNvPicPr>
            <a:picLocks noChangeAspect="1"/>
          </p:cNvPicPr>
          <p:nvPr/>
        </p:nvPicPr>
        <p:blipFill rotWithShape="1">
          <a:blip r:embed="rId3"/>
          <a:srcRect t="1561" b="7719"/>
          <a:stretch/>
        </p:blipFill>
        <p:spPr>
          <a:xfrm>
            <a:off x="690680" y="631902"/>
            <a:ext cx="5586753" cy="3494049"/>
          </a:xfrm>
          <a:prstGeom prst="rect">
            <a:avLst/>
          </a:prstGeom>
        </p:spPr>
      </p:pic>
      <p:pic>
        <p:nvPicPr>
          <p:cNvPr id="6" name="Immagine 5"/>
          <p:cNvPicPr>
            <a:picLocks noChangeAspect="1"/>
          </p:cNvPicPr>
          <p:nvPr/>
        </p:nvPicPr>
        <p:blipFill rotWithShape="1">
          <a:blip r:embed="rId3"/>
          <a:srcRect t="80409"/>
          <a:stretch/>
        </p:blipFill>
        <p:spPr>
          <a:xfrm>
            <a:off x="753870" y="3575824"/>
            <a:ext cx="5586753" cy="754566"/>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6434" y="3409021"/>
            <a:ext cx="1555072" cy="1166304"/>
          </a:xfrm>
          <a:prstGeom prst="rect">
            <a:avLst/>
          </a:prstGeom>
        </p:spPr>
      </p:pic>
      <p:pic>
        <p:nvPicPr>
          <p:cNvPr id="10" name="Immagine 9"/>
          <p:cNvPicPr>
            <a:picLocks noChangeAspect="1"/>
          </p:cNvPicPr>
          <p:nvPr/>
        </p:nvPicPr>
        <p:blipFill>
          <a:blip r:embed="rId5"/>
          <a:stretch>
            <a:fillRect/>
          </a:stretch>
        </p:blipFill>
        <p:spPr>
          <a:xfrm>
            <a:off x="829220" y="807720"/>
            <a:ext cx="5086955" cy="3573780"/>
          </a:xfrm>
          <a:prstGeom prst="rect">
            <a:avLst/>
          </a:prstGeom>
        </p:spPr>
      </p:pic>
      <p:pic>
        <p:nvPicPr>
          <p:cNvPr id="13" name="Immagine 12"/>
          <p:cNvPicPr>
            <a:picLocks noChangeAspect="1"/>
          </p:cNvPicPr>
          <p:nvPr/>
        </p:nvPicPr>
        <p:blipFill>
          <a:blip r:embed="rId6"/>
          <a:stretch>
            <a:fillRect/>
          </a:stretch>
        </p:blipFill>
        <p:spPr>
          <a:xfrm>
            <a:off x="6089947" y="563880"/>
            <a:ext cx="2397390" cy="1463040"/>
          </a:xfrm>
          <a:prstGeom prst="rect">
            <a:avLst/>
          </a:prstGeom>
        </p:spPr>
      </p:pic>
      <p:pic>
        <p:nvPicPr>
          <p:cNvPr id="11" name="Immagine 10"/>
          <p:cNvPicPr>
            <a:picLocks noChangeAspect="1"/>
          </p:cNvPicPr>
          <p:nvPr/>
        </p:nvPicPr>
        <p:blipFill>
          <a:blip r:embed="rId7"/>
          <a:stretch>
            <a:fillRect/>
          </a:stretch>
        </p:blipFill>
        <p:spPr>
          <a:xfrm>
            <a:off x="6052251" y="1760220"/>
            <a:ext cx="2695509" cy="1643208"/>
          </a:xfrm>
          <a:prstGeom prst="rect">
            <a:avLst/>
          </a:prstGeom>
        </p:spPr>
      </p:pic>
      <p:pic>
        <p:nvPicPr>
          <p:cNvPr id="12" name="Immagine 11"/>
          <p:cNvPicPr>
            <a:picLocks noChangeAspect="1"/>
          </p:cNvPicPr>
          <p:nvPr/>
        </p:nvPicPr>
        <p:blipFill>
          <a:blip r:embed="rId8"/>
          <a:stretch>
            <a:fillRect/>
          </a:stretch>
        </p:blipFill>
        <p:spPr>
          <a:xfrm>
            <a:off x="7459980" y="3101386"/>
            <a:ext cx="1582102" cy="1505856"/>
          </a:xfrm>
          <a:prstGeom prst="rect">
            <a:avLst/>
          </a:prstGeom>
        </p:spPr>
      </p:pic>
    </p:spTree>
    <p:extLst>
      <p:ext uri="{BB962C8B-B14F-4D97-AF65-F5344CB8AC3E}">
        <p14:creationId xmlns:p14="http://schemas.microsoft.com/office/powerpoint/2010/main" val="81576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4" name="Immagine 3"/>
          <p:cNvPicPr>
            <a:picLocks noChangeAspect="1"/>
          </p:cNvPicPr>
          <p:nvPr/>
        </p:nvPicPr>
        <p:blipFill rotWithShape="1">
          <a:blip r:embed="rId3"/>
          <a:srcRect l="11582" t="30118" r="13417" b="4890"/>
          <a:stretch/>
        </p:blipFill>
        <p:spPr>
          <a:xfrm>
            <a:off x="655320" y="556260"/>
            <a:ext cx="7993380" cy="3896368"/>
          </a:xfrm>
          <a:prstGeom prst="rect">
            <a:avLst/>
          </a:prstGeom>
        </p:spPr>
      </p:pic>
      <p:sp>
        <p:nvSpPr>
          <p:cNvPr id="359" name="Google Shape;359;p15"/>
          <p:cNvSpPr/>
          <p:nvPr/>
        </p:nvSpPr>
        <p:spPr>
          <a:xfrm>
            <a:off x="7395138" y="4331207"/>
            <a:ext cx="1518047" cy="30008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Fonte GSE</a:t>
            </a:r>
            <a:endParaRPr dirty="0"/>
          </a:p>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Dati aggiornati al </a:t>
            </a:r>
            <a:r>
              <a:rPr lang="it-IT" sz="750" dirty="0" smtClean="0">
                <a:solidFill>
                  <a:schemeClr val="dk1"/>
                </a:solidFill>
                <a:latin typeface="Century Gothic"/>
                <a:ea typeface="Century Gothic"/>
                <a:cs typeface="Century Gothic"/>
                <a:sym typeface="Century Gothic"/>
              </a:rPr>
              <a:t>01/02/2024</a:t>
            </a:r>
            <a:endParaRPr sz="750" dirty="0">
              <a:solidFill>
                <a:schemeClr val="dk1"/>
              </a:solidFill>
              <a:latin typeface="Century Gothic"/>
              <a:ea typeface="Century Gothic"/>
              <a:cs typeface="Century Gothic"/>
              <a:sym typeface="Century Gothic"/>
            </a:endParaRPr>
          </a:p>
        </p:txBody>
      </p:sp>
      <p:sp>
        <p:nvSpPr>
          <p:cNvPr id="2" name="CasellaDiTesto 1"/>
          <p:cNvSpPr txBox="1"/>
          <p:nvPr/>
        </p:nvSpPr>
        <p:spPr>
          <a:xfrm>
            <a:off x="948173" y="809050"/>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3" name="CasellaDiTesto 12"/>
          <p:cNvSpPr txBox="1"/>
          <p:nvPr/>
        </p:nvSpPr>
        <p:spPr>
          <a:xfrm>
            <a:off x="941480" y="2840659"/>
            <a:ext cx="1637211" cy="200055"/>
          </a:xfrm>
          <a:prstGeom prst="rect">
            <a:avLst/>
          </a:prstGeom>
          <a:noFill/>
        </p:spPr>
        <p:txBody>
          <a:bodyPr wrap="square" rtlCol="0">
            <a:spAutoFit/>
          </a:bodyPr>
          <a:lstStyle/>
          <a:p>
            <a:r>
              <a:rPr lang="it-IT" sz="700" dirty="0" smtClean="0">
                <a:solidFill>
                  <a:schemeClr val="bg1">
                    <a:lumMod val="50000"/>
                  </a:schemeClr>
                </a:solidFill>
              </a:rPr>
              <a:t>2024</a:t>
            </a:r>
            <a:endParaRPr lang="it-IT" sz="700" dirty="0">
              <a:solidFill>
                <a:schemeClr val="bg1">
                  <a:lumMod val="50000"/>
                </a:schemeClr>
              </a:solidFill>
            </a:endParaRPr>
          </a:p>
        </p:txBody>
      </p:sp>
      <p:sp>
        <p:nvSpPr>
          <p:cNvPr id="15" name="CasellaDiTesto 14"/>
          <p:cNvSpPr txBox="1"/>
          <p:nvPr/>
        </p:nvSpPr>
        <p:spPr>
          <a:xfrm>
            <a:off x="2234300" y="791211"/>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a:t>
            </a:r>
            <a:r>
              <a:rPr lang="it-IT" dirty="0">
                <a:solidFill>
                  <a:schemeClr val="tx1">
                    <a:lumMod val="65000"/>
                    <a:lumOff val="35000"/>
                  </a:schemeClr>
                </a:solidFill>
                <a:latin typeface="Montserrat ExtraBold"/>
                <a:ea typeface="Montserrat ExtraBold"/>
                <a:cs typeface="Montserrat ExtraBold"/>
                <a:sym typeface="Arial Narrow"/>
              </a:rPr>
              <a:t>C</a:t>
            </a:r>
            <a:endParaRPr dirty="0">
              <a:solidFill>
                <a:schemeClr val="tx1">
                  <a:lumMod val="65000"/>
                  <a:lumOff val="35000"/>
                </a:schemeClr>
              </a:solidFill>
              <a:latin typeface="Montserrat ExtraBold"/>
              <a:ea typeface="Montserrat ExtraBold"/>
              <a:cs typeface="Montserrat ExtraBold"/>
              <a:sym typeface="Arial Narrow"/>
            </a:endParaRPr>
          </a:p>
        </p:txBody>
      </p:sp>
    </p:spTree>
    <p:extLst>
      <p:ext uri="{BB962C8B-B14F-4D97-AF65-F5344CB8AC3E}">
        <p14:creationId xmlns:p14="http://schemas.microsoft.com/office/powerpoint/2010/main" val="2826199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9"/>
          <p:cNvSpPr/>
          <p:nvPr/>
        </p:nvSpPr>
        <p:spPr>
          <a:xfrm>
            <a:off x="574766" y="660445"/>
            <a:ext cx="8325394" cy="39087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Art. 4, comma 2, lettera a D.M. 16/02/2016 – Cap. 5.8 R.A.</a:t>
            </a:r>
            <a:r>
              <a:rPr lang="it-IT" sz="12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endParaRPr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0" marR="0" lvl="0" indent="0" algn="just" rtl="0">
              <a:spcBef>
                <a:spcPts val="0"/>
              </a:spcBef>
              <a:spcAft>
                <a:spcPts val="0"/>
              </a:spcAft>
              <a:buNone/>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Sostituzione di impianti di climatizzazione invernale esistenti con impianti di climatizzazione invernale, anche combinati per la produzione di acqua calda sanitaria, dotati di pompe di calore, elettriche o a gas, utilizzanti energia aerotermica, geotermica o </a:t>
            </a:r>
            <a:r>
              <a:rPr lang="it-IT" sz="1200" b="0" i="0" u="none" strike="noStrike" cap="none"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idrotermica</a:t>
            </a: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unitamente all’installazione di sistemi per la contabilizzazione del calore nel caso di impianti con potenza termica utile superiore a 200 kW.</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0" marR="0" lvl="0" indent="0" algn="just" rtl="0">
              <a:spcBef>
                <a:spcPts val="0"/>
              </a:spcBef>
              <a:spcAft>
                <a:spcPts val="0"/>
              </a:spcAft>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Sostituzione parziale o integrale dell’impianto di climatizzazione invernale</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Edifici accatastati</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Obbligo d’installazione di sistemi di modulazione agenti sulla portata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COP e GUE minimi definiti per tipologia di PDC</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Limiti emissivi per le PDC a gas</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Prestazione garantita dal costruttore</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200" b="0" i="0" u="none" strike="noStrike" cap="none" dirty="0">
              <a:solidFill>
                <a:schemeClr val="dk1"/>
              </a:solidFill>
              <a:latin typeface="Arial Narrow"/>
              <a:ea typeface="Arial Narrow"/>
              <a:cs typeface="Arial Narrow"/>
              <a:sym typeface="Arial Narrow"/>
            </a:endParaRPr>
          </a:p>
        </p:txBody>
      </p:sp>
      <p:pic>
        <p:nvPicPr>
          <p:cNvPr id="263" name="Google Shape;263;p9"/>
          <p:cNvPicPr preferRelativeResize="0"/>
          <p:nvPr/>
        </p:nvPicPr>
        <p:blipFill rotWithShape="1">
          <a:blip r:embed="rId3">
            <a:alphaModFix/>
          </a:blip>
          <a:srcRect/>
          <a:stretch/>
        </p:blipFill>
        <p:spPr>
          <a:xfrm>
            <a:off x="5357376" y="1500555"/>
            <a:ext cx="3377974" cy="3111062"/>
          </a:xfrm>
          <a:prstGeom prst="rect">
            <a:avLst/>
          </a:prstGeom>
          <a:noFill/>
          <a:ln>
            <a:noFill/>
          </a:ln>
        </p:spPr>
      </p:pic>
      <p:sp>
        <p:nvSpPr>
          <p:cNvPr id="7"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A</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10"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32437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grpSp>
        <p:nvGrpSpPr>
          <p:cNvPr id="278" name="Google Shape;278;p10"/>
          <p:cNvGrpSpPr/>
          <p:nvPr/>
        </p:nvGrpSpPr>
        <p:grpSpPr>
          <a:xfrm>
            <a:off x="1385888" y="735806"/>
            <a:ext cx="4940136" cy="988219"/>
            <a:chOff x="1787507" y="802291"/>
            <a:chExt cx="6615743" cy="1317235"/>
          </a:xfrm>
        </p:grpSpPr>
        <p:sp>
          <p:nvSpPr>
            <p:cNvPr id="279" name="Google Shape;279;p10"/>
            <p:cNvSpPr/>
            <p:nvPr/>
          </p:nvSpPr>
          <p:spPr>
            <a:xfrm>
              <a:off x="3947607" y="802291"/>
              <a:ext cx="4455643" cy="783869"/>
            </a:xfrm>
            <a:prstGeom prst="rect">
              <a:avLst/>
            </a:pr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it-IT" sz="1350" b="0" i="0" u="none" strike="noStrike" cap="none">
                  <a:latin typeface="Arial Narrow"/>
                  <a:ea typeface="Arial Narrow"/>
                  <a:cs typeface="Arial Narrow"/>
                  <a:sym typeface="Arial Narrow"/>
                </a:rPr>
                <a:t> </a:t>
              </a:r>
              <a:endParaRPr/>
            </a:p>
          </p:txBody>
        </p:sp>
        <p:cxnSp>
          <p:nvCxnSpPr>
            <p:cNvPr id="280" name="Google Shape;280;p10"/>
            <p:cNvCxnSpPr/>
            <p:nvPr/>
          </p:nvCxnSpPr>
          <p:spPr>
            <a:xfrm flipH="1">
              <a:off x="1787507" y="1562479"/>
              <a:ext cx="3240299" cy="557047"/>
            </a:xfrm>
            <a:prstGeom prst="bentConnector3">
              <a:avLst>
                <a:gd name="adj1" fmla="val 100109"/>
              </a:avLst>
            </a:prstGeom>
            <a:noFill/>
            <a:ln w="28575" cap="flat" cmpd="sng">
              <a:solidFill>
                <a:srgbClr val="FFC000"/>
              </a:solidFill>
              <a:prstDash val="solid"/>
              <a:round/>
              <a:headEnd type="none" w="sm" len="sm"/>
              <a:tailEnd type="triangle" w="med" len="med"/>
            </a:ln>
          </p:spPr>
        </p:cxnSp>
        <p:sp>
          <p:nvSpPr>
            <p:cNvPr id="281" name="Google Shape;281;p10"/>
            <p:cNvSpPr/>
            <p:nvPr/>
          </p:nvSpPr>
          <p:spPr>
            <a:xfrm rot="-5400000">
              <a:off x="5194547" y="1395738"/>
              <a:ext cx="242815" cy="576299"/>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sp>
          <p:nvSpPr>
            <p:cNvPr id="282" name="Google Shape;282;p10"/>
            <p:cNvSpPr/>
            <p:nvPr/>
          </p:nvSpPr>
          <p:spPr>
            <a:xfrm rot="-5400000">
              <a:off x="6821047" y="358238"/>
              <a:ext cx="242815" cy="2651298"/>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grpSp>
      <p:cxnSp>
        <p:nvCxnSpPr>
          <p:cNvPr id="31" name="Google Shape;309;p11"/>
          <p:cNvCxnSpPr/>
          <p:nvPr/>
        </p:nvCxnSpPr>
        <p:spPr>
          <a:xfrm>
            <a:off x="6225778" y="1294209"/>
            <a:ext cx="997728" cy="211867"/>
          </a:xfrm>
          <a:prstGeom prst="bentConnector3">
            <a:avLst>
              <a:gd name="adj1" fmla="val 99922"/>
            </a:avLst>
          </a:prstGeom>
          <a:noFill/>
          <a:ln w="28575" cap="flat" cmpd="sng">
            <a:solidFill>
              <a:srgbClr val="FFC000"/>
            </a:solidFill>
            <a:prstDash val="solid"/>
            <a:round/>
            <a:headEnd type="none" w="sm" len="sm"/>
            <a:tailEnd type="triangle" w="med" len="med"/>
          </a:ln>
        </p:spPr>
      </p:cxnSp>
      <p:sp>
        <p:nvSpPr>
          <p:cNvPr id="273" name="Google Shape;273;p10"/>
          <p:cNvSpPr txBox="1"/>
          <p:nvPr/>
        </p:nvSpPr>
        <p:spPr>
          <a:xfrm>
            <a:off x="-1058466" y="5055394"/>
            <a:ext cx="372666" cy="11549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it-IT" sz="900" b="0" i="0" u="none" strike="noStrike" cap="none">
                <a:solidFill>
                  <a:schemeClr val="lt1"/>
                </a:solidFill>
                <a:latin typeface="Arial"/>
                <a:ea typeface="Arial"/>
                <a:cs typeface="Arial"/>
                <a:sym typeface="Arial"/>
              </a:rPr>
              <a:t>22</a:t>
            </a:fld>
            <a:endParaRPr sz="900" b="0" i="0" u="none" strike="noStrike" cap="none">
              <a:solidFill>
                <a:schemeClr val="lt1"/>
              </a:solidFill>
              <a:latin typeface="Arial"/>
              <a:ea typeface="Arial"/>
              <a:cs typeface="Arial"/>
              <a:sym typeface="Arial"/>
            </a:endParaRPr>
          </a:p>
        </p:txBody>
      </p:sp>
      <p:sp>
        <p:nvSpPr>
          <p:cNvPr id="274" name="Google Shape;274;p10"/>
          <p:cNvSpPr/>
          <p:nvPr/>
        </p:nvSpPr>
        <p:spPr>
          <a:xfrm>
            <a:off x="563335" y="823095"/>
            <a:ext cx="9701213" cy="37236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400" b="1" i="0" u="none" strike="noStrike" cap="none" dirty="0">
                <a:solidFill>
                  <a:schemeClr val="tx1">
                    <a:lumMod val="65000"/>
                    <a:lumOff val="35000"/>
                  </a:schemeClr>
                </a:solidFill>
                <a:latin typeface="Arial Narrow"/>
                <a:ea typeface="Arial Narrow"/>
                <a:cs typeface="Arial Narrow"/>
                <a:sym typeface="Arial Narrow"/>
              </a:rPr>
              <a:t>Pompe di calore elettriche</a:t>
            </a:r>
            <a:endParaRPr dirty="0">
              <a:solidFill>
                <a:schemeClr val="tx1">
                  <a:lumMod val="65000"/>
                  <a:lumOff val="35000"/>
                </a:schemeClr>
              </a:solidFill>
            </a:endParaRPr>
          </a:p>
        </p:txBody>
      </p:sp>
      <p:sp>
        <p:nvSpPr>
          <p:cNvPr id="276" name="Google Shape;276;p10"/>
          <p:cNvSpPr/>
          <p:nvPr/>
        </p:nvSpPr>
        <p:spPr>
          <a:xfrm>
            <a:off x="1143001" y="1653779"/>
            <a:ext cx="8521390" cy="36240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Coefficiente d’incentivazione</a:t>
            </a:r>
            <a:endParaRPr dirty="0"/>
          </a:p>
        </p:txBody>
      </p:sp>
      <p:sp>
        <p:nvSpPr>
          <p:cNvPr id="277" name="Google Shape;277;p10"/>
          <p:cNvSpPr/>
          <p:nvPr/>
        </p:nvSpPr>
        <p:spPr>
          <a:xfrm>
            <a:off x="5405277" y="1513736"/>
            <a:ext cx="3386979" cy="63248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E</a:t>
            </a:r>
            <a:r>
              <a:rPr lang="it-IT" sz="1200" b="1" i="0" u="none" strike="noStrike" cap="none" dirty="0">
                <a:solidFill>
                  <a:srgbClr val="FFC000"/>
                </a:solidFill>
                <a:latin typeface="Arial"/>
                <a:ea typeface="Arial"/>
                <a:cs typeface="Arial"/>
                <a:sym typeface="Arial"/>
              </a:rPr>
              <a:t>i</a:t>
            </a:r>
            <a:r>
              <a:rPr lang="it-IT" sz="1350" b="1" i="0" u="none" strike="noStrike" cap="none" dirty="0">
                <a:solidFill>
                  <a:srgbClr val="FFC000"/>
                </a:solidFill>
                <a:latin typeface="Arial"/>
                <a:ea typeface="Arial"/>
                <a:cs typeface="Arial"/>
                <a:sym typeface="Arial"/>
              </a:rPr>
              <a:t>: Energia termica producibile annualmente</a:t>
            </a:r>
            <a:endParaRPr dirty="0"/>
          </a:p>
        </p:txBody>
      </p:sp>
      <p:sp>
        <p:nvSpPr>
          <p:cNvPr id="284" name="Google Shape;284;p10"/>
          <p:cNvSpPr/>
          <p:nvPr/>
        </p:nvSpPr>
        <p:spPr>
          <a:xfrm>
            <a:off x="5035470" y="2005919"/>
            <a:ext cx="4019319" cy="1384954"/>
          </a:xfrm>
          <a:prstGeom prst="rect">
            <a:avLst/>
          </a:prstGeom>
          <a:noFill/>
          <a:ln>
            <a:noFill/>
          </a:ln>
        </p:spPr>
        <p:txBody>
          <a:bodyPr spcFirstLastPara="1" wrap="square" lIns="91425" tIns="45700" rIns="91425" bIns="45700" anchor="t" anchorCtr="0">
            <a:spAutoFit/>
          </a:bodyPr>
          <a:lstStyle/>
          <a:p>
            <a:pPr lvl="0"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Ia</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tot</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incentivo annuo (rata annua) in euro TAB A DM  </a:t>
            </a:r>
          </a:p>
          <a:p>
            <a:pPr lvl="0" algn="just">
              <a:buClr>
                <a:schemeClr val="dk1"/>
              </a:buClr>
              <a:buSzPts val="1200"/>
              <a:buFont typeface="Noto Sans Symbols"/>
              <a:buChar char="▪"/>
            </a:pPr>
            <a:r>
              <a:rPr lang="it-IT" sz="1200"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Ci</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coefficiente di valorizzazione dell’energia termica prodotta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buClr>
                <a:schemeClr val="dk1"/>
              </a:buClr>
              <a:buSzPts val="1200"/>
              <a:buFont typeface="Noto Sans Symbols"/>
              <a:buChar char="▪"/>
            </a:pP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COP</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prestazione della pompa di calore installata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Pn</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potenza termica nominale della pompa di calore installata in </a:t>
            </a:r>
            <a:r>
              <a:rPr lang="it-IT" sz="1200"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kWt</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Quf</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utilizzo della pompa di calore dipendente dalla zona climatica </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pic>
        <p:nvPicPr>
          <p:cNvPr id="285" name="Google Shape;285;p10"/>
          <p:cNvPicPr preferRelativeResize="0"/>
          <p:nvPr/>
        </p:nvPicPr>
        <p:blipFill rotWithShape="1">
          <a:blip r:embed="rId4">
            <a:alphaModFix/>
          </a:blip>
          <a:srcRect l="-1" r="-1495" b="39505"/>
          <a:stretch/>
        </p:blipFill>
        <p:spPr>
          <a:xfrm>
            <a:off x="605866" y="1987003"/>
            <a:ext cx="3232939" cy="1740515"/>
          </a:xfrm>
          <a:prstGeom prst="rect">
            <a:avLst/>
          </a:prstGeom>
          <a:noFill/>
          <a:ln>
            <a:noFill/>
          </a:ln>
        </p:spPr>
      </p:pic>
      <p:pic>
        <p:nvPicPr>
          <p:cNvPr id="27" name="Google Shape;298;p11"/>
          <p:cNvPicPr preferRelativeResize="0"/>
          <p:nvPr/>
        </p:nvPicPr>
        <p:blipFill rotWithShape="1">
          <a:blip r:embed="rId5">
            <a:alphaModFix/>
          </a:blip>
          <a:srcRect l="8766" r="8760" b="8418"/>
          <a:stretch/>
        </p:blipFill>
        <p:spPr>
          <a:xfrm>
            <a:off x="3857143" y="1989171"/>
            <a:ext cx="1066215" cy="955248"/>
          </a:xfrm>
          <a:prstGeom prst="rect">
            <a:avLst/>
          </a:prstGeom>
          <a:noFill/>
          <a:ln>
            <a:noFill/>
          </a:ln>
        </p:spPr>
      </p:pic>
      <p:pic>
        <p:nvPicPr>
          <p:cNvPr id="28" name="Immagine 27"/>
          <p:cNvPicPr>
            <a:picLocks noChangeAspect="1"/>
          </p:cNvPicPr>
          <p:nvPr/>
        </p:nvPicPr>
        <p:blipFill>
          <a:blip r:embed="rId6"/>
          <a:stretch>
            <a:fillRect/>
          </a:stretch>
        </p:blipFill>
        <p:spPr>
          <a:xfrm>
            <a:off x="5052144" y="3723122"/>
            <a:ext cx="3239310" cy="871179"/>
          </a:xfrm>
          <a:prstGeom prst="rect">
            <a:avLst/>
          </a:prstGeom>
        </p:spPr>
      </p:pic>
      <p:pic>
        <p:nvPicPr>
          <p:cNvPr id="29" name="Immagine 28"/>
          <p:cNvPicPr>
            <a:picLocks noChangeAspect="1"/>
          </p:cNvPicPr>
          <p:nvPr/>
        </p:nvPicPr>
        <p:blipFill>
          <a:blip r:embed="rId7"/>
          <a:stretch>
            <a:fillRect/>
          </a:stretch>
        </p:blipFill>
        <p:spPr>
          <a:xfrm>
            <a:off x="5064802" y="3380075"/>
            <a:ext cx="3219981" cy="351866"/>
          </a:xfrm>
          <a:prstGeom prst="rect">
            <a:avLst/>
          </a:prstGeom>
        </p:spPr>
      </p:pic>
      <p:sp>
        <p:nvSpPr>
          <p:cNvPr id="2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A</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3"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68123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6" name="Google Shape;296;p11"/>
          <p:cNvSpPr txBox="1"/>
          <p:nvPr/>
        </p:nvSpPr>
        <p:spPr>
          <a:xfrm>
            <a:off x="-1058466" y="5055394"/>
            <a:ext cx="372666" cy="11549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it-IT" sz="900">
                <a:solidFill>
                  <a:schemeClr val="lt1"/>
                </a:solidFill>
                <a:latin typeface="Arial"/>
                <a:ea typeface="Arial"/>
                <a:cs typeface="Arial"/>
                <a:sym typeface="Arial"/>
              </a:rPr>
              <a:t>23</a:t>
            </a:fld>
            <a:endParaRPr sz="900" dirty="0">
              <a:solidFill>
                <a:schemeClr val="lt1"/>
              </a:solidFill>
              <a:latin typeface="Arial"/>
              <a:ea typeface="Arial"/>
              <a:cs typeface="Arial"/>
              <a:sym typeface="Arial"/>
            </a:endParaRPr>
          </a:p>
        </p:txBody>
      </p:sp>
      <p:pic>
        <p:nvPicPr>
          <p:cNvPr id="298" name="Google Shape;298;p11"/>
          <p:cNvPicPr preferRelativeResize="0"/>
          <p:nvPr/>
        </p:nvPicPr>
        <p:blipFill rotWithShape="1">
          <a:blip r:embed="rId3">
            <a:alphaModFix/>
          </a:blip>
          <a:srcRect l="8766" r="8760" b="8418"/>
          <a:stretch/>
        </p:blipFill>
        <p:spPr>
          <a:xfrm>
            <a:off x="3991382" y="2118736"/>
            <a:ext cx="1066215" cy="955248"/>
          </a:xfrm>
          <a:prstGeom prst="rect">
            <a:avLst/>
          </a:prstGeom>
          <a:noFill/>
          <a:ln>
            <a:noFill/>
          </a:ln>
        </p:spPr>
      </p:pic>
      <p:sp>
        <p:nvSpPr>
          <p:cNvPr id="300" name="Google Shape;300;p11"/>
          <p:cNvSpPr/>
          <p:nvPr/>
        </p:nvSpPr>
        <p:spPr>
          <a:xfrm>
            <a:off x="5069565" y="2047295"/>
            <a:ext cx="3995262" cy="1200288"/>
          </a:xfrm>
          <a:prstGeom prst="rect">
            <a:avLst/>
          </a:prstGeom>
          <a:noFill/>
          <a:ln>
            <a:noFill/>
          </a:ln>
        </p:spPr>
        <p:txBody>
          <a:bodyPr spcFirstLastPara="1" wrap="square" lIns="91425" tIns="45700" rIns="91425" bIns="45700" anchor="t" anchorCtr="0">
            <a:spAutoFit/>
          </a:bodyPr>
          <a:lstStyle/>
          <a:p>
            <a:pPr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Ia</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tot</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incentivo annuo (rata annua) in euro TAB A DM  </a:t>
            </a:r>
          </a:p>
          <a:p>
            <a:pPr algn="just">
              <a:buClr>
                <a:schemeClr val="dk1"/>
              </a:buClr>
              <a:buSzPts val="1200"/>
              <a:buFont typeface="Noto Sans Symbols"/>
              <a:buChar char="▪"/>
            </a:pPr>
            <a:r>
              <a:rPr lang="it-IT" sz="1200"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Ci</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valorizzazione dell’energia termica prodotta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algn="just">
              <a:buClr>
                <a:schemeClr val="dk1"/>
              </a:buClr>
              <a:buSzPts val="1200"/>
              <a:buFont typeface="Noto Sans Symbols"/>
              <a:buChar char="▪"/>
            </a:pP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GUE</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prestazione della pompa di calore installata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Pn</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potenza termica nominale della pompa di calore installata </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Quf</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utilizzo della pompa di calore dipendente dalla zona climatica </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sp>
        <p:nvSpPr>
          <p:cNvPr id="306" name="Google Shape;306;p11"/>
          <p:cNvSpPr/>
          <p:nvPr/>
        </p:nvSpPr>
        <p:spPr>
          <a:xfrm>
            <a:off x="2877780" y="621564"/>
            <a:ext cx="3842687" cy="664543"/>
          </a:xfrm>
          <a:prstGeom prst="rect">
            <a:avLst/>
          </a:pr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it-IT" sz="1350">
                <a:latin typeface="Arial Narrow"/>
                <a:ea typeface="Arial Narrow"/>
                <a:cs typeface="Arial Narrow"/>
                <a:sym typeface="Arial Narrow"/>
              </a:rPr>
              <a:t> </a:t>
            </a:r>
            <a:endParaRPr/>
          </a:p>
        </p:txBody>
      </p:sp>
      <p:pic>
        <p:nvPicPr>
          <p:cNvPr id="307" name="Google Shape;307;p11"/>
          <p:cNvPicPr preferRelativeResize="0"/>
          <p:nvPr/>
        </p:nvPicPr>
        <p:blipFill rotWithShape="1">
          <a:blip r:embed="rId5">
            <a:alphaModFix/>
          </a:blip>
          <a:srcRect b="38953"/>
          <a:stretch/>
        </p:blipFill>
        <p:spPr>
          <a:xfrm>
            <a:off x="599111" y="2128926"/>
            <a:ext cx="3421699" cy="1876877"/>
          </a:xfrm>
          <a:prstGeom prst="rect">
            <a:avLst/>
          </a:prstGeom>
          <a:noFill/>
          <a:ln>
            <a:noFill/>
          </a:ln>
        </p:spPr>
      </p:pic>
      <p:pic>
        <p:nvPicPr>
          <p:cNvPr id="20" name="Immagine 19"/>
          <p:cNvPicPr>
            <a:picLocks noChangeAspect="1"/>
          </p:cNvPicPr>
          <p:nvPr/>
        </p:nvPicPr>
        <p:blipFill>
          <a:blip r:embed="rId6"/>
          <a:stretch>
            <a:fillRect/>
          </a:stretch>
        </p:blipFill>
        <p:spPr>
          <a:xfrm>
            <a:off x="5143904" y="3631364"/>
            <a:ext cx="3502008" cy="941829"/>
          </a:xfrm>
          <a:prstGeom prst="rect">
            <a:avLst/>
          </a:prstGeom>
        </p:spPr>
      </p:pic>
      <p:pic>
        <p:nvPicPr>
          <p:cNvPr id="21" name="Immagine 20"/>
          <p:cNvPicPr>
            <a:picLocks noChangeAspect="1"/>
          </p:cNvPicPr>
          <p:nvPr/>
        </p:nvPicPr>
        <p:blipFill>
          <a:blip r:embed="rId7"/>
          <a:stretch>
            <a:fillRect/>
          </a:stretch>
        </p:blipFill>
        <p:spPr>
          <a:xfrm>
            <a:off x="5156561" y="3248809"/>
            <a:ext cx="3468783" cy="379054"/>
          </a:xfrm>
          <a:prstGeom prst="rect">
            <a:avLst/>
          </a:prstGeom>
        </p:spPr>
      </p:pic>
      <p:sp>
        <p:nvSpPr>
          <p:cNvPr id="25" name="Google Shape;274;p10"/>
          <p:cNvSpPr/>
          <p:nvPr/>
        </p:nvSpPr>
        <p:spPr>
          <a:xfrm>
            <a:off x="587828" y="725124"/>
            <a:ext cx="9701213" cy="37236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400" b="1" i="0" u="none" strike="noStrike" cap="none" dirty="0">
                <a:solidFill>
                  <a:schemeClr val="tx1">
                    <a:lumMod val="65000"/>
                    <a:lumOff val="35000"/>
                  </a:schemeClr>
                </a:solidFill>
                <a:latin typeface="Arial Narrow"/>
                <a:ea typeface="Arial Narrow"/>
                <a:cs typeface="Arial Narrow"/>
                <a:sym typeface="Arial Narrow"/>
              </a:rPr>
              <a:t>Pompe di calore </a:t>
            </a:r>
            <a:r>
              <a:rPr lang="it-IT" sz="1400" b="1" i="0" u="none" strike="noStrike" cap="none" dirty="0" smtClean="0">
                <a:solidFill>
                  <a:schemeClr val="tx1">
                    <a:lumMod val="65000"/>
                    <a:lumOff val="35000"/>
                  </a:schemeClr>
                </a:solidFill>
                <a:latin typeface="Arial Narrow"/>
                <a:ea typeface="Arial Narrow"/>
                <a:cs typeface="Arial Narrow"/>
                <a:sym typeface="Arial Narrow"/>
              </a:rPr>
              <a:t>a gas</a:t>
            </a:r>
            <a:endParaRPr dirty="0">
              <a:solidFill>
                <a:schemeClr val="tx1">
                  <a:lumMod val="65000"/>
                  <a:lumOff val="35000"/>
                </a:schemeClr>
              </a:solidFill>
            </a:endParaRPr>
          </a:p>
        </p:txBody>
      </p:sp>
      <p:sp>
        <p:nvSpPr>
          <p:cNvPr id="26"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A</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grpSp>
        <p:nvGrpSpPr>
          <p:cNvPr id="24" name="Google Shape;278;p10"/>
          <p:cNvGrpSpPr/>
          <p:nvPr/>
        </p:nvGrpSpPr>
        <p:grpSpPr>
          <a:xfrm>
            <a:off x="1385888" y="1306116"/>
            <a:ext cx="4839219" cy="417909"/>
            <a:chOff x="1787507" y="1562479"/>
            <a:chExt cx="6480597" cy="557047"/>
          </a:xfrm>
        </p:grpSpPr>
        <p:cxnSp>
          <p:nvCxnSpPr>
            <p:cNvPr id="29" name="Google Shape;280;p10"/>
            <p:cNvCxnSpPr/>
            <p:nvPr/>
          </p:nvCxnSpPr>
          <p:spPr>
            <a:xfrm flipH="1">
              <a:off x="1787507" y="1562479"/>
              <a:ext cx="3240299" cy="557047"/>
            </a:xfrm>
            <a:prstGeom prst="bentConnector3">
              <a:avLst>
                <a:gd name="adj1" fmla="val 100109"/>
              </a:avLst>
            </a:prstGeom>
            <a:noFill/>
            <a:ln w="28575" cap="flat" cmpd="sng">
              <a:solidFill>
                <a:srgbClr val="FFC000"/>
              </a:solidFill>
              <a:prstDash val="solid"/>
              <a:round/>
              <a:headEnd type="none" w="sm" len="sm"/>
              <a:tailEnd type="triangle" w="med" len="med"/>
            </a:ln>
          </p:spPr>
        </p:cxnSp>
        <p:sp>
          <p:nvSpPr>
            <p:cNvPr id="30" name="Google Shape;281;p10"/>
            <p:cNvSpPr/>
            <p:nvPr/>
          </p:nvSpPr>
          <p:spPr>
            <a:xfrm rot="-5400000">
              <a:off x="5194547" y="1395738"/>
              <a:ext cx="242815" cy="576299"/>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sp>
          <p:nvSpPr>
            <p:cNvPr id="31" name="Google Shape;282;p10"/>
            <p:cNvSpPr/>
            <p:nvPr/>
          </p:nvSpPr>
          <p:spPr>
            <a:xfrm rot="-5400000">
              <a:off x="6821047" y="358238"/>
              <a:ext cx="242815" cy="2651298"/>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grpSp>
      <p:cxnSp>
        <p:nvCxnSpPr>
          <p:cNvPr id="32" name="Google Shape;309;p11"/>
          <p:cNvCxnSpPr/>
          <p:nvPr/>
        </p:nvCxnSpPr>
        <p:spPr>
          <a:xfrm>
            <a:off x="6225778" y="1294209"/>
            <a:ext cx="997728" cy="211867"/>
          </a:xfrm>
          <a:prstGeom prst="bentConnector3">
            <a:avLst>
              <a:gd name="adj1" fmla="val 99177"/>
            </a:avLst>
          </a:prstGeom>
          <a:noFill/>
          <a:ln w="28575" cap="flat" cmpd="sng">
            <a:solidFill>
              <a:srgbClr val="FFC000"/>
            </a:solidFill>
            <a:prstDash val="solid"/>
            <a:round/>
            <a:headEnd type="none" w="sm" len="sm"/>
            <a:tailEnd type="triangle" w="med" len="med"/>
          </a:ln>
        </p:spPr>
      </p:cxnSp>
      <p:sp>
        <p:nvSpPr>
          <p:cNvPr id="33" name="Google Shape;276;p10"/>
          <p:cNvSpPr/>
          <p:nvPr/>
        </p:nvSpPr>
        <p:spPr>
          <a:xfrm>
            <a:off x="1143001" y="1653779"/>
            <a:ext cx="8521390" cy="36240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Coefficiente d’incentivazione</a:t>
            </a:r>
            <a:endParaRPr dirty="0"/>
          </a:p>
        </p:txBody>
      </p:sp>
      <p:sp>
        <p:nvSpPr>
          <p:cNvPr id="34" name="Google Shape;277;p10"/>
          <p:cNvSpPr/>
          <p:nvPr/>
        </p:nvSpPr>
        <p:spPr>
          <a:xfrm>
            <a:off x="5405277" y="1513736"/>
            <a:ext cx="3386979" cy="63248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E</a:t>
            </a:r>
            <a:r>
              <a:rPr lang="it-IT" sz="1200" b="1" i="0" u="none" strike="noStrike" cap="none" dirty="0">
                <a:solidFill>
                  <a:srgbClr val="FFC000"/>
                </a:solidFill>
                <a:latin typeface="Arial"/>
                <a:ea typeface="Arial"/>
                <a:cs typeface="Arial"/>
                <a:sym typeface="Arial"/>
              </a:rPr>
              <a:t>i</a:t>
            </a:r>
            <a:r>
              <a:rPr lang="it-IT" sz="1350" b="1" i="0" u="none" strike="noStrike" cap="none" dirty="0">
                <a:solidFill>
                  <a:srgbClr val="FFC000"/>
                </a:solidFill>
                <a:latin typeface="Arial"/>
                <a:ea typeface="Arial"/>
                <a:cs typeface="Arial"/>
                <a:sym typeface="Arial"/>
              </a:rPr>
              <a:t>: Energia termica producibile annualmente</a:t>
            </a:r>
            <a:endParaRPr dirty="0"/>
          </a:p>
        </p:txBody>
      </p:sp>
    </p:spTree>
    <p:extLst>
      <p:ext uri="{BB962C8B-B14F-4D97-AF65-F5344CB8AC3E}">
        <p14:creationId xmlns:p14="http://schemas.microsoft.com/office/powerpoint/2010/main" val="198297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6" name="Google Shape;296;p11"/>
          <p:cNvSpPr txBox="1"/>
          <p:nvPr/>
        </p:nvSpPr>
        <p:spPr>
          <a:xfrm>
            <a:off x="-1058466" y="5055394"/>
            <a:ext cx="372666" cy="11549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it-IT" sz="900">
                <a:solidFill>
                  <a:schemeClr val="lt1"/>
                </a:solidFill>
                <a:latin typeface="Arial"/>
                <a:ea typeface="Arial"/>
                <a:cs typeface="Arial"/>
                <a:sym typeface="Arial"/>
              </a:rPr>
              <a:t>24</a:t>
            </a:fld>
            <a:endParaRPr sz="900" dirty="0">
              <a:solidFill>
                <a:schemeClr val="lt1"/>
              </a:solidFill>
              <a:latin typeface="Arial"/>
              <a:ea typeface="Arial"/>
              <a:cs typeface="Arial"/>
              <a:sym typeface="Arial"/>
            </a:endParaRPr>
          </a:p>
        </p:txBody>
      </p:sp>
      <p:sp>
        <p:nvSpPr>
          <p:cNvPr id="26"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A</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pic>
        <p:nvPicPr>
          <p:cNvPr id="2" name="Immagine 1"/>
          <p:cNvPicPr>
            <a:picLocks noChangeAspect="1"/>
          </p:cNvPicPr>
          <p:nvPr/>
        </p:nvPicPr>
        <p:blipFill rotWithShape="1">
          <a:blip r:embed="rId3"/>
          <a:srcRect t="1561" b="7719"/>
          <a:stretch/>
        </p:blipFill>
        <p:spPr>
          <a:xfrm>
            <a:off x="690680" y="631902"/>
            <a:ext cx="5586753" cy="3494049"/>
          </a:xfrm>
          <a:prstGeom prst="rect">
            <a:avLst/>
          </a:prstGeom>
        </p:spPr>
      </p:pic>
      <p:pic>
        <p:nvPicPr>
          <p:cNvPr id="6" name="Immagine 5"/>
          <p:cNvPicPr>
            <a:picLocks noChangeAspect="1"/>
          </p:cNvPicPr>
          <p:nvPr/>
        </p:nvPicPr>
        <p:blipFill rotWithShape="1">
          <a:blip r:embed="rId3"/>
          <a:srcRect t="80409"/>
          <a:stretch/>
        </p:blipFill>
        <p:spPr>
          <a:xfrm>
            <a:off x="753870" y="3575824"/>
            <a:ext cx="5586753" cy="754566"/>
          </a:xfrm>
          <a:prstGeom prst="rect">
            <a:avLst/>
          </a:prstGeom>
        </p:spPr>
      </p:pic>
      <p:pic>
        <p:nvPicPr>
          <p:cNvPr id="3" name="Immagine 2"/>
          <p:cNvPicPr>
            <a:picLocks noChangeAspect="1"/>
          </p:cNvPicPr>
          <p:nvPr/>
        </p:nvPicPr>
        <p:blipFill rotWithShape="1">
          <a:blip r:embed="rId4">
            <a:extLst>
              <a:ext uri="{28A0092B-C50C-407E-A947-70E740481C1C}">
                <a14:useLocalDpi xmlns:a14="http://schemas.microsoft.com/office/drawing/2010/main" val="0"/>
              </a:ext>
            </a:extLst>
          </a:blip>
          <a:srcRect l="19045"/>
          <a:stretch/>
        </p:blipFill>
        <p:spPr>
          <a:xfrm>
            <a:off x="6072326" y="390618"/>
            <a:ext cx="1305020" cy="1209028"/>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4568" y="1426529"/>
            <a:ext cx="2814224" cy="2110668"/>
          </a:xfrm>
          <a:prstGeom prst="rect">
            <a:avLst/>
          </a:prstGeom>
        </p:spPr>
      </p:pic>
      <p:pic>
        <p:nvPicPr>
          <p:cNvPr id="8" name="Immagin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5863" y="559293"/>
            <a:ext cx="1515123" cy="1136342"/>
          </a:xfrm>
          <a:prstGeom prst="rect">
            <a:avLst/>
          </a:prstGeom>
        </p:spPr>
      </p:pic>
      <p:pic>
        <p:nvPicPr>
          <p:cNvPr id="7" name="Immagine 6"/>
          <p:cNvPicPr>
            <a:picLocks noChangeAspect="1"/>
          </p:cNvPicPr>
          <p:nvPr/>
        </p:nvPicPr>
        <p:blipFill rotWithShape="1">
          <a:blip r:embed="rId7">
            <a:extLst>
              <a:ext uri="{28A0092B-C50C-407E-A947-70E740481C1C}">
                <a14:useLocalDpi xmlns:a14="http://schemas.microsoft.com/office/drawing/2010/main" val="0"/>
              </a:ext>
            </a:extLst>
          </a:blip>
          <a:srcRect t="13265"/>
          <a:stretch/>
        </p:blipFill>
        <p:spPr>
          <a:xfrm>
            <a:off x="7599285" y="2938509"/>
            <a:ext cx="1269507" cy="1468142"/>
          </a:xfrm>
          <a:prstGeom prst="rect">
            <a:avLst/>
          </a:prstGeom>
        </p:spPr>
      </p:pic>
      <p:pic>
        <p:nvPicPr>
          <p:cNvPr id="5" name="Immagin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46434" y="3409021"/>
            <a:ext cx="1555072" cy="1166304"/>
          </a:xfrm>
          <a:prstGeom prst="rect">
            <a:avLst/>
          </a:prstGeom>
        </p:spPr>
      </p:pic>
    </p:spTree>
    <p:extLst>
      <p:ext uri="{BB962C8B-B14F-4D97-AF65-F5344CB8AC3E}">
        <p14:creationId xmlns:p14="http://schemas.microsoft.com/office/powerpoint/2010/main" val="631677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 name="Immagine 2"/>
          <p:cNvPicPr>
            <a:picLocks noChangeAspect="1"/>
          </p:cNvPicPr>
          <p:nvPr/>
        </p:nvPicPr>
        <p:blipFill rotWithShape="1">
          <a:blip r:embed="rId3"/>
          <a:srcRect l="11220" t="20524" r="11463" b="13279"/>
          <a:stretch/>
        </p:blipFill>
        <p:spPr>
          <a:xfrm>
            <a:off x="624467" y="579864"/>
            <a:ext cx="8304780" cy="3999570"/>
          </a:xfrm>
          <a:prstGeom prst="rect">
            <a:avLst/>
          </a:prstGeom>
        </p:spPr>
      </p:pic>
      <p:sp>
        <p:nvSpPr>
          <p:cNvPr id="359" name="Google Shape;359;p15"/>
          <p:cNvSpPr/>
          <p:nvPr/>
        </p:nvSpPr>
        <p:spPr>
          <a:xfrm>
            <a:off x="7395138" y="4331207"/>
            <a:ext cx="1518047" cy="30008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Fonte GSE</a:t>
            </a:r>
            <a:endParaRPr dirty="0"/>
          </a:p>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Dati aggiornati al </a:t>
            </a:r>
            <a:r>
              <a:rPr lang="it-IT" sz="750" dirty="0" smtClean="0">
                <a:solidFill>
                  <a:schemeClr val="dk1"/>
                </a:solidFill>
                <a:latin typeface="Century Gothic"/>
                <a:ea typeface="Century Gothic"/>
                <a:cs typeface="Century Gothic"/>
                <a:sym typeface="Century Gothic"/>
              </a:rPr>
              <a:t>01/02/2024</a:t>
            </a:r>
            <a:endParaRPr sz="750" dirty="0">
              <a:solidFill>
                <a:schemeClr val="dk1"/>
              </a:solidFill>
              <a:latin typeface="Century Gothic"/>
              <a:ea typeface="Century Gothic"/>
              <a:cs typeface="Century Gothic"/>
              <a:sym typeface="Century Gothic"/>
            </a:endParaRPr>
          </a:p>
        </p:txBody>
      </p:sp>
      <p:sp>
        <p:nvSpPr>
          <p:cNvPr id="2" name="CasellaDiTesto 1"/>
          <p:cNvSpPr txBox="1"/>
          <p:nvPr/>
        </p:nvSpPr>
        <p:spPr>
          <a:xfrm>
            <a:off x="948173" y="809050"/>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3" name="CasellaDiTesto 12"/>
          <p:cNvSpPr txBox="1"/>
          <p:nvPr/>
        </p:nvSpPr>
        <p:spPr>
          <a:xfrm>
            <a:off x="941480" y="2840659"/>
            <a:ext cx="1637211" cy="200055"/>
          </a:xfrm>
          <a:prstGeom prst="rect">
            <a:avLst/>
          </a:prstGeom>
          <a:noFill/>
        </p:spPr>
        <p:txBody>
          <a:bodyPr wrap="square" rtlCol="0">
            <a:spAutoFit/>
          </a:bodyPr>
          <a:lstStyle/>
          <a:p>
            <a:r>
              <a:rPr lang="it-IT" sz="700" dirty="0" smtClean="0">
                <a:solidFill>
                  <a:schemeClr val="bg1">
                    <a:lumMod val="50000"/>
                  </a:schemeClr>
                </a:solidFill>
              </a:rPr>
              <a:t>2024</a:t>
            </a:r>
            <a:endParaRPr lang="it-IT" sz="700" dirty="0">
              <a:solidFill>
                <a:schemeClr val="bg1">
                  <a:lumMod val="50000"/>
                </a:schemeClr>
              </a:solidFill>
            </a:endParaRPr>
          </a:p>
        </p:txBody>
      </p:sp>
      <p:sp>
        <p:nvSpPr>
          <p:cNvPr id="15" name="CasellaDiTesto 14"/>
          <p:cNvSpPr txBox="1"/>
          <p:nvPr/>
        </p:nvSpPr>
        <p:spPr>
          <a:xfrm>
            <a:off x="2234300" y="791211"/>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A</a:t>
            </a:r>
            <a:endParaRPr dirty="0">
              <a:solidFill>
                <a:schemeClr val="tx1">
                  <a:lumMod val="65000"/>
                  <a:lumOff val="35000"/>
                </a:schemeClr>
              </a:solidFill>
              <a:latin typeface="Montserrat ExtraBold"/>
              <a:ea typeface="Montserrat ExtraBold"/>
              <a:cs typeface="Montserrat ExtraBold"/>
              <a:sym typeface="Arial Narrow"/>
            </a:endParaRPr>
          </a:p>
        </p:txBody>
      </p:sp>
      <p:pic>
        <p:nvPicPr>
          <p:cNvPr id="5" name="Immagine 4"/>
          <p:cNvPicPr>
            <a:picLocks noChangeAspect="1"/>
          </p:cNvPicPr>
          <p:nvPr/>
        </p:nvPicPr>
        <p:blipFill rotWithShape="1">
          <a:blip r:embed="rId4"/>
          <a:srcRect l="50162" t="22114" r="33252" b="27733"/>
          <a:stretch/>
        </p:blipFill>
        <p:spPr>
          <a:xfrm>
            <a:off x="4765288" y="572429"/>
            <a:ext cx="1843668" cy="3136043"/>
          </a:xfrm>
          <a:prstGeom prst="rect">
            <a:avLst/>
          </a:prstGeom>
        </p:spPr>
      </p:pic>
    </p:spTree>
    <p:extLst>
      <p:ext uri="{BB962C8B-B14F-4D97-AF65-F5344CB8AC3E}">
        <p14:creationId xmlns:p14="http://schemas.microsoft.com/office/powerpoint/2010/main" val="48138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9"/>
          <p:cNvSpPr/>
          <p:nvPr/>
        </p:nvSpPr>
        <p:spPr>
          <a:xfrm>
            <a:off x="566058" y="808490"/>
            <a:ext cx="9144000" cy="5355272"/>
          </a:xfrm>
          <a:prstGeom prst="rect">
            <a:avLst/>
          </a:prstGeom>
          <a:noFill/>
          <a:ln>
            <a:noFill/>
          </a:ln>
        </p:spPr>
        <p:txBody>
          <a:bodyPr spcFirstLastPara="1" wrap="square" lIns="91425" tIns="45700" rIns="91425" bIns="45700" anchor="t" anchorCtr="0">
            <a:spAutoFit/>
          </a:bodyPr>
          <a:lstStyle/>
          <a:p>
            <a:pPr lvl="0"/>
            <a:r>
              <a:rPr lang="it-IT"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a:t>
            </a:r>
            <a:r>
              <a:rPr lang="it-IT"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rt</a:t>
            </a:r>
            <a:r>
              <a:rPr lang="it-IT"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4, comma 2, lettera </a:t>
            </a:r>
            <a:r>
              <a:rPr lang="it-IT"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 del D.M. 16/02/2016  </a:t>
            </a:r>
            <a:r>
              <a:rPr lang="it-IT"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Cap. 5.12 </a:t>
            </a:r>
            <a:r>
              <a:rPr lang="it-IT" b="1"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R.A</a:t>
            </a:r>
          </a:p>
          <a:p>
            <a:pPr lvl="0"/>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Sostituzione di impianti di climatizzazione invernale esistenti con sistemi ibridi a pompa di calore</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endPar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Sostituzione </a:t>
            </a: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parziale o integrale dell’impianto di climatizzazione invernale</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Edifici accatastati</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marR="0" lvl="0" indent="-171450" algn="just" rtl="0">
              <a:spcBef>
                <a:spcPts val="0"/>
              </a:spcBef>
              <a:spcAft>
                <a:spcPts val="0"/>
              </a:spcAft>
              <a:buClr>
                <a:schemeClr val="dk1"/>
              </a:buClr>
              <a:buSzPts val="1400"/>
              <a:buFont typeface="Arial"/>
              <a:buChar char="•"/>
            </a:pP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Obbligo d’installazione di sistemi di modulazione agenti sulla portata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lvl="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rapporto tra la potenza termica utile della pompa di calore</a:t>
            </a:r>
          </a:p>
          <a:p>
            <a:pPr marL="176213" lvl="3" algn="just">
              <a:buClr>
                <a:schemeClr val="dk1"/>
              </a:buClr>
              <a:buSzPts val="1400"/>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 la potenza termica utile della caldaia deve essere minore o uguale a 0,5</a:t>
            </a:r>
            <a:endParaRPr lang="it-IT" dirty="0">
              <a:solidFill>
                <a:schemeClr val="dk1"/>
              </a:solidFill>
              <a:latin typeface="Arial Narrow"/>
              <a:ea typeface="Arial Narrow"/>
              <a:cs typeface="Arial Narrow"/>
              <a:sym typeface="Arial Narrow"/>
            </a:endParaRPr>
          </a:p>
          <a:p>
            <a:pPr marL="171450" marR="0" lvl="0" indent="-171450" algn="just" rtl="0">
              <a:spcBef>
                <a:spcPts val="0"/>
              </a:spcBef>
              <a:spcAft>
                <a:spcPts val="0"/>
              </a:spcAft>
              <a:buClr>
                <a:schemeClr val="dk1"/>
              </a:buClr>
              <a:buSzPts val="1400"/>
              <a:buFont typeface="Arial"/>
              <a:buChar char="•"/>
            </a:pPr>
            <a:endPar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lvl="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gruppo funzionale a pompa di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calore</a:t>
            </a:r>
          </a:p>
          <a:p>
            <a:pPr marL="347663" lvl="6" indent="-171450" algn="just">
              <a:buClr>
                <a:schemeClr val="dk1"/>
              </a:buClr>
              <a:buSzPts val="1400"/>
              <a:buFont typeface="Wingdings" panose="05000000000000000000" pitchFamily="2" charset="2"/>
              <a:buChar char="ü"/>
            </a:pP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COP </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 GUE minimi definiti per tipologia di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PDC</a:t>
            </a: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347663" lvl="6" indent="-171450" algn="just">
              <a:buClr>
                <a:schemeClr val="dk1"/>
              </a:buClr>
              <a:buSzPts val="1400"/>
              <a:buFont typeface="Wingdings" panose="05000000000000000000" pitchFamily="2" charset="2"/>
              <a:buChar char="ü"/>
            </a:pPr>
            <a:r>
              <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Limiti </a:t>
            </a:r>
            <a:r>
              <a:rPr lang="it-IT"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emissivi per le PDC a </a:t>
            </a:r>
            <a:r>
              <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gas</a:t>
            </a:r>
          </a:p>
          <a:p>
            <a:pPr marL="176213" lvl="6" algn="just">
              <a:buClr>
                <a:schemeClr val="dk1"/>
              </a:buClr>
              <a:buSzPts val="1400"/>
            </a:pPr>
            <a:endPar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la caldaia deve essere di tipologia a condensazione </a:t>
            </a:r>
          </a:p>
          <a:p>
            <a:pPr marL="176213" lvl="6" algn="just">
              <a:buClr>
                <a:schemeClr val="dk1"/>
              </a:buClr>
              <a:buSzPts val="1400"/>
            </a:pP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gruppo funzionale a combustione a condensazione</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t>
            </a:r>
          </a:p>
          <a:p>
            <a:pPr marL="347663" lvl="6" indent="-171450" algn="just">
              <a:buClr>
                <a:schemeClr val="dk1"/>
              </a:buClr>
              <a:buSzPts val="1400"/>
              <a:buFont typeface="Wingdings" panose="05000000000000000000" pitchFamily="2" charset="2"/>
              <a:buChar char="ü"/>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requisiti tecnici di soglia minimi previsti dalla tabella 2 dell’Allegato I del Decreto</a:t>
            </a:r>
          </a:p>
          <a:p>
            <a:pPr marL="347663" lvl="6" indent="-171450" algn="just">
              <a:buClr>
                <a:schemeClr val="dk1"/>
              </a:buClr>
              <a:buSzPts val="1400"/>
              <a:buFont typeface="Wingdings" panose="05000000000000000000" pitchFamily="2" charset="2"/>
              <a:buChar char="ü"/>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347663" lvl="6" indent="-171450" algn="just">
              <a:buClr>
                <a:schemeClr val="dk1"/>
              </a:buClr>
              <a:buSzPts val="1400"/>
              <a:buFont typeface="Wingdings" panose="05000000000000000000" pitchFamily="2" charset="2"/>
              <a:buChar char="ü"/>
            </a:pPr>
            <a:endPar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6213" lvl="6" algn="just">
              <a:buClr>
                <a:schemeClr val="dk1"/>
              </a:buClr>
              <a:buSzPts val="1400"/>
            </a:pPr>
            <a:endParaRPr lang="it-IT"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347663" lvl="6" indent="-171450" algn="just">
              <a:buClr>
                <a:schemeClr val="dk1"/>
              </a:buClr>
              <a:buSzPts val="1400"/>
              <a:buFont typeface="Wingdings" panose="05000000000000000000" pitchFamily="2" charset="2"/>
              <a:buChar char="ü"/>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6213" lvl="6" algn="just">
              <a:buClr>
                <a:schemeClr val="dk1"/>
              </a:buClr>
              <a:buSzPts val="1400"/>
            </a:pP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marL="171450" marR="0" lvl="0" indent="-82550" algn="just" rtl="0">
              <a:spcBef>
                <a:spcPts val="0"/>
              </a:spcBef>
              <a:spcAft>
                <a:spcPts val="0"/>
              </a:spcAft>
              <a:buClr>
                <a:schemeClr val="dk1"/>
              </a:buClr>
              <a:buSzPts val="1400"/>
              <a:buFont typeface="Arial"/>
              <a:buNone/>
            </a:pPr>
            <a:endParaRPr sz="1200" b="0"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200" b="0" i="0" u="none" strike="noStrike" cap="none" dirty="0">
              <a:solidFill>
                <a:schemeClr val="dk1"/>
              </a:solidFill>
              <a:latin typeface="Arial Narrow"/>
              <a:ea typeface="Arial Narrow"/>
              <a:cs typeface="Arial Narrow"/>
              <a:sym typeface="Arial Narrow"/>
            </a:endParaRPr>
          </a:p>
        </p:txBody>
      </p:sp>
      <p:pic>
        <p:nvPicPr>
          <p:cNvPr id="263" name="Google Shape;263;p9"/>
          <p:cNvPicPr preferRelativeResize="0"/>
          <p:nvPr/>
        </p:nvPicPr>
        <p:blipFill rotWithShape="1">
          <a:blip r:embed="rId3">
            <a:alphaModFix/>
          </a:blip>
          <a:srcRect/>
          <a:stretch/>
        </p:blipFill>
        <p:spPr>
          <a:xfrm>
            <a:off x="5766026" y="1225146"/>
            <a:ext cx="3377974" cy="3111062"/>
          </a:xfrm>
          <a:prstGeom prst="rect">
            <a:avLst/>
          </a:prstGeom>
          <a:noFill/>
          <a:ln>
            <a:noFill/>
          </a:ln>
        </p:spPr>
      </p:pic>
      <p:sp>
        <p:nvSpPr>
          <p:cNvPr id="7"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E</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10"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04597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10" name="Immagine 9"/>
          <p:cNvPicPr>
            <a:picLocks noChangeAspect="1"/>
          </p:cNvPicPr>
          <p:nvPr/>
        </p:nvPicPr>
        <p:blipFill rotWithShape="1">
          <a:blip r:embed="rId3"/>
          <a:srcRect t="21444"/>
          <a:stretch/>
        </p:blipFill>
        <p:spPr>
          <a:xfrm>
            <a:off x="2794315" y="748655"/>
            <a:ext cx="3476625" cy="710832"/>
          </a:xfrm>
          <a:prstGeom prst="rect">
            <a:avLst/>
          </a:prstGeom>
        </p:spPr>
      </p:pic>
      <p:sp>
        <p:nvSpPr>
          <p:cNvPr id="273" name="Google Shape;273;p10"/>
          <p:cNvSpPr txBox="1"/>
          <p:nvPr/>
        </p:nvSpPr>
        <p:spPr>
          <a:xfrm>
            <a:off x="-1058466" y="5055394"/>
            <a:ext cx="372666" cy="11549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it-IT" sz="900" b="0" i="0" u="none" strike="noStrike" cap="none">
                <a:solidFill>
                  <a:schemeClr val="lt1"/>
                </a:solidFill>
                <a:latin typeface="Arial"/>
                <a:ea typeface="Arial"/>
                <a:cs typeface="Arial"/>
                <a:sym typeface="Arial"/>
              </a:rPr>
              <a:t>27</a:t>
            </a:fld>
            <a:endParaRPr sz="900" b="0" i="0" u="none" strike="noStrike" cap="none">
              <a:solidFill>
                <a:schemeClr val="lt1"/>
              </a:solidFill>
              <a:latin typeface="Arial"/>
              <a:ea typeface="Arial"/>
              <a:cs typeface="Arial"/>
              <a:sym typeface="Arial"/>
            </a:endParaRPr>
          </a:p>
        </p:txBody>
      </p:sp>
      <p:sp>
        <p:nvSpPr>
          <p:cNvPr id="274" name="Google Shape;274;p10"/>
          <p:cNvSpPr/>
          <p:nvPr/>
        </p:nvSpPr>
        <p:spPr>
          <a:xfrm>
            <a:off x="574767" y="756692"/>
            <a:ext cx="8569234" cy="65244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400" b="1" i="0" u="none" strike="noStrike" cap="none" dirty="0" smtClean="0">
                <a:solidFill>
                  <a:schemeClr val="tx1">
                    <a:lumMod val="65000"/>
                    <a:lumOff val="35000"/>
                  </a:schemeClr>
                </a:solidFill>
                <a:latin typeface="Arial Narrow"/>
                <a:ea typeface="Arial Narrow"/>
                <a:cs typeface="Arial Narrow"/>
                <a:sym typeface="Arial Narrow"/>
              </a:rPr>
              <a:t>Gruppo funzionale PDC</a:t>
            </a:r>
          </a:p>
          <a:p>
            <a:pPr marL="0" marR="0" lvl="0" indent="0" algn="l" rtl="0">
              <a:lnSpc>
                <a:spcPct val="130000"/>
              </a:lnSpc>
              <a:spcBef>
                <a:spcPts val="0"/>
              </a:spcBef>
              <a:spcAft>
                <a:spcPts val="0"/>
              </a:spcAft>
              <a:buNone/>
            </a:pPr>
            <a:r>
              <a:rPr lang="it-IT" b="1" dirty="0" smtClean="0">
                <a:solidFill>
                  <a:schemeClr val="tx1">
                    <a:lumMod val="65000"/>
                    <a:lumOff val="35000"/>
                  </a:schemeClr>
                </a:solidFill>
                <a:latin typeface="Arial Narrow"/>
                <a:ea typeface="Arial Narrow"/>
                <a:cs typeface="Arial Narrow"/>
                <a:sym typeface="Arial Narrow"/>
              </a:rPr>
              <a:t>Tipo</a:t>
            </a:r>
            <a:r>
              <a:rPr lang="it-IT" sz="1400" b="1" i="0" u="none" strike="noStrike" cap="none" dirty="0" smtClean="0">
                <a:solidFill>
                  <a:schemeClr val="tx1">
                    <a:lumMod val="65000"/>
                    <a:lumOff val="35000"/>
                  </a:schemeClr>
                </a:solidFill>
                <a:latin typeface="Arial Narrow"/>
                <a:ea typeface="Arial Narrow"/>
                <a:cs typeface="Arial Narrow"/>
                <a:sym typeface="Arial Narrow"/>
              </a:rPr>
              <a:t> pompe </a:t>
            </a:r>
            <a:r>
              <a:rPr lang="it-IT" sz="1400" b="1" i="0" u="none" strike="noStrike" cap="none" dirty="0">
                <a:solidFill>
                  <a:schemeClr val="tx1">
                    <a:lumMod val="65000"/>
                    <a:lumOff val="35000"/>
                  </a:schemeClr>
                </a:solidFill>
                <a:latin typeface="Arial Narrow"/>
                <a:ea typeface="Arial Narrow"/>
                <a:cs typeface="Arial Narrow"/>
                <a:sym typeface="Arial Narrow"/>
              </a:rPr>
              <a:t>di calore elettriche</a:t>
            </a:r>
            <a:endParaRPr dirty="0">
              <a:solidFill>
                <a:schemeClr val="tx1">
                  <a:lumMod val="65000"/>
                  <a:lumOff val="35000"/>
                </a:schemeClr>
              </a:solidFill>
            </a:endParaRPr>
          </a:p>
        </p:txBody>
      </p:sp>
      <p:sp>
        <p:nvSpPr>
          <p:cNvPr id="276" name="Google Shape;276;p10"/>
          <p:cNvSpPr/>
          <p:nvPr/>
        </p:nvSpPr>
        <p:spPr>
          <a:xfrm>
            <a:off x="585787" y="1576518"/>
            <a:ext cx="8558213" cy="36240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Coefficiente d’incentivazione</a:t>
            </a:r>
            <a:endParaRPr dirty="0"/>
          </a:p>
        </p:txBody>
      </p:sp>
      <p:sp>
        <p:nvSpPr>
          <p:cNvPr id="277" name="Google Shape;277;p10"/>
          <p:cNvSpPr/>
          <p:nvPr/>
        </p:nvSpPr>
        <p:spPr>
          <a:xfrm>
            <a:off x="5061401" y="1748198"/>
            <a:ext cx="4137307" cy="36236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it-IT" sz="1350" b="1" i="0" u="none" strike="noStrike" cap="none" dirty="0">
                <a:solidFill>
                  <a:srgbClr val="FFC000"/>
                </a:solidFill>
                <a:latin typeface="Arial"/>
                <a:ea typeface="Arial"/>
                <a:cs typeface="Arial"/>
                <a:sym typeface="Arial"/>
              </a:rPr>
              <a:t>E</a:t>
            </a:r>
            <a:r>
              <a:rPr lang="it-IT" sz="1200" b="1" i="0" u="none" strike="noStrike" cap="none" dirty="0">
                <a:solidFill>
                  <a:srgbClr val="FFC000"/>
                </a:solidFill>
                <a:latin typeface="Arial"/>
                <a:ea typeface="Arial"/>
                <a:cs typeface="Arial"/>
                <a:sym typeface="Arial"/>
              </a:rPr>
              <a:t>i</a:t>
            </a:r>
            <a:r>
              <a:rPr lang="it-IT" sz="1350" b="1" i="0" u="none" strike="noStrike" cap="none" dirty="0">
                <a:solidFill>
                  <a:srgbClr val="FFC000"/>
                </a:solidFill>
                <a:latin typeface="Arial"/>
                <a:ea typeface="Arial"/>
                <a:cs typeface="Arial"/>
                <a:sym typeface="Arial"/>
              </a:rPr>
              <a:t>: Energia termica producibile annualmente</a:t>
            </a:r>
            <a:endParaRPr dirty="0"/>
          </a:p>
        </p:txBody>
      </p:sp>
      <p:grpSp>
        <p:nvGrpSpPr>
          <p:cNvPr id="278" name="Google Shape;278;p10"/>
          <p:cNvGrpSpPr/>
          <p:nvPr/>
        </p:nvGrpSpPr>
        <p:grpSpPr>
          <a:xfrm>
            <a:off x="1860062" y="1422402"/>
            <a:ext cx="4689231" cy="218829"/>
            <a:chOff x="1787507" y="1562479"/>
            <a:chExt cx="6480597" cy="557047"/>
          </a:xfrm>
        </p:grpSpPr>
        <p:sp>
          <p:nvSpPr>
            <p:cNvPr id="281" name="Google Shape;281;p10"/>
            <p:cNvSpPr/>
            <p:nvPr/>
          </p:nvSpPr>
          <p:spPr>
            <a:xfrm rot="-5400000">
              <a:off x="5194547" y="1395738"/>
              <a:ext cx="242815" cy="576299"/>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sp>
          <p:nvSpPr>
            <p:cNvPr id="282" name="Google Shape;282;p10"/>
            <p:cNvSpPr/>
            <p:nvPr/>
          </p:nvSpPr>
          <p:spPr>
            <a:xfrm rot="-5400000">
              <a:off x="6821047" y="358238"/>
              <a:ext cx="242815" cy="2651298"/>
            </a:xfrm>
            <a:prstGeom prst="leftBracket">
              <a:avLst>
                <a:gd name="adj" fmla="val 18791"/>
              </a:avLst>
            </a:prstGeom>
            <a:noFill/>
            <a:ln w="28575"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dk1"/>
                </a:solidFill>
                <a:latin typeface="Arial Narrow"/>
                <a:ea typeface="Arial Narrow"/>
                <a:cs typeface="Arial Narrow"/>
                <a:sym typeface="Arial Narrow"/>
              </a:endParaRPr>
            </a:p>
          </p:txBody>
        </p:sp>
        <p:cxnSp>
          <p:nvCxnSpPr>
            <p:cNvPr id="280" name="Google Shape;280;p10"/>
            <p:cNvCxnSpPr/>
            <p:nvPr/>
          </p:nvCxnSpPr>
          <p:spPr>
            <a:xfrm flipH="1">
              <a:off x="1787507" y="1562479"/>
              <a:ext cx="3240299" cy="557047"/>
            </a:xfrm>
            <a:prstGeom prst="bentConnector3">
              <a:avLst>
                <a:gd name="adj1" fmla="val 100109"/>
              </a:avLst>
            </a:prstGeom>
            <a:noFill/>
            <a:ln w="28575" cap="flat" cmpd="sng">
              <a:solidFill>
                <a:srgbClr val="FFC000"/>
              </a:solidFill>
              <a:prstDash val="solid"/>
              <a:round/>
              <a:headEnd type="none" w="sm" len="sm"/>
              <a:tailEnd type="triangle" w="med" len="med"/>
            </a:ln>
          </p:spPr>
        </p:cxnSp>
      </p:grpSp>
      <p:sp>
        <p:nvSpPr>
          <p:cNvPr id="284" name="Google Shape;284;p10"/>
          <p:cNvSpPr/>
          <p:nvPr/>
        </p:nvSpPr>
        <p:spPr>
          <a:xfrm>
            <a:off x="4817326" y="1995244"/>
            <a:ext cx="4408449" cy="1569620"/>
          </a:xfrm>
          <a:prstGeom prst="rect">
            <a:avLst/>
          </a:prstGeom>
          <a:noFill/>
          <a:ln>
            <a:noFill/>
          </a:ln>
        </p:spPr>
        <p:txBody>
          <a:bodyPr spcFirstLastPara="1" wrap="square" lIns="91425" tIns="45700" rIns="91425" bIns="45700" anchor="t" anchorCtr="0">
            <a:spAutoFit/>
          </a:bodyPr>
          <a:lstStyle/>
          <a:p>
            <a:pPr lvl="0" algn="just">
              <a:buClr>
                <a:schemeClr val="dk1"/>
              </a:buClr>
              <a:buSzPts val="1200"/>
              <a:buFont typeface="Noto Sans Symbols"/>
              <a:buChar char="▪"/>
            </a:pPr>
            <a:r>
              <a:rPr lang="it-IT" sz="1200" b="1"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Ia</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tot</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incentivo annuo (rata annua) in euro TAB A DM</a:t>
            </a:r>
          </a:p>
          <a:p>
            <a:pPr lvl="0" algn="just">
              <a:buClr>
                <a:schemeClr val="dk1"/>
              </a:buClr>
              <a:buSzPts val="1200"/>
              <a:buFont typeface="Noto Sans Symbols"/>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K:  è un coefficiente l’efficienza del sistema ibrido nel suo complesso; è stabilito pari a 1,2</a:t>
            </a:r>
          </a:p>
          <a:p>
            <a:pPr lvl="0" algn="just">
              <a:buClr>
                <a:schemeClr val="dk1"/>
              </a:buClr>
              <a:buSzPts val="1200"/>
              <a:buFont typeface="Noto Sans Symbols"/>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Ci: coefficiente di valorizzazione dell’energia termica prodotta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buClr>
                <a:schemeClr val="dk1"/>
              </a:buClr>
              <a:buSzPts val="1200"/>
              <a:buFont typeface="Noto Sans Symbols"/>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COP: coefficiente di prestazione della pompa di calore installata</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buClr>
                <a:schemeClr val="dk1"/>
              </a:buClr>
              <a:buSzPts val="1200"/>
              <a:buFont typeface="Noto Sans Symbols"/>
              <a:buChar char="▪"/>
            </a:pPr>
            <a:r>
              <a:rPr lang="it-IT" sz="1200"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Pn</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potenza termica nominale della pompa di calore installata in </a:t>
            </a:r>
            <a:r>
              <a:rPr lang="it-IT" sz="1200"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kWt</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200"/>
              <a:buFont typeface="Noto Sans Symbols"/>
              <a:buChar char="▪"/>
            </a:pPr>
            <a:r>
              <a:rPr lang="it-IT" sz="1200" dirty="0" err="1">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Quf</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coefficiente di utilizzo della pompa di calore dipendente dalla zona climatica </a:t>
            </a:r>
            <a:endParaRPr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pic>
        <p:nvPicPr>
          <p:cNvPr id="285" name="Google Shape;285;p10"/>
          <p:cNvPicPr preferRelativeResize="0"/>
          <p:nvPr/>
        </p:nvPicPr>
        <p:blipFill rotWithShape="1">
          <a:blip r:embed="rId4">
            <a:alphaModFix/>
          </a:blip>
          <a:srcRect t="1" r="-841" b="39176"/>
          <a:stretch/>
        </p:blipFill>
        <p:spPr>
          <a:xfrm>
            <a:off x="622009" y="2063218"/>
            <a:ext cx="3180185" cy="1907570"/>
          </a:xfrm>
          <a:prstGeom prst="rect">
            <a:avLst/>
          </a:prstGeom>
          <a:noFill/>
          <a:ln>
            <a:noFill/>
          </a:ln>
        </p:spPr>
      </p:pic>
      <p:cxnSp>
        <p:nvCxnSpPr>
          <p:cNvPr id="31" name="Google Shape;309;p11"/>
          <p:cNvCxnSpPr/>
          <p:nvPr/>
        </p:nvCxnSpPr>
        <p:spPr>
          <a:xfrm rot="10800000" flipH="1" flipV="1">
            <a:off x="6530578" y="1434887"/>
            <a:ext cx="997728" cy="211867"/>
          </a:xfrm>
          <a:prstGeom prst="bentConnector4">
            <a:avLst>
              <a:gd name="adj1" fmla="val 43019"/>
              <a:gd name="adj2" fmla="val 281"/>
            </a:avLst>
          </a:prstGeom>
          <a:noFill/>
          <a:ln w="28575" cap="flat" cmpd="sng">
            <a:solidFill>
              <a:srgbClr val="FFC000"/>
            </a:solidFill>
            <a:prstDash val="solid"/>
            <a:round/>
            <a:headEnd type="none" w="sm" len="sm"/>
            <a:tailEnd type="triangle" w="med" len="med"/>
          </a:ln>
        </p:spPr>
      </p:cxnSp>
      <p:pic>
        <p:nvPicPr>
          <p:cNvPr id="3" name="Immagine 2"/>
          <p:cNvPicPr>
            <a:picLocks noChangeAspect="1"/>
          </p:cNvPicPr>
          <p:nvPr/>
        </p:nvPicPr>
        <p:blipFill>
          <a:blip r:embed="rId5"/>
          <a:stretch>
            <a:fillRect/>
          </a:stretch>
        </p:blipFill>
        <p:spPr>
          <a:xfrm>
            <a:off x="4904395" y="3497988"/>
            <a:ext cx="3365512" cy="367769"/>
          </a:xfrm>
          <a:prstGeom prst="rect">
            <a:avLst/>
          </a:prstGeom>
        </p:spPr>
      </p:pic>
      <p:sp>
        <p:nvSpPr>
          <p:cNvPr id="27" name="Google Shape;284;p10"/>
          <p:cNvSpPr/>
          <p:nvPr/>
        </p:nvSpPr>
        <p:spPr>
          <a:xfrm>
            <a:off x="3588587" y="717394"/>
            <a:ext cx="390771" cy="842612"/>
          </a:xfrm>
          <a:prstGeom prst="rect">
            <a:avLst/>
          </a:prstGeom>
          <a:noFill/>
          <a:ln>
            <a:noFill/>
          </a:ln>
        </p:spPr>
        <p:txBody>
          <a:bodyPr spcFirstLastPara="1" wrap="square" lIns="91425" tIns="45700" rIns="91425" bIns="45700" anchor="t" anchorCtr="0">
            <a:spAutoFit/>
          </a:bodyPr>
          <a:lstStyle/>
          <a:p>
            <a:pPr marL="285750" marR="0" lvl="0" indent="-209550" algn="l" rtl="0">
              <a:lnSpc>
                <a:spcPct val="130000"/>
              </a:lnSpc>
              <a:spcBef>
                <a:spcPts val="450"/>
              </a:spcBef>
              <a:spcAft>
                <a:spcPts val="0"/>
              </a:spcAft>
              <a:buClr>
                <a:schemeClr val="dk1"/>
              </a:buClr>
              <a:buSzPts val="1200"/>
              <a:buFont typeface="Noto Sans Symbols"/>
              <a:buNone/>
            </a:pPr>
            <a:r>
              <a:rPr lang="it-IT" sz="1800" b="0" u="none" dirty="0" smtClean="0">
                <a:solidFill>
                  <a:srgbClr val="1E3B73"/>
                </a:solidFill>
                <a:latin typeface="EB Garamond" panose="020B0604020202020204" charset="0"/>
                <a:ea typeface="EB Garamond" panose="020B0604020202020204" charset="0"/>
                <a:cs typeface="EB Garamond" panose="020B0604020202020204" charset="0"/>
                <a:sym typeface="Arial Narrow"/>
              </a:rPr>
              <a:t>K</a:t>
            </a:r>
            <a:endParaRPr sz="1800" b="0" u="none" dirty="0">
              <a:solidFill>
                <a:srgbClr val="1E3B73"/>
              </a:solidFill>
              <a:latin typeface="EB Garamond" panose="020B0604020202020204" charset="0"/>
              <a:ea typeface="EB Garamond" panose="020B0604020202020204" charset="0"/>
              <a:cs typeface="EB Garamond" panose="020B0604020202020204" charset="0"/>
              <a:sym typeface="Arial Narrow"/>
            </a:endParaRPr>
          </a:p>
          <a:p>
            <a:pPr marL="285750" marR="0" lvl="0" indent="-200025" algn="l" rtl="0">
              <a:lnSpc>
                <a:spcPct val="130000"/>
              </a:lnSpc>
              <a:spcBef>
                <a:spcPts val="450"/>
              </a:spcBef>
              <a:spcAft>
                <a:spcPts val="0"/>
              </a:spcAft>
              <a:buClr>
                <a:schemeClr val="dk1"/>
              </a:buClr>
              <a:buSzPts val="1350"/>
              <a:buFont typeface="Noto Sans Symbols"/>
              <a:buNone/>
            </a:pPr>
            <a:endParaRPr sz="1350" b="0" u="none" dirty="0">
              <a:solidFill>
                <a:srgbClr val="333333"/>
              </a:solidFill>
              <a:latin typeface="EB Garamond" panose="020B0604020202020204" charset="0"/>
              <a:ea typeface="EB Garamond" panose="020B0604020202020204" charset="0"/>
              <a:cs typeface="EB Garamond" panose="020B0604020202020204" charset="0"/>
              <a:sym typeface="Arial"/>
            </a:endParaRPr>
          </a:p>
        </p:txBody>
      </p:sp>
      <p:pic>
        <p:nvPicPr>
          <p:cNvPr id="11" name="Immagine 10"/>
          <p:cNvPicPr>
            <a:picLocks noChangeAspect="1"/>
          </p:cNvPicPr>
          <p:nvPr/>
        </p:nvPicPr>
        <p:blipFill>
          <a:blip r:embed="rId6"/>
          <a:stretch>
            <a:fillRect/>
          </a:stretch>
        </p:blipFill>
        <p:spPr>
          <a:xfrm>
            <a:off x="4088920" y="727671"/>
            <a:ext cx="2452418" cy="650039"/>
          </a:xfrm>
          <a:prstGeom prst="rect">
            <a:avLst/>
          </a:prstGeom>
        </p:spPr>
      </p:pic>
      <p:pic>
        <p:nvPicPr>
          <p:cNvPr id="12" name="Immagine 11"/>
          <p:cNvPicPr>
            <a:picLocks noChangeAspect="1"/>
          </p:cNvPicPr>
          <p:nvPr/>
        </p:nvPicPr>
        <p:blipFill rotWithShape="1">
          <a:blip r:embed="rId7"/>
          <a:srcRect b="17455"/>
          <a:stretch/>
        </p:blipFill>
        <p:spPr>
          <a:xfrm>
            <a:off x="4298462" y="676275"/>
            <a:ext cx="2438400" cy="613263"/>
          </a:xfrm>
          <a:prstGeom prst="rect">
            <a:avLst/>
          </a:prstGeom>
        </p:spPr>
      </p:pic>
      <p:pic>
        <p:nvPicPr>
          <p:cNvPr id="14" name="Immagine 13"/>
          <p:cNvPicPr>
            <a:picLocks noChangeAspect="1"/>
          </p:cNvPicPr>
          <p:nvPr/>
        </p:nvPicPr>
        <p:blipFill rotWithShape="1">
          <a:blip r:embed="rId8"/>
          <a:srcRect t="1919" b="1"/>
          <a:stretch/>
        </p:blipFill>
        <p:spPr>
          <a:xfrm>
            <a:off x="4894795" y="3919066"/>
            <a:ext cx="3364591" cy="623197"/>
          </a:xfrm>
          <a:prstGeom prst="rect">
            <a:avLst/>
          </a:prstGeom>
        </p:spPr>
      </p:pic>
      <p:pic>
        <p:nvPicPr>
          <p:cNvPr id="34" name="Google Shape;298;p11"/>
          <p:cNvPicPr preferRelativeResize="0"/>
          <p:nvPr/>
        </p:nvPicPr>
        <p:blipFill rotWithShape="1">
          <a:blip r:embed="rId9">
            <a:alphaModFix/>
          </a:blip>
          <a:srcRect l="8766" r="8760" b="8418"/>
          <a:stretch/>
        </p:blipFill>
        <p:spPr>
          <a:xfrm>
            <a:off x="3755400" y="2063088"/>
            <a:ext cx="1066215" cy="955248"/>
          </a:xfrm>
          <a:prstGeom prst="rect">
            <a:avLst/>
          </a:prstGeom>
          <a:noFill/>
          <a:ln>
            <a:noFill/>
          </a:ln>
        </p:spPr>
      </p:pic>
      <p:sp>
        <p:nvSpPr>
          <p:cNvPr id="23"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E</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5"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49933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 name="Immagine 2"/>
          <p:cNvPicPr>
            <a:picLocks noChangeAspect="1"/>
          </p:cNvPicPr>
          <p:nvPr/>
        </p:nvPicPr>
        <p:blipFill rotWithShape="1">
          <a:blip r:embed="rId3"/>
          <a:srcRect l="13333" t="19368" r="7723" b="14435"/>
          <a:stretch/>
        </p:blipFill>
        <p:spPr>
          <a:xfrm>
            <a:off x="646769" y="520390"/>
            <a:ext cx="8211501" cy="3873190"/>
          </a:xfrm>
          <a:prstGeom prst="rect">
            <a:avLst/>
          </a:prstGeom>
        </p:spPr>
      </p:pic>
      <p:sp>
        <p:nvSpPr>
          <p:cNvPr id="359" name="Google Shape;359;p15"/>
          <p:cNvSpPr/>
          <p:nvPr/>
        </p:nvSpPr>
        <p:spPr>
          <a:xfrm>
            <a:off x="7395138" y="4331207"/>
            <a:ext cx="1518047" cy="30008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Fonte GSE</a:t>
            </a:r>
            <a:endParaRPr dirty="0"/>
          </a:p>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Dati aggiornati al </a:t>
            </a:r>
            <a:r>
              <a:rPr lang="it-IT" sz="750" dirty="0" smtClean="0">
                <a:solidFill>
                  <a:schemeClr val="dk1"/>
                </a:solidFill>
                <a:latin typeface="Century Gothic"/>
                <a:ea typeface="Century Gothic"/>
                <a:cs typeface="Century Gothic"/>
                <a:sym typeface="Century Gothic"/>
              </a:rPr>
              <a:t>01/02/2024</a:t>
            </a:r>
            <a:endParaRPr sz="750" dirty="0">
              <a:solidFill>
                <a:schemeClr val="dk1"/>
              </a:solidFill>
              <a:latin typeface="Century Gothic"/>
              <a:ea typeface="Century Gothic"/>
              <a:cs typeface="Century Gothic"/>
              <a:sym typeface="Century Gothic"/>
            </a:endParaRPr>
          </a:p>
        </p:txBody>
      </p:sp>
      <p:sp>
        <p:nvSpPr>
          <p:cNvPr id="2" name="CasellaDiTesto 1"/>
          <p:cNvSpPr txBox="1"/>
          <p:nvPr/>
        </p:nvSpPr>
        <p:spPr>
          <a:xfrm>
            <a:off x="725149" y="794182"/>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3" name="CasellaDiTesto 12"/>
          <p:cNvSpPr txBox="1"/>
          <p:nvPr/>
        </p:nvSpPr>
        <p:spPr>
          <a:xfrm>
            <a:off x="733324" y="2877829"/>
            <a:ext cx="1637211" cy="200055"/>
          </a:xfrm>
          <a:prstGeom prst="rect">
            <a:avLst/>
          </a:prstGeom>
          <a:noFill/>
        </p:spPr>
        <p:txBody>
          <a:bodyPr wrap="square" rtlCol="0">
            <a:spAutoFit/>
          </a:bodyPr>
          <a:lstStyle/>
          <a:p>
            <a:r>
              <a:rPr lang="it-IT" sz="700" dirty="0" smtClean="0">
                <a:solidFill>
                  <a:schemeClr val="bg1">
                    <a:lumMod val="50000"/>
                  </a:schemeClr>
                </a:solidFill>
              </a:rPr>
              <a:t>2024</a:t>
            </a:r>
            <a:endParaRPr lang="it-IT" sz="700" dirty="0">
              <a:solidFill>
                <a:schemeClr val="bg1">
                  <a:lumMod val="50000"/>
                </a:schemeClr>
              </a:solidFill>
            </a:endParaRPr>
          </a:p>
        </p:txBody>
      </p:sp>
      <p:sp>
        <p:nvSpPr>
          <p:cNvPr id="15" name="CasellaDiTesto 14"/>
          <p:cNvSpPr txBox="1"/>
          <p:nvPr/>
        </p:nvSpPr>
        <p:spPr>
          <a:xfrm>
            <a:off x="2018711" y="791211"/>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4"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2. E</a:t>
            </a:r>
            <a:endParaRPr dirty="0">
              <a:solidFill>
                <a:schemeClr val="tx1">
                  <a:lumMod val="65000"/>
                  <a:lumOff val="35000"/>
                </a:schemeClr>
              </a:solidFill>
              <a:latin typeface="Montserrat ExtraBold"/>
              <a:ea typeface="Montserrat ExtraBold"/>
              <a:cs typeface="Montserrat ExtraBold"/>
              <a:sym typeface="Arial Narrow"/>
            </a:endParaRPr>
          </a:p>
        </p:txBody>
      </p:sp>
    </p:spTree>
    <p:extLst>
      <p:ext uri="{BB962C8B-B14F-4D97-AF65-F5344CB8AC3E}">
        <p14:creationId xmlns:p14="http://schemas.microsoft.com/office/powerpoint/2010/main" val="305755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10" name="Immagine 9"/>
          <p:cNvPicPr>
            <a:picLocks noChangeAspect="1"/>
          </p:cNvPicPr>
          <p:nvPr/>
        </p:nvPicPr>
        <p:blipFill rotWithShape="1">
          <a:blip r:embed="rId3"/>
          <a:srcRect l="13333" t="19368" r="73013" b="14435"/>
          <a:stretch/>
        </p:blipFill>
        <p:spPr>
          <a:xfrm>
            <a:off x="799170" y="530747"/>
            <a:ext cx="1420247" cy="3873190"/>
          </a:xfrm>
          <a:prstGeom prst="rect">
            <a:avLst/>
          </a:prstGeom>
        </p:spPr>
      </p:pic>
      <p:grpSp>
        <p:nvGrpSpPr>
          <p:cNvPr id="5" name="Gruppo 4"/>
          <p:cNvGrpSpPr>
            <a:grpSpLocks noChangeAspect="1"/>
          </p:cNvGrpSpPr>
          <p:nvPr/>
        </p:nvGrpSpPr>
        <p:grpSpPr>
          <a:xfrm>
            <a:off x="2681056" y="577050"/>
            <a:ext cx="5246094" cy="4051703"/>
            <a:chOff x="1997476" y="710214"/>
            <a:chExt cx="4023142" cy="3107184"/>
          </a:xfrm>
        </p:grpSpPr>
        <p:pic>
          <p:nvPicPr>
            <p:cNvPr id="3" name="Immagine 2"/>
            <p:cNvPicPr>
              <a:picLocks noChangeAspect="1"/>
            </p:cNvPicPr>
            <p:nvPr/>
          </p:nvPicPr>
          <p:blipFill rotWithShape="1">
            <a:blip r:embed="rId3"/>
            <a:srcRect l="26318" t="22613" r="50860" b="24282"/>
            <a:stretch/>
          </p:blipFill>
          <p:spPr>
            <a:xfrm>
              <a:off x="1997476" y="710214"/>
              <a:ext cx="2373802" cy="3107184"/>
            </a:xfrm>
            <a:prstGeom prst="rect">
              <a:avLst/>
            </a:prstGeom>
          </p:spPr>
        </p:pic>
        <p:pic>
          <p:nvPicPr>
            <p:cNvPr id="4" name="Immagine 3"/>
            <p:cNvPicPr>
              <a:picLocks noChangeAspect="1"/>
            </p:cNvPicPr>
            <p:nvPr/>
          </p:nvPicPr>
          <p:blipFill rotWithShape="1">
            <a:blip r:embed="rId4"/>
            <a:srcRect l="27003" t="10571"/>
            <a:stretch/>
          </p:blipFill>
          <p:spPr>
            <a:xfrm>
              <a:off x="4314683" y="1196258"/>
              <a:ext cx="1705935" cy="2608825"/>
            </a:xfrm>
            <a:prstGeom prst="rect">
              <a:avLst/>
            </a:prstGeom>
          </p:spPr>
        </p:pic>
      </p:grpSp>
      <p:sp>
        <p:nvSpPr>
          <p:cNvPr id="359" name="Google Shape;359;p15"/>
          <p:cNvSpPr/>
          <p:nvPr/>
        </p:nvSpPr>
        <p:spPr>
          <a:xfrm>
            <a:off x="7395138" y="4331207"/>
            <a:ext cx="1518047" cy="30008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Fonte GSE</a:t>
            </a:r>
            <a:endParaRPr dirty="0"/>
          </a:p>
          <a:p>
            <a:pPr marL="0" marR="0" lvl="0" indent="0" algn="ctr" rtl="0">
              <a:lnSpc>
                <a:spcPct val="90000"/>
              </a:lnSpc>
              <a:spcBef>
                <a:spcPts val="0"/>
              </a:spcBef>
              <a:spcAft>
                <a:spcPts val="0"/>
              </a:spcAft>
              <a:buNone/>
            </a:pPr>
            <a:r>
              <a:rPr lang="it-IT" sz="750" dirty="0">
                <a:solidFill>
                  <a:schemeClr val="dk1"/>
                </a:solidFill>
                <a:latin typeface="Century Gothic"/>
                <a:ea typeface="Century Gothic"/>
                <a:cs typeface="Century Gothic"/>
                <a:sym typeface="Century Gothic"/>
              </a:rPr>
              <a:t>Dati aggiornati al </a:t>
            </a:r>
            <a:r>
              <a:rPr lang="it-IT" sz="750" dirty="0" smtClean="0">
                <a:solidFill>
                  <a:schemeClr val="dk1"/>
                </a:solidFill>
                <a:latin typeface="Century Gothic"/>
                <a:ea typeface="Century Gothic"/>
                <a:cs typeface="Century Gothic"/>
                <a:sym typeface="Century Gothic"/>
              </a:rPr>
              <a:t>01/02/2024</a:t>
            </a:r>
            <a:endParaRPr sz="750" dirty="0">
              <a:solidFill>
                <a:schemeClr val="dk1"/>
              </a:solidFill>
              <a:latin typeface="Century Gothic"/>
              <a:ea typeface="Century Gothic"/>
              <a:cs typeface="Century Gothic"/>
              <a:sym typeface="Century Gothic"/>
            </a:endParaRPr>
          </a:p>
        </p:txBody>
      </p:sp>
      <p:sp>
        <p:nvSpPr>
          <p:cNvPr id="2" name="CasellaDiTesto 1"/>
          <p:cNvSpPr txBox="1"/>
          <p:nvPr/>
        </p:nvSpPr>
        <p:spPr>
          <a:xfrm>
            <a:off x="876069" y="847448"/>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3" name="CasellaDiTesto 12"/>
          <p:cNvSpPr txBox="1"/>
          <p:nvPr/>
        </p:nvSpPr>
        <p:spPr>
          <a:xfrm>
            <a:off x="893122" y="2806808"/>
            <a:ext cx="1637211" cy="200055"/>
          </a:xfrm>
          <a:prstGeom prst="rect">
            <a:avLst/>
          </a:prstGeom>
          <a:noFill/>
        </p:spPr>
        <p:txBody>
          <a:bodyPr wrap="square" rtlCol="0">
            <a:spAutoFit/>
          </a:bodyPr>
          <a:lstStyle/>
          <a:p>
            <a:r>
              <a:rPr lang="it-IT" sz="700" dirty="0" smtClean="0">
                <a:solidFill>
                  <a:schemeClr val="bg1">
                    <a:lumMod val="50000"/>
                  </a:schemeClr>
                </a:solidFill>
              </a:rPr>
              <a:t>2024</a:t>
            </a:r>
            <a:endParaRPr lang="it-IT" sz="700" dirty="0">
              <a:solidFill>
                <a:schemeClr val="bg1">
                  <a:lumMod val="50000"/>
                </a:schemeClr>
              </a:solidFill>
            </a:endParaRPr>
          </a:p>
        </p:txBody>
      </p:sp>
      <p:sp>
        <p:nvSpPr>
          <p:cNvPr id="15" name="CasellaDiTesto 14"/>
          <p:cNvSpPr txBox="1"/>
          <p:nvPr/>
        </p:nvSpPr>
        <p:spPr>
          <a:xfrm>
            <a:off x="2773313" y="746822"/>
            <a:ext cx="1637211" cy="200055"/>
          </a:xfrm>
          <a:prstGeom prst="rect">
            <a:avLst/>
          </a:prstGeom>
          <a:noFill/>
        </p:spPr>
        <p:txBody>
          <a:bodyPr wrap="square" rtlCol="0">
            <a:spAutoFit/>
          </a:bodyPr>
          <a:lstStyle/>
          <a:p>
            <a:r>
              <a:rPr lang="it-IT" sz="700" dirty="0">
                <a:solidFill>
                  <a:schemeClr val="bg1">
                    <a:lumMod val="50000"/>
                  </a:schemeClr>
                </a:solidFill>
              </a:rPr>
              <a:t>d</a:t>
            </a:r>
            <a:r>
              <a:rPr lang="it-IT" sz="700" dirty="0" smtClean="0">
                <a:solidFill>
                  <a:schemeClr val="bg1">
                    <a:lumMod val="50000"/>
                  </a:schemeClr>
                </a:solidFill>
              </a:rPr>
              <a:t>al 2013</a:t>
            </a:r>
            <a:endParaRPr lang="it-IT" sz="700" dirty="0">
              <a:solidFill>
                <a:schemeClr val="bg1">
                  <a:lumMod val="50000"/>
                </a:schemeClr>
              </a:solidFill>
            </a:endParaRPr>
          </a:p>
        </p:txBody>
      </p:sp>
      <p:sp>
        <p:nvSpPr>
          <p:cNvPr id="1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02</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4"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T</a:t>
            </a:r>
            <a:r>
              <a:rPr lang="it-IT" dirty="0" smtClean="0">
                <a:solidFill>
                  <a:schemeClr val="tx1">
                    <a:lumMod val="65000"/>
                    <a:lumOff val="35000"/>
                  </a:schemeClr>
                </a:solidFill>
                <a:latin typeface="Montserrat ExtraBold"/>
                <a:ea typeface="Montserrat ExtraBold"/>
                <a:cs typeface="Montserrat ExtraBold"/>
                <a:sym typeface="Arial Narrow"/>
              </a:rPr>
              <a:t>rend</a:t>
            </a:r>
            <a:endParaRPr dirty="0">
              <a:solidFill>
                <a:schemeClr val="tx1">
                  <a:lumMod val="65000"/>
                  <a:lumOff val="35000"/>
                </a:schemeClr>
              </a:solidFill>
              <a:latin typeface="Montserrat ExtraBold"/>
              <a:ea typeface="Montserrat ExtraBold"/>
              <a:cs typeface="Montserrat ExtraBold"/>
              <a:sym typeface="Arial Narrow"/>
            </a:endParaRPr>
          </a:p>
        </p:txBody>
      </p:sp>
    </p:spTree>
    <p:extLst>
      <p:ext uri="{BB962C8B-B14F-4D97-AF65-F5344CB8AC3E}">
        <p14:creationId xmlns:p14="http://schemas.microsoft.com/office/powerpoint/2010/main" val="70463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7" name="Google Shape;97;p2"/>
          <p:cNvSpPr/>
          <p:nvPr/>
        </p:nvSpPr>
        <p:spPr>
          <a:xfrm>
            <a:off x="6262261" y="1287976"/>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p>
        </p:txBody>
      </p:sp>
      <p:sp>
        <p:nvSpPr>
          <p:cNvPr id="91" name="Google Shape;91;p2"/>
          <p:cNvSpPr/>
          <p:nvPr/>
        </p:nvSpPr>
        <p:spPr>
          <a:xfrm>
            <a:off x="2172981" y="3018676"/>
            <a:ext cx="657300" cy="657300"/>
          </a:xfrm>
          <a:prstGeom prst="ellipse">
            <a:avLst/>
          </a:prstGeom>
          <a:solidFill>
            <a:srgbClr val="0F68C9"/>
          </a:solidFill>
          <a:ln>
            <a:noFill/>
          </a:ln>
        </p:spPr>
        <p:txBody>
          <a:bodyPr spcFirstLastPara="1" wrap="square" lIns="91425" tIns="91425" rIns="91425" bIns="91425" anchor="ctr" anchorCtr="0">
            <a:noAutofit/>
          </a:bodyPr>
          <a:lstStyle/>
          <a:p>
            <a:pPr>
              <a:buSzPts val="2800"/>
            </a:pPr>
            <a:endParaRPr>
              <a:solidFill>
                <a:srgbClr val="0F68C9"/>
              </a:solidFill>
            </a:endParaRPr>
          </a:p>
        </p:txBody>
      </p:sp>
      <p:sp>
        <p:nvSpPr>
          <p:cNvPr id="92" name="Google Shape;92;p2"/>
          <p:cNvSpPr txBox="1">
            <a:spLocks noGrp="1"/>
          </p:cNvSpPr>
          <p:nvPr>
            <p:ph type="ctrTitle" idx="4294967295"/>
          </p:nvPr>
        </p:nvSpPr>
        <p:spPr>
          <a:xfrm>
            <a:off x="707666" y="350934"/>
            <a:ext cx="5011738" cy="314325"/>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FFFFFF"/>
              </a:buClr>
              <a:buSzPts val="1200"/>
              <a:buFont typeface="Montserrat ExtraBold"/>
              <a:buNone/>
            </a:pPr>
            <a:r>
              <a:rPr lang="en-US" sz="1200" b="0" i="0" u="none" strike="noStrike" cap="none" dirty="0">
                <a:solidFill>
                  <a:schemeClr val="dk2"/>
                </a:solidFill>
                <a:latin typeface="Montserrat ExtraBold"/>
                <a:ea typeface="Montserrat ExtraBold"/>
                <a:cs typeface="Montserrat ExtraBold"/>
                <a:sym typeface="Montserrat ExtraBold"/>
              </a:rPr>
              <a:t>Agenda</a:t>
            </a:r>
            <a:endParaRPr sz="1200" b="0" i="0" u="none" strike="noStrike" cap="none" dirty="0">
              <a:solidFill>
                <a:schemeClr val="dk2"/>
              </a:solidFill>
              <a:latin typeface="Montserrat ExtraBold"/>
              <a:ea typeface="Montserrat ExtraBold"/>
              <a:cs typeface="Montserrat ExtraBold"/>
              <a:sym typeface="Montserrat ExtraBold"/>
            </a:endParaRPr>
          </a:p>
        </p:txBody>
      </p:sp>
      <p:sp>
        <p:nvSpPr>
          <p:cNvPr id="93" name="Google Shape;93;p2"/>
          <p:cNvSpPr txBox="1">
            <a:spLocks noGrp="1"/>
          </p:cNvSpPr>
          <p:nvPr>
            <p:ph type="title" idx="4294967295"/>
          </p:nvPr>
        </p:nvSpPr>
        <p:spPr>
          <a:xfrm>
            <a:off x="1400799" y="3055785"/>
            <a:ext cx="1754187" cy="577850"/>
          </a:xfrm>
          <a:prstGeom prst="rect">
            <a:avLst/>
          </a:prstGeom>
          <a:noFill/>
          <a:ln>
            <a:noFill/>
          </a:ln>
        </p:spPr>
        <p:txBody>
          <a:bodyPr spcFirstLastPara="1" wrap="square" lIns="91425" tIns="91425" rIns="91425" bIns="91425" anchor="ctr" anchorCtr="0">
            <a:noAutofit/>
          </a:bodyPr>
          <a:lstStyle/>
          <a:p>
            <a:pPr algn="ctr">
              <a:buSzPts val="3600"/>
            </a:pPr>
            <a:r>
              <a:rPr lang="en-US" dirty="0"/>
              <a:t>03</a:t>
            </a:r>
            <a:endParaRPr dirty="0"/>
          </a:p>
        </p:txBody>
      </p:sp>
      <p:sp>
        <p:nvSpPr>
          <p:cNvPr id="95" name="Google Shape;95;p2"/>
          <p:cNvSpPr txBox="1">
            <a:spLocks noGrp="1"/>
          </p:cNvSpPr>
          <p:nvPr>
            <p:ph type="title" idx="4294967295"/>
          </p:nvPr>
        </p:nvSpPr>
        <p:spPr>
          <a:xfrm>
            <a:off x="5470498" y="1322478"/>
            <a:ext cx="1754188" cy="5778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smtClean="0">
                <a:solidFill>
                  <a:schemeClr val="bg2">
                    <a:lumMod val="40000"/>
                    <a:lumOff val="60000"/>
                  </a:schemeClr>
                </a:solidFill>
              </a:rPr>
              <a:t>02</a:t>
            </a:r>
            <a:endParaRPr dirty="0">
              <a:solidFill>
                <a:schemeClr val="bg2">
                  <a:lumMod val="40000"/>
                  <a:lumOff val="60000"/>
                </a:schemeClr>
              </a:solidFill>
            </a:endParaRPr>
          </a:p>
        </p:txBody>
      </p:sp>
      <p:sp>
        <p:nvSpPr>
          <p:cNvPr id="10" name="Google Shape;150;p2"/>
          <p:cNvSpPr txBox="1">
            <a:spLocks/>
          </p:cNvSpPr>
          <p:nvPr/>
        </p:nvSpPr>
        <p:spPr>
          <a:xfrm>
            <a:off x="5902752" y="1956993"/>
            <a:ext cx="3113274" cy="6078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Focus </a:t>
            </a:r>
            <a:r>
              <a:rPr lang="it-IT" sz="1100" dirty="0">
                <a:solidFill>
                  <a:schemeClr val="bg1">
                    <a:lumMod val="75000"/>
                  </a:schemeClr>
                </a:solidFill>
                <a:latin typeface="Montserrat ExtraBold"/>
                <a:ea typeface="Montserrat ExtraBold"/>
                <a:cs typeface="Montserrat ExtraBold"/>
                <a:sym typeface="Arial"/>
              </a:rPr>
              <a:t>Conto </a:t>
            </a:r>
            <a:r>
              <a:rPr lang="it-IT" sz="1100" dirty="0">
                <a:solidFill>
                  <a:schemeClr val="bg1">
                    <a:lumMod val="75000"/>
                  </a:schemeClr>
                </a:solidFill>
                <a:latin typeface="Montserrat ExtraBold"/>
                <a:ea typeface="Montserrat ExtraBold"/>
                <a:cs typeface="Montserrat ExtraBold"/>
                <a:sym typeface="Arial"/>
              </a:rPr>
              <a:t>Termico:</a:t>
            </a:r>
            <a:endParaRPr lang="it-IT" sz="1100" dirty="0">
              <a:solidFill>
                <a:schemeClr val="bg1">
                  <a:lumMod val="75000"/>
                </a:schemeClr>
              </a:solidFill>
              <a:latin typeface="Montserrat ExtraBold"/>
              <a:ea typeface="Montserrat ExtraBold"/>
              <a:cs typeface="Montserrat ExtraBold"/>
              <a:sym typeface="Arial"/>
            </a:endParaRP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Tratti distintivi</a:t>
            </a: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Intervento 1. C- 2. A – 2.E</a:t>
            </a:r>
            <a:endParaRPr lang="it-IT" sz="1100" dirty="0">
              <a:solidFill>
                <a:schemeClr val="bg1">
                  <a:lumMod val="75000"/>
                </a:schemeClr>
              </a:solidFill>
              <a:latin typeface="Montserrat ExtraBold"/>
              <a:ea typeface="Montserrat ExtraBold"/>
              <a:cs typeface="Montserrat ExtraBol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lang="it-IT" sz="1100" dirty="0">
              <a:solidFill>
                <a:schemeClr val="bg1">
                  <a:lumMod val="75000"/>
                </a:schemeClr>
              </a:solidFill>
              <a:latin typeface="Montserrat ExtraBold"/>
              <a:ea typeface="Montserrat ExtraBold"/>
              <a:cs typeface="Montserrat ExtraBold"/>
            </a:endParaRPr>
          </a:p>
        </p:txBody>
      </p:sp>
      <p:sp>
        <p:nvSpPr>
          <p:cNvPr id="11" name="Google Shape;150;p2"/>
          <p:cNvSpPr txBox="1">
            <a:spLocks/>
          </p:cNvSpPr>
          <p:nvPr/>
        </p:nvSpPr>
        <p:spPr>
          <a:xfrm>
            <a:off x="1691456" y="3615117"/>
            <a:ext cx="3325548" cy="8927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latin typeface="Montserrat ExtraBold"/>
                <a:ea typeface="Montserrat ExtraBold"/>
                <a:cs typeface="Montserrat ExtraBold"/>
                <a:sym typeface="Arial"/>
              </a:rPr>
              <a:t>Focus Conto Termico:</a:t>
            </a:r>
          </a:p>
          <a:p>
            <a:pPr marL="0" indent="0" algn="l">
              <a:buSzPts val="2800"/>
              <a:defRPr/>
            </a:pPr>
            <a:r>
              <a:rPr lang="it-IT" sz="1100" dirty="0">
                <a:latin typeface="Montserrat ExtraBold"/>
                <a:ea typeface="Montserrat ExtraBold"/>
                <a:cs typeface="Montserrat ExtraBold"/>
                <a:sym typeface="Arial"/>
              </a:rPr>
              <a:t>Best </a:t>
            </a:r>
            <a:r>
              <a:rPr lang="it-IT" sz="1100" dirty="0" err="1">
                <a:latin typeface="Montserrat ExtraBold"/>
                <a:ea typeface="Montserrat ExtraBold"/>
                <a:cs typeface="Montserrat ExtraBold"/>
                <a:sym typeface="Arial"/>
              </a:rPr>
              <a:t>Pratice</a:t>
            </a:r>
            <a:r>
              <a:rPr lang="it-IT" sz="1100" dirty="0">
                <a:latin typeface="Montserrat ExtraBold"/>
                <a:ea typeface="Montserrat ExtraBold"/>
                <a:cs typeface="Montserrat ExtraBold"/>
                <a:sym typeface="Arial"/>
              </a:rPr>
              <a:t> – Imprese e Privati</a:t>
            </a:r>
          </a:p>
          <a:p>
            <a:pPr marL="0" indent="0" algn="l">
              <a:buSzPts val="2800"/>
              <a:defRPr/>
            </a:pPr>
            <a:r>
              <a:rPr lang="it-IT" sz="1100" dirty="0">
                <a:latin typeface="Montserrat ExtraBold"/>
                <a:ea typeface="Montserrat ExtraBold"/>
                <a:cs typeface="Montserrat ExtraBold"/>
                <a:sym typeface="Arial"/>
              </a:rPr>
              <a:t>Best </a:t>
            </a:r>
            <a:r>
              <a:rPr lang="it-IT" sz="1100" dirty="0" err="1">
                <a:latin typeface="Montserrat ExtraBold"/>
                <a:ea typeface="Montserrat ExtraBold"/>
                <a:cs typeface="Montserrat ExtraBold"/>
                <a:sym typeface="Arial"/>
              </a:rPr>
              <a:t>Pratice</a:t>
            </a:r>
            <a:r>
              <a:rPr lang="it-IT" sz="1100" dirty="0">
                <a:latin typeface="Montserrat ExtraBold"/>
                <a:ea typeface="Montserrat ExtraBold"/>
                <a:cs typeface="Montserrat ExtraBold"/>
                <a:sym typeface="Arial"/>
              </a:rPr>
              <a:t> – PA</a:t>
            </a:r>
          </a:p>
          <a:p>
            <a:pPr marL="0" indent="0" algn="l">
              <a:buSzPts val="2800"/>
              <a:defRPr/>
            </a:pPr>
            <a:endParaRPr lang="it-IT" sz="1100" dirty="0" smtClean="0">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171450" marR="0" lvl="0" indent="-171450" algn="l" defTabSz="914400" rtl="0" eaLnBrk="1" fontAlgn="auto" latinLnBrk="0" hangingPunct="1">
              <a:lnSpc>
                <a:spcPct val="100000"/>
              </a:lnSpc>
              <a:spcBef>
                <a:spcPts val="0"/>
              </a:spcBef>
              <a:spcAft>
                <a:spcPts val="0"/>
              </a:spcAft>
              <a:buClr>
                <a:srgbClr val="434343"/>
              </a:buClr>
              <a:buSzPts val="1200"/>
              <a:buFont typeface="Arial" panose="020B0604020202020204" pitchFamily="34" charset="0"/>
              <a:buChar char="•"/>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2" name="Google Shape;91;p2"/>
          <p:cNvSpPr/>
          <p:nvPr/>
        </p:nvSpPr>
        <p:spPr>
          <a:xfrm>
            <a:off x="5696768" y="3026110"/>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endParaRPr/>
          </a:p>
        </p:txBody>
      </p:sp>
      <p:sp>
        <p:nvSpPr>
          <p:cNvPr id="13" name="Google Shape;93;p2"/>
          <p:cNvSpPr txBox="1">
            <a:spLocks/>
          </p:cNvSpPr>
          <p:nvPr/>
        </p:nvSpPr>
        <p:spPr>
          <a:xfrm>
            <a:off x="4783337" y="3092956"/>
            <a:ext cx="1754187"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a:solidFill>
                  <a:schemeClr val="bg1">
                    <a:lumMod val="75000"/>
                  </a:schemeClr>
                </a:solidFill>
              </a:rPr>
              <a:t>04</a:t>
            </a:r>
            <a:endParaRPr lang="en-US" dirty="0">
              <a:solidFill>
                <a:schemeClr val="bg1">
                  <a:lumMod val="75000"/>
                </a:schemeClr>
              </a:solidFill>
            </a:endParaRPr>
          </a:p>
        </p:txBody>
      </p:sp>
      <p:sp>
        <p:nvSpPr>
          <p:cNvPr id="14" name="Google Shape;150;p2"/>
          <p:cNvSpPr txBox="1">
            <a:spLocks/>
          </p:cNvSpPr>
          <p:nvPr/>
        </p:nvSpPr>
        <p:spPr>
          <a:xfrm>
            <a:off x="5092429" y="3644544"/>
            <a:ext cx="3452493" cy="64392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Focus </a:t>
            </a:r>
            <a:r>
              <a:rPr lang="it-IT" sz="1100" dirty="0">
                <a:solidFill>
                  <a:schemeClr val="bg1">
                    <a:lumMod val="75000"/>
                  </a:schemeClr>
                </a:solidFill>
                <a:latin typeface="Montserrat ExtraBold"/>
                <a:ea typeface="Montserrat ExtraBold"/>
                <a:cs typeface="Montserrat ExtraBold"/>
                <a:sym typeface="Arial"/>
              </a:rPr>
              <a:t>Conto </a:t>
            </a:r>
            <a:r>
              <a:rPr lang="it-IT" sz="1100" dirty="0">
                <a:solidFill>
                  <a:schemeClr val="bg1">
                    <a:lumMod val="75000"/>
                  </a:schemeClr>
                </a:solidFill>
                <a:latin typeface="Montserrat ExtraBold"/>
                <a:ea typeface="Montserrat ExtraBold"/>
                <a:cs typeface="Montserrat ExtraBold"/>
                <a:sym typeface="Arial"/>
              </a:rPr>
              <a:t>Termico:</a:t>
            </a:r>
            <a:endParaRPr lang="it-IT" sz="1100" dirty="0">
              <a:solidFill>
                <a:schemeClr val="bg1">
                  <a:lumMod val="75000"/>
                </a:schemeClr>
              </a:solidFill>
              <a:latin typeface="Montserrat ExtraBold"/>
              <a:ea typeface="Montserrat ExtraBold"/>
              <a:cs typeface="Montserrat ExtraBold"/>
              <a:sym typeface="Arial"/>
            </a:endParaRPr>
          </a:p>
          <a:p>
            <a:pPr marL="0" indent="0" algn="l">
              <a:buSzPts val="2800"/>
              <a:defRPr/>
            </a:pPr>
            <a:r>
              <a:rPr lang="it-IT" sz="1100" dirty="0">
                <a:solidFill>
                  <a:schemeClr val="bg1">
                    <a:lumMod val="75000"/>
                  </a:schemeClr>
                </a:solidFill>
                <a:latin typeface="Montserrat ExtraBold"/>
                <a:ea typeface="Montserrat ExtraBold"/>
                <a:cs typeface="Montserrat ExtraBold"/>
                <a:sym typeface="Arial"/>
              </a:rPr>
              <a:t>Come si accede all’incentivo</a:t>
            </a:r>
          </a:p>
          <a:p>
            <a:pPr marL="0" indent="0" algn="l">
              <a:buSzPts val="2800"/>
              <a:defRPr/>
            </a:pPr>
            <a:r>
              <a:rPr lang="it-IT" sz="1100" dirty="0">
                <a:solidFill>
                  <a:schemeClr val="bg1">
                    <a:lumMod val="75000"/>
                  </a:schemeClr>
                </a:solidFill>
                <a:latin typeface="Montserrat ExtraBold"/>
                <a:ea typeface="Montserrat ExtraBold"/>
                <a:cs typeface="Montserrat ExtraBold"/>
              </a:rPr>
              <a:t>Riferimenti </a:t>
            </a:r>
            <a:r>
              <a:rPr lang="it-IT" sz="1100" dirty="0">
                <a:solidFill>
                  <a:schemeClr val="bg1">
                    <a:lumMod val="75000"/>
                  </a:schemeClr>
                </a:solidFill>
                <a:latin typeface="Montserrat ExtraBold"/>
                <a:ea typeface="Montserrat ExtraBold"/>
                <a:cs typeface="Montserrat ExtraBold"/>
              </a:rPr>
              <a:t>utili</a:t>
            </a:r>
            <a:endParaRPr lang="it-IT" sz="1100" dirty="0">
              <a:solidFill>
                <a:schemeClr val="bg1">
                  <a:lumMod val="75000"/>
                </a:schemeClr>
              </a:solidFill>
              <a:latin typeface="Montserrat ExtraBold"/>
              <a:ea typeface="Montserrat ExtraBold"/>
              <a:cs typeface="Montserrat ExtraBold"/>
            </a:endParaRPr>
          </a:p>
          <a:p>
            <a:pPr marL="0" indent="0" algn="l">
              <a:buSzPts val="2800"/>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5" name="Google Shape;95;p2"/>
          <p:cNvSpPr txBox="1">
            <a:spLocks/>
          </p:cNvSpPr>
          <p:nvPr/>
        </p:nvSpPr>
        <p:spPr>
          <a:xfrm>
            <a:off x="2102830" y="1270440"/>
            <a:ext cx="1754188"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solidFill>
                  <a:schemeClr val="bg1">
                    <a:lumMod val="75000"/>
                  </a:schemeClr>
                </a:solidFill>
              </a:rPr>
              <a:t>01</a:t>
            </a:r>
            <a:endParaRPr lang="en-US" dirty="0">
              <a:solidFill>
                <a:schemeClr val="bg1">
                  <a:lumMod val="75000"/>
                </a:schemeClr>
              </a:solidFill>
            </a:endParaRPr>
          </a:p>
        </p:txBody>
      </p:sp>
      <p:sp>
        <p:nvSpPr>
          <p:cNvPr id="16" name="Google Shape;96;p2"/>
          <p:cNvSpPr txBox="1">
            <a:spLocks/>
          </p:cNvSpPr>
          <p:nvPr/>
        </p:nvSpPr>
        <p:spPr>
          <a:xfrm>
            <a:off x="2269290" y="2424870"/>
            <a:ext cx="3482975" cy="57785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defRPr/>
            </a:pPr>
            <a:r>
              <a:rPr lang="it-IT" sz="1100" dirty="0">
                <a:solidFill>
                  <a:schemeClr val="bg1">
                    <a:lumMod val="75000"/>
                  </a:schemeClr>
                </a:solidFill>
                <a:sym typeface="EB Garamond"/>
              </a:rPr>
              <a:t>Il </a:t>
            </a:r>
            <a:r>
              <a:rPr lang="it-IT" sz="1100" dirty="0">
                <a:solidFill>
                  <a:schemeClr val="bg1">
                    <a:lumMod val="75000"/>
                  </a:schemeClr>
                </a:solidFill>
                <a:sym typeface="EB Garamond"/>
              </a:rPr>
              <a:t>quadro </a:t>
            </a:r>
            <a:r>
              <a:rPr lang="it-IT" sz="1100" dirty="0">
                <a:solidFill>
                  <a:schemeClr val="bg1">
                    <a:lumMod val="75000"/>
                  </a:schemeClr>
                </a:solidFill>
                <a:sym typeface="EB Garamond"/>
              </a:rPr>
              <a:t>internazionale</a:t>
            </a:r>
            <a:br>
              <a:rPr lang="it-IT" sz="1100" dirty="0">
                <a:solidFill>
                  <a:schemeClr val="bg1">
                    <a:lumMod val="75000"/>
                  </a:schemeClr>
                </a:solidFill>
                <a:sym typeface="EB Garamond"/>
              </a:rPr>
            </a:br>
            <a:r>
              <a:rPr lang="it-IT" sz="1100" dirty="0">
                <a:solidFill>
                  <a:schemeClr val="bg1">
                    <a:lumMod val="75000"/>
                  </a:schemeClr>
                </a:solidFill>
                <a:sym typeface="EB Garamond"/>
              </a:rPr>
              <a:t>Driver energetici</a:t>
            </a:r>
            <a:br>
              <a:rPr lang="it-IT" sz="1100" dirty="0">
                <a:solidFill>
                  <a:schemeClr val="bg1">
                    <a:lumMod val="75000"/>
                  </a:schemeClr>
                </a:solidFill>
                <a:sym typeface="EB Garamond"/>
              </a:rPr>
            </a:br>
            <a:r>
              <a:rPr lang="it-IT" sz="1100" dirty="0">
                <a:solidFill>
                  <a:schemeClr val="bg1">
                    <a:lumMod val="75000"/>
                  </a:schemeClr>
                </a:solidFill>
                <a:sym typeface="EB Garamond"/>
              </a:rPr>
              <a:t>PNIEC: Detrazioni fiscali e Conto Termico</a:t>
            </a:r>
            <a:r>
              <a:rPr lang="it-IT" sz="1100" dirty="0">
                <a:sym typeface="EB Garamond"/>
              </a:rPr>
              <a:t/>
            </a:r>
            <a:br>
              <a:rPr lang="it-IT" sz="1100" dirty="0">
                <a:sym typeface="EB Garamond"/>
              </a:rPr>
            </a:br>
            <a:r>
              <a:rPr lang="it-IT" sz="1100" dirty="0">
                <a:sym typeface="EB Garamond"/>
              </a:rPr>
              <a:t/>
            </a:r>
            <a:br>
              <a:rPr lang="it-IT" sz="1100" dirty="0">
                <a:sym typeface="EB Garamond"/>
              </a:rPr>
            </a:br>
            <a:endParaRPr lang="it-IT" sz="1100" dirty="0">
              <a:sym typeface="EB Garamond"/>
            </a:endParaRPr>
          </a:p>
        </p:txBody>
      </p:sp>
      <p:sp>
        <p:nvSpPr>
          <p:cNvPr id="17" name="Google Shape;97;p2"/>
          <p:cNvSpPr/>
          <p:nvPr/>
        </p:nvSpPr>
        <p:spPr>
          <a:xfrm>
            <a:off x="2931764" y="1206201"/>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sym typeface="Montserrat ExtraBold"/>
            </a:endParaRPr>
          </a:p>
        </p:txBody>
      </p:sp>
    </p:spTree>
    <p:extLst>
      <p:ext uri="{BB962C8B-B14F-4D97-AF65-F5344CB8AC3E}">
        <p14:creationId xmlns:p14="http://schemas.microsoft.com/office/powerpoint/2010/main" val="25794553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3731078" y="752710"/>
            <a:ext cx="3675018" cy="2616101"/>
          </a:xfrm>
          <a:prstGeom prst="rect">
            <a:avLst/>
          </a:prstGeom>
        </p:spPr>
        <p:txBody>
          <a:bodyPr wrap="square">
            <a:spAutoFit/>
          </a:bodyPr>
          <a:lstStyle/>
          <a:p>
            <a:pPr algn="just"/>
            <a:endParaRPr lang="it-IT" sz="1200" dirty="0" smtClean="0">
              <a:solidFill>
                <a:srgbClr val="002060"/>
              </a:solidFill>
              <a:latin typeface="Century Gothic" panose="020B0502020202020204" pitchFamily="34" charset="0"/>
            </a:endParaRPr>
          </a:p>
          <a:p>
            <a:pPr algn="just"/>
            <a:r>
              <a:rPr lang="it-IT" sz="1200" dirty="0" smtClean="0">
                <a:solidFill>
                  <a:srgbClr val="002060"/>
                </a:solidFill>
                <a:latin typeface="Century Gothic" panose="020B0502020202020204" pitchFamily="34" charset="0"/>
              </a:rPr>
              <a:t>Impianto di climatizzazione invernale ante:</a:t>
            </a:r>
          </a:p>
          <a:p>
            <a:pPr algn="just"/>
            <a:r>
              <a:rPr lang="it-IT" sz="1200" dirty="0" smtClean="0">
                <a:solidFill>
                  <a:srgbClr val="002060"/>
                </a:solidFill>
                <a:latin typeface="Century Gothic" panose="020B0502020202020204" pitchFamily="34" charset="0"/>
              </a:rPr>
              <a:t>Generatore 1: Caldaia 379 kW</a:t>
            </a:r>
          </a:p>
          <a:p>
            <a:pPr algn="just"/>
            <a:r>
              <a:rPr lang="it-IT" sz="1200" dirty="0" smtClean="0">
                <a:solidFill>
                  <a:srgbClr val="002060"/>
                </a:solidFill>
                <a:latin typeface="Century Gothic" panose="020B0502020202020204" pitchFamily="34" charset="0"/>
              </a:rPr>
              <a:t>Generatore 2</a:t>
            </a:r>
            <a:r>
              <a:rPr lang="it-IT" sz="1200" dirty="0">
                <a:solidFill>
                  <a:srgbClr val="002060"/>
                </a:solidFill>
                <a:latin typeface="Century Gothic" panose="020B0502020202020204" pitchFamily="34" charset="0"/>
              </a:rPr>
              <a:t>: Caldaia 379 </a:t>
            </a:r>
            <a:r>
              <a:rPr lang="it-IT" sz="1200" dirty="0" smtClean="0">
                <a:solidFill>
                  <a:srgbClr val="002060"/>
                </a:solidFill>
                <a:latin typeface="Century Gothic" panose="020B0502020202020204" pitchFamily="34" charset="0"/>
              </a:rPr>
              <a:t>kW</a:t>
            </a:r>
            <a:endParaRPr lang="it-IT" sz="1200" dirty="0">
              <a:solidFill>
                <a:srgbClr val="002060"/>
              </a:solidFill>
              <a:latin typeface="Century Gothic" panose="020B0502020202020204" pitchFamily="34" charset="0"/>
            </a:endParaRPr>
          </a:p>
          <a:p>
            <a:pPr algn="just"/>
            <a:r>
              <a:rPr lang="it-IT" sz="1200" dirty="0" smtClean="0">
                <a:solidFill>
                  <a:srgbClr val="002060"/>
                </a:solidFill>
                <a:latin typeface="Century Gothic" panose="020B0502020202020204" pitchFamily="34" charset="0"/>
              </a:rPr>
              <a:t>Generatore 3: Pompa di Calore 201 kW</a:t>
            </a:r>
          </a:p>
          <a:p>
            <a:pPr indent="1588" algn="just">
              <a:spcAft>
                <a:spcPts val="600"/>
              </a:spcAft>
            </a:pPr>
            <a:r>
              <a:rPr lang="it-IT" sz="1200" dirty="0" smtClean="0">
                <a:solidFill>
                  <a:srgbClr val="002060"/>
                </a:solidFill>
                <a:latin typeface="Century Gothic" panose="020B0502020202020204" pitchFamily="34" charset="0"/>
              </a:rPr>
              <a:t>Potenza totale: 758 kW</a:t>
            </a:r>
          </a:p>
          <a:p>
            <a:pPr indent="1588" algn="just">
              <a:spcAft>
                <a:spcPts val="600"/>
              </a:spcAft>
            </a:pPr>
            <a:r>
              <a:rPr lang="it-IT" sz="1200" dirty="0" smtClean="0">
                <a:solidFill>
                  <a:srgbClr val="002060"/>
                </a:solidFill>
                <a:latin typeface="Century Gothic" panose="020B0502020202020204" pitchFamily="34" charset="0"/>
              </a:rPr>
              <a:t>Si prevede la sostituzione del Generatore n. 3 </a:t>
            </a:r>
          </a:p>
          <a:p>
            <a:pPr indent="1588" algn="just">
              <a:spcAft>
                <a:spcPts val="600"/>
              </a:spcAft>
            </a:pPr>
            <a:r>
              <a:rPr lang="it-IT" sz="1200" dirty="0" smtClean="0">
                <a:solidFill>
                  <a:srgbClr val="002060"/>
                </a:solidFill>
                <a:latin typeface="Century Gothic" panose="020B0502020202020204" pitchFamily="34" charset="0"/>
              </a:rPr>
              <a:t>Con 3 PDC Aria/Acqua</a:t>
            </a:r>
            <a:endParaRPr lang="it-IT" sz="1200" dirty="0">
              <a:solidFill>
                <a:srgbClr val="002060"/>
              </a:solidFill>
              <a:latin typeface="Century Gothic" panose="020B0502020202020204" pitchFamily="34" charset="0"/>
            </a:endParaRPr>
          </a:p>
          <a:p>
            <a:pPr algn="just">
              <a:spcAft>
                <a:spcPts val="600"/>
              </a:spcAft>
            </a:pPr>
            <a:r>
              <a:rPr lang="it-IT" sz="1200" dirty="0" smtClean="0">
                <a:solidFill>
                  <a:srgbClr val="002060"/>
                </a:solidFill>
                <a:latin typeface="Century Gothic" panose="020B0502020202020204" pitchFamily="34" charset="0"/>
              </a:rPr>
              <a:t>Redatta una diagnosi energetica e relazione tecnica asseverata atta a giustificare il potenziamento superiore al 10%</a:t>
            </a:r>
            <a:endParaRPr lang="it-IT" sz="1200" dirty="0">
              <a:solidFill>
                <a:srgbClr val="002060"/>
              </a:solidFill>
              <a:latin typeface="Century Gothic" panose="020B0502020202020204" pitchFamily="34" charset="0"/>
            </a:endParaRPr>
          </a:p>
          <a:p>
            <a:pPr lvl="0" algn="just"/>
            <a:endParaRPr lang="it-IT" sz="1200" dirty="0">
              <a:solidFill>
                <a:srgbClr val="002060"/>
              </a:solidFill>
              <a:latin typeface="Century Gothic" panose="020B0502020202020204" pitchFamily="34" charset="0"/>
            </a:endParaRPr>
          </a:p>
        </p:txBody>
      </p:sp>
      <p:cxnSp>
        <p:nvCxnSpPr>
          <p:cNvPr id="16" name="Connettore 1 15"/>
          <p:cNvCxnSpPr/>
          <p:nvPr/>
        </p:nvCxnSpPr>
        <p:spPr>
          <a:xfrm flipH="1">
            <a:off x="7598881" y="587829"/>
            <a:ext cx="26562" cy="402452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Gruppo 3"/>
          <p:cNvGrpSpPr/>
          <p:nvPr/>
        </p:nvGrpSpPr>
        <p:grpSpPr>
          <a:xfrm>
            <a:off x="580445" y="579515"/>
            <a:ext cx="7050639" cy="4033747"/>
            <a:chOff x="580445" y="579515"/>
            <a:chExt cx="7050639" cy="4033747"/>
          </a:xfrm>
        </p:grpSpPr>
        <p:sp>
          <p:nvSpPr>
            <p:cNvPr id="18" name="Rettangolo 17"/>
            <p:cNvSpPr/>
            <p:nvPr/>
          </p:nvSpPr>
          <p:spPr>
            <a:xfrm rot="10800000">
              <a:off x="580445" y="579515"/>
              <a:ext cx="2701893" cy="4033747"/>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3404752" y="739833"/>
              <a:ext cx="4226332" cy="235581"/>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smtClean="0">
                  <a:solidFill>
                    <a:srgbClr val="002060"/>
                  </a:solidFill>
                  <a:latin typeface="Century Gothic" panose="020B0502020202020204" pitchFamily="34" charset="0"/>
                </a:rPr>
                <a:t>ANTE-OPERAM </a:t>
              </a:r>
              <a:endParaRPr lang="it-IT" sz="1000" b="1" dirty="0">
                <a:solidFill>
                  <a:srgbClr val="002060"/>
                </a:solidFill>
                <a:latin typeface="Century Gothic" panose="020B0502020202020204" pitchFamily="34" charset="0"/>
              </a:endParaRPr>
            </a:p>
          </p:txBody>
        </p:sp>
        <p:sp>
          <p:nvSpPr>
            <p:cNvPr id="15" name="Rettangolo 14"/>
            <p:cNvSpPr/>
            <p:nvPr/>
          </p:nvSpPr>
          <p:spPr>
            <a:xfrm>
              <a:off x="3488243" y="3221025"/>
              <a:ext cx="4131757" cy="230832"/>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smtClean="0">
                  <a:solidFill>
                    <a:srgbClr val="002060"/>
                  </a:solidFill>
                  <a:latin typeface="Century Gothic" panose="020B0502020202020204" pitchFamily="34" charset="0"/>
                </a:rPr>
                <a:t>POST-OPERAM </a:t>
              </a:r>
              <a:endParaRPr lang="it-IT" sz="1000" b="1" dirty="0">
                <a:solidFill>
                  <a:srgbClr val="002060"/>
                </a:solidFill>
                <a:latin typeface="Century Gothic" panose="020B0502020202020204" pitchFamily="34" charset="0"/>
              </a:endParaRPr>
            </a:p>
          </p:txBody>
        </p:sp>
        <p:sp>
          <p:nvSpPr>
            <p:cNvPr id="19" name="Freccia in su 18"/>
            <p:cNvSpPr/>
            <p:nvPr/>
          </p:nvSpPr>
          <p:spPr>
            <a:xfrm rot="10800000">
              <a:off x="3278702" y="679268"/>
              <a:ext cx="466117" cy="3910147"/>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0" name="Rettangolo 19"/>
          <p:cNvSpPr/>
          <p:nvPr/>
        </p:nvSpPr>
        <p:spPr>
          <a:xfrm>
            <a:off x="7602583" y="3359808"/>
            <a:ext cx="1541417" cy="1005403"/>
          </a:xfrm>
          <a:prstGeom prst="rect">
            <a:avLst/>
          </a:prstGeom>
        </p:spPr>
        <p:txBody>
          <a:bodyPr wrap="square">
            <a:spAutoFit/>
          </a:bodyPr>
          <a:lstStyle/>
          <a:p>
            <a:pPr algn="ctr"/>
            <a:r>
              <a:rPr lang="it-IT" sz="1400" dirty="0" smtClean="0">
                <a:solidFill>
                  <a:schemeClr val="tx2">
                    <a:lumMod val="75000"/>
                  </a:schemeClr>
                </a:solidFill>
                <a:latin typeface="Century Gothic" panose="020B0502020202020204" pitchFamily="34" charset="0"/>
              </a:rPr>
              <a:t>Incentivo </a:t>
            </a:r>
            <a:r>
              <a:rPr lang="it-IT" sz="1400" dirty="0">
                <a:solidFill>
                  <a:schemeClr val="tx2">
                    <a:lumMod val="75000"/>
                  </a:schemeClr>
                </a:solidFill>
                <a:latin typeface="Century Gothic" panose="020B0502020202020204" pitchFamily="34" charset="0"/>
              </a:rPr>
              <a:t>in Conto </a:t>
            </a:r>
            <a:r>
              <a:rPr lang="it-IT" sz="1400" dirty="0" smtClean="0">
                <a:solidFill>
                  <a:schemeClr val="tx2">
                    <a:lumMod val="75000"/>
                  </a:schemeClr>
                </a:solidFill>
                <a:latin typeface="Century Gothic" panose="020B0502020202020204" pitchFamily="34" charset="0"/>
              </a:rPr>
              <a:t>Termico </a:t>
            </a:r>
            <a:endParaRPr lang="it-IT" sz="1400" dirty="0">
              <a:solidFill>
                <a:schemeClr val="tx2">
                  <a:lumMod val="75000"/>
                </a:schemeClr>
              </a:solidFill>
              <a:latin typeface="Century Gothic" panose="020B0502020202020204" pitchFamily="34" charset="0"/>
            </a:endParaRPr>
          </a:p>
          <a:p>
            <a:pPr algn="ctr">
              <a:spcBef>
                <a:spcPts val="200"/>
              </a:spcBef>
            </a:pPr>
            <a:r>
              <a:rPr lang="it-IT" sz="1400" b="1" dirty="0" smtClean="0">
                <a:solidFill>
                  <a:srgbClr val="002060"/>
                </a:solidFill>
                <a:latin typeface="Century Gothic" panose="020B0502020202020204" pitchFamily="34" charset="0"/>
              </a:rPr>
              <a:t>€ </a:t>
            </a:r>
            <a:r>
              <a:rPr lang="it-IT" b="1" dirty="0" smtClean="0">
                <a:solidFill>
                  <a:srgbClr val="002060"/>
                </a:solidFill>
                <a:latin typeface="Century Gothic" panose="020B0502020202020204" pitchFamily="34" charset="0"/>
              </a:rPr>
              <a:t>52.491,84</a:t>
            </a:r>
            <a:endParaRPr lang="it-IT" sz="1400" b="1" dirty="0" smtClean="0">
              <a:solidFill>
                <a:srgbClr val="002060"/>
              </a:solidFill>
              <a:latin typeface="Century Gothic" panose="020B0502020202020204" pitchFamily="34" charset="0"/>
            </a:endParaRPr>
          </a:p>
          <a:p>
            <a:pPr algn="ctr">
              <a:spcBef>
                <a:spcPts val="200"/>
              </a:spcBef>
            </a:pPr>
            <a:r>
              <a:rPr lang="it-IT" sz="1400" b="1" dirty="0" smtClean="0">
                <a:solidFill>
                  <a:srgbClr val="002060"/>
                </a:solidFill>
                <a:latin typeface="Century Gothic" panose="020B0502020202020204" pitchFamily="34" charset="0"/>
              </a:rPr>
              <a:t> </a:t>
            </a:r>
            <a:r>
              <a:rPr lang="it-IT" sz="1200" b="1" dirty="0" smtClean="0">
                <a:solidFill>
                  <a:srgbClr val="002060"/>
                </a:solidFill>
                <a:latin typeface="Century Gothic" panose="020B0502020202020204" pitchFamily="34" charset="0"/>
              </a:rPr>
              <a:t>(65% della spesa)</a:t>
            </a:r>
            <a:endParaRPr lang="it-IT" sz="1200" b="1" dirty="0">
              <a:solidFill>
                <a:srgbClr val="002060"/>
              </a:solidFill>
              <a:latin typeface="Century Gothic" panose="020B0502020202020204" pitchFamily="34" charset="0"/>
            </a:endParaRPr>
          </a:p>
        </p:txBody>
      </p:sp>
      <p:sp>
        <p:nvSpPr>
          <p:cNvPr id="21" name="Rettangolo 20"/>
          <p:cNvSpPr/>
          <p:nvPr/>
        </p:nvSpPr>
        <p:spPr>
          <a:xfrm>
            <a:off x="7637416" y="1215687"/>
            <a:ext cx="1506584" cy="1405513"/>
          </a:xfrm>
          <a:prstGeom prst="rect">
            <a:avLst/>
          </a:prstGeom>
        </p:spPr>
        <p:txBody>
          <a:bodyPr wrap="square">
            <a:spAutoFit/>
          </a:bodyPr>
          <a:lstStyle/>
          <a:p>
            <a:pPr algn="ctr">
              <a:spcBef>
                <a:spcPts val="200"/>
              </a:spcBef>
            </a:pPr>
            <a:r>
              <a:rPr lang="it-IT" sz="1400" dirty="0">
                <a:solidFill>
                  <a:srgbClr val="002060"/>
                </a:solidFill>
                <a:latin typeface="Century Gothic" panose="020B0502020202020204" pitchFamily="34" charset="0"/>
              </a:rPr>
              <a:t>Spesa totale sostenuta per la realizzazione dell’intervento</a:t>
            </a:r>
          </a:p>
          <a:p>
            <a:pPr algn="ctr">
              <a:spcBef>
                <a:spcPts val="200"/>
              </a:spcBef>
            </a:pPr>
            <a:r>
              <a:rPr lang="it-IT" sz="1400" b="1" dirty="0" smtClean="0">
                <a:solidFill>
                  <a:srgbClr val="002060"/>
                </a:solidFill>
                <a:latin typeface="Century Gothic" panose="020B0502020202020204" pitchFamily="34" charset="0"/>
              </a:rPr>
              <a:t>€ 80.756,67</a:t>
            </a:r>
          </a:p>
          <a:p>
            <a:pPr algn="ctr">
              <a:spcBef>
                <a:spcPts val="200"/>
              </a:spcBef>
            </a:pPr>
            <a:endParaRPr lang="it-IT" sz="1200" b="1" dirty="0" smtClean="0">
              <a:solidFill>
                <a:srgbClr val="002060"/>
              </a:solidFill>
              <a:latin typeface="Century Gothic" panose="020B0502020202020204" pitchFamily="34" charset="0"/>
            </a:endParaRPr>
          </a:p>
        </p:txBody>
      </p:sp>
      <p:pic>
        <p:nvPicPr>
          <p:cNvPr id="2" name="Immagine 1"/>
          <p:cNvPicPr>
            <a:picLocks noChangeAspect="1"/>
          </p:cNvPicPr>
          <p:nvPr/>
        </p:nvPicPr>
        <p:blipFill rotWithShape="1">
          <a:blip r:embed="rId3"/>
          <a:srcRect t="4473"/>
          <a:stretch/>
        </p:blipFill>
        <p:spPr>
          <a:xfrm>
            <a:off x="618311" y="620485"/>
            <a:ext cx="2586443" cy="1162493"/>
          </a:xfrm>
          <a:prstGeom prst="rect">
            <a:avLst/>
          </a:prstGeom>
        </p:spPr>
      </p:pic>
      <p:pic>
        <p:nvPicPr>
          <p:cNvPr id="3" name="Immagine 2"/>
          <p:cNvPicPr>
            <a:picLocks noChangeAspect="1"/>
          </p:cNvPicPr>
          <p:nvPr/>
        </p:nvPicPr>
        <p:blipFill rotWithShape="1">
          <a:blip r:embed="rId4"/>
          <a:srcRect t="1" b="2186"/>
          <a:stretch/>
        </p:blipFill>
        <p:spPr>
          <a:xfrm>
            <a:off x="627017" y="1820092"/>
            <a:ext cx="2586445" cy="1402079"/>
          </a:xfrm>
          <a:prstGeom prst="rect">
            <a:avLst/>
          </a:prstGeom>
        </p:spPr>
      </p:pic>
      <p:pic>
        <p:nvPicPr>
          <p:cNvPr id="5" name="Immagine 4"/>
          <p:cNvPicPr>
            <a:picLocks noChangeAspect="1"/>
          </p:cNvPicPr>
          <p:nvPr/>
        </p:nvPicPr>
        <p:blipFill>
          <a:blip r:embed="rId5"/>
          <a:stretch>
            <a:fillRect/>
          </a:stretch>
        </p:blipFill>
        <p:spPr>
          <a:xfrm>
            <a:off x="627018" y="3257004"/>
            <a:ext cx="2577737" cy="1316526"/>
          </a:xfrm>
          <a:prstGeom prst="rect">
            <a:avLst/>
          </a:prstGeom>
        </p:spPr>
      </p:pic>
      <p:sp>
        <p:nvSpPr>
          <p:cNvPr id="22" name="Rettangolo 21"/>
          <p:cNvSpPr/>
          <p:nvPr/>
        </p:nvSpPr>
        <p:spPr>
          <a:xfrm>
            <a:off x="3757748" y="3362560"/>
            <a:ext cx="3675018" cy="1015663"/>
          </a:xfrm>
          <a:prstGeom prst="rect">
            <a:avLst/>
          </a:prstGeom>
        </p:spPr>
        <p:txBody>
          <a:bodyPr wrap="square">
            <a:spAutoFit/>
          </a:bodyPr>
          <a:lstStyle/>
          <a:p>
            <a:pPr algn="just"/>
            <a:endParaRPr lang="it-IT" sz="1200" dirty="0" smtClean="0">
              <a:solidFill>
                <a:srgbClr val="002060"/>
              </a:solidFill>
              <a:latin typeface="Century Gothic" panose="020B0502020202020204" pitchFamily="34" charset="0"/>
            </a:endParaRPr>
          </a:p>
          <a:p>
            <a:pPr algn="just"/>
            <a:r>
              <a:rPr lang="it-IT" sz="1200" dirty="0" smtClean="0">
                <a:solidFill>
                  <a:srgbClr val="002060"/>
                </a:solidFill>
                <a:latin typeface="Century Gothic" panose="020B0502020202020204" pitchFamily="34" charset="0"/>
              </a:rPr>
              <a:t>Impianto di climatizzazione invernale post:</a:t>
            </a:r>
          </a:p>
          <a:p>
            <a:pPr algn="just"/>
            <a:r>
              <a:rPr lang="it-IT" sz="1200" dirty="0" smtClean="0">
                <a:solidFill>
                  <a:srgbClr val="002060"/>
                </a:solidFill>
                <a:latin typeface="Century Gothic" panose="020B0502020202020204" pitchFamily="34" charset="0"/>
              </a:rPr>
              <a:t>PDC 1: 140,9 kW COP 4,15</a:t>
            </a:r>
          </a:p>
          <a:p>
            <a:pPr algn="just"/>
            <a:r>
              <a:rPr lang="it-IT" sz="1200" dirty="0" smtClean="0">
                <a:solidFill>
                  <a:srgbClr val="002060"/>
                </a:solidFill>
                <a:latin typeface="Century Gothic" panose="020B0502020202020204" pitchFamily="34" charset="0"/>
              </a:rPr>
              <a:t>PDC 2</a:t>
            </a:r>
            <a:r>
              <a:rPr lang="it-IT" sz="1200" dirty="0">
                <a:solidFill>
                  <a:srgbClr val="002060"/>
                </a:solidFill>
                <a:latin typeface="Century Gothic" panose="020B0502020202020204" pitchFamily="34" charset="0"/>
              </a:rPr>
              <a:t>: 140,9 kW COP 4,15</a:t>
            </a:r>
          </a:p>
          <a:p>
            <a:pPr algn="just"/>
            <a:r>
              <a:rPr lang="it-IT" sz="1200" dirty="0" smtClean="0">
                <a:solidFill>
                  <a:srgbClr val="002060"/>
                </a:solidFill>
                <a:latin typeface="Century Gothic" panose="020B0502020202020204" pitchFamily="34" charset="0"/>
              </a:rPr>
              <a:t>PDC 3: </a:t>
            </a:r>
            <a:r>
              <a:rPr lang="it-IT" sz="1200" dirty="0">
                <a:solidFill>
                  <a:srgbClr val="002060"/>
                </a:solidFill>
                <a:latin typeface="Century Gothic" panose="020B0502020202020204" pitchFamily="34" charset="0"/>
              </a:rPr>
              <a:t>140,9 kW COP </a:t>
            </a:r>
            <a:r>
              <a:rPr lang="it-IT" sz="1200" dirty="0" smtClean="0">
                <a:solidFill>
                  <a:srgbClr val="002060"/>
                </a:solidFill>
                <a:latin typeface="Century Gothic" panose="020B0502020202020204" pitchFamily="34" charset="0"/>
              </a:rPr>
              <a:t>4,15</a:t>
            </a:r>
            <a:endParaRPr lang="it-IT" sz="1200" dirty="0">
              <a:solidFill>
                <a:srgbClr val="002060"/>
              </a:solidFill>
              <a:latin typeface="Century Gothic" panose="020B0502020202020204" pitchFamily="34" charset="0"/>
            </a:endParaRPr>
          </a:p>
        </p:txBody>
      </p:sp>
      <p:sp>
        <p:nvSpPr>
          <p:cNvPr id="25" name="Google Shape;146;p28"/>
          <p:cNvSpPr txBox="1"/>
          <p:nvPr/>
        </p:nvSpPr>
        <p:spPr>
          <a:xfrm>
            <a:off x="621089" y="121541"/>
            <a:ext cx="6265046"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a:t>
            </a:r>
            <a:r>
              <a:rPr lang="en-US" sz="1400" b="0" i="0" u="none" strike="noStrike" cap="none" dirty="0" err="1" smtClean="0">
                <a:solidFill>
                  <a:srgbClr val="434343"/>
                </a:solidFill>
                <a:latin typeface="Montserrat ExtraBold"/>
                <a:ea typeface="Montserrat ExtraBold"/>
                <a:cs typeface="Montserrat ExtraBold"/>
                <a:sym typeface="Montserrat ExtraBold"/>
              </a:rPr>
              <a:t>Imprese</a:t>
            </a:r>
            <a:r>
              <a:rPr lang="en-US" sz="1400" b="0" i="0" u="none" strike="noStrike" cap="none" dirty="0" smtClean="0">
                <a:solidFill>
                  <a:srgbClr val="434343"/>
                </a:solidFill>
                <a:latin typeface="Montserrat ExtraBold"/>
                <a:ea typeface="Montserrat ExtraBold"/>
                <a:cs typeface="Montserrat ExtraBold"/>
                <a:sym typeface="Montserrat ExtraBold"/>
              </a:rPr>
              <a:t> e </a:t>
            </a:r>
            <a:r>
              <a:rPr lang="en-US" sz="1400" b="0" i="0" u="none" strike="noStrike" cap="none" dirty="0" err="1" smtClean="0">
                <a:solidFill>
                  <a:srgbClr val="434343"/>
                </a:solidFill>
                <a:latin typeface="Montserrat ExtraBold"/>
                <a:ea typeface="Montserrat ExtraBold"/>
                <a:cs typeface="Montserrat ExtraBold"/>
                <a:sym typeface="Montserrat ExtraBold"/>
              </a:rPr>
              <a:t>privati</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6" name="Rectangle 5"/>
          <p:cNvSpPr>
            <a:spLocks noChangeArrowheads="1"/>
          </p:cNvSpPr>
          <p:nvPr/>
        </p:nvSpPr>
        <p:spPr bwMode="auto">
          <a:xfrm>
            <a:off x="579120" y="469112"/>
            <a:ext cx="914738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27" name="Text Box 6"/>
          <p:cNvSpPr txBox="1">
            <a:spLocks noChangeArrowheads="1"/>
          </p:cNvSpPr>
          <p:nvPr/>
        </p:nvSpPr>
        <p:spPr bwMode="auto">
          <a:xfrm>
            <a:off x="854084" y="471160"/>
            <a:ext cx="8677150" cy="264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smtClean="0">
                <a:solidFill>
                  <a:schemeClr val="bg1"/>
                </a:solidFill>
                <a:latin typeface="Century Gothic" panose="020B0502020202020204" pitchFamily="34" charset="0"/>
                <a:cs typeface="Arial" pitchFamily="34" charset="0"/>
              </a:rPr>
              <a:t>Intervento 2. A </a:t>
            </a:r>
            <a:r>
              <a:rPr lang="it-IT" altLang="it-IT" sz="1400" b="1" dirty="0">
                <a:solidFill>
                  <a:schemeClr val="bg1"/>
                </a:solidFill>
                <a:latin typeface="Century Gothic" panose="020B0502020202020204" pitchFamily="34" charset="0"/>
                <a:cs typeface="Arial" pitchFamily="34" charset="0"/>
              </a:rPr>
              <a:t>di Sostituzione </a:t>
            </a:r>
            <a:r>
              <a:rPr lang="it-IT" altLang="it-IT" sz="1400" b="1" dirty="0" smtClean="0">
                <a:solidFill>
                  <a:schemeClr val="bg1"/>
                </a:solidFill>
                <a:latin typeface="Century Gothic" panose="020B0502020202020204" pitchFamily="34" charset="0"/>
                <a:cs typeface="Arial" pitchFamily="34" charset="0"/>
              </a:rPr>
              <a:t>PDC con PDC</a:t>
            </a:r>
            <a:endParaRPr lang="it-IT" altLang="it-IT" sz="1400" b="1" dirty="0">
              <a:solidFill>
                <a:schemeClr val="bg1"/>
              </a:solidFill>
              <a:latin typeface="Century Gothic" panose="020B0502020202020204" pitchFamily="34" charset="0"/>
              <a:cs typeface="Arial" pitchFamily="34" charset="0"/>
            </a:endParaRPr>
          </a:p>
        </p:txBody>
      </p:sp>
      <p:sp>
        <p:nvSpPr>
          <p:cNvPr id="2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39074815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3093720" y="2211710"/>
            <a:ext cx="3387831" cy="230832"/>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POST-OPERAM </a:t>
            </a:r>
          </a:p>
        </p:txBody>
      </p:sp>
      <p:sp>
        <p:nvSpPr>
          <p:cNvPr id="22" name="Freccia in su 21"/>
          <p:cNvSpPr/>
          <p:nvPr/>
        </p:nvSpPr>
        <p:spPr>
          <a:xfrm rot="10800000">
            <a:off x="2819399" y="760146"/>
            <a:ext cx="418435" cy="3834019"/>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3101948" y="758080"/>
            <a:ext cx="3405532" cy="253915"/>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ANTE-OPERAM </a:t>
            </a:r>
          </a:p>
        </p:txBody>
      </p:sp>
      <p:cxnSp>
        <p:nvCxnSpPr>
          <p:cNvPr id="18" name="Connettore 1 17"/>
          <p:cNvCxnSpPr/>
          <p:nvPr/>
        </p:nvCxnSpPr>
        <p:spPr>
          <a:xfrm flipH="1">
            <a:off x="6472396" y="699542"/>
            <a:ext cx="19389" cy="391779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Rettangolo 20"/>
          <p:cNvSpPr/>
          <p:nvPr/>
        </p:nvSpPr>
        <p:spPr>
          <a:xfrm rot="10800000">
            <a:off x="572395" y="760502"/>
            <a:ext cx="2185352" cy="3849598"/>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rotWithShape="1">
          <a:blip r:embed="rId3"/>
          <a:srcRect t="9879" b="11440"/>
          <a:stretch/>
        </p:blipFill>
        <p:spPr>
          <a:xfrm>
            <a:off x="735772" y="2581938"/>
            <a:ext cx="1876268" cy="1948295"/>
          </a:xfrm>
          <a:prstGeom prst="rect">
            <a:avLst/>
          </a:prstGeom>
        </p:spPr>
      </p:pic>
      <p:sp>
        <p:nvSpPr>
          <p:cNvPr id="3" name="Rectangle 5"/>
          <p:cNvSpPr>
            <a:spLocks noChangeArrowheads="1"/>
          </p:cNvSpPr>
          <p:nvPr/>
        </p:nvSpPr>
        <p:spPr bwMode="auto">
          <a:xfrm>
            <a:off x="571500" y="484352"/>
            <a:ext cx="857588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4" name="Text Box 6"/>
          <p:cNvSpPr txBox="1">
            <a:spLocks noChangeArrowheads="1"/>
          </p:cNvSpPr>
          <p:nvPr/>
        </p:nvSpPr>
        <p:spPr bwMode="auto">
          <a:xfrm>
            <a:off x="335924" y="494020"/>
            <a:ext cx="8677150" cy="264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smtClean="0">
                <a:solidFill>
                  <a:schemeClr val="bg1"/>
                </a:solidFill>
                <a:latin typeface="Century Gothic" panose="020B0502020202020204" pitchFamily="34" charset="0"/>
                <a:cs typeface="Arial" pitchFamily="34" charset="0"/>
              </a:rPr>
              <a:t>Intervento 2.B </a:t>
            </a:r>
            <a:r>
              <a:rPr lang="it-IT" altLang="it-IT" sz="1400" b="1" dirty="0">
                <a:solidFill>
                  <a:schemeClr val="bg1"/>
                </a:solidFill>
                <a:latin typeface="Century Gothic" panose="020B0502020202020204" pitchFamily="34" charset="0"/>
                <a:cs typeface="Arial" pitchFamily="34" charset="0"/>
              </a:rPr>
              <a:t>di Sostituzione generatore a gasolio con caldaia a </a:t>
            </a:r>
            <a:r>
              <a:rPr lang="it-IT" altLang="it-IT" sz="1400" b="1" dirty="0" err="1" smtClean="0">
                <a:solidFill>
                  <a:schemeClr val="bg1"/>
                </a:solidFill>
                <a:latin typeface="Century Gothic" panose="020B0502020202020204" pitchFamily="34" charset="0"/>
                <a:cs typeface="Arial" pitchFamily="34" charset="0"/>
              </a:rPr>
              <a:t>pellet</a:t>
            </a:r>
            <a:r>
              <a:rPr lang="it-IT" altLang="it-IT" sz="1400" b="1" dirty="0" smtClean="0">
                <a:solidFill>
                  <a:schemeClr val="bg1"/>
                </a:solidFill>
                <a:latin typeface="Century Gothic" panose="020B0502020202020204" pitchFamily="34" charset="0"/>
                <a:cs typeface="Arial" pitchFamily="34" charset="0"/>
              </a:rPr>
              <a:t> </a:t>
            </a:r>
            <a:endParaRPr lang="it-IT" altLang="it-IT" sz="1400" b="1" dirty="0">
              <a:solidFill>
                <a:schemeClr val="bg1"/>
              </a:solidFill>
              <a:latin typeface="Century Gothic" panose="020B0502020202020204" pitchFamily="34" charset="0"/>
              <a:cs typeface="Arial" pitchFamily="34" charset="0"/>
            </a:endParaRPr>
          </a:p>
        </p:txBody>
      </p:sp>
      <p:sp>
        <p:nvSpPr>
          <p:cNvPr id="9" name="Rettangolo 8"/>
          <p:cNvSpPr/>
          <p:nvPr/>
        </p:nvSpPr>
        <p:spPr>
          <a:xfrm>
            <a:off x="3157972" y="1167577"/>
            <a:ext cx="3314424" cy="646331"/>
          </a:xfrm>
          <a:prstGeom prst="rect">
            <a:avLst/>
          </a:prstGeom>
        </p:spPr>
        <p:txBody>
          <a:bodyPr wrap="square">
            <a:spAutoFit/>
          </a:bodyPr>
          <a:lstStyle/>
          <a:p>
            <a:pPr algn="just"/>
            <a:r>
              <a:rPr lang="it-IT" sz="1200" dirty="0" smtClean="0">
                <a:solidFill>
                  <a:srgbClr val="002060"/>
                </a:solidFill>
                <a:latin typeface="Century Gothic" panose="020B0502020202020204" pitchFamily="34" charset="0"/>
              </a:rPr>
              <a:t>Condominio </a:t>
            </a:r>
            <a:r>
              <a:rPr lang="it-IT" sz="1200" dirty="0">
                <a:solidFill>
                  <a:srgbClr val="002060"/>
                </a:solidFill>
                <a:latin typeface="Century Gothic" panose="020B0502020202020204" pitchFamily="34" charset="0"/>
              </a:rPr>
              <a:t>10 </a:t>
            </a:r>
            <a:r>
              <a:rPr lang="it-IT" sz="1200" dirty="0" smtClean="0">
                <a:solidFill>
                  <a:srgbClr val="002060"/>
                </a:solidFill>
                <a:latin typeface="Century Gothic" panose="020B0502020202020204" pitchFamily="34" charset="0"/>
              </a:rPr>
              <a:t>unità - 80 </a:t>
            </a:r>
            <a:r>
              <a:rPr lang="it-IT" sz="1200" dirty="0">
                <a:solidFill>
                  <a:srgbClr val="002060"/>
                </a:solidFill>
                <a:latin typeface="Century Gothic" panose="020B0502020202020204" pitchFamily="34" charset="0"/>
              </a:rPr>
              <a:t>kW</a:t>
            </a:r>
          </a:p>
          <a:p>
            <a:pPr algn="just"/>
            <a:r>
              <a:rPr lang="it-IT" sz="1200" b="1" dirty="0">
                <a:solidFill>
                  <a:srgbClr val="002060"/>
                </a:solidFill>
                <a:latin typeface="Century Gothic" panose="020B0502020202020204" pitchFamily="34" charset="0"/>
              </a:rPr>
              <a:t>Generatore </a:t>
            </a:r>
            <a:r>
              <a:rPr lang="it-IT" sz="1200" b="1" dirty="0" smtClean="0">
                <a:solidFill>
                  <a:srgbClr val="002060"/>
                </a:solidFill>
                <a:latin typeface="Century Gothic" panose="020B0502020202020204" pitchFamily="34" charset="0"/>
              </a:rPr>
              <a:t>sostituto</a:t>
            </a:r>
            <a:r>
              <a:rPr lang="it-IT" sz="1200" dirty="0" smtClean="0">
                <a:solidFill>
                  <a:srgbClr val="002060"/>
                </a:solidFill>
                <a:latin typeface="Century Gothic" panose="020B0502020202020204" pitchFamily="34" charset="0"/>
              </a:rPr>
              <a:t>: Caldaia a Gasolio da 80 kW</a:t>
            </a:r>
          </a:p>
        </p:txBody>
      </p:sp>
      <p:sp>
        <p:nvSpPr>
          <p:cNvPr id="13" name="Rettangolo 12"/>
          <p:cNvSpPr/>
          <p:nvPr/>
        </p:nvSpPr>
        <p:spPr>
          <a:xfrm>
            <a:off x="7625040" y="4430038"/>
            <a:ext cx="2023585" cy="230832"/>
          </a:xfrm>
          <a:prstGeom prst="rect">
            <a:avLst/>
          </a:prstGeom>
        </p:spPr>
        <p:txBody>
          <a:bodyPr wrap="square">
            <a:spAutoFit/>
          </a:bodyPr>
          <a:lstStyle/>
          <a:p>
            <a:pPr lvl="0" algn="ctr" eaLnBrk="0" fontAlgn="base" hangingPunct="0">
              <a:lnSpc>
                <a:spcPct val="90000"/>
              </a:lnSpc>
              <a:spcBef>
                <a:spcPct val="0"/>
              </a:spcBef>
              <a:spcAft>
                <a:spcPct val="0"/>
              </a:spcAft>
            </a:pPr>
            <a:r>
              <a:rPr lang="it-IT" sz="1000" dirty="0" smtClean="0">
                <a:solidFill>
                  <a:srgbClr val="002060"/>
                </a:solidFill>
                <a:latin typeface="Century Gothic" panose="020B0502020202020204" pitchFamily="34" charset="0"/>
              </a:rPr>
              <a:t>Fonte AIEL</a:t>
            </a:r>
            <a:endParaRPr lang="it-IT" sz="1000" dirty="0">
              <a:solidFill>
                <a:srgbClr val="002060"/>
              </a:solidFill>
              <a:latin typeface="Century Gothic" panose="020B0502020202020204" pitchFamily="34" charset="0"/>
            </a:endParaRPr>
          </a:p>
        </p:txBody>
      </p:sp>
      <p:sp>
        <p:nvSpPr>
          <p:cNvPr id="14" name="Rettangolo 13"/>
          <p:cNvSpPr/>
          <p:nvPr/>
        </p:nvSpPr>
        <p:spPr>
          <a:xfrm>
            <a:off x="3167844" y="2435393"/>
            <a:ext cx="3348372" cy="2431435"/>
          </a:xfrm>
          <a:prstGeom prst="rect">
            <a:avLst/>
          </a:prstGeom>
        </p:spPr>
        <p:txBody>
          <a:bodyPr wrap="square">
            <a:spAutoFit/>
          </a:bodyPr>
          <a:lstStyle/>
          <a:p>
            <a:r>
              <a:rPr lang="it-IT" sz="1200" b="1" dirty="0">
                <a:solidFill>
                  <a:srgbClr val="002060"/>
                </a:solidFill>
                <a:latin typeface="Century Gothic" panose="020B0502020202020204" pitchFamily="34" charset="0"/>
              </a:rPr>
              <a:t>Generatore </a:t>
            </a:r>
            <a:r>
              <a:rPr lang="it-IT" sz="1200" b="1" dirty="0" smtClean="0">
                <a:solidFill>
                  <a:srgbClr val="002060"/>
                </a:solidFill>
                <a:latin typeface="Century Gothic" panose="020B0502020202020204" pitchFamily="34" charset="0"/>
              </a:rPr>
              <a:t>installato: </a:t>
            </a:r>
            <a:r>
              <a:rPr lang="it-IT" sz="1200" dirty="0" smtClean="0">
                <a:solidFill>
                  <a:srgbClr val="002060"/>
                </a:solidFill>
                <a:latin typeface="Century Gothic" panose="020B0502020202020204" pitchFamily="34" charset="0"/>
              </a:rPr>
              <a:t>Caldaia </a:t>
            </a:r>
            <a:r>
              <a:rPr lang="it-IT" sz="1200" dirty="0" err="1" smtClean="0">
                <a:solidFill>
                  <a:srgbClr val="002060"/>
                </a:solidFill>
                <a:latin typeface="Century Gothic" panose="020B0502020202020204" pitchFamily="34" charset="0"/>
              </a:rPr>
              <a:t>pellet</a:t>
            </a:r>
            <a:r>
              <a:rPr lang="it-IT" sz="1200" dirty="0" smtClean="0">
                <a:solidFill>
                  <a:srgbClr val="002060"/>
                </a:solidFill>
                <a:latin typeface="Century Gothic" panose="020B0502020202020204" pitchFamily="34" charset="0"/>
              </a:rPr>
              <a:t> </a:t>
            </a:r>
          </a:p>
          <a:p>
            <a:r>
              <a:rPr lang="it-IT" sz="1200" dirty="0">
                <a:solidFill>
                  <a:srgbClr val="002060"/>
                </a:solidFill>
                <a:latin typeface="Century Gothic" panose="020B0502020202020204" pitchFamily="34" charset="0"/>
              </a:rPr>
              <a:t>1 </a:t>
            </a:r>
            <a:r>
              <a:rPr lang="it-IT" sz="1200" dirty="0" err="1">
                <a:solidFill>
                  <a:srgbClr val="002060"/>
                </a:solidFill>
                <a:latin typeface="Century Gothic" panose="020B0502020202020204" pitchFamily="34" charset="0"/>
              </a:rPr>
              <a:t>puffer</a:t>
            </a:r>
            <a:r>
              <a:rPr lang="it-IT" sz="1200" dirty="0">
                <a:solidFill>
                  <a:srgbClr val="002060"/>
                </a:solidFill>
                <a:latin typeface="Century Gothic" panose="020B0502020202020204" pitchFamily="34" charset="0"/>
              </a:rPr>
              <a:t> 2.500 litri ≈ 30 l/kW</a:t>
            </a:r>
          </a:p>
          <a:p>
            <a:r>
              <a:rPr lang="fr-FR" sz="1600" b="1" i="1" dirty="0" err="1" smtClean="0">
                <a:solidFill>
                  <a:srgbClr val="1F497D">
                    <a:lumMod val="75000"/>
                  </a:srgbClr>
                </a:solidFill>
                <a:latin typeface="Calibri" panose="020F0502020204030204" pitchFamily="34" charset="0"/>
              </a:rPr>
              <a:t>P</a:t>
            </a:r>
            <a:r>
              <a:rPr lang="fr-FR" sz="1000" b="1" i="1" dirty="0" err="1" smtClean="0">
                <a:solidFill>
                  <a:srgbClr val="1F497D">
                    <a:lumMod val="75000"/>
                  </a:srgbClr>
                </a:solidFill>
                <a:latin typeface="Calibri" panose="020F0502020204030204" pitchFamily="34" charset="0"/>
              </a:rPr>
              <a:t>n</a:t>
            </a:r>
            <a:r>
              <a:rPr lang="fr-FR" sz="1050" i="1" dirty="0" smtClean="0">
                <a:solidFill>
                  <a:srgbClr val="1F497D">
                    <a:lumMod val="75000"/>
                  </a:srgbClr>
                </a:solidFill>
                <a:latin typeface="Calibri" panose="020F0502020204030204" pitchFamily="34" charset="0"/>
              </a:rPr>
              <a:t> = </a:t>
            </a:r>
            <a:r>
              <a:rPr lang="it-IT" sz="1200" dirty="0">
                <a:solidFill>
                  <a:srgbClr val="002060"/>
                </a:solidFill>
                <a:latin typeface="Century Gothic" panose="020B0502020202020204" pitchFamily="34" charset="0"/>
              </a:rPr>
              <a:t>Potenza termica nominale dell’impianto pari a </a:t>
            </a:r>
            <a:r>
              <a:rPr lang="it-IT" sz="1200" dirty="0" smtClean="0">
                <a:solidFill>
                  <a:srgbClr val="002060"/>
                </a:solidFill>
                <a:latin typeface="Century Gothic" panose="020B0502020202020204" pitchFamily="34" charset="0"/>
              </a:rPr>
              <a:t>80 </a:t>
            </a:r>
            <a:r>
              <a:rPr lang="it-IT" sz="1200" dirty="0">
                <a:solidFill>
                  <a:srgbClr val="002060"/>
                </a:solidFill>
                <a:latin typeface="Century Gothic" panose="020B0502020202020204" pitchFamily="34" charset="0"/>
              </a:rPr>
              <a:t>kW</a:t>
            </a:r>
          </a:p>
          <a:p>
            <a:r>
              <a:rPr lang="fr-FR" sz="1400" b="1" i="1" dirty="0">
                <a:solidFill>
                  <a:srgbClr val="1F497D">
                    <a:lumMod val="75000"/>
                  </a:srgbClr>
                </a:solidFill>
                <a:latin typeface="Calibri" panose="020F0502020204030204" pitchFamily="34" charset="0"/>
              </a:rPr>
              <a:t>C</a:t>
            </a:r>
            <a:r>
              <a:rPr lang="fr-FR" sz="1400" i="1" dirty="0">
                <a:solidFill>
                  <a:srgbClr val="1F497D">
                    <a:lumMod val="75000"/>
                  </a:srgbClr>
                </a:solidFill>
                <a:latin typeface="Calibri" panose="020F0502020204030204" pitchFamily="34" charset="0"/>
              </a:rPr>
              <a:t>e</a:t>
            </a:r>
            <a:r>
              <a:rPr lang="fr-FR" sz="1400" b="1" i="1" dirty="0">
                <a:solidFill>
                  <a:srgbClr val="1F497D">
                    <a:lumMod val="75000"/>
                  </a:srgbClr>
                </a:solidFill>
                <a:latin typeface="Calibri" panose="020F0502020204030204" pitchFamily="34" charset="0"/>
              </a:rPr>
              <a:t> </a:t>
            </a:r>
            <a:r>
              <a:rPr lang="fr-FR" sz="1200" i="1" dirty="0">
                <a:solidFill>
                  <a:schemeClr val="tx2">
                    <a:lumMod val="75000"/>
                  </a:schemeClr>
                </a:solidFill>
                <a:latin typeface="Calibri" panose="020F0502020204030204" pitchFamily="34" charset="0"/>
              </a:rPr>
              <a:t>: </a:t>
            </a:r>
            <a:r>
              <a:rPr lang="it-IT" sz="1200" dirty="0">
                <a:solidFill>
                  <a:srgbClr val="002060"/>
                </a:solidFill>
                <a:latin typeface="Century Gothic" panose="020B0502020202020204" pitchFamily="34" charset="0"/>
              </a:rPr>
              <a:t>Coefficiente premiante </a:t>
            </a:r>
            <a:r>
              <a:rPr lang="it-IT" sz="1200" dirty="0" smtClean="0">
                <a:solidFill>
                  <a:srgbClr val="002060"/>
                </a:solidFill>
                <a:latin typeface="Century Gothic" panose="020B0502020202020204" pitchFamily="34" charset="0"/>
              </a:rPr>
              <a:t>riferito alle </a:t>
            </a:r>
            <a:r>
              <a:rPr lang="it-IT" sz="1200" dirty="0" err="1" smtClean="0">
                <a:solidFill>
                  <a:srgbClr val="002060"/>
                </a:solidFill>
                <a:latin typeface="Century Gothic" panose="020B0502020202020204" pitchFamily="34" charset="0"/>
              </a:rPr>
              <a:t>emisisoni</a:t>
            </a:r>
            <a:r>
              <a:rPr lang="it-IT" sz="1200" dirty="0" smtClean="0">
                <a:solidFill>
                  <a:srgbClr val="002060"/>
                </a:solidFill>
                <a:latin typeface="Century Gothic" panose="020B0502020202020204" pitchFamily="34" charset="0"/>
              </a:rPr>
              <a:t> di polveri pari a1,2</a:t>
            </a:r>
          </a:p>
          <a:p>
            <a:pPr lvl="0"/>
            <a:r>
              <a:rPr lang="fr-FR" sz="1400" b="1" i="1" dirty="0" err="1">
                <a:solidFill>
                  <a:srgbClr val="1F497D">
                    <a:lumMod val="75000"/>
                  </a:srgbClr>
                </a:solidFill>
                <a:latin typeface="Calibri" panose="020F0502020204030204" pitchFamily="34" charset="0"/>
              </a:rPr>
              <a:t>h</a:t>
            </a:r>
            <a:r>
              <a:rPr lang="fr-FR" sz="900" i="1" dirty="0" err="1">
                <a:solidFill>
                  <a:srgbClr val="1F497D">
                    <a:lumMod val="75000"/>
                  </a:srgbClr>
                </a:solidFill>
                <a:latin typeface="Calibri" panose="020F0502020204030204" pitchFamily="34" charset="0"/>
              </a:rPr>
              <a:t>r</a:t>
            </a:r>
            <a:r>
              <a:rPr lang="fr-FR" sz="1000" i="1" dirty="0">
                <a:solidFill>
                  <a:srgbClr val="1F497D">
                    <a:lumMod val="75000"/>
                  </a:srgbClr>
                </a:solidFill>
                <a:latin typeface="Calibri" panose="020F0502020204030204" pitchFamily="34" charset="0"/>
              </a:rPr>
              <a:t> :</a:t>
            </a:r>
            <a:r>
              <a:rPr lang="fr-FR" sz="1100" i="1" dirty="0">
                <a:solidFill>
                  <a:srgbClr val="1F497D">
                    <a:lumMod val="75000"/>
                  </a:srgbClr>
                </a:solidFill>
                <a:latin typeface="Calibri" panose="020F0502020204030204" pitchFamily="34" charset="0"/>
              </a:rPr>
              <a:t> </a:t>
            </a:r>
            <a:r>
              <a:rPr lang="fr-FR" sz="1200" dirty="0" err="1">
                <a:solidFill>
                  <a:srgbClr val="002060"/>
                </a:solidFill>
                <a:latin typeface="Century Gothic" panose="020B0502020202020204" pitchFamily="34" charset="0"/>
              </a:rPr>
              <a:t>coefficiente</a:t>
            </a:r>
            <a:r>
              <a:rPr lang="fr-FR" sz="1200" dirty="0">
                <a:solidFill>
                  <a:srgbClr val="002060"/>
                </a:solidFill>
                <a:latin typeface="Century Gothic" panose="020B0502020202020204" pitchFamily="34" charset="0"/>
              </a:rPr>
              <a:t> di </a:t>
            </a:r>
            <a:r>
              <a:rPr lang="fr-FR" sz="1200" dirty="0" err="1">
                <a:solidFill>
                  <a:srgbClr val="002060"/>
                </a:solidFill>
                <a:latin typeface="Century Gothic" panose="020B0502020202020204" pitchFamily="34" charset="0"/>
              </a:rPr>
              <a:t>utilizzo</a:t>
            </a:r>
            <a:r>
              <a:rPr lang="fr-FR" sz="1200" dirty="0">
                <a:solidFill>
                  <a:srgbClr val="002060"/>
                </a:solidFill>
                <a:latin typeface="Century Gothic" panose="020B0502020202020204" pitchFamily="34" charset="0"/>
              </a:rPr>
              <a:t> </a:t>
            </a:r>
            <a:r>
              <a:rPr lang="it-IT" sz="1200" dirty="0">
                <a:solidFill>
                  <a:srgbClr val="002060"/>
                </a:solidFill>
                <a:latin typeface="Century Gothic" panose="020B0502020202020204" pitchFamily="34" charset="0"/>
              </a:rPr>
              <a:t> </a:t>
            </a:r>
            <a:r>
              <a:rPr lang="it-IT" sz="1200" dirty="0" smtClean="0">
                <a:solidFill>
                  <a:srgbClr val="002060"/>
                </a:solidFill>
                <a:latin typeface="Century Gothic" panose="020B0502020202020204" pitchFamily="34" charset="0"/>
              </a:rPr>
              <a:t>zona </a:t>
            </a:r>
            <a:r>
              <a:rPr lang="it-IT" sz="1200" dirty="0">
                <a:solidFill>
                  <a:srgbClr val="002060"/>
                </a:solidFill>
                <a:latin typeface="Century Gothic" panose="020B0502020202020204" pitchFamily="34" charset="0"/>
              </a:rPr>
              <a:t>climatica E pari a </a:t>
            </a:r>
            <a:r>
              <a:rPr lang="fr-FR" sz="1200" dirty="0">
                <a:solidFill>
                  <a:srgbClr val="002060"/>
                </a:solidFill>
                <a:latin typeface="Century Gothic" panose="020B0502020202020204" pitchFamily="34" charset="0"/>
              </a:rPr>
              <a:t>1700</a:t>
            </a:r>
            <a:endParaRPr lang="it-IT" sz="1200" dirty="0">
              <a:solidFill>
                <a:srgbClr val="002060"/>
              </a:solidFill>
              <a:latin typeface="Century Gothic" panose="020B0502020202020204" pitchFamily="34" charset="0"/>
            </a:endParaRPr>
          </a:p>
          <a:p>
            <a:pPr lvl="0"/>
            <a:r>
              <a:rPr lang="fr-FR" sz="1200" b="1" i="1" dirty="0">
                <a:solidFill>
                  <a:srgbClr val="1F497D">
                    <a:lumMod val="75000"/>
                  </a:srgbClr>
                </a:solidFill>
                <a:latin typeface="Calibri" panose="020F0502020204030204" pitchFamily="34" charset="0"/>
              </a:rPr>
              <a:t>Ci</a:t>
            </a:r>
            <a:r>
              <a:rPr lang="fr-FR" sz="1200" i="1" dirty="0">
                <a:solidFill>
                  <a:srgbClr val="1F497D">
                    <a:lumMod val="75000"/>
                  </a:srgbClr>
                </a:solidFill>
                <a:latin typeface="Calibri" panose="020F0502020204030204" pitchFamily="34" charset="0"/>
              </a:rPr>
              <a:t>: </a:t>
            </a:r>
            <a:r>
              <a:rPr lang="it-IT" sz="1200" dirty="0">
                <a:solidFill>
                  <a:srgbClr val="002060"/>
                </a:solidFill>
                <a:latin typeface="Century Gothic" panose="020B0502020202020204" pitchFamily="34" charset="0"/>
              </a:rPr>
              <a:t>Coefficiente di valorizzazione dell’energia termica prodotta  pari a </a:t>
            </a:r>
            <a:r>
              <a:rPr lang="it-IT" sz="1200" dirty="0" smtClean="0">
                <a:solidFill>
                  <a:srgbClr val="002060"/>
                </a:solidFill>
                <a:latin typeface="Century Gothic" panose="020B0502020202020204" pitchFamily="34" charset="0"/>
              </a:rPr>
              <a:t>0,020 </a:t>
            </a:r>
            <a:r>
              <a:rPr lang="it-IT" sz="1200" dirty="0">
                <a:solidFill>
                  <a:srgbClr val="002060"/>
                </a:solidFill>
                <a:latin typeface="Century Gothic" panose="020B0502020202020204" pitchFamily="34" charset="0"/>
              </a:rPr>
              <a:t>€/</a:t>
            </a:r>
            <a:r>
              <a:rPr lang="it-IT" sz="1200" dirty="0" err="1">
                <a:solidFill>
                  <a:srgbClr val="002060"/>
                </a:solidFill>
                <a:latin typeface="Century Gothic" panose="020B0502020202020204" pitchFamily="34" charset="0"/>
              </a:rPr>
              <a:t>kWht</a:t>
            </a:r>
            <a:endParaRPr lang="it-IT" sz="1600" dirty="0">
              <a:solidFill>
                <a:srgbClr val="002060"/>
              </a:solidFill>
              <a:latin typeface="Century Gothic" panose="020B0502020202020204" pitchFamily="34" charset="0"/>
            </a:endParaRPr>
          </a:p>
          <a:p>
            <a:pPr algn="just"/>
            <a:endParaRPr lang="it-IT" sz="1200" dirty="0">
              <a:solidFill>
                <a:srgbClr val="002060"/>
              </a:solidFill>
              <a:latin typeface="Century Gothic" panose="020B0502020202020204" pitchFamily="34" charset="0"/>
            </a:endParaRPr>
          </a:p>
        </p:txBody>
      </p:sp>
      <p:pic>
        <p:nvPicPr>
          <p:cNvPr id="8" name="Immagine 7"/>
          <p:cNvPicPr>
            <a:picLocks noChangeAspect="1"/>
          </p:cNvPicPr>
          <p:nvPr/>
        </p:nvPicPr>
        <p:blipFill>
          <a:blip r:embed="rId4"/>
          <a:stretch>
            <a:fillRect/>
          </a:stretch>
        </p:blipFill>
        <p:spPr>
          <a:xfrm>
            <a:off x="735772" y="844661"/>
            <a:ext cx="1876268" cy="1401190"/>
          </a:xfrm>
          <a:prstGeom prst="rect">
            <a:avLst/>
          </a:prstGeom>
        </p:spPr>
      </p:pic>
      <p:sp>
        <p:nvSpPr>
          <p:cNvPr id="16" name="Rettangolo 15"/>
          <p:cNvSpPr/>
          <p:nvPr/>
        </p:nvSpPr>
        <p:spPr>
          <a:xfrm>
            <a:off x="6516216" y="843558"/>
            <a:ext cx="2592287" cy="3847207"/>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400" dirty="0" smtClean="0">
                <a:solidFill>
                  <a:srgbClr val="002060"/>
                </a:solidFill>
                <a:latin typeface="Century Gothic" panose="020B0502020202020204" pitchFamily="34" charset="0"/>
              </a:rPr>
              <a:t>Spesa totale sostenuta per la </a:t>
            </a:r>
            <a:r>
              <a:rPr lang="it-IT" sz="1400" dirty="0">
                <a:solidFill>
                  <a:srgbClr val="002060"/>
                </a:solidFill>
                <a:latin typeface="Century Gothic" panose="020B0502020202020204" pitchFamily="34" charset="0"/>
              </a:rPr>
              <a:t>realizzazione dell’intervento</a:t>
            </a:r>
          </a:p>
          <a:p>
            <a:pPr algn="ctr"/>
            <a:r>
              <a:rPr lang="it-IT" sz="1400" b="1" dirty="0">
                <a:solidFill>
                  <a:srgbClr val="002060"/>
                </a:solidFill>
                <a:latin typeface="Century Gothic" panose="020B0502020202020204" pitchFamily="34" charset="0"/>
              </a:rPr>
              <a:t>€ </a:t>
            </a:r>
            <a:r>
              <a:rPr lang="it-IT" sz="1400" b="1" dirty="0" smtClean="0">
                <a:solidFill>
                  <a:srgbClr val="002060"/>
                </a:solidFill>
                <a:latin typeface="Century Gothic" panose="020B0502020202020204" pitchFamily="34" charset="0"/>
              </a:rPr>
              <a:t>50.000,00 </a:t>
            </a:r>
          </a:p>
          <a:p>
            <a:pPr algn="ctr"/>
            <a:endParaRPr lang="it-IT" sz="1200" dirty="0" smtClean="0">
              <a:solidFill>
                <a:srgbClr val="002060"/>
              </a:solidFill>
              <a:latin typeface="Century Gothic" panose="020B0502020202020204" pitchFamily="34" charset="0"/>
            </a:endParaRPr>
          </a:p>
          <a:p>
            <a:pPr algn="ctr"/>
            <a:endParaRPr lang="it-IT" sz="1200"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a:p>
            <a:pPr algn="ctr"/>
            <a:endParaRPr lang="it-IT" sz="1200"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a:p>
            <a:pPr algn="ctr"/>
            <a:endParaRPr lang="it-IT" sz="1200"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a:p>
            <a:pPr algn="ctr"/>
            <a:endParaRPr lang="it-IT" sz="1400" dirty="0" smtClean="0">
              <a:solidFill>
                <a:srgbClr val="002060"/>
              </a:solidFill>
              <a:latin typeface="Century Gothic" panose="020B0502020202020204" pitchFamily="34" charset="0"/>
            </a:endParaRPr>
          </a:p>
          <a:p>
            <a:pPr algn="ctr"/>
            <a:r>
              <a:rPr lang="it-IT" sz="1400" dirty="0" smtClean="0">
                <a:solidFill>
                  <a:schemeClr val="tx2">
                    <a:lumMod val="75000"/>
                  </a:schemeClr>
                </a:solidFill>
                <a:latin typeface="Century Gothic" panose="020B0502020202020204" pitchFamily="34" charset="0"/>
              </a:rPr>
              <a:t>Incentivo </a:t>
            </a:r>
            <a:r>
              <a:rPr lang="it-IT" sz="1400" dirty="0">
                <a:solidFill>
                  <a:schemeClr val="tx2">
                    <a:lumMod val="75000"/>
                  </a:schemeClr>
                </a:solidFill>
                <a:latin typeface="Century Gothic" panose="020B0502020202020204" pitchFamily="34" charset="0"/>
              </a:rPr>
              <a:t>in Conto Termico </a:t>
            </a:r>
          </a:p>
          <a:p>
            <a:pPr algn="ctr"/>
            <a:r>
              <a:rPr lang="it-IT" sz="1400" b="1" dirty="0" smtClean="0">
                <a:solidFill>
                  <a:schemeClr val="tx2">
                    <a:lumMod val="75000"/>
                  </a:schemeClr>
                </a:solidFill>
                <a:latin typeface="Century Gothic" panose="020B0502020202020204" pitchFamily="34" charset="0"/>
              </a:rPr>
              <a:t>€16.320,00 </a:t>
            </a:r>
            <a:endParaRPr lang="it-IT" sz="1400" b="1" dirty="0">
              <a:solidFill>
                <a:schemeClr val="tx2">
                  <a:lumMod val="75000"/>
                </a:schemeClr>
              </a:solidFill>
              <a:latin typeface="Century Gothic" panose="020B0502020202020204" pitchFamily="34" charset="0"/>
            </a:endParaRPr>
          </a:p>
          <a:p>
            <a:pPr algn="ctr"/>
            <a:r>
              <a:rPr lang="it-IT" sz="1400" b="1" dirty="0" smtClean="0">
                <a:solidFill>
                  <a:schemeClr val="tx2">
                    <a:lumMod val="75000"/>
                  </a:schemeClr>
                </a:solidFill>
                <a:latin typeface="Century Gothic" panose="020B0502020202020204" pitchFamily="34" charset="0"/>
              </a:rPr>
              <a:t>(33 </a:t>
            </a:r>
            <a:r>
              <a:rPr lang="it-IT" sz="1400" b="1" dirty="0">
                <a:solidFill>
                  <a:schemeClr val="tx2">
                    <a:lumMod val="75000"/>
                  </a:schemeClr>
                </a:solidFill>
                <a:latin typeface="Century Gothic" panose="020B0502020202020204" pitchFamily="34" charset="0"/>
              </a:rPr>
              <a:t>% della spesa)</a:t>
            </a:r>
          </a:p>
          <a:p>
            <a:pPr algn="ctr"/>
            <a:endParaRPr lang="it-IT" sz="1200"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a:p>
            <a:pPr algn="ctr"/>
            <a:endParaRPr lang="it-IT" sz="1200" dirty="0" smtClean="0">
              <a:solidFill>
                <a:srgbClr val="002060"/>
              </a:solidFill>
              <a:latin typeface="Century Gothic" panose="020B0502020202020204" pitchFamily="34" charset="0"/>
            </a:endParaRPr>
          </a:p>
        </p:txBody>
      </p:sp>
      <p:sp>
        <p:nvSpPr>
          <p:cNvPr id="19" name="Rettangolo 18"/>
          <p:cNvSpPr/>
          <p:nvPr/>
        </p:nvSpPr>
        <p:spPr>
          <a:xfrm>
            <a:off x="6444208" y="2529458"/>
            <a:ext cx="2728379" cy="400110"/>
          </a:xfrm>
          <a:prstGeom prst="rect">
            <a:avLst/>
          </a:prstGeom>
        </p:spPr>
        <p:txBody>
          <a:bodyPr wrap="square">
            <a:spAutoFit/>
          </a:bodyPr>
          <a:lstStyle/>
          <a:p>
            <a:pPr algn="ctr"/>
            <a:r>
              <a:rPr lang="fr-FR" sz="2000" i="1" dirty="0" err="1">
                <a:solidFill>
                  <a:schemeClr val="tx2">
                    <a:lumMod val="75000"/>
                  </a:schemeClr>
                </a:solidFill>
                <a:latin typeface="Calibri" panose="020F0502020204030204" pitchFamily="34" charset="0"/>
              </a:rPr>
              <a:t>I</a:t>
            </a:r>
            <a:r>
              <a:rPr lang="fr-FR" sz="1100" i="1" dirty="0" err="1">
                <a:solidFill>
                  <a:schemeClr val="tx2">
                    <a:lumMod val="75000"/>
                  </a:schemeClr>
                </a:solidFill>
                <a:latin typeface="Calibri" panose="020F0502020204030204" pitchFamily="34" charset="0"/>
              </a:rPr>
              <a:t>a</a:t>
            </a:r>
            <a:r>
              <a:rPr lang="fr-FR" sz="1100" i="1" dirty="0">
                <a:solidFill>
                  <a:schemeClr val="tx2">
                    <a:lumMod val="75000"/>
                  </a:schemeClr>
                </a:solidFill>
                <a:latin typeface="Calibri" panose="020F0502020204030204" pitchFamily="34" charset="0"/>
              </a:rPr>
              <a:t> </a:t>
            </a:r>
            <a:r>
              <a:rPr lang="fr-FR" sz="1100" i="1" dirty="0" err="1">
                <a:solidFill>
                  <a:schemeClr val="tx2">
                    <a:lumMod val="75000"/>
                  </a:schemeClr>
                </a:solidFill>
                <a:latin typeface="Calibri" panose="020F0502020204030204" pitchFamily="34" charset="0"/>
              </a:rPr>
              <a:t>tot</a:t>
            </a:r>
            <a:r>
              <a:rPr lang="fr-FR" sz="1100" i="1" dirty="0">
                <a:solidFill>
                  <a:schemeClr val="tx2">
                    <a:lumMod val="75000"/>
                  </a:schemeClr>
                </a:solidFill>
                <a:latin typeface="Calibri" panose="020F0502020204030204" pitchFamily="34" charset="0"/>
              </a:rPr>
              <a:t> </a:t>
            </a:r>
            <a:r>
              <a:rPr lang="fr-FR" sz="2000" i="1" dirty="0">
                <a:solidFill>
                  <a:schemeClr val="tx2">
                    <a:lumMod val="75000"/>
                  </a:schemeClr>
                </a:solidFill>
                <a:latin typeface="Calibri" panose="020F0502020204030204" pitchFamily="34" charset="0"/>
              </a:rPr>
              <a:t>= </a:t>
            </a:r>
            <a:r>
              <a:rPr lang="fr-FR" sz="2000" i="1" dirty="0" err="1">
                <a:solidFill>
                  <a:schemeClr val="tx2">
                    <a:lumMod val="75000"/>
                  </a:schemeClr>
                </a:solidFill>
                <a:latin typeface="Calibri" panose="020F0502020204030204" pitchFamily="34" charset="0"/>
              </a:rPr>
              <a:t>P</a:t>
            </a:r>
            <a:r>
              <a:rPr lang="fr-FR" sz="1100" i="1" dirty="0" err="1">
                <a:solidFill>
                  <a:schemeClr val="tx2">
                    <a:lumMod val="75000"/>
                  </a:schemeClr>
                </a:solidFill>
                <a:latin typeface="Calibri" panose="020F0502020204030204" pitchFamily="34" charset="0"/>
              </a:rPr>
              <a:t>n</a:t>
            </a:r>
            <a:r>
              <a:rPr lang="fr-FR" sz="1100" i="1" dirty="0">
                <a:solidFill>
                  <a:schemeClr val="tx2">
                    <a:lumMod val="75000"/>
                  </a:schemeClr>
                </a:solidFill>
                <a:latin typeface="Calibri" panose="020F0502020204030204" pitchFamily="34" charset="0"/>
              </a:rPr>
              <a:t> * </a:t>
            </a:r>
            <a:r>
              <a:rPr lang="fr-FR" sz="2000" i="1" dirty="0" err="1">
                <a:solidFill>
                  <a:schemeClr val="tx2">
                    <a:lumMod val="75000"/>
                  </a:schemeClr>
                </a:solidFill>
                <a:latin typeface="Calibri" panose="020F0502020204030204" pitchFamily="34" charset="0"/>
              </a:rPr>
              <a:t>h</a:t>
            </a:r>
            <a:r>
              <a:rPr lang="fr-FR" sz="1100" i="1" dirty="0" err="1">
                <a:solidFill>
                  <a:schemeClr val="tx2">
                    <a:lumMod val="75000"/>
                  </a:schemeClr>
                </a:solidFill>
                <a:latin typeface="Calibri" panose="020F0502020204030204" pitchFamily="34" charset="0"/>
              </a:rPr>
              <a:t>r</a:t>
            </a:r>
            <a:r>
              <a:rPr lang="fr-FR" sz="1100" i="1" dirty="0">
                <a:solidFill>
                  <a:schemeClr val="tx2">
                    <a:lumMod val="75000"/>
                  </a:schemeClr>
                </a:solidFill>
                <a:latin typeface="Calibri" panose="020F0502020204030204" pitchFamily="34" charset="0"/>
              </a:rPr>
              <a:t> * </a:t>
            </a:r>
            <a:r>
              <a:rPr lang="fr-FR" sz="2000" i="1" dirty="0">
                <a:solidFill>
                  <a:schemeClr val="tx2">
                    <a:lumMod val="75000"/>
                  </a:schemeClr>
                </a:solidFill>
                <a:latin typeface="Calibri" panose="020F0502020204030204" pitchFamily="34" charset="0"/>
              </a:rPr>
              <a:t>C</a:t>
            </a:r>
            <a:r>
              <a:rPr lang="fr-FR" sz="1100" i="1" dirty="0">
                <a:solidFill>
                  <a:schemeClr val="tx2">
                    <a:lumMod val="75000"/>
                  </a:schemeClr>
                </a:solidFill>
                <a:latin typeface="Calibri" panose="020F0502020204030204" pitchFamily="34" charset="0"/>
              </a:rPr>
              <a:t>i * </a:t>
            </a:r>
            <a:r>
              <a:rPr lang="fr-FR" sz="2000" i="1" dirty="0">
                <a:solidFill>
                  <a:schemeClr val="tx2">
                    <a:lumMod val="75000"/>
                  </a:schemeClr>
                </a:solidFill>
                <a:latin typeface="Calibri" panose="020F0502020204030204" pitchFamily="34" charset="0"/>
              </a:rPr>
              <a:t>C</a:t>
            </a:r>
            <a:r>
              <a:rPr lang="fr-FR" sz="1100" i="1" dirty="0">
                <a:solidFill>
                  <a:schemeClr val="tx2">
                    <a:lumMod val="75000"/>
                  </a:schemeClr>
                </a:solidFill>
                <a:latin typeface="Calibri" panose="020F0502020204030204" pitchFamily="34" charset="0"/>
              </a:rPr>
              <a:t>e </a:t>
            </a:r>
            <a:endParaRPr lang="it-IT" sz="1100" dirty="0">
              <a:solidFill>
                <a:schemeClr val="tx2">
                  <a:lumMod val="75000"/>
                </a:schemeClr>
              </a:solidFill>
            </a:endParaRPr>
          </a:p>
        </p:txBody>
      </p:sp>
      <p:sp>
        <p:nvSpPr>
          <p:cNvPr id="23" name="Rettangolo 22"/>
          <p:cNvSpPr/>
          <p:nvPr/>
        </p:nvSpPr>
        <p:spPr>
          <a:xfrm>
            <a:off x="6516216" y="2643758"/>
            <a:ext cx="2627784" cy="784830"/>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000" i="1" dirty="0" smtClean="0">
                <a:solidFill>
                  <a:srgbClr val="002060"/>
                </a:solidFill>
                <a:latin typeface="Century Gothic" panose="020B0502020202020204" pitchFamily="34" charset="0"/>
              </a:rPr>
              <a:t>5 rate per generatori con potenza termica utile nominale &gt; 35 kW </a:t>
            </a:r>
            <a:endParaRPr lang="it-IT" sz="1000" b="1" i="1"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p:txBody>
      </p:sp>
      <p:sp>
        <p:nvSpPr>
          <p:cNvPr id="24" name="Rettangolo 23"/>
          <p:cNvSpPr/>
          <p:nvPr/>
        </p:nvSpPr>
        <p:spPr>
          <a:xfrm>
            <a:off x="6444208" y="2166754"/>
            <a:ext cx="2699792" cy="677108"/>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400" i="1" dirty="0" smtClean="0">
                <a:solidFill>
                  <a:srgbClr val="002060"/>
                </a:solidFill>
                <a:latin typeface="Century Gothic" panose="020B0502020202020204" pitchFamily="34" charset="0"/>
              </a:rPr>
              <a:t>Calcolo incentivo annuo</a:t>
            </a:r>
            <a:endParaRPr lang="it-IT" sz="1400" b="1" i="1"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p:txBody>
      </p:sp>
      <p:sp>
        <p:nvSpPr>
          <p:cNvPr id="31"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5" name="Google Shape;146;p28"/>
          <p:cNvSpPr txBox="1"/>
          <p:nvPr/>
        </p:nvSpPr>
        <p:spPr>
          <a:xfrm>
            <a:off x="621089" y="121541"/>
            <a:ext cx="6265046"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a:t>
            </a:r>
            <a:r>
              <a:rPr lang="en-US" sz="1400" b="0" i="0" u="none" strike="noStrike" cap="none" dirty="0" err="1" smtClean="0">
                <a:solidFill>
                  <a:srgbClr val="434343"/>
                </a:solidFill>
                <a:latin typeface="Montserrat ExtraBold"/>
                <a:ea typeface="Montserrat ExtraBold"/>
                <a:cs typeface="Montserrat ExtraBold"/>
                <a:sym typeface="Montserrat ExtraBold"/>
              </a:rPr>
              <a:t>Imprese</a:t>
            </a:r>
            <a:r>
              <a:rPr lang="en-US" sz="1400" b="0" i="0" u="none" strike="noStrike" cap="none" dirty="0" smtClean="0">
                <a:solidFill>
                  <a:srgbClr val="434343"/>
                </a:solidFill>
                <a:latin typeface="Montserrat ExtraBold"/>
                <a:ea typeface="Montserrat ExtraBold"/>
                <a:cs typeface="Montserrat ExtraBold"/>
                <a:sym typeface="Montserrat ExtraBold"/>
              </a:rPr>
              <a:t> e </a:t>
            </a:r>
            <a:r>
              <a:rPr lang="en-US" sz="1400" b="0" i="0" u="none" strike="noStrike" cap="none" dirty="0" err="1" smtClean="0">
                <a:solidFill>
                  <a:srgbClr val="434343"/>
                </a:solidFill>
                <a:latin typeface="Montserrat ExtraBold"/>
                <a:ea typeface="Montserrat ExtraBold"/>
                <a:cs typeface="Montserrat ExtraBold"/>
                <a:sym typeface="Montserrat ExtraBold"/>
              </a:rPr>
              <a:t>privati</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4927537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2736430" y="746766"/>
            <a:ext cx="3410642" cy="230832"/>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ANTE-OPERAM </a:t>
            </a:r>
          </a:p>
        </p:txBody>
      </p:sp>
      <p:cxnSp>
        <p:nvCxnSpPr>
          <p:cNvPr id="26" name="Connettore 1 25"/>
          <p:cNvCxnSpPr/>
          <p:nvPr/>
        </p:nvCxnSpPr>
        <p:spPr>
          <a:xfrm flipH="1">
            <a:off x="6129104" y="714782"/>
            <a:ext cx="16024" cy="391779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ttangolo 9"/>
          <p:cNvSpPr/>
          <p:nvPr/>
        </p:nvSpPr>
        <p:spPr>
          <a:xfrm rot="10800000">
            <a:off x="578427" y="741712"/>
            <a:ext cx="1763688" cy="3853862"/>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6"/>
          <p:cNvSpPr txBox="1">
            <a:spLocks/>
          </p:cNvSpPr>
          <p:nvPr/>
        </p:nvSpPr>
        <p:spPr>
          <a:xfrm>
            <a:off x="0" y="-717"/>
            <a:ext cx="9144000" cy="484235"/>
          </a:xfrm>
          <a:prstGeom prst="rect">
            <a:avLst/>
          </a:prstGeom>
        </p:spPr>
        <p:txBody>
          <a:bodyPr vert="horz" lIns="91440" tIns="45720" rIns="91440" bIns="45720" rtlCol="0" anchor="ctr">
            <a:noAutofit/>
          </a:bodyPr>
          <a:lstStyle>
            <a:lvl1pPr algn="l" defTabSz="960120" rtl="0" eaLnBrk="1" latinLnBrk="0" hangingPunct="1">
              <a:lnSpc>
                <a:spcPct val="90000"/>
              </a:lnSpc>
              <a:spcBef>
                <a:spcPct val="0"/>
              </a:spcBef>
              <a:buNone/>
              <a:defRPr sz="4620" kern="1200">
                <a:solidFill>
                  <a:schemeClr val="tx1"/>
                </a:solidFill>
                <a:latin typeface="+mj-lt"/>
                <a:ea typeface="+mj-ea"/>
                <a:cs typeface="+mj-cs"/>
              </a:defRPr>
            </a:lvl1pPr>
          </a:lstStyle>
          <a:p>
            <a:endParaRPr lang="it-IT" sz="1800" dirty="0">
              <a:solidFill>
                <a:srgbClr val="002060"/>
              </a:solidFill>
              <a:latin typeface="Century Gothic" panose="020B0502020202020204" pitchFamily="34" charset="0"/>
            </a:endParaRPr>
          </a:p>
        </p:txBody>
      </p:sp>
      <p:sp>
        <p:nvSpPr>
          <p:cNvPr id="3" name="Rectangle 5"/>
          <p:cNvSpPr>
            <a:spLocks noChangeArrowheads="1"/>
          </p:cNvSpPr>
          <p:nvPr/>
        </p:nvSpPr>
        <p:spPr bwMode="auto">
          <a:xfrm>
            <a:off x="579120" y="469112"/>
            <a:ext cx="914738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4" name="Text Box 6"/>
          <p:cNvSpPr txBox="1">
            <a:spLocks noChangeArrowheads="1"/>
          </p:cNvSpPr>
          <p:nvPr/>
        </p:nvSpPr>
        <p:spPr bwMode="auto">
          <a:xfrm>
            <a:off x="854084" y="471160"/>
            <a:ext cx="8677150" cy="264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smtClean="0">
                <a:solidFill>
                  <a:schemeClr val="bg1"/>
                </a:solidFill>
                <a:latin typeface="Century Gothic" panose="020B0502020202020204" pitchFamily="34" charset="0"/>
                <a:cs typeface="Arial" pitchFamily="34" charset="0"/>
              </a:rPr>
              <a:t>Intervento 2. B </a:t>
            </a:r>
            <a:r>
              <a:rPr lang="it-IT" altLang="it-IT" sz="1400" b="1" dirty="0">
                <a:solidFill>
                  <a:schemeClr val="bg1"/>
                </a:solidFill>
                <a:latin typeface="Century Gothic" panose="020B0502020202020204" pitchFamily="34" charset="0"/>
                <a:cs typeface="Arial" pitchFamily="34" charset="0"/>
              </a:rPr>
              <a:t>di Sostituzione </a:t>
            </a:r>
            <a:r>
              <a:rPr lang="it-IT" altLang="it-IT" sz="1400" b="1" dirty="0" smtClean="0">
                <a:solidFill>
                  <a:schemeClr val="bg1"/>
                </a:solidFill>
                <a:latin typeface="Century Gothic" panose="020B0502020202020204" pitchFamily="34" charset="0"/>
                <a:cs typeface="Arial" pitchFamily="34" charset="0"/>
              </a:rPr>
              <a:t>camino aperto </a:t>
            </a:r>
            <a:r>
              <a:rPr lang="it-IT" altLang="it-IT" sz="1400" b="1" dirty="0">
                <a:solidFill>
                  <a:schemeClr val="bg1"/>
                </a:solidFill>
                <a:latin typeface="Century Gothic" panose="020B0502020202020204" pitchFamily="34" charset="0"/>
                <a:cs typeface="Arial" pitchFamily="34" charset="0"/>
              </a:rPr>
              <a:t>con stufa a </a:t>
            </a:r>
            <a:r>
              <a:rPr lang="it-IT" altLang="it-IT" sz="1400" b="1" dirty="0" err="1" smtClean="0">
                <a:solidFill>
                  <a:schemeClr val="bg1"/>
                </a:solidFill>
                <a:latin typeface="Century Gothic" panose="020B0502020202020204" pitchFamily="34" charset="0"/>
                <a:cs typeface="Arial" pitchFamily="34" charset="0"/>
              </a:rPr>
              <a:t>pellet</a:t>
            </a:r>
            <a:endParaRPr lang="it-IT" altLang="it-IT" sz="1400" b="1" dirty="0">
              <a:solidFill>
                <a:schemeClr val="bg1"/>
              </a:solidFill>
              <a:latin typeface="Century Gothic" panose="020B0502020202020204" pitchFamily="34" charset="0"/>
              <a:cs typeface="Arial" pitchFamily="34" charset="0"/>
            </a:endParaRPr>
          </a:p>
        </p:txBody>
      </p:sp>
      <p:sp>
        <p:nvSpPr>
          <p:cNvPr id="9" name="Rettangolo 8"/>
          <p:cNvSpPr/>
          <p:nvPr/>
        </p:nvSpPr>
        <p:spPr>
          <a:xfrm>
            <a:off x="6026208" y="1275606"/>
            <a:ext cx="3117792" cy="1107996"/>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400" dirty="0" smtClean="0">
                <a:solidFill>
                  <a:srgbClr val="002060"/>
                </a:solidFill>
                <a:latin typeface="Century Gothic" panose="020B0502020202020204" pitchFamily="34" charset="0"/>
              </a:rPr>
              <a:t>Spesa totale sostenuta per la </a:t>
            </a:r>
            <a:r>
              <a:rPr lang="it-IT" sz="1400" dirty="0">
                <a:solidFill>
                  <a:srgbClr val="002060"/>
                </a:solidFill>
                <a:latin typeface="Century Gothic" panose="020B0502020202020204" pitchFamily="34" charset="0"/>
              </a:rPr>
              <a:t>realizzazione dell’intervento</a:t>
            </a:r>
          </a:p>
          <a:p>
            <a:pPr algn="ctr"/>
            <a:r>
              <a:rPr lang="it-IT" sz="1400" b="1" dirty="0">
                <a:solidFill>
                  <a:srgbClr val="002060"/>
                </a:solidFill>
                <a:latin typeface="Century Gothic" panose="020B0502020202020204" pitchFamily="34" charset="0"/>
              </a:rPr>
              <a:t>€ </a:t>
            </a:r>
            <a:r>
              <a:rPr lang="it-IT" sz="1400" b="1" dirty="0" smtClean="0">
                <a:solidFill>
                  <a:srgbClr val="002060"/>
                </a:solidFill>
                <a:latin typeface="Century Gothic" panose="020B0502020202020204" pitchFamily="34" charset="0"/>
              </a:rPr>
              <a:t>3.412,00</a:t>
            </a:r>
          </a:p>
          <a:p>
            <a:pPr algn="ctr"/>
            <a:endParaRPr lang="it-IT" sz="1200" dirty="0">
              <a:solidFill>
                <a:srgbClr val="002060"/>
              </a:solidFill>
              <a:latin typeface="Century Gothic" panose="020B0502020202020204" pitchFamily="34" charset="0"/>
            </a:endParaRPr>
          </a:p>
        </p:txBody>
      </p:sp>
      <p:pic>
        <p:nvPicPr>
          <p:cNvPr id="5" name="Immagine 4"/>
          <p:cNvPicPr>
            <a:picLocks noChangeAspect="1"/>
          </p:cNvPicPr>
          <p:nvPr/>
        </p:nvPicPr>
        <p:blipFill rotWithShape="1">
          <a:blip r:embed="rId3"/>
          <a:srcRect l="6611" t="10649" r="4851" b="331"/>
          <a:stretch/>
        </p:blipFill>
        <p:spPr>
          <a:xfrm>
            <a:off x="756925" y="939140"/>
            <a:ext cx="1374699" cy="1591253"/>
          </a:xfrm>
          <a:prstGeom prst="rect">
            <a:avLst/>
          </a:prstGeom>
          <a:ln w="19050">
            <a:noFill/>
          </a:ln>
        </p:spPr>
      </p:pic>
      <p:pic>
        <p:nvPicPr>
          <p:cNvPr id="8" name="Immagine 7"/>
          <p:cNvPicPr>
            <a:picLocks noChangeAspect="1"/>
          </p:cNvPicPr>
          <p:nvPr/>
        </p:nvPicPr>
        <p:blipFill rotWithShape="1">
          <a:blip r:embed="rId4"/>
          <a:srcRect l="2655" t="3163" r="2928"/>
          <a:stretch/>
        </p:blipFill>
        <p:spPr>
          <a:xfrm>
            <a:off x="770657" y="2741482"/>
            <a:ext cx="1361621" cy="1629226"/>
          </a:xfrm>
          <a:prstGeom prst="rect">
            <a:avLst/>
          </a:prstGeom>
          <a:ln w="19050">
            <a:noFill/>
          </a:ln>
        </p:spPr>
      </p:pic>
      <p:sp>
        <p:nvSpPr>
          <p:cNvPr id="13" name="Rettangolo 12"/>
          <p:cNvSpPr/>
          <p:nvPr/>
        </p:nvSpPr>
        <p:spPr>
          <a:xfrm>
            <a:off x="7625040" y="4430038"/>
            <a:ext cx="2023585" cy="230832"/>
          </a:xfrm>
          <a:prstGeom prst="rect">
            <a:avLst/>
          </a:prstGeom>
        </p:spPr>
        <p:txBody>
          <a:bodyPr wrap="square">
            <a:spAutoFit/>
          </a:bodyPr>
          <a:lstStyle/>
          <a:p>
            <a:pPr lvl="0" algn="ctr" eaLnBrk="0" fontAlgn="base" hangingPunct="0">
              <a:lnSpc>
                <a:spcPct val="90000"/>
              </a:lnSpc>
              <a:spcBef>
                <a:spcPct val="0"/>
              </a:spcBef>
              <a:spcAft>
                <a:spcPct val="0"/>
              </a:spcAft>
            </a:pPr>
            <a:r>
              <a:rPr lang="it-IT" sz="1000" dirty="0" smtClean="0">
                <a:solidFill>
                  <a:srgbClr val="002060"/>
                </a:solidFill>
                <a:latin typeface="Century Gothic" panose="020B0502020202020204" pitchFamily="34" charset="0"/>
              </a:rPr>
              <a:t>Fonte AIEL</a:t>
            </a:r>
            <a:endParaRPr lang="it-IT" sz="1000" dirty="0">
              <a:solidFill>
                <a:srgbClr val="002060"/>
              </a:solidFill>
              <a:latin typeface="Century Gothic" panose="020B0502020202020204" pitchFamily="34" charset="0"/>
            </a:endParaRPr>
          </a:p>
        </p:txBody>
      </p:sp>
      <p:sp>
        <p:nvSpPr>
          <p:cNvPr id="6" name="Rettangolo 5"/>
          <p:cNvSpPr/>
          <p:nvPr/>
        </p:nvSpPr>
        <p:spPr>
          <a:xfrm>
            <a:off x="2760788" y="1144736"/>
            <a:ext cx="3384376" cy="1169551"/>
          </a:xfrm>
          <a:prstGeom prst="rect">
            <a:avLst/>
          </a:prstGeom>
        </p:spPr>
        <p:txBody>
          <a:bodyPr wrap="square" rIns="0">
            <a:spAutoFit/>
          </a:bodyPr>
          <a:lstStyle/>
          <a:p>
            <a:r>
              <a:rPr lang="it-IT" sz="1200" b="1" dirty="0" smtClean="0">
                <a:solidFill>
                  <a:srgbClr val="002060"/>
                </a:solidFill>
                <a:latin typeface="Century Gothic" panose="020B0502020202020204" pitchFamily="34" charset="0"/>
              </a:rPr>
              <a:t>Generatore sostituto</a:t>
            </a:r>
            <a:r>
              <a:rPr lang="it-IT" sz="1200" dirty="0" smtClean="0">
                <a:solidFill>
                  <a:srgbClr val="002060"/>
                </a:solidFill>
                <a:latin typeface="Century Gothic" panose="020B0502020202020204" pitchFamily="34" charset="0"/>
              </a:rPr>
              <a:t>: </a:t>
            </a:r>
            <a:r>
              <a:rPr lang="it-IT" sz="1200" i="1" dirty="0" smtClean="0">
                <a:solidFill>
                  <a:srgbClr val="002060"/>
                </a:solidFill>
                <a:latin typeface="Century Gothic" panose="020B0502020202020204" pitchFamily="34" charset="0"/>
              </a:rPr>
              <a:t>camino </a:t>
            </a:r>
            <a:r>
              <a:rPr lang="it-IT" sz="1200" i="1" dirty="0">
                <a:solidFill>
                  <a:srgbClr val="002060"/>
                </a:solidFill>
                <a:latin typeface="Century Gothic" panose="020B0502020202020204" pitchFamily="34" charset="0"/>
              </a:rPr>
              <a:t>aperto a legna</a:t>
            </a:r>
          </a:p>
          <a:p>
            <a:r>
              <a:rPr lang="fr-FR" sz="1400" b="1" i="1" dirty="0" err="1" smtClean="0">
                <a:solidFill>
                  <a:srgbClr val="1F497D">
                    <a:lumMod val="75000"/>
                  </a:srgbClr>
                </a:solidFill>
                <a:latin typeface="Calibri" panose="020F0502020204030204" pitchFamily="34" charset="0"/>
              </a:rPr>
              <a:t>P</a:t>
            </a:r>
            <a:r>
              <a:rPr lang="fr-FR" sz="900" b="1" i="1" dirty="0" err="1" smtClean="0">
                <a:solidFill>
                  <a:srgbClr val="1F497D">
                    <a:lumMod val="75000"/>
                  </a:srgbClr>
                </a:solidFill>
                <a:latin typeface="Calibri" panose="020F0502020204030204" pitchFamily="34" charset="0"/>
              </a:rPr>
              <a:t>n</a:t>
            </a:r>
            <a:r>
              <a:rPr lang="fr-FR" sz="1050" i="1" dirty="0" smtClean="0">
                <a:solidFill>
                  <a:srgbClr val="1F497D">
                    <a:lumMod val="75000"/>
                  </a:srgbClr>
                </a:solidFill>
                <a:latin typeface="Calibri" panose="020F0502020204030204" pitchFamily="34" charset="0"/>
              </a:rPr>
              <a:t> </a:t>
            </a:r>
            <a:r>
              <a:rPr lang="fr-FR" sz="1100" i="1" dirty="0" smtClean="0">
                <a:solidFill>
                  <a:srgbClr val="1F497D">
                    <a:lumMod val="75000"/>
                  </a:srgbClr>
                </a:solidFill>
                <a:latin typeface="Calibri" panose="020F0502020204030204" pitchFamily="34" charset="0"/>
              </a:rPr>
              <a:t>: </a:t>
            </a:r>
            <a:r>
              <a:rPr lang="it-IT" sz="1200" dirty="0" smtClean="0">
                <a:solidFill>
                  <a:srgbClr val="002060"/>
                </a:solidFill>
                <a:latin typeface="Century Gothic" panose="020B0502020202020204" pitchFamily="34" charset="0"/>
              </a:rPr>
              <a:t>Potenza termica nominale dell’impianto </a:t>
            </a:r>
            <a:r>
              <a:rPr lang="it-IT" sz="1200" i="1" dirty="0">
                <a:solidFill>
                  <a:srgbClr val="002060"/>
                </a:solidFill>
                <a:latin typeface="Century Gothic" panose="020B0502020202020204" pitchFamily="34" charset="0"/>
              </a:rPr>
              <a:t>(</a:t>
            </a:r>
            <a:r>
              <a:rPr lang="it-IT" sz="1200" i="1" dirty="0" smtClean="0">
                <a:solidFill>
                  <a:srgbClr val="002060"/>
                </a:solidFill>
                <a:latin typeface="Century Gothic" panose="020B0502020202020204" pitchFamily="34" charset="0"/>
              </a:rPr>
              <a:t>stimata) </a:t>
            </a:r>
            <a:r>
              <a:rPr lang="it-IT" sz="1200" dirty="0" smtClean="0">
                <a:solidFill>
                  <a:srgbClr val="002060"/>
                </a:solidFill>
                <a:latin typeface="Century Gothic" panose="020B0502020202020204" pitchFamily="34" charset="0"/>
              </a:rPr>
              <a:t>pari a </a:t>
            </a:r>
            <a:r>
              <a:rPr lang="it-IT" sz="1200" i="1" dirty="0" smtClean="0">
                <a:solidFill>
                  <a:srgbClr val="002060"/>
                </a:solidFill>
                <a:latin typeface="Century Gothic" panose="020B0502020202020204" pitchFamily="34" charset="0"/>
              </a:rPr>
              <a:t>20 kW</a:t>
            </a:r>
          </a:p>
          <a:p>
            <a:endParaRPr lang="it-IT" sz="2000" dirty="0">
              <a:solidFill>
                <a:srgbClr val="002060"/>
              </a:solidFill>
              <a:latin typeface="Century Gothic" panose="020B0502020202020204" pitchFamily="34" charset="0"/>
            </a:endParaRPr>
          </a:p>
        </p:txBody>
      </p:sp>
      <p:sp>
        <p:nvSpPr>
          <p:cNvPr id="15" name="Rettangolo 14"/>
          <p:cNvSpPr/>
          <p:nvPr/>
        </p:nvSpPr>
        <p:spPr>
          <a:xfrm>
            <a:off x="6019292" y="3563715"/>
            <a:ext cx="3142964" cy="738664"/>
          </a:xfrm>
          <a:prstGeom prst="rect">
            <a:avLst/>
          </a:prstGeom>
        </p:spPr>
        <p:txBody>
          <a:bodyPr wrap="square">
            <a:spAutoFit/>
          </a:bodyPr>
          <a:lstStyle/>
          <a:p>
            <a:pPr algn="ctr"/>
            <a:r>
              <a:rPr lang="it-IT" sz="1400" dirty="0" smtClean="0">
                <a:solidFill>
                  <a:srgbClr val="002060"/>
                </a:solidFill>
                <a:latin typeface="Century Gothic" panose="020B0502020202020204" pitchFamily="34" charset="0"/>
              </a:rPr>
              <a:t>Incentivo in Conto Termico </a:t>
            </a:r>
          </a:p>
          <a:p>
            <a:pPr algn="ctr"/>
            <a:r>
              <a:rPr lang="it-IT" sz="1400" b="1" dirty="0">
                <a:solidFill>
                  <a:schemeClr val="tx2">
                    <a:lumMod val="75000"/>
                  </a:schemeClr>
                </a:solidFill>
                <a:latin typeface="Century Gothic" panose="020B0502020202020204" pitchFamily="34" charset="0"/>
              </a:rPr>
              <a:t>€ </a:t>
            </a:r>
            <a:r>
              <a:rPr lang="it-IT" sz="1400" b="1" dirty="0" smtClean="0">
                <a:solidFill>
                  <a:schemeClr val="tx2">
                    <a:lumMod val="75000"/>
                  </a:schemeClr>
                </a:solidFill>
                <a:latin typeface="Century Gothic" panose="020B0502020202020204" pitchFamily="34" charset="0"/>
              </a:rPr>
              <a:t>1.574,00</a:t>
            </a:r>
            <a:endParaRPr lang="it-IT" sz="1400" b="1" dirty="0">
              <a:solidFill>
                <a:schemeClr val="tx2">
                  <a:lumMod val="75000"/>
                </a:schemeClr>
              </a:solidFill>
              <a:latin typeface="Century Gothic" panose="020B0502020202020204" pitchFamily="34" charset="0"/>
            </a:endParaRPr>
          </a:p>
          <a:p>
            <a:pPr algn="ctr"/>
            <a:r>
              <a:rPr lang="it-IT" sz="1400" b="1" dirty="0">
                <a:solidFill>
                  <a:schemeClr val="tx2">
                    <a:lumMod val="75000"/>
                  </a:schemeClr>
                </a:solidFill>
                <a:latin typeface="Century Gothic" panose="020B0502020202020204" pitchFamily="34" charset="0"/>
              </a:rPr>
              <a:t>(46 % della spesa)</a:t>
            </a:r>
          </a:p>
        </p:txBody>
      </p:sp>
      <p:sp>
        <p:nvSpPr>
          <p:cNvPr id="18" name="Rettangolo 17"/>
          <p:cNvSpPr/>
          <p:nvPr/>
        </p:nvSpPr>
        <p:spPr>
          <a:xfrm>
            <a:off x="6012160" y="2715766"/>
            <a:ext cx="3131840" cy="644381"/>
          </a:xfrm>
          <a:prstGeom prst="rect">
            <a:avLst/>
          </a:prstGeom>
        </p:spPr>
        <p:txBody>
          <a:bodyPr wrap="square">
            <a:spAutoFit/>
          </a:bodyPr>
          <a:lstStyle/>
          <a:p>
            <a:pPr algn="ctr"/>
            <a:r>
              <a:rPr lang="fr-FR" sz="2000" i="1" dirty="0" err="1">
                <a:solidFill>
                  <a:schemeClr val="tx2">
                    <a:lumMod val="75000"/>
                  </a:schemeClr>
                </a:solidFill>
                <a:latin typeface="Calibri" panose="020F0502020204030204" pitchFamily="34" charset="0"/>
              </a:rPr>
              <a:t>I</a:t>
            </a:r>
            <a:r>
              <a:rPr lang="fr-FR" sz="1100" i="1" dirty="0" err="1">
                <a:solidFill>
                  <a:schemeClr val="tx2">
                    <a:lumMod val="75000"/>
                  </a:schemeClr>
                </a:solidFill>
                <a:latin typeface="Calibri" panose="020F0502020204030204" pitchFamily="34" charset="0"/>
              </a:rPr>
              <a:t>a</a:t>
            </a:r>
            <a:r>
              <a:rPr lang="fr-FR" sz="1100" i="1" dirty="0">
                <a:solidFill>
                  <a:schemeClr val="tx2">
                    <a:lumMod val="75000"/>
                  </a:schemeClr>
                </a:solidFill>
                <a:latin typeface="Calibri" panose="020F0502020204030204" pitchFamily="34" charset="0"/>
              </a:rPr>
              <a:t> </a:t>
            </a:r>
            <a:r>
              <a:rPr lang="fr-FR" sz="1100" i="1" dirty="0" err="1">
                <a:solidFill>
                  <a:schemeClr val="tx2">
                    <a:lumMod val="75000"/>
                  </a:schemeClr>
                </a:solidFill>
                <a:latin typeface="Calibri" panose="020F0502020204030204" pitchFamily="34" charset="0"/>
              </a:rPr>
              <a:t>tot</a:t>
            </a:r>
            <a:r>
              <a:rPr lang="fr-FR" sz="1100" i="1" dirty="0">
                <a:solidFill>
                  <a:schemeClr val="tx2">
                    <a:lumMod val="75000"/>
                  </a:schemeClr>
                </a:solidFill>
                <a:latin typeface="Calibri" panose="020F0502020204030204" pitchFamily="34" charset="0"/>
              </a:rPr>
              <a:t> </a:t>
            </a:r>
            <a:r>
              <a:rPr lang="fr-FR" sz="2000" i="1" dirty="0">
                <a:solidFill>
                  <a:schemeClr val="tx2">
                    <a:lumMod val="75000"/>
                  </a:schemeClr>
                </a:solidFill>
                <a:latin typeface="Calibri" panose="020F0502020204030204" pitchFamily="34" charset="0"/>
              </a:rPr>
              <a:t>= 3,35</a:t>
            </a:r>
            <a:r>
              <a:rPr lang="fr-FR" sz="1100" i="1" dirty="0">
                <a:solidFill>
                  <a:schemeClr val="tx2">
                    <a:lumMod val="75000"/>
                  </a:schemeClr>
                </a:solidFill>
                <a:latin typeface="Calibri" panose="020F0502020204030204" pitchFamily="34" charset="0"/>
              </a:rPr>
              <a:t>* </a:t>
            </a:r>
            <a:r>
              <a:rPr lang="fr-FR" sz="2000" i="1" dirty="0">
                <a:solidFill>
                  <a:schemeClr val="tx2">
                    <a:lumMod val="75000"/>
                  </a:schemeClr>
                </a:solidFill>
                <a:latin typeface="Calibri" panose="020F0502020204030204" pitchFamily="34" charset="0"/>
              </a:rPr>
              <a:t>ln(</a:t>
            </a:r>
            <a:r>
              <a:rPr lang="fr-FR" sz="2000" i="1" dirty="0" err="1">
                <a:solidFill>
                  <a:schemeClr val="tx2">
                    <a:lumMod val="75000"/>
                  </a:schemeClr>
                </a:solidFill>
                <a:latin typeface="Calibri" panose="020F0502020204030204" pitchFamily="34" charset="0"/>
              </a:rPr>
              <a:t>P</a:t>
            </a:r>
            <a:r>
              <a:rPr lang="fr-FR" sz="1100" i="1" dirty="0" err="1">
                <a:solidFill>
                  <a:schemeClr val="tx2">
                    <a:lumMod val="75000"/>
                  </a:schemeClr>
                </a:solidFill>
                <a:latin typeface="Calibri" panose="020F0502020204030204" pitchFamily="34" charset="0"/>
              </a:rPr>
              <a:t>n</a:t>
            </a:r>
            <a:r>
              <a:rPr lang="fr-FR" sz="2000" i="1" dirty="0">
                <a:solidFill>
                  <a:schemeClr val="tx2">
                    <a:lumMod val="75000"/>
                  </a:schemeClr>
                </a:solidFill>
                <a:latin typeface="Calibri" panose="020F0502020204030204" pitchFamily="34" charset="0"/>
              </a:rPr>
              <a:t>) </a:t>
            </a:r>
            <a:r>
              <a:rPr lang="fr-FR" sz="1100" i="1" dirty="0">
                <a:solidFill>
                  <a:schemeClr val="tx2">
                    <a:lumMod val="75000"/>
                  </a:schemeClr>
                </a:solidFill>
                <a:latin typeface="Calibri" panose="020F0502020204030204" pitchFamily="34" charset="0"/>
              </a:rPr>
              <a:t>* </a:t>
            </a:r>
            <a:r>
              <a:rPr lang="fr-FR" sz="2000" i="1" dirty="0" err="1">
                <a:solidFill>
                  <a:schemeClr val="tx2">
                    <a:lumMod val="75000"/>
                  </a:schemeClr>
                </a:solidFill>
                <a:latin typeface="Calibri" panose="020F0502020204030204" pitchFamily="34" charset="0"/>
              </a:rPr>
              <a:t>h</a:t>
            </a:r>
            <a:r>
              <a:rPr lang="fr-FR" sz="1100" i="1" dirty="0" err="1">
                <a:solidFill>
                  <a:schemeClr val="tx2">
                    <a:lumMod val="75000"/>
                  </a:schemeClr>
                </a:solidFill>
                <a:latin typeface="Calibri" panose="020F0502020204030204" pitchFamily="34" charset="0"/>
              </a:rPr>
              <a:t>r</a:t>
            </a:r>
            <a:r>
              <a:rPr lang="fr-FR" sz="1100" i="1" dirty="0">
                <a:solidFill>
                  <a:schemeClr val="tx2">
                    <a:lumMod val="75000"/>
                  </a:schemeClr>
                </a:solidFill>
                <a:latin typeface="Calibri" panose="020F0502020204030204" pitchFamily="34" charset="0"/>
              </a:rPr>
              <a:t> * </a:t>
            </a:r>
            <a:r>
              <a:rPr lang="fr-FR" sz="2000" i="1" dirty="0">
                <a:solidFill>
                  <a:schemeClr val="tx2">
                    <a:lumMod val="75000"/>
                  </a:schemeClr>
                </a:solidFill>
                <a:latin typeface="Calibri" panose="020F0502020204030204" pitchFamily="34" charset="0"/>
              </a:rPr>
              <a:t>C</a:t>
            </a:r>
            <a:r>
              <a:rPr lang="fr-FR" sz="1100" i="1" dirty="0">
                <a:solidFill>
                  <a:schemeClr val="tx2">
                    <a:lumMod val="75000"/>
                  </a:schemeClr>
                </a:solidFill>
                <a:latin typeface="Calibri" panose="020F0502020204030204" pitchFamily="34" charset="0"/>
              </a:rPr>
              <a:t>i * </a:t>
            </a:r>
            <a:r>
              <a:rPr lang="fr-FR" sz="2000" i="1" dirty="0">
                <a:solidFill>
                  <a:schemeClr val="tx2">
                    <a:lumMod val="75000"/>
                  </a:schemeClr>
                </a:solidFill>
                <a:latin typeface="Calibri" panose="020F0502020204030204" pitchFamily="34" charset="0"/>
              </a:rPr>
              <a:t>C</a:t>
            </a:r>
            <a:r>
              <a:rPr lang="fr-FR" sz="1100" i="1" dirty="0">
                <a:solidFill>
                  <a:schemeClr val="tx2">
                    <a:lumMod val="75000"/>
                  </a:schemeClr>
                </a:solidFill>
                <a:latin typeface="Calibri" panose="020F0502020204030204" pitchFamily="34" charset="0"/>
              </a:rPr>
              <a:t>e </a:t>
            </a:r>
            <a:endParaRPr lang="it-IT" sz="1100" dirty="0">
              <a:solidFill>
                <a:schemeClr val="tx2">
                  <a:lumMod val="75000"/>
                </a:schemeClr>
              </a:solidFill>
            </a:endParaRPr>
          </a:p>
        </p:txBody>
      </p:sp>
      <p:sp>
        <p:nvSpPr>
          <p:cNvPr id="24" name="Rettangolo 23"/>
          <p:cNvSpPr/>
          <p:nvPr/>
        </p:nvSpPr>
        <p:spPr>
          <a:xfrm>
            <a:off x="2731216" y="2650720"/>
            <a:ext cx="3411889" cy="230832"/>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POST-OPERAM </a:t>
            </a:r>
          </a:p>
        </p:txBody>
      </p:sp>
      <p:sp>
        <p:nvSpPr>
          <p:cNvPr id="29" name="Rettangolo 28"/>
          <p:cNvSpPr/>
          <p:nvPr/>
        </p:nvSpPr>
        <p:spPr>
          <a:xfrm>
            <a:off x="2760692" y="2855921"/>
            <a:ext cx="3384376" cy="1846659"/>
          </a:xfrm>
          <a:prstGeom prst="rect">
            <a:avLst/>
          </a:prstGeom>
        </p:spPr>
        <p:txBody>
          <a:bodyPr wrap="square" rIns="0">
            <a:spAutoFit/>
          </a:bodyPr>
          <a:lstStyle/>
          <a:p>
            <a:r>
              <a:rPr lang="it-IT" sz="1200" b="1" dirty="0" smtClean="0">
                <a:solidFill>
                  <a:srgbClr val="002060"/>
                </a:solidFill>
                <a:latin typeface="Century Gothic" panose="020B0502020202020204" pitchFamily="34" charset="0"/>
              </a:rPr>
              <a:t>Generatore installato</a:t>
            </a:r>
            <a:r>
              <a:rPr lang="it-IT" sz="1200" dirty="0" smtClean="0">
                <a:solidFill>
                  <a:srgbClr val="002060"/>
                </a:solidFill>
                <a:latin typeface="Century Gothic" panose="020B0502020202020204" pitchFamily="34" charset="0"/>
              </a:rPr>
              <a:t>: </a:t>
            </a:r>
            <a:r>
              <a:rPr lang="it-IT" sz="1200" dirty="0">
                <a:solidFill>
                  <a:srgbClr val="002060"/>
                </a:solidFill>
                <a:latin typeface="Century Gothic" panose="020B0502020202020204" pitchFamily="34" charset="0"/>
              </a:rPr>
              <a:t>stufa a </a:t>
            </a:r>
            <a:r>
              <a:rPr lang="it-IT" sz="1200" dirty="0" err="1">
                <a:solidFill>
                  <a:srgbClr val="002060"/>
                </a:solidFill>
                <a:latin typeface="Century Gothic" panose="020B0502020202020204" pitchFamily="34" charset="0"/>
              </a:rPr>
              <a:t>pellet</a:t>
            </a:r>
            <a:r>
              <a:rPr lang="it-IT" sz="1200" dirty="0">
                <a:solidFill>
                  <a:srgbClr val="002060"/>
                </a:solidFill>
                <a:latin typeface="Century Gothic" panose="020B0502020202020204" pitchFamily="34" charset="0"/>
              </a:rPr>
              <a:t> </a:t>
            </a:r>
            <a:endParaRPr lang="it-IT" sz="1200" dirty="0" smtClean="0">
              <a:solidFill>
                <a:srgbClr val="002060"/>
              </a:solidFill>
              <a:latin typeface="Century Gothic" panose="020B0502020202020204" pitchFamily="34" charset="0"/>
            </a:endParaRPr>
          </a:p>
          <a:p>
            <a:r>
              <a:rPr lang="fr-FR" sz="1400" b="1" i="1" dirty="0" err="1" smtClean="0">
                <a:solidFill>
                  <a:srgbClr val="1F497D">
                    <a:lumMod val="75000"/>
                  </a:srgbClr>
                </a:solidFill>
                <a:latin typeface="Calibri" panose="020F0502020204030204" pitchFamily="34" charset="0"/>
              </a:rPr>
              <a:t>P</a:t>
            </a:r>
            <a:r>
              <a:rPr lang="fr-FR" sz="900" b="1" i="1" dirty="0" err="1" smtClean="0">
                <a:solidFill>
                  <a:srgbClr val="1F497D">
                    <a:lumMod val="75000"/>
                  </a:srgbClr>
                </a:solidFill>
                <a:latin typeface="Calibri" panose="020F0502020204030204" pitchFamily="34" charset="0"/>
              </a:rPr>
              <a:t>n</a:t>
            </a:r>
            <a:r>
              <a:rPr lang="fr-FR" sz="1050" i="1" dirty="0" smtClean="0">
                <a:solidFill>
                  <a:srgbClr val="1F497D">
                    <a:lumMod val="75000"/>
                  </a:srgbClr>
                </a:solidFill>
                <a:latin typeface="Calibri" panose="020F0502020204030204" pitchFamily="34" charset="0"/>
              </a:rPr>
              <a:t> </a:t>
            </a:r>
            <a:r>
              <a:rPr lang="fr-FR" sz="1100" i="1" dirty="0" smtClean="0">
                <a:solidFill>
                  <a:srgbClr val="1F497D">
                    <a:lumMod val="75000"/>
                  </a:srgbClr>
                </a:solidFill>
                <a:latin typeface="Calibri" panose="020F0502020204030204" pitchFamily="34" charset="0"/>
              </a:rPr>
              <a:t>: </a:t>
            </a:r>
            <a:r>
              <a:rPr lang="it-IT" sz="1200" dirty="0" smtClean="0">
                <a:solidFill>
                  <a:srgbClr val="002060"/>
                </a:solidFill>
                <a:latin typeface="Century Gothic" panose="020B0502020202020204" pitchFamily="34" charset="0"/>
              </a:rPr>
              <a:t>Potenza termica nominale dell’impianto pari </a:t>
            </a:r>
            <a:r>
              <a:rPr lang="it-IT" sz="1200" dirty="0">
                <a:solidFill>
                  <a:srgbClr val="002060"/>
                </a:solidFill>
                <a:latin typeface="Century Gothic" panose="020B0502020202020204" pitchFamily="34" charset="0"/>
              </a:rPr>
              <a:t>a 10 </a:t>
            </a:r>
            <a:r>
              <a:rPr lang="it-IT" sz="1200" dirty="0" smtClean="0">
                <a:solidFill>
                  <a:srgbClr val="002060"/>
                </a:solidFill>
                <a:latin typeface="Century Gothic" panose="020B0502020202020204" pitchFamily="34" charset="0"/>
              </a:rPr>
              <a:t>kW</a:t>
            </a:r>
          </a:p>
          <a:p>
            <a:r>
              <a:rPr lang="fr-FR" sz="1400" b="1" i="1" dirty="0">
                <a:solidFill>
                  <a:srgbClr val="1F497D">
                    <a:lumMod val="75000"/>
                  </a:srgbClr>
                </a:solidFill>
                <a:latin typeface="Calibri" panose="020F0502020204030204" pitchFamily="34" charset="0"/>
              </a:rPr>
              <a:t>C</a:t>
            </a:r>
            <a:r>
              <a:rPr lang="fr-FR" sz="1400" i="1" dirty="0">
                <a:solidFill>
                  <a:srgbClr val="1F497D">
                    <a:lumMod val="75000"/>
                  </a:srgbClr>
                </a:solidFill>
                <a:latin typeface="Calibri" panose="020F0502020204030204" pitchFamily="34" charset="0"/>
              </a:rPr>
              <a:t>e</a:t>
            </a:r>
            <a:r>
              <a:rPr lang="fr-FR" sz="1400" b="1" i="1" dirty="0">
                <a:solidFill>
                  <a:srgbClr val="1F497D">
                    <a:lumMod val="75000"/>
                  </a:srgbClr>
                </a:solidFill>
                <a:latin typeface="Calibri" panose="020F0502020204030204" pitchFamily="34" charset="0"/>
              </a:rPr>
              <a:t> </a:t>
            </a:r>
            <a:r>
              <a:rPr lang="fr-FR" sz="1200" i="1" dirty="0" smtClean="0">
                <a:solidFill>
                  <a:schemeClr val="tx2">
                    <a:lumMod val="75000"/>
                  </a:schemeClr>
                </a:solidFill>
                <a:latin typeface="Calibri" panose="020F0502020204030204" pitchFamily="34" charset="0"/>
              </a:rPr>
              <a:t>: </a:t>
            </a:r>
            <a:r>
              <a:rPr lang="it-IT" sz="1200" dirty="0" smtClean="0">
                <a:solidFill>
                  <a:srgbClr val="002060"/>
                </a:solidFill>
                <a:latin typeface="Century Gothic" panose="020B0502020202020204" pitchFamily="34" charset="0"/>
              </a:rPr>
              <a:t>Coefficiente premiante pari a 1,5</a:t>
            </a:r>
            <a:endParaRPr lang="it-IT" sz="1200" dirty="0">
              <a:solidFill>
                <a:srgbClr val="002060"/>
              </a:solidFill>
              <a:latin typeface="Century Gothic" panose="020B0502020202020204" pitchFamily="34" charset="0"/>
            </a:endParaRPr>
          </a:p>
          <a:p>
            <a:pPr lvl="0"/>
            <a:r>
              <a:rPr lang="fr-FR" sz="1400" b="1" i="1" dirty="0" err="1">
                <a:solidFill>
                  <a:srgbClr val="1F497D">
                    <a:lumMod val="75000"/>
                  </a:srgbClr>
                </a:solidFill>
                <a:latin typeface="Calibri" panose="020F0502020204030204" pitchFamily="34" charset="0"/>
              </a:rPr>
              <a:t>h</a:t>
            </a:r>
            <a:r>
              <a:rPr lang="fr-FR" sz="900" i="1" dirty="0" err="1">
                <a:solidFill>
                  <a:srgbClr val="1F497D">
                    <a:lumMod val="75000"/>
                  </a:srgbClr>
                </a:solidFill>
                <a:latin typeface="Calibri" panose="020F0502020204030204" pitchFamily="34" charset="0"/>
              </a:rPr>
              <a:t>r</a:t>
            </a:r>
            <a:r>
              <a:rPr lang="fr-FR" sz="1000" i="1" dirty="0">
                <a:solidFill>
                  <a:srgbClr val="1F497D">
                    <a:lumMod val="75000"/>
                  </a:srgbClr>
                </a:solidFill>
                <a:latin typeface="Calibri" panose="020F0502020204030204" pitchFamily="34" charset="0"/>
              </a:rPr>
              <a:t> </a:t>
            </a:r>
            <a:r>
              <a:rPr lang="fr-FR" sz="1000" i="1" dirty="0" smtClean="0">
                <a:solidFill>
                  <a:srgbClr val="1F497D">
                    <a:lumMod val="75000"/>
                  </a:srgbClr>
                </a:solidFill>
                <a:latin typeface="Calibri" panose="020F0502020204030204" pitchFamily="34" charset="0"/>
              </a:rPr>
              <a:t>:</a:t>
            </a:r>
            <a:r>
              <a:rPr lang="fr-FR" sz="1100" i="1" dirty="0" smtClean="0">
                <a:solidFill>
                  <a:srgbClr val="1F497D">
                    <a:lumMod val="75000"/>
                  </a:srgbClr>
                </a:solidFill>
                <a:latin typeface="Calibri" panose="020F0502020204030204" pitchFamily="34" charset="0"/>
              </a:rPr>
              <a:t> </a:t>
            </a:r>
            <a:r>
              <a:rPr lang="fr-FR" sz="1200" dirty="0" err="1">
                <a:solidFill>
                  <a:srgbClr val="002060"/>
                </a:solidFill>
                <a:latin typeface="Century Gothic" panose="020B0502020202020204" pitchFamily="34" charset="0"/>
              </a:rPr>
              <a:t>coefficiente</a:t>
            </a:r>
            <a:r>
              <a:rPr lang="fr-FR" sz="1200" dirty="0">
                <a:solidFill>
                  <a:srgbClr val="002060"/>
                </a:solidFill>
                <a:latin typeface="Century Gothic" panose="020B0502020202020204" pitchFamily="34" charset="0"/>
              </a:rPr>
              <a:t> di </a:t>
            </a:r>
            <a:r>
              <a:rPr lang="fr-FR" sz="1200" dirty="0" err="1" smtClean="0">
                <a:solidFill>
                  <a:srgbClr val="002060"/>
                </a:solidFill>
                <a:latin typeface="Century Gothic" panose="020B0502020202020204" pitchFamily="34" charset="0"/>
              </a:rPr>
              <a:t>utilizzo</a:t>
            </a:r>
            <a:r>
              <a:rPr lang="fr-FR" sz="1200" dirty="0" smtClean="0">
                <a:solidFill>
                  <a:srgbClr val="002060"/>
                </a:solidFill>
                <a:latin typeface="Century Gothic" panose="020B0502020202020204" pitchFamily="34" charset="0"/>
              </a:rPr>
              <a:t> </a:t>
            </a:r>
            <a:r>
              <a:rPr lang="it-IT" sz="1200" dirty="0" smtClean="0">
                <a:solidFill>
                  <a:srgbClr val="002060"/>
                </a:solidFill>
                <a:latin typeface="Century Gothic" panose="020B0502020202020204" pitchFamily="34" charset="0"/>
              </a:rPr>
              <a:t> </a:t>
            </a:r>
            <a:r>
              <a:rPr lang="it-IT" sz="1200" dirty="0">
                <a:solidFill>
                  <a:srgbClr val="002060"/>
                </a:solidFill>
                <a:latin typeface="Century Gothic" panose="020B0502020202020204" pitchFamily="34" charset="0"/>
              </a:rPr>
              <a:t>zona climatica E </a:t>
            </a:r>
            <a:r>
              <a:rPr lang="it-IT" sz="1200" dirty="0" smtClean="0">
                <a:solidFill>
                  <a:srgbClr val="002060"/>
                </a:solidFill>
                <a:latin typeface="Century Gothic" panose="020B0502020202020204" pitchFamily="34" charset="0"/>
              </a:rPr>
              <a:t>pari a </a:t>
            </a:r>
            <a:r>
              <a:rPr lang="fr-FR" sz="1200" dirty="0" smtClean="0">
                <a:solidFill>
                  <a:srgbClr val="002060"/>
                </a:solidFill>
                <a:latin typeface="Century Gothic" panose="020B0502020202020204" pitchFamily="34" charset="0"/>
              </a:rPr>
              <a:t>1700</a:t>
            </a:r>
            <a:endParaRPr lang="it-IT" sz="1200" dirty="0">
              <a:solidFill>
                <a:srgbClr val="002060"/>
              </a:solidFill>
              <a:latin typeface="Century Gothic" panose="020B0502020202020204" pitchFamily="34" charset="0"/>
            </a:endParaRPr>
          </a:p>
          <a:p>
            <a:r>
              <a:rPr lang="fr-FR" sz="1200" b="1" i="1" dirty="0" smtClean="0">
                <a:solidFill>
                  <a:srgbClr val="1F497D">
                    <a:lumMod val="75000"/>
                  </a:srgbClr>
                </a:solidFill>
                <a:latin typeface="Calibri" panose="020F0502020204030204" pitchFamily="34" charset="0"/>
              </a:rPr>
              <a:t>Ci</a:t>
            </a:r>
            <a:r>
              <a:rPr lang="fr-FR" sz="1200" i="1" dirty="0" smtClean="0">
                <a:solidFill>
                  <a:srgbClr val="1F497D">
                    <a:lumMod val="75000"/>
                  </a:srgbClr>
                </a:solidFill>
                <a:latin typeface="Calibri" panose="020F0502020204030204" pitchFamily="34" charset="0"/>
              </a:rPr>
              <a:t>: </a:t>
            </a:r>
            <a:r>
              <a:rPr lang="it-IT" sz="1200" dirty="0">
                <a:solidFill>
                  <a:srgbClr val="002060"/>
                </a:solidFill>
                <a:latin typeface="Century Gothic" panose="020B0502020202020204" pitchFamily="34" charset="0"/>
              </a:rPr>
              <a:t>Coefficiente </a:t>
            </a:r>
            <a:r>
              <a:rPr lang="it-IT" sz="1200" dirty="0" smtClean="0">
                <a:solidFill>
                  <a:srgbClr val="002060"/>
                </a:solidFill>
                <a:latin typeface="Century Gothic" panose="020B0502020202020204" pitchFamily="34" charset="0"/>
              </a:rPr>
              <a:t>di valorizzazione dell’energia termica prodotta  </a:t>
            </a:r>
            <a:r>
              <a:rPr lang="it-IT" sz="1200" dirty="0">
                <a:solidFill>
                  <a:srgbClr val="002060"/>
                </a:solidFill>
                <a:latin typeface="Century Gothic" panose="020B0502020202020204" pitchFamily="34" charset="0"/>
              </a:rPr>
              <a:t>pari a </a:t>
            </a:r>
            <a:r>
              <a:rPr lang="it-IT" sz="1200" dirty="0" smtClean="0">
                <a:solidFill>
                  <a:srgbClr val="002060"/>
                </a:solidFill>
                <a:latin typeface="Century Gothic" panose="020B0502020202020204" pitchFamily="34" charset="0"/>
              </a:rPr>
              <a:t>0,040 €/kWht</a:t>
            </a:r>
            <a:endParaRPr lang="it-IT" sz="1600" dirty="0">
              <a:solidFill>
                <a:srgbClr val="002060"/>
              </a:solidFill>
              <a:latin typeface="Century Gothic" panose="020B0502020202020204" pitchFamily="34" charset="0"/>
            </a:endParaRPr>
          </a:p>
          <a:p>
            <a:endParaRPr lang="it-IT" sz="1200" dirty="0">
              <a:solidFill>
                <a:srgbClr val="002060"/>
              </a:solidFill>
              <a:latin typeface="Century Gothic" panose="020B0502020202020204" pitchFamily="34" charset="0"/>
            </a:endParaRPr>
          </a:p>
        </p:txBody>
      </p:sp>
      <p:sp>
        <p:nvSpPr>
          <p:cNvPr id="27" name="Rettangolo 26"/>
          <p:cNvSpPr/>
          <p:nvPr/>
        </p:nvSpPr>
        <p:spPr>
          <a:xfrm>
            <a:off x="6055512" y="2355726"/>
            <a:ext cx="3117792" cy="677108"/>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400" i="1" dirty="0" smtClean="0">
                <a:solidFill>
                  <a:srgbClr val="002060"/>
                </a:solidFill>
                <a:latin typeface="Century Gothic" panose="020B0502020202020204" pitchFamily="34" charset="0"/>
              </a:rPr>
              <a:t>Calcolo incentivo annuo</a:t>
            </a:r>
            <a:endParaRPr lang="it-IT" sz="1400" b="1" i="1" dirty="0" smtClean="0">
              <a:solidFill>
                <a:srgbClr val="002060"/>
              </a:solidFill>
              <a:latin typeface="Century Gothic" panose="020B0502020202020204" pitchFamily="34" charset="0"/>
            </a:endParaRPr>
          </a:p>
          <a:p>
            <a:pPr algn="ctr"/>
            <a:endParaRPr lang="it-IT" sz="1200" dirty="0">
              <a:solidFill>
                <a:srgbClr val="002060"/>
              </a:solidFill>
              <a:latin typeface="Century Gothic" panose="020B0502020202020204" pitchFamily="34" charset="0"/>
            </a:endParaRPr>
          </a:p>
        </p:txBody>
      </p:sp>
      <p:sp>
        <p:nvSpPr>
          <p:cNvPr id="30" name="Rettangolo 29"/>
          <p:cNvSpPr/>
          <p:nvPr/>
        </p:nvSpPr>
        <p:spPr>
          <a:xfrm>
            <a:off x="6026208" y="3075806"/>
            <a:ext cx="3117792" cy="400110"/>
          </a:xfrm>
          <a:prstGeom prst="rect">
            <a:avLst/>
          </a:prstGeom>
        </p:spPr>
        <p:txBody>
          <a:bodyPr wrap="square">
            <a:spAutoFit/>
          </a:bodyPr>
          <a:lstStyle/>
          <a:p>
            <a:pPr algn="ctr"/>
            <a:r>
              <a:rPr lang="it-IT" sz="1000" i="1" dirty="0" smtClean="0">
                <a:solidFill>
                  <a:srgbClr val="002060"/>
                </a:solidFill>
                <a:latin typeface="Century Gothic" panose="020B0502020202020204" pitchFamily="34" charset="0"/>
              </a:rPr>
              <a:t>2 rate per generatori con potenza termica utile nominale &lt; 35 kW </a:t>
            </a:r>
            <a:endParaRPr lang="it-IT" sz="1000" b="1" i="1" dirty="0" smtClean="0">
              <a:solidFill>
                <a:srgbClr val="002060"/>
              </a:solidFill>
              <a:latin typeface="Century Gothic" panose="020B0502020202020204" pitchFamily="34" charset="0"/>
            </a:endParaRPr>
          </a:p>
        </p:txBody>
      </p:sp>
      <p:sp>
        <p:nvSpPr>
          <p:cNvPr id="2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5" name="Freccia in su 24"/>
          <p:cNvSpPr/>
          <p:nvPr/>
        </p:nvSpPr>
        <p:spPr>
          <a:xfrm rot="10800000">
            <a:off x="2437014" y="751833"/>
            <a:ext cx="418435" cy="3834019"/>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Google Shape;146;p28"/>
          <p:cNvSpPr txBox="1"/>
          <p:nvPr/>
        </p:nvSpPr>
        <p:spPr>
          <a:xfrm>
            <a:off x="621089" y="121541"/>
            <a:ext cx="6265046"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a:t>
            </a:r>
            <a:r>
              <a:rPr lang="en-US" sz="1400" b="0" i="0" u="none" strike="noStrike" cap="none" dirty="0" err="1" smtClean="0">
                <a:solidFill>
                  <a:srgbClr val="434343"/>
                </a:solidFill>
                <a:latin typeface="Montserrat ExtraBold"/>
                <a:ea typeface="Montserrat ExtraBold"/>
                <a:cs typeface="Montserrat ExtraBold"/>
                <a:sym typeface="Montserrat ExtraBold"/>
              </a:rPr>
              <a:t>Imprese</a:t>
            </a:r>
            <a:r>
              <a:rPr lang="en-US" sz="1400" b="0" i="0" u="none" strike="noStrike" cap="none" dirty="0" smtClean="0">
                <a:solidFill>
                  <a:srgbClr val="434343"/>
                </a:solidFill>
                <a:latin typeface="Montserrat ExtraBold"/>
                <a:ea typeface="Montserrat ExtraBold"/>
                <a:cs typeface="Montserrat ExtraBold"/>
                <a:sym typeface="Montserrat ExtraBold"/>
              </a:rPr>
              <a:t> e </a:t>
            </a:r>
            <a:r>
              <a:rPr lang="en-US" sz="1400" b="0" i="0" u="none" strike="noStrike" cap="none" dirty="0" err="1" smtClean="0">
                <a:solidFill>
                  <a:srgbClr val="434343"/>
                </a:solidFill>
                <a:latin typeface="Montserrat ExtraBold"/>
                <a:ea typeface="Montserrat ExtraBold"/>
                <a:cs typeface="Montserrat ExtraBold"/>
                <a:sym typeface="Montserrat ExtraBold"/>
              </a:rPr>
              <a:t>privati</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264143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tangolo 17"/>
          <p:cNvSpPr/>
          <p:nvPr/>
        </p:nvSpPr>
        <p:spPr>
          <a:xfrm>
            <a:off x="2983584" y="2151486"/>
            <a:ext cx="4398764" cy="230832"/>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 - OPERAM </a:t>
            </a:r>
          </a:p>
        </p:txBody>
      </p:sp>
      <p:sp>
        <p:nvSpPr>
          <p:cNvPr id="19" name="Rettangolo 18"/>
          <p:cNvSpPr/>
          <p:nvPr/>
        </p:nvSpPr>
        <p:spPr>
          <a:xfrm>
            <a:off x="2991897" y="750147"/>
            <a:ext cx="4398763" cy="230832"/>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 - OPERAM </a:t>
            </a:r>
          </a:p>
        </p:txBody>
      </p:sp>
      <p:sp>
        <p:nvSpPr>
          <p:cNvPr id="14" name="Freccia in su 13"/>
          <p:cNvSpPr/>
          <p:nvPr/>
        </p:nvSpPr>
        <p:spPr>
          <a:xfrm rot="10800000">
            <a:off x="2794712" y="752203"/>
            <a:ext cx="466117" cy="3844735"/>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ctangle 5"/>
          <p:cNvSpPr>
            <a:spLocks noChangeArrowheads="1"/>
          </p:cNvSpPr>
          <p:nvPr/>
        </p:nvSpPr>
        <p:spPr bwMode="auto">
          <a:xfrm>
            <a:off x="571500" y="484352"/>
            <a:ext cx="857588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cxnSp>
        <p:nvCxnSpPr>
          <p:cNvPr id="15" name="Connettore 1 14"/>
          <p:cNvCxnSpPr/>
          <p:nvPr/>
        </p:nvCxnSpPr>
        <p:spPr>
          <a:xfrm>
            <a:off x="7375381" y="501521"/>
            <a:ext cx="12551" cy="4134175"/>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ttangolo 16"/>
          <p:cNvSpPr/>
          <p:nvPr/>
        </p:nvSpPr>
        <p:spPr>
          <a:xfrm rot="10800000">
            <a:off x="571498" y="765052"/>
            <a:ext cx="2226999" cy="3860710"/>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3142210" y="843558"/>
            <a:ext cx="4022077" cy="4149854"/>
          </a:xfrm>
          <a:prstGeom prst="rect">
            <a:avLst/>
          </a:prstGeom>
        </p:spPr>
        <p:txBody>
          <a:bodyPr wrap="square">
            <a:spAutoFit/>
          </a:bodyPr>
          <a:lstStyle/>
          <a:p>
            <a:pPr algn="just">
              <a:spcBef>
                <a:spcPts val="100"/>
              </a:spcBef>
            </a:pPr>
            <a:endParaRPr lang="it-IT" sz="1200" dirty="0" smtClean="0">
              <a:solidFill>
                <a:srgbClr val="002060"/>
              </a:solidFill>
              <a:latin typeface="Century Gothic" panose="020B0502020202020204" pitchFamily="34" charset="0"/>
            </a:endParaRPr>
          </a:p>
          <a:p>
            <a:pPr algn="just">
              <a:spcBef>
                <a:spcPts val="100"/>
              </a:spcBef>
            </a:pPr>
            <a:endParaRPr lang="it-IT" sz="1200" dirty="0">
              <a:solidFill>
                <a:srgbClr val="002060"/>
              </a:solidFill>
              <a:latin typeface="Century Gothic" panose="020B0502020202020204" pitchFamily="34" charset="0"/>
            </a:endParaRPr>
          </a:p>
          <a:p>
            <a:pPr algn="just">
              <a:spcBef>
                <a:spcPts val="100"/>
              </a:spcBef>
            </a:pPr>
            <a:r>
              <a:rPr lang="it-IT" sz="1200" dirty="0" smtClean="0">
                <a:solidFill>
                  <a:srgbClr val="002060"/>
                </a:solidFill>
                <a:latin typeface="Century Gothic" panose="020B0502020202020204" pitchFamily="34" charset="0"/>
              </a:rPr>
              <a:t>Il Comune </a:t>
            </a:r>
            <a:r>
              <a:rPr lang="it-IT" sz="1200" dirty="0">
                <a:solidFill>
                  <a:srgbClr val="002060"/>
                </a:solidFill>
                <a:latin typeface="Century Gothic" panose="020B0502020202020204" pitchFamily="34" charset="0"/>
              </a:rPr>
              <a:t>di Cesena, ha aderito al meccanismo del Conto Termico </a:t>
            </a:r>
            <a:r>
              <a:rPr lang="it-IT" sz="1200" dirty="0" smtClean="0">
                <a:solidFill>
                  <a:srgbClr val="002060"/>
                </a:solidFill>
                <a:latin typeface="Century Gothic" panose="020B0502020202020204" pitchFamily="34" charset="0"/>
              </a:rPr>
              <a:t>per la realizzazione di un multi intervento  che ha </a:t>
            </a:r>
            <a:r>
              <a:rPr lang="it-IT" sz="1200" dirty="0">
                <a:solidFill>
                  <a:srgbClr val="002060"/>
                </a:solidFill>
                <a:latin typeface="Century Gothic" panose="020B0502020202020204" pitchFamily="34" charset="0"/>
              </a:rPr>
              <a:t>consentito un miglioramento della classe energetica dell’edificio da G a </a:t>
            </a:r>
            <a:r>
              <a:rPr lang="it-IT" sz="1200" dirty="0" smtClean="0">
                <a:solidFill>
                  <a:srgbClr val="002060"/>
                </a:solidFill>
                <a:latin typeface="Century Gothic" panose="020B0502020202020204" pitchFamily="34" charset="0"/>
              </a:rPr>
              <a:t>C.</a:t>
            </a:r>
          </a:p>
          <a:p>
            <a:pPr lvl="0" algn="just">
              <a:spcBef>
                <a:spcPts val="100"/>
              </a:spcBef>
            </a:pPr>
            <a:endParaRPr lang="it-IT" sz="1200" dirty="0" smtClean="0">
              <a:solidFill>
                <a:srgbClr val="002060"/>
              </a:solidFill>
              <a:latin typeface="Century Gothic" panose="020B0502020202020204" pitchFamily="34" charset="0"/>
            </a:endParaRPr>
          </a:p>
          <a:p>
            <a:pPr lvl="0" algn="just">
              <a:spcBef>
                <a:spcPts val="100"/>
              </a:spcBef>
            </a:pPr>
            <a:endParaRPr lang="it-IT" sz="1200" dirty="0">
              <a:solidFill>
                <a:srgbClr val="002060"/>
              </a:solidFill>
              <a:latin typeface="Century Gothic" panose="020B0502020202020204" pitchFamily="34" charset="0"/>
            </a:endParaRPr>
          </a:p>
          <a:p>
            <a:pPr marL="171450" lvl="0" indent="-171450" algn="just">
              <a:spcBef>
                <a:spcPts val="100"/>
              </a:spcBef>
              <a:buFont typeface="Arial" panose="020B0604020202020204" pitchFamily="34" charset="0"/>
              <a:buChar char="•"/>
            </a:pPr>
            <a:r>
              <a:rPr lang="it-IT" sz="1200" dirty="0" smtClean="0">
                <a:solidFill>
                  <a:srgbClr val="002060"/>
                </a:solidFill>
                <a:latin typeface="Century Gothic" panose="020B0502020202020204" pitchFamily="34" charset="0"/>
              </a:rPr>
              <a:t>Isolamento </a:t>
            </a:r>
            <a:r>
              <a:rPr lang="it-IT" sz="1200" dirty="0">
                <a:solidFill>
                  <a:srgbClr val="002060"/>
                </a:solidFill>
                <a:latin typeface="Century Gothic" panose="020B0502020202020204" pitchFamily="34" charset="0"/>
              </a:rPr>
              <a:t>termico di superfici opache delimitanti il volume </a:t>
            </a:r>
            <a:r>
              <a:rPr lang="it-IT" sz="1200" dirty="0" smtClean="0">
                <a:solidFill>
                  <a:srgbClr val="002060"/>
                </a:solidFill>
                <a:latin typeface="Century Gothic" panose="020B0502020202020204" pitchFamily="34" charset="0"/>
              </a:rPr>
              <a:t>climatizzato</a:t>
            </a:r>
          </a:p>
          <a:p>
            <a:pPr marL="171450" lvl="0" indent="-171450" algn="just">
              <a:spcBef>
                <a:spcPts val="100"/>
              </a:spcBef>
              <a:buFont typeface="Arial" panose="020B0604020202020204" pitchFamily="34" charset="0"/>
              <a:buChar char="•"/>
            </a:pPr>
            <a:r>
              <a:rPr lang="it-IT" sz="1200" dirty="0" smtClean="0">
                <a:solidFill>
                  <a:srgbClr val="002060"/>
                </a:solidFill>
                <a:latin typeface="Century Gothic" panose="020B0502020202020204" pitchFamily="34" charset="0"/>
              </a:rPr>
              <a:t>Sostituzione </a:t>
            </a:r>
            <a:r>
              <a:rPr lang="it-IT" sz="1200" dirty="0">
                <a:solidFill>
                  <a:srgbClr val="002060"/>
                </a:solidFill>
                <a:latin typeface="Century Gothic" panose="020B0502020202020204" pitchFamily="34" charset="0"/>
              </a:rPr>
              <a:t>di chiusure trasparenti comprensive di infissi delimitanti il volume </a:t>
            </a:r>
            <a:r>
              <a:rPr lang="it-IT" sz="1200" dirty="0" smtClean="0">
                <a:solidFill>
                  <a:srgbClr val="002060"/>
                </a:solidFill>
                <a:latin typeface="Century Gothic" panose="020B0502020202020204" pitchFamily="34" charset="0"/>
              </a:rPr>
              <a:t>climatizzato</a:t>
            </a:r>
          </a:p>
          <a:p>
            <a:pPr marL="171450" lvl="0" indent="-171450" algn="just">
              <a:spcBef>
                <a:spcPts val="100"/>
              </a:spcBef>
              <a:buFont typeface="Arial" panose="020B0604020202020204" pitchFamily="34" charset="0"/>
              <a:buChar char="•"/>
            </a:pPr>
            <a:r>
              <a:rPr lang="it-IT" sz="1200" dirty="0" smtClean="0">
                <a:solidFill>
                  <a:srgbClr val="002060"/>
                </a:solidFill>
                <a:latin typeface="Century Gothic" panose="020B0502020202020204" pitchFamily="34" charset="0"/>
              </a:rPr>
              <a:t>Installazione </a:t>
            </a:r>
            <a:r>
              <a:rPr lang="it-IT" sz="1200" dirty="0">
                <a:solidFill>
                  <a:srgbClr val="002060"/>
                </a:solidFill>
                <a:latin typeface="Century Gothic" panose="020B0502020202020204" pitchFamily="34" charset="0"/>
              </a:rPr>
              <a:t>di sistemi di schermatura e/o ombreggiamento di chiusure trasparenti con esposizione da EST a </a:t>
            </a:r>
            <a:r>
              <a:rPr lang="it-IT" sz="1200" dirty="0" smtClean="0">
                <a:solidFill>
                  <a:srgbClr val="002060"/>
                </a:solidFill>
                <a:latin typeface="Century Gothic" panose="020B0502020202020204" pitchFamily="34" charset="0"/>
              </a:rPr>
              <a:t>OVEST, </a:t>
            </a:r>
            <a:r>
              <a:rPr lang="it-IT" sz="1200" dirty="0">
                <a:solidFill>
                  <a:srgbClr val="002060"/>
                </a:solidFill>
                <a:latin typeface="Century Gothic" panose="020B0502020202020204" pitchFamily="34" charset="0"/>
              </a:rPr>
              <a:t>fissi o mobili, non </a:t>
            </a:r>
            <a:r>
              <a:rPr lang="it-IT" sz="1200" dirty="0" smtClean="0">
                <a:solidFill>
                  <a:srgbClr val="002060"/>
                </a:solidFill>
                <a:latin typeface="Century Gothic" panose="020B0502020202020204" pitchFamily="34" charset="0"/>
              </a:rPr>
              <a:t>trasportabili</a:t>
            </a:r>
          </a:p>
          <a:p>
            <a:pPr marL="171450" lvl="0" indent="-171450" algn="just">
              <a:spcBef>
                <a:spcPts val="100"/>
              </a:spcBef>
              <a:buFont typeface="Arial" panose="020B0604020202020204" pitchFamily="34" charset="0"/>
              <a:buChar char="•"/>
            </a:pPr>
            <a:r>
              <a:rPr lang="it-IT" sz="1200" dirty="0" smtClean="0">
                <a:solidFill>
                  <a:srgbClr val="002060"/>
                </a:solidFill>
                <a:latin typeface="Century Gothic" panose="020B0502020202020204" pitchFamily="34" charset="0"/>
              </a:rPr>
              <a:t>Sostituzione </a:t>
            </a:r>
            <a:r>
              <a:rPr lang="it-IT" sz="1200" dirty="0">
                <a:solidFill>
                  <a:srgbClr val="002060"/>
                </a:solidFill>
                <a:latin typeface="Century Gothic" panose="020B0502020202020204" pitchFamily="34" charset="0"/>
              </a:rPr>
              <a:t>di impianti di climatizzazione invernale con generatori di calore a </a:t>
            </a:r>
            <a:r>
              <a:rPr lang="it-IT" sz="1200" dirty="0" smtClean="0">
                <a:solidFill>
                  <a:srgbClr val="002060"/>
                </a:solidFill>
                <a:latin typeface="Century Gothic" panose="020B0502020202020204" pitchFamily="34" charset="0"/>
              </a:rPr>
              <a:t>condensazione</a:t>
            </a:r>
            <a:endParaRPr lang="it-IT" sz="1200" dirty="0">
              <a:solidFill>
                <a:srgbClr val="002060"/>
              </a:solidFill>
              <a:latin typeface="Century Gothic" panose="020B0502020202020204" pitchFamily="34" charset="0"/>
            </a:endParaRPr>
          </a:p>
          <a:p>
            <a:pPr marL="182563" algn="just">
              <a:spcAft>
                <a:spcPts val="600"/>
              </a:spcAft>
            </a:pPr>
            <a:endParaRPr lang="it-IT" sz="1200" dirty="0">
              <a:solidFill>
                <a:srgbClr val="002060"/>
              </a:solidFill>
              <a:latin typeface="Century Gothic" panose="020B0502020202020204" pitchFamily="34" charset="0"/>
            </a:endParaRPr>
          </a:p>
          <a:p>
            <a:pPr lvl="0" algn="just"/>
            <a:endParaRPr lang="it-IT" sz="1200" dirty="0">
              <a:solidFill>
                <a:srgbClr val="002060"/>
              </a:solidFill>
              <a:latin typeface="Century Gothic" panose="020B0502020202020204" pitchFamily="34" charset="0"/>
            </a:endParaRPr>
          </a:p>
        </p:txBody>
      </p:sp>
      <p:pic>
        <p:nvPicPr>
          <p:cNvPr id="5" name="Immagine 4"/>
          <p:cNvPicPr>
            <a:picLocks noChangeAspect="1"/>
          </p:cNvPicPr>
          <p:nvPr/>
        </p:nvPicPr>
        <p:blipFill rotWithShape="1">
          <a:blip r:embed="rId3"/>
          <a:srcRect l="1977" t="9416" r="49131" b="12783"/>
          <a:stretch/>
        </p:blipFill>
        <p:spPr>
          <a:xfrm>
            <a:off x="672725" y="1046365"/>
            <a:ext cx="2024545" cy="1229591"/>
          </a:xfrm>
          <a:prstGeom prst="rect">
            <a:avLst/>
          </a:prstGeom>
        </p:spPr>
      </p:pic>
      <p:sp>
        <p:nvSpPr>
          <p:cNvPr id="7" name="Text Box 6"/>
          <p:cNvSpPr txBox="1">
            <a:spLocks noChangeArrowheads="1"/>
          </p:cNvSpPr>
          <p:nvPr/>
        </p:nvSpPr>
        <p:spPr bwMode="auto">
          <a:xfrm>
            <a:off x="335924" y="494020"/>
            <a:ext cx="8677150" cy="264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a:solidFill>
                  <a:schemeClr val="bg1"/>
                </a:solidFill>
                <a:latin typeface="Century Gothic" panose="020B0502020202020204" pitchFamily="34" charset="0"/>
                <a:cs typeface="Arial" pitchFamily="34" charset="0"/>
              </a:rPr>
              <a:t>Multi intervento realizzato nella Scuola Media del Comune di </a:t>
            </a:r>
            <a:r>
              <a:rPr lang="it-IT" altLang="it-IT" sz="1400" b="1" dirty="0" smtClean="0">
                <a:solidFill>
                  <a:schemeClr val="bg1"/>
                </a:solidFill>
                <a:latin typeface="Century Gothic" panose="020B0502020202020204" pitchFamily="34" charset="0"/>
                <a:cs typeface="Arial" pitchFamily="34" charset="0"/>
              </a:rPr>
              <a:t>Cesena</a:t>
            </a:r>
            <a:endParaRPr lang="it-IT" altLang="it-IT" sz="1400" b="1" dirty="0">
              <a:solidFill>
                <a:schemeClr val="bg1"/>
              </a:solidFill>
              <a:latin typeface="Century Gothic" panose="020B0502020202020204" pitchFamily="34" charset="0"/>
              <a:cs typeface="Arial" pitchFamily="34" charset="0"/>
            </a:endParaRPr>
          </a:p>
        </p:txBody>
      </p:sp>
      <p:sp>
        <p:nvSpPr>
          <p:cNvPr id="13" name="Rettangolo 12"/>
          <p:cNvSpPr/>
          <p:nvPr/>
        </p:nvSpPr>
        <p:spPr>
          <a:xfrm>
            <a:off x="7625040" y="4430038"/>
            <a:ext cx="2023585" cy="230832"/>
          </a:xfrm>
          <a:prstGeom prst="rect">
            <a:avLst/>
          </a:prstGeom>
        </p:spPr>
        <p:txBody>
          <a:bodyPr wrap="square">
            <a:spAutoFit/>
          </a:bodyPr>
          <a:lstStyle/>
          <a:p>
            <a:pPr lvl="0" algn="ctr" eaLnBrk="0" fontAlgn="base" hangingPunct="0">
              <a:lnSpc>
                <a:spcPct val="90000"/>
              </a:lnSpc>
              <a:spcBef>
                <a:spcPct val="0"/>
              </a:spcBef>
              <a:spcAft>
                <a:spcPct val="0"/>
              </a:spcAft>
            </a:pPr>
            <a:r>
              <a:rPr lang="it-IT" sz="1000" dirty="0" smtClean="0">
                <a:solidFill>
                  <a:srgbClr val="002060"/>
                </a:solidFill>
                <a:latin typeface="Century Gothic" panose="020B0502020202020204" pitchFamily="34" charset="0"/>
              </a:rPr>
              <a:t>Fonte GSE</a:t>
            </a:r>
            <a:endParaRPr lang="it-IT" sz="1000" dirty="0">
              <a:solidFill>
                <a:srgbClr val="002060"/>
              </a:solidFill>
              <a:latin typeface="Century Gothic" panose="020B0502020202020204" pitchFamily="34" charset="0"/>
            </a:endParaRPr>
          </a:p>
        </p:txBody>
      </p:sp>
      <p:pic>
        <p:nvPicPr>
          <p:cNvPr id="10" name="Immagine 9"/>
          <p:cNvPicPr>
            <a:picLocks noChangeAspect="1"/>
          </p:cNvPicPr>
          <p:nvPr/>
        </p:nvPicPr>
        <p:blipFill rotWithShape="1">
          <a:blip r:embed="rId3"/>
          <a:srcRect l="52727" t="9325" r="3579" b="13310"/>
          <a:stretch/>
        </p:blipFill>
        <p:spPr>
          <a:xfrm>
            <a:off x="672725" y="2891617"/>
            <a:ext cx="2024545" cy="1368136"/>
          </a:xfrm>
          <a:prstGeom prst="rect">
            <a:avLst/>
          </a:prstGeom>
        </p:spPr>
      </p:pic>
      <p:sp>
        <p:nvSpPr>
          <p:cNvPr id="20" name="Rettangolo 19"/>
          <p:cNvSpPr/>
          <p:nvPr/>
        </p:nvSpPr>
        <p:spPr>
          <a:xfrm>
            <a:off x="7380312" y="1131590"/>
            <a:ext cx="1763688" cy="1195199"/>
          </a:xfrm>
          <a:prstGeom prst="rect">
            <a:avLst/>
          </a:prstGeom>
        </p:spPr>
        <p:txBody>
          <a:bodyPr wrap="square">
            <a:spAutoFit/>
          </a:bodyPr>
          <a:lstStyle/>
          <a:p>
            <a:pPr algn="ctr">
              <a:spcBef>
                <a:spcPts val="200"/>
              </a:spcBef>
            </a:pPr>
            <a:r>
              <a:rPr lang="it-IT" sz="1400" dirty="0">
                <a:solidFill>
                  <a:srgbClr val="002060"/>
                </a:solidFill>
                <a:latin typeface="Century Gothic" panose="020B0502020202020204" pitchFamily="34" charset="0"/>
              </a:rPr>
              <a:t>Spesa totale sostenuta per la realizzazione dell’intervento</a:t>
            </a:r>
          </a:p>
          <a:p>
            <a:pPr algn="ctr">
              <a:spcBef>
                <a:spcPts val="200"/>
              </a:spcBef>
            </a:pPr>
            <a:r>
              <a:rPr lang="it-IT" sz="1400" b="1" dirty="0" smtClean="0">
                <a:solidFill>
                  <a:srgbClr val="002060"/>
                </a:solidFill>
                <a:latin typeface="Century Gothic" panose="020B0502020202020204" pitchFamily="34" charset="0"/>
              </a:rPr>
              <a:t>€ 620.000,00</a:t>
            </a:r>
            <a:endParaRPr lang="it-IT" sz="1200" b="1" dirty="0" smtClean="0">
              <a:solidFill>
                <a:srgbClr val="002060"/>
              </a:solidFill>
              <a:latin typeface="Century Gothic" panose="020B0502020202020204" pitchFamily="34" charset="0"/>
            </a:endParaRPr>
          </a:p>
        </p:txBody>
      </p:sp>
      <p:sp>
        <p:nvSpPr>
          <p:cNvPr id="21" name="Rettangolo 20"/>
          <p:cNvSpPr/>
          <p:nvPr/>
        </p:nvSpPr>
        <p:spPr>
          <a:xfrm>
            <a:off x="7339488" y="2859782"/>
            <a:ext cx="1804512" cy="1159292"/>
          </a:xfrm>
          <a:prstGeom prst="rect">
            <a:avLst/>
          </a:prstGeom>
        </p:spPr>
        <p:txBody>
          <a:bodyPr wrap="square">
            <a:spAutoFit/>
          </a:bodyPr>
          <a:lstStyle/>
          <a:p>
            <a:pPr algn="just">
              <a:spcBef>
                <a:spcPts val="200"/>
              </a:spcBef>
            </a:pPr>
            <a:endParaRPr lang="it-IT" sz="1200" dirty="0" smtClean="0">
              <a:solidFill>
                <a:srgbClr val="002060"/>
              </a:solidFill>
              <a:latin typeface="Century Gothic" panose="020B0502020202020204" pitchFamily="34" charset="0"/>
            </a:endParaRPr>
          </a:p>
          <a:p>
            <a:pPr algn="ctr"/>
            <a:r>
              <a:rPr lang="it-IT" sz="1400" dirty="0">
                <a:solidFill>
                  <a:schemeClr val="tx2">
                    <a:lumMod val="75000"/>
                  </a:schemeClr>
                </a:solidFill>
                <a:latin typeface="Century Gothic" panose="020B0502020202020204" pitchFamily="34" charset="0"/>
              </a:rPr>
              <a:t>Incentivo in Conto </a:t>
            </a:r>
            <a:r>
              <a:rPr lang="it-IT" sz="1400" dirty="0" smtClean="0">
                <a:solidFill>
                  <a:schemeClr val="tx2">
                    <a:lumMod val="75000"/>
                  </a:schemeClr>
                </a:solidFill>
                <a:latin typeface="Century Gothic" panose="020B0502020202020204" pitchFamily="34" charset="0"/>
              </a:rPr>
              <a:t>Termico </a:t>
            </a:r>
            <a:endParaRPr lang="it-IT" sz="1400" dirty="0">
              <a:solidFill>
                <a:schemeClr val="tx2">
                  <a:lumMod val="75000"/>
                </a:schemeClr>
              </a:solidFill>
              <a:latin typeface="Century Gothic" panose="020B0502020202020204" pitchFamily="34" charset="0"/>
            </a:endParaRPr>
          </a:p>
          <a:p>
            <a:pPr algn="ctr">
              <a:spcBef>
                <a:spcPts val="200"/>
              </a:spcBef>
            </a:pPr>
            <a:r>
              <a:rPr lang="it-IT" sz="1400" b="1" dirty="0" smtClean="0">
                <a:solidFill>
                  <a:srgbClr val="002060"/>
                </a:solidFill>
                <a:latin typeface="Century Gothic" panose="020B0502020202020204" pitchFamily="34" charset="0"/>
              </a:rPr>
              <a:t>€ 200.000,00</a:t>
            </a:r>
          </a:p>
          <a:p>
            <a:pPr algn="ctr">
              <a:spcBef>
                <a:spcPts val="200"/>
              </a:spcBef>
            </a:pPr>
            <a:r>
              <a:rPr lang="it-IT" sz="1200" b="1" dirty="0" smtClean="0">
                <a:solidFill>
                  <a:srgbClr val="002060"/>
                </a:solidFill>
                <a:latin typeface="Century Gothic" panose="020B0502020202020204" pitchFamily="34" charset="0"/>
              </a:rPr>
              <a:t>(33% </a:t>
            </a:r>
            <a:r>
              <a:rPr lang="it-IT" sz="1200" b="1" dirty="0">
                <a:solidFill>
                  <a:srgbClr val="002060"/>
                </a:solidFill>
                <a:latin typeface="Century Gothic" panose="020B0502020202020204" pitchFamily="34" charset="0"/>
              </a:rPr>
              <a:t>della </a:t>
            </a:r>
            <a:r>
              <a:rPr lang="it-IT" sz="1200" b="1" dirty="0" smtClean="0">
                <a:solidFill>
                  <a:srgbClr val="002060"/>
                </a:solidFill>
                <a:latin typeface="Century Gothic" panose="020B0502020202020204" pitchFamily="34" charset="0"/>
              </a:rPr>
              <a:t>spesa)</a:t>
            </a:r>
            <a:endParaRPr lang="it-IT" sz="1200" b="1" dirty="0">
              <a:solidFill>
                <a:srgbClr val="002060"/>
              </a:solidFill>
              <a:latin typeface="Century Gothic" panose="020B0502020202020204" pitchFamily="34" charset="0"/>
            </a:endParaRPr>
          </a:p>
        </p:txBody>
      </p:sp>
      <p:sp>
        <p:nvSpPr>
          <p:cNvPr id="16"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792504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rot="10800000">
            <a:off x="570368" y="660151"/>
            <a:ext cx="1772440" cy="3972809"/>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ctangle 5"/>
          <p:cNvSpPr>
            <a:spLocks noChangeArrowheads="1"/>
          </p:cNvSpPr>
          <p:nvPr/>
        </p:nvSpPr>
        <p:spPr bwMode="auto">
          <a:xfrm>
            <a:off x="570807" y="484352"/>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4" name="Text Box 6"/>
          <p:cNvSpPr txBox="1">
            <a:spLocks noChangeArrowheads="1"/>
          </p:cNvSpPr>
          <p:nvPr/>
        </p:nvSpPr>
        <p:spPr bwMode="auto">
          <a:xfrm>
            <a:off x="579120" y="501640"/>
            <a:ext cx="8564880" cy="22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a:solidFill>
                  <a:schemeClr val="bg1"/>
                </a:solidFill>
                <a:latin typeface="Century Gothic" panose="020B0502020202020204" pitchFamily="34" charset="0"/>
                <a:cs typeface="Arial" pitchFamily="34" charset="0"/>
              </a:rPr>
              <a:t>Intervento </a:t>
            </a:r>
            <a:r>
              <a:rPr lang="it-IT" altLang="it-IT" sz="1400" b="1" dirty="0" smtClean="0">
                <a:solidFill>
                  <a:schemeClr val="bg1"/>
                </a:solidFill>
                <a:latin typeface="Century Gothic" panose="020B0502020202020204" pitchFamily="34" charset="0"/>
                <a:cs typeface="Arial" pitchFamily="34" charset="0"/>
              </a:rPr>
              <a:t>1. D di </a:t>
            </a:r>
            <a:r>
              <a:rPr lang="it-IT" altLang="it-IT" sz="1400" b="1" dirty="0" err="1">
                <a:solidFill>
                  <a:schemeClr val="bg1"/>
                </a:solidFill>
                <a:latin typeface="Century Gothic" panose="020B0502020202020204" pitchFamily="34" charset="0"/>
                <a:cs typeface="Arial" pitchFamily="34" charset="0"/>
              </a:rPr>
              <a:t>Relamping</a:t>
            </a:r>
            <a:r>
              <a:rPr lang="it-IT" altLang="it-IT" sz="1400" b="1" dirty="0">
                <a:solidFill>
                  <a:schemeClr val="bg1"/>
                </a:solidFill>
                <a:latin typeface="Century Gothic" panose="020B0502020202020204" pitchFamily="34" charset="0"/>
                <a:cs typeface="Arial" pitchFamily="34" charset="0"/>
              </a:rPr>
              <a:t> realizzato nella Scuola Primaria del Comune di </a:t>
            </a:r>
            <a:r>
              <a:rPr lang="it-IT" altLang="it-IT" sz="1400" b="1" dirty="0" smtClean="0">
                <a:solidFill>
                  <a:schemeClr val="bg1"/>
                </a:solidFill>
                <a:latin typeface="Century Gothic" panose="020B0502020202020204" pitchFamily="34" charset="0"/>
                <a:cs typeface="Arial" pitchFamily="34" charset="0"/>
              </a:rPr>
              <a:t>Traversetolo</a:t>
            </a:r>
            <a:endParaRPr lang="it-IT" altLang="it-IT" sz="1400" b="1" dirty="0">
              <a:solidFill>
                <a:schemeClr val="bg1"/>
              </a:solidFill>
              <a:latin typeface="Century Gothic" panose="020B0502020202020204" pitchFamily="34" charset="0"/>
              <a:cs typeface="Arial" pitchFamily="34" charset="0"/>
            </a:endParaRPr>
          </a:p>
        </p:txBody>
      </p:sp>
      <p:sp>
        <p:nvSpPr>
          <p:cNvPr id="9" name="Rettangolo 8"/>
          <p:cNvSpPr/>
          <p:nvPr/>
        </p:nvSpPr>
        <p:spPr>
          <a:xfrm>
            <a:off x="2676698" y="1140073"/>
            <a:ext cx="4123112" cy="3518912"/>
          </a:xfrm>
          <a:prstGeom prst="rect">
            <a:avLst/>
          </a:prstGeom>
        </p:spPr>
        <p:txBody>
          <a:bodyPr wrap="square">
            <a:spAutoFit/>
          </a:bodyPr>
          <a:lstStyle/>
          <a:p>
            <a:pPr algn="just">
              <a:spcBef>
                <a:spcPts val="200"/>
              </a:spcBef>
            </a:pPr>
            <a:r>
              <a:rPr lang="it-IT" sz="1200" dirty="0" smtClean="0">
                <a:solidFill>
                  <a:srgbClr val="002060"/>
                </a:solidFill>
                <a:latin typeface="Century Gothic" panose="020B0502020202020204" pitchFamily="34" charset="0"/>
              </a:rPr>
              <a:t>Il </a:t>
            </a:r>
            <a:r>
              <a:rPr lang="it-IT" sz="1200" dirty="0">
                <a:solidFill>
                  <a:srgbClr val="002060"/>
                </a:solidFill>
                <a:latin typeface="Century Gothic" panose="020B0502020202020204" pitchFamily="34" charset="0"/>
              </a:rPr>
              <a:t>Comune di Traversetolo, in Provincia di Parma, ha aderito al meccanismo del Conto Termico </a:t>
            </a:r>
            <a:r>
              <a:rPr lang="it-IT" sz="1200" dirty="0" smtClean="0">
                <a:solidFill>
                  <a:srgbClr val="002060"/>
                </a:solidFill>
                <a:latin typeface="Century Gothic" panose="020B0502020202020204" pitchFamily="34" charset="0"/>
              </a:rPr>
              <a:t>per </a:t>
            </a:r>
            <a:r>
              <a:rPr lang="it-IT" sz="1200" dirty="0">
                <a:solidFill>
                  <a:srgbClr val="002060"/>
                </a:solidFill>
                <a:latin typeface="Century Gothic" panose="020B0502020202020204" pitchFamily="34" charset="0"/>
              </a:rPr>
              <a:t>realizzare la “Sostituzione di sistemi per l’illuminazione d’interni e delle pertinenze esterne degli edifici esistenti con sistemi efficienti di illuminazione” nei locali di una scuola primaria.</a:t>
            </a:r>
          </a:p>
          <a:p>
            <a:pPr algn="just">
              <a:spcBef>
                <a:spcPts val="200"/>
              </a:spcBef>
            </a:pPr>
            <a:r>
              <a:rPr lang="it-IT" sz="1200" u="sng" dirty="0">
                <a:solidFill>
                  <a:srgbClr val="002060"/>
                </a:solidFill>
                <a:latin typeface="Century Gothic" panose="020B0502020202020204" pitchFamily="34" charset="0"/>
              </a:rPr>
              <a:t>Sistema d’illuminazione </a:t>
            </a:r>
            <a:r>
              <a:rPr lang="it-IT" sz="1200" dirty="0" smtClean="0">
                <a:solidFill>
                  <a:srgbClr val="002060"/>
                </a:solidFill>
                <a:latin typeface="Century Gothic" panose="020B0502020202020204" pitchFamily="34" charset="0"/>
              </a:rPr>
              <a:t>con </a:t>
            </a:r>
            <a:r>
              <a:rPr lang="it-IT" sz="1200" dirty="0">
                <a:solidFill>
                  <a:srgbClr val="002060"/>
                </a:solidFill>
                <a:latin typeface="Century Gothic" panose="020B0502020202020204" pitchFamily="34" charset="0"/>
              </a:rPr>
              <a:t>potenza pari a </a:t>
            </a:r>
            <a:r>
              <a:rPr lang="it-IT" sz="1200" b="1" dirty="0">
                <a:solidFill>
                  <a:srgbClr val="002060"/>
                </a:solidFill>
                <a:latin typeface="Century Gothic" panose="020B0502020202020204" pitchFamily="34" charset="0"/>
              </a:rPr>
              <a:t>51,021 kW</a:t>
            </a:r>
            <a:r>
              <a:rPr lang="it-IT" sz="1200" dirty="0">
                <a:solidFill>
                  <a:srgbClr val="002060"/>
                </a:solidFill>
                <a:latin typeface="Century Gothic" panose="020B0502020202020204" pitchFamily="34" charset="0"/>
              </a:rPr>
              <a:t>, di tipo tradizionale e formato principalmente da plafoniere stagne con tubi fluorescenti a neon e plafoniere portalampada a soffitto per lampade a incandescenza</a:t>
            </a:r>
            <a:r>
              <a:rPr lang="it-IT" sz="1200" dirty="0" smtClean="0">
                <a:solidFill>
                  <a:srgbClr val="002060"/>
                </a:solidFill>
                <a:latin typeface="Century Gothic" panose="020B0502020202020204" pitchFamily="34" charset="0"/>
              </a:rPr>
              <a:t>.</a:t>
            </a:r>
          </a:p>
          <a:p>
            <a:pPr algn="just">
              <a:spcBef>
                <a:spcPts val="200"/>
              </a:spcBef>
            </a:pPr>
            <a:endParaRPr lang="it-IT" sz="1200" dirty="0">
              <a:solidFill>
                <a:srgbClr val="002060"/>
              </a:solidFill>
              <a:latin typeface="Century Gothic" panose="020B0502020202020204" pitchFamily="34" charset="0"/>
            </a:endParaRPr>
          </a:p>
          <a:p>
            <a:pPr algn="just">
              <a:spcBef>
                <a:spcPts val="200"/>
              </a:spcBef>
            </a:pPr>
            <a:r>
              <a:rPr lang="it-IT" sz="1200" u="sng" dirty="0">
                <a:solidFill>
                  <a:srgbClr val="002060"/>
                </a:solidFill>
                <a:latin typeface="Century Gothic" panose="020B0502020202020204" pitchFamily="34" charset="0"/>
              </a:rPr>
              <a:t>Sistema d’illuminazione </a:t>
            </a:r>
            <a:r>
              <a:rPr lang="it-IT" sz="1200" dirty="0" smtClean="0">
                <a:solidFill>
                  <a:srgbClr val="002060"/>
                </a:solidFill>
                <a:latin typeface="Century Gothic" panose="020B0502020202020204" pitchFamily="34" charset="0"/>
              </a:rPr>
              <a:t>con </a:t>
            </a:r>
            <a:r>
              <a:rPr lang="it-IT" sz="1200" dirty="0">
                <a:solidFill>
                  <a:srgbClr val="002060"/>
                </a:solidFill>
                <a:latin typeface="Century Gothic" panose="020B0502020202020204" pitchFamily="34" charset="0"/>
              </a:rPr>
              <a:t>potenza pari a </a:t>
            </a:r>
            <a:r>
              <a:rPr lang="it-IT" sz="1200" b="1" dirty="0">
                <a:solidFill>
                  <a:srgbClr val="002060"/>
                </a:solidFill>
                <a:latin typeface="Century Gothic" panose="020B0502020202020204" pitchFamily="34" charset="0"/>
              </a:rPr>
              <a:t>16,679 kW</a:t>
            </a:r>
            <a:r>
              <a:rPr lang="it-IT" sz="1200" dirty="0">
                <a:solidFill>
                  <a:srgbClr val="002060"/>
                </a:solidFill>
                <a:latin typeface="Century Gothic" panose="020B0502020202020204" pitchFamily="34" charset="0"/>
              </a:rPr>
              <a:t>, lampade a LED, costituite da un indice di resa cromatica pari ad 82 e da un efficienza luminosa minima di 92,5 lm/W. </a:t>
            </a:r>
          </a:p>
          <a:p>
            <a:pPr algn="just">
              <a:spcBef>
                <a:spcPts val="200"/>
              </a:spcBef>
            </a:pPr>
            <a:r>
              <a:rPr lang="it-IT" sz="1200" dirty="0">
                <a:solidFill>
                  <a:srgbClr val="002060"/>
                </a:solidFill>
                <a:latin typeface="Century Gothic" panose="020B0502020202020204" pitchFamily="34" charset="0"/>
              </a:rPr>
              <a:t>La potenza dell’impianto d’illuminazione si è </a:t>
            </a:r>
            <a:r>
              <a:rPr lang="it-IT" sz="1200" b="1" dirty="0">
                <a:solidFill>
                  <a:srgbClr val="002060"/>
                </a:solidFill>
                <a:latin typeface="Century Gothic" panose="020B0502020202020204" pitchFamily="34" charset="0"/>
              </a:rPr>
              <a:t>ridotta del 67%, </a:t>
            </a:r>
            <a:r>
              <a:rPr lang="it-IT" sz="1200" dirty="0">
                <a:solidFill>
                  <a:srgbClr val="002060"/>
                </a:solidFill>
                <a:latin typeface="Century Gothic" panose="020B0502020202020204" pitchFamily="34" charset="0"/>
              </a:rPr>
              <a:t>passando da 51,021 kW a 16,679 kW</a:t>
            </a:r>
            <a:r>
              <a:rPr lang="it-IT" sz="1200" dirty="0" smtClean="0">
                <a:solidFill>
                  <a:srgbClr val="002060"/>
                </a:solidFill>
                <a:latin typeface="Century Gothic" panose="020B0502020202020204" pitchFamily="34" charset="0"/>
              </a:rPr>
              <a:t>.</a:t>
            </a:r>
            <a:endParaRPr lang="it-IT" sz="1200" dirty="0">
              <a:solidFill>
                <a:srgbClr val="002060"/>
              </a:solidFill>
              <a:latin typeface="Century Gothic" panose="020B0502020202020204" pitchFamily="34" charset="0"/>
            </a:endParaRPr>
          </a:p>
        </p:txBody>
      </p:sp>
      <p:sp>
        <p:nvSpPr>
          <p:cNvPr id="8" name="Rettangolo 7"/>
          <p:cNvSpPr/>
          <p:nvPr/>
        </p:nvSpPr>
        <p:spPr>
          <a:xfrm>
            <a:off x="2581422" y="761539"/>
            <a:ext cx="4185138" cy="230832"/>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ANTE-OPERAM </a:t>
            </a:r>
          </a:p>
        </p:txBody>
      </p:sp>
      <p:sp>
        <p:nvSpPr>
          <p:cNvPr id="11" name="Rettangolo 10"/>
          <p:cNvSpPr/>
          <p:nvPr/>
        </p:nvSpPr>
        <p:spPr>
          <a:xfrm>
            <a:off x="2555776" y="3233650"/>
            <a:ext cx="4210784" cy="230832"/>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POST-OPERAM </a:t>
            </a:r>
          </a:p>
        </p:txBody>
      </p:sp>
      <p:sp>
        <p:nvSpPr>
          <p:cNvPr id="12" name="Rettangolo 11"/>
          <p:cNvSpPr/>
          <p:nvPr/>
        </p:nvSpPr>
        <p:spPr>
          <a:xfrm>
            <a:off x="7625040" y="4430038"/>
            <a:ext cx="2023585" cy="230832"/>
          </a:xfrm>
          <a:prstGeom prst="rect">
            <a:avLst/>
          </a:prstGeom>
        </p:spPr>
        <p:txBody>
          <a:bodyPr wrap="square">
            <a:spAutoFit/>
          </a:bodyPr>
          <a:lstStyle/>
          <a:p>
            <a:pPr lvl="0" algn="ctr" eaLnBrk="0" fontAlgn="base" hangingPunct="0">
              <a:lnSpc>
                <a:spcPct val="90000"/>
              </a:lnSpc>
              <a:spcBef>
                <a:spcPct val="0"/>
              </a:spcBef>
              <a:spcAft>
                <a:spcPct val="0"/>
              </a:spcAft>
            </a:pPr>
            <a:r>
              <a:rPr lang="it-IT" sz="1000" dirty="0" smtClean="0">
                <a:solidFill>
                  <a:srgbClr val="002060"/>
                </a:solidFill>
                <a:latin typeface="Century Gothic" panose="020B0502020202020204" pitchFamily="34" charset="0"/>
              </a:rPr>
              <a:t>Fonte GSE</a:t>
            </a:r>
            <a:endParaRPr lang="it-IT" sz="1000" dirty="0">
              <a:solidFill>
                <a:srgbClr val="002060"/>
              </a:solidFill>
              <a:latin typeface="Century Gothic" panose="020B0502020202020204" pitchFamily="34" charset="0"/>
            </a:endParaRPr>
          </a:p>
        </p:txBody>
      </p:sp>
      <p:pic>
        <p:nvPicPr>
          <p:cNvPr id="6" name="Immagine 5"/>
          <p:cNvPicPr>
            <a:picLocks noChangeAspect="1"/>
          </p:cNvPicPr>
          <p:nvPr/>
        </p:nvPicPr>
        <p:blipFill rotWithShape="1">
          <a:blip r:embed="rId3"/>
          <a:srcRect l="1790" t="8059" r="71547" b="16862"/>
          <a:stretch/>
        </p:blipFill>
        <p:spPr>
          <a:xfrm>
            <a:off x="671420" y="843558"/>
            <a:ext cx="1621481" cy="1346423"/>
          </a:xfrm>
          <a:prstGeom prst="rect">
            <a:avLst/>
          </a:prstGeom>
        </p:spPr>
      </p:pic>
      <p:pic>
        <p:nvPicPr>
          <p:cNvPr id="13" name="Immagine 12"/>
          <p:cNvPicPr>
            <a:picLocks noChangeAspect="1"/>
          </p:cNvPicPr>
          <p:nvPr/>
        </p:nvPicPr>
        <p:blipFill rotWithShape="1">
          <a:blip r:embed="rId3"/>
          <a:srcRect l="29367" t="9785" r="37995" b="18437"/>
          <a:stretch/>
        </p:blipFill>
        <p:spPr>
          <a:xfrm>
            <a:off x="671420" y="2235380"/>
            <a:ext cx="1621481" cy="1051509"/>
          </a:xfrm>
          <a:prstGeom prst="rect">
            <a:avLst/>
          </a:prstGeom>
        </p:spPr>
      </p:pic>
      <p:pic>
        <p:nvPicPr>
          <p:cNvPr id="14" name="Immagine 13"/>
          <p:cNvPicPr>
            <a:picLocks noChangeAspect="1"/>
          </p:cNvPicPr>
          <p:nvPr/>
        </p:nvPicPr>
        <p:blipFill rotWithShape="1">
          <a:blip r:embed="rId3"/>
          <a:srcRect l="62811" t="10757" r="2585" b="16801"/>
          <a:stretch/>
        </p:blipFill>
        <p:spPr>
          <a:xfrm>
            <a:off x="680387" y="3370389"/>
            <a:ext cx="1588307" cy="980499"/>
          </a:xfrm>
          <a:prstGeom prst="rect">
            <a:avLst/>
          </a:prstGeom>
        </p:spPr>
      </p:pic>
      <p:sp>
        <p:nvSpPr>
          <p:cNvPr id="10" name="Rettangolo 9"/>
          <p:cNvSpPr/>
          <p:nvPr/>
        </p:nvSpPr>
        <p:spPr>
          <a:xfrm>
            <a:off x="6672783" y="1131590"/>
            <a:ext cx="2471217" cy="979755"/>
          </a:xfrm>
          <a:prstGeom prst="rect">
            <a:avLst/>
          </a:prstGeom>
        </p:spPr>
        <p:txBody>
          <a:bodyPr wrap="square">
            <a:spAutoFit/>
          </a:bodyPr>
          <a:lstStyle/>
          <a:p>
            <a:pPr algn="ctr">
              <a:spcBef>
                <a:spcPts val="200"/>
              </a:spcBef>
            </a:pPr>
            <a:r>
              <a:rPr lang="it-IT" sz="1400" dirty="0">
                <a:solidFill>
                  <a:srgbClr val="002060"/>
                </a:solidFill>
                <a:latin typeface="Century Gothic" panose="020B0502020202020204" pitchFamily="34" charset="0"/>
              </a:rPr>
              <a:t>Spesa totale sostenuta per la realizzazione dell’intervento</a:t>
            </a:r>
          </a:p>
          <a:p>
            <a:pPr algn="ctr">
              <a:spcBef>
                <a:spcPts val="200"/>
              </a:spcBef>
            </a:pPr>
            <a:r>
              <a:rPr lang="it-IT" sz="1400" b="1" dirty="0" smtClean="0">
                <a:solidFill>
                  <a:srgbClr val="002060"/>
                </a:solidFill>
                <a:latin typeface="Century Gothic" panose="020B0502020202020204" pitchFamily="34" charset="0"/>
              </a:rPr>
              <a:t>€ 105.000,00</a:t>
            </a:r>
            <a:endParaRPr lang="it-IT" sz="1200" b="1" dirty="0" smtClean="0">
              <a:solidFill>
                <a:srgbClr val="002060"/>
              </a:solidFill>
              <a:latin typeface="Century Gothic" panose="020B0502020202020204" pitchFamily="34" charset="0"/>
            </a:endParaRPr>
          </a:p>
        </p:txBody>
      </p:sp>
      <p:cxnSp>
        <p:nvCxnSpPr>
          <p:cNvPr id="17" name="Connettore 1 16"/>
          <p:cNvCxnSpPr/>
          <p:nvPr/>
        </p:nvCxnSpPr>
        <p:spPr>
          <a:xfrm>
            <a:off x="6768297" y="783561"/>
            <a:ext cx="0" cy="388843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0" name="Freccia in su 19"/>
          <p:cNvSpPr/>
          <p:nvPr/>
        </p:nvSpPr>
        <p:spPr>
          <a:xfrm rot="10800000">
            <a:off x="2356338" y="755247"/>
            <a:ext cx="316524" cy="3851921"/>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p:cNvSpPr/>
          <p:nvPr/>
        </p:nvSpPr>
        <p:spPr>
          <a:xfrm>
            <a:off x="6660232" y="3075806"/>
            <a:ext cx="2555776" cy="943848"/>
          </a:xfrm>
          <a:prstGeom prst="rect">
            <a:avLst/>
          </a:prstGeom>
        </p:spPr>
        <p:txBody>
          <a:bodyPr wrap="square">
            <a:spAutoFit/>
          </a:bodyPr>
          <a:lstStyle/>
          <a:p>
            <a:pPr algn="just">
              <a:spcBef>
                <a:spcPts val="200"/>
              </a:spcBef>
            </a:pPr>
            <a:endParaRPr lang="it-IT" sz="1200" dirty="0" smtClean="0">
              <a:solidFill>
                <a:srgbClr val="002060"/>
              </a:solidFill>
              <a:latin typeface="Century Gothic" panose="020B0502020202020204" pitchFamily="34" charset="0"/>
            </a:endParaRPr>
          </a:p>
          <a:p>
            <a:pPr algn="ctr"/>
            <a:r>
              <a:rPr lang="it-IT" sz="1400" dirty="0">
                <a:solidFill>
                  <a:schemeClr val="tx2">
                    <a:lumMod val="75000"/>
                  </a:schemeClr>
                </a:solidFill>
                <a:latin typeface="Century Gothic" panose="020B0502020202020204" pitchFamily="34" charset="0"/>
              </a:rPr>
              <a:t>Incentivo in Conto </a:t>
            </a:r>
            <a:r>
              <a:rPr lang="it-IT" sz="1400" dirty="0" smtClean="0">
                <a:solidFill>
                  <a:schemeClr val="tx2">
                    <a:lumMod val="75000"/>
                  </a:schemeClr>
                </a:solidFill>
                <a:latin typeface="Century Gothic" panose="020B0502020202020204" pitchFamily="34" charset="0"/>
              </a:rPr>
              <a:t>Termico </a:t>
            </a:r>
            <a:endParaRPr lang="it-IT" sz="1400" dirty="0">
              <a:solidFill>
                <a:schemeClr val="tx2">
                  <a:lumMod val="75000"/>
                </a:schemeClr>
              </a:solidFill>
              <a:latin typeface="Century Gothic" panose="020B0502020202020204" pitchFamily="34" charset="0"/>
            </a:endParaRPr>
          </a:p>
          <a:p>
            <a:pPr algn="ctr">
              <a:spcBef>
                <a:spcPts val="200"/>
              </a:spcBef>
            </a:pPr>
            <a:r>
              <a:rPr lang="it-IT" sz="1400" b="1" dirty="0" smtClean="0">
                <a:solidFill>
                  <a:srgbClr val="002060"/>
                </a:solidFill>
                <a:latin typeface="Century Gothic" panose="020B0502020202020204" pitchFamily="34" charset="0"/>
              </a:rPr>
              <a:t>€ 42.000,00</a:t>
            </a:r>
          </a:p>
          <a:p>
            <a:pPr algn="ctr">
              <a:spcBef>
                <a:spcPts val="200"/>
              </a:spcBef>
            </a:pPr>
            <a:r>
              <a:rPr lang="it-IT" sz="1200" b="1" dirty="0" smtClean="0">
                <a:solidFill>
                  <a:srgbClr val="002060"/>
                </a:solidFill>
                <a:latin typeface="Century Gothic" panose="020B0502020202020204" pitchFamily="34" charset="0"/>
              </a:rPr>
              <a:t>(40</a:t>
            </a:r>
            <a:r>
              <a:rPr lang="it-IT" sz="1200" b="1" dirty="0">
                <a:solidFill>
                  <a:srgbClr val="002060"/>
                </a:solidFill>
                <a:latin typeface="Century Gothic" panose="020B0502020202020204" pitchFamily="34" charset="0"/>
              </a:rPr>
              <a:t>% della </a:t>
            </a:r>
            <a:r>
              <a:rPr lang="it-IT" sz="1200" b="1" dirty="0" smtClean="0">
                <a:solidFill>
                  <a:srgbClr val="002060"/>
                </a:solidFill>
                <a:latin typeface="Century Gothic" panose="020B0502020202020204" pitchFamily="34" charset="0"/>
              </a:rPr>
              <a:t>spesa)</a:t>
            </a:r>
            <a:endParaRPr lang="it-IT" sz="1200" b="1" dirty="0">
              <a:solidFill>
                <a:srgbClr val="002060"/>
              </a:solidFill>
              <a:latin typeface="Century Gothic" panose="020B0502020202020204" pitchFamily="34" charset="0"/>
            </a:endParaRPr>
          </a:p>
        </p:txBody>
      </p:sp>
      <p:sp>
        <p:nvSpPr>
          <p:cNvPr id="22" name="Rettangolo 21"/>
          <p:cNvSpPr/>
          <p:nvPr/>
        </p:nvSpPr>
        <p:spPr>
          <a:xfrm>
            <a:off x="6660232" y="2166754"/>
            <a:ext cx="2483768" cy="492443"/>
          </a:xfrm>
          <a:prstGeom prst="rect">
            <a:avLst/>
          </a:prstGeom>
        </p:spPr>
        <p:txBody>
          <a:bodyPr wrap="square">
            <a:spAutoFit/>
          </a:bodyPr>
          <a:lstStyle/>
          <a:p>
            <a:pPr algn="ctr"/>
            <a:endParaRPr lang="it-IT" sz="1200" dirty="0">
              <a:solidFill>
                <a:srgbClr val="002060"/>
              </a:solidFill>
              <a:latin typeface="Century Gothic" panose="020B0502020202020204" pitchFamily="34" charset="0"/>
            </a:endParaRPr>
          </a:p>
          <a:p>
            <a:pPr algn="ctr"/>
            <a:r>
              <a:rPr lang="it-IT" sz="1400" i="1" dirty="0" smtClean="0">
                <a:solidFill>
                  <a:srgbClr val="002060"/>
                </a:solidFill>
                <a:latin typeface="Century Gothic" panose="020B0502020202020204" pitchFamily="34" charset="0"/>
              </a:rPr>
              <a:t>Calcolo incentivo totale</a:t>
            </a:r>
            <a:endParaRPr lang="it-IT" sz="1200" dirty="0">
              <a:solidFill>
                <a:srgbClr val="002060"/>
              </a:solidFill>
              <a:latin typeface="Century Gothic" panose="020B0502020202020204" pitchFamily="34" charset="0"/>
            </a:endParaRPr>
          </a:p>
        </p:txBody>
      </p:sp>
      <p:sp>
        <p:nvSpPr>
          <p:cNvPr id="24" name="Rettangolo 23"/>
          <p:cNvSpPr/>
          <p:nvPr/>
        </p:nvSpPr>
        <p:spPr>
          <a:xfrm>
            <a:off x="6444208" y="2529458"/>
            <a:ext cx="2728379" cy="400110"/>
          </a:xfrm>
          <a:prstGeom prst="rect">
            <a:avLst/>
          </a:prstGeom>
        </p:spPr>
        <p:txBody>
          <a:bodyPr wrap="square">
            <a:spAutoFit/>
          </a:bodyPr>
          <a:lstStyle/>
          <a:p>
            <a:pPr algn="ctr"/>
            <a:r>
              <a:rPr lang="fr-FR" sz="2000" i="1" dirty="0" err="1" smtClean="0">
                <a:solidFill>
                  <a:schemeClr val="tx2">
                    <a:lumMod val="75000"/>
                  </a:schemeClr>
                </a:solidFill>
                <a:latin typeface="Calibri" panose="020F0502020204030204" pitchFamily="34" charset="0"/>
              </a:rPr>
              <a:t>I</a:t>
            </a:r>
            <a:r>
              <a:rPr lang="fr-FR" sz="1100" i="1" dirty="0" err="1" smtClean="0">
                <a:solidFill>
                  <a:schemeClr val="tx2">
                    <a:lumMod val="75000"/>
                  </a:schemeClr>
                </a:solidFill>
                <a:latin typeface="Calibri" panose="020F0502020204030204" pitchFamily="34" charset="0"/>
              </a:rPr>
              <a:t>tot</a:t>
            </a:r>
            <a:r>
              <a:rPr lang="fr-FR" sz="1100" i="1" dirty="0" smtClean="0">
                <a:solidFill>
                  <a:schemeClr val="tx2">
                    <a:lumMod val="75000"/>
                  </a:schemeClr>
                </a:solidFill>
                <a:latin typeface="Calibri" panose="020F0502020204030204" pitchFamily="34" charset="0"/>
              </a:rPr>
              <a:t> </a:t>
            </a:r>
            <a:r>
              <a:rPr lang="fr-FR" sz="2000" i="1" dirty="0">
                <a:solidFill>
                  <a:schemeClr val="tx2">
                    <a:lumMod val="75000"/>
                  </a:schemeClr>
                </a:solidFill>
                <a:latin typeface="Calibri" panose="020F0502020204030204" pitchFamily="34" charset="0"/>
              </a:rPr>
              <a:t>= </a:t>
            </a:r>
            <a:r>
              <a:rPr lang="fr-FR" sz="2000" i="1" dirty="0" smtClean="0">
                <a:solidFill>
                  <a:schemeClr val="tx2">
                    <a:lumMod val="75000"/>
                  </a:schemeClr>
                </a:solidFill>
                <a:latin typeface="Calibri" panose="020F0502020204030204" pitchFamily="34" charset="0"/>
              </a:rPr>
              <a:t>40%</a:t>
            </a:r>
            <a:r>
              <a:rPr lang="fr-FR" sz="1100" i="1" dirty="0">
                <a:solidFill>
                  <a:schemeClr val="tx2">
                    <a:lumMod val="75000"/>
                  </a:schemeClr>
                </a:solidFill>
                <a:latin typeface="Calibri" panose="020F0502020204030204" pitchFamily="34" charset="0"/>
              </a:rPr>
              <a:t> </a:t>
            </a:r>
            <a:r>
              <a:rPr lang="fr-FR" sz="2000" i="1" dirty="0" err="1" smtClean="0">
                <a:solidFill>
                  <a:schemeClr val="tx2">
                    <a:lumMod val="75000"/>
                  </a:schemeClr>
                </a:solidFill>
                <a:latin typeface="Calibri" panose="020F0502020204030204" pitchFamily="34" charset="0"/>
              </a:rPr>
              <a:t>S</a:t>
            </a:r>
            <a:r>
              <a:rPr lang="fr-FR" sz="1100" i="1" dirty="0" err="1" smtClean="0">
                <a:solidFill>
                  <a:schemeClr val="tx2">
                    <a:lumMod val="75000"/>
                  </a:schemeClr>
                </a:solidFill>
                <a:latin typeface="Calibri" panose="020F0502020204030204" pitchFamily="34" charset="0"/>
              </a:rPr>
              <a:t>pesa</a:t>
            </a:r>
            <a:r>
              <a:rPr lang="fr-FR" sz="1100" i="1" dirty="0" smtClean="0">
                <a:solidFill>
                  <a:schemeClr val="tx2">
                    <a:lumMod val="75000"/>
                  </a:schemeClr>
                </a:solidFill>
                <a:latin typeface="Calibri" panose="020F0502020204030204" pitchFamily="34" charset="0"/>
              </a:rPr>
              <a:t> </a:t>
            </a:r>
            <a:r>
              <a:rPr lang="fr-FR" sz="1100" i="1" dirty="0" err="1" smtClean="0">
                <a:solidFill>
                  <a:schemeClr val="tx2">
                    <a:lumMod val="75000"/>
                  </a:schemeClr>
                </a:solidFill>
                <a:latin typeface="Calibri" panose="020F0502020204030204" pitchFamily="34" charset="0"/>
              </a:rPr>
              <a:t>sostenuta</a:t>
            </a:r>
            <a:endParaRPr lang="it-IT" sz="1100" dirty="0">
              <a:solidFill>
                <a:schemeClr val="tx2">
                  <a:lumMod val="75000"/>
                </a:schemeClr>
              </a:solidFill>
            </a:endParaRPr>
          </a:p>
        </p:txBody>
      </p:sp>
      <p:sp>
        <p:nvSpPr>
          <p:cNvPr id="21"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239123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tangolo 17"/>
          <p:cNvSpPr/>
          <p:nvPr/>
        </p:nvSpPr>
        <p:spPr>
          <a:xfrm rot="10800000">
            <a:off x="576885" y="667891"/>
            <a:ext cx="2111019" cy="3946182"/>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ctangle 5"/>
          <p:cNvSpPr>
            <a:spLocks noChangeArrowheads="1"/>
          </p:cNvSpPr>
          <p:nvPr/>
        </p:nvSpPr>
        <p:spPr bwMode="auto">
          <a:xfrm>
            <a:off x="579120" y="452806"/>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9" name="Rettangolo 8"/>
          <p:cNvSpPr/>
          <p:nvPr/>
        </p:nvSpPr>
        <p:spPr>
          <a:xfrm>
            <a:off x="2897148" y="1016689"/>
            <a:ext cx="4176464" cy="4308872"/>
          </a:xfrm>
          <a:prstGeom prst="rect">
            <a:avLst/>
          </a:prstGeom>
        </p:spPr>
        <p:txBody>
          <a:bodyPr wrap="square">
            <a:spAutoFit/>
          </a:bodyPr>
          <a:lstStyle/>
          <a:p>
            <a:pPr algn="just"/>
            <a:r>
              <a:rPr lang="it-IT" sz="1200" dirty="0" smtClean="0">
                <a:solidFill>
                  <a:srgbClr val="002060"/>
                </a:solidFill>
                <a:latin typeface="Century Gothic" panose="020B0502020202020204" pitchFamily="34" charset="0"/>
              </a:rPr>
              <a:t>L’edificio scolastico non </a:t>
            </a:r>
            <a:r>
              <a:rPr lang="it-IT" sz="1200" dirty="0">
                <a:solidFill>
                  <a:srgbClr val="002060"/>
                </a:solidFill>
                <a:latin typeface="Century Gothic" panose="020B0502020202020204" pitchFamily="34" charset="0"/>
              </a:rPr>
              <a:t>più </a:t>
            </a:r>
            <a:r>
              <a:rPr lang="it-IT" sz="1200" dirty="0" smtClean="0">
                <a:solidFill>
                  <a:srgbClr val="002060"/>
                </a:solidFill>
                <a:latin typeface="Century Gothic" panose="020B0502020202020204" pitchFamily="34" charset="0"/>
              </a:rPr>
              <a:t>agibile, in </a:t>
            </a:r>
            <a:r>
              <a:rPr lang="it-IT" sz="1200" dirty="0">
                <a:solidFill>
                  <a:srgbClr val="002060"/>
                </a:solidFill>
                <a:latin typeface="Century Gothic" panose="020B0502020202020204" pitchFamily="34" charset="0"/>
              </a:rPr>
              <a:t>seguito al terremoto del 2016 che ha colpito le </a:t>
            </a:r>
            <a:r>
              <a:rPr lang="it-IT" sz="1200" dirty="0" smtClean="0">
                <a:solidFill>
                  <a:srgbClr val="002060"/>
                </a:solidFill>
                <a:latin typeface="Century Gothic" panose="020B0502020202020204" pitchFamily="34" charset="0"/>
              </a:rPr>
              <a:t>Marche, </a:t>
            </a:r>
            <a:r>
              <a:rPr lang="it-IT" sz="1200" dirty="0">
                <a:solidFill>
                  <a:srgbClr val="002060"/>
                </a:solidFill>
                <a:latin typeface="Century Gothic" panose="020B0502020202020204" pitchFamily="34" charset="0"/>
              </a:rPr>
              <a:t>i</a:t>
            </a:r>
            <a:r>
              <a:rPr lang="it-IT" sz="1200" dirty="0" smtClean="0">
                <a:solidFill>
                  <a:srgbClr val="002060"/>
                </a:solidFill>
                <a:latin typeface="Century Gothic" panose="020B0502020202020204" pitchFamily="34" charset="0"/>
              </a:rPr>
              <a:t>n soli </a:t>
            </a:r>
            <a:r>
              <a:rPr lang="it-IT" sz="1200" dirty="0">
                <a:solidFill>
                  <a:srgbClr val="002060"/>
                </a:solidFill>
                <a:latin typeface="Century Gothic" panose="020B0502020202020204" pitchFamily="34" charset="0"/>
              </a:rPr>
              <a:t>sei mesi è stato </a:t>
            </a:r>
            <a:r>
              <a:rPr lang="it-IT" sz="1200" dirty="0" smtClean="0">
                <a:solidFill>
                  <a:srgbClr val="002060"/>
                </a:solidFill>
                <a:latin typeface="Century Gothic" panose="020B0502020202020204" pitchFamily="34" charset="0"/>
              </a:rPr>
              <a:t>demolito </a:t>
            </a:r>
            <a:r>
              <a:rPr lang="it-IT" sz="1200" dirty="0">
                <a:solidFill>
                  <a:srgbClr val="002060"/>
                </a:solidFill>
                <a:latin typeface="Century Gothic" panose="020B0502020202020204" pitchFamily="34" charset="0"/>
              </a:rPr>
              <a:t>e </a:t>
            </a:r>
            <a:r>
              <a:rPr lang="it-IT" sz="1200" dirty="0" smtClean="0">
                <a:solidFill>
                  <a:srgbClr val="002060"/>
                </a:solidFill>
                <a:latin typeface="Century Gothic" panose="020B0502020202020204" pitchFamily="34" charset="0"/>
              </a:rPr>
              <a:t>ricostruito con un </a:t>
            </a:r>
            <a:r>
              <a:rPr lang="it-IT" sz="1200" dirty="0">
                <a:solidFill>
                  <a:srgbClr val="002060"/>
                </a:solidFill>
                <a:latin typeface="Century Gothic" panose="020B0502020202020204" pitchFamily="34" charset="0"/>
              </a:rPr>
              <a:t>edificio scolastico </a:t>
            </a:r>
            <a:r>
              <a:rPr lang="it-IT" sz="1200" dirty="0" smtClean="0">
                <a:solidFill>
                  <a:srgbClr val="002060"/>
                </a:solidFill>
                <a:latin typeface="Century Gothic" panose="020B0502020202020204" pitchFamily="34" charset="0"/>
              </a:rPr>
              <a:t>a energia zero con i requisiti di solidità </a:t>
            </a:r>
            <a:r>
              <a:rPr lang="it-IT" sz="1200" dirty="0">
                <a:solidFill>
                  <a:srgbClr val="002060"/>
                </a:solidFill>
                <a:latin typeface="Century Gothic" panose="020B0502020202020204" pitchFamily="34" charset="0"/>
              </a:rPr>
              <a:t>necessari per </a:t>
            </a:r>
            <a:r>
              <a:rPr lang="it-IT" sz="1200" dirty="0" smtClean="0">
                <a:solidFill>
                  <a:srgbClr val="002060"/>
                </a:solidFill>
                <a:latin typeface="Century Gothic" panose="020B0502020202020204" pitchFamily="34" charset="0"/>
              </a:rPr>
              <a:t>un’assoluta sicurezza. </a:t>
            </a:r>
          </a:p>
          <a:p>
            <a:r>
              <a:rPr lang="it-IT" sz="1200" dirty="0" smtClean="0">
                <a:solidFill>
                  <a:srgbClr val="002060"/>
                </a:solidFill>
                <a:latin typeface="Century Gothic" panose="020B0502020202020204" pitchFamily="34" charset="0"/>
              </a:rPr>
              <a:t>Volume prima = 3.900 </a:t>
            </a:r>
            <a:r>
              <a:rPr lang="it-IT" sz="1200" dirty="0">
                <a:solidFill>
                  <a:schemeClr val="tx2">
                    <a:lumMod val="75000"/>
                  </a:schemeClr>
                </a:solidFill>
              </a:rPr>
              <a:t>m</a:t>
            </a:r>
            <a:r>
              <a:rPr lang="it-IT" sz="1200" baseline="30000" dirty="0">
                <a:solidFill>
                  <a:schemeClr val="tx2">
                    <a:lumMod val="75000"/>
                  </a:schemeClr>
                </a:solidFill>
              </a:rPr>
              <a:t>3</a:t>
            </a:r>
            <a:endParaRPr lang="it-IT" sz="1200" dirty="0">
              <a:solidFill>
                <a:schemeClr val="tx2">
                  <a:lumMod val="75000"/>
                </a:schemeClr>
              </a:solidFill>
            </a:endParaRPr>
          </a:p>
          <a:p>
            <a:r>
              <a:rPr lang="it-IT" sz="1200" dirty="0" smtClean="0">
                <a:solidFill>
                  <a:srgbClr val="002060"/>
                </a:solidFill>
                <a:latin typeface="Century Gothic" panose="020B0502020202020204" pitchFamily="34" charset="0"/>
              </a:rPr>
              <a:t>Volume </a:t>
            </a:r>
            <a:r>
              <a:rPr lang="it-IT" sz="1200" dirty="0">
                <a:solidFill>
                  <a:srgbClr val="002060"/>
                </a:solidFill>
                <a:latin typeface="Century Gothic" panose="020B0502020202020204" pitchFamily="34" charset="0"/>
              </a:rPr>
              <a:t>dopo = 4.300 </a:t>
            </a:r>
            <a:r>
              <a:rPr lang="it-IT" sz="1200" dirty="0">
                <a:solidFill>
                  <a:schemeClr val="tx2">
                    <a:lumMod val="75000"/>
                  </a:schemeClr>
                </a:solidFill>
              </a:rPr>
              <a:t>m</a:t>
            </a:r>
            <a:r>
              <a:rPr lang="it-IT" sz="1200" baseline="30000" dirty="0">
                <a:solidFill>
                  <a:schemeClr val="tx2">
                    <a:lumMod val="75000"/>
                  </a:schemeClr>
                </a:solidFill>
              </a:rPr>
              <a:t>3</a:t>
            </a:r>
            <a:endParaRPr lang="it-IT" sz="1200" dirty="0">
              <a:solidFill>
                <a:schemeClr val="tx2">
                  <a:lumMod val="75000"/>
                </a:schemeClr>
              </a:solidFill>
            </a:endParaRPr>
          </a:p>
          <a:p>
            <a:pPr algn="just"/>
            <a:r>
              <a:rPr lang="it-IT" sz="1200" dirty="0" smtClean="0">
                <a:solidFill>
                  <a:srgbClr val="002060"/>
                </a:solidFill>
                <a:latin typeface="Century Gothic" panose="020B0502020202020204" pitchFamily="34" charset="0"/>
              </a:rPr>
              <a:t>Rispettato </a:t>
            </a:r>
            <a:r>
              <a:rPr lang="it-IT" sz="1200" dirty="0">
                <a:solidFill>
                  <a:srgbClr val="002060"/>
                </a:solidFill>
                <a:latin typeface="Century Gothic" panose="020B0502020202020204" pitchFamily="34" charset="0"/>
              </a:rPr>
              <a:t>l’ampliamento del limite di volumetria del 25%</a:t>
            </a:r>
          </a:p>
          <a:p>
            <a:pPr marL="182563" algn="just">
              <a:spcAft>
                <a:spcPts val="600"/>
              </a:spcAft>
            </a:pPr>
            <a:endParaRPr lang="it-IT" sz="1200" dirty="0" smtClean="0">
              <a:solidFill>
                <a:srgbClr val="002060"/>
              </a:solidFill>
              <a:latin typeface="Century Gothic" panose="020B0502020202020204" pitchFamily="34" charset="0"/>
            </a:endParaRPr>
          </a:p>
          <a:p>
            <a:pPr indent="1588" algn="just">
              <a:spcAft>
                <a:spcPts val="600"/>
              </a:spcAft>
            </a:pPr>
            <a:r>
              <a:rPr lang="it-IT" sz="1200" dirty="0" smtClean="0">
                <a:solidFill>
                  <a:srgbClr val="002060"/>
                </a:solidFill>
                <a:latin typeface="Century Gothic" panose="020B0502020202020204" pitchFamily="34" charset="0"/>
              </a:rPr>
              <a:t>I requisiti NZEB sono stati raggiunti grazie ad una accurata progettazione del sistema edificio-impianto </a:t>
            </a:r>
          </a:p>
          <a:p>
            <a:pPr marL="171450" indent="-171450" algn="just">
              <a:spcAft>
                <a:spcPts val="600"/>
              </a:spcAft>
              <a:buFont typeface="Arial" panose="020B0604020202020204" pitchFamily="34" charset="0"/>
              <a:buChar char="•"/>
            </a:pPr>
            <a:r>
              <a:rPr lang="it-IT" sz="1200" dirty="0" smtClean="0">
                <a:solidFill>
                  <a:srgbClr val="002060"/>
                </a:solidFill>
                <a:latin typeface="Century Gothic" panose="020B0502020202020204" pitchFamily="34" charset="0"/>
              </a:rPr>
              <a:t>Isolamento dell’involucro edilizio</a:t>
            </a:r>
          </a:p>
          <a:p>
            <a:pPr marL="171450" indent="-171450" algn="just">
              <a:spcAft>
                <a:spcPts val="600"/>
              </a:spcAft>
              <a:buFont typeface="Arial" panose="020B0604020202020204" pitchFamily="34" charset="0"/>
              <a:buChar char="•"/>
            </a:pPr>
            <a:r>
              <a:rPr lang="it-IT" sz="1200" dirty="0" smtClean="0">
                <a:solidFill>
                  <a:srgbClr val="002060"/>
                </a:solidFill>
                <a:latin typeface="Century Gothic" panose="020B0502020202020204" pitchFamily="34" charset="0"/>
              </a:rPr>
              <a:t>PDC </a:t>
            </a:r>
            <a:r>
              <a:rPr lang="it-IT" sz="1200" dirty="0">
                <a:solidFill>
                  <a:srgbClr val="002060"/>
                </a:solidFill>
                <a:latin typeface="Century Gothic" panose="020B0502020202020204" pitchFamily="34" charset="0"/>
              </a:rPr>
              <a:t>geotermica per ACS </a:t>
            </a:r>
            <a:r>
              <a:rPr lang="it-IT" sz="1200" dirty="0" smtClean="0">
                <a:solidFill>
                  <a:srgbClr val="002060"/>
                </a:solidFill>
                <a:latin typeface="Century Gothic" panose="020B0502020202020204" pitchFamily="34" charset="0"/>
              </a:rPr>
              <a:t>e </a:t>
            </a:r>
            <a:r>
              <a:rPr lang="it-IT" sz="1200" dirty="0">
                <a:solidFill>
                  <a:srgbClr val="002060"/>
                </a:solidFill>
                <a:latin typeface="Century Gothic" panose="020B0502020202020204" pitchFamily="34" charset="0"/>
              </a:rPr>
              <a:t>Riscaldamento </a:t>
            </a:r>
            <a:r>
              <a:rPr lang="it-IT" sz="1200" dirty="0" smtClean="0">
                <a:solidFill>
                  <a:srgbClr val="002060"/>
                </a:solidFill>
                <a:latin typeface="Century Gothic" panose="020B0502020202020204" pitchFamily="34" charset="0"/>
              </a:rPr>
              <a:t>74 </a:t>
            </a:r>
            <a:r>
              <a:rPr lang="it-IT" sz="1200" dirty="0">
                <a:solidFill>
                  <a:srgbClr val="002060"/>
                </a:solidFill>
                <a:latin typeface="Century Gothic" panose="020B0502020202020204" pitchFamily="34" charset="0"/>
              </a:rPr>
              <a:t>kW </a:t>
            </a:r>
          </a:p>
          <a:p>
            <a:pPr marL="171450" indent="-171450" algn="just">
              <a:spcAft>
                <a:spcPts val="600"/>
              </a:spcAft>
              <a:buFont typeface="Arial" panose="020B0604020202020204" pitchFamily="34" charset="0"/>
              <a:buChar char="•"/>
            </a:pPr>
            <a:r>
              <a:rPr lang="it-IT" sz="1200" dirty="0" smtClean="0">
                <a:solidFill>
                  <a:srgbClr val="002060"/>
                </a:solidFill>
                <a:latin typeface="Century Gothic" panose="020B0502020202020204" pitchFamily="34" charset="0"/>
              </a:rPr>
              <a:t>FV </a:t>
            </a:r>
            <a:r>
              <a:rPr lang="it-IT" sz="1200" dirty="0">
                <a:solidFill>
                  <a:srgbClr val="002060"/>
                </a:solidFill>
                <a:latin typeface="Century Gothic" panose="020B0502020202020204" pitchFamily="34" charset="0"/>
              </a:rPr>
              <a:t>in copertura da 40 kW </a:t>
            </a:r>
          </a:p>
          <a:p>
            <a:pPr marL="171450" indent="-171450" algn="just">
              <a:spcAft>
                <a:spcPts val="600"/>
              </a:spcAft>
              <a:buFont typeface="Arial" panose="020B0604020202020204" pitchFamily="34" charset="0"/>
              <a:buChar char="•"/>
            </a:pPr>
            <a:r>
              <a:rPr lang="it-IT" sz="1200" dirty="0" smtClean="0">
                <a:solidFill>
                  <a:srgbClr val="002060"/>
                </a:solidFill>
                <a:latin typeface="Century Gothic" panose="020B0502020202020204" pitchFamily="34" charset="0"/>
              </a:rPr>
              <a:t>Illuminazione LED</a:t>
            </a:r>
          </a:p>
          <a:p>
            <a:pPr marL="171450" indent="-171450" algn="just">
              <a:spcAft>
                <a:spcPts val="600"/>
              </a:spcAft>
              <a:buFont typeface="Arial" panose="020B0604020202020204" pitchFamily="34" charset="0"/>
              <a:buChar char="•"/>
            </a:pPr>
            <a:r>
              <a:rPr lang="it-IT" sz="1200" dirty="0" smtClean="0">
                <a:solidFill>
                  <a:srgbClr val="002060"/>
                </a:solidFill>
                <a:latin typeface="Century Gothic" panose="020B0502020202020204" pitchFamily="34" charset="0"/>
              </a:rPr>
              <a:t>Impianto solare termico</a:t>
            </a:r>
          </a:p>
          <a:p>
            <a:pPr marL="171450" indent="-171450" algn="just">
              <a:spcAft>
                <a:spcPts val="600"/>
              </a:spcAft>
              <a:buFont typeface="Arial" panose="020B0604020202020204" pitchFamily="34" charset="0"/>
              <a:buChar char="•"/>
            </a:pPr>
            <a:endParaRPr lang="it-IT" sz="1200" dirty="0">
              <a:solidFill>
                <a:srgbClr val="002060"/>
              </a:solidFill>
              <a:latin typeface="Century Gothic" panose="020B0502020202020204" pitchFamily="34" charset="0"/>
            </a:endParaRPr>
          </a:p>
          <a:p>
            <a:pPr lvl="0" algn="just"/>
            <a:endParaRPr lang="it-IT" sz="1200" dirty="0">
              <a:solidFill>
                <a:srgbClr val="002060"/>
              </a:solidFill>
              <a:latin typeface="Century Gothic" panose="020B0502020202020204" pitchFamily="34" charset="0"/>
            </a:endParaRPr>
          </a:p>
        </p:txBody>
      </p:sp>
      <p:sp>
        <p:nvSpPr>
          <p:cNvPr id="7" name="Text Box 6"/>
          <p:cNvSpPr txBox="1">
            <a:spLocks noChangeArrowheads="1"/>
          </p:cNvSpPr>
          <p:nvPr/>
        </p:nvSpPr>
        <p:spPr bwMode="auto">
          <a:xfrm>
            <a:off x="601980" y="448300"/>
            <a:ext cx="8506524" cy="2647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ts val="1400"/>
              </a:spcAft>
            </a:pPr>
            <a:r>
              <a:rPr lang="it-IT" altLang="it-IT" sz="1400" b="1" dirty="0" smtClean="0">
                <a:solidFill>
                  <a:schemeClr val="bg1"/>
                </a:solidFill>
                <a:latin typeface="Century Gothic" panose="020B0502020202020204" pitchFamily="34" charset="0"/>
                <a:cs typeface="Arial" pitchFamily="34" charset="0"/>
              </a:rPr>
              <a:t>Intervento </a:t>
            </a:r>
            <a:r>
              <a:rPr lang="it-IT" altLang="it-IT" b="1" dirty="0" smtClean="0">
                <a:solidFill>
                  <a:schemeClr val="bg1"/>
                </a:solidFill>
                <a:latin typeface="Century Gothic" panose="020B0502020202020204" pitchFamily="34" charset="0"/>
                <a:cs typeface="Arial" pitchFamily="34" charset="0"/>
              </a:rPr>
              <a:t>1.E</a:t>
            </a:r>
            <a:r>
              <a:rPr lang="it-IT" altLang="it-IT" sz="1400" b="1" dirty="0" smtClean="0">
                <a:solidFill>
                  <a:schemeClr val="bg1"/>
                </a:solidFill>
                <a:latin typeface="Century Gothic" panose="020B0502020202020204" pitchFamily="34" charset="0"/>
                <a:cs typeface="Arial" pitchFamily="34" charset="0"/>
              </a:rPr>
              <a:t> </a:t>
            </a:r>
            <a:r>
              <a:rPr lang="it-IT" altLang="it-IT" sz="1400" b="1" dirty="0">
                <a:solidFill>
                  <a:schemeClr val="bg1"/>
                </a:solidFill>
                <a:latin typeface="Century Gothic" panose="020B0502020202020204" pitchFamily="34" charset="0"/>
                <a:cs typeface="Arial" pitchFamily="34" charset="0"/>
              </a:rPr>
              <a:t>realizzato nella Scuola Benedetto Costa </a:t>
            </a:r>
            <a:r>
              <a:rPr lang="it-IT" altLang="it-IT" sz="1400" b="1" dirty="0" smtClean="0">
                <a:solidFill>
                  <a:schemeClr val="bg1"/>
                </a:solidFill>
                <a:latin typeface="Century Gothic" panose="020B0502020202020204" pitchFamily="34" charset="0"/>
                <a:cs typeface="Arial" pitchFamily="34" charset="0"/>
              </a:rPr>
              <a:t>del </a:t>
            </a:r>
            <a:r>
              <a:rPr lang="it-IT" altLang="it-IT" sz="1400" b="1" dirty="0">
                <a:solidFill>
                  <a:schemeClr val="bg1"/>
                </a:solidFill>
                <a:latin typeface="Century Gothic" panose="020B0502020202020204" pitchFamily="34" charset="0"/>
                <a:cs typeface="Arial" pitchFamily="34" charset="0"/>
              </a:rPr>
              <a:t>Comune di </a:t>
            </a:r>
            <a:r>
              <a:rPr lang="it-IT" altLang="it-IT" sz="1400" b="1" dirty="0" smtClean="0">
                <a:solidFill>
                  <a:schemeClr val="bg1"/>
                </a:solidFill>
                <a:latin typeface="Century Gothic" panose="020B0502020202020204" pitchFamily="34" charset="0"/>
                <a:cs typeface="Arial" pitchFamily="34" charset="0"/>
              </a:rPr>
              <a:t>Sarnano</a:t>
            </a:r>
            <a:endParaRPr lang="it-IT" altLang="it-IT" sz="1400" b="1" dirty="0">
              <a:solidFill>
                <a:schemeClr val="bg1"/>
              </a:solidFill>
              <a:latin typeface="Century Gothic" panose="020B0502020202020204" pitchFamily="34" charset="0"/>
              <a:cs typeface="Arial" pitchFamily="34" charset="0"/>
            </a:endParaRPr>
          </a:p>
        </p:txBody>
      </p:sp>
      <p:sp>
        <p:nvSpPr>
          <p:cNvPr id="13" name="Rettangolo 12"/>
          <p:cNvSpPr/>
          <p:nvPr/>
        </p:nvSpPr>
        <p:spPr>
          <a:xfrm>
            <a:off x="7625040" y="4430038"/>
            <a:ext cx="2023585" cy="230832"/>
          </a:xfrm>
          <a:prstGeom prst="rect">
            <a:avLst/>
          </a:prstGeom>
        </p:spPr>
        <p:txBody>
          <a:bodyPr wrap="square">
            <a:spAutoFit/>
          </a:bodyPr>
          <a:lstStyle/>
          <a:p>
            <a:pPr lvl="0" algn="ctr" eaLnBrk="0" fontAlgn="base" hangingPunct="0">
              <a:lnSpc>
                <a:spcPct val="90000"/>
              </a:lnSpc>
              <a:spcBef>
                <a:spcPct val="0"/>
              </a:spcBef>
              <a:spcAft>
                <a:spcPct val="0"/>
              </a:spcAft>
            </a:pPr>
            <a:r>
              <a:rPr lang="it-IT" sz="1000" dirty="0" smtClean="0">
                <a:solidFill>
                  <a:srgbClr val="002060"/>
                </a:solidFill>
                <a:latin typeface="Century Gothic" panose="020B0502020202020204" pitchFamily="34" charset="0"/>
              </a:rPr>
              <a:t>Fonte GSE</a:t>
            </a:r>
            <a:endParaRPr lang="it-IT" sz="1000" dirty="0">
              <a:solidFill>
                <a:srgbClr val="002060"/>
              </a:solidFill>
              <a:latin typeface="Century Gothic" panose="020B0502020202020204" pitchFamily="34" charset="0"/>
            </a:endParaRPr>
          </a:p>
        </p:txBody>
      </p:sp>
      <p:pic>
        <p:nvPicPr>
          <p:cNvPr id="4" name="Immagine 3"/>
          <p:cNvPicPr>
            <a:picLocks noChangeAspect="1"/>
          </p:cNvPicPr>
          <p:nvPr/>
        </p:nvPicPr>
        <p:blipFill rotWithShape="1">
          <a:blip r:embed="rId3"/>
          <a:srcRect t="41888" b="41510"/>
          <a:stretch/>
        </p:blipFill>
        <p:spPr>
          <a:xfrm>
            <a:off x="642859" y="2172252"/>
            <a:ext cx="1979071" cy="654464"/>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 b="3640"/>
          <a:stretch/>
        </p:blipFill>
        <p:spPr bwMode="auto">
          <a:xfrm>
            <a:off x="623830" y="810763"/>
            <a:ext cx="2017129" cy="1246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Immagine 9"/>
          <p:cNvPicPr>
            <a:picLocks noChangeAspect="1"/>
          </p:cNvPicPr>
          <p:nvPr/>
        </p:nvPicPr>
        <p:blipFill rotWithShape="1">
          <a:blip r:embed="rId3"/>
          <a:srcRect t="1327" b="81146"/>
          <a:stretch/>
        </p:blipFill>
        <p:spPr>
          <a:xfrm>
            <a:off x="627619" y="3771701"/>
            <a:ext cx="1979071" cy="690911"/>
          </a:xfrm>
          <a:prstGeom prst="rect">
            <a:avLst/>
          </a:prstGeom>
        </p:spPr>
      </p:pic>
      <p:pic>
        <p:nvPicPr>
          <p:cNvPr id="11" name="Immagine 10"/>
          <p:cNvPicPr>
            <a:picLocks noChangeAspect="1"/>
          </p:cNvPicPr>
          <p:nvPr/>
        </p:nvPicPr>
        <p:blipFill rotWithShape="1">
          <a:blip r:embed="rId3"/>
          <a:srcRect t="21179" b="61963"/>
          <a:stretch/>
        </p:blipFill>
        <p:spPr>
          <a:xfrm>
            <a:off x="642859" y="2967771"/>
            <a:ext cx="1979071" cy="664533"/>
          </a:xfrm>
          <a:prstGeom prst="rect">
            <a:avLst/>
          </a:prstGeom>
        </p:spPr>
      </p:pic>
      <p:sp>
        <p:nvSpPr>
          <p:cNvPr id="6" name="Rettangolo 5"/>
          <p:cNvSpPr/>
          <p:nvPr/>
        </p:nvSpPr>
        <p:spPr>
          <a:xfrm>
            <a:off x="7032104" y="1923678"/>
            <a:ext cx="2111896" cy="1538883"/>
          </a:xfrm>
          <a:prstGeom prst="rect">
            <a:avLst/>
          </a:prstGeom>
        </p:spPr>
        <p:txBody>
          <a:bodyPr wrap="square">
            <a:spAutoFit/>
          </a:bodyPr>
          <a:lstStyle/>
          <a:p>
            <a:pPr algn="ctr"/>
            <a:r>
              <a:rPr lang="it-IT" sz="1600" dirty="0">
                <a:solidFill>
                  <a:srgbClr val="002060"/>
                </a:solidFill>
                <a:latin typeface="Century Gothic" panose="020B0502020202020204" pitchFamily="34" charset="0"/>
              </a:rPr>
              <a:t> </a:t>
            </a:r>
            <a:r>
              <a:rPr lang="it-IT" sz="900" dirty="0" smtClean="0">
                <a:solidFill>
                  <a:srgbClr val="002060"/>
                </a:solidFill>
                <a:latin typeface="Century Gothic" panose="020B0502020202020204" pitchFamily="34" charset="0"/>
              </a:rPr>
              <a:t>con </a:t>
            </a:r>
            <a:r>
              <a:rPr lang="it-IT" sz="900" dirty="0">
                <a:solidFill>
                  <a:srgbClr val="002060"/>
                </a:solidFill>
                <a:latin typeface="Century Gothic" panose="020B0502020202020204" pitchFamily="34" charset="0"/>
              </a:rPr>
              <a:t>il contributo di fondi regionali e del conto </a:t>
            </a:r>
            <a:r>
              <a:rPr lang="it-IT" sz="900" dirty="0" smtClean="0">
                <a:solidFill>
                  <a:srgbClr val="002060"/>
                </a:solidFill>
                <a:latin typeface="Century Gothic" panose="020B0502020202020204" pitchFamily="34" charset="0"/>
              </a:rPr>
              <a:t>termico</a:t>
            </a:r>
          </a:p>
          <a:p>
            <a:pPr algn="ctr"/>
            <a:endParaRPr lang="it-IT" sz="900" dirty="0" smtClean="0">
              <a:solidFill>
                <a:srgbClr val="002060"/>
              </a:solidFill>
              <a:latin typeface="Century Gothic" panose="020B0502020202020204" pitchFamily="34" charset="0"/>
            </a:endParaRPr>
          </a:p>
          <a:p>
            <a:pPr algn="ctr"/>
            <a:r>
              <a:rPr lang="it-IT" sz="1200" dirty="0" smtClean="0">
                <a:solidFill>
                  <a:srgbClr val="002060"/>
                </a:solidFill>
                <a:latin typeface="Century Gothic" panose="020B0502020202020204" pitchFamily="34" charset="0"/>
              </a:rPr>
              <a:t>Protezione </a:t>
            </a:r>
            <a:r>
              <a:rPr lang="it-IT" sz="1200" dirty="0">
                <a:solidFill>
                  <a:srgbClr val="002060"/>
                </a:solidFill>
                <a:latin typeface="Century Gothic" panose="020B0502020202020204" pitchFamily="34" charset="0"/>
              </a:rPr>
              <a:t>Civile FVG (cittadini e imprese): </a:t>
            </a:r>
            <a:endParaRPr lang="it-IT" sz="1200" dirty="0" smtClean="0">
              <a:solidFill>
                <a:srgbClr val="002060"/>
              </a:solidFill>
              <a:latin typeface="Century Gothic" panose="020B0502020202020204" pitchFamily="34" charset="0"/>
            </a:endParaRPr>
          </a:p>
          <a:p>
            <a:pPr algn="ctr"/>
            <a:r>
              <a:rPr lang="it-IT" sz="1200" dirty="0" smtClean="0">
                <a:solidFill>
                  <a:srgbClr val="002060"/>
                </a:solidFill>
                <a:latin typeface="Century Gothic" panose="020B0502020202020204" pitchFamily="34" charset="0"/>
              </a:rPr>
              <a:t>€ 586.000,00</a:t>
            </a:r>
          </a:p>
          <a:p>
            <a:pPr algn="ctr"/>
            <a:r>
              <a:rPr lang="it-IT" sz="1200" dirty="0" smtClean="0">
                <a:solidFill>
                  <a:srgbClr val="002060"/>
                </a:solidFill>
                <a:latin typeface="Century Gothic" panose="020B0502020202020204" pitchFamily="34" charset="0"/>
              </a:rPr>
              <a:t>Spesa </a:t>
            </a:r>
            <a:r>
              <a:rPr lang="it-IT" sz="1200" dirty="0">
                <a:solidFill>
                  <a:srgbClr val="002060"/>
                </a:solidFill>
                <a:latin typeface="Century Gothic" panose="020B0502020202020204" pitchFamily="34" charset="0"/>
              </a:rPr>
              <a:t>netta Regione FVG: </a:t>
            </a:r>
            <a:r>
              <a:rPr lang="it-IT" sz="1200" dirty="0" smtClean="0">
                <a:solidFill>
                  <a:srgbClr val="002060"/>
                </a:solidFill>
                <a:latin typeface="Century Gothic" panose="020B0502020202020204" pitchFamily="34" charset="0"/>
              </a:rPr>
              <a:t>€ 1.108.200,00</a:t>
            </a:r>
            <a:endParaRPr lang="it-IT" sz="1200" dirty="0">
              <a:solidFill>
                <a:srgbClr val="002060"/>
              </a:solidFill>
              <a:latin typeface="Century Gothic" panose="020B0502020202020204" pitchFamily="34" charset="0"/>
            </a:endParaRPr>
          </a:p>
        </p:txBody>
      </p:sp>
      <p:sp>
        <p:nvSpPr>
          <p:cNvPr id="14" name="Rettangolo 13"/>
          <p:cNvSpPr/>
          <p:nvPr/>
        </p:nvSpPr>
        <p:spPr>
          <a:xfrm>
            <a:off x="2881297" y="733138"/>
            <a:ext cx="4170188" cy="230832"/>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ANTE-OPERAM </a:t>
            </a:r>
          </a:p>
        </p:txBody>
      </p:sp>
      <p:sp>
        <p:nvSpPr>
          <p:cNvPr id="15" name="Rettangolo 14"/>
          <p:cNvSpPr/>
          <p:nvPr/>
        </p:nvSpPr>
        <p:spPr>
          <a:xfrm>
            <a:off x="2864910" y="2742054"/>
            <a:ext cx="4182740" cy="236406"/>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POST-OPERAM </a:t>
            </a:r>
          </a:p>
        </p:txBody>
      </p:sp>
      <p:cxnSp>
        <p:nvCxnSpPr>
          <p:cNvPr id="16" name="Connettore 1 15"/>
          <p:cNvCxnSpPr/>
          <p:nvPr/>
        </p:nvCxnSpPr>
        <p:spPr>
          <a:xfrm>
            <a:off x="7048408" y="699542"/>
            <a:ext cx="12551" cy="387797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Freccia in su 18"/>
          <p:cNvSpPr/>
          <p:nvPr/>
        </p:nvSpPr>
        <p:spPr>
          <a:xfrm rot="10800000">
            <a:off x="2686929" y="730863"/>
            <a:ext cx="281354" cy="3791899"/>
          </a:xfrm>
          <a:prstGeom prst="upArrow">
            <a:avLst>
              <a:gd name="adj1" fmla="val 50000"/>
              <a:gd name="adj2" fmla="val 137687"/>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7236296" y="3507854"/>
            <a:ext cx="1804512" cy="1005403"/>
          </a:xfrm>
          <a:prstGeom prst="rect">
            <a:avLst/>
          </a:prstGeom>
        </p:spPr>
        <p:txBody>
          <a:bodyPr wrap="square">
            <a:spAutoFit/>
          </a:bodyPr>
          <a:lstStyle/>
          <a:p>
            <a:pPr algn="ctr"/>
            <a:r>
              <a:rPr lang="it-IT" sz="1400" dirty="0" smtClean="0">
                <a:solidFill>
                  <a:schemeClr val="tx2">
                    <a:lumMod val="75000"/>
                  </a:schemeClr>
                </a:solidFill>
                <a:latin typeface="Century Gothic" panose="020B0502020202020204" pitchFamily="34" charset="0"/>
              </a:rPr>
              <a:t>Incentivo </a:t>
            </a:r>
            <a:r>
              <a:rPr lang="it-IT" sz="1400" dirty="0">
                <a:solidFill>
                  <a:schemeClr val="tx2">
                    <a:lumMod val="75000"/>
                  </a:schemeClr>
                </a:solidFill>
                <a:latin typeface="Century Gothic" panose="020B0502020202020204" pitchFamily="34" charset="0"/>
              </a:rPr>
              <a:t>in Conto </a:t>
            </a:r>
            <a:r>
              <a:rPr lang="it-IT" sz="1400" dirty="0" smtClean="0">
                <a:solidFill>
                  <a:schemeClr val="tx2">
                    <a:lumMod val="75000"/>
                  </a:schemeClr>
                </a:solidFill>
                <a:latin typeface="Century Gothic" panose="020B0502020202020204" pitchFamily="34" charset="0"/>
              </a:rPr>
              <a:t>Termico </a:t>
            </a:r>
            <a:endParaRPr lang="it-IT" sz="1400" dirty="0">
              <a:solidFill>
                <a:schemeClr val="tx2">
                  <a:lumMod val="75000"/>
                </a:schemeClr>
              </a:solidFill>
              <a:latin typeface="Century Gothic" panose="020B0502020202020204" pitchFamily="34" charset="0"/>
            </a:endParaRPr>
          </a:p>
          <a:p>
            <a:pPr algn="ctr">
              <a:spcBef>
                <a:spcPts val="200"/>
              </a:spcBef>
            </a:pPr>
            <a:r>
              <a:rPr lang="it-IT" sz="1400" b="1" dirty="0" smtClean="0">
                <a:solidFill>
                  <a:srgbClr val="002060"/>
                </a:solidFill>
                <a:latin typeface="Century Gothic" panose="020B0502020202020204" pitchFamily="34" charset="0"/>
              </a:rPr>
              <a:t>€ 465.800,00</a:t>
            </a:r>
          </a:p>
          <a:p>
            <a:pPr algn="ctr">
              <a:spcBef>
                <a:spcPts val="200"/>
              </a:spcBef>
            </a:pPr>
            <a:r>
              <a:rPr lang="it-IT" sz="1400" b="1" dirty="0" smtClean="0">
                <a:solidFill>
                  <a:srgbClr val="002060"/>
                </a:solidFill>
                <a:latin typeface="Century Gothic" panose="020B0502020202020204" pitchFamily="34" charset="0"/>
              </a:rPr>
              <a:t> </a:t>
            </a:r>
            <a:r>
              <a:rPr lang="it-IT" sz="1200" b="1" dirty="0" smtClean="0">
                <a:solidFill>
                  <a:srgbClr val="002060"/>
                </a:solidFill>
                <a:latin typeface="Century Gothic" panose="020B0502020202020204" pitchFamily="34" charset="0"/>
              </a:rPr>
              <a:t>(22% della spesa)</a:t>
            </a:r>
            <a:endParaRPr lang="it-IT" sz="1200" b="1" dirty="0">
              <a:solidFill>
                <a:srgbClr val="002060"/>
              </a:solidFill>
              <a:latin typeface="Century Gothic" panose="020B0502020202020204" pitchFamily="34" charset="0"/>
            </a:endParaRPr>
          </a:p>
        </p:txBody>
      </p:sp>
      <p:sp>
        <p:nvSpPr>
          <p:cNvPr id="21" name="Rettangolo 20"/>
          <p:cNvSpPr/>
          <p:nvPr/>
        </p:nvSpPr>
        <p:spPr>
          <a:xfrm>
            <a:off x="7236296" y="771550"/>
            <a:ext cx="1763688" cy="1195199"/>
          </a:xfrm>
          <a:prstGeom prst="rect">
            <a:avLst/>
          </a:prstGeom>
        </p:spPr>
        <p:txBody>
          <a:bodyPr wrap="square">
            <a:spAutoFit/>
          </a:bodyPr>
          <a:lstStyle/>
          <a:p>
            <a:pPr algn="ctr">
              <a:spcBef>
                <a:spcPts val="200"/>
              </a:spcBef>
            </a:pPr>
            <a:r>
              <a:rPr lang="it-IT" sz="1400" dirty="0">
                <a:solidFill>
                  <a:srgbClr val="002060"/>
                </a:solidFill>
                <a:latin typeface="Century Gothic" panose="020B0502020202020204" pitchFamily="34" charset="0"/>
              </a:rPr>
              <a:t>Spesa totale sostenuta per la realizzazione dell’intervento</a:t>
            </a:r>
          </a:p>
          <a:p>
            <a:pPr algn="ctr">
              <a:spcBef>
                <a:spcPts val="200"/>
              </a:spcBef>
            </a:pPr>
            <a:r>
              <a:rPr lang="it-IT" sz="1400" b="1" dirty="0" smtClean="0">
                <a:solidFill>
                  <a:srgbClr val="002060"/>
                </a:solidFill>
                <a:latin typeface="Century Gothic" panose="020B0502020202020204" pitchFamily="34" charset="0"/>
              </a:rPr>
              <a:t>€ </a:t>
            </a:r>
            <a:r>
              <a:rPr lang="it-IT" sz="1400" b="1" dirty="0">
                <a:solidFill>
                  <a:srgbClr val="002060"/>
                </a:solidFill>
                <a:latin typeface="Century Gothic" panose="020B0502020202020204" pitchFamily="34" charset="0"/>
              </a:rPr>
              <a:t>2.160.000,00</a:t>
            </a:r>
            <a:endParaRPr lang="it-IT" sz="1200" b="1" dirty="0" smtClean="0">
              <a:solidFill>
                <a:srgbClr val="002060"/>
              </a:solidFill>
              <a:latin typeface="Century Gothic" panose="020B0502020202020204" pitchFamily="34" charset="0"/>
            </a:endParaRPr>
          </a:p>
        </p:txBody>
      </p:sp>
      <p:sp>
        <p:nvSpPr>
          <p:cNvPr id="22"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2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37683381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ccia in su 27"/>
          <p:cNvSpPr/>
          <p:nvPr/>
        </p:nvSpPr>
        <p:spPr>
          <a:xfrm rot="10800000">
            <a:off x="2610196" y="721996"/>
            <a:ext cx="375608" cy="3899240"/>
          </a:xfrm>
          <a:prstGeom prst="upArrow">
            <a:avLst>
              <a:gd name="adj1" fmla="val 50000"/>
              <a:gd name="adj2" fmla="val 135826"/>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2861267" y="719974"/>
            <a:ext cx="4162987" cy="230832"/>
          </a:xfrm>
          <a:prstGeom prst="rect">
            <a:avLst/>
          </a:prstGeom>
          <a:solidFill>
            <a:schemeClr val="accent5">
              <a:lumMod val="20000"/>
              <a:lumOff val="80000"/>
            </a:schemeClr>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ANTE-OPERAM </a:t>
            </a:r>
          </a:p>
        </p:txBody>
      </p:sp>
      <p:sp>
        <p:nvSpPr>
          <p:cNvPr id="23" name="Rectangle 5"/>
          <p:cNvSpPr>
            <a:spLocks noChangeArrowheads="1"/>
          </p:cNvSpPr>
          <p:nvPr/>
        </p:nvSpPr>
        <p:spPr bwMode="auto">
          <a:xfrm>
            <a:off x="579120" y="452806"/>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21509" name="Text Box 6"/>
          <p:cNvSpPr txBox="1">
            <a:spLocks noChangeArrowheads="1"/>
          </p:cNvSpPr>
          <p:nvPr/>
        </p:nvSpPr>
        <p:spPr bwMode="auto">
          <a:xfrm>
            <a:off x="1509713" y="471488"/>
            <a:ext cx="6507956" cy="1988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lIns="27432" tIns="27432" rIns="27432" bIns="27432"/>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ts val="1400"/>
              </a:spcAft>
              <a:buFont typeface="Arial"/>
              <a:buNone/>
            </a:pPr>
            <a:r>
              <a:rPr lang="it-IT" altLang="it-IT" sz="1400" b="1" dirty="0" smtClean="0">
                <a:solidFill>
                  <a:schemeClr val="bg1"/>
                </a:solidFill>
                <a:latin typeface="Century Gothic" panose="020B0502020202020204" pitchFamily="34" charset="0"/>
                <a:cs typeface="Arial" pitchFamily="34" charset="0"/>
              </a:rPr>
              <a:t>Intervento </a:t>
            </a:r>
            <a:r>
              <a:rPr lang="it-IT" altLang="it-IT" sz="1400" b="1" dirty="0">
                <a:solidFill>
                  <a:schemeClr val="bg1"/>
                </a:solidFill>
                <a:latin typeface="Century Gothic" panose="020B0502020202020204" pitchFamily="34" charset="0"/>
                <a:cs typeface="Arial" pitchFamily="34" charset="0"/>
              </a:rPr>
              <a:t>1E Sant’Anatolia di Narco Istituto Tecnico Agrario Statale (PG)</a:t>
            </a:r>
          </a:p>
        </p:txBody>
      </p:sp>
      <p:sp>
        <p:nvSpPr>
          <p:cNvPr id="13" name="Rettangolo 12"/>
          <p:cNvSpPr/>
          <p:nvPr/>
        </p:nvSpPr>
        <p:spPr>
          <a:xfrm rot="10800000">
            <a:off x="575871" y="739832"/>
            <a:ext cx="2009387" cy="3870267"/>
          </a:xfrm>
          <a:prstGeom prst="rect">
            <a:avLst/>
          </a:prstGeom>
          <a:gradFill>
            <a:gsLst>
              <a:gs pos="100000">
                <a:schemeClr val="accent5">
                  <a:lumMod val="20000"/>
                  <a:lumOff val="80000"/>
                </a:schemeClr>
              </a:gs>
              <a:gs pos="100000">
                <a:srgbClr val="F2F71D"/>
              </a:gs>
              <a:gs pos="0">
                <a:srgbClr val="FCFDC7"/>
              </a:gs>
              <a:gs pos="100000">
                <a:schemeClr val="accent1">
                  <a:tint val="44500"/>
                  <a:satMod val="160000"/>
                </a:schemeClr>
              </a:gs>
              <a:gs pos="100000">
                <a:schemeClr val="accent6">
                  <a:lumMod val="20000"/>
                  <a:lumOff val="80000"/>
                </a:schemeClr>
              </a:gs>
              <a:gs pos="100000">
                <a:srgbClr val="E0F766"/>
              </a:gs>
              <a:gs pos="100000">
                <a:schemeClr val="accent5">
                  <a:lumMod val="20000"/>
                  <a:lumOff val="80000"/>
                </a:schemeClr>
              </a:gs>
              <a:gs pos="0">
                <a:srgbClr val="0088E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511" name="Rettangolo 13"/>
          <p:cNvSpPr>
            <a:spLocks noChangeArrowheads="1"/>
          </p:cNvSpPr>
          <p:nvPr/>
        </p:nvSpPr>
        <p:spPr bwMode="auto">
          <a:xfrm>
            <a:off x="6840141" y="4569619"/>
            <a:ext cx="1518047"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0"/>
              </a:spcBef>
              <a:buFontTx/>
              <a:buNone/>
            </a:pPr>
            <a:r>
              <a:rPr lang="it-IT" altLang="it-IT" sz="750">
                <a:solidFill>
                  <a:srgbClr val="002060"/>
                </a:solidFill>
                <a:latin typeface="Century Gothic" panose="020B0502020202020204" pitchFamily="34" charset="0"/>
              </a:rPr>
              <a:t>Fonte GSE</a:t>
            </a:r>
          </a:p>
        </p:txBody>
      </p:sp>
      <p:sp>
        <p:nvSpPr>
          <p:cNvPr id="25" name="Rettangolo 24"/>
          <p:cNvSpPr/>
          <p:nvPr/>
        </p:nvSpPr>
        <p:spPr>
          <a:xfrm>
            <a:off x="2939827" y="932950"/>
            <a:ext cx="3785169" cy="3995966"/>
          </a:xfrm>
          <a:prstGeom prst="rect">
            <a:avLst/>
          </a:prstGeom>
        </p:spPr>
        <p:txBody>
          <a:bodyPr wrap="square">
            <a:spAutoFit/>
          </a:bodyPr>
          <a:lstStyle/>
          <a:p>
            <a:pPr algn="just">
              <a:defRPr/>
            </a:pPr>
            <a:r>
              <a:rPr lang="it-IT" sz="1200" dirty="0">
                <a:solidFill>
                  <a:srgbClr val="002060"/>
                </a:solidFill>
                <a:latin typeface="Century Gothic" panose="020B0502020202020204" pitchFamily="34" charset="0"/>
              </a:rPr>
              <a:t>L’Istituto Tecnico Agrario Statale non ha registrato particolari problemi di stabilità in seguito al Terremoto del 2016 ma è stato prudentemente chiuso per evitare inutili situazioni di pericolo per studenti, docenti e personale. L’Amministrazione Comunale ha quindi ritenuto opportuno trasformare gli eventi sismici, e le loro conseguenze, in una opportunità di rilancio per l’Istituto stesso.</a:t>
            </a:r>
          </a:p>
          <a:p>
            <a:pPr algn="just" eaLnBrk="1" hangingPunct="1">
              <a:defRPr/>
            </a:pPr>
            <a:endParaRPr lang="it-IT" sz="900" dirty="0">
              <a:solidFill>
                <a:srgbClr val="002060"/>
              </a:solidFill>
              <a:latin typeface="Century Gothic" panose="020B0502020202020204" pitchFamily="34" charset="0"/>
            </a:endParaRPr>
          </a:p>
          <a:p>
            <a:pPr algn="just" eaLnBrk="1" hangingPunct="1">
              <a:defRPr/>
            </a:pPr>
            <a:endParaRPr lang="it-IT" sz="900" dirty="0">
              <a:solidFill>
                <a:srgbClr val="002060"/>
              </a:solidFill>
              <a:latin typeface="Century Gothic" panose="020B0502020202020204" pitchFamily="34" charset="0"/>
            </a:endParaRPr>
          </a:p>
          <a:p>
            <a:pPr algn="just">
              <a:spcAft>
                <a:spcPts val="225"/>
              </a:spcAft>
              <a:defRPr/>
            </a:pPr>
            <a:r>
              <a:rPr lang="it-IT" sz="1200" dirty="0" smtClean="0">
                <a:solidFill>
                  <a:srgbClr val="002060"/>
                </a:solidFill>
                <a:latin typeface="Century Gothic" panose="020B0502020202020204" pitchFamily="34" charset="0"/>
              </a:rPr>
              <a:t>I </a:t>
            </a:r>
            <a:r>
              <a:rPr lang="it-IT" sz="1200" dirty="0">
                <a:solidFill>
                  <a:srgbClr val="002060"/>
                </a:solidFill>
                <a:latin typeface="Century Gothic" panose="020B0502020202020204" pitchFamily="34" charset="0"/>
              </a:rPr>
              <a:t>finanziamenti </a:t>
            </a:r>
            <a:r>
              <a:rPr lang="it-IT" sz="1200" dirty="0" smtClean="0">
                <a:solidFill>
                  <a:srgbClr val="002060"/>
                </a:solidFill>
                <a:latin typeface="Century Gothic" panose="020B0502020202020204" pitchFamily="34" charset="0"/>
              </a:rPr>
              <a:t>Por </a:t>
            </a:r>
            <a:r>
              <a:rPr lang="it-IT" sz="1200" dirty="0">
                <a:solidFill>
                  <a:srgbClr val="002060"/>
                </a:solidFill>
                <a:latin typeface="Century Gothic" panose="020B0502020202020204" pitchFamily="34" charset="0"/>
              </a:rPr>
              <a:t>FESR Regione Umbria e </a:t>
            </a:r>
            <a:r>
              <a:rPr lang="it-IT" sz="1200" dirty="0" smtClean="0">
                <a:solidFill>
                  <a:srgbClr val="002060"/>
                </a:solidFill>
                <a:latin typeface="Century Gothic" panose="020B0502020202020204" pitchFamily="34" charset="0"/>
              </a:rPr>
              <a:t>CT. I </a:t>
            </a:r>
            <a:r>
              <a:rPr lang="it-IT" sz="1200" dirty="0">
                <a:solidFill>
                  <a:srgbClr val="002060"/>
                </a:solidFill>
                <a:latin typeface="Century Gothic" panose="020B0502020202020204" pitchFamily="34" charset="0"/>
              </a:rPr>
              <a:t>requisiti NZEB sono stati raggiunti grazie ad una accurata progettazione del sistema edificio-impianto:</a:t>
            </a:r>
          </a:p>
          <a:p>
            <a:pPr marL="128588" indent="-128588" algn="just">
              <a:buFont typeface="Arial" panose="020B0604020202020204" pitchFamily="34" charset="0"/>
              <a:buChar char="•"/>
              <a:defRPr/>
            </a:pPr>
            <a:r>
              <a:rPr lang="it-IT" sz="1200" dirty="0">
                <a:solidFill>
                  <a:srgbClr val="002060"/>
                </a:solidFill>
                <a:latin typeface="Century Gothic" panose="020B0502020202020204" pitchFamily="34" charset="0"/>
              </a:rPr>
              <a:t>Isolamento termico </a:t>
            </a:r>
          </a:p>
          <a:p>
            <a:pPr marL="128588" indent="-128588" algn="just">
              <a:buFont typeface="Arial" panose="020B0604020202020204" pitchFamily="34" charset="0"/>
              <a:buChar char="•"/>
              <a:defRPr/>
            </a:pPr>
            <a:r>
              <a:rPr lang="it-IT" sz="1200" dirty="0">
                <a:solidFill>
                  <a:srgbClr val="002060"/>
                </a:solidFill>
                <a:latin typeface="Century Gothic" panose="020B0502020202020204" pitchFamily="34" charset="0"/>
              </a:rPr>
              <a:t>Interventi su infissi </a:t>
            </a:r>
          </a:p>
          <a:p>
            <a:pPr marL="128588" indent="-128588" algn="just">
              <a:buFont typeface="Arial" panose="020B0604020202020204" pitchFamily="34" charset="0"/>
              <a:buChar char="•"/>
              <a:defRPr/>
            </a:pPr>
            <a:r>
              <a:rPr lang="it-IT" sz="1200" dirty="0">
                <a:solidFill>
                  <a:srgbClr val="002060"/>
                </a:solidFill>
                <a:latin typeface="Century Gothic" panose="020B0502020202020204" pitchFamily="34" charset="0"/>
              </a:rPr>
              <a:t>Illuminazione LED</a:t>
            </a:r>
          </a:p>
          <a:p>
            <a:pPr marL="128588" indent="-128588" algn="just">
              <a:buFont typeface="Arial" panose="020B0604020202020204" pitchFamily="34" charset="0"/>
              <a:buChar char="•"/>
              <a:defRPr/>
            </a:pPr>
            <a:r>
              <a:rPr lang="it-IT" sz="1200" dirty="0">
                <a:solidFill>
                  <a:srgbClr val="002060"/>
                </a:solidFill>
                <a:latin typeface="Century Gothic" panose="020B0502020202020204" pitchFamily="34" charset="0"/>
              </a:rPr>
              <a:t>Pompa di calore</a:t>
            </a:r>
          </a:p>
          <a:p>
            <a:pPr marL="128588" indent="-128588" algn="just">
              <a:buFont typeface="Arial" panose="020B0604020202020204" pitchFamily="34" charset="0"/>
              <a:buChar char="•"/>
              <a:defRPr/>
            </a:pPr>
            <a:r>
              <a:rPr lang="it-IT" sz="1200" dirty="0">
                <a:solidFill>
                  <a:srgbClr val="002060"/>
                </a:solidFill>
                <a:latin typeface="Century Gothic" panose="020B0502020202020204" pitchFamily="34" charset="0"/>
              </a:rPr>
              <a:t>Impianto FTV</a:t>
            </a:r>
          </a:p>
          <a:p>
            <a:pPr marL="128588" indent="-128588" algn="just">
              <a:buFont typeface="Arial" panose="020B0604020202020204" pitchFamily="34" charset="0"/>
              <a:buChar char="•"/>
              <a:defRPr/>
            </a:pPr>
            <a:endParaRPr lang="it-IT" sz="900" dirty="0">
              <a:solidFill>
                <a:srgbClr val="002060"/>
              </a:solidFill>
              <a:latin typeface="Century Gothic" panose="020B0502020202020204" pitchFamily="34" charset="0"/>
            </a:endParaRPr>
          </a:p>
          <a:p>
            <a:pPr algn="just" eaLnBrk="1" hangingPunct="1">
              <a:defRPr/>
            </a:pPr>
            <a:endParaRPr lang="it-IT" sz="900" dirty="0">
              <a:solidFill>
                <a:srgbClr val="002060"/>
              </a:solidFill>
              <a:latin typeface="Century Gothic" panose="020B0502020202020204" pitchFamily="34" charset="0"/>
            </a:endParaRPr>
          </a:p>
        </p:txBody>
      </p:sp>
      <p:pic>
        <p:nvPicPr>
          <p:cNvPr id="21516"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422" y="967979"/>
            <a:ext cx="1768079" cy="143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Immagin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3423" y="2695575"/>
            <a:ext cx="1782366" cy="1635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8" name="Rettangolo 5"/>
          <p:cNvSpPr>
            <a:spLocks noChangeArrowheads="1"/>
          </p:cNvSpPr>
          <p:nvPr/>
        </p:nvSpPr>
        <p:spPr bwMode="auto">
          <a:xfrm>
            <a:off x="7153422" y="794277"/>
            <a:ext cx="1878036" cy="148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it-IT" altLang="it-IT" sz="1000" dirty="0">
                <a:solidFill>
                  <a:srgbClr val="002060"/>
                </a:solidFill>
                <a:latin typeface="Century Gothic" panose="020B0502020202020204" pitchFamily="34" charset="0"/>
              </a:rPr>
              <a:t>L’immobile è passato da una classe energetica E a una classe A3, </a:t>
            </a:r>
            <a:r>
              <a:rPr lang="it-IT" altLang="it-IT" sz="1000" dirty="0" smtClean="0">
                <a:solidFill>
                  <a:srgbClr val="002060"/>
                </a:solidFill>
                <a:latin typeface="Century Gothic" panose="020B0502020202020204" pitchFamily="34" charset="0"/>
              </a:rPr>
              <a:t>permettendo </a:t>
            </a:r>
            <a:r>
              <a:rPr lang="it-IT" altLang="it-IT" sz="1000" dirty="0">
                <a:solidFill>
                  <a:srgbClr val="002060"/>
                </a:solidFill>
                <a:latin typeface="Century Gothic" panose="020B0502020202020204" pitchFamily="34" charset="0"/>
              </a:rPr>
              <a:t>di risparmiare ogni anno oltre 79.350 kWh di energia primaria, immettendo in atmosfera 23,5 tonnellate di CO</a:t>
            </a:r>
            <a:r>
              <a:rPr lang="it-IT" altLang="it-IT" sz="800" dirty="0">
                <a:solidFill>
                  <a:srgbClr val="002060"/>
                </a:solidFill>
                <a:latin typeface="Century Gothic" panose="020B0502020202020204" pitchFamily="34" charset="0"/>
              </a:rPr>
              <a:t>2</a:t>
            </a:r>
            <a:r>
              <a:rPr lang="it-IT" altLang="it-IT" sz="1000" dirty="0">
                <a:solidFill>
                  <a:srgbClr val="002060"/>
                </a:solidFill>
                <a:latin typeface="Century Gothic" panose="020B0502020202020204" pitchFamily="34" charset="0"/>
              </a:rPr>
              <a:t> in meno</a:t>
            </a:r>
            <a:r>
              <a:rPr lang="it-IT" altLang="it-IT" sz="1050" dirty="0">
                <a:solidFill>
                  <a:srgbClr val="002060"/>
                </a:solidFill>
                <a:latin typeface="Century Gothic" panose="020B0502020202020204" pitchFamily="34" charset="0"/>
              </a:rPr>
              <a:t>.</a:t>
            </a:r>
          </a:p>
        </p:txBody>
      </p:sp>
      <p:sp>
        <p:nvSpPr>
          <p:cNvPr id="26" name="Rettangolo 25"/>
          <p:cNvSpPr/>
          <p:nvPr/>
        </p:nvSpPr>
        <p:spPr>
          <a:xfrm>
            <a:off x="7380186" y="3664927"/>
            <a:ext cx="1353741" cy="789960"/>
          </a:xfrm>
          <a:prstGeom prst="rect">
            <a:avLst/>
          </a:prstGeom>
        </p:spPr>
        <p:txBody>
          <a:bodyPr>
            <a:spAutoFit/>
          </a:bodyPr>
          <a:lstStyle/>
          <a:p>
            <a:pPr algn="ctr" eaLnBrk="1" hangingPunct="1">
              <a:defRPr/>
            </a:pPr>
            <a:r>
              <a:rPr lang="it-IT" sz="1050" dirty="0">
                <a:solidFill>
                  <a:schemeClr val="tx2">
                    <a:lumMod val="75000"/>
                  </a:schemeClr>
                </a:solidFill>
                <a:latin typeface="Century Gothic" panose="020B0502020202020204" pitchFamily="34" charset="0"/>
              </a:rPr>
              <a:t>Incentivo in Conto Termico </a:t>
            </a:r>
          </a:p>
          <a:p>
            <a:pPr algn="ctr">
              <a:spcBef>
                <a:spcPts val="150"/>
              </a:spcBef>
              <a:defRPr/>
            </a:pPr>
            <a:r>
              <a:rPr lang="it-IT" sz="1050" b="1" dirty="0">
                <a:solidFill>
                  <a:srgbClr val="002060"/>
                </a:solidFill>
                <a:latin typeface="Century Gothic" panose="020B0502020202020204" pitchFamily="34" charset="0"/>
              </a:rPr>
              <a:t>€ 200.000,00</a:t>
            </a:r>
          </a:p>
          <a:p>
            <a:pPr algn="ctr">
              <a:spcBef>
                <a:spcPts val="150"/>
              </a:spcBef>
              <a:defRPr/>
            </a:pPr>
            <a:r>
              <a:rPr lang="it-IT" sz="1050" b="1" dirty="0">
                <a:solidFill>
                  <a:srgbClr val="002060"/>
                </a:solidFill>
                <a:latin typeface="Century Gothic" panose="020B0502020202020204" pitchFamily="34" charset="0"/>
              </a:rPr>
              <a:t> </a:t>
            </a:r>
            <a:r>
              <a:rPr lang="it-IT" sz="900" b="1" dirty="0">
                <a:solidFill>
                  <a:srgbClr val="002060"/>
                </a:solidFill>
                <a:latin typeface="Century Gothic" panose="020B0502020202020204" pitchFamily="34" charset="0"/>
              </a:rPr>
              <a:t>(65% della spesa)</a:t>
            </a:r>
          </a:p>
        </p:txBody>
      </p:sp>
      <p:pic>
        <p:nvPicPr>
          <p:cNvPr id="21521" name="Immagine 8"/>
          <p:cNvPicPr>
            <a:picLocks noChangeAspect="1"/>
          </p:cNvPicPr>
          <p:nvPr/>
        </p:nvPicPr>
        <p:blipFill>
          <a:blip r:embed="rId5">
            <a:extLst>
              <a:ext uri="{28A0092B-C50C-407E-A947-70E740481C1C}">
                <a14:useLocalDpi xmlns:a14="http://schemas.microsoft.com/office/drawing/2010/main" val="0"/>
              </a:ext>
            </a:extLst>
          </a:blip>
          <a:srcRect l="29352" t="12439" r="34445" b="15489"/>
          <a:stretch>
            <a:fillRect/>
          </a:stretch>
        </p:blipFill>
        <p:spPr bwMode="auto">
          <a:xfrm>
            <a:off x="7366266" y="2295490"/>
            <a:ext cx="1433076" cy="138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
        <p:nvSpPr>
          <p:cNvPr id="17"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7" name="Rettangolo 26"/>
          <p:cNvSpPr/>
          <p:nvPr/>
        </p:nvSpPr>
        <p:spPr>
          <a:xfrm>
            <a:off x="2730343" y="2643446"/>
            <a:ext cx="4302224" cy="232758"/>
          </a:xfrm>
          <a:prstGeom prst="rect">
            <a:avLst/>
          </a:prstGeom>
          <a:solidFill>
            <a:srgbClr val="00B0F0"/>
          </a:solidFill>
        </p:spPr>
        <p:txBody>
          <a:bodyPr wrap="square">
            <a:spAutoFit/>
          </a:bodyPr>
          <a:lstStyle/>
          <a:p>
            <a:pPr algn="ctr" eaLnBrk="0" fontAlgn="base" hangingPunct="0">
              <a:lnSpc>
                <a:spcPct val="90000"/>
              </a:lnSpc>
              <a:spcBef>
                <a:spcPct val="0"/>
              </a:spcBef>
              <a:spcAft>
                <a:spcPct val="0"/>
              </a:spcAft>
            </a:pPr>
            <a:r>
              <a:rPr lang="it-IT" sz="1000" b="1" dirty="0">
                <a:solidFill>
                  <a:srgbClr val="002060"/>
                </a:solidFill>
                <a:latin typeface="Century Gothic" panose="020B0502020202020204" pitchFamily="34" charset="0"/>
              </a:rPr>
              <a:t>POST-OPERAM </a:t>
            </a:r>
          </a:p>
        </p:txBody>
      </p:sp>
      <p:cxnSp>
        <p:nvCxnSpPr>
          <p:cNvPr id="29" name="Connettore 1 28"/>
          <p:cNvCxnSpPr/>
          <p:nvPr/>
        </p:nvCxnSpPr>
        <p:spPr>
          <a:xfrm>
            <a:off x="7020272" y="699542"/>
            <a:ext cx="12551" cy="3877972"/>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9908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609600" y="703263"/>
            <a:ext cx="5113338" cy="569912"/>
          </a:xfrm>
        </p:spPr>
        <p:txBody>
          <a:bodyPr>
            <a:normAutofit fontScale="90000"/>
          </a:bodyPr>
          <a:lstStyle/>
          <a:p>
            <a:r>
              <a:rPr lang="it-IT" sz="1800" b="1" dirty="0">
                <a:solidFill>
                  <a:srgbClr val="002060"/>
                </a:solidFill>
                <a:latin typeface="Arial" panose="020B0604020202020204" pitchFamily="34" charset="0"/>
                <a:cs typeface="Arial" panose="020B0604020202020204" pitchFamily="34" charset="0"/>
              </a:rPr>
              <a:t>Palestra-Scuola Primaria Borgo Padova–Castelfranco Veneto (</a:t>
            </a:r>
            <a:r>
              <a:rPr lang="it-IT" sz="1800" b="1" dirty="0" smtClean="0">
                <a:solidFill>
                  <a:srgbClr val="002060"/>
                </a:solidFill>
                <a:latin typeface="Arial" panose="020B0604020202020204" pitchFamily="34" charset="0"/>
                <a:cs typeface="Arial" panose="020B0604020202020204" pitchFamily="34" charset="0"/>
              </a:rPr>
              <a:t>TV)</a:t>
            </a:r>
            <a:r>
              <a:rPr lang="it-IT" sz="1800" b="1" dirty="0">
                <a:solidFill>
                  <a:srgbClr val="002060"/>
                </a:solidFill>
                <a:latin typeface="Arial" panose="020B0604020202020204" pitchFamily="34" charset="0"/>
                <a:cs typeface="Arial" panose="020B0604020202020204" pitchFamily="34" charset="0"/>
              </a:rPr>
              <a:t/>
            </a:r>
            <a:br>
              <a:rPr lang="it-IT" sz="1800" b="1" dirty="0">
                <a:solidFill>
                  <a:srgbClr val="002060"/>
                </a:solidFill>
                <a:latin typeface="Arial" panose="020B0604020202020204" pitchFamily="34" charset="0"/>
                <a:cs typeface="Arial" panose="020B0604020202020204" pitchFamily="34" charset="0"/>
              </a:rPr>
            </a:br>
            <a:r>
              <a:rPr lang="it-IT" sz="1050" dirty="0">
                <a:solidFill>
                  <a:schemeClr val="tx2">
                    <a:lumMod val="50000"/>
                  </a:schemeClr>
                </a:solidFill>
              </a:rPr>
              <a:t>RELAMPING</a:t>
            </a:r>
            <a:endParaRPr lang="it-IT" dirty="0">
              <a:solidFill>
                <a:schemeClr val="tx2">
                  <a:lumMod val="50000"/>
                </a:schemeClr>
              </a:solidFill>
            </a:endParaRPr>
          </a:p>
        </p:txBody>
      </p:sp>
      <p:sp>
        <p:nvSpPr>
          <p:cNvPr id="6" name="Rettangolo 5"/>
          <p:cNvSpPr/>
          <p:nvPr/>
        </p:nvSpPr>
        <p:spPr>
          <a:xfrm>
            <a:off x="606232" y="1405146"/>
            <a:ext cx="6440381" cy="1449115"/>
          </a:xfrm>
          <a:prstGeom prst="rect">
            <a:avLst/>
          </a:prstGeom>
        </p:spPr>
        <p:txBody>
          <a:bodyPr wrap="square">
            <a:spAutoFit/>
          </a:bodyPr>
          <a:lstStyle/>
          <a:p>
            <a:pPr eaLnBrk="0" hangingPunct="0">
              <a:defRPr/>
            </a:pPr>
            <a:r>
              <a:rPr lang="it-IT" sz="1200" dirty="0">
                <a:solidFill>
                  <a:srgbClr val="333333"/>
                </a:solidFill>
                <a:latin typeface="Titillium" panose="00000500000000000000" pitchFamily="50" charset="0"/>
              </a:rPr>
              <a:t>Potenza totale del sistema d'illuminazione </a:t>
            </a:r>
            <a:r>
              <a:rPr lang="it-IT" sz="1200" dirty="0" err="1">
                <a:solidFill>
                  <a:srgbClr val="333333"/>
                </a:solidFill>
                <a:latin typeface="Titillium" panose="00000500000000000000" pitchFamily="50" charset="0"/>
              </a:rPr>
              <a:t>pre</a:t>
            </a:r>
            <a:r>
              <a:rPr lang="it-IT" sz="1200" dirty="0">
                <a:solidFill>
                  <a:srgbClr val="333333"/>
                </a:solidFill>
                <a:latin typeface="Titillium" panose="00000500000000000000" pitchFamily="50" charset="0"/>
              </a:rPr>
              <a:t> intervento: 4,64 kW</a:t>
            </a:r>
          </a:p>
          <a:p>
            <a:pPr eaLnBrk="0" hangingPunct="0">
              <a:defRPr/>
            </a:pPr>
            <a:r>
              <a:rPr lang="it-IT" sz="1200" dirty="0">
                <a:solidFill>
                  <a:srgbClr val="333333"/>
                </a:solidFill>
                <a:latin typeface="Titillium" panose="00000500000000000000" pitchFamily="50" charset="0"/>
              </a:rPr>
              <a:t>Potenza totale del sistema d'illuminazione post intervento: 2 kW</a:t>
            </a:r>
          </a:p>
          <a:p>
            <a:pPr eaLnBrk="0" hangingPunct="0">
              <a:defRPr/>
            </a:pPr>
            <a:r>
              <a:rPr lang="it-IT" sz="1200" dirty="0">
                <a:solidFill>
                  <a:srgbClr val="333333"/>
                </a:solidFill>
                <a:latin typeface="Titillium" panose="00000500000000000000" pitchFamily="50" charset="0"/>
              </a:rPr>
              <a:t>Illuminazione a LED</a:t>
            </a:r>
          </a:p>
          <a:p>
            <a:pPr eaLnBrk="0" hangingPunct="0">
              <a:defRPr/>
            </a:pPr>
            <a:r>
              <a:rPr lang="it-IT" sz="1200" dirty="0">
                <a:solidFill>
                  <a:srgbClr val="333333"/>
                </a:solidFill>
                <a:latin typeface="Titillium" panose="00000500000000000000" pitchFamily="50" charset="0"/>
              </a:rPr>
              <a:t>Indice resa cromatica: 83</a:t>
            </a:r>
          </a:p>
          <a:p>
            <a:pPr eaLnBrk="0" hangingPunct="0">
              <a:defRPr/>
            </a:pPr>
            <a:r>
              <a:rPr lang="it-IT" sz="1200" dirty="0">
                <a:solidFill>
                  <a:srgbClr val="333333"/>
                </a:solidFill>
                <a:latin typeface="Titillium" panose="00000500000000000000" pitchFamily="50" charset="0"/>
              </a:rPr>
              <a:t>Efficienza luminosa minima: 148 lm/W</a:t>
            </a:r>
          </a:p>
          <a:p>
            <a:pPr marL="214313" indent="-214313" eaLnBrk="0" hangingPunct="0">
              <a:buClr>
                <a:srgbClr val="006666"/>
              </a:buClr>
              <a:buFont typeface="Wingdings" panose="05000000000000000000" pitchFamily="2" charset="2"/>
              <a:buChar char="§"/>
              <a:defRPr/>
            </a:pPr>
            <a:r>
              <a:rPr lang="it-IT" sz="1200" dirty="0" smtClean="0">
                <a:solidFill>
                  <a:srgbClr val="333333"/>
                </a:solidFill>
                <a:latin typeface="Titillium" panose="00000500000000000000" pitchFamily="50" charset="0"/>
              </a:rPr>
              <a:t>Spese </a:t>
            </a:r>
            <a:r>
              <a:rPr lang="it-IT" sz="1200" dirty="0">
                <a:solidFill>
                  <a:srgbClr val="333333"/>
                </a:solidFill>
                <a:latin typeface="Titillium" panose="00000500000000000000" pitchFamily="50" charset="0"/>
              </a:rPr>
              <a:t>tot: 4.800 € </a:t>
            </a:r>
          </a:p>
          <a:p>
            <a:pPr marL="214313" indent="-214313" eaLnBrk="0" hangingPunct="0">
              <a:spcBef>
                <a:spcPts val="450"/>
              </a:spcBef>
              <a:buClr>
                <a:srgbClr val="006666"/>
              </a:buClr>
              <a:buFont typeface="Wingdings" panose="05000000000000000000" pitchFamily="2" charset="2"/>
              <a:buChar char="§"/>
              <a:defRPr/>
            </a:pPr>
            <a:r>
              <a:rPr lang="it-IT" sz="1200" dirty="0">
                <a:solidFill>
                  <a:srgbClr val="333333"/>
                </a:solidFill>
                <a:latin typeface="Titillium" panose="00000500000000000000" pitchFamily="50" charset="0"/>
              </a:rPr>
              <a:t>Incentivo tot: 1.900 € </a:t>
            </a:r>
            <a:r>
              <a:rPr lang="it-IT" sz="1200" b="1" dirty="0">
                <a:solidFill>
                  <a:srgbClr val="333333"/>
                </a:solidFill>
                <a:latin typeface="Titillium" panose="00000500000000000000" pitchFamily="50" charset="0"/>
              </a:rPr>
              <a:t>= 40 % </a:t>
            </a:r>
            <a:r>
              <a:rPr lang="it-IT" sz="1200" dirty="0">
                <a:solidFill>
                  <a:srgbClr val="333333"/>
                </a:solidFill>
                <a:latin typeface="Titillium" panose="00000500000000000000" pitchFamily="50" charset="0"/>
              </a:rPr>
              <a:t>delle spese</a:t>
            </a:r>
          </a:p>
        </p:txBody>
      </p:sp>
      <p:pic>
        <p:nvPicPr>
          <p:cNvPr id="7" name="Immagine 6"/>
          <p:cNvPicPr/>
          <p:nvPr/>
        </p:nvPicPr>
        <p:blipFill rotWithShape="1">
          <a:blip r:embed="rId3"/>
          <a:srcRect l="19221" t="37398" r="69091" b="33053"/>
          <a:stretch/>
        </p:blipFill>
        <p:spPr bwMode="auto">
          <a:xfrm>
            <a:off x="3292632" y="2942509"/>
            <a:ext cx="2841468" cy="1667591"/>
          </a:xfrm>
          <a:prstGeom prst="rect">
            <a:avLst/>
          </a:prstGeom>
          <a:ln>
            <a:noFill/>
          </a:ln>
          <a:extLst>
            <a:ext uri="{53640926-AAD7-44D8-BBD7-CCE9431645EC}">
              <a14:shadowObscured xmlns:a14="http://schemas.microsoft.com/office/drawing/2010/main"/>
            </a:ext>
          </a:extLst>
        </p:spPr>
      </p:pic>
      <p:pic>
        <p:nvPicPr>
          <p:cNvPr id="8" name="Immagine 7"/>
          <p:cNvPicPr/>
          <p:nvPr/>
        </p:nvPicPr>
        <p:blipFill rotWithShape="1">
          <a:blip r:embed="rId4"/>
          <a:srcRect l="19455" t="37240" r="69383" b="33897"/>
          <a:stretch/>
        </p:blipFill>
        <p:spPr bwMode="auto">
          <a:xfrm>
            <a:off x="583272" y="2957676"/>
            <a:ext cx="2685708" cy="1652424"/>
          </a:xfrm>
          <a:prstGeom prst="rect">
            <a:avLst/>
          </a:prstGeom>
          <a:ln>
            <a:noFill/>
          </a:ln>
          <a:extLst>
            <a:ext uri="{53640926-AAD7-44D8-BBD7-CCE9431645EC}">
              <a14:shadowObscured xmlns:a14="http://schemas.microsoft.com/office/drawing/2010/main"/>
            </a:ext>
          </a:extLst>
        </p:spPr>
      </p:pic>
      <p:pic>
        <p:nvPicPr>
          <p:cNvPr id="9" name="Immagine 8"/>
          <p:cNvPicPr/>
          <p:nvPr/>
        </p:nvPicPr>
        <p:blipFill rotWithShape="1">
          <a:blip r:embed="rId5"/>
          <a:srcRect l="19240" t="41112" r="68961" b="29360"/>
          <a:stretch/>
        </p:blipFill>
        <p:spPr bwMode="auto">
          <a:xfrm>
            <a:off x="6160672" y="2942687"/>
            <a:ext cx="2983328" cy="1667413"/>
          </a:xfrm>
          <a:prstGeom prst="rect">
            <a:avLst/>
          </a:prstGeom>
          <a:ln>
            <a:noFill/>
          </a:ln>
          <a:extLst>
            <a:ext uri="{53640926-AAD7-44D8-BBD7-CCE9431645EC}">
              <a14:shadowObscured xmlns:a14="http://schemas.microsoft.com/office/drawing/2010/main"/>
            </a:ext>
          </a:extLst>
        </p:spPr>
      </p:pic>
      <p:pic>
        <p:nvPicPr>
          <p:cNvPr id="10" name="Immagine 9"/>
          <p:cNvPicPr/>
          <p:nvPr/>
        </p:nvPicPr>
        <p:blipFill rotWithShape="1">
          <a:blip r:embed="rId6"/>
          <a:srcRect l="16753" t="23167" r="66581" b="33515"/>
          <a:stretch/>
        </p:blipFill>
        <p:spPr bwMode="auto">
          <a:xfrm>
            <a:off x="5783580" y="777240"/>
            <a:ext cx="3360420" cy="2141220"/>
          </a:xfrm>
          <a:prstGeom prst="rect">
            <a:avLst/>
          </a:prstGeom>
          <a:ln>
            <a:noFill/>
          </a:ln>
          <a:extLst>
            <a:ext uri="{53640926-AAD7-44D8-BBD7-CCE9431645EC}">
              <a14:shadowObscured xmlns:a14="http://schemas.microsoft.com/office/drawing/2010/main"/>
            </a:ext>
          </a:extLst>
        </p:spPr>
      </p:pic>
      <p:sp>
        <p:nvSpPr>
          <p:cNvPr id="1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5" name="Rectangle 5"/>
          <p:cNvSpPr>
            <a:spLocks noChangeArrowheads="1"/>
          </p:cNvSpPr>
          <p:nvPr/>
        </p:nvSpPr>
        <p:spPr bwMode="auto">
          <a:xfrm>
            <a:off x="570807" y="484352"/>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12" name="Titolo 2"/>
          <p:cNvSpPr txBox="1">
            <a:spLocks/>
          </p:cNvSpPr>
          <p:nvPr/>
        </p:nvSpPr>
        <p:spPr>
          <a:xfrm>
            <a:off x="-1218091" y="319349"/>
            <a:ext cx="9144000" cy="5691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uFillTx/>
                <a:latin typeface="+mj-lt"/>
                <a:ea typeface="+mj-ea"/>
                <a:cs typeface="+mj-cs"/>
              </a:defRPr>
            </a:lvl1pPr>
          </a:lstStyle>
          <a:p>
            <a:pPr marL="135000" fontAlgn="base">
              <a:spcAft>
                <a:spcPts val="1400"/>
              </a:spcAft>
            </a:pPr>
            <a:r>
              <a:rPr lang="it-IT" sz="1400" b="1" dirty="0">
                <a:solidFill>
                  <a:schemeClr val="bg1"/>
                </a:solidFill>
                <a:latin typeface="Century Gothic" panose="020B0502020202020204" pitchFamily="34" charset="0"/>
                <a:ea typeface="Arial"/>
                <a:cs typeface="Arial" pitchFamily="34" charset="0"/>
              </a:rPr>
              <a:t>Opportunità per la riqualificazione energetica degli edifici sportivi</a:t>
            </a:r>
          </a:p>
        </p:txBody>
      </p:sp>
      <p:sp>
        <p:nvSpPr>
          <p:cNvPr id="14"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42761297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525780" y="639445"/>
            <a:ext cx="9144000" cy="569913"/>
          </a:xfrm>
        </p:spPr>
        <p:txBody>
          <a:bodyPr>
            <a:normAutofit/>
          </a:bodyPr>
          <a:lstStyle/>
          <a:p>
            <a:r>
              <a:rPr lang="it-IT" sz="1200" b="1" dirty="0">
                <a:solidFill>
                  <a:srgbClr val="002060"/>
                </a:solidFill>
                <a:latin typeface="Arial" panose="020B0604020202020204" pitchFamily="34" charset="0"/>
                <a:cs typeface="Arial" panose="020B0604020202020204" pitchFamily="34" charset="0"/>
              </a:rPr>
              <a:t>Stadio Comunale – Gualdo Tadino (</a:t>
            </a:r>
            <a:r>
              <a:rPr lang="it-IT" sz="1200" b="1" dirty="0" smtClean="0">
                <a:solidFill>
                  <a:srgbClr val="002060"/>
                </a:solidFill>
                <a:latin typeface="Arial" panose="020B0604020202020204" pitchFamily="34" charset="0"/>
                <a:cs typeface="Arial" panose="020B0604020202020204" pitchFamily="34" charset="0"/>
              </a:rPr>
              <a:t>PG)</a:t>
            </a:r>
            <a:r>
              <a:rPr lang="it-IT" sz="1200" b="1" dirty="0">
                <a:solidFill>
                  <a:srgbClr val="002060"/>
                </a:solidFill>
                <a:latin typeface="Arial" panose="020B0604020202020204" pitchFamily="34" charset="0"/>
                <a:cs typeface="Arial" panose="020B0604020202020204" pitchFamily="34" charset="0"/>
              </a:rPr>
              <a:t/>
            </a:r>
            <a:br>
              <a:rPr lang="it-IT" sz="1200" b="1" dirty="0">
                <a:solidFill>
                  <a:srgbClr val="002060"/>
                </a:solidFill>
                <a:latin typeface="Arial" panose="020B0604020202020204" pitchFamily="34" charset="0"/>
                <a:cs typeface="Arial" panose="020B0604020202020204" pitchFamily="34" charset="0"/>
              </a:rPr>
            </a:br>
            <a:r>
              <a:rPr lang="it-IT" altLang="it-IT" sz="1200" dirty="0">
                <a:solidFill>
                  <a:srgbClr val="002060"/>
                </a:solidFill>
                <a:cs typeface="Arial" charset="0"/>
              </a:rPr>
              <a:t>MULTINTERVENTO</a:t>
            </a:r>
            <a:endParaRPr lang="it-IT" sz="1200" dirty="0">
              <a:solidFill>
                <a:srgbClr val="002060"/>
              </a:solidFill>
            </a:endParaRPr>
          </a:p>
        </p:txBody>
      </p:sp>
      <p:sp>
        <p:nvSpPr>
          <p:cNvPr id="6" name="Rettangolo 5"/>
          <p:cNvSpPr/>
          <p:nvPr/>
        </p:nvSpPr>
        <p:spPr>
          <a:xfrm>
            <a:off x="545272" y="1090791"/>
            <a:ext cx="4604448" cy="1736373"/>
          </a:xfrm>
          <a:prstGeom prst="rect">
            <a:avLst/>
          </a:prstGeom>
        </p:spPr>
        <p:txBody>
          <a:bodyPr wrap="square">
            <a:spAutoFit/>
          </a:bodyPr>
          <a:lstStyle/>
          <a:p>
            <a:pPr marL="214279" lvl="1" indent="-214313" algn="just">
              <a:spcBef>
                <a:spcPts val="450"/>
              </a:spcBef>
              <a:buClr>
                <a:srgbClr val="006666"/>
              </a:buClr>
              <a:buFont typeface="Wingdings" panose="05000000000000000000" pitchFamily="2" charset="2"/>
              <a:buChar char="§"/>
              <a:defRPr/>
            </a:pPr>
            <a:r>
              <a:rPr lang="it-IT" sz="1050" b="1" dirty="0">
                <a:solidFill>
                  <a:schemeClr val="tx2">
                    <a:lumMod val="75000"/>
                  </a:schemeClr>
                </a:solidFill>
                <a:latin typeface="Arial" panose="020B0604020202020204" pitchFamily="34" charset="0"/>
                <a:cs typeface="Arial" panose="020B0604020202020204" pitchFamily="34" charset="0"/>
              </a:rPr>
              <a:t>Isolamento termico</a:t>
            </a:r>
            <a:r>
              <a:rPr lang="it-IT" sz="1050" dirty="0">
                <a:solidFill>
                  <a:schemeClr val="tx2">
                    <a:lumMod val="75000"/>
                  </a:schemeClr>
                </a:solidFill>
                <a:latin typeface="Arial" panose="020B0604020202020204" pitchFamily="34" charset="0"/>
                <a:cs typeface="Arial" panose="020B0604020202020204" pitchFamily="34" charset="0"/>
              </a:rPr>
              <a:t> </a:t>
            </a:r>
            <a:r>
              <a:rPr lang="it-IT" sz="1050" b="1" dirty="0">
                <a:solidFill>
                  <a:schemeClr val="tx2">
                    <a:lumMod val="75000"/>
                  </a:schemeClr>
                </a:solidFill>
                <a:latin typeface="Arial" panose="020B0604020202020204" pitchFamily="34" charset="0"/>
                <a:cs typeface="Arial" panose="020B0604020202020204" pitchFamily="34" charset="0"/>
              </a:rPr>
              <a:t>copertura</a:t>
            </a:r>
            <a:r>
              <a:rPr lang="it-IT" sz="1050" dirty="0">
                <a:solidFill>
                  <a:schemeClr val="tx2">
                    <a:lumMod val="75000"/>
                  </a:schemeClr>
                </a:solidFill>
                <a:latin typeface="Arial" panose="020B0604020202020204" pitchFamily="34" charset="0"/>
                <a:cs typeface="Arial" panose="020B0604020202020204" pitchFamily="34" charset="0"/>
              </a:rPr>
              <a:t> </a:t>
            </a:r>
            <a:r>
              <a:rPr lang="it-IT" sz="1050" dirty="0">
                <a:latin typeface="Arial" panose="020B0604020202020204" pitchFamily="34" charset="0"/>
                <a:cs typeface="Arial" panose="020B0604020202020204" pitchFamily="34" charset="0"/>
              </a:rPr>
              <a:t>della zona spogliatoi</a:t>
            </a:r>
          </a:p>
          <a:p>
            <a:pPr marL="214279" lvl="1" indent="-214313" algn="just">
              <a:spcBef>
                <a:spcPts val="450"/>
              </a:spcBef>
              <a:buClr>
                <a:srgbClr val="006666"/>
              </a:buClr>
              <a:buFont typeface="Wingdings" panose="05000000000000000000" pitchFamily="2" charset="2"/>
              <a:buChar char="§"/>
              <a:defRPr/>
            </a:pPr>
            <a:r>
              <a:rPr lang="it-IT" sz="1050" b="1" dirty="0">
                <a:latin typeface="Arial" panose="020B0604020202020204" pitchFamily="34" charset="0"/>
                <a:cs typeface="Arial" panose="020B0604020202020204" pitchFamily="34" charset="0"/>
              </a:rPr>
              <a:t>Sostituzione  impianto riscaldamento </a:t>
            </a:r>
            <a:r>
              <a:rPr lang="it-IT" sz="1050" dirty="0">
                <a:latin typeface="Arial" panose="020B0604020202020204" pitchFamily="34" charset="0"/>
                <a:cs typeface="Arial" panose="020B0604020202020204" pitchFamily="34" charset="0"/>
              </a:rPr>
              <a:t>– Caldaia a condensazione</a:t>
            </a:r>
          </a:p>
          <a:p>
            <a:pPr marL="214279" lvl="1" indent="-214313" algn="just">
              <a:spcBef>
                <a:spcPts val="450"/>
              </a:spcBef>
              <a:buClr>
                <a:srgbClr val="006666"/>
              </a:buClr>
              <a:buFont typeface="Wingdings" panose="05000000000000000000" pitchFamily="2" charset="2"/>
              <a:buChar char="§"/>
              <a:defRPr/>
            </a:pPr>
            <a:r>
              <a:rPr lang="it-IT" sz="1050" b="1" dirty="0" smtClean="0">
                <a:latin typeface="Arial" panose="020B0604020202020204" pitchFamily="34" charset="0"/>
                <a:cs typeface="Arial" panose="020B0604020202020204" pitchFamily="34" charset="0"/>
              </a:rPr>
              <a:t>Zona </a:t>
            </a:r>
            <a:r>
              <a:rPr lang="it-IT" sz="1050" b="1" dirty="0">
                <a:latin typeface="Arial" panose="020B0604020202020204" pitchFamily="34" charset="0"/>
                <a:cs typeface="Arial" panose="020B0604020202020204" pitchFamily="34" charset="0"/>
              </a:rPr>
              <a:t>climatica </a:t>
            </a:r>
            <a:r>
              <a:rPr lang="it-IT" sz="1050" b="1" dirty="0" smtClean="0">
                <a:latin typeface="Arial" panose="020B0604020202020204" pitchFamily="34" charset="0"/>
                <a:cs typeface="Arial" panose="020B0604020202020204" pitchFamily="34" charset="0"/>
              </a:rPr>
              <a:t>E</a:t>
            </a:r>
            <a:endParaRPr lang="it-IT" sz="1050" b="1" dirty="0">
              <a:latin typeface="Arial" panose="020B0604020202020204" pitchFamily="34" charset="0"/>
              <a:cs typeface="Arial" panose="020B0604020202020204" pitchFamily="34" charset="0"/>
            </a:endParaRPr>
          </a:p>
          <a:p>
            <a:pPr indent="-214313" eaLnBrk="0" hangingPunct="0">
              <a:spcAft>
                <a:spcPts val="450"/>
              </a:spcAft>
              <a:buClr>
                <a:srgbClr val="006666"/>
              </a:buClr>
              <a:buFont typeface="Wingdings" panose="05000000000000000000" pitchFamily="2" charset="2"/>
              <a:buChar char="§"/>
              <a:defRPr/>
            </a:pPr>
            <a:r>
              <a:rPr lang="it-IT" sz="1050" dirty="0">
                <a:solidFill>
                  <a:srgbClr val="333333"/>
                </a:solidFill>
                <a:latin typeface="Arial" panose="020B0604020202020204" pitchFamily="34" charset="0"/>
                <a:cs typeface="Arial" panose="020B0604020202020204" pitchFamily="34" charset="0"/>
              </a:rPr>
              <a:t>Spese tot: 40.000 € </a:t>
            </a:r>
          </a:p>
          <a:p>
            <a:pPr indent="-214313" eaLnBrk="0" hangingPunct="0">
              <a:spcBef>
                <a:spcPts val="450"/>
              </a:spcBef>
              <a:spcAft>
                <a:spcPts val="450"/>
              </a:spcAft>
              <a:buClr>
                <a:srgbClr val="006666"/>
              </a:buClr>
              <a:buFont typeface="Wingdings" panose="05000000000000000000" pitchFamily="2" charset="2"/>
              <a:buChar char="§"/>
              <a:defRPr/>
            </a:pPr>
            <a:r>
              <a:rPr lang="it-IT" sz="1050" dirty="0">
                <a:solidFill>
                  <a:srgbClr val="333333"/>
                </a:solidFill>
                <a:latin typeface="Arial" panose="020B0604020202020204" pitchFamily="34" charset="0"/>
                <a:cs typeface="Arial" panose="020B0604020202020204" pitchFamily="34" charset="0"/>
              </a:rPr>
              <a:t>Incentivo tot: 15.000 € = 38 % delle spese</a:t>
            </a:r>
          </a:p>
          <a:p>
            <a:pPr indent="-214313" eaLnBrk="0" hangingPunct="0">
              <a:spcBef>
                <a:spcPts val="450"/>
              </a:spcBef>
              <a:spcAft>
                <a:spcPts val="450"/>
              </a:spcAft>
              <a:buClr>
                <a:srgbClr val="006666"/>
              </a:buClr>
              <a:buFont typeface="Wingdings" panose="05000000000000000000" pitchFamily="2" charset="2"/>
              <a:buChar char="§"/>
              <a:defRPr/>
            </a:pPr>
            <a:r>
              <a:rPr lang="it-IT" sz="1050" dirty="0">
                <a:solidFill>
                  <a:srgbClr val="333333"/>
                </a:solidFill>
                <a:latin typeface="Arial" panose="020B0604020202020204" pitchFamily="34" charset="0"/>
                <a:cs typeface="Arial" panose="020B0604020202020204" pitchFamily="34" charset="0"/>
              </a:rPr>
              <a:t>Contributo Regione Umbria: 18.000€</a:t>
            </a:r>
          </a:p>
          <a:p>
            <a:pPr indent="-214313" eaLnBrk="0" hangingPunct="0">
              <a:spcBef>
                <a:spcPts val="450"/>
              </a:spcBef>
              <a:spcAft>
                <a:spcPts val="450"/>
              </a:spcAft>
              <a:buClr>
                <a:srgbClr val="006666"/>
              </a:buClr>
              <a:buFont typeface="Wingdings" panose="05000000000000000000" pitchFamily="2" charset="2"/>
              <a:buChar char="§"/>
              <a:defRPr/>
            </a:pPr>
            <a:r>
              <a:rPr lang="it-IT" sz="1050" dirty="0">
                <a:solidFill>
                  <a:srgbClr val="333333"/>
                </a:solidFill>
                <a:latin typeface="Arial" panose="020B0604020202020204" pitchFamily="34" charset="0"/>
                <a:cs typeface="Arial" panose="020B0604020202020204" pitchFamily="34" charset="0"/>
              </a:rPr>
              <a:t>Incentivo DE e APE = 100% delle spese</a:t>
            </a:r>
          </a:p>
        </p:txBody>
      </p:sp>
      <p:grpSp>
        <p:nvGrpSpPr>
          <p:cNvPr id="14" name="Gruppo 13"/>
          <p:cNvGrpSpPr/>
          <p:nvPr/>
        </p:nvGrpSpPr>
        <p:grpSpPr>
          <a:xfrm>
            <a:off x="765488" y="3155434"/>
            <a:ext cx="1769506" cy="967921"/>
            <a:chOff x="-9115203" y="3999123"/>
            <a:chExt cx="7321603" cy="2234513"/>
          </a:xfrm>
          <a:effectLst>
            <a:outerShdw blurRad="165100" dist="88900" dir="5040000" sx="102000" sy="102000" algn="ctr" rotWithShape="0">
              <a:srgbClr val="000000">
                <a:alpha val="40000"/>
              </a:srgbClr>
            </a:outerShdw>
          </a:effectLst>
        </p:grpSpPr>
        <p:sp>
          <p:nvSpPr>
            <p:cNvPr id="15" name="Arrotonda angolo diagonale rettangolo 28"/>
            <p:cNvSpPr/>
            <p:nvPr/>
          </p:nvSpPr>
          <p:spPr bwMode="auto">
            <a:xfrm>
              <a:off x="-8978065" y="3999123"/>
              <a:ext cx="7184465" cy="2234513"/>
            </a:xfrm>
            <a:prstGeom prst="round2DiagRect">
              <a:avLst/>
            </a:prstGeom>
            <a:gradFill rotWithShape="0">
              <a:gsLst>
                <a:gs pos="0">
                  <a:srgbClr val="EAEAEA"/>
                </a:gs>
                <a:gs pos="100000">
                  <a:srgbClr val="FFFFFF"/>
                </a:gs>
              </a:gsLst>
              <a:lin ang="5400000" scaled="1"/>
            </a:gradFill>
            <a:ln w="9525" cap="flat" cmpd="sng" algn="ctr">
              <a:solidFill>
                <a:srgbClr val="808080">
                  <a:lumMod val="60000"/>
                  <a:lumOff val="40000"/>
                </a:srgb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68571" tIns="34286" rIns="68571" bIns="34286" numCol="1" rtlCol="0" anchor="ctr" anchorCtr="0" compatLnSpc="1">
              <a:prstTxWarp prst="textNoShape">
                <a:avLst/>
              </a:prstTxWarp>
            </a:bodyPr>
            <a:lstStyle/>
            <a:p>
              <a:pPr algn="ctr" eaLnBrk="0" hangingPunct="0">
                <a:defRPr/>
              </a:pPr>
              <a:endParaRPr lang="it-IT" kern="0">
                <a:solidFill>
                  <a:srgbClr val="000000"/>
                </a:solidFill>
                <a:latin typeface="Arial" charset="0"/>
                <a:cs typeface="Arial" charset="0"/>
              </a:endParaRPr>
            </a:p>
          </p:txBody>
        </p:sp>
        <p:sp>
          <p:nvSpPr>
            <p:cNvPr id="16" name="Rectangle 4"/>
            <p:cNvSpPr txBox="1">
              <a:spLocks noChangeArrowheads="1"/>
            </p:cNvSpPr>
            <p:nvPr/>
          </p:nvSpPr>
          <p:spPr bwMode="auto">
            <a:xfrm>
              <a:off x="-9115203" y="4278820"/>
              <a:ext cx="7150660" cy="1943956"/>
            </a:xfrm>
            <a:prstGeom prst="rect">
              <a:avLst/>
            </a:prstGeom>
            <a:noFill/>
            <a:ln w="9525">
              <a:noFill/>
              <a:miter lim="800000"/>
              <a:headEnd/>
              <a:tailEnd/>
            </a:ln>
            <a:effectLst/>
          </p:spPr>
          <p:txBody>
            <a:bodyPr vert="horz" wrap="square" lIns="68571" tIns="27428" rIns="68571" bIns="26996" numCol="1" anchor="ctr" anchorCtr="0" compatLnSpc="1">
              <a:prstTxWarp prst="textNoShape">
                <a:avLst/>
              </a:prstTxWarp>
            </a:bodyPr>
            <a:lstStyle/>
            <a:p>
              <a:pPr lvl="1" algn="ctr" eaLnBrk="0" hangingPunct="0">
                <a:spcAft>
                  <a:spcPts val="225"/>
                </a:spcAft>
                <a:defRPr/>
              </a:pPr>
              <a:r>
                <a:rPr lang="it-IT" sz="1050" b="1" dirty="0">
                  <a:solidFill>
                    <a:srgbClr val="002060"/>
                  </a:solidFill>
                  <a:latin typeface="+mj-lt"/>
                  <a:cs typeface="Arial" charset="0"/>
                </a:rPr>
                <a:t>Riduzione </a:t>
              </a:r>
              <a:r>
                <a:rPr lang="it-IT" sz="1050" b="1" dirty="0" err="1">
                  <a:solidFill>
                    <a:srgbClr val="002060"/>
                  </a:solidFill>
                  <a:latin typeface="+mj-lt"/>
                  <a:cs typeface="Arial" charset="0"/>
                </a:rPr>
                <a:t>trasmittanza</a:t>
              </a:r>
              <a:endParaRPr lang="it-IT" sz="1050" b="1" dirty="0">
                <a:solidFill>
                  <a:srgbClr val="002060"/>
                </a:solidFill>
                <a:latin typeface="+mj-lt"/>
                <a:cs typeface="Arial" charset="0"/>
              </a:endParaRPr>
            </a:p>
            <a:p>
              <a:pPr lvl="1" algn="ctr" eaLnBrk="0" hangingPunct="0">
                <a:spcAft>
                  <a:spcPts val="225"/>
                </a:spcAft>
                <a:defRPr/>
              </a:pPr>
              <a:r>
                <a:rPr lang="it-IT" sz="1050" b="1" dirty="0">
                  <a:solidFill>
                    <a:srgbClr val="002060"/>
                  </a:solidFill>
                  <a:latin typeface="+mj-lt"/>
                  <a:cs typeface="Arial" charset="0"/>
                </a:rPr>
                <a:t>copertura    </a:t>
              </a:r>
              <a:r>
                <a:rPr lang="it-IT" sz="1050" b="1" dirty="0">
                  <a:solidFill>
                    <a:srgbClr val="9BBB59">
                      <a:lumMod val="75000"/>
                    </a:srgbClr>
                  </a:solidFill>
                  <a:latin typeface="+mj-lt"/>
                  <a:cs typeface="Arial" charset="0"/>
                </a:rPr>
                <a:t>                    </a:t>
              </a:r>
              <a:r>
                <a:rPr lang="it-IT" sz="1050" b="1" dirty="0">
                  <a:latin typeface="+mj-lt"/>
                  <a:cs typeface="Arial" charset="0"/>
                </a:rPr>
                <a:t>da 2,04 W/</a:t>
              </a:r>
              <a:r>
                <a:rPr lang="it-IT" sz="1050" b="1" dirty="0" err="1">
                  <a:latin typeface="+mj-lt"/>
                  <a:cs typeface="Arial" charset="0"/>
                </a:rPr>
                <a:t>mqK</a:t>
              </a:r>
              <a:r>
                <a:rPr lang="it-IT" sz="1050" b="1" dirty="0">
                  <a:latin typeface="+mj-lt"/>
                  <a:cs typeface="Arial" charset="0"/>
                </a:rPr>
                <a:t>                      a 0,23 W/</a:t>
              </a:r>
              <a:r>
                <a:rPr lang="it-IT" sz="1050" b="1" dirty="0" err="1">
                  <a:latin typeface="+mj-lt"/>
                  <a:cs typeface="Arial" charset="0"/>
                </a:rPr>
                <a:t>mqK</a:t>
              </a:r>
              <a:endParaRPr lang="it-IT" sz="1050" b="1" dirty="0">
                <a:latin typeface="+mj-lt"/>
                <a:cs typeface="Arial" charset="0"/>
              </a:endParaRPr>
            </a:p>
            <a:p>
              <a:pPr algn="ctr" eaLnBrk="0" hangingPunct="0">
                <a:spcAft>
                  <a:spcPts val="225"/>
                </a:spcAft>
                <a:defRPr/>
              </a:pPr>
              <a:endParaRPr lang="it-IT" sz="1050" b="1" kern="0" dirty="0">
                <a:solidFill>
                  <a:srgbClr val="646666"/>
                </a:solidFill>
                <a:cs typeface="Arial" charset="0"/>
              </a:endParaRPr>
            </a:p>
          </p:txBody>
        </p:sp>
      </p:gr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932" y="2751788"/>
            <a:ext cx="3287421" cy="187220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7627" y="2726157"/>
            <a:ext cx="2958372" cy="188668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3" name="Immagine 2"/>
          <p:cNvPicPr>
            <a:picLocks noChangeAspect="1"/>
          </p:cNvPicPr>
          <p:nvPr/>
        </p:nvPicPr>
        <p:blipFill rotWithShape="1">
          <a:blip r:embed="rId5" cstate="email">
            <a:extLst>
              <a:ext uri="{28A0092B-C50C-407E-A947-70E740481C1C}">
                <a14:useLocalDpi xmlns:a14="http://schemas.microsoft.com/office/drawing/2010/main"/>
              </a:ext>
            </a:extLst>
          </a:blip>
          <a:srcRect t="12264"/>
          <a:stretch/>
        </p:blipFill>
        <p:spPr bwMode="auto">
          <a:xfrm>
            <a:off x="4932040" y="813114"/>
            <a:ext cx="4005070" cy="1944216"/>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2"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8" name="Rectangle 5"/>
          <p:cNvSpPr>
            <a:spLocks noChangeArrowheads="1"/>
          </p:cNvSpPr>
          <p:nvPr/>
        </p:nvSpPr>
        <p:spPr bwMode="auto">
          <a:xfrm>
            <a:off x="570807" y="484352"/>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20" name="Titolo 2"/>
          <p:cNvSpPr txBox="1">
            <a:spLocks/>
          </p:cNvSpPr>
          <p:nvPr/>
        </p:nvSpPr>
        <p:spPr>
          <a:xfrm>
            <a:off x="-1218091" y="319349"/>
            <a:ext cx="9144000" cy="5691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uFillTx/>
                <a:latin typeface="+mj-lt"/>
                <a:ea typeface="+mj-ea"/>
                <a:cs typeface="+mj-cs"/>
              </a:defRPr>
            </a:lvl1pPr>
          </a:lstStyle>
          <a:p>
            <a:pPr marL="135000" fontAlgn="base">
              <a:spcAft>
                <a:spcPts val="1400"/>
              </a:spcAft>
            </a:pPr>
            <a:r>
              <a:rPr lang="it-IT" sz="1400" b="1" dirty="0">
                <a:solidFill>
                  <a:schemeClr val="bg1"/>
                </a:solidFill>
                <a:latin typeface="Century Gothic" panose="020B0502020202020204" pitchFamily="34" charset="0"/>
                <a:ea typeface="Arial"/>
                <a:cs typeface="Arial" pitchFamily="34" charset="0"/>
              </a:rPr>
              <a:t>Opportunità per la riqualificazione energetica degli edifici sportivi</a:t>
            </a:r>
          </a:p>
        </p:txBody>
      </p:sp>
      <p:sp>
        <p:nvSpPr>
          <p:cNvPr id="17"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6962921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594360" y="682308"/>
            <a:ext cx="5724525" cy="569912"/>
          </a:xfrm>
        </p:spPr>
        <p:txBody>
          <a:bodyPr>
            <a:noAutofit/>
          </a:bodyPr>
          <a:lstStyle/>
          <a:p>
            <a:r>
              <a:rPr lang="it-IT" sz="1400" b="1" dirty="0">
                <a:solidFill>
                  <a:srgbClr val="002060"/>
                </a:solidFill>
                <a:latin typeface="Arial" panose="020B0604020202020204" pitchFamily="34" charset="0"/>
                <a:cs typeface="Arial" panose="020B0604020202020204" pitchFamily="34" charset="0"/>
              </a:rPr>
              <a:t>Palestra-Plesso Scolastico «Rosa Bianca»–Saluzzo (</a:t>
            </a:r>
            <a:r>
              <a:rPr lang="it-IT" sz="1400" b="1" dirty="0" smtClean="0">
                <a:solidFill>
                  <a:srgbClr val="002060"/>
                </a:solidFill>
                <a:latin typeface="Arial" panose="020B0604020202020204" pitchFamily="34" charset="0"/>
                <a:cs typeface="Arial" panose="020B0604020202020204" pitchFamily="34" charset="0"/>
              </a:rPr>
              <a:t>CN)</a:t>
            </a:r>
            <a:r>
              <a:rPr lang="it-IT" sz="1400" b="1" dirty="0">
                <a:solidFill>
                  <a:srgbClr val="002060"/>
                </a:solidFill>
                <a:latin typeface="Arial" panose="020B0604020202020204" pitchFamily="34" charset="0"/>
                <a:cs typeface="Arial" panose="020B0604020202020204" pitchFamily="34" charset="0"/>
              </a:rPr>
              <a:t/>
            </a:r>
            <a:br>
              <a:rPr lang="it-IT" sz="1400" b="1" dirty="0">
                <a:solidFill>
                  <a:srgbClr val="002060"/>
                </a:solidFill>
                <a:latin typeface="Arial" panose="020B0604020202020204" pitchFamily="34" charset="0"/>
                <a:cs typeface="Arial" panose="020B0604020202020204" pitchFamily="34" charset="0"/>
              </a:rPr>
            </a:br>
            <a:r>
              <a:rPr lang="it-IT" sz="900" dirty="0">
                <a:solidFill>
                  <a:srgbClr val="002060"/>
                </a:solidFill>
              </a:rPr>
              <a:t>ISOLAMENTO</a:t>
            </a:r>
            <a:r>
              <a:rPr lang="it-IT" sz="800" dirty="0">
                <a:solidFill>
                  <a:srgbClr val="002060"/>
                </a:solidFill>
              </a:rPr>
              <a:t> SUPERFICI OPACHE</a:t>
            </a:r>
            <a:endParaRPr lang="it-IT" sz="3200" dirty="0">
              <a:solidFill>
                <a:srgbClr val="002060"/>
              </a:solidFill>
            </a:endParaRPr>
          </a:p>
        </p:txBody>
      </p:sp>
      <p:sp>
        <p:nvSpPr>
          <p:cNvPr id="6" name="Rettangolo 5"/>
          <p:cNvSpPr/>
          <p:nvPr/>
        </p:nvSpPr>
        <p:spPr>
          <a:xfrm>
            <a:off x="621472" y="1173118"/>
            <a:ext cx="4604448" cy="1577355"/>
          </a:xfrm>
          <a:prstGeom prst="rect">
            <a:avLst/>
          </a:prstGeom>
        </p:spPr>
        <p:txBody>
          <a:bodyPr wrap="square">
            <a:spAutoFit/>
          </a:bodyPr>
          <a:lstStyle/>
          <a:p>
            <a:pPr marL="214279" lvl="1" indent="-214313" algn="just">
              <a:spcBef>
                <a:spcPts val="450"/>
              </a:spcBef>
              <a:buClr>
                <a:srgbClr val="006666"/>
              </a:buClr>
              <a:buFont typeface="Wingdings" panose="05000000000000000000" pitchFamily="2" charset="2"/>
              <a:buChar char="§"/>
              <a:defRPr/>
            </a:pPr>
            <a:r>
              <a:rPr lang="it-IT" sz="1200" b="1" dirty="0">
                <a:solidFill>
                  <a:srgbClr val="333333"/>
                </a:solidFill>
                <a:latin typeface="Titillium" panose="00000500000000000000" pitchFamily="50" charset="0"/>
              </a:rPr>
              <a:t>Isolamento termico</a:t>
            </a:r>
            <a:r>
              <a:rPr lang="it-IT" sz="1200" dirty="0">
                <a:solidFill>
                  <a:srgbClr val="333333"/>
                </a:solidFill>
                <a:latin typeface="Titillium" panose="00000500000000000000" pitchFamily="50" charset="0"/>
              </a:rPr>
              <a:t> </a:t>
            </a:r>
            <a:r>
              <a:rPr lang="it-IT" sz="1200" b="1" dirty="0"/>
              <a:t>copertura</a:t>
            </a:r>
            <a:r>
              <a:rPr lang="it-IT" sz="1200" dirty="0"/>
              <a:t> della zona spogliatoi, copertura del campo da gioco e copertura del corridoio di ingresso e di disimpegno tra il campo da gioco e la zona spogliatoi</a:t>
            </a:r>
          </a:p>
          <a:p>
            <a:pPr marL="214279" lvl="1" indent="-214313" algn="just">
              <a:spcBef>
                <a:spcPts val="450"/>
              </a:spcBef>
              <a:buClr>
                <a:srgbClr val="006666"/>
              </a:buClr>
              <a:buFont typeface="Wingdings" panose="05000000000000000000" pitchFamily="2" charset="2"/>
              <a:buChar char="§"/>
              <a:defRPr/>
            </a:pPr>
            <a:r>
              <a:rPr lang="it-IT" sz="1200" b="1" dirty="0"/>
              <a:t>Zona climatica E</a:t>
            </a:r>
          </a:p>
          <a:p>
            <a:pPr marL="214313" indent="-214313" eaLnBrk="0" hangingPunct="0">
              <a:buClr>
                <a:srgbClr val="006666"/>
              </a:buClr>
              <a:buFont typeface="Wingdings" panose="05000000000000000000" pitchFamily="2" charset="2"/>
              <a:buChar char="§"/>
              <a:defRPr/>
            </a:pPr>
            <a:r>
              <a:rPr lang="it-IT" sz="1200" dirty="0" smtClean="0">
                <a:solidFill>
                  <a:srgbClr val="333333"/>
                </a:solidFill>
                <a:latin typeface="Titillium" panose="00000500000000000000" pitchFamily="50" charset="0"/>
              </a:rPr>
              <a:t>Spese </a:t>
            </a:r>
            <a:r>
              <a:rPr lang="it-IT" sz="1200" dirty="0">
                <a:solidFill>
                  <a:srgbClr val="333333"/>
                </a:solidFill>
                <a:latin typeface="Titillium" panose="00000500000000000000" pitchFamily="50" charset="0"/>
              </a:rPr>
              <a:t>tot: 151.366 € </a:t>
            </a:r>
          </a:p>
          <a:p>
            <a:pPr marL="214313" indent="-214313" eaLnBrk="0" hangingPunct="0">
              <a:spcBef>
                <a:spcPts val="450"/>
              </a:spcBef>
              <a:buClr>
                <a:srgbClr val="006666"/>
              </a:buClr>
              <a:buFont typeface="Wingdings" panose="05000000000000000000" pitchFamily="2" charset="2"/>
              <a:buChar char="§"/>
              <a:defRPr/>
            </a:pPr>
            <a:r>
              <a:rPr lang="it-IT" sz="1200" dirty="0">
                <a:solidFill>
                  <a:srgbClr val="333333"/>
                </a:solidFill>
                <a:latin typeface="Titillium" panose="00000500000000000000" pitchFamily="50" charset="0"/>
              </a:rPr>
              <a:t>Incentivo tot: 75.680 € </a:t>
            </a:r>
            <a:r>
              <a:rPr lang="it-IT" sz="1200" b="1" dirty="0">
                <a:solidFill>
                  <a:srgbClr val="333333"/>
                </a:solidFill>
                <a:latin typeface="Titillium" panose="00000500000000000000" pitchFamily="50" charset="0"/>
              </a:rPr>
              <a:t>= 50 % </a:t>
            </a:r>
            <a:r>
              <a:rPr lang="it-IT" sz="1200" dirty="0">
                <a:solidFill>
                  <a:srgbClr val="333333"/>
                </a:solidFill>
                <a:latin typeface="Titillium" panose="00000500000000000000" pitchFamily="50" charset="0"/>
              </a:rPr>
              <a:t>delle spese</a:t>
            </a:r>
          </a:p>
          <a:p>
            <a:pPr marL="214313" indent="-214313" eaLnBrk="0" hangingPunct="0">
              <a:spcBef>
                <a:spcPts val="450"/>
              </a:spcBef>
              <a:buClr>
                <a:srgbClr val="006666"/>
              </a:buClr>
              <a:buFont typeface="Wingdings" panose="05000000000000000000" pitchFamily="2" charset="2"/>
              <a:buChar char="§"/>
              <a:defRPr/>
            </a:pPr>
            <a:r>
              <a:rPr lang="it-IT" sz="1200" dirty="0">
                <a:solidFill>
                  <a:srgbClr val="333333"/>
                </a:solidFill>
                <a:latin typeface="Titillium" panose="00000500000000000000" pitchFamily="50" charset="0"/>
              </a:rPr>
              <a:t>Incentivo DE e APE = 100% delle spese</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42" r="2063" b="3637"/>
          <a:stretch/>
        </p:blipFill>
        <p:spPr bwMode="auto">
          <a:xfrm>
            <a:off x="6476110" y="699542"/>
            <a:ext cx="2664296" cy="2011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11132" t="14153" r="5626" b="5467"/>
          <a:stretch/>
        </p:blipFill>
        <p:spPr bwMode="auto">
          <a:xfrm>
            <a:off x="6450645" y="2674931"/>
            <a:ext cx="2702336" cy="1944216"/>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nvGrpSpPr>
          <p:cNvPr id="14" name="Gruppo 13"/>
          <p:cNvGrpSpPr/>
          <p:nvPr/>
        </p:nvGrpSpPr>
        <p:grpSpPr>
          <a:xfrm>
            <a:off x="4499992" y="1635646"/>
            <a:ext cx="1863037" cy="967921"/>
            <a:chOff x="1867717" y="2817884"/>
            <a:chExt cx="7708602" cy="2234513"/>
          </a:xfrm>
          <a:effectLst>
            <a:outerShdw blurRad="165100" dist="88900" dir="5040000" sx="102000" sy="102000" algn="ctr" rotWithShape="0">
              <a:srgbClr val="000000">
                <a:alpha val="40000"/>
              </a:srgbClr>
            </a:outerShdw>
          </a:effectLst>
        </p:grpSpPr>
        <p:sp>
          <p:nvSpPr>
            <p:cNvPr id="15" name="Arrotonda angolo diagonale rettangolo 28"/>
            <p:cNvSpPr/>
            <p:nvPr/>
          </p:nvSpPr>
          <p:spPr bwMode="auto">
            <a:xfrm>
              <a:off x="2391853" y="2817884"/>
              <a:ext cx="7184466" cy="2234513"/>
            </a:xfrm>
            <a:prstGeom prst="round2DiagRect">
              <a:avLst/>
            </a:prstGeom>
            <a:gradFill rotWithShape="0">
              <a:gsLst>
                <a:gs pos="0">
                  <a:srgbClr val="EAEAEA"/>
                </a:gs>
                <a:gs pos="100000">
                  <a:srgbClr val="FFFFFF"/>
                </a:gs>
              </a:gsLst>
              <a:lin ang="5400000" scaled="1"/>
            </a:gradFill>
            <a:ln w="9525" cap="flat" cmpd="sng" algn="ctr">
              <a:solidFill>
                <a:srgbClr val="808080">
                  <a:lumMod val="60000"/>
                  <a:lumOff val="40000"/>
                </a:srgb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68571" tIns="34286" rIns="68571" bIns="34286" numCol="1" rtlCol="0" anchor="ctr" anchorCtr="0" compatLnSpc="1">
              <a:prstTxWarp prst="textNoShape">
                <a:avLst/>
              </a:prstTxWarp>
            </a:bodyPr>
            <a:lstStyle/>
            <a:p>
              <a:pPr algn="ctr" eaLnBrk="0" hangingPunct="0">
                <a:defRPr/>
              </a:pPr>
              <a:endParaRPr lang="it-IT" kern="0">
                <a:solidFill>
                  <a:srgbClr val="000000"/>
                </a:solidFill>
                <a:latin typeface="Arial" charset="0"/>
                <a:cs typeface="Arial" charset="0"/>
              </a:endParaRPr>
            </a:p>
          </p:txBody>
        </p:sp>
        <p:sp>
          <p:nvSpPr>
            <p:cNvPr id="16" name="Rectangle 4"/>
            <p:cNvSpPr txBox="1">
              <a:spLocks noChangeArrowheads="1"/>
            </p:cNvSpPr>
            <p:nvPr/>
          </p:nvSpPr>
          <p:spPr bwMode="auto">
            <a:xfrm>
              <a:off x="1867717" y="3150355"/>
              <a:ext cx="6518596" cy="1824098"/>
            </a:xfrm>
            <a:prstGeom prst="rect">
              <a:avLst/>
            </a:prstGeom>
            <a:noFill/>
            <a:ln w="9525">
              <a:noFill/>
              <a:miter lim="800000"/>
              <a:headEnd/>
              <a:tailEnd/>
            </a:ln>
            <a:effectLst/>
          </p:spPr>
          <p:txBody>
            <a:bodyPr vert="horz" wrap="square" lIns="68571" tIns="27428" rIns="68571" bIns="26996" numCol="1" anchor="ctr" anchorCtr="0" compatLnSpc="1">
              <a:prstTxWarp prst="textNoShape">
                <a:avLst/>
              </a:prstTxWarp>
            </a:bodyPr>
            <a:lstStyle/>
            <a:p>
              <a:pPr lvl="1" algn="ctr" eaLnBrk="0" hangingPunct="0">
                <a:spcAft>
                  <a:spcPts val="225"/>
                </a:spcAft>
                <a:defRPr/>
              </a:pPr>
              <a:r>
                <a:rPr lang="it-IT" sz="1050" b="1" dirty="0">
                  <a:solidFill>
                    <a:srgbClr val="002060"/>
                  </a:solidFill>
                  <a:latin typeface="+mj-lt"/>
                  <a:cs typeface="Arial" charset="0"/>
                </a:rPr>
                <a:t>Riduzione </a:t>
              </a:r>
              <a:r>
                <a:rPr lang="it-IT" sz="1050" b="1" dirty="0" err="1">
                  <a:solidFill>
                    <a:srgbClr val="002060"/>
                  </a:solidFill>
                  <a:latin typeface="+mj-lt"/>
                  <a:cs typeface="Arial" charset="0"/>
                </a:rPr>
                <a:t>trasmittanza</a:t>
              </a:r>
              <a:endParaRPr lang="it-IT" sz="1050" b="1" dirty="0">
                <a:solidFill>
                  <a:srgbClr val="002060"/>
                </a:solidFill>
                <a:latin typeface="+mj-lt"/>
                <a:cs typeface="Arial" charset="0"/>
              </a:endParaRPr>
            </a:p>
            <a:p>
              <a:pPr lvl="1" algn="ctr" eaLnBrk="0" hangingPunct="0">
                <a:spcAft>
                  <a:spcPts val="225"/>
                </a:spcAft>
                <a:defRPr/>
              </a:pPr>
              <a:r>
                <a:rPr lang="it-IT" sz="1050" b="1" dirty="0">
                  <a:solidFill>
                    <a:srgbClr val="002060"/>
                  </a:solidFill>
                  <a:latin typeface="+mj-lt"/>
                  <a:cs typeface="Arial" charset="0"/>
                </a:rPr>
                <a:t>copertura</a:t>
              </a:r>
              <a:r>
                <a:rPr lang="it-IT" sz="1050" b="1" dirty="0">
                  <a:solidFill>
                    <a:srgbClr val="9BBB59">
                      <a:lumMod val="75000"/>
                    </a:srgbClr>
                  </a:solidFill>
                  <a:latin typeface="+mj-lt"/>
                  <a:cs typeface="Arial" charset="0"/>
                </a:rPr>
                <a:t>                        </a:t>
              </a:r>
              <a:r>
                <a:rPr lang="it-IT" sz="1050" b="1" dirty="0">
                  <a:latin typeface="+mj-lt"/>
                  <a:cs typeface="Arial" charset="0"/>
                </a:rPr>
                <a:t>da 0,87 W/</a:t>
              </a:r>
              <a:r>
                <a:rPr lang="it-IT" sz="1050" b="1" dirty="0" err="1">
                  <a:latin typeface="+mj-lt"/>
                  <a:cs typeface="Arial" charset="0"/>
                </a:rPr>
                <a:t>mqK</a:t>
              </a:r>
              <a:r>
                <a:rPr lang="it-IT" sz="1050" b="1" dirty="0">
                  <a:latin typeface="+mj-lt"/>
                  <a:cs typeface="Arial" charset="0"/>
                </a:rPr>
                <a:t>                      a 0,14 W/</a:t>
              </a:r>
              <a:r>
                <a:rPr lang="it-IT" sz="1050" b="1" dirty="0" err="1">
                  <a:latin typeface="+mj-lt"/>
                  <a:cs typeface="Arial" charset="0"/>
                </a:rPr>
                <a:t>mqK</a:t>
              </a:r>
              <a:endParaRPr lang="it-IT" sz="1050" b="1" dirty="0">
                <a:latin typeface="+mj-lt"/>
                <a:cs typeface="Arial" charset="0"/>
              </a:endParaRPr>
            </a:p>
            <a:p>
              <a:pPr algn="ctr" eaLnBrk="0" hangingPunct="0">
                <a:spcAft>
                  <a:spcPts val="225"/>
                </a:spcAft>
                <a:defRPr/>
              </a:pPr>
              <a:endParaRPr lang="it-IT" sz="1050" b="1" kern="0" dirty="0">
                <a:solidFill>
                  <a:srgbClr val="646666"/>
                </a:solidFill>
                <a:cs typeface="Arial" charset="0"/>
              </a:endParaRPr>
            </a:p>
          </p:txBody>
        </p:sp>
      </p:gr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6451" r="3198" b="4619"/>
          <a:stretch/>
        </p:blipFill>
        <p:spPr bwMode="auto">
          <a:xfrm>
            <a:off x="3723536" y="2715766"/>
            <a:ext cx="3626720" cy="19063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130" t="14932" b="3312"/>
          <a:stretch/>
        </p:blipFill>
        <p:spPr bwMode="auto">
          <a:xfrm>
            <a:off x="578052" y="2708146"/>
            <a:ext cx="4034069" cy="191165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3" name="Google Shape;221;p33"/>
          <p:cNvSpPr txBox="1"/>
          <p:nvPr/>
        </p:nvSpPr>
        <p:spPr>
          <a:xfrm>
            <a:off x="8109620" y="896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03</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8" name="Rectangle 5"/>
          <p:cNvSpPr>
            <a:spLocks noChangeArrowheads="1"/>
          </p:cNvSpPr>
          <p:nvPr/>
        </p:nvSpPr>
        <p:spPr bwMode="auto">
          <a:xfrm>
            <a:off x="570807" y="484352"/>
            <a:ext cx="8568266" cy="274466"/>
          </a:xfrm>
          <a:prstGeom prst="rect">
            <a:avLst/>
          </a:prstGeom>
          <a:solidFill>
            <a:schemeClr val="tx2">
              <a:lumMod val="75000"/>
            </a:schemeClr>
          </a:solidFill>
          <a:ln w="31750" algn="in">
            <a:solidFill>
              <a:schemeClr val="tx2">
                <a:lumMod val="75000"/>
              </a:schemeClr>
            </a:solidFill>
            <a:miter lim="800000"/>
            <a:headEnd/>
            <a:tailEnd/>
          </a:ln>
          <a:effectLst/>
          <a:extLst/>
        </p:spPr>
        <p:txBody>
          <a:bodyPr vert="horz" wrap="square" lIns="36576" tIns="36576" rIns="36576" bIns="36576" numCol="1" anchor="t" anchorCtr="0" compatLnSpc="1">
            <a:prstTxWarp prst="textNoShape">
              <a:avLst/>
            </a:prstTxWarp>
          </a:bodyPr>
          <a:lstStyle/>
          <a:p>
            <a:endParaRPr lang="it-IT"/>
          </a:p>
        </p:txBody>
      </p:sp>
      <p:sp>
        <p:nvSpPr>
          <p:cNvPr id="20" name="Titolo 2"/>
          <p:cNvSpPr txBox="1">
            <a:spLocks/>
          </p:cNvSpPr>
          <p:nvPr/>
        </p:nvSpPr>
        <p:spPr>
          <a:xfrm>
            <a:off x="-1218091" y="319349"/>
            <a:ext cx="9144000" cy="5691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uFillTx/>
                <a:latin typeface="+mj-lt"/>
                <a:ea typeface="+mj-ea"/>
                <a:cs typeface="+mj-cs"/>
              </a:defRPr>
            </a:lvl1pPr>
          </a:lstStyle>
          <a:p>
            <a:pPr marL="135000" fontAlgn="base">
              <a:spcAft>
                <a:spcPts val="1400"/>
              </a:spcAft>
            </a:pPr>
            <a:r>
              <a:rPr lang="it-IT" sz="1400" b="1" dirty="0">
                <a:solidFill>
                  <a:schemeClr val="bg1"/>
                </a:solidFill>
                <a:latin typeface="Century Gothic" panose="020B0502020202020204" pitchFamily="34" charset="0"/>
                <a:ea typeface="Arial"/>
                <a:cs typeface="Arial" pitchFamily="34" charset="0"/>
              </a:rPr>
              <a:t>Opportunità per la riqualificazione energetica degli edifici sportivi</a:t>
            </a:r>
          </a:p>
        </p:txBody>
      </p:sp>
      <p:sp>
        <p:nvSpPr>
          <p:cNvPr id="17" name="Google Shape;146;p28"/>
          <p:cNvSpPr txBox="1"/>
          <p:nvPr/>
        </p:nvSpPr>
        <p:spPr>
          <a:xfrm>
            <a:off x="621089" y="121541"/>
            <a:ext cx="5013325" cy="3143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434343"/>
              </a:buClr>
              <a:buSzPts val="2800"/>
              <a:buFont typeface="Montserrat ExtraBold"/>
              <a:buNone/>
            </a:pPr>
            <a:r>
              <a:rPr lang="en-US" sz="1400" b="0" i="0" u="none" strike="noStrike" cap="none" dirty="0" smtClean="0">
                <a:solidFill>
                  <a:srgbClr val="434343"/>
                </a:solidFill>
                <a:latin typeface="Montserrat ExtraBold"/>
                <a:ea typeface="Montserrat ExtraBold"/>
                <a:cs typeface="Montserrat ExtraBold"/>
                <a:sym typeface="Montserrat ExtraBold"/>
              </a:rPr>
              <a:t>Focus </a:t>
            </a:r>
            <a:r>
              <a:rPr lang="en-US" sz="1400" b="0" i="0" u="none" strike="noStrike" cap="none" dirty="0" err="1" smtClean="0">
                <a:solidFill>
                  <a:srgbClr val="434343"/>
                </a:solidFill>
                <a:latin typeface="Montserrat ExtraBold"/>
                <a:ea typeface="Montserrat ExtraBold"/>
                <a:cs typeface="Montserrat ExtraBold"/>
                <a:sym typeface="Montserrat ExtraBold"/>
              </a:rPr>
              <a:t>Conto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sz="1400" b="0" i="0" u="none" strike="noStrike" cap="none" dirty="0" err="1" smtClean="0">
                <a:solidFill>
                  <a:srgbClr val="434343"/>
                </a:solidFill>
                <a:latin typeface="Montserrat ExtraBold"/>
                <a:ea typeface="Montserrat ExtraBold"/>
                <a:cs typeface="Montserrat ExtraBold"/>
                <a:sym typeface="Montserrat ExtraBold"/>
              </a:rPr>
              <a:t>Termico</a:t>
            </a:r>
            <a:r>
              <a:rPr lang="en-US" sz="1400" b="0" i="0" u="none" strike="noStrike" cap="none" dirty="0" smtClean="0">
                <a:solidFill>
                  <a:srgbClr val="434343"/>
                </a:solidFill>
                <a:latin typeface="Montserrat ExtraBold"/>
                <a:ea typeface="Montserrat ExtraBold"/>
                <a:cs typeface="Montserrat ExtraBold"/>
                <a:sym typeface="Montserrat ExtraBold"/>
              </a:rPr>
              <a:t>: </a:t>
            </a:r>
            <a:r>
              <a:rPr lang="en-US" dirty="0">
                <a:solidFill>
                  <a:srgbClr val="434343"/>
                </a:solidFill>
                <a:latin typeface="Montserrat ExtraBold"/>
                <a:ea typeface="Montserrat ExtraBold"/>
                <a:cs typeface="Montserrat ExtraBold"/>
                <a:sym typeface="Montserrat ExtraBold"/>
              </a:rPr>
              <a:t>B</a:t>
            </a:r>
            <a:r>
              <a:rPr lang="en-US" sz="1400" b="0" i="0" u="none" strike="noStrike" cap="none" dirty="0" smtClean="0">
                <a:solidFill>
                  <a:srgbClr val="434343"/>
                </a:solidFill>
                <a:latin typeface="Montserrat ExtraBold"/>
                <a:ea typeface="Montserrat ExtraBold"/>
                <a:cs typeface="Montserrat ExtraBold"/>
                <a:sym typeface="Montserrat ExtraBold"/>
              </a:rPr>
              <a:t>est Practice - PA</a:t>
            </a:r>
            <a:endParaRPr sz="1400" b="1"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0689683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7" name="Google Shape;97;p2"/>
          <p:cNvSpPr/>
          <p:nvPr/>
        </p:nvSpPr>
        <p:spPr>
          <a:xfrm>
            <a:off x="6262261" y="1287976"/>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p>
        </p:txBody>
      </p:sp>
      <p:sp>
        <p:nvSpPr>
          <p:cNvPr id="91" name="Google Shape;91;p2"/>
          <p:cNvSpPr/>
          <p:nvPr/>
        </p:nvSpPr>
        <p:spPr>
          <a:xfrm>
            <a:off x="2172981" y="3018676"/>
            <a:ext cx="657300" cy="657300"/>
          </a:xfrm>
          <a:prstGeom prst="ellipse">
            <a:avLst/>
          </a:prstGeom>
          <a:solidFill>
            <a:srgbClr val="0F68C9">
              <a:alpha val="22000"/>
            </a:srgbClr>
          </a:solidFill>
          <a:ln>
            <a:noFill/>
          </a:ln>
        </p:spPr>
        <p:txBody>
          <a:bodyPr spcFirstLastPara="1" wrap="square" lIns="91425" tIns="91425" rIns="91425" bIns="91425" anchor="ctr" anchorCtr="0">
            <a:noAutofit/>
          </a:bodyPr>
          <a:lstStyle/>
          <a:p>
            <a:pPr>
              <a:buSzPts val="2800"/>
            </a:pPr>
            <a:endParaRPr>
              <a:solidFill>
                <a:srgbClr val="0F68C9"/>
              </a:solidFill>
            </a:endParaRPr>
          </a:p>
        </p:txBody>
      </p:sp>
      <p:sp>
        <p:nvSpPr>
          <p:cNvPr id="92" name="Google Shape;92;p2"/>
          <p:cNvSpPr txBox="1">
            <a:spLocks noGrp="1"/>
          </p:cNvSpPr>
          <p:nvPr>
            <p:ph type="ctrTitle" idx="4294967295"/>
          </p:nvPr>
        </p:nvSpPr>
        <p:spPr>
          <a:xfrm>
            <a:off x="707666" y="350934"/>
            <a:ext cx="5011738" cy="314325"/>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FFFFFF"/>
              </a:buClr>
              <a:buSzPts val="1200"/>
              <a:buFont typeface="Montserrat ExtraBold"/>
              <a:buNone/>
            </a:pPr>
            <a:r>
              <a:rPr lang="en-US" sz="1200" b="0" i="0" u="none" strike="noStrike" cap="none" dirty="0">
                <a:solidFill>
                  <a:schemeClr val="dk2"/>
                </a:solidFill>
                <a:latin typeface="Montserrat ExtraBold"/>
                <a:ea typeface="Montserrat ExtraBold"/>
                <a:cs typeface="Montserrat ExtraBold"/>
                <a:sym typeface="Montserrat ExtraBold"/>
              </a:rPr>
              <a:t>Agenda</a:t>
            </a:r>
            <a:endParaRPr sz="1200" b="0" i="0" u="none" strike="noStrike" cap="none" dirty="0">
              <a:solidFill>
                <a:schemeClr val="dk2"/>
              </a:solidFill>
              <a:latin typeface="Montserrat ExtraBold"/>
              <a:ea typeface="Montserrat ExtraBold"/>
              <a:cs typeface="Montserrat ExtraBold"/>
              <a:sym typeface="Montserrat ExtraBold"/>
            </a:endParaRPr>
          </a:p>
        </p:txBody>
      </p:sp>
      <p:sp>
        <p:nvSpPr>
          <p:cNvPr id="93" name="Google Shape;93;p2"/>
          <p:cNvSpPr txBox="1">
            <a:spLocks noGrp="1"/>
          </p:cNvSpPr>
          <p:nvPr>
            <p:ph type="title" idx="4294967295"/>
          </p:nvPr>
        </p:nvSpPr>
        <p:spPr>
          <a:xfrm>
            <a:off x="1400799" y="3055785"/>
            <a:ext cx="1754187" cy="577850"/>
          </a:xfrm>
          <a:prstGeom prst="rect">
            <a:avLst/>
          </a:prstGeom>
          <a:noFill/>
          <a:ln>
            <a:noFill/>
          </a:ln>
        </p:spPr>
        <p:txBody>
          <a:bodyPr spcFirstLastPara="1" wrap="square" lIns="91425" tIns="91425" rIns="91425" bIns="91425" anchor="ctr" anchorCtr="0">
            <a:noAutofit/>
          </a:bodyPr>
          <a:lstStyle/>
          <a:p>
            <a:pPr algn="ctr">
              <a:buSzPts val="3600"/>
            </a:pPr>
            <a:r>
              <a:rPr lang="en-US" dirty="0">
                <a:solidFill>
                  <a:schemeClr val="bg1">
                    <a:lumMod val="75000"/>
                  </a:schemeClr>
                </a:solidFill>
              </a:rPr>
              <a:t>03</a:t>
            </a:r>
            <a:endParaRPr dirty="0">
              <a:solidFill>
                <a:schemeClr val="bg1">
                  <a:lumMod val="75000"/>
                </a:schemeClr>
              </a:solidFill>
            </a:endParaRPr>
          </a:p>
        </p:txBody>
      </p:sp>
      <p:sp>
        <p:nvSpPr>
          <p:cNvPr id="95" name="Google Shape;95;p2"/>
          <p:cNvSpPr txBox="1">
            <a:spLocks noGrp="1"/>
          </p:cNvSpPr>
          <p:nvPr>
            <p:ph type="title" idx="4294967295"/>
          </p:nvPr>
        </p:nvSpPr>
        <p:spPr>
          <a:xfrm>
            <a:off x="5470498" y="1322478"/>
            <a:ext cx="1754188" cy="57785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600"/>
              <a:buNone/>
            </a:pPr>
            <a:r>
              <a:rPr lang="en-US" dirty="0" smtClean="0">
                <a:solidFill>
                  <a:schemeClr val="bg2">
                    <a:lumMod val="40000"/>
                    <a:lumOff val="60000"/>
                  </a:schemeClr>
                </a:solidFill>
              </a:rPr>
              <a:t>02</a:t>
            </a:r>
            <a:endParaRPr dirty="0">
              <a:solidFill>
                <a:schemeClr val="bg2">
                  <a:lumMod val="40000"/>
                  <a:lumOff val="60000"/>
                </a:schemeClr>
              </a:solidFill>
            </a:endParaRPr>
          </a:p>
        </p:txBody>
      </p:sp>
      <p:sp>
        <p:nvSpPr>
          <p:cNvPr id="10" name="Google Shape;150;p2"/>
          <p:cNvSpPr txBox="1">
            <a:spLocks/>
          </p:cNvSpPr>
          <p:nvPr/>
        </p:nvSpPr>
        <p:spPr>
          <a:xfrm>
            <a:off x="5902752" y="1956993"/>
            <a:ext cx="3113274" cy="60787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smtClean="0">
                <a:solidFill>
                  <a:schemeClr val="bg1">
                    <a:lumMod val="75000"/>
                  </a:schemeClr>
                </a:solidFill>
                <a:latin typeface="Montserrat ExtraBold"/>
                <a:ea typeface="Montserrat ExtraBold"/>
                <a:cs typeface="Montserrat ExtraBold"/>
                <a:sym typeface="Arial"/>
              </a:rPr>
              <a:t>Focus </a:t>
            </a:r>
            <a:r>
              <a:rPr lang="it-IT" sz="1100" dirty="0">
                <a:solidFill>
                  <a:schemeClr val="bg1">
                    <a:lumMod val="75000"/>
                  </a:schemeClr>
                </a:solidFill>
                <a:latin typeface="Montserrat ExtraBold"/>
                <a:ea typeface="Montserrat ExtraBold"/>
                <a:cs typeface="Montserrat ExtraBold"/>
                <a:sym typeface="Arial"/>
              </a:rPr>
              <a:t>Conto </a:t>
            </a:r>
            <a:r>
              <a:rPr lang="it-IT" sz="1100" dirty="0" smtClean="0">
                <a:solidFill>
                  <a:schemeClr val="bg1">
                    <a:lumMod val="75000"/>
                  </a:schemeClr>
                </a:solidFill>
                <a:latin typeface="Montserrat ExtraBold"/>
                <a:ea typeface="Montserrat ExtraBold"/>
                <a:cs typeface="Montserrat ExtraBold"/>
                <a:sym typeface="Arial"/>
              </a:rPr>
              <a:t>Termico:</a:t>
            </a:r>
            <a:endParaRPr lang="it-IT" sz="1100" dirty="0">
              <a:solidFill>
                <a:schemeClr val="bg1">
                  <a:lumMod val="75000"/>
                </a:schemeClr>
              </a:solidFill>
              <a:latin typeface="Montserrat ExtraBold"/>
              <a:ea typeface="Montserrat ExtraBold"/>
              <a:cs typeface="Montserrat ExtraBold"/>
              <a:sym typeface="Arial"/>
            </a:endParaRPr>
          </a:p>
          <a:p>
            <a:pPr marL="0" indent="0" algn="l">
              <a:buSzPts val="2800"/>
              <a:defRPr/>
            </a:pPr>
            <a:r>
              <a:rPr lang="it-IT" sz="1100" noProof="0" dirty="0" smtClean="0">
                <a:solidFill>
                  <a:schemeClr val="bg1">
                    <a:lumMod val="75000"/>
                  </a:schemeClr>
                </a:solidFill>
                <a:latin typeface="Montserrat ExtraBold"/>
                <a:sym typeface="Arial"/>
              </a:rPr>
              <a:t>Tratti distintivi</a:t>
            </a:r>
          </a:p>
          <a:p>
            <a:pPr marL="0" indent="0" algn="l">
              <a:buSzPts val="2800"/>
              <a:defRPr/>
            </a:pPr>
            <a:r>
              <a:rPr kumimoji="0" lang="it-IT" sz="1100" b="0" i="0" u="none" strike="noStrike" kern="0" cap="none" spc="0" normalizeH="0" baseline="0" dirty="0" smtClean="0">
                <a:ln>
                  <a:noFill/>
                </a:ln>
                <a:solidFill>
                  <a:schemeClr val="bg1">
                    <a:lumMod val="75000"/>
                  </a:schemeClr>
                </a:solidFill>
                <a:effectLst/>
                <a:uLnTx/>
                <a:uFillTx/>
                <a:latin typeface="Montserrat ExtraBold"/>
                <a:ea typeface="EB Garamond"/>
                <a:cs typeface="EB Garamond"/>
                <a:sym typeface="Arial"/>
              </a:rPr>
              <a:t>Intervento</a:t>
            </a:r>
            <a:r>
              <a:rPr kumimoji="0" lang="it-IT" sz="1100" b="0" i="0" u="none" strike="noStrike" kern="0" cap="none" spc="0" normalizeH="0" dirty="0" smtClean="0">
                <a:ln>
                  <a:noFill/>
                </a:ln>
                <a:solidFill>
                  <a:schemeClr val="bg1">
                    <a:lumMod val="75000"/>
                  </a:schemeClr>
                </a:solidFill>
                <a:effectLst/>
                <a:uLnTx/>
                <a:uFillTx/>
                <a:latin typeface="Montserrat ExtraBold"/>
                <a:ea typeface="EB Garamond"/>
                <a:cs typeface="EB Garamond"/>
                <a:sym typeface="Arial"/>
              </a:rPr>
              <a:t> </a:t>
            </a:r>
            <a:r>
              <a:rPr kumimoji="0" lang="it-IT" sz="1100" b="0" i="0" u="none" strike="noStrike" kern="0" cap="none" spc="0" normalizeH="0" dirty="0" smtClean="0">
                <a:ln>
                  <a:noFill/>
                </a:ln>
                <a:solidFill>
                  <a:schemeClr val="bg1">
                    <a:lumMod val="75000"/>
                  </a:schemeClr>
                </a:solidFill>
                <a:effectLst/>
                <a:uLnTx/>
                <a:uFillTx/>
                <a:latin typeface="Montserrat ExtraBold"/>
                <a:ea typeface="EB Garamond"/>
                <a:cs typeface="EB Garamond"/>
                <a:sym typeface="Arial"/>
              </a:rPr>
              <a:t>1. </a:t>
            </a:r>
            <a:r>
              <a:rPr lang="it-IT" sz="1100" dirty="0" smtClean="0">
                <a:solidFill>
                  <a:schemeClr val="bg1">
                    <a:lumMod val="75000"/>
                  </a:schemeClr>
                </a:solidFill>
                <a:latin typeface="Montserrat ExtraBold"/>
                <a:sym typeface="Arial"/>
              </a:rPr>
              <a:t>C- </a:t>
            </a:r>
            <a:r>
              <a:rPr lang="it-IT" sz="1100" dirty="0" smtClean="0">
                <a:solidFill>
                  <a:schemeClr val="bg1">
                    <a:lumMod val="75000"/>
                  </a:schemeClr>
                </a:solidFill>
                <a:latin typeface="Montserrat ExtraBold"/>
                <a:sym typeface="Arial"/>
              </a:rPr>
              <a:t>2. </a:t>
            </a:r>
            <a:r>
              <a:rPr lang="it-IT" sz="1100" dirty="0" smtClean="0">
                <a:solidFill>
                  <a:schemeClr val="bg1">
                    <a:lumMod val="75000"/>
                  </a:schemeClr>
                </a:solidFill>
                <a:latin typeface="Montserrat ExtraBold"/>
                <a:sym typeface="Arial"/>
              </a:rPr>
              <a:t>A – 2.E</a:t>
            </a:r>
            <a:endParaRPr kumimoji="0" lang="it-IT" sz="1200" b="0" i="0" u="none" strike="noStrike" kern="0" cap="none" spc="0" normalizeH="0" baseline="0" noProof="0" dirty="0" smtClean="0">
              <a:ln>
                <a:noFill/>
              </a:ln>
              <a:solidFill>
                <a:schemeClr val="bg1">
                  <a:lumMod val="75000"/>
                </a:schemeClr>
              </a:solidFill>
              <a:effectLst/>
              <a:uLnTx/>
              <a:uFillTx/>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chemeClr val="bg1">
                  <a:lumMod val="75000"/>
                </a:schemeClr>
              </a:solidFill>
              <a:effectLst/>
              <a:uLnTx/>
              <a:uFillTx/>
              <a:latin typeface="EB Garamond"/>
              <a:ea typeface="EB Garamond"/>
              <a:cs typeface="EB Garamond"/>
              <a:sym typeface="EB Garamond"/>
            </a:endParaRPr>
          </a:p>
        </p:txBody>
      </p:sp>
      <p:sp>
        <p:nvSpPr>
          <p:cNvPr id="11" name="Google Shape;150;p2"/>
          <p:cNvSpPr txBox="1">
            <a:spLocks/>
          </p:cNvSpPr>
          <p:nvPr/>
        </p:nvSpPr>
        <p:spPr>
          <a:xfrm>
            <a:off x="1691456" y="3615117"/>
            <a:ext cx="3325548" cy="8927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bg2">
                    <a:lumMod val="40000"/>
                    <a:lumOff val="60000"/>
                  </a:schemeClr>
                </a:solidFill>
                <a:latin typeface="Montserrat ExtraBold"/>
                <a:ea typeface="Montserrat ExtraBold"/>
                <a:cs typeface="Montserrat ExtraBold"/>
                <a:sym typeface="Arial"/>
              </a:rPr>
              <a:t>Focus Conto Termico:</a:t>
            </a:r>
          </a:p>
          <a:p>
            <a:pPr marL="0" indent="0" algn="l">
              <a:buSzPts val="2800"/>
              <a:defRPr/>
            </a:pPr>
            <a:r>
              <a:rPr lang="it-IT" sz="1100" dirty="0">
                <a:solidFill>
                  <a:schemeClr val="bg2">
                    <a:lumMod val="40000"/>
                    <a:lumOff val="60000"/>
                  </a:schemeClr>
                </a:solidFill>
                <a:latin typeface="Montserrat ExtraBold"/>
                <a:ea typeface="Montserrat ExtraBold"/>
                <a:cs typeface="Montserrat ExtraBold"/>
                <a:sym typeface="Arial"/>
              </a:rPr>
              <a:t>Best </a:t>
            </a:r>
            <a:r>
              <a:rPr lang="it-IT" sz="1100" dirty="0" err="1">
                <a:solidFill>
                  <a:schemeClr val="bg2">
                    <a:lumMod val="40000"/>
                    <a:lumOff val="60000"/>
                  </a:schemeClr>
                </a:solidFill>
                <a:latin typeface="Montserrat ExtraBold"/>
                <a:ea typeface="Montserrat ExtraBold"/>
                <a:cs typeface="Montserrat ExtraBold"/>
                <a:sym typeface="Arial"/>
              </a:rPr>
              <a:t>Pratice</a:t>
            </a:r>
            <a:r>
              <a:rPr lang="it-IT" sz="1100" dirty="0">
                <a:solidFill>
                  <a:schemeClr val="bg2">
                    <a:lumMod val="40000"/>
                    <a:lumOff val="60000"/>
                  </a:schemeClr>
                </a:solidFill>
                <a:latin typeface="Montserrat ExtraBold"/>
                <a:ea typeface="Montserrat ExtraBold"/>
                <a:cs typeface="Montserrat ExtraBold"/>
                <a:sym typeface="Arial"/>
              </a:rPr>
              <a:t> – Imprese e Privati</a:t>
            </a:r>
          </a:p>
          <a:p>
            <a:pPr marL="0" indent="0" algn="l">
              <a:buSzPts val="2800"/>
              <a:defRPr/>
            </a:pPr>
            <a:r>
              <a:rPr lang="it-IT" sz="1100" dirty="0">
                <a:solidFill>
                  <a:schemeClr val="bg2">
                    <a:lumMod val="40000"/>
                    <a:lumOff val="60000"/>
                  </a:schemeClr>
                </a:solidFill>
                <a:latin typeface="Montserrat ExtraBold"/>
                <a:ea typeface="Montserrat ExtraBold"/>
                <a:cs typeface="Montserrat ExtraBold"/>
                <a:sym typeface="Arial"/>
              </a:rPr>
              <a:t>Best </a:t>
            </a:r>
            <a:r>
              <a:rPr lang="it-IT" sz="1100" dirty="0" err="1">
                <a:solidFill>
                  <a:schemeClr val="bg2">
                    <a:lumMod val="40000"/>
                    <a:lumOff val="60000"/>
                  </a:schemeClr>
                </a:solidFill>
                <a:latin typeface="Montserrat ExtraBold"/>
                <a:ea typeface="Montserrat ExtraBold"/>
                <a:cs typeface="Montserrat ExtraBold"/>
                <a:sym typeface="Arial"/>
              </a:rPr>
              <a:t>Pratice</a:t>
            </a:r>
            <a:r>
              <a:rPr lang="it-IT" sz="1100" dirty="0">
                <a:solidFill>
                  <a:schemeClr val="bg2">
                    <a:lumMod val="40000"/>
                    <a:lumOff val="60000"/>
                  </a:schemeClr>
                </a:solidFill>
                <a:latin typeface="Montserrat ExtraBold"/>
                <a:ea typeface="Montserrat ExtraBold"/>
                <a:cs typeface="Montserrat ExtraBold"/>
                <a:sym typeface="Arial"/>
              </a:rPr>
              <a:t> – PA</a:t>
            </a:r>
          </a:p>
          <a:p>
            <a:pPr marL="0" indent="0" algn="l">
              <a:buSzPts val="2800"/>
              <a:defRPr/>
            </a:pPr>
            <a:endParaRPr lang="it-IT" sz="1100" dirty="0" smtClean="0">
              <a:latin typeface="Montserrat ExtraBold"/>
              <a:ea typeface="Montserrat ExtraBold"/>
              <a:cs typeface="Montserrat ExtraBold"/>
              <a:sym typeface="Arial"/>
            </a:endParaRPr>
          </a:p>
          <a:p>
            <a:pPr marL="0" indent="0" algn="l">
              <a:buSzPts val="2800"/>
              <a:defRPr/>
            </a:pPr>
            <a:endParaRPr lang="it-IT" sz="1100" dirty="0" smtClean="0">
              <a:latin typeface="Montserrat ExtraBold"/>
              <a:ea typeface="Montserrat ExtraBold"/>
              <a:cs typeface="Montserrat ExtraBold"/>
              <a:sym typeface="Arial"/>
            </a:endParaRPr>
          </a:p>
          <a:p>
            <a:pPr marL="171450" marR="0" lvl="0" indent="-171450" algn="l" defTabSz="914400" rtl="0" eaLnBrk="1" fontAlgn="auto" latinLnBrk="0" hangingPunct="1">
              <a:lnSpc>
                <a:spcPct val="100000"/>
              </a:lnSpc>
              <a:spcBef>
                <a:spcPts val="0"/>
              </a:spcBef>
              <a:spcAft>
                <a:spcPts val="0"/>
              </a:spcAft>
              <a:buClr>
                <a:srgbClr val="434343"/>
              </a:buClr>
              <a:buSzPts val="1200"/>
              <a:buFont typeface="Arial" panose="020B0604020202020204" pitchFamily="34" charset="0"/>
              <a:buChar char="•"/>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2" name="Google Shape;91;p2"/>
          <p:cNvSpPr/>
          <p:nvPr/>
        </p:nvSpPr>
        <p:spPr>
          <a:xfrm>
            <a:off x="5696768" y="3026110"/>
            <a:ext cx="657300" cy="657300"/>
          </a:xfrm>
          <a:prstGeom prst="ellipse">
            <a:avLst/>
          </a:prstGeom>
          <a:solidFill>
            <a:srgbClr val="0F68C9">
              <a:alpha val="90000"/>
            </a:srgbClr>
          </a:solidFill>
          <a:ln>
            <a:noFill/>
          </a:ln>
        </p:spPr>
        <p:txBody>
          <a:bodyPr spcFirstLastPara="1" wrap="square" lIns="91425" tIns="91425" rIns="91425" bIns="91425" anchor="ctr" anchorCtr="0">
            <a:noAutofit/>
          </a:bodyPr>
          <a:lstStyle/>
          <a:p>
            <a:endParaRPr/>
          </a:p>
        </p:txBody>
      </p:sp>
      <p:sp>
        <p:nvSpPr>
          <p:cNvPr id="13" name="Google Shape;93;p2"/>
          <p:cNvSpPr txBox="1">
            <a:spLocks/>
          </p:cNvSpPr>
          <p:nvPr/>
        </p:nvSpPr>
        <p:spPr>
          <a:xfrm>
            <a:off x="4783337" y="3092956"/>
            <a:ext cx="1754187"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a:solidFill>
                  <a:schemeClr val="tx1">
                    <a:lumMod val="65000"/>
                    <a:lumOff val="35000"/>
                  </a:schemeClr>
                </a:solidFill>
              </a:rPr>
              <a:t>04</a:t>
            </a:r>
            <a:endParaRPr lang="en-US" dirty="0">
              <a:solidFill>
                <a:schemeClr val="tx1">
                  <a:lumMod val="65000"/>
                  <a:lumOff val="35000"/>
                </a:schemeClr>
              </a:solidFill>
            </a:endParaRPr>
          </a:p>
        </p:txBody>
      </p:sp>
      <p:sp>
        <p:nvSpPr>
          <p:cNvPr id="14" name="Google Shape;150;p2"/>
          <p:cNvSpPr txBox="1">
            <a:spLocks/>
          </p:cNvSpPr>
          <p:nvPr/>
        </p:nvSpPr>
        <p:spPr>
          <a:xfrm>
            <a:off x="5092429" y="3644544"/>
            <a:ext cx="3452493" cy="64392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1pPr>
            <a:lvl2pPr marL="914400" marR="0" lvl="1"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2pPr>
            <a:lvl3pPr marL="1371600" marR="0" lvl="2"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3pPr>
            <a:lvl4pPr marL="1828800" marR="0" lvl="3"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4pPr>
            <a:lvl5pPr marL="2286000" marR="0" lvl="4"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5pPr>
            <a:lvl6pPr marL="2743200" marR="0" lvl="5"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6pPr>
            <a:lvl7pPr marL="3200400" marR="0" lvl="6"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7pPr>
            <a:lvl8pPr marL="3657600" marR="0" lvl="7"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8pPr>
            <a:lvl9pPr marL="4114800" marR="0" lvl="8" indent="-304800" algn="ctr" rtl="0">
              <a:lnSpc>
                <a:spcPct val="100000"/>
              </a:lnSpc>
              <a:spcBef>
                <a:spcPts val="0"/>
              </a:spcBef>
              <a:spcAft>
                <a:spcPts val="0"/>
              </a:spcAft>
              <a:buClr>
                <a:srgbClr val="434343"/>
              </a:buClr>
              <a:buSzPts val="1200"/>
              <a:buFont typeface="EB Garamond"/>
              <a:buNone/>
              <a:defRPr sz="1200" b="0" i="0" u="none" strike="noStrike" cap="none">
                <a:solidFill>
                  <a:srgbClr val="434343"/>
                </a:solidFill>
                <a:latin typeface="EB Garamond"/>
                <a:ea typeface="EB Garamond"/>
                <a:cs typeface="EB Garamond"/>
                <a:sym typeface="EB Garamond"/>
              </a:defRPr>
            </a:lvl9pPr>
          </a:lstStyle>
          <a:p>
            <a:pPr marL="0" indent="0" algn="l">
              <a:buSzPts val="2800"/>
              <a:defRPr/>
            </a:pPr>
            <a:r>
              <a:rPr lang="it-IT" sz="1100" dirty="0">
                <a:solidFill>
                  <a:schemeClr val="tx1">
                    <a:lumMod val="65000"/>
                    <a:lumOff val="35000"/>
                  </a:schemeClr>
                </a:solidFill>
                <a:latin typeface="Montserrat ExtraBold"/>
                <a:ea typeface="Montserrat ExtraBold"/>
                <a:cs typeface="Montserrat ExtraBold"/>
                <a:sym typeface="Arial"/>
              </a:rPr>
              <a:t>Focus </a:t>
            </a:r>
            <a:r>
              <a:rPr lang="it-IT" sz="1100" dirty="0">
                <a:solidFill>
                  <a:schemeClr val="tx1">
                    <a:lumMod val="65000"/>
                    <a:lumOff val="35000"/>
                  </a:schemeClr>
                </a:solidFill>
                <a:latin typeface="Montserrat ExtraBold"/>
                <a:ea typeface="Montserrat ExtraBold"/>
                <a:cs typeface="Montserrat ExtraBold"/>
                <a:sym typeface="Arial"/>
              </a:rPr>
              <a:t>Conto </a:t>
            </a:r>
            <a:r>
              <a:rPr lang="it-IT" sz="1100" dirty="0">
                <a:solidFill>
                  <a:schemeClr val="tx1">
                    <a:lumMod val="65000"/>
                    <a:lumOff val="35000"/>
                  </a:schemeClr>
                </a:solidFill>
                <a:latin typeface="Montserrat ExtraBold"/>
                <a:ea typeface="Montserrat ExtraBold"/>
                <a:cs typeface="Montserrat ExtraBold"/>
                <a:sym typeface="Arial"/>
              </a:rPr>
              <a:t>Termico:</a:t>
            </a:r>
            <a:endParaRPr lang="it-IT" sz="1100" dirty="0">
              <a:solidFill>
                <a:schemeClr val="tx1">
                  <a:lumMod val="65000"/>
                  <a:lumOff val="35000"/>
                </a:schemeClr>
              </a:solidFill>
              <a:latin typeface="Montserrat ExtraBold"/>
              <a:ea typeface="Montserrat ExtraBold"/>
              <a:cs typeface="Montserrat ExtraBold"/>
              <a:sym typeface="Arial"/>
            </a:endParaRPr>
          </a:p>
          <a:p>
            <a:pPr marL="0" indent="0" algn="l">
              <a:buSzPts val="2800"/>
              <a:defRPr/>
            </a:pPr>
            <a:r>
              <a:rPr lang="it-IT" sz="1100" dirty="0">
                <a:solidFill>
                  <a:schemeClr val="tx1">
                    <a:lumMod val="65000"/>
                    <a:lumOff val="35000"/>
                  </a:schemeClr>
                </a:solidFill>
                <a:latin typeface="Montserrat ExtraBold"/>
                <a:ea typeface="Montserrat ExtraBold"/>
                <a:cs typeface="Montserrat ExtraBold"/>
                <a:sym typeface="Arial"/>
              </a:rPr>
              <a:t>Come si accede all’incentivo</a:t>
            </a:r>
          </a:p>
          <a:p>
            <a:pPr marL="0" indent="0" algn="l">
              <a:buSzPts val="2800"/>
              <a:defRPr/>
            </a:pPr>
            <a:r>
              <a:rPr lang="it-IT" sz="1100" dirty="0">
                <a:solidFill>
                  <a:schemeClr val="tx1">
                    <a:lumMod val="65000"/>
                    <a:lumOff val="35000"/>
                  </a:schemeClr>
                </a:solidFill>
                <a:latin typeface="Montserrat ExtraBold"/>
                <a:ea typeface="Montserrat ExtraBold"/>
                <a:cs typeface="Montserrat ExtraBold"/>
              </a:rPr>
              <a:t>Riferimenti </a:t>
            </a:r>
            <a:r>
              <a:rPr lang="it-IT" sz="1100" dirty="0">
                <a:solidFill>
                  <a:schemeClr val="tx1">
                    <a:lumMod val="65000"/>
                    <a:lumOff val="35000"/>
                  </a:schemeClr>
                </a:solidFill>
                <a:latin typeface="Montserrat ExtraBold"/>
                <a:ea typeface="Montserrat ExtraBold"/>
                <a:cs typeface="Montserrat ExtraBold"/>
              </a:rPr>
              <a:t>utili</a:t>
            </a:r>
            <a:endParaRPr lang="it-IT" sz="1100" dirty="0">
              <a:solidFill>
                <a:schemeClr val="tx1">
                  <a:lumMod val="65000"/>
                  <a:lumOff val="35000"/>
                </a:schemeClr>
              </a:solidFill>
              <a:latin typeface="Montserrat ExtraBold"/>
              <a:ea typeface="Montserrat ExtraBold"/>
              <a:cs typeface="Montserrat ExtraBold"/>
            </a:endParaRPr>
          </a:p>
          <a:p>
            <a:pPr marL="0" indent="0" algn="l">
              <a:buSzPts val="2800"/>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a:p>
            <a:pPr marL="0" marR="0" lvl="0" indent="0" algn="l" defTabSz="914400" rtl="0" eaLnBrk="1" fontAlgn="auto" latinLnBrk="0" hangingPunct="1">
              <a:lnSpc>
                <a:spcPct val="100000"/>
              </a:lnSpc>
              <a:spcBef>
                <a:spcPts val="0"/>
              </a:spcBef>
              <a:spcAft>
                <a:spcPts val="0"/>
              </a:spcAft>
              <a:buClr>
                <a:srgbClr val="434343"/>
              </a:buClr>
              <a:buSzPts val="1200"/>
              <a:buFont typeface="EB Garamond"/>
              <a:buNone/>
              <a:tabLst/>
              <a:defRPr/>
            </a:pPr>
            <a:endParaRPr kumimoji="0" lang="it-IT" sz="1200" b="0" i="0" u="none" strike="noStrike" kern="0" cap="none" spc="0" normalizeH="0" baseline="0" noProof="0" dirty="0" smtClean="0">
              <a:ln>
                <a:noFill/>
              </a:ln>
              <a:solidFill>
                <a:srgbClr val="434343"/>
              </a:solidFill>
              <a:effectLst/>
              <a:uLnTx/>
              <a:uFillTx/>
              <a:latin typeface="EB Garamond"/>
              <a:ea typeface="EB Garamond"/>
              <a:cs typeface="EB Garamond"/>
              <a:sym typeface="EB Garamond"/>
            </a:endParaRPr>
          </a:p>
        </p:txBody>
      </p:sp>
      <p:sp>
        <p:nvSpPr>
          <p:cNvPr id="15" name="Google Shape;95;p2"/>
          <p:cNvSpPr txBox="1">
            <a:spLocks/>
          </p:cNvSpPr>
          <p:nvPr/>
        </p:nvSpPr>
        <p:spPr>
          <a:xfrm>
            <a:off x="2102830" y="1270440"/>
            <a:ext cx="1754188" cy="577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lgn="ctr">
              <a:buSzPts val="3600"/>
            </a:pPr>
            <a:r>
              <a:rPr lang="en-US" dirty="0" smtClean="0">
                <a:solidFill>
                  <a:schemeClr val="bg1">
                    <a:lumMod val="75000"/>
                  </a:schemeClr>
                </a:solidFill>
              </a:rPr>
              <a:t>01</a:t>
            </a:r>
            <a:endParaRPr lang="en-US" dirty="0">
              <a:solidFill>
                <a:schemeClr val="bg1">
                  <a:lumMod val="75000"/>
                </a:schemeClr>
              </a:solidFill>
            </a:endParaRPr>
          </a:p>
        </p:txBody>
      </p:sp>
      <p:sp>
        <p:nvSpPr>
          <p:cNvPr id="16" name="Google Shape;96;p2"/>
          <p:cNvSpPr txBox="1">
            <a:spLocks/>
          </p:cNvSpPr>
          <p:nvPr/>
        </p:nvSpPr>
        <p:spPr>
          <a:xfrm>
            <a:off x="2269290" y="2424870"/>
            <a:ext cx="3482975" cy="57785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defRPr/>
            </a:pPr>
            <a:r>
              <a:rPr lang="it-IT" sz="1100" dirty="0">
                <a:solidFill>
                  <a:schemeClr val="bg1">
                    <a:lumMod val="75000"/>
                  </a:schemeClr>
                </a:solidFill>
                <a:sym typeface="EB Garamond"/>
              </a:rPr>
              <a:t>Il </a:t>
            </a:r>
            <a:r>
              <a:rPr lang="it-IT" sz="1100" dirty="0">
                <a:solidFill>
                  <a:schemeClr val="bg1">
                    <a:lumMod val="75000"/>
                  </a:schemeClr>
                </a:solidFill>
                <a:sym typeface="EB Garamond"/>
              </a:rPr>
              <a:t>quadro </a:t>
            </a:r>
            <a:r>
              <a:rPr lang="it-IT" sz="1100" dirty="0">
                <a:solidFill>
                  <a:schemeClr val="bg1">
                    <a:lumMod val="75000"/>
                  </a:schemeClr>
                </a:solidFill>
                <a:sym typeface="EB Garamond"/>
              </a:rPr>
              <a:t>internazionale</a:t>
            </a:r>
            <a:br>
              <a:rPr lang="it-IT" sz="1100" dirty="0">
                <a:solidFill>
                  <a:schemeClr val="bg1">
                    <a:lumMod val="75000"/>
                  </a:schemeClr>
                </a:solidFill>
                <a:sym typeface="EB Garamond"/>
              </a:rPr>
            </a:br>
            <a:r>
              <a:rPr lang="it-IT" sz="1100" dirty="0">
                <a:solidFill>
                  <a:schemeClr val="bg1">
                    <a:lumMod val="75000"/>
                  </a:schemeClr>
                </a:solidFill>
                <a:sym typeface="EB Garamond"/>
              </a:rPr>
              <a:t>Driver energetici</a:t>
            </a:r>
            <a:br>
              <a:rPr lang="it-IT" sz="1100" dirty="0">
                <a:solidFill>
                  <a:schemeClr val="bg1">
                    <a:lumMod val="75000"/>
                  </a:schemeClr>
                </a:solidFill>
                <a:sym typeface="EB Garamond"/>
              </a:rPr>
            </a:br>
            <a:r>
              <a:rPr lang="it-IT" sz="1100" dirty="0">
                <a:solidFill>
                  <a:schemeClr val="bg1">
                    <a:lumMod val="75000"/>
                  </a:schemeClr>
                </a:solidFill>
                <a:sym typeface="EB Garamond"/>
              </a:rPr>
              <a:t>PNIEC: Detrazioni fiscali e Conto Termico</a:t>
            </a:r>
            <a:r>
              <a:rPr lang="it-IT" sz="1100" dirty="0">
                <a:sym typeface="EB Garamond"/>
              </a:rPr>
              <a:t/>
            </a:r>
            <a:br>
              <a:rPr lang="it-IT" sz="1100" dirty="0">
                <a:sym typeface="EB Garamond"/>
              </a:rPr>
            </a:br>
            <a:r>
              <a:rPr lang="it-IT" sz="1100" dirty="0">
                <a:sym typeface="EB Garamond"/>
              </a:rPr>
              <a:t/>
            </a:r>
            <a:br>
              <a:rPr lang="it-IT" sz="1100" dirty="0">
                <a:sym typeface="EB Garamond"/>
              </a:rPr>
            </a:br>
            <a:endParaRPr lang="it-IT" sz="1100" dirty="0">
              <a:sym typeface="EB Garamond"/>
            </a:endParaRPr>
          </a:p>
        </p:txBody>
      </p:sp>
      <p:sp>
        <p:nvSpPr>
          <p:cNvPr id="17" name="Google Shape;97;p2"/>
          <p:cNvSpPr/>
          <p:nvPr/>
        </p:nvSpPr>
        <p:spPr>
          <a:xfrm>
            <a:off x="2931764" y="1206201"/>
            <a:ext cx="657300" cy="657300"/>
          </a:xfrm>
          <a:prstGeom prst="ellipse">
            <a:avLst/>
          </a:prstGeom>
          <a:solidFill>
            <a:srgbClr val="0F68C9">
              <a:alpha val="20000"/>
            </a:srgbClr>
          </a:solidFill>
          <a:ln>
            <a:noFill/>
          </a:ln>
        </p:spPr>
        <p:txBody>
          <a:bodyPr spcFirstLastPara="1" wrap="square" lIns="91425" tIns="91425" rIns="91425" bIns="91425" anchor="ctr" anchorCtr="0">
            <a:noAutofit/>
          </a:bodyPr>
          <a:lstStyle/>
          <a:p>
            <a:pPr>
              <a:buSzPts val="2800"/>
            </a:pPr>
            <a:endParaRPr>
              <a:sym typeface="Montserrat ExtraBold"/>
            </a:endParaRPr>
          </a:p>
        </p:txBody>
      </p:sp>
    </p:spTree>
    <p:extLst>
      <p:ext uri="{BB962C8B-B14F-4D97-AF65-F5344CB8AC3E}">
        <p14:creationId xmlns:p14="http://schemas.microsoft.com/office/powerpoint/2010/main" val="7277389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8" name="Google Shape;318;p12"/>
          <p:cNvSpPr/>
          <p:nvPr/>
        </p:nvSpPr>
        <p:spPr>
          <a:xfrm>
            <a:off x="514350" y="705076"/>
            <a:ext cx="9144000" cy="19697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400" b="1" dirty="0">
                <a:solidFill>
                  <a:schemeClr val="dk1"/>
                </a:solidFill>
                <a:latin typeface="Arial Narrow"/>
                <a:ea typeface="Arial Narrow"/>
                <a:cs typeface="Arial Narrow"/>
                <a:sym typeface="Arial Narrow"/>
              </a:rPr>
              <a:t>L’area clienti del GSE </a:t>
            </a:r>
            <a:r>
              <a:rPr lang="it-IT" sz="1400" dirty="0">
                <a:solidFill>
                  <a:schemeClr val="dk1"/>
                </a:solidFill>
                <a:latin typeface="Arial Narrow"/>
                <a:ea typeface="Arial Narrow"/>
                <a:cs typeface="Arial Narrow"/>
                <a:sym typeface="Arial Narrow"/>
              </a:rPr>
              <a:t>è il punto unico di accesso a tutti i servizi web erogati dal GSE. </a:t>
            </a:r>
            <a:endParaRPr dirty="0"/>
          </a:p>
          <a:p>
            <a:pPr marL="0" marR="0" lvl="0" indent="0" algn="l" rtl="0">
              <a:spcBef>
                <a:spcPts val="0"/>
              </a:spcBef>
              <a:spcAft>
                <a:spcPts val="0"/>
              </a:spcAft>
              <a:buNone/>
            </a:pPr>
            <a:endParaRPr sz="1400" dirty="0">
              <a:solidFill>
                <a:schemeClr val="dk1"/>
              </a:solidFill>
              <a:latin typeface="Arial Narrow"/>
              <a:ea typeface="Arial Narrow"/>
              <a:cs typeface="Arial Narrow"/>
              <a:sym typeface="Arial Narrow"/>
            </a:endParaRPr>
          </a:p>
          <a:p>
            <a:pPr marL="0" marR="0" lvl="0" indent="0" algn="l" rtl="0">
              <a:spcBef>
                <a:spcPts val="0"/>
              </a:spcBef>
              <a:spcAft>
                <a:spcPts val="0"/>
              </a:spcAft>
              <a:buNone/>
            </a:pPr>
            <a:r>
              <a:rPr lang="it-IT" sz="1400" dirty="0">
                <a:solidFill>
                  <a:schemeClr val="dk1"/>
                </a:solidFill>
                <a:latin typeface="Arial Narrow"/>
                <a:ea typeface="Arial Narrow"/>
                <a:cs typeface="Arial Narrow"/>
                <a:sym typeface="Arial Narrow"/>
              </a:rPr>
              <a:t>Le funzioni operative sono:</a:t>
            </a:r>
            <a:endParaRPr dirty="0"/>
          </a:p>
          <a:p>
            <a:pPr marL="171450" marR="0" lvl="0" indent="-171450" algn="l" rtl="0">
              <a:spcBef>
                <a:spcPts val="0"/>
              </a:spcBef>
              <a:spcAft>
                <a:spcPts val="0"/>
              </a:spcAft>
              <a:buClr>
                <a:schemeClr val="dk1"/>
              </a:buClr>
              <a:buSzPts val="1400"/>
              <a:buFont typeface="Arial"/>
              <a:buChar char="•"/>
            </a:pPr>
            <a:r>
              <a:rPr lang="it-IT" sz="1400" dirty="0">
                <a:solidFill>
                  <a:schemeClr val="dk1"/>
                </a:solidFill>
                <a:latin typeface="Arial Narrow"/>
                <a:ea typeface="Arial Narrow"/>
                <a:cs typeface="Arial Narrow"/>
                <a:sym typeface="Arial Narrow"/>
              </a:rPr>
              <a:t>Gestione dell’anagrafica del cliente</a:t>
            </a:r>
            <a:endParaRPr dirty="0"/>
          </a:p>
          <a:p>
            <a:pPr marL="171450" marR="0" lvl="0" indent="-171450" algn="l" rtl="0">
              <a:spcBef>
                <a:spcPts val="0"/>
              </a:spcBef>
              <a:spcAft>
                <a:spcPts val="0"/>
              </a:spcAft>
              <a:buClr>
                <a:schemeClr val="dk1"/>
              </a:buClr>
              <a:buSzPts val="1400"/>
              <a:buFont typeface="Arial"/>
              <a:buChar char="•"/>
            </a:pPr>
            <a:r>
              <a:rPr lang="it-IT" sz="1400" dirty="0">
                <a:solidFill>
                  <a:schemeClr val="dk1"/>
                </a:solidFill>
                <a:latin typeface="Arial Narrow"/>
                <a:ea typeface="Arial Narrow"/>
                <a:cs typeface="Arial Narrow"/>
                <a:sym typeface="Arial Narrow"/>
              </a:rPr>
              <a:t>Gestione dell’utente</a:t>
            </a:r>
            <a:endParaRPr dirty="0"/>
          </a:p>
          <a:p>
            <a:pPr marL="171450" marR="0" lvl="0" indent="-171450" algn="l" rtl="0">
              <a:spcBef>
                <a:spcPts val="0"/>
              </a:spcBef>
              <a:spcAft>
                <a:spcPts val="0"/>
              </a:spcAft>
              <a:buClr>
                <a:schemeClr val="dk1"/>
              </a:buClr>
              <a:buSzPts val="1400"/>
              <a:buFont typeface="Arial"/>
              <a:buChar char="•"/>
            </a:pPr>
            <a:r>
              <a:rPr lang="it-IT" sz="1400" dirty="0">
                <a:solidFill>
                  <a:schemeClr val="dk1"/>
                </a:solidFill>
                <a:latin typeface="Arial Narrow"/>
                <a:ea typeface="Arial Narrow"/>
                <a:cs typeface="Arial Narrow"/>
                <a:sym typeface="Arial Narrow"/>
              </a:rPr>
              <a:t>Rilascio delle credenziali</a:t>
            </a:r>
            <a:endParaRPr dirty="0"/>
          </a:p>
          <a:p>
            <a:pPr marL="171450" marR="0" lvl="0" indent="-171450" algn="l" rtl="0">
              <a:spcBef>
                <a:spcPts val="0"/>
              </a:spcBef>
              <a:spcAft>
                <a:spcPts val="0"/>
              </a:spcAft>
              <a:buClr>
                <a:schemeClr val="dk1"/>
              </a:buClr>
              <a:buSzPts val="1400"/>
              <a:buFont typeface="Arial"/>
              <a:buChar char="•"/>
            </a:pPr>
            <a:r>
              <a:rPr lang="it-IT" sz="1400" dirty="0">
                <a:solidFill>
                  <a:schemeClr val="dk1"/>
                </a:solidFill>
                <a:latin typeface="Arial Narrow"/>
                <a:ea typeface="Arial Narrow"/>
                <a:cs typeface="Arial Narrow"/>
                <a:sym typeface="Arial Narrow"/>
              </a:rPr>
              <a:t>Acceso ai servizi web (</a:t>
            </a:r>
            <a:r>
              <a:rPr lang="it-IT" sz="1400" dirty="0" err="1">
                <a:solidFill>
                  <a:schemeClr val="dk1"/>
                </a:solidFill>
                <a:latin typeface="Arial Narrow"/>
                <a:ea typeface="Arial Narrow"/>
                <a:cs typeface="Arial Narrow"/>
                <a:sym typeface="Arial Narrow"/>
              </a:rPr>
              <a:t>Portaltermico</a:t>
            </a:r>
            <a:r>
              <a:rPr lang="it-IT" sz="1400" dirty="0">
                <a:solidFill>
                  <a:schemeClr val="dk1"/>
                </a:solidFill>
                <a:latin typeface="Arial Narrow"/>
                <a:ea typeface="Arial Narrow"/>
                <a:cs typeface="Arial Narrow"/>
                <a:sym typeface="Arial Narrow"/>
              </a:rPr>
              <a:t>)</a:t>
            </a:r>
            <a:endParaRPr dirty="0"/>
          </a:p>
          <a:p>
            <a:pPr marL="171450" marR="0" lvl="0" indent="-95250" algn="l" rtl="0">
              <a:spcBef>
                <a:spcPts val="0"/>
              </a:spcBef>
              <a:spcAft>
                <a:spcPts val="0"/>
              </a:spcAft>
              <a:buClr>
                <a:schemeClr val="dk1"/>
              </a:buClr>
              <a:buSzPts val="1200"/>
              <a:buFont typeface="Arial"/>
              <a:buNone/>
            </a:pPr>
            <a:endParaRPr sz="1200" dirty="0">
              <a:solidFill>
                <a:schemeClr val="dk1"/>
              </a:solidFill>
              <a:latin typeface="Arial Narrow"/>
              <a:ea typeface="Arial Narrow"/>
              <a:cs typeface="Arial Narrow"/>
              <a:sym typeface="Arial Narrow"/>
            </a:endParaRPr>
          </a:p>
          <a:p>
            <a:pPr marL="171450" marR="0" lvl="0" indent="-95250" algn="l" rtl="0">
              <a:spcBef>
                <a:spcPts val="0"/>
              </a:spcBef>
              <a:spcAft>
                <a:spcPts val="0"/>
              </a:spcAft>
              <a:buClr>
                <a:schemeClr val="dk1"/>
              </a:buClr>
              <a:buSzPts val="1200"/>
              <a:buFont typeface="Arial"/>
              <a:buNone/>
            </a:pPr>
            <a:endParaRPr sz="1200" dirty="0">
              <a:solidFill>
                <a:schemeClr val="dk1"/>
              </a:solidFill>
              <a:latin typeface="Arial Narrow"/>
              <a:ea typeface="Arial Narrow"/>
              <a:cs typeface="Arial Narrow"/>
              <a:sym typeface="Arial Narrow"/>
            </a:endParaRPr>
          </a:p>
        </p:txBody>
      </p:sp>
      <p:sp>
        <p:nvSpPr>
          <p:cNvPr id="319" name="Google Shape;319;p12"/>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pic>
        <p:nvPicPr>
          <p:cNvPr id="323" name="Google Shape;323;p12"/>
          <p:cNvPicPr preferRelativeResize="0"/>
          <p:nvPr/>
        </p:nvPicPr>
        <p:blipFill rotWithShape="1">
          <a:blip r:embed="rId3">
            <a:alphaModFix/>
          </a:blip>
          <a:srcRect r="16198"/>
          <a:stretch/>
        </p:blipFill>
        <p:spPr>
          <a:xfrm>
            <a:off x="3247098" y="1164897"/>
            <a:ext cx="5896902" cy="3056039"/>
          </a:xfrm>
          <a:prstGeom prst="rect">
            <a:avLst/>
          </a:prstGeom>
          <a:noFill/>
          <a:ln>
            <a:noFill/>
          </a:ln>
        </p:spPr>
      </p:pic>
      <p:sp>
        <p:nvSpPr>
          <p:cNvPr id="8"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9"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22594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40" name="Google Shape;340;p14"/>
          <p:cNvSpPr/>
          <p:nvPr/>
        </p:nvSpPr>
        <p:spPr>
          <a:xfrm>
            <a:off x="506186" y="713241"/>
            <a:ext cx="91440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400" b="1" dirty="0">
                <a:solidFill>
                  <a:schemeClr val="dk1"/>
                </a:solidFill>
                <a:latin typeface="Arial Narrow"/>
                <a:ea typeface="Arial Narrow"/>
                <a:cs typeface="Arial Narrow"/>
                <a:sym typeface="Arial Narrow"/>
              </a:rPr>
              <a:t>Il </a:t>
            </a:r>
            <a:r>
              <a:rPr lang="it-IT" sz="1400" b="1" dirty="0" err="1">
                <a:solidFill>
                  <a:schemeClr val="dk1"/>
                </a:solidFill>
                <a:latin typeface="Arial Narrow"/>
                <a:ea typeface="Arial Narrow"/>
                <a:cs typeface="Arial Narrow"/>
                <a:sym typeface="Arial Narrow"/>
              </a:rPr>
              <a:t>Portaltermico</a:t>
            </a:r>
            <a:r>
              <a:rPr lang="it-IT" sz="1400" b="1" dirty="0">
                <a:solidFill>
                  <a:schemeClr val="dk1"/>
                </a:solidFill>
                <a:latin typeface="Arial Narrow"/>
                <a:ea typeface="Arial Narrow"/>
                <a:cs typeface="Arial Narrow"/>
                <a:sym typeface="Arial Narrow"/>
              </a:rPr>
              <a:t> </a:t>
            </a:r>
            <a:r>
              <a:rPr lang="it-IT" sz="1400" dirty="0">
                <a:solidFill>
                  <a:schemeClr val="dk1"/>
                </a:solidFill>
                <a:latin typeface="Arial Narrow"/>
                <a:ea typeface="Arial Narrow"/>
                <a:cs typeface="Arial Narrow"/>
                <a:sym typeface="Arial Narrow"/>
              </a:rPr>
              <a:t>è lo strumento informatico attraverso il quale è possibile presentare richiesta di concessione degli incentivi, inviare eventuale documentazione integrativa e/o osservazioni e attivare il contratto con il GSE.</a:t>
            </a:r>
            <a:endParaRPr sz="1400" dirty="0">
              <a:solidFill>
                <a:schemeClr val="dk1"/>
              </a:solidFill>
              <a:latin typeface="Arial Narrow"/>
              <a:ea typeface="Arial Narrow"/>
              <a:cs typeface="Arial Narrow"/>
              <a:sym typeface="Arial Narrow"/>
            </a:endParaRPr>
          </a:p>
        </p:txBody>
      </p:sp>
      <p:pic>
        <p:nvPicPr>
          <p:cNvPr id="341" name="Google Shape;341;p14"/>
          <p:cNvPicPr preferRelativeResize="0"/>
          <p:nvPr/>
        </p:nvPicPr>
        <p:blipFill rotWithShape="1">
          <a:blip r:embed="rId3">
            <a:alphaModFix/>
          </a:blip>
          <a:srcRect t="10065"/>
          <a:stretch/>
        </p:blipFill>
        <p:spPr>
          <a:xfrm>
            <a:off x="990815" y="1327298"/>
            <a:ext cx="7764295" cy="3208189"/>
          </a:xfrm>
          <a:prstGeom prst="rect">
            <a:avLst/>
          </a:prstGeom>
          <a:noFill/>
          <a:ln>
            <a:noFill/>
          </a:ln>
        </p:spPr>
      </p:pic>
      <p:sp>
        <p:nvSpPr>
          <p:cNvPr id="342" name="Google Shape;342;p14"/>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sp>
        <p:nvSpPr>
          <p:cNvPr id="9"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2"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385517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olo 1"/>
          <p:cNvSpPr>
            <a:spLocks noGrp="1"/>
          </p:cNvSpPr>
          <p:nvPr>
            <p:ph type="title" idx="4294967295"/>
          </p:nvPr>
        </p:nvSpPr>
        <p:spPr bwMode="auto">
          <a:xfrm>
            <a:off x="680552" y="473615"/>
            <a:ext cx="8326438" cy="620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68580" tIns="34290" rIns="68580" bIns="34290" numCol="1" anchor="t" anchorCtr="0" compatLnSpc="1">
            <a:prstTxWarp prst="textNoShape">
              <a:avLst/>
            </a:prstTxWarp>
            <a:noAutofit/>
          </a:bodyPr>
          <a:lstStyle/>
          <a:p>
            <a:pPr>
              <a:buClr>
                <a:srgbClr val="FFFFFF"/>
              </a:buClr>
              <a:buSzPts val="1200"/>
              <a:buFont typeface="Arial"/>
            </a:pPr>
            <a:r>
              <a:rPr lang="it-IT" sz="1400" b="1" dirty="0">
                <a:solidFill>
                  <a:schemeClr val="dk1"/>
                </a:solidFill>
                <a:latin typeface="Arial Narrow"/>
                <a:ea typeface="Arial Narrow"/>
                <a:cs typeface="Arial Narrow"/>
                <a:sym typeface="Arial"/>
              </a:rPr>
              <a:t>Legge 241/1990 sul procedimento amministrativo </a:t>
            </a:r>
            <a:endParaRPr lang="it-IT" altLang="it-IT" sz="1400" b="1" dirty="0">
              <a:solidFill>
                <a:schemeClr val="dk1"/>
              </a:solidFill>
              <a:latin typeface="Arial Narrow"/>
              <a:ea typeface="Arial Narrow"/>
              <a:cs typeface="Arial Narrow"/>
              <a:sym typeface="Arial"/>
            </a:endParaRPr>
          </a:p>
        </p:txBody>
      </p:sp>
      <p:sp>
        <p:nvSpPr>
          <p:cNvPr id="20" name="Rettangolo 19"/>
          <p:cNvSpPr/>
          <p:nvPr/>
        </p:nvSpPr>
        <p:spPr>
          <a:xfrm>
            <a:off x="510083" y="3975272"/>
            <a:ext cx="2204532" cy="61113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nvGrpSpPr>
          <p:cNvPr id="55" name="Gruppo 54"/>
          <p:cNvGrpSpPr/>
          <p:nvPr/>
        </p:nvGrpSpPr>
        <p:grpSpPr>
          <a:xfrm>
            <a:off x="637866" y="887933"/>
            <a:ext cx="2463929" cy="3125663"/>
            <a:chOff x="383820" y="1173998"/>
            <a:chExt cx="3285239" cy="4167551"/>
          </a:xfrm>
        </p:grpSpPr>
        <p:sp>
          <p:nvSpPr>
            <p:cNvPr id="18" name="Ovale 17"/>
            <p:cNvSpPr/>
            <p:nvPr/>
          </p:nvSpPr>
          <p:spPr>
            <a:xfrm>
              <a:off x="383820" y="4526707"/>
              <a:ext cx="814842" cy="814842"/>
            </a:xfrm>
            <a:prstGeom prst="ellipse">
              <a:avLst/>
            </a:prstGeom>
            <a:solidFill>
              <a:schemeClr val="bg1">
                <a:lumMod val="65000"/>
              </a:schemeClr>
            </a:solidFill>
          </p:spPr>
          <p:style>
            <a:lnRef idx="0">
              <a:schemeClr val="lt1">
                <a:hueOff val="0"/>
                <a:satOff val="0"/>
                <a:lumOff val="0"/>
                <a:alphaOff val="0"/>
              </a:schemeClr>
            </a:lnRef>
            <a:fillRef idx="3">
              <a:scrgbClr r="0" g="0" b="0"/>
            </a:fillRef>
            <a:effectRef idx="3">
              <a:schemeClr val="accent5">
                <a:alpha val="50000"/>
                <a:hueOff val="-7353344"/>
                <a:satOff val="-10228"/>
                <a:lumOff val="-3922"/>
                <a:alphaOff val="0"/>
              </a:schemeClr>
            </a:effectRef>
            <a:fontRef idx="minor">
              <a:schemeClr val="tx1"/>
            </a:fontRef>
          </p:style>
        </p:sp>
        <p:sp>
          <p:nvSpPr>
            <p:cNvPr id="16" name="Ovale 15"/>
            <p:cNvSpPr/>
            <p:nvPr/>
          </p:nvSpPr>
          <p:spPr>
            <a:xfrm>
              <a:off x="383820" y="3694278"/>
              <a:ext cx="814842" cy="814842"/>
            </a:xfrm>
            <a:prstGeom prst="ellipse">
              <a:avLst/>
            </a:prstGeom>
            <a:solidFill>
              <a:schemeClr val="bg1">
                <a:lumMod val="65000"/>
              </a:schemeClr>
            </a:solidFill>
          </p:spPr>
          <p:style>
            <a:lnRef idx="0">
              <a:schemeClr val="lt1">
                <a:hueOff val="0"/>
                <a:satOff val="0"/>
                <a:lumOff val="0"/>
                <a:alphaOff val="0"/>
              </a:schemeClr>
            </a:lnRef>
            <a:fillRef idx="3">
              <a:scrgbClr r="0" g="0" b="0"/>
            </a:fillRef>
            <a:effectRef idx="3">
              <a:schemeClr val="accent5">
                <a:alpha val="50000"/>
                <a:hueOff val="-5882676"/>
                <a:satOff val="-8182"/>
                <a:lumOff val="-3138"/>
                <a:alphaOff val="0"/>
              </a:schemeClr>
            </a:effectRef>
            <a:fontRef idx="minor">
              <a:schemeClr val="tx1"/>
            </a:fontRef>
          </p:style>
        </p:sp>
        <p:sp>
          <p:nvSpPr>
            <p:cNvPr id="12" name="Ovale 11"/>
            <p:cNvSpPr/>
            <p:nvPr/>
          </p:nvSpPr>
          <p:spPr>
            <a:xfrm>
              <a:off x="383820" y="2002287"/>
              <a:ext cx="814842" cy="814842"/>
            </a:xfrm>
            <a:prstGeom prst="ellipse">
              <a:avLst/>
            </a:prstGeom>
            <a:solidFill>
              <a:schemeClr val="bg1">
                <a:lumMod val="65000"/>
              </a:schemeClr>
            </a:solidFill>
          </p:spPr>
          <p:style>
            <a:lnRef idx="0">
              <a:schemeClr val="lt1">
                <a:hueOff val="0"/>
                <a:satOff val="0"/>
                <a:lumOff val="0"/>
                <a:alphaOff val="0"/>
              </a:schemeClr>
            </a:lnRef>
            <a:fillRef idx="3">
              <a:scrgbClr r="0" g="0" b="0"/>
            </a:fillRef>
            <a:effectRef idx="3">
              <a:schemeClr val="accent5">
                <a:alpha val="50000"/>
                <a:hueOff val="-2941338"/>
                <a:satOff val="-4091"/>
                <a:lumOff val="-1569"/>
                <a:alphaOff val="0"/>
              </a:schemeClr>
            </a:effectRef>
            <a:fontRef idx="minor">
              <a:schemeClr val="tx1"/>
            </a:fontRef>
          </p:style>
        </p:sp>
        <p:sp>
          <p:nvSpPr>
            <p:cNvPr id="14" name="Ovale 13"/>
            <p:cNvSpPr/>
            <p:nvPr/>
          </p:nvSpPr>
          <p:spPr>
            <a:xfrm>
              <a:off x="383820" y="2848402"/>
              <a:ext cx="814842" cy="814842"/>
            </a:xfrm>
            <a:prstGeom prst="ellipse">
              <a:avLst/>
            </a:prstGeom>
            <a:solidFill>
              <a:schemeClr val="bg1">
                <a:lumMod val="65000"/>
              </a:schemeClr>
            </a:solidFill>
          </p:spPr>
          <p:style>
            <a:lnRef idx="0">
              <a:schemeClr val="lt1">
                <a:hueOff val="0"/>
                <a:satOff val="0"/>
                <a:lumOff val="0"/>
                <a:alphaOff val="0"/>
              </a:schemeClr>
            </a:lnRef>
            <a:fillRef idx="3">
              <a:scrgbClr r="0" g="0" b="0"/>
            </a:fillRef>
            <a:effectRef idx="3">
              <a:schemeClr val="accent5">
                <a:alpha val="50000"/>
                <a:hueOff val="-4412007"/>
                <a:satOff val="-6137"/>
                <a:lumOff val="-2353"/>
                <a:alphaOff val="0"/>
              </a:schemeClr>
            </a:effectRef>
            <a:fontRef idx="minor">
              <a:schemeClr val="tx1"/>
            </a:fontRef>
          </p:style>
        </p:sp>
        <p:sp>
          <p:nvSpPr>
            <p:cNvPr id="9" name="Ovale 8"/>
            <p:cNvSpPr/>
            <p:nvPr/>
          </p:nvSpPr>
          <p:spPr>
            <a:xfrm>
              <a:off x="383820" y="1173998"/>
              <a:ext cx="814842" cy="814842"/>
            </a:xfrm>
            <a:prstGeom prst="ellipse">
              <a:avLst/>
            </a:prstGeom>
            <a:solidFill>
              <a:schemeClr val="bg1">
                <a:lumMod val="65000"/>
              </a:schemeClr>
            </a:solidFill>
          </p:spPr>
          <p:style>
            <a:lnRef idx="0">
              <a:schemeClr val="lt1">
                <a:hueOff val="0"/>
                <a:satOff val="0"/>
                <a:lumOff val="0"/>
                <a:alphaOff val="0"/>
              </a:schemeClr>
            </a:lnRef>
            <a:fillRef idx="3">
              <a:scrgbClr r="0" g="0" b="0"/>
            </a:fillRef>
            <a:effectRef idx="3">
              <a:schemeClr val="accent5">
                <a:alpha val="50000"/>
                <a:hueOff val="0"/>
                <a:satOff val="0"/>
                <a:lumOff val="0"/>
                <a:alphaOff val="0"/>
              </a:schemeClr>
            </a:effectRef>
            <a:fontRef idx="minor">
              <a:schemeClr val="tx1"/>
            </a:fontRef>
          </p:style>
        </p:sp>
        <p:sp>
          <p:nvSpPr>
            <p:cNvPr id="28" name="Rettangolo 27"/>
            <p:cNvSpPr/>
            <p:nvPr/>
          </p:nvSpPr>
          <p:spPr>
            <a:xfrm>
              <a:off x="679317" y="2040993"/>
              <a:ext cx="2939376" cy="81484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6" name="Rettangolo 25"/>
            <p:cNvSpPr/>
            <p:nvPr/>
          </p:nvSpPr>
          <p:spPr>
            <a:xfrm>
              <a:off x="664520" y="2883390"/>
              <a:ext cx="2939376" cy="81484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4" name="Rettangolo 23"/>
            <p:cNvSpPr/>
            <p:nvPr/>
          </p:nvSpPr>
          <p:spPr>
            <a:xfrm>
              <a:off x="679317" y="3670678"/>
              <a:ext cx="2939376" cy="81484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2" name="Rettangolo 21"/>
            <p:cNvSpPr/>
            <p:nvPr/>
          </p:nvSpPr>
          <p:spPr>
            <a:xfrm>
              <a:off x="729683" y="3679190"/>
              <a:ext cx="2939376" cy="81484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sp>
        <p:nvSpPr>
          <p:cNvPr id="37" name="CasellaDiTesto 36"/>
          <p:cNvSpPr txBox="1"/>
          <p:nvPr/>
        </p:nvSpPr>
        <p:spPr>
          <a:xfrm>
            <a:off x="710199" y="780720"/>
            <a:ext cx="1161501"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algn="ctr" defTabSz="400050">
              <a:lnSpc>
                <a:spcPct val="90000"/>
              </a:lnSpc>
              <a:spcAft>
                <a:spcPct val="35000"/>
              </a:spcAft>
              <a:defRPr/>
            </a:pPr>
            <a:endParaRPr lang="it-IT" sz="1050" b="1" dirty="0">
              <a:solidFill>
                <a:srgbClr val="0091AA"/>
              </a:solidFill>
              <a:ea typeface="+mj-ea"/>
              <a:cs typeface="+mj-cs"/>
            </a:endParaRPr>
          </a:p>
        </p:txBody>
      </p:sp>
      <p:sp>
        <p:nvSpPr>
          <p:cNvPr id="45" name="Rettangolo 44"/>
          <p:cNvSpPr/>
          <p:nvPr/>
        </p:nvSpPr>
        <p:spPr>
          <a:xfrm>
            <a:off x="5550196" y="3832026"/>
            <a:ext cx="1506837" cy="38540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1" name="CasellaDiTesto 30"/>
          <p:cNvSpPr txBox="1"/>
          <p:nvPr/>
        </p:nvSpPr>
        <p:spPr>
          <a:xfrm>
            <a:off x="1417836" y="825659"/>
            <a:ext cx="1154171"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sym typeface="Montserrat ExtraBold"/>
              </a:rPr>
              <a:t>AVVIO INCENTIVO </a:t>
            </a:r>
          </a:p>
        </p:txBody>
      </p:sp>
      <p:sp>
        <p:nvSpPr>
          <p:cNvPr id="32" name="CasellaDiTesto 31"/>
          <p:cNvSpPr txBox="1"/>
          <p:nvPr/>
        </p:nvSpPr>
        <p:spPr>
          <a:xfrm>
            <a:off x="1405937" y="1411758"/>
            <a:ext cx="1154171"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rPr>
              <a:t>RICHIESTA INTEGRAZIONE</a:t>
            </a:r>
          </a:p>
        </p:txBody>
      </p:sp>
      <p:sp>
        <p:nvSpPr>
          <p:cNvPr id="33" name="CasellaDiTesto 32"/>
          <p:cNvSpPr txBox="1"/>
          <p:nvPr/>
        </p:nvSpPr>
        <p:spPr>
          <a:xfrm>
            <a:off x="1394839" y="2060185"/>
            <a:ext cx="1154171"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rPr>
              <a:t>PREAVVISO DI RIGETTO</a:t>
            </a:r>
          </a:p>
        </p:txBody>
      </p:sp>
      <p:sp>
        <p:nvSpPr>
          <p:cNvPr id="34" name="CasellaDiTesto 33"/>
          <p:cNvSpPr txBox="1"/>
          <p:nvPr/>
        </p:nvSpPr>
        <p:spPr>
          <a:xfrm>
            <a:off x="1417867" y="2689016"/>
            <a:ext cx="1154171"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rPr>
              <a:t>RICALCOLO</a:t>
            </a:r>
          </a:p>
        </p:txBody>
      </p:sp>
      <p:sp>
        <p:nvSpPr>
          <p:cNvPr id="44" name="CasellaDiTesto 43"/>
          <p:cNvSpPr txBox="1"/>
          <p:nvPr/>
        </p:nvSpPr>
        <p:spPr>
          <a:xfrm>
            <a:off x="1417866" y="3287566"/>
            <a:ext cx="1211530"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rPr>
              <a:t>DINIEGO INCENTIVO</a:t>
            </a:r>
          </a:p>
        </p:txBody>
      </p:sp>
      <p:sp>
        <p:nvSpPr>
          <p:cNvPr id="46" name="CasellaDiTesto 45"/>
          <p:cNvSpPr txBox="1"/>
          <p:nvPr/>
        </p:nvSpPr>
        <p:spPr>
          <a:xfrm>
            <a:off x="2927565" y="-77986"/>
            <a:ext cx="3406600"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endParaRPr lang="it-IT" sz="1050" b="1" dirty="0">
              <a:solidFill>
                <a:srgbClr val="0091AA"/>
              </a:solidFill>
              <a:ea typeface="+mj-ea"/>
              <a:cs typeface="+mj-cs"/>
            </a:endParaRPr>
          </a:p>
        </p:txBody>
      </p:sp>
      <p:pic>
        <p:nvPicPr>
          <p:cNvPr id="3" name="Immagine 2"/>
          <p:cNvPicPr>
            <a:picLocks noChangeAspect="1"/>
          </p:cNvPicPr>
          <p:nvPr/>
        </p:nvPicPr>
        <p:blipFill rotWithShape="1">
          <a:blip r:embed="rId3"/>
          <a:srcRect t="1337" r="992" b="1160"/>
          <a:stretch/>
        </p:blipFill>
        <p:spPr>
          <a:xfrm>
            <a:off x="2887980" y="820617"/>
            <a:ext cx="5163200" cy="3746280"/>
          </a:xfrm>
          <a:prstGeom prst="rect">
            <a:avLst/>
          </a:prstGeom>
        </p:spPr>
      </p:pic>
      <p:sp>
        <p:nvSpPr>
          <p:cNvPr id="29" name="CasellaDiTesto 28"/>
          <p:cNvSpPr txBox="1"/>
          <p:nvPr/>
        </p:nvSpPr>
        <p:spPr>
          <a:xfrm>
            <a:off x="649046" y="3905472"/>
            <a:ext cx="1786212" cy="78938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5715" tIns="5715" rIns="5715" bIns="5715" spcCol="1270" anchor="ctr"/>
          <a:lstStyle/>
          <a:p>
            <a:pPr defTabSz="400050">
              <a:lnSpc>
                <a:spcPct val="90000"/>
              </a:lnSpc>
              <a:spcAft>
                <a:spcPct val="35000"/>
              </a:spcAft>
              <a:defRPr/>
            </a:pPr>
            <a:r>
              <a:rPr lang="it-IT" sz="1200" b="1" dirty="0">
                <a:solidFill>
                  <a:schemeClr val="dk1"/>
                </a:solidFill>
                <a:latin typeface="Arial Narrow"/>
                <a:ea typeface="Arial Narrow"/>
                <a:cs typeface="Arial Narrow"/>
              </a:rPr>
              <a:t>ALCUNI POSSIBILI ESITI</a:t>
            </a:r>
          </a:p>
        </p:txBody>
      </p:sp>
      <p:sp>
        <p:nvSpPr>
          <p:cNvPr id="36"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38"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7122555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3"/>
          <p:cNvSpPr txBox="1"/>
          <p:nvPr/>
        </p:nvSpPr>
        <p:spPr>
          <a:xfrm>
            <a:off x="1395413" y="370285"/>
            <a:ext cx="6507956" cy="198834"/>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1050" b="1">
                <a:solidFill>
                  <a:schemeClr val="lt1"/>
                </a:solidFill>
                <a:latin typeface="Century Gothic"/>
                <a:ea typeface="Century Gothic"/>
                <a:cs typeface="Century Gothic"/>
                <a:sym typeface="Century Gothic"/>
              </a:rPr>
              <a:t>Il quadro Internazionale per la lotta ai cambiamenti climatici</a:t>
            </a:r>
            <a:endParaRPr/>
          </a:p>
        </p:txBody>
      </p:sp>
      <p:sp>
        <p:nvSpPr>
          <p:cNvPr id="330" name="Google Shape;330;p13"/>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pic>
        <p:nvPicPr>
          <p:cNvPr id="333" name="Google Shape;333;p13"/>
          <p:cNvPicPr preferRelativeResize="0"/>
          <p:nvPr/>
        </p:nvPicPr>
        <p:blipFill rotWithShape="1">
          <a:blip r:embed="rId3">
            <a:alphaModFix/>
          </a:blip>
          <a:srcRect r="9091"/>
          <a:stretch/>
        </p:blipFill>
        <p:spPr>
          <a:xfrm>
            <a:off x="902518" y="550128"/>
            <a:ext cx="7832603" cy="3977268"/>
          </a:xfrm>
          <a:prstGeom prst="rect">
            <a:avLst/>
          </a:prstGeom>
          <a:noFill/>
          <a:ln>
            <a:noFill/>
          </a:ln>
        </p:spPr>
      </p:pic>
      <p:sp>
        <p:nvSpPr>
          <p:cNvPr id="12"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3"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4048697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4982" y="911363"/>
            <a:ext cx="7806884" cy="3589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4312" y="810102"/>
            <a:ext cx="6740128" cy="522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3"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4"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a:t>
            </a:r>
            <a:r>
              <a:rPr lang="it-IT" altLang="it-IT" sz="1200" b="1" dirty="0">
                <a:solidFill>
                  <a:schemeClr val="tx1">
                    <a:lumMod val="50000"/>
                    <a:lumOff val="50000"/>
                  </a:schemeClr>
                </a:solidFill>
                <a:sym typeface="Arial"/>
              </a:rPr>
              <a:t> Nuova richiesta –</a:t>
            </a:r>
            <a:r>
              <a:rPr lang="it-IT" altLang="it-IT" sz="1200" b="1" dirty="0" smtClean="0">
                <a:solidFill>
                  <a:schemeClr val="tx1">
                    <a:lumMod val="50000"/>
                    <a:lumOff val="50000"/>
                  </a:schemeClr>
                </a:solidFill>
                <a:sym typeface="Arial"/>
              </a:rPr>
              <a:t>  Identificazione Soggetto </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2932222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2"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4600" y="1230993"/>
            <a:ext cx="4191000" cy="3317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397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29083" y="823199"/>
            <a:ext cx="6603206" cy="448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9"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0"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pPr>
            <a:r>
              <a:rPr lang="it-IT" altLang="it-IT" sz="1200" b="1" dirty="0" err="1" smtClean="0">
                <a:solidFill>
                  <a:schemeClr val="tx1">
                    <a:lumMod val="50000"/>
                    <a:lumOff val="50000"/>
                  </a:schemeClr>
                </a:solidFill>
                <a:sym typeface="Arial"/>
              </a:rPr>
              <a:t>Portaltermico</a:t>
            </a:r>
            <a:r>
              <a:rPr lang="it-IT" altLang="it-IT" sz="1200" b="1" dirty="0">
                <a:solidFill>
                  <a:schemeClr val="tx1">
                    <a:lumMod val="50000"/>
                    <a:lumOff val="50000"/>
                  </a:schemeClr>
                </a:solidFill>
                <a:sym typeface="Arial"/>
              </a:rPr>
              <a:t>: Nuova richiesta – Gestione </a:t>
            </a:r>
            <a:r>
              <a:rPr lang="it-IT" altLang="it-IT" sz="1200" b="1" dirty="0" smtClean="0">
                <a:solidFill>
                  <a:schemeClr val="tx1">
                    <a:lumMod val="50000"/>
                    <a:lumOff val="50000"/>
                  </a:schemeClr>
                </a:solidFill>
                <a:sym typeface="Arial"/>
              </a:rPr>
              <a:t>Immobile</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42075331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92412" y="1031320"/>
            <a:ext cx="6725840" cy="490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520" y="1541860"/>
            <a:ext cx="7261622"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8" name="Immagine 9"/>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7856" y="2366487"/>
            <a:ext cx="819150"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0"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1"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Selezione interventi</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1100180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l="-194"/>
          <a:stretch>
            <a:fillRect/>
          </a:stretch>
        </p:blipFill>
        <p:spPr bwMode="auto">
          <a:xfrm>
            <a:off x="2671394" y="1214332"/>
            <a:ext cx="3895187" cy="3313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021"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16212" y="757000"/>
            <a:ext cx="6725840" cy="490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022" name="Immagine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81691" y="2907303"/>
            <a:ext cx="817960"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2"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3"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Selezione interventi</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17647166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egnaposto numero diapositiva 3"/>
          <p:cNvSpPr>
            <a:spLocks noGrp="1"/>
          </p:cNvSpPr>
          <p:nvPr>
            <p:ph type="sldNum" sz="quarter" idx="4294967295"/>
          </p:nvPr>
        </p:nvSpPr>
        <p:spPr bwMode="auto">
          <a:xfrm>
            <a:off x="0" y="4767263"/>
            <a:ext cx="2133600"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448ADBE-9E93-47AF-B7A4-C0FF211D1AF6}" type="slidenum">
              <a:rPr lang="it-IT" altLang="it-IT">
                <a:solidFill>
                  <a:schemeClr val="bg1"/>
                </a:solidFill>
                <a:latin typeface="Titillium" panose="00000500000000000000" pitchFamily="50" charset="0"/>
              </a:rPr>
              <a:pPr fontAlgn="base">
                <a:spcBef>
                  <a:spcPct val="0"/>
                </a:spcBef>
                <a:spcAft>
                  <a:spcPct val="0"/>
                </a:spcAft>
              </a:pPr>
              <a:t>50</a:t>
            </a:fld>
            <a:endParaRPr lang="it-IT" altLang="it-IT">
              <a:solidFill>
                <a:schemeClr val="bg1"/>
              </a:solidFill>
              <a:latin typeface="Titillium" panose="00000500000000000000" pitchFamily="50" charset="0"/>
            </a:endParaRPr>
          </a:p>
        </p:txBody>
      </p:sp>
      <p:pic>
        <p:nvPicPr>
          <p:cNvPr id="9011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68258" y="1406686"/>
            <a:ext cx="5317577" cy="3172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1675" y="863441"/>
            <a:ext cx="7081838"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1"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2"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Compilazione richiesta</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16948723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9335" y="710565"/>
            <a:ext cx="6265069" cy="50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57326" y="1197932"/>
            <a:ext cx="3881946" cy="3404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8"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Compilazione Richiesta</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7900986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39335" y="687705"/>
            <a:ext cx="6265069" cy="50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18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0139" y="1104395"/>
            <a:ext cx="3743862" cy="3496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9" name="Titolo 1"/>
          <p:cNvSpPr txBox="1">
            <a:spLocks/>
          </p:cNvSpPr>
          <p:nvPr/>
        </p:nvSpPr>
        <p:spPr bwMode="auto">
          <a:xfrm>
            <a:off x="685800" y="486750"/>
            <a:ext cx="7900539" cy="244770"/>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Compilazione Richiesta</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26372125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10" name="Immagine 9"/>
          <p:cNvPicPr>
            <a:picLocks noChangeAspect="1"/>
          </p:cNvPicPr>
          <p:nvPr/>
        </p:nvPicPr>
        <p:blipFill>
          <a:blip r:embed="rId3"/>
          <a:stretch>
            <a:fillRect/>
          </a:stretch>
        </p:blipFill>
        <p:spPr>
          <a:xfrm>
            <a:off x="6903060" y="1448972"/>
            <a:ext cx="1816717" cy="2548011"/>
          </a:xfrm>
          <a:prstGeom prst="rect">
            <a:avLst/>
          </a:prstGeom>
        </p:spPr>
      </p:pic>
      <p:sp>
        <p:nvSpPr>
          <p:cNvPr id="328" name="Google Shape;328;p13"/>
          <p:cNvSpPr txBox="1"/>
          <p:nvPr/>
        </p:nvSpPr>
        <p:spPr>
          <a:xfrm>
            <a:off x="1395413" y="370285"/>
            <a:ext cx="6507956" cy="198834"/>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1050" b="1">
                <a:solidFill>
                  <a:schemeClr val="lt1"/>
                </a:solidFill>
                <a:latin typeface="Century Gothic"/>
                <a:ea typeface="Century Gothic"/>
                <a:cs typeface="Century Gothic"/>
                <a:sym typeface="Century Gothic"/>
              </a:rPr>
              <a:t>Il quadro Internazionale per la lotta ai cambiamenti climatici</a:t>
            </a:r>
            <a:endParaRPr/>
          </a:p>
        </p:txBody>
      </p:sp>
      <p:sp>
        <p:nvSpPr>
          <p:cNvPr id="330" name="Google Shape;330;p13"/>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sp>
        <p:nvSpPr>
          <p:cNvPr id="11" name="Rettangolo 10"/>
          <p:cNvSpPr/>
          <p:nvPr/>
        </p:nvSpPr>
        <p:spPr>
          <a:xfrm>
            <a:off x="862361" y="2319454"/>
            <a:ext cx="2453268" cy="20741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3992135" y="2951354"/>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p:cNvPicPr>
            <a:picLocks noChangeAspect="1"/>
          </p:cNvPicPr>
          <p:nvPr/>
        </p:nvPicPr>
        <p:blipFill>
          <a:blip r:embed="rId4"/>
          <a:stretch>
            <a:fillRect/>
          </a:stretch>
        </p:blipFill>
        <p:spPr>
          <a:xfrm>
            <a:off x="712192" y="1213070"/>
            <a:ext cx="4312354" cy="3374170"/>
          </a:xfrm>
          <a:prstGeom prst="rect">
            <a:avLst/>
          </a:prstGeom>
        </p:spPr>
      </p:pic>
      <p:pic>
        <p:nvPicPr>
          <p:cNvPr id="16" name="Immagine 15"/>
          <p:cNvPicPr>
            <a:picLocks noChangeAspect="1"/>
          </p:cNvPicPr>
          <p:nvPr/>
        </p:nvPicPr>
        <p:blipFill rotWithShape="1">
          <a:blip r:embed="rId5"/>
          <a:srcRect t="22114"/>
          <a:stretch/>
        </p:blipFill>
        <p:spPr>
          <a:xfrm>
            <a:off x="605301" y="678180"/>
            <a:ext cx="7168980" cy="609600"/>
          </a:xfrm>
          <a:prstGeom prst="rect">
            <a:avLst/>
          </a:prstGeom>
        </p:spPr>
      </p:pic>
      <p:sp>
        <p:nvSpPr>
          <p:cNvPr id="2" name="Rettangolo 1"/>
          <p:cNvSpPr/>
          <p:nvPr/>
        </p:nvSpPr>
        <p:spPr>
          <a:xfrm>
            <a:off x="2287577" y="1433874"/>
            <a:ext cx="567558" cy="102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3863340" y="1424414"/>
            <a:ext cx="567558" cy="102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p:cNvPicPr>
            <a:picLocks noChangeAspect="1"/>
          </p:cNvPicPr>
          <p:nvPr/>
        </p:nvPicPr>
        <p:blipFill>
          <a:blip r:embed="rId6"/>
          <a:stretch>
            <a:fillRect/>
          </a:stretch>
        </p:blipFill>
        <p:spPr>
          <a:xfrm>
            <a:off x="3894004" y="1408091"/>
            <a:ext cx="591363" cy="128027"/>
          </a:xfrm>
          <a:prstGeom prst="rect">
            <a:avLst/>
          </a:prstGeom>
        </p:spPr>
      </p:pic>
      <p:sp>
        <p:nvSpPr>
          <p:cNvPr id="15"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7"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18" name="Titolo 1"/>
          <p:cNvSpPr txBox="1">
            <a:spLocks/>
          </p:cNvSpPr>
          <p:nvPr/>
        </p:nvSpPr>
        <p:spPr bwMode="auto">
          <a:xfrm>
            <a:off x="685800" y="486750"/>
            <a:ext cx="7900539" cy="244770"/>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Compilazione Richiesta</a:t>
            </a:r>
            <a:endParaRPr lang="it-IT" altLang="it-IT" sz="1200" b="1" dirty="0">
              <a:solidFill>
                <a:schemeClr val="tx1">
                  <a:lumMod val="50000"/>
                  <a:lumOff val="50000"/>
                </a:schemeClr>
              </a:solidFill>
              <a:sym typeface="Arial"/>
            </a:endParaRPr>
          </a:p>
        </p:txBody>
      </p:sp>
      <p:pic>
        <p:nvPicPr>
          <p:cNvPr id="4" name="Immagine 3"/>
          <p:cNvPicPr>
            <a:picLocks noChangeAspect="1"/>
          </p:cNvPicPr>
          <p:nvPr/>
        </p:nvPicPr>
        <p:blipFill>
          <a:blip r:embed="rId7"/>
          <a:stretch>
            <a:fillRect/>
          </a:stretch>
        </p:blipFill>
        <p:spPr>
          <a:xfrm>
            <a:off x="5029708" y="1301260"/>
            <a:ext cx="1877529" cy="2607497"/>
          </a:xfrm>
          <a:prstGeom prst="rect">
            <a:avLst/>
          </a:prstGeom>
        </p:spPr>
      </p:pic>
      <p:sp>
        <p:nvSpPr>
          <p:cNvPr id="6" name="Rettangolo 5"/>
          <p:cNvSpPr/>
          <p:nvPr/>
        </p:nvSpPr>
        <p:spPr>
          <a:xfrm>
            <a:off x="6998677" y="1638887"/>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p:cNvSpPr/>
          <p:nvPr/>
        </p:nvSpPr>
        <p:spPr>
          <a:xfrm>
            <a:off x="6053798" y="2572043"/>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19"/>
          <p:cNvSpPr/>
          <p:nvPr/>
        </p:nvSpPr>
        <p:spPr>
          <a:xfrm>
            <a:off x="6046763" y="2804160"/>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p:cNvPicPr>
            <a:picLocks noChangeAspect="1"/>
          </p:cNvPicPr>
          <p:nvPr/>
        </p:nvPicPr>
        <p:blipFill>
          <a:blip r:embed="rId8"/>
          <a:stretch>
            <a:fillRect/>
          </a:stretch>
        </p:blipFill>
        <p:spPr>
          <a:xfrm>
            <a:off x="5785229" y="2067951"/>
            <a:ext cx="1755054" cy="2493733"/>
          </a:xfrm>
          <a:prstGeom prst="rect">
            <a:avLst/>
          </a:prstGeom>
        </p:spPr>
      </p:pic>
      <p:sp>
        <p:nvSpPr>
          <p:cNvPr id="22" name="Rettangolo 21"/>
          <p:cNvSpPr/>
          <p:nvPr/>
        </p:nvSpPr>
        <p:spPr>
          <a:xfrm>
            <a:off x="7207347" y="2171115"/>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22"/>
          <p:cNvSpPr/>
          <p:nvPr/>
        </p:nvSpPr>
        <p:spPr>
          <a:xfrm>
            <a:off x="7664548" y="3395003"/>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p:cNvSpPr/>
          <p:nvPr/>
        </p:nvSpPr>
        <p:spPr>
          <a:xfrm>
            <a:off x="6264813" y="2867465"/>
            <a:ext cx="879230" cy="1617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0612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3"/>
          <p:cNvSpPr txBox="1"/>
          <p:nvPr/>
        </p:nvSpPr>
        <p:spPr>
          <a:xfrm>
            <a:off x="1395413" y="370285"/>
            <a:ext cx="6507956" cy="198834"/>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1050" b="1">
                <a:solidFill>
                  <a:schemeClr val="lt1"/>
                </a:solidFill>
                <a:latin typeface="Century Gothic"/>
                <a:ea typeface="Century Gothic"/>
                <a:cs typeface="Century Gothic"/>
                <a:sym typeface="Century Gothic"/>
              </a:rPr>
              <a:t>Il quadro Internazionale per la lotta ai cambiamenti climatici</a:t>
            </a:r>
            <a:endParaRPr/>
          </a:p>
        </p:txBody>
      </p:sp>
      <p:sp>
        <p:nvSpPr>
          <p:cNvPr id="330" name="Google Shape;330;p13"/>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pic>
        <p:nvPicPr>
          <p:cNvPr id="2" name="Immagine 1"/>
          <p:cNvPicPr>
            <a:picLocks noChangeAspect="1"/>
          </p:cNvPicPr>
          <p:nvPr/>
        </p:nvPicPr>
        <p:blipFill rotWithShape="1">
          <a:blip r:embed="rId3"/>
          <a:srcRect t="15491" r="1176"/>
          <a:stretch/>
        </p:blipFill>
        <p:spPr>
          <a:xfrm>
            <a:off x="669073" y="1271239"/>
            <a:ext cx="8125522" cy="3324284"/>
          </a:xfrm>
          <a:prstGeom prst="rect">
            <a:avLst/>
          </a:prstGeom>
        </p:spPr>
      </p:pic>
      <p:sp>
        <p:nvSpPr>
          <p:cNvPr id="3" name="Rettangolo 2"/>
          <p:cNvSpPr/>
          <p:nvPr/>
        </p:nvSpPr>
        <p:spPr>
          <a:xfrm>
            <a:off x="5209190" y="1163111"/>
            <a:ext cx="3863339" cy="33899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5456662" y="2936487"/>
            <a:ext cx="721114" cy="126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5512418" y="3378818"/>
            <a:ext cx="721114" cy="126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497872" y="1248935"/>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4107365" y="1245218"/>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a:blip r:embed="rId4"/>
          <a:stretch>
            <a:fillRect/>
          </a:stretch>
        </p:blipFill>
        <p:spPr>
          <a:xfrm>
            <a:off x="704850" y="568016"/>
            <a:ext cx="8080190" cy="747828"/>
          </a:xfrm>
          <a:prstGeom prst="rect">
            <a:avLst/>
          </a:prstGeom>
        </p:spPr>
      </p:pic>
      <p:pic>
        <p:nvPicPr>
          <p:cNvPr id="7" name="Immagine 6"/>
          <p:cNvPicPr>
            <a:picLocks noChangeAspect="1"/>
          </p:cNvPicPr>
          <p:nvPr/>
        </p:nvPicPr>
        <p:blipFill>
          <a:blip r:embed="rId5"/>
          <a:stretch>
            <a:fillRect/>
          </a:stretch>
        </p:blipFill>
        <p:spPr>
          <a:xfrm>
            <a:off x="5356617" y="1774229"/>
            <a:ext cx="3718803" cy="1921844"/>
          </a:xfrm>
          <a:prstGeom prst="rect">
            <a:avLst/>
          </a:prstGeom>
        </p:spPr>
      </p:pic>
      <p:sp>
        <p:nvSpPr>
          <p:cNvPr id="11" name="Rettangolo 10"/>
          <p:cNvSpPr/>
          <p:nvPr/>
        </p:nvSpPr>
        <p:spPr>
          <a:xfrm>
            <a:off x="5425440" y="1889760"/>
            <a:ext cx="3596640" cy="2118360"/>
          </a:xfrm>
          <a:prstGeom prst="rect">
            <a:avLst/>
          </a:prstGeom>
          <a:noFill/>
          <a:ln w="38100">
            <a:solidFill>
              <a:schemeClr val="accent5">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it-IT"/>
          </a:p>
        </p:txBody>
      </p:sp>
      <p:sp>
        <p:nvSpPr>
          <p:cNvPr id="16" name="Rettangolo 15"/>
          <p:cNvSpPr/>
          <p:nvPr/>
        </p:nvSpPr>
        <p:spPr>
          <a:xfrm>
            <a:off x="3159673" y="1421524"/>
            <a:ext cx="567558" cy="102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7786852" y="2217682"/>
            <a:ext cx="567558" cy="102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9"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0"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Nuova richiesta – Invio richiesta</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28694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3"/>
          <p:cNvSpPr txBox="1"/>
          <p:nvPr/>
        </p:nvSpPr>
        <p:spPr>
          <a:xfrm>
            <a:off x="1395413" y="370285"/>
            <a:ext cx="6507956" cy="198834"/>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1050" b="1">
                <a:solidFill>
                  <a:schemeClr val="lt1"/>
                </a:solidFill>
                <a:latin typeface="Century Gothic"/>
                <a:ea typeface="Century Gothic"/>
                <a:cs typeface="Century Gothic"/>
                <a:sym typeface="Century Gothic"/>
              </a:rPr>
              <a:t>Il quadro Internazionale per la lotta ai cambiamenti climatici</a:t>
            </a:r>
            <a:endParaRPr/>
          </a:p>
        </p:txBody>
      </p:sp>
      <p:grpSp>
        <p:nvGrpSpPr>
          <p:cNvPr id="4" name="Gruppo 3"/>
          <p:cNvGrpSpPr/>
          <p:nvPr/>
        </p:nvGrpSpPr>
        <p:grpSpPr>
          <a:xfrm>
            <a:off x="654205" y="905535"/>
            <a:ext cx="8489795" cy="3389571"/>
            <a:chOff x="710476" y="1004010"/>
            <a:chExt cx="8489795" cy="3389571"/>
          </a:xfrm>
        </p:grpSpPr>
        <p:pic>
          <p:nvPicPr>
            <p:cNvPr id="2" name="Immagine 1"/>
            <p:cNvPicPr>
              <a:picLocks noChangeAspect="1"/>
            </p:cNvPicPr>
            <p:nvPr/>
          </p:nvPicPr>
          <p:blipFill rotWithShape="1">
            <a:blip r:embed="rId3"/>
            <a:srcRect t="1453" b="16618"/>
            <a:stretch/>
          </p:blipFill>
          <p:spPr>
            <a:xfrm>
              <a:off x="710476" y="1004010"/>
              <a:ext cx="8489795" cy="3218986"/>
            </a:xfrm>
            <a:prstGeom prst="rect">
              <a:avLst/>
            </a:prstGeom>
          </p:spPr>
        </p:pic>
        <p:sp>
          <p:nvSpPr>
            <p:cNvPr id="11" name="Rettangolo 10"/>
            <p:cNvSpPr/>
            <p:nvPr/>
          </p:nvSpPr>
          <p:spPr>
            <a:xfrm>
              <a:off x="862361" y="2319454"/>
              <a:ext cx="2453268" cy="20741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2" name="Rettangolo 11"/>
          <p:cNvSpPr/>
          <p:nvPr/>
        </p:nvSpPr>
        <p:spPr>
          <a:xfrm>
            <a:off x="4017640" y="3157679"/>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4720166" y="3161396"/>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4"/>
          <p:cNvSpPr/>
          <p:nvPr/>
        </p:nvSpPr>
        <p:spPr>
          <a:xfrm>
            <a:off x="5790684" y="3176265"/>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3887734" y="2446342"/>
            <a:ext cx="647701" cy="95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6534291" y="3186776"/>
            <a:ext cx="46844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8"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
        <p:nvSpPr>
          <p:cNvPr id="20" name="Titolo 1"/>
          <p:cNvSpPr txBox="1">
            <a:spLocks/>
          </p:cNvSpPr>
          <p:nvPr/>
        </p:nvSpPr>
        <p:spPr bwMode="auto">
          <a:xfrm>
            <a:off x="701226" y="486750"/>
            <a:ext cx="7885113" cy="693738"/>
          </a:xfrm>
          <a:prstGeom prst="rect">
            <a:avLst/>
          </a:prstGeom>
          <a:noFill/>
          <a:ln>
            <a:noFill/>
          </a:ln>
          <a:extLst/>
        </p:spPr>
        <p:txBody>
          <a:bodyPr spcFirstLastPara="1" wrap="square" lIns="27425" tIns="27425" rIns="27425" bIns="27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2800"/>
              <a:buFont typeface="Montserrat ExtraBold"/>
              <a:buNone/>
              <a:defRPr sz="2800" b="0" i="0" u="none" strike="noStrike" cap="none">
                <a:solidFill>
                  <a:srgbClr val="434343"/>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2pPr>
            <a:lvl3pPr marR="0" lvl="2"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3pPr>
            <a:lvl4pPr marR="0" lvl="3"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4pPr>
            <a:lvl5pPr marR="0" lvl="4"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5pPr>
            <a:lvl6pPr marR="0" lvl="5"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6pPr>
            <a:lvl7pPr marR="0" lvl="6"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7pPr>
            <a:lvl8pPr marR="0" lvl="7"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8pPr>
            <a:lvl9pPr marR="0" lvl="8" algn="l" rtl="0">
              <a:lnSpc>
                <a:spcPct val="100000"/>
              </a:lnSpc>
              <a:spcBef>
                <a:spcPts val="0"/>
              </a:spcBef>
              <a:spcAft>
                <a:spcPts val="0"/>
              </a:spcAft>
              <a:buClr>
                <a:srgbClr val="434343"/>
              </a:buClr>
              <a:buSzPts val="2800"/>
              <a:buFont typeface="Squada One"/>
              <a:buNone/>
              <a:defRPr sz="2800" b="0" i="0" u="none" strike="noStrike" cap="none">
                <a:solidFill>
                  <a:srgbClr val="434343"/>
                </a:solidFill>
                <a:latin typeface="Squada One"/>
                <a:ea typeface="Squada One"/>
                <a:cs typeface="Squada One"/>
                <a:sym typeface="Squada One"/>
              </a:defRPr>
            </a:lvl9pPr>
          </a:lstStyle>
          <a:p>
            <a:pPr>
              <a:buClr>
                <a:srgbClr val="FFFFFF"/>
              </a:buClr>
              <a:buSzPts val="1200"/>
              <a:buFont typeface="Arial"/>
              <a:buNone/>
            </a:pPr>
            <a:r>
              <a:rPr lang="it-IT" altLang="it-IT" sz="1200" b="1" dirty="0" err="1" smtClean="0">
                <a:solidFill>
                  <a:schemeClr val="tx1">
                    <a:lumMod val="50000"/>
                    <a:lumOff val="50000"/>
                  </a:schemeClr>
                </a:solidFill>
                <a:sym typeface="Arial"/>
              </a:rPr>
              <a:t>Portaltermico</a:t>
            </a:r>
            <a:r>
              <a:rPr lang="it-IT" altLang="it-IT" sz="1200" b="1" dirty="0" smtClean="0">
                <a:solidFill>
                  <a:schemeClr val="tx1">
                    <a:lumMod val="50000"/>
                    <a:lumOff val="50000"/>
                  </a:schemeClr>
                </a:solidFill>
                <a:sym typeface="Arial"/>
              </a:rPr>
              <a:t>: Gestione del vostro fascicolo</a:t>
            </a:r>
            <a:endParaRPr lang="it-IT" altLang="it-IT" sz="1200" b="1" dirty="0">
              <a:solidFill>
                <a:schemeClr val="tx1">
                  <a:lumMod val="50000"/>
                  <a:lumOff val="50000"/>
                </a:schemeClr>
              </a:solidFill>
              <a:sym typeface="Arial"/>
            </a:endParaRPr>
          </a:p>
        </p:txBody>
      </p:sp>
    </p:spTree>
    <p:extLst>
      <p:ext uri="{BB962C8B-B14F-4D97-AF65-F5344CB8AC3E}">
        <p14:creationId xmlns:p14="http://schemas.microsoft.com/office/powerpoint/2010/main" val="203535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3"/>
          <p:cNvSpPr txBox="1"/>
          <p:nvPr/>
        </p:nvSpPr>
        <p:spPr>
          <a:xfrm>
            <a:off x="1395413" y="370285"/>
            <a:ext cx="6507956" cy="198834"/>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1050" b="1">
                <a:solidFill>
                  <a:schemeClr val="lt1"/>
                </a:solidFill>
                <a:latin typeface="Century Gothic"/>
                <a:ea typeface="Century Gothic"/>
                <a:cs typeface="Century Gothic"/>
                <a:sym typeface="Century Gothic"/>
              </a:rPr>
              <a:t>Il quadro Internazionale per la lotta ai cambiamenti climatici</a:t>
            </a:r>
            <a:endParaRPr/>
          </a:p>
        </p:txBody>
      </p:sp>
      <p:sp>
        <p:nvSpPr>
          <p:cNvPr id="330" name="Google Shape;330;p13"/>
          <p:cNvSpPr txBox="1"/>
          <p:nvPr/>
        </p:nvSpPr>
        <p:spPr>
          <a:xfrm>
            <a:off x="1509713" y="455586"/>
            <a:ext cx="6507956" cy="198835"/>
          </a:xfrm>
          <a:prstGeom prst="rect">
            <a:avLst/>
          </a:prstGeom>
          <a:noFill/>
          <a:ln>
            <a:noFill/>
          </a:ln>
        </p:spPr>
        <p:txBody>
          <a:bodyPr spcFirstLastPara="1" wrap="square" lIns="27425" tIns="27425" rIns="27425" bIns="27425" anchor="t" anchorCtr="0">
            <a:noAutofit/>
          </a:bodyPr>
          <a:lstStyle/>
          <a:p>
            <a:pPr marL="0" marR="0" lvl="0" indent="0" algn="ctr" rtl="0">
              <a:spcBef>
                <a:spcPts val="0"/>
              </a:spcBef>
              <a:spcAft>
                <a:spcPts val="0"/>
              </a:spcAft>
              <a:buNone/>
            </a:pPr>
            <a:r>
              <a:rPr lang="it-IT" sz="900" b="1">
                <a:solidFill>
                  <a:srgbClr val="FFFFFF"/>
                </a:solidFill>
                <a:latin typeface="Century Gothic"/>
                <a:ea typeface="Century Gothic"/>
                <a:cs typeface="Century Gothic"/>
                <a:sym typeface="Century Gothic"/>
              </a:rPr>
              <a:t>CONTO TERMICO</a:t>
            </a:r>
            <a:endParaRPr sz="900" b="1">
              <a:solidFill>
                <a:srgbClr val="FFFFFF"/>
              </a:solidFill>
              <a:latin typeface="Century Gothic"/>
              <a:ea typeface="Century Gothic"/>
              <a:cs typeface="Century Gothic"/>
              <a:sym typeface="Century Gothic"/>
            </a:endParaRPr>
          </a:p>
        </p:txBody>
      </p:sp>
      <p:sp>
        <p:nvSpPr>
          <p:cNvPr id="3" name="Rettangolo 2"/>
          <p:cNvSpPr/>
          <p:nvPr/>
        </p:nvSpPr>
        <p:spPr>
          <a:xfrm>
            <a:off x="5181600" y="1159169"/>
            <a:ext cx="3863339" cy="33899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5456662" y="2936487"/>
            <a:ext cx="721114" cy="126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5512418" y="3378818"/>
            <a:ext cx="721114" cy="126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12"/>
          <p:cNvSpPr/>
          <p:nvPr/>
        </p:nvSpPr>
        <p:spPr>
          <a:xfrm>
            <a:off x="2497872" y="1248935"/>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p:cNvSpPr/>
          <p:nvPr/>
        </p:nvSpPr>
        <p:spPr>
          <a:xfrm>
            <a:off x="4107365" y="1245218"/>
            <a:ext cx="639338" cy="141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p:cNvPicPr>
            <a:picLocks noChangeAspect="1"/>
          </p:cNvPicPr>
          <p:nvPr/>
        </p:nvPicPr>
        <p:blipFill rotWithShape="1">
          <a:blip r:embed="rId3"/>
          <a:srcRect b="5667"/>
          <a:stretch/>
        </p:blipFill>
        <p:spPr>
          <a:xfrm>
            <a:off x="740897" y="558270"/>
            <a:ext cx="8329448" cy="3725341"/>
          </a:xfrm>
          <a:prstGeom prst="rect">
            <a:avLst/>
          </a:prstGeom>
        </p:spPr>
      </p:pic>
      <p:sp>
        <p:nvSpPr>
          <p:cNvPr id="15" name="Rettangolo 14"/>
          <p:cNvSpPr/>
          <p:nvPr/>
        </p:nvSpPr>
        <p:spPr>
          <a:xfrm>
            <a:off x="3640034" y="669205"/>
            <a:ext cx="647701" cy="95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6331167" y="1002424"/>
            <a:ext cx="647701" cy="95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Rettangolo 17"/>
          <p:cNvSpPr/>
          <p:nvPr/>
        </p:nvSpPr>
        <p:spPr>
          <a:xfrm>
            <a:off x="6585113" y="694996"/>
            <a:ext cx="771198" cy="1563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Google Shape;208;p5"/>
          <p:cNvSpPr txBox="1"/>
          <p:nvPr/>
        </p:nvSpPr>
        <p:spPr>
          <a:xfrm>
            <a:off x="695570" y="171849"/>
            <a:ext cx="8448430" cy="214593"/>
          </a:xfrm>
          <a:prstGeom prst="rect">
            <a:avLst/>
          </a:prstGeom>
          <a:noFill/>
          <a:ln>
            <a:noFill/>
          </a:ln>
        </p:spPr>
        <p:txBody>
          <a:bodyPr spcFirstLastPara="1" wrap="square" lIns="27425" tIns="27425" rIns="27425" bIns="27425" anchor="t" anchorCtr="0">
            <a:noAutofit/>
          </a:bodyPr>
          <a:lstStyle/>
          <a:p>
            <a:pPr>
              <a:buClr>
                <a:srgbClr val="434343"/>
              </a:buClr>
              <a:buSzPts val="2800"/>
            </a:pPr>
            <a:r>
              <a:rPr lang="it-IT" dirty="0">
                <a:solidFill>
                  <a:srgbClr val="434343"/>
                </a:solidFill>
                <a:latin typeface="Montserrat ExtraBold"/>
                <a:ea typeface="Montserrat ExtraBold"/>
                <a:cs typeface="Montserrat ExtraBold"/>
                <a:sym typeface="Arial Narrow"/>
              </a:rPr>
              <a:t>Focus CONTO TERMICO: Come si accede all’incentivo</a:t>
            </a:r>
          </a:p>
          <a:p>
            <a:pPr>
              <a:buClr>
                <a:srgbClr val="FFFFFF"/>
              </a:buClr>
              <a:buSzPts val="1200"/>
            </a:pPr>
            <a:endParaRPr sz="1200" dirty="0">
              <a:solidFill>
                <a:srgbClr val="0070C0"/>
              </a:solidFill>
              <a:latin typeface="Montserrat ExtraBold"/>
              <a:ea typeface="Montserrat ExtraBold"/>
              <a:cs typeface="Montserrat ExtraBold"/>
              <a:sym typeface="Arial Narrow"/>
            </a:endParaRPr>
          </a:p>
        </p:txBody>
      </p:sp>
      <p:sp>
        <p:nvSpPr>
          <p:cNvPr id="19"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074540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7" name="Google Shape;367;p16"/>
          <p:cNvSpPr txBox="1"/>
          <p:nvPr/>
        </p:nvSpPr>
        <p:spPr>
          <a:xfrm>
            <a:off x="656705" y="292846"/>
            <a:ext cx="7606146" cy="305669"/>
          </a:xfrm>
          <a:prstGeom prst="rect">
            <a:avLst/>
          </a:prstGeom>
          <a:noFill/>
          <a:ln>
            <a:noFill/>
          </a:ln>
        </p:spPr>
        <p:txBody>
          <a:bodyPr spcFirstLastPara="1" wrap="square" lIns="27425" tIns="27425" rIns="27425" bIns="27425" anchor="t" anchorCtr="0">
            <a:noAutofit/>
          </a:bodyPr>
          <a:lstStyle/>
          <a:p>
            <a:r>
              <a:rPr lang="it-IT" dirty="0">
                <a:solidFill>
                  <a:srgbClr val="434343"/>
                </a:solidFill>
                <a:latin typeface="Montserrat ExtraBold"/>
                <a:ea typeface="Montserrat ExtraBold"/>
                <a:cs typeface="Montserrat ExtraBold"/>
                <a:sym typeface="Arial Narrow"/>
              </a:rPr>
              <a:t>Riferimenti utili per accesso agli incentivi</a:t>
            </a:r>
          </a:p>
        </p:txBody>
      </p:sp>
      <p:pic>
        <p:nvPicPr>
          <p:cNvPr id="369" name="Google Shape;369;p16"/>
          <p:cNvPicPr preferRelativeResize="0"/>
          <p:nvPr/>
        </p:nvPicPr>
        <p:blipFill rotWithShape="1">
          <a:blip r:embed="rId3">
            <a:alphaModFix/>
          </a:blip>
          <a:srcRect/>
          <a:stretch/>
        </p:blipFill>
        <p:spPr>
          <a:xfrm>
            <a:off x="1808893" y="774257"/>
            <a:ext cx="1083734" cy="332434"/>
          </a:xfrm>
          <a:prstGeom prst="rect">
            <a:avLst/>
          </a:prstGeom>
          <a:noFill/>
          <a:ln>
            <a:noFill/>
          </a:ln>
        </p:spPr>
      </p:pic>
      <p:pic>
        <p:nvPicPr>
          <p:cNvPr id="370" name="Google Shape;370;p16"/>
          <p:cNvPicPr preferRelativeResize="0"/>
          <p:nvPr/>
        </p:nvPicPr>
        <p:blipFill rotWithShape="1">
          <a:blip r:embed="rId4">
            <a:alphaModFix/>
          </a:blip>
          <a:srcRect l="9846" t="3123" r="71374" b="89874"/>
          <a:stretch/>
        </p:blipFill>
        <p:spPr>
          <a:xfrm>
            <a:off x="6434735" y="708539"/>
            <a:ext cx="966918" cy="481853"/>
          </a:xfrm>
          <a:prstGeom prst="rect">
            <a:avLst/>
          </a:prstGeom>
          <a:noFill/>
          <a:ln>
            <a:noFill/>
          </a:ln>
        </p:spPr>
      </p:pic>
      <p:sp>
        <p:nvSpPr>
          <p:cNvPr id="371" name="Google Shape;371;p16"/>
          <p:cNvSpPr/>
          <p:nvPr/>
        </p:nvSpPr>
        <p:spPr>
          <a:xfrm>
            <a:off x="573741" y="1139460"/>
            <a:ext cx="187423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200" dirty="0">
                <a:solidFill>
                  <a:schemeClr val="dk1"/>
                </a:solidFill>
                <a:latin typeface="Arial Narrow"/>
                <a:ea typeface="Arial Narrow"/>
                <a:cs typeface="Arial Narrow"/>
                <a:sym typeface="Arial Narrow"/>
              </a:rPr>
              <a:t>https://detrazionifiscali.enea.it/</a:t>
            </a:r>
            <a:endParaRPr dirty="0"/>
          </a:p>
        </p:txBody>
      </p:sp>
      <p:pic>
        <p:nvPicPr>
          <p:cNvPr id="372" name="Google Shape;372;p16"/>
          <p:cNvPicPr preferRelativeResize="0"/>
          <p:nvPr/>
        </p:nvPicPr>
        <p:blipFill rotWithShape="1">
          <a:blip r:embed="rId5">
            <a:alphaModFix/>
          </a:blip>
          <a:srcRect/>
          <a:stretch/>
        </p:blipFill>
        <p:spPr>
          <a:xfrm>
            <a:off x="732417" y="2959510"/>
            <a:ext cx="1050131" cy="1514475"/>
          </a:xfrm>
          <a:prstGeom prst="rect">
            <a:avLst/>
          </a:prstGeom>
          <a:noFill/>
          <a:ln>
            <a:noFill/>
          </a:ln>
        </p:spPr>
      </p:pic>
      <p:pic>
        <p:nvPicPr>
          <p:cNvPr id="373" name="Google Shape;373;p16"/>
          <p:cNvPicPr preferRelativeResize="0"/>
          <p:nvPr/>
        </p:nvPicPr>
        <p:blipFill rotWithShape="1">
          <a:blip r:embed="rId6">
            <a:alphaModFix/>
          </a:blip>
          <a:srcRect/>
          <a:stretch/>
        </p:blipFill>
        <p:spPr>
          <a:xfrm>
            <a:off x="1556114" y="2852125"/>
            <a:ext cx="1047750" cy="1514475"/>
          </a:xfrm>
          <a:prstGeom prst="rect">
            <a:avLst/>
          </a:prstGeom>
          <a:noFill/>
          <a:ln>
            <a:noFill/>
          </a:ln>
        </p:spPr>
      </p:pic>
      <p:sp>
        <p:nvSpPr>
          <p:cNvPr id="374" name="Google Shape;374;p16"/>
          <p:cNvSpPr/>
          <p:nvPr/>
        </p:nvSpPr>
        <p:spPr>
          <a:xfrm>
            <a:off x="4922279" y="1198840"/>
            <a:ext cx="3642732"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100">
                <a:solidFill>
                  <a:schemeClr val="dk1"/>
                </a:solidFill>
                <a:latin typeface="Arial Narrow"/>
                <a:ea typeface="Arial Narrow"/>
                <a:cs typeface="Arial Narrow"/>
                <a:sym typeface="Arial Narrow"/>
              </a:rPr>
              <a:t>https://www.gse.it/servizi-per-te/efficienza-energetica/conto-termico</a:t>
            </a:r>
            <a:endParaRPr/>
          </a:p>
        </p:txBody>
      </p:sp>
      <p:pic>
        <p:nvPicPr>
          <p:cNvPr id="375" name="Google Shape;375;p16"/>
          <p:cNvPicPr preferRelativeResize="0"/>
          <p:nvPr/>
        </p:nvPicPr>
        <p:blipFill rotWithShape="1">
          <a:blip r:embed="rId7">
            <a:alphaModFix/>
          </a:blip>
          <a:srcRect/>
          <a:stretch/>
        </p:blipFill>
        <p:spPr>
          <a:xfrm>
            <a:off x="589042" y="1431636"/>
            <a:ext cx="4113587" cy="1076434"/>
          </a:xfrm>
          <a:prstGeom prst="rect">
            <a:avLst/>
          </a:prstGeom>
          <a:noFill/>
          <a:ln>
            <a:noFill/>
          </a:ln>
        </p:spPr>
      </p:pic>
      <p:sp>
        <p:nvSpPr>
          <p:cNvPr id="376" name="Google Shape;376;p16"/>
          <p:cNvSpPr/>
          <p:nvPr/>
        </p:nvSpPr>
        <p:spPr>
          <a:xfrm>
            <a:off x="551062" y="2562443"/>
            <a:ext cx="2903109"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200" b="1" dirty="0">
                <a:solidFill>
                  <a:schemeClr val="dk1"/>
                </a:solidFill>
                <a:latin typeface="EB Garamond" panose="020B0604020202020204" charset="0"/>
                <a:ea typeface="EB Garamond" panose="020B0604020202020204" charset="0"/>
                <a:cs typeface="EB Garamond" panose="020B0604020202020204" charset="0"/>
                <a:sym typeface="Arial Narrow"/>
              </a:rPr>
              <a:t>Guide Agenzia delle entrate</a:t>
            </a:r>
            <a:endParaRPr dirty="0">
              <a:latin typeface="EB Garamond" panose="020B0604020202020204" charset="0"/>
              <a:ea typeface="EB Garamond" panose="020B0604020202020204" charset="0"/>
              <a:cs typeface="EB Garamond" panose="020B0604020202020204" charset="0"/>
            </a:endParaRPr>
          </a:p>
        </p:txBody>
      </p:sp>
      <p:pic>
        <p:nvPicPr>
          <p:cNvPr id="377" name="Google Shape;377;p16"/>
          <p:cNvPicPr preferRelativeResize="0"/>
          <p:nvPr/>
        </p:nvPicPr>
        <p:blipFill rotWithShape="1">
          <a:blip r:embed="rId8">
            <a:alphaModFix/>
          </a:blip>
          <a:srcRect b="45511"/>
          <a:stretch/>
        </p:blipFill>
        <p:spPr>
          <a:xfrm>
            <a:off x="5054040" y="1513941"/>
            <a:ext cx="4009274" cy="1040783"/>
          </a:xfrm>
          <a:prstGeom prst="rect">
            <a:avLst/>
          </a:prstGeom>
          <a:noFill/>
          <a:ln>
            <a:noFill/>
          </a:ln>
        </p:spPr>
      </p:pic>
      <p:pic>
        <p:nvPicPr>
          <p:cNvPr id="378" name="Google Shape;378;p16"/>
          <p:cNvPicPr preferRelativeResize="0"/>
          <p:nvPr/>
        </p:nvPicPr>
        <p:blipFill rotWithShape="1">
          <a:blip r:embed="rId9">
            <a:alphaModFix/>
          </a:blip>
          <a:srcRect/>
          <a:stretch/>
        </p:blipFill>
        <p:spPr>
          <a:xfrm>
            <a:off x="2549629" y="2704039"/>
            <a:ext cx="1064419" cy="1514475"/>
          </a:xfrm>
          <a:prstGeom prst="rect">
            <a:avLst/>
          </a:prstGeom>
          <a:noFill/>
          <a:ln w="9525" cap="flat" cmpd="sng">
            <a:solidFill>
              <a:schemeClr val="dk1"/>
            </a:solidFill>
            <a:prstDash val="solid"/>
            <a:round/>
            <a:headEnd type="none" w="sm" len="sm"/>
            <a:tailEnd type="none" w="sm" len="sm"/>
          </a:ln>
        </p:spPr>
      </p:pic>
      <p:grpSp>
        <p:nvGrpSpPr>
          <p:cNvPr id="379" name="Google Shape;379;p16"/>
          <p:cNvGrpSpPr/>
          <p:nvPr/>
        </p:nvGrpSpPr>
        <p:grpSpPr>
          <a:xfrm>
            <a:off x="5240698" y="2924947"/>
            <a:ext cx="3517863" cy="1612860"/>
            <a:chOff x="4998651" y="2951841"/>
            <a:chExt cx="3517863" cy="1612860"/>
          </a:xfrm>
        </p:grpSpPr>
        <p:pic>
          <p:nvPicPr>
            <p:cNvPr id="380" name="Google Shape;380;p16"/>
            <p:cNvPicPr preferRelativeResize="0"/>
            <p:nvPr/>
          </p:nvPicPr>
          <p:blipFill rotWithShape="1">
            <a:blip r:embed="rId10">
              <a:alphaModFix/>
            </a:blip>
            <a:srcRect/>
            <a:stretch/>
          </p:blipFill>
          <p:spPr>
            <a:xfrm>
              <a:off x="4998651" y="3297876"/>
              <a:ext cx="1066800" cy="1266825"/>
            </a:xfrm>
            <a:prstGeom prst="rect">
              <a:avLst/>
            </a:prstGeom>
            <a:noFill/>
            <a:ln w="9525" cap="flat" cmpd="sng">
              <a:solidFill>
                <a:schemeClr val="dk1"/>
              </a:solidFill>
              <a:prstDash val="solid"/>
              <a:round/>
              <a:headEnd type="none" w="sm" len="sm"/>
              <a:tailEnd type="none" w="sm" len="sm"/>
            </a:ln>
          </p:spPr>
        </p:pic>
        <p:pic>
          <p:nvPicPr>
            <p:cNvPr id="381" name="Google Shape;381;p16"/>
            <p:cNvPicPr preferRelativeResize="0"/>
            <p:nvPr/>
          </p:nvPicPr>
          <p:blipFill rotWithShape="1">
            <a:blip r:embed="rId11">
              <a:alphaModFix/>
            </a:blip>
            <a:srcRect/>
            <a:stretch/>
          </p:blipFill>
          <p:spPr>
            <a:xfrm>
              <a:off x="5734400" y="3221905"/>
              <a:ext cx="1064895" cy="1266825"/>
            </a:xfrm>
            <a:prstGeom prst="rect">
              <a:avLst/>
            </a:prstGeom>
            <a:noFill/>
            <a:ln>
              <a:noFill/>
            </a:ln>
          </p:spPr>
        </p:pic>
        <p:pic>
          <p:nvPicPr>
            <p:cNvPr id="382" name="Google Shape;382;p16"/>
            <p:cNvPicPr preferRelativeResize="0"/>
            <p:nvPr/>
          </p:nvPicPr>
          <p:blipFill rotWithShape="1">
            <a:blip r:embed="rId12">
              <a:alphaModFix/>
            </a:blip>
            <a:srcRect/>
            <a:stretch/>
          </p:blipFill>
          <p:spPr>
            <a:xfrm>
              <a:off x="6577805" y="3090299"/>
              <a:ext cx="1057275" cy="1266825"/>
            </a:xfrm>
            <a:prstGeom prst="rect">
              <a:avLst/>
            </a:prstGeom>
            <a:noFill/>
            <a:ln>
              <a:noFill/>
            </a:ln>
          </p:spPr>
        </p:pic>
        <p:pic>
          <p:nvPicPr>
            <p:cNvPr id="383" name="Google Shape;383;p16"/>
            <p:cNvPicPr preferRelativeResize="0"/>
            <p:nvPr/>
          </p:nvPicPr>
          <p:blipFill rotWithShape="1">
            <a:blip r:embed="rId13">
              <a:alphaModFix/>
            </a:blip>
            <a:srcRect/>
            <a:stretch/>
          </p:blipFill>
          <p:spPr>
            <a:xfrm>
              <a:off x="7459144" y="2951841"/>
              <a:ext cx="1057370" cy="1261396"/>
            </a:xfrm>
            <a:prstGeom prst="rect">
              <a:avLst/>
            </a:prstGeom>
            <a:noFill/>
            <a:ln>
              <a:noFill/>
            </a:ln>
          </p:spPr>
        </p:pic>
      </p:grpSp>
      <p:sp>
        <p:nvSpPr>
          <p:cNvPr id="384" name="Google Shape;384;p16"/>
          <p:cNvSpPr/>
          <p:nvPr/>
        </p:nvSpPr>
        <p:spPr>
          <a:xfrm>
            <a:off x="4932398" y="2618417"/>
            <a:ext cx="2356425" cy="276959"/>
          </a:xfrm>
          <a:prstGeom prst="rect">
            <a:avLst/>
          </a:prstGeom>
          <a:noFill/>
          <a:ln>
            <a:noFill/>
          </a:ln>
        </p:spPr>
        <p:txBody>
          <a:bodyPr spcFirstLastPara="1" wrap="square" lIns="91425" tIns="45700" rIns="91425" bIns="45700" anchor="t" anchorCtr="0">
            <a:spAutoFit/>
          </a:bodyPr>
          <a:lstStyle/>
          <a:p>
            <a:r>
              <a:rPr lang="it-IT" sz="1200" b="1" dirty="0">
                <a:solidFill>
                  <a:schemeClr val="dk1"/>
                </a:solidFill>
                <a:latin typeface="EB Garamond" panose="020B0604020202020204" charset="0"/>
                <a:ea typeface="EB Garamond" panose="020B0604020202020204" charset="0"/>
                <a:cs typeface="EB Garamond" panose="020B0604020202020204" charset="0"/>
                <a:sym typeface="Arial Narrow"/>
              </a:rPr>
              <a:t>Mappe del Conto Termico</a:t>
            </a:r>
            <a:endParaRPr sz="1200" b="1" dirty="0">
              <a:solidFill>
                <a:schemeClr val="dk1"/>
              </a:solidFill>
              <a:latin typeface="EB Garamond" panose="020B0604020202020204" charset="0"/>
              <a:ea typeface="EB Garamond" panose="020B0604020202020204" charset="0"/>
              <a:cs typeface="EB Garamond" panose="020B0604020202020204" charset="0"/>
              <a:sym typeface="Arial Narrow"/>
            </a:endParaRPr>
          </a:p>
        </p:txBody>
      </p:sp>
      <p:sp>
        <p:nvSpPr>
          <p:cNvPr id="20" name="Google Shape;221;p33"/>
          <p:cNvSpPr txBox="1"/>
          <p:nvPr/>
        </p:nvSpPr>
        <p:spPr>
          <a:xfrm>
            <a:off x="8109620" y="92098"/>
            <a:ext cx="1412987" cy="471039"/>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434343"/>
              </a:buClr>
              <a:buSzPts val="3600"/>
              <a:buFont typeface="Montserrat ExtraBold"/>
              <a:buNone/>
            </a:pPr>
            <a:r>
              <a:rPr lang="en-US" sz="2800" b="0" i="0" u="none" strike="noStrike" cap="none" dirty="0" smtClean="0">
                <a:solidFill>
                  <a:srgbClr val="434343"/>
                </a:solidFill>
                <a:latin typeface="Montserrat ExtraBold"/>
                <a:ea typeface="Montserrat ExtraBold"/>
                <a:cs typeface="Montserrat ExtraBold"/>
                <a:sym typeface="Montserrat ExtraBold"/>
              </a:rPr>
              <a:t>04</a:t>
            </a:r>
            <a:endParaRPr sz="2800" b="0" i="0" u="none" strike="noStrike" cap="none" dirty="0">
              <a:solidFill>
                <a:srgbClr val="434343"/>
              </a:solidFill>
              <a:latin typeface="Montserrat ExtraBold"/>
              <a:ea typeface="Montserrat ExtraBold"/>
              <a:cs typeface="Montserrat ExtraBold"/>
              <a:sym typeface="Montserrat ExtraBold"/>
            </a:endParaRPr>
          </a:p>
        </p:txBody>
      </p:sp>
    </p:spTree>
    <p:extLst>
      <p:ext uri="{BB962C8B-B14F-4D97-AF65-F5344CB8AC3E}">
        <p14:creationId xmlns:p14="http://schemas.microsoft.com/office/powerpoint/2010/main" val="107609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9"/>
          <p:cNvSpPr txBox="1">
            <a:spLocks noGrp="1"/>
          </p:cNvSpPr>
          <p:nvPr>
            <p:ph type="ctrTitle" idx="4294967295"/>
          </p:nvPr>
        </p:nvSpPr>
        <p:spPr>
          <a:xfrm>
            <a:off x="579864" y="1291528"/>
            <a:ext cx="2311400" cy="722313"/>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4800"/>
              <a:buNone/>
            </a:pPr>
            <a:r>
              <a:rPr lang="en-US" sz="3600" dirty="0">
                <a:solidFill>
                  <a:srgbClr val="FFCB64"/>
                </a:solidFill>
              </a:rPr>
              <a:t>THANKS</a:t>
            </a:r>
            <a:endParaRPr sz="3600" dirty="0">
              <a:solidFill>
                <a:srgbClr val="FFCB64"/>
              </a:solidFill>
            </a:endParaRPr>
          </a:p>
        </p:txBody>
      </p:sp>
      <p:sp>
        <p:nvSpPr>
          <p:cNvPr id="6" name="Google Shape;81;p1"/>
          <p:cNvSpPr txBox="1"/>
          <p:nvPr/>
        </p:nvSpPr>
        <p:spPr>
          <a:xfrm>
            <a:off x="727460" y="2539998"/>
            <a:ext cx="4500046" cy="1258500"/>
          </a:xfrm>
          <a:prstGeom prst="rect">
            <a:avLst/>
          </a:prstGeom>
          <a:noFill/>
          <a:ln>
            <a:noFill/>
          </a:ln>
        </p:spPr>
        <p:txBody>
          <a:bodyPr spcFirstLastPara="1" wrap="square" lIns="91425" tIns="45700" rIns="91425" bIns="45700" anchor="t" anchorCtr="0">
            <a:noAutofit/>
          </a:bodyPr>
          <a:lstStyle/>
          <a:p>
            <a:pPr lvl="0">
              <a:buClr>
                <a:srgbClr val="434343"/>
              </a:buClr>
              <a:buSzPts val="1400"/>
            </a:pPr>
            <a:r>
              <a:rPr lang="it-IT" sz="1200" b="1" dirty="0" smtClean="0">
                <a:solidFill>
                  <a:srgbClr val="434343"/>
                </a:solidFill>
                <a:latin typeface="EB Garamond"/>
                <a:ea typeface="EB Garamond"/>
                <a:cs typeface="EB Garamond"/>
                <a:sym typeface="EB Garamond"/>
              </a:rPr>
              <a:t>Dott. Ing. Mattia Luca</a:t>
            </a:r>
          </a:p>
          <a:p>
            <a:pPr lvl="0">
              <a:buClr>
                <a:srgbClr val="434343"/>
              </a:buClr>
              <a:buSzPts val="1400"/>
            </a:pPr>
            <a:r>
              <a:rPr lang="it-IT" sz="1200" dirty="0" smtClean="0">
                <a:solidFill>
                  <a:srgbClr val="434343"/>
                </a:solidFill>
                <a:latin typeface="EB Garamond"/>
                <a:ea typeface="EB Garamond"/>
                <a:cs typeface="EB Garamond"/>
                <a:sym typeface="EB Garamond"/>
              </a:rPr>
              <a:t>Presidente Commissione Riqualificazione Energetica</a:t>
            </a:r>
          </a:p>
          <a:p>
            <a:pPr lvl="0">
              <a:buClr>
                <a:srgbClr val="434343"/>
              </a:buClr>
              <a:buSzPts val="1400"/>
            </a:pPr>
            <a:r>
              <a:rPr lang="it-IT" sz="1200" dirty="0" smtClean="0">
                <a:solidFill>
                  <a:srgbClr val="434343"/>
                </a:solidFill>
                <a:latin typeface="EB Garamond"/>
                <a:ea typeface="EB Garamond"/>
                <a:cs typeface="EB Garamond"/>
                <a:sym typeface="EB Garamond"/>
              </a:rPr>
              <a:t>Cell</a:t>
            </a:r>
            <a:r>
              <a:rPr lang="it-IT" sz="1200" dirty="0">
                <a:solidFill>
                  <a:srgbClr val="434343"/>
                </a:solidFill>
                <a:latin typeface="EB Garamond"/>
                <a:ea typeface="EB Garamond"/>
                <a:cs typeface="EB Garamond"/>
                <a:sym typeface="EB Garamond"/>
              </a:rPr>
              <a:t>.: +39 </a:t>
            </a:r>
            <a:r>
              <a:rPr lang="it-IT" sz="1200" dirty="0" smtClean="0">
                <a:solidFill>
                  <a:srgbClr val="434343"/>
                </a:solidFill>
                <a:latin typeface="EB Garamond"/>
                <a:ea typeface="EB Garamond"/>
                <a:cs typeface="EB Garamond"/>
                <a:sym typeface="EB Garamond"/>
              </a:rPr>
              <a:t>338 2388420</a:t>
            </a:r>
            <a:endParaRPr lang="it-IT" sz="1200" dirty="0">
              <a:solidFill>
                <a:srgbClr val="434343"/>
              </a:solidFill>
              <a:latin typeface="EB Garamond"/>
              <a:ea typeface="EB Garamond"/>
              <a:cs typeface="EB Garamond"/>
              <a:sym typeface="EB Garamond"/>
            </a:endParaRPr>
          </a:p>
          <a:p>
            <a:pPr lvl="0">
              <a:buClr>
                <a:srgbClr val="434343"/>
              </a:buClr>
              <a:buSzPts val="1400"/>
            </a:pPr>
            <a:r>
              <a:rPr lang="it-IT" sz="1200" dirty="0">
                <a:solidFill>
                  <a:srgbClr val="434343"/>
                </a:solidFill>
                <a:latin typeface="EB Garamond"/>
                <a:ea typeface="EB Garamond"/>
                <a:cs typeface="EB Garamond"/>
                <a:sym typeface="EB Garamond"/>
              </a:rPr>
              <a:t>e-mail: co.riqualificazionenergetica@gmail.com</a:t>
            </a:r>
          </a:p>
          <a:p>
            <a:pPr lvl="0">
              <a:buClr>
                <a:srgbClr val="434343"/>
              </a:buClr>
              <a:buSzPts val="1400"/>
            </a:pPr>
            <a:endParaRPr lang="en-US" sz="1600" dirty="0">
              <a:solidFill>
                <a:srgbClr val="434343"/>
              </a:solidFill>
              <a:latin typeface="EB Garamond"/>
              <a:ea typeface="EB Garamond"/>
              <a:cs typeface="EB Garamond"/>
              <a:sym typeface="EB Garamond"/>
            </a:endParaRPr>
          </a:p>
        </p:txBody>
      </p:sp>
      <p:grpSp>
        <p:nvGrpSpPr>
          <p:cNvPr id="7" name="Gruppo 6"/>
          <p:cNvGrpSpPr>
            <a:grpSpLocks noChangeAspect="1"/>
          </p:cNvGrpSpPr>
          <p:nvPr/>
        </p:nvGrpSpPr>
        <p:grpSpPr>
          <a:xfrm>
            <a:off x="5339137" y="993100"/>
            <a:ext cx="3284946" cy="2698943"/>
            <a:chOff x="2361599" y="1226128"/>
            <a:chExt cx="3646295" cy="2995828"/>
          </a:xfrm>
        </p:grpSpPr>
        <p:sp>
          <p:nvSpPr>
            <p:cNvPr id="8" name="Google Shape;196;p4"/>
            <p:cNvSpPr/>
            <p:nvPr/>
          </p:nvSpPr>
          <p:spPr>
            <a:xfrm>
              <a:off x="3793730" y="1397878"/>
              <a:ext cx="1533065" cy="921158"/>
            </a:xfrm>
            <a:custGeom>
              <a:avLst/>
              <a:gdLst/>
              <a:ahLst/>
              <a:cxnLst/>
              <a:rect l="l" t="t" r="r" b="b"/>
              <a:pathLst>
                <a:path w="106205" h="63854" extrusionOk="0">
                  <a:moveTo>
                    <a:pt x="16526" y="1"/>
                  </a:moveTo>
                  <a:cubicBezTo>
                    <a:pt x="16753" y="13"/>
                    <a:pt x="16967" y="24"/>
                    <a:pt x="17193" y="36"/>
                  </a:cubicBezTo>
                  <a:cubicBezTo>
                    <a:pt x="10811" y="358"/>
                    <a:pt x="4787" y="2787"/>
                    <a:pt x="1" y="6859"/>
                  </a:cubicBezTo>
                  <a:cubicBezTo>
                    <a:pt x="4162" y="5154"/>
                    <a:pt x="7881" y="4476"/>
                    <a:pt x="11166" y="4476"/>
                  </a:cubicBezTo>
                  <a:cubicBezTo>
                    <a:pt x="22129" y="4476"/>
                    <a:pt x="28248" y="12031"/>
                    <a:pt x="29778" y="14193"/>
                  </a:cubicBezTo>
                  <a:cubicBezTo>
                    <a:pt x="30611" y="15574"/>
                    <a:pt x="31504" y="17086"/>
                    <a:pt x="32457" y="18753"/>
                  </a:cubicBezTo>
                  <a:lnTo>
                    <a:pt x="49757" y="48709"/>
                  </a:lnTo>
                  <a:lnTo>
                    <a:pt x="36053" y="56627"/>
                  </a:lnTo>
                  <a:lnTo>
                    <a:pt x="81582" y="63854"/>
                  </a:lnTo>
                  <a:lnTo>
                    <a:pt x="106204" y="16122"/>
                  </a:lnTo>
                  <a:lnTo>
                    <a:pt x="91917" y="24373"/>
                  </a:lnTo>
                  <a:lnTo>
                    <a:pt x="86976" y="15824"/>
                  </a:lnTo>
                  <a:cubicBezTo>
                    <a:pt x="81320" y="6037"/>
                    <a:pt x="70867" y="1"/>
                    <a:pt x="59567" y="1"/>
                  </a:cubicBez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177;p4"/>
            <p:cNvSpPr/>
            <p:nvPr/>
          </p:nvSpPr>
          <p:spPr>
            <a:xfrm>
              <a:off x="3181982" y="1302251"/>
              <a:ext cx="365926" cy="190827"/>
            </a:xfrm>
            <a:custGeom>
              <a:avLst/>
              <a:gdLst/>
              <a:ahLst/>
              <a:cxnLst/>
              <a:rect l="l" t="t" r="r" b="b"/>
              <a:pathLst>
                <a:path w="25350" h="13228" extrusionOk="0">
                  <a:moveTo>
                    <a:pt x="12740" y="0"/>
                  </a:moveTo>
                  <a:cubicBezTo>
                    <a:pt x="10895" y="0"/>
                    <a:pt x="9228" y="774"/>
                    <a:pt x="8061" y="2036"/>
                  </a:cubicBezTo>
                  <a:cubicBezTo>
                    <a:pt x="7269" y="2874"/>
                    <a:pt x="6167" y="3336"/>
                    <a:pt x="5011" y="3336"/>
                  </a:cubicBezTo>
                  <a:cubicBezTo>
                    <a:pt x="4968" y="3336"/>
                    <a:pt x="4925" y="3335"/>
                    <a:pt x="4882" y="3334"/>
                  </a:cubicBezTo>
                  <a:lnTo>
                    <a:pt x="4728" y="3334"/>
                  </a:lnTo>
                  <a:cubicBezTo>
                    <a:pt x="2120" y="3334"/>
                    <a:pt x="1" y="5441"/>
                    <a:pt x="1" y="8037"/>
                  </a:cubicBezTo>
                  <a:cubicBezTo>
                    <a:pt x="1" y="10644"/>
                    <a:pt x="2120" y="12752"/>
                    <a:pt x="4728" y="12752"/>
                  </a:cubicBezTo>
                  <a:cubicBezTo>
                    <a:pt x="6192" y="12752"/>
                    <a:pt x="7502" y="12085"/>
                    <a:pt x="8359" y="11049"/>
                  </a:cubicBezTo>
                  <a:cubicBezTo>
                    <a:pt x="9502" y="12121"/>
                    <a:pt x="11050" y="12775"/>
                    <a:pt x="12740" y="12775"/>
                  </a:cubicBezTo>
                  <a:cubicBezTo>
                    <a:pt x="13669" y="12775"/>
                    <a:pt x="14550" y="12573"/>
                    <a:pt x="15348" y="12216"/>
                  </a:cubicBezTo>
                  <a:cubicBezTo>
                    <a:pt x="16086" y="12847"/>
                    <a:pt x="17050" y="13228"/>
                    <a:pt x="18098" y="13228"/>
                  </a:cubicBezTo>
                  <a:cubicBezTo>
                    <a:pt x="19467" y="13228"/>
                    <a:pt x="20682" y="12585"/>
                    <a:pt x="21444" y="11573"/>
                  </a:cubicBezTo>
                  <a:cubicBezTo>
                    <a:pt x="21861" y="11966"/>
                    <a:pt x="22420" y="12216"/>
                    <a:pt x="23039" y="12216"/>
                  </a:cubicBezTo>
                  <a:cubicBezTo>
                    <a:pt x="24313" y="12216"/>
                    <a:pt x="25349" y="11180"/>
                    <a:pt x="25349" y="9906"/>
                  </a:cubicBezTo>
                  <a:cubicBezTo>
                    <a:pt x="25349" y="8632"/>
                    <a:pt x="24313" y="7596"/>
                    <a:pt x="23039" y="7596"/>
                  </a:cubicBezTo>
                  <a:lnTo>
                    <a:pt x="23027" y="7596"/>
                  </a:lnTo>
                  <a:cubicBezTo>
                    <a:pt x="22504" y="7596"/>
                    <a:pt x="22003" y="7346"/>
                    <a:pt x="21730" y="6894"/>
                  </a:cubicBezTo>
                  <a:cubicBezTo>
                    <a:pt x="21325" y="6203"/>
                    <a:pt x="20741" y="5644"/>
                    <a:pt x="20027" y="5286"/>
                  </a:cubicBezTo>
                  <a:cubicBezTo>
                    <a:pt x="19384" y="4953"/>
                    <a:pt x="18872" y="4417"/>
                    <a:pt x="18574" y="3762"/>
                  </a:cubicBezTo>
                  <a:cubicBezTo>
                    <a:pt x="17562" y="1536"/>
                    <a:pt x="15336" y="0"/>
                    <a:pt x="12740" y="0"/>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178;p4"/>
            <p:cNvSpPr/>
            <p:nvPr/>
          </p:nvSpPr>
          <p:spPr>
            <a:xfrm>
              <a:off x="5544532" y="1742948"/>
              <a:ext cx="365912" cy="191000"/>
            </a:xfrm>
            <a:custGeom>
              <a:avLst/>
              <a:gdLst/>
              <a:ahLst/>
              <a:cxnLst/>
              <a:rect l="l" t="t" r="r" b="b"/>
              <a:pathLst>
                <a:path w="25349" h="13240" extrusionOk="0">
                  <a:moveTo>
                    <a:pt x="12728" y="0"/>
                  </a:moveTo>
                  <a:cubicBezTo>
                    <a:pt x="10883" y="0"/>
                    <a:pt x="9216" y="786"/>
                    <a:pt x="8049" y="2036"/>
                  </a:cubicBezTo>
                  <a:cubicBezTo>
                    <a:pt x="7266" y="2876"/>
                    <a:pt x="6191" y="3337"/>
                    <a:pt x="5050" y="3337"/>
                  </a:cubicBezTo>
                  <a:cubicBezTo>
                    <a:pt x="4994" y="3337"/>
                    <a:pt x="4938" y="3336"/>
                    <a:pt x="4882" y="3334"/>
                  </a:cubicBezTo>
                  <a:lnTo>
                    <a:pt x="4715" y="3334"/>
                  </a:lnTo>
                  <a:cubicBezTo>
                    <a:pt x="2108" y="3334"/>
                    <a:pt x="0" y="5441"/>
                    <a:pt x="0" y="8049"/>
                  </a:cubicBezTo>
                  <a:cubicBezTo>
                    <a:pt x="0" y="10644"/>
                    <a:pt x="2108" y="12764"/>
                    <a:pt x="4715" y="12764"/>
                  </a:cubicBezTo>
                  <a:cubicBezTo>
                    <a:pt x="6180" y="12764"/>
                    <a:pt x="7490" y="12097"/>
                    <a:pt x="8359" y="11049"/>
                  </a:cubicBezTo>
                  <a:cubicBezTo>
                    <a:pt x="9502" y="12121"/>
                    <a:pt x="11038" y="12776"/>
                    <a:pt x="12728" y="12776"/>
                  </a:cubicBezTo>
                  <a:cubicBezTo>
                    <a:pt x="13669" y="12776"/>
                    <a:pt x="14550" y="12573"/>
                    <a:pt x="15348" y="12216"/>
                  </a:cubicBezTo>
                  <a:cubicBezTo>
                    <a:pt x="16086" y="12859"/>
                    <a:pt x="17038" y="13240"/>
                    <a:pt x="18098" y="13240"/>
                  </a:cubicBezTo>
                  <a:cubicBezTo>
                    <a:pt x="19455" y="13240"/>
                    <a:pt x="20670" y="12585"/>
                    <a:pt x="21444" y="11585"/>
                  </a:cubicBezTo>
                  <a:cubicBezTo>
                    <a:pt x="21860" y="11978"/>
                    <a:pt x="22420" y="12216"/>
                    <a:pt x="23039" y="12216"/>
                  </a:cubicBezTo>
                  <a:cubicBezTo>
                    <a:pt x="24313" y="12216"/>
                    <a:pt x="25349" y="11180"/>
                    <a:pt x="25349" y="9906"/>
                  </a:cubicBezTo>
                  <a:cubicBezTo>
                    <a:pt x="25349" y="8632"/>
                    <a:pt x="24313" y="7596"/>
                    <a:pt x="23039" y="7596"/>
                  </a:cubicBezTo>
                  <a:lnTo>
                    <a:pt x="23027" y="7596"/>
                  </a:lnTo>
                  <a:cubicBezTo>
                    <a:pt x="22503" y="7596"/>
                    <a:pt x="21991" y="7346"/>
                    <a:pt x="21729" y="6894"/>
                  </a:cubicBezTo>
                  <a:cubicBezTo>
                    <a:pt x="21325" y="6215"/>
                    <a:pt x="20729" y="5656"/>
                    <a:pt x="20027" y="5287"/>
                  </a:cubicBezTo>
                  <a:cubicBezTo>
                    <a:pt x="19384" y="4953"/>
                    <a:pt x="18860" y="4429"/>
                    <a:pt x="18562" y="3763"/>
                  </a:cubicBezTo>
                  <a:cubicBezTo>
                    <a:pt x="17562" y="1548"/>
                    <a:pt x="15324" y="0"/>
                    <a:pt x="12728" y="0"/>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79;p4"/>
            <p:cNvSpPr/>
            <p:nvPr/>
          </p:nvSpPr>
          <p:spPr>
            <a:xfrm>
              <a:off x="2605270" y="3295648"/>
              <a:ext cx="365926" cy="191015"/>
            </a:xfrm>
            <a:custGeom>
              <a:avLst/>
              <a:gdLst/>
              <a:ahLst/>
              <a:cxnLst/>
              <a:rect l="l" t="t" r="r" b="b"/>
              <a:pathLst>
                <a:path w="25350" h="13241" extrusionOk="0">
                  <a:moveTo>
                    <a:pt x="12740" y="0"/>
                  </a:moveTo>
                  <a:cubicBezTo>
                    <a:pt x="10883" y="0"/>
                    <a:pt x="9216" y="786"/>
                    <a:pt x="8049" y="2036"/>
                  </a:cubicBezTo>
                  <a:cubicBezTo>
                    <a:pt x="7277" y="2866"/>
                    <a:pt x="6190" y="3337"/>
                    <a:pt x="5047" y="3337"/>
                  </a:cubicBezTo>
                  <a:cubicBezTo>
                    <a:pt x="4992" y="3337"/>
                    <a:pt x="4937" y="3336"/>
                    <a:pt x="4882" y="3334"/>
                  </a:cubicBezTo>
                  <a:lnTo>
                    <a:pt x="4716" y="3334"/>
                  </a:lnTo>
                  <a:cubicBezTo>
                    <a:pt x="2108" y="3334"/>
                    <a:pt x="1" y="5442"/>
                    <a:pt x="1" y="8049"/>
                  </a:cubicBezTo>
                  <a:cubicBezTo>
                    <a:pt x="1" y="10645"/>
                    <a:pt x="2108" y="12752"/>
                    <a:pt x="4716" y="12752"/>
                  </a:cubicBezTo>
                  <a:cubicBezTo>
                    <a:pt x="6180" y="12752"/>
                    <a:pt x="7490" y="12085"/>
                    <a:pt x="8359" y="11049"/>
                  </a:cubicBezTo>
                  <a:cubicBezTo>
                    <a:pt x="9502" y="12121"/>
                    <a:pt x="11038" y="12776"/>
                    <a:pt x="12740" y="12776"/>
                  </a:cubicBezTo>
                  <a:cubicBezTo>
                    <a:pt x="13669" y="12776"/>
                    <a:pt x="14550" y="12573"/>
                    <a:pt x="15348" y="12216"/>
                  </a:cubicBezTo>
                  <a:cubicBezTo>
                    <a:pt x="16086" y="12847"/>
                    <a:pt x="17051" y="13240"/>
                    <a:pt x="18098" y="13240"/>
                  </a:cubicBezTo>
                  <a:cubicBezTo>
                    <a:pt x="19456" y="13240"/>
                    <a:pt x="20670" y="12585"/>
                    <a:pt x="21444" y="11585"/>
                  </a:cubicBezTo>
                  <a:cubicBezTo>
                    <a:pt x="21861" y="11966"/>
                    <a:pt x="22420" y="12216"/>
                    <a:pt x="23039" y="12216"/>
                  </a:cubicBezTo>
                  <a:cubicBezTo>
                    <a:pt x="24313" y="12216"/>
                    <a:pt x="25349" y="11180"/>
                    <a:pt x="25349" y="9906"/>
                  </a:cubicBezTo>
                  <a:cubicBezTo>
                    <a:pt x="25349" y="8633"/>
                    <a:pt x="24313" y="7597"/>
                    <a:pt x="23039" y="7597"/>
                  </a:cubicBezTo>
                  <a:lnTo>
                    <a:pt x="23027" y="7597"/>
                  </a:lnTo>
                  <a:cubicBezTo>
                    <a:pt x="22504" y="7597"/>
                    <a:pt x="22004" y="7347"/>
                    <a:pt x="21730" y="6894"/>
                  </a:cubicBezTo>
                  <a:cubicBezTo>
                    <a:pt x="21325" y="6204"/>
                    <a:pt x="20730" y="5644"/>
                    <a:pt x="20027" y="5287"/>
                  </a:cubicBezTo>
                  <a:cubicBezTo>
                    <a:pt x="19384" y="4953"/>
                    <a:pt x="18872" y="4418"/>
                    <a:pt x="18575" y="3763"/>
                  </a:cubicBezTo>
                  <a:cubicBezTo>
                    <a:pt x="17563" y="1548"/>
                    <a:pt x="15336" y="0"/>
                    <a:pt x="12740" y="0"/>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80;p4"/>
            <p:cNvSpPr/>
            <p:nvPr/>
          </p:nvSpPr>
          <p:spPr>
            <a:xfrm>
              <a:off x="5802499" y="2011921"/>
              <a:ext cx="46076" cy="35733"/>
            </a:xfrm>
            <a:custGeom>
              <a:avLst/>
              <a:gdLst/>
              <a:ahLst/>
              <a:cxnLst/>
              <a:rect l="l" t="t" r="r" b="b"/>
              <a:pathLst>
                <a:path w="3192" h="2477" extrusionOk="0">
                  <a:moveTo>
                    <a:pt x="1596" y="0"/>
                  </a:moveTo>
                  <a:cubicBezTo>
                    <a:pt x="13" y="0"/>
                    <a:pt x="1" y="2477"/>
                    <a:pt x="1596" y="2477"/>
                  </a:cubicBezTo>
                  <a:cubicBezTo>
                    <a:pt x="3192" y="2477"/>
                    <a:pt x="3192" y="0"/>
                    <a:pt x="1596" y="0"/>
                  </a:cubicBezTo>
                  <a:close/>
                </a:path>
              </a:pathLst>
            </a:custGeom>
            <a:solidFill>
              <a:srgbClr val="0043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81;p4"/>
            <p:cNvSpPr/>
            <p:nvPr/>
          </p:nvSpPr>
          <p:spPr>
            <a:xfrm>
              <a:off x="5721721" y="2011921"/>
              <a:ext cx="45903" cy="35733"/>
            </a:xfrm>
            <a:custGeom>
              <a:avLst/>
              <a:gdLst/>
              <a:ahLst/>
              <a:cxnLst/>
              <a:rect l="l" t="t" r="r" b="b"/>
              <a:pathLst>
                <a:path w="3180" h="2477" extrusionOk="0">
                  <a:moveTo>
                    <a:pt x="1596" y="0"/>
                  </a:moveTo>
                  <a:cubicBezTo>
                    <a:pt x="1" y="0"/>
                    <a:pt x="1" y="2477"/>
                    <a:pt x="1596" y="2477"/>
                  </a:cubicBezTo>
                  <a:cubicBezTo>
                    <a:pt x="3180" y="2477"/>
                    <a:pt x="3180" y="0"/>
                    <a:pt x="1596" y="0"/>
                  </a:cubicBezTo>
                  <a:close/>
                </a:path>
              </a:pathLst>
            </a:custGeom>
            <a:solidFill>
              <a:srgbClr val="0043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82;p4"/>
            <p:cNvSpPr/>
            <p:nvPr/>
          </p:nvSpPr>
          <p:spPr>
            <a:xfrm>
              <a:off x="5881040" y="2011921"/>
              <a:ext cx="46076" cy="35733"/>
            </a:xfrm>
            <a:custGeom>
              <a:avLst/>
              <a:gdLst/>
              <a:ahLst/>
              <a:cxnLst/>
              <a:rect l="l" t="t" r="r" b="b"/>
              <a:pathLst>
                <a:path w="3192" h="2477" extrusionOk="0">
                  <a:moveTo>
                    <a:pt x="1596" y="0"/>
                  </a:moveTo>
                  <a:cubicBezTo>
                    <a:pt x="1" y="0"/>
                    <a:pt x="1" y="2477"/>
                    <a:pt x="1596" y="2477"/>
                  </a:cubicBezTo>
                  <a:cubicBezTo>
                    <a:pt x="3192" y="2477"/>
                    <a:pt x="3192" y="0"/>
                    <a:pt x="1596" y="0"/>
                  </a:cubicBezTo>
                  <a:close/>
                </a:path>
              </a:pathLst>
            </a:custGeom>
            <a:solidFill>
              <a:srgbClr val="00435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86;p4"/>
            <p:cNvSpPr/>
            <p:nvPr/>
          </p:nvSpPr>
          <p:spPr>
            <a:xfrm>
              <a:off x="2680375" y="3141059"/>
              <a:ext cx="46076" cy="35748"/>
            </a:xfrm>
            <a:custGeom>
              <a:avLst/>
              <a:gdLst/>
              <a:ahLst/>
              <a:cxnLst/>
              <a:rect l="l" t="t" r="r" b="b"/>
              <a:pathLst>
                <a:path w="3192" h="2478" extrusionOk="0">
                  <a:moveTo>
                    <a:pt x="1596" y="1"/>
                  </a:moveTo>
                  <a:cubicBezTo>
                    <a:pt x="1" y="1"/>
                    <a:pt x="1" y="2477"/>
                    <a:pt x="1596" y="2477"/>
                  </a:cubicBezTo>
                  <a:cubicBezTo>
                    <a:pt x="3180" y="2477"/>
                    <a:pt x="3192"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87;p4"/>
            <p:cNvSpPr/>
            <p:nvPr/>
          </p:nvSpPr>
          <p:spPr>
            <a:xfrm>
              <a:off x="2599424" y="3141059"/>
              <a:ext cx="46076" cy="35748"/>
            </a:xfrm>
            <a:custGeom>
              <a:avLst/>
              <a:gdLst/>
              <a:ahLst/>
              <a:cxnLst/>
              <a:rect l="l" t="t" r="r" b="b"/>
              <a:pathLst>
                <a:path w="3192" h="2478" extrusionOk="0">
                  <a:moveTo>
                    <a:pt x="1596" y="1"/>
                  </a:moveTo>
                  <a:cubicBezTo>
                    <a:pt x="13" y="1"/>
                    <a:pt x="1" y="2477"/>
                    <a:pt x="1596" y="2477"/>
                  </a:cubicBezTo>
                  <a:cubicBezTo>
                    <a:pt x="3192" y="2477"/>
                    <a:pt x="3192"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88;p4"/>
            <p:cNvSpPr/>
            <p:nvPr/>
          </p:nvSpPr>
          <p:spPr>
            <a:xfrm>
              <a:off x="2758916" y="3141059"/>
              <a:ext cx="45903" cy="35748"/>
            </a:xfrm>
            <a:custGeom>
              <a:avLst/>
              <a:gdLst/>
              <a:ahLst/>
              <a:cxnLst/>
              <a:rect l="l" t="t" r="r" b="b"/>
              <a:pathLst>
                <a:path w="3180" h="2478" extrusionOk="0">
                  <a:moveTo>
                    <a:pt x="1596" y="1"/>
                  </a:moveTo>
                  <a:cubicBezTo>
                    <a:pt x="1" y="1"/>
                    <a:pt x="1" y="2477"/>
                    <a:pt x="1596" y="2477"/>
                  </a:cubicBezTo>
                  <a:cubicBezTo>
                    <a:pt x="3180" y="2477"/>
                    <a:pt x="3180"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9;p4"/>
            <p:cNvSpPr/>
            <p:nvPr/>
          </p:nvSpPr>
          <p:spPr>
            <a:xfrm>
              <a:off x="5961991" y="1690899"/>
              <a:ext cx="45903" cy="35748"/>
            </a:xfrm>
            <a:custGeom>
              <a:avLst/>
              <a:gdLst/>
              <a:ahLst/>
              <a:cxnLst/>
              <a:rect l="l" t="t" r="r" b="b"/>
              <a:pathLst>
                <a:path w="3180" h="2478" extrusionOk="0">
                  <a:moveTo>
                    <a:pt x="1596" y="1"/>
                  </a:moveTo>
                  <a:cubicBezTo>
                    <a:pt x="1" y="1"/>
                    <a:pt x="1" y="2477"/>
                    <a:pt x="1596" y="2477"/>
                  </a:cubicBezTo>
                  <a:cubicBezTo>
                    <a:pt x="3180" y="2477"/>
                    <a:pt x="3180"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0;p4"/>
            <p:cNvSpPr/>
            <p:nvPr/>
          </p:nvSpPr>
          <p:spPr>
            <a:xfrm>
              <a:off x="5881040" y="1690899"/>
              <a:ext cx="46076" cy="35748"/>
            </a:xfrm>
            <a:custGeom>
              <a:avLst/>
              <a:gdLst/>
              <a:ahLst/>
              <a:cxnLst/>
              <a:rect l="l" t="t" r="r" b="b"/>
              <a:pathLst>
                <a:path w="3192" h="2478" extrusionOk="0">
                  <a:moveTo>
                    <a:pt x="1596" y="1"/>
                  </a:moveTo>
                  <a:cubicBezTo>
                    <a:pt x="1" y="1"/>
                    <a:pt x="1" y="2477"/>
                    <a:pt x="1596" y="2477"/>
                  </a:cubicBezTo>
                  <a:cubicBezTo>
                    <a:pt x="3192" y="2477"/>
                    <a:pt x="3192"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191;p4"/>
            <p:cNvSpPr/>
            <p:nvPr/>
          </p:nvSpPr>
          <p:spPr>
            <a:xfrm>
              <a:off x="3906308" y="1283826"/>
              <a:ext cx="45903" cy="35748"/>
            </a:xfrm>
            <a:custGeom>
              <a:avLst/>
              <a:gdLst/>
              <a:ahLst/>
              <a:cxnLst/>
              <a:rect l="l" t="t" r="r" b="b"/>
              <a:pathLst>
                <a:path w="3180" h="2478" extrusionOk="0">
                  <a:moveTo>
                    <a:pt x="1596" y="1"/>
                  </a:moveTo>
                  <a:cubicBezTo>
                    <a:pt x="0" y="1"/>
                    <a:pt x="0" y="2477"/>
                    <a:pt x="1596" y="2477"/>
                  </a:cubicBezTo>
                  <a:cubicBezTo>
                    <a:pt x="3179" y="2477"/>
                    <a:pt x="3179"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192;p4"/>
            <p:cNvSpPr/>
            <p:nvPr/>
          </p:nvSpPr>
          <p:spPr>
            <a:xfrm>
              <a:off x="3825357" y="1283826"/>
              <a:ext cx="46076" cy="35748"/>
            </a:xfrm>
            <a:custGeom>
              <a:avLst/>
              <a:gdLst/>
              <a:ahLst/>
              <a:cxnLst/>
              <a:rect l="l" t="t" r="r" b="b"/>
              <a:pathLst>
                <a:path w="3192" h="2478" extrusionOk="0">
                  <a:moveTo>
                    <a:pt x="1596" y="1"/>
                  </a:moveTo>
                  <a:cubicBezTo>
                    <a:pt x="0" y="1"/>
                    <a:pt x="0" y="2477"/>
                    <a:pt x="1596" y="2477"/>
                  </a:cubicBezTo>
                  <a:cubicBezTo>
                    <a:pt x="3191" y="2477"/>
                    <a:pt x="3191" y="1"/>
                    <a:pt x="1596"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193;p4"/>
            <p:cNvSpPr/>
            <p:nvPr/>
          </p:nvSpPr>
          <p:spPr>
            <a:xfrm>
              <a:off x="3402556" y="1397878"/>
              <a:ext cx="972440" cy="994500"/>
            </a:xfrm>
            <a:custGeom>
              <a:avLst/>
              <a:gdLst/>
              <a:ahLst/>
              <a:cxnLst/>
              <a:rect l="l" t="t" r="r" b="b"/>
              <a:pathLst>
                <a:path w="67367" h="68938" extrusionOk="0">
                  <a:moveTo>
                    <a:pt x="67366" y="22992"/>
                  </a:moveTo>
                  <a:lnTo>
                    <a:pt x="37601" y="68938"/>
                  </a:lnTo>
                  <a:lnTo>
                    <a:pt x="1" y="45018"/>
                  </a:lnTo>
                  <a:lnTo>
                    <a:pt x="21908" y="12633"/>
                  </a:lnTo>
                  <a:cubicBezTo>
                    <a:pt x="27254" y="4739"/>
                    <a:pt x="36160" y="1"/>
                    <a:pt x="45697" y="1"/>
                  </a:cubicBezTo>
                  <a:lnTo>
                    <a:pt x="54091" y="1"/>
                  </a:ln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194;p4"/>
            <p:cNvSpPr/>
            <p:nvPr/>
          </p:nvSpPr>
          <p:spPr>
            <a:xfrm>
              <a:off x="3402556" y="1426969"/>
              <a:ext cx="972441" cy="994499"/>
            </a:xfrm>
            <a:custGeom>
              <a:avLst/>
              <a:gdLst/>
              <a:ahLst/>
              <a:cxnLst/>
              <a:rect l="l" t="t" r="r" b="b"/>
              <a:pathLst>
                <a:path w="67367" h="68938" extrusionOk="0">
                  <a:moveTo>
                    <a:pt x="45697" y="1"/>
                  </a:moveTo>
                  <a:cubicBezTo>
                    <a:pt x="36160" y="1"/>
                    <a:pt x="27254" y="4739"/>
                    <a:pt x="21908" y="12633"/>
                  </a:cubicBezTo>
                  <a:lnTo>
                    <a:pt x="1" y="45018"/>
                  </a:lnTo>
                  <a:lnTo>
                    <a:pt x="37601" y="68938"/>
                  </a:lnTo>
                  <a:lnTo>
                    <a:pt x="67366" y="22992"/>
                  </a:lnTo>
                  <a:lnTo>
                    <a:pt x="54091" y="1"/>
                  </a:ln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195;p4"/>
            <p:cNvSpPr/>
            <p:nvPr/>
          </p:nvSpPr>
          <p:spPr>
            <a:xfrm>
              <a:off x="3402556" y="1736932"/>
              <a:ext cx="845947" cy="655446"/>
            </a:xfrm>
            <a:custGeom>
              <a:avLst/>
              <a:gdLst/>
              <a:ahLst/>
              <a:cxnLst/>
              <a:rect l="l" t="t" r="r" b="b"/>
              <a:pathLst>
                <a:path w="58604" h="45435" extrusionOk="0">
                  <a:moveTo>
                    <a:pt x="14550" y="0"/>
                  </a:moveTo>
                  <a:lnTo>
                    <a:pt x="1" y="21515"/>
                  </a:lnTo>
                  <a:lnTo>
                    <a:pt x="37601" y="45435"/>
                  </a:lnTo>
                  <a:lnTo>
                    <a:pt x="58603" y="13026"/>
                  </a:lnTo>
                  <a:cubicBezTo>
                    <a:pt x="58520" y="12954"/>
                    <a:pt x="58461" y="12883"/>
                    <a:pt x="58377" y="12812"/>
                  </a:cubicBezTo>
                  <a:cubicBezTo>
                    <a:pt x="56236" y="10836"/>
                    <a:pt x="53362" y="9568"/>
                    <a:pt x="50479" y="9568"/>
                  </a:cubicBezTo>
                  <a:cubicBezTo>
                    <a:pt x="49835" y="9568"/>
                    <a:pt x="49191" y="9631"/>
                    <a:pt x="48555" y="9764"/>
                  </a:cubicBezTo>
                  <a:cubicBezTo>
                    <a:pt x="44317" y="10647"/>
                    <a:pt x="40741" y="14397"/>
                    <a:pt x="36525" y="14397"/>
                  </a:cubicBezTo>
                  <a:cubicBezTo>
                    <a:pt x="36251" y="14397"/>
                    <a:pt x="35975" y="14381"/>
                    <a:pt x="35696" y="14347"/>
                  </a:cubicBezTo>
                  <a:cubicBezTo>
                    <a:pt x="32898" y="14014"/>
                    <a:pt x="30648" y="11954"/>
                    <a:pt x="28754" y="9883"/>
                  </a:cubicBezTo>
                  <a:cubicBezTo>
                    <a:pt x="25564" y="6406"/>
                    <a:pt x="22551" y="2429"/>
                    <a:pt x="18134" y="774"/>
                  </a:cubicBezTo>
                  <a:cubicBezTo>
                    <a:pt x="16979" y="334"/>
                    <a:pt x="15777" y="96"/>
                    <a:pt x="14550" y="0"/>
                  </a:cubicBez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197;p4"/>
            <p:cNvSpPr/>
            <p:nvPr/>
          </p:nvSpPr>
          <p:spPr>
            <a:xfrm>
              <a:off x="4249181" y="1574351"/>
              <a:ext cx="1077613" cy="444970"/>
            </a:xfrm>
            <a:custGeom>
              <a:avLst/>
              <a:gdLst/>
              <a:ahLst/>
              <a:cxnLst/>
              <a:rect l="l" t="t" r="r" b="b"/>
              <a:pathLst>
                <a:path w="74653" h="30845" extrusionOk="0">
                  <a:moveTo>
                    <a:pt x="35970" y="0"/>
                  </a:moveTo>
                  <a:cubicBezTo>
                    <a:pt x="34583" y="0"/>
                    <a:pt x="33176" y="289"/>
                    <a:pt x="31885" y="793"/>
                  </a:cubicBezTo>
                  <a:cubicBezTo>
                    <a:pt x="29182" y="1865"/>
                    <a:pt x="26896" y="3781"/>
                    <a:pt x="24777" y="5782"/>
                  </a:cubicBezTo>
                  <a:cubicBezTo>
                    <a:pt x="22878" y="7577"/>
                    <a:pt x="20586" y="9614"/>
                    <a:pt x="18110" y="9614"/>
                  </a:cubicBezTo>
                  <a:cubicBezTo>
                    <a:pt x="17729" y="9614"/>
                    <a:pt x="17344" y="9566"/>
                    <a:pt x="16955" y="9461"/>
                  </a:cubicBezTo>
                  <a:cubicBezTo>
                    <a:pt x="12871" y="8353"/>
                    <a:pt x="12240" y="2031"/>
                    <a:pt x="8239" y="662"/>
                  </a:cubicBezTo>
                  <a:cubicBezTo>
                    <a:pt x="7748" y="493"/>
                    <a:pt x="7254" y="416"/>
                    <a:pt x="6763" y="416"/>
                  </a:cubicBezTo>
                  <a:cubicBezTo>
                    <a:pt x="4316" y="416"/>
                    <a:pt x="1950" y="2338"/>
                    <a:pt x="393" y="4401"/>
                  </a:cubicBezTo>
                  <a:cubicBezTo>
                    <a:pt x="262" y="4579"/>
                    <a:pt x="131" y="4770"/>
                    <a:pt x="0" y="4948"/>
                  </a:cubicBezTo>
                  <a:cubicBezTo>
                    <a:pt x="298" y="5460"/>
                    <a:pt x="595" y="5972"/>
                    <a:pt x="905" y="6520"/>
                  </a:cubicBezTo>
                  <a:lnTo>
                    <a:pt x="14883" y="30725"/>
                  </a:lnTo>
                  <a:cubicBezTo>
                    <a:pt x="15788" y="30690"/>
                    <a:pt x="16693" y="30642"/>
                    <a:pt x="17586" y="30582"/>
                  </a:cubicBezTo>
                  <a:cubicBezTo>
                    <a:pt x="25184" y="30103"/>
                    <a:pt x="32801" y="29369"/>
                    <a:pt x="40400" y="29369"/>
                  </a:cubicBezTo>
                  <a:cubicBezTo>
                    <a:pt x="43185" y="29369"/>
                    <a:pt x="45967" y="29467"/>
                    <a:pt x="48744" y="29713"/>
                  </a:cubicBezTo>
                  <a:cubicBezTo>
                    <a:pt x="52685" y="30059"/>
                    <a:pt x="56757" y="30678"/>
                    <a:pt x="60746" y="30844"/>
                  </a:cubicBezTo>
                  <a:lnTo>
                    <a:pt x="74652" y="3889"/>
                  </a:lnTo>
                  <a:lnTo>
                    <a:pt x="60365" y="12140"/>
                  </a:lnTo>
                  <a:lnTo>
                    <a:pt x="58400" y="8746"/>
                  </a:lnTo>
                  <a:cubicBezTo>
                    <a:pt x="57626" y="9080"/>
                    <a:pt x="56829" y="9366"/>
                    <a:pt x="56007" y="9592"/>
                  </a:cubicBezTo>
                  <a:cubicBezTo>
                    <a:pt x="54926" y="9881"/>
                    <a:pt x="53791" y="10043"/>
                    <a:pt x="52664" y="10043"/>
                  </a:cubicBezTo>
                  <a:cubicBezTo>
                    <a:pt x="50824" y="10043"/>
                    <a:pt x="49008" y="9611"/>
                    <a:pt x="47494" y="8592"/>
                  </a:cubicBezTo>
                  <a:cubicBezTo>
                    <a:pt x="44613" y="6651"/>
                    <a:pt x="43255" y="2972"/>
                    <a:pt x="40303" y="1150"/>
                  </a:cubicBezTo>
                  <a:cubicBezTo>
                    <a:pt x="39004" y="351"/>
                    <a:pt x="37499" y="0"/>
                    <a:pt x="35970" y="0"/>
                  </a:cubicBezTo>
                  <a:close/>
                </a:path>
              </a:pathLst>
            </a:custGeom>
            <a:solidFill>
              <a:srgbClr val="75D9C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198;p4"/>
            <p:cNvSpPr/>
            <p:nvPr/>
          </p:nvSpPr>
          <p:spPr>
            <a:xfrm>
              <a:off x="4363117" y="1750334"/>
              <a:ext cx="845254" cy="324975"/>
            </a:xfrm>
            <a:custGeom>
              <a:avLst/>
              <a:gdLst/>
              <a:ahLst/>
              <a:cxnLst/>
              <a:rect l="l" t="t" r="r" b="b"/>
              <a:pathLst>
                <a:path w="58556" h="22527" extrusionOk="0">
                  <a:moveTo>
                    <a:pt x="41185" y="1000"/>
                  </a:moveTo>
                  <a:cubicBezTo>
                    <a:pt x="35898" y="0"/>
                    <a:pt x="30481" y="36"/>
                    <a:pt x="25111" y="286"/>
                  </a:cubicBezTo>
                  <a:cubicBezTo>
                    <a:pt x="21444" y="453"/>
                    <a:pt x="17777" y="726"/>
                    <a:pt x="14169" y="1405"/>
                  </a:cubicBezTo>
                  <a:cubicBezTo>
                    <a:pt x="9228" y="2334"/>
                    <a:pt x="4430" y="4048"/>
                    <a:pt x="1" y="6418"/>
                  </a:cubicBezTo>
                  <a:lnTo>
                    <a:pt x="6549" y="17764"/>
                  </a:lnTo>
                  <a:cubicBezTo>
                    <a:pt x="8133" y="18776"/>
                    <a:pt x="9800" y="19574"/>
                    <a:pt x="11479" y="20086"/>
                  </a:cubicBezTo>
                  <a:cubicBezTo>
                    <a:pt x="16527" y="21598"/>
                    <a:pt x="21897" y="21360"/>
                    <a:pt x="27159" y="21491"/>
                  </a:cubicBezTo>
                  <a:cubicBezTo>
                    <a:pt x="34148" y="21670"/>
                    <a:pt x="41185" y="22527"/>
                    <a:pt x="48114" y="21586"/>
                  </a:cubicBezTo>
                  <a:cubicBezTo>
                    <a:pt x="49305" y="21431"/>
                    <a:pt x="50495" y="21205"/>
                    <a:pt x="51686" y="20919"/>
                  </a:cubicBezTo>
                  <a:lnTo>
                    <a:pt x="58556" y="7608"/>
                  </a:lnTo>
                  <a:cubicBezTo>
                    <a:pt x="53031" y="4656"/>
                    <a:pt x="47304" y="2155"/>
                    <a:pt x="41185" y="1000"/>
                  </a:cubicBez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199;p4"/>
            <p:cNvSpPr/>
            <p:nvPr/>
          </p:nvSpPr>
          <p:spPr>
            <a:xfrm>
              <a:off x="4875976" y="2348220"/>
              <a:ext cx="877213" cy="1000516"/>
            </a:xfrm>
            <a:custGeom>
              <a:avLst/>
              <a:gdLst/>
              <a:ahLst/>
              <a:cxnLst/>
              <a:rect l="l" t="t" r="r" b="b"/>
              <a:pathLst>
                <a:path w="60770" h="69355" extrusionOk="0">
                  <a:moveTo>
                    <a:pt x="24896" y="69355"/>
                  </a:moveTo>
                  <a:lnTo>
                    <a:pt x="0" y="20599"/>
                  </a:lnTo>
                  <a:lnTo>
                    <a:pt x="39505" y="1"/>
                  </a:lnTo>
                  <a:lnTo>
                    <a:pt x="56602" y="35172"/>
                  </a:lnTo>
                  <a:cubicBezTo>
                    <a:pt x="60770" y="43744"/>
                    <a:pt x="60412" y="53829"/>
                    <a:pt x="55638" y="62092"/>
                  </a:cubicBezTo>
                  <a:lnTo>
                    <a:pt x="51447" y="69355"/>
                  </a:lnTo>
                  <a:lnTo>
                    <a:pt x="24896" y="69355"/>
                  </a:ln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00;p4"/>
            <p:cNvSpPr/>
            <p:nvPr/>
          </p:nvSpPr>
          <p:spPr>
            <a:xfrm>
              <a:off x="4875976" y="2348220"/>
              <a:ext cx="877213" cy="1000516"/>
            </a:xfrm>
            <a:custGeom>
              <a:avLst/>
              <a:gdLst/>
              <a:ahLst/>
              <a:cxnLst/>
              <a:rect l="l" t="t" r="r" b="b"/>
              <a:pathLst>
                <a:path w="60770" h="69355" extrusionOk="0">
                  <a:moveTo>
                    <a:pt x="24896" y="69355"/>
                  </a:moveTo>
                  <a:lnTo>
                    <a:pt x="0" y="20599"/>
                  </a:lnTo>
                  <a:lnTo>
                    <a:pt x="39505" y="1"/>
                  </a:lnTo>
                  <a:lnTo>
                    <a:pt x="56602" y="35172"/>
                  </a:lnTo>
                  <a:cubicBezTo>
                    <a:pt x="60770" y="43744"/>
                    <a:pt x="60412" y="53829"/>
                    <a:pt x="55638" y="62092"/>
                  </a:cubicBezTo>
                  <a:lnTo>
                    <a:pt x="51447" y="69355"/>
                  </a:lnTo>
                  <a:lnTo>
                    <a:pt x="24896" y="69355"/>
                  </a:lnTo>
                  <a:close/>
                </a:path>
              </a:pathLst>
            </a:custGeom>
            <a:solidFill>
              <a:srgbClr val="7CE9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01;p4"/>
            <p:cNvSpPr/>
            <p:nvPr/>
          </p:nvSpPr>
          <p:spPr>
            <a:xfrm>
              <a:off x="4910519" y="2627479"/>
              <a:ext cx="819300" cy="503468"/>
            </a:xfrm>
            <a:custGeom>
              <a:avLst/>
              <a:gdLst/>
              <a:ahLst/>
              <a:cxnLst/>
              <a:rect l="l" t="t" r="r" b="b"/>
              <a:pathLst>
                <a:path w="56758" h="34900" extrusionOk="0">
                  <a:moveTo>
                    <a:pt x="29242" y="0"/>
                  </a:moveTo>
                  <a:cubicBezTo>
                    <a:pt x="28722" y="0"/>
                    <a:pt x="28204" y="67"/>
                    <a:pt x="27694" y="217"/>
                  </a:cubicBezTo>
                  <a:cubicBezTo>
                    <a:pt x="26444" y="598"/>
                    <a:pt x="25396" y="1431"/>
                    <a:pt x="24456" y="2324"/>
                  </a:cubicBezTo>
                  <a:cubicBezTo>
                    <a:pt x="23027" y="3681"/>
                    <a:pt x="21777" y="5217"/>
                    <a:pt x="20753" y="6884"/>
                  </a:cubicBezTo>
                  <a:cubicBezTo>
                    <a:pt x="19538" y="8884"/>
                    <a:pt x="18300" y="11313"/>
                    <a:pt x="15990" y="11706"/>
                  </a:cubicBezTo>
                  <a:cubicBezTo>
                    <a:pt x="15794" y="11739"/>
                    <a:pt x="15599" y="11755"/>
                    <a:pt x="15404" y="11755"/>
                  </a:cubicBezTo>
                  <a:cubicBezTo>
                    <a:pt x="13772" y="11755"/>
                    <a:pt x="12234" y="10647"/>
                    <a:pt x="11180" y="9349"/>
                  </a:cubicBezTo>
                  <a:cubicBezTo>
                    <a:pt x="9990" y="7896"/>
                    <a:pt x="9180" y="6158"/>
                    <a:pt x="7906" y="4789"/>
                  </a:cubicBezTo>
                  <a:cubicBezTo>
                    <a:pt x="6909" y="3707"/>
                    <a:pt x="5474" y="2867"/>
                    <a:pt x="4058" y="2867"/>
                  </a:cubicBezTo>
                  <a:cubicBezTo>
                    <a:pt x="3665" y="2867"/>
                    <a:pt x="3274" y="2932"/>
                    <a:pt x="2894" y="3074"/>
                  </a:cubicBezTo>
                  <a:cubicBezTo>
                    <a:pt x="1774" y="3491"/>
                    <a:pt x="989" y="4479"/>
                    <a:pt x="310" y="5455"/>
                  </a:cubicBezTo>
                  <a:cubicBezTo>
                    <a:pt x="203" y="5610"/>
                    <a:pt x="107" y="5777"/>
                    <a:pt x="0" y="5932"/>
                  </a:cubicBezTo>
                  <a:lnTo>
                    <a:pt x="14788" y="34899"/>
                  </a:lnTo>
                  <a:cubicBezTo>
                    <a:pt x="20050" y="32959"/>
                    <a:pt x="24908" y="29268"/>
                    <a:pt x="30504" y="28351"/>
                  </a:cubicBezTo>
                  <a:cubicBezTo>
                    <a:pt x="31659" y="28160"/>
                    <a:pt x="32820" y="28091"/>
                    <a:pt x="33984" y="28091"/>
                  </a:cubicBezTo>
                  <a:cubicBezTo>
                    <a:pt x="36992" y="28091"/>
                    <a:pt x="40024" y="28551"/>
                    <a:pt x="43043" y="28551"/>
                  </a:cubicBezTo>
                  <a:cubicBezTo>
                    <a:pt x="43289" y="28551"/>
                    <a:pt x="43534" y="28548"/>
                    <a:pt x="43780" y="28541"/>
                  </a:cubicBezTo>
                  <a:cubicBezTo>
                    <a:pt x="48447" y="28411"/>
                    <a:pt x="53150" y="26887"/>
                    <a:pt x="56757" y="23970"/>
                  </a:cubicBezTo>
                  <a:cubicBezTo>
                    <a:pt x="56317" y="21172"/>
                    <a:pt x="55472" y="18421"/>
                    <a:pt x="54209" y="15814"/>
                  </a:cubicBezTo>
                  <a:lnTo>
                    <a:pt x="48530" y="4134"/>
                  </a:lnTo>
                  <a:cubicBezTo>
                    <a:pt x="48340" y="4253"/>
                    <a:pt x="48161" y="4372"/>
                    <a:pt x="47959" y="4479"/>
                  </a:cubicBezTo>
                  <a:cubicBezTo>
                    <a:pt x="46544" y="5261"/>
                    <a:pt x="44925" y="5661"/>
                    <a:pt x="43307" y="5661"/>
                  </a:cubicBezTo>
                  <a:cubicBezTo>
                    <a:pt x="42217" y="5661"/>
                    <a:pt x="41127" y="5479"/>
                    <a:pt x="40101" y="5110"/>
                  </a:cubicBezTo>
                  <a:cubicBezTo>
                    <a:pt x="37946" y="4336"/>
                    <a:pt x="36160" y="2824"/>
                    <a:pt x="34195" y="1645"/>
                  </a:cubicBezTo>
                  <a:cubicBezTo>
                    <a:pt x="32696" y="731"/>
                    <a:pt x="30959" y="0"/>
                    <a:pt x="29242" y="0"/>
                  </a:cubicBez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202;p4"/>
            <p:cNvSpPr/>
            <p:nvPr/>
          </p:nvSpPr>
          <p:spPr>
            <a:xfrm>
              <a:off x="3158346" y="3250134"/>
              <a:ext cx="980856" cy="682754"/>
            </a:xfrm>
            <a:custGeom>
              <a:avLst/>
              <a:gdLst/>
              <a:ahLst/>
              <a:cxnLst/>
              <a:rect l="l" t="t" r="r" b="b"/>
              <a:pathLst>
                <a:path w="67950" h="47328" extrusionOk="0">
                  <a:moveTo>
                    <a:pt x="13276" y="0"/>
                  </a:moveTo>
                  <a:lnTo>
                    <a:pt x="0" y="22991"/>
                  </a:lnTo>
                  <a:lnTo>
                    <a:pt x="4191" y="30254"/>
                  </a:lnTo>
                  <a:cubicBezTo>
                    <a:pt x="8966" y="38517"/>
                    <a:pt x="17514" y="43875"/>
                    <a:pt x="27027" y="44542"/>
                  </a:cubicBezTo>
                  <a:lnTo>
                    <a:pt x="66020" y="47328"/>
                  </a:lnTo>
                  <a:lnTo>
                    <a:pt x="67949" y="2810"/>
                  </a:lnTo>
                  <a:lnTo>
                    <a:pt x="13276" y="0"/>
                  </a:ln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203;p4"/>
            <p:cNvSpPr/>
            <p:nvPr/>
          </p:nvSpPr>
          <p:spPr>
            <a:xfrm>
              <a:off x="3158346" y="3362137"/>
              <a:ext cx="975010" cy="570750"/>
            </a:xfrm>
            <a:custGeom>
              <a:avLst/>
              <a:gdLst/>
              <a:ahLst/>
              <a:cxnLst/>
              <a:rect l="l" t="t" r="r" b="b"/>
              <a:pathLst>
                <a:path w="67545" h="39564" extrusionOk="0">
                  <a:moveTo>
                    <a:pt x="59634" y="1"/>
                  </a:moveTo>
                  <a:cubicBezTo>
                    <a:pt x="55783" y="1"/>
                    <a:pt x="52103" y="2512"/>
                    <a:pt x="49042" y="5059"/>
                  </a:cubicBezTo>
                  <a:cubicBezTo>
                    <a:pt x="45506" y="8012"/>
                    <a:pt x="41708" y="11358"/>
                    <a:pt x="37100" y="11477"/>
                  </a:cubicBezTo>
                  <a:cubicBezTo>
                    <a:pt x="37018" y="11479"/>
                    <a:pt x="36936" y="11480"/>
                    <a:pt x="36854" y="11480"/>
                  </a:cubicBezTo>
                  <a:cubicBezTo>
                    <a:pt x="31668" y="11480"/>
                    <a:pt x="27416" y="7433"/>
                    <a:pt x="22598" y="5428"/>
                  </a:cubicBezTo>
                  <a:cubicBezTo>
                    <a:pt x="20420" y="4516"/>
                    <a:pt x="18089" y="4086"/>
                    <a:pt x="15748" y="4086"/>
                  </a:cubicBezTo>
                  <a:cubicBezTo>
                    <a:pt x="11767" y="4086"/>
                    <a:pt x="7758" y="5328"/>
                    <a:pt x="4429" y="7548"/>
                  </a:cubicBezTo>
                  <a:lnTo>
                    <a:pt x="0" y="15227"/>
                  </a:lnTo>
                  <a:lnTo>
                    <a:pt x="4191" y="22490"/>
                  </a:lnTo>
                  <a:cubicBezTo>
                    <a:pt x="8966" y="30753"/>
                    <a:pt x="17514" y="36111"/>
                    <a:pt x="27027" y="36778"/>
                  </a:cubicBezTo>
                  <a:lnTo>
                    <a:pt x="66020" y="39564"/>
                  </a:lnTo>
                  <a:lnTo>
                    <a:pt x="67544" y="4452"/>
                  </a:lnTo>
                  <a:cubicBezTo>
                    <a:pt x="65949" y="2380"/>
                    <a:pt x="64056" y="773"/>
                    <a:pt x="61484" y="202"/>
                  </a:cubicBezTo>
                  <a:cubicBezTo>
                    <a:pt x="60864" y="64"/>
                    <a:pt x="60247" y="1"/>
                    <a:pt x="59634" y="1"/>
                  </a:cubicBezTo>
                  <a:close/>
                </a:path>
              </a:pathLst>
            </a:custGeom>
            <a:solidFill>
              <a:srgbClr val="75D9C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204;p4"/>
            <p:cNvSpPr/>
            <p:nvPr/>
          </p:nvSpPr>
          <p:spPr>
            <a:xfrm>
              <a:off x="5227959" y="2749624"/>
              <a:ext cx="77343" cy="172117"/>
            </a:xfrm>
            <a:custGeom>
              <a:avLst/>
              <a:gdLst/>
              <a:ahLst/>
              <a:cxnLst/>
              <a:rect l="l" t="t" r="r" b="b"/>
              <a:pathLst>
                <a:path w="5358" h="11931" extrusionOk="0">
                  <a:moveTo>
                    <a:pt x="1917" y="1"/>
                  </a:moveTo>
                  <a:cubicBezTo>
                    <a:pt x="405" y="3703"/>
                    <a:pt x="0" y="8025"/>
                    <a:pt x="846" y="11931"/>
                  </a:cubicBezTo>
                  <a:cubicBezTo>
                    <a:pt x="2370" y="11645"/>
                    <a:pt x="3632" y="10859"/>
                    <a:pt x="5156" y="10561"/>
                  </a:cubicBezTo>
                  <a:cubicBezTo>
                    <a:pt x="5358" y="6811"/>
                    <a:pt x="4191" y="3001"/>
                    <a:pt x="1917" y="1"/>
                  </a:cubicBezTo>
                  <a:close/>
                </a:path>
              </a:pathLst>
            </a:custGeom>
            <a:solidFill>
              <a:srgbClr val="449E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205;p4"/>
            <p:cNvSpPr/>
            <p:nvPr/>
          </p:nvSpPr>
          <p:spPr>
            <a:xfrm>
              <a:off x="5490227" y="2696550"/>
              <a:ext cx="120142" cy="189976"/>
            </a:xfrm>
            <a:custGeom>
              <a:avLst/>
              <a:gdLst/>
              <a:ahLst/>
              <a:cxnLst/>
              <a:rect l="l" t="t" r="r" b="b"/>
              <a:pathLst>
                <a:path w="8323" h="13169" extrusionOk="0">
                  <a:moveTo>
                    <a:pt x="7430" y="1"/>
                  </a:moveTo>
                  <a:cubicBezTo>
                    <a:pt x="3846" y="3215"/>
                    <a:pt x="1131" y="7704"/>
                    <a:pt x="0" y="12395"/>
                  </a:cubicBezTo>
                  <a:cubicBezTo>
                    <a:pt x="1798" y="12883"/>
                    <a:pt x="3572" y="12681"/>
                    <a:pt x="5382" y="13169"/>
                  </a:cubicBezTo>
                  <a:cubicBezTo>
                    <a:pt x="7584" y="9204"/>
                    <a:pt x="8323" y="4442"/>
                    <a:pt x="7430" y="1"/>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206;p4"/>
            <p:cNvSpPr/>
            <p:nvPr/>
          </p:nvSpPr>
          <p:spPr>
            <a:xfrm>
              <a:off x="5070531" y="2908858"/>
              <a:ext cx="161903" cy="80555"/>
            </a:xfrm>
            <a:custGeom>
              <a:avLst/>
              <a:gdLst/>
              <a:ahLst/>
              <a:cxnLst/>
              <a:rect l="l" t="t" r="r" b="b"/>
              <a:pathLst>
                <a:path w="11216" h="5584" extrusionOk="0">
                  <a:moveTo>
                    <a:pt x="5258" y="0"/>
                  </a:moveTo>
                  <a:cubicBezTo>
                    <a:pt x="3471" y="0"/>
                    <a:pt x="1685" y="293"/>
                    <a:pt x="0" y="881"/>
                  </a:cubicBezTo>
                  <a:cubicBezTo>
                    <a:pt x="3048" y="3464"/>
                    <a:pt x="7037" y="5179"/>
                    <a:pt x="11013" y="5584"/>
                  </a:cubicBezTo>
                  <a:cubicBezTo>
                    <a:pt x="11216" y="4048"/>
                    <a:pt x="10847" y="2607"/>
                    <a:pt x="11049" y="1071"/>
                  </a:cubicBezTo>
                  <a:cubicBezTo>
                    <a:pt x="9211" y="358"/>
                    <a:pt x="7234" y="0"/>
                    <a:pt x="5258" y="0"/>
                  </a:cubicBezTo>
                  <a:close/>
                </a:path>
              </a:pathLst>
            </a:custGeom>
            <a:solidFill>
              <a:srgbClr val="449E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207;p4"/>
            <p:cNvSpPr/>
            <p:nvPr/>
          </p:nvSpPr>
          <p:spPr>
            <a:xfrm>
              <a:off x="5250982" y="2802524"/>
              <a:ext cx="111048" cy="152887"/>
            </a:xfrm>
            <a:custGeom>
              <a:avLst/>
              <a:gdLst/>
              <a:ahLst/>
              <a:cxnLst/>
              <a:rect l="l" t="t" r="r" b="b"/>
              <a:pathLst>
                <a:path w="7693" h="10598" extrusionOk="0">
                  <a:moveTo>
                    <a:pt x="7442" y="1"/>
                  </a:moveTo>
                  <a:cubicBezTo>
                    <a:pt x="4144" y="2263"/>
                    <a:pt x="1429" y="5656"/>
                    <a:pt x="1" y="9383"/>
                  </a:cubicBezTo>
                  <a:cubicBezTo>
                    <a:pt x="1429" y="9978"/>
                    <a:pt x="2906" y="10002"/>
                    <a:pt x="4334" y="10597"/>
                  </a:cubicBezTo>
                  <a:cubicBezTo>
                    <a:pt x="6573" y="7573"/>
                    <a:pt x="7692" y="3751"/>
                    <a:pt x="7442" y="1"/>
                  </a:cubicBezTo>
                  <a:close/>
                </a:path>
              </a:pathLst>
            </a:custGeom>
            <a:solidFill>
              <a:srgbClr val="449E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208;p4"/>
            <p:cNvSpPr/>
            <p:nvPr/>
          </p:nvSpPr>
          <p:spPr>
            <a:xfrm>
              <a:off x="5096990" y="2749624"/>
              <a:ext cx="194049" cy="258687"/>
            </a:xfrm>
            <a:custGeom>
              <a:avLst/>
              <a:gdLst/>
              <a:ahLst/>
              <a:cxnLst/>
              <a:rect l="l" t="t" r="r" b="b"/>
              <a:pathLst>
                <a:path w="13443" h="17932" extrusionOk="0">
                  <a:moveTo>
                    <a:pt x="1" y="1"/>
                  </a:moveTo>
                  <a:lnTo>
                    <a:pt x="1" y="1"/>
                  </a:lnTo>
                  <a:cubicBezTo>
                    <a:pt x="929" y="6549"/>
                    <a:pt x="3965" y="13062"/>
                    <a:pt x="8442" y="17931"/>
                  </a:cubicBezTo>
                  <a:cubicBezTo>
                    <a:pt x="10383" y="16241"/>
                    <a:pt x="11502" y="14074"/>
                    <a:pt x="13443" y="12383"/>
                  </a:cubicBezTo>
                  <a:cubicBezTo>
                    <a:pt x="10609" y="6847"/>
                    <a:pt x="5751" y="2382"/>
                    <a:pt x="1" y="1"/>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209;p4"/>
            <p:cNvSpPr/>
            <p:nvPr/>
          </p:nvSpPr>
          <p:spPr>
            <a:xfrm>
              <a:off x="5322825" y="2716299"/>
              <a:ext cx="193876" cy="258687"/>
            </a:xfrm>
            <a:custGeom>
              <a:avLst/>
              <a:gdLst/>
              <a:ahLst/>
              <a:cxnLst/>
              <a:rect l="l" t="t" r="r" b="b"/>
              <a:pathLst>
                <a:path w="13431" h="17932" extrusionOk="0">
                  <a:moveTo>
                    <a:pt x="0" y="1"/>
                  </a:moveTo>
                  <a:cubicBezTo>
                    <a:pt x="929" y="6549"/>
                    <a:pt x="3965" y="13050"/>
                    <a:pt x="8442" y="17932"/>
                  </a:cubicBezTo>
                  <a:cubicBezTo>
                    <a:pt x="10371" y="16241"/>
                    <a:pt x="11502" y="14062"/>
                    <a:pt x="13431" y="12383"/>
                  </a:cubicBezTo>
                  <a:cubicBezTo>
                    <a:pt x="10597" y="6847"/>
                    <a:pt x="5739" y="2382"/>
                    <a:pt x="0" y="1"/>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211;p4"/>
            <p:cNvSpPr/>
            <p:nvPr/>
          </p:nvSpPr>
          <p:spPr>
            <a:xfrm>
              <a:off x="3431094" y="3537832"/>
              <a:ext cx="376060" cy="165928"/>
            </a:xfrm>
            <a:custGeom>
              <a:avLst/>
              <a:gdLst/>
              <a:ahLst/>
              <a:cxnLst/>
              <a:rect l="l" t="t" r="r" b="b"/>
              <a:pathLst>
                <a:path w="26052" h="11502" extrusionOk="0">
                  <a:moveTo>
                    <a:pt x="11907" y="0"/>
                  </a:moveTo>
                  <a:cubicBezTo>
                    <a:pt x="11347" y="1072"/>
                    <a:pt x="10930" y="2251"/>
                    <a:pt x="10668" y="3453"/>
                  </a:cubicBezTo>
                  <a:cubicBezTo>
                    <a:pt x="9597" y="2001"/>
                    <a:pt x="8168" y="822"/>
                    <a:pt x="6525" y="60"/>
                  </a:cubicBezTo>
                  <a:lnTo>
                    <a:pt x="6525" y="60"/>
                  </a:lnTo>
                  <a:cubicBezTo>
                    <a:pt x="6680" y="1584"/>
                    <a:pt x="7108" y="3108"/>
                    <a:pt x="7763" y="4513"/>
                  </a:cubicBezTo>
                  <a:cubicBezTo>
                    <a:pt x="5803" y="3806"/>
                    <a:pt x="3723" y="3435"/>
                    <a:pt x="1642" y="3435"/>
                  </a:cubicBezTo>
                  <a:cubicBezTo>
                    <a:pt x="1094" y="3435"/>
                    <a:pt x="546" y="3460"/>
                    <a:pt x="0" y="3513"/>
                  </a:cubicBezTo>
                  <a:cubicBezTo>
                    <a:pt x="1524" y="5608"/>
                    <a:pt x="3453" y="7454"/>
                    <a:pt x="5620" y="8930"/>
                  </a:cubicBezTo>
                  <a:cubicBezTo>
                    <a:pt x="4513" y="9501"/>
                    <a:pt x="3513" y="10252"/>
                    <a:pt x="2667" y="11168"/>
                  </a:cubicBezTo>
                  <a:cubicBezTo>
                    <a:pt x="3604" y="11376"/>
                    <a:pt x="4578" y="11480"/>
                    <a:pt x="5558" y="11480"/>
                  </a:cubicBezTo>
                  <a:cubicBezTo>
                    <a:pt x="6821" y="11480"/>
                    <a:pt x="8092" y="11308"/>
                    <a:pt x="9299" y="10966"/>
                  </a:cubicBezTo>
                  <a:cubicBezTo>
                    <a:pt x="9752" y="11168"/>
                    <a:pt x="10204" y="11347"/>
                    <a:pt x="10656" y="11502"/>
                  </a:cubicBezTo>
                  <a:cubicBezTo>
                    <a:pt x="11145" y="10252"/>
                    <a:pt x="11240" y="8966"/>
                    <a:pt x="11549" y="7692"/>
                  </a:cubicBezTo>
                  <a:cubicBezTo>
                    <a:pt x="12038" y="7561"/>
                    <a:pt x="12526" y="7406"/>
                    <a:pt x="13026" y="7323"/>
                  </a:cubicBezTo>
                  <a:cubicBezTo>
                    <a:pt x="13538" y="7406"/>
                    <a:pt x="14014" y="7561"/>
                    <a:pt x="14514" y="7692"/>
                  </a:cubicBezTo>
                  <a:cubicBezTo>
                    <a:pt x="14824" y="8966"/>
                    <a:pt x="14919" y="10252"/>
                    <a:pt x="15407" y="11502"/>
                  </a:cubicBezTo>
                  <a:cubicBezTo>
                    <a:pt x="15859" y="11347"/>
                    <a:pt x="16312" y="11168"/>
                    <a:pt x="16764" y="10966"/>
                  </a:cubicBezTo>
                  <a:cubicBezTo>
                    <a:pt x="17971" y="11308"/>
                    <a:pt x="19242" y="11480"/>
                    <a:pt x="20505" y="11480"/>
                  </a:cubicBezTo>
                  <a:cubicBezTo>
                    <a:pt x="21485" y="11480"/>
                    <a:pt x="22460" y="11376"/>
                    <a:pt x="23396" y="11168"/>
                  </a:cubicBezTo>
                  <a:cubicBezTo>
                    <a:pt x="22551" y="10252"/>
                    <a:pt x="21539" y="9501"/>
                    <a:pt x="20443" y="8930"/>
                  </a:cubicBezTo>
                  <a:cubicBezTo>
                    <a:pt x="22610" y="7454"/>
                    <a:pt x="24539" y="5608"/>
                    <a:pt x="26051" y="3513"/>
                  </a:cubicBezTo>
                  <a:cubicBezTo>
                    <a:pt x="25508" y="3460"/>
                    <a:pt x="24961" y="3435"/>
                    <a:pt x="24414" y="3435"/>
                  </a:cubicBezTo>
                  <a:cubicBezTo>
                    <a:pt x="22336" y="3435"/>
                    <a:pt x="20251" y="3806"/>
                    <a:pt x="18300" y="4513"/>
                  </a:cubicBezTo>
                  <a:cubicBezTo>
                    <a:pt x="18955" y="3108"/>
                    <a:pt x="19384" y="1584"/>
                    <a:pt x="19538" y="60"/>
                  </a:cubicBezTo>
                  <a:lnTo>
                    <a:pt x="19538" y="60"/>
                  </a:lnTo>
                  <a:cubicBezTo>
                    <a:pt x="17895" y="822"/>
                    <a:pt x="16467" y="2001"/>
                    <a:pt x="15395" y="3453"/>
                  </a:cubicBezTo>
                  <a:cubicBezTo>
                    <a:pt x="15133" y="2251"/>
                    <a:pt x="14716" y="1072"/>
                    <a:pt x="14157" y="0"/>
                  </a:cubicBezTo>
                  <a:cubicBezTo>
                    <a:pt x="13681" y="774"/>
                    <a:pt x="13300" y="1608"/>
                    <a:pt x="13026" y="2477"/>
                  </a:cubicBezTo>
                  <a:cubicBezTo>
                    <a:pt x="12764" y="1608"/>
                    <a:pt x="12383" y="774"/>
                    <a:pt x="11907" y="0"/>
                  </a:cubicBez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212;p4"/>
            <p:cNvSpPr/>
            <p:nvPr/>
          </p:nvSpPr>
          <p:spPr>
            <a:xfrm>
              <a:off x="3652801" y="3511894"/>
              <a:ext cx="376060" cy="166101"/>
            </a:xfrm>
            <a:custGeom>
              <a:avLst/>
              <a:gdLst/>
              <a:ahLst/>
              <a:cxnLst/>
              <a:rect l="l" t="t" r="r" b="b"/>
              <a:pathLst>
                <a:path w="26052" h="11514" extrusionOk="0">
                  <a:moveTo>
                    <a:pt x="11907" y="0"/>
                  </a:moveTo>
                  <a:cubicBezTo>
                    <a:pt x="11335" y="1072"/>
                    <a:pt x="10918" y="2251"/>
                    <a:pt x="10656" y="3453"/>
                  </a:cubicBezTo>
                  <a:cubicBezTo>
                    <a:pt x="9597" y="2001"/>
                    <a:pt x="8156" y="822"/>
                    <a:pt x="6525" y="60"/>
                  </a:cubicBezTo>
                  <a:lnTo>
                    <a:pt x="6525" y="60"/>
                  </a:lnTo>
                  <a:cubicBezTo>
                    <a:pt x="6680" y="1584"/>
                    <a:pt x="7108" y="3108"/>
                    <a:pt x="7763" y="4513"/>
                  </a:cubicBezTo>
                  <a:cubicBezTo>
                    <a:pt x="5803" y="3806"/>
                    <a:pt x="3723" y="3435"/>
                    <a:pt x="1642" y="3435"/>
                  </a:cubicBezTo>
                  <a:cubicBezTo>
                    <a:pt x="1094" y="3435"/>
                    <a:pt x="546" y="3461"/>
                    <a:pt x="0" y="3513"/>
                  </a:cubicBezTo>
                  <a:cubicBezTo>
                    <a:pt x="1512" y="5608"/>
                    <a:pt x="3453" y="7454"/>
                    <a:pt x="5620" y="8930"/>
                  </a:cubicBezTo>
                  <a:cubicBezTo>
                    <a:pt x="4513" y="9502"/>
                    <a:pt x="3501" y="10264"/>
                    <a:pt x="2655" y="11168"/>
                  </a:cubicBezTo>
                  <a:cubicBezTo>
                    <a:pt x="3597" y="11377"/>
                    <a:pt x="4575" y="11480"/>
                    <a:pt x="5556" y="11480"/>
                  </a:cubicBezTo>
                  <a:cubicBezTo>
                    <a:pt x="6821" y="11480"/>
                    <a:pt x="8092" y="11308"/>
                    <a:pt x="9299" y="10966"/>
                  </a:cubicBezTo>
                  <a:cubicBezTo>
                    <a:pt x="9740" y="11168"/>
                    <a:pt x="10192" y="11347"/>
                    <a:pt x="10656" y="11514"/>
                  </a:cubicBezTo>
                  <a:cubicBezTo>
                    <a:pt x="11133" y="10252"/>
                    <a:pt x="11228" y="8966"/>
                    <a:pt x="11549" y="7692"/>
                  </a:cubicBezTo>
                  <a:cubicBezTo>
                    <a:pt x="12038" y="7561"/>
                    <a:pt x="12514" y="7406"/>
                    <a:pt x="13026" y="7323"/>
                  </a:cubicBezTo>
                  <a:cubicBezTo>
                    <a:pt x="13538" y="7406"/>
                    <a:pt x="14014" y="7561"/>
                    <a:pt x="14502" y="7692"/>
                  </a:cubicBezTo>
                  <a:cubicBezTo>
                    <a:pt x="14824" y="8966"/>
                    <a:pt x="14919" y="10252"/>
                    <a:pt x="15407" y="11514"/>
                  </a:cubicBezTo>
                  <a:cubicBezTo>
                    <a:pt x="15860" y="11347"/>
                    <a:pt x="16312" y="11168"/>
                    <a:pt x="16752" y="10966"/>
                  </a:cubicBezTo>
                  <a:cubicBezTo>
                    <a:pt x="17966" y="11308"/>
                    <a:pt x="19236" y="11480"/>
                    <a:pt x="20499" y="11480"/>
                  </a:cubicBezTo>
                  <a:cubicBezTo>
                    <a:pt x="21479" y="11480"/>
                    <a:pt x="22455" y="11377"/>
                    <a:pt x="23396" y="11168"/>
                  </a:cubicBezTo>
                  <a:cubicBezTo>
                    <a:pt x="22551" y="10264"/>
                    <a:pt x="21539" y="9502"/>
                    <a:pt x="20432" y="8930"/>
                  </a:cubicBezTo>
                  <a:cubicBezTo>
                    <a:pt x="22610" y="7454"/>
                    <a:pt x="24539" y="5608"/>
                    <a:pt x="26051" y="3513"/>
                  </a:cubicBezTo>
                  <a:cubicBezTo>
                    <a:pt x="25505" y="3461"/>
                    <a:pt x="24957" y="3435"/>
                    <a:pt x="24409" y="3435"/>
                  </a:cubicBezTo>
                  <a:cubicBezTo>
                    <a:pt x="22328" y="3435"/>
                    <a:pt x="20249" y="3806"/>
                    <a:pt x="18288" y="4513"/>
                  </a:cubicBezTo>
                  <a:cubicBezTo>
                    <a:pt x="18955" y="3108"/>
                    <a:pt x="19384" y="1584"/>
                    <a:pt x="19527" y="60"/>
                  </a:cubicBezTo>
                  <a:lnTo>
                    <a:pt x="19527" y="60"/>
                  </a:lnTo>
                  <a:cubicBezTo>
                    <a:pt x="17895" y="822"/>
                    <a:pt x="16467" y="2001"/>
                    <a:pt x="15395" y="3453"/>
                  </a:cubicBezTo>
                  <a:cubicBezTo>
                    <a:pt x="15133" y="2251"/>
                    <a:pt x="14717" y="1072"/>
                    <a:pt x="14157" y="0"/>
                  </a:cubicBezTo>
                  <a:cubicBezTo>
                    <a:pt x="13669" y="774"/>
                    <a:pt x="13300" y="1608"/>
                    <a:pt x="13026" y="2477"/>
                  </a:cubicBezTo>
                  <a:cubicBezTo>
                    <a:pt x="12764" y="1608"/>
                    <a:pt x="12383" y="774"/>
                    <a:pt x="11907" y="0"/>
                  </a:cubicBezTo>
                  <a:close/>
                </a:path>
              </a:pathLst>
            </a:custGeom>
            <a:solidFill>
              <a:srgbClr val="449E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213;p4"/>
            <p:cNvSpPr/>
            <p:nvPr/>
          </p:nvSpPr>
          <p:spPr>
            <a:xfrm>
              <a:off x="5469600" y="2040080"/>
              <a:ext cx="60858" cy="838209"/>
            </a:xfrm>
            <a:custGeom>
              <a:avLst/>
              <a:gdLst/>
              <a:ahLst/>
              <a:cxnLst/>
              <a:rect l="l" t="t" r="r" b="b"/>
              <a:pathLst>
                <a:path w="4216" h="58104" extrusionOk="0">
                  <a:moveTo>
                    <a:pt x="0" y="1"/>
                  </a:moveTo>
                  <a:lnTo>
                    <a:pt x="0" y="58103"/>
                  </a:lnTo>
                  <a:cubicBezTo>
                    <a:pt x="1405" y="57972"/>
                    <a:pt x="2810" y="57865"/>
                    <a:pt x="4215" y="57806"/>
                  </a:cubicBezTo>
                  <a:lnTo>
                    <a:pt x="4215" y="1"/>
                  </a:ln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214;p4"/>
            <p:cNvSpPr/>
            <p:nvPr/>
          </p:nvSpPr>
          <p:spPr>
            <a:xfrm>
              <a:off x="5372496" y="1983242"/>
              <a:ext cx="277743" cy="113879"/>
            </a:xfrm>
            <a:custGeom>
              <a:avLst/>
              <a:gdLst/>
              <a:ahLst/>
              <a:cxnLst/>
              <a:rect l="l" t="t" r="r" b="b"/>
              <a:pathLst>
                <a:path w="19241" h="7894" extrusionOk="0">
                  <a:moveTo>
                    <a:pt x="0" y="0"/>
                  </a:moveTo>
                  <a:lnTo>
                    <a:pt x="0" y="7894"/>
                  </a:lnTo>
                  <a:lnTo>
                    <a:pt x="15288" y="7894"/>
                  </a:lnTo>
                  <a:cubicBezTo>
                    <a:pt x="17479" y="7894"/>
                    <a:pt x="19241" y="6132"/>
                    <a:pt x="19241" y="3953"/>
                  </a:cubicBezTo>
                  <a:cubicBezTo>
                    <a:pt x="19241" y="1762"/>
                    <a:pt x="17479" y="0"/>
                    <a:pt x="1528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215;p4"/>
            <p:cNvSpPr/>
            <p:nvPr/>
          </p:nvSpPr>
          <p:spPr>
            <a:xfrm>
              <a:off x="5372496" y="1983242"/>
              <a:ext cx="277743" cy="113879"/>
            </a:xfrm>
            <a:custGeom>
              <a:avLst/>
              <a:gdLst/>
              <a:ahLst/>
              <a:cxnLst/>
              <a:rect l="l" t="t" r="r" b="b"/>
              <a:pathLst>
                <a:path w="19241" h="7894" extrusionOk="0">
                  <a:moveTo>
                    <a:pt x="0" y="0"/>
                  </a:moveTo>
                  <a:lnTo>
                    <a:pt x="0" y="7894"/>
                  </a:lnTo>
                  <a:lnTo>
                    <a:pt x="15288" y="7894"/>
                  </a:lnTo>
                  <a:cubicBezTo>
                    <a:pt x="17479" y="7894"/>
                    <a:pt x="19241" y="6132"/>
                    <a:pt x="19241" y="3953"/>
                  </a:cubicBezTo>
                  <a:cubicBezTo>
                    <a:pt x="19241" y="1762"/>
                    <a:pt x="17479" y="0"/>
                    <a:pt x="15288"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216;p4"/>
            <p:cNvSpPr/>
            <p:nvPr/>
          </p:nvSpPr>
          <p:spPr>
            <a:xfrm>
              <a:off x="5372496" y="2011748"/>
              <a:ext cx="277743" cy="85373"/>
            </a:xfrm>
            <a:custGeom>
              <a:avLst/>
              <a:gdLst/>
              <a:ahLst/>
              <a:cxnLst/>
              <a:rect l="l" t="t" r="r" b="b"/>
              <a:pathLst>
                <a:path w="19241" h="5918" extrusionOk="0">
                  <a:moveTo>
                    <a:pt x="18693" y="0"/>
                  </a:moveTo>
                  <a:cubicBezTo>
                    <a:pt x="18014" y="1167"/>
                    <a:pt x="16752" y="1977"/>
                    <a:pt x="15288" y="1977"/>
                  </a:cubicBezTo>
                  <a:lnTo>
                    <a:pt x="0" y="1977"/>
                  </a:lnTo>
                  <a:lnTo>
                    <a:pt x="0" y="5918"/>
                  </a:lnTo>
                  <a:lnTo>
                    <a:pt x="15288" y="5918"/>
                  </a:lnTo>
                  <a:cubicBezTo>
                    <a:pt x="17479" y="5918"/>
                    <a:pt x="19241" y="4156"/>
                    <a:pt x="19241" y="1977"/>
                  </a:cubicBezTo>
                  <a:cubicBezTo>
                    <a:pt x="19241" y="1251"/>
                    <a:pt x="19038" y="584"/>
                    <a:pt x="18693" y="0"/>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217;p4"/>
            <p:cNvSpPr/>
            <p:nvPr/>
          </p:nvSpPr>
          <p:spPr>
            <a:xfrm>
              <a:off x="5343626" y="1675781"/>
              <a:ext cx="57928" cy="364487"/>
            </a:xfrm>
            <a:custGeom>
              <a:avLst/>
              <a:gdLst/>
              <a:ahLst/>
              <a:cxnLst/>
              <a:rect l="l" t="t" r="r" b="b"/>
              <a:pathLst>
                <a:path w="4013" h="25266" extrusionOk="0">
                  <a:moveTo>
                    <a:pt x="2000" y="1"/>
                  </a:moveTo>
                  <a:cubicBezTo>
                    <a:pt x="834" y="1870"/>
                    <a:pt x="0" y="6823"/>
                    <a:pt x="0" y="12633"/>
                  </a:cubicBezTo>
                  <a:cubicBezTo>
                    <a:pt x="0" y="18456"/>
                    <a:pt x="834" y="23397"/>
                    <a:pt x="2000" y="25266"/>
                  </a:cubicBezTo>
                  <a:cubicBezTo>
                    <a:pt x="3179" y="23397"/>
                    <a:pt x="4012" y="18456"/>
                    <a:pt x="4012" y="12633"/>
                  </a:cubicBezTo>
                  <a:cubicBezTo>
                    <a:pt x="4012" y="6823"/>
                    <a:pt x="3179" y="1870"/>
                    <a:pt x="2000" y="1"/>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218;p4"/>
            <p:cNvSpPr/>
            <p:nvPr/>
          </p:nvSpPr>
          <p:spPr>
            <a:xfrm>
              <a:off x="5372496" y="1675781"/>
              <a:ext cx="29058" cy="364487"/>
            </a:xfrm>
            <a:custGeom>
              <a:avLst/>
              <a:gdLst/>
              <a:ahLst/>
              <a:cxnLst/>
              <a:rect l="l" t="t" r="r" b="b"/>
              <a:pathLst>
                <a:path w="2013" h="25266" extrusionOk="0">
                  <a:moveTo>
                    <a:pt x="0" y="1"/>
                  </a:moveTo>
                  <a:lnTo>
                    <a:pt x="0" y="25266"/>
                  </a:lnTo>
                  <a:cubicBezTo>
                    <a:pt x="1179" y="23397"/>
                    <a:pt x="2012" y="18456"/>
                    <a:pt x="2012" y="12633"/>
                  </a:cubicBezTo>
                  <a:cubicBezTo>
                    <a:pt x="2012" y="6823"/>
                    <a:pt x="1179" y="1870"/>
                    <a:pt x="0" y="1"/>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219;p4"/>
            <p:cNvSpPr/>
            <p:nvPr/>
          </p:nvSpPr>
          <p:spPr>
            <a:xfrm>
              <a:off x="5056774" y="2040225"/>
              <a:ext cx="315736" cy="182157"/>
            </a:xfrm>
            <a:custGeom>
              <a:avLst/>
              <a:gdLst/>
              <a:ahLst/>
              <a:cxnLst/>
              <a:rect l="l" t="t" r="r" b="b"/>
              <a:pathLst>
                <a:path w="21873" h="12627" extrusionOk="0">
                  <a:moveTo>
                    <a:pt x="21717" y="0"/>
                  </a:moveTo>
                  <a:cubicBezTo>
                    <a:pt x="19465" y="0"/>
                    <a:pt x="14863" y="1725"/>
                    <a:pt x="9942" y="4575"/>
                  </a:cubicBezTo>
                  <a:cubicBezTo>
                    <a:pt x="4906" y="7480"/>
                    <a:pt x="1036" y="10683"/>
                    <a:pt x="1" y="12623"/>
                  </a:cubicBezTo>
                  <a:cubicBezTo>
                    <a:pt x="51" y="12625"/>
                    <a:pt x="102" y="12626"/>
                    <a:pt x="155" y="12626"/>
                  </a:cubicBezTo>
                  <a:cubicBezTo>
                    <a:pt x="2418" y="12626"/>
                    <a:pt x="7021" y="10890"/>
                    <a:pt x="11943" y="8052"/>
                  </a:cubicBezTo>
                  <a:cubicBezTo>
                    <a:pt x="16979" y="5146"/>
                    <a:pt x="20848" y="1944"/>
                    <a:pt x="21872" y="3"/>
                  </a:cubicBezTo>
                  <a:cubicBezTo>
                    <a:pt x="21822" y="1"/>
                    <a:pt x="21770" y="0"/>
                    <a:pt x="21717"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220;p4"/>
            <p:cNvSpPr/>
            <p:nvPr/>
          </p:nvSpPr>
          <p:spPr>
            <a:xfrm>
              <a:off x="5056774" y="2040225"/>
              <a:ext cx="315736" cy="182114"/>
            </a:xfrm>
            <a:custGeom>
              <a:avLst/>
              <a:gdLst/>
              <a:ahLst/>
              <a:cxnLst/>
              <a:rect l="l" t="t" r="r" b="b"/>
              <a:pathLst>
                <a:path w="21873" h="12624" extrusionOk="0">
                  <a:moveTo>
                    <a:pt x="21717" y="0"/>
                  </a:moveTo>
                  <a:cubicBezTo>
                    <a:pt x="19465" y="0"/>
                    <a:pt x="14863" y="1725"/>
                    <a:pt x="9942" y="4575"/>
                  </a:cubicBezTo>
                  <a:cubicBezTo>
                    <a:pt x="4894" y="7480"/>
                    <a:pt x="1036" y="10683"/>
                    <a:pt x="1" y="12623"/>
                  </a:cubicBezTo>
                  <a:lnTo>
                    <a:pt x="21872" y="3"/>
                  </a:lnTo>
                  <a:cubicBezTo>
                    <a:pt x="21822" y="1"/>
                    <a:pt x="21770" y="0"/>
                    <a:pt x="21717" y="0"/>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221;p4"/>
            <p:cNvSpPr/>
            <p:nvPr/>
          </p:nvSpPr>
          <p:spPr>
            <a:xfrm>
              <a:off x="5372496" y="2040225"/>
              <a:ext cx="315736" cy="182157"/>
            </a:xfrm>
            <a:custGeom>
              <a:avLst/>
              <a:gdLst/>
              <a:ahLst/>
              <a:cxnLst/>
              <a:rect l="l" t="t" r="r" b="b"/>
              <a:pathLst>
                <a:path w="21873" h="12627" extrusionOk="0">
                  <a:moveTo>
                    <a:pt x="156" y="0"/>
                  </a:moveTo>
                  <a:cubicBezTo>
                    <a:pt x="103" y="0"/>
                    <a:pt x="51" y="1"/>
                    <a:pt x="0" y="3"/>
                  </a:cubicBezTo>
                  <a:cubicBezTo>
                    <a:pt x="1036" y="1944"/>
                    <a:pt x="4894" y="5146"/>
                    <a:pt x="9942" y="8052"/>
                  </a:cubicBezTo>
                  <a:cubicBezTo>
                    <a:pt x="14863" y="10890"/>
                    <a:pt x="19466" y="12626"/>
                    <a:pt x="21718" y="12626"/>
                  </a:cubicBezTo>
                  <a:cubicBezTo>
                    <a:pt x="21771" y="12626"/>
                    <a:pt x="21822" y="12625"/>
                    <a:pt x="21872" y="12623"/>
                  </a:cubicBezTo>
                  <a:cubicBezTo>
                    <a:pt x="20848" y="10683"/>
                    <a:pt x="16979" y="7480"/>
                    <a:pt x="11942" y="4575"/>
                  </a:cubicBezTo>
                  <a:cubicBezTo>
                    <a:pt x="7022" y="1725"/>
                    <a:pt x="2419" y="0"/>
                    <a:pt x="156"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222;p4"/>
            <p:cNvSpPr/>
            <p:nvPr/>
          </p:nvSpPr>
          <p:spPr>
            <a:xfrm>
              <a:off x="5372496" y="2040254"/>
              <a:ext cx="315736" cy="182128"/>
            </a:xfrm>
            <a:custGeom>
              <a:avLst/>
              <a:gdLst/>
              <a:ahLst/>
              <a:cxnLst/>
              <a:rect l="l" t="t" r="r" b="b"/>
              <a:pathLst>
                <a:path w="21873" h="12625" extrusionOk="0">
                  <a:moveTo>
                    <a:pt x="0" y="1"/>
                  </a:moveTo>
                  <a:cubicBezTo>
                    <a:pt x="1036" y="1942"/>
                    <a:pt x="4894" y="5144"/>
                    <a:pt x="9942" y="8050"/>
                  </a:cubicBezTo>
                  <a:cubicBezTo>
                    <a:pt x="14863" y="10888"/>
                    <a:pt x="19466" y="12624"/>
                    <a:pt x="21718" y="12624"/>
                  </a:cubicBezTo>
                  <a:cubicBezTo>
                    <a:pt x="21771" y="12624"/>
                    <a:pt x="21822" y="12623"/>
                    <a:pt x="21872" y="12621"/>
                  </a:cubicBezTo>
                  <a:lnTo>
                    <a:pt x="0" y="1"/>
                  </a:ln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223;p4"/>
            <p:cNvSpPr/>
            <p:nvPr/>
          </p:nvSpPr>
          <p:spPr>
            <a:xfrm>
              <a:off x="5315608" y="1983242"/>
              <a:ext cx="113964" cy="113879"/>
            </a:xfrm>
            <a:custGeom>
              <a:avLst/>
              <a:gdLst/>
              <a:ahLst/>
              <a:cxnLst/>
              <a:rect l="l" t="t" r="r" b="b"/>
              <a:pathLst>
                <a:path w="7895" h="7894" extrusionOk="0">
                  <a:moveTo>
                    <a:pt x="3941" y="0"/>
                  </a:moveTo>
                  <a:cubicBezTo>
                    <a:pt x="1762" y="0"/>
                    <a:pt x="0" y="1762"/>
                    <a:pt x="0" y="3953"/>
                  </a:cubicBezTo>
                  <a:cubicBezTo>
                    <a:pt x="0" y="6132"/>
                    <a:pt x="1762" y="7894"/>
                    <a:pt x="3941" y="7894"/>
                  </a:cubicBezTo>
                  <a:cubicBezTo>
                    <a:pt x="6132" y="7894"/>
                    <a:pt x="7894" y="6132"/>
                    <a:pt x="7894" y="3953"/>
                  </a:cubicBezTo>
                  <a:cubicBezTo>
                    <a:pt x="7894" y="1762"/>
                    <a:pt x="6132" y="0"/>
                    <a:pt x="3941"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224;p4"/>
            <p:cNvSpPr/>
            <p:nvPr/>
          </p:nvSpPr>
          <p:spPr>
            <a:xfrm>
              <a:off x="5260091" y="2495769"/>
              <a:ext cx="46769" cy="644799"/>
            </a:xfrm>
            <a:custGeom>
              <a:avLst/>
              <a:gdLst/>
              <a:ahLst/>
              <a:cxnLst/>
              <a:rect l="l" t="t" r="r" b="b"/>
              <a:pathLst>
                <a:path w="3240" h="44697" extrusionOk="0">
                  <a:moveTo>
                    <a:pt x="1" y="0"/>
                  </a:moveTo>
                  <a:lnTo>
                    <a:pt x="1" y="44696"/>
                  </a:lnTo>
                  <a:cubicBezTo>
                    <a:pt x="1084" y="44589"/>
                    <a:pt x="2168" y="44506"/>
                    <a:pt x="3239" y="44458"/>
                  </a:cubicBezTo>
                  <a:lnTo>
                    <a:pt x="3239" y="0"/>
                  </a:ln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225;p4"/>
            <p:cNvSpPr/>
            <p:nvPr/>
          </p:nvSpPr>
          <p:spPr>
            <a:xfrm>
              <a:off x="5185505" y="2451799"/>
              <a:ext cx="213637" cy="87782"/>
            </a:xfrm>
            <a:custGeom>
              <a:avLst/>
              <a:gdLst/>
              <a:ahLst/>
              <a:cxnLst/>
              <a:rect l="l" t="t" r="r" b="b"/>
              <a:pathLst>
                <a:path w="14800" h="6085" extrusionOk="0">
                  <a:moveTo>
                    <a:pt x="0" y="0"/>
                  </a:moveTo>
                  <a:lnTo>
                    <a:pt x="0" y="6084"/>
                  </a:lnTo>
                  <a:lnTo>
                    <a:pt x="11764" y="6084"/>
                  </a:lnTo>
                  <a:cubicBezTo>
                    <a:pt x="13442" y="6084"/>
                    <a:pt x="14800" y="4727"/>
                    <a:pt x="14800" y="3048"/>
                  </a:cubicBezTo>
                  <a:cubicBezTo>
                    <a:pt x="14800" y="1369"/>
                    <a:pt x="13442" y="0"/>
                    <a:pt x="1176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226;p4"/>
            <p:cNvSpPr/>
            <p:nvPr/>
          </p:nvSpPr>
          <p:spPr>
            <a:xfrm>
              <a:off x="5185505" y="2451799"/>
              <a:ext cx="213637" cy="87782"/>
            </a:xfrm>
            <a:custGeom>
              <a:avLst/>
              <a:gdLst/>
              <a:ahLst/>
              <a:cxnLst/>
              <a:rect l="l" t="t" r="r" b="b"/>
              <a:pathLst>
                <a:path w="14800" h="6085" extrusionOk="0">
                  <a:moveTo>
                    <a:pt x="0" y="0"/>
                  </a:moveTo>
                  <a:lnTo>
                    <a:pt x="0" y="6084"/>
                  </a:lnTo>
                  <a:lnTo>
                    <a:pt x="11764" y="6084"/>
                  </a:lnTo>
                  <a:cubicBezTo>
                    <a:pt x="13442" y="6084"/>
                    <a:pt x="14800" y="4727"/>
                    <a:pt x="14800" y="3048"/>
                  </a:cubicBezTo>
                  <a:cubicBezTo>
                    <a:pt x="14800" y="1369"/>
                    <a:pt x="13442" y="0"/>
                    <a:pt x="11764"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227;p4"/>
            <p:cNvSpPr/>
            <p:nvPr/>
          </p:nvSpPr>
          <p:spPr>
            <a:xfrm>
              <a:off x="5185505" y="2473784"/>
              <a:ext cx="213637" cy="65797"/>
            </a:xfrm>
            <a:custGeom>
              <a:avLst/>
              <a:gdLst/>
              <a:ahLst/>
              <a:cxnLst/>
              <a:rect l="l" t="t" r="r" b="b"/>
              <a:pathLst>
                <a:path w="14800" h="4561" extrusionOk="0">
                  <a:moveTo>
                    <a:pt x="14383" y="0"/>
                  </a:moveTo>
                  <a:cubicBezTo>
                    <a:pt x="13847" y="905"/>
                    <a:pt x="12883" y="1524"/>
                    <a:pt x="11764" y="1524"/>
                  </a:cubicBezTo>
                  <a:lnTo>
                    <a:pt x="0" y="1524"/>
                  </a:lnTo>
                  <a:lnTo>
                    <a:pt x="0" y="4560"/>
                  </a:lnTo>
                  <a:lnTo>
                    <a:pt x="11764" y="4560"/>
                  </a:lnTo>
                  <a:cubicBezTo>
                    <a:pt x="13442" y="4560"/>
                    <a:pt x="14800" y="3203"/>
                    <a:pt x="14800" y="1524"/>
                  </a:cubicBezTo>
                  <a:cubicBezTo>
                    <a:pt x="14800" y="965"/>
                    <a:pt x="14645" y="453"/>
                    <a:pt x="14383" y="0"/>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228;p4"/>
            <p:cNvSpPr/>
            <p:nvPr/>
          </p:nvSpPr>
          <p:spPr>
            <a:xfrm>
              <a:off x="5163160" y="2215457"/>
              <a:ext cx="44705" cy="280326"/>
            </a:xfrm>
            <a:custGeom>
              <a:avLst/>
              <a:gdLst/>
              <a:ahLst/>
              <a:cxnLst/>
              <a:rect l="l" t="t" r="r" b="b"/>
              <a:pathLst>
                <a:path w="3097" h="19432" extrusionOk="0">
                  <a:moveTo>
                    <a:pt x="1548" y="0"/>
                  </a:moveTo>
                  <a:cubicBezTo>
                    <a:pt x="643" y="1429"/>
                    <a:pt x="1" y="5239"/>
                    <a:pt x="1" y="9716"/>
                  </a:cubicBezTo>
                  <a:cubicBezTo>
                    <a:pt x="1" y="14192"/>
                    <a:pt x="643" y="17991"/>
                    <a:pt x="1548" y="19431"/>
                  </a:cubicBezTo>
                  <a:cubicBezTo>
                    <a:pt x="2453" y="17991"/>
                    <a:pt x="3096" y="14192"/>
                    <a:pt x="3096" y="9716"/>
                  </a:cubicBezTo>
                  <a:cubicBezTo>
                    <a:pt x="3096" y="5239"/>
                    <a:pt x="2453" y="1429"/>
                    <a:pt x="1548"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229;p4"/>
            <p:cNvSpPr/>
            <p:nvPr/>
          </p:nvSpPr>
          <p:spPr>
            <a:xfrm>
              <a:off x="5185505" y="2215457"/>
              <a:ext cx="22360" cy="280326"/>
            </a:xfrm>
            <a:custGeom>
              <a:avLst/>
              <a:gdLst/>
              <a:ahLst/>
              <a:cxnLst/>
              <a:rect l="l" t="t" r="r" b="b"/>
              <a:pathLst>
                <a:path w="1549" h="19432" extrusionOk="0">
                  <a:moveTo>
                    <a:pt x="0" y="0"/>
                  </a:moveTo>
                  <a:lnTo>
                    <a:pt x="0" y="19431"/>
                  </a:lnTo>
                  <a:cubicBezTo>
                    <a:pt x="905" y="17991"/>
                    <a:pt x="1548" y="14192"/>
                    <a:pt x="1548" y="9716"/>
                  </a:cubicBezTo>
                  <a:cubicBezTo>
                    <a:pt x="1548" y="5239"/>
                    <a:pt x="905" y="1429"/>
                    <a:pt x="0" y="0"/>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230;p4"/>
            <p:cNvSpPr/>
            <p:nvPr/>
          </p:nvSpPr>
          <p:spPr>
            <a:xfrm>
              <a:off x="4942651" y="2495726"/>
              <a:ext cx="242868" cy="140235"/>
            </a:xfrm>
            <a:custGeom>
              <a:avLst/>
              <a:gdLst/>
              <a:ahLst/>
              <a:cxnLst/>
              <a:rect l="l" t="t" r="r" b="b"/>
              <a:pathLst>
                <a:path w="16825" h="9721" extrusionOk="0">
                  <a:moveTo>
                    <a:pt x="16692" y="0"/>
                  </a:moveTo>
                  <a:cubicBezTo>
                    <a:pt x="14950" y="0"/>
                    <a:pt x="11416" y="1334"/>
                    <a:pt x="7633" y="3516"/>
                  </a:cubicBezTo>
                  <a:cubicBezTo>
                    <a:pt x="3763" y="5754"/>
                    <a:pt x="787" y="8218"/>
                    <a:pt x="1" y="9719"/>
                  </a:cubicBezTo>
                  <a:cubicBezTo>
                    <a:pt x="37" y="9720"/>
                    <a:pt x="74" y="9721"/>
                    <a:pt x="111" y="9721"/>
                  </a:cubicBezTo>
                  <a:cubicBezTo>
                    <a:pt x="1846" y="9721"/>
                    <a:pt x="5393" y="8385"/>
                    <a:pt x="9181" y="6194"/>
                  </a:cubicBezTo>
                  <a:cubicBezTo>
                    <a:pt x="13062" y="3956"/>
                    <a:pt x="16039" y="1491"/>
                    <a:pt x="16824" y="3"/>
                  </a:cubicBezTo>
                  <a:cubicBezTo>
                    <a:pt x="16781" y="1"/>
                    <a:pt x="16737" y="0"/>
                    <a:pt x="16692"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231;p4"/>
            <p:cNvSpPr/>
            <p:nvPr/>
          </p:nvSpPr>
          <p:spPr>
            <a:xfrm>
              <a:off x="4942651" y="2495726"/>
              <a:ext cx="242868" cy="140206"/>
            </a:xfrm>
            <a:custGeom>
              <a:avLst/>
              <a:gdLst/>
              <a:ahLst/>
              <a:cxnLst/>
              <a:rect l="l" t="t" r="r" b="b"/>
              <a:pathLst>
                <a:path w="16825" h="9719" extrusionOk="0">
                  <a:moveTo>
                    <a:pt x="16692" y="0"/>
                  </a:moveTo>
                  <a:cubicBezTo>
                    <a:pt x="14950" y="0"/>
                    <a:pt x="11416" y="1334"/>
                    <a:pt x="7633" y="3516"/>
                  </a:cubicBezTo>
                  <a:cubicBezTo>
                    <a:pt x="3763" y="5754"/>
                    <a:pt x="787" y="8218"/>
                    <a:pt x="1" y="9719"/>
                  </a:cubicBezTo>
                  <a:lnTo>
                    <a:pt x="16824" y="3"/>
                  </a:lnTo>
                  <a:cubicBezTo>
                    <a:pt x="16781" y="1"/>
                    <a:pt x="16737" y="0"/>
                    <a:pt x="16692" y="0"/>
                  </a:cubicBez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232;p4"/>
            <p:cNvSpPr/>
            <p:nvPr/>
          </p:nvSpPr>
          <p:spPr>
            <a:xfrm>
              <a:off x="5185505" y="2495726"/>
              <a:ext cx="242854" cy="140235"/>
            </a:xfrm>
            <a:custGeom>
              <a:avLst/>
              <a:gdLst/>
              <a:ahLst/>
              <a:cxnLst/>
              <a:rect l="l" t="t" r="r" b="b"/>
              <a:pathLst>
                <a:path w="16824" h="9721" extrusionOk="0">
                  <a:moveTo>
                    <a:pt x="132" y="0"/>
                  </a:moveTo>
                  <a:cubicBezTo>
                    <a:pt x="87" y="0"/>
                    <a:pt x="43" y="1"/>
                    <a:pt x="0" y="3"/>
                  </a:cubicBezTo>
                  <a:cubicBezTo>
                    <a:pt x="786" y="1491"/>
                    <a:pt x="3763" y="3956"/>
                    <a:pt x="7644" y="6194"/>
                  </a:cubicBezTo>
                  <a:cubicBezTo>
                    <a:pt x="11431" y="8385"/>
                    <a:pt x="14979" y="9721"/>
                    <a:pt x="16713" y="9721"/>
                  </a:cubicBezTo>
                  <a:cubicBezTo>
                    <a:pt x="16751" y="9721"/>
                    <a:pt x="16788" y="9720"/>
                    <a:pt x="16824" y="9719"/>
                  </a:cubicBezTo>
                  <a:cubicBezTo>
                    <a:pt x="16038" y="8218"/>
                    <a:pt x="13061" y="5754"/>
                    <a:pt x="9180" y="3516"/>
                  </a:cubicBezTo>
                  <a:cubicBezTo>
                    <a:pt x="5409" y="1334"/>
                    <a:pt x="1875" y="0"/>
                    <a:pt x="132"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233;p4"/>
            <p:cNvSpPr/>
            <p:nvPr/>
          </p:nvSpPr>
          <p:spPr>
            <a:xfrm>
              <a:off x="5185505" y="2495769"/>
              <a:ext cx="242854" cy="140192"/>
            </a:xfrm>
            <a:custGeom>
              <a:avLst/>
              <a:gdLst/>
              <a:ahLst/>
              <a:cxnLst/>
              <a:rect l="l" t="t" r="r" b="b"/>
              <a:pathLst>
                <a:path w="16824" h="9718" extrusionOk="0">
                  <a:moveTo>
                    <a:pt x="0" y="0"/>
                  </a:moveTo>
                  <a:cubicBezTo>
                    <a:pt x="786" y="1488"/>
                    <a:pt x="3763" y="3953"/>
                    <a:pt x="7644" y="6191"/>
                  </a:cubicBezTo>
                  <a:cubicBezTo>
                    <a:pt x="11431" y="8382"/>
                    <a:pt x="14979" y="9718"/>
                    <a:pt x="16713" y="9718"/>
                  </a:cubicBezTo>
                  <a:cubicBezTo>
                    <a:pt x="16751" y="9718"/>
                    <a:pt x="16788" y="9717"/>
                    <a:pt x="16824" y="9716"/>
                  </a:cubicBezTo>
                  <a:lnTo>
                    <a:pt x="0" y="0"/>
                  </a:lnTo>
                  <a:close/>
                </a:path>
              </a:pathLst>
            </a:custGeom>
            <a:solidFill>
              <a:srgbClr val="FBB28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234;p4"/>
            <p:cNvSpPr/>
            <p:nvPr/>
          </p:nvSpPr>
          <p:spPr>
            <a:xfrm>
              <a:off x="5141681" y="2451799"/>
              <a:ext cx="87664" cy="87782"/>
            </a:xfrm>
            <a:custGeom>
              <a:avLst/>
              <a:gdLst/>
              <a:ahLst/>
              <a:cxnLst/>
              <a:rect l="l" t="t" r="r" b="b"/>
              <a:pathLst>
                <a:path w="6073" h="6085" extrusionOk="0">
                  <a:moveTo>
                    <a:pt x="3036" y="0"/>
                  </a:moveTo>
                  <a:cubicBezTo>
                    <a:pt x="1358" y="0"/>
                    <a:pt x="0" y="1369"/>
                    <a:pt x="0" y="3048"/>
                  </a:cubicBezTo>
                  <a:cubicBezTo>
                    <a:pt x="0" y="4727"/>
                    <a:pt x="1358" y="6084"/>
                    <a:pt x="3036" y="6084"/>
                  </a:cubicBezTo>
                  <a:cubicBezTo>
                    <a:pt x="4715" y="6084"/>
                    <a:pt x="6072" y="4727"/>
                    <a:pt x="6072" y="3048"/>
                  </a:cubicBezTo>
                  <a:cubicBezTo>
                    <a:pt x="6072" y="1369"/>
                    <a:pt x="4715" y="0"/>
                    <a:pt x="3036" y="0"/>
                  </a:cubicBez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238;p4"/>
            <p:cNvSpPr/>
            <p:nvPr/>
          </p:nvSpPr>
          <p:spPr>
            <a:xfrm>
              <a:off x="3997739" y="1849268"/>
              <a:ext cx="79580" cy="238923"/>
            </a:xfrm>
            <a:custGeom>
              <a:avLst/>
              <a:gdLst/>
              <a:ahLst/>
              <a:cxnLst/>
              <a:rect l="l" t="t" r="r" b="b"/>
              <a:pathLst>
                <a:path w="5513" h="16562" extrusionOk="0">
                  <a:moveTo>
                    <a:pt x="2846" y="0"/>
                  </a:moveTo>
                  <a:cubicBezTo>
                    <a:pt x="2286" y="584"/>
                    <a:pt x="2155" y="953"/>
                    <a:pt x="1596" y="1548"/>
                  </a:cubicBezTo>
                  <a:cubicBezTo>
                    <a:pt x="2346" y="6584"/>
                    <a:pt x="1786" y="11799"/>
                    <a:pt x="0" y="16562"/>
                  </a:cubicBezTo>
                  <a:cubicBezTo>
                    <a:pt x="1834" y="16347"/>
                    <a:pt x="3679" y="16193"/>
                    <a:pt x="5513" y="16097"/>
                  </a:cubicBezTo>
                  <a:cubicBezTo>
                    <a:pt x="3870" y="11454"/>
                    <a:pt x="3370" y="6418"/>
                    <a:pt x="4108" y="1548"/>
                  </a:cubicBezTo>
                  <a:cubicBezTo>
                    <a:pt x="3548" y="953"/>
                    <a:pt x="3405" y="584"/>
                    <a:pt x="2846" y="0"/>
                  </a:cubicBez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239;p4"/>
            <p:cNvSpPr/>
            <p:nvPr/>
          </p:nvSpPr>
          <p:spPr>
            <a:xfrm>
              <a:off x="3885507" y="1577121"/>
              <a:ext cx="285307" cy="329692"/>
            </a:xfrm>
            <a:custGeom>
              <a:avLst/>
              <a:gdLst/>
              <a:ahLst/>
              <a:cxnLst/>
              <a:rect l="l" t="t" r="r" b="b"/>
              <a:pathLst>
                <a:path w="19765" h="22854" extrusionOk="0">
                  <a:moveTo>
                    <a:pt x="10039" y="0"/>
                  </a:moveTo>
                  <a:cubicBezTo>
                    <a:pt x="9395" y="0"/>
                    <a:pt x="8677" y="196"/>
                    <a:pt x="8228" y="553"/>
                  </a:cubicBezTo>
                  <a:cubicBezTo>
                    <a:pt x="8125" y="541"/>
                    <a:pt x="8022" y="535"/>
                    <a:pt x="7918" y="535"/>
                  </a:cubicBezTo>
                  <a:cubicBezTo>
                    <a:pt x="7029" y="535"/>
                    <a:pt x="6145" y="985"/>
                    <a:pt x="5644" y="1732"/>
                  </a:cubicBezTo>
                  <a:cubicBezTo>
                    <a:pt x="5096" y="2554"/>
                    <a:pt x="5049" y="3697"/>
                    <a:pt x="5549" y="4566"/>
                  </a:cubicBezTo>
                  <a:cubicBezTo>
                    <a:pt x="4489" y="4780"/>
                    <a:pt x="3394" y="5030"/>
                    <a:pt x="2715" y="5875"/>
                  </a:cubicBezTo>
                  <a:cubicBezTo>
                    <a:pt x="2048" y="6721"/>
                    <a:pt x="1905" y="8042"/>
                    <a:pt x="2620" y="8864"/>
                  </a:cubicBezTo>
                  <a:cubicBezTo>
                    <a:pt x="1441" y="9304"/>
                    <a:pt x="548" y="10305"/>
                    <a:pt x="274" y="11543"/>
                  </a:cubicBezTo>
                  <a:cubicBezTo>
                    <a:pt x="0" y="12769"/>
                    <a:pt x="381" y="14126"/>
                    <a:pt x="1263" y="15031"/>
                  </a:cubicBezTo>
                  <a:cubicBezTo>
                    <a:pt x="1249" y="15030"/>
                    <a:pt x="1235" y="15030"/>
                    <a:pt x="1221" y="15030"/>
                  </a:cubicBezTo>
                  <a:cubicBezTo>
                    <a:pt x="642" y="15030"/>
                    <a:pt x="356" y="16010"/>
                    <a:pt x="298" y="16603"/>
                  </a:cubicBezTo>
                  <a:cubicBezTo>
                    <a:pt x="179" y="17698"/>
                    <a:pt x="643" y="18853"/>
                    <a:pt x="1489" y="19556"/>
                  </a:cubicBezTo>
                  <a:cubicBezTo>
                    <a:pt x="2094" y="20060"/>
                    <a:pt x="2878" y="20327"/>
                    <a:pt x="3659" y="20327"/>
                  </a:cubicBezTo>
                  <a:cubicBezTo>
                    <a:pt x="3984" y="20327"/>
                    <a:pt x="4309" y="20281"/>
                    <a:pt x="4620" y="20187"/>
                  </a:cubicBezTo>
                  <a:lnTo>
                    <a:pt x="4620" y="20187"/>
                  </a:lnTo>
                  <a:cubicBezTo>
                    <a:pt x="4441" y="20603"/>
                    <a:pt x="4370" y="21365"/>
                    <a:pt x="4632" y="21735"/>
                  </a:cubicBezTo>
                  <a:cubicBezTo>
                    <a:pt x="4885" y="22091"/>
                    <a:pt x="5394" y="22414"/>
                    <a:pt x="5836" y="22414"/>
                  </a:cubicBezTo>
                  <a:cubicBezTo>
                    <a:pt x="5851" y="22414"/>
                    <a:pt x="5867" y="22414"/>
                    <a:pt x="5882" y="22413"/>
                  </a:cubicBezTo>
                  <a:cubicBezTo>
                    <a:pt x="6390" y="22713"/>
                    <a:pt x="6958" y="22854"/>
                    <a:pt x="7530" y="22854"/>
                  </a:cubicBezTo>
                  <a:cubicBezTo>
                    <a:pt x="8365" y="22854"/>
                    <a:pt x="9206" y="22553"/>
                    <a:pt x="9871" y="22008"/>
                  </a:cubicBezTo>
                  <a:cubicBezTo>
                    <a:pt x="10334" y="22292"/>
                    <a:pt x="10857" y="22423"/>
                    <a:pt x="11383" y="22423"/>
                  </a:cubicBezTo>
                  <a:cubicBezTo>
                    <a:pt x="12383" y="22423"/>
                    <a:pt x="13394" y="21947"/>
                    <a:pt x="14026" y="21127"/>
                  </a:cubicBezTo>
                  <a:cubicBezTo>
                    <a:pt x="14408" y="21281"/>
                    <a:pt x="14816" y="21357"/>
                    <a:pt x="15223" y="21357"/>
                  </a:cubicBezTo>
                  <a:cubicBezTo>
                    <a:pt x="15731" y="21357"/>
                    <a:pt x="16237" y="21239"/>
                    <a:pt x="16693" y="21008"/>
                  </a:cubicBezTo>
                  <a:cubicBezTo>
                    <a:pt x="17503" y="20592"/>
                    <a:pt x="18169" y="19615"/>
                    <a:pt x="18396" y="18722"/>
                  </a:cubicBezTo>
                  <a:cubicBezTo>
                    <a:pt x="19146" y="18294"/>
                    <a:pt x="19670" y="17460"/>
                    <a:pt x="19717" y="16579"/>
                  </a:cubicBezTo>
                  <a:cubicBezTo>
                    <a:pt x="19765" y="15710"/>
                    <a:pt x="19241" y="14746"/>
                    <a:pt x="18538" y="14234"/>
                  </a:cubicBezTo>
                  <a:cubicBezTo>
                    <a:pt x="19098" y="13424"/>
                    <a:pt x="19265" y="12352"/>
                    <a:pt x="18991" y="11412"/>
                  </a:cubicBezTo>
                  <a:cubicBezTo>
                    <a:pt x="18717" y="10459"/>
                    <a:pt x="18074" y="9685"/>
                    <a:pt x="17169" y="9304"/>
                  </a:cubicBezTo>
                  <a:cubicBezTo>
                    <a:pt x="17693" y="7519"/>
                    <a:pt x="16895" y="5352"/>
                    <a:pt x="15157" y="4661"/>
                  </a:cubicBezTo>
                  <a:cubicBezTo>
                    <a:pt x="15479" y="3851"/>
                    <a:pt x="15264" y="2839"/>
                    <a:pt x="14621" y="2232"/>
                  </a:cubicBezTo>
                  <a:cubicBezTo>
                    <a:pt x="14121" y="1760"/>
                    <a:pt x="13470" y="1265"/>
                    <a:pt x="12824" y="1265"/>
                  </a:cubicBezTo>
                  <a:cubicBezTo>
                    <a:pt x="12656" y="1265"/>
                    <a:pt x="12488" y="1299"/>
                    <a:pt x="12323" y="1375"/>
                  </a:cubicBezTo>
                  <a:cubicBezTo>
                    <a:pt x="11966" y="708"/>
                    <a:pt x="11311" y="220"/>
                    <a:pt x="10585" y="53"/>
                  </a:cubicBezTo>
                  <a:cubicBezTo>
                    <a:pt x="10416" y="18"/>
                    <a:pt x="10230" y="0"/>
                    <a:pt x="10039" y="0"/>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240;p4"/>
            <p:cNvSpPr/>
            <p:nvPr/>
          </p:nvSpPr>
          <p:spPr>
            <a:xfrm>
              <a:off x="3964394" y="1577193"/>
              <a:ext cx="206420" cy="321556"/>
            </a:xfrm>
            <a:custGeom>
              <a:avLst/>
              <a:gdLst/>
              <a:ahLst/>
              <a:cxnLst/>
              <a:rect l="l" t="t" r="r" b="b"/>
              <a:pathLst>
                <a:path w="14300" h="22290" extrusionOk="0">
                  <a:moveTo>
                    <a:pt x="4595" y="1"/>
                  </a:moveTo>
                  <a:cubicBezTo>
                    <a:pt x="4505" y="1"/>
                    <a:pt x="4414" y="5"/>
                    <a:pt x="4322" y="13"/>
                  </a:cubicBezTo>
                  <a:cubicBezTo>
                    <a:pt x="5120" y="632"/>
                    <a:pt x="5596" y="1679"/>
                    <a:pt x="5465" y="2703"/>
                  </a:cubicBezTo>
                  <a:cubicBezTo>
                    <a:pt x="5601" y="2636"/>
                    <a:pt x="5738" y="2606"/>
                    <a:pt x="5873" y="2606"/>
                  </a:cubicBezTo>
                  <a:cubicBezTo>
                    <a:pt x="6120" y="2606"/>
                    <a:pt x="6362" y="2705"/>
                    <a:pt x="6585" y="2858"/>
                  </a:cubicBezTo>
                  <a:cubicBezTo>
                    <a:pt x="6930" y="3084"/>
                    <a:pt x="7144" y="3525"/>
                    <a:pt x="7108" y="3942"/>
                  </a:cubicBezTo>
                  <a:cubicBezTo>
                    <a:pt x="6370" y="3965"/>
                    <a:pt x="5549" y="4585"/>
                    <a:pt x="5358" y="5299"/>
                  </a:cubicBezTo>
                  <a:cubicBezTo>
                    <a:pt x="5618" y="5039"/>
                    <a:pt x="6004" y="4930"/>
                    <a:pt x="6368" y="4930"/>
                  </a:cubicBezTo>
                  <a:cubicBezTo>
                    <a:pt x="6437" y="4930"/>
                    <a:pt x="6506" y="4934"/>
                    <a:pt x="6573" y="4942"/>
                  </a:cubicBezTo>
                  <a:cubicBezTo>
                    <a:pt x="7001" y="5001"/>
                    <a:pt x="7394" y="5251"/>
                    <a:pt x="7609" y="5620"/>
                  </a:cubicBezTo>
                  <a:cubicBezTo>
                    <a:pt x="7013" y="5823"/>
                    <a:pt x="6406" y="6537"/>
                    <a:pt x="6239" y="7144"/>
                  </a:cubicBezTo>
                  <a:cubicBezTo>
                    <a:pt x="6566" y="6938"/>
                    <a:pt x="6965" y="6838"/>
                    <a:pt x="7370" y="6838"/>
                  </a:cubicBezTo>
                  <a:cubicBezTo>
                    <a:pt x="7922" y="6838"/>
                    <a:pt x="8484" y="7025"/>
                    <a:pt x="8882" y="7383"/>
                  </a:cubicBezTo>
                  <a:cubicBezTo>
                    <a:pt x="7799" y="7514"/>
                    <a:pt x="6858" y="8764"/>
                    <a:pt x="6882" y="9847"/>
                  </a:cubicBezTo>
                  <a:cubicBezTo>
                    <a:pt x="6549" y="9634"/>
                    <a:pt x="6110" y="9551"/>
                    <a:pt x="5668" y="9551"/>
                  </a:cubicBezTo>
                  <a:cubicBezTo>
                    <a:pt x="5321" y="9551"/>
                    <a:pt x="4971" y="9602"/>
                    <a:pt x="4668" y="9680"/>
                  </a:cubicBezTo>
                  <a:cubicBezTo>
                    <a:pt x="3977" y="9871"/>
                    <a:pt x="3382" y="10347"/>
                    <a:pt x="3048" y="10978"/>
                  </a:cubicBezTo>
                  <a:cubicBezTo>
                    <a:pt x="3285" y="10768"/>
                    <a:pt x="3553" y="10687"/>
                    <a:pt x="3844" y="10687"/>
                  </a:cubicBezTo>
                  <a:cubicBezTo>
                    <a:pt x="3949" y="10687"/>
                    <a:pt x="4057" y="10697"/>
                    <a:pt x="4168" y="10716"/>
                  </a:cubicBezTo>
                  <a:cubicBezTo>
                    <a:pt x="4596" y="10776"/>
                    <a:pt x="4989" y="11038"/>
                    <a:pt x="5203" y="11419"/>
                  </a:cubicBezTo>
                  <a:cubicBezTo>
                    <a:pt x="5196" y="11419"/>
                    <a:pt x="5189" y="11419"/>
                    <a:pt x="5181" y="11419"/>
                  </a:cubicBezTo>
                  <a:cubicBezTo>
                    <a:pt x="4329" y="11419"/>
                    <a:pt x="3332" y="12093"/>
                    <a:pt x="3060" y="12895"/>
                  </a:cubicBezTo>
                  <a:cubicBezTo>
                    <a:pt x="3379" y="12725"/>
                    <a:pt x="3732" y="12644"/>
                    <a:pt x="4086" y="12644"/>
                  </a:cubicBezTo>
                  <a:cubicBezTo>
                    <a:pt x="4699" y="12644"/>
                    <a:pt x="5313" y="12886"/>
                    <a:pt x="5751" y="13324"/>
                  </a:cubicBezTo>
                  <a:cubicBezTo>
                    <a:pt x="6108" y="12883"/>
                    <a:pt x="6811" y="12764"/>
                    <a:pt x="7394" y="12740"/>
                  </a:cubicBezTo>
                  <a:cubicBezTo>
                    <a:pt x="7434" y="12738"/>
                    <a:pt x="7473" y="12737"/>
                    <a:pt x="7512" y="12737"/>
                  </a:cubicBezTo>
                  <a:cubicBezTo>
                    <a:pt x="8045" y="12737"/>
                    <a:pt x="8576" y="12960"/>
                    <a:pt x="8942" y="13348"/>
                  </a:cubicBezTo>
                  <a:cubicBezTo>
                    <a:pt x="7870" y="13431"/>
                    <a:pt x="6858" y="14288"/>
                    <a:pt x="6335" y="15241"/>
                  </a:cubicBezTo>
                  <a:cubicBezTo>
                    <a:pt x="6626" y="15106"/>
                    <a:pt x="6942" y="15044"/>
                    <a:pt x="7260" y="15044"/>
                  </a:cubicBezTo>
                  <a:cubicBezTo>
                    <a:pt x="8149" y="15044"/>
                    <a:pt x="9065" y="15528"/>
                    <a:pt x="9573" y="16265"/>
                  </a:cubicBezTo>
                  <a:cubicBezTo>
                    <a:pt x="9444" y="16231"/>
                    <a:pt x="9312" y="16216"/>
                    <a:pt x="9180" y="16216"/>
                  </a:cubicBezTo>
                  <a:cubicBezTo>
                    <a:pt x="8412" y="16216"/>
                    <a:pt x="7625" y="16740"/>
                    <a:pt x="7168" y="17360"/>
                  </a:cubicBezTo>
                  <a:cubicBezTo>
                    <a:pt x="6608" y="16777"/>
                    <a:pt x="5692" y="16384"/>
                    <a:pt x="4870" y="16348"/>
                  </a:cubicBezTo>
                  <a:cubicBezTo>
                    <a:pt x="4839" y="16347"/>
                    <a:pt x="4808" y="16347"/>
                    <a:pt x="4776" y="16347"/>
                  </a:cubicBezTo>
                  <a:cubicBezTo>
                    <a:pt x="3997" y="16347"/>
                    <a:pt x="3215" y="16631"/>
                    <a:pt x="2632" y="17158"/>
                  </a:cubicBezTo>
                  <a:cubicBezTo>
                    <a:pt x="2427" y="16831"/>
                    <a:pt x="2046" y="16717"/>
                    <a:pt x="1662" y="16717"/>
                  </a:cubicBezTo>
                  <a:cubicBezTo>
                    <a:pt x="1556" y="16717"/>
                    <a:pt x="1449" y="16725"/>
                    <a:pt x="1346" y="16741"/>
                  </a:cubicBezTo>
                  <a:cubicBezTo>
                    <a:pt x="858" y="16824"/>
                    <a:pt x="417" y="17074"/>
                    <a:pt x="0" y="17336"/>
                  </a:cubicBezTo>
                  <a:cubicBezTo>
                    <a:pt x="111" y="17311"/>
                    <a:pt x="223" y="17300"/>
                    <a:pt x="334" y="17300"/>
                  </a:cubicBezTo>
                  <a:cubicBezTo>
                    <a:pt x="1138" y="17300"/>
                    <a:pt x="1937" y="17909"/>
                    <a:pt x="2167" y="18693"/>
                  </a:cubicBezTo>
                  <a:cubicBezTo>
                    <a:pt x="2455" y="18494"/>
                    <a:pt x="2929" y="18412"/>
                    <a:pt x="3361" y="18412"/>
                  </a:cubicBezTo>
                  <a:cubicBezTo>
                    <a:pt x="3574" y="18412"/>
                    <a:pt x="3777" y="18432"/>
                    <a:pt x="3941" y="18467"/>
                  </a:cubicBezTo>
                  <a:cubicBezTo>
                    <a:pt x="4453" y="18586"/>
                    <a:pt x="4894" y="18920"/>
                    <a:pt x="5156" y="19372"/>
                  </a:cubicBezTo>
                  <a:cubicBezTo>
                    <a:pt x="5113" y="19370"/>
                    <a:pt x="5070" y="19369"/>
                    <a:pt x="5026" y="19369"/>
                  </a:cubicBezTo>
                  <a:cubicBezTo>
                    <a:pt x="3971" y="19369"/>
                    <a:pt x="2752" y="20052"/>
                    <a:pt x="2215" y="20944"/>
                  </a:cubicBezTo>
                  <a:cubicBezTo>
                    <a:pt x="2649" y="20565"/>
                    <a:pt x="3489" y="20478"/>
                    <a:pt x="4103" y="20478"/>
                  </a:cubicBezTo>
                  <a:cubicBezTo>
                    <a:pt x="4145" y="20478"/>
                    <a:pt x="4187" y="20479"/>
                    <a:pt x="4227" y="20479"/>
                  </a:cubicBezTo>
                  <a:cubicBezTo>
                    <a:pt x="4846" y="20503"/>
                    <a:pt x="5453" y="20741"/>
                    <a:pt x="5906" y="21170"/>
                  </a:cubicBezTo>
                  <a:cubicBezTo>
                    <a:pt x="6527" y="20166"/>
                    <a:pt x="7586" y="19557"/>
                    <a:pt x="8759" y="19557"/>
                  </a:cubicBezTo>
                  <a:cubicBezTo>
                    <a:pt x="8824" y="19557"/>
                    <a:pt x="8889" y="19559"/>
                    <a:pt x="8954" y="19563"/>
                  </a:cubicBezTo>
                  <a:cubicBezTo>
                    <a:pt x="7882" y="20015"/>
                    <a:pt x="7097" y="21134"/>
                    <a:pt x="6799" y="22289"/>
                  </a:cubicBezTo>
                  <a:cubicBezTo>
                    <a:pt x="7489" y="22099"/>
                    <a:pt x="8120" y="21694"/>
                    <a:pt x="8561" y="21122"/>
                  </a:cubicBezTo>
                  <a:cubicBezTo>
                    <a:pt x="8943" y="21276"/>
                    <a:pt x="9351" y="21352"/>
                    <a:pt x="9758" y="21352"/>
                  </a:cubicBezTo>
                  <a:cubicBezTo>
                    <a:pt x="10266" y="21352"/>
                    <a:pt x="10772" y="21234"/>
                    <a:pt x="11228" y="21003"/>
                  </a:cubicBezTo>
                  <a:cubicBezTo>
                    <a:pt x="12038" y="20587"/>
                    <a:pt x="12704" y="19610"/>
                    <a:pt x="12931" y="18717"/>
                  </a:cubicBezTo>
                  <a:cubicBezTo>
                    <a:pt x="13681" y="18289"/>
                    <a:pt x="14205" y="17455"/>
                    <a:pt x="14252" y="16574"/>
                  </a:cubicBezTo>
                  <a:cubicBezTo>
                    <a:pt x="14300" y="15705"/>
                    <a:pt x="13776" y="14741"/>
                    <a:pt x="13073" y="14229"/>
                  </a:cubicBezTo>
                  <a:cubicBezTo>
                    <a:pt x="13633" y="13419"/>
                    <a:pt x="13800" y="12347"/>
                    <a:pt x="13526" y="11407"/>
                  </a:cubicBezTo>
                  <a:cubicBezTo>
                    <a:pt x="13252" y="10454"/>
                    <a:pt x="12609" y="9680"/>
                    <a:pt x="11704" y="9299"/>
                  </a:cubicBezTo>
                  <a:cubicBezTo>
                    <a:pt x="12228" y="7514"/>
                    <a:pt x="11430" y="5347"/>
                    <a:pt x="9692" y="4656"/>
                  </a:cubicBezTo>
                  <a:cubicBezTo>
                    <a:pt x="10014" y="3846"/>
                    <a:pt x="9799" y="2834"/>
                    <a:pt x="9156" y="2227"/>
                  </a:cubicBezTo>
                  <a:cubicBezTo>
                    <a:pt x="8656" y="1755"/>
                    <a:pt x="8005" y="1260"/>
                    <a:pt x="7359" y="1260"/>
                  </a:cubicBezTo>
                  <a:cubicBezTo>
                    <a:pt x="7191" y="1260"/>
                    <a:pt x="7023" y="1294"/>
                    <a:pt x="6858" y="1370"/>
                  </a:cubicBezTo>
                  <a:cubicBezTo>
                    <a:pt x="6501" y="703"/>
                    <a:pt x="5846" y="203"/>
                    <a:pt x="5120" y="48"/>
                  </a:cubicBezTo>
                  <a:cubicBezTo>
                    <a:pt x="4953" y="17"/>
                    <a:pt x="4776" y="1"/>
                    <a:pt x="4595" y="1"/>
                  </a:cubicBezTo>
                  <a:close/>
                </a:path>
              </a:pathLst>
            </a:custGeom>
            <a:solidFill>
              <a:srgbClr val="449E8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241;p4"/>
            <p:cNvSpPr/>
            <p:nvPr/>
          </p:nvSpPr>
          <p:spPr>
            <a:xfrm>
              <a:off x="4055132" y="2408521"/>
              <a:ext cx="526616" cy="714693"/>
            </a:xfrm>
            <a:custGeom>
              <a:avLst/>
              <a:gdLst/>
              <a:ahLst/>
              <a:cxnLst/>
              <a:rect l="l" t="t" r="r" b="b"/>
              <a:pathLst>
                <a:path w="36482" h="49542" extrusionOk="0">
                  <a:moveTo>
                    <a:pt x="18430" y="1"/>
                  </a:moveTo>
                  <a:cubicBezTo>
                    <a:pt x="17993" y="1"/>
                    <a:pt x="17553" y="16"/>
                    <a:pt x="17110" y="47"/>
                  </a:cubicBezTo>
                  <a:cubicBezTo>
                    <a:pt x="8264" y="678"/>
                    <a:pt x="1096" y="7810"/>
                    <a:pt x="430" y="16657"/>
                  </a:cubicBezTo>
                  <a:cubicBezTo>
                    <a:pt x="1" y="22288"/>
                    <a:pt x="2168" y="27432"/>
                    <a:pt x="5859" y="31016"/>
                  </a:cubicBezTo>
                  <a:cubicBezTo>
                    <a:pt x="8788" y="33849"/>
                    <a:pt x="10336" y="37826"/>
                    <a:pt x="10336" y="41898"/>
                  </a:cubicBezTo>
                  <a:lnTo>
                    <a:pt x="10336" y="49542"/>
                  </a:lnTo>
                  <a:lnTo>
                    <a:pt x="26528" y="49542"/>
                  </a:lnTo>
                  <a:lnTo>
                    <a:pt x="26528" y="42088"/>
                  </a:lnTo>
                  <a:cubicBezTo>
                    <a:pt x="26528" y="37921"/>
                    <a:pt x="28100" y="33849"/>
                    <a:pt x="31076" y="30932"/>
                  </a:cubicBezTo>
                  <a:cubicBezTo>
                    <a:pt x="34410" y="27658"/>
                    <a:pt x="36482" y="23098"/>
                    <a:pt x="36482" y="18050"/>
                  </a:cubicBezTo>
                  <a:cubicBezTo>
                    <a:pt x="36482" y="8080"/>
                    <a:pt x="28405" y="1"/>
                    <a:pt x="18430" y="1"/>
                  </a:cubicBez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242;p4"/>
            <p:cNvSpPr/>
            <p:nvPr/>
          </p:nvSpPr>
          <p:spPr>
            <a:xfrm>
              <a:off x="4261379" y="3139010"/>
              <a:ext cx="119464" cy="101343"/>
            </a:xfrm>
            <a:custGeom>
              <a:avLst/>
              <a:gdLst/>
              <a:ahLst/>
              <a:cxnLst/>
              <a:rect l="l" t="t" r="r" b="b"/>
              <a:pathLst>
                <a:path w="8276" h="7025" extrusionOk="0">
                  <a:moveTo>
                    <a:pt x="0" y="0"/>
                  </a:moveTo>
                  <a:lnTo>
                    <a:pt x="0" y="4917"/>
                  </a:lnTo>
                  <a:cubicBezTo>
                    <a:pt x="0" y="6084"/>
                    <a:pt x="941" y="7025"/>
                    <a:pt x="2108" y="7025"/>
                  </a:cubicBezTo>
                  <a:lnTo>
                    <a:pt x="6180" y="7025"/>
                  </a:lnTo>
                  <a:cubicBezTo>
                    <a:pt x="7335" y="7025"/>
                    <a:pt x="8275" y="6084"/>
                    <a:pt x="8275" y="4917"/>
                  </a:cubicBezTo>
                  <a:lnTo>
                    <a:pt x="8275" y="0"/>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243;p4"/>
            <p:cNvSpPr/>
            <p:nvPr/>
          </p:nvSpPr>
          <p:spPr>
            <a:xfrm>
              <a:off x="4261379" y="3139010"/>
              <a:ext cx="119464" cy="101343"/>
            </a:xfrm>
            <a:custGeom>
              <a:avLst/>
              <a:gdLst/>
              <a:ahLst/>
              <a:cxnLst/>
              <a:rect l="l" t="t" r="r" b="b"/>
              <a:pathLst>
                <a:path w="8276" h="7025" extrusionOk="0">
                  <a:moveTo>
                    <a:pt x="0" y="0"/>
                  </a:moveTo>
                  <a:lnTo>
                    <a:pt x="0" y="4917"/>
                  </a:lnTo>
                  <a:cubicBezTo>
                    <a:pt x="0" y="6084"/>
                    <a:pt x="941" y="7025"/>
                    <a:pt x="2108" y="7025"/>
                  </a:cubicBezTo>
                  <a:lnTo>
                    <a:pt x="6180" y="7025"/>
                  </a:lnTo>
                  <a:cubicBezTo>
                    <a:pt x="7335" y="7025"/>
                    <a:pt x="8275" y="6084"/>
                    <a:pt x="8275" y="4917"/>
                  </a:cubicBezTo>
                  <a:lnTo>
                    <a:pt x="8275"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244;p4"/>
            <p:cNvSpPr/>
            <p:nvPr/>
          </p:nvSpPr>
          <p:spPr>
            <a:xfrm>
              <a:off x="4203625" y="3009320"/>
              <a:ext cx="234958" cy="199425"/>
            </a:xfrm>
            <a:custGeom>
              <a:avLst/>
              <a:gdLst/>
              <a:ahLst/>
              <a:cxnLst/>
              <a:rect l="l" t="t" r="r" b="b"/>
              <a:pathLst>
                <a:path w="16277" h="13824" extrusionOk="0">
                  <a:moveTo>
                    <a:pt x="1" y="1"/>
                  </a:moveTo>
                  <a:lnTo>
                    <a:pt x="1" y="9692"/>
                  </a:lnTo>
                  <a:cubicBezTo>
                    <a:pt x="1" y="11978"/>
                    <a:pt x="1846" y="13824"/>
                    <a:pt x="4132" y="13824"/>
                  </a:cubicBezTo>
                  <a:lnTo>
                    <a:pt x="12145" y="13824"/>
                  </a:lnTo>
                  <a:cubicBezTo>
                    <a:pt x="14431" y="13824"/>
                    <a:pt x="16277" y="11978"/>
                    <a:pt x="16277" y="9692"/>
                  </a:cubicBezTo>
                  <a:lnTo>
                    <a:pt x="16277" y="1"/>
                  </a:lnTo>
                  <a:close/>
                </a:path>
              </a:pathLst>
            </a:custGeom>
            <a:solidFill>
              <a:srgbClr val="F2E7D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245;p4"/>
            <p:cNvSpPr/>
            <p:nvPr/>
          </p:nvSpPr>
          <p:spPr>
            <a:xfrm>
              <a:off x="4163409" y="3033773"/>
              <a:ext cx="315389" cy="71697"/>
            </a:xfrm>
            <a:custGeom>
              <a:avLst/>
              <a:gdLst/>
              <a:ahLst/>
              <a:cxnLst/>
              <a:rect l="l" t="t" r="r" b="b"/>
              <a:pathLst>
                <a:path w="21849" h="4970" extrusionOk="0">
                  <a:moveTo>
                    <a:pt x="20523" y="1"/>
                  </a:moveTo>
                  <a:cubicBezTo>
                    <a:pt x="20473" y="1"/>
                    <a:pt x="20423" y="3"/>
                    <a:pt x="20372" y="8"/>
                  </a:cubicBezTo>
                  <a:lnTo>
                    <a:pt x="1489" y="1997"/>
                  </a:lnTo>
                  <a:cubicBezTo>
                    <a:pt x="668" y="2080"/>
                    <a:pt x="1" y="2806"/>
                    <a:pt x="1" y="3628"/>
                  </a:cubicBezTo>
                  <a:cubicBezTo>
                    <a:pt x="1" y="4398"/>
                    <a:pt x="587" y="4969"/>
                    <a:pt x="1337" y="4969"/>
                  </a:cubicBezTo>
                  <a:cubicBezTo>
                    <a:pt x="1387" y="4969"/>
                    <a:pt x="1438" y="4967"/>
                    <a:pt x="1489" y="4961"/>
                  </a:cubicBezTo>
                  <a:lnTo>
                    <a:pt x="20372" y="2973"/>
                  </a:lnTo>
                  <a:cubicBezTo>
                    <a:pt x="21182" y="2890"/>
                    <a:pt x="21849" y="2152"/>
                    <a:pt x="21849" y="1330"/>
                  </a:cubicBezTo>
                  <a:cubicBezTo>
                    <a:pt x="21849" y="571"/>
                    <a:pt x="21263" y="1"/>
                    <a:pt x="20523" y="1"/>
                  </a:cubicBez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246;p4"/>
            <p:cNvSpPr/>
            <p:nvPr/>
          </p:nvSpPr>
          <p:spPr>
            <a:xfrm>
              <a:off x="4163409" y="3109004"/>
              <a:ext cx="315389" cy="71697"/>
            </a:xfrm>
            <a:custGeom>
              <a:avLst/>
              <a:gdLst/>
              <a:ahLst/>
              <a:cxnLst/>
              <a:rect l="l" t="t" r="r" b="b"/>
              <a:pathLst>
                <a:path w="21849" h="4970" extrusionOk="0">
                  <a:moveTo>
                    <a:pt x="20523" y="1"/>
                  </a:moveTo>
                  <a:cubicBezTo>
                    <a:pt x="20473" y="1"/>
                    <a:pt x="20423" y="3"/>
                    <a:pt x="20372" y="8"/>
                  </a:cubicBezTo>
                  <a:lnTo>
                    <a:pt x="1489" y="1997"/>
                  </a:lnTo>
                  <a:cubicBezTo>
                    <a:pt x="668" y="2080"/>
                    <a:pt x="1" y="2818"/>
                    <a:pt x="1" y="3640"/>
                  </a:cubicBezTo>
                  <a:cubicBezTo>
                    <a:pt x="1" y="4399"/>
                    <a:pt x="587" y="4969"/>
                    <a:pt x="1336" y="4969"/>
                  </a:cubicBezTo>
                  <a:cubicBezTo>
                    <a:pt x="1387" y="4969"/>
                    <a:pt x="1438" y="4967"/>
                    <a:pt x="1489" y="4961"/>
                  </a:cubicBezTo>
                  <a:lnTo>
                    <a:pt x="20372" y="2973"/>
                  </a:lnTo>
                  <a:cubicBezTo>
                    <a:pt x="21182" y="2890"/>
                    <a:pt x="21849" y="2163"/>
                    <a:pt x="21849" y="1342"/>
                  </a:cubicBezTo>
                  <a:cubicBezTo>
                    <a:pt x="21849" y="572"/>
                    <a:pt x="21263" y="1"/>
                    <a:pt x="20523" y="1"/>
                  </a:cubicBez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247;p4"/>
            <p:cNvSpPr/>
            <p:nvPr/>
          </p:nvSpPr>
          <p:spPr>
            <a:xfrm>
              <a:off x="4163409" y="3033773"/>
              <a:ext cx="315389" cy="71697"/>
            </a:xfrm>
            <a:custGeom>
              <a:avLst/>
              <a:gdLst/>
              <a:ahLst/>
              <a:cxnLst/>
              <a:rect l="l" t="t" r="r" b="b"/>
              <a:pathLst>
                <a:path w="21849" h="4970" extrusionOk="0">
                  <a:moveTo>
                    <a:pt x="20523" y="1"/>
                  </a:moveTo>
                  <a:cubicBezTo>
                    <a:pt x="20473" y="1"/>
                    <a:pt x="20423" y="3"/>
                    <a:pt x="20372" y="8"/>
                  </a:cubicBezTo>
                  <a:lnTo>
                    <a:pt x="1489" y="1997"/>
                  </a:lnTo>
                  <a:cubicBezTo>
                    <a:pt x="668" y="2080"/>
                    <a:pt x="1" y="2806"/>
                    <a:pt x="1" y="3628"/>
                  </a:cubicBezTo>
                  <a:cubicBezTo>
                    <a:pt x="1" y="4398"/>
                    <a:pt x="587" y="4969"/>
                    <a:pt x="1337" y="4969"/>
                  </a:cubicBezTo>
                  <a:cubicBezTo>
                    <a:pt x="1387" y="4969"/>
                    <a:pt x="1438" y="4967"/>
                    <a:pt x="1489" y="4961"/>
                  </a:cubicBezTo>
                  <a:lnTo>
                    <a:pt x="20372" y="2973"/>
                  </a:lnTo>
                  <a:cubicBezTo>
                    <a:pt x="21182" y="2890"/>
                    <a:pt x="21849" y="2152"/>
                    <a:pt x="21849" y="1330"/>
                  </a:cubicBezTo>
                  <a:cubicBezTo>
                    <a:pt x="21849" y="571"/>
                    <a:pt x="21263" y="1"/>
                    <a:pt x="20523"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248;p4"/>
            <p:cNvSpPr/>
            <p:nvPr/>
          </p:nvSpPr>
          <p:spPr>
            <a:xfrm>
              <a:off x="4163409" y="3109004"/>
              <a:ext cx="315389" cy="71697"/>
            </a:xfrm>
            <a:custGeom>
              <a:avLst/>
              <a:gdLst/>
              <a:ahLst/>
              <a:cxnLst/>
              <a:rect l="l" t="t" r="r" b="b"/>
              <a:pathLst>
                <a:path w="21849" h="4970" extrusionOk="0">
                  <a:moveTo>
                    <a:pt x="20523" y="1"/>
                  </a:moveTo>
                  <a:cubicBezTo>
                    <a:pt x="20473" y="1"/>
                    <a:pt x="20423" y="3"/>
                    <a:pt x="20372" y="8"/>
                  </a:cubicBezTo>
                  <a:lnTo>
                    <a:pt x="1489" y="1997"/>
                  </a:lnTo>
                  <a:cubicBezTo>
                    <a:pt x="668" y="2080"/>
                    <a:pt x="1" y="2818"/>
                    <a:pt x="1" y="3640"/>
                  </a:cubicBezTo>
                  <a:cubicBezTo>
                    <a:pt x="1" y="4399"/>
                    <a:pt x="587" y="4969"/>
                    <a:pt x="1336" y="4969"/>
                  </a:cubicBezTo>
                  <a:cubicBezTo>
                    <a:pt x="1387" y="4969"/>
                    <a:pt x="1438" y="4967"/>
                    <a:pt x="1489" y="4961"/>
                  </a:cubicBezTo>
                  <a:lnTo>
                    <a:pt x="20372" y="2973"/>
                  </a:lnTo>
                  <a:cubicBezTo>
                    <a:pt x="21182" y="2890"/>
                    <a:pt x="21849" y="2163"/>
                    <a:pt x="21849" y="1342"/>
                  </a:cubicBezTo>
                  <a:cubicBezTo>
                    <a:pt x="21849" y="572"/>
                    <a:pt x="21263" y="1"/>
                    <a:pt x="20523"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249;p4"/>
            <p:cNvSpPr/>
            <p:nvPr/>
          </p:nvSpPr>
          <p:spPr>
            <a:xfrm>
              <a:off x="4190908" y="2999367"/>
              <a:ext cx="260392" cy="19937"/>
            </a:xfrm>
            <a:custGeom>
              <a:avLst/>
              <a:gdLst/>
              <a:ahLst/>
              <a:cxnLst/>
              <a:rect l="l" t="t" r="r" b="b"/>
              <a:pathLst>
                <a:path w="18039" h="1382" extrusionOk="0">
                  <a:moveTo>
                    <a:pt x="691" y="0"/>
                  </a:moveTo>
                  <a:cubicBezTo>
                    <a:pt x="310" y="0"/>
                    <a:pt x="1" y="310"/>
                    <a:pt x="1" y="691"/>
                  </a:cubicBezTo>
                  <a:cubicBezTo>
                    <a:pt x="1" y="1072"/>
                    <a:pt x="310" y="1381"/>
                    <a:pt x="691" y="1381"/>
                  </a:cubicBezTo>
                  <a:lnTo>
                    <a:pt x="17348" y="1381"/>
                  </a:lnTo>
                  <a:cubicBezTo>
                    <a:pt x="17729" y="1381"/>
                    <a:pt x="18039" y="1072"/>
                    <a:pt x="18039" y="691"/>
                  </a:cubicBezTo>
                  <a:cubicBezTo>
                    <a:pt x="18039" y="310"/>
                    <a:pt x="17729" y="0"/>
                    <a:pt x="17348" y="0"/>
                  </a:cubicBez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250;p4"/>
            <p:cNvSpPr/>
            <p:nvPr/>
          </p:nvSpPr>
          <p:spPr>
            <a:xfrm>
              <a:off x="4190908" y="2999367"/>
              <a:ext cx="260392" cy="19937"/>
            </a:xfrm>
            <a:custGeom>
              <a:avLst/>
              <a:gdLst/>
              <a:ahLst/>
              <a:cxnLst/>
              <a:rect l="l" t="t" r="r" b="b"/>
              <a:pathLst>
                <a:path w="18039" h="1382" extrusionOk="0">
                  <a:moveTo>
                    <a:pt x="691" y="0"/>
                  </a:moveTo>
                  <a:cubicBezTo>
                    <a:pt x="310" y="0"/>
                    <a:pt x="1" y="310"/>
                    <a:pt x="1" y="691"/>
                  </a:cubicBezTo>
                  <a:cubicBezTo>
                    <a:pt x="1" y="1072"/>
                    <a:pt x="310" y="1381"/>
                    <a:pt x="691" y="1381"/>
                  </a:cubicBezTo>
                  <a:lnTo>
                    <a:pt x="17348" y="1381"/>
                  </a:lnTo>
                  <a:cubicBezTo>
                    <a:pt x="17729" y="1381"/>
                    <a:pt x="18039" y="1072"/>
                    <a:pt x="18039" y="691"/>
                  </a:cubicBezTo>
                  <a:cubicBezTo>
                    <a:pt x="18039" y="310"/>
                    <a:pt x="17729" y="0"/>
                    <a:pt x="17348" y="0"/>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251;p4"/>
            <p:cNvSpPr/>
            <p:nvPr/>
          </p:nvSpPr>
          <p:spPr>
            <a:xfrm>
              <a:off x="4086759" y="2454193"/>
              <a:ext cx="196980" cy="270718"/>
            </a:xfrm>
            <a:custGeom>
              <a:avLst/>
              <a:gdLst/>
              <a:ahLst/>
              <a:cxnLst/>
              <a:rect l="l" t="t" r="r" b="b"/>
              <a:pathLst>
                <a:path w="13646" h="18766" extrusionOk="0">
                  <a:moveTo>
                    <a:pt x="10192" y="1"/>
                  </a:moveTo>
                  <a:cubicBezTo>
                    <a:pt x="6787" y="1620"/>
                    <a:pt x="3954" y="4394"/>
                    <a:pt x="2251" y="7764"/>
                  </a:cubicBezTo>
                  <a:cubicBezTo>
                    <a:pt x="548" y="11133"/>
                    <a:pt x="1" y="15062"/>
                    <a:pt x="703" y="18765"/>
                  </a:cubicBezTo>
                  <a:cubicBezTo>
                    <a:pt x="1001" y="15241"/>
                    <a:pt x="2572" y="11609"/>
                    <a:pt x="4847" y="8883"/>
                  </a:cubicBezTo>
                  <a:cubicBezTo>
                    <a:pt x="7109" y="6168"/>
                    <a:pt x="10228" y="4156"/>
                    <a:pt x="13645" y="3239"/>
                  </a:cubicBezTo>
                  <a:cubicBezTo>
                    <a:pt x="12419" y="2132"/>
                    <a:pt x="11419" y="1108"/>
                    <a:pt x="1019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252;p4"/>
            <p:cNvSpPr/>
            <p:nvPr/>
          </p:nvSpPr>
          <p:spPr>
            <a:xfrm>
              <a:off x="3474399" y="2029953"/>
              <a:ext cx="700890" cy="362425"/>
            </a:xfrm>
            <a:custGeom>
              <a:avLst/>
              <a:gdLst/>
              <a:ahLst/>
              <a:cxnLst/>
              <a:rect l="l" t="t" r="r" b="b"/>
              <a:pathLst>
                <a:path w="48555" h="25123" extrusionOk="0">
                  <a:moveTo>
                    <a:pt x="1" y="4358"/>
                  </a:moveTo>
                  <a:lnTo>
                    <a:pt x="32624" y="25123"/>
                  </a:lnTo>
                  <a:lnTo>
                    <a:pt x="48554" y="536"/>
                  </a:lnTo>
                  <a:cubicBezTo>
                    <a:pt x="32290" y="1"/>
                    <a:pt x="15979" y="1286"/>
                    <a:pt x="1" y="4358"/>
                  </a:cubicBez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253;p4"/>
            <p:cNvSpPr/>
            <p:nvPr/>
          </p:nvSpPr>
          <p:spPr>
            <a:xfrm>
              <a:off x="3474399" y="2035969"/>
              <a:ext cx="700890" cy="356409"/>
            </a:xfrm>
            <a:custGeom>
              <a:avLst/>
              <a:gdLst/>
              <a:ahLst/>
              <a:cxnLst/>
              <a:rect l="l" t="t" r="r" b="b"/>
              <a:pathLst>
                <a:path w="48555" h="24706" extrusionOk="0">
                  <a:moveTo>
                    <a:pt x="41367" y="1"/>
                  </a:moveTo>
                  <a:cubicBezTo>
                    <a:pt x="27493" y="1"/>
                    <a:pt x="13626" y="1322"/>
                    <a:pt x="1" y="3941"/>
                  </a:cubicBezTo>
                  <a:lnTo>
                    <a:pt x="32624" y="24706"/>
                  </a:lnTo>
                  <a:lnTo>
                    <a:pt x="48554" y="119"/>
                  </a:lnTo>
                  <a:cubicBezTo>
                    <a:pt x="46159" y="40"/>
                    <a:pt x="43763" y="1"/>
                    <a:pt x="41367" y="1"/>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254;p4"/>
            <p:cNvSpPr/>
            <p:nvPr/>
          </p:nvSpPr>
          <p:spPr>
            <a:xfrm>
              <a:off x="5100945" y="2844634"/>
              <a:ext cx="652244" cy="497899"/>
            </a:xfrm>
            <a:custGeom>
              <a:avLst/>
              <a:gdLst/>
              <a:ahLst/>
              <a:cxnLst/>
              <a:rect l="l" t="t" r="r" b="b"/>
              <a:pathLst>
                <a:path w="45185" h="34514" extrusionOk="0">
                  <a:moveTo>
                    <a:pt x="37827" y="0"/>
                  </a:moveTo>
                  <a:cubicBezTo>
                    <a:pt x="16417" y="0"/>
                    <a:pt x="4290" y="11993"/>
                    <a:pt x="0" y="16727"/>
                  </a:cubicBezTo>
                  <a:lnTo>
                    <a:pt x="6966" y="30372"/>
                  </a:lnTo>
                  <a:cubicBezTo>
                    <a:pt x="10692" y="32550"/>
                    <a:pt x="14740" y="34003"/>
                    <a:pt x="18908" y="34396"/>
                  </a:cubicBezTo>
                  <a:cubicBezTo>
                    <a:pt x="19765" y="34475"/>
                    <a:pt x="20625" y="34514"/>
                    <a:pt x="21486" y="34514"/>
                  </a:cubicBezTo>
                  <a:cubicBezTo>
                    <a:pt x="28005" y="34514"/>
                    <a:pt x="34540" y="32279"/>
                    <a:pt x="39672" y="28336"/>
                  </a:cubicBezTo>
                  <a:lnTo>
                    <a:pt x="40053" y="27681"/>
                  </a:lnTo>
                  <a:cubicBezTo>
                    <a:pt x="44827" y="19418"/>
                    <a:pt x="45185" y="9333"/>
                    <a:pt x="41017" y="761"/>
                  </a:cubicBezTo>
                  <a:lnTo>
                    <a:pt x="40684" y="70"/>
                  </a:lnTo>
                  <a:cubicBezTo>
                    <a:pt x="39714" y="23"/>
                    <a:pt x="38762" y="0"/>
                    <a:pt x="37827" y="0"/>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255;p4"/>
            <p:cNvSpPr/>
            <p:nvPr/>
          </p:nvSpPr>
          <p:spPr>
            <a:xfrm>
              <a:off x="4426371" y="2962090"/>
              <a:ext cx="1317710" cy="1259866"/>
            </a:xfrm>
            <a:custGeom>
              <a:avLst/>
              <a:gdLst/>
              <a:ahLst/>
              <a:cxnLst/>
              <a:rect l="l" t="t" r="r" b="b"/>
              <a:pathLst>
                <a:path w="91286" h="87333" extrusionOk="0">
                  <a:moveTo>
                    <a:pt x="87821" y="17741"/>
                  </a:moveTo>
                  <a:lnTo>
                    <a:pt x="87761" y="17843"/>
                  </a:lnTo>
                  <a:lnTo>
                    <a:pt x="87761" y="17843"/>
                  </a:lnTo>
                  <a:cubicBezTo>
                    <a:pt x="87782" y="17810"/>
                    <a:pt x="87801" y="17775"/>
                    <a:pt x="87821" y="17741"/>
                  </a:cubicBezTo>
                  <a:close/>
                  <a:moveTo>
                    <a:pt x="90155" y="1"/>
                  </a:moveTo>
                  <a:lnTo>
                    <a:pt x="90155" y="1"/>
                  </a:lnTo>
                  <a:cubicBezTo>
                    <a:pt x="87523" y="19312"/>
                    <a:pt x="72331" y="21801"/>
                    <a:pt x="68914" y="22110"/>
                  </a:cubicBezTo>
                  <a:cubicBezTo>
                    <a:pt x="67306" y="22146"/>
                    <a:pt x="65544" y="22158"/>
                    <a:pt x="63627" y="22158"/>
                  </a:cubicBezTo>
                  <a:lnTo>
                    <a:pt x="29028" y="22158"/>
                  </a:lnTo>
                  <a:lnTo>
                    <a:pt x="29028" y="6323"/>
                  </a:lnTo>
                  <a:lnTo>
                    <a:pt x="0" y="42149"/>
                  </a:lnTo>
                  <a:lnTo>
                    <a:pt x="29028" y="87333"/>
                  </a:lnTo>
                  <a:lnTo>
                    <a:pt x="29028" y="70831"/>
                  </a:lnTo>
                  <a:lnTo>
                    <a:pt x="38898" y="70831"/>
                  </a:lnTo>
                  <a:cubicBezTo>
                    <a:pt x="50209" y="70831"/>
                    <a:pt x="60651" y="64806"/>
                    <a:pt x="66306" y="55007"/>
                  </a:cubicBezTo>
                  <a:lnTo>
                    <a:pt x="83916" y="24516"/>
                  </a:lnTo>
                  <a:lnTo>
                    <a:pt x="86785" y="19539"/>
                  </a:lnTo>
                  <a:cubicBezTo>
                    <a:pt x="86785" y="19539"/>
                    <a:pt x="86785" y="19539"/>
                    <a:pt x="86785" y="19527"/>
                  </a:cubicBezTo>
                  <a:lnTo>
                    <a:pt x="87761" y="17843"/>
                  </a:lnTo>
                  <a:lnTo>
                    <a:pt x="87761" y="17843"/>
                  </a:lnTo>
                  <a:cubicBezTo>
                    <a:pt x="87670" y="17996"/>
                    <a:pt x="87571" y="18142"/>
                    <a:pt x="87464" y="18289"/>
                  </a:cubicBezTo>
                  <a:cubicBezTo>
                    <a:pt x="90381" y="12609"/>
                    <a:pt x="91286" y="6168"/>
                    <a:pt x="90155" y="1"/>
                  </a:cubicBez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256;p4"/>
            <p:cNvSpPr/>
            <p:nvPr/>
          </p:nvSpPr>
          <p:spPr>
            <a:xfrm>
              <a:off x="4473457" y="3379593"/>
              <a:ext cx="1006117" cy="533892"/>
            </a:xfrm>
            <a:custGeom>
              <a:avLst/>
              <a:gdLst/>
              <a:ahLst/>
              <a:cxnLst/>
              <a:rect l="l" t="t" r="r" b="b"/>
              <a:pathLst>
                <a:path w="69700" h="37009" extrusionOk="0">
                  <a:moveTo>
                    <a:pt x="52665" y="0"/>
                  </a:moveTo>
                  <a:cubicBezTo>
                    <a:pt x="50351" y="0"/>
                    <a:pt x="48172" y="1779"/>
                    <a:pt x="46899" y="3814"/>
                  </a:cubicBezTo>
                  <a:cubicBezTo>
                    <a:pt x="45447" y="6135"/>
                    <a:pt x="44733" y="8862"/>
                    <a:pt x="43244" y="11160"/>
                  </a:cubicBezTo>
                  <a:cubicBezTo>
                    <a:pt x="41968" y="13131"/>
                    <a:pt x="39806" y="14831"/>
                    <a:pt x="37549" y="14831"/>
                  </a:cubicBezTo>
                  <a:cubicBezTo>
                    <a:pt x="37174" y="14831"/>
                    <a:pt x="36798" y="14784"/>
                    <a:pt x="36422" y="14684"/>
                  </a:cubicBezTo>
                  <a:cubicBezTo>
                    <a:pt x="32576" y="13660"/>
                    <a:pt x="31445" y="8040"/>
                    <a:pt x="27599" y="7028"/>
                  </a:cubicBezTo>
                  <a:cubicBezTo>
                    <a:pt x="27215" y="6927"/>
                    <a:pt x="26829" y="6880"/>
                    <a:pt x="26444" y="6880"/>
                  </a:cubicBezTo>
                  <a:cubicBezTo>
                    <a:pt x="24480" y="6880"/>
                    <a:pt x="22558" y="8109"/>
                    <a:pt x="21194" y="9612"/>
                  </a:cubicBezTo>
                  <a:cubicBezTo>
                    <a:pt x="19551" y="11398"/>
                    <a:pt x="18396" y="13589"/>
                    <a:pt x="16658" y="15279"/>
                  </a:cubicBezTo>
                  <a:cubicBezTo>
                    <a:pt x="15376" y="16526"/>
                    <a:pt x="13596" y="17462"/>
                    <a:pt x="11866" y="17462"/>
                  </a:cubicBezTo>
                  <a:cubicBezTo>
                    <a:pt x="11250" y="17462"/>
                    <a:pt x="10640" y="17343"/>
                    <a:pt x="10062" y="17077"/>
                  </a:cubicBezTo>
                  <a:cubicBezTo>
                    <a:pt x="8335" y="16279"/>
                    <a:pt x="7192" y="14291"/>
                    <a:pt x="5311" y="14041"/>
                  </a:cubicBezTo>
                  <a:cubicBezTo>
                    <a:pt x="5184" y="14025"/>
                    <a:pt x="5059" y="14017"/>
                    <a:pt x="4934" y="14017"/>
                  </a:cubicBezTo>
                  <a:cubicBezTo>
                    <a:pt x="3429" y="14017"/>
                    <a:pt x="2080" y="15168"/>
                    <a:pt x="1168" y="16410"/>
                  </a:cubicBezTo>
                  <a:cubicBezTo>
                    <a:pt x="727" y="17006"/>
                    <a:pt x="334" y="17637"/>
                    <a:pt x="1" y="18292"/>
                  </a:cubicBezTo>
                  <a:lnTo>
                    <a:pt x="9954" y="33794"/>
                  </a:lnTo>
                  <a:cubicBezTo>
                    <a:pt x="12776" y="33389"/>
                    <a:pt x="15479" y="32400"/>
                    <a:pt x="18229" y="31674"/>
                  </a:cubicBezTo>
                  <a:cubicBezTo>
                    <a:pt x="21771" y="30744"/>
                    <a:pt x="25428" y="30288"/>
                    <a:pt x="29086" y="30288"/>
                  </a:cubicBezTo>
                  <a:cubicBezTo>
                    <a:pt x="37320" y="30288"/>
                    <a:pt x="45562" y="32598"/>
                    <a:pt x="52519" y="37008"/>
                  </a:cubicBezTo>
                  <a:cubicBezTo>
                    <a:pt x="56794" y="34317"/>
                    <a:pt x="60437" y="30591"/>
                    <a:pt x="63044" y="26066"/>
                  </a:cubicBezTo>
                  <a:lnTo>
                    <a:pt x="69700" y="14541"/>
                  </a:lnTo>
                  <a:cubicBezTo>
                    <a:pt x="69681" y="14541"/>
                    <a:pt x="69662" y="14541"/>
                    <a:pt x="69644" y="14541"/>
                  </a:cubicBezTo>
                  <a:cubicBezTo>
                    <a:pt x="68464" y="14541"/>
                    <a:pt x="67395" y="15271"/>
                    <a:pt x="66223" y="15470"/>
                  </a:cubicBezTo>
                  <a:cubicBezTo>
                    <a:pt x="65998" y="15508"/>
                    <a:pt x="65775" y="15527"/>
                    <a:pt x="65555" y="15527"/>
                  </a:cubicBezTo>
                  <a:cubicBezTo>
                    <a:pt x="63111" y="15527"/>
                    <a:pt x="61018" y="13258"/>
                    <a:pt x="60068" y="10910"/>
                  </a:cubicBezTo>
                  <a:cubicBezTo>
                    <a:pt x="59032" y="8338"/>
                    <a:pt x="58758" y="5469"/>
                    <a:pt x="57353" y="3087"/>
                  </a:cubicBezTo>
                  <a:cubicBezTo>
                    <a:pt x="56532" y="1682"/>
                    <a:pt x="55246" y="468"/>
                    <a:pt x="53650" y="111"/>
                  </a:cubicBezTo>
                  <a:cubicBezTo>
                    <a:pt x="53321" y="36"/>
                    <a:pt x="52991" y="0"/>
                    <a:pt x="52665" y="0"/>
                  </a:cubicBez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268;p4"/>
            <p:cNvSpPr/>
            <p:nvPr/>
          </p:nvSpPr>
          <p:spPr>
            <a:xfrm>
              <a:off x="5309069" y="3545896"/>
              <a:ext cx="17206" cy="235505"/>
            </a:xfrm>
            <a:custGeom>
              <a:avLst/>
              <a:gdLst/>
              <a:ahLst/>
              <a:cxnLst/>
              <a:rect l="l" t="t" r="r" b="b"/>
              <a:pathLst>
                <a:path w="1192" h="16325" extrusionOk="0">
                  <a:moveTo>
                    <a:pt x="1" y="1"/>
                  </a:moveTo>
                  <a:lnTo>
                    <a:pt x="1" y="16229"/>
                  </a:lnTo>
                  <a:cubicBezTo>
                    <a:pt x="394" y="16253"/>
                    <a:pt x="799" y="16289"/>
                    <a:pt x="1192" y="16324"/>
                  </a:cubicBezTo>
                  <a:lnTo>
                    <a:pt x="1192"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269;p4"/>
            <p:cNvSpPr/>
            <p:nvPr/>
          </p:nvSpPr>
          <p:spPr>
            <a:xfrm>
              <a:off x="5275392" y="3529926"/>
              <a:ext cx="78035" cy="31968"/>
            </a:xfrm>
            <a:custGeom>
              <a:avLst/>
              <a:gdLst/>
              <a:ahLst/>
              <a:cxnLst/>
              <a:rect l="l" t="t" r="r" b="b"/>
              <a:pathLst>
                <a:path w="5406" h="2216" extrusionOk="0">
                  <a:moveTo>
                    <a:pt x="1108" y="1"/>
                  </a:moveTo>
                  <a:cubicBezTo>
                    <a:pt x="500" y="1"/>
                    <a:pt x="0" y="501"/>
                    <a:pt x="0" y="1108"/>
                  </a:cubicBezTo>
                  <a:cubicBezTo>
                    <a:pt x="0" y="1727"/>
                    <a:pt x="500" y="2215"/>
                    <a:pt x="1108" y="2215"/>
                  </a:cubicBezTo>
                  <a:lnTo>
                    <a:pt x="5406" y="2215"/>
                  </a:lnTo>
                  <a:lnTo>
                    <a:pt x="540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270;p4"/>
            <p:cNvSpPr/>
            <p:nvPr/>
          </p:nvSpPr>
          <p:spPr>
            <a:xfrm>
              <a:off x="5275392" y="3529926"/>
              <a:ext cx="78035" cy="31968"/>
            </a:xfrm>
            <a:custGeom>
              <a:avLst/>
              <a:gdLst/>
              <a:ahLst/>
              <a:cxnLst/>
              <a:rect l="l" t="t" r="r" b="b"/>
              <a:pathLst>
                <a:path w="5406" h="2216" extrusionOk="0">
                  <a:moveTo>
                    <a:pt x="1108" y="1"/>
                  </a:moveTo>
                  <a:cubicBezTo>
                    <a:pt x="500" y="1"/>
                    <a:pt x="0" y="501"/>
                    <a:pt x="0" y="1108"/>
                  </a:cubicBezTo>
                  <a:cubicBezTo>
                    <a:pt x="0" y="1727"/>
                    <a:pt x="500" y="2215"/>
                    <a:pt x="1108" y="2215"/>
                  </a:cubicBezTo>
                  <a:lnTo>
                    <a:pt x="5406" y="2215"/>
                  </a:lnTo>
                  <a:lnTo>
                    <a:pt x="540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271;p4"/>
            <p:cNvSpPr/>
            <p:nvPr/>
          </p:nvSpPr>
          <p:spPr>
            <a:xfrm>
              <a:off x="5275392" y="3538005"/>
              <a:ext cx="78035" cy="23889"/>
            </a:xfrm>
            <a:custGeom>
              <a:avLst/>
              <a:gdLst/>
              <a:ahLst/>
              <a:cxnLst/>
              <a:rect l="l" t="t" r="r" b="b"/>
              <a:pathLst>
                <a:path w="5406" h="1656" extrusionOk="0">
                  <a:moveTo>
                    <a:pt x="155" y="0"/>
                  </a:moveTo>
                  <a:cubicBezTo>
                    <a:pt x="60" y="155"/>
                    <a:pt x="0" y="345"/>
                    <a:pt x="0" y="548"/>
                  </a:cubicBezTo>
                  <a:cubicBezTo>
                    <a:pt x="0" y="1167"/>
                    <a:pt x="500" y="1655"/>
                    <a:pt x="1108" y="1655"/>
                  </a:cubicBezTo>
                  <a:lnTo>
                    <a:pt x="5406" y="1655"/>
                  </a:lnTo>
                  <a:lnTo>
                    <a:pt x="5406" y="548"/>
                  </a:lnTo>
                  <a:lnTo>
                    <a:pt x="1108" y="548"/>
                  </a:lnTo>
                  <a:cubicBezTo>
                    <a:pt x="703" y="548"/>
                    <a:pt x="346" y="322"/>
                    <a:pt x="15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272;p4"/>
            <p:cNvSpPr/>
            <p:nvPr/>
          </p:nvSpPr>
          <p:spPr>
            <a:xfrm>
              <a:off x="5345344" y="3443529"/>
              <a:ext cx="16340" cy="102381"/>
            </a:xfrm>
            <a:custGeom>
              <a:avLst/>
              <a:gdLst/>
              <a:ahLst/>
              <a:cxnLst/>
              <a:rect l="l" t="t" r="r" b="b"/>
              <a:pathLst>
                <a:path w="1132" h="7097" extrusionOk="0">
                  <a:moveTo>
                    <a:pt x="560" y="1"/>
                  </a:moveTo>
                  <a:cubicBezTo>
                    <a:pt x="226" y="525"/>
                    <a:pt x="0" y="1918"/>
                    <a:pt x="0" y="3549"/>
                  </a:cubicBezTo>
                  <a:cubicBezTo>
                    <a:pt x="0" y="5192"/>
                    <a:pt x="226" y="6573"/>
                    <a:pt x="560" y="7097"/>
                  </a:cubicBezTo>
                  <a:cubicBezTo>
                    <a:pt x="893" y="6573"/>
                    <a:pt x="1131" y="5192"/>
                    <a:pt x="1131" y="3549"/>
                  </a:cubicBezTo>
                  <a:cubicBezTo>
                    <a:pt x="1131" y="1918"/>
                    <a:pt x="893" y="525"/>
                    <a:pt x="56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273;p4"/>
            <p:cNvSpPr/>
            <p:nvPr/>
          </p:nvSpPr>
          <p:spPr>
            <a:xfrm>
              <a:off x="5345344" y="3443529"/>
              <a:ext cx="8084" cy="102381"/>
            </a:xfrm>
            <a:custGeom>
              <a:avLst/>
              <a:gdLst/>
              <a:ahLst/>
              <a:cxnLst/>
              <a:rect l="l" t="t" r="r" b="b"/>
              <a:pathLst>
                <a:path w="560" h="7097" extrusionOk="0">
                  <a:moveTo>
                    <a:pt x="560" y="1"/>
                  </a:moveTo>
                  <a:cubicBezTo>
                    <a:pt x="226" y="525"/>
                    <a:pt x="0" y="1918"/>
                    <a:pt x="0" y="3549"/>
                  </a:cubicBezTo>
                  <a:cubicBezTo>
                    <a:pt x="0" y="5192"/>
                    <a:pt x="226" y="6573"/>
                    <a:pt x="560" y="7097"/>
                  </a:cubicBezTo>
                  <a:lnTo>
                    <a:pt x="560"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274;p4"/>
            <p:cNvSpPr/>
            <p:nvPr/>
          </p:nvSpPr>
          <p:spPr>
            <a:xfrm>
              <a:off x="5353413" y="3545896"/>
              <a:ext cx="88703" cy="51212"/>
            </a:xfrm>
            <a:custGeom>
              <a:avLst/>
              <a:gdLst/>
              <a:ahLst/>
              <a:cxnLst/>
              <a:rect l="l" t="t" r="r" b="b"/>
              <a:pathLst>
                <a:path w="6145" h="3550" extrusionOk="0">
                  <a:moveTo>
                    <a:pt x="45" y="0"/>
                  </a:moveTo>
                  <a:cubicBezTo>
                    <a:pt x="30" y="0"/>
                    <a:pt x="15" y="0"/>
                    <a:pt x="1" y="1"/>
                  </a:cubicBezTo>
                  <a:cubicBezTo>
                    <a:pt x="286" y="549"/>
                    <a:pt x="1382" y="1453"/>
                    <a:pt x="2787" y="2263"/>
                  </a:cubicBezTo>
                  <a:cubicBezTo>
                    <a:pt x="4171" y="3065"/>
                    <a:pt x="5463" y="3550"/>
                    <a:pt x="6100" y="3550"/>
                  </a:cubicBezTo>
                  <a:cubicBezTo>
                    <a:pt x="6115" y="3550"/>
                    <a:pt x="6130" y="3549"/>
                    <a:pt x="6144" y="3549"/>
                  </a:cubicBezTo>
                  <a:cubicBezTo>
                    <a:pt x="5859" y="3001"/>
                    <a:pt x="4775" y="2108"/>
                    <a:pt x="3358" y="1287"/>
                  </a:cubicBezTo>
                  <a:cubicBezTo>
                    <a:pt x="1975" y="484"/>
                    <a:pt x="682" y="0"/>
                    <a:pt x="4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275;p4"/>
            <p:cNvSpPr/>
            <p:nvPr/>
          </p:nvSpPr>
          <p:spPr>
            <a:xfrm>
              <a:off x="5353413" y="3545896"/>
              <a:ext cx="88703" cy="51198"/>
            </a:xfrm>
            <a:custGeom>
              <a:avLst/>
              <a:gdLst/>
              <a:ahLst/>
              <a:cxnLst/>
              <a:rect l="l" t="t" r="r" b="b"/>
              <a:pathLst>
                <a:path w="6145" h="3549" extrusionOk="0">
                  <a:moveTo>
                    <a:pt x="45" y="0"/>
                  </a:moveTo>
                  <a:cubicBezTo>
                    <a:pt x="30" y="0"/>
                    <a:pt x="15" y="0"/>
                    <a:pt x="1" y="1"/>
                  </a:cubicBezTo>
                  <a:lnTo>
                    <a:pt x="6144" y="3549"/>
                  </a:lnTo>
                  <a:cubicBezTo>
                    <a:pt x="5859" y="3001"/>
                    <a:pt x="4775" y="2108"/>
                    <a:pt x="3358" y="1287"/>
                  </a:cubicBezTo>
                  <a:cubicBezTo>
                    <a:pt x="1975" y="484"/>
                    <a:pt x="682" y="0"/>
                    <a:pt x="45" y="0"/>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276;p4"/>
            <p:cNvSpPr/>
            <p:nvPr/>
          </p:nvSpPr>
          <p:spPr>
            <a:xfrm>
              <a:off x="5264739" y="3545896"/>
              <a:ext cx="88688" cy="51212"/>
            </a:xfrm>
            <a:custGeom>
              <a:avLst/>
              <a:gdLst/>
              <a:ahLst/>
              <a:cxnLst/>
              <a:rect l="l" t="t" r="r" b="b"/>
              <a:pathLst>
                <a:path w="6144" h="3550" extrusionOk="0">
                  <a:moveTo>
                    <a:pt x="6099" y="0"/>
                  </a:moveTo>
                  <a:cubicBezTo>
                    <a:pt x="5463" y="0"/>
                    <a:pt x="4170" y="484"/>
                    <a:pt x="2786" y="1287"/>
                  </a:cubicBezTo>
                  <a:cubicBezTo>
                    <a:pt x="1381" y="2108"/>
                    <a:pt x="286" y="3001"/>
                    <a:pt x="0" y="3549"/>
                  </a:cubicBezTo>
                  <a:cubicBezTo>
                    <a:pt x="15" y="3549"/>
                    <a:pt x="29" y="3550"/>
                    <a:pt x="45" y="3550"/>
                  </a:cubicBezTo>
                  <a:cubicBezTo>
                    <a:pt x="681" y="3550"/>
                    <a:pt x="1974" y="3065"/>
                    <a:pt x="3358" y="2263"/>
                  </a:cubicBezTo>
                  <a:cubicBezTo>
                    <a:pt x="4775" y="1453"/>
                    <a:pt x="5858" y="549"/>
                    <a:pt x="6144" y="1"/>
                  </a:cubicBezTo>
                  <a:cubicBezTo>
                    <a:pt x="6129" y="0"/>
                    <a:pt x="6114" y="0"/>
                    <a:pt x="609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277;p4"/>
            <p:cNvSpPr/>
            <p:nvPr/>
          </p:nvSpPr>
          <p:spPr>
            <a:xfrm>
              <a:off x="5264739" y="3545896"/>
              <a:ext cx="88688" cy="51212"/>
            </a:xfrm>
            <a:custGeom>
              <a:avLst/>
              <a:gdLst/>
              <a:ahLst/>
              <a:cxnLst/>
              <a:rect l="l" t="t" r="r" b="b"/>
              <a:pathLst>
                <a:path w="6144" h="3550" extrusionOk="0">
                  <a:moveTo>
                    <a:pt x="6144" y="1"/>
                  </a:moveTo>
                  <a:lnTo>
                    <a:pt x="0" y="3549"/>
                  </a:lnTo>
                  <a:cubicBezTo>
                    <a:pt x="15" y="3549"/>
                    <a:pt x="29" y="3550"/>
                    <a:pt x="45" y="3550"/>
                  </a:cubicBezTo>
                  <a:cubicBezTo>
                    <a:pt x="681" y="3550"/>
                    <a:pt x="1974" y="3065"/>
                    <a:pt x="3358" y="2263"/>
                  </a:cubicBezTo>
                  <a:cubicBezTo>
                    <a:pt x="4775" y="1453"/>
                    <a:pt x="5858" y="549"/>
                    <a:pt x="6144" y="1"/>
                  </a:cubicBez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278;p4"/>
            <p:cNvSpPr/>
            <p:nvPr/>
          </p:nvSpPr>
          <p:spPr>
            <a:xfrm>
              <a:off x="5337433" y="3529926"/>
              <a:ext cx="31973" cy="31968"/>
            </a:xfrm>
            <a:custGeom>
              <a:avLst/>
              <a:gdLst/>
              <a:ahLst/>
              <a:cxnLst/>
              <a:rect l="l" t="t" r="r" b="b"/>
              <a:pathLst>
                <a:path w="2215" h="2216" extrusionOk="0">
                  <a:moveTo>
                    <a:pt x="1108" y="1"/>
                  </a:moveTo>
                  <a:cubicBezTo>
                    <a:pt x="501" y="1"/>
                    <a:pt x="0" y="501"/>
                    <a:pt x="0" y="1108"/>
                  </a:cubicBezTo>
                  <a:cubicBezTo>
                    <a:pt x="0" y="1727"/>
                    <a:pt x="501" y="2215"/>
                    <a:pt x="1108" y="2215"/>
                  </a:cubicBezTo>
                  <a:cubicBezTo>
                    <a:pt x="1727" y="2215"/>
                    <a:pt x="2215" y="1727"/>
                    <a:pt x="2215" y="1108"/>
                  </a:cubicBezTo>
                  <a:cubicBezTo>
                    <a:pt x="2215" y="501"/>
                    <a:pt x="1727" y="1"/>
                    <a:pt x="110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279;p4"/>
            <p:cNvSpPr/>
            <p:nvPr/>
          </p:nvSpPr>
          <p:spPr>
            <a:xfrm>
              <a:off x="3219348" y="3594511"/>
              <a:ext cx="905072" cy="338376"/>
            </a:xfrm>
            <a:custGeom>
              <a:avLst/>
              <a:gdLst/>
              <a:ahLst/>
              <a:cxnLst/>
              <a:rect l="l" t="t" r="r" b="b"/>
              <a:pathLst>
                <a:path w="62700" h="23456" extrusionOk="0">
                  <a:moveTo>
                    <a:pt x="22801" y="20670"/>
                  </a:moveTo>
                  <a:lnTo>
                    <a:pt x="61794" y="23456"/>
                  </a:lnTo>
                  <a:lnTo>
                    <a:pt x="62699" y="2465"/>
                  </a:lnTo>
                  <a:cubicBezTo>
                    <a:pt x="53043" y="417"/>
                    <a:pt x="43030" y="0"/>
                    <a:pt x="33160" y="703"/>
                  </a:cubicBezTo>
                  <a:cubicBezTo>
                    <a:pt x="21956" y="1501"/>
                    <a:pt x="10907" y="3703"/>
                    <a:pt x="1" y="6442"/>
                  </a:cubicBezTo>
                  <a:cubicBezTo>
                    <a:pt x="4775" y="14669"/>
                    <a:pt x="13312" y="20003"/>
                    <a:pt x="22801" y="20670"/>
                  </a:cubicBez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280;p4"/>
            <p:cNvSpPr/>
            <p:nvPr/>
          </p:nvSpPr>
          <p:spPr>
            <a:xfrm>
              <a:off x="4689725" y="3416913"/>
              <a:ext cx="64467" cy="99294"/>
            </a:xfrm>
            <a:custGeom>
              <a:avLst/>
              <a:gdLst/>
              <a:ahLst/>
              <a:cxnLst/>
              <a:rect l="l" t="t" r="r" b="b"/>
              <a:pathLst>
                <a:path w="4466" h="6883" extrusionOk="0">
                  <a:moveTo>
                    <a:pt x="0" y="0"/>
                  </a:moveTo>
                  <a:lnTo>
                    <a:pt x="0" y="6882"/>
                  </a:lnTo>
                  <a:lnTo>
                    <a:pt x="4465" y="6882"/>
                  </a:lnTo>
                  <a:lnTo>
                    <a:pt x="4465" y="0"/>
                  </a:ln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281;p4"/>
            <p:cNvSpPr/>
            <p:nvPr/>
          </p:nvSpPr>
          <p:spPr>
            <a:xfrm>
              <a:off x="4689725" y="3416913"/>
              <a:ext cx="64467" cy="99294"/>
            </a:xfrm>
            <a:custGeom>
              <a:avLst/>
              <a:gdLst/>
              <a:ahLst/>
              <a:cxnLst/>
              <a:rect l="l" t="t" r="r" b="b"/>
              <a:pathLst>
                <a:path w="4466" h="6883" extrusionOk="0">
                  <a:moveTo>
                    <a:pt x="0" y="0"/>
                  </a:moveTo>
                  <a:lnTo>
                    <a:pt x="0" y="6882"/>
                  </a:lnTo>
                  <a:lnTo>
                    <a:pt x="4465" y="6882"/>
                  </a:lnTo>
                  <a:lnTo>
                    <a:pt x="4465"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282;p4"/>
            <p:cNvSpPr/>
            <p:nvPr/>
          </p:nvSpPr>
          <p:spPr>
            <a:xfrm>
              <a:off x="4754177" y="3416913"/>
              <a:ext cx="30429" cy="99294"/>
            </a:xfrm>
            <a:custGeom>
              <a:avLst/>
              <a:gdLst/>
              <a:ahLst/>
              <a:cxnLst/>
              <a:rect l="l" t="t" r="r" b="b"/>
              <a:pathLst>
                <a:path w="2108" h="6883" extrusionOk="0">
                  <a:moveTo>
                    <a:pt x="0" y="0"/>
                  </a:moveTo>
                  <a:lnTo>
                    <a:pt x="0" y="6882"/>
                  </a:lnTo>
                  <a:lnTo>
                    <a:pt x="2108" y="6882"/>
                  </a:lnTo>
                  <a:lnTo>
                    <a:pt x="2108" y="0"/>
                  </a:ln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283;p4"/>
            <p:cNvSpPr/>
            <p:nvPr/>
          </p:nvSpPr>
          <p:spPr>
            <a:xfrm>
              <a:off x="4890458" y="3544525"/>
              <a:ext cx="117068" cy="34882"/>
            </a:xfrm>
            <a:custGeom>
              <a:avLst/>
              <a:gdLst/>
              <a:ahLst/>
              <a:cxnLst/>
              <a:rect l="l" t="t" r="r" b="b"/>
              <a:pathLst>
                <a:path w="8110" h="2418" extrusionOk="0">
                  <a:moveTo>
                    <a:pt x="5740" y="1"/>
                  </a:moveTo>
                  <a:lnTo>
                    <a:pt x="1" y="2418"/>
                  </a:lnTo>
                  <a:lnTo>
                    <a:pt x="8109" y="2418"/>
                  </a:lnTo>
                  <a:lnTo>
                    <a:pt x="5740" y="1"/>
                  </a:ln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284;p4"/>
            <p:cNvSpPr/>
            <p:nvPr/>
          </p:nvSpPr>
          <p:spPr>
            <a:xfrm>
              <a:off x="4890458" y="3544525"/>
              <a:ext cx="117068" cy="34882"/>
            </a:xfrm>
            <a:custGeom>
              <a:avLst/>
              <a:gdLst/>
              <a:ahLst/>
              <a:cxnLst/>
              <a:rect l="l" t="t" r="r" b="b"/>
              <a:pathLst>
                <a:path w="8110" h="2418" extrusionOk="0">
                  <a:moveTo>
                    <a:pt x="5740" y="1"/>
                  </a:moveTo>
                  <a:lnTo>
                    <a:pt x="1" y="2418"/>
                  </a:lnTo>
                  <a:lnTo>
                    <a:pt x="8109" y="2418"/>
                  </a:lnTo>
                  <a:lnTo>
                    <a:pt x="5740"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285;p4"/>
            <p:cNvSpPr/>
            <p:nvPr/>
          </p:nvSpPr>
          <p:spPr>
            <a:xfrm>
              <a:off x="4544495" y="3517217"/>
              <a:ext cx="240111" cy="215741"/>
            </a:xfrm>
            <a:custGeom>
              <a:avLst/>
              <a:gdLst/>
              <a:ahLst/>
              <a:cxnLst/>
              <a:rect l="l" t="t" r="r" b="b"/>
              <a:pathLst>
                <a:path w="16634" h="14955" extrusionOk="0">
                  <a:moveTo>
                    <a:pt x="16634" y="1"/>
                  </a:moveTo>
                  <a:lnTo>
                    <a:pt x="1" y="2918"/>
                  </a:lnTo>
                  <a:lnTo>
                    <a:pt x="1" y="14955"/>
                  </a:lnTo>
                  <a:lnTo>
                    <a:pt x="16634" y="14955"/>
                  </a:lnTo>
                  <a:lnTo>
                    <a:pt x="16634" y="1"/>
                  </a:ln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286;p4"/>
            <p:cNvSpPr/>
            <p:nvPr/>
          </p:nvSpPr>
          <p:spPr>
            <a:xfrm>
              <a:off x="4544495" y="3517217"/>
              <a:ext cx="240111" cy="215741"/>
            </a:xfrm>
            <a:custGeom>
              <a:avLst/>
              <a:gdLst/>
              <a:ahLst/>
              <a:cxnLst/>
              <a:rect l="l" t="t" r="r" b="b"/>
              <a:pathLst>
                <a:path w="16634" h="14955" extrusionOk="0">
                  <a:moveTo>
                    <a:pt x="16634" y="1"/>
                  </a:moveTo>
                  <a:lnTo>
                    <a:pt x="1" y="2918"/>
                  </a:lnTo>
                  <a:lnTo>
                    <a:pt x="1" y="14955"/>
                  </a:lnTo>
                  <a:lnTo>
                    <a:pt x="16634" y="14955"/>
                  </a:lnTo>
                  <a:lnTo>
                    <a:pt x="16634"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287;p4"/>
            <p:cNvSpPr/>
            <p:nvPr/>
          </p:nvSpPr>
          <p:spPr>
            <a:xfrm>
              <a:off x="4784592" y="3463797"/>
              <a:ext cx="188723" cy="269160"/>
            </a:xfrm>
            <a:custGeom>
              <a:avLst/>
              <a:gdLst/>
              <a:ahLst/>
              <a:cxnLst/>
              <a:rect l="l" t="t" r="r" b="b"/>
              <a:pathLst>
                <a:path w="13074" h="18658" extrusionOk="0">
                  <a:moveTo>
                    <a:pt x="6537" y="1"/>
                  </a:moveTo>
                  <a:lnTo>
                    <a:pt x="1" y="5597"/>
                  </a:lnTo>
                  <a:lnTo>
                    <a:pt x="1" y="18658"/>
                  </a:lnTo>
                  <a:lnTo>
                    <a:pt x="13074" y="18658"/>
                  </a:lnTo>
                  <a:lnTo>
                    <a:pt x="13074" y="5597"/>
                  </a:lnTo>
                  <a:lnTo>
                    <a:pt x="6537" y="1"/>
                  </a:ln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288;p4"/>
            <p:cNvSpPr/>
            <p:nvPr/>
          </p:nvSpPr>
          <p:spPr>
            <a:xfrm>
              <a:off x="4504799" y="3454868"/>
              <a:ext cx="509944" cy="124540"/>
            </a:xfrm>
            <a:custGeom>
              <a:avLst/>
              <a:gdLst/>
              <a:ahLst/>
              <a:cxnLst/>
              <a:rect l="l" t="t" r="r" b="b"/>
              <a:pathLst>
                <a:path w="35327" h="8633" extrusionOk="0">
                  <a:moveTo>
                    <a:pt x="9418" y="1"/>
                  </a:moveTo>
                  <a:lnTo>
                    <a:pt x="0" y="8049"/>
                  </a:lnTo>
                  <a:lnTo>
                    <a:pt x="500" y="8633"/>
                  </a:lnTo>
                  <a:lnTo>
                    <a:pt x="17014" y="8633"/>
                  </a:lnTo>
                  <a:lnTo>
                    <a:pt x="25920" y="1013"/>
                  </a:lnTo>
                  <a:lnTo>
                    <a:pt x="34826" y="8633"/>
                  </a:lnTo>
                  <a:lnTo>
                    <a:pt x="35326" y="8049"/>
                  </a:lnTo>
                  <a:lnTo>
                    <a:pt x="25920" y="1"/>
                  </a:lnTo>
                  <a:close/>
                </a:path>
              </a:pathLst>
            </a:custGeom>
            <a:solidFill>
              <a:srgbClr val="FFD17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289;p4"/>
            <p:cNvSpPr/>
            <p:nvPr/>
          </p:nvSpPr>
          <p:spPr>
            <a:xfrm>
              <a:off x="4684225" y="3409527"/>
              <a:ext cx="105361" cy="14787"/>
            </a:xfrm>
            <a:custGeom>
              <a:avLst/>
              <a:gdLst/>
              <a:ahLst/>
              <a:cxnLst/>
              <a:rect l="l" t="t" r="r" b="b"/>
              <a:pathLst>
                <a:path w="7299" h="1025" extrusionOk="0">
                  <a:moveTo>
                    <a:pt x="0" y="0"/>
                  </a:moveTo>
                  <a:lnTo>
                    <a:pt x="0" y="1024"/>
                  </a:lnTo>
                  <a:lnTo>
                    <a:pt x="7299" y="1024"/>
                  </a:lnTo>
                  <a:lnTo>
                    <a:pt x="7299" y="0"/>
                  </a:lnTo>
                  <a:close/>
                </a:path>
              </a:pathLst>
            </a:custGeom>
            <a:solidFill>
              <a:srgbClr val="DB8E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290;p4"/>
            <p:cNvSpPr/>
            <p:nvPr/>
          </p:nvSpPr>
          <p:spPr>
            <a:xfrm>
              <a:off x="4684225" y="3409527"/>
              <a:ext cx="105361" cy="14787"/>
            </a:xfrm>
            <a:custGeom>
              <a:avLst/>
              <a:gdLst/>
              <a:ahLst/>
              <a:cxnLst/>
              <a:rect l="l" t="t" r="r" b="b"/>
              <a:pathLst>
                <a:path w="7299" h="1025" extrusionOk="0">
                  <a:moveTo>
                    <a:pt x="0" y="0"/>
                  </a:moveTo>
                  <a:lnTo>
                    <a:pt x="0" y="1024"/>
                  </a:lnTo>
                  <a:lnTo>
                    <a:pt x="7299" y="1024"/>
                  </a:lnTo>
                  <a:lnTo>
                    <a:pt x="7299"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291;p4"/>
            <p:cNvSpPr/>
            <p:nvPr/>
          </p:nvSpPr>
          <p:spPr>
            <a:xfrm>
              <a:off x="4825327" y="3620449"/>
              <a:ext cx="58447" cy="112508"/>
            </a:xfrm>
            <a:custGeom>
              <a:avLst/>
              <a:gdLst/>
              <a:ahLst/>
              <a:cxnLst/>
              <a:rect l="l" t="t" r="r" b="b"/>
              <a:pathLst>
                <a:path w="4049" h="7799" extrusionOk="0">
                  <a:moveTo>
                    <a:pt x="0" y="0"/>
                  </a:moveTo>
                  <a:lnTo>
                    <a:pt x="0" y="7799"/>
                  </a:lnTo>
                  <a:lnTo>
                    <a:pt x="4049" y="7799"/>
                  </a:lnTo>
                  <a:lnTo>
                    <a:pt x="4049"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292;p4"/>
            <p:cNvSpPr/>
            <p:nvPr/>
          </p:nvSpPr>
          <p:spPr>
            <a:xfrm>
              <a:off x="4541345" y="3674547"/>
              <a:ext cx="844561" cy="547409"/>
            </a:xfrm>
            <a:custGeom>
              <a:avLst/>
              <a:gdLst/>
              <a:ahLst/>
              <a:cxnLst/>
              <a:rect l="l" t="t" r="r" b="b"/>
              <a:pathLst>
                <a:path w="58508" h="37946" extrusionOk="0">
                  <a:moveTo>
                    <a:pt x="58341" y="5620"/>
                  </a:moveTo>
                  <a:lnTo>
                    <a:pt x="58508" y="5347"/>
                  </a:lnTo>
                  <a:cubicBezTo>
                    <a:pt x="39482" y="120"/>
                    <a:pt x="19051" y="1"/>
                    <a:pt x="1" y="5156"/>
                  </a:cubicBezTo>
                  <a:lnTo>
                    <a:pt x="21063" y="37946"/>
                  </a:lnTo>
                  <a:lnTo>
                    <a:pt x="21063" y="21444"/>
                  </a:lnTo>
                  <a:lnTo>
                    <a:pt x="30933" y="21444"/>
                  </a:lnTo>
                  <a:cubicBezTo>
                    <a:pt x="42244" y="21444"/>
                    <a:pt x="52686" y="15419"/>
                    <a:pt x="58341" y="5620"/>
                  </a:cubicBezTo>
                  <a:close/>
                </a:path>
              </a:pathLst>
            </a:custGeom>
            <a:solidFill>
              <a:srgbClr val="3BDA1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293;p4"/>
            <p:cNvSpPr/>
            <p:nvPr/>
          </p:nvSpPr>
          <p:spPr>
            <a:xfrm>
              <a:off x="4541345" y="3694123"/>
              <a:ext cx="844561" cy="527833"/>
            </a:xfrm>
            <a:custGeom>
              <a:avLst/>
              <a:gdLst/>
              <a:ahLst/>
              <a:cxnLst/>
              <a:rect l="l" t="t" r="r" b="b"/>
              <a:pathLst>
                <a:path w="58508" h="36589" extrusionOk="0">
                  <a:moveTo>
                    <a:pt x="28822" y="0"/>
                  </a:moveTo>
                  <a:cubicBezTo>
                    <a:pt x="19102" y="0"/>
                    <a:pt x="9384" y="1260"/>
                    <a:pt x="1" y="3799"/>
                  </a:cubicBezTo>
                  <a:lnTo>
                    <a:pt x="21063" y="36589"/>
                  </a:lnTo>
                  <a:lnTo>
                    <a:pt x="21063" y="20087"/>
                  </a:lnTo>
                  <a:lnTo>
                    <a:pt x="30933" y="20087"/>
                  </a:lnTo>
                  <a:cubicBezTo>
                    <a:pt x="42244" y="20087"/>
                    <a:pt x="52686" y="14062"/>
                    <a:pt x="58341" y="4263"/>
                  </a:cubicBezTo>
                  <a:lnTo>
                    <a:pt x="58508" y="3990"/>
                  </a:lnTo>
                  <a:cubicBezTo>
                    <a:pt x="48853" y="1337"/>
                    <a:pt x="38836" y="0"/>
                    <a:pt x="28822" y="0"/>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294;p4"/>
            <p:cNvSpPr/>
            <p:nvPr/>
          </p:nvSpPr>
          <p:spPr>
            <a:xfrm>
              <a:off x="4835068" y="1449408"/>
              <a:ext cx="64640" cy="84479"/>
            </a:xfrm>
            <a:custGeom>
              <a:avLst/>
              <a:gdLst/>
              <a:ahLst/>
              <a:cxnLst/>
              <a:rect l="l" t="t" r="r" b="b"/>
              <a:pathLst>
                <a:path w="4478" h="5856" extrusionOk="0">
                  <a:moveTo>
                    <a:pt x="2025" y="0"/>
                  </a:moveTo>
                  <a:cubicBezTo>
                    <a:pt x="1846" y="215"/>
                    <a:pt x="1667" y="405"/>
                    <a:pt x="1477" y="608"/>
                  </a:cubicBezTo>
                  <a:cubicBezTo>
                    <a:pt x="381" y="1667"/>
                    <a:pt x="0" y="3310"/>
                    <a:pt x="727" y="4656"/>
                  </a:cubicBezTo>
                  <a:cubicBezTo>
                    <a:pt x="786" y="4763"/>
                    <a:pt x="846" y="4870"/>
                    <a:pt x="917" y="4977"/>
                  </a:cubicBezTo>
                  <a:cubicBezTo>
                    <a:pt x="1807" y="5412"/>
                    <a:pt x="2849" y="5856"/>
                    <a:pt x="3856" y="5856"/>
                  </a:cubicBezTo>
                  <a:cubicBezTo>
                    <a:pt x="3980" y="5856"/>
                    <a:pt x="4104" y="5849"/>
                    <a:pt x="4227" y="5835"/>
                  </a:cubicBezTo>
                  <a:cubicBezTo>
                    <a:pt x="3977" y="4346"/>
                    <a:pt x="3763" y="2727"/>
                    <a:pt x="4477" y="1417"/>
                  </a:cubicBezTo>
                  <a:cubicBezTo>
                    <a:pt x="3680" y="917"/>
                    <a:pt x="2870" y="441"/>
                    <a:pt x="202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295;p4"/>
            <p:cNvSpPr/>
            <p:nvPr/>
          </p:nvSpPr>
          <p:spPr>
            <a:xfrm>
              <a:off x="4681422" y="1405437"/>
              <a:ext cx="120489" cy="128449"/>
            </a:xfrm>
            <a:custGeom>
              <a:avLst/>
              <a:gdLst/>
              <a:ahLst/>
              <a:cxnLst/>
              <a:rect l="l" t="t" r="r" b="b"/>
              <a:pathLst>
                <a:path w="8347" h="8904" extrusionOk="0">
                  <a:moveTo>
                    <a:pt x="3810" y="0"/>
                  </a:moveTo>
                  <a:cubicBezTo>
                    <a:pt x="3310" y="1370"/>
                    <a:pt x="2513" y="2632"/>
                    <a:pt x="1477" y="3656"/>
                  </a:cubicBezTo>
                  <a:cubicBezTo>
                    <a:pt x="381" y="4715"/>
                    <a:pt x="0" y="6358"/>
                    <a:pt x="727" y="7704"/>
                  </a:cubicBezTo>
                  <a:cubicBezTo>
                    <a:pt x="786" y="7811"/>
                    <a:pt x="846" y="7918"/>
                    <a:pt x="905" y="8025"/>
                  </a:cubicBezTo>
                  <a:cubicBezTo>
                    <a:pt x="1806" y="8460"/>
                    <a:pt x="2848" y="8904"/>
                    <a:pt x="3856" y="8904"/>
                  </a:cubicBezTo>
                  <a:cubicBezTo>
                    <a:pt x="3980" y="8904"/>
                    <a:pt x="4104" y="8897"/>
                    <a:pt x="4227" y="8883"/>
                  </a:cubicBezTo>
                  <a:cubicBezTo>
                    <a:pt x="3977" y="7347"/>
                    <a:pt x="3751" y="5668"/>
                    <a:pt x="4548" y="4334"/>
                  </a:cubicBezTo>
                  <a:cubicBezTo>
                    <a:pt x="5382" y="2953"/>
                    <a:pt x="7168" y="2239"/>
                    <a:pt x="8347" y="1191"/>
                  </a:cubicBezTo>
                  <a:cubicBezTo>
                    <a:pt x="6870" y="679"/>
                    <a:pt x="5358" y="286"/>
                    <a:pt x="381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296;p4"/>
            <p:cNvSpPr/>
            <p:nvPr/>
          </p:nvSpPr>
          <p:spPr>
            <a:xfrm>
              <a:off x="4526390" y="1397878"/>
              <a:ext cx="136136" cy="136008"/>
            </a:xfrm>
            <a:custGeom>
              <a:avLst/>
              <a:gdLst/>
              <a:ahLst/>
              <a:cxnLst/>
              <a:rect l="l" t="t" r="r" b="b"/>
              <a:pathLst>
                <a:path w="9431" h="9428" extrusionOk="0">
                  <a:moveTo>
                    <a:pt x="3978" y="1"/>
                  </a:moveTo>
                  <a:cubicBezTo>
                    <a:pt x="3954" y="72"/>
                    <a:pt x="3942" y="143"/>
                    <a:pt x="3918" y="227"/>
                  </a:cubicBezTo>
                  <a:cubicBezTo>
                    <a:pt x="3430" y="1715"/>
                    <a:pt x="2585" y="3072"/>
                    <a:pt x="1465" y="4180"/>
                  </a:cubicBezTo>
                  <a:cubicBezTo>
                    <a:pt x="382" y="5239"/>
                    <a:pt x="1" y="6882"/>
                    <a:pt x="715" y="8228"/>
                  </a:cubicBezTo>
                  <a:cubicBezTo>
                    <a:pt x="775" y="8335"/>
                    <a:pt x="834" y="8442"/>
                    <a:pt x="906" y="8549"/>
                  </a:cubicBezTo>
                  <a:cubicBezTo>
                    <a:pt x="1796" y="8984"/>
                    <a:pt x="2846" y="9428"/>
                    <a:pt x="3847" y="9428"/>
                  </a:cubicBezTo>
                  <a:cubicBezTo>
                    <a:pt x="3971" y="9428"/>
                    <a:pt x="4094" y="9421"/>
                    <a:pt x="4216" y="9407"/>
                  </a:cubicBezTo>
                  <a:cubicBezTo>
                    <a:pt x="3966" y="7871"/>
                    <a:pt x="3739" y="6192"/>
                    <a:pt x="4549" y="4870"/>
                  </a:cubicBezTo>
                  <a:cubicBezTo>
                    <a:pt x="5752" y="2858"/>
                    <a:pt x="8966" y="2239"/>
                    <a:pt x="9431" y="13"/>
                  </a:cubicBezTo>
                  <a:cubicBezTo>
                    <a:pt x="9228" y="1"/>
                    <a:pt x="9014" y="1"/>
                    <a:pt x="881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297;p4"/>
            <p:cNvSpPr/>
            <p:nvPr/>
          </p:nvSpPr>
          <p:spPr>
            <a:xfrm>
              <a:off x="4513327" y="1507804"/>
              <a:ext cx="100742" cy="211110"/>
            </a:xfrm>
            <a:custGeom>
              <a:avLst/>
              <a:gdLst/>
              <a:ahLst/>
              <a:cxnLst/>
              <a:rect l="l" t="t" r="r" b="b"/>
              <a:pathLst>
                <a:path w="6979" h="14634" extrusionOk="0">
                  <a:moveTo>
                    <a:pt x="1418" y="1"/>
                  </a:moveTo>
                  <a:lnTo>
                    <a:pt x="1" y="14633"/>
                  </a:lnTo>
                  <a:lnTo>
                    <a:pt x="6978" y="14633"/>
                  </a:lnTo>
                  <a:lnTo>
                    <a:pt x="5561" y="1"/>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298;p4"/>
            <p:cNvSpPr/>
            <p:nvPr/>
          </p:nvSpPr>
          <p:spPr>
            <a:xfrm>
              <a:off x="4665442" y="1507804"/>
              <a:ext cx="100886" cy="211110"/>
            </a:xfrm>
            <a:custGeom>
              <a:avLst/>
              <a:gdLst/>
              <a:ahLst/>
              <a:cxnLst/>
              <a:rect l="l" t="t" r="r" b="b"/>
              <a:pathLst>
                <a:path w="6989" h="14634" extrusionOk="0">
                  <a:moveTo>
                    <a:pt x="1429" y="1"/>
                  </a:moveTo>
                  <a:lnTo>
                    <a:pt x="0" y="14633"/>
                  </a:lnTo>
                  <a:lnTo>
                    <a:pt x="6989" y="14633"/>
                  </a:lnTo>
                  <a:lnTo>
                    <a:pt x="5572" y="1"/>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299;p4"/>
            <p:cNvSpPr/>
            <p:nvPr/>
          </p:nvSpPr>
          <p:spPr>
            <a:xfrm>
              <a:off x="4817702" y="1507804"/>
              <a:ext cx="100900" cy="211110"/>
            </a:xfrm>
            <a:custGeom>
              <a:avLst/>
              <a:gdLst/>
              <a:ahLst/>
              <a:cxnLst/>
              <a:rect l="l" t="t" r="r" b="b"/>
              <a:pathLst>
                <a:path w="6990" h="14634" extrusionOk="0">
                  <a:moveTo>
                    <a:pt x="1430" y="1"/>
                  </a:moveTo>
                  <a:lnTo>
                    <a:pt x="1" y="14633"/>
                  </a:lnTo>
                  <a:lnTo>
                    <a:pt x="6990" y="14633"/>
                  </a:lnTo>
                  <a:lnTo>
                    <a:pt x="5573" y="1"/>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300;p4"/>
            <p:cNvSpPr/>
            <p:nvPr/>
          </p:nvSpPr>
          <p:spPr>
            <a:xfrm>
              <a:off x="4440459" y="1629415"/>
              <a:ext cx="544140" cy="209047"/>
            </a:xfrm>
            <a:custGeom>
              <a:avLst/>
              <a:gdLst/>
              <a:ahLst/>
              <a:cxnLst/>
              <a:rect l="l" t="t" r="r" b="b"/>
              <a:pathLst>
                <a:path w="37696" h="14491" extrusionOk="0">
                  <a:moveTo>
                    <a:pt x="1" y="0"/>
                  </a:moveTo>
                  <a:lnTo>
                    <a:pt x="1" y="14490"/>
                  </a:lnTo>
                  <a:lnTo>
                    <a:pt x="37696" y="14490"/>
                  </a:lnTo>
                  <a:lnTo>
                    <a:pt x="37696" y="0"/>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301;p4"/>
            <p:cNvSpPr/>
            <p:nvPr/>
          </p:nvSpPr>
          <p:spPr>
            <a:xfrm>
              <a:off x="4424306" y="1630267"/>
              <a:ext cx="576460" cy="28535"/>
            </a:xfrm>
            <a:custGeom>
              <a:avLst/>
              <a:gdLst/>
              <a:ahLst/>
              <a:cxnLst/>
              <a:rect l="l" t="t" r="r" b="b"/>
              <a:pathLst>
                <a:path w="39935" h="1978" extrusionOk="0">
                  <a:moveTo>
                    <a:pt x="1" y="1"/>
                  </a:moveTo>
                  <a:lnTo>
                    <a:pt x="1" y="1977"/>
                  </a:lnTo>
                  <a:lnTo>
                    <a:pt x="39934" y="1977"/>
                  </a:lnTo>
                  <a:lnTo>
                    <a:pt x="39934" y="1"/>
                  </a:lnTo>
                  <a:close/>
                </a:path>
              </a:pathLst>
            </a:custGeom>
            <a:solidFill>
              <a:srgbClr val="DFDFD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302;p4"/>
            <p:cNvSpPr/>
            <p:nvPr/>
          </p:nvSpPr>
          <p:spPr>
            <a:xfrm>
              <a:off x="4424306" y="1630267"/>
              <a:ext cx="576460" cy="28535"/>
            </a:xfrm>
            <a:custGeom>
              <a:avLst/>
              <a:gdLst/>
              <a:ahLst/>
              <a:cxnLst/>
              <a:rect l="l" t="t" r="r" b="b"/>
              <a:pathLst>
                <a:path w="39935" h="1978" extrusionOk="0">
                  <a:moveTo>
                    <a:pt x="1" y="1"/>
                  </a:moveTo>
                  <a:lnTo>
                    <a:pt x="1" y="1977"/>
                  </a:lnTo>
                  <a:lnTo>
                    <a:pt x="39934" y="1977"/>
                  </a:lnTo>
                  <a:lnTo>
                    <a:pt x="39934"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303;p4"/>
            <p:cNvSpPr/>
            <p:nvPr/>
          </p:nvSpPr>
          <p:spPr>
            <a:xfrm>
              <a:off x="4462112"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304;p4"/>
            <p:cNvSpPr/>
            <p:nvPr/>
          </p:nvSpPr>
          <p:spPr>
            <a:xfrm>
              <a:off x="4539108"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305;p4"/>
            <p:cNvSpPr/>
            <p:nvPr/>
          </p:nvSpPr>
          <p:spPr>
            <a:xfrm>
              <a:off x="4616104"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306;p4"/>
            <p:cNvSpPr/>
            <p:nvPr/>
          </p:nvSpPr>
          <p:spPr>
            <a:xfrm>
              <a:off x="4693273"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307;p4"/>
            <p:cNvSpPr/>
            <p:nvPr/>
          </p:nvSpPr>
          <p:spPr>
            <a:xfrm>
              <a:off x="4770269"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308;p4"/>
            <p:cNvSpPr/>
            <p:nvPr/>
          </p:nvSpPr>
          <p:spPr>
            <a:xfrm>
              <a:off x="4847265"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309;p4"/>
            <p:cNvSpPr/>
            <p:nvPr/>
          </p:nvSpPr>
          <p:spPr>
            <a:xfrm>
              <a:off x="4924435" y="1688663"/>
              <a:ext cx="30270" cy="30251"/>
            </a:xfrm>
            <a:custGeom>
              <a:avLst/>
              <a:gdLst/>
              <a:ahLst/>
              <a:cxnLst/>
              <a:rect l="l" t="t" r="r" b="b"/>
              <a:pathLst>
                <a:path w="2097" h="2097" extrusionOk="0">
                  <a:moveTo>
                    <a:pt x="1" y="1"/>
                  </a:moveTo>
                  <a:lnTo>
                    <a:pt x="1" y="2096"/>
                  </a:lnTo>
                  <a:lnTo>
                    <a:pt x="2096" y="2096"/>
                  </a:lnTo>
                  <a:lnTo>
                    <a:pt x="2096"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311;p4"/>
            <p:cNvSpPr/>
            <p:nvPr/>
          </p:nvSpPr>
          <p:spPr>
            <a:xfrm>
              <a:off x="4314139" y="1927933"/>
              <a:ext cx="859169" cy="391103"/>
            </a:xfrm>
            <a:custGeom>
              <a:avLst/>
              <a:gdLst/>
              <a:ahLst/>
              <a:cxnLst/>
              <a:rect l="l" t="t" r="r" b="b"/>
              <a:pathLst>
                <a:path w="59520" h="27111" extrusionOk="0">
                  <a:moveTo>
                    <a:pt x="6799" y="0"/>
                  </a:moveTo>
                  <a:lnTo>
                    <a:pt x="13705" y="11966"/>
                  </a:lnTo>
                  <a:lnTo>
                    <a:pt x="1" y="19884"/>
                  </a:lnTo>
                  <a:lnTo>
                    <a:pt x="45530" y="27111"/>
                  </a:lnTo>
                  <a:lnTo>
                    <a:pt x="59520"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312;p4"/>
            <p:cNvSpPr/>
            <p:nvPr/>
          </p:nvSpPr>
          <p:spPr>
            <a:xfrm>
              <a:off x="3591958" y="3401102"/>
              <a:ext cx="54492" cy="272262"/>
            </a:xfrm>
            <a:custGeom>
              <a:avLst/>
              <a:gdLst/>
              <a:ahLst/>
              <a:cxnLst/>
              <a:rect l="l" t="t" r="r" b="b"/>
              <a:pathLst>
                <a:path w="3775" h="18873" extrusionOk="0">
                  <a:moveTo>
                    <a:pt x="1" y="1"/>
                  </a:moveTo>
                  <a:lnTo>
                    <a:pt x="1" y="18872"/>
                  </a:lnTo>
                  <a:cubicBezTo>
                    <a:pt x="1251" y="18658"/>
                    <a:pt x="2513" y="18479"/>
                    <a:pt x="3775" y="18313"/>
                  </a:cubicBezTo>
                  <a:lnTo>
                    <a:pt x="3775"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313;p4"/>
            <p:cNvSpPr/>
            <p:nvPr/>
          </p:nvSpPr>
          <p:spPr>
            <a:xfrm>
              <a:off x="3591958" y="3401102"/>
              <a:ext cx="54492" cy="272262"/>
            </a:xfrm>
            <a:custGeom>
              <a:avLst/>
              <a:gdLst/>
              <a:ahLst/>
              <a:cxnLst/>
              <a:rect l="l" t="t" r="r" b="b"/>
              <a:pathLst>
                <a:path w="3775" h="18873" extrusionOk="0">
                  <a:moveTo>
                    <a:pt x="1" y="1"/>
                  </a:moveTo>
                  <a:lnTo>
                    <a:pt x="1" y="18872"/>
                  </a:lnTo>
                  <a:cubicBezTo>
                    <a:pt x="1251" y="18658"/>
                    <a:pt x="2513" y="18479"/>
                    <a:pt x="3775" y="18313"/>
                  </a:cubicBezTo>
                  <a:lnTo>
                    <a:pt x="3775" y="1"/>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314;p4"/>
            <p:cNvSpPr/>
            <p:nvPr/>
          </p:nvSpPr>
          <p:spPr>
            <a:xfrm>
              <a:off x="3329169" y="3246527"/>
              <a:ext cx="523527" cy="289083"/>
            </a:xfrm>
            <a:custGeom>
              <a:avLst/>
              <a:gdLst/>
              <a:ahLst/>
              <a:cxnLst/>
              <a:rect l="l" t="t" r="r" b="b"/>
              <a:pathLst>
                <a:path w="36268" h="20039" extrusionOk="0">
                  <a:moveTo>
                    <a:pt x="1" y="0"/>
                  </a:moveTo>
                  <a:lnTo>
                    <a:pt x="3382" y="9311"/>
                  </a:lnTo>
                  <a:lnTo>
                    <a:pt x="3906" y="10740"/>
                  </a:lnTo>
                  <a:lnTo>
                    <a:pt x="7288" y="20038"/>
                  </a:lnTo>
                  <a:lnTo>
                    <a:pt x="36267" y="20038"/>
                  </a:lnTo>
                  <a:lnTo>
                    <a:pt x="32886" y="10740"/>
                  </a:lnTo>
                  <a:lnTo>
                    <a:pt x="32362" y="9311"/>
                  </a:lnTo>
                  <a:lnTo>
                    <a:pt x="28981"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315;p4"/>
            <p:cNvSpPr/>
            <p:nvPr/>
          </p:nvSpPr>
          <p:spPr>
            <a:xfrm>
              <a:off x="3619110" y="3266103"/>
              <a:ext cx="158135" cy="115783"/>
            </a:xfrm>
            <a:custGeom>
              <a:avLst/>
              <a:gdLst/>
              <a:ahLst/>
              <a:cxnLst/>
              <a:rect l="l" t="t" r="r" b="b"/>
              <a:pathLst>
                <a:path w="10955" h="8026" extrusionOk="0">
                  <a:moveTo>
                    <a:pt x="1" y="1"/>
                  </a:moveTo>
                  <a:lnTo>
                    <a:pt x="2930" y="8025"/>
                  </a:lnTo>
                  <a:lnTo>
                    <a:pt x="10955" y="8025"/>
                  </a:lnTo>
                  <a:lnTo>
                    <a:pt x="8037"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316;p4"/>
            <p:cNvSpPr/>
            <p:nvPr/>
          </p:nvSpPr>
          <p:spPr>
            <a:xfrm>
              <a:off x="3487463" y="3266103"/>
              <a:ext cx="158135" cy="115783"/>
            </a:xfrm>
            <a:custGeom>
              <a:avLst/>
              <a:gdLst/>
              <a:ahLst/>
              <a:cxnLst/>
              <a:rect l="l" t="t" r="r" b="b"/>
              <a:pathLst>
                <a:path w="10955" h="8026" extrusionOk="0">
                  <a:moveTo>
                    <a:pt x="1" y="1"/>
                  </a:moveTo>
                  <a:lnTo>
                    <a:pt x="2918" y="8025"/>
                  </a:lnTo>
                  <a:lnTo>
                    <a:pt x="10954" y="8025"/>
                  </a:lnTo>
                  <a:lnTo>
                    <a:pt x="8025"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317;p4"/>
            <p:cNvSpPr/>
            <p:nvPr/>
          </p:nvSpPr>
          <p:spPr>
            <a:xfrm>
              <a:off x="3355816" y="3266103"/>
              <a:ext cx="157962" cy="115783"/>
            </a:xfrm>
            <a:custGeom>
              <a:avLst/>
              <a:gdLst/>
              <a:ahLst/>
              <a:cxnLst/>
              <a:rect l="l" t="t" r="r" b="b"/>
              <a:pathLst>
                <a:path w="10943" h="8026" extrusionOk="0">
                  <a:moveTo>
                    <a:pt x="0" y="1"/>
                  </a:moveTo>
                  <a:lnTo>
                    <a:pt x="2917" y="8025"/>
                  </a:lnTo>
                  <a:lnTo>
                    <a:pt x="10942" y="8025"/>
                  </a:lnTo>
                  <a:lnTo>
                    <a:pt x="8025"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318;p4"/>
            <p:cNvSpPr/>
            <p:nvPr/>
          </p:nvSpPr>
          <p:spPr>
            <a:xfrm>
              <a:off x="3668102" y="3400251"/>
              <a:ext cx="158121" cy="115956"/>
            </a:xfrm>
            <a:custGeom>
              <a:avLst/>
              <a:gdLst/>
              <a:ahLst/>
              <a:cxnLst/>
              <a:rect l="l" t="t" r="r" b="b"/>
              <a:pathLst>
                <a:path w="10954" h="8038" extrusionOk="0">
                  <a:moveTo>
                    <a:pt x="0" y="0"/>
                  </a:moveTo>
                  <a:lnTo>
                    <a:pt x="2917" y="8037"/>
                  </a:lnTo>
                  <a:lnTo>
                    <a:pt x="10954" y="8037"/>
                  </a:lnTo>
                  <a:lnTo>
                    <a:pt x="8025"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319;p4"/>
            <p:cNvSpPr/>
            <p:nvPr/>
          </p:nvSpPr>
          <p:spPr>
            <a:xfrm>
              <a:off x="3536268" y="3400251"/>
              <a:ext cx="158135" cy="115956"/>
            </a:xfrm>
            <a:custGeom>
              <a:avLst/>
              <a:gdLst/>
              <a:ahLst/>
              <a:cxnLst/>
              <a:rect l="l" t="t" r="r" b="b"/>
              <a:pathLst>
                <a:path w="10955" h="8038" extrusionOk="0">
                  <a:moveTo>
                    <a:pt x="1" y="0"/>
                  </a:moveTo>
                  <a:lnTo>
                    <a:pt x="2930" y="8037"/>
                  </a:lnTo>
                  <a:lnTo>
                    <a:pt x="10955" y="8037"/>
                  </a:lnTo>
                  <a:lnTo>
                    <a:pt x="8038"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320;p4"/>
            <p:cNvSpPr/>
            <p:nvPr/>
          </p:nvSpPr>
          <p:spPr>
            <a:xfrm>
              <a:off x="3404621" y="3400251"/>
              <a:ext cx="158135" cy="115956"/>
            </a:xfrm>
            <a:custGeom>
              <a:avLst/>
              <a:gdLst/>
              <a:ahLst/>
              <a:cxnLst/>
              <a:rect l="l" t="t" r="r" b="b"/>
              <a:pathLst>
                <a:path w="10955" h="8038" extrusionOk="0">
                  <a:moveTo>
                    <a:pt x="1" y="0"/>
                  </a:moveTo>
                  <a:lnTo>
                    <a:pt x="2918" y="8037"/>
                  </a:lnTo>
                  <a:lnTo>
                    <a:pt x="10955" y="8037"/>
                  </a:lnTo>
                  <a:lnTo>
                    <a:pt x="8026"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321;p4"/>
            <p:cNvSpPr/>
            <p:nvPr/>
          </p:nvSpPr>
          <p:spPr>
            <a:xfrm>
              <a:off x="3837900" y="3211660"/>
              <a:ext cx="40057" cy="495706"/>
            </a:xfrm>
            <a:custGeom>
              <a:avLst/>
              <a:gdLst/>
              <a:ahLst/>
              <a:cxnLst/>
              <a:rect l="l" t="t" r="r" b="b"/>
              <a:pathLst>
                <a:path w="2775" h="34362" extrusionOk="0">
                  <a:moveTo>
                    <a:pt x="0" y="0"/>
                  </a:moveTo>
                  <a:lnTo>
                    <a:pt x="0" y="34362"/>
                  </a:lnTo>
                  <a:cubicBezTo>
                    <a:pt x="929" y="34195"/>
                    <a:pt x="1846" y="34064"/>
                    <a:pt x="2775" y="33945"/>
                  </a:cubicBezTo>
                  <a:lnTo>
                    <a:pt x="2775"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322;p4"/>
            <p:cNvSpPr/>
            <p:nvPr/>
          </p:nvSpPr>
          <p:spPr>
            <a:xfrm>
              <a:off x="3837900" y="3211660"/>
              <a:ext cx="40057" cy="495706"/>
            </a:xfrm>
            <a:custGeom>
              <a:avLst/>
              <a:gdLst/>
              <a:ahLst/>
              <a:cxnLst/>
              <a:rect l="l" t="t" r="r" b="b"/>
              <a:pathLst>
                <a:path w="2775" h="34362" extrusionOk="0">
                  <a:moveTo>
                    <a:pt x="0" y="0"/>
                  </a:moveTo>
                  <a:lnTo>
                    <a:pt x="0" y="34362"/>
                  </a:lnTo>
                  <a:cubicBezTo>
                    <a:pt x="929" y="34195"/>
                    <a:pt x="1846" y="34064"/>
                    <a:pt x="2775" y="33945"/>
                  </a:cubicBezTo>
                  <a:lnTo>
                    <a:pt x="2775"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323;p4"/>
            <p:cNvSpPr/>
            <p:nvPr/>
          </p:nvSpPr>
          <p:spPr>
            <a:xfrm>
              <a:off x="3644717" y="3098127"/>
              <a:ext cx="384822" cy="212308"/>
            </a:xfrm>
            <a:custGeom>
              <a:avLst/>
              <a:gdLst/>
              <a:ahLst/>
              <a:cxnLst/>
              <a:rect l="l" t="t" r="r" b="b"/>
              <a:pathLst>
                <a:path w="26659" h="14717" extrusionOk="0">
                  <a:moveTo>
                    <a:pt x="1" y="0"/>
                  </a:moveTo>
                  <a:lnTo>
                    <a:pt x="2489" y="6835"/>
                  </a:lnTo>
                  <a:lnTo>
                    <a:pt x="2870" y="7882"/>
                  </a:lnTo>
                  <a:lnTo>
                    <a:pt x="5359" y="14716"/>
                  </a:lnTo>
                  <a:lnTo>
                    <a:pt x="26659" y="14716"/>
                  </a:lnTo>
                  <a:lnTo>
                    <a:pt x="24170" y="7882"/>
                  </a:lnTo>
                  <a:lnTo>
                    <a:pt x="23789" y="6835"/>
                  </a:lnTo>
                  <a:lnTo>
                    <a:pt x="21301" y="0"/>
                  </a:lnTo>
                  <a:close/>
                </a:path>
              </a:pathLst>
            </a:custGeom>
            <a:solidFill>
              <a:srgbClr val="053B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324;p4"/>
            <p:cNvSpPr/>
            <p:nvPr/>
          </p:nvSpPr>
          <p:spPr>
            <a:xfrm>
              <a:off x="3858008" y="3112380"/>
              <a:ext cx="116201" cy="85214"/>
            </a:xfrm>
            <a:custGeom>
              <a:avLst/>
              <a:gdLst/>
              <a:ahLst/>
              <a:cxnLst/>
              <a:rect l="l" t="t" r="r" b="b"/>
              <a:pathLst>
                <a:path w="8050" h="5907" extrusionOk="0">
                  <a:moveTo>
                    <a:pt x="0" y="1"/>
                  </a:moveTo>
                  <a:lnTo>
                    <a:pt x="2144" y="5906"/>
                  </a:lnTo>
                  <a:lnTo>
                    <a:pt x="8049" y="5906"/>
                  </a:lnTo>
                  <a:lnTo>
                    <a:pt x="5894"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325;p4"/>
            <p:cNvSpPr/>
            <p:nvPr/>
          </p:nvSpPr>
          <p:spPr>
            <a:xfrm>
              <a:off x="3761078" y="3112380"/>
              <a:ext cx="116187" cy="85214"/>
            </a:xfrm>
            <a:custGeom>
              <a:avLst/>
              <a:gdLst/>
              <a:ahLst/>
              <a:cxnLst/>
              <a:rect l="l" t="t" r="r" b="b"/>
              <a:pathLst>
                <a:path w="8049" h="5907" extrusionOk="0">
                  <a:moveTo>
                    <a:pt x="0" y="1"/>
                  </a:moveTo>
                  <a:lnTo>
                    <a:pt x="2155" y="5906"/>
                  </a:lnTo>
                  <a:lnTo>
                    <a:pt x="8049" y="5906"/>
                  </a:lnTo>
                  <a:lnTo>
                    <a:pt x="5906"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326;p4"/>
            <p:cNvSpPr/>
            <p:nvPr/>
          </p:nvSpPr>
          <p:spPr>
            <a:xfrm>
              <a:off x="3664320" y="3112380"/>
              <a:ext cx="116187" cy="85214"/>
            </a:xfrm>
            <a:custGeom>
              <a:avLst/>
              <a:gdLst/>
              <a:ahLst/>
              <a:cxnLst/>
              <a:rect l="l" t="t" r="r" b="b"/>
              <a:pathLst>
                <a:path w="8049" h="5907" extrusionOk="0">
                  <a:moveTo>
                    <a:pt x="0" y="1"/>
                  </a:moveTo>
                  <a:lnTo>
                    <a:pt x="2143" y="5906"/>
                  </a:lnTo>
                  <a:lnTo>
                    <a:pt x="8049" y="5906"/>
                  </a:lnTo>
                  <a:lnTo>
                    <a:pt x="5906"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327;p4"/>
            <p:cNvSpPr/>
            <p:nvPr/>
          </p:nvSpPr>
          <p:spPr>
            <a:xfrm>
              <a:off x="3893923" y="3210967"/>
              <a:ext cx="116201" cy="85214"/>
            </a:xfrm>
            <a:custGeom>
              <a:avLst/>
              <a:gdLst/>
              <a:ahLst/>
              <a:cxnLst/>
              <a:rect l="l" t="t" r="r" b="b"/>
              <a:pathLst>
                <a:path w="8050" h="5907" extrusionOk="0">
                  <a:moveTo>
                    <a:pt x="1" y="1"/>
                  </a:moveTo>
                  <a:lnTo>
                    <a:pt x="2144" y="5906"/>
                  </a:lnTo>
                  <a:lnTo>
                    <a:pt x="8049" y="5906"/>
                  </a:lnTo>
                  <a:lnTo>
                    <a:pt x="5894"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328;p4"/>
            <p:cNvSpPr/>
            <p:nvPr/>
          </p:nvSpPr>
          <p:spPr>
            <a:xfrm>
              <a:off x="3796992" y="3210967"/>
              <a:ext cx="116201" cy="85214"/>
            </a:xfrm>
            <a:custGeom>
              <a:avLst/>
              <a:gdLst/>
              <a:ahLst/>
              <a:cxnLst/>
              <a:rect l="l" t="t" r="r" b="b"/>
              <a:pathLst>
                <a:path w="8050" h="5907" extrusionOk="0">
                  <a:moveTo>
                    <a:pt x="1" y="1"/>
                  </a:moveTo>
                  <a:lnTo>
                    <a:pt x="2156" y="5906"/>
                  </a:lnTo>
                  <a:lnTo>
                    <a:pt x="8049" y="5906"/>
                  </a:lnTo>
                  <a:lnTo>
                    <a:pt x="5906"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329;p4"/>
            <p:cNvSpPr/>
            <p:nvPr/>
          </p:nvSpPr>
          <p:spPr>
            <a:xfrm>
              <a:off x="3700234" y="3210967"/>
              <a:ext cx="116201" cy="85214"/>
            </a:xfrm>
            <a:custGeom>
              <a:avLst/>
              <a:gdLst/>
              <a:ahLst/>
              <a:cxnLst/>
              <a:rect l="l" t="t" r="r" b="b"/>
              <a:pathLst>
                <a:path w="8050" h="5907" extrusionOk="0">
                  <a:moveTo>
                    <a:pt x="1" y="1"/>
                  </a:moveTo>
                  <a:lnTo>
                    <a:pt x="2144" y="5906"/>
                  </a:lnTo>
                  <a:lnTo>
                    <a:pt x="8049" y="5906"/>
                  </a:lnTo>
                  <a:lnTo>
                    <a:pt x="5906" y="1"/>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330;p4"/>
            <p:cNvSpPr/>
            <p:nvPr/>
          </p:nvSpPr>
          <p:spPr>
            <a:xfrm>
              <a:off x="3219348" y="3600080"/>
              <a:ext cx="905072" cy="332808"/>
            </a:xfrm>
            <a:custGeom>
              <a:avLst/>
              <a:gdLst/>
              <a:ahLst/>
              <a:cxnLst/>
              <a:rect l="l" t="t" r="r" b="b"/>
              <a:pathLst>
                <a:path w="62700" h="23070" extrusionOk="0">
                  <a:moveTo>
                    <a:pt x="41891" y="0"/>
                  </a:moveTo>
                  <a:cubicBezTo>
                    <a:pt x="38977" y="0"/>
                    <a:pt x="36062" y="110"/>
                    <a:pt x="33160" y="317"/>
                  </a:cubicBezTo>
                  <a:cubicBezTo>
                    <a:pt x="21956" y="1115"/>
                    <a:pt x="10907" y="3317"/>
                    <a:pt x="1" y="6056"/>
                  </a:cubicBezTo>
                  <a:cubicBezTo>
                    <a:pt x="4775" y="14283"/>
                    <a:pt x="13312" y="19617"/>
                    <a:pt x="22801" y="20284"/>
                  </a:cubicBezTo>
                  <a:lnTo>
                    <a:pt x="61794" y="23070"/>
                  </a:lnTo>
                  <a:lnTo>
                    <a:pt x="62699" y="2079"/>
                  </a:lnTo>
                  <a:cubicBezTo>
                    <a:pt x="55883" y="633"/>
                    <a:pt x="48888" y="0"/>
                    <a:pt x="41891" y="0"/>
                  </a:cubicBezTo>
                  <a:close/>
                </a:path>
              </a:pathLst>
            </a:custGeom>
            <a:solidFill>
              <a:srgbClr val="A0EB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331;p4"/>
            <p:cNvSpPr/>
            <p:nvPr/>
          </p:nvSpPr>
          <p:spPr>
            <a:xfrm>
              <a:off x="2788147" y="2439262"/>
              <a:ext cx="1012815" cy="1430252"/>
            </a:xfrm>
            <a:custGeom>
              <a:avLst/>
              <a:gdLst/>
              <a:ahLst/>
              <a:cxnLst/>
              <a:rect l="l" t="t" r="r" b="b"/>
              <a:pathLst>
                <a:path w="70164" h="99144" extrusionOk="0">
                  <a:moveTo>
                    <a:pt x="53650" y="0"/>
                  </a:moveTo>
                  <a:lnTo>
                    <a:pt x="0" y="2548"/>
                  </a:lnTo>
                  <a:lnTo>
                    <a:pt x="14288" y="10787"/>
                  </a:lnTo>
                  <a:lnTo>
                    <a:pt x="9358" y="19336"/>
                  </a:lnTo>
                  <a:cubicBezTo>
                    <a:pt x="3703" y="29135"/>
                    <a:pt x="3703" y="41207"/>
                    <a:pt x="9358" y="50994"/>
                  </a:cubicBezTo>
                  <a:lnTo>
                    <a:pt x="26956" y="81486"/>
                  </a:lnTo>
                  <a:lnTo>
                    <a:pt x="29837" y="86463"/>
                  </a:lnTo>
                  <a:lnTo>
                    <a:pt x="30873" y="88261"/>
                  </a:lnTo>
                  <a:cubicBezTo>
                    <a:pt x="30766" y="88070"/>
                    <a:pt x="30671" y="87880"/>
                    <a:pt x="30575" y="87677"/>
                  </a:cubicBezTo>
                  <a:lnTo>
                    <a:pt x="30575" y="87677"/>
                  </a:lnTo>
                  <a:cubicBezTo>
                    <a:pt x="34040" y="93035"/>
                    <a:pt x="39160" y="97036"/>
                    <a:pt x="45077" y="99143"/>
                  </a:cubicBezTo>
                  <a:cubicBezTo>
                    <a:pt x="29659" y="87213"/>
                    <a:pt x="35100" y="72819"/>
                    <a:pt x="36540" y="69699"/>
                  </a:cubicBezTo>
                  <a:cubicBezTo>
                    <a:pt x="37326" y="68282"/>
                    <a:pt x="38183" y="66758"/>
                    <a:pt x="39148" y="65091"/>
                  </a:cubicBezTo>
                  <a:lnTo>
                    <a:pt x="56448" y="35123"/>
                  </a:lnTo>
                  <a:lnTo>
                    <a:pt x="70164" y="43041"/>
                  </a:lnTo>
                  <a:lnTo>
                    <a:pt x="53650" y="0"/>
                  </a:lnTo>
                  <a:close/>
                </a:path>
              </a:pathLst>
            </a:custGeom>
            <a:solidFill>
              <a:srgbClr val="40B4E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332;p4"/>
            <p:cNvSpPr/>
            <p:nvPr/>
          </p:nvSpPr>
          <p:spPr>
            <a:xfrm>
              <a:off x="2906730" y="2703763"/>
              <a:ext cx="348907" cy="150305"/>
            </a:xfrm>
            <a:custGeom>
              <a:avLst/>
              <a:gdLst/>
              <a:ahLst/>
              <a:cxnLst/>
              <a:rect l="l" t="t" r="r" b="b"/>
              <a:pathLst>
                <a:path w="24171" h="10419" extrusionOk="0">
                  <a:moveTo>
                    <a:pt x="16717" y="1"/>
                  </a:moveTo>
                  <a:cubicBezTo>
                    <a:pt x="14395" y="1"/>
                    <a:pt x="12430" y="1525"/>
                    <a:pt x="11752" y="3620"/>
                  </a:cubicBezTo>
                  <a:cubicBezTo>
                    <a:pt x="11668" y="3608"/>
                    <a:pt x="11585" y="3608"/>
                    <a:pt x="11502" y="3608"/>
                  </a:cubicBezTo>
                  <a:cubicBezTo>
                    <a:pt x="9621" y="3608"/>
                    <a:pt x="8097" y="5132"/>
                    <a:pt x="8097" y="7013"/>
                  </a:cubicBezTo>
                  <a:cubicBezTo>
                    <a:pt x="8097" y="7097"/>
                    <a:pt x="8109" y="7180"/>
                    <a:pt x="8109" y="7252"/>
                  </a:cubicBezTo>
                  <a:lnTo>
                    <a:pt x="1584" y="7252"/>
                  </a:lnTo>
                  <a:cubicBezTo>
                    <a:pt x="703" y="7252"/>
                    <a:pt x="0" y="7966"/>
                    <a:pt x="0" y="8835"/>
                  </a:cubicBezTo>
                  <a:cubicBezTo>
                    <a:pt x="0" y="9716"/>
                    <a:pt x="703" y="10419"/>
                    <a:pt x="1584" y="10419"/>
                  </a:cubicBezTo>
                  <a:lnTo>
                    <a:pt x="21563" y="10419"/>
                  </a:lnTo>
                  <a:cubicBezTo>
                    <a:pt x="23003" y="10419"/>
                    <a:pt x="24170" y="9252"/>
                    <a:pt x="24170" y="7811"/>
                  </a:cubicBezTo>
                  <a:cubicBezTo>
                    <a:pt x="24170" y="6501"/>
                    <a:pt x="23194" y="5418"/>
                    <a:pt x="21920" y="5239"/>
                  </a:cubicBezTo>
                  <a:cubicBezTo>
                    <a:pt x="21920" y="5227"/>
                    <a:pt x="21920" y="5216"/>
                    <a:pt x="21920" y="5216"/>
                  </a:cubicBezTo>
                  <a:cubicBezTo>
                    <a:pt x="21920" y="2334"/>
                    <a:pt x="19586" y="1"/>
                    <a:pt x="1671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333;p4"/>
            <p:cNvSpPr/>
            <p:nvPr/>
          </p:nvSpPr>
          <p:spPr>
            <a:xfrm>
              <a:off x="3290512" y="2502636"/>
              <a:ext cx="348893" cy="150305"/>
            </a:xfrm>
            <a:custGeom>
              <a:avLst/>
              <a:gdLst/>
              <a:ahLst/>
              <a:cxnLst/>
              <a:rect l="l" t="t" r="r" b="b"/>
              <a:pathLst>
                <a:path w="24170" h="10419" extrusionOk="0">
                  <a:moveTo>
                    <a:pt x="7453" y="0"/>
                  </a:moveTo>
                  <a:cubicBezTo>
                    <a:pt x="4572" y="0"/>
                    <a:pt x="2238" y="2334"/>
                    <a:pt x="2238" y="5215"/>
                  </a:cubicBezTo>
                  <a:cubicBezTo>
                    <a:pt x="2238" y="5227"/>
                    <a:pt x="2238" y="5227"/>
                    <a:pt x="2238" y="5239"/>
                  </a:cubicBezTo>
                  <a:cubicBezTo>
                    <a:pt x="976" y="5418"/>
                    <a:pt x="0" y="6501"/>
                    <a:pt x="0" y="7823"/>
                  </a:cubicBezTo>
                  <a:cubicBezTo>
                    <a:pt x="0" y="9252"/>
                    <a:pt x="1167" y="10418"/>
                    <a:pt x="2596" y="10418"/>
                  </a:cubicBezTo>
                  <a:lnTo>
                    <a:pt x="22586" y="10418"/>
                  </a:lnTo>
                  <a:cubicBezTo>
                    <a:pt x="23455" y="10418"/>
                    <a:pt x="24170" y="9716"/>
                    <a:pt x="24170" y="8835"/>
                  </a:cubicBezTo>
                  <a:cubicBezTo>
                    <a:pt x="24170" y="7966"/>
                    <a:pt x="23455" y="7263"/>
                    <a:pt x="22586" y="7263"/>
                  </a:cubicBezTo>
                  <a:lnTo>
                    <a:pt x="16050" y="7263"/>
                  </a:lnTo>
                  <a:cubicBezTo>
                    <a:pt x="16062" y="7180"/>
                    <a:pt x="16062" y="7097"/>
                    <a:pt x="16062" y="7013"/>
                  </a:cubicBezTo>
                  <a:cubicBezTo>
                    <a:pt x="16062" y="5132"/>
                    <a:pt x="14538" y="3608"/>
                    <a:pt x="12656" y="3608"/>
                  </a:cubicBezTo>
                  <a:cubicBezTo>
                    <a:pt x="12573" y="3608"/>
                    <a:pt x="12490" y="3608"/>
                    <a:pt x="12406" y="3620"/>
                  </a:cubicBezTo>
                  <a:cubicBezTo>
                    <a:pt x="11728" y="1524"/>
                    <a:pt x="9763" y="0"/>
                    <a:pt x="7453"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334;p4"/>
            <p:cNvSpPr/>
            <p:nvPr/>
          </p:nvSpPr>
          <p:spPr>
            <a:xfrm>
              <a:off x="2923402" y="2875346"/>
              <a:ext cx="28538" cy="34204"/>
            </a:xfrm>
            <a:custGeom>
              <a:avLst/>
              <a:gdLst/>
              <a:ahLst/>
              <a:cxnLst/>
              <a:rect l="l" t="t" r="r" b="b"/>
              <a:pathLst>
                <a:path w="1977" h="2371" extrusionOk="0">
                  <a:moveTo>
                    <a:pt x="988" y="1"/>
                  </a:moveTo>
                  <a:lnTo>
                    <a:pt x="298" y="1180"/>
                  </a:lnTo>
                  <a:cubicBezTo>
                    <a:pt x="0" y="1704"/>
                    <a:pt x="369" y="2370"/>
                    <a:pt x="988" y="2370"/>
                  </a:cubicBezTo>
                  <a:cubicBezTo>
                    <a:pt x="1596" y="2370"/>
                    <a:pt x="1977" y="1704"/>
                    <a:pt x="1667" y="1180"/>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335;p4"/>
            <p:cNvSpPr/>
            <p:nvPr/>
          </p:nvSpPr>
          <p:spPr>
            <a:xfrm>
              <a:off x="2923402" y="2946293"/>
              <a:ext cx="28538" cy="34190"/>
            </a:xfrm>
            <a:custGeom>
              <a:avLst/>
              <a:gdLst/>
              <a:ahLst/>
              <a:cxnLst/>
              <a:rect l="l" t="t" r="r" b="b"/>
              <a:pathLst>
                <a:path w="1977" h="2370" extrusionOk="0">
                  <a:moveTo>
                    <a:pt x="988" y="0"/>
                  </a:moveTo>
                  <a:lnTo>
                    <a:pt x="298" y="1179"/>
                  </a:lnTo>
                  <a:cubicBezTo>
                    <a:pt x="0" y="1703"/>
                    <a:pt x="369" y="2370"/>
                    <a:pt x="988" y="2370"/>
                  </a:cubicBezTo>
                  <a:cubicBezTo>
                    <a:pt x="1596" y="2370"/>
                    <a:pt x="1977" y="1703"/>
                    <a:pt x="1667"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336;p4"/>
            <p:cNvSpPr/>
            <p:nvPr/>
          </p:nvSpPr>
          <p:spPr>
            <a:xfrm>
              <a:off x="2923402" y="3017053"/>
              <a:ext cx="28538" cy="34190"/>
            </a:xfrm>
            <a:custGeom>
              <a:avLst/>
              <a:gdLst/>
              <a:ahLst/>
              <a:cxnLst/>
              <a:rect l="l" t="t" r="r" b="b"/>
              <a:pathLst>
                <a:path w="1977" h="2370" extrusionOk="0">
                  <a:moveTo>
                    <a:pt x="988" y="1"/>
                  </a:moveTo>
                  <a:lnTo>
                    <a:pt x="298" y="1191"/>
                  </a:lnTo>
                  <a:cubicBezTo>
                    <a:pt x="0" y="1715"/>
                    <a:pt x="369" y="2370"/>
                    <a:pt x="988" y="2370"/>
                  </a:cubicBezTo>
                  <a:cubicBezTo>
                    <a:pt x="1596" y="2370"/>
                    <a:pt x="1977" y="1715"/>
                    <a:pt x="1667" y="1191"/>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337;p4"/>
            <p:cNvSpPr/>
            <p:nvPr/>
          </p:nvSpPr>
          <p:spPr>
            <a:xfrm>
              <a:off x="2923402" y="3087985"/>
              <a:ext cx="28538" cy="34204"/>
            </a:xfrm>
            <a:custGeom>
              <a:avLst/>
              <a:gdLst/>
              <a:ahLst/>
              <a:cxnLst/>
              <a:rect l="l" t="t" r="r" b="b"/>
              <a:pathLst>
                <a:path w="1977" h="2371" extrusionOk="0">
                  <a:moveTo>
                    <a:pt x="988" y="1"/>
                  </a:moveTo>
                  <a:lnTo>
                    <a:pt x="298" y="1191"/>
                  </a:lnTo>
                  <a:cubicBezTo>
                    <a:pt x="0" y="1715"/>
                    <a:pt x="369" y="2370"/>
                    <a:pt x="988" y="2370"/>
                  </a:cubicBezTo>
                  <a:cubicBezTo>
                    <a:pt x="1596" y="2370"/>
                    <a:pt x="1977" y="1715"/>
                    <a:pt x="1667" y="1191"/>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338;p4"/>
            <p:cNvSpPr/>
            <p:nvPr/>
          </p:nvSpPr>
          <p:spPr>
            <a:xfrm>
              <a:off x="2923402" y="3158933"/>
              <a:ext cx="28538" cy="34190"/>
            </a:xfrm>
            <a:custGeom>
              <a:avLst/>
              <a:gdLst/>
              <a:ahLst/>
              <a:cxnLst/>
              <a:rect l="l" t="t" r="r" b="b"/>
              <a:pathLst>
                <a:path w="1977" h="2370" extrusionOk="0">
                  <a:moveTo>
                    <a:pt x="988" y="0"/>
                  </a:moveTo>
                  <a:lnTo>
                    <a:pt x="298" y="1179"/>
                  </a:lnTo>
                  <a:cubicBezTo>
                    <a:pt x="0" y="1715"/>
                    <a:pt x="369" y="2369"/>
                    <a:pt x="988" y="2369"/>
                  </a:cubicBezTo>
                  <a:cubicBezTo>
                    <a:pt x="1596" y="2369"/>
                    <a:pt x="1977" y="1715"/>
                    <a:pt x="1667"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339;p4"/>
            <p:cNvSpPr/>
            <p:nvPr/>
          </p:nvSpPr>
          <p:spPr>
            <a:xfrm>
              <a:off x="2923402" y="3229865"/>
              <a:ext cx="28538" cy="34190"/>
            </a:xfrm>
            <a:custGeom>
              <a:avLst/>
              <a:gdLst/>
              <a:ahLst/>
              <a:cxnLst/>
              <a:rect l="l" t="t" r="r" b="b"/>
              <a:pathLst>
                <a:path w="1977" h="2370" extrusionOk="0">
                  <a:moveTo>
                    <a:pt x="988" y="0"/>
                  </a:moveTo>
                  <a:lnTo>
                    <a:pt x="298" y="1179"/>
                  </a:lnTo>
                  <a:cubicBezTo>
                    <a:pt x="0" y="1703"/>
                    <a:pt x="369" y="2370"/>
                    <a:pt x="988" y="2370"/>
                  </a:cubicBezTo>
                  <a:cubicBezTo>
                    <a:pt x="1596" y="2370"/>
                    <a:pt x="1977" y="1703"/>
                    <a:pt x="1667"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340;p4"/>
            <p:cNvSpPr/>
            <p:nvPr/>
          </p:nvSpPr>
          <p:spPr>
            <a:xfrm>
              <a:off x="2983206" y="2910733"/>
              <a:ext cx="28552" cy="34190"/>
            </a:xfrm>
            <a:custGeom>
              <a:avLst/>
              <a:gdLst/>
              <a:ahLst/>
              <a:cxnLst/>
              <a:rect l="l" t="t" r="r" b="b"/>
              <a:pathLst>
                <a:path w="1978" h="2370" extrusionOk="0">
                  <a:moveTo>
                    <a:pt x="989" y="1"/>
                  </a:moveTo>
                  <a:lnTo>
                    <a:pt x="310"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341;p4"/>
            <p:cNvSpPr/>
            <p:nvPr/>
          </p:nvSpPr>
          <p:spPr>
            <a:xfrm>
              <a:off x="2983206" y="2981666"/>
              <a:ext cx="28552" cy="34204"/>
            </a:xfrm>
            <a:custGeom>
              <a:avLst/>
              <a:gdLst/>
              <a:ahLst/>
              <a:cxnLst/>
              <a:rect l="l" t="t" r="r" b="b"/>
              <a:pathLst>
                <a:path w="1978" h="2371" extrusionOk="0">
                  <a:moveTo>
                    <a:pt x="989" y="1"/>
                  </a:moveTo>
                  <a:lnTo>
                    <a:pt x="310" y="1180"/>
                  </a:lnTo>
                  <a:cubicBezTo>
                    <a:pt x="1" y="1715"/>
                    <a:pt x="382" y="2370"/>
                    <a:pt x="989" y="2370"/>
                  </a:cubicBezTo>
                  <a:cubicBezTo>
                    <a:pt x="1596" y="2370"/>
                    <a:pt x="1977" y="1715"/>
                    <a:pt x="1668"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342;p4"/>
            <p:cNvSpPr/>
            <p:nvPr/>
          </p:nvSpPr>
          <p:spPr>
            <a:xfrm>
              <a:off x="2983206" y="3052613"/>
              <a:ext cx="28552" cy="3419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343;p4"/>
            <p:cNvSpPr/>
            <p:nvPr/>
          </p:nvSpPr>
          <p:spPr>
            <a:xfrm>
              <a:off x="2983206" y="3123546"/>
              <a:ext cx="28552" cy="3419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344;p4"/>
            <p:cNvSpPr/>
            <p:nvPr/>
          </p:nvSpPr>
          <p:spPr>
            <a:xfrm>
              <a:off x="2983206" y="3194305"/>
              <a:ext cx="28552" cy="34204"/>
            </a:xfrm>
            <a:custGeom>
              <a:avLst/>
              <a:gdLst/>
              <a:ahLst/>
              <a:cxnLst/>
              <a:rect l="l" t="t" r="r" b="b"/>
              <a:pathLst>
                <a:path w="1978" h="2371" extrusionOk="0">
                  <a:moveTo>
                    <a:pt x="989" y="1"/>
                  </a:moveTo>
                  <a:lnTo>
                    <a:pt x="310"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345;p4"/>
            <p:cNvSpPr/>
            <p:nvPr/>
          </p:nvSpPr>
          <p:spPr>
            <a:xfrm>
              <a:off x="3043025" y="2875346"/>
              <a:ext cx="28538" cy="34204"/>
            </a:xfrm>
            <a:custGeom>
              <a:avLst/>
              <a:gdLst/>
              <a:ahLst/>
              <a:cxnLst/>
              <a:rect l="l" t="t" r="r" b="b"/>
              <a:pathLst>
                <a:path w="1977" h="2371" extrusionOk="0">
                  <a:moveTo>
                    <a:pt x="988" y="1"/>
                  </a:moveTo>
                  <a:lnTo>
                    <a:pt x="310" y="1180"/>
                  </a:lnTo>
                  <a:cubicBezTo>
                    <a:pt x="0" y="1704"/>
                    <a:pt x="381" y="2370"/>
                    <a:pt x="988" y="2370"/>
                  </a:cubicBezTo>
                  <a:cubicBezTo>
                    <a:pt x="1607" y="2370"/>
                    <a:pt x="1976" y="1704"/>
                    <a:pt x="1679" y="1180"/>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346;p4"/>
            <p:cNvSpPr/>
            <p:nvPr/>
          </p:nvSpPr>
          <p:spPr>
            <a:xfrm>
              <a:off x="3043025" y="2946293"/>
              <a:ext cx="28538" cy="34190"/>
            </a:xfrm>
            <a:custGeom>
              <a:avLst/>
              <a:gdLst/>
              <a:ahLst/>
              <a:cxnLst/>
              <a:rect l="l" t="t" r="r" b="b"/>
              <a:pathLst>
                <a:path w="1977" h="2370" extrusionOk="0">
                  <a:moveTo>
                    <a:pt x="988" y="0"/>
                  </a:moveTo>
                  <a:lnTo>
                    <a:pt x="310" y="1179"/>
                  </a:lnTo>
                  <a:cubicBezTo>
                    <a:pt x="0" y="1703"/>
                    <a:pt x="381" y="2370"/>
                    <a:pt x="988" y="2370"/>
                  </a:cubicBezTo>
                  <a:cubicBezTo>
                    <a:pt x="1607" y="2370"/>
                    <a:pt x="1976" y="1703"/>
                    <a:pt x="1679"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347;p4"/>
            <p:cNvSpPr/>
            <p:nvPr/>
          </p:nvSpPr>
          <p:spPr>
            <a:xfrm>
              <a:off x="3043025" y="3017053"/>
              <a:ext cx="28538" cy="34190"/>
            </a:xfrm>
            <a:custGeom>
              <a:avLst/>
              <a:gdLst/>
              <a:ahLst/>
              <a:cxnLst/>
              <a:rect l="l" t="t" r="r" b="b"/>
              <a:pathLst>
                <a:path w="1977" h="2370" extrusionOk="0">
                  <a:moveTo>
                    <a:pt x="988" y="1"/>
                  </a:moveTo>
                  <a:lnTo>
                    <a:pt x="310" y="1191"/>
                  </a:lnTo>
                  <a:cubicBezTo>
                    <a:pt x="0" y="1715"/>
                    <a:pt x="381" y="2370"/>
                    <a:pt x="988" y="2370"/>
                  </a:cubicBezTo>
                  <a:cubicBezTo>
                    <a:pt x="1607" y="2370"/>
                    <a:pt x="1976" y="1715"/>
                    <a:pt x="1679" y="1191"/>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348;p4"/>
            <p:cNvSpPr/>
            <p:nvPr/>
          </p:nvSpPr>
          <p:spPr>
            <a:xfrm>
              <a:off x="3043025" y="3087985"/>
              <a:ext cx="28538" cy="34204"/>
            </a:xfrm>
            <a:custGeom>
              <a:avLst/>
              <a:gdLst/>
              <a:ahLst/>
              <a:cxnLst/>
              <a:rect l="l" t="t" r="r" b="b"/>
              <a:pathLst>
                <a:path w="1977" h="2371" extrusionOk="0">
                  <a:moveTo>
                    <a:pt x="988" y="1"/>
                  </a:moveTo>
                  <a:lnTo>
                    <a:pt x="310" y="1191"/>
                  </a:lnTo>
                  <a:cubicBezTo>
                    <a:pt x="0" y="1715"/>
                    <a:pt x="381" y="2370"/>
                    <a:pt x="988" y="2370"/>
                  </a:cubicBezTo>
                  <a:cubicBezTo>
                    <a:pt x="1607" y="2370"/>
                    <a:pt x="1976" y="1715"/>
                    <a:pt x="1679" y="1191"/>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349;p4"/>
            <p:cNvSpPr/>
            <p:nvPr/>
          </p:nvSpPr>
          <p:spPr>
            <a:xfrm>
              <a:off x="3043025" y="3158933"/>
              <a:ext cx="28538" cy="34190"/>
            </a:xfrm>
            <a:custGeom>
              <a:avLst/>
              <a:gdLst/>
              <a:ahLst/>
              <a:cxnLst/>
              <a:rect l="l" t="t" r="r" b="b"/>
              <a:pathLst>
                <a:path w="1977" h="2370" extrusionOk="0">
                  <a:moveTo>
                    <a:pt x="988" y="0"/>
                  </a:moveTo>
                  <a:lnTo>
                    <a:pt x="310" y="1179"/>
                  </a:lnTo>
                  <a:cubicBezTo>
                    <a:pt x="0" y="1715"/>
                    <a:pt x="381" y="2369"/>
                    <a:pt x="988" y="2369"/>
                  </a:cubicBezTo>
                  <a:cubicBezTo>
                    <a:pt x="1607" y="2369"/>
                    <a:pt x="1976" y="1715"/>
                    <a:pt x="1679"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350;p4"/>
            <p:cNvSpPr/>
            <p:nvPr/>
          </p:nvSpPr>
          <p:spPr>
            <a:xfrm>
              <a:off x="3043025" y="3229865"/>
              <a:ext cx="28538" cy="34190"/>
            </a:xfrm>
            <a:custGeom>
              <a:avLst/>
              <a:gdLst/>
              <a:ahLst/>
              <a:cxnLst/>
              <a:rect l="l" t="t" r="r" b="b"/>
              <a:pathLst>
                <a:path w="1977" h="2370" extrusionOk="0">
                  <a:moveTo>
                    <a:pt x="988" y="0"/>
                  </a:moveTo>
                  <a:lnTo>
                    <a:pt x="310" y="1179"/>
                  </a:lnTo>
                  <a:cubicBezTo>
                    <a:pt x="0" y="1703"/>
                    <a:pt x="381" y="2370"/>
                    <a:pt x="988" y="2370"/>
                  </a:cubicBezTo>
                  <a:cubicBezTo>
                    <a:pt x="1607" y="2370"/>
                    <a:pt x="1976" y="1703"/>
                    <a:pt x="1679"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351;p4"/>
            <p:cNvSpPr/>
            <p:nvPr/>
          </p:nvSpPr>
          <p:spPr>
            <a:xfrm>
              <a:off x="3103002" y="2910733"/>
              <a:ext cx="28538" cy="34190"/>
            </a:xfrm>
            <a:custGeom>
              <a:avLst/>
              <a:gdLst/>
              <a:ahLst/>
              <a:cxnLst/>
              <a:rect l="l" t="t" r="r" b="b"/>
              <a:pathLst>
                <a:path w="1977" h="2370" extrusionOk="0">
                  <a:moveTo>
                    <a:pt x="989" y="1"/>
                  </a:moveTo>
                  <a:lnTo>
                    <a:pt x="298" y="1191"/>
                  </a:lnTo>
                  <a:cubicBezTo>
                    <a:pt x="0" y="1715"/>
                    <a:pt x="381" y="2370"/>
                    <a:pt x="989" y="2370"/>
                  </a:cubicBezTo>
                  <a:cubicBezTo>
                    <a:pt x="1596" y="2370"/>
                    <a:pt x="1977" y="1715"/>
                    <a:pt x="1667"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352;p4"/>
            <p:cNvSpPr/>
            <p:nvPr/>
          </p:nvSpPr>
          <p:spPr>
            <a:xfrm>
              <a:off x="3103002" y="2981666"/>
              <a:ext cx="28538" cy="34204"/>
            </a:xfrm>
            <a:custGeom>
              <a:avLst/>
              <a:gdLst/>
              <a:ahLst/>
              <a:cxnLst/>
              <a:rect l="l" t="t" r="r" b="b"/>
              <a:pathLst>
                <a:path w="1977" h="2371" extrusionOk="0">
                  <a:moveTo>
                    <a:pt x="989" y="1"/>
                  </a:moveTo>
                  <a:lnTo>
                    <a:pt x="298" y="1180"/>
                  </a:lnTo>
                  <a:cubicBezTo>
                    <a:pt x="0" y="1715"/>
                    <a:pt x="381" y="2370"/>
                    <a:pt x="989" y="2370"/>
                  </a:cubicBezTo>
                  <a:cubicBezTo>
                    <a:pt x="1596" y="2370"/>
                    <a:pt x="1977" y="1715"/>
                    <a:pt x="1667"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353;p4"/>
            <p:cNvSpPr/>
            <p:nvPr/>
          </p:nvSpPr>
          <p:spPr>
            <a:xfrm>
              <a:off x="3103002" y="3052613"/>
              <a:ext cx="28538" cy="3419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354;p4"/>
            <p:cNvSpPr/>
            <p:nvPr/>
          </p:nvSpPr>
          <p:spPr>
            <a:xfrm>
              <a:off x="3103002" y="3123546"/>
              <a:ext cx="28538" cy="3419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355;p4"/>
            <p:cNvSpPr/>
            <p:nvPr/>
          </p:nvSpPr>
          <p:spPr>
            <a:xfrm>
              <a:off x="3103002" y="3194305"/>
              <a:ext cx="28538" cy="34204"/>
            </a:xfrm>
            <a:custGeom>
              <a:avLst/>
              <a:gdLst/>
              <a:ahLst/>
              <a:cxnLst/>
              <a:rect l="l" t="t" r="r" b="b"/>
              <a:pathLst>
                <a:path w="1977" h="2371" extrusionOk="0">
                  <a:moveTo>
                    <a:pt x="989" y="1"/>
                  </a:moveTo>
                  <a:lnTo>
                    <a:pt x="298" y="1191"/>
                  </a:lnTo>
                  <a:cubicBezTo>
                    <a:pt x="0" y="1715"/>
                    <a:pt x="381" y="2370"/>
                    <a:pt x="989" y="2370"/>
                  </a:cubicBezTo>
                  <a:cubicBezTo>
                    <a:pt x="1596" y="2370"/>
                    <a:pt x="1977" y="1715"/>
                    <a:pt x="1667"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356;p4"/>
            <p:cNvSpPr/>
            <p:nvPr/>
          </p:nvSpPr>
          <p:spPr>
            <a:xfrm>
              <a:off x="3162806" y="2875346"/>
              <a:ext cx="28552" cy="34204"/>
            </a:xfrm>
            <a:custGeom>
              <a:avLst/>
              <a:gdLst/>
              <a:ahLst/>
              <a:cxnLst/>
              <a:rect l="l" t="t" r="r" b="b"/>
              <a:pathLst>
                <a:path w="1978" h="2371" extrusionOk="0">
                  <a:moveTo>
                    <a:pt x="989" y="1"/>
                  </a:moveTo>
                  <a:lnTo>
                    <a:pt x="310" y="1180"/>
                  </a:lnTo>
                  <a:cubicBezTo>
                    <a:pt x="1" y="1704"/>
                    <a:pt x="382" y="2370"/>
                    <a:pt x="989" y="2370"/>
                  </a:cubicBezTo>
                  <a:cubicBezTo>
                    <a:pt x="1596" y="2370"/>
                    <a:pt x="1977" y="1704"/>
                    <a:pt x="1679"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357;p4"/>
            <p:cNvSpPr/>
            <p:nvPr/>
          </p:nvSpPr>
          <p:spPr>
            <a:xfrm>
              <a:off x="3162806" y="2946293"/>
              <a:ext cx="28552" cy="34190"/>
            </a:xfrm>
            <a:custGeom>
              <a:avLst/>
              <a:gdLst/>
              <a:ahLst/>
              <a:cxnLst/>
              <a:rect l="l" t="t" r="r" b="b"/>
              <a:pathLst>
                <a:path w="1978" h="2370" extrusionOk="0">
                  <a:moveTo>
                    <a:pt x="989" y="0"/>
                  </a:moveTo>
                  <a:lnTo>
                    <a:pt x="310" y="1179"/>
                  </a:lnTo>
                  <a:cubicBezTo>
                    <a:pt x="1" y="1703"/>
                    <a:pt x="382" y="2370"/>
                    <a:pt x="989" y="2370"/>
                  </a:cubicBezTo>
                  <a:cubicBezTo>
                    <a:pt x="1596" y="2370"/>
                    <a:pt x="1977" y="1703"/>
                    <a:pt x="1679"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358;p4"/>
            <p:cNvSpPr/>
            <p:nvPr/>
          </p:nvSpPr>
          <p:spPr>
            <a:xfrm>
              <a:off x="3162806" y="3017053"/>
              <a:ext cx="28552" cy="34190"/>
            </a:xfrm>
            <a:custGeom>
              <a:avLst/>
              <a:gdLst/>
              <a:ahLst/>
              <a:cxnLst/>
              <a:rect l="l" t="t" r="r" b="b"/>
              <a:pathLst>
                <a:path w="1978" h="2370" extrusionOk="0">
                  <a:moveTo>
                    <a:pt x="989" y="1"/>
                  </a:moveTo>
                  <a:lnTo>
                    <a:pt x="310" y="1191"/>
                  </a:lnTo>
                  <a:cubicBezTo>
                    <a:pt x="1" y="1715"/>
                    <a:pt x="382" y="2370"/>
                    <a:pt x="989" y="2370"/>
                  </a:cubicBezTo>
                  <a:cubicBezTo>
                    <a:pt x="1596" y="2370"/>
                    <a:pt x="1977" y="1715"/>
                    <a:pt x="1679"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359;p4"/>
            <p:cNvSpPr/>
            <p:nvPr/>
          </p:nvSpPr>
          <p:spPr>
            <a:xfrm>
              <a:off x="3162806" y="3087985"/>
              <a:ext cx="28552" cy="34204"/>
            </a:xfrm>
            <a:custGeom>
              <a:avLst/>
              <a:gdLst/>
              <a:ahLst/>
              <a:cxnLst/>
              <a:rect l="l" t="t" r="r" b="b"/>
              <a:pathLst>
                <a:path w="1978" h="2371" extrusionOk="0">
                  <a:moveTo>
                    <a:pt x="989" y="1"/>
                  </a:moveTo>
                  <a:lnTo>
                    <a:pt x="310" y="1191"/>
                  </a:lnTo>
                  <a:cubicBezTo>
                    <a:pt x="1" y="1715"/>
                    <a:pt x="382" y="2370"/>
                    <a:pt x="989" y="2370"/>
                  </a:cubicBezTo>
                  <a:cubicBezTo>
                    <a:pt x="1596" y="2370"/>
                    <a:pt x="1977" y="1715"/>
                    <a:pt x="1679"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360;p4"/>
            <p:cNvSpPr/>
            <p:nvPr/>
          </p:nvSpPr>
          <p:spPr>
            <a:xfrm>
              <a:off x="3162806" y="3158933"/>
              <a:ext cx="28552" cy="34190"/>
            </a:xfrm>
            <a:custGeom>
              <a:avLst/>
              <a:gdLst/>
              <a:ahLst/>
              <a:cxnLst/>
              <a:rect l="l" t="t" r="r" b="b"/>
              <a:pathLst>
                <a:path w="1978" h="2370" extrusionOk="0">
                  <a:moveTo>
                    <a:pt x="989" y="0"/>
                  </a:moveTo>
                  <a:lnTo>
                    <a:pt x="310" y="1179"/>
                  </a:lnTo>
                  <a:cubicBezTo>
                    <a:pt x="1" y="1715"/>
                    <a:pt x="382" y="2369"/>
                    <a:pt x="989" y="2369"/>
                  </a:cubicBezTo>
                  <a:cubicBezTo>
                    <a:pt x="1596" y="2369"/>
                    <a:pt x="1977" y="1715"/>
                    <a:pt x="1679"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361;p4"/>
            <p:cNvSpPr/>
            <p:nvPr/>
          </p:nvSpPr>
          <p:spPr>
            <a:xfrm>
              <a:off x="3162806" y="3229865"/>
              <a:ext cx="28552" cy="34190"/>
            </a:xfrm>
            <a:custGeom>
              <a:avLst/>
              <a:gdLst/>
              <a:ahLst/>
              <a:cxnLst/>
              <a:rect l="l" t="t" r="r" b="b"/>
              <a:pathLst>
                <a:path w="1978" h="2370" extrusionOk="0">
                  <a:moveTo>
                    <a:pt x="989" y="0"/>
                  </a:moveTo>
                  <a:lnTo>
                    <a:pt x="310" y="1179"/>
                  </a:lnTo>
                  <a:cubicBezTo>
                    <a:pt x="1" y="1703"/>
                    <a:pt x="382" y="2370"/>
                    <a:pt x="989" y="2370"/>
                  </a:cubicBezTo>
                  <a:cubicBezTo>
                    <a:pt x="1596" y="2370"/>
                    <a:pt x="1977" y="1703"/>
                    <a:pt x="1679"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362;p4"/>
            <p:cNvSpPr/>
            <p:nvPr/>
          </p:nvSpPr>
          <p:spPr>
            <a:xfrm>
              <a:off x="3222783" y="2910733"/>
              <a:ext cx="28552" cy="34190"/>
            </a:xfrm>
            <a:custGeom>
              <a:avLst/>
              <a:gdLst/>
              <a:ahLst/>
              <a:cxnLst/>
              <a:rect l="l" t="t" r="r" b="b"/>
              <a:pathLst>
                <a:path w="1978" h="2370" extrusionOk="0">
                  <a:moveTo>
                    <a:pt x="989" y="1"/>
                  </a:moveTo>
                  <a:lnTo>
                    <a:pt x="299"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363;p4"/>
            <p:cNvSpPr/>
            <p:nvPr/>
          </p:nvSpPr>
          <p:spPr>
            <a:xfrm>
              <a:off x="3222783" y="2981666"/>
              <a:ext cx="28552" cy="34204"/>
            </a:xfrm>
            <a:custGeom>
              <a:avLst/>
              <a:gdLst/>
              <a:ahLst/>
              <a:cxnLst/>
              <a:rect l="l" t="t" r="r" b="b"/>
              <a:pathLst>
                <a:path w="1978" h="2371" extrusionOk="0">
                  <a:moveTo>
                    <a:pt x="989" y="1"/>
                  </a:moveTo>
                  <a:lnTo>
                    <a:pt x="299" y="1180"/>
                  </a:lnTo>
                  <a:cubicBezTo>
                    <a:pt x="1" y="1715"/>
                    <a:pt x="382" y="2370"/>
                    <a:pt x="989" y="2370"/>
                  </a:cubicBezTo>
                  <a:cubicBezTo>
                    <a:pt x="1596" y="2370"/>
                    <a:pt x="1977" y="1715"/>
                    <a:pt x="1668"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364;p4"/>
            <p:cNvSpPr/>
            <p:nvPr/>
          </p:nvSpPr>
          <p:spPr>
            <a:xfrm>
              <a:off x="3222783" y="3052613"/>
              <a:ext cx="28552" cy="3419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365;p4"/>
            <p:cNvSpPr/>
            <p:nvPr/>
          </p:nvSpPr>
          <p:spPr>
            <a:xfrm>
              <a:off x="3222783" y="3123546"/>
              <a:ext cx="28552" cy="3419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366;p4"/>
            <p:cNvSpPr/>
            <p:nvPr/>
          </p:nvSpPr>
          <p:spPr>
            <a:xfrm>
              <a:off x="3222783" y="3194305"/>
              <a:ext cx="28552" cy="34204"/>
            </a:xfrm>
            <a:custGeom>
              <a:avLst/>
              <a:gdLst/>
              <a:ahLst/>
              <a:cxnLst/>
              <a:rect l="l" t="t" r="r" b="b"/>
              <a:pathLst>
                <a:path w="1978" h="2371" extrusionOk="0">
                  <a:moveTo>
                    <a:pt x="989" y="1"/>
                  </a:moveTo>
                  <a:lnTo>
                    <a:pt x="299"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367;p4"/>
            <p:cNvSpPr/>
            <p:nvPr/>
          </p:nvSpPr>
          <p:spPr>
            <a:xfrm>
              <a:off x="3300992" y="2669242"/>
              <a:ext cx="28538" cy="34190"/>
            </a:xfrm>
            <a:custGeom>
              <a:avLst/>
              <a:gdLst/>
              <a:ahLst/>
              <a:cxnLst/>
              <a:rect l="l" t="t" r="r" b="b"/>
              <a:pathLst>
                <a:path w="1977" h="2370" extrusionOk="0">
                  <a:moveTo>
                    <a:pt x="989" y="0"/>
                  </a:moveTo>
                  <a:lnTo>
                    <a:pt x="298" y="1191"/>
                  </a:lnTo>
                  <a:cubicBezTo>
                    <a:pt x="0" y="1715"/>
                    <a:pt x="369" y="2370"/>
                    <a:pt x="989" y="2370"/>
                  </a:cubicBezTo>
                  <a:cubicBezTo>
                    <a:pt x="1596" y="2370"/>
                    <a:pt x="1977" y="1715"/>
                    <a:pt x="1667"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368;p4"/>
            <p:cNvSpPr/>
            <p:nvPr/>
          </p:nvSpPr>
          <p:spPr>
            <a:xfrm>
              <a:off x="3300992" y="2740174"/>
              <a:ext cx="28538" cy="34204"/>
            </a:xfrm>
            <a:custGeom>
              <a:avLst/>
              <a:gdLst/>
              <a:ahLst/>
              <a:cxnLst/>
              <a:rect l="l" t="t" r="r" b="b"/>
              <a:pathLst>
                <a:path w="1977" h="2371" extrusionOk="0">
                  <a:moveTo>
                    <a:pt x="989" y="1"/>
                  </a:moveTo>
                  <a:lnTo>
                    <a:pt x="298" y="1179"/>
                  </a:lnTo>
                  <a:cubicBezTo>
                    <a:pt x="0" y="1715"/>
                    <a:pt x="369" y="2370"/>
                    <a:pt x="989" y="2370"/>
                  </a:cubicBezTo>
                  <a:cubicBezTo>
                    <a:pt x="1596" y="2370"/>
                    <a:pt x="1977" y="1715"/>
                    <a:pt x="1667" y="1179"/>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369;p4"/>
            <p:cNvSpPr/>
            <p:nvPr/>
          </p:nvSpPr>
          <p:spPr>
            <a:xfrm>
              <a:off x="3300992" y="2811122"/>
              <a:ext cx="28538" cy="34190"/>
            </a:xfrm>
            <a:custGeom>
              <a:avLst/>
              <a:gdLst/>
              <a:ahLst/>
              <a:cxnLst/>
              <a:rect l="l" t="t" r="r" b="b"/>
              <a:pathLst>
                <a:path w="1977" h="2370" extrusionOk="0">
                  <a:moveTo>
                    <a:pt x="989" y="0"/>
                  </a:moveTo>
                  <a:lnTo>
                    <a:pt x="298" y="1179"/>
                  </a:lnTo>
                  <a:cubicBezTo>
                    <a:pt x="0" y="1703"/>
                    <a:pt x="369" y="2369"/>
                    <a:pt x="989" y="2369"/>
                  </a:cubicBezTo>
                  <a:cubicBezTo>
                    <a:pt x="1596" y="2369"/>
                    <a:pt x="1977" y="1703"/>
                    <a:pt x="1667"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370;p4"/>
            <p:cNvSpPr/>
            <p:nvPr/>
          </p:nvSpPr>
          <p:spPr>
            <a:xfrm>
              <a:off x="3300992" y="2881881"/>
              <a:ext cx="28538" cy="34190"/>
            </a:xfrm>
            <a:custGeom>
              <a:avLst/>
              <a:gdLst/>
              <a:ahLst/>
              <a:cxnLst/>
              <a:rect l="l" t="t" r="r" b="b"/>
              <a:pathLst>
                <a:path w="1977" h="2370" extrusionOk="0">
                  <a:moveTo>
                    <a:pt x="989" y="0"/>
                  </a:moveTo>
                  <a:lnTo>
                    <a:pt x="298" y="1191"/>
                  </a:lnTo>
                  <a:cubicBezTo>
                    <a:pt x="0" y="1715"/>
                    <a:pt x="369" y="2370"/>
                    <a:pt x="989" y="2370"/>
                  </a:cubicBezTo>
                  <a:cubicBezTo>
                    <a:pt x="1596" y="2370"/>
                    <a:pt x="1977" y="1715"/>
                    <a:pt x="1667"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371;p4"/>
            <p:cNvSpPr/>
            <p:nvPr/>
          </p:nvSpPr>
          <p:spPr>
            <a:xfrm>
              <a:off x="3300992" y="2952814"/>
              <a:ext cx="28538" cy="34190"/>
            </a:xfrm>
            <a:custGeom>
              <a:avLst/>
              <a:gdLst/>
              <a:ahLst/>
              <a:cxnLst/>
              <a:rect l="l" t="t" r="r" b="b"/>
              <a:pathLst>
                <a:path w="1977" h="2370" extrusionOk="0">
                  <a:moveTo>
                    <a:pt x="989" y="1"/>
                  </a:moveTo>
                  <a:lnTo>
                    <a:pt x="298" y="1191"/>
                  </a:lnTo>
                  <a:cubicBezTo>
                    <a:pt x="0" y="1715"/>
                    <a:pt x="369" y="2370"/>
                    <a:pt x="989" y="2370"/>
                  </a:cubicBezTo>
                  <a:cubicBezTo>
                    <a:pt x="1596" y="2370"/>
                    <a:pt x="1977" y="1715"/>
                    <a:pt x="1667"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372;p4"/>
            <p:cNvSpPr/>
            <p:nvPr/>
          </p:nvSpPr>
          <p:spPr>
            <a:xfrm>
              <a:off x="3300992" y="3023746"/>
              <a:ext cx="28538" cy="34204"/>
            </a:xfrm>
            <a:custGeom>
              <a:avLst/>
              <a:gdLst/>
              <a:ahLst/>
              <a:cxnLst/>
              <a:rect l="l" t="t" r="r" b="b"/>
              <a:pathLst>
                <a:path w="1977" h="2371" extrusionOk="0">
                  <a:moveTo>
                    <a:pt x="989" y="1"/>
                  </a:moveTo>
                  <a:lnTo>
                    <a:pt x="298" y="1192"/>
                  </a:lnTo>
                  <a:cubicBezTo>
                    <a:pt x="0" y="1715"/>
                    <a:pt x="369" y="2370"/>
                    <a:pt x="989" y="2370"/>
                  </a:cubicBezTo>
                  <a:cubicBezTo>
                    <a:pt x="1596" y="2370"/>
                    <a:pt x="1977" y="1715"/>
                    <a:pt x="1667" y="1192"/>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373;p4"/>
            <p:cNvSpPr/>
            <p:nvPr/>
          </p:nvSpPr>
          <p:spPr>
            <a:xfrm>
              <a:off x="3360796" y="2704629"/>
              <a:ext cx="28552" cy="34190"/>
            </a:xfrm>
            <a:custGeom>
              <a:avLst/>
              <a:gdLst/>
              <a:ahLst/>
              <a:cxnLst/>
              <a:rect l="l" t="t" r="r" b="b"/>
              <a:pathLst>
                <a:path w="1978" h="2370" extrusionOk="0">
                  <a:moveTo>
                    <a:pt x="989" y="0"/>
                  </a:moveTo>
                  <a:lnTo>
                    <a:pt x="310" y="1191"/>
                  </a:lnTo>
                  <a:cubicBezTo>
                    <a:pt x="1" y="1715"/>
                    <a:pt x="382" y="2370"/>
                    <a:pt x="989" y="2370"/>
                  </a:cubicBezTo>
                  <a:cubicBezTo>
                    <a:pt x="1596" y="2370"/>
                    <a:pt x="1977" y="1715"/>
                    <a:pt x="1668"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374;p4"/>
            <p:cNvSpPr/>
            <p:nvPr/>
          </p:nvSpPr>
          <p:spPr>
            <a:xfrm>
              <a:off x="3360796" y="2775561"/>
              <a:ext cx="28552" cy="34190"/>
            </a:xfrm>
            <a:custGeom>
              <a:avLst/>
              <a:gdLst/>
              <a:ahLst/>
              <a:cxnLst/>
              <a:rect l="l" t="t" r="r" b="b"/>
              <a:pathLst>
                <a:path w="1978" h="2370" extrusionOk="0">
                  <a:moveTo>
                    <a:pt x="989" y="0"/>
                  </a:moveTo>
                  <a:lnTo>
                    <a:pt x="310" y="1191"/>
                  </a:lnTo>
                  <a:cubicBezTo>
                    <a:pt x="1" y="1715"/>
                    <a:pt x="382" y="2370"/>
                    <a:pt x="989" y="2370"/>
                  </a:cubicBezTo>
                  <a:cubicBezTo>
                    <a:pt x="1596" y="2370"/>
                    <a:pt x="1977" y="1715"/>
                    <a:pt x="1668"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375;p4"/>
            <p:cNvSpPr/>
            <p:nvPr/>
          </p:nvSpPr>
          <p:spPr>
            <a:xfrm>
              <a:off x="3360796" y="2846494"/>
              <a:ext cx="28552" cy="34204"/>
            </a:xfrm>
            <a:custGeom>
              <a:avLst/>
              <a:gdLst/>
              <a:ahLst/>
              <a:cxnLst/>
              <a:rect l="l" t="t" r="r" b="b"/>
              <a:pathLst>
                <a:path w="1978" h="2371" extrusionOk="0">
                  <a:moveTo>
                    <a:pt x="989" y="1"/>
                  </a:moveTo>
                  <a:lnTo>
                    <a:pt x="310"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376;p4"/>
            <p:cNvSpPr/>
            <p:nvPr/>
          </p:nvSpPr>
          <p:spPr>
            <a:xfrm>
              <a:off x="3360796" y="2917427"/>
              <a:ext cx="28552" cy="34204"/>
            </a:xfrm>
            <a:custGeom>
              <a:avLst/>
              <a:gdLst/>
              <a:ahLst/>
              <a:cxnLst/>
              <a:rect l="l" t="t" r="r" b="b"/>
              <a:pathLst>
                <a:path w="1978" h="2371" extrusionOk="0">
                  <a:moveTo>
                    <a:pt x="989" y="1"/>
                  </a:moveTo>
                  <a:lnTo>
                    <a:pt x="310" y="1180"/>
                  </a:lnTo>
                  <a:cubicBezTo>
                    <a:pt x="1" y="1715"/>
                    <a:pt x="382" y="2370"/>
                    <a:pt x="989" y="2370"/>
                  </a:cubicBezTo>
                  <a:cubicBezTo>
                    <a:pt x="1596" y="2370"/>
                    <a:pt x="1977" y="1715"/>
                    <a:pt x="1668"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377;p4"/>
            <p:cNvSpPr/>
            <p:nvPr/>
          </p:nvSpPr>
          <p:spPr>
            <a:xfrm>
              <a:off x="3360796" y="2988374"/>
              <a:ext cx="28552" cy="34190"/>
            </a:xfrm>
            <a:custGeom>
              <a:avLst/>
              <a:gdLst/>
              <a:ahLst/>
              <a:cxnLst/>
              <a:rect l="l" t="t" r="r" b="b"/>
              <a:pathLst>
                <a:path w="1978" h="2370" extrusionOk="0">
                  <a:moveTo>
                    <a:pt x="989" y="0"/>
                  </a:moveTo>
                  <a:lnTo>
                    <a:pt x="310"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378;p4"/>
            <p:cNvSpPr/>
            <p:nvPr/>
          </p:nvSpPr>
          <p:spPr>
            <a:xfrm>
              <a:off x="3420615" y="2669242"/>
              <a:ext cx="28538" cy="34190"/>
            </a:xfrm>
            <a:custGeom>
              <a:avLst/>
              <a:gdLst/>
              <a:ahLst/>
              <a:cxnLst/>
              <a:rect l="l" t="t" r="r" b="b"/>
              <a:pathLst>
                <a:path w="1977" h="2370" extrusionOk="0">
                  <a:moveTo>
                    <a:pt x="988" y="0"/>
                  </a:moveTo>
                  <a:lnTo>
                    <a:pt x="310" y="1191"/>
                  </a:lnTo>
                  <a:cubicBezTo>
                    <a:pt x="0" y="1715"/>
                    <a:pt x="381" y="2370"/>
                    <a:pt x="988" y="2370"/>
                  </a:cubicBezTo>
                  <a:cubicBezTo>
                    <a:pt x="1595" y="2370"/>
                    <a:pt x="1976" y="1715"/>
                    <a:pt x="1679" y="1191"/>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379;p4"/>
            <p:cNvSpPr/>
            <p:nvPr/>
          </p:nvSpPr>
          <p:spPr>
            <a:xfrm>
              <a:off x="3420615" y="2740174"/>
              <a:ext cx="28538" cy="34204"/>
            </a:xfrm>
            <a:custGeom>
              <a:avLst/>
              <a:gdLst/>
              <a:ahLst/>
              <a:cxnLst/>
              <a:rect l="l" t="t" r="r" b="b"/>
              <a:pathLst>
                <a:path w="1977" h="2371" extrusionOk="0">
                  <a:moveTo>
                    <a:pt x="988" y="1"/>
                  </a:moveTo>
                  <a:lnTo>
                    <a:pt x="310" y="1179"/>
                  </a:lnTo>
                  <a:cubicBezTo>
                    <a:pt x="0" y="1715"/>
                    <a:pt x="381" y="2370"/>
                    <a:pt x="988" y="2370"/>
                  </a:cubicBezTo>
                  <a:cubicBezTo>
                    <a:pt x="1595" y="2370"/>
                    <a:pt x="1976" y="1715"/>
                    <a:pt x="1679" y="1179"/>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380;p4"/>
            <p:cNvSpPr/>
            <p:nvPr/>
          </p:nvSpPr>
          <p:spPr>
            <a:xfrm>
              <a:off x="3420615" y="2811122"/>
              <a:ext cx="28538" cy="34190"/>
            </a:xfrm>
            <a:custGeom>
              <a:avLst/>
              <a:gdLst/>
              <a:ahLst/>
              <a:cxnLst/>
              <a:rect l="l" t="t" r="r" b="b"/>
              <a:pathLst>
                <a:path w="1977" h="2370" extrusionOk="0">
                  <a:moveTo>
                    <a:pt x="988" y="0"/>
                  </a:moveTo>
                  <a:lnTo>
                    <a:pt x="310" y="1179"/>
                  </a:lnTo>
                  <a:cubicBezTo>
                    <a:pt x="0" y="1703"/>
                    <a:pt x="381" y="2369"/>
                    <a:pt x="988" y="2369"/>
                  </a:cubicBezTo>
                  <a:cubicBezTo>
                    <a:pt x="1595" y="2369"/>
                    <a:pt x="1976" y="1703"/>
                    <a:pt x="1679" y="1179"/>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381;p4"/>
            <p:cNvSpPr/>
            <p:nvPr/>
          </p:nvSpPr>
          <p:spPr>
            <a:xfrm>
              <a:off x="3420615" y="2881881"/>
              <a:ext cx="28538" cy="34190"/>
            </a:xfrm>
            <a:custGeom>
              <a:avLst/>
              <a:gdLst/>
              <a:ahLst/>
              <a:cxnLst/>
              <a:rect l="l" t="t" r="r" b="b"/>
              <a:pathLst>
                <a:path w="1977" h="2370" extrusionOk="0">
                  <a:moveTo>
                    <a:pt x="988" y="0"/>
                  </a:moveTo>
                  <a:lnTo>
                    <a:pt x="310" y="1191"/>
                  </a:lnTo>
                  <a:cubicBezTo>
                    <a:pt x="0" y="1715"/>
                    <a:pt x="381" y="2370"/>
                    <a:pt x="988" y="2370"/>
                  </a:cubicBezTo>
                  <a:cubicBezTo>
                    <a:pt x="1595" y="2370"/>
                    <a:pt x="1976" y="1715"/>
                    <a:pt x="1679" y="1191"/>
                  </a:cubicBezTo>
                  <a:lnTo>
                    <a:pt x="988"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382;p4"/>
            <p:cNvSpPr/>
            <p:nvPr/>
          </p:nvSpPr>
          <p:spPr>
            <a:xfrm>
              <a:off x="3420615" y="2952814"/>
              <a:ext cx="28538" cy="34190"/>
            </a:xfrm>
            <a:custGeom>
              <a:avLst/>
              <a:gdLst/>
              <a:ahLst/>
              <a:cxnLst/>
              <a:rect l="l" t="t" r="r" b="b"/>
              <a:pathLst>
                <a:path w="1977" h="2370" extrusionOk="0">
                  <a:moveTo>
                    <a:pt x="988" y="1"/>
                  </a:moveTo>
                  <a:lnTo>
                    <a:pt x="310" y="1191"/>
                  </a:lnTo>
                  <a:cubicBezTo>
                    <a:pt x="0" y="1715"/>
                    <a:pt x="381" y="2370"/>
                    <a:pt x="988" y="2370"/>
                  </a:cubicBezTo>
                  <a:cubicBezTo>
                    <a:pt x="1595" y="2370"/>
                    <a:pt x="1976" y="1715"/>
                    <a:pt x="1679" y="1191"/>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383;p4"/>
            <p:cNvSpPr/>
            <p:nvPr/>
          </p:nvSpPr>
          <p:spPr>
            <a:xfrm>
              <a:off x="3420615" y="3023746"/>
              <a:ext cx="28538" cy="34204"/>
            </a:xfrm>
            <a:custGeom>
              <a:avLst/>
              <a:gdLst/>
              <a:ahLst/>
              <a:cxnLst/>
              <a:rect l="l" t="t" r="r" b="b"/>
              <a:pathLst>
                <a:path w="1977" h="2371" extrusionOk="0">
                  <a:moveTo>
                    <a:pt x="988" y="1"/>
                  </a:moveTo>
                  <a:lnTo>
                    <a:pt x="310" y="1192"/>
                  </a:lnTo>
                  <a:cubicBezTo>
                    <a:pt x="0" y="1715"/>
                    <a:pt x="381" y="2370"/>
                    <a:pt x="988" y="2370"/>
                  </a:cubicBezTo>
                  <a:cubicBezTo>
                    <a:pt x="1595" y="2370"/>
                    <a:pt x="1976" y="1715"/>
                    <a:pt x="1679" y="1192"/>
                  </a:cubicBezTo>
                  <a:lnTo>
                    <a:pt x="988"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384;p4"/>
            <p:cNvSpPr/>
            <p:nvPr/>
          </p:nvSpPr>
          <p:spPr>
            <a:xfrm>
              <a:off x="3480592" y="2704629"/>
              <a:ext cx="28538" cy="34190"/>
            </a:xfrm>
            <a:custGeom>
              <a:avLst/>
              <a:gdLst/>
              <a:ahLst/>
              <a:cxnLst/>
              <a:rect l="l" t="t" r="r" b="b"/>
              <a:pathLst>
                <a:path w="1977" h="2370" extrusionOk="0">
                  <a:moveTo>
                    <a:pt x="989" y="0"/>
                  </a:moveTo>
                  <a:lnTo>
                    <a:pt x="298" y="1191"/>
                  </a:lnTo>
                  <a:cubicBezTo>
                    <a:pt x="0" y="1715"/>
                    <a:pt x="381" y="2370"/>
                    <a:pt x="989" y="2370"/>
                  </a:cubicBezTo>
                  <a:cubicBezTo>
                    <a:pt x="1596" y="2370"/>
                    <a:pt x="1977" y="1715"/>
                    <a:pt x="1667"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385;p4"/>
            <p:cNvSpPr/>
            <p:nvPr/>
          </p:nvSpPr>
          <p:spPr>
            <a:xfrm>
              <a:off x="3480592" y="2775561"/>
              <a:ext cx="28538" cy="34190"/>
            </a:xfrm>
            <a:custGeom>
              <a:avLst/>
              <a:gdLst/>
              <a:ahLst/>
              <a:cxnLst/>
              <a:rect l="l" t="t" r="r" b="b"/>
              <a:pathLst>
                <a:path w="1977" h="2370" extrusionOk="0">
                  <a:moveTo>
                    <a:pt x="989" y="0"/>
                  </a:moveTo>
                  <a:lnTo>
                    <a:pt x="298" y="1191"/>
                  </a:lnTo>
                  <a:cubicBezTo>
                    <a:pt x="0" y="1715"/>
                    <a:pt x="381" y="2370"/>
                    <a:pt x="989" y="2370"/>
                  </a:cubicBezTo>
                  <a:cubicBezTo>
                    <a:pt x="1596" y="2370"/>
                    <a:pt x="1977" y="1715"/>
                    <a:pt x="1667"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386;p4"/>
            <p:cNvSpPr/>
            <p:nvPr/>
          </p:nvSpPr>
          <p:spPr>
            <a:xfrm>
              <a:off x="3480592" y="2846494"/>
              <a:ext cx="28538" cy="34204"/>
            </a:xfrm>
            <a:custGeom>
              <a:avLst/>
              <a:gdLst/>
              <a:ahLst/>
              <a:cxnLst/>
              <a:rect l="l" t="t" r="r" b="b"/>
              <a:pathLst>
                <a:path w="1977" h="2371" extrusionOk="0">
                  <a:moveTo>
                    <a:pt x="989" y="1"/>
                  </a:moveTo>
                  <a:lnTo>
                    <a:pt x="298" y="1191"/>
                  </a:lnTo>
                  <a:cubicBezTo>
                    <a:pt x="0" y="1715"/>
                    <a:pt x="381" y="2370"/>
                    <a:pt x="989" y="2370"/>
                  </a:cubicBezTo>
                  <a:cubicBezTo>
                    <a:pt x="1596" y="2370"/>
                    <a:pt x="1977" y="1715"/>
                    <a:pt x="1667"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387;p4"/>
            <p:cNvSpPr/>
            <p:nvPr/>
          </p:nvSpPr>
          <p:spPr>
            <a:xfrm>
              <a:off x="3480592" y="2917427"/>
              <a:ext cx="28538" cy="34204"/>
            </a:xfrm>
            <a:custGeom>
              <a:avLst/>
              <a:gdLst/>
              <a:ahLst/>
              <a:cxnLst/>
              <a:rect l="l" t="t" r="r" b="b"/>
              <a:pathLst>
                <a:path w="1977" h="2371" extrusionOk="0">
                  <a:moveTo>
                    <a:pt x="989" y="1"/>
                  </a:moveTo>
                  <a:lnTo>
                    <a:pt x="298" y="1180"/>
                  </a:lnTo>
                  <a:cubicBezTo>
                    <a:pt x="0" y="1715"/>
                    <a:pt x="381" y="2370"/>
                    <a:pt x="989" y="2370"/>
                  </a:cubicBezTo>
                  <a:cubicBezTo>
                    <a:pt x="1596" y="2370"/>
                    <a:pt x="1977" y="1715"/>
                    <a:pt x="1667"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388;p4"/>
            <p:cNvSpPr/>
            <p:nvPr/>
          </p:nvSpPr>
          <p:spPr>
            <a:xfrm>
              <a:off x="3480592" y="2988374"/>
              <a:ext cx="28538" cy="34190"/>
            </a:xfrm>
            <a:custGeom>
              <a:avLst/>
              <a:gdLst/>
              <a:ahLst/>
              <a:cxnLst/>
              <a:rect l="l" t="t" r="r" b="b"/>
              <a:pathLst>
                <a:path w="1977" h="2370" extrusionOk="0">
                  <a:moveTo>
                    <a:pt x="989" y="0"/>
                  </a:moveTo>
                  <a:lnTo>
                    <a:pt x="298" y="1179"/>
                  </a:lnTo>
                  <a:cubicBezTo>
                    <a:pt x="0" y="1703"/>
                    <a:pt x="381" y="2370"/>
                    <a:pt x="989" y="2370"/>
                  </a:cubicBezTo>
                  <a:cubicBezTo>
                    <a:pt x="1596" y="2370"/>
                    <a:pt x="1977" y="1703"/>
                    <a:pt x="1667"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389;p4"/>
            <p:cNvSpPr/>
            <p:nvPr/>
          </p:nvSpPr>
          <p:spPr>
            <a:xfrm>
              <a:off x="3540396" y="2669242"/>
              <a:ext cx="28552" cy="34190"/>
            </a:xfrm>
            <a:custGeom>
              <a:avLst/>
              <a:gdLst/>
              <a:ahLst/>
              <a:cxnLst/>
              <a:rect l="l" t="t" r="r" b="b"/>
              <a:pathLst>
                <a:path w="1978" h="2370" extrusionOk="0">
                  <a:moveTo>
                    <a:pt x="989" y="0"/>
                  </a:moveTo>
                  <a:lnTo>
                    <a:pt x="310" y="1191"/>
                  </a:lnTo>
                  <a:cubicBezTo>
                    <a:pt x="1" y="1715"/>
                    <a:pt x="382" y="2370"/>
                    <a:pt x="989" y="2370"/>
                  </a:cubicBezTo>
                  <a:cubicBezTo>
                    <a:pt x="1596" y="2370"/>
                    <a:pt x="1977" y="1715"/>
                    <a:pt x="1679"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390;p4"/>
            <p:cNvSpPr/>
            <p:nvPr/>
          </p:nvSpPr>
          <p:spPr>
            <a:xfrm>
              <a:off x="3540396" y="2740174"/>
              <a:ext cx="28552" cy="34204"/>
            </a:xfrm>
            <a:custGeom>
              <a:avLst/>
              <a:gdLst/>
              <a:ahLst/>
              <a:cxnLst/>
              <a:rect l="l" t="t" r="r" b="b"/>
              <a:pathLst>
                <a:path w="1978" h="2371" extrusionOk="0">
                  <a:moveTo>
                    <a:pt x="989" y="1"/>
                  </a:moveTo>
                  <a:lnTo>
                    <a:pt x="310" y="1179"/>
                  </a:lnTo>
                  <a:cubicBezTo>
                    <a:pt x="1" y="1715"/>
                    <a:pt x="382" y="2370"/>
                    <a:pt x="989" y="2370"/>
                  </a:cubicBezTo>
                  <a:cubicBezTo>
                    <a:pt x="1596" y="2370"/>
                    <a:pt x="1977" y="1715"/>
                    <a:pt x="1679" y="1179"/>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391;p4"/>
            <p:cNvSpPr/>
            <p:nvPr/>
          </p:nvSpPr>
          <p:spPr>
            <a:xfrm>
              <a:off x="3540396" y="2811122"/>
              <a:ext cx="28552" cy="34190"/>
            </a:xfrm>
            <a:custGeom>
              <a:avLst/>
              <a:gdLst/>
              <a:ahLst/>
              <a:cxnLst/>
              <a:rect l="l" t="t" r="r" b="b"/>
              <a:pathLst>
                <a:path w="1978" h="2370" extrusionOk="0">
                  <a:moveTo>
                    <a:pt x="989" y="0"/>
                  </a:moveTo>
                  <a:lnTo>
                    <a:pt x="310" y="1179"/>
                  </a:lnTo>
                  <a:cubicBezTo>
                    <a:pt x="1" y="1703"/>
                    <a:pt x="382" y="2369"/>
                    <a:pt x="989" y="2369"/>
                  </a:cubicBezTo>
                  <a:cubicBezTo>
                    <a:pt x="1596" y="2369"/>
                    <a:pt x="1977" y="1703"/>
                    <a:pt x="1679"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392;p4"/>
            <p:cNvSpPr/>
            <p:nvPr/>
          </p:nvSpPr>
          <p:spPr>
            <a:xfrm>
              <a:off x="3540396" y="2881881"/>
              <a:ext cx="28552" cy="34190"/>
            </a:xfrm>
            <a:custGeom>
              <a:avLst/>
              <a:gdLst/>
              <a:ahLst/>
              <a:cxnLst/>
              <a:rect l="l" t="t" r="r" b="b"/>
              <a:pathLst>
                <a:path w="1978" h="2370" extrusionOk="0">
                  <a:moveTo>
                    <a:pt x="989" y="0"/>
                  </a:moveTo>
                  <a:lnTo>
                    <a:pt x="310" y="1191"/>
                  </a:lnTo>
                  <a:cubicBezTo>
                    <a:pt x="1" y="1715"/>
                    <a:pt x="382" y="2370"/>
                    <a:pt x="989" y="2370"/>
                  </a:cubicBezTo>
                  <a:cubicBezTo>
                    <a:pt x="1596" y="2370"/>
                    <a:pt x="1977" y="1715"/>
                    <a:pt x="1679"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393;p4"/>
            <p:cNvSpPr/>
            <p:nvPr/>
          </p:nvSpPr>
          <p:spPr>
            <a:xfrm>
              <a:off x="3540396" y="2952814"/>
              <a:ext cx="28552" cy="34190"/>
            </a:xfrm>
            <a:custGeom>
              <a:avLst/>
              <a:gdLst/>
              <a:ahLst/>
              <a:cxnLst/>
              <a:rect l="l" t="t" r="r" b="b"/>
              <a:pathLst>
                <a:path w="1978" h="2370" extrusionOk="0">
                  <a:moveTo>
                    <a:pt x="989" y="1"/>
                  </a:moveTo>
                  <a:lnTo>
                    <a:pt x="310" y="1191"/>
                  </a:lnTo>
                  <a:cubicBezTo>
                    <a:pt x="1" y="1715"/>
                    <a:pt x="382" y="2370"/>
                    <a:pt x="989" y="2370"/>
                  </a:cubicBezTo>
                  <a:cubicBezTo>
                    <a:pt x="1596" y="2370"/>
                    <a:pt x="1977" y="1715"/>
                    <a:pt x="1679"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394;p4"/>
            <p:cNvSpPr/>
            <p:nvPr/>
          </p:nvSpPr>
          <p:spPr>
            <a:xfrm>
              <a:off x="3540396" y="3023746"/>
              <a:ext cx="28552" cy="34204"/>
            </a:xfrm>
            <a:custGeom>
              <a:avLst/>
              <a:gdLst/>
              <a:ahLst/>
              <a:cxnLst/>
              <a:rect l="l" t="t" r="r" b="b"/>
              <a:pathLst>
                <a:path w="1978" h="2371" extrusionOk="0">
                  <a:moveTo>
                    <a:pt x="989" y="1"/>
                  </a:moveTo>
                  <a:lnTo>
                    <a:pt x="310" y="1192"/>
                  </a:lnTo>
                  <a:cubicBezTo>
                    <a:pt x="1" y="1715"/>
                    <a:pt x="382" y="2370"/>
                    <a:pt x="989" y="2370"/>
                  </a:cubicBezTo>
                  <a:cubicBezTo>
                    <a:pt x="1596" y="2370"/>
                    <a:pt x="1977" y="1715"/>
                    <a:pt x="1679" y="1192"/>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395;p4"/>
            <p:cNvSpPr/>
            <p:nvPr/>
          </p:nvSpPr>
          <p:spPr>
            <a:xfrm>
              <a:off x="3600373" y="2704629"/>
              <a:ext cx="28552" cy="34190"/>
            </a:xfrm>
            <a:custGeom>
              <a:avLst/>
              <a:gdLst/>
              <a:ahLst/>
              <a:cxnLst/>
              <a:rect l="l" t="t" r="r" b="b"/>
              <a:pathLst>
                <a:path w="1978" h="2370" extrusionOk="0">
                  <a:moveTo>
                    <a:pt x="989" y="0"/>
                  </a:moveTo>
                  <a:lnTo>
                    <a:pt x="299" y="1191"/>
                  </a:lnTo>
                  <a:cubicBezTo>
                    <a:pt x="1" y="1715"/>
                    <a:pt x="382" y="2370"/>
                    <a:pt x="989" y="2370"/>
                  </a:cubicBezTo>
                  <a:cubicBezTo>
                    <a:pt x="1596" y="2370"/>
                    <a:pt x="1977" y="1715"/>
                    <a:pt x="1668"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396;p4"/>
            <p:cNvSpPr/>
            <p:nvPr/>
          </p:nvSpPr>
          <p:spPr>
            <a:xfrm>
              <a:off x="3600373" y="2775561"/>
              <a:ext cx="28552" cy="34190"/>
            </a:xfrm>
            <a:custGeom>
              <a:avLst/>
              <a:gdLst/>
              <a:ahLst/>
              <a:cxnLst/>
              <a:rect l="l" t="t" r="r" b="b"/>
              <a:pathLst>
                <a:path w="1978" h="2370" extrusionOk="0">
                  <a:moveTo>
                    <a:pt x="989" y="0"/>
                  </a:moveTo>
                  <a:lnTo>
                    <a:pt x="299" y="1191"/>
                  </a:lnTo>
                  <a:cubicBezTo>
                    <a:pt x="1" y="1715"/>
                    <a:pt x="382" y="2370"/>
                    <a:pt x="989" y="2370"/>
                  </a:cubicBezTo>
                  <a:cubicBezTo>
                    <a:pt x="1596" y="2370"/>
                    <a:pt x="1977" y="1715"/>
                    <a:pt x="1668" y="1191"/>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397;p4"/>
            <p:cNvSpPr/>
            <p:nvPr/>
          </p:nvSpPr>
          <p:spPr>
            <a:xfrm>
              <a:off x="3600373" y="2846494"/>
              <a:ext cx="28552" cy="34204"/>
            </a:xfrm>
            <a:custGeom>
              <a:avLst/>
              <a:gdLst/>
              <a:ahLst/>
              <a:cxnLst/>
              <a:rect l="l" t="t" r="r" b="b"/>
              <a:pathLst>
                <a:path w="1978" h="2371" extrusionOk="0">
                  <a:moveTo>
                    <a:pt x="989" y="1"/>
                  </a:moveTo>
                  <a:lnTo>
                    <a:pt x="299" y="1191"/>
                  </a:lnTo>
                  <a:cubicBezTo>
                    <a:pt x="1" y="1715"/>
                    <a:pt x="382" y="2370"/>
                    <a:pt x="989" y="2370"/>
                  </a:cubicBezTo>
                  <a:cubicBezTo>
                    <a:pt x="1596" y="2370"/>
                    <a:pt x="1977" y="1715"/>
                    <a:pt x="1668" y="1191"/>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398;p4"/>
            <p:cNvSpPr/>
            <p:nvPr/>
          </p:nvSpPr>
          <p:spPr>
            <a:xfrm>
              <a:off x="3600373" y="2917427"/>
              <a:ext cx="28552" cy="34204"/>
            </a:xfrm>
            <a:custGeom>
              <a:avLst/>
              <a:gdLst/>
              <a:ahLst/>
              <a:cxnLst/>
              <a:rect l="l" t="t" r="r" b="b"/>
              <a:pathLst>
                <a:path w="1978" h="2371" extrusionOk="0">
                  <a:moveTo>
                    <a:pt x="989" y="1"/>
                  </a:moveTo>
                  <a:lnTo>
                    <a:pt x="299" y="1180"/>
                  </a:lnTo>
                  <a:cubicBezTo>
                    <a:pt x="1" y="1715"/>
                    <a:pt x="382" y="2370"/>
                    <a:pt x="989" y="2370"/>
                  </a:cubicBezTo>
                  <a:cubicBezTo>
                    <a:pt x="1596" y="2370"/>
                    <a:pt x="1977" y="1715"/>
                    <a:pt x="1668" y="1180"/>
                  </a:cubicBezTo>
                  <a:lnTo>
                    <a:pt x="98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399;p4"/>
            <p:cNvSpPr/>
            <p:nvPr/>
          </p:nvSpPr>
          <p:spPr>
            <a:xfrm>
              <a:off x="3600373" y="2988374"/>
              <a:ext cx="28552" cy="34190"/>
            </a:xfrm>
            <a:custGeom>
              <a:avLst/>
              <a:gdLst/>
              <a:ahLst/>
              <a:cxnLst/>
              <a:rect l="l" t="t" r="r" b="b"/>
              <a:pathLst>
                <a:path w="1978" h="2370" extrusionOk="0">
                  <a:moveTo>
                    <a:pt x="989" y="0"/>
                  </a:moveTo>
                  <a:lnTo>
                    <a:pt x="299" y="1179"/>
                  </a:lnTo>
                  <a:cubicBezTo>
                    <a:pt x="1" y="1703"/>
                    <a:pt x="382" y="2370"/>
                    <a:pt x="989" y="2370"/>
                  </a:cubicBezTo>
                  <a:cubicBezTo>
                    <a:pt x="1596" y="2370"/>
                    <a:pt x="1977" y="1703"/>
                    <a:pt x="1668" y="1179"/>
                  </a:cubicBezTo>
                  <a:lnTo>
                    <a:pt x="989"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12" name="Gruppo 211"/>
            <p:cNvGrpSpPr/>
            <p:nvPr/>
          </p:nvGrpSpPr>
          <p:grpSpPr>
            <a:xfrm>
              <a:off x="2839522" y="1693299"/>
              <a:ext cx="1134551" cy="554969"/>
              <a:chOff x="457200" y="1586323"/>
              <a:chExt cx="3742020" cy="2376215"/>
            </a:xfrm>
          </p:grpSpPr>
          <p:sp>
            <p:nvSpPr>
              <p:cNvPr id="252" name="Google Shape;407;p31"/>
              <p:cNvSpPr/>
              <p:nvPr/>
            </p:nvSpPr>
            <p:spPr>
              <a:xfrm>
                <a:off x="2409047" y="3121851"/>
                <a:ext cx="662935" cy="374729"/>
              </a:xfrm>
              <a:custGeom>
                <a:avLst/>
                <a:gdLst/>
                <a:ahLst/>
                <a:cxnLst/>
                <a:rect l="l" t="t" r="r" b="b"/>
                <a:pathLst>
                  <a:path w="12941" h="7315" extrusionOk="0">
                    <a:moveTo>
                      <a:pt x="5157" y="0"/>
                    </a:moveTo>
                    <a:lnTo>
                      <a:pt x="5032" y="31"/>
                    </a:lnTo>
                    <a:lnTo>
                      <a:pt x="656" y="2563"/>
                    </a:lnTo>
                    <a:lnTo>
                      <a:pt x="500" y="2657"/>
                    </a:lnTo>
                    <a:lnTo>
                      <a:pt x="375" y="2782"/>
                    </a:lnTo>
                    <a:lnTo>
                      <a:pt x="250" y="2907"/>
                    </a:lnTo>
                    <a:lnTo>
                      <a:pt x="156" y="3032"/>
                    </a:lnTo>
                    <a:lnTo>
                      <a:pt x="94" y="3188"/>
                    </a:lnTo>
                    <a:lnTo>
                      <a:pt x="31" y="3345"/>
                    </a:lnTo>
                    <a:lnTo>
                      <a:pt x="0" y="3532"/>
                    </a:lnTo>
                    <a:lnTo>
                      <a:pt x="0" y="3688"/>
                    </a:lnTo>
                    <a:lnTo>
                      <a:pt x="0" y="3876"/>
                    </a:lnTo>
                    <a:lnTo>
                      <a:pt x="31" y="4032"/>
                    </a:lnTo>
                    <a:lnTo>
                      <a:pt x="94" y="4189"/>
                    </a:lnTo>
                    <a:lnTo>
                      <a:pt x="156" y="4345"/>
                    </a:lnTo>
                    <a:lnTo>
                      <a:pt x="250" y="4501"/>
                    </a:lnTo>
                    <a:lnTo>
                      <a:pt x="375" y="4626"/>
                    </a:lnTo>
                    <a:lnTo>
                      <a:pt x="500" y="4720"/>
                    </a:lnTo>
                    <a:lnTo>
                      <a:pt x="656" y="4814"/>
                    </a:lnTo>
                    <a:lnTo>
                      <a:pt x="1032" y="5001"/>
                    </a:lnTo>
                    <a:lnTo>
                      <a:pt x="1407" y="5157"/>
                    </a:lnTo>
                    <a:lnTo>
                      <a:pt x="1813" y="5220"/>
                    </a:lnTo>
                    <a:lnTo>
                      <a:pt x="2219" y="5251"/>
                    </a:lnTo>
                    <a:lnTo>
                      <a:pt x="2626" y="5220"/>
                    </a:lnTo>
                    <a:lnTo>
                      <a:pt x="3032" y="5157"/>
                    </a:lnTo>
                    <a:lnTo>
                      <a:pt x="3438" y="5001"/>
                    </a:lnTo>
                    <a:lnTo>
                      <a:pt x="3813" y="4814"/>
                    </a:lnTo>
                    <a:lnTo>
                      <a:pt x="7095" y="2938"/>
                    </a:lnTo>
                    <a:lnTo>
                      <a:pt x="7283" y="2844"/>
                    </a:lnTo>
                    <a:lnTo>
                      <a:pt x="7471" y="2782"/>
                    </a:lnTo>
                    <a:lnTo>
                      <a:pt x="7658" y="2751"/>
                    </a:lnTo>
                    <a:lnTo>
                      <a:pt x="7846" y="2719"/>
                    </a:lnTo>
                    <a:lnTo>
                      <a:pt x="8033" y="2751"/>
                    </a:lnTo>
                    <a:lnTo>
                      <a:pt x="8252" y="2782"/>
                    </a:lnTo>
                    <a:lnTo>
                      <a:pt x="8440" y="2844"/>
                    </a:lnTo>
                    <a:lnTo>
                      <a:pt x="8596" y="2938"/>
                    </a:lnTo>
                    <a:lnTo>
                      <a:pt x="8721" y="3032"/>
                    </a:lnTo>
                    <a:lnTo>
                      <a:pt x="8815" y="3157"/>
                    </a:lnTo>
                    <a:lnTo>
                      <a:pt x="8846" y="3251"/>
                    </a:lnTo>
                    <a:lnTo>
                      <a:pt x="8846" y="3345"/>
                    </a:lnTo>
                    <a:lnTo>
                      <a:pt x="8846" y="3438"/>
                    </a:lnTo>
                    <a:lnTo>
                      <a:pt x="8815" y="3532"/>
                    </a:lnTo>
                    <a:lnTo>
                      <a:pt x="8721" y="3657"/>
                    </a:lnTo>
                    <a:lnTo>
                      <a:pt x="8596" y="3751"/>
                    </a:lnTo>
                    <a:lnTo>
                      <a:pt x="7877" y="4189"/>
                    </a:lnTo>
                    <a:lnTo>
                      <a:pt x="7721" y="4282"/>
                    </a:lnTo>
                    <a:lnTo>
                      <a:pt x="7596" y="4407"/>
                    </a:lnTo>
                    <a:lnTo>
                      <a:pt x="7471" y="4532"/>
                    </a:lnTo>
                    <a:lnTo>
                      <a:pt x="7377" y="4689"/>
                    </a:lnTo>
                    <a:lnTo>
                      <a:pt x="7314" y="4845"/>
                    </a:lnTo>
                    <a:lnTo>
                      <a:pt x="7252" y="5001"/>
                    </a:lnTo>
                    <a:lnTo>
                      <a:pt x="7220" y="5189"/>
                    </a:lnTo>
                    <a:lnTo>
                      <a:pt x="7189" y="5345"/>
                    </a:lnTo>
                    <a:lnTo>
                      <a:pt x="7220" y="5533"/>
                    </a:lnTo>
                    <a:lnTo>
                      <a:pt x="7252" y="5720"/>
                    </a:lnTo>
                    <a:lnTo>
                      <a:pt x="7314" y="5876"/>
                    </a:lnTo>
                    <a:lnTo>
                      <a:pt x="7377" y="6033"/>
                    </a:lnTo>
                    <a:lnTo>
                      <a:pt x="7471" y="6189"/>
                    </a:lnTo>
                    <a:lnTo>
                      <a:pt x="7596" y="6314"/>
                    </a:lnTo>
                    <a:lnTo>
                      <a:pt x="7721" y="6439"/>
                    </a:lnTo>
                    <a:lnTo>
                      <a:pt x="7877" y="6533"/>
                    </a:lnTo>
                    <a:lnTo>
                      <a:pt x="8565" y="6908"/>
                    </a:lnTo>
                    <a:lnTo>
                      <a:pt x="8908" y="7095"/>
                    </a:lnTo>
                    <a:lnTo>
                      <a:pt x="9252" y="7220"/>
                    </a:lnTo>
                    <a:lnTo>
                      <a:pt x="9627" y="7283"/>
                    </a:lnTo>
                    <a:lnTo>
                      <a:pt x="10002" y="7314"/>
                    </a:lnTo>
                    <a:lnTo>
                      <a:pt x="10377" y="7283"/>
                    </a:lnTo>
                    <a:lnTo>
                      <a:pt x="10721" y="7220"/>
                    </a:lnTo>
                    <a:lnTo>
                      <a:pt x="11096" y="7095"/>
                    </a:lnTo>
                    <a:lnTo>
                      <a:pt x="11440" y="6908"/>
                    </a:lnTo>
                    <a:lnTo>
                      <a:pt x="12753" y="6158"/>
                    </a:lnTo>
                    <a:lnTo>
                      <a:pt x="12878" y="6064"/>
                    </a:lnTo>
                    <a:lnTo>
                      <a:pt x="12941" y="5939"/>
                    </a:lnTo>
                    <a:lnTo>
                      <a:pt x="12941" y="5783"/>
                    </a:lnTo>
                    <a:lnTo>
                      <a:pt x="12909" y="5626"/>
                    </a:lnTo>
                    <a:lnTo>
                      <a:pt x="12784" y="5501"/>
                    </a:lnTo>
                    <a:lnTo>
                      <a:pt x="12659" y="5439"/>
                    </a:lnTo>
                    <a:lnTo>
                      <a:pt x="12503" y="5439"/>
                    </a:lnTo>
                    <a:lnTo>
                      <a:pt x="12378" y="5501"/>
                    </a:lnTo>
                    <a:lnTo>
                      <a:pt x="11034" y="6252"/>
                    </a:lnTo>
                    <a:lnTo>
                      <a:pt x="10784" y="6377"/>
                    </a:lnTo>
                    <a:lnTo>
                      <a:pt x="10534" y="6470"/>
                    </a:lnTo>
                    <a:lnTo>
                      <a:pt x="10284" y="6502"/>
                    </a:lnTo>
                    <a:lnTo>
                      <a:pt x="10002" y="6533"/>
                    </a:lnTo>
                    <a:lnTo>
                      <a:pt x="9721" y="6502"/>
                    </a:lnTo>
                    <a:lnTo>
                      <a:pt x="9471" y="6470"/>
                    </a:lnTo>
                    <a:lnTo>
                      <a:pt x="9190" y="6377"/>
                    </a:lnTo>
                    <a:lnTo>
                      <a:pt x="8940" y="6252"/>
                    </a:lnTo>
                    <a:lnTo>
                      <a:pt x="8252" y="5845"/>
                    </a:lnTo>
                    <a:lnTo>
                      <a:pt x="8158" y="5751"/>
                    </a:lnTo>
                    <a:lnTo>
                      <a:pt x="8064" y="5658"/>
                    </a:lnTo>
                    <a:lnTo>
                      <a:pt x="8002" y="5501"/>
                    </a:lnTo>
                    <a:lnTo>
                      <a:pt x="7971" y="5345"/>
                    </a:lnTo>
                    <a:lnTo>
                      <a:pt x="8002" y="5220"/>
                    </a:lnTo>
                    <a:lnTo>
                      <a:pt x="8064" y="5064"/>
                    </a:lnTo>
                    <a:lnTo>
                      <a:pt x="8158" y="4939"/>
                    </a:lnTo>
                    <a:lnTo>
                      <a:pt x="8252" y="4845"/>
                    </a:lnTo>
                    <a:lnTo>
                      <a:pt x="9002" y="4439"/>
                    </a:lnTo>
                    <a:lnTo>
                      <a:pt x="9127" y="4345"/>
                    </a:lnTo>
                    <a:lnTo>
                      <a:pt x="9252" y="4220"/>
                    </a:lnTo>
                    <a:lnTo>
                      <a:pt x="9377" y="4126"/>
                    </a:lnTo>
                    <a:lnTo>
                      <a:pt x="9471" y="3970"/>
                    </a:lnTo>
                    <a:lnTo>
                      <a:pt x="9534" y="3845"/>
                    </a:lnTo>
                    <a:lnTo>
                      <a:pt x="9565" y="3688"/>
                    </a:lnTo>
                    <a:lnTo>
                      <a:pt x="9627" y="3501"/>
                    </a:lnTo>
                    <a:lnTo>
                      <a:pt x="9627" y="3345"/>
                    </a:lnTo>
                    <a:lnTo>
                      <a:pt x="9627" y="3188"/>
                    </a:lnTo>
                    <a:lnTo>
                      <a:pt x="9565" y="3032"/>
                    </a:lnTo>
                    <a:lnTo>
                      <a:pt x="9534" y="2876"/>
                    </a:lnTo>
                    <a:lnTo>
                      <a:pt x="9471" y="2719"/>
                    </a:lnTo>
                    <a:lnTo>
                      <a:pt x="9377" y="2594"/>
                    </a:lnTo>
                    <a:lnTo>
                      <a:pt x="9252" y="2469"/>
                    </a:lnTo>
                    <a:lnTo>
                      <a:pt x="9127" y="2344"/>
                    </a:lnTo>
                    <a:lnTo>
                      <a:pt x="9002" y="2251"/>
                    </a:lnTo>
                    <a:lnTo>
                      <a:pt x="8721" y="2126"/>
                    </a:lnTo>
                    <a:lnTo>
                      <a:pt x="8440" y="2032"/>
                    </a:lnTo>
                    <a:lnTo>
                      <a:pt x="8158" y="1969"/>
                    </a:lnTo>
                    <a:lnTo>
                      <a:pt x="7846" y="1938"/>
                    </a:lnTo>
                    <a:lnTo>
                      <a:pt x="7564" y="1969"/>
                    </a:lnTo>
                    <a:lnTo>
                      <a:pt x="7252" y="2032"/>
                    </a:lnTo>
                    <a:lnTo>
                      <a:pt x="6970" y="2126"/>
                    </a:lnTo>
                    <a:lnTo>
                      <a:pt x="6689" y="2251"/>
                    </a:lnTo>
                    <a:lnTo>
                      <a:pt x="3407" y="4157"/>
                    </a:lnTo>
                    <a:lnTo>
                      <a:pt x="3126" y="4282"/>
                    </a:lnTo>
                    <a:lnTo>
                      <a:pt x="2844" y="4376"/>
                    </a:lnTo>
                    <a:lnTo>
                      <a:pt x="2532" y="4439"/>
                    </a:lnTo>
                    <a:lnTo>
                      <a:pt x="2219" y="4470"/>
                    </a:lnTo>
                    <a:lnTo>
                      <a:pt x="1907" y="4439"/>
                    </a:lnTo>
                    <a:lnTo>
                      <a:pt x="1625" y="4376"/>
                    </a:lnTo>
                    <a:lnTo>
                      <a:pt x="1313" y="4282"/>
                    </a:lnTo>
                    <a:lnTo>
                      <a:pt x="1032" y="4157"/>
                    </a:lnTo>
                    <a:lnTo>
                      <a:pt x="906" y="4063"/>
                    </a:lnTo>
                    <a:lnTo>
                      <a:pt x="844" y="3970"/>
                    </a:lnTo>
                    <a:lnTo>
                      <a:pt x="781" y="3845"/>
                    </a:lnTo>
                    <a:lnTo>
                      <a:pt x="781" y="3688"/>
                    </a:lnTo>
                    <a:lnTo>
                      <a:pt x="781" y="3563"/>
                    </a:lnTo>
                    <a:lnTo>
                      <a:pt x="844" y="3438"/>
                    </a:lnTo>
                    <a:lnTo>
                      <a:pt x="906" y="3313"/>
                    </a:lnTo>
                    <a:lnTo>
                      <a:pt x="1032" y="3251"/>
                    </a:lnTo>
                    <a:lnTo>
                      <a:pt x="5408" y="719"/>
                    </a:lnTo>
                    <a:lnTo>
                      <a:pt x="5533" y="625"/>
                    </a:lnTo>
                    <a:lnTo>
                      <a:pt x="5595" y="469"/>
                    </a:lnTo>
                    <a:lnTo>
                      <a:pt x="5595" y="344"/>
                    </a:lnTo>
                    <a:lnTo>
                      <a:pt x="5564" y="188"/>
                    </a:lnTo>
                    <a:lnTo>
                      <a:pt x="5439" y="63"/>
                    </a:lnTo>
                    <a:lnTo>
                      <a:pt x="5314" y="0"/>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408;p31"/>
              <p:cNvSpPr/>
              <p:nvPr/>
            </p:nvSpPr>
            <p:spPr>
              <a:xfrm>
                <a:off x="457200" y="2330830"/>
                <a:ext cx="2465938" cy="1453990"/>
              </a:xfrm>
              <a:custGeom>
                <a:avLst/>
                <a:gdLst/>
                <a:ahLst/>
                <a:cxnLst/>
                <a:rect l="l" t="t" r="r" b="b"/>
                <a:pathLst>
                  <a:path w="48137" h="28383" extrusionOk="0">
                    <a:moveTo>
                      <a:pt x="28663" y="1"/>
                    </a:moveTo>
                    <a:lnTo>
                      <a:pt x="28101" y="32"/>
                    </a:lnTo>
                    <a:lnTo>
                      <a:pt x="27569" y="157"/>
                    </a:lnTo>
                    <a:lnTo>
                      <a:pt x="27038" y="313"/>
                    </a:lnTo>
                    <a:lnTo>
                      <a:pt x="26788" y="438"/>
                    </a:lnTo>
                    <a:lnTo>
                      <a:pt x="26538" y="563"/>
                    </a:lnTo>
                    <a:lnTo>
                      <a:pt x="844" y="15411"/>
                    </a:lnTo>
                    <a:lnTo>
                      <a:pt x="625" y="15536"/>
                    </a:lnTo>
                    <a:lnTo>
                      <a:pt x="469" y="15692"/>
                    </a:lnTo>
                    <a:lnTo>
                      <a:pt x="344" y="15848"/>
                    </a:lnTo>
                    <a:lnTo>
                      <a:pt x="219" y="16036"/>
                    </a:lnTo>
                    <a:lnTo>
                      <a:pt x="125" y="16223"/>
                    </a:lnTo>
                    <a:lnTo>
                      <a:pt x="63" y="16442"/>
                    </a:lnTo>
                    <a:lnTo>
                      <a:pt x="32" y="16630"/>
                    </a:lnTo>
                    <a:lnTo>
                      <a:pt x="0" y="16849"/>
                    </a:lnTo>
                    <a:lnTo>
                      <a:pt x="32" y="17067"/>
                    </a:lnTo>
                    <a:lnTo>
                      <a:pt x="63" y="17255"/>
                    </a:lnTo>
                    <a:lnTo>
                      <a:pt x="125" y="17474"/>
                    </a:lnTo>
                    <a:lnTo>
                      <a:pt x="219" y="17661"/>
                    </a:lnTo>
                    <a:lnTo>
                      <a:pt x="344" y="17849"/>
                    </a:lnTo>
                    <a:lnTo>
                      <a:pt x="469" y="18005"/>
                    </a:lnTo>
                    <a:lnTo>
                      <a:pt x="625" y="18161"/>
                    </a:lnTo>
                    <a:lnTo>
                      <a:pt x="844" y="18286"/>
                    </a:lnTo>
                    <a:lnTo>
                      <a:pt x="17379" y="27820"/>
                    </a:lnTo>
                    <a:lnTo>
                      <a:pt x="17629" y="27976"/>
                    </a:lnTo>
                    <a:lnTo>
                      <a:pt x="17879" y="28070"/>
                    </a:lnTo>
                    <a:lnTo>
                      <a:pt x="18411" y="28258"/>
                    </a:lnTo>
                    <a:lnTo>
                      <a:pt x="18942" y="28351"/>
                    </a:lnTo>
                    <a:lnTo>
                      <a:pt x="19505" y="28383"/>
                    </a:lnTo>
                    <a:lnTo>
                      <a:pt x="20036" y="28351"/>
                    </a:lnTo>
                    <a:lnTo>
                      <a:pt x="20568" y="28258"/>
                    </a:lnTo>
                    <a:lnTo>
                      <a:pt x="21099" y="28070"/>
                    </a:lnTo>
                    <a:lnTo>
                      <a:pt x="21349" y="27976"/>
                    </a:lnTo>
                    <a:lnTo>
                      <a:pt x="21599" y="27820"/>
                    </a:lnTo>
                    <a:lnTo>
                      <a:pt x="47324" y="13004"/>
                    </a:lnTo>
                    <a:lnTo>
                      <a:pt x="47511" y="12848"/>
                    </a:lnTo>
                    <a:lnTo>
                      <a:pt x="47668" y="12723"/>
                    </a:lnTo>
                    <a:lnTo>
                      <a:pt x="47824" y="12535"/>
                    </a:lnTo>
                    <a:lnTo>
                      <a:pt x="47949" y="12379"/>
                    </a:lnTo>
                    <a:lnTo>
                      <a:pt x="48012" y="12160"/>
                    </a:lnTo>
                    <a:lnTo>
                      <a:pt x="48074" y="11972"/>
                    </a:lnTo>
                    <a:lnTo>
                      <a:pt x="48137" y="11754"/>
                    </a:lnTo>
                    <a:lnTo>
                      <a:pt x="48137" y="11566"/>
                    </a:lnTo>
                    <a:lnTo>
                      <a:pt x="48137" y="11347"/>
                    </a:lnTo>
                    <a:lnTo>
                      <a:pt x="48074" y="11160"/>
                    </a:lnTo>
                    <a:lnTo>
                      <a:pt x="48012" y="10941"/>
                    </a:lnTo>
                    <a:lnTo>
                      <a:pt x="47949" y="10753"/>
                    </a:lnTo>
                    <a:lnTo>
                      <a:pt x="47824" y="10566"/>
                    </a:lnTo>
                    <a:lnTo>
                      <a:pt x="47668" y="10410"/>
                    </a:lnTo>
                    <a:lnTo>
                      <a:pt x="47511" y="10253"/>
                    </a:lnTo>
                    <a:lnTo>
                      <a:pt x="47324" y="10128"/>
                    </a:lnTo>
                    <a:lnTo>
                      <a:pt x="30758" y="563"/>
                    </a:lnTo>
                    <a:lnTo>
                      <a:pt x="30507" y="438"/>
                    </a:lnTo>
                    <a:lnTo>
                      <a:pt x="30257" y="313"/>
                    </a:lnTo>
                    <a:lnTo>
                      <a:pt x="29726" y="157"/>
                    </a:lnTo>
                    <a:lnTo>
                      <a:pt x="29195" y="32"/>
                    </a:lnTo>
                    <a:lnTo>
                      <a:pt x="28663"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409;p31"/>
              <p:cNvSpPr/>
              <p:nvPr/>
            </p:nvSpPr>
            <p:spPr>
              <a:xfrm>
                <a:off x="3020680" y="3275526"/>
                <a:ext cx="1178540" cy="687012"/>
              </a:xfrm>
              <a:custGeom>
                <a:avLst/>
                <a:gdLst/>
                <a:ahLst/>
                <a:cxnLst/>
                <a:rect l="l" t="t" r="r" b="b"/>
                <a:pathLst>
                  <a:path w="23006" h="13411" extrusionOk="0">
                    <a:moveTo>
                      <a:pt x="9315" y="1"/>
                    </a:moveTo>
                    <a:lnTo>
                      <a:pt x="9002" y="32"/>
                    </a:lnTo>
                    <a:lnTo>
                      <a:pt x="8721" y="95"/>
                    </a:lnTo>
                    <a:lnTo>
                      <a:pt x="8409" y="188"/>
                    </a:lnTo>
                    <a:lnTo>
                      <a:pt x="8127" y="313"/>
                    </a:lnTo>
                    <a:lnTo>
                      <a:pt x="344" y="4814"/>
                    </a:lnTo>
                    <a:lnTo>
                      <a:pt x="188" y="4939"/>
                    </a:lnTo>
                    <a:lnTo>
                      <a:pt x="63" y="5096"/>
                    </a:lnTo>
                    <a:lnTo>
                      <a:pt x="0" y="5252"/>
                    </a:lnTo>
                    <a:lnTo>
                      <a:pt x="0" y="5440"/>
                    </a:lnTo>
                    <a:lnTo>
                      <a:pt x="0" y="5627"/>
                    </a:lnTo>
                    <a:lnTo>
                      <a:pt x="63" y="5783"/>
                    </a:lnTo>
                    <a:lnTo>
                      <a:pt x="188" y="5940"/>
                    </a:lnTo>
                    <a:lnTo>
                      <a:pt x="344" y="6065"/>
                    </a:lnTo>
                    <a:lnTo>
                      <a:pt x="12472" y="13066"/>
                    </a:lnTo>
                    <a:lnTo>
                      <a:pt x="12785" y="13223"/>
                    </a:lnTo>
                    <a:lnTo>
                      <a:pt x="13066" y="13316"/>
                    </a:lnTo>
                    <a:lnTo>
                      <a:pt x="13378" y="13379"/>
                    </a:lnTo>
                    <a:lnTo>
                      <a:pt x="13691" y="13410"/>
                    </a:lnTo>
                    <a:lnTo>
                      <a:pt x="13972" y="13379"/>
                    </a:lnTo>
                    <a:lnTo>
                      <a:pt x="14285" y="13316"/>
                    </a:lnTo>
                    <a:lnTo>
                      <a:pt x="14598" y="13223"/>
                    </a:lnTo>
                    <a:lnTo>
                      <a:pt x="14879" y="13066"/>
                    </a:lnTo>
                    <a:lnTo>
                      <a:pt x="22662" y="8597"/>
                    </a:lnTo>
                    <a:lnTo>
                      <a:pt x="22818" y="8472"/>
                    </a:lnTo>
                    <a:lnTo>
                      <a:pt x="22912" y="8315"/>
                    </a:lnTo>
                    <a:lnTo>
                      <a:pt x="22975" y="8128"/>
                    </a:lnTo>
                    <a:lnTo>
                      <a:pt x="23006" y="7971"/>
                    </a:lnTo>
                    <a:lnTo>
                      <a:pt x="22975" y="7784"/>
                    </a:lnTo>
                    <a:lnTo>
                      <a:pt x="22912" y="7596"/>
                    </a:lnTo>
                    <a:lnTo>
                      <a:pt x="22818" y="7471"/>
                    </a:lnTo>
                    <a:lnTo>
                      <a:pt x="22662" y="7346"/>
                    </a:lnTo>
                    <a:lnTo>
                      <a:pt x="10503" y="313"/>
                    </a:lnTo>
                    <a:lnTo>
                      <a:pt x="10221" y="188"/>
                    </a:lnTo>
                    <a:lnTo>
                      <a:pt x="9940" y="95"/>
                    </a:lnTo>
                    <a:lnTo>
                      <a:pt x="9628" y="32"/>
                    </a:lnTo>
                    <a:lnTo>
                      <a:pt x="931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410;p31"/>
              <p:cNvSpPr/>
              <p:nvPr/>
            </p:nvSpPr>
            <p:spPr>
              <a:xfrm>
                <a:off x="751798" y="2295639"/>
                <a:ext cx="195433" cy="213004"/>
              </a:xfrm>
              <a:custGeom>
                <a:avLst/>
                <a:gdLst/>
                <a:ahLst/>
                <a:cxnLst/>
                <a:rect l="l" t="t" r="r" b="b"/>
                <a:pathLst>
                  <a:path w="3815" h="4158" extrusionOk="0">
                    <a:moveTo>
                      <a:pt x="563" y="0"/>
                    </a:moveTo>
                    <a:lnTo>
                      <a:pt x="438" y="31"/>
                    </a:lnTo>
                    <a:lnTo>
                      <a:pt x="313" y="63"/>
                    </a:lnTo>
                    <a:lnTo>
                      <a:pt x="219" y="156"/>
                    </a:lnTo>
                    <a:lnTo>
                      <a:pt x="126" y="250"/>
                    </a:lnTo>
                    <a:lnTo>
                      <a:pt x="63" y="375"/>
                    </a:lnTo>
                    <a:lnTo>
                      <a:pt x="1" y="532"/>
                    </a:lnTo>
                    <a:lnTo>
                      <a:pt x="1" y="750"/>
                    </a:lnTo>
                    <a:lnTo>
                      <a:pt x="32" y="969"/>
                    </a:lnTo>
                    <a:lnTo>
                      <a:pt x="94" y="1219"/>
                    </a:lnTo>
                    <a:lnTo>
                      <a:pt x="188" y="1469"/>
                    </a:lnTo>
                    <a:lnTo>
                      <a:pt x="282" y="1719"/>
                    </a:lnTo>
                    <a:lnTo>
                      <a:pt x="438" y="1907"/>
                    </a:lnTo>
                    <a:lnTo>
                      <a:pt x="1157" y="2720"/>
                    </a:lnTo>
                    <a:lnTo>
                      <a:pt x="1376" y="2907"/>
                    </a:lnTo>
                    <a:lnTo>
                      <a:pt x="1564" y="3095"/>
                    </a:lnTo>
                    <a:lnTo>
                      <a:pt x="2032" y="3407"/>
                    </a:lnTo>
                    <a:lnTo>
                      <a:pt x="2470" y="3657"/>
                    </a:lnTo>
                    <a:lnTo>
                      <a:pt x="2845" y="3845"/>
                    </a:lnTo>
                    <a:lnTo>
                      <a:pt x="3501" y="4126"/>
                    </a:lnTo>
                    <a:lnTo>
                      <a:pt x="3626" y="4157"/>
                    </a:lnTo>
                    <a:lnTo>
                      <a:pt x="3720" y="4157"/>
                    </a:lnTo>
                    <a:lnTo>
                      <a:pt x="3783" y="4064"/>
                    </a:lnTo>
                    <a:lnTo>
                      <a:pt x="3814" y="3939"/>
                    </a:lnTo>
                    <a:lnTo>
                      <a:pt x="3814" y="3720"/>
                    </a:lnTo>
                    <a:lnTo>
                      <a:pt x="3814" y="3501"/>
                    </a:lnTo>
                    <a:lnTo>
                      <a:pt x="3752" y="3251"/>
                    </a:lnTo>
                    <a:lnTo>
                      <a:pt x="3689" y="3001"/>
                    </a:lnTo>
                    <a:lnTo>
                      <a:pt x="3501" y="2438"/>
                    </a:lnTo>
                    <a:lnTo>
                      <a:pt x="3220" y="1907"/>
                    </a:lnTo>
                    <a:lnTo>
                      <a:pt x="2908" y="1407"/>
                    </a:lnTo>
                    <a:lnTo>
                      <a:pt x="2532" y="969"/>
                    </a:lnTo>
                    <a:lnTo>
                      <a:pt x="2345" y="782"/>
                    </a:lnTo>
                    <a:lnTo>
                      <a:pt x="2157" y="625"/>
                    </a:lnTo>
                    <a:lnTo>
                      <a:pt x="1970" y="500"/>
                    </a:lnTo>
                    <a:lnTo>
                      <a:pt x="1751" y="375"/>
                    </a:lnTo>
                    <a:lnTo>
                      <a:pt x="1188" y="125"/>
                    </a:lnTo>
                    <a:lnTo>
                      <a:pt x="1032" y="63"/>
                    </a:lnTo>
                    <a:lnTo>
                      <a:pt x="876" y="31"/>
                    </a:lnTo>
                    <a:lnTo>
                      <a:pt x="72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411;p31"/>
              <p:cNvSpPr/>
              <p:nvPr/>
            </p:nvSpPr>
            <p:spPr>
              <a:xfrm>
                <a:off x="2778896" y="2290823"/>
                <a:ext cx="40060" cy="219407"/>
              </a:xfrm>
              <a:custGeom>
                <a:avLst/>
                <a:gdLst/>
                <a:ahLst/>
                <a:cxnLst/>
                <a:rect l="l" t="t" r="r" b="b"/>
                <a:pathLst>
                  <a:path w="782" h="4283" extrusionOk="0">
                    <a:moveTo>
                      <a:pt x="0" y="0"/>
                    </a:moveTo>
                    <a:lnTo>
                      <a:pt x="0" y="4283"/>
                    </a:lnTo>
                    <a:lnTo>
                      <a:pt x="782" y="4283"/>
                    </a:lnTo>
                    <a:lnTo>
                      <a:pt x="782" y="2470"/>
                    </a:lnTo>
                    <a:lnTo>
                      <a:pt x="782" y="2157"/>
                    </a:lnTo>
                    <a:lnTo>
                      <a:pt x="751" y="1813"/>
                    </a:lnTo>
                    <a:lnTo>
                      <a:pt x="688" y="1501"/>
                    </a:lnTo>
                    <a:lnTo>
                      <a:pt x="594" y="1188"/>
                    </a:lnTo>
                    <a:lnTo>
                      <a:pt x="469" y="876"/>
                    </a:lnTo>
                    <a:lnTo>
                      <a:pt x="344" y="563"/>
                    </a:lnTo>
                    <a:lnTo>
                      <a:pt x="188" y="282"/>
                    </a:lnTo>
                    <a:lnTo>
                      <a:pt x="0" y="0"/>
                    </a:lnTo>
                    <a:close/>
                  </a:path>
                </a:pathLst>
              </a:custGeom>
              <a:solidFill>
                <a:srgbClr val="FD8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412;p31"/>
              <p:cNvSpPr/>
              <p:nvPr/>
            </p:nvSpPr>
            <p:spPr>
              <a:xfrm>
                <a:off x="479586" y="2731156"/>
                <a:ext cx="408386" cy="541270"/>
              </a:xfrm>
              <a:custGeom>
                <a:avLst/>
                <a:gdLst/>
                <a:ahLst/>
                <a:cxnLst/>
                <a:rect l="l" t="t" r="r" b="b"/>
                <a:pathLst>
                  <a:path w="7972" h="10566" extrusionOk="0">
                    <a:moveTo>
                      <a:pt x="4471" y="0"/>
                    </a:moveTo>
                    <a:lnTo>
                      <a:pt x="4158" y="31"/>
                    </a:lnTo>
                    <a:lnTo>
                      <a:pt x="3877" y="94"/>
                    </a:lnTo>
                    <a:lnTo>
                      <a:pt x="3564" y="219"/>
                    </a:lnTo>
                    <a:lnTo>
                      <a:pt x="3220" y="375"/>
                    </a:lnTo>
                    <a:lnTo>
                      <a:pt x="2908" y="594"/>
                    </a:lnTo>
                    <a:lnTo>
                      <a:pt x="2595" y="844"/>
                    </a:lnTo>
                    <a:lnTo>
                      <a:pt x="2283" y="1125"/>
                    </a:lnTo>
                    <a:lnTo>
                      <a:pt x="1970" y="1438"/>
                    </a:lnTo>
                    <a:lnTo>
                      <a:pt x="1689" y="1782"/>
                    </a:lnTo>
                    <a:lnTo>
                      <a:pt x="1439" y="2157"/>
                    </a:lnTo>
                    <a:lnTo>
                      <a:pt x="1189" y="2563"/>
                    </a:lnTo>
                    <a:lnTo>
                      <a:pt x="939" y="2970"/>
                    </a:lnTo>
                    <a:lnTo>
                      <a:pt x="751" y="3376"/>
                    </a:lnTo>
                    <a:lnTo>
                      <a:pt x="564" y="3814"/>
                    </a:lnTo>
                    <a:lnTo>
                      <a:pt x="376" y="4282"/>
                    </a:lnTo>
                    <a:lnTo>
                      <a:pt x="251" y="4720"/>
                    </a:lnTo>
                    <a:lnTo>
                      <a:pt x="157" y="5189"/>
                    </a:lnTo>
                    <a:lnTo>
                      <a:pt x="63" y="5658"/>
                    </a:lnTo>
                    <a:lnTo>
                      <a:pt x="1" y="6095"/>
                    </a:lnTo>
                    <a:lnTo>
                      <a:pt x="1" y="6564"/>
                    </a:lnTo>
                    <a:lnTo>
                      <a:pt x="32" y="7033"/>
                    </a:lnTo>
                    <a:lnTo>
                      <a:pt x="95" y="7502"/>
                    </a:lnTo>
                    <a:lnTo>
                      <a:pt x="188" y="7908"/>
                    </a:lnTo>
                    <a:lnTo>
                      <a:pt x="313" y="8252"/>
                    </a:lnTo>
                    <a:lnTo>
                      <a:pt x="501" y="8565"/>
                    </a:lnTo>
                    <a:lnTo>
                      <a:pt x="689" y="8846"/>
                    </a:lnTo>
                    <a:lnTo>
                      <a:pt x="939" y="9065"/>
                    </a:lnTo>
                    <a:lnTo>
                      <a:pt x="1189" y="9221"/>
                    </a:lnTo>
                    <a:lnTo>
                      <a:pt x="3502" y="10565"/>
                    </a:lnTo>
                    <a:lnTo>
                      <a:pt x="7972" y="1751"/>
                    </a:lnTo>
                    <a:lnTo>
                      <a:pt x="5471" y="282"/>
                    </a:lnTo>
                    <a:lnTo>
                      <a:pt x="5252" y="156"/>
                    </a:lnTo>
                    <a:lnTo>
                      <a:pt x="5002" y="63"/>
                    </a:lnTo>
                    <a:lnTo>
                      <a:pt x="4721" y="0"/>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413;p31"/>
              <p:cNvSpPr/>
              <p:nvPr/>
            </p:nvSpPr>
            <p:spPr>
              <a:xfrm>
                <a:off x="606113" y="2803178"/>
                <a:ext cx="331493" cy="482051"/>
              </a:xfrm>
              <a:custGeom>
                <a:avLst/>
                <a:gdLst/>
                <a:ahLst/>
                <a:cxnLst/>
                <a:rect l="l" t="t" r="r" b="b"/>
                <a:pathLst>
                  <a:path w="6471" h="9410" extrusionOk="0">
                    <a:moveTo>
                      <a:pt x="4470" y="1"/>
                    </a:moveTo>
                    <a:lnTo>
                      <a:pt x="4189" y="32"/>
                    </a:lnTo>
                    <a:lnTo>
                      <a:pt x="3876" y="95"/>
                    </a:lnTo>
                    <a:lnTo>
                      <a:pt x="3564" y="220"/>
                    </a:lnTo>
                    <a:lnTo>
                      <a:pt x="3220" y="407"/>
                    </a:lnTo>
                    <a:lnTo>
                      <a:pt x="2907" y="595"/>
                    </a:lnTo>
                    <a:lnTo>
                      <a:pt x="2563" y="845"/>
                    </a:lnTo>
                    <a:lnTo>
                      <a:pt x="2251" y="1157"/>
                    </a:lnTo>
                    <a:lnTo>
                      <a:pt x="1969" y="1470"/>
                    </a:lnTo>
                    <a:lnTo>
                      <a:pt x="1688" y="1814"/>
                    </a:lnTo>
                    <a:lnTo>
                      <a:pt x="1407" y="2189"/>
                    </a:lnTo>
                    <a:lnTo>
                      <a:pt x="1157" y="2564"/>
                    </a:lnTo>
                    <a:lnTo>
                      <a:pt x="938" y="2970"/>
                    </a:lnTo>
                    <a:lnTo>
                      <a:pt x="719" y="3408"/>
                    </a:lnTo>
                    <a:lnTo>
                      <a:pt x="532" y="3845"/>
                    </a:lnTo>
                    <a:lnTo>
                      <a:pt x="375" y="4283"/>
                    </a:lnTo>
                    <a:lnTo>
                      <a:pt x="250" y="4752"/>
                    </a:lnTo>
                    <a:lnTo>
                      <a:pt x="125" y="5221"/>
                    </a:lnTo>
                    <a:lnTo>
                      <a:pt x="63" y="5658"/>
                    </a:lnTo>
                    <a:lnTo>
                      <a:pt x="0" y="6127"/>
                    </a:lnTo>
                    <a:lnTo>
                      <a:pt x="0" y="6565"/>
                    </a:lnTo>
                    <a:lnTo>
                      <a:pt x="0" y="7002"/>
                    </a:lnTo>
                    <a:lnTo>
                      <a:pt x="63" y="7409"/>
                    </a:lnTo>
                    <a:lnTo>
                      <a:pt x="125" y="7784"/>
                    </a:lnTo>
                    <a:lnTo>
                      <a:pt x="250" y="8096"/>
                    </a:lnTo>
                    <a:lnTo>
                      <a:pt x="375" y="8409"/>
                    </a:lnTo>
                    <a:lnTo>
                      <a:pt x="532" y="8659"/>
                    </a:lnTo>
                    <a:lnTo>
                      <a:pt x="719" y="8878"/>
                    </a:lnTo>
                    <a:lnTo>
                      <a:pt x="938" y="9065"/>
                    </a:lnTo>
                    <a:lnTo>
                      <a:pt x="1157" y="9222"/>
                    </a:lnTo>
                    <a:lnTo>
                      <a:pt x="1407" y="9316"/>
                    </a:lnTo>
                    <a:lnTo>
                      <a:pt x="1688" y="9378"/>
                    </a:lnTo>
                    <a:lnTo>
                      <a:pt x="1969" y="9409"/>
                    </a:lnTo>
                    <a:lnTo>
                      <a:pt x="2251" y="9378"/>
                    </a:lnTo>
                    <a:lnTo>
                      <a:pt x="2563" y="9316"/>
                    </a:lnTo>
                    <a:lnTo>
                      <a:pt x="2907" y="9190"/>
                    </a:lnTo>
                    <a:lnTo>
                      <a:pt x="3220" y="9034"/>
                    </a:lnTo>
                    <a:lnTo>
                      <a:pt x="3564" y="8815"/>
                    </a:lnTo>
                    <a:lnTo>
                      <a:pt x="3876" y="8565"/>
                    </a:lnTo>
                    <a:lnTo>
                      <a:pt x="4189" y="8284"/>
                    </a:lnTo>
                    <a:lnTo>
                      <a:pt x="4470" y="7940"/>
                    </a:lnTo>
                    <a:lnTo>
                      <a:pt x="4783" y="7596"/>
                    </a:lnTo>
                    <a:lnTo>
                      <a:pt x="5033" y="7253"/>
                    </a:lnTo>
                    <a:lnTo>
                      <a:pt x="5283" y="6846"/>
                    </a:lnTo>
                    <a:lnTo>
                      <a:pt x="5502" y="6440"/>
                    </a:lnTo>
                    <a:lnTo>
                      <a:pt x="5720" y="6002"/>
                    </a:lnTo>
                    <a:lnTo>
                      <a:pt x="5908" y="5565"/>
                    </a:lnTo>
                    <a:lnTo>
                      <a:pt x="6064" y="5127"/>
                    </a:lnTo>
                    <a:lnTo>
                      <a:pt x="6220" y="4658"/>
                    </a:lnTo>
                    <a:lnTo>
                      <a:pt x="6314" y="4221"/>
                    </a:lnTo>
                    <a:lnTo>
                      <a:pt x="6408" y="3752"/>
                    </a:lnTo>
                    <a:lnTo>
                      <a:pt x="6439" y="3283"/>
                    </a:lnTo>
                    <a:lnTo>
                      <a:pt x="6470" y="2845"/>
                    </a:lnTo>
                    <a:lnTo>
                      <a:pt x="6439" y="2408"/>
                    </a:lnTo>
                    <a:lnTo>
                      <a:pt x="6408" y="2001"/>
                    </a:lnTo>
                    <a:lnTo>
                      <a:pt x="6314" y="1626"/>
                    </a:lnTo>
                    <a:lnTo>
                      <a:pt x="6220" y="1314"/>
                    </a:lnTo>
                    <a:lnTo>
                      <a:pt x="6064" y="1001"/>
                    </a:lnTo>
                    <a:lnTo>
                      <a:pt x="5908" y="751"/>
                    </a:lnTo>
                    <a:lnTo>
                      <a:pt x="5720" y="532"/>
                    </a:lnTo>
                    <a:lnTo>
                      <a:pt x="5502" y="345"/>
                    </a:lnTo>
                    <a:lnTo>
                      <a:pt x="5283" y="188"/>
                    </a:lnTo>
                    <a:lnTo>
                      <a:pt x="5033" y="95"/>
                    </a:lnTo>
                    <a:lnTo>
                      <a:pt x="4783" y="32"/>
                    </a:lnTo>
                    <a:lnTo>
                      <a:pt x="4470"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414;p31"/>
              <p:cNvSpPr/>
              <p:nvPr/>
            </p:nvSpPr>
            <p:spPr>
              <a:xfrm>
                <a:off x="2449055" y="2500591"/>
                <a:ext cx="408386" cy="541270"/>
              </a:xfrm>
              <a:custGeom>
                <a:avLst/>
                <a:gdLst/>
                <a:ahLst/>
                <a:cxnLst/>
                <a:rect l="l" t="t" r="r" b="b"/>
                <a:pathLst>
                  <a:path w="7972" h="10566" extrusionOk="0">
                    <a:moveTo>
                      <a:pt x="4439" y="0"/>
                    </a:moveTo>
                    <a:lnTo>
                      <a:pt x="4158" y="31"/>
                    </a:lnTo>
                    <a:lnTo>
                      <a:pt x="3845" y="125"/>
                    </a:lnTo>
                    <a:lnTo>
                      <a:pt x="3533" y="219"/>
                    </a:lnTo>
                    <a:lnTo>
                      <a:pt x="3220" y="406"/>
                    </a:lnTo>
                    <a:lnTo>
                      <a:pt x="2907" y="594"/>
                    </a:lnTo>
                    <a:lnTo>
                      <a:pt x="2564" y="875"/>
                    </a:lnTo>
                    <a:lnTo>
                      <a:pt x="2251" y="1157"/>
                    </a:lnTo>
                    <a:lnTo>
                      <a:pt x="1970" y="1469"/>
                    </a:lnTo>
                    <a:lnTo>
                      <a:pt x="1688" y="1813"/>
                    </a:lnTo>
                    <a:lnTo>
                      <a:pt x="1407" y="2188"/>
                    </a:lnTo>
                    <a:lnTo>
                      <a:pt x="1157" y="2563"/>
                    </a:lnTo>
                    <a:lnTo>
                      <a:pt x="938" y="2970"/>
                    </a:lnTo>
                    <a:lnTo>
                      <a:pt x="719" y="3407"/>
                    </a:lnTo>
                    <a:lnTo>
                      <a:pt x="532" y="3845"/>
                    </a:lnTo>
                    <a:lnTo>
                      <a:pt x="376" y="4282"/>
                    </a:lnTo>
                    <a:lnTo>
                      <a:pt x="251" y="4751"/>
                    </a:lnTo>
                    <a:lnTo>
                      <a:pt x="125" y="5220"/>
                    </a:lnTo>
                    <a:lnTo>
                      <a:pt x="63" y="5658"/>
                    </a:lnTo>
                    <a:lnTo>
                      <a:pt x="0" y="6127"/>
                    </a:lnTo>
                    <a:lnTo>
                      <a:pt x="0" y="6564"/>
                    </a:lnTo>
                    <a:lnTo>
                      <a:pt x="0" y="7064"/>
                    </a:lnTo>
                    <a:lnTo>
                      <a:pt x="63" y="7502"/>
                    </a:lnTo>
                    <a:lnTo>
                      <a:pt x="188" y="7908"/>
                    </a:lnTo>
                    <a:lnTo>
                      <a:pt x="313" y="8283"/>
                    </a:lnTo>
                    <a:lnTo>
                      <a:pt x="501" y="8596"/>
                    </a:lnTo>
                    <a:lnTo>
                      <a:pt x="688" y="8846"/>
                    </a:lnTo>
                    <a:lnTo>
                      <a:pt x="938" y="9065"/>
                    </a:lnTo>
                    <a:lnTo>
                      <a:pt x="1188" y="9252"/>
                    </a:lnTo>
                    <a:lnTo>
                      <a:pt x="3501" y="10565"/>
                    </a:lnTo>
                    <a:lnTo>
                      <a:pt x="7971" y="1782"/>
                    </a:lnTo>
                    <a:lnTo>
                      <a:pt x="5470" y="313"/>
                    </a:lnTo>
                    <a:lnTo>
                      <a:pt x="5220" y="156"/>
                    </a:lnTo>
                    <a:lnTo>
                      <a:pt x="5002" y="63"/>
                    </a:lnTo>
                    <a:lnTo>
                      <a:pt x="4720" y="31"/>
                    </a:lnTo>
                    <a:lnTo>
                      <a:pt x="4439" y="0"/>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415;p31"/>
              <p:cNvSpPr/>
              <p:nvPr/>
            </p:nvSpPr>
            <p:spPr>
              <a:xfrm>
                <a:off x="1268971" y="3187470"/>
                <a:ext cx="408386" cy="541270"/>
              </a:xfrm>
              <a:custGeom>
                <a:avLst/>
                <a:gdLst/>
                <a:ahLst/>
                <a:cxnLst/>
                <a:rect l="l" t="t" r="r" b="b"/>
                <a:pathLst>
                  <a:path w="7972" h="10566" extrusionOk="0">
                    <a:moveTo>
                      <a:pt x="4439" y="1"/>
                    </a:moveTo>
                    <a:lnTo>
                      <a:pt x="4158" y="32"/>
                    </a:lnTo>
                    <a:lnTo>
                      <a:pt x="3877" y="94"/>
                    </a:lnTo>
                    <a:lnTo>
                      <a:pt x="3564" y="219"/>
                    </a:lnTo>
                    <a:lnTo>
                      <a:pt x="3220" y="407"/>
                    </a:lnTo>
                    <a:lnTo>
                      <a:pt x="2908" y="594"/>
                    </a:lnTo>
                    <a:lnTo>
                      <a:pt x="2564" y="845"/>
                    </a:lnTo>
                    <a:lnTo>
                      <a:pt x="2283" y="1126"/>
                    </a:lnTo>
                    <a:lnTo>
                      <a:pt x="1970" y="1470"/>
                    </a:lnTo>
                    <a:lnTo>
                      <a:pt x="1689" y="1814"/>
                    </a:lnTo>
                    <a:lnTo>
                      <a:pt x="1407" y="2157"/>
                    </a:lnTo>
                    <a:lnTo>
                      <a:pt x="1157" y="2564"/>
                    </a:lnTo>
                    <a:lnTo>
                      <a:pt x="938" y="2970"/>
                    </a:lnTo>
                    <a:lnTo>
                      <a:pt x="720" y="3408"/>
                    </a:lnTo>
                    <a:lnTo>
                      <a:pt x="532" y="3845"/>
                    </a:lnTo>
                    <a:lnTo>
                      <a:pt x="376" y="4283"/>
                    </a:lnTo>
                    <a:lnTo>
                      <a:pt x="251" y="4752"/>
                    </a:lnTo>
                    <a:lnTo>
                      <a:pt x="126" y="5221"/>
                    </a:lnTo>
                    <a:lnTo>
                      <a:pt x="63" y="5658"/>
                    </a:lnTo>
                    <a:lnTo>
                      <a:pt x="1" y="6127"/>
                    </a:lnTo>
                    <a:lnTo>
                      <a:pt x="1" y="6565"/>
                    </a:lnTo>
                    <a:lnTo>
                      <a:pt x="32" y="7065"/>
                    </a:lnTo>
                    <a:lnTo>
                      <a:pt x="95" y="7502"/>
                    </a:lnTo>
                    <a:lnTo>
                      <a:pt x="188" y="7909"/>
                    </a:lnTo>
                    <a:lnTo>
                      <a:pt x="313" y="8284"/>
                    </a:lnTo>
                    <a:lnTo>
                      <a:pt x="501" y="8596"/>
                    </a:lnTo>
                    <a:lnTo>
                      <a:pt x="688" y="8846"/>
                    </a:lnTo>
                    <a:lnTo>
                      <a:pt x="938" y="9065"/>
                    </a:lnTo>
                    <a:lnTo>
                      <a:pt x="1189" y="9222"/>
                    </a:lnTo>
                    <a:lnTo>
                      <a:pt x="3502" y="10566"/>
                    </a:lnTo>
                    <a:lnTo>
                      <a:pt x="7971" y="1782"/>
                    </a:lnTo>
                    <a:lnTo>
                      <a:pt x="5471" y="282"/>
                    </a:lnTo>
                    <a:lnTo>
                      <a:pt x="5221" y="157"/>
                    </a:lnTo>
                    <a:lnTo>
                      <a:pt x="5002" y="63"/>
                    </a:lnTo>
                    <a:lnTo>
                      <a:pt x="4721" y="32"/>
                    </a:lnTo>
                    <a:lnTo>
                      <a:pt x="4439"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416;p31"/>
              <p:cNvSpPr/>
              <p:nvPr/>
            </p:nvSpPr>
            <p:spPr>
              <a:xfrm>
                <a:off x="489216" y="1586323"/>
                <a:ext cx="2417938" cy="2011192"/>
              </a:xfrm>
              <a:custGeom>
                <a:avLst/>
                <a:gdLst/>
                <a:ahLst/>
                <a:cxnLst/>
                <a:rect l="l" t="t" r="r" b="b"/>
                <a:pathLst>
                  <a:path w="47200" h="39260" extrusionOk="0">
                    <a:moveTo>
                      <a:pt x="28476" y="0"/>
                    </a:moveTo>
                    <a:lnTo>
                      <a:pt x="27913" y="31"/>
                    </a:lnTo>
                    <a:lnTo>
                      <a:pt x="27382" y="94"/>
                    </a:lnTo>
                    <a:lnTo>
                      <a:pt x="26819" y="219"/>
                    </a:lnTo>
                    <a:lnTo>
                      <a:pt x="26288" y="344"/>
                    </a:lnTo>
                    <a:lnTo>
                      <a:pt x="25756" y="531"/>
                    </a:lnTo>
                    <a:lnTo>
                      <a:pt x="25225" y="719"/>
                    </a:lnTo>
                    <a:lnTo>
                      <a:pt x="24694" y="969"/>
                    </a:lnTo>
                    <a:lnTo>
                      <a:pt x="18786" y="3876"/>
                    </a:lnTo>
                    <a:lnTo>
                      <a:pt x="17942" y="4314"/>
                    </a:lnTo>
                    <a:lnTo>
                      <a:pt x="17098" y="4814"/>
                    </a:lnTo>
                    <a:lnTo>
                      <a:pt x="16317" y="5376"/>
                    </a:lnTo>
                    <a:lnTo>
                      <a:pt x="15535" y="5939"/>
                    </a:lnTo>
                    <a:lnTo>
                      <a:pt x="14785" y="6533"/>
                    </a:lnTo>
                    <a:lnTo>
                      <a:pt x="14097" y="7189"/>
                    </a:lnTo>
                    <a:lnTo>
                      <a:pt x="13410" y="7877"/>
                    </a:lnTo>
                    <a:lnTo>
                      <a:pt x="12753" y="8596"/>
                    </a:lnTo>
                    <a:lnTo>
                      <a:pt x="4158" y="18598"/>
                    </a:lnTo>
                    <a:lnTo>
                      <a:pt x="2313" y="22974"/>
                    </a:lnTo>
                    <a:lnTo>
                      <a:pt x="2063" y="23193"/>
                    </a:lnTo>
                    <a:lnTo>
                      <a:pt x="1813" y="23443"/>
                    </a:lnTo>
                    <a:lnTo>
                      <a:pt x="1470" y="23787"/>
                    </a:lnTo>
                    <a:lnTo>
                      <a:pt x="1126" y="24225"/>
                    </a:lnTo>
                    <a:lnTo>
                      <a:pt x="782" y="24756"/>
                    </a:lnTo>
                    <a:lnTo>
                      <a:pt x="626" y="25069"/>
                    </a:lnTo>
                    <a:lnTo>
                      <a:pt x="469" y="25381"/>
                    </a:lnTo>
                    <a:lnTo>
                      <a:pt x="313" y="25694"/>
                    </a:lnTo>
                    <a:lnTo>
                      <a:pt x="219" y="26038"/>
                    </a:lnTo>
                    <a:lnTo>
                      <a:pt x="125" y="26413"/>
                    </a:lnTo>
                    <a:lnTo>
                      <a:pt x="32" y="26756"/>
                    </a:lnTo>
                    <a:lnTo>
                      <a:pt x="0" y="27100"/>
                    </a:lnTo>
                    <a:lnTo>
                      <a:pt x="0" y="27475"/>
                    </a:lnTo>
                    <a:lnTo>
                      <a:pt x="0" y="27819"/>
                    </a:lnTo>
                    <a:lnTo>
                      <a:pt x="32" y="28132"/>
                    </a:lnTo>
                    <a:lnTo>
                      <a:pt x="63" y="28476"/>
                    </a:lnTo>
                    <a:lnTo>
                      <a:pt x="125" y="28788"/>
                    </a:lnTo>
                    <a:lnTo>
                      <a:pt x="313" y="29382"/>
                    </a:lnTo>
                    <a:lnTo>
                      <a:pt x="532" y="29882"/>
                    </a:lnTo>
                    <a:lnTo>
                      <a:pt x="751" y="30351"/>
                    </a:lnTo>
                    <a:lnTo>
                      <a:pt x="1032" y="30726"/>
                    </a:lnTo>
                    <a:lnTo>
                      <a:pt x="1157" y="30851"/>
                    </a:lnTo>
                    <a:lnTo>
                      <a:pt x="1313" y="31008"/>
                    </a:lnTo>
                    <a:lnTo>
                      <a:pt x="1657" y="31258"/>
                    </a:lnTo>
                    <a:lnTo>
                      <a:pt x="2001" y="31476"/>
                    </a:lnTo>
                    <a:lnTo>
                      <a:pt x="2376" y="31633"/>
                    </a:lnTo>
                    <a:lnTo>
                      <a:pt x="2970" y="31883"/>
                    </a:lnTo>
                    <a:lnTo>
                      <a:pt x="3220" y="31945"/>
                    </a:lnTo>
                    <a:lnTo>
                      <a:pt x="11597" y="36790"/>
                    </a:lnTo>
                    <a:lnTo>
                      <a:pt x="11753" y="37071"/>
                    </a:lnTo>
                    <a:lnTo>
                      <a:pt x="11972" y="37384"/>
                    </a:lnTo>
                    <a:lnTo>
                      <a:pt x="12285" y="37759"/>
                    </a:lnTo>
                    <a:lnTo>
                      <a:pt x="12691" y="38165"/>
                    </a:lnTo>
                    <a:lnTo>
                      <a:pt x="12910" y="38384"/>
                    </a:lnTo>
                    <a:lnTo>
                      <a:pt x="13160" y="38572"/>
                    </a:lnTo>
                    <a:lnTo>
                      <a:pt x="13441" y="38728"/>
                    </a:lnTo>
                    <a:lnTo>
                      <a:pt x="13754" y="38884"/>
                    </a:lnTo>
                    <a:lnTo>
                      <a:pt x="14066" y="39041"/>
                    </a:lnTo>
                    <a:lnTo>
                      <a:pt x="14441" y="39134"/>
                    </a:lnTo>
                    <a:lnTo>
                      <a:pt x="14754" y="39197"/>
                    </a:lnTo>
                    <a:lnTo>
                      <a:pt x="15098" y="39228"/>
                    </a:lnTo>
                    <a:lnTo>
                      <a:pt x="15442" y="39259"/>
                    </a:lnTo>
                    <a:lnTo>
                      <a:pt x="15817" y="39228"/>
                    </a:lnTo>
                    <a:lnTo>
                      <a:pt x="16192" y="39197"/>
                    </a:lnTo>
                    <a:lnTo>
                      <a:pt x="16567" y="39134"/>
                    </a:lnTo>
                    <a:lnTo>
                      <a:pt x="17380" y="38978"/>
                    </a:lnTo>
                    <a:lnTo>
                      <a:pt x="18192" y="38759"/>
                    </a:lnTo>
                    <a:lnTo>
                      <a:pt x="19005" y="38478"/>
                    </a:lnTo>
                    <a:lnTo>
                      <a:pt x="19786" y="38134"/>
                    </a:lnTo>
                    <a:lnTo>
                      <a:pt x="20568" y="37790"/>
                    </a:lnTo>
                    <a:lnTo>
                      <a:pt x="21287" y="37447"/>
                    </a:lnTo>
                    <a:lnTo>
                      <a:pt x="21974" y="37103"/>
                    </a:lnTo>
                    <a:lnTo>
                      <a:pt x="23100" y="36478"/>
                    </a:lnTo>
                    <a:lnTo>
                      <a:pt x="23881" y="36009"/>
                    </a:lnTo>
                    <a:lnTo>
                      <a:pt x="24162" y="35821"/>
                    </a:lnTo>
                    <a:lnTo>
                      <a:pt x="47199" y="22474"/>
                    </a:lnTo>
                    <a:lnTo>
                      <a:pt x="47168" y="22068"/>
                    </a:lnTo>
                    <a:lnTo>
                      <a:pt x="47137" y="21630"/>
                    </a:lnTo>
                    <a:lnTo>
                      <a:pt x="47074" y="21099"/>
                    </a:lnTo>
                    <a:lnTo>
                      <a:pt x="46980" y="20505"/>
                    </a:lnTo>
                    <a:lnTo>
                      <a:pt x="46824" y="19880"/>
                    </a:lnTo>
                    <a:lnTo>
                      <a:pt x="46730" y="19567"/>
                    </a:lnTo>
                    <a:lnTo>
                      <a:pt x="46605" y="19286"/>
                    </a:lnTo>
                    <a:lnTo>
                      <a:pt x="46480" y="19036"/>
                    </a:lnTo>
                    <a:lnTo>
                      <a:pt x="46324" y="18786"/>
                    </a:lnTo>
                    <a:lnTo>
                      <a:pt x="46011" y="18380"/>
                    </a:lnTo>
                    <a:lnTo>
                      <a:pt x="45699" y="18004"/>
                    </a:lnTo>
                    <a:lnTo>
                      <a:pt x="45417" y="17723"/>
                    </a:lnTo>
                    <a:lnTo>
                      <a:pt x="45199" y="17504"/>
                    </a:lnTo>
                    <a:lnTo>
                      <a:pt x="44823" y="17223"/>
                    </a:lnTo>
                    <a:lnTo>
                      <a:pt x="44698" y="17129"/>
                    </a:lnTo>
                    <a:lnTo>
                      <a:pt x="44698" y="13753"/>
                    </a:lnTo>
                    <a:lnTo>
                      <a:pt x="44698" y="13441"/>
                    </a:lnTo>
                    <a:lnTo>
                      <a:pt x="44667" y="13160"/>
                    </a:lnTo>
                    <a:lnTo>
                      <a:pt x="44605" y="12847"/>
                    </a:lnTo>
                    <a:lnTo>
                      <a:pt x="44542" y="12566"/>
                    </a:lnTo>
                    <a:lnTo>
                      <a:pt x="44448" y="12284"/>
                    </a:lnTo>
                    <a:lnTo>
                      <a:pt x="44323" y="12003"/>
                    </a:lnTo>
                    <a:lnTo>
                      <a:pt x="44198" y="11753"/>
                    </a:lnTo>
                    <a:lnTo>
                      <a:pt x="44042" y="11503"/>
                    </a:lnTo>
                    <a:lnTo>
                      <a:pt x="41166" y="7127"/>
                    </a:lnTo>
                    <a:lnTo>
                      <a:pt x="40823" y="6595"/>
                    </a:lnTo>
                    <a:lnTo>
                      <a:pt x="40416" y="6095"/>
                    </a:lnTo>
                    <a:lnTo>
                      <a:pt x="40010" y="5595"/>
                    </a:lnTo>
                    <a:lnTo>
                      <a:pt x="39541" y="5158"/>
                    </a:lnTo>
                    <a:lnTo>
                      <a:pt x="39072" y="4751"/>
                    </a:lnTo>
                    <a:lnTo>
                      <a:pt x="38572" y="4345"/>
                    </a:lnTo>
                    <a:lnTo>
                      <a:pt x="38072" y="3970"/>
                    </a:lnTo>
                    <a:lnTo>
                      <a:pt x="37509" y="3626"/>
                    </a:lnTo>
                    <a:lnTo>
                      <a:pt x="33290" y="1219"/>
                    </a:lnTo>
                    <a:lnTo>
                      <a:pt x="32789" y="938"/>
                    </a:lnTo>
                    <a:lnTo>
                      <a:pt x="32289" y="688"/>
                    </a:lnTo>
                    <a:lnTo>
                      <a:pt x="31758" y="500"/>
                    </a:lnTo>
                    <a:lnTo>
                      <a:pt x="31227" y="344"/>
                    </a:lnTo>
                    <a:lnTo>
                      <a:pt x="30695" y="188"/>
                    </a:lnTo>
                    <a:lnTo>
                      <a:pt x="30133" y="94"/>
                    </a:lnTo>
                    <a:lnTo>
                      <a:pt x="29601" y="31"/>
                    </a:lnTo>
                    <a:lnTo>
                      <a:pt x="29039"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417;p31"/>
              <p:cNvSpPr/>
              <p:nvPr/>
            </p:nvSpPr>
            <p:spPr>
              <a:xfrm>
                <a:off x="2570766" y="2463760"/>
                <a:ext cx="336309" cy="466017"/>
              </a:xfrm>
              <a:custGeom>
                <a:avLst/>
                <a:gdLst/>
                <a:ahLst/>
                <a:cxnLst/>
                <a:rect l="l" t="t" r="r" b="b"/>
                <a:pathLst>
                  <a:path w="6565" h="9097" extrusionOk="0">
                    <a:moveTo>
                      <a:pt x="4063" y="0"/>
                    </a:moveTo>
                    <a:lnTo>
                      <a:pt x="3876" y="188"/>
                    </a:lnTo>
                    <a:lnTo>
                      <a:pt x="3345" y="688"/>
                    </a:lnTo>
                    <a:lnTo>
                      <a:pt x="3001" y="1032"/>
                    </a:lnTo>
                    <a:lnTo>
                      <a:pt x="2626" y="1469"/>
                    </a:lnTo>
                    <a:lnTo>
                      <a:pt x="2219" y="1969"/>
                    </a:lnTo>
                    <a:lnTo>
                      <a:pt x="1813" y="2563"/>
                    </a:lnTo>
                    <a:lnTo>
                      <a:pt x="1407" y="3188"/>
                    </a:lnTo>
                    <a:lnTo>
                      <a:pt x="1032" y="3876"/>
                    </a:lnTo>
                    <a:lnTo>
                      <a:pt x="688" y="4626"/>
                    </a:lnTo>
                    <a:lnTo>
                      <a:pt x="531" y="5001"/>
                    </a:lnTo>
                    <a:lnTo>
                      <a:pt x="406" y="5408"/>
                    </a:lnTo>
                    <a:lnTo>
                      <a:pt x="281" y="5845"/>
                    </a:lnTo>
                    <a:lnTo>
                      <a:pt x="188" y="6283"/>
                    </a:lnTo>
                    <a:lnTo>
                      <a:pt x="94" y="6721"/>
                    </a:lnTo>
                    <a:lnTo>
                      <a:pt x="63" y="7158"/>
                    </a:lnTo>
                    <a:lnTo>
                      <a:pt x="31" y="7627"/>
                    </a:lnTo>
                    <a:lnTo>
                      <a:pt x="0" y="8096"/>
                    </a:lnTo>
                    <a:lnTo>
                      <a:pt x="31" y="8596"/>
                    </a:lnTo>
                    <a:lnTo>
                      <a:pt x="94" y="9096"/>
                    </a:lnTo>
                    <a:lnTo>
                      <a:pt x="6564" y="5345"/>
                    </a:lnTo>
                    <a:lnTo>
                      <a:pt x="6533" y="4939"/>
                    </a:lnTo>
                    <a:lnTo>
                      <a:pt x="6502" y="4501"/>
                    </a:lnTo>
                    <a:lnTo>
                      <a:pt x="6439" y="3970"/>
                    </a:lnTo>
                    <a:lnTo>
                      <a:pt x="6345" y="3376"/>
                    </a:lnTo>
                    <a:lnTo>
                      <a:pt x="6189" y="2751"/>
                    </a:lnTo>
                    <a:lnTo>
                      <a:pt x="6095" y="2438"/>
                    </a:lnTo>
                    <a:lnTo>
                      <a:pt x="5970" y="2157"/>
                    </a:lnTo>
                    <a:lnTo>
                      <a:pt x="5845" y="1907"/>
                    </a:lnTo>
                    <a:lnTo>
                      <a:pt x="5689" y="1657"/>
                    </a:lnTo>
                    <a:lnTo>
                      <a:pt x="5376" y="1251"/>
                    </a:lnTo>
                    <a:lnTo>
                      <a:pt x="5064" y="875"/>
                    </a:lnTo>
                    <a:lnTo>
                      <a:pt x="4782" y="594"/>
                    </a:lnTo>
                    <a:lnTo>
                      <a:pt x="4564" y="375"/>
                    </a:lnTo>
                    <a:lnTo>
                      <a:pt x="4188" y="94"/>
                    </a:lnTo>
                    <a:lnTo>
                      <a:pt x="4063" y="0"/>
                    </a:lnTo>
                    <a:close/>
                  </a:path>
                </a:pathLst>
              </a:custGeom>
              <a:solidFill>
                <a:srgbClr val="66AF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418;p31"/>
              <p:cNvSpPr/>
              <p:nvPr/>
            </p:nvSpPr>
            <p:spPr>
              <a:xfrm>
                <a:off x="2575530" y="2574202"/>
                <a:ext cx="331544" cy="482051"/>
              </a:xfrm>
              <a:custGeom>
                <a:avLst/>
                <a:gdLst/>
                <a:ahLst/>
                <a:cxnLst/>
                <a:rect l="l" t="t" r="r" b="b"/>
                <a:pathLst>
                  <a:path w="6472" h="9410" extrusionOk="0">
                    <a:moveTo>
                      <a:pt x="4471" y="1"/>
                    </a:moveTo>
                    <a:lnTo>
                      <a:pt x="4189" y="32"/>
                    </a:lnTo>
                    <a:lnTo>
                      <a:pt x="3877" y="95"/>
                    </a:lnTo>
                    <a:lnTo>
                      <a:pt x="3564" y="220"/>
                    </a:lnTo>
                    <a:lnTo>
                      <a:pt x="3220" y="376"/>
                    </a:lnTo>
                    <a:lnTo>
                      <a:pt x="2876" y="595"/>
                    </a:lnTo>
                    <a:lnTo>
                      <a:pt x="2564" y="845"/>
                    </a:lnTo>
                    <a:lnTo>
                      <a:pt x="2251" y="1126"/>
                    </a:lnTo>
                    <a:lnTo>
                      <a:pt x="1970" y="1439"/>
                    </a:lnTo>
                    <a:lnTo>
                      <a:pt x="1689" y="1783"/>
                    </a:lnTo>
                    <a:lnTo>
                      <a:pt x="1407" y="2158"/>
                    </a:lnTo>
                    <a:lnTo>
                      <a:pt x="1157" y="2564"/>
                    </a:lnTo>
                    <a:lnTo>
                      <a:pt x="939" y="2970"/>
                    </a:lnTo>
                    <a:lnTo>
                      <a:pt x="720" y="3408"/>
                    </a:lnTo>
                    <a:lnTo>
                      <a:pt x="532" y="3846"/>
                    </a:lnTo>
                    <a:lnTo>
                      <a:pt x="376" y="4283"/>
                    </a:lnTo>
                    <a:lnTo>
                      <a:pt x="251" y="4752"/>
                    </a:lnTo>
                    <a:lnTo>
                      <a:pt x="126" y="5190"/>
                    </a:lnTo>
                    <a:lnTo>
                      <a:pt x="63" y="5659"/>
                    </a:lnTo>
                    <a:lnTo>
                      <a:pt x="1" y="6127"/>
                    </a:lnTo>
                    <a:lnTo>
                      <a:pt x="1" y="6565"/>
                    </a:lnTo>
                    <a:lnTo>
                      <a:pt x="1" y="7003"/>
                    </a:lnTo>
                    <a:lnTo>
                      <a:pt x="63" y="7409"/>
                    </a:lnTo>
                    <a:lnTo>
                      <a:pt x="126" y="7753"/>
                    </a:lnTo>
                    <a:lnTo>
                      <a:pt x="251" y="8097"/>
                    </a:lnTo>
                    <a:lnTo>
                      <a:pt x="376" y="8409"/>
                    </a:lnTo>
                    <a:lnTo>
                      <a:pt x="532" y="8659"/>
                    </a:lnTo>
                    <a:lnTo>
                      <a:pt x="720" y="8878"/>
                    </a:lnTo>
                    <a:lnTo>
                      <a:pt x="939" y="9066"/>
                    </a:lnTo>
                    <a:lnTo>
                      <a:pt x="1157" y="9222"/>
                    </a:lnTo>
                    <a:lnTo>
                      <a:pt x="1407" y="9316"/>
                    </a:lnTo>
                    <a:lnTo>
                      <a:pt x="1689" y="9378"/>
                    </a:lnTo>
                    <a:lnTo>
                      <a:pt x="1970" y="9409"/>
                    </a:lnTo>
                    <a:lnTo>
                      <a:pt x="2251" y="9378"/>
                    </a:lnTo>
                    <a:lnTo>
                      <a:pt x="2564" y="9284"/>
                    </a:lnTo>
                    <a:lnTo>
                      <a:pt x="2876" y="9191"/>
                    </a:lnTo>
                    <a:lnTo>
                      <a:pt x="3220" y="9003"/>
                    </a:lnTo>
                    <a:lnTo>
                      <a:pt x="3564" y="8784"/>
                    </a:lnTo>
                    <a:lnTo>
                      <a:pt x="3877" y="8534"/>
                    </a:lnTo>
                    <a:lnTo>
                      <a:pt x="4189" y="8253"/>
                    </a:lnTo>
                    <a:lnTo>
                      <a:pt x="4471" y="7940"/>
                    </a:lnTo>
                    <a:lnTo>
                      <a:pt x="4752" y="7597"/>
                    </a:lnTo>
                    <a:lnTo>
                      <a:pt x="5033" y="7221"/>
                    </a:lnTo>
                    <a:lnTo>
                      <a:pt x="5283" y="6846"/>
                    </a:lnTo>
                    <a:lnTo>
                      <a:pt x="5502" y="6440"/>
                    </a:lnTo>
                    <a:lnTo>
                      <a:pt x="5721" y="6002"/>
                    </a:lnTo>
                    <a:lnTo>
                      <a:pt x="5908" y="5565"/>
                    </a:lnTo>
                    <a:lnTo>
                      <a:pt x="6065" y="5096"/>
                    </a:lnTo>
                    <a:lnTo>
                      <a:pt x="6190" y="4658"/>
                    </a:lnTo>
                    <a:lnTo>
                      <a:pt x="6315" y="4189"/>
                    </a:lnTo>
                    <a:lnTo>
                      <a:pt x="6377" y="3721"/>
                    </a:lnTo>
                    <a:lnTo>
                      <a:pt x="6440" y="3283"/>
                    </a:lnTo>
                    <a:lnTo>
                      <a:pt x="6471" y="2814"/>
                    </a:lnTo>
                    <a:lnTo>
                      <a:pt x="6440" y="2408"/>
                    </a:lnTo>
                    <a:lnTo>
                      <a:pt x="6377" y="2001"/>
                    </a:lnTo>
                    <a:lnTo>
                      <a:pt x="6315" y="1626"/>
                    </a:lnTo>
                    <a:lnTo>
                      <a:pt x="6190" y="1283"/>
                    </a:lnTo>
                    <a:lnTo>
                      <a:pt x="6065" y="1001"/>
                    </a:lnTo>
                    <a:lnTo>
                      <a:pt x="5908" y="720"/>
                    </a:lnTo>
                    <a:lnTo>
                      <a:pt x="5721" y="501"/>
                    </a:lnTo>
                    <a:lnTo>
                      <a:pt x="5502" y="314"/>
                    </a:lnTo>
                    <a:lnTo>
                      <a:pt x="5283" y="189"/>
                    </a:lnTo>
                    <a:lnTo>
                      <a:pt x="5033" y="63"/>
                    </a:lnTo>
                    <a:lnTo>
                      <a:pt x="4752" y="1"/>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419;p31"/>
              <p:cNvSpPr/>
              <p:nvPr/>
            </p:nvSpPr>
            <p:spPr>
              <a:xfrm>
                <a:off x="2636386" y="2663897"/>
                <a:ext cx="208240" cy="301064"/>
              </a:xfrm>
              <a:custGeom>
                <a:avLst/>
                <a:gdLst/>
                <a:ahLst/>
                <a:cxnLst/>
                <a:rect l="l" t="t" r="r" b="b"/>
                <a:pathLst>
                  <a:path w="4065" h="5877" extrusionOk="0">
                    <a:moveTo>
                      <a:pt x="2626" y="0"/>
                    </a:moveTo>
                    <a:lnTo>
                      <a:pt x="2439" y="63"/>
                    </a:lnTo>
                    <a:lnTo>
                      <a:pt x="2251" y="125"/>
                    </a:lnTo>
                    <a:lnTo>
                      <a:pt x="2032" y="250"/>
                    </a:lnTo>
                    <a:lnTo>
                      <a:pt x="1813" y="375"/>
                    </a:lnTo>
                    <a:lnTo>
                      <a:pt x="1626" y="532"/>
                    </a:lnTo>
                    <a:lnTo>
                      <a:pt x="1438" y="719"/>
                    </a:lnTo>
                    <a:lnTo>
                      <a:pt x="1251" y="907"/>
                    </a:lnTo>
                    <a:lnTo>
                      <a:pt x="907" y="1344"/>
                    </a:lnTo>
                    <a:lnTo>
                      <a:pt x="594" y="1876"/>
                    </a:lnTo>
                    <a:lnTo>
                      <a:pt x="344" y="2407"/>
                    </a:lnTo>
                    <a:lnTo>
                      <a:pt x="157" y="2970"/>
                    </a:lnTo>
                    <a:lnTo>
                      <a:pt x="32" y="3532"/>
                    </a:lnTo>
                    <a:lnTo>
                      <a:pt x="1" y="3845"/>
                    </a:lnTo>
                    <a:lnTo>
                      <a:pt x="1" y="4126"/>
                    </a:lnTo>
                    <a:lnTo>
                      <a:pt x="1" y="4376"/>
                    </a:lnTo>
                    <a:lnTo>
                      <a:pt x="32" y="4626"/>
                    </a:lnTo>
                    <a:lnTo>
                      <a:pt x="94" y="4877"/>
                    </a:lnTo>
                    <a:lnTo>
                      <a:pt x="157" y="5064"/>
                    </a:lnTo>
                    <a:lnTo>
                      <a:pt x="251" y="5252"/>
                    </a:lnTo>
                    <a:lnTo>
                      <a:pt x="344" y="5439"/>
                    </a:lnTo>
                    <a:lnTo>
                      <a:pt x="469" y="5564"/>
                    </a:lnTo>
                    <a:lnTo>
                      <a:pt x="594" y="5689"/>
                    </a:lnTo>
                    <a:lnTo>
                      <a:pt x="751" y="5783"/>
                    </a:lnTo>
                    <a:lnTo>
                      <a:pt x="907" y="5846"/>
                    </a:lnTo>
                    <a:lnTo>
                      <a:pt x="1063" y="5877"/>
                    </a:lnTo>
                    <a:lnTo>
                      <a:pt x="1438" y="5877"/>
                    </a:lnTo>
                    <a:lnTo>
                      <a:pt x="1626" y="5814"/>
                    </a:lnTo>
                    <a:lnTo>
                      <a:pt x="1813" y="5752"/>
                    </a:lnTo>
                    <a:lnTo>
                      <a:pt x="2032" y="5658"/>
                    </a:lnTo>
                    <a:lnTo>
                      <a:pt x="2251" y="5502"/>
                    </a:lnTo>
                    <a:lnTo>
                      <a:pt x="2439" y="5345"/>
                    </a:lnTo>
                    <a:lnTo>
                      <a:pt x="2626" y="5189"/>
                    </a:lnTo>
                    <a:lnTo>
                      <a:pt x="2814" y="4970"/>
                    </a:lnTo>
                    <a:lnTo>
                      <a:pt x="3158" y="4533"/>
                    </a:lnTo>
                    <a:lnTo>
                      <a:pt x="3470" y="4033"/>
                    </a:lnTo>
                    <a:lnTo>
                      <a:pt x="3720" y="3470"/>
                    </a:lnTo>
                    <a:lnTo>
                      <a:pt x="3908" y="2907"/>
                    </a:lnTo>
                    <a:lnTo>
                      <a:pt x="4033" y="2345"/>
                    </a:lnTo>
                    <a:lnTo>
                      <a:pt x="4064" y="2063"/>
                    </a:lnTo>
                    <a:lnTo>
                      <a:pt x="4064" y="1782"/>
                    </a:lnTo>
                    <a:lnTo>
                      <a:pt x="4064" y="1501"/>
                    </a:lnTo>
                    <a:lnTo>
                      <a:pt x="4033" y="1251"/>
                    </a:lnTo>
                    <a:lnTo>
                      <a:pt x="3970" y="1032"/>
                    </a:lnTo>
                    <a:lnTo>
                      <a:pt x="3908" y="813"/>
                    </a:lnTo>
                    <a:lnTo>
                      <a:pt x="3814" y="626"/>
                    </a:lnTo>
                    <a:lnTo>
                      <a:pt x="3720" y="469"/>
                    </a:lnTo>
                    <a:lnTo>
                      <a:pt x="3595" y="313"/>
                    </a:lnTo>
                    <a:lnTo>
                      <a:pt x="3470" y="219"/>
                    </a:lnTo>
                    <a:lnTo>
                      <a:pt x="3314" y="125"/>
                    </a:lnTo>
                    <a:lnTo>
                      <a:pt x="3158" y="63"/>
                    </a:lnTo>
                    <a:lnTo>
                      <a:pt x="30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420;p31"/>
              <p:cNvSpPr/>
              <p:nvPr/>
            </p:nvSpPr>
            <p:spPr>
              <a:xfrm>
                <a:off x="2650781" y="2684694"/>
                <a:ext cx="179399" cy="261055"/>
              </a:xfrm>
              <a:custGeom>
                <a:avLst/>
                <a:gdLst/>
                <a:ahLst/>
                <a:cxnLst/>
                <a:rect l="l" t="t" r="r" b="b"/>
                <a:pathLst>
                  <a:path w="3502" h="5096" extrusionOk="0">
                    <a:moveTo>
                      <a:pt x="2283" y="1"/>
                    </a:moveTo>
                    <a:lnTo>
                      <a:pt x="2095" y="32"/>
                    </a:lnTo>
                    <a:lnTo>
                      <a:pt x="1939" y="95"/>
                    </a:lnTo>
                    <a:lnTo>
                      <a:pt x="1751" y="188"/>
                    </a:lnTo>
                    <a:lnTo>
                      <a:pt x="1564" y="313"/>
                    </a:lnTo>
                    <a:lnTo>
                      <a:pt x="1407" y="438"/>
                    </a:lnTo>
                    <a:lnTo>
                      <a:pt x="1064" y="782"/>
                    </a:lnTo>
                    <a:lnTo>
                      <a:pt x="782" y="1157"/>
                    </a:lnTo>
                    <a:lnTo>
                      <a:pt x="501" y="1595"/>
                    </a:lnTo>
                    <a:lnTo>
                      <a:pt x="282" y="2064"/>
                    </a:lnTo>
                    <a:lnTo>
                      <a:pt x="126" y="2564"/>
                    </a:lnTo>
                    <a:lnTo>
                      <a:pt x="32" y="3064"/>
                    </a:lnTo>
                    <a:lnTo>
                      <a:pt x="1" y="3564"/>
                    </a:lnTo>
                    <a:lnTo>
                      <a:pt x="1" y="3783"/>
                    </a:lnTo>
                    <a:lnTo>
                      <a:pt x="32" y="4002"/>
                    </a:lnTo>
                    <a:lnTo>
                      <a:pt x="63" y="4189"/>
                    </a:lnTo>
                    <a:lnTo>
                      <a:pt x="126" y="4377"/>
                    </a:lnTo>
                    <a:lnTo>
                      <a:pt x="220" y="4533"/>
                    </a:lnTo>
                    <a:lnTo>
                      <a:pt x="282" y="4689"/>
                    </a:lnTo>
                    <a:lnTo>
                      <a:pt x="407" y="4814"/>
                    </a:lnTo>
                    <a:lnTo>
                      <a:pt x="501" y="4908"/>
                    </a:lnTo>
                    <a:lnTo>
                      <a:pt x="626" y="5002"/>
                    </a:lnTo>
                    <a:lnTo>
                      <a:pt x="782" y="5033"/>
                    </a:lnTo>
                    <a:lnTo>
                      <a:pt x="907" y="5064"/>
                    </a:lnTo>
                    <a:lnTo>
                      <a:pt x="1064" y="5096"/>
                    </a:lnTo>
                    <a:lnTo>
                      <a:pt x="1220" y="5064"/>
                    </a:lnTo>
                    <a:lnTo>
                      <a:pt x="1407" y="5033"/>
                    </a:lnTo>
                    <a:lnTo>
                      <a:pt x="1564" y="4971"/>
                    </a:lnTo>
                    <a:lnTo>
                      <a:pt x="1751" y="4877"/>
                    </a:lnTo>
                    <a:lnTo>
                      <a:pt x="1939" y="4752"/>
                    </a:lnTo>
                    <a:lnTo>
                      <a:pt x="2095" y="4627"/>
                    </a:lnTo>
                    <a:lnTo>
                      <a:pt x="2439" y="4314"/>
                    </a:lnTo>
                    <a:lnTo>
                      <a:pt x="2720" y="3908"/>
                    </a:lnTo>
                    <a:lnTo>
                      <a:pt x="3002" y="3470"/>
                    </a:lnTo>
                    <a:lnTo>
                      <a:pt x="3220" y="3001"/>
                    </a:lnTo>
                    <a:lnTo>
                      <a:pt x="3377" y="2501"/>
                    </a:lnTo>
                    <a:lnTo>
                      <a:pt x="3470" y="2032"/>
                    </a:lnTo>
                    <a:lnTo>
                      <a:pt x="3502" y="1532"/>
                    </a:lnTo>
                    <a:lnTo>
                      <a:pt x="3502" y="1282"/>
                    </a:lnTo>
                    <a:lnTo>
                      <a:pt x="3470" y="1063"/>
                    </a:lnTo>
                    <a:lnTo>
                      <a:pt x="3439" y="876"/>
                    </a:lnTo>
                    <a:lnTo>
                      <a:pt x="3377" y="688"/>
                    </a:lnTo>
                    <a:lnTo>
                      <a:pt x="3283" y="532"/>
                    </a:lnTo>
                    <a:lnTo>
                      <a:pt x="3220" y="376"/>
                    </a:lnTo>
                    <a:lnTo>
                      <a:pt x="3095" y="282"/>
                    </a:lnTo>
                    <a:lnTo>
                      <a:pt x="3002" y="157"/>
                    </a:lnTo>
                    <a:lnTo>
                      <a:pt x="2877" y="95"/>
                    </a:lnTo>
                    <a:lnTo>
                      <a:pt x="2720" y="32"/>
                    </a:lnTo>
                    <a:lnTo>
                      <a:pt x="2595" y="1"/>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421;p31"/>
              <p:cNvSpPr/>
              <p:nvPr/>
            </p:nvSpPr>
            <p:spPr>
              <a:xfrm>
                <a:off x="2642790" y="2675115"/>
                <a:ext cx="195382" cy="278626"/>
              </a:xfrm>
              <a:custGeom>
                <a:avLst/>
                <a:gdLst/>
                <a:ahLst/>
                <a:cxnLst/>
                <a:rect l="l" t="t" r="r" b="b"/>
                <a:pathLst>
                  <a:path w="3814" h="5439" extrusionOk="0">
                    <a:moveTo>
                      <a:pt x="3064" y="0"/>
                    </a:moveTo>
                    <a:lnTo>
                      <a:pt x="2439" y="1250"/>
                    </a:lnTo>
                    <a:lnTo>
                      <a:pt x="2345" y="1344"/>
                    </a:lnTo>
                    <a:lnTo>
                      <a:pt x="2251" y="1407"/>
                    </a:lnTo>
                    <a:lnTo>
                      <a:pt x="2220" y="1376"/>
                    </a:lnTo>
                    <a:lnTo>
                      <a:pt x="2189" y="1376"/>
                    </a:lnTo>
                    <a:lnTo>
                      <a:pt x="2157" y="1250"/>
                    </a:lnTo>
                    <a:lnTo>
                      <a:pt x="2157" y="31"/>
                    </a:lnTo>
                    <a:lnTo>
                      <a:pt x="1657" y="313"/>
                    </a:lnTo>
                    <a:lnTo>
                      <a:pt x="1657" y="1563"/>
                    </a:lnTo>
                    <a:lnTo>
                      <a:pt x="1626" y="1688"/>
                    </a:lnTo>
                    <a:lnTo>
                      <a:pt x="1563" y="1813"/>
                    </a:lnTo>
                    <a:lnTo>
                      <a:pt x="1470" y="1876"/>
                    </a:lnTo>
                    <a:lnTo>
                      <a:pt x="1438" y="1876"/>
                    </a:lnTo>
                    <a:lnTo>
                      <a:pt x="1376" y="1844"/>
                    </a:lnTo>
                    <a:lnTo>
                      <a:pt x="751" y="1376"/>
                    </a:lnTo>
                    <a:lnTo>
                      <a:pt x="376" y="2032"/>
                    </a:lnTo>
                    <a:lnTo>
                      <a:pt x="1032" y="2532"/>
                    </a:lnTo>
                    <a:lnTo>
                      <a:pt x="1063" y="2563"/>
                    </a:lnTo>
                    <a:lnTo>
                      <a:pt x="1063" y="2626"/>
                    </a:lnTo>
                    <a:lnTo>
                      <a:pt x="1063" y="2751"/>
                    </a:lnTo>
                    <a:lnTo>
                      <a:pt x="1001" y="2876"/>
                    </a:lnTo>
                    <a:lnTo>
                      <a:pt x="907" y="2970"/>
                    </a:lnTo>
                    <a:lnTo>
                      <a:pt x="1" y="3501"/>
                    </a:lnTo>
                    <a:lnTo>
                      <a:pt x="1" y="4157"/>
                    </a:lnTo>
                    <a:lnTo>
                      <a:pt x="907" y="3626"/>
                    </a:lnTo>
                    <a:lnTo>
                      <a:pt x="1001" y="3626"/>
                    </a:lnTo>
                    <a:lnTo>
                      <a:pt x="1063" y="3689"/>
                    </a:lnTo>
                    <a:lnTo>
                      <a:pt x="1063" y="3782"/>
                    </a:lnTo>
                    <a:lnTo>
                      <a:pt x="1032" y="3939"/>
                    </a:lnTo>
                    <a:lnTo>
                      <a:pt x="376" y="5158"/>
                    </a:lnTo>
                    <a:lnTo>
                      <a:pt x="751" y="5439"/>
                    </a:lnTo>
                    <a:lnTo>
                      <a:pt x="1376" y="4189"/>
                    </a:lnTo>
                    <a:lnTo>
                      <a:pt x="1470" y="4095"/>
                    </a:lnTo>
                    <a:lnTo>
                      <a:pt x="1563" y="4064"/>
                    </a:lnTo>
                    <a:lnTo>
                      <a:pt x="1595" y="4064"/>
                    </a:lnTo>
                    <a:lnTo>
                      <a:pt x="1626" y="4095"/>
                    </a:lnTo>
                    <a:lnTo>
                      <a:pt x="1657" y="4189"/>
                    </a:lnTo>
                    <a:lnTo>
                      <a:pt x="1657" y="5408"/>
                    </a:lnTo>
                    <a:lnTo>
                      <a:pt x="2157" y="5126"/>
                    </a:lnTo>
                    <a:lnTo>
                      <a:pt x="2157" y="3907"/>
                    </a:lnTo>
                    <a:lnTo>
                      <a:pt x="2189" y="3751"/>
                    </a:lnTo>
                    <a:lnTo>
                      <a:pt x="2251" y="3657"/>
                    </a:lnTo>
                    <a:lnTo>
                      <a:pt x="2345" y="3595"/>
                    </a:lnTo>
                    <a:lnTo>
                      <a:pt x="2439" y="3595"/>
                    </a:lnTo>
                    <a:lnTo>
                      <a:pt x="3064" y="4095"/>
                    </a:lnTo>
                    <a:lnTo>
                      <a:pt x="3439" y="3407"/>
                    </a:lnTo>
                    <a:lnTo>
                      <a:pt x="2782" y="2907"/>
                    </a:lnTo>
                    <a:lnTo>
                      <a:pt x="2751" y="2876"/>
                    </a:lnTo>
                    <a:lnTo>
                      <a:pt x="2751" y="2813"/>
                    </a:lnTo>
                    <a:lnTo>
                      <a:pt x="2751" y="2720"/>
                    </a:lnTo>
                    <a:lnTo>
                      <a:pt x="2814" y="2595"/>
                    </a:lnTo>
                    <a:lnTo>
                      <a:pt x="2908" y="2501"/>
                    </a:lnTo>
                    <a:lnTo>
                      <a:pt x="3814" y="1969"/>
                    </a:lnTo>
                    <a:lnTo>
                      <a:pt x="3814" y="1282"/>
                    </a:lnTo>
                    <a:lnTo>
                      <a:pt x="2908" y="1813"/>
                    </a:lnTo>
                    <a:lnTo>
                      <a:pt x="2845" y="1844"/>
                    </a:lnTo>
                    <a:lnTo>
                      <a:pt x="2814" y="1844"/>
                    </a:lnTo>
                    <a:lnTo>
                      <a:pt x="2751" y="1782"/>
                    </a:lnTo>
                    <a:lnTo>
                      <a:pt x="2751" y="1657"/>
                    </a:lnTo>
                    <a:lnTo>
                      <a:pt x="2782" y="1532"/>
                    </a:lnTo>
                    <a:lnTo>
                      <a:pt x="3439" y="282"/>
                    </a:lnTo>
                    <a:lnTo>
                      <a:pt x="30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422;p31"/>
              <p:cNvSpPr/>
              <p:nvPr/>
            </p:nvSpPr>
            <p:spPr>
              <a:xfrm>
                <a:off x="2716452" y="2780793"/>
                <a:ext cx="48103" cy="68901"/>
              </a:xfrm>
              <a:custGeom>
                <a:avLst/>
                <a:gdLst/>
                <a:ahLst/>
                <a:cxnLst/>
                <a:rect l="l" t="t" r="r" b="b"/>
                <a:pathLst>
                  <a:path w="939" h="1345" extrusionOk="0">
                    <a:moveTo>
                      <a:pt x="563" y="0"/>
                    </a:moveTo>
                    <a:lnTo>
                      <a:pt x="469" y="31"/>
                    </a:lnTo>
                    <a:lnTo>
                      <a:pt x="376" y="125"/>
                    </a:lnTo>
                    <a:lnTo>
                      <a:pt x="282" y="188"/>
                    </a:lnTo>
                    <a:lnTo>
                      <a:pt x="157" y="407"/>
                    </a:lnTo>
                    <a:lnTo>
                      <a:pt x="32" y="657"/>
                    </a:lnTo>
                    <a:lnTo>
                      <a:pt x="0" y="938"/>
                    </a:lnTo>
                    <a:lnTo>
                      <a:pt x="32" y="1063"/>
                    </a:lnTo>
                    <a:lnTo>
                      <a:pt x="32" y="1157"/>
                    </a:lnTo>
                    <a:lnTo>
                      <a:pt x="94" y="1219"/>
                    </a:lnTo>
                    <a:lnTo>
                      <a:pt x="157" y="1282"/>
                    </a:lnTo>
                    <a:lnTo>
                      <a:pt x="219" y="1313"/>
                    </a:lnTo>
                    <a:lnTo>
                      <a:pt x="282" y="1344"/>
                    </a:lnTo>
                    <a:lnTo>
                      <a:pt x="376" y="1313"/>
                    </a:lnTo>
                    <a:lnTo>
                      <a:pt x="469" y="1282"/>
                    </a:lnTo>
                    <a:lnTo>
                      <a:pt x="563" y="1219"/>
                    </a:lnTo>
                    <a:lnTo>
                      <a:pt x="657" y="1125"/>
                    </a:lnTo>
                    <a:lnTo>
                      <a:pt x="782" y="907"/>
                    </a:lnTo>
                    <a:lnTo>
                      <a:pt x="907" y="657"/>
                    </a:lnTo>
                    <a:lnTo>
                      <a:pt x="938" y="407"/>
                    </a:lnTo>
                    <a:lnTo>
                      <a:pt x="938" y="281"/>
                    </a:lnTo>
                    <a:lnTo>
                      <a:pt x="907" y="188"/>
                    </a:lnTo>
                    <a:lnTo>
                      <a:pt x="844" y="94"/>
                    </a:lnTo>
                    <a:lnTo>
                      <a:pt x="782" y="31"/>
                    </a:lnTo>
                    <a:lnTo>
                      <a:pt x="719" y="0"/>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423;p31"/>
              <p:cNvSpPr/>
              <p:nvPr/>
            </p:nvSpPr>
            <p:spPr>
              <a:xfrm>
                <a:off x="819057" y="2012209"/>
                <a:ext cx="930343" cy="845510"/>
              </a:xfrm>
              <a:custGeom>
                <a:avLst/>
                <a:gdLst/>
                <a:ahLst/>
                <a:cxnLst/>
                <a:rect l="l" t="t" r="r" b="b"/>
                <a:pathLst>
                  <a:path w="18161" h="16505" extrusionOk="0">
                    <a:moveTo>
                      <a:pt x="7909" y="1"/>
                    </a:moveTo>
                    <a:lnTo>
                      <a:pt x="7627" y="63"/>
                    </a:lnTo>
                    <a:lnTo>
                      <a:pt x="7377" y="157"/>
                    </a:lnTo>
                    <a:lnTo>
                      <a:pt x="7127" y="313"/>
                    </a:lnTo>
                    <a:lnTo>
                      <a:pt x="6908" y="501"/>
                    </a:lnTo>
                    <a:lnTo>
                      <a:pt x="0" y="8315"/>
                    </a:lnTo>
                    <a:lnTo>
                      <a:pt x="0" y="8471"/>
                    </a:lnTo>
                    <a:lnTo>
                      <a:pt x="125" y="8878"/>
                    </a:lnTo>
                    <a:lnTo>
                      <a:pt x="188" y="9190"/>
                    </a:lnTo>
                    <a:lnTo>
                      <a:pt x="313" y="9534"/>
                    </a:lnTo>
                    <a:lnTo>
                      <a:pt x="501" y="9909"/>
                    </a:lnTo>
                    <a:lnTo>
                      <a:pt x="688" y="10347"/>
                    </a:lnTo>
                    <a:lnTo>
                      <a:pt x="938" y="10784"/>
                    </a:lnTo>
                    <a:lnTo>
                      <a:pt x="1251" y="11253"/>
                    </a:lnTo>
                    <a:lnTo>
                      <a:pt x="1626" y="11722"/>
                    </a:lnTo>
                    <a:lnTo>
                      <a:pt x="2032" y="12222"/>
                    </a:lnTo>
                    <a:lnTo>
                      <a:pt x="2532" y="12722"/>
                    </a:lnTo>
                    <a:lnTo>
                      <a:pt x="3095" y="13191"/>
                    </a:lnTo>
                    <a:lnTo>
                      <a:pt x="3751" y="13660"/>
                    </a:lnTo>
                    <a:lnTo>
                      <a:pt x="4470" y="14098"/>
                    </a:lnTo>
                    <a:lnTo>
                      <a:pt x="5314" y="14567"/>
                    </a:lnTo>
                    <a:lnTo>
                      <a:pt x="6127" y="14942"/>
                    </a:lnTo>
                    <a:lnTo>
                      <a:pt x="6940" y="15285"/>
                    </a:lnTo>
                    <a:lnTo>
                      <a:pt x="7721" y="15567"/>
                    </a:lnTo>
                    <a:lnTo>
                      <a:pt x="8502" y="15786"/>
                    </a:lnTo>
                    <a:lnTo>
                      <a:pt x="9221" y="15973"/>
                    </a:lnTo>
                    <a:lnTo>
                      <a:pt x="9909" y="16129"/>
                    </a:lnTo>
                    <a:lnTo>
                      <a:pt x="10565" y="16254"/>
                    </a:lnTo>
                    <a:lnTo>
                      <a:pt x="11128" y="16348"/>
                    </a:lnTo>
                    <a:lnTo>
                      <a:pt x="11659" y="16411"/>
                    </a:lnTo>
                    <a:lnTo>
                      <a:pt x="12535" y="16473"/>
                    </a:lnTo>
                    <a:lnTo>
                      <a:pt x="13066" y="16505"/>
                    </a:lnTo>
                    <a:lnTo>
                      <a:pt x="13285" y="16505"/>
                    </a:lnTo>
                    <a:lnTo>
                      <a:pt x="17973" y="8003"/>
                    </a:lnTo>
                    <a:lnTo>
                      <a:pt x="18098" y="7690"/>
                    </a:lnTo>
                    <a:lnTo>
                      <a:pt x="18161" y="7377"/>
                    </a:lnTo>
                    <a:lnTo>
                      <a:pt x="18161" y="7034"/>
                    </a:lnTo>
                    <a:lnTo>
                      <a:pt x="18098" y="6721"/>
                    </a:lnTo>
                    <a:lnTo>
                      <a:pt x="18005" y="6440"/>
                    </a:lnTo>
                    <a:lnTo>
                      <a:pt x="17817" y="6158"/>
                    </a:lnTo>
                    <a:lnTo>
                      <a:pt x="17598" y="5908"/>
                    </a:lnTo>
                    <a:lnTo>
                      <a:pt x="17317" y="5721"/>
                    </a:lnTo>
                    <a:lnTo>
                      <a:pt x="15535" y="4689"/>
                    </a:lnTo>
                    <a:lnTo>
                      <a:pt x="14504" y="4064"/>
                    </a:lnTo>
                    <a:lnTo>
                      <a:pt x="13410" y="3376"/>
                    </a:lnTo>
                    <a:lnTo>
                      <a:pt x="12285" y="2657"/>
                    </a:lnTo>
                    <a:lnTo>
                      <a:pt x="11159" y="1907"/>
                    </a:lnTo>
                    <a:lnTo>
                      <a:pt x="10034" y="1126"/>
                    </a:lnTo>
                    <a:lnTo>
                      <a:pt x="9003" y="313"/>
                    </a:lnTo>
                    <a:lnTo>
                      <a:pt x="8753" y="157"/>
                    </a:lnTo>
                    <a:lnTo>
                      <a:pt x="8471" y="63"/>
                    </a:lnTo>
                    <a:lnTo>
                      <a:pt x="8190"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424;p31"/>
              <p:cNvSpPr/>
              <p:nvPr/>
            </p:nvSpPr>
            <p:spPr>
              <a:xfrm>
                <a:off x="1421111" y="1704807"/>
                <a:ext cx="759038" cy="451570"/>
              </a:xfrm>
              <a:custGeom>
                <a:avLst/>
                <a:gdLst/>
                <a:ahLst/>
                <a:cxnLst/>
                <a:rect l="l" t="t" r="r" b="b"/>
                <a:pathLst>
                  <a:path w="14817" h="8815" extrusionOk="0">
                    <a:moveTo>
                      <a:pt x="6033" y="0"/>
                    </a:moveTo>
                    <a:lnTo>
                      <a:pt x="5752" y="31"/>
                    </a:lnTo>
                    <a:lnTo>
                      <a:pt x="5502" y="63"/>
                    </a:lnTo>
                    <a:lnTo>
                      <a:pt x="5220" y="125"/>
                    </a:lnTo>
                    <a:lnTo>
                      <a:pt x="4970" y="250"/>
                    </a:lnTo>
                    <a:lnTo>
                      <a:pt x="500" y="2532"/>
                    </a:lnTo>
                    <a:lnTo>
                      <a:pt x="375" y="2626"/>
                    </a:lnTo>
                    <a:lnTo>
                      <a:pt x="282" y="2688"/>
                    </a:lnTo>
                    <a:lnTo>
                      <a:pt x="125" y="2876"/>
                    </a:lnTo>
                    <a:lnTo>
                      <a:pt x="31" y="3126"/>
                    </a:lnTo>
                    <a:lnTo>
                      <a:pt x="0" y="3345"/>
                    </a:lnTo>
                    <a:lnTo>
                      <a:pt x="0" y="3595"/>
                    </a:lnTo>
                    <a:lnTo>
                      <a:pt x="94" y="3814"/>
                    </a:lnTo>
                    <a:lnTo>
                      <a:pt x="250" y="4032"/>
                    </a:lnTo>
                    <a:lnTo>
                      <a:pt x="344" y="4126"/>
                    </a:lnTo>
                    <a:lnTo>
                      <a:pt x="469" y="4189"/>
                    </a:lnTo>
                    <a:lnTo>
                      <a:pt x="7940" y="8502"/>
                    </a:lnTo>
                    <a:lnTo>
                      <a:pt x="8221" y="8627"/>
                    </a:lnTo>
                    <a:lnTo>
                      <a:pt x="8502" y="8721"/>
                    </a:lnTo>
                    <a:lnTo>
                      <a:pt x="8784" y="8784"/>
                    </a:lnTo>
                    <a:lnTo>
                      <a:pt x="9065" y="8815"/>
                    </a:lnTo>
                    <a:lnTo>
                      <a:pt x="9346" y="8784"/>
                    </a:lnTo>
                    <a:lnTo>
                      <a:pt x="9627" y="8721"/>
                    </a:lnTo>
                    <a:lnTo>
                      <a:pt x="9909" y="8627"/>
                    </a:lnTo>
                    <a:lnTo>
                      <a:pt x="10159" y="8502"/>
                    </a:lnTo>
                    <a:lnTo>
                      <a:pt x="14347" y="6095"/>
                    </a:lnTo>
                    <a:lnTo>
                      <a:pt x="14566" y="5939"/>
                    </a:lnTo>
                    <a:lnTo>
                      <a:pt x="14691" y="5752"/>
                    </a:lnTo>
                    <a:lnTo>
                      <a:pt x="14785" y="5501"/>
                    </a:lnTo>
                    <a:lnTo>
                      <a:pt x="14816" y="5283"/>
                    </a:lnTo>
                    <a:lnTo>
                      <a:pt x="14785" y="5033"/>
                    </a:lnTo>
                    <a:lnTo>
                      <a:pt x="14691" y="4814"/>
                    </a:lnTo>
                    <a:lnTo>
                      <a:pt x="14566" y="4626"/>
                    </a:lnTo>
                    <a:lnTo>
                      <a:pt x="14347" y="4470"/>
                    </a:lnTo>
                    <a:lnTo>
                      <a:pt x="7064" y="313"/>
                    </a:lnTo>
                    <a:lnTo>
                      <a:pt x="6814" y="188"/>
                    </a:lnTo>
                    <a:lnTo>
                      <a:pt x="6564" y="94"/>
                    </a:lnTo>
                    <a:lnTo>
                      <a:pt x="6314" y="31"/>
                    </a:lnTo>
                    <a:lnTo>
                      <a:pt x="6033" y="0"/>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425;p31"/>
              <p:cNvSpPr/>
              <p:nvPr/>
            </p:nvSpPr>
            <p:spPr>
              <a:xfrm>
                <a:off x="598070" y="2348452"/>
                <a:ext cx="1851106" cy="1122548"/>
              </a:xfrm>
              <a:custGeom>
                <a:avLst/>
                <a:gdLst/>
                <a:ahLst/>
                <a:cxnLst/>
                <a:rect l="l" t="t" r="r" b="b"/>
                <a:pathLst>
                  <a:path w="36135" h="21913" extrusionOk="0">
                    <a:moveTo>
                      <a:pt x="36134" y="1"/>
                    </a:moveTo>
                    <a:lnTo>
                      <a:pt x="26632" y="5908"/>
                    </a:lnTo>
                    <a:lnTo>
                      <a:pt x="22162" y="8690"/>
                    </a:lnTo>
                    <a:lnTo>
                      <a:pt x="20287" y="9847"/>
                    </a:lnTo>
                    <a:lnTo>
                      <a:pt x="19506" y="10816"/>
                    </a:lnTo>
                    <a:lnTo>
                      <a:pt x="19412" y="10878"/>
                    </a:lnTo>
                    <a:lnTo>
                      <a:pt x="19130" y="11066"/>
                    </a:lnTo>
                    <a:lnTo>
                      <a:pt x="18630" y="11347"/>
                    </a:lnTo>
                    <a:lnTo>
                      <a:pt x="18349" y="11472"/>
                    </a:lnTo>
                    <a:lnTo>
                      <a:pt x="17974" y="11628"/>
                    </a:lnTo>
                    <a:lnTo>
                      <a:pt x="17599" y="11753"/>
                    </a:lnTo>
                    <a:lnTo>
                      <a:pt x="17161" y="11878"/>
                    </a:lnTo>
                    <a:lnTo>
                      <a:pt x="16692" y="11972"/>
                    </a:lnTo>
                    <a:lnTo>
                      <a:pt x="16161" y="12066"/>
                    </a:lnTo>
                    <a:lnTo>
                      <a:pt x="15598" y="12097"/>
                    </a:lnTo>
                    <a:lnTo>
                      <a:pt x="15004" y="12129"/>
                    </a:lnTo>
                    <a:lnTo>
                      <a:pt x="14379" y="12097"/>
                    </a:lnTo>
                    <a:lnTo>
                      <a:pt x="13692" y="12004"/>
                    </a:lnTo>
                    <a:lnTo>
                      <a:pt x="13067" y="11910"/>
                    </a:lnTo>
                    <a:lnTo>
                      <a:pt x="12379" y="11785"/>
                    </a:lnTo>
                    <a:lnTo>
                      <a:pt x="11660" y="11628"/>
                    </a:lnTo>
                    <a:lnTo>
                      <a:pt x="10910" y="11410"/>
                    </a:lnTo>
                    <a:lnTo>
                      <a:pt x="10128" y="11191"/>
                    </a:lnTo>
                    <a:lnTo>
                      <a:pt x="9316" y="10878"/>
                    </a:lnTo>
                    <a:lnTo>
                      <a:pt x="8534" y="10503"/>
                    </a:lnTo>
                    <a:lnTo>
                      <a:pt x="7721" y="10097"/>
                    </a:lnTo>
                    <a:lnTo>
                      <a:pt x="6940" y="9565"/>
                    </a:lnTo>
                    <a:lnTo>
                      <a:pt x="6565" y="9284"/>
                    </a:lnTo>
                    <a:lnTo>
                      <a:pt x="6190" y="9003"/>
                    </a:lnTo>
                    <a:lnTo>
                      <a:pt x="5784" y="8659"/>
                    </a:lnTo>
                    <a:lnTo>
                      <a:pt x="5440" y="8315"/>
                    </a:lnTo>
                    <a:lnTo>
                      <a:pt x="5065" y="7940"/>
                    </a:lnTo>
                    <a:lnTo>
                      <a:pt x="4721" y="7565"/>
                    </a:lnTo>
                    <a:lnTo>
                      <a:pt x="4377" y="7127"/>
                    </a:lnTo>
                    <a:lnTo>
                      <a:pt x="4033" y="6690"/>
                    </a:lnTo>
                    <a:lnTo>
                      <a:pt x="3721" y="6221"/>
                    </a:lnTo>
                    <a:lnTo>
                      <a:pt x="3408" y="5690"/>
                    </a:lnTo>
                    <a:lnTo>
                      <a:pt x="3095" y="5158"/>
                    </a:lnTo>
                    <a:lnTo>
                      <a:pt x="2814" y="4596"/>
                    </a:lnTo>
                    <a:lnTo>
                      <a:pt x="2564" y="4002"/>
                    </a:lnTo>
                    <a:lnTo>
                      <a:pt x="2314" y="3376"/>
                    </a:lnTo>
                    <a:lnTo>
                      <a:pt x="2033" y="3720"/>
                    </a:lnTo>
                    <a:lnTo>
                      <a:pt x="188" y="8096"/>
                    </a:lnTo>
                    <a:lnTo>
                      <a:pt x="157" y="8284"/>
                    </a:lnTo>
                    <a:lnTo>
                      <a:pt x="95" y="8847"/>
                    </a:lnTo>
                    <a:lnTo>
                      <a:pt x="32" y="9722"/>
                    </a:lnTo>
                    <a:lnTo>
                      <a:pt x="1" y="10847"/>
                    </a:lnTo>
                    <a:lnTo>
                      <a:pt x="1" y="11503"/>
                    </a:lnTo>
                    <a:lnTo>
                      <a:pt x="63" y="12191"/>
                    </a:lnTo>
                    <a:lnTo>
                      <a:pt x="126" y="12941"/>
                    </a:lnTo>
                    <a:lnTo>
                      <a:pt x="220" y="13723"/>
                    </a:lnTo>
                    <a:lnTo>
                      <a:pt x="376" y="14535"/>
                    </a:lnTo>
                    <a:lnTo>
                      <a:pt x="564" y="15348"/>
                    </a:lnTo>
                    <a:lnTo>
                      <a:pt x="814" y="16192"/>
                    </a:lnTo>
                    <a:lnTo>
                      <a:pt x="1095" y="17067"/>
                    </a:lnTo>
                    <a:lnTo>
                      <a:pt x="9472" y="21912"/>
                    </a:lnTo>
                    <a:lnTo>
                      <a:pt x="9566" y="21725"/>
                    </a:lnTo>
                    <a:lnTo>
                      <a:pt x="9878" y="21256"/>
                    </a:lnTo>
                    <a:lnTo>
                      <a:pt x="10410" y="20599"/>
                    </a:lnTo>
                    <a:lnTo>
                      <a:pt x="10753" y="20193"/>
                    </a:lnTo>
                    <a:lnTo>
                      <a:pt x="11129" y="19787"/>
                    </a:lnTo>
                    <a:lnTo>
                      <a:pt x="11597" y="19349"/>
                    </a:lnTo>
                    <a:lnTo>
                      <a:pt x="12066" y="18943"/>
                    </a:lnTo>
                    <a:lnTo>
                      <a:pt x="12598" y="18505"/>
                    </a:lnTo>
                    <a:lnTo>
                      <a:pt x="13192" y="18130"/>
                    </a:lnTo>
                    <a:lnTo>
                      <a:pt x="13848" y="17755"/>
                    </a:lnTo>
                    <a:lnTo>
                      <a:pt x="14536" y="17442"/>
                    </a:lnTo>
                    <a:lnTo>
                      <a:pt x="15255" y="17161"/>
                    </a:lnTo>
                    <a:lnTo>
                      <a:pt x="15630" y="17036"/>
                    </a:lnTo>
                    <a:lnTo>
                      <a:pt x="16036" y="16942"/>
                    </a:lnTo>
                    <a:lnTo>
                      <a:pt x="16411" y="16848"/>
                    </a:lnTo>
                    <a:lnTo>
                      <a:pt x="16786" y="16786"/>
                    </a:lnTo>
                    <a:lnTo>
                      <a:pt x="17505" y="16755"/>
                    </a:lnTo>
                    <a:lnTo>
                      <a:pt x="18130" y="16755"/>
                    </a:lnTo>
                    <a:lnTo>
                      <a:pt x="18724" y="16848"/>
                    </a:lnTo>
                    <a:lnTo>
                      <a:pt x="19224" y="16973"/>
                    </a:lnTo>
                    <a:lnTo>
                      <a:pt x="19693" y="17130"/>
                    </a:lnTo>
                    <a:lnTo>
                      <a:pt x="20099" y="17349"/>
                    </a:lnTo>
                    <a:lnTo>
                      <a:pt x="20475" y="17567"/>
                    </a:lnTo>
                    <a:lnTo>
                      <a:pt x="20756" y="17786"/>
                    </a:lnTo>
                    <a:lnTo>
                      <a:pt x="21037" y="18036"/>
                    </a:lnTo>
                    <a:lnTo>
                      <a:pt x="21225" y="18255"/>
                    </a:lnTo>
                    <a:lnTo>
                      <a:pt x="21412" y="18474"/>
                    </a:lnTo>
                    <a:lnTo>
                      <a:pt x="21631" y="18786"/>
                    </a:lnTo>
                    <a:lnTo>
                      <a:pt x="21694" y="18911"/>
                    </a:lnTo>
                    <a:lnTo>
                      <a:pt x="34790" y="11347"/>
                    </a:lnTo>
                    <a:lnTo>
                      <a:pt x="3613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426;p31"/>
              <p:cNvSpPr/>
              <p:nvPr/>
            </p:nvSpPr>
            <p:spPr>
              <a:xfrm>
                <a:off x="1395499" y="3261132"/>
                <a:ext cx="331493" cy="480411"/>
              </a:xfrm>
              <a:custGeom>
                <a:avLst/>
                <a:gdLst/>
                <a:ahLst/>
                <a:cxnLst/>
                <a:rect l="l" t="t" r="r" b="b"/>
                <a:pathLst>
                  <a:path w="6471" h="9378" extrusionOk="0">
                    <a:moveTo>
                      <a:pt x="4189" y="0"/>
                    </a:moveTo>
                    <a:lnTo>
                      <a:pt x="3876" y="94"/>
                    </a:lnTo>
                    <a:lnTo>
                      <a:pt x="3563" y="219"/>
                    </a:lnTo>
                    <a:lnTo>
                      <a:pt x="3220" y="376"/>
                    </a:lnTo>
                    <a:lnTo>
                      <a:pt x="2907" y="594"/>
                    </a:lnTo>
                    <a:lnTo>
                      <a:pt x="2563" y="844"/>
                    </a:lnTo>
                    <a:lnTo>
                      <a:pt x="2251" y="1126"/>
                    </a:lnTo>
                    <a:lnTo>
                      <a:pt x="1969" y="1438"/>
                    </a:lnTo>
                    <a:lnTo>
                      <a:pt x="1688" y="1782"/>
                    </a:lnTo>
                    <a:lnTo>
                      <a:pt x="1407" y="2157"/>
                    </a:lnTo>
                    <a:lnTo>
                      <a:pt x="1157" y="2564"/>
                    </a:lnTo>
                    <a:lnTo>
                      <a:pt x="938" y="2970"/>
                    </a:lnTo>
                    <a:lnTo>
                      <a:pt x="719" y="3376"/>
                    </a:lnTo>
                    <a:lnTo>
                      <a:pt x="531" y="3814"/>
                    </a:lnTo>
                    <a:lnTo>
                      <a:pt x="375" y="4283"/>
                    </a:lnTo>
                    <a:lnTo>
                      <a:pt x="250" y="4720"/>
                    </a:lnTo>
                    <a:lnTo>
                      <a:pt x="125" y="5189"/>
                    </a:lnTo>
                    <a:lnTo>
                      <a:pt x="63" y="5658"/>
                    </a:lnTo>
                    <a:lnTo>
                      <a:pt x="0" y="6096"/>
                    </a:lnTo>
                    <a:lnTo>
                      <a:pt x="0" y="6564"/>
                    </a:lnTo>
                    <a:lnTo>
                      <a:pt x="0" y="7002"/>
                    </a:lnTo>
                    <a:lnTo>
                      <a:pt x="63" y="7377"/>
                    </a:lnTo>
                    <a:lnTo>
                      <a:pt x="125" y="7752"/>
                    </a:lnTo>
                    <a:lnTo>
                      <a:pt x="250" y="8096"/>
                    </a:lnTo>
                    <a:lnTo>
                      <a:pt x="375" y="8377"/>
                    </a:lnTo>
                    <a:lnTo>
                      <a:pt x="531" y="8659"/>
                    </a:lnTo>
                    <a:lnTo>
                      <a:pt x="719" y="8878"/>
                    </a:lnTo>
                    <a:lnTo>
                      <a:pt x="938" y="9065"/>
                    </a:lnTo>
                    <a:lnTo>
                      <a:pt x="1157" y="9221"/>
                    </a:lnTo>
                    <a:lnTo>
                      <a:pt x="1407" y="9315"/>
                    </a:lnTo>
                    <a:lnTo>
                      <a:pt x="1688" y="9378"/>
                    </a:lnTo>
                    <a:lnTo>
                      <a:pt x="2251" y="9378"/>
                    </a:lnTo>
                    <a:lnTo>
                      <a:pt x="2563" y="9284"/>
                    </a:lnTo>
                    <a:lnTo>
                      <a:pt x="2907" y="9159"/>
                    </a:lnTo>
                    <a:lnTo>
                      <a:pt x="3220" y="9003"/>
                    </a:lnTo>
                    <a:lnTo>
                      <a:pt x="3563" y="8784"/>
                    </a:lnTo>
                    <a:lnTo>
                      <a:pt x="3876" y="8534"/>
                    </a:lnTo>
                    <a:lnTo>
                      <a:pt x="4189" y="8252"/>
                    </a:lnTo>
                    <a:lnTo>
                      <a:pt x="4470" y="7940"/>
                    </a:lnTo>
                    <a:lnTo>
                      <a:pt x="4751" y="7596"/>
                    </a:lnTo>
                    <a:lnTo>
                      <a:pt x="5033" y="7221"/>
                    </a:lnTo>
                    <a:lnTo>
                      <a:pt x="5283" y="6815"/>
                    </a:lnTo>
                    <a:lnTo>
                      <a:pt x="5501" y="6408"/>
                    </a:lnTo>
                    <a:lnTo>
                      <a:pt x="5720" y="6002"/>
                    </a:lnTo>
                    <a:lnTo>
                      <a:pt x="5908" y="5564"/>
                    </a:lnTo>
                    <a:lnTo>
                      <a:pt x="6064" y="5095"/>
                    </a:lnTo>
                    <a:lnTo>
                      <a:pt x="6220" y="4658"/>
                    </a:lnTo>
                    <a:lnTo>
                      <a:pt x="6314" y="4189"/>
                    </a:lnTo>
                    <a:lnTo>
                      <a:pt x="6408" y="3720"/>
                    </a:lnTo>
                    <a:lnTo>
                      <a:pt x="6439" y="3282"/>
                    </a:lnTo>
                    <a:lnTo>
                      <a:pt x="6470" y="2814"/>
                    </a:lnTo>
                    <a:lnTo>
                      <a:pt x="6439" y="2376"/>
                    </a:lnTo>
                    <a:lnTo>
                      <a:pt x="6408" y="2001"/>
                    </a:lnTo>
                    <a:lnTo>
                      <a:pt x="6314" y="1626"/>
                    </a:lnTo>
                    <a:lnTo>
                      <a:pt x="6220" y="1282"/>
                    </a:lnTo>
                    <a:lnTo>
                      <a:pt x="6064" y="1001"/>
                    </a:lnTo>
                    <a:lnTo>
                      <a:pt x="5908" y="719"/>
                    </a:lnTo>
                    <a:lnTo>
                      <a:pt x="5720" y="501"/>
                    </a:lnTo>
                    <a:lnTo>
                      <a:pt x="5501" y="313"/>
                    </a:lnTo>
                    <a:lnTo>
                      <a:pt x="5283" y="157"/>
                    </a:lnTo>
                    <a:lnTo>
                      <a:pt x="5033" y="63"/>
                    </a:lnTo>
                    <a:lnTo>
                      <a:pt x="4751" y="0"/>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427;p31"/>
              <p:cNvSpPr/>
              <p:nvPr/>
            </p:nvSpPr>
            <p:spPr>
              <a:xfrm>
                <a:off x="1456303" y="3350776"/>
                <a:ext cx="208240" cy="301115"/>
              </a:xfrm>
              <a:custGeom>
                <a:avLst/>
                <a:gdLst/>
                <a:ahLst/>
                <a:cxnLst/>
                <a:rect l="l" t="t" r="r" b="b"/>
                <a:pathLst>
                  <a:path w="4065" h="5878" extrusionOk="0">
                    <a:moveTo>
                      <a:pt x="2626" y="1"/>
                    </a:moveTo>
                    <a:lnTo>
                      <a:pt x="2439" y="63"/>
                    </a:lnTo>
                    <a:lnTo>
                      <a:pt x="2251" y="126"/>
                    </a:lnTo>
                    <a:lnTo>
                      <a:pt x="2033" y="251"/>
                    </a:lnTo>
                    <a:lnTo>
                      <a:pt x="1814" y="376"/>
                    </a:lnTo>
                    <a:lnTo>
                      <a:pt x="1626" y="532"/>
                    </a:lnTo>
                    <a:lnTo>
                      <a:pt x="1439" y="720"/>
                    </a:lnTo>
                    <a:lnTo>
                      <a:pt x="1251" y="907"/>
                    </a:lnTo>
                    <a:lnTo>
                      <a:pt x="907" y="1345"/>
                    </a:lnTo>
                    <a:lnTo>
                      <a:pt x="595" y="1845"/>
                    </a:lnTo>
                    <a:lnTo>
                      <a:pt x="345" y="2408"/>
                    </a:lnTo>
                    <a:lnTo>
                      <a:pt x="157" y="2970"/>
                    </a:lnTo>
                    <a:lnTo>
                      <a:pt x="63" y="3533"/>
                    </a:lnTo>
                    <a:lnTo>
                      <a:pt x="32" y="3814"/>
                    </a:lnTo>
                    <a:lnTo>
                      <a:pt x="1" y="4096"/>
                    </a:lnTo>
                    <a:lnTo>
                      <a:pt x="32" y="4377"/>
                    </a:lnTo>
                    <a:lnTo>
                      <a:pt x="63" y="4627"/>
                    </a:lnTo>
                    <a:lnTo>
                      <a:pt x="95" y="4877"/>
                    </a:lnTo>
                    <a:lnTo>
                      <a:pt x="157" y="5065"/>
                    </a:lnTo>
                    <a:lnTo>
                      <a:pt x="251" y="5252"/>
                    </a:lnTo>
                    <a:lnTo>
                      <a:pt x="345" y="5408"/>
                    </a:lnTo>
                    <a:lnTo>
                      <a:pt x="470" y="5565"/>
                    </a:lnTo>
                    <a:lnTo>
                      <a:pt x="595" y="5690"/>
                    </a:lnTo>
                    <a:lnTo>
                      <a:pt x="751" y="5783"/>
                    </a:lnTo>
                    <a:lnTo>
                      <a:pt x="907" y="5846"/>
                    </a:lnTo>
                    <a:lnTo>
                      <a:pt x="1064" y="5877"/>
                    </a:lnTo>
                    <a:lnTo>
                      <a:pt x="1439" y="5877"/>
                    </a:lnTo>
                    <a:lnTo>
                      <a:pt x="1626" y="5815"/>
                    </a:lnTo>
                    <a:lnTo>
                      <a:pt x="1814" y="5752"/>
                    </a:lnTo>
                    <a:lnTo>
                      <a:pt x="2033" y="5658"/>
                    </a:lnTo>
                    <a:lnTo>
                      <a:pt x="2251" y="5502"/>
                    </a:lnTo>
                    <a:lnTo>
                      <a:pt x="2439" y="5346"/>
                    </a:lnTo>
                    <a:lnTo>
                      <a:pt x="2626" y="5158"/>
                    </a:lnTo>
                    <a:lnTo>
                      <a:pt x="2814" y="4971"/>
                    </a:lnTo>
                    <a:lnTo>
                      <a:pt x="3158" y="4533"/>
                    </a:lnTo>
                    <a:lnTo>
                      <a:pt x="3470" y="4033"/>
                    </a:lnTo>
                    <a:lnTo>
                      <a:pt x="3721" y="3470"/>
                    </a:lnTo>
                    <a:lnTo>
                      <a:pt x="3908" y="2908"/>
                    </a:lnTo>
                    <a:lnTo>
                      <a:pt x="4033" y="2345"/>
                    </a:lnTo>
                    <a:lnTo>
                      <a:pt x="4064" y="2064"/>
                    </a:lnTo>
                    <a:lnTo>
                      <a:pt x="4064" y="1783"/>
                    </a:lnTo>
                    <a:lnTo>
                      <a:pt x="4064" y="1501"/>
                    </a:lnTo>
                    <a:lnTo>
                      <a:pt x="4033" y="1251"/>
                    </a:lnTo>
                    <a:lnTo>
                      <a:pt x="3971" y="1032"/>
                    </a:lnTo>
                    <a:lnTo>
                      <a:pt x="3908" y="814"/>
                    </a:lnTo>
                    <a:lnTo>
                      <a:pt x="3814" y="626"/>
                    </a:lnTo>
                    <a:lnTo>
                      <a:pt x="3721" y="470"/>
                    </a:lnTo>
                    <a:lnTo>
                      <a:pt x="3595" y="313"/>
                    </a:lnTo>
                    <a:lnTo>
                      <a:pt x="3470" y="188"/>
                    </a:lnTo>
                    <a:lnTo>
                      <a:pt x="3314" y="95"/>
                    </a:lnTo>
                    <a:lnTo>
                      <a:pt x="3158" y="32"/>
                    </a:lnTo>
                    <a:lnTo>
                      <a:pt x="30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428;p31"/>
              <p:cNvSpPr/>
              <p:nvPr/>
            </p:nvSpPr>
            <p:spPr>
              <a:xfrm>
                <a:off x="1470749" y="3369986"/>
                <a:ext cx="179399" cy="262695"/>
              </a:xfrm>
              <a:custGeom>
                <a:avLst/>
                <a:gdLst/>
                <a:ahLst/>
                <a:cxnLst/>
                <a:rect l="l" t="t" r="r" b="b"/>
                <a:pathLst>
                  <a:path w="3502" h="5128" extrusionOk="0">
                    <a:moveTo>
                      <a:pt x="2438" y="1"/>
                    </a:moveTo>
                    <a:lnTo>
                      <a:pt x="2282" y="32"/>
                    </a:lnTo>
                    <a:lnTo>
                      <a:pt x="2094" y="63"/>
                    </a:lnTo>
                    <a:lnTo>
                      <a:pt x="1938" y="126"/>
                    </a:lnTo>
                    <a:lnTo>
                      <a:pt x="1751" y="220"/>
                    </a:lnTo>
                    <a:lnTo>
                      <a:pt x="1563" y="345"/>
                    </a:lnTo>
                    <a:lnTo>
                      <a:pt x="1407" y="470"/>
                    </a:lnTo>
                    <a:lnTo>
                      <a:pt x="1063" y="814"/>
                    </a:lnTo>
                    <a:lnTo>
                      <a:pt x="782" y="1189"/>
                    </a:lnTo>
                    <a:lnTo>
                      <a:pt x="500" y="1626"/>
                    </a:lnTo>
                    <a:lnTo>
                      <a:pt x="313" y="2095"/>
                    </a:lnTo>
                    <a:lnTo>
                      <a:pt x="125" y="2595"/>
                    </a:lnTo>
                    <a:lnTo>
                      <a:pt x="31" y="3095"/>
                    </a:lnTo>
                    <a:lnTo>
                      <a:pt x="0" y="3564"/>
                    </a:lnTo>
                    <a:lnTo>
                      <a:pt x="0" y="3814"/>
                    </a:lnTo>
                    <a:lnTo>
                      <a:pt x="31" y="4033"/>
                    </a:lnTo>
                    <a:lnTo>
                      <a:pt x="63" y="4221"/>
                    </a:lnTo>
                    <a:lnTo>
                      <a:pt x="125" y="4408"/>
                    </a:lnTo>
                    <a:lnTo>
                      <a:pt x="219" y="4565"/>
                    </a:lnTo>
                    <a:lnTo>
                      <a:pt x="313" y="4721"/>
                    </a:lnTo>
                    <a:lnTo>
                      <a:pt x="407" y="4846"/>
                    </a:lnTo>
                    <a:lnTo>
                      <a:pt x="500" y="4940"/>
                    </a:lnTo>
                    <a:lnTo>
                      <a:pt x="625" y="5002"/>
                    </a:lnTo>
                    <a:lnTo>
                      <a:pt x="782" y="5065"/>
                    </a:lnTo>
                    <a:lnTo>
                      <a:pt x="907" y="5096"/>
                    </a:lnTo>
                    <a:lnTo>
                      <a:pt x="1063" y="5127"/>
                    </a:lnTo>
                    <a:lnTo>
                      <a:pt x="1219" y="5096"/>
                    </a:lnTo>
                    <a:lnTo>
                      <a:pt x="1407" y="5065"/>
                    </a:lnTo>
                    <a:lnTo>
                      <a:pt x="1563" y="5002"/>
                    </a:lnTo>
                    <a:lnTo>
                      <a:pt x="1751" y="4908"/>
                    </a:lnTo>
                    <a:lnTo>
                      <a:pt x="1938" y="4783"/>
                    </a:lnTo>
                    <a:lnTo>
                      <a:pt x="2094" y="4658"/>
                    </a:lnTo>
                    <a:lnTo>
                      <a:pt x="2438" y="4314"/>
                    </a:lnTo>
                    <a:lnTo>
                      <a:pt x="2751" y="3939"/>
                    </a:lnTo>
                    <a:lnTo>
                      <a:pt x="3001" y="3502"/>
                    </a:lnTo>
                    <a:lnTo>
                      <a:pt x="3220" y="3033"/>
                    </a:lnTo>
                    <a:lnTo>
                      <a:pt x="3376" y="2533"/>
                    </a:lnTo>
                    <a:lnTo>
                      <a:pt x="3470" y="2033"/>
                    </a:lnTo>
                    <a:lnTo>
                      <a:pt x="3501" y="1564"/>
                    </a:lnTo>
                    <a:lnTo>
                      <a:pt x="3501" y="1314"/>
                    </a:lnTo>
                    <a:lnTo>
                      <a:pt x="3470" y="1095"/>
                    </a:lnTo>
                    <a:lnTo>
                      <a:pt x="3439" y="907"/>
                    </a:lnTo>
                    <a:lnTo>
                      <a:pt x="3376" y="720"/>
                    </a:lnTo>
                    <a:lnTo>
                      <a:pt x="3282" y="564"/>
                    </a:lnTo>
                    <a:lnTo>
                      <a:pt x="3220" y="407"/>
                    </a:lnTo>
                    <a:lnTo>
                      <a:pt x="3095" y="282"/>
                    </a:lnTo>
                    <a:lnTo>
                      <a:pt x="3001" y="188"/>
                    </a:lnTo>
                    <a:lnTo>
                      <a:pt x="2876" y="126"/>
                    </a:lnTo>
                    <a:lnTo>
                      <a:pt x="2751" y="63"/>
                    </a:lnTo>
                    <a:lnTo>
                      <a:pt x="2595" y="32"/>
                    </a:lnTo>
                    <a:lnTo>
                      <a:pt x="2438" y="1"/>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429;p31"/>
              <p:cNvSpPr/>
              <p:nvPr/>
            </p:nvSpPr>
            <p:spPr>
              <a:xfrm>
                <a:off x="1462706" y="3361995"/>
                <a:ext cx="195433" cy="278678"/>
              </a:xfrm>
              <a:custGeom>
                <a:avLst/>
                <a:gdLst/>
                <a:ahLst/>
                <a:cxnLst/>
                <a:rect l="l" t="t" r="r" b="b"/>
                <a:pathLst>
                  <a:path w="3815" h="5440" extrusionOk="0">
                    <a:moveTo>
                      <a:pt x="3095" y="1"/>
                    </a:moveTo>
                    <a:lnTo>
                      <a:pt x="2439" y="1251"/>
                    </a:lnTo>
                    <a:lnTo>
                      <a:pt x="2345" y="1345"/>
                    </a:lnTo>
                    <a:lnTo>
                      <a:pt x="2251" y="1376"/>
                    </a:lnTo>
                    <a:lnTo>
                      <a:pt x="2220" y="1376"/>
                    </a:lnTo>
                    <a:lnTo>
                      <a:pt x="2189" y="1345"/>
                    </a:lnTo>
                    <a:lnTo>
                      <a:pt x="2158" y="1251"/>
                    </a:lnTo>
                    <a:lnTo>
                      <a:pt x="2158" y="32"/>
                    </a:lnTo>
                    <a:lnTo>
                      <a:pt x="1658" y="313"/>
                    </a:lnTo>
                    <a:lnTo>
                      <a:pt x="1658" y="1532"/>
                    </a:lnTo>
                    <a:lnTo>
                      <a:pt x="1626" y="1689"/>
                    </a:lnTo>
                    <a:lnTo>
                      <a:pt x="1564" y="1782"/>
                    </a:lnTo>
                    <a:lnTo>
                      <a:pt x="1470" y="1845"/>
                    </a:lnTo>
                    <a:lnTo>
                      <a:pt x="1439" y="1876"/>
                    </a:lnTo>
                    <a:lnTo>
                      <a:pt x="1376" y="1845"/>
                    </a:lnTo>
                    <a:lnTo>
                      <a:pt x="751" y="1345"/>
                    </a:lnTo>
                    <a:lnTo>
                      <a:pt x="376" y="2032"/>
                    </a:lnTo>
                    <a:lnTo>
                      <a:pt x="1032" y="2532"/>
                    </a:lnTo>
                    <a:lnTo>
                      <a:pt x="1064" y="2564"/>
                    </a:lnTo>
                    <a:lnTo>
                      <a:pt x="1064" y="2626"/>
                    </a:lnTo>
                    <a:lnTo>
                      <a:pt x="1064" y="2751"/>
                    </a:lnTo>
                    <a:lnTo>
                      <a:pt x="1001" y="2876"/>
                    </a:lnTo>
                    <a:lnTo>
                      <a:pt x="907" y="2970"/>
                    </a:lnTo>
                    <a:lnTo>
                      <a:pt x="1" y="3470"/>
                    </a:lnTo>
                    <a:lnTo>
                      <a:pt x="1" y="4158"/>
                    </a:lnTo>
                    <a:lnTo>
                      <a:pt x="907" y="3627"/>
                    </a:lnTo>
                    <a:lnTo>
                      <a:pt x="1001" y="3627"/>
                    </a:lnTo>
                    <a:lnTo>
                      <a:pt x="1064" y="3689"/>
                    </a:lnTo>
                    <a:lnTo>
                      <a:pt x="1064" y="3783"/>
                    </a:lnTo>
                    <a:lnTo>
                      <a:pt x="1032" y="3939"/>
                    </a:lnTo>
                    <a:lnTo>
                      <a:pt x="376" y="5158"/>
                    </a:lnTo>
                    <a:lnTo>
                      <a:pt x="751" y="5439"/>
                    </a:lnTo>
                    <a:lnTo>
                      <a:pt x="1376" y="4189"/>
                    </a:lnTo>
                    <a:lnTo>
                      <a:pt x="1470" y="4095"/>
                    </a:lnTo>
                    <a:lnTo>
                      <a:pt x="1564" y="4064"/>
                    </a:lnTo>
                    <a:lnTo>
                      <a:pt x="1595" y="4064"/>
                    </a:lnTo>
                    <a:lnTo>
                      <a:pt x="1626" y="4095"/>
                    </a:lnTo>
                    <a:lnTo>
                      <a:pt x="1658" y="4189"/>
                    </a:lnTo>
                    <a:lnTo>
                      <a:pt x="1658" y="5408"/>
                    </a:lnTo>
                    <a:lnTo>
                      <a:pt x="2158" y="5127"/>
                    </a:lnTo>
                    <a:lnTo>
                      <a:pt x="2158" y="3908"/>
                    </a:lnTo>
                    <a:lnTo>
                      <a:pt x="2189" y="3752"/>
                    </a:lnTo>
                    <a:lnTo>
                      <a:pt x="2251" y="3658"/>
                    </a:lnTo>
                    <a:lnTo>
                      <a:pt x="2345" y="3595"/>
                    </a:lnTo>
                    <a:lnTo>
                      <a:pt x="2408" y="3564"/>
                    </a:lnTo>
                    <a:lnTo>
                      <a:pt x="2439" y="3595"/>
                    </a:lnTo>
                    <a:lnTo>
                      <a:pt x="3095" y="4095"/>
                    </a:lnTo>
                    <a:lnTo>
                      <a:pt x="3439" y="3408"/>
                    </a:lnTo>
                    <a:lnTo>
                      <a:pt x="2783" y="2908"/>
                    </a:lnTo>
                    <a:lnTo>
                      <a:pt x="2752" y="2876"/>
                    </a:lnTo>
                    <a:lnTo>
                      <a:pt x="2752" y="2814"/>
                    </a:lnTo>
                    <a:lnTo>
                      <a:pt x="2752" y="2689"/>
                    </a:lnTo>
                    <a:lnTo>
                      <a:pt x="2814" y="2564"/>
                    </a:lnTo>
                    <a:lnTo>
                      <a:pt x="2908" y="2470"/>
                    </a:lnTo>
                    <a:lnTo>
                      <a:pt x="3814" y="1970"/>
                    </a:lnTo>
                    <a:lnTo>
                      <a:pt x="3814" y="1282"/>
                    </a:lnTo>
                    <a:lnTo>
                      <a:pt x="2908" y="1814"/>
                    </a:lnTo>
                    <a:lnTo>
                      <a:pt x="2814" y="1814"/>
                    </a:lnTo>
                    <a:lnTo>
                      <a:pt x="2752" y="1751"/>
                    </a:lnTo>
                    <a:lnTo>
                      <a:pt x="2752" y="1657"/>
                    </a:lnTo>
                    <a:lnTo>
                      <a:pt x="2783" y="1501"/>
                    </a:lnTo>
                    <a:lnTo>
                      <a:pt x="3439" y="282"/>
                    </a:lnTo>
                    <a:lnTo>
                      <a:pt x="30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430;p31"/>
              <p:cNvSpPr/>
              <p:nvPr/>
            </p:nvSpPr>
            <p:spPr>
              <a:xfrm>
                <a:off x="1536369" y="3467672"/>
                <a:ext cx="48103" cy="67313"/>
              </a:xfrm>
              <a:custGeom>
                <a:avLst/>
                <a:gdLst/>
                <a:ahLst/>
                <a:cxnLst/>
                <a:rect l="l" t="t" r="r" b="b"/>
                <a:pathLst>
                  <a:path w="939" h="1314" extrusionOk="0">
                    <a:moveTo>
                      <a:pt x="563" y="1"/>
                    </a:moveTo>
                    <a:lnTo>
                      <a:pt x="470" y="32"/>
                    </a:lnTo>
                    <a:lnTo>
                      <a:pt x="376" y="94"/>
                    </a:lnTo>
                    <a:lnTo>
                      <a:pt x="282" y="188"/>
                    </a:lnTo>
                    <a:lnTo>
                      <a:pt x="157" y="407"/>
                    </a:lnTo>
                    <a:lnTo>
                      <a:pt x="63" y="657"/>
                    </a:lnTo>
                    <a:lnTo>
                      <a:pt x="1" y="938"/>
                    </a:lnTo>
                    <a:lnTo>
                      <a:pt x="32" y="1032"/>
                    </a:lnTo>
                    <a:lnTo>
                      <a:pt x="63" y="1157"/>
                    </a:lnTo>
                    <a:lnTo>
                      <a:pt x="95" y="1220"/>
                    </a:lnTo>
                    <a:lnTo>
                      <a:pt x="157" y="1282"/>
                    </a:lnTo>
                    <a:lnTo>
                      <a:pt x="220" y="1313"/>
                    </a:lnTo>
                    <a:lnTo>
                      <a:pt x="376" y="1313"/>
                    </a:lnTo>
                    <a:lnTo>
                      <a:pt x="470" y="1282"/>
                    </a:lnTo>
                    <a:lnTo>
                      <a:pt x="563" y="1220"/>
                    </a:lnTo>
                    <a:lnTo>
                      <a:pt x="657" y="1126"/>
                    </a:lnTo>
                    <a:lnTo>
                      <a:pt x="813" y="907"/>
                    </a:lnTo>
                    <a:lnTo>
                      <a:pt x="907" y="657"/>
                    </a:lnTo>
                    <a:lnTo>
                      <a:pt x="938" y="376"/>
                    </a:lnTo>
                    <a:lnTo>
                      <a:pt x="938" y="282"/>
                    </a:lnTo>
                    <a:lnTo>
                      <a:pt x="907" y="157"/>
                    </a:lnTo>
                    <a:lnTo>
                      <a:pt x="845" y="94"/>
                    </a:lnTo>
                    <a:lnTo>
                      <a:pt x="813" y="32"/>
                    </a:lnTo>
                    <a:lnTo>
                      <a:pt x="720" y="1"/>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431;p31"/>
              <p:cNvSpPr/>
              <p:nvPr/>
            </p:nvSpPr>
            <p:spPr>
              <a:xfrm>
                <a:off x="662153" y="3008131"/>
                <a:ext cx="353931" cy="270686"/>
              </a:xfrm>
              <a:custGeom>
                <a:avLst/>
                <a:gdLst/>
                <a:ahLst/>
                <a:cxnLst/>
                <a:rect l="l" t="t" r="r" b="b"/>
                <a:pathLst>
                  <a:path w="6909" h="5284" extrusionOk="0">
                    <a:moveTo>
                      <a:pt x="438" y="1"/>
                    </a:moveTo>
                    <a:lnTo>
                      <a:pt x="313" y="32"/>
                    </a:lnTo>
                    <a:lnTo>
                      <a:pt x="219" y="63"/>
                    </a:lnTo>
                    <a:lnTo>
                      <a:pt x="125" y="126"/>
                    </a:lnTo>
                    <a:lnTo>
                      <a:pt x="63" y="220"/>
                    </a:lnTo>
                    <a:lnTo>
                      <a:pt x="0" y="313"/>
                    </a:lnTo>
                    <a:lnTo>
                      <a:pt x="0" y="438"/>
                    </a:lnTo>
                    <a:lnTo>
                      <a:pt x="0" y="938"/>
                    </a:lnTo>
                    <a:lnTo>
                      <a:pt x="63" y="1501"/>
                    </a:lnTo>
                    <a:lnTo>
                      <a:pt x="188" y="2095"/>
                    </a:lnTo>
                    <a:lnTo>
                      <a:pt x="282" y="2376"/>
                    </a:lnTo>
                    <a:lnTo>
                      <a:pt x="375" y="2689"/>
                    </a:lnTo>
                    <a:lnTo>
                      <a:pt x="500" y="2939"/>
                    </a:lnTo>
                    <a:lnTo>
                      <a:pt x="657" y="3189"/>
                    </a:lnTo>
                    <a:lnTo>
                      <a:pt x="844" y="3408"/>
                    </a:lnTo>
                    <a:lnTo>
                      <a:pt x="1063" y="3627"/>
                    </a:lnTo>
                    <a:lnTo>
                      <a:pt x="1282" y="3877"/>
                    </a:lnTo>
                    <a:lnTo>
                      <a:pt x="1532" y="4064"/>
                    </a:lnTo>
                    <a:lnTo>
                      <a:pt x="2094" y="4471"/>
                    </a:lnTo>
                    <a:lnTo>
                      <a:pt x="2688" y="4783"/>
                    </a:lnTo>
                    <a:lnTo>
                      <a:pt x="3282" y="5033"/>
                    </a:lnTo>
                    <a:lnTo>
                      <a:pt x="3564" y="5127"/>
                    </a:lnTo>
                    <a:lnTo>
                      <a:pt x="3876" y="5189"/>
                    </a:lnTo>
                    <a:lnTo>
                      <a:pt x="4157" y="5252"/>
                    </a:lnTo>
                    <a:lnTo>
                      <a:pt x="4408" y="5283"/>
                    </a:lnTo>
                    <a:lnTo>
                      <a:pt x="4720" y="5283"/>
                    </a:lnTo>
                    <a:lnTo>
                      <a:pt x="5033" y="5221"/>
                    </a:lnTo>
                    <a:lnTo>
                      <a:pt x="5345" y="5158"/>
                    </a:lnTo>
                    <a:lnTo>
                      <a:pt x="5627" y="5033"/>
                    </a:lnTo>
                    <a:lnTo>
                      <a:pt x="5908" y="4908"/>
                    </a:lnTo>
                    <a:lnTo>
                      <a:pt x="6189" y="4783"/>
                    </a:lnTo>
                    <a:lnTo>
                      <a:pt x="6658" y="4502"/>
                    </a:lnTo>
                    <a:lnTo>
                      <a:pt x="6783" y="4377"/>
                    </a:lnTo>
                    <a:lnTo>
                      <a:pt x="6846" y="4252"/>
                    </a:lnTo>
                    <a:lnTo>
                      <a:pt x="6908" y="4127"/>
                    </a:lnTo>
                    <a:lnTo>
                      <a:pt x="6908" y="4002"/>
                    </a:lnTo>
                    <a:lnTo>
                      <a:pt x="6877" y="3845"/>
                    </a:lnTo>
                    <a:lnTo>
                      <a:pt x="6814" y="3720"/>
                    </a:lnTo>
                    <a:lnTo>
                      <a:pt x="6752" y="3595"/>
                    </a:lnTo>
                    <a:lnTo>
                      <a:pt x="6627" y="3502"/>
                    </a:lnTo>
                    <a:lnTo>
                      <a:pt x="657" y="63"/>
                    </a:lnTo>
                    <a:lnTo>
                      <a:pt x="532" y="32"/>
                    </a:lnTo>
                    <a:lnTo>
                      <a:pt x="438"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432;p31"/>
              <p:cNvSpPr/>
              <p:nvPr/>
            </p:nvSpPr>
            <p:spPr>
              <a:xfrm>
                <a:off x="1637232" y="2004218"/>
                <a:ext cx="839106" cy="848686"/>
              </a:xfrm>
              <a:custGeom>
                <a:avLst/>
                <a:gdLst/>
                <a:ahLst/>
                <a:cxnLst/>
                <a:rect l="l" t="t" r="r" b="b"/>
                <a:pathLst>
                  <a:path w="16380" h="16567" extrusionOk="0">
                    <a:moveTo>
                      <a:pt x="15536" y="0"/>
                    </a:moveTo>
                    <a:lnTo>
                      <a:pt x="15286" y="32"/>
                    </a:lnTo>
                    <a:lnTo>
                      <a:pt x="15161" y="63"/>
                    </a:lnTo>
                    <a:lnTo>
                      <a:pt x="15036" y="125"/>
                    </a:lnTo>
                    <a:lnTo>
                      <a:pt x="8941" y="3657"/>
                    </a:lnTo>
                    <a:lnTo>
                      <a:pt x="8128" y="4158"/>
                    </a:lnTo>
                    <a:lnTo>
                      <a:pt x="7378" y="4689"/>
                    </a:lnTo>
                    <a:lnTo>
                      <a:pt x="6659" y="5314"/>
                    </a:lnTo>
                    <a:lnTo>
                      <a:pt x="6002" y="5970"/>
                    </a:lnTo>
                    <a:lnTo>
                      <a:pt x="5377" y="6658"/>
                    </a:lnTo>
                    <a:lnTo>
                      <a:pt x="4815" y="7408"/>
                    </a:lnTo>
                    <a:lnTo>
                      <a:pt x="4314" y="8190"/>
                    </a:lnTo>
                    <a:lnTo>
                      <a:pt x="3846" y="9002"/>
                    </a:lnTo>
                    <a:lnTo>
                      <a:pt x="1" y="16567"/>
                    </a:lnTo>
                    <a:lnTo>
                      <a:pt x="15848" y="6721"/>
                    </a:lnTo>
                    <a:lnTo>
                      <a:pt x="16380" y="969"/>
                    </a:lnTo>
                    <a:lnTo>
                      <a:pt x="16380" y="844"/>
                    </a:lnTo>
                    <a:lnTo>
                      <a:pt x="16349" y="719"/>
                    </a:lnTo>
                    <a:lnTo>
                      <a:pt x="16286" y="500"/>
                    </a:lnTo>
                    <a:lnTo>
                      <a:pt x="16161" y="282"/>
                    </a:lnTo>
                    <a:lnTo>
                      <a:pt x="15973" y="157"/>
                    </a:lnTo>
                    <a:lnTo>
                      <a:pt x="15755" y="32"/>
                    </a:lnTo>
                    <a:lnTo>
                      <a:pt x="15536" y="0"/>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433;p31"/>
              <p:cNvSpPr/>
              <p:nvPr/>
            </p:nvSpPr>
            <p:spPr>
              <a:xfrm>
                <a:off x="1678878" y="2348452"/>
                <a:ext cx="770257" cy="968814"/>
              </a:xfrm>
              <a:custGeom>
                <a:avLst/>
                <a:gdLst/>
                <a:ahLst/>
                <a:cxnLst/>
                <a:rect l="l" t="t" r="r" b="b"/>
                <a:pathLst>
                  <a:path w="15036" h="18912" extrusionOk="0">
                    <a:moveTo>
                      <a:pt x="15035" y="1"/>
                    </a:moveTo>
                    <a:lnTo>
                      <a:pt x="14160" y="595"/>
                    </a:lnTo>
                    <a:lnTo>
                      <a:pt x="12941" y="10659"/>
                    </a:lnTo>
                    <a:lnTo>
                      <a:pt x="1" y="18099"/>
                    </a:lnTo>
                    <a:lnTo>
                      <a:pt x="282" y="18411"/>
                    </a:lnTo>
                    <a:lnTo>
                      <a:pt x="438" y="18661"/>
                    </a:lnTo>
                    <a:lnTo>
                      <a:pt x="595" y="18911"/>
                    </a:lnTo>
                    <a:lnTo>
                      <a:pt x="13691" y="11347"/>
                    </a:lnTo>
                    <a:lnTo>
                      <a:pt x="15035" y="1"/>
                    </a:lnTo>
                    <a:close/>
                  </a:path>
                </a:pathLst>
              </a:custGeom>
              <a:solidFill>
                <a:srgbClr val="03C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434;p31"/>
              <p:cNvSpPr/>
              <p:nvPr/>
            </p:nvSpPr>
            <p:spPr>
              <a:xfrm>
                <a:off x="1661257" y="2647863"/>
                <a:ext cx="621338" cy="374780"/>
              </a:xfrm>
              <a:custGeom>
                <a:avLst/>
                <a:gdLst/>
                <a:ahLst/>
                <a:cxnLst/>
                <a:rect l="l" t="t" r="r" b="b"/>
                <a:pathLst>
                  <a:path w="12129" h="7316" extrusionOk="0">
                    <a:moveTo>
                      <a:pt x="12129" y="1"/>
                    </a:moveTo>
                    <a:lnTo>
                      <a:pt x="563" y="6033"/>
                    </a:lnTo>
                    <a:lnTo>
                      <a:pt x="1" y="7002"/>
                    </a:lnTo>
                    <a:lnTo>
                      <a:pt x="563" y="7315"/>
                    </a:lnTo>
                    <a:lnTo>
                      <a:pt x="12129" y="1"/>
                    </a:lnTo>
                    <a:close/>
                  </a:path>
                </a:pathLst>
              </a:custGeom>
              <a:solidFill>
                <a:srgbClr val="03C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435;p31"/>
              <p:cNvSpPr/>
              <p:nvPr/>
            </p:nvSpPr>
            <p:spPr>
              <a:xfrm>
                <a:off x="1608443" y="2955317"/>
                <a:ext cx="107322" cy="102506"/>
              </a:xfrm>
              <a:custGeom>
                <a:avLst/>
                <a:gdLst/>
                <a:ahLst/>
                <a:cxnLst/>
                <a:rect l="l" t="t" r="r" b="b"/>
                <a:pathLst>
                  <a:path w="2095" h="2001" extrusionOk="0">
                    <a:moveTo>
                      <a:pt x="1657" y="0"/>
                    </a:moveTo>
                    <a:lnTo>
                      <a:pt x="1563" y="63"/>
                    </a:lnTo>
                    <a:lnTo>
                      <a:pt x="282" y="813"/>
                    </a:lnTo>
                    <a:lnTo>
                      <a:pt x="157" y="875"/>
                    </a:lnTo>
                    <a:lnTo>
                      <a:pt x="63" y="1000"/>
                    </a:lnTo>
                    <a:lnTo>
                      <a:pt x="32" y="1126"/>
                    </a:lnTo>
                    <a:lnTo>
                      <a:pt x="0" y="1282"/>
                    </a:lnTo>
                    <a:lnTo>
                      <a:pt x="0" y="1563"/>
                    </a:lnTo>
                    <a:lnTo>
                      <a:pt x="0" y="1688"/>
                    </a:lnTo>
                    <a:lnTo>
                      <a:pt x="32" y="1813"/>
                    </a:lnTo>
                    <a:lnTo>
                      <a:pt x="94" y="1907"/>
                    </a:lnTo>
                    <a:lnTo>
                      <a:pt x="157" y="1969"/>
                    </a:lnTo>
                    <a:lnTo>
                      <a:pt x="219" y="2001"/>
                    </a:lnTo>
                    <a:lnTo>
                      <a:pt x="407" y="2001"/>
                    </a:lnTo>
                    <a:lnTo>
                      <a:pt x="532" y="1938"/>
                    </a:lnTo>
                    <a:lnTo>
                      <a:pt x="1813" y="1219"/>
                    </a:lnTo>
                    <a:lnTo>
                      <a:pt x="1907" y="1126"/>
                    </a:lnTo>
                    <a:lnTo>
                      <a:pt x="2001" y="1000"/>
                    </a:lnTo>
                    <a:lnTo>
                      <a:pt x="2063" y="875"/>
                    </a:lnTo>
                    <a:lnTo>
                      <a:pt x="2095" y="719"/>
                    </a:lnTo>
                    <a:lnTo>
                      <a:pt x="2095" y="438"/>
                    </a:lnTo>
                    <a:lnTo>
                      <a:pt x="2063" y="313"/>
                    </a:lnTo>
                    <a:lnTo>
                      <a:pt x="2032" y="188"/>
                    </a:lnTo>
                    <a:lnTo>
                      <a:pt x="2001" y="125"/>
                    </a:lnTo>
                    <a:lnTo>
                      <a:pt x="1938" y="31"/>
                    </a:lnTo>
                    <a:lnTo>
                      <a:pt x="1845" y="0"/>
                    </a:lnTo>
                    <a:close/>
                  </a:path>
                </a:pathLst>
              </a:custGeom>
              <a:solidFill>
                <a:srgbClr val="F3EA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436;p31"/>
              <p:cNvSpPr/>
              <p:nvPr/>
            </p:nvSpPr>
            <p:spPr>
              <a:xfrm>
                <a:off x="662153" y="2872025"/>
                <a:ext cx="466017" cy="277090"/>
              </a:xfrm>
              <a:custGeom>
                <a:avLst/>
                <a:gdLst/>
                <a:ahLst/>
                <a:cxnLst/>
                <a:rect l="l" t="t" r="r" b="b"/>
                <a:pathLst>
                  <a:path w="9097" h="5409" extrusionOk="0">
                    <a:moveTo>
                      <a:pt x="313" y="1"/>
                    </a:moveTo>
                    <a:lnTo>
                      <a:pt x="0" y="220"/>
                    </a:lnTo>
                    <a:lnTo>
                      <a:pt x="94" y="407"/>
                    </a:lnTo>
                    <a:lnTo>
                      <a:pt x="469" y="876"/>
                    </a:lnTo>
                    <a:lnTo>
                      <a:pt x="750" y="1189"/>
                    </a:lnTo>
                    <a:lnTo>
                      <a:pt x="1125" y="1564"/>
                    </a:lnTo>
                    <a:lnTo>
                      <a:pt x="1532" y="1939"/>
                    </a:lnTo>
                    <a:lnTo>
                      <a:pt x="2032" y="2376"/>
                    </a:lnTo>
                    <a:lnTo>
                      <a:pt x="2626" y="2783"/>
                    </a:lnTo>
                    <a:lnTo>
                      <a:pt x="3282" y="3220"/>
                    </a:lnTo>
                    <a:lnTo>
                      <a:pt x="4032" y="3658"/>
                    </a:lnTo>
                    <a:lnTo>
                      <a:pt x="4845" y="4096"/>
                    </a:lnTo>
                    <a:lnTo>
                      <a:pt x="5752" y="4471"/>
                    </a:lnTo>
                    <a:lnTo>
                      <a:pt x="6752" y="4846"/>
                    </a:lnTo>
                    <a:lnTo>
                      <a:pt x="7846" y="5158"/>
                    </a:lnTo>
                    <a:lnTo>
                      <a:pt x="8408" y="5283"/>
                    </a:lnTo>
                    <a:lnTo>
                      <a:pt x="9034" y="5408"/>
                    </a:lnTo>
                    <a:lnTo>
                      <a:pt x="9096" y="5033"/>
                    </a:lnTo>
                    <a:lnTo>
                      <a:pt x="8502" y="4908"/>
                    </a:lnTo>
                    <a:lnTo>
                      <a:pt x="7940" y="4783"/>
                    </a:lnTo>
                    <a:lnTo>
                      <a:pt x="6877" y="4471"/>
                    </a:lnTo>
                    <a:lnTo>
                      <a:pt x="5908" y="4127"/>
                    </a:lnTo>
                    <a:lnTo>
                      <a:pt x="5001" y="3720"/>
                    </a:lnTo>
                    <a:lnTo>
                      <a:pt x="4220" y="3314"/>
                    </a:lnTo>
                    <a:lnTo>
                      <a:pt x="3501" y="2908"/>
                    </a:lnTo>
                    <a:lnTo>
                      <a:pt x="2845" y="2470"/>
                    </a:lnTo>
                    <a:lnTo>
                      <a:pt x="2282" y="2064"/>
                    </a:lnTo>
                    <a:lnTo>
                      <a:pt x="1813" y="1657"/>
                    </a:lnTo>
                    <a:lnTo>
                      <a:pt x="1376" y="1282"/>
                    </a:lnTo>
                    <a:lnTo>
                      <a:pt x="1063" y="907"/>
                    </a:lnTo>
                    <a:lnTo>
                      <a:pt x="782" y="626"/>
                    </a:lnTo>
                    <a:lnTo>
                      <a:pt x="438" y="157"/>
                    </a:lnTo>
                    <a:lnTo>
                      <a:pt x="344" y="63"/>
                    </a:lnTo>
                    <a:lnTo>
                      <a:pt x="313" y="32"/>
                    </a:lnTo>
                    <a:lnTo>
                      <a:pt x="313" y="1"/>
                    </a:lnTo>
                    <a:close/>
                  </a:path>
                </a:pathLst>
              </a:custGeom>
              <a:solidFill>
                <a:srgbClr val="03C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437;p31"/>
              <p:cNvSpPr/>
              <p:nvPr/>
            </p:nvSpPr>
            <p:spPr>
              <a:xfrm>
                <a:off x="1629241" y="2766347"/>
                <a:ext cx="179399" cy="128171"/>
              </a:xfrm>
              <a:custGeom>
                <a:avLst/>
                <a:gdLst/>
                <a:ahLst/>
                <a:cxnLst/>
                <a:rect l="l" t="t" r="r" b="b"/>
                <a:pathLst>
                  <a:path w="3502" h="2502" extrusionOk="0">
                    <a:moveTo>
                      <a:pt x="1345" y="1"/>
                    </a:moveTo>
                    <a:lnTo>
                      <a:pt x="1157" y="32"/>
                    </a:lnTo>
                    <a:lnTo>
                      <a:pt x="1001" y="63"/>
                    </a:lnTo>
                    <a:lnTo>
                      <a:pt x="813" y="126"/>
                    </a:lnTo>
                    <a:lnTo>
                      <a:pt x="657" y="188"/>
                    </a:lnTo>
                    <a:lnTo>
                      <a:pt x="532" y="282"/>
                    </a:lnTo>
                    <a:lnTo>
                      <a:pt x="407" y="407"/>
                    </a:lnTo>
                    <a:lnTo>
                      <a:pt x="282" y="532"/>
                    </a:lnTo>
                    <a:lnTo>
                      <a:pt x="188" y="657"/>
                    </a:lnTo>
                    <a:lnTo>
                      <a:pt x="94" y="845"/>
                    </a:lnTo>
                    <a:lnTo>
                      <a:pt x="32" y="1001"/>
                    </a:lnTo>
                    <a:lnTo>
                      <a:pt x="1" y="1189"/>
                    </a:lnTo>
                    <a:lnTo>
                      <a:pt x="1" y="1376"/>
                    </a:lnTo>
                    <a:lnTo>
                      <a:pt x="1" y="1501"/>
                    </a:lnTo>
                    <a:lnTo>
                      <a:pt x="63" y="1626"/>
                    </a:lnTo>
                    <a:lnTo>
                      <a:pt x="126" y="1751"/>
                    </a:lnTo>
                    <a:lnTo>
                      <a:pt x="251" y="1814"/>
                    </a:lnTo>
                    <a:lnTo>
                      <a:pt x="813" y="2158"/>
                    </a:lnTo>
                    <a:lnTo>
                      <a:pt x="1157" y="2314"/>
                    </a:lnTo>
                    <a:lnTo>
                      <a:pt x="1501" y="2439"/>
                    </a:lnTo>
                    <a:lnTo>
                      <a:pt x="1845" y="2470"/>
                    </a:lnTo>
                    <a:lnTo>
                      <a:pt x="2220" y="2501"/>
                    </a:lnTo>
                    <a:lnTo>
                      <a:pt x="2876" y="2439"/>
                    </a:lnTo>
                    <a:lnTo>
                      <a:pt x="3033" y="2408"/>
                    </a:lnTo>
                    <a:lnTo>
                      <a:pt x="3189" y="2345"/>
                    </a:lnTo>
                    <a:lnTo>
                      <a:pt x="3314" y="2251"/>
                    </a:lnTo>
                    <a:lnTo>
                      <a:pt x="3408" y="2158"/>
                    </a:lnTo>
                    <a:lnTo>
                      <a:pt x="3470" y="2001"/>
                    </a:lnTo>
                    <a:lnTo>
                      <a:pt x="3501" y="1876"/>
                    </a:lnTo>
                    <a:lnTo>
                      <a:pt x="3501" y="1720"/>
                    </a:lnTo>
                    <a:lnTo>
                      <a:pt x="3470" y="1564"/>
                    </a:lnTo>
                    <a:lnTo>
                      <a:pt x="3314" y="1220"/>
                    </a:lnTo>
                    <a:lnTo>
                      <a:pt x="3095" y="939"/>
                    </a:lnTo>
                    <a:lnTo>
                      <a:pt x="2845" y="689"/>
                    </a:lnTo>
                    <a:lnTo>
                      <a:pt x="2533" y="470"/>
                    </a:lnTo>
                    <a:lnTo>
                      <a:pt x="2032" y="188"/>
                    </a:lnTo>
                    <a:lnTo>
                      <a:pt x="1876" y="95"/>
                    </a:lnTo>
                    <a:lnTo>
                      <a:pt x="1689" y="32"/>
                    </a:lnTo>
                    <a:lnTo>
                      <a:pt x="15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438;p31"/>
              <p:cNvSpPr/>
              <p:nvPr/>
            </p:nvSpPr>
            <p:spPr>
              <a:xfrm>
                <a:off x="2545102" y="1912935"/>
                <a:ext cx="200248" cy="325090"/>
              </a:xfrm>
              <a:custGeom>
                <a:avLst/>
                <a:gdLst/>
                <a:ahLst/>
                <a:cxnLst/>
                <a:rect l="l" t="t" r="r" b="b"/>
                <a:pathLst>
                  <a:path w="3909" h="6346" extrusionOk="0">
                    <a:moveTo>
                      <a:pt x="501" y="1"/>
                    </a:moveTo>
                    <a:lnTo>
                      <a:pt x="1" y="4752"/>
                    </a:lnTo>
                    <a:lnTo>
                      <a:pt x="1" y="4971"/>
                    </a:lnTo>
                    <a:lnTo>
                      <a:pt x="1" y="5189"/>
                    </a:lnTo>
                    <a:lnTo>
                      <a:pt x="63" y="5377"/>
                    </a:lnTo>
                    <a:lnTo>
                      <a:pt x="126" y="5564"/>
                    </a:lnTo>
                    <a:lnTo>
                      <a:pt x="220" y="5721"/>
                    </a:lnTo>
                    <a:lnTo>
                      <a:pt x="345" y="5877"/>
                    </a:lnTo>
                    <a:lnTo>
                      <a:pt x="501" y="6002"/>
                    </a:lnTo>
                    <a:lnTo>
                      <a:pt x="657" y="6127"/>
                    </a:lnTo>
                    <a:lnTo>
                      <a:pt x="814" y="6221"/>
                    </a:lnTo>
                    <a:lnTo>
                      <a:pt x="1001" y="6283"/>
                    </a:lnTo>
                    <a:lnTo>
                      <a:pt x="1157" y="6346"/>
                    </a:lnTo>
                    <a:lnTo>
                      <a:pt x="1564" y="6346"/>
                    </a:lnTo>
                    <a:lnTo>
                      <a:pt x="1751" y="6315"/>
                    </a:lnTo>
                    <a:lnTo>
                      <a:pt x="1970" y="6252"/>
                    </a:lnTo>
                    <a:lnTo>
                      <a:pt x="2158" y="6158"/>
                    </a:lnTo>
                    <a:lnTo>
                      <a:pt x="3908" y="5158"/>
                    </a:lnTo>
                    <a:lnTo>
                      <a:pt x="3908" y="5127"/>
                    </a:lnTo>
                    <a:lnTo>
                      <a:pt x="1032" y="751"/>
                    </a:lnTo>
                    <a:lnTo>
                      <a:pt x="782" y="344"/>
                    </a:lnTo>
                    <a:lnTo>
                      <a:pt x="501"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439;p31"/>
              <p:cNvSpPr/>
              <p:nvPr/>
            </p:nvSpPr>
            <p:spPr>
              <a:xfrm>
                <a:off x="1078464" y="3019349"/>
                <a:ext cx="361922" cy="169768"/>
              </a:xfrm>
              <a:custGeom>
                <a:avLst/>
                <a:gdLst/>
                <a:ahLst/>
                <a:cxnLst/>
                <a:rect l="l" t="t" r="r" b="b"/>
                <a:pathLst>
                  <a:path w="7065" h="3314" extrusionOk="0">
                    <a:moveTo>
                      <a:pt x="4314" y="1"/>
                    </a:moveTo>
                    <a:lnTo>
                      <a:pt x="3595" y="63"/>
                    </a:lnTo>
                    <a:lnTo>
                      <a:pt x="2907" y="157"/>
                    </a:lnTo>
                    <a:lnTo>
                      <a:pt x="2563" y="251"/>
                    </a:lnTo>
                    <a:lnTo>
                      <a:pt x="2251" y="344"/>
                    </a:lnTo>
                    <a:lnTo>
                      <a:pt x="1938" y="469"/>
                    </a:lnTo>
                    <a:lnTo>
                      <a:pt x="1657" y="594"/>
                    </a:lnTo>
                    <a:lnTo>
                      <a:pt x="1407" y="751"/>
                    </a:lnTo>
                    <a:lnTo>
                      <a:pt x="1157" y="938"/>
                    </a:lnTo>
                    <a:lnTo>
                      <a:pt x="938" y="1095"/>
                    </a:lnTo>
                    <a:lnTo>
                      <a:pt x="750" y="1282"/>
                    </a:lnTo>
                    <a:lnTo>
                      <a:pt x="406" y="1657"/>
                    </a:lnTo>
                    <a:lnTo>
                      <a:pt x="281" y="1845"/>
                    </a:lnTo>
                    <a:lnTo>
                      <a:pt x="156" y="2032"/>
                    </a:lnTo>
                    <a:lnTo>
                      <a:pt x="63" y="2220"/>
                    </a:lnTo>
                    <a:lnTo>
                      <a:pt x="31" y="2376"/>
                    </a:lnTo>
                    <a:lnTo>
                      <a:pt x="0" y="2532"/>
                    </a:lnTo>
                    <a:lnTo>
                      <a:pt x="0" y="2689"/>
                    </a:lnTo>
                    <a:lnTo>
                      <a:pt x="31" y="2814"/>
                    </a:lnTo>
                    <a:lnTo>
                      <a:pt x="94" y="2907"/>
                    </a:lnTo>
                    <a:lnTo>
                      <a:pt x="219" y="2970"/>
                    </a:lnTo>
                    <a:lnTo>
                      <a:pt x="375" y="3064"/>
                    </a:lnTo>
                    <a:lnTo>
                      <a:pt x="594" y="3126"/>
                    </a:lnTo>
                    <a:lnTo>
                      <a:pt x="844" y="3189"/>
                    </a:lnTo>
                    <a:lnTo>
                      <a:pt x="1469" y="3251"/>
                    </a:lnTo>
                    <a:lnTo>
                      <a:pt x="2188" y="3314"/>
                    </a:lnTo>
                    <a:lnTo>
                      <a:pt x="2938" y="3283"/>
                    </a:lnTo>
                    <a:lnTo>
                      <a:pt x="3689" y="3220"/>
                    </a:lnTo>
                    <a:lnTo>
                      <a:pt x="4064" y="3158"/>
                    </a:lnTo>
                    <a:lnTo>
                      <a:pt x="4407" y="3095"/>
                    </a:lnTo>
                    <a:lnTo>
                      <a:pt x="4751" y="3001"/>
                    </a:lnTo>
                    <a:lnTo>
                      <a:pt x="5033" y="2907"/>
                    </a:lnTo>
                    <a:lnTo>
                      <a:pt x="5314" y="2782"/>
                    </a:lnTo>
                    <a:lnTo>
                      <a:pt x="5595" y="2595"/>
                    </a:lnTo>
                    <a:lnTo>
                      <a:pt x="5845" y="2407"/>
                    </a:lnTo>
                    <a:lnTo>
                      <a:pt x="6095" y="2220"/>
                    </a:lnTo>
                    <a:lnTo>
                      <a:pt x="6314" y="2001"/>
                    </a:lnTo>
                    <a:lnTo>
                      <a:pt x="6502" y="1751"/>
                    </a:lnTo>
                    <a:lnTo>
                      <a:pt x="6689" y="1532"/>
                    </a:lnTo>
                    <a:lnTo>
                      <a:pt x="6846" y="1282"/>
                    </a:lnTo>
                    <a:lnTo>
                      <a:pt x="6939" y="1063"/>
                    </a:lnTo>
                    <a:lnTo>
                      <a:pt x="7033" y="844"/>
                    </a:lnTo>
                    <a:lnTo>
                      <a:pt x="7064" y="657"/>
                    </a:lnTo>
                    <a:lnTo>
                      <a:pt x="7064" y="469"/>
                    </a:lnTo>
                    <a:lnTo>
                      <a:pt x="7002" y="313"/>
                    </a:lnTo>
                    <a:lnTo>
                      <a:pt x="6908" y="188"/>
                    </a:lnTo>
                    <a:lnTo>
                      <a:pt x="6752" y="126"/>
                    </a:lnTo>
                    <a:lnTo>
                      <a:pt x="6533" y="94"/>
                    </a:lnTo>
                    <a:lnTo>
                      <a:pt x="6095" y="32"/>
                    </a:lnTo>
                    <a:lnTo>
                      <a:pt x="559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440;p31"/>
              <p:cNvSpPr/>
              <p:nvPr/>
            </p:nvSpPr>
            <p:spPr>
              <a:xfrm>
                <a:off x="604473" y="2539010"/>
                <a:ext cx="97742" cy="363510"/>
              </a:xfrm>
              <a:custGeom>
                <a:avLst/>
                <a:gdLst/>
                <a:ahLst/>
                <a:cxnLst/>
                <a:rect l="l" t="t" r="r" b="b"/>
                <a:pathLst>
                  <a:path w="1908" h="7096" extrusionOk="0">
                    <a:moveTo>
                      <a:pt x="1908" y="0"/>
                    </a:moveTo>
                    <a:lnTo>
                      <a:pt x="1658" y="250"/>
                    </a:lnTo>
                    <a:lnTo>
                      <a:pt x="1408" y="532"/>
                    </a:lnTo>
                    <a:lnTo>
                      <a:pt x="1095" y="938"/>
                    </a:lnTo>
                    <a:lnTo>
                      <a:pt x="782" y="1438"/>
                    </a:lnTo>
                    <a:lnTo>
                      <a:pt x="470" y="2001"/>
                    </a:lnTo>
                    <a:lnTo>
                      <a:pt x="345" y="2313"/>
                    </a:lnTo>
                    <a:lnTo>
                      <a:pt x="220" y="2657"/>
                    </a:lnTo>
                    <a:lnTo>
                      <a:pt x="126" y="3001"/>
                    </a:lnTo>
                    <a:lnTo>
                      <a:pt x="63" y="3376"/>
                    </a:lnTo>
                    <a:lnTo>
                      <a:pt x="1" y="4064"/>
                    </a:lnTo>
                    <a:lnTo>
                      <a:pt x="1" y="4689"/>
                    </a:lnTo>
                    <a:lnTo>
                      <a:pt x="32" y="5220"/>
                    </a:lnTo>
                    <a:lnTo>
                      <a:pt x="157" y="5689"/>
                    </a:lnTo>
                    <a:lnTo>
                      <a:pt x="282" y="6096"/>
                    </a:lnTo>
                    <a:lnTo>
                      <a:pt x="470" y="6439"/>
                    </a:lnTo>
                    <a:lnTo>
                      <a:pt x="657" y="6689"/>
                    </a:lnTo>
                    <a:lnTo>
                      <a:pt x="845" y="6908"/>
                    </a:lnTo>
                    <a:lnTo>
                      <a:pt x="1032" y="7033"/>
                    </a:lnTo>
                    <a:lnTo>
                      <a:pt x="1189" y="7096"/>
                    </a:lnTo>
                    <a:lnTo>
                      <a:pt x="1345" y="7096"/>
                    </a:lnTo>
                    <a:lnTo>
                      <a:pt x="1501" y="7033"/>
                    </a:lnTo>
                    <a:lnTo>
                      <a:pt x="1595" y="6908"/>
                    </a:lnTo>
                    <a:lnTo>
                      <a:pt x="1689" y="6752"/>
                    </a:lnTo>
                    <a:lnTo>
                      <a:pt x="1720" y="6564"/>
                    </a:lnTo>
                    <a:lnTo>
                      <a:pt x="1751" y="6346"/>
                    </a:lnTo>
                    <a:lnTo>
                      <a:pt x="19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441;p31"/>
              <p:cNvSpPr/>
              <p:nvPr/>
            </p:nvSpPr>
            <p:spPr>
              <a:xfrm>
                <a:off x="2540338" y="2335646"/>
                <a:ext cx="97691" cy="131347"/>
              </a:xfrm>
              <a:custGeom>
                <a:avLst/>
                <a:gdLst/>
                <a:ahLst/>
                <a:cxnLst/>
                <a:rect l="l" t="t" r="r" b="b"/>
                <a:pathLst>
                  <a:path w="1907" h="2564" extrusionOk="0">
                    <a:moveTo>
                      <a:pt x="1063" y="1"/>
                    </a:moveTo>
                    <a:lnTo>
                      <a:pt x="938" y="32"/>
                    </a:lnTo>
                    <a:lnTo>
                      <a:pt x="782" y="94"/>
                    </a:lnTo>
                    <a:lnTo>
                      <a:pt x="625" y="219"/>
                    </a:lnTo>
                    <a:lnTo>
                      <a:pt x="469" y="344"/>
                    </a:lnTo>
                    <a:lnTo>
                      <a:pt x="344" y="532"/>
                    </a:lnTo>
                    <a:lnTo>
                      <a:pt x="219" y="720"/>
                    </a:lnTo>
                    <a:lnTo>
                      <a:pt x="125" y="938"/>
                    </a:lnTo>
                    <a:lnTo>
                      <a:pt x="63" y="1157"/>
                    </a:lnTo>
                    <a:lnTo>
                      <a:pt x="0" y="1376"/>
                    </a:lnTo>
                    <a:lnTo>
                      <a:pt x="0" y="1595"/>
                    </a:lnTo>
                    <a:lnTo>
                      <a:pt x="0" y="1814"/>
                    </a:lnTo>
                    <a:lnTo>
                      <a:pt x="63" y="2001"/>
                    </a:lnTo>
                    <a:lnTo>
                      <a:pt x="156" y="2157"/>
                    </a:lnTo>
                    <a:lnTo>
                      <a:pt x="281" y="2251"/>
                    </a:lnTo>
                    <a:lnTo>
                      <a:pt x="844" y="2564"/>
                    </a:lnTo>
                    <a:lnTo>
                      <a:pt x="1907" y="438"/>
                    </a:lnTo>
                    <a:lnTo>
                      <a:pt x="1313" y="63"/>
                    </a:lnTo>
                    <a:lnTo>
                      <a:pt x="1188" y="32"/>
                    </a:lnTo>
                    <a:lnTo>
                      <a:pt x="1063"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442;p31"/>
              <p:cNvSpPr/>
              <p:nvPr/>
            </p:nvSpPr>
            <p:spPr>
              <a:xfrm>
                <a:off x="2570766" y="2353267"/>
                <a:ext cx="80069" cy="116952"/>
              </a:xfrm>
              <a:custGeom>
                <a:avLst/>
                <a:gdLst/>
                <a:ahLst/>
                <a:cxnLst/>
                <a:rect l="l" t="t" r="r" b="b"/>
                <a:pathLst>
                  <a:path w="1563" h="2283" extrusionOk="0">
                    <a:moveTo>
                      <a:pt x="1094" y="0"/>
                    </a:moveTo>
                    <a:lnTo>
                      <a:pt x="938" y="32"/>
                    </a:lnTo>
                    <a:lnTo>
                      <a:pt x="781" y="94"/>
                    </a:lnTo>
                    <a:lnTo>
                      <a:pt x="625" y="219"/>
                    </a:lnTo>
                    <a:lnTo>
                      <a:pt x="469" y="344"/>
                    </a:lnTo>
                    <a:lnTo>
                      <a:pt x="344" y="532"/>
                    </a:lnTo>
                    <a:lnTo>
                      <a:pt x="219" y="719"/>
                    </a:lnTo>
                    <a:lnTo>
                      <a:pt x="125" y="938"/>
                    </a:lnTo>
                    <a:lnTo>
                      <a:pt x="63" y="1157"/>
                    </a:lnTo>
                    <a:lnTo>
                      <a:pt x="0" y="1376"/>
                    </a:lnTo>
                    <a:lnTo>
                      <a:pt x="0" y="1595"/>
                    </a:lnTo>
                    <a:lnTo>
                      <a:pt x="0" y="1813"/>
                    </a:lnTo>
                    <a:lnTo>
                      <a:pt x="63" y="1970"/>
                    </a:lnTo>
                    <a:lnTo>
                      <a:pt x="125" y="2095"/>
                    </a:lnTo>
                    <a:lnTo>
                      <a:pt x="219" y="2220"/>
                    </a:lnTo>
                    <a:lnTo>
                      <a:pt x="344" y="2251"/>
                    </a:lnTo>
                    <a:lnTo>
                      <a:pt x="469" y="2282"/>
                    </a:lnTo>
                    <a:lnTo>
                      <a:pt x="625" y="2251"/>
                    </a:lnTo>
                    <a:lnTo>
                      <a:pt x="781" y="2188"/>
                    </a:lnTo>
                    <a:lnTo>
                      <a:pt x="938" y="2063"/>
                    </a:lnTo>
                    <a:lnTo>
                      <a:pt x="1094" y="1938"/>
                    </a:lnTo>
                    <a:lnTo>
                      <a:pt x="1219" y="1751"/>
                    </a:lnTo>
                    <a:lnTo>
                      <a:pt x="1344" y="1563"/>
                    </a:lnTo>
                    <a:lnTo>
                      <a:pt x="1438" y="1345"/>
                    </a:lnTo>
                    <a:lnTo>
                      <a:pt x="1500" y="1126"/>
                    </a:lnTo>
                    <a:lnTo>
                      <a:pt x="1532" y="907"/>
                    </a:lnTo>
                    <a:lnTo>
                      <a:pt x="1563" y="688"/>
                    </a:lnTo>
                    <a:lnTo>
                      <a:pt x="1532" y="501"/>
                    </a:lnTo>
                    <a:lnTo>
                      <a:pt x="1500" y="313"/>
                    </a:lnTo>
                    <a:lnTo>
                      <a:pt x="1438" y="188"/>
                    </a:lnTo>
                    <a:lnTo>
                      <a:pt x="1344" y="94"/>
                    </a:lnTo>
                    <a:lnTo>
                      <a:pt x="1219" y="32"/>
                    </a:lnTo>
                    <a:lnTo>
                      <a:pt x="1094" y="0"/>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443;p31"/>
              <p:cNvSpPr/>
              <p:nvPr/>
            </p:nvSpPr>
            <p:spPr>
              <a:xfrm>
                <a:off x="2581934" y="2370888"/>
                <a:ext cx="57733" cy="81708"/>
              </a:xfrm>
              <a:custGeom>
                <a:avLst/>
                <a:gdLst/>
                <a:ahLst/>
                <a:cxnLst/>
                <a:rect l="l" t="t" r="r" b="b"/>
                <a:pathLst>
                  <a:path w="1127" h="1595" extrusionOk="0">
                    <a:moveTo>
                      <a:pt x="657" y="0"/>
                    </a:moveTo>
                    <a:lnTo>
                      <a:pt x="563" y="63"/>
                    </a:lnTo>
                    <a:lnTo>
                      <a:pt x="438" y="157"/>
                    </a:lnTo>
                    <a:lnTo>
                      <a:pt x="345" y="250"/>
                    </a:lnTo>
                    <a:lnTo>
                      <a:pt x="157" y="500"/>
                    </a:lnTo>
                    <a:lnTo>
                      <a:pt x="32" y="813"/>
                    </a:lnTo>
                    <a:lnTo>
                      <a:pt x="1" y="969"/>
                    </a:lnTo>
                    <a:lnTo>
                      <a:pt x="1" y="1126"/>
                    </a:lnTo>
                    <a:lnTo>
                      <a:pt x="1" y="1251"/>
                    </a:lnTo>
                    <a:lnTo>
                      <a:pt x="32" y="1376"/>
                    </a:lnTo>
                    <a:lnTo>
                      <a:pt x="95" y="1469"/>
                    </a:lnTo>
                    <a:lnTo>
                      <a:pt x="157" y="1563"/>
                    </a:lnTo>
                    <a:lnTo>
                      <a:pt x="251" y="1594"/>
                    </a:lnTo>
                    <a:lnTo>
                      <a:pt x="438" y="1594"/>
                    </a:lnTo>
                    <a:lnTo>
                      <a:pt x="563" y="1532"/>
                    </a:lnTo>
                    <a:lnTo>
                      <a:pt x="657" y="1469"/>
                    </a:lnTo>
                    <a:lnTo>
                      <a:pt x="782" y="1344"/>
                    </a:lnTo>
                    <a:lnTo>
                      <a:pt x="939" y="1094"/>
                    </a:lnTo>
                    <a:lnTo>
                      <a:pt x="1064" y="782"/>
                    </a:lnTo>
                    <a:lnTo>
                      <a:pt x="1095" y="625"/>
                    </a:lnTo>
                    <a:lnTo>
                      <a:pt x="1126" y="469"/>
                    </a:lnTo>
                    <a:lnTo>
                      <a:pt x="1095" y="344"/>
                    </a:lnTo>
                    <a:lnTo>
                      <a:pt x="1064" y="219"/>
                    </a:lnTo>
                    <a:lnTo>
                      <a:pt x="1032" y="125"/>
                    </a:lnTo>
                    <a:lnTo>
                      <a:pt x="939" y="63"/>
                    </a:lnTo>
                    <a:lnTo>
                      <a:pt x="876" y="0"/>
                    </a:lnTo>
                    <a:close/>
                  </a:path>
                </a:pathLst>
              </a:custGeom>
              <a:solidFill>
                <a:srgbClr val="03C8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444;p31"/>
              <p:cNvSpPr/>
              <p:nvPr/>
            </p:nvSpPr>
            <p:spPr>
              <a:xfrm>
                <a:off x="2593152" y="2385283"/>
                <a:ext cx="35296" cy="52918"/>
              </a:xfrm>
              <a:custGeom>
                <a:avLst/>
                <a:gdLst/>
                <a:ahLst/>
                <a:cxnLst/>
                <a:rect l="l" t="t" r="r" b="b"/>
                <a:pathLst>
                  <a:path w="689" h="1033" extrusionOk="0">
                    <a:moveTo>
                      <a:pt x="469" y="1"/>
                    </a:moveTo>
                    <a:lnTo>
                      <a:pt x="344" y="63"/>
                    </a:lnTo>
                    <a:lnTo>
                      <a:pt x="188" y="157"/>
                    </a:lnTo>
                    <a:lnTo>
                      <a:pt x="94" y="344"/>
                    </a:lnTo>
                    <a:lnTo>
                      <a:pt x="1" y="532"/>
                    </a:lnTo>
                    <a:lnTo>
                      <a:pt x="1" y="720"/>
                    </a:lnTo>
                    <a:lnTo>
                      <a:pt x="1" y="876"/>
                    </a:lnTo>
                    <a:lnTo>
                      <a:pt x="94" y="1001"/>
                    </a:lnTo>
                    <a:lnTo>
                      <a:pt x="157" y="1032"/>
                    </a:lnTo>
                    <a:lnTo>
                      <a:pt x="188" y="1032"/>
                    </a:lnTo>
                    <a:lnTo>
                      <a:pt x="344" y="1001"/>
                    </a:lnTo>
                    <a:lnTo>
                      <a:pt x="469" y="876"/>
                    </a:lnTo>
                    <a:lnTo>
                      <a:pt x="595" y="720"/>
                    </a:lnTo>
                    <a:lnTo>
                      <a:pt x="657" y="532"/>
                    </a:lnTo>
                    <a:lnTo>
                      <a:pt x="688" y="313"/>
                    </a:lnTo>
                    <a:lnTo>
                      <a:pt x="657" y="157"/>
                    </a:lnTo>
                    <a:lnTo>
                      <a:pt x="595" y="63"/>
                    </a:lnTo>
                    <a:lnTo>
                      <a:pt x="532" y="32"/>
                    </a:lnTo>
                    <a:lnTo>
                      <a:pt x="469" y="1"/>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445;p31"/>
              <p:cNvSpPr/>
              <p:nvPr/>
            </p:nvSpPr>
            <p:spPr>
              <a:xfrm>
                <a:off x="2604370" y="2402904"/>
                <a:ext cx="11270" cy="17673"/>
              </a:xfrm>
              <a:custGeom>
                <a:avLst/>
                <a:gdLst/>
                <a:ahLst/>
                <a:cxnLst/>
                <a:rect l="l" t="t" r="r" b="b"/>
                <a:pathLst>
                  <a:path w="220" h="345" extrusionOk="0">
                    <a:moveTo>
                      <a:pt x="157" y="0"/>
                    </a:moveTo>
                    <a:lnTo>
                      <a:pt x="125" y="32"/>
                    </a:lnTo>
                    <a:lnTo>
                      <a:pt x="32" y="125"/>
                    </a:lnTo>
                    <a:lnTo>
                      <a:pt x="0" y="250"/>
                    </a:lnTo>
                    <a:lnTo>
                      <a:pt x="0" y="282"/>
                    </a:lnTo>
                    <a:lnTo>
                      <a:pt x="32" y="313"/>
                    </a:lnTo>
                    <a:lnTo>
                      <a:pt x="63" y="344"/>
                    </a:lnTo>
                    <a:lnTo>
                      <a:pt x="125" y="313"/>
                    </a:lnTo>
                    <a:lnTo>
                      <a:pt x="188" y="250"/>
                    </a:lnTo>
                    <a:lnTo>
                      <a:pt x="219" y="125"/>
                    </a:lnTo>
                    <a:lnTo>
                      <a:pt x="219" y="63"/>
                    </a:lnTo>
                    <a:lnTo>
                      <a:pt x="188" y="32"/>
                    </a:lnTo>
                    <a:lnTo>
                      <a:pt x="157" y="0"/>
                    </a:lnTo>
                    <a:close/>
                  </a:path>
                </a:pathLst>
              </a:custGeom>
              <a:solidFill>
                <a:srgbClr val="133D3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446;p31"/>
              <p:cNvSpPr/>
              <p:nvPr/>
            </p:nvSpPr>
            <p:spPr>
              <a:xfrm>
                <a:off x="2409047" y="2266799"/>
                <a:ext cx="890334" cy="1208969"/>
              </a:xfrm>
              <a:custGeom>
                <a:avLst/>
                <a:gdLst/>
                <a:ahLst/>
                <a:cxnLst/>
                <a:rect l="l" t="t" r="r" b="b"/>
                <a:pathLst>
                  <a:path w="17380" h="23600" extrusionOk="0">
                    <a:moveTo>
                      <a:pt x="13628" y="1"/>
                    </a:moveTo>
                    <a:lnTo>
                      <a:pt x="13441" y="32"/>
                    </a:lnTo>
                    <a:lnTo>
                      <a:pt x="13253" y="63"/>
                    </a:lnTo>
                    <a:lnTo>
                      <a:pt x="13066" y="126"/>
                    </a:lnTo>
                    <a:lnTo>
                      <a:pt x="12909" y="219"/>
                    </a:lnTo>
                    <a:lnTo>
                      <a:pt x="12753" y="313"/>
                    </a:lnTo>
                    <a:lnTo>
                      <a:pt x="12597" y="438"/>
                    </a:lnTo>
                    <a:lnTo>
                      <a:pt x="12472" y="594"/>
                    </a:lnTo>
                    <a:lnTo>
                      <a:pt x="12378" y="751"/>
                    </a:lnTo>
                    <a:lnTo>
                      <a:pt x="12284" y="907"/>
                    </a:lnTo>
                    <a:lnTo>
                      <a:pt x="12222" y="1095"/>
                    </a:lnTo>
                    <a:lnTo>
                      <a:pt x="12190" y="1282"/>
                    </a:lnTo>
                    <a:lnTo>
                      <a:pt x="12159" y="1470"/>
                    </a:lnTo>
                    <a:lnTo>
                      <a:pt x="12159" y="20599"/>
                    </a:lnTo>
                    <a:lnTo>
                      <a:pt x="12159" y="20881"/>
                    </a:lnTo>
                    <a:lnTo>
                      <a:pt x="12097" y="21162"/>
                    </a:lnTo>
                    <a:lnTo>
                      <a:pt x="12003" y="21443"/>
                    </a:lnTo>
                    <a:lnTo>
                      <a:pt x="11878" y="21724"/>
                    </a:lnTo>
                    <a:lnTo>
                      <a:pt x="11690" y="21943"/>
                    </a:lnTo>
                    <a:lnTo>
                      <a:pt x="11503" y="22162"/>
                    </a:lnTo>
                    <a:lnTo>
                      <a:pt x="11284" y="22381"/>
                    </a:lnTo>
                    <a:lnTo>
                      <a:pt x="11034" y="22537"/>
                    </a:lnTo>
                    <a:lnTo>
                      <a:pt x="10784" y="22662"/>
                    </a:lnTo>
                    <a:lnTo>
                      <a:pt x="10534" y="22756"/>
                    </a:lnTo>
                    <a:lnTo>
                      <a:pt x="10284" y="22787"/>
                    </a:lnTo>
                    <a:lnTo>
                      <a:pt x="10002" y="22818"/>
                    </a:lnTo>
                    <a:lnTo>
                      <a:pt x="9721" y="22787"/>
                    </a:lnTo>
                    <a:lnTo>
                      <a:pt x="9471" y="22756"/>
                    </a:lnTo>
                    <a:lnTo>
                      <a:pt x="9190" y="22662"/>
                    </a:lnTo>
                    <a:lnTo>
                      <a:pt x="8940" y="22537"/>
                    </a:lnTo>
                    <a:lnTo>
                      <a:pt x="8252" y="22131"/>
                    </a:lnTo>
                    <a:lnTo>
                      <a:pt x="8158" y="22037"/>
                    </a:lnTo>
                    <a:lnTo>
                      <a:pt x="8064" y="21943"/>
                    </a:lnTo>
                    <a:lnTo>
                      <a:pt x="8002" y="21787"/>
                    </a:lnTo>
                    <a:lnTo>
                      <a:pt x="7971" y="21631"/>
                    </a:lnTo>
                    <a:lnTo>
                      <a:pt x="8002" y="21506"/>
                    </a:lnTo>
                    <a:lnTo>
                      <a:pt x="8064" y="21349"/>
                    </a:lnTo>
                    <a:lnTo>
                      <a:pt x="8158" y="21224"/>
                    </a:lnTo>
                    <a:lnTo>
                      <a:pt x="8252" y="21131"/>
                    </a:lnTo>
                    <a:lnTo>
                      <a:pt x="9002" y="20724"/>
                    </a:lnTo>
                    <a:lnTo>
                      <a:pt x="9127" y="20630"/>
                    </a:lnTo>
                    <a:lnTo>
                      <a:pt x="9252" y="20505"/>
                    </a:lnTo>
                    <a:lnTo>
                      <a:pt x="9377" y="20412"/>
                    </a:lnTo>
                    <a:lnTo>
                      <a:pt x="9471" y="20255"/>
                    </a:lnTo>
                    <a:lnTo>
                      <a:pt x="9534" y="20130"/>
                    </a:lnTo>
                    <a:lnTo>
                      <a:pt x="9565" y="19974"/>
                    </a:lnTo>
                    <a:lnTo>
                      <a:pt x="9627" y="19787"/>
                    </a:lnTo>
                    <a:lnTo>
                      <a:pt x="9627" y="19630"/>
                    </a:lnTo>
                    <a:lnTo>
                      <a:pt x="9627" y="19474"/>
                    </a:lnTo>
                    <a:lnTo>
                      <a:pt x="9565" y="19286"/>
                    </a:lnTo>
                    <a:lnTo>
                      <a:pt x="9534" y="19161"/>
                    </a:lnTo>
                    <a:lnTo>
                      <a:pt x="9471" y="19005"/>
                    </a:lnTo>
                    <a:lnTo>
                      <a:pt x="9377" y="18880"/>
                    </a:lnTo>
                    <a:lnTo>
                      <a:pt x="9252" y="18755"/>
                    </a:lnTo>
                    <a:lnTo>
                      <a:pt x="9127" y="18630"/>
                    </a:lnTo>
                    <a:lnTo>
                      <a:pt x="9002" y="18536"/>
                    </a:lnTo>
                    <a:lnTo>
                      <a:pt x="8721" y="18411"/>
                    </a:lnTo>
                    <a:lnTo>
                      <a:pt x="8440" y="18317"/>
                    </a:lnTo>
                    <a:lnTo>
                      <a:pt x="8158" y="18255"/>
                    </a:lnTo>
                    <a:lnTo>
                      <a:pt x="7846" y="18224"/>
                    </a:lnTo>
                    <a:lnTo>
                      <a:pt x="7564" y="18255"/>
                    </a:lnTo>
                    <a:lnTo>
                      <a:pt x="7252" y="18317"/>
                    </a:lnTo>
                    <a:lnTo>
                      <a:pt x="6970" y="18411"/>
                    </a:lnTo>
                    <a:lnTo>
                      <a:pt x="6689" y="18536"/>
                    </a:lnTo>
                    <a:lnTo>
                      <a:pt x="3407" y="20443"/>
                    </a:lnTo>
                    <a:lnTo>
                      <a:pt x="3126" y="20568"/>
                    </a:lnTo>
                    <a:lnTo>
                      <a:pt x="2844" y="20662"/>
                    </a:lnTo>
                    <a:lnTo>
                      <a:pt x="2532" y="20724"/>
                    </a:lnTo>
                    <a:lnTo>
                      <a:pt x="2219" y="20755"/>
                    </a:lnTo>
                    <a:lnTo>
                      <a:pt x="1907" y="20724"/>
                    </a:lnTo>
                    <a:lnTo>
                      <a:pt x="1625" y="20662"/>
                    </a:lnTo>
                    <a:lnTo>
                      <a:pt x="1313" y="20568"/>
                    </a:lnTo>
                    <a:lnTo>
                      <a:pt x="1032" y="20443"/>
                    </a:lnTo>
                    <a:lnTo>
                      <a:pt x="906" y="20349"/>
                    </a:lnTo>
                    <a:lnTo>
                      <a:pt x="844" y="20255"/>
                    </a:lnTo>
                    <a:lnTo>
                      <a:pt x="781" y="20130"/>
                    </a:lnTo>
                    <a:lnTo>
                      <a:pt x="781" y="19974"/>
                    </a:lnTo>
                    <a:lnTo>
                      <a:pt x="781" y="19849"/>
                    </a:lnTo>
                    <a:lnTo>
                      <a:pt x="844" y="19724"/>
                    </a:lnTo>
                    <a:lnTo>
                      <a:pt x="906" y="19599"/>
                    </a:lnTo>
                    <a:lnTo>
                      <a:pt x="1032" y="19536"/>
                    </a:lnTo>
                    <a:lnTo>
                      <a:pt x="4345" y="17630"/>
                    </a:lnTo>
                    <a:lnTo>
                      <a:pt x="4626" y="17442"/>
                    </a:lnTo>
                    <a:lnTo>
                      <a:pt x="4876" y="17223"/>
                    </a:lnTo>
                    <a:lnTo>
                      <a:pt x="5095" y="16973"/>
                    </a:lnTo>
                    <a:lnTo>
                      <a:pt x="5251" y="16692"/>
                    </a:lnTo>
                    <a:lnTo>
                      <a:pt x="5408" y="16411"/>
                    </a:lnTo>
                    <a:lnTo>
                      <a:pt x="5501" y="16098"/>
                    </a:lnTo>
                    <a:lnTo>
                      <a:pt x="5595" y="15754"/>
                    </a:lnTo>
                    <a:lnTo>
                      <a:pt x="5595" y="15442"/>
                    </a:lnTo>
                    <a:lnTo>
                      <a:pt x="5595" y="4377"/>
                    </a:lnTo>
                    <a:lnTo>
                      <a:pt x="5595" y="4127"/>
                    </a:lnTo>
                    <a:lnTo>
                      <a:pt x="5533" y="3908"/>
                    </a:lnTo>
                    <a:lnTo>
                      <a:pt x="5470" y="3689"/>
                    </a:lnTo>
                    <a:lnTo>
                      <a:pt x="5376" y="3470"/>
                    </a:lnTo>
                    <a:lnTo>
                      <a:pt x="5220" y="3283"/>
                    </a:lnTo>
                    <a:lnTo>
                      <a:pt x="5095" y="3095"/>
                    </a:lnTo>
                    <a:lnTo>
                      <a:pt x="4907" y="2939"/>
                    </a:lnTo>
                    <a:lnTo>
                      <a:pt x="4720" y="2814"/>
                    </a:lnTo>
                    <a:lnTo>
                      <a:pt x="4314" y="2564"/>
                    </a:lnTo>
                    <a:lnTo>
                      <a:pt x="4157" y="2532"/>
                    </a:lnTo>
                    <a:lnTo>
                      <a:pt x="4001" y="2532"/>
                    </a:lnTo>
                    <a:lnTo>
                      <a:pt x="3876" y="2595"/>
                    </a:lnTo>
                    <a:lnTo>
                      <a:pt x="3782" y="2720"/>
                    </a:lnTo>
                    <a:lnTo>
                      <a:pt x="3720" y="2876"/>
                    </a:lnTo>
                    <a:lnTo>
                      <a:pt x="3720" y="3001"/>
                    </a:lnTo>
                    <a:lnTo>
                      <a:pt x="3782" y="3158"/>
                    </a:lnTo>
                    <a:lnTo>
                      <a:pt x="3907" y="3251"/>
                    </a:lnTo>
                    <a:lnTo>
                      <a:pt x="4314" y="3501"/>
                    </a:lnTo>
                    <a:lnTo>
                      <a:pt x="4532" y="3658"/>
                    </a:lnTo>
                    <a:lnTo>
                      <a:pt x="4689" y="3845"/>
                    </a:lnTo>
                    <a:lnTo>
                      <a:pt x="4782" y="4095"/>
                    </a:lnTo>
                    <a:lnTo>
                      <a:pt x="4814" y="4377"/>
                    </a:lnTo>
                    <a:lnTo>
                      <a:pt x="4814" y="15442"/>
                    </a:lnTo>
                    <a:lnTo>
                      <a:pt x="4814" y="15661"/>
                    </a:lnTo>
                    <a:lnTo>
                      <a:pt x="4751" y="15879"/>
                    </a:lnTo>
                    <a:lnTo>
                      <a:pt x="4689" y="16098"/>
                    </a:lnTo>
                    <a:lnTo>
                      <a:pt x="4595" y="16317"/>
                    </a:lnTo>
                    <a:lnTo>
                      <a:pt x="4470" y="16504"/>
                    </a:lnTo>
                    <a:lnTo>
                      <a:pt x="4314" y="16661"/>
                    </a:lnTo>
                    <a:lnTo>
                      <a:pt x="4157" y="16817"/>
                    </a:lnTo>
                    <a:lnTo>
                      <a:pt x="3938" y="16942"/>
                    </a:lnTo>
                    <a:lnTo>
                      <a:pt x="656" y="18849"/>
                    </a:lnTo>
                    <a:lnTo>
                      <a:pt x="500" y="18943"/>
                    </a:lnTo>
                    <a:lnTo>
                      <a:pt x="375" y="19068"/>
                    </a:lnTo>
                    <a:lnTo>
                      <a:pt x="250" y="19193"/>
                    </a:lnTo>
                    <a:lnTo>
                      <a:pt x="156" y="19318"/>
                    </a:lnTo>
                    <a:lnTo>
                      <a:pt x="94" y="19474"/>
                    </a:lnTo>
                    <a:lnTo>
                      <a:pt x="31" y="19630"/>
                    </a:lnTo>
                    <a:lnTo>
                      <a:pt x="0" y="19818"/>
                    </a:lnTo>
                    <a:lnTo>
                      <a:pt x="0" y="19974"/>
                    </a:lnTo>
                    <a:lnTo>
                      <a:pt x="0" y="20162"/>
                    </a:lnTo>
                    <a:lnTo>
                      <a:pt x="31" y="20318"/>
                    </a:lnTo>
                    <a:lnTo>
                      <a:pt x="94" y="20474"/>
                    </a:lnTo>
                    <a:lnTo>
                      <a:pt x="156" y="20630"/>
                    </a:lnTo>
                    <a:lnTo>
                      <a:pt x="250" y="20787"/>
                    </a:lnTo>
                    <a:lnTo>
                      <a:pt x="375" y="20912"/>
                    </a:lnTo>
                    <a:lnTo>
                      <a:pt x="500" y="21006"/>
                    </a:lnTo>
                    <a:lnTo>
                      <a:pt x="656" y="21099"/>
                    </a:lnTo>
                    <a:lnTo>
                      <a:pt x="1032" y="21287"/>
                    </a:lnTo>
                    <a:lnTo>
                      <a:pt x="1407" y="21412"/>
                    </a:lnTo>
                    <a:lnTo>
                      <a:pt x="1813" y="21506"/>
                    </a:lnTo>
                    <a:lnTo>
                      <a:pt x="2219" y="21537"/>
                    </a:lnTo>
                    <a:lnTo>
                      <a:pt x="2626" y="21506"/>
                    </a:lnTo>
                    <a:lnTo>
                      <a:pt x="3032" y="21412"/>
                    </a:lnTo>
                    <a:lnTo>
                      <a:pt x="3438" y="21287"/>
                    </a:lnTo>
                    <a:lnTo>
                      <a:pt x="3813" y="21099"/>
                    </a:lnTo>
                    <a:lnTo>
                      <a:pt x="7095" y="19224"/>
                    </a:lnTo>
                    <a:lnTo>
                      <a:pt x="7283" y="19130"/>
                    </a:lnTo>
                    <a:lnTo>
                      <a:pt x="7471" y="19068"/>
                    </a:lnTo>
                    <a:lnTo>
                      <a:pt x="7658" y="19036"/>
                    </a:lnTo>
                    <a:lnTo>
                      <a:pt x="7846" y="19005"/>
                    </a:lnTo>
                    <a:lnTo>
                      <a:pt x="8033" y="19036"/>
                    </a:lnTo>
                    <a:lnTo>
                      <a:pt x="8252" y="19068"/>
                    </a:lnTo>
                    <a:lnTo>
                      <a:pt x="8440" y="19130"/>
                    </a:lnTo>
                    <a:lnTo>
                      <a:pt x="8596" y="19224"/>
                    </a:lnTo>
                    <a:lnTo>
                      <a:pt x="8721" y="19318"/>
                    </a:lnTo>
                    <a:lnTo>
                      <a:pt x="8815" y="19443"/>
                    </a:lnTo>
                    <a:lnTo>
                      <a:pt x="8846" y="19536"/>
                    </a:lnTo>
                    <a:lnTo>
                      <a:pt x="8846" y="19630"/>
                    </a:lnTo>
                    <a:lnTo>
                      <a:pt x="8846" y="19724"/>
                    </a:lnTo>
                    <a:lnTo>
                      <a:pt x="8815" y="19818"/>
                    </a:lnTo>
                    <a:lnTo>
                      <a:pt x="8721" y="19943"/>
                    </a:lnTo>
                    <a:lnTo>
                      <a:pt x="8596" y="20037"/>
                    </a:lnTo>
                    <a:lnTo>
                      <a:pt x="7877" y="20474"/>
                    </a:lnTo>
                    <a:lnTo>
                      <a:pt x="7721" y="20568"/>
                    </a:lnTo>
                    <a:lnTo>
                      <a:pt x="7596" y="20693"/>
                    </a:lnTo>
                    <a:lnTo>
                      <a:pt x="7471" y="20818"/>
                    </a:lnTo>
                    <a:lnTo>
                      <a:pt x="7377" y="20974"/>
                    </a:lnTo>
                    <a:lnTo>
                      <a:pt x="7314" y="21131"/>
                    </a:lnTo>
                    <a:lnTo>
                      <a:pt x="7252" y="21287"/>
                    </a:lnTo>
                    <a:lnTo>
                      <a:pt x="7220" y="21474"/>
                    </a:lnTo>
                    <a:lnTo>
                      <a:pt x="7189" y="21631"/>
                    </a:lnTo>
                    <a:lnTo>
                      <a:pt x="7220" y="21818"/>
                    </a:lnTo>
                    <a:lnTo>
                      <a:pt x="7252" y="22006"/>
                    </a:lnTo>
                    <a:lnTo>
                      <a:pt x="7314" y="22162"/>
                    </a:lnTo>
                    <a:lnTo>
                      <a:pt x="7377" y="22318"/>
                    </a:lnTo>
                    <a:lnTo>
                      <a:pt x="7471" y="22475"/>
                    </a:lnTo>
                    <a:lnTo>
                      <a:pt x="7596" y="22600"/>
                    </a:lnTo>
                    <a:lnTo>
                      <a:pt x="7721" y="22725"/>
                    </a:lnTo>
                    <a:lnTo>
                      <a:pt x="7877" y="22818"/>
                    </a:lnTo>
                    <a:lnTo>
                      <a:pt x="8565" y="23194"/>
                    </a:lnTo>
                    <a:lnTo>
                      <a:pt x="8908" y="23381"/>
                    </a:lnTo>
                    <a:lnTo>
                      <a:pt x="9252" y="23506"/>
                    </a:lnTo>
                    <a:lnTo>
                      <a:pt x="9627" y="23569"/>
                    </a:lnTo>
                    <a:lnTo>
                      <a:pt x="10002" y="23600"/>
                    </a:lnTo>
                    <a:lnTo>
                      <a:pt x="10377" y="23569"/>
                    </a:lnTo>
                    <a:lnTo>
                      <a:pt x="10721" y="23506"/>
                    </a:lnTo>
                    <a:lnTo>
                      <a:pt x="11096" y="23381"/>
                    </a:lnTo>
                    <a:lnTo>
                      <a:pt x="11440" y="23194"/>
                    </a:lnTo>
                    <a:lnTo>
                      <a:pt x="11753" y="22975"/>
                    </a:lnTo>
                    <a:lnTo>
                      <a:pt x="12065" y="22725"/>
                    </a:lnTo>
                    <a:lnTo>
                      <a:pt x="12315" y="22412"/>
                    </a:lnTo>
                    <a:lnTo>
                      <a:pt x="12534" y="22100"/>
                    </a:lnTo>
                    <a:lnTo>
                      <a:pt x="12722" y="21756"/>
                    </a:lnTo>
                    <a:lnTo>
                      <a:pt x="12847" y="21381"/>
                    </a:lnTo>
                    <a:lnTo>
                      <a:pt x="12909" y="20974"/>
                    </a:lnTo>
                    <a:lnTo>
                      <a:pt x="12941" y="20599"/>
                    </a:lnTo>
                    <a:lnTo>
                      <a:pt x="12941" y="1470"/>
                    </a:lnTo>
                    <a:lnTo>
                      <a:pt x="12972" y="1282"/>
                    </a:lnTo>
                    <a:lnTo>
                      <a:pt x="13034" y="1126"/>
                    </a:lnTo>
                    <a:lnTo>
                      <a:pt x="13159" y="1001"/>
                    </a:lnTo>
                    <a:lnTo>
                      <a:pt x="13284" y="876"/>
                    </a:lnTo>
                    <a:lnTo>
                      <a:pt x="13472" y="813"/>
                    </a:lnTo>
                    <a:lnTo>
                      <a:pt x="13628" y="782"/>
                    </a:lnTo>
                    <a:lnTo>
                      <a:pt x="13816" y="813"/>
                    </a:lnTo>
                    <a:lnTo>
                      <a:pt x="13972" y="876"/>
                    </a:lnTo>
                    <a:lnTo>
                      <a:pt x="16785" y="2501"/>
                    </a:lnTo>
                    <a:lnTo>
                      <a:pt x="16942" y="2564"/>
                    </a:lnTo>
                    <a:lnTo>
                      <a:pt x="17098" y="2532"/>
                    </a:lnTo>
                    <a:lnTo>
                      <a:pt x="17223" y="2470"/>
                    </a:lnTo>
                    <a:lnTo>
                      <a:pt x="17317" y="2376"/>
                    </a:lnTo>
                    <a:lnTo>
                      <a:pt x="17379" y="2220"/>
                    </a:lnTo>
                    <a:lnTo>
                      <a:pt x="17348" y="2064"/>
                    </a:lnTo>
                    <a:lnTo>
                      <a:pt x="17285" y="1938"/>
                    </a:lnTo>
                    <a:lnTo>
                      <a:pt x="17192" y="1845"/>
                    </a:lnTo>
                    <a:lnTo>
                      <a:pt x="14378" y="219"/>
                    </a:lnTo>
                    <a:lnTo>
                      <a:pt x="14191" y="126"/>
                    </a:lnTo>
                    <a:lnTo>
                      <a:pt x="14003" y="63"/>
                    </a:lnTo>
                    <a:lnTo>
                      <a:pt x="13816" y="32"/>
                    </a:lnTo>
                    <a:lnTo>
                      <a:pt x="13628"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447;p31"/>
              <p:cNvSpPr/>
              <p:nvPr/>
            </p:nvSpPr>
            <p:spPr>
              <a:xfrm>
                <a:off x="3102334" y="1866525"/>
                <a:ext cx="915948" cy="2030402"/>
              </a:xfrm>
              <a:custGeom>
                <a:avLst/>
                <a:gdLst/>
                <a:ahLst/>
                <a:cxnLst/>
                <a:rect l="l" t="t" r="r" b="b"/>
                <a:pathLst>
                  <a:path w="17880" h="39635" extrusionOk="0">
                    <a:moveTo>
                      <a:pt x="4189" y="0"/>
                    </a:moveTo>
                    <a:lnTo>
                      <a:pt x="3908" y="63"/>
                    </a:lnTo>
                    <a:lnTo>
                      <a:pt x="3626" y="156"/>
                    </a:lnTo>
                    <a:lnTo>
                      <a:pt x="3345" y="313"/>
                    </a:lnTo>
                    <a:lnTo>
                      <a:pt x="2970" y="532"/>
                    </a:lnTo>
                    <a:lnTo>
                      <a:pt x="2595" y="782"/>
                    </a:lnTo>
                    <a:lnTo>
                      <a:pt x="2251" y="1063"/>
                    </a:lnTo>
                    <a:lnTo>
                      <a:pt x="1938" y="1375"/>
                    </a:lnTo>
                    <a:lnTo>
                      <a:pt x="1657" y="1688"/>
                    </a:lnTo>
                    <a:lnTo>
                      <a:pt x="1376" y="2032"/>
                    </a:lnTo>
                    <a:lnTo>
                      <a:pt x="1126" y="2376"/>
                    </a:lnTo>
                    <a:lnTo>
                      <a:pt x="907" y="2751"/>
                    </a:lnTo>
                    <a:lnTo>
                      <a:pt x="688" y="3126"/>
                    </a:lnTo>
                    <a:lnTo>
                      <a:pt x="532" y="3501"/>
                    </a:lnTo>
                    <a:lnTo>
                      <a:pt x="376" y="3907"/>
                    </a:lnTo>
                    <a:lnTo>
                      <a:pt x="251" y="4345"/>
                    </a:lnTo>
                    <a:lnTo>
                      <a:pt x="125" y="4751"/>
                    </a:lnTo>
                    <a:lnTo>
                      <a:pt x="63" y="5189"/>
                    </a:lnTo>
                    <a:lnTo>
                      <a:pt x="32" y="5627"/>
                    </a:lnTo>
                    <a:lnTo>
                      <a:pt x="0" y="6064"/>
                    </a:lnTo>
                    <a:lnTo>
                      <a:pt x="0" y="32539"/>
                    </a:lnTo>
                    <a:lnTo>
                      <a:pt x="12253" y="39635"/>
                    </a:lnTo>
                    <a:lnTo>
                      <a:pt x="17880" y="7408"/>
                    </a:lnTo>
                    <a:lnTo>
                      <a:pt x="5627" y="313"/>
                    </a:lnTo>
                    <a:lnTo>
                      <a:pt x="5564" y="281"/>
                    </a:lnTo>
                    <a:lnTo>
                      <a:pt x="5533" y="281"/>
                    </a:lnTo>
                    <a:lnTo>
                      <a:pt x="5283" y="156"/>
                    </a:lnTo>
                    <a:lnTo>
                      <a:pt x="5033" y="63"/>
                    </a:lnTo>
                    <a:lnTo>
                      <a:pt x="4752" y="31"/>
                    </a:lnTo>
                    <a:lnTo>
                      <a:pt x="4470" y="0"/>
                    </a:lnTo>
                    <a:close/>
                  </a:path>
                </a:pathLst>
              </a:cu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448;p31"/>
              <p:cNvSpPr/>
              <p:nvPr/>
            </p:nvSpPr>
            <p:spPr>
              <a:xfrm>
                <a:off x="3730001" y="2229968"/>
                <a:ext cx="344300" cy="1666943"/>
              </a:xfrm>
              <a:custGeom>
                <a:avLst/>
                <a:gdLst/>
                <a:ahLst/>
                <a:cxnLst/>
                <a:rect l="l" t="t" r="r" b="b"/>
                <a:pathLst>
                  <a:path w="6721" h="32540" extrusionOk="0">
                    <a:moveTo>
                      <a:pt x="4189" y="1"/>
                    </a:moveTo>
                    <a:lnTo>
                      <a:pt x="3908" y="63"/>
                    </a:lnTo>
                    <a:lnTo>
                      <a:pt x="3626" y="157"/>
                    </a:lnTo>
                    <a:lnTo>
                      <a:pt x="3345" y="313"/>
                    </a:lnTo>
                    <a:lnTo>
                      <a:pt x="2939" y="532"/>
                    </a:lnTo>
                    <a:lnTo>
                      <a:pt x="2595" y="782"/>
                    </a:lnTo>
                    <a:lnTo>
                      <a:pt x="2251" y="1063"/>
                    </a:lnTo>
                    <a:lnTo>
                      <a:pt x="1938" y="1376"/>
                    </a:lnTo>
                    <a:lnTo>
                      <a:pt x="1657" y="1689"/>
                    </a:lnTo>
                    <a:lnTo>
                      <a:pt x="1376" y="2032"/>
                    </a:lnTo>
                    <a:lnTo>
                      <a:pt x="1126" y="2376"/>
                    </a:lnTo>
                    <a:lnTo>
                      <a:pt x="907" y="2751"/>
                    </a:lnTo>
                    <a:lnTo>
                      <a:pt x="688" y="3126"/>
                    </a:lnTo>
                    <a:lnTo>
                      <a:pt x="500" y="3501"/>
                    </a:lnTo>
                    <a:lnTo>
                      <a:pt x="344" y="3908"/>
                    </a:lnTo>
                    <a:lnTo>
                      <a:pt x="219" y="4345"/>
                    </a:lnTo>
                    <a:lnTo>
                      <a:pt x="125" y="4752"/>
                    </a:lnTo>
                    <a:lnTo>
                      <a:pt x="63" y="5189"/>
                    </a:lnTo>
                    <a:lnTo>
                      <a:pt x="0" y="5627"/>
                    </a:lnTo>
                    <a:lnTo>
                      <a:pt x="0" y="6065"/>
                    </a:lnTo>
                    <a:lnTo>
                      <a:pt x="0" y="32540"/>
                    </a:lnTo>
                    <a:lnTo>
                      <a:pt x="6721" y="28664"/>
                    </a:lnTo>
                    <a:lnTo>
                      <a:pt x="6721" y="2251"/>
                    </a:lnTo>
                    <a:lnTo>
                      <a:pt x="6689" y="1939"/>
                    </a:lnTo>
                    <a:lnTo>
                      <a:pt x="6627" y="1626"/>
                    </a:lnTo>
                    <a:lnTo>
                      <a:pt x="6533" y="1345"/>
                    </a:lnTo>
                    <a:lnTo>
                      <a:pt x="6408" y="1095"/>
                    </a:lnTo>
                    <a:lnTo>
                      <a:pt x="6221" y="845"/>
                    </a:lnTo>
                    <a:lnTo>
                      <a:pt x="6033" y="657"/>
                    </a:lnTo>
                    <a:lnTo>
                      <a:pt x="5814" y="469"/>
                    </a:lnTo>
                    <a:lnTo>
                      <a:pt x="5595" y="313"/>
                    </a:lnTo>
                    <a:lnTo>
                      <a:pt x="5345" y="188"/>
                    </a:lnTo>
                    <a:lnTo>
                      <a:pt x="5064" y="94"/>
                    </a:lnTo>
                    <a:lnTo>
                      <a:pt x="4783" y="32"/>
                    </a:lnTo>
                    <a:lnTo>
                      <a:pt x="4501" y="1"/>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449;p31"/>
              <p:cNvSpPr/>
              <p:nvPr/>
            </p:nvSpPr>
            <p:spPr>
              <a:xfrm>
                <a:off x="3150384" y="2210758"/>
                <a:ext cx="542858" cy="866308"/>
              </a:xfrm>
              <a:custGeom>
                <a:avLst/>
                <a:gdLst/>
                <a:ahLst/>
                <a:cxnLst/>
                <a:rect l="l" t="t" r="r" b="b"/>
                <a:pathLst>
                  <a:path w="10597" h="16911" extrusionOk="0">
                    <a:moveTo>
                      <a:pt x="0" y="1"/>
                    </a:moveTo>
                    <a:lnTo>
                      <a:pt x="0" y="10878"/>
                    </a:lnTo>
                    <a:lnTo>
                      <a:pt x="10596" y="16911"/>
                    </a:lnTo>
                    <a:lnTo>
                      <a:pt x="10596" y="6064"/>
                    </a:lnTo>
                    <a:lnTo>
                      <a:pt x="0" y="1"/>
                    </a:lnTo>
                    <a:close/>
                  </a:path>
                </a:pathLst>
              </a:custGeom>
              <a:solidFill>
                <a:srgbClr val="0C26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450;p31"/>
              <p:cNvSpPr/>
              <p:nvPr/>
            </p:nvSpPr>
            <p:spPr>
              <a:xfrm>
                <a:off x="3523459" y="2466936"/>
                <a:ext cx="144154" cy="107322"/>
              </a:xfrm>
              <a:custGeom>
                <a:avLst/>
                <a:gdLst/>
                <a:ahLst/>
                <a:cxnLst/>
                <a:rect l="l" t="t" r="r" b="b"/>
                <a:pathLst>
                  <a:path w="2814" h="2095" extrusionOk="0">
                    <a:moveTo>
                      <a:pt x="281" y="1"/>
                    </a:moveTo>
                    <a:lnTo>
                      <a:pt x="156" y="63"/>
                    </a:lnTo>
                    <a:lnTo>
                      <a:pt x="63" y="157"/>
                    </a:lnTo>
                    <a:lnTo>
                      <a:pt x="31" y="220"/>
                    </a:lnTo>
                    <a:lnTo>
                      <a:pt x="0" y="282"/>
                    </a:lnTo>
                    <a:lnTo>
                      <a:pt x="31" y="470"/>
                    </a:lnTo>
                    <a:lnTo>
                      <a:pt x="94" y="626"/>
                    </a:lnTo>
                    <a:lnTo>
                      <a:pt x="219" y="751"/>
                    </a:lnTo>
                    <a:lnTo>
                      <a:pt x="344" y="876"/>
                    </a:lnTo>
                    <a:lnTo>
                      <a:pt x="2407" y="2064"/>
                    </a:lnTo>
                    <a:lnTo>
                      <a:pt x="2501" y="2095"/>
                    </a:lnTo>
                    <a:lnTo>
                      <a:pt x="2563" y="2095"/>
                    </a:lnTo>
                    <a:lnTo>
                      <a:pt x="2688" y="2064"/>
                    </a:lnTo>
                    <a:lnTo>
                      <a:pt x="2782" y="1970"/>
                    </a:lnTo>
                    <a:lnTo>
                      <a:pt x="2813" y="1907"/>
                    </a:lnTo>
                    <a:lnTo>
                      <a:pt x="2813" y="1845"/>
                    </a:lnTo>
                    <a:lnTo>
                      <a:pt x="2813" y="1657"/>
                    </a:lnTo>
                    <a:lnTo>
                      <a:pt x="2720" y="1501"/>
                    </a:lnTo>
                    <a:lnTo>
                      <a:pt x="2626" y="1345"/>
                    </a:lnTo>
                    <a:lnTo>
                      <a:pt x="2469" y="1251"/>
                    </a:lnTo>
                    <a:lnTo>
                      <a:pt x="406" y="63"/>
                    </a:lnTo>
                    <a:lnTo>
                      <a:pt x="344" y="32"/>
                    </a:lnTo>
                    <a:lnTo>
                      <a:pt x="2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451;p31"/>
              <p:cNvSpPr/>
              <p:nvPr/>
            </p:nvSpPr>
            <p:spPr>
              <a:xfrm>
                <a:off x="3288078" y="2751953"/>
                <a:ext cx="233802" cy="156961"/>
              </a:xfrm>
              <a:custGeom>
                <a:avLst/>
                <a:gdLst/>
                <a:ahLst/>
                <a:cxnLst/>
                <a:rect l="l" t="t" r="r" b="b"/>
                <a:pathLst>
                  <a:path w="4564" h="3064" extrusionOk="0">
                    <a:moveTo>
                      <a:pt x="250" y="1"/>
                    </a:moveTo>
                    <a:lnTo>
                      <a:pt x="125" y="32"/>
                    </a:lnTo>
                    <a:lnTo>
                      <a:pt x="32" y="126"/>
                    </a:lnTo>
                    <a:lnTo>
                      <a:pt x="0" y="188"/>
                    </a:lnTo>
                    <a:lnTo>
                      <a:pt x="0" y="251"/>
                    </a:lnTo>
                    <a:lnTo>
                      <a:pt x="0" y="438"/>
                    </a:lnTo>
                    <a:lnTo>
                      <a:pt x="94" y="594"/>
                    </a:lnTo>
                    <a:lnTo>
                      <a:pt x="188" y="751"/>
                    </a:lnTo>
                    <a:lnTo>
                      <a:pt x="344" y="844"/>
                    </a:lnTo>
                    <a:lnTo>
                      <a:pt x="4158" y="3033"/>
                    </a:lnTo>
                    <a:lnTo>
                      <a:pt x="4251" y="3033"/>
                    </a:lnTo>
                    <a:lnTo>
                      <a:pt x="4314" y="3064"/>
                    </a:lnTo>
                    <a:lnTo>
                      <a:pt x="4439" y="3033"/>
                    </a:lnTo>
                    <a:lnTo>
                      <a:pt x="4533" y="2907"/>
                    </a:lnTo>
                    <a:lnTo>
                      <a:pt x="4564" y="2845"/>
                    </a:lnTo>
                    <a:lnTo>
                      <a:pt x="4564" y="2782"/>
                    </a:lnTo>
                    <a:lnTo>
                      <a:pt x="4564" y="2595"/>
                    </a:lnTo>
                    <a:lnTo>
                      <a:pt x="4470" y="2439"/>
                    </a:lnTo>
                    <a:lnTo>
                      <a:pt x="4376" y="2314"/>
                    </a:lnTo>
                    <a:lnTo>
                      <a:pt x="4220" y="2189"/>
                    </a:lnTo>
                    <a:lnTo>
                      <a:pt x="375" y="32"/>
                    </a:lnTo>
                    <a:lnTo>
                      <a:pt x="31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452;p31"/>
              <p:cNvSpPr/>
              <p:nvPr/>
            </p:nvSpPr>
            <p:spPr>
              <a:xfrm>
                <a:off x="3180812" y="2881655"/>
                <a:ext cx="446755" cy="277038"/>
              </a:xfrm>
              <a:custGeom>
                <a:avLst/>
                <a:gdLst/>
                <a:ahLst/>
                <a:cxnLst/>
                <a:rect l="l" t="t" r="r" b="b"/>
                <a:pathLst>
                  <a:path w="8721" h="5408" extrusionOk="0">
                    <a:moveTo>
                      <a:pt x="281" y="0"/>
                    </a:moveTo>
                    <a:lnTo>
                      <a:pt x="156" y="32"/>
                    </a:lnTo>
                    <a:lnTo>
                      <a:pt x="63" y="125"/>
                    </a:lnTo>
                    <a:lnTo>
                      <a:pt x="31" y="188"/>
                    </a:lnTo>
                    <a:lnTo>
                      <a:pt x="0" y="250"/>
                    </a:lnTo>
                    <a:lnTo>
                      <a:pt x="31" y="438"/>
                    </a:lnTo>
                    <a:lnTo>
                      <a:pt x="94" y="594"/>
                    </a:lnTo>
                    <a:lnTo>
                      <a:pt x="219" y="751"/>
                    </a:lnTo>
                    <a:lnTo>
                      <a:pt x="344" y="844"/>
                    </a:lnTo>
                    <a:lnTo>
                      <a:pt x="8346" y="5377"/>
                    </a:lnTo>
                    <a:lnTo>
                      <a:pt x="8408" y="5377"/>
                    </a:lnTo>
                    <a:lnTo>
                      <a:pt x="8471" y="5408"/>
                    </a:lnTo>
                    <a:lnTo>
                      <a:pt x="8596" y="5377"/>
                    </a:lnTo>
                    <a:lnTo>
                      <a:pt x="8690" y="5283"/>
                    </a:lnTo>
                    <a:lnTo>
                      <a:pt x="8721" y="5189"/>
                    </a:lnTo>
                    <a:lnTo>
                      <a:pt x="8721" y="5127"/>
                    </a:lnTo>
                    <a:lnTo>
                      <a:pt x="8721" y="4939"/>
                    </a:lnTo>
                    <a:lnTo>
                      <a:pt x="8658" y="4783"/>
                    </a:lnTo>
                    <a:lnTo>
                      <a:pt x="8533" y="4658"/>
                    </a:lnTo>
                    <a:lnTo>
                      <a:pt x="8408" y="4533"/>
                    </a:lnTo>
                    <a:lnTo>
                      <a:pt x="406" y="32"/>
                    </a:lnTo>
                    <a:lnTo>
                      <a:pt x="34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453;p31"/>
              <p:cNvSpPr/>
              <p:nvPr/>
            </p:nvSpPr>
            <p:spPr>
              <a:xfrm>
                <a:off x="3305699" y="2537422"/>
                <a:ext cx="198609" cy="145742"/>
              </a:xfrm>
              <a:custGeom>
                <a:avLst/>
                <a:gdLst/>
                <a:ahLst/>
                <a:cxnLst/>
                <a:rect l="l" t="t" r="r" b="b"/>
                <a:pathLst>
                  <a:path w="3877" h="2845" extrusionOk="0">
                    <a:moveTo>
                      <a:pt x="3876" y="0"/>
                    </a:moveTo>
                    <a:lnTo>
                      <a:pt x="813" y="781"/>
                    </a:lnTo>
                    <a:lnTo>
                      <a:pt x="1719" y="1282"/>
                    </a:lnTo>
                    <a:lnTo>
                      <a:pt x="0" y="2844"/>
                    </a:lnTo>
                    <a:lnTo>
                      <a:pt x="3032" y="2063"/>
                    </a:lnTo>
                    <a:lnTo>
                      <a:pt x="2157" y="1532"/>
                    </a:lnTo>
                    <a:lnTo>
                      <a:pt x="3876" y="0"/>
                    </a:lnTo>
                    <a:close/>
                  </a:path>
                </a:pathLst>
              </a:custGeom>
              <a:solidFill>
                <a:srgbClr val="F3EA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454;p31"/>
              <p:cNvSpPr/>
              <p:nvPr/>
            </p:nvSpPr>
            <p:spPr>
              <a:xfrm>
                <a:off x="3187215" y="2274790"/>
                <a:ext cx="54455" cy="89751"/>
              </a:xfrm>
              <a:custGeom>
                <a:avLst/>
                <a:gdLst/>
                <a:ahLst/>
                <a:cxnLst/>
                <a:rect l="l" t="t" r="r" b="b"/>
                <a:pathLst>
                  <a:path w="1063" h="1752" extrusionOk="0">
                    <a:moveTo>
                      <a:pt x="94" y="1"/>
                    </a:moveTo>
                    <a:lnTo>
                      <a:pt x="31" y="63"/>
                    </a:lnTo>
                    <a:lnTo>
                      <a:pt x="0" y="157"/>
                    </a:lnTo>
                    <a:lnTo>
                      <a:pt x="0" y="939"/>
                    </a:lnTo>
                    <a:lnTo>
                      <a:pt x="31" y="1095"/>
                    </a:lnTo>
                    <a:lnTo>
                      <a:pt x="94" y="1220"/>
                    </a:lnTo>
                    <a:lnTo>
                      <a:pt x="156" y="1314"/>
                    </a:lnTo>
                    <a:lnTo>
                      <a:pt x="281" y="1407"/>
                    </a:lnTo>
                    <a:lnTo>
                      <a:pt x="813" y="1720"/>
                    </a:lnTo>
                    <a:lnTo>
                      <a:pt x="907" y="1751"/>
                    </a:lnTo>
                    <a:lnTo>
                      <a:pt x="969" y="1720"/>
                    </a:lnTo>
                    <a:lnTo>
                      <a:pt x="1032" y="1657"/>
                    </a:lnTo>
                    <a:lnTo>
                      <a:pt x="1063" y="1595"/>
                    </a:lnTo>
                    <a:lnTo>
                      <a:pt x="1063" y="782"/>
                    </a:lnTo>
                    <a:lnTo>
                      <a:pt x="1032" y="657"/>
                    </a:lnTo>
                    <a:lnTo>
                      <a:pt x="969" y="501"/>
                    </a:lnTo>
                    <a:lnTo>
                      <a:pt x="907" y="407"/>
                    </a:lnTo>
                    <a:lnTo>
                      <a:pt x="782" y="313"/>
                    </a:lnTo>
                    <a:lnTo>
                      <a:pt x="2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455;p31"/>
              <p:cNvSpPr/>
              <p:nvPr/>
            </p:nvSpPr>
            <p:spPr>
              <a:xfrm>
                <a:off x="3187215" y="2377292"/>
                <a:ext cx="54455" cy="89699"/>
              </a:xfrm>
              <a:custGeom>
                <a:avLst/>
                <a:gdLst/>
                <a:ahLst/>
                <a:cxnLst/>
                <a:rect l="l" t="t" r="r" b="b"/>
                <a:pathLst>
                  <a:path w="1063" h="1751" extrusionOk="0">
                    <a:moveTo>
                      <a:pt x="156" y="0"/>
                    </a:moveTo>
                    <a:lnTo>
                      <a:pt x="94" y="32"/>
                    </a:lnTo>
                    <a:lnTo>
                      <a:pt x="31" y="94"/>
                    </a:lnTo>
                    <a:lnTo>
                      <a:pt x="0" y="157"/>
                    </a:lnTo>
                    <a:lnTo>
                      <a:pt x="0" y="969"/>
                    </a:lnTo>
                    <a:lnTo>
                      <a:pt x="31" y="1126"/>
                    </a:lnTo>
                    <a:lnTo>
                      <a:pt x="94" y="1251"/>
                    </a:lnTo>
                    <a:lnTo>
                      <a:pt x="156" y="1344"/>
                    </a:lnTo>
                    <a:lnTo>
                      <a:pt x="281" y="1438"/>
                    </a:lnTo>
                    <a:lnTo>
                      <a:pt x="813" y="1751"/>
                    </a:lnTo>
                    <a:lnTo>
                      <a:pt x="969" y="1751"/>
                    </a:lnTo>
                    <a:lnTo>
                      <a:pt x="1032" y="1688"/>
                    </a:lnTo>
                    <a:lnTo>
                      <a:pt x="1063" y="1594"/>
                    </a:lnTo>
                    <a:lnTo>
                      <a:pt x="1063" y="813"/>
                    </a:lnTo>
                    <a:lnTo>
                      <a:pt x="1032" y="657"/>
                    </a:lnTo>
                    <a:lnTo>
                      <a:pt x="969" y="532"/>
                    </a:lnTo>
                    <a:lnTo>
                      <a:pt x="907" y="438"/>
                    </a:lnTo>
                    <a:lnTo>
                      <a:pt x="782" y="344"/>
                    </a:lnTo>
                    <a:lnTo>
                      <a:pt x="250" y="32"/>
                    </a:lnTo>
                    <a:lnTo>
                      <a:pt x="1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456;p31"/>
              <p:cNvSpPr/>
              <p:nvPr/>
            </p:nvSpPr>
            <p:spPr>
              <a:xfrm>
                <a:off x="3926963" y="2481381"/>
                <a:ext cx="32068" cy="1024806"/>
              </a:xfrm>
              <a:custGeom>
                <a:avLst/>
                <a:gdLst/>
                <a:ahLst/>
                <a:cxnLst/>
                <a:rect l="l" t="t" r="r" b="b"/>
                <a:pathLst>
                  <a:path w="626" h="20005" extrusionOk="0">
                    <a:moveTo>
                      <a:pt x="375" y="0"/>
                    </a:moveTo>
                    <a:lnTo>
                      <a:pt x="250" y="31"/>
                    </a:lnTo>
                    <a:lnTo>
                      <a:pt x="156" y="125"/>
                    </a:lnTo>
                    <a:lnTo>
                      <a:pt x="63" y="219"/>
                    </a:lnTo>
                    <a:lnTo>
                      <a:pt x="0" y="344"/>
                    </a:lnTo>
                    <a:lnTo>
                      <a:pt x="0" y="500"/>
                    </a:lnTo>
                    <a:lnTo>
                      <a:pt x="0" y="19755"/>
                    </a:lnTo>
                    <a:lnTo>
                      <a:pt x="31" y="19880"/>
                    </a:lnTo>
                    <a:lnTo>
                      <a:pt x="125" y="19974"/>
                    </a:lnTo>
                    <a:lnTo>
                      <a:pt x="250" y="20005"/>
                    </a:lnTo>
                    <a:lnTo>
                      <a:pt x="375" y="19974"/>
                    </a:lnTo>
                    <a:lnTo>
                      <a:pt x="469" y="19880"/>
                    </a:lnTo>
                    <a:lnTo>
                      <a:pt x="563" y="19786"/>
                    </a:lnTo>
                    <a:lnTo>
                      <a:pt x="594" y="19661"/>
                    </a:lnTo>
                    <a:lnTo>
                      <a:pt x="625" y="19505"/>
                    </a:lnTo>
                    <a:lnTo>
                      <a:pt x="625" y="250"/>
                    </a:lnTo>
                    <a:lnTo>
                      <a:pt x="594" y="125"/>
                    </a:lnTo>
                    <a:lnTo>
                      <a:pt x="500" y="31"/>
                    </a:lnTo>
                    <a:lnTo>
                      <a:pt x="37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 name="Google Shape;4905;p69"/>
            <p:cNvGrpSpPr/>
            <p:nvPr/>
          </p:nvGrpSpPr>
          <p:grpSpPr>
            <a:xfrm>
              <a:off x="5302046" y="2942302"/>
              <a:ext cx="221226" cy="287595"/>
              <a:chOff x="2322453" y="3373986"/>
              <a:chExt cx="289358" cy="240716"/>
            </a:xfrm>
          </p:grpSpPr>
          <p:sp>
            <p:nvSpPr>
              <p:cNvPr id="234" name="Google Shape;4906;p69"/>
              <p:cNvSpPr/>
              <p:nvPr/>
            </p:nvSpPr>
            <p:spPr>
              <a:xfrm>
                <a:off x="2541181" y="3377360"/>
                <a:ext cx="35598" cy="31680"/>
              </a:xfrm>
              <a:custGeom>
                <a:avLst/>
                <a:gdLst/>
                <a:ahLst/>
                <a:cxnLst/>
                <a:rect l="l" t="t" r="r" b="b"/>
                <a:pathLst>
                  <a:path w="1572" h="1399" extrusionOk="0">
                    <a:moveTo>
                      <a:pt x="258" y="1"/>
                    </a:moveTo>
                    <a:cubicBezTo>
                      <a:pt x="115" y="1"/>
                      <a:pt x="1" y="115"/>
                      <a:pt x="1" y="258"/>
                    </a:cubicBezTo>
                    <a:lnTo>
                      <a:pt x="1" y="1398"/>
                    </a:lnTo>
                    <a:lnTo>
                      <a:pt x="1572" y="1398"/>
                    </a:lnTo>
                    <a:lnTo>
                      <a:pt x="1572" y="258"/>
                    </a:lnTo>
                    <a:cubicBezTo>
                      <a:pt x="1572" y="115"/>
                      <a:pt x="1458" y="1"/>
                      <a:pt x="13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4907;p69"/>
              <p:cNvSpPr/>
              <p:nvPr/>
            </p:nvSpPr>
            <p:spPr>
              <a:xfrm>
                <a:off x="2553432" y="3377360"/>
                <a:ext cx="23347" cy="31680"/>
              </a:xfrm>
              <a:custGeom>
                <a:avLst/>
                <a:gdLst/>
                <a:ahLst/>
                <a:cxnLst/>
                <a:rect l="l" t="t" r="r" b="b"/>
                <a:pathLst>
                  <a:path w="1031" h="1399" extrusionOk="0">
                    <a:moveTo>
                      <a:pt x="1" y="1"/>
                    </a:moveTo>
                    <a:cubicBezTo>
                      <a:pt x="143" y="1"/>
                      <a:pt x="258" y="115"/>
                      <a:pt x="258" y="254"/>
                    </a:cubicBezTo>
                    <a:lnTo>
                      <a:pt x="258" y="1398"/>
                    </a:lnTo>
                    <a:lnTo>
                      <a:pt x="1031" y="1398"/>
                    </a:lnTo>
                    <a:lnTo>
                      <a:pt x="1031" y="258"/>
                    </a:lnTo>
                    <a:cubicBezTo>
                      <a:pt x="1031" y="115"/>
                      <a:pt x="917" y="1"/>
                      <a:pt x="77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4908;p69"/>
              <p:cNvSpPr/>
              <p:nvPr/>
            </p:nvSpPr>
            <p:spPr>
              <a:xfrm>
                <a:off x="2427050" y="3373986"/>
                <a:ext cx="79665" cy="35054"/>
              </a:xfrm>
              <a:custGeom>
                <a:avLst/>
                <a:gdLst/>
                <a:ahLst/>
                <a:cxnLst/>
                <a:rect l="l" t="t" r="r" b="b"/>
                <a:pathLst>
                  <a:path w="3518" h="1548" extrusionOk="0">
                    <a:moveTo>
                      <a:pt x="258" y="0"/>
                    </a:moveTo>
                    <a:cubicBezTo>
                      <a:pt x="114" y="0"/>
                      <a:pt x="1" y="114"/>
                      <a:pt x="1" y="258"/>
                    </a:cubicBezTo>
                    <a:lnTo>
                      <a:pt x="1" y="1547"/>
                    </a:lnTo>
                    <a:lnTo>
                      <a:pt x="3518" y="1547"/>
                    </a:lnTo>
                    <a:lnTo>
                      <a:pt x="3518" y="258"/>
                    </a:lnTo>
                    <a:cubicBezTo>
                      <a:pt x="3518" y="114"/>
                      <a:pt x="3404" y="0"/>
                      <a:pt x="32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4909;p69"/>
              <p:cNvSpPr/>
              <p:nvPr/>
            </p:nvSpPr>
            <p:spPr>
              <a:xfrm>
                <a:off x="2483957" y="3373986"/>
                <a:ext cx="23347" cy="35054"/>
              </a:xfrm>
              <a:custGeom>
                <a:avLst/>
                <a:gdLst/>
                <a:ahLst/>
                <a:cxnLst/>
                <a:rect l="l" t="t" r="r" b="b"/>
                <a:pathLst>
                  <a:path w="1031" h="1548" extrusionOk="0">
                    <a:moveTo>
                      <a:pt x="1" y="0"/>
                    </a:moveTo>
                    <a:cubicBezTo>
                      <a:pt x="143" y="0"/>
                      <a:pt x="256" y="114"/>
                      <a:pt x="256" y="260"/>
                    </a:cubicBezTo>
                    <a:lnTo>
                      <a:pt x="256" y="1547"/>
                    </a:lnTo>
                    <a:lnTo>
                      <a:pt x="1031" y="1547"/>
                    </a:lnTo>
                    <a:lnTo>
                      <a:pt x="1031" y="258"/>
                    </a:lnTo>
                    <a:cubicBezTo>
                      <a:pt x="1031" y="114"/>
                      <a:pt x="915" y="0"/>
                      <a:pt x="773"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4910;p69"/>
              <p:cNvSpPr/>
              <p:nvPr/>
            </p:nvSpPr>
            <p:spPr>
              <a:xfrm>
                <a:off x="2357530" y="3377360"/>
                <a:ext cx="35643" cy="31680"/>
              </a:xfrm>
              <a:custGeom>
                <a:avLst/>
                <a:gdLst/>
                <a:ahLst/>
                <a:cxnLst/>
                <a:rect l="l" t="t" r="r" b="b"/>
                <a:pathLst>
                  <a:path w="1574" h="1399" extrusionOk="0">
                    <a:moveTo>
                      <a:pt x="258" y="1"/>
                    </a:moveTo>
                    <a:cubicBezTo>
                      <a:pt x="116" y="1"/>
                      <a:pt x="1" y="115"/>
                      <a:pt x="1" y="258"/>
                    </a:cubicBezTo>
                    <a:lnTo>
                      <a:pt x="1" y="1398"/>
                    </a:lnTo>
                    <a:lnTo>
                      <a:pt x="1574" y="1398"/>
                    </a:lnTo>
                    <a:lnTo>
                      <a:pt x="1574" y="258"/>
                    </a:lnTo>
                    <a:cubicBezTo>
                      <a:pt x="1574" y="115"/>
                      <a:pt x="1458" y="1"/>
                      <a:pt x="13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4911;p69"/>
              <p:cNvSpPr/>
              <p:nvPr/>
            </p:nvSpPr>
            <p:spPr>
              <a:xfrm>
                <a:off x="2369826" y="3377360"/>
                <a:ext cx="23347" cy="31680"/>
              </a:xfrm>
              <a:custGeom>
                <a:avLst/>
                <a:gdLst/>
                <a:ahLst/>
                <a:cxnLst/>
                <a:rect l="l" t="t" r="r" b="b"/>
                <a:pathLst>
                  <a:path w="1031" h="1399" extrusionOk="0">
                    <a:moveTo>
                      <a:pt x="1" y="1"/>
                    </a:moveTo>
                    <a:cubicBezTo>
                      <a:pt x="142" y="1"/>
                      <a:pt x="256" y="115"/>
                      <a:pt x="256" y="254"/>
                    </a:cubicBezTo>
                    <a:lnTo>
                      <a:pt x="256" y="1398"/>
                    </a:lnTo>
                    <a:lnTo>
                      <a:pt x="1031" y="1398"/>
                    </a:lnTo>
                    <a:lnTo>
                      <a:pt x="1031" y="258"/>
                    </a:lnTo>
                    <a:cubicBezTo>
                      <a:pt x="1031" y="115"/>
                      <a:pt x="915" y="1"/>
                      <a:pt x="77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4912;p69"/>
              <p:cNvSpPr/>
              <p:nvPr/>
            </p:nvSpPr>
            <p:spPr>
              <a:xfrm>
                <a:off x="2340048" y="3419186"/>
                <a:ext cx="254281" cy="176314"/>
              </a:xfrm>
              <a:custGeom>
                <a:avLst/>
                <a:gdLst/>
                <a:ahLst/>
                <a:cxnLst/>
                <a:rect l="l" t="t" r="r" b="b"/>
                <a:pathLst>
                  <a:path w="11229" h="7786" extrusionOk="0">
                    <a:moveTo>
                      <a:pt x="0" y="0"/>
                    </a:moveTo>
                    <a:lnTo>
                      <a:pt x="0" y="7785"/>
                    </a:lnTo>
                    <a:lnTo>
                      <a:pt x="11228" y="7785"/>
                    </a:lnTo>
                    <a:lnTo>
                      <a:pt x="112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4913;p69"/>
              <p:cNvSpPr/>
              <p:nvPr/>
            </p:nvSpPr>
            <p:spPr>
              <a:xfrm>
                <a:off x="2340048" y="3428221"/>
                <a:ext cx="254281" cy="158221"/>
              </a:xfrm>
              <a:custGeom>
                <a:avLst/>
                <a:gdLst/>
                <a:ahLst/>
                <a:cxnLst/>
                <a:rect l="l" t="t" r="r" b="b"/>
                <a:pathLst>
                  <a:path w="11229" h="6987" extrusionOk="0">
                    <a:moveTo>
                      <a:pt x="10454" y="0"/>
                    </a:moveTo>
                    <a:lnTo>
                      <a:pt x="10454" y="2667"/>
                    </a:lnTo>
                    <a:cubicBezTo>
                      <a:pt x="10454" y="2667"/>
                      <a:pt x="8688" y="6612"/>
                      <a:pt x="6509" y="6612"/>
                    </a:cubicBezTo>
                    <a:cubicBezTo>
                      <a:pt x="6509" y="6612"/>
                      <a:pt x="6508" y="6612"/>
                      <a:pt x="6508" y="6612"/>
                    </a:cubicBezTo>
                    <a:lnTo>
                      <a:pt x="0" y="6612"/>
                    </a:lnTo>
                    <a:lnTo>
                      <a:pt x="0" y="6987"/>
                    </a:lnTo>
                    <a:lnTo>
                      <a:pt x="11228" y="6987"/>
                    </a:lnTo>
                    <a:lnTo>
                      <a:pt x="11228" y="0"/>
                    </a:lnTo>
                    <a:close/>
                  </a:path>
                </a:pathLst>
              </a:custGeom>
              <a:solidFill>
                <a:srgbClr val="2C3A4C">
                  <a:alpha val="23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4914;p69"/>
              <p:cNvSpPr/>
              <p:nvPr/>
            </p:nvSpPr>
            <p:spPr>
              <a:xfrm>
                <a:off x="2322453" y="3399869"/>
                <a:ext cx="289358" cy="27785"/>
              </a:xfrm>
              <a:custGeom>
                <a:avLst/>
                <a:gdLst/>
                <a:ahLst/>
                <a:cxnLst/>
                <a:rect l="l" t="t" r="r" b="b"/>
                <a:pathLst>
                  <a:path w="12778" h="1227" extrusionOk="0">
                    <a:moveTo>
                      <a:pt x="388" y="1"/>
                    </a:moveTo>
                    <a:cubicBezTo>
                      <a:pt x="172" y="1"/>
                      <a:pt x="1" y="177"/>
                      <a:pt x="1" y="388"/>
                    </a:cubicBezTo>
                    <a:lnTo>
                      <a:pt x="1" y="839"/>
                    </a:lnTo>
                    <a:cubicBezTo>
                      <a:pt x="1" y="1055"/>
                      <a:pt x="176" y="1226"/>
                      <a:pt x="388" y="1226"/>
                    </a:cubicBezTo>
                    <a:lnTo>
                      <a:pt x="12393" y="1226"/>
                    </a:lnTo>
                    <a:cubicBezTo>
                      <a:pt x="12606" y="1226"/>
                      <a:pt x="12778" y="1055"/>
                      <a:pt x="12778" y="843"/>
                    </a:cubicBezTo>
                    <a:lnTo>
                      <a:pt x="12778" y="388"/>
                    </a:lnTo>
                    <a:cubicBezTo>
                      <a:pt x="12778" y="175"/>
                      <a:pt x="12604" y="1"/>
                      <a:pt x="12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4915;p69"/>
              <p:cNvSpPr/>
              <p:nvPr/>
            </p:nvSpPr>
            <p:spPr>
              <a:xfrm>
                <a:off x="2322453" y="3586917"/>
                <a:ext cx="289358" cy="27785"/>
              </a:xfrm>
              <a:custGeom>
                <a:avLst/>
                <a:gdLst/>
                <a:ahLst/>
                <a:cxnLst/>
                <a:rect l="l" t="t" r="r" b="b"/>
                <a:pathLst>
                  <a:path w="12778" h="1227" extrusionOk="0">
                    <a:moveTo>
                      <a:pt x="388" y="1"/>
                    </a:moveTo>
                    <a:cubicBezTo>
                      <a:pt x="172" y="1"/>
                      <a:pt x="1" y="174"/>
                      <a:pt x="1" y="388"/>
                    </a:cubicBezTo>
                    <a:lnTo>
                      <a:pt x="1" y="839"/>
                    </a:lnTo>
                    <a:cubicBezTo>
                      <a:pt x="1" y="1055"/>
                      <a:pt x="176" y="1226"/>
                      <a:pt x="388" y="1226"/>
                    </a:cubicBezTo>
                    <a:lnTo>
                      <a:pt x="12393" y="1226"/>
                    </a:lnTo>
                    <a:cubicBezTo>
                      <a:pt x="12606" y="1226"/>
                      <a:pt x="12778" y="1055"/>
                      <a:pt x="12778" y="841"/>
                    </a:cubicBezTo>
                    <a:lnTo>
                      <a:pt x="12778" y="388"/>
                    </a:lnTo>
                    <a:cubicBezTo>
                      <a:pt x="12778" y="172"/>
                      <a:pt x="12604" y="1"/>
                      <a:pt x="12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4916;p69"/>
              <p:cNvSpPr/>
              <p:nvPr/>
            </p:nvSpPr>
            <p:spPr>
              <a:xfrm>
                <a:off x="2424378" y="3445114"/>
                <a:ext cx="85598" cy="124502"/>
              </a:xfrm>
              <a:custGeom>
                <a:avLst/>
                <a:gdLst/>
                <a:ahLst/>
                <a:cxnLst/>
                <a:rect l="l" t="t" r="r" b="b"/>
                <a:pathLst>
                  <a:path w="3780" h="5498" extrusionOk="0">
                    <a:moveTo>
                      <a:pt x="2638" y="1"/>
                    </a:moveTo>
                    <a:cubicBezTo>
                      <a:pt x="2636" y="1"/>
                      <a:pt x="2634" y="1"/>
                      <a:pt x="2632" y="1"/>
                    </a:cubicBezTo>
                    <a:cubicBezTo>
                      <a:pt x="2552" y="3"/>
                      <a:pt x="2476" y="47"/>
                      <a:pt x="2408" y="113"/>
                    </a:cubicBezTo>
                    <a:cubicBezTo>
                      <a:pt x="1664" y="823"/>
                      <a:pt x="911" y="1528"/>
                      <a:pt x="167" y="2237"/>
                    </a:cubicBezTo>
                    <a:cubicBezTo>
                      <a:pt x="1" y="2390"/>
                      <a:pt x="23" y="2628"/>
                      <a:pt x="216" y="2742"/>
                    </a:cubicBezTo>
                    <a:cubicBezTo>
                      <a:pt x="628" y="2991"/>
                      <a:pt x="1049" y="3227"/>
                      <a:pt x="1466" y="3466"/>
                    </a:cubicBezTo>
                    <a:cubicBezTo>
                      <a:pt x="1490" y="3480"/>
                      <a:pt x="1504" y="3494"/>
                      <a:pt x="1488" y="3526"/>
                    </a:cubicBezTo>
                    <a:cubicBezTo>
                      <a:pt x="1350" y="3847"/>
                      <a:pt x="1219" y="4169"/>
                      <a:pt x="1085" y="4492"/>
                    </a:cubicBezTo>
                    <a:cubicBezTo>
                      <a:pt x="1001" y="4692"/>
                      <a:pt x="915" y="4887"/>
                      <a:pt x="837" y="5091"/>
                    </a:cubicBezTo>
                    <a:cubicBezTo>
                      <a:pt x="779" y="5237"/>
                      <a:pt x="849" y="5396"/>
                      <a:pt x="989" y="5464"/>
                    </a:cubicBezTo>
                    <a:cubicBezTo>
                      <a:pt x="1034" y="5486"/>
                      <a:pt x="1079" y="5497"/>
                      <a:pt x="1123" y="5497"/>
                    </a:cubicBezTo>
                    <a:cubicBezTo>
                      <a:pt x="1204" y="5497"/>
                      <a:pt x="1285" y="5460"/>
                      <a:pt x="1366" y="5382"/>
                    </a:cubicBezTo>
                    <a:cubicBezTo>
                      <a:pt x="2115" y="4674"/>
                      <a:pt x="2863" y="3967"/>
                      <a:pt x="3610" y="3259"/>
                    </a:cubicBezTo>
                    <a:cubicBezTo>
                      <a:pt x="3780" y="3099"/>
                      <a:pt x="3746" y="2861"/>
                      <a:pt x="3544" y="2746"/>
                    </a:cubicBezTo>
                    <a:cubicBezTo>
                      <a:pt x="3133" y="2508"/>
                      <a:pt x="2722" y="2269"/>
                      <a:pt x="2308" y="2031"/>
                    </a:cubicBezTo>
                    <a:cubicBezTo>
                      <a:pt x="2282" y="2017"/>
                      <a:pt x="2274" y="2003"/>
                      <a:pt x="2286" y="1971"/>
                    </a:cubicBezTo>
                    <a:cubicBezTo>
                      <a:pt x="2506" y="1452"/>
                      <a:pt x="2732" y="933"/>
                      <a:pt x="2935" y="406"/>
                    </a:cubicBezTo>
                    <a:cubicBezTo>
                      <a:pt x="3012" y="208"/>
                      <a:pt x="2864" y="1"/>
                      <a:pt x="26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4917;p69"/>
              <p:cNvSpPr/>
              <p:nvPr/>
            </p:nvSpPr>
            <p:spPr>
              <a:xfrm>
                <a:off x="2367154" y="3441604"/>
                <a:ext cx="8492" cy="35598"/>
              </a:xfrm>
              <a:custGeom>
                <a:avLst/>
                <a:gdLst/>
                <a:ahLst/>
                <a:cxnLst/>
                <a:rect l="l" t="t" r="r" b="b"/>
                <a:pathLst>
                  <a:path w="375" h="1572" extrusionOk="0">
                    <a:moveTo>
                      <a:pt x="186" y="0"/>
                    </a:moveTo>
                    <a:cubicBezTo>
                      <a:pt x="185" y="0"/>
                      <a:pt x="184" y="0"/>
                      <a:pt x="182" y="0"/>
                    </a:cubicBezTo>
                    <a:cubicBezTo>
                      <a:pt x="81" y="2"/>
                      <a:pt x="1" y="92"/>
                      <a:pt x="1" y="194"/>
                    </a:cubicBezTo>
                    <a:lnTo>
                      <a:pt x="1" y="1376"/>
                    </a:lnTo>
                    <a:cubicBezTo>
                      <a:pt x="1" y="1477"/>
                      <a:pt x="81" y="1567"/>
                      <a:pt x="182" y="1571"/>
                    </a:cubicBezTo>
                    <a:cubicBezTo>
                      <a:pt x="185" y="1571"/>
                      <a:pt x="187" y="1571"/>
                      <a:pt x="190" y="1571"/>
                    </a:cubicBezTo>
                    <a:cubicBezTo>
                      <a:pt x="292" y="1571"/>
                      <a:pt x="374" y="1487"/>
                      <a:pt x="374" y="1386"/>
                    </a:cubicBezTo>
                    <a:lnTo>
                      <a:pt x="374" y="188"/>
                    </a:lnTo>
                    <a:cubicBezTo>
                      <a:pt x="374" y="83"/>
                      <a:pt x="29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4918;p69"/>
              <p:cNvSpPr/>
              <p:nvPr/>
            </p:nvSpPr>
            <p:spPr>
              <a:xfrm>
                <a:off x="2353454" y="3455350"/>
                <a:ext cx="35734" cy="8469"/>
              </a:xfrm>
              <a:custGeom>
                <a:avLst/>
                <a:gdLst/>
                <a:ahLst/>
                <a:cxnLst/>
                <a:rect l="l" t="t" r="r" b="b"/>
                <a:pathLst>
                  <a:path w="1578" h="374" extrusionOk="0">
                    <a:moveTo>
                      <a:pt x="191" y="0"/>
                    </a:moveTo>
                    <a:cubicBezTo>
                      <a:pt x="87" y="0"/>
                      <a:pt x="1" y="86"/>
                      <a:pt x="5" y="192"/>
                    </a:cubicBezTo>
                    <a:cubicBezTo>
                      <a:pt x="7" y="294"/>
                      <a:pt x="97" y="373"/>
                      <a:pt x="199" y="373"/>
                    </a:cubicBezTo>
                    <a:lnTo>
                      <a:pt x="1388" y="373"/>
                    </a:lnTo>
                    <a:cubicBezTo>
                      <a:pt x="1494" y="373"/>
                      <a:pt x="1578" y="286"/>
                      <a:pt x="1576" y="182"/>
                    </a:cubicBezTo>
                    <a:cubicBezTo>
                      <a:pt x="1574" y="80"/>
                      <a:pt x="1484"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4919;p69"/>
              <p:cNvSpPr/>
              <p:nvPr/>
            </p:nvSpPr>
            <p:spPr>
              <a:xfrm>
                <a:off x="2544985" y="3455350"/>
                <a:ext cx="35734" cy="8469"/>
              </a:xfrm>
              <a:custGeom>
                <a:avLst/>
                <a:gdLst/>
                <a:ahLst/>
                <a:cxnLst/>
                <a:rect l="l" t="t" r="r" b="b"/>
                <a:pathLst>
                  <a:path w="1578" h="374" extrusionOk="0">
                    <a:moveTo>
                      <a:pt x="190" y="0"/>
                    </a:moveTo>
                    <a:cubicBezTo>
                      <a:pt x="84" y="0"/>
                      <a:pt x="1" y="86"/>
                      <a:pt x="3" y="192"/>
                    </a:cubicBezTo>
                    <a:cubicBezTo>
                      <a:pt x="5" y="294"/>
                      <a:pt x="94" y="373"/>
                      <a:pt x="196" y="373"/>
                    </a:cubicBezTo>
                    <a:lnTo>
                      <a:pt x="1388" y="373"/>
                    </a:lnTo>
                    <a:cubicBezTo>
                      <a:pt x="1492" y="373"/>
                      <a:pt x="1578" y="286"/>
                      <a:pt x="1574" y="182"/>
                    </a:cubicBezTo>
                    <a:cubicBezTo>
                      <a:pt x="1572" y="80"/>
                      <a:pt x="1482" y="0"/>
                      <a:pt x="1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4905;p69"/>
            <p:cNvGrpSpPr/>
            <p:nvPr/>
          </p:nvGrpSpPr>
          <p:grpSpPr>
            <a:xfrm>
              <a:off x="5033698" y="3482139"/>
              <a:ext cx="194603" cy="240716"/>
              <a:chOff x="2322453" y="3373986"/>
              <a:chExt cx="289358" cy="240716"/>
            </a:xfrm>
          </p:grpSpPr>
          <p:sp>
            <p:nvSpPr>
              <p:cNvPr id="220" name="Google Shape;4906;p69"/>
              <p:cNvSpPr/>
              <p:nvPr/>
            </p:nvSpPr>
            <p:spPr>
              <a:xfrm>
                <a:off x="2541181" y="3377360"/>
                <a:ext cx="35598" cy="31680"/>
              </a:xfrm>
              <a:custGeom>
                <a:avLst/>
                <a:gdLst/>
                <a:ahLst/>
                <a:cxnLst/>
                <a:rect l="l" t="t" r="r" b="b"/>
                <a:pathLst>
                  <a:path w="1572" h="1399" extrusionOk="0">
                    <a:moveTo>
                      <a:pt x="258" y="1"/>
                    </a:moveTo>
                    <a:cubicBezTo>
                      <a:pt x="115" y="1"/>
                      <a:pt x="1" y="115"/>
                      <a:pt x="1" y="258"/>
                    </a:cubicBezTo>
                    <a:lnTo>
                      <a:pt x="1" y="1398"/>
                    </a:lnTo>
                    <a:lnTo>
                      <a:pt x="1572" y="1398"/>
                    </a:lnTo>
                    <a:lnTo>
                      <a:pt x="1572" y="258"/>
                    </a:lnTo>
                    <a:cubicBezTo>
                      <a:pt x="1572" y="115"/>
                      <a:pt x="1458" y="1"/>
                      <a:pt x="131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4907;p69"/>
              <p:cNvSpPr/>
              <p:nvPr/>
            </p:nvSpPr>
            <p:spPr>
              <a:xfrm>
                <a:off x="2553432" y="3377360"/>
                <a:ext cx="23347" cy="31680"/>
              </a:xfrm>
              <a:custGeom>
                <a:avLst/>
                <a:gdLst/>
                <a:ahLst/>
                <a:cxnLst/>
                <a:rect l="l" t="t" r="r" b="b"/>
                <a:pathLst>
                  <a:path w="1031" h="1399" extrusionOk="0">
                    <a:moveTo>
                      <a:pt x="1" y="1"/>
                    </a:moveTo>
                    <a:cubicBezTo>
                      <a:pt x="143" y="1"/>
                      <a:pt x="258" y="115"/>
                      <a:pt x="258" y="254"/>
                    </a:cubicBezTo>
                    <a:lnTo>
                      <a:pt x="258" y="1398"/>
                    </a:lnTo>
                    <a:lnTo>
                      <a:pt x="1031" y="1398"/>
                    </a:lnTo>
                    <a:lnTo>
                      <a:pt x="1031" y="258"/>
                    </a:lnTo>
                    <a:cubicBezTo>
                      <a:pt x="1031" y="115"/>
                      <a:pt x="917" y="1"/>
                      <a:pt x="77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4908;p69"/>
              <p:cNvSpPr/>
              <p:nvPr/>
            </p:nvSpPr>
            <p:spPr>
              <a:xfrm>
                <a:off x="2427050" y="3373986"/>
                <a:ext cx="79665" cy="35054"/>
              </a:xfrm>
              <a:custGeom>
                <a:avLst/>
                <a:gdLst/>
                <a:ahLst/>
                <a:cxnLst/>
                <a:rect l="l" t="t" r="r" b="b"/>
                <a:pathLst>
                  <a:path w="3518" h="1548" extrusionOk="0">
                    <a:moveTo>
                      <a:pt x="258" y="0"/>
                    </a:moveTo>
                    <a:cubicBezTo>
                      <a:pt x="114" y="0"/>
                      <a:pt x="1" y="114"/>
                      <a:pt x="1" y="258"/>
                    </a:cubicBezTo>
                    <a:lnTo>
                      <a:pt x="1" y="1547"/>
                    </a:lnTo>
                    <a:lnTo>
                      <a:pt x="3518" y="1547"/>
                    </a:lnTo>
                    <a:lnTo>
                      <a:pt x="3518" y="258"/>
                    </a:lnTo>
                    <a:cubicBezTo>
                      <a:pt x="3518" y="114"/>
                      <a:pt x="3404" y="0"/>
                      <a:pt x="326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4909;p69"/>
              <p:cNvSpPr/>
              <p:nvPr/>
            </p:nvSpPr>
            <p:spPr>
              <a:xfrm>
                <a:off x="2483957" y="3373986"/>
                <a:ext cx="23347" cy="35054"/>
              </a:xfrm>
              <a:custGeom>
                <a:avLst/>
                <a:gdLst/>
                <a:ahLst/>
                <a:cxnLst/>
                <a:rect l="l" t="t" r="r" b="b"/>
                <a:pathLst>
                  <a:path w="1031" h="1548" extrusionOk="0">
                    <a:moveTo>
                      <a:pt x="1" y="0"/>
                    </a:moveTo>
                    <a:cubicBezTo>
                      <a:pt x="143" y="0"/>
                      <a:pt x="256" y="114"/>
                      <a:pt x="256" y="260"/>
                    </a:cubicBezTo>
                    <a:lnTo>
                      <a:pt x="256" y="1547"/>
                    </a:lnTo>
                    <a:lnTo>
                      <a:pt x="1031" y="1547"/>
                    </a:lnTo>
                    <a:lnTo>
                      <a:pt x="1031" y="258"/>
                    </a:lnTo>
                    <a:cubicBezTo>
                      <a:pt x="1031" y="114"/>
                      <a:pt x="915" y="0"/>
                      <a:pt x="773" y="0"/>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4910;p69"/>
              <p:cNvSpPr/>
              <p:nvPr/>
            </p:nvSpPr>
            <p:spPr>
              <a:xfrm>
                <a:off x="2357530" y="3377360"/>
                <a:ext cx="35643" cy="31680"/>
              </a:xfrm>
              <a:custGeom>
                <a:avLst/>
                <a:gdLst/>
                <a:ahLst/>
                <a:cxnLst/>
                <a:rect l="l" t="t" r="r" b="b"/>
                <a:pathLst>
                  <a:path w="1574" h="1399" extrusionOk="0">
                    <a:moveTo>
                      <a:pt x="258" y="1"/>
                    </a:moveTo>
                    <a:cubicBezTo>
                      <a:pt x="116" y="1"/>
                      <a:pt x="1" y="115"/>
                      <a:pt x="1" y="258"/>
                    </a:cubicBezTo>
                    <a:lnTo>
                      <a:pt x="1" y="1398"/>
                    </a:lnTo>
                    <a:lnTo>
                      <a:pt x="1574" y="1398"/>
                    </a:lnTo>
                    <a:lnTo>
                      <a:pt x="1574" y="258"/>
                    </a:lnTo>
                    <a:cubicBezTo>
                      <a:pt x="1574" y="115"/>
                      <a:pt x="1458" y="1"/>
                      <a:pt x="13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4911;p69"/>
              <p:cNvSpPr/>
              <p:nvPr/>
            </p:nvSpPr>
            <p:spPr>
              <a:xfrm>
                <a:off x="2369826" y="3377360"/>
                <a:ext cx="23347" cy="31680"/>
              </a:xfrm>
              <a:custGeom>
                <a:avLst/>
                <a:gdLst/>
                <a:ahLst/>
                <a:cxnLst/>
                <a:rect l="l" t="t" r="r" b="b"/>
                <a:pathLst>
                  <a:path w="1031" h="1399" extrusionOk="0">
                    <a:moveTo>
                      <a:pt x="1" y="1"/>
                    </a:moveTo>
                    <a:cubicBezTo>
                      <a:pt x="142" y="1"/>
                      <a:pt x="256" y="115"/>
                      <a:pt x="256" y="254"/>
                    </a:cubicBezTo>
                    <a:lnTo>
                      <a:pt x="256" y="1398"/>
                    </a:lnTo>
                    <a:lnTo>
                      <a:pt x="1031" y="1398"/>
                    </a:lnTo>
                    <a:lnTo>
                      <a:pt x="1031" y="258"/>
                    </a:lnTo>
                    <a:cubicBezTo>
                      <a:pt x="1031" y="115"/>
                      <a:pt x="915" y="1"/>
                      <a:pt x="773" y="1"/>
                    </a:cubicBezTo>
                    <a:close/>
                  </a:path>
                </a:pathLst>
              </a:cu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4912;p69"/>
              <p:cNvSpPr/>
              <p:nvPr/>
            </p:nvSpPr>
            <p:spPr>
              <a:xfrm>
                <a:off x="2340048" y="3419186"/>
                <a:ext cx="254281" cy="176314"/>
              </a:xfrm>
              <a:custGeom>
                <a:avLst/>
                <a:gdLst/>
                <a:ahLst/>
                <a:cxnLst/>
                <a:rect l="l" t="t" r="r" b="b"/>
                <a:pathLst>
                  <a:path w="11229" h="7786" extrusionOk="0">
                    <a:moveTo>
                      <a:pt x="0" y="0"/>
                    </a:moveTo>
                    <a:lnTo>
                      <a:pt x="0" y="7785"/>
                    </a:lnTo>
                    <a:lnTo>
                      <a:pt x="11228" y="7785"/>
                    </a:lnTo>
                    <a:lnTo>
                      <a:pt x="1122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4913;p69"/>
              <p:cNvSpPr/>
              <p:nvPr/>
            </p:nvSpPr>
            <p:spPr>
              <a:xfrm>
                <a:off x="2340048" y="3428221"/>
                <a:ext cx="254281" cy="158221"/>
              </a:xfrm>
              <a:custGeom>
                <a:avLst/>
                <a:gdLst/>
                <a:ahLst/>
                <a:cxnLst/>
                <a:rect l="l" t="t" r="r" b="b"/>
                <a:pathLst>
                  <a:path w="11229" h="6987" extrusionOk="0">
                    <a:moveTo>
                      <a:pt x="10454" y="0"/>
                    </a:moveTo>
                    <a:lnTo>
                      <a:pt x="10454" y="2667"/>
                    </a:lnTo>
                    <a:cubicBezTo>
                      <a:pt x="10454" y="2667"/>
                      <a:pt x="8688" y="6612"/>
                      <a:pt x="6509" y="6612"/>
                    </a:cubicBezTo>
                    <a:cubicBezTo>
                      <a:pt x="6509" y="6612"/>
                      <a:pt x="6508" y="6612"/>
                      <a:pt x="6508" y="6612"/>
                    </a:cubicBezTo>
                    <a:lnTo>
                      <a:pt x="0" y="6612"/>
                    </a:lnTo>
                    <a:lnTo>
                      <a:pt x="0" y="6987"/>
                    </a:lnTo>
                    <a:lnTo>
                      <a:pt x="11228" y="6987"/>
                    </a:lnTo>
                    <a:lnTo>
                      <a:pt x="11228" y="0"/>
                    </a:lnTo>
                    <a:close/>
                  </a:path>
                </a:pathLst>
              </a:custGeom>
              <a:solidFill>
                <a:srgbClr val="2C3A4C">
                  <a:alpha val="23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4914;p69"/>
              <p:cNvSpPr/>
              <p:nvPr/>
            </p:nvSpPr>
            <p:spPr>
              <a:xfrm>
                <a:off x="2322453" y="3399869"/>
                <a:ext cx="289358" cy="27785"/>
              </a:xfrm>
              <a:custGeom>
                <a:avLst/>
                <a:gdLst/>
                <a:ahLst/>
                <a:cxnLst/>
                <a:rect l="l" t="t" r="r" b="b"/>
                <a:pathLst>
                  <a:path w="12778" h="1227" extrusionOk="0">
                    <a:moveTo>
                      <a:pt x="388" y="1"/>
                    </a:moveTo>
                    <a:cubicBezTo>
                      <a:pt x="172" y="1"/>
                      <a:pt x="1" y="177"/>
                      <a:pt x="1" y="388"/>
                    </a:cubicBezTo>
                    <a:lnTo>
                      <a:pt x="1" y="839"/>
                    </a:lnTo>
                    <a:cubicBezTo>
                      <a:pt x="1" y="1055"/>
                      <a:pt x="176" y="1226"/>
                      <a:pt x="388" y="1226"/>
                    </a:cubicBezTo>
                    <a:lnTo>
                      <a:pt x="12393" y="1226"/>
                    </a:lnTo>
                    <a:cubicBezTo>
                      <a:pt x="12606" y="1226"/>
                      <a:pt x="12778" y="1055"/>
                      <a:pt x="12778" y="843"/>
                    </a:cubicBezTo>
                    <a:lnTo>
                      <a:pt x="12778" y="388"/>
                    </a:lnTo>
                    <a:cubicBezTo>
                      <a:pt x="12778" y="175"/>
                      <a:pt x="12604" y="1"/>
                      <a:pt x="12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4915;p69"/>
              <p:cNvSpPr/>
              <p:nvPr/>
            </p:nvSpPr>
            <p:spPr>
              <a:xfrm>
                <a:off x="2322453" y="3586917"/>
                <a:ext cx="289358" cy="27785"/>
              </a:xfrm>
              <a:custGeom>
                <a:avLst/>
                <a:gdLst/>
                <a:ahLst/>
                <a:cxnLst/>
                <a:rect l="l" t="t" r="r" b="b"/>
                <a:pathLst>
                  <a:path w="12778" h="1227" extrusionOk="0">
                    <a:moveTo>
                      <a:pt x="388" y="1"/>
                    </a:moveTo>
                    <a:cubicBezTo>
                      <a:pt x="172" y="1"/>
                      <a:pt x="1" y="174"/>
                      <a:pt x="1" y="388"/>
                    </a:cubicBezTo>
                    <a:lnTo>
                      <a:pt x="1" y="839"/>
                    </a:lnTo>
                    <a:cubicBezTo>
                      <a:pt x="1" y="1055"/>
                      <a:pt x="176" y="1226"/>
                      <a:pt x="388" y="1226"/>
                    </a:cubicBezTo>
                    <a:lnTo>
                      <a:pt x="12393" y="1226"/>
                    </a:lnTo>
                    <a:cubicBezTo>
                      <a:pt x="12606" y="1226"/>
                      <a:pt x="12778" y="1055"/>
                      <a:pt x="12778" y="841"/>
                    </a:cubicBezTo>
                    <a:lnTo>
                      <a:pt x="12778" y="388"/>
                    </a:lnTo>
                    <a:cubicBezTo>
                      <a:pt x="12778" y="172"/>
                      <a:pt x="12604" y="1"/>
                      <a:pt x="1239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4916;p69"/>
              <p:cNvSpPr/>
              <p:nvPr/>
            </p:nvSpPr>
            <p:spPr>
              <a:xfrm>
                <a:off x="2424378" y="3445114"/>
                <a:ext cx="85598" cy="124502"/>
              </a:xfrm>
              <a:custGeom>
                <a:avLst/>
                <a:gdLst/>
                <a:ahLst/>
                <a:cxnLst/>
                <a:rect l="l" t="t" r="r" b="b"/>
                <a:pathLst>
                  <a:path w="3780" h="5498" extrusionOk="0">
                    <a:moveTo>
                      <a:pt x="2638" y="1"/>
                    </a:moveTo>
                    <a:cubicBezTo>
                      <a:pt x="2636" y="1"/>
                      <a:pt x="2634" y="1"/>
                      <a:pt x="2632" y="1"/>
                    </a:cubicBezTo>
                    <a:cubicBezTo>
                      <a:pt x="2552" y="3"/>
                      <a:pt x="2476" y="47"/>
                      <a:pt x="2408" y="113"/>
                    </a:cubicBezTo>
                    <a:cubicBezTo>
                      <a:pt x="1664" y="823"/>
                      <a:pt x="911" y="1528"/>
                      <a:pt x="167" y="2237"/>
                    </a:cubicBezTo>
                    <a:cubicBezTo>
                      <a:pt x="1" y="2390"/>
                      <a:pt x="23" y="2628"/>
                      <a:pt x="216" y="2742"/>
                    </a:cubicBezTo>
                    <a:cubicBezTo>
                      <a:pt x="628" y="2991"/>
                      <a:pt x="1049" y="3227"/>
                      <a:pt x="1466" y="3466"/>
                    </a:cubicBezTo>
                    <a:cubicBezTo>
                      <a:pt x="1490" y="3480"/>
                      <a:pt x="1504" y="3494"/>
                      <a:pt x="1488" y="3526"/>
                    </a:cubicBezTo>
                    <a:cubicBezTo>
                      <a:pt x="1350" y="3847"/>
                      <a:pt x="1219" y="4169"/>
                      <a:pt x="1085" y="4492"/>
                    </a:cubicBezTo>
                    <a:cubicBezTo>
                      <a:pt x="1001" y="4692"/>
                      <a:pt x="915" y="4887"/>
                      <a:pt x="837" y="5091"/>
                    </a:cubicBezTo>
                    <a:cubicBezTo>
                      <a:pt x="779" y="5237"/>
                      <a:pt x="849" y="5396"/>
                      <a:pt x="989" y="5464"/>
                    </a:cubicBezTo>
                    <a:cubicBezTo>
                      <a:pt x="1034" y="5486"/>
                      <a:pt x="1079" y="5497"/>
                      <a:pt x="1123" y="5497"/>
                    </a:cubicBezTo>
                    <a:cubicBezTo>
                      <a:pt x="1204" y="5497"/>
                      <a:pt x="1285" y="5460"/>
                      <a:pt x="1366" y="5382"/>
                    </a:cubicBezTo>
                    <a:cubicBezTo>
                      <a:pt x="2115" y="4674"/>
                      <a:pt x="2863" y="3967"/>
                      <a:pt x="3610" y="3259"/>
                    </a:cubicBezTo>
                    <a:cubicBezTo>
                      <a:pt x="3780" y="3099"/>
                      <a:pt x="3746" y="2861"/>
                      <a:pt x="3544" y="2746"/>
                    </a:cubicBezTo>
                    <a:cubicBezTo>
                      <a:pt x="3133" y="2508"/>
                      <a:pt x="2722" y="2269"/>
                      <a:pt x="2308" y="2031"/>
                    </a:cubicBezTo>
                    <a:cubicBezTo>
                      <a:pt x="2282" y="2017"/>
                      <a:pt x="2274" y="2003"/>
                      <a:pt x="2286" y="1971"/>
                    </a:cubicBezTo>
                    <a:cubicBezTo>
                      <a:pt x="2506" y="1452"/>
                      <a:pt x="2732" y="933"/>
                      <a:pt x="2935" y="406"/>
                    </a:cubicBezTo>
                    <a:cubicBezTo>
                      <a:pt x="3012" y="208"/>
                      <a:pt x="2864" y="1"/>
                      <a:pt x="26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4917;p69"/>
              <p:cNvSpPr/>
              <p:nvPr/>
            </p:nvSpPr>
            <p:spPr>
              <a:xfrm>
                <a:off x="2367154" y="3441604"/>
                <a:ext cx="8492" cy="35598"/>
              </a:xfrm>
              <a:custGeom>
                <a:avLst/>
                <a:gdLst/>
                <a:ahLst/>
                <a:cxnLst/>
                <a:rect l="l" t="t" r="r" b="b"/>
                <a:pathLst>
                  <a:path w="375" h="1572" extrusionOk="0">
                    <a:moveTo>
                      <a:pt x="186" y="0"/>
                    </a:moveTo>
                    <a:cubicBezTo>
                      <a:pt x="185" y="0"/>
                      <a:pt x="184" y="0"/>
                      <a:pt x="182" y="0"/>
                    </a:cubicBezTo>
                    <a:cubicBezTo>
                      <a:pt x="81" y="2"/>
                      <a:pt x="1" y="92"/>
                      <a:pt x="1" y="194"/>
                    </a:cubicBezTo>
                    <a:lnTo>
                      <a:pt x="1" y="1376"/>
                    </a:lnTo>
                    <a:cubicBezTo>
                      <a:pt x="1" y="1477"/>
                      <a:pt x="81" y="1567"/>
                      <a:pt x="182" y="1571"/>
                    </a:cubicBezTo>
                    <a:cubicBezTo>
                      <a:pt x="185" y="1571"/>
                      <a:pt x="187" y="1571"/>
                      <a:pt x="190" y="1571"/>
                    </a:cubicBezTo>
                    <a:cubicBezTo>
                      <a:pt x="292" y="1571"/>
                      <a:pt x="374" y="1487"/>
                      <a:pt x="374" y="1386"/>
                    </a:cubicBezTo>
                    <a:lnTo>
                      <a:pt x="374" y="188"/>
                    </a:lnTo>
                    <a:cubicBezTo>
                      <a:pt x="374" y="83"/>
                      <a:pt x="29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4918;p69"/>
              <p:cNvSpPr/>
              <p:nvPr/>
            </p:nvSpPr>
            <p:spPr>
              <a:xfrm>
                <a:off x="2353454" y="3455350"/>
                <a:ext cx="35734" cy="8469"/>
              </a:xfrm>
              <a:custGeom>
                <a:avLst/>
                <a:gdLst/>
                <a:ahLst/>
                <a:cxnLst/>
                <a:rect l="l" t="t" r="r" b="b"/>
                <a:pathLst>
                  <a:path w="1578" h="374" extrusionOk="0">
                    <a:moveTo>
                      <a:pt x="191" y="0"/>
                    </a:moveTo>
                    <a:cubicBezTo>
                      <a:pt x="87" y="0"/>
                      <a:pt x="1" y="86"/>
                      <a:pt x="5" y="192"/>
                    </a:cubicBezTo>
                    <a:cubicBezTo>
                      <a:pt x="7" y="294"/>
                      <a:pt x="97" y="373"/>
                      <a:pt x="199" y="373"/>
                    </a:cubicBezTo>
                    <a:lnTo>
                      <a:pt x="1388" y="373"/>
                    </a:lnTo>
                    <a:cubicBezTo>
                      <a:pt x="1494" y="373"/>
                      <a:pt x="1578" y="286"/>
                      <a:pt x="1576" y="182"/>
                    </a:cubicBezTo>
                    <a:cubicBezTo>
                      <a:pt x="1574" y="80"/>
                      <a:pt x="1484" y="0"/>
                      <a:pt x="13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4919;p69"/>
              <p:cNvSpPr/>
              <p:nvPr/>
            </p:nvSpPr>
            <p:spPr>
              <a:xfrm>
                <a:off x="2544985" y="3455350"/>
                <a:ext cx="35734" cy="8469"/>
              </a:xfrm>
              <a:custGeom>
                <a:avLst/>
                <a:gdLst/>
                <a:ahLst/>
                <a:cxnLst/>
                <a:rect l="l" t="t" r="r" b="b"/>
                <a:pathLst>
                  <a:path w="1578" h="374" extrusionOk="0">
                    <a:moveTo>
                      <a:pt x="190" y="0"/>
                    </a:moveTo>
                    <a:cubicBezTo>
                      <a:pt x="84" y="0"/>
                      <a:pt x="1" y="86"/>
                      <a:pt x="3" y="192"/>
                    </a:cubicBezTo>
                    <a:cubicBezTo>
                      <a:pt x="5" y="294"/>
                      <a:pt x="94" y="373"/>
                      <a:pt x="196" y="373"/>
                    </a:cubicBezTo>
                    <a:lnTo>
                      <a:pt x="1388" y="373"/>
                    </a:lnTo>
                    <a:cubicBezTo>
                      <a:pt x="1492" y="373"/>
                      <a:pt x="1578" y="286"/>
                      <a:pt x="1574" y="182"/>
                    </a:cubicBezTo>
                    <a:cubicBezTo>
                      <a:pt x="1572" y="80"/>
                      <a:pt x="1482" y="0"/>
                      <a:pt x="1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 name="Rettangolo 214"/>
            <p:cNvSpPr/>
            <p:nvPr/>
          </p:nvSpPr>
          <p:spPr>
            <a:xfrm>
              <a:off x="4427316" y="1435260"/>
              <a:ext cx="601884" cy="364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6" name="Immagine 215"/>
            <p:cNvPicPr>
              <a:picLocks noChangeAspect="1"/>
            </p:cNvPicPr>
            <p:nvPr/>
          </p:nvPicPr>
          <p:blipFill rotWithShape="1">
            <a:blip r:embed="rId3" cstate="print">
              <a:extLst>
                <a:ext uri="{28A0092B-C50C-407E-A947-70E740481C1C}">
                  <a14:useLocalDpi xmlns:a14="http://schemas.microsoft.com/office/drawing/2010/main" val="0"/>
                </a:ext>
              </a:extLst>
            </a:blip>
            <a:srcRect l="636" t="1262"/>
            <a:stretch/>
          </p:blipFill>
          <p:spPr>
            <a:xfrm>
              <a:off x="4343400" y="1226128"/>
              <a:ext cx="729957" cy="592282"/>
            </a:xfrm>
            <a:prstGeom prst="rect">
              <a:avLst/>
            </a:prstGeom>
          </p:spPr>
        </p:pic>
        <p:sp>
          <p:nvSpPr>
            <p:cNvPr id="217" name="Google Shape;310;p4"/>
            <p:cNvSpPr/>
            <p:nvPr/>
          </p:nvSpPr>
          <p:spPr>
            <a:xfrm>
              <a:off x="4358987" y="1757506"/>
              <a:ext cx="844189" cy="315684"/>
            </a:xfrm>
            <a:custGeom>
              <a:avLst/>
              <a:gdLst/>
              <a:ahLst/>
              <a:cxnLst/>
              <a:rect l="l" t="t" r="r" b="b"/>
              <a:pathLst>
                <a:path w="58556" h="21883" extrusionOk="0">
                  <a:moveTo>
                    <a:pt x="30749" y="0"/>
                  </a:moveTo>
                  <a:cubicBezTo>
                    <a:pt x="28869" y="0"/>
                    <a:pt x="26987" y="62"/>
                    <a:pt x="25111" y="149"/>
                  </a:cubicBezTo>
                  <a:cubicBezTo>
                    <a:pt x="21444" y="316"/>
                    <a:pt x="17777" y="589"/>
                    <a:pt x="14169" y="1268"/>
                  </a:cubicBezTo>
                  <a:cubicBezTo>
                    <a:pt x="9228" y="2197"/>
                    <a:pt x="4430" y="3911"/>
                    <a:pt x="1" y="6281"/>
                  </a:cubicBezTo>
                  <a:lnTo>
                    <a:pt x="6549" y="17627"/>
                  </a:lnTo>
                  <a:cubicBezTo>
                    <a:pt x="8133" y="18639"/>
                    <a:pt x="9800" y="19437"/>
                    <a:pt x="11479" y="19949"/>
                  </a:cubicBezTo>
                  <a:cubicBezTo>
                    <a:pt x="16527" y="21461"/>
                    <a:pt x="21897" y="21223"/>
                    <a:pt x="27159" y="21354"/>
                  </a:cubicBezTo>
                  <a:cubicBezTo>
                    <a:pt x="31756" y="21471"/>
                    <a:pt x="36373" y="21882"/>
                    <a:pt x="40967" y="21882"/>
                  </a:cubicBezTo>
                  <a:cubicBezTo>
                    <a:pt x="43358" y="21882"/>
                    <a:pt x="45742" y="21771"/>
                    <a:pt x="48114" y="21449"/>
                  </a:cubicBezTo>
                  <a:cubicBezTo>
                    <a:pt x="49305" y="21294"/>
                    <a:pt x="50495" y="21068"/>
                    <a:pt x="51686" y="20782"/>
                  </a:cubicBezTo>
                  <a:lnTo>
                    <a:pt x="58556" y="7471"/>
                  </a:lnTo>
                  <a:cubicBezTo>
                    <a:pt x="53031" y="4519"/>
                    <a:pt x="47304" y="2018"/>
                    <a:pt x="41185" y="863"/>
                  </a:cubicBezTo>
                  <a:cubicBezTo>
                    <a:pt x="37745" y="213"/>
                    <a:pt x="34250" y="0"/>
                    <a:pt x="30749" y="0"/>
                  </a:cubicBezTo>
                  <a:close/>
                </a:path>
              </a:pathLst>
            </a:custGeom>
            <a:solidFill>
              <a:srgbClr val="5AD1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8" name="Immagine 217"/>
            <p:cNvPicPr>
              <a:picLocks noChangeAspect="1"/>
            </p:cNvPicPr>
            <p:nvPr/>
          </p:nvPicPr>
          <p:blipFill>
            <a:blip r:embed="rId4"/>
            <a:stretch>
              <a:fillRect/>
            </a:stretch>
          </p:blipFill>
          <p:spPr>
            <a:xfrm>
              <a:off x="2361599" y="2582664"/>
              <a:ext cx="453825" cy="450223"/>
            </a:xfrm>
            <a:prstGeom prst="rect">
              <a:avLst/>
            </a:prstGeom>
          </p:spPr>
        </p:pic>
        <p:pic>
          <p:nvPicPr>
            <p:cNvPr id="219" name="Immagine 218"/>
            <p:cNvPicPr>
              <a:picLocks noChangeAspect="1"/>
            </p:cNvPicPr>
            <p:nvPr/>
          </p:nvPicPr>
          <p:blipFill>
            <a:blip r:embed="rId4"/>
            <a:stretch>
              <a:fillRect/>
            </a:stretch>
          </p:blipFill>
          <p:spPr>
            <a:xfrm>
              <a:off x="5487599" y="3620664"/>
              <a:ext cx="453825" cy="450223"/>
            </a:xfrm>
            <a:prstGeom prst="rect">
              <a:avLst/>
            </a:prstGeom>
          </p:spPr>
        </p:pic>
      </p:grpSp>
      <p:pic>
        <p:nvPicPr>
          <p:cNvPr id="302" name="Google Shape;456;p5"/>
          <p:cNvPicPr preferRelativeResize="0"/>
          <p:nvPr/>
        </p:nvPicPr>
        <p:blipFill rotWithShape="1">
          <a:blip r:embed="rId5">
            <a:clrChange>
              <a:clrFrom>
                <a:srgbClr val="FFFFFF"/>
              </a:clrFrom>
              <a:clrTo>
                <a:srgbClr val="FFFFFF">
                  <a:alpha val="0"/>
                </a:srgbClr>
              </a:clrTo>
            </a:clrChange>
            <a:alphaModFix/>
          </a:blip>
          <a:srcRect l="52695" t="33062" r="36076" b="46219"/>
          <a:stretch/>
        </p:blipFill>
        <p:spPr>
          <a:xfrm>
            <a:off x="827584" y="195486"/>
            <a:ext cx="1026696" cy="994611"/>
          </a:xfrm>
          <a:prstGeom prst="rect">
            <a:avLst/>
          </a:prstGeom>
          <a:noFill/>
          <a:ln>
            <a:noFill/>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Google Shape;262;p9"/>
          <p:cNvSpPr/>
          <p:nvPr/>
        </p:nvSpPr>
        <p:spPr>
          <a:xfrm>
            <a:off x="574766" y="660445"/>
            <a:ext cx="8325394" cy="38779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Art. 4, comma </a:t>
            </a:r>
            <a:r>
              <a:rPr lang="it-IT" sz="1400"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1, </a:t>
            </a: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lettera a D.M. 16/02/2016 – Cap. </a:t>
            </a:r>
            <a:r>
              <a:rPr lang="it-IT" sz="1400" b="1"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5.1 </a:t>
            </a:r>
            <a:r>
              <a:rPr lang="it-IT" sz="14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R.A.</a:t>
            </a:r>
            <a:r>
              <a:rPr lang="it-IT" sz="1200" b="1" i="0" u="none" strike="noStrike" cap="none"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 </a:t>
            </a:r>
            <a:endParaRPr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a:p>
            <a:pPr lvl="0" algn="just"/>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Isolamento termico di superfici opache delimitanti il volume climatizzato.</a:t>
            </a:r>
          </a:p>
          <a:p>
            <a:pPr lvl="0" algn="just"/>
            <a:endParaRPr sz="1200" b="0" i="0" u="none" strike="noStrike" cap="none"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400"/>
            </a:pP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Quando </a:t>
            </a: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si può fare: </a:t>
            </a: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400"/>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lvl="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Isolamento di coperture, pavimenti/solai e pareti perimetrali, nel rispetto dei limiti massimi di trasmittanza, realizzati in edifici esistenti, parti di edifici esistenti o unità immobiliari esistenti di qualsiasi categoria catastale, dotati di impianto di climatizzazione</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t>
            </a:r>
          </a:p>
          <a:p>
            <a:pPr marL="171450" lvl="0" indent="-171450" algn="just">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lvl="0" indent="-171450" algn="just">
              <a:buClr>
                <a:schemeClr val="dk1"/>
              </a:buClr>
              <a:buSzPts val="1400"/>
              <a:buFont typeface="Arial"/>
              <a:buChar char="•"/>
            </a:pPr>
            <a:endPar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lvl="0" algn="just">
              <a:buClr>
                <a:schemeClr val="dk1"/>
              </a:buClr>
              <a:buSzPts val="1400"/>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Cosa è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incentivabile:</a:t>
            </a:r>
          </a:p>
          <a:p>
            <a:pPr lvl="0" algn="just">
              <a:buClr>
                <a:schemeClr val="dk1"/>
              </a:buClr>
              <a:buSzPts val="1400"/>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Fornitura e messa in opera di materiale coibente, comprese le opere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provvisionali</a:t>
            </a:r>
          </a:p>
          <a:p>
            <a:pPr marL="171450" indent="-171450" algn="just">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Fornitura e messa in opera di materiali ordinari, realizzati contestualmente </a:t>
            </a:r>
            <a:r>
              <a:rPr lang="it-IT" sz="1200" dirty="0" smtClean="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all’isolamento</a:t>
            </a:r>
          </a:p>
          <a:p>
            <a:pPr marL="171450" indent="-171450" algn="just">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171450" indent="-171450" algn="just">
              <a:buClr>
                <a:schemeClr val="dk1"/>
              </a:buClr>
              <a:buSzPts val="1400"/>
              <a:buFont typeface="Arial"/>
              <a:buChar char="•"/>
            </a:pPr>
            <a:r>
              <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rPr>
              <a:t>Demolizione e ricostruzione dell’elemento costruttivo</a:t>
            </a:r>
          </a:p>
          <a:p>
            <a:pPr marL="171450" lvl="0" indent="-171450" algn="just">
              <a:buClr>
                <a:schemeClr val="dk1"/>
              </a:buClr>
              <a:buSzPts val="1400"/>
              <a:buFont typeface="Arial"/>
              <a:buChar char="•"/>
            </a:pPr>
            <a:endParaRPr lang="it-IT" sz="1200" dirty="0">
              <a:solidFill>
                <a:schemeClr val="tx1">
                  <a:lumMod val="65000"/>
                  <a:lumOff val="35000"/>
                </a:schemeClr>
              </a:solidFill>
              <a:latin typeface="EB Garamond" panose="020B0604020202020204" charset="0"/>
              <a:ea typeface="EB Garamond" panose="020B0604020202020204" charset="0"/>
              <a:cs typeface="EB Garamond" panose="020B0604020202020204" charset="0"/>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400" b="0" i="0" u="none" strike="noStrike" cap="none" dirty="0">
              <a:solidFill>
                <a:schemeClr val="dk1"/>
              </a:solidFill>
              <a:latin typeface="Arial Narrow"/>
              <a:ea typeface="Arial Narrow"/>
              <a:cs typeface="Arial Narrow"/>
              <a:sym typeface="Arial Narrow"/>
            </a:endParaRPr>
          </a:p>
          <a:p>
            <a:pPr marL="0" marR="0" lvl="0" indent="0" algn="just" rtl="0">
              <a:spcBef>
                <a:spcPts val="0"/>
              </a:spcBef>
              <a:spcAft>
                <a:spcPts val="0"/>
              </a:spcAft>
              <a:buNone/>
            </a:pPr>
            <a:endParaRPr sz="1200" b="0" i="0" u="none" strike="noStrike" cap="none" dirty="0">
              <a:solidFill>
                <a:schemeClr val="dk1"/>
              </a:solidFill>
              <a:latin typeface="Arial Narrow"/>
              <a:ea typeface="Arial Narrow"/>
              <a:cs typeface="Arial Narrow"/>
              <a:sym typeface="Arial Narrow"/>
            </a:endParaRPr>
          </a:p>
        </p:txBody>
      </p:sp>
      <p:sp>
        <p:nvSpPr>
          <p:cNvPr id="2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a:t>
            </a:r>
            <a:r>
              <a:rPr lang="it-IT" dirty="0">
                <a:solidFill>
                  <a:schemeClr val="tx1">
                    <a:lumMod val="65000"/>
                    <a:lumOff val="35000"/>
                  </a:schemeClr>
                </a:solidFill>
                <a:latin typeface="Montserrat ExtraBold"/>
                <a:ea typeface="Montserrat ExtraBold"/>
                <a:cs typeface="Montserrat ExtraBold"/>
                <a:sym typeface="Arial Narrow"/>
              </a:rPr>
              <a:t>A</a:t>
            </a:r>
            <a:endParaRPr dirty="0">
              <a:solidFill>
                <a:schemeClr val="tx1">
                  <a:lumMod val="65000"/>
                  <a:lumOff val="35000"/>
                </a:schemeClr>
              </a:solidFill>
              <a:latin typeface="Montserrat ExtraBold"/>
              <a:ea typeface="Montserrat ExtraBold"/>
              <a:cs typeface="Montserrat ExtraBold"/>
              <a:sym typeface="Arial Narrow"/>
            </a:endParaRPr>
          </a:p>
        </p:txBody>
      </p:sp>
    </p:spTree>
    <p:extLst>
      <p:ext uri="{BB962C8B-B14F-4D97-AF65-F5344CB8AC3E}">
        <p14:creationId xmlns:p14="http://schemas.microsoft.com/office/powerpoint/2010/main" val="36212600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ttangolo 8"/>
          <p:cNvSpPr/>
          <p:nvPr/>
        </p:nvSpPr>
        <p:spPr>
          <a:xfrm>
            <a:off x="717626" y="740378"/>
            <a:ext cx="4343625" cy="276999"/>
          </a:xfrm>
          <a:prstGeom prst="rect">
            <a:avLst/>
          </a:prstGeom>
          <a:ln>
            <a:noFill/>
          </a:ln>
        </p:spPr>
        <p:txBody>
          <a:bodyPr wrap="square">
            <a:spAutoFit/>
          </a:bodyPr>
          <a:lstStyle/>
          <a:p>
            <a:pPr algn="just" eaLnBrk="0" hangingPunct="0"/>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Calcolo dell’incentivo </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pari </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al 40% della spesa </a:t>
            </a:r>
            <a:r>
              <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rPr>
              <a:t>sostenuta</a:t>
            </a:r>
            <a:endParaRPr lang="it-IT" sz="1200" b="1" dirty="0">
              <a:solidFill>
                <a:schemeClr val="tx1">
                  <a:lumMod val="65000"/>
                  <a:lumOff val="35000"/>
                </a:schemeClr>
              </a:solidFill>
              <a:latin typeface="EB Garamond" panose="020B0604020202020204" charset="0"/>
              <a:ea typeface="EB Garamond" panose="020B0604020202020204" charset="0"/>
              <a:cs typeface="EB Garamond" panose="020B0604020202020204" charset="0"/>
            </a:endParaRPr>
          </a:p>
        </p:txBody>
      </p:sp>
      <p:grpSp>
        <p:nvGrpSpPr>
          <p:cNvPr id="15" name="Gruppo 14"/>
          <p:cNvGrpSpPr/>
          <p:nvPr/>
        </p:nvGrpSpPr>
        <p:grpSpPr>
          <a:xfrm>
            <a:off x="5887562" y="1958403"/>
            <a:ext cx="3182095" cy="2101817"/>
            <a:chOff x="2980067" y="2530272"/>
            <a:chExt cx="4279275" cy="1737291"/>
          </a:xfrm>
        </p:grpSpPr>
        <p:grpSp>
          <p:nvGrpSpPr>
            <p:cNvPr id="16" name="Gruppo 15"/>
            <p:cNvGrpSpPr/>
            <p:nvPr/>
          </p:nvGrpSpPr>
          <p:grpSpPr>
            <a:xfrm>
              <a:off x="2980067" y="2530272"/>
              <a:ext cx="3624946" cy="1737291"/>
              <a:chOff x="7780658" y="1585807"/>
              <a:chExt cx="3320716" cy="1197932"/>
            </a:xfrm>
          </p:grpSpPr>
          <p:sp>
            <p:nvSpPr>
              <p:cNvPr id="20" name="Rettangolo 19"/>
              <p:cNvSpPr/>
              <p:nvPr/>
            </p:nvSpPr>
            <p:spPr>
              <a:xfrm>
                <a:off x="7883248" y="2132519"/>
                <a:ext cx="2297248" cy="651220"/>
              </a:xfrm>
              <a:prstGeom prst="rect">
                <a:avLst/>
              </a:prstGeom>
              <a:ln>
                <a:noFill/>
              </a:ln>
            </p:spPr>
            <p:txBody>
              <a:bodyPr wrap="square">
                <a:spAutoFit/>
              </a:bodyPr>
              <a:lstStyle/>
              <a:p>
                <a:r>
                  <a:rPr lang="it-IT" sz="1200" b="1" dirty="0" err="1">
                    <a:solidFill>
                      <a:prstClr val="black">
                        <a:lumMod val="65000"/>
                        <a:lumOff val="35000"/>
                      </a:prstClr>
                    </a:solidFill>
                  </a:rPr>
                  <a:t>I</a:t>
                </a:r>
                <a:r>
                  <a:rPr lang="it-IT" sz="1200" b="1" baseline="-25000" dirty="0" err="1">
                    <a:solidFill>
                      <a:prstClr val="black">
                        <a:lumMod val="65000"/>
                        <a:lumOff val="35000"/>
                      </a:prstClr>
                    </a:solidFill>
                  </a:rPr>
                  <a:t>tot</a:t>
                </a:r>
                <a:r>
                  <a:rPr lang="it-IT" sz="1200" b="1" dirty="0">
                    <a:solidFill>
                      <a:prstClr val="black">
                        <a:lumMod val="65000"/>
                        <a:lumOff val="35000"/>
                      </a:prstClr>
                    </a:solidFill>
                  </a:rPr>
                  <a:t> ≤ </a:t>
                </a:r>
                <a:r>
                  <a:rPr lang="it-IT" sz="1200" b="1" dirty="0" err="1" smtClean="0">
                    <a:solidFill>
                      <a:prstClr val="black">
                        <a:lumMod val="65000"/>
                        <a:lumOff val="35000"/>
                      </a:prstClr>
                    </a:solidFill>
                  </a:rPr>
                  <a:t>I</a:t>
                </a:r>
                <a:r>
                  <a:rPr lang="it-IT" sz="1200" b="1" i="1" baseline="-25000" dirty="0" err="1" smtClean="0">
                    <a:solidFill>
                      <a:prstClr val="black">
                        <a:lumMod val="65000"/>
                        <a:lumOff val="35000"/>
                      </a:prstClr>
                    </a:solidFill>
                  </a:rPr>
                  <a:t>max</a:t>
                </a:r>
                <a:r>
                  <a:rPr lang="it-IT" sz="1200" b="1" i="1" baseline="-25000" dirty="0" smtClean="0">
                    <a:solidFill>
                      <a:prstClr val="black">
                        <a:lumMod val="65000"/>
                        <a:lumOff val="35000"/>
                      </a:prstClr>
                    </a:solidFill>
                  </a:rPr>
                  <a:t> </a:t>
                </a:r>
                <a:r>
                  <a:rPr lang="it-IT" sz="1200" b="1" dirty="0" smtClean="0">
                    <a:solidFill>
                      <a:prstClr val="black">
                        <a:lumMod val="65000"/>
                        <a:lumOff val="35000"/>
                      </a:prstClr>
                    </a:solidFill>
                  </a:rPr>
                  <a:t> </a:t>
                </a:r>
                <a:endParaRPr lang="it-IT" sz="1200" b="1" dirty="0">
                  <a:solidFill>
                    <a:prstClr val="black">
                      <a:lumMod val="65000"/>
                      <a:lumOff val="35000"/>
                    </a:prstClr>
                  </a:solidFill>
                </a:endParaRPr>
              </a:p>
              <a:p>
                <a:endParaRPr lang="it-IT" b="1" dirty="0">
                  <a:solidFill>
                    <a:prstClr val="black">
                      <a:lumMod val="65000"/>
                      <a:lumOff val="35000"/>
                    </a:prstClr>
                  </a:solidFill>
                </a:endParaRPr>
              </a:p>
              <a:p>
                <a:r>
                  <a:rPr lang="it-IT" sz="1200" b="1" dirty="0">
                    <a:solidFill>
                      <a:prstClr val="black">
                        <a:lumMod val="65000"/>
                        <a:lumOff val="35000"/>
                      </a:prstClr>
                    </a:solidFill>
                  </a:rPr>
                  <a:t>C</a:t>
                </a:r>
                <a:r>
                  <a:rPr lang="it-IT" sz="1200" b="1" baseline="-25000" dirty="0">
                    <a:solidFill>
                      <a:prstClr val="black">
                        <a:lumMod val="65000"/>
                        <a:lumOff val="35000"/>
                      </a:prstClr>
                    </a:solidFill>
                  </a:rPr>
                  <a:t>s </a:t>
                </a:r>
                <a:r>
                  <a:rPr lang="it-IT" sz="1200" b="1" dirty="0">
                    <a:solidFill>
                      <a:prstClr val="black">
                        <a:lumMod val="65000"/>
                        <a:lumOff val="35000"/>
                      </a:prstClr>
                    </a:solidFill>
                  </a:rPr>
                  <a:t>≤ </a:t>
                </a:r>
                <a:r>
                  <a:rPr lang="it-IT" sz="1200" b="1" dirty="0" err="1">
                    <a:solidFill>
                      <a:prstClr val="black">
                        <a:lumMod val="65000"/>
                        <a:lumOff val="35000"/>
                      </a:prstClr>
                    </a:solidFill>
                  </a:rPr>
                  <a:t>C</a:t>
                </a:r>
                <a:r>
                  <a:rPr lang="it-IT" sz="1200" b="1" i="1" baseline="-25000" dirty="0" err="1">
                    <a:solidFill>
                      <a:prstClr val="black">
                        <a:lumMod val="65000"/>
                        <a:lumOff val="35000"/>
                      </a:prstClr>
                    </a:solidFill>
                  </a:rPr>
                  <a:t>max</a:t>
                </a:r>
                <a:r>
                  <a:rPr lang="it-IT" sz="1200" b="1" dirty="0">
                    <a:solidFill>
                      <a:prstClr val="black">
                        <a:lumMod val="65000"/>
                        <a:lumOff val="35000"/>
                      </a:prstClr>
                    </a:solidFill>
                  </a:rPr>
                  <a:t>  </a:t>
                </a:r>
              </a:p>
              <a:p>
                <a:r>
                  <a:rPr lang="it-IT" sz="1100" b="1" dirty="0">
                    <a:solidFill>
                      <a:srgbClr val="C00000"/>
                    </a:solidFill>
                    <a:latin typeface="Albertus Medium"/>
                  </a:rPr>
                  <a:t> </a:t>
                </a:r>
                <a:endParaRPr lang="it-IT" sz="1100" b="1" dirty="0">
                  <a:solidFill>
                    <a:srgbClr val="C00000"/>
                  </a:solidFill>
                  <a:latin typeface="Albertus Medium"/>
                </a:endParaRPr>
              </a:p>
            </p:txBody>
          </p:sp>
          <mc:AlternateContent xmlns:mc="http://schemas.openxmlformats.org/markup-compatibility/2006">
            <mc:Choice xmlns:a14="http://schemas.microsoft.com/office/drawing/2010/main" Requires="a14">
              <p:sp>
                <p:nvSpPr>
                  <p:cNvPr id="21" name="Rettangolo 20"/>
                  <p:cNvSpPr/>
                  <p:nvPr/>
                </p:nvSpPr>
                <p:spPr>
                  <a:xfrm>
                    <a:off x="7780658" y="1585807"/>
                    <a:ext cx="3320716" cy="211196"/>
                  </a:xfrm>
                  <a:prstGeom prst="rect">
                    <a:avLst/>
                  </a:prstGeom>
                  <a:ln>
                    <a:noFill/>
                  </a:ln>
                </p:spPr>
                <p:txBody>
                  <a:bodyPr wrap="square">
                    <a:spAutoFit/>
                  </a:bodyPr>
                  <a:lstStyle/>
                  <a:p>
                    <a:pPr algn="ctr"/>
                    <a:r>
                      <a:rPr lang="it-IT" sz="1050" b="1" dirty="0">
                        <a:solidFill>
                          <a:prstClr val="black">
                            <a:lumMod val="65000"/>
                            <a:lumOff val="35000"/>
                          </a:prstClr>
                        </a:solidFill>
                      </a:rPr>
                      <a:t>C</a:t>
                    </a:r>
                    <a:r>
                      <a:rPr lang="it-IT" sz="1050" b="1" baseline="-25000" dirty="0">
                        <a:solidFill>
                          <a:prstClr val="black">
                            <a:lumMod val="65000"/>
                            <a:lumOff val="35000"/>
                          </a:prstClr>
                        </a:solidFill>
                      </a:rPr>
                      <a:t>s</a:t>
                    </a:r>
                    <a:r>
                      <a:rPr lang="it-IT" sz="1050" b="1" dirty="0">
                        <a:solidFill>
                          <a:prstClr val="black">
                            <a:lumMod val="65000"/>
                            <a:lumOff val="35000"/>
                          </a:prstClr>
                        </a:solidFill>
                      </a:rPr>
                      <a:t>=</a:t>
                    </a:r>
                    <a:r>
                      <a:rPr lang="it-IT" sz="1200" b="1" dirty="0">
                        <a:solidFill>
                          <a:prstClr val="black">
                            <a:lumMod val="65000"/>
                            <a:lumOff val="35000"/>
                          </a:prstClr>
                        </a:solidFill>
                        <a:latin typeface="Albertus Medium"/>
                      </a:rPr>
                      <a:t> </a:t>
                    </a:r>
                    <a14:m>
                      <m:oMath xmlns:m="http://schemas.openxmlformats.org/officeDocument/2006/math">
                        <m:f>
                          <m:fPr>
                            <m:ctrlPr>
                              <a:rPr lang="it-IT" sz="1100" i="1">
                                <a:solidFill>
                                  <a:prstClr val="black">
                                    <a:lumMod val="65000"/>
                                    <a:lumOff val="35000"/>
                                  </a:prstClr>
                                </a:solidFill>
                              </a:rPr>
                            </m:ctrlPr>
                          </m:fPr>
                          <m:num>
                            <m:r>
                              <a:rPr lang="it-IT" sz="1100" i="1">
                                <a:solidFill>
                                  <a:prstClr val="black">
                                    <a:lumMod val="65000"/>
                                    <a:lumOff val="35000"/>
                                  </a:prstClr>
                                </a:solidFill>
                              </a:rPr>
                              <m:t>𝑆𝑝𝑒𝑠𝑎</m:t>
                            </m:r>
                            <m:r>
                              <a:rPr lang="it-IT" sz="1100" i="1">
                                <a:solidFill>
                                  <a:prstClr val="black">
                                    <a:lumMod val="65000"/>
                                    <a:lumOff val="35000"/>
                                  </a:prstClr>
                                </a:solidFill>
                              </a:rPr>
                              <m:t> </m:t>
                            </m:r>
                            <m:r>
                              <a:rPr lang="it-IT" sz="1100" i="1">
                                <a:solidFill>
                                  <a:prstClr val="black">
                                    <a:lumMod val="65000"/>
                                    <a:lumOff val="35000"/>
                                  </a:prstClr>
                                </a:solidFill>
                              </a:rPr>
                              <m:t>𝑠𝑜𝑠𝑡𝑒𝑛𝑢𝑡𝑎</m:t>
                            </m:r>
                            <m:r>
                              <a:rPr lang="it-IT" sz="1100" i="1">
                                <a:solidFill>
                                  <a:prstClr val="black">
                                    <a:lumMod val="65000"/>
                                    <a:lumOff val="35000"/>
                                  </a:prstClr>
                                </a:solidFill>
                              </a:rPr>
                              <m:t> </m:t>
                            </m:r>
                            <m:r>
                              <a:rPr lang="it-IT" sz="1100" i="1">
                                <a:solidFill>
                                  <a:prstClr val="black">
                                    <a:lumMod val="65000"/>
                                    <a:lumOff val="35000"/>
                                  </a:prstClr>
                                </a:solidFill>
                              </a:rPr>
                              <m:t>𝑖𝑛</m:t>
                            </m:r>
                            <m:r>
                              <a:rPr lang="it-IT" sz="1100" i="1">
                                <a:solidFill>
                                  <a:prstClr val="black">
                                    <a:lumMod val="65000"/>
                                    <a:lumOff val="35000"/>
                                  </a:prstClr>
                                </a:solidFill>
                              </a:rPr>
                              <m:t> € </m:t>
                            </m:r>
                          </m:num>
                          <m:den>
                            <m:r>
                              <m:rPr>
                                <m:nor/>
                              </m:rPr>
                              <a:rPr lang="it-IT" sz="1100" i="1">
                                <a:solidFill>
                                  <a:prstClr val="black">
                                    <a:lumMod val="65000"/>
                                    <a:lumOff val="35000"/>
                                  </a:prstClr>
                                </a:solidFill>
                              </a:rPr>
                              <m:t>Superficie</m:t>
                            </m:r>
                            <m:r>
                              <m:rPr>
                                <m:nor/>
                              </m:rPr>
                              <a:rPr lang="it-IT" sz="1100" i="1">
                                <a:solidFill>
                                  <a:prstClr val="black">
                                    <a:lumMod val="65000"/>
                                    <a:lumOff val="35000"/>
                                  </a:prstClr>
                                </a:solidFill>
                              </a:rPr>
                              <m:t> </m:t>
                            </m:r>
                            <m:r>
                              <m:rPr>
                                <m:nor/>
                              </m:rPr>
                              <a:rPr lang="it-IT" sz="1100" i="1">
                                <a:solidFill>
                                  <a:prstClr val="black">
                                    <a:lumMod val="65000"/>
                                    <a:lumOff val="35000"/>
                                  </a:prstClr>
                                </a:solidFill>
                              </a:rPr>
                              <m:t>oggetto</m:t>
                            </m:r>
                            <m:r>
                              <m:rPr>
                                <m:nor/>
                              </m:rPr>
                              <a:rPr lang="it-IT" sz="1100" i="1">
                                <a:solidFill>
                                  <a:prstClr val="black">
                                    <a:lumMod val="65000"/>
                                    <a:lumOff val="35000"/>
                                  </a:prstClr>
                                </a:solidFill>
                              </a:rPr>
                              <m:t> </m:t>
                            </m:r>
                            <m:r>
                              <m:rPr>
                                <m:nor/>
                              </m:rPr>
                              <a:rPr lang="it-IT" sz="1100" i="1">
                                <a:solidFill>
                                  <a:prstClr val="black">
                                    <a:lumMod val="65000"/>
                                    <a:lumOff val="35000"/>
                                  </a:prstClr>
                                </a:solidFill>
                              </a:rPr>
                              <m:t>d</m:t>
                            </m:r>
                            <m:r>
                              <m:rPr>
                                <m:nor/>
                              </m:rPr>
                              <a:rPr lang="it-IT" sz="1100" i="1">
                                <a:solidFill>
                                  <a:prstClr val="black">
                                    <a:lumMod val="65000"/>
                                    <a:lumOff val="35000"/>
                                  </a:prstClr>
                                </a:solidFill>
                              </a:rPr>
                              <m:t>′</m:t>
                            </m:r>
                            <m:r>
                              <m:rPr>
                                <m:nor/>
                              </m:rPr>
                              <a:rPr lang="it-IT" sz="1100" i="1">
                                <a:solidFill>
                                  <a:prstClr val="black">
                                    <a:lumMod val="65000"/>
                                    <a:lumOff val="35000"/>
                                  </a:prstClr>
                                </a:solidFill>
                              </a:rPr>
                              <m:t>intervento</m:t>
                            </m:r>
                            <m:r>
                              <m:rPr>
                                <m:nor/>
                              </m:rPr>
                              <a:rPr lang="it-IT" sz="1100" i="1">
                                <a:solidFill>
                                  <a:prstClr val="black">
                                    <a:lumMod val="65000"/>
                                    <a:lumOff val="35000"/>
                                  </a:prstClr>
                                </a:solidFill>
                              </a:rPr>
                              <m:t> </m:t>
                            </m:r>
                            <m:r>
                              <m:rPr>
                                <m:nor/>
                              </m:rPr>
                              <a:rPr lang="it-IT" sz="1100" i="1" dirty="0">
                                <a:solidFill>
                                  <a:prstClr val="black">
                                    <a:lumMod val="65000"/>
                                    <a:lumOff val="35000"/>
                                  </a:prstClr>
                                </a:solidFill>
                              </a:rPr>
                              <m:t>in</m:t>
                            </m:r>
                            <m:r>
                              <m:rPr>
                                <m:nor/>
                              </m:rPr>
                              <a:rPr lang="it-IT" sz="1100" i="1" dirty="0">
                                <a:solidFill>
                                  <a:prstClr val="black">
                                    <a:lumMod val="65000"/>
                                    <a:lumOff val="35000"/>
                                  </a:prstClr>
                                </a:solidFill>
                              </a:rPr>
                              <m:t> </m:t>
                            </m:r>
                            <m:r>
                              <a:rPr lang="it-IT" sz="1100" i="1" dirty="0">
                                <a:solidFill>
                                  <a:prstClr val="black">
                                    <a:lumMod val="65000"/>
                                    <a:lumOff val="35000"/>
                                  </a:prstClr>
                                </a:solidFill>
                              </a:rPr>
                              <m:t>𝑚</m:t>
                            </m:r>
                            <m:r>
                              <a:rPr lang="it-IT" sz="1100" i="1" dirty="0">
                                <a:solidFill>
                                  <a:prstClr val="black">
                                    <a:lumMod val="65000"/>
                                    <a:lumOff val="35000"/>
                                  </a:prstClr>
                                </a:solidFill>
                              </a:rPr>
                              <m:t>2</m:t>
                            </m:r>
                          </m:den>
                        </m:f>
                      </m:oMath>
                    </a14:m>
                    <a:endParaRPr lang="it-IT" sz="1100" i="1" dirty="0">
                      <a:solidFill>
                        <a:prstClr val="black">
                          <a:lumMod val="65000"/>
                          <a:lumOff val="35000"/>
                        </a:prstClr>
                      </a:solidFill>
                    </a:endParaRPr>
                  </a:p>
                </p:txBody>
              </p:sp>
            </mc:Choice>
            <mc:Fallback>
              <p:sp>
                <p:nvSpPr>
                  <p:cNvPr id="21" name="Rettangolo 20"/>
                  <p:cNvSpPr>
                    <a:spLocks noRot="1" noChangeAspect="1" noMove="1" noResize="1" noEditPoints="1" noAdjustHandles="1" noChangeArrowheads="1" noChangeShapeType="1" noTextEdit="1"/>
                  </p:cNvSpPr>
                  <p:nvPr/>
                </p:nvSpPr>
                <p:spPr>
                  <a:xfrm>
                    <a:off x="7780658" y="1585807"/>
                    <a:ext cx="3320716" cy="211196"/>
                  </a:xfrm>
                  <a:prstGeom prst="rect">
                    <a:avLst/>
                  </a:prstGeom>
                  <a:blipFill rotWithShape="0">
                    <a:blip r:embed="rId3"/>
                    <a:stretch>
                      <a:fillRect b="-4918"/>
                    </a:stretch>
                  </a:blipFill>
                  <a:ln>
                    <a:noFill/>
                  </a:ln>
                </p:spPr>
                <p:txBody>
                  <a:bodyPr/>
                  <a:lstStyle/>
                  <a:p>
                    <a:r>
                      <a:rPr lang="it-IT">
                        <a:noFill/>
                      </a:rPr>
                      <a:t> </a:t>
                    </a:r>
                  </a:p>
                </p:txBody>
              </p:sp>
            </mc:Fallback>
          </mc:AlternateContent>
        </p:grpSp>
        <p:sp>
          <p:nvSpPr>
            <p:cNvPr id="18" name="Rettangolo 17"/>
            <p:cNvSpPr/>
            <p:nvPr/>
          </p:nvSpPr>
          <p:spPr>
            <a:xfrm>
              <a:off x="2989434" y="2920893"/>
              <a:ext cx="4269908" cy="356157"/>
            </a:xfrm>
            <a:prstGeom prst="rect">
              <a:avLst/>
            </a:prstGeom>
            <a:ln>
              <a:noFill/>
            </a:ln>
          </p:spPr>
          <p:txBody>
            <a:bodyPr wrap="square">
              <a:spAutoFit/>
            </a:bodyPr>
            <a:lstStyle/>
            <a:p>
              <a:pPr algn="ctr"/>
              <a:r>
                <a:rPr lang="it-IT" sz="975" b="1" dirty="0">
                  <a:solidFill>
                    <a:prstClr val="black">
                      <a:lumMod val="65000"/>
                      <a:lumOff val="35000"/>
                    </a:prstClr>
                  </a:solidFill>
                  <a:ea typeface="Cambria Math" panose="02040503050406030204" pitchFamily="18" charset="0"/>
                </a:rPr>
                <a:t>S</a:t>
              </a:r>
              <a:r>
                <a:rPr lang="it-IT" sz="975" b="1" baseline="-25000" dirty="0">
                  <a:solidFill>
                    <a:prstClr val="black">
                      <a:lumMod val="65000"/>
                      <a:lumOff val="35000"/>
                    </a:prstClr>
                  </a:solidFill>
                  <a:ea typeface="Cambria Math" panose="02040503050406030204" pitchFamily="18" charset="0"/>
                </a:rPr>
                <a:t> </a:t>
              </a:r>
              <a:r>
                <a:rPr lang="it-IT" sz="975" b="1" baseline="-25000" dirty="0" err="1">
                  <a:solidFill>
                    <a:prstClr val="black">
                      <a:lumMod val="65000"/>
                      <a:lumOff val="35000"/>
                    </a:prstClr>
                  </a:solidFill>
                  <a:ea typeface="Cambria Math" panose="02040503050406030204" pitchFamily="18" charset="0"/>
                </a:rPr>
                <a:t>int</a:t>
              </a:r>
              <a:r>
                <a:rPr lang="it-IT" sz="975" b="1" baseline="-25000" dirty="0">
                  <a:solidFill>
                    <a:prstClr val="black">
                      <a:lumMod val="65000"/>
                      <a:lumOff val="35000"/>
                    </a:prstClr>
                  </a:solidFill>
                  <a:ea typeface="Cambria Math" panose="02040503050406030204" pitchFamily="18" charset="0"/>
                </a:rPr>
                <a:t> </a:t>
              </a:r>
              <a:r>
                <a:rPr lang="it-IT" sz="750" b="1" dirty="0">
                  <a:solidFill>
                    <a:prstClr val="black">
                      <a:lumMod val="65000"/>
                      <a:lumOff val="35000"/>
                    </a:prstClr>
                  </a:solidFill>
                  <a:ea typeface="Cambria Math" panose="02040503050406030204" pitchFamily="18" charset="0"/>
                </a:rPr>
                <a:t>=</a:t>
              </a:r>
              <a:r>
                <a:rPr lang="it-IT" altLang="it-IT" sz="750" b="1" dirty="0">
                  <a:solidFill>
                    <a:srgbClr val="595959"/>
                  </a:solidFill>
                  <a:latin typeface="Titillium" pitchFamily="50" charset="0"/>
                </a:rPr>
                <a:t> </a:t>
              </a:r>
              <a:r>
                <a:rPr lang="it-IT" altLang="it-IT" sz="1100" i="1" dirty="0">
                  <a:solidFill>
                    <a:prstClr val="black">
                      <a:lumMod val="65000"/>
                      <a:lumOff val="35000"/>
                    </a:prstClr>
                  </a:solidFill>
                </a:rPr>
                <a:t>superficie oggetto di intervento </a:t>
              </a:r>
              <a:endParaRPr lang="it-IT" altLang="it-IT" sz="1100" i="1" dirty="0" smtClean="0">
                <a:solidFill>
                  <a:prstClr val="black">
                    <a:lumMod val="65000"/>
                    <a:lumOff val="35000"/>
                  </a:prstClr>
                </a:solidFill>
              </a:endParaRPr>
            </a:p>
            <a:p>
              <a:pPr algn="ctr"/>
              <a:r>
                <a:rPr lang="it-IT" altLang="it-IT" sz="1100" i="1" dirty="0" smtClean="0">
                  <a:solidFill>
                    <a:prstClr val="black">
                      <a:lumMod val="65000"/>
                      <a:lumOff val="35000"/>
                    </a:prstClr>
                  </a:solidFill>
                </a:rPr>
                <a:t>(interessata dal posizionamento dell’isolante)</a:t>
              </a:r>
              <a:endParaRPr lang="it-IT" sz="1100" i="1" dirty="0">
                <a:solidFill>
                  <a:prstClr val="black">
                    <a:lumMod val="65000"/>
                    <a:lumOff val="35000"/>
                  </a:prstClr>
                </a:solidFill>
              </a:endParaRPr>
            </a:p>
          </p:txBody>
        </p:sp>
      </p:grpSp>
      <p:pic>
        <p:nvPicPr>
          <p:cNvPr id="1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020" y="1909578"/>
            <a:ext cx="4780156" cy="256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uppo 27"/>
          <p:cNvGrpSpPr/>
          <p:nvPr/>
        </p:nvGrpSpPr>
        <p:grpSpPr>
          <a:xfrm>
            <a:off x="6012657" y="881131"/>
            <a:ext cx="2810187" cy="3535124"/>
            <a:chOff x="227576" y="3747786"/>
            <a:chExt cx="6255672" cy="7044204"/>
          </a:xfrm>
        </p:grpSpPr>
        <p:grpSp>
          <p:nvGrpSpPr>
            <p:cNvPr id="29" name="Gruppo 28"/>
            <p:cNvGrpSpPr/>
            <p:nvPr/>
          </p:nvGrpSpPr>
          <p:grpSpPr>
            <a:xfrm>
              <a:off x="227576" y="9378599"/>
              <a:ext cx="6135886" cy="966559"/>
              <a:chOff x="5259175" y="6308008"/>
              <a:chExt cx="5620922" cy="666482"/>
            </a:xfrm>
          </p:grpSpPr>
          <p:sp>
            <p:nvSpPr>
              <p:cNvPr id="32" name="Rettangolo 31"/>
              <p:cNvSpPr/>
              <p:nvPr/>
            </p:nvSpPr>
            <p:spPr>
              <a:xfrm>
                <a:off x="5259175" y="6308008"/>
                <a:ext cx="3406914" cy="226334"/>
              </a:xfrm>
              <a:prstGeom prst="rect">
                <a:avLst/>
              </a:prstGeom>
              <a:ln>
                <a:noFill/>
              </a:ln>
            </p:spPr>
            <p:txBody>
              <a:bodyPr wrap="none">
                <a:spAutoFit/>
              </a:bodyPr>
              <a:lstStyle/>
              <a:p>
                <a:r>
                  <a:rPr lang="it-IT" sz="1200" b="1" dirty="0">
                    <a:solidFill>
                      <a:prstClr val="black">
                        <a:lumMod val="65000"/>
                        <a:lumOff val="35000"/>
                      </a:prstClr>
                    </a:solidFill>
                  </a:rPr>
                  <a:t>Aumento della </a:t>
                </a:r>
                <a:r>
                  <a:rPr lang="it-IT" sz="1200" b="1" dirty="0">
                    <a:solidFill>
                      <a:prstClr val="black">
                        <a:lumMod val="65000"/>
                        <a:lumOff val="35000"/>
                      </a:prstClr>
                    </a:solidFill>
                  </a:rPr>
                  <a:t>p</a:t>
                </a:r>
                <a:r>
                  <a:rPr lang="it-IT" sz="1200" b="1" dirty="0">
                    <a:solidFill>
                      <a:prstClr val="black">
                        <a:lumMod val="65000"/>
                        <a:lumOff val="35000"/>
                      </a:prstClr>
                    </a:solidFill>
                  </a:rPr>
                  <a:t>ercentuale 50-55 %</a:t>
                </a:r>
                <a:endParaRPr lang="it-IT" sz="1200" b="1" dirty="0">
                  <a:solidFill>
                    <a:prstClr val="black">
                      <a:lumMod val="65000"/>
                      <a:lumOff val="35000"/>
                    </a:prstClr>
                  </a:solidFill>
                </a:endParaRPr>
              </a:p>
            </p:txBody>
          </p:sp>
          <p:sp>
            <p:nvSpPr>
              <p:cNvPr id="34" name="Rettangolo 33"/>
              <p:cNvSpPr/>
              <p:nvPr/>
            </p:nvSpPr>
            <p:spPr>
              <a:xfrm>
                <a:off x="5265833" y="6691572"/>
                <a:ext cx="5614264" cy="282918"/>
              </a:xfrm>
              <a:prstGeom prst="rect">
                <a:avLst/>
              </a:prstGeom>
              <a:ln>
                <a:noFill/>
              </a:ln>
            </p:spPr>
            <p:txBody>
              <a:bodyPr wrap="square">
                <a:spAutoFit/>
              </a:bodyPr>
              <a:lstStyle/>
              <a:p>
                <a:r>
                  <a:rPr lang="it-IT" sz="825" b="1" dirty="0">
                    <a:solidFill>
                      <a:prstClr val="black">
                        <a:lumMod val="65000"/>
                        <a:lumOff val="35000"/>
                      </a:prstClr>
                    </a:solidFill>
                  </a:rPr>
                  <a:t>50 %  </a:t>
                </a:r>
                <a:r>
                  <a:rPr lang="it-IT" sz="825" dirty="0">
                    <a:solidFill>
                      <a:prstClr val="black">
                        <a:lumMod val="65000"/>
                        <a:lumOff val="35000"/>
                      </a:prstClr>
                    </a:solidFill>
                  </a:rPr>
                  <a:t>intervento 1A realizzato in zone climatiche E/F</a:t>
                </a:r>
              </a:p>
              <a:p>
                <a:r>
                  <a:rPr lang="it-IT" sz="825" b="1" dirty="0">
                    <a:solidFill>
                      <a:prstClr val="black">
                        <a:lumMod val="65000"/>
                        <a:lumOff val="35000"/>
                      </a:prstClr>
                    </a:solidFill>
                  </a:rPr>
                  <a:t>55%</a:t>
                </a:r>
                <a:r>
                  <a:rPr lang="it-IT" sz="825" dirty="0">
                    <a:solidFill>
                      <a:prstClr val="black">
                        <a:lumMod val="65000"/>
                        <a:lumOff val="35000"/>
                      </a:prstClr>
                    </a:solidFill>
                  </a:rPr>
                  <a:t> 1.A+ intervento a scelta tra 1.C, 2.A, 2.B, 2.C, 2.E </a:t>
                </a:r>
                <a:endParaRPr lang="it-IT" sz="825" dirty="0">
                  <a:solidFill>
                    <a:prstClr val="black">
                      <a:lumMod val="65000"/>
                      <a:lumOff val="35000"/>
                    </a:prstClr>
                  </a:solidFill>
                </a:endParaRPr>
              </a:p>
            </p:txBody>
          </p:sp>
        </p:grpSp>
        <p:sp>
          <p:nvSpPr>
            <p:cNvPr id="30" name="Rettangolo arrotondato 29"/>
            <p:cNvSpPr/>
            <p:nvPr/>
          </p:nvSpPr>
          <p:spPr>
            <a:xfrm>
              <a:off x="245059" y="9384988"/>
              <a:ext cx="6238189" cy="1407002"/>
            </a:xfrm>
            <a:prstGeom prst="roundRect">
              <a:avLst/>
            </a:prstGeom>
            <a:noFill/>
            <a:ln w="22225">
              <a:solidFill>
                <a:srgbClr val="00666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1050">
                <a:solidFill>
                  <a:prstClr val="white"/>
                </a:solidFill>
              </a:endParaRPr>
            </a:p>
          </p:txBody>
        </p:sp>
        <p:sp>
          <p:nvSpPr>
            <p:cNvPr id="31" name="Rettangolo 30"/>
            <p:cNvSpPr/>
            <p:nvPr/>
          </p:nvSpPr>
          <p:spPr>
            <a:xfrm>
              <a:off x="1033688" y="3747786"/>
              <a:ext cx="2802536" cy="246179"/>
            </a:xfrm>
            <a:prstGeom prst="rect">
              <a:avLst/>
            </a:prstGeom>
            <a:ln>
              <a:noFill/>
            </a:ln>
          </p:spPr>
          <p:txBody>
            <a:bodyPr wrap="square">
              <a:spAutoFit/>
            </a:bodyPr>
            <a:lstStyle/>
            <a:p>
              <a:endParaRPr lang="it-IT" sz="750" b="1" dirty="0">
                <a:solidFill>
                  <a:prstClr val="black">
                    <a:lumMod val="65000"/>
                    <a:lumOff val="35000"/>
                  </a:prstClr>
                </a:solidFill>
                <a:ea typeface="Cambria Math" panose="02040503050406030204" pitchFamily="18" charset="0"/>
              </a:endParaRPr>
            </a:p>
          </p:txBody>
        </p:sp>
      </p:grpSp>
      <p:sp>
        <p:nvSpPr>
          <p:cNvPr id="22" name="Google Shape;208;p5"/>
          <p:cNvSpPr txBox="1"/>
          <p:nvPr/>
        </p:nvSpPr>
        <p:spPr>
          <a:xfrm>
            <a:off x="695570" y="324249"/>
            <a:ext cx="8448430" cy="214593"/>
          </a:xfrm>
          <a:prstGeom prst="rect">
            <a:avLst/>
          </a:prstGeom>
          <a:noFill/>
          <a:ln>
            <a:noFill/>
          </a:ln>
        </p:spPr>
        <p:txBody>
          <a:bodyPr spcFirstLastPara="1" wrap="square" lIns="27425" tIns="27425" rIns="27425" bIns="27425" anchor="t" anchorCtr="0">
            <a:noAutofit/>
          </a:bodyPr>
          <a:lstStyle/>
          <a:p>
            <a:pPr>
              <a:buClr>
                <a:srgbClr val="FFFFFF"/>
              </a:buClr>
              <a:buSzPts val="1200"/>
            </a:pPr>
            <a:r>
              <a:rPr lang="it-IT" dirty="0">
                <a:solidFill>
                  <a:schemeClr val="tx1">
                    <a:lumMod val="65000"/>
                    <a:lumOff val="35000"/>
                  </a:schemeClr>
                </a:solidFill>
                <a:latin typeface="Montserrat ExtraBold"/>
                <a:ea typeface="Montserrat ExtraBold"/>
                <a:cs typeface="Montserrat ExtraBold"/>
                <a:sym typeface="Arial Narrow"/>
              </a:rPr>
              <a:t>Focus CONTO TERMICO: L’intervento </a:t>
            </a:r>
            <a:r>
              <a:rPr lang="it-IT" dirty="0" smtClean="0">
                <a:solidFill>
                  <a:schemeClr val="tx1">
                    <a:lumMod val="65000"/>
                    <a:lumOff val="35000"/>
                  </a:schemeClr>
                </a:solidFill>
                <a:latin typeface="Montserrat ExtraBold"/>
                <a:ea typeface="Montserrat ExtraBold"/>
                <a:cs typeface="Montserrat ExtraBold"/>
                <a:sym typeface="Arial Narrow"/>
              </a:rPr>
              <a:t>1. </a:t>
            </a:r>
            <a:r>
              <a:rPr lang="it-IT" dirty="0">
                <a:solidFill>
                  <a:schemeClr val="tx1">
                    <a:lumMod val="65000"/>
                    <a:lumOff val="35000"/>
                  </a:schemeClr>
                </a:solidFill>
                <a:latin typeface="Montserrat ExtraBold"/>
                <a:ea typeface="Montserrat ExtraBold"/>
                <a:cs typeface="Montserrat ExtraBold"/>
                <a:sym typeface="Arial Narrow"/>
              </a:rPr>
              <a:t>A</a:t>
            </a:r>
            <a:endParaRPr dirty="0">
              <a:solidFill>
                <a:schemeClr val="tx1">
                  <a:lumMod val="65000"/>
                  <a:lumOff val="35000"/>
                </a:schemeClr>
              </a:solidFill>
              <a:latin typeface="Montserrat ExtraBold"/>
              <a:ea typeface="Montserrat ExtraBold"/>
              <a:cs typeface="Montserrat ExtraBold"/>
              <a:sym typeface="Arial Narrow"/>
            </a:endParaRPr>
          </a:p>
        </p:txBody>
      </p:sp>
      <p:sp>
        <p:nvSpPr>
          <p:cNvPr id="23" name="Rettangolo 22"/>
          <p:cNvSpPr/>
          <p:nvPr/>
        </p:nvSpPr>
        <p:spPr>
          <a:xfrm>
            <a:off x="3642749" y="1030365"/>
            <a:ext cx="3129759" cy="369333"/>
          </a:xfrm>
          <a:prstGeom prst="rect">
            <a:avLst/>
          </a:prstGeom>
          <a:ln>
            <a:noFill/>
          </a:ln>
        </p:spPr>
        <p:txBody>
          <a:bodyPr wrap="square">
            <a:spAutoFit/>
          </a:bodyPr>
          <a:lstStyle/>
          <a:p>
            <a:r>
              <a:rPr lang="it-IT" sz="1800" b="1" dirty="0" err="1">
                <a:solidFill>
                  <a:prstClr val="black">
                    <a:lumMod val="65000"/>
                    <a:lumOff val="35000"/>
                  </a:prstClr>
                </a:solidFill>
              </a:rPr>
              <a:t>I</a:t>
            </a:r>
            <a:r>
              <a:rPr lang="it-IT" sz="1800" b="1" baseline="-25000" dirty="0" err="1">
                <a:solidFill>
                  <a:prstClr val="black">
                    <a:lumMod val="65000"/>
                    <a:lumOff val="35000"/>
                  </a:prstClr>
                </a:solidFill>
              </a:rPr>
              <a:t>tot</a:t>
            </a:r>
            <a:r>
              <a:rPr lang="it-IT" sz="1800" b="1" dirty="0">
                <a:solidFill>
                  <a:prstClr val="black">
                    <a:lumMod val="65000"/>
                    <a:lumOff val="35000"/>
                  </a:prstClr>
                </a:solidFill>
              </a:rPr>
              <a:t> = </a:t>
            </a:r>
            <a:r>
              <a:rPr lang="it-IT" sz="1800" b="1" dirty="0">
                <a:solidFill>
                  <a:prstClr val="black">
                    <a:lumMod val="65000"/>
                    <a:lumOff val="35000"/>
                  </a:prstClr>
                </a:solidFill>
              </a:rPr>
              <a:t>%spesa · </a:t>
            </a:r>
            <a:r>
              <a:rPr lang="it-IT" sz="1800" b="1" dirty="0">
                <a:solidFill>
                  <a:srgbClr val="FFC000"/>
                </a:solidFill>
              </a:rPr>
              <a:t>C</a:t>
            </a:r>
            <a:r>
              <a:rPr lang="it-IT" sz="1800" b="1" baseline="-25000" dirty="0">
                <a:solidFill>
                  <a:srgbClr val="FFC000"/>
                </a:solidFill>
              </a:rPr>
              <a:t>s</a:t>
            </a:r>
            <a:r>
              <a:rPr lang="it-IT" sz="1800" b="1" baseline="-25000" dirty="0">
                <a:solidFill>
                  <a:prstClr val="black">
                    <a:lumMod val="65000"/>
                    <a:lumOff val="35000"/>
                  </a:prstClr>
                </a:solidFill>
              </a:rPr>
              <a:t> </a:t>
            </a:r>
            <a:r>
              <a:rPr lang="it-IT" sz="1800" b="1" dirty="0">
                <a:solidFill>
                  <a:prstClr val="black">
                    <a:lumMod val="65000"/>
                    <a:lumOff val="35000"/>
                  </a:prstClr>
                </a:solidFill>
              </a:rPr>
              <a:t>· </a:t>
            </a:r>
            <a:r>
              <a:rPr lang="it-IT" sz="1800" b="1" dirty="0" err="1">
                <a:solidFill>
                  <a:srgbClr val="FFC000"/>
                </a:solidFill>
              </a:rPr>
              <a:t>S</a:t>
            </a:r>
            <a:r>
              <a:rPr lang="it-IT" sz="1800" b="1" baseline="-25000" dirty="0" err="1">
                <a:solidFill>
                  <a:srgbClr val="FFC000"/>
                </a:solidFill>
              </a:rPr>
              <a:t>int</a:t>
            </a:r>
            <a:endParaRPr lang="it-IT" sz="1800" b="1" dirty="0">
              <a:solidFill>
                <a:srgbClr val="FFC000"/>
              </a:solidFill>
            </a:endParaRPr>
          </a:p>
        </p:txBody>
      </p:sp>
    </p:spTree>
    <p:extLst>
      <p:ext uri="{BB962C8B-B14F-4D97-AF65-F5344CB8AC3E}">
        <p14:creationId xmlns:p14="http://schemas.microsoft.com/office/powerpoint/2010/main" val="30912325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Real Estate Marketing Plan ">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7392</Words>
  <Application>Microsoft Office PowerPoint</Application>
  <PresentationFormat>Presentazione su schermo (16:9)</PresentationFormat>
  <Paragraphs>1033</Paragraphs>
  <Slides>61</Slides>
  <Notes>54</Notes>
  <HiddenSlides>2</HiddenSlides>
  <MMClips>0</MMClips>
  <ScaleCrop>false</ScaleCrop>
  <HeadingPairs>
    <vt:vector size="6" baseType="variant">
      <vt:variant>
        <vt:lpstr>Caratteri utilizzati</vt:lpstr>
      </vt:variant>
      <vt:variant>
        <vt:i4>14</vt:i4>
      </vt:variant>
      <vt:variant>
        <vt:lpstr>Tema</vt:lpstr>
      </vt:variant>
      <vt:variant>
        <vt:i4>1</vt:i4>
      </vt:variant>
      <vt:variant>
        <vt:lpstr>Titoli diapositive</vt:lpstr>
      </vt:variant>
      <vt:variant>
        <vt:i4>61</vt:i4>
      </vt:variant>
    </vt:vector>
  </HeadingPairs>
  <TitlesOfParts>
    <vt:vector size="76" baseType="lpstr">
      <vt:lpstr>Arial</vt:lpstr>
      <vt:lpstr>Times New Roman</vt:lpstr>
      <vt:lpstr>Titillium</vt:lpstr>
      <vt:lpstr>Albertus Medium</vt:lpstr>
      <vt:lpstr>Corbel</vt:lpstr>
      <vt:lpstr>Squada One</vt:lpstr>
      <vt:lpstr>Arial Narrow</vt:lpstr>
      <vt:lpstr>Montserrat ExtraBold</vt:lpstr>
      <vt:lpstr>Noto Sans Symbols</vt:lpstr>
      <vt:lpstr>Wingdings</vt:lpstr>
      <vt:lpstr>Cambria Math</vt:lpstr>
      <vt:lpstr>Calibri</vt:lpstr>
      <vt:lpstr>Century Gothic</vt:lpstr>
      <vt:lpstr>EB Garamond</vt:lpstr>
      <vt:lpstr>Real Estate Marketing Plan </vt:lpstr>
      <vt:lpstr>Presentazione standard di PowerPoint</vt:lpstr>
      <vt:lpstr>Agenda</vt:lpstr>
      <vt:lpstr>Presentazione standard di PowerPoint</vt:lpstr>
      <vt:lpstr>Presentazione standard di PowerPoint</vt:lpstr>
      <vt:lpstr>Presentazione standard di PowerPoint</vt:lpstr>
      <vt:lpstr>Presentazione standard di PowerPoint</vt:lpstr>
      <vt:lpstr>Presentazione standard di PowerPoint</vt:lpstr>
      <vt:lpstr>Agenda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 PA che possono accedere agli incentivi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Agenda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Palestra-Scuola Primaria Borgo Padova–Castelfranco Veneto (TV) RELAMPING</vt:lpstr>
      <vt:lpstr>Stadio Comunale – Gualdo Tadino (PG) MULTINTERVENTO</vt:lpstr>
      <vt:lpstr>Palestra-Plesso Scolastico «Rosa Bianca»–Saluzzo (CN) ISOLAMENTO SUPERFICI OPACHE</vt:lpstr>
      <vt:lpstr>Agenda</vt:lpstr>
      <vt:lpstr>Presentazione standard di PowerPoint</vt:lpstr>
      <vt:lpstr>Presentazione standard di PowerPoint</vt:lpstr>
      <vt:lpstr>Legge 241/1990 sul procedimento amministrativo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THANKS</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Antonino Ammendolia</dc:creator>
  <cp:lastModifiedBy>Antonino Ammendolia</cp:lastModifiedBy>
  <cp:revision>78</cp:revision>
  <dcterms:modified xsi:type="dcterms:W3CDTF">2024-03-16T21:36:09Z</dcterms:modified>
</cp:coreProperties>
</file>