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8.jpg" ContentType="image/jp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9"/>
  </p:notesMasterIdLst>
  <p:sldIdLst>
    <p:sldId id="259" r:id="rId2"/>
    <p:sldId id="256" r:id="rId3"/>
    <p:sldId id="674" r:id="rId4"/>
    <p:sldId id="737" r:id="rId5"/>
    <p:sldId id="739" r:id="rId6"/>
    <p:sldId id="740" r:id="rId7"/>
    <p:sldId id="675" r:id="rId8"/>
    <p:sldId id="676" r:id="rId9"/>
    <p:sldId id="677" r:id="rId10"/>
    <p:sldId id="678" r:id="rId11"/>
    <p:sldId id="295" r:id="rId12"/>
    <p:sldId id="269" r:id="rId13"/>
    <p:sldId id="679" r:id="rId14"/>
    <p:sldId id="286" r:id="rId15"/>
    <p:sldId id="297" r:id="rId16"/>
    <p:sldId id="279" r:id="rId17"/>
    <p:sldId id="263" r:id="rId18"/>
    <p:sldId id="287" r:id="rId19"/>
    <p:sldId id="680" r:id="rId20"/>
    <p:sldId id="684" r:id="rId21"/>
    <p:sldId id="681" r:id="rId22"/>
    <p:sldId id="730" r:id="rId23"/>
    <p:sldId id="682" r:id="rId24"/>
    <p:sldId id="731" r:id="rId25"/>
    <p:sldId id="683" r:id="rId26"/>
    <p:sldId id="685" r:id="rId27"/>
    <p:sldId id="686" r:id="rId28"/>
    <p:sldId id="732" r:id="rId29"/>
    <p:sldId id="687" r:id="rId30"/>
    <p:sldId id="688" r:id="rId31"/>
    <p:sldId id="689" r:id="rId32"/>
    <p:sldId id="690" r:id="rId33"/>
    <p:sldId id="270" r:id="rId34"/>
    <p:sldId id="691" r:id="rId35"/>
    <p:sldId id="692" r:id="rId36"/>
    <p:sldId id="693" r:id="rId37"/>
    <p:sldId id="694" r:id="rId38"/>
    <p:sldId id="695" r:id="rId39"/>
    <p:sldId id="696" r:id="rId40"/>
    <p:sldId id="697" r:id="rId41"/>
    <p:sldId id="698" r:id="rId42"/>
    <p:sldId id="699" r:id="rId43"/>
    <p:sldId id="733" r:id="rId44"/>
    <p:sldId id="700" r:id="rId45"/>
    <p:sldId id="701" r:id="rId46"/>
    <p:sldId id="702" r:id="rId47"/>
    <p:sldId id="734" r:id="rId48"/>
    <p:sldId id="703" r:id="rId49"/>
    <p:sldId id="704" r:id="rId50"/>
    <p:sldId id="705" r:id="rId51"/>
    <p:sldId id="735" r:id="rId52"/>
    <p:sldId id="706" r:id="rId53"/>
    <p:sldId id="707" r:id="rId54"/>
    <p:sldId id="708" r:id="rId55"/>
    <p:sldId id="710" r:id="rId56"/>
    <p:sldId id="709" r:id="rId57"/>
    <p:sldId id="736" r:id="rId58"/>
    <p:sldId id="711" r:id="rId59"/>
    <p:sldId id="717" r:id="rId60"/>
    <p:sldId id="718" r:id="rId61"/>
    <p:sldId id="719" r:id="rId62"/>
    <p:sldId id="720" r:id="rId63"/>
    <p:sldId id="721" r:id="rId64"/>
    <p:sldId id="722" r:id="rId65"/>
    <p:sldId id="723" r:id="rId66"/>
    <p:sldId id="724" r:id="rId67"/>
    <p:sldId id="725" r:id="rId68"/>
    <p:sldId id="726" r:id="rId69"/>
    <p:sldId id="727" r:id="rId70"/>
    <p:sldId id="728" r:id="rId71"/>
    <p:sldId id="729" r:id="rId72"/>
    <p:sldId id="712" r:id="rId73"/>
    <p:sldId id="713" r:id="rId74"/>
    <p:sldId id="714" r:id="rId75"/>
    <p:sldId id="715" r:id="rId76"/>
    <p:sldId id="716" r:id="rId77"/>
    <p:sldId id="744" r:id="rId7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F68C9"/>
    <a:srgbClr val="0033CC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48"/>
  </p:normalViewPr>
  <p:slideViewPr>
    <p:cSldViewPr>
      <p:cViewPr varScale="1">
        <p:scale>
          <a:sx n="102" d="100"/>
          <a:sy n="102" d="100"/>
        </p:scale>
        <p:origin x="182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BBA5EE-B311-C047-8BE0-6A9D9AAC0BA7}" type="doc">
      <dgm:prSet loTypeId="urn:microsoft.com/office/officeart/2005/8/layout/cycle1" loCatId="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it-IT"/>
        </a:p>
      </dgm:t>
    </dgm:pt>
    <dgm:pt modelId="{35532C80-C73D-E042-98A7-8A12A145342B}">
      <dgm:prSet phldrT="[Testo]"/>
      <dgm:spPr/>
      <dgm:t>
        <a:bodyPr/>
        <a:lstStyle/>
        <a:p>
          <a:r>
            <a:rPr lang="it-IT" dirty="0"/>
            <a:t>PROGETTARE</a:t>
          </a:r>
          <a:br>
            <a:rPr lang="it-IT" dirty="0"/>
          </a:br>
          <a:r>
            <a:rPr lang="it-IT" dirty="0"/>
            <a:t>PIANIFICARE</a:t>
          </a:r>
        </a:p>
      </dgm:t>
    </dgm:pt>
    <dgm:pt modelId="{EF172634-C3E5-054F-99B7-A2534281C60D}" type="parTrans" cxnId="{F5C49A84-5761-5747-BEDC-82AB4C2C30E6}">
      <dgm:prSet/>
      <dgm:spPr/>
      <dgm:t>
        <a:bodyPr/>
        <a:lstStyle/>
        <a:p>
          <a:endParaRPr lang="it-IT"/>
        </a:p>
      </dgm:t>
    </dgm:pt>
    <dgm:pt modelId="{2AED195F-366C-B34C-B0F0-CA28C3C5BB8D}" type="sibTrans" cxnId="{F5C49A84-5761-5747-BEDC-82AB4C2C30E6}">
      <dgm:prSet/>
      <dgm:spPr/>
      <dgm:t>
        <a:bodyPr/>
        <a:lstStyle/>
        <a:p>
          <a:endParaRPr lang="it-IT"/>
        </a:p>
      </dgm:t>
    </dgm:pt>
    <dgm:pt modelId="{6A4FEC6A-29EE-CC45-8A0A-80A32CABCEFC}">
      <dgm:prSet phldrT="[Testo]"/>
      <dgm:spPr/>
      <dgm:t>
        <a:bodyPr/>
        <a:lstStyle/>
        <a:p>
          <a:r>
            <a:rPr lang="it-IT" dirty="0"/>
            <a:t>INTERVENIRE</a:t>
          </a:r>
        </a:p>
      </dgm:t>
    </dgm:pt>
    <dgm:pt modelId="{85C15470-14E4-764E-9E10-90406765E143}" type="parTrans" cxnId="{2AAC782C-04E5-5E4C-819A-9014C8C38B23}">
      <dgm:prSet/>
      <dgm:spPr/>
      <dgm:t>
        <a:bodyPr/>
        <a:lstStyle/>
        <a:p>
          <a:endParaRPr lang="it-IT"/>
        </a:p>
      </dgm:t>
    </dgm:pt>
    <dgm:pt modelId="{FE2B3A21-CCC7-6F46-AA20-0B8280FE0FDA}" type="sibTrans" cxnId="{2AAC782C-04E5-5E4C-819A-9014C8C38B23}">
      <dgm:prSet/>
      <dgm:spPr>
        <a:gradFill rotWithShape="0">
          <a:gsLst>
            <a:gs pos="0">
              <a:srgbClr val="0070C0"/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endParaRPr lang="it-IT"/>
        </a:p>
      </dgm:t>
    </dgm:pt>
    <dgm:pt modelId="{432177A1-CA0E-F549-9CE6-0D0B0A9FFCB0}">
      <dgm:prSet phldrT="[Testo]"/>
      <dgm:spPr/>
      <dgm:t>
        <a:bodyPr/>
        <a:lstStyle/>
        <a:p>
          <a:r>
            <a:rPr lang="it-IT" dirty="0"/>
            <a:t>MONITORARE</a:t>
          </a:r>
        </a:p>
      </dgm:t>
    </dgm:pt>
    <dgm:pt modelId="{C439F2B1-94CB-E747-8F1F-627D50C7394A}" type="parTrans" cxnId="{8A5931C3-6346-4D41-A529-9892ADC85DB4}">
      <dgm:prSet/>
      <dgm:spPr/>
      <dgm:t>
        <a:bodyPr/>
        <a:lstStyle/>
        <a:p>
          <a:endParaRPr lang="it-IT"/>
        </a:p>
      </dgm:t>
    </dgm:pt>
    <dgm:pt modelId="{B97468C7-1572-4840-A5D3-EFECB8E02FAE}" type="sibTrans" cxnId="{8A5931C3-6346-4D41-A529-9892ADC85DB4}">
      <dgm:prSet/>
      <dgm:spPr/>
      <dgm:t>
        <a:bodyPr/>
        <a:lstStyle/>
        <a:p>
          <a:endParaRPr lang="it-IT"/>
        </a:p>
      </dgm:t>
    </dgm:pt>
    <dgm:pt modelId="{C65E425F-B2EA-324E-883F-47B788740C0D}">
      <dgm:prSet phldrT="[Testo]"/>
      <dgm:spPr/>
      <dgm:t>
        <a:bodyPr/>
        <a:lstStyle/>
        <a:p>
          <a:r>
            <a:rPr lang="it-IT" dirty="0"/>
            <a:t>CONOSCERE</a:t>
          </a:r>
        </a:p>
      </dgm:t>
    </dgm:pt>
    <dgm:pt modelId="{093230AD-7220-E744-A772-382EE1C57AC5}" type="parTrans" cxnId="{A10F6F11-5856-F14C-A9AC-754F58728804}">
      <dgm:prSet/>
      <dgm:spPr/>
      <dgm:t>
        <a:bodyPr/>
        <a:lstStyle/>
        <a:p>
          <a:endParaRPr lang="it-IT"/>
        </a:p>
      </dgm:t>
    </dgm:pt>
    <dgm:pt modelId="{76914A8A-35E6-E84B-8394-3E3DCB81C203}" type="sibTrans" cxnId="{A10F6F11-5856-F14C-A9AC-754F58728804}">
      <dgm:prSet/>
      <dgm:spPr/>
      <dgm:t>
        <a:bodyPr/>
        <a:lstStyle/>
        <a:p>
          <a:endParaRPr lang="it-IT"/>
        </a:p>
      </dgm:t>
    </dgm:pt>
    <dgm:pt modelId="{251E2013-E1BC-E845-88D8-0FDC297F2921}" type="pres">
      <dgm:prSet presAssocID="{43BBA5EE-B311-C047-8BE0-6A9D9AAC0BA7}" presName="cycle" presStyleCnt="0">
        <dgm:presLayoutVars>
          <dgm:dir/>
          <dgm:resizeHandles val="exact"/>
        </dgm:presLayoutVars>
      </dgm:prSet>
      <dgm:spPr/>
    </dgm:pt>
    <dgm:pt modelId="{AFAAEB58-08D7-0040-92FF-6023AC63776B}" type="pres">
      <dgm:prSet presAssocID="{35532C80-C73D-E042-98A7-8A12A145342B}" presName="dummy" presStyleCnt="0"/>
      <dgm:spPr/>
    </dgm:pt>
    <dgm:pt modelId="{38C7C6CB-ADDB-494B-B051-AAC95936FD2E}" type="pres">
      <dgm:prSet presAssocID="{35532C80-C73D-E042-98A7-8A12A145342B}" presName="node" presStyleLbl="revTx" presStyleIdx="0" presStyleCnt="4">
        <dgm:presLayoutVars>
          <dgm:bulletEnabled val="1"/>
        </dgm:presLayoutVars>
      </dgm:prSet>
      <dgm:spPr/>
    </dgm:pt>
    <dgm:pt modelId="{07DA3D3E-7E75-A447-A96C-684A44FDE4B8}" type="pres">
      <dgm:prSet presAssocID="{2AED195F-366C-B34C-B0F0-CA28C3C5BB8D}" presName="sibTrans" presStyleLbl="node1" presStyleIdx="0" presStyleCnt="4"/>
      <dgm:spPr/>
    </dgm:pt>
    <dgm:pt modelId="{08A82C6C-C6E7-1C45-8EE3-68027FB99539}" type="pres">
      <dgm:prSet presAssocID="{6A4FEC6A-29EE-CC45-8A0A-80A32CABCEFC}" presName="dummy" presStyleCnt="0"/>
      <dgm:spPr/>
    </dgm:pt>
    <dgm:pt modelId="{8173F484-8865-6547-B483-256662B0F9FD}" type="pres">
      <dgm:prSet presAssocID="{6A4FEC6A-29EE-CC45-8A0A-80A32CABCEFC}" presName="node" presStyleLbl="revTx" presStyleIdx="1" presStyleCnt="4">
        <dgm:presLayoutVars>
          <dgm:bulletEnabled val="1"/>
        </dgm:presLayoutVars>
      </dgm:prSet>
      <dgm:spPr/>
    </dgm:pt>
    <dgm:pt modelId="{94A70E35-958D-7048-93A8-CC0C0CC016E6}" type="pres">
      <dgm:prSet presAssocID="{FE2B3A21-CCC7-6F46-AA20-0B8280FE0FDA}" presName="sibTrans" presStyleLbl="node1" presStyleIdx="1" presStyleCnt="4"/>
      <dgm:spPr/>
    </dgm:pt>
    <dgm:pt modelId="{6B832272-6C74-8748-8F87-8B981CD3F8CD}" type="pres">
      <dgm:prSet presAssocID="{432177A1-CA0E-F549-9CE6-0D0B0A9FFCB0}" presName="dummy" presStyleCnt="0"/>
      <dgm:spPr/>
    </dgm:pt>
    <dgm:pt modelId="{B9CD6A57-21CD-C142-8133-24B296CC6A8D}" type="pres">
      <dgm:prSet presAssocID="{432177A1-CA0E-F549-9CE6-0D0B0A9FFCB0}" presName="node" presStyleLbl="revTx" presStyleIdx="2" presStyleCnt="4">
        <dgm:presLayoutVars>
          <dgm:bulletEnabled val="1"/>
        </dgm:presLayoutVars>
      </dgm:prSet>
      <dgm:spPr/>
    </dgm:pt>
    <dgm:pt modelId="{97901B9D-018A-7B4C-820C-2CA2C16D14BA}" type="pres">
      <dgm:prSet presAssocID="{B97468C7-1572-4840-A5D3-EFECB8E02FAE}" presName="sibTrans" presStyleLbl="node1" presStyleIdx="2" presStyleCnt="4"/>
      <dgm:spPr/>
    </dgm:pt>
    <dgm:pt modelId="{2CD213F0-6A36-2443-9FFB-0B1579F71776}" type="pres">
      <dgm:prSet presAssocID="{C65E425F-B2EA-324E-883F-47B788740C0D}" presName="dummy" presStyleCnt="0"/>
      <dgm:spPr/>
    </dgm:pt>
    <dgm:pt modelId="{56885809-7E53-AC47-A96A-9A1152FE6FEA}" type="pres">
      <dgm:prSet presAssocID="{C65E425F-B2EA-324E-883F-47B788740C0D}" presName="node" presStyleLbl="revTx" presStyleIdx="3" presStyleCnt="4">
        <dgm:presLayoutVars>
          <dgm:bulletEnabled val="1"/>
        </dgm:presLayoutVars>
      </dgm:prSet>
      <dgm:spPr/>
    </dgm:pt>
    <dgm:pt modelId="{B4099AB4-7E67-7440-A59F-5E0AFE2A49BE}" type="pres">
      <dgm:prSet presAssocID="{76914A8A-35E6-E84B-8394-3E3DCB81C203}" presName="sibTrans" presStyleLbl="node1" presStyleIdx="3" presStyleCnt="4"/>
      <dgm:spPr/>
    </dgm:pt>
  </dgm:ptLst>
  <dgm:cxnLst>
    <dgm:cxn modelId="{A10F6F11-5856-F14C-A9AC-754F58728804}" srcId="{43BBA5EE-B311-C047-8BE0-6A9D9AAC0BA7}" destId="{C65E425F-B2EA-324E-883F-47B788740C0D}" srcOrd="3" destOrd="0" parTransId="{093230AD-7220-E744-A772-382EE1C57AC5}" sibTransId="{76914A8A-35E6-E84B-8394-3E3DCB81C203}"/>
    <dgm:cxn modelId="{5664102C-C360-0248-B443-638BCB6B6DCA}" type="presOf" srcId="{FE2B3A21-CCC7-6F46-AA20-0B8280FE0FDA}" destId="{94A70E35-958D-7048-93A8-CC0C0CC016E6}" srcOrd="0" destOrd="0" presId="urn:microsoft.com/office/officeart/2005/8/layout/cycle1"/>
    <dgm:cxn modelId="{2AAC782C-04E5-5E4C-819A-9014C8C38B23}" srcId="{43BBA5EE-B311-C047-8BE0-6A9D9AAC0BA7}" destId="{6A4FEC6A-29EE-CC45-8A0A-80A32CABCEFC}" srcOrd="1" destOrd="0" parTransId="{85C15470-14E4-764E-9E10-90406765E143}" sibTransId="{FE2B3A21-CCC7-6F46-AA20-0B8280FE0FDA}"/>
    <dgm:cxn modelId="{8E03E835-C633-1D46-A087-6E7F7FC60516}" type="presOf" srcId="{76914A8A-35E6-E84B-8394-3E3DCB81C203}" destId="{B4099AB4-7E67-7440-A59F-5E0AFE2A49BE}" srcOrd="0" destOrd="0" presId="urn:microsoft.com/office/officeart/2005/8/layout/cycle1"/>
    <dgm:cxn modelId="{42F3BE4A-9C4C-414A-BE0A-F41F4F68930A}" type="presOf" srcId="{C65E425F-B2EA-324E-883F-47B788740C0D}" destId="{56885809-7E53-AC47-A96A-9A1152FE6FEA}" srcOrd="0" destOrd="0" presId="urn:microsoft.com/office/officeart/2005/8/layout/cycle1"/>
    <dgm:cxn modelId="{583C0259-42FC-DD49-945C-D9FD7281048B}" type="presOf" srcId="{432177A1-CA0E-F549-9CE6-0D0B0A9FFCB0}" destId="{B9CD6A57-21CD-C142-8133-24B296CC6A8D}" srcOrd="0" destOrd="0" presId="urn:microsoft.com/office/officeart/2005/8/layout/cycle1"/>
    <dgm:cxn modelId="{7C23EF76-4C02-434A-A6A6-75BC839351FC}" type="presOf" srcId="{2AED195F-366C-B34C-B0F0-CA28C3C5BB8D}" destId="{07DA3D3E-7E75-A447-A96C-684A44FDE4B8}" srcOrd="0" destOrd="0" presId="urn:microsoft.com/office/officeart/2005/8/layout/cycle1"/>
    <dgm:cxn modelId="{8AD2BB7A-34C5-3746-B06E-5EB155899526}" type="presOf" srcId="{35532C80-C73D-E042-98A7-8A12A145342B}" destId="{38C7C6CB-ADDB-494B-B051-AAC95936FD2E}" srcOrd="0" destOrd="0" presId="urn:microsoft.com/office/officeart/2005/8/layout/cycle1"/>
    <dgm:cxn modelId="{F5C49A84-5761-5747-BEDC-82AB4C2C30E6}" srcId="{43BBA5EE-B311-C047-8BE0-6A9D9AAC0BA7}" destId="{35532C80-C73D-E042-98A7-8A12A145342B}" srcOrd="0" destOrd="0" parTransId="{EF172634-C3E5-054F-99B7-A2534281C60D}" sibTransId="{2AED195F-366C-B34C-B0F0-CA28C3C5BB8D}"/>
    <dgm:cxn modelId="{8A5931C3-6346-4D41-A529-9892ADC85DB4}" srcId="{43BBA5EE-B311-C047-8BE0-6A9D9AAC0BA7}" destId="{432177A1-CA0E-F549-9CE6-0D0B0A9FFCB0}" srcOrd="2" destOrd="0" parTransId="{C439F2B1-94CB-E747-8F1F-627D50C7394A}" sibTransId="{B97468C7-1572-4840-A5D3-EFECB8E02FAE}"/>
    <dgm:cxn modelId="{887B3AD9-D951-0A41-B7D5-7547BE43E5AC}" type="presOf" srcId="{B97468C7-1572-4840-A5D3-EFECB8E02FAE}" destId="{97901B9D-018A-7B4C-820C-2CA2C16D14BA}" srcOrd="0" destOrd="0" presId="urn:microsoft.com/office/officeart/2005/8/layout/cycle1"/>
    <dgm:cxn modelId="{C154C3E4-C2B7-044A-93E2-960442BD6D49}" type="presOf" srcId="{6A4FEC6A-29EE-CC45-8A0A-80A32CABCEFC}" destId="{8173F484-8865-6547-B483-256662B0F9FD}" srcOrd="0" destOrd="0" presId="urn:microsoft.com/office/officeart/2005/8/layout/cycle1"/>
    <dgm:cxn modelId="{B10285FB-8AE8-0B4F-BA50-E946B5BB8BF1}" type="presOf" srcId="{43BBA5EE-B311-C047-8BE0-6A9D9AAC0BA7}" destId="{251E2013-E1BC-E845-88D8-0FDC297F2921}" srcOrd="0" destOrd="0" presId="urn:microsoft.com/office/officeart/2005/8/layout/cycle1"/>
    <dgm:cxn modelId="{6249594E-FD07-3346-B050-E4C74B7DDE3E}" type="presParOf" srcId="{251E2013-E1BC-E845-88D8-0FDC297F2921}" destId="{AFAAEB58-08D7-0040-92FF-6023AC63776B}" srcOrd="0" destOrd="0" presId="urn:microsoft.com/office/officeart/2005/8/layout/cycle1"/>
    <dgm:cxn modelId="{A51BA787-62E6-1D4A-8552-32EFD6527949}" type="presParOf" srcId="{251E2013-E1BC-E845-88D8-0FDC297F2921}" destId="{38C7C6CB-ADDB-494B-B051-AAC95936FD2E}" srcOrd="1" destOrd="0" presId="urn:microsoft.com/office/officeart/2005/8/layout/cycle1"/>
    <dgm:cxn modelId="{69D01EE9-1964-8441-8FA2-F9F0915FC0C3}" type="presParOf" srcId="{251E2013-E1BC-E845-88D8-0FDC297F2921}" destId="{07DA3D3E-7E75-A447-A96C-684A44FDE4B8}" srcOrd="2" destOrd="0" presId="urn:microsoft.com/office/officeart/2005/8/layout/cycle1"/>
    <dgm:cxn modelId="{154F20C4-04A8-5641-B98E-273003ECD261}" type="presParOf" srcId="{251E2013-E1BC-E845-88D8-0FDC297F2921}" destId="{08A82C6C-C6E7-1C45-8EE3-68027FB99539}" srcOrd="3" destOrd="0" presId="urn:microsoft.com/office/officeart/2005/8/layout/cycle1"/>
    <dgm:cxn modelId="{F977D7AC-8B6C-BD45-9712-1DC8EF90A4B6}" type="presParOf" srcId="{251E2013-E1BC-E845-88D8-0FDC297F2921}" destId="{8173F484-8865-6547-B483-256662B0F9FD}" srcOrd="4" destOrd="0" presId="urn:microsoft.com/office/officeart/2005/8/layout/cycle1"/>
    <dgm:cxn modelId="{35453FEA-3506-C24A-9AA7-1B32703AC03E}" type="presParOf" srcId="{251E2013-E1BC-E845-88D8-0FDC297F2921}" destId="{94A70E35-958D-7048-93A8-CC0C0CC016E6}" srcOrd="5" destOrd="0" presId="urn:microsoft.com/office/officeart/2005/8/layout/cycle1"/>
    <dgm:cxn modelId="{0A5FE5D3-9D7B-1648-8010-CA373AB43F6F}" type="presParOf" srcId="{251E2013-E1BC-E845-88D8-0FDC297F2921}" destId="{6B832272-6C74-8748-8F87-8B981CD3F8CD}" srcOrd="6" destOrd="0" presId="urn:microsoft.com/office/officeart/2005/8/layout/cycle1"/>
    <dgm:cxn modelId="{26F9A9CF-8815-AA48-A76D-CDEA001F5D60}" type="presParOf" srcId="{251E2013-E1BC-E845-88D8-0FDC297F2921}" destId="{B9CD6A57-21CD-C142-8133-24B296CC6A8D}" srcOrd="7" destOrd="0" presId="urn:microsoft.com/office/officeart/2005/8/layout/cycle1"/>
    <dgm:cxn modelId="{5FF91F64-F09E-5340-884D-92A739A07F6C}" type="presParOf" srcId="{251E2013-E1BC-E845-88D8-0FDC297F2921}" destId="{97901B9D-018A-7B4C-820C-2CA2C16D14BA}" srcOrd="8" destOrd="0" presId="urn:microsoft.com/office/officeart/2005/8/layout/cycle1"/>
    <dgm:cxn modelId="{D6D314B0-7D6D-9E41-82B0-5C98996167B8}" type="presParOf" srcId="{251E2013-E1BC-E845-88D8-0FDC297F2921}" destId="{2CD213F0-6A36-2443-9FFB-0B1579F71776}" srcOrd="9" destOrd="0" presId="urn:microsoft.com/office/officeart/2005/8/layout/cycle1"/>
    <dgm:cxn modelId="{3C99BB88-3AEA-2841-8831-E2F28F6B1CD0}" type="presParOf" srcId="{251E2013-E1BC-E845-88D8-0FDC297F2921}" destId="{56885809-7E53-AC47-A96A-9A1152FE6FEA}" srcOrd="10" destOrd="0" presId="urn:microsoft.com/office/officeart/2005/8/layout/cycle1"/>
    <dgm:cxn modelId="{6A245B3C-EE61-3743-9962-299CE8952B1D}" type="presParOf" srcId="{251E2013-E1BC-E845-88D8-0FDC297F2921}" destId="{B4099AB4-7E67-7440-A59F-5E0AFE2A49BE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79AB1D-3CF5-204D-933A-BFC1155ADED3}" type="doc">
      <dgm:prSet loTypeId="urn:microsoft.com/office/officeart/2005/8/layout/cycle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D729B99-E7DC-324F-BF18-334154695824}">
      <dgm:prSet phldrT="[Testo]"/>
      <dgm:spPr/>
      <dgm:t>
        <a:bodyPr/>
        <a:lstStyle/>
        <a:p>
          <a:r>
            <a:rPr lang="it-IT" dirty="0"/>
            <a:t>Responsabile della Direzione – Team dell’Energia</a:t>
          </a:r>
        </a:p>
      </dgm:t>
    </dgm:pt>
    <dgm:pt modelId="{0E5B6F6E-471C-D649-A125-9ECE1B863F54}" type="parTrans" cxnId="{CE113946-2DEE-D740-9B55-3B8D9D01B04C}">
      <dgm:prSet/>
      <dgm:spPr/>
      <dgm:t>
        <a:bodyPr/>
        <a:lstStyle/>
        <a:p>
          <a:endParaRPr lang="it-IT"/>
        </a:p>
      </dgm:t>
    </dgm:pt>
    <dgm:pt modelId="{0B05771C-5A42-D245-B91A-C7BACECA861F}" type="sibTrans" cxnId="{CE113946-2DEE-D740-9B55-3B8D9D01B04C}">
      <dgm:prSet/>
      <dgm:spPr/>
      <dgm:t>
        <a:bodyPr/>
        <a:lstStyle/>
        <a:p>
          <a:endParaRPr lang="it-IT" dirty="0"/>
        </a:p>
      </dgm:t>
    </dgm:pt>
    <dgm:pt modelId="{C180058C-976F-2543-BEF3-E5D4B48BB3CB}">
      <dgm:prSet phldrT="[Testo]"/>
      <dgm:spPr/>
      <dgm:t>
        <a:bodyPr/>
        <a:lstStyle/>
        <a:p>
          <a:r>
            <a:rPr lang="it-IT" dirty="0"/>
            <a:t>Politica Energetica</a:t>
          </a:r>
        </a:p>
      </dgm:t>
    </dgm:pt>
    <dgm:pt modelId="{FE37AD62-1BF1-E949-BB6B-2E810BEB18E7}" type="parTrans" cxnId="{A825261F-59A0-4042-903C-1FE18A5D679F}">
      <dgm:prSet/>
      <dgm:spPr/>
      <dgm:t>
        <a:bodyPr/>
        <a:lstStyle/>
        <a:p>
          <a:endParaRPr lang="it-IT"/>
        </a:p>
      </dgm:t>
    </dgm:pt>
    <dgm:pt modelId="{9376E0FC-7141-4441-B36B-58BC8F40F1C3}" type="sibTrans" cxnId="{A825261F-59A0-4042-903C-1FE18A5D679F}">
      <dgm:prSet/>
      <dgm:spPr/>
      <dgm:t>
        <a:bodyPr/>
        <a:lstStyle/>
        <a:p>
          <a:endParaRPr lang="it-IT" dirty="0"/>
        </a:p>
      </dgm:t>
    </dgm:pt>
    <dgm:pt modelId="{3DA1C866-9DB0-7B43-9CD1-5DDEF935C582}">
      <dgm:prSet phldrT="[Testo]"/>
      <dgm:spPr/>
      <dgm:t>
        <a:bodyPr/>
        <a:lstStyle/>
        <a:p>
          <a:r>
            <a:rPr lang="it-IT" dirty="0"/>
            <a:t>Pianificazione Energetica</a:t>
          </a:r>
        </a:p>
      </dgm:t>
    </dgm:pt>
    <dgm:pt modelId="{7DB33C2B-78A0-1A4A-94AE-52995A0FA985}" type="parTrans" cxnId="{9569CDC4-5DE1-0743-8651-85E19D733E64}">
      <dgm:prSet/>
      <dgm:spPr/>
      <dgm:t>
        <a:bodyPr/>
        <a:lstStyle/>
        <a:p>
          <a:endParaRPr lang="it-IT"/>
        </a:p>
      </dgm:t>
    </dgm:pt>
    <dgm:pt modelId="{59F67F9F-868C-8142-8784-989541E60977}" type="sibTrans" cxnId="{9569CDC4-5DE1-0743-8651-85E19D733E64}">
      <dgm:prSet/>
      <dgm:spPr/>
      <dgm:t>
        <a:bodyPr/>
        <a:lstStyle/>
        <a:p>
          <a:endParaRPr lang="it-IT" dirty="0"/>
        </a:p>
      </dgm:t>
    </dgm:pt>
    <dgm:pt modelId="{6507891F-61F2-E848-8AD4-90721AAD93D4}">
      <dgm:prSet phldrT="[Testo]"/>
      <dgm:spPr/>
      <dgm:t>
        <a:bodyPr/>
        <a:lstStyle/>
        <a:p>
          <a:r>
            <a:rPr lang="it-IT" dirty="0"/>
            <a:t>Attuazione e funzionamento</a:t>
          </a:r>
        </a:p>
      </dgm:t>
    </dgm:pt>
    <dgm:pt modelId="{54A9C3AB-FC66-2E47-B672-79925084EC2D}" type="parTrans" cxnId="{7B441507-EEB7-3249-A229-92A37B8FE3DD}">
      <dgm:prSet/>
      <dgm:spPr/>
      <dgm:t>
        <a:bodyPr/>
        <a:lstStyle/>
        <a:p>
          <a:endParaRPr lang="it-IT"/>
        </a:p>
      </dgm:t>
    </dgm:pt>
    <dgm:pt modelId="{14EA6976-D7EC-714D-8318-FDC6E2202082}" type="sibTrans" cxnId="{7B441507-EEB7-3249-A229-92A37B8FE3DD}">
      <dgm:prSet/>
      <dgm:spPr/>
      <dgm:t>
        <a:bodyPr/>
        <a:lstStyle/>
        <a:p>
          <a:endParaRPr lang="it-IT" dirty="0"/>
        </a:p>
      </dgm:t>
    </dgm:pt>
    <dgm:pt modelId="{3F86C76E-F1CE-CB48-B09A-26BE91C8B287}">
      <dgm:prSet phldrT="[Testo]"/>
      <dgm:spPr/>
      <dgm:t>
        <a:bodyPr/>
        <a:lstStyle/>
        <a:p>
          <a:r>
            <a:rPr lang="it-IT" dirty="0"/>
            <a:t>Verifica</a:t>
          </a:r>
        </a:p>
      </dgm:t>
    </dgm:pt>
    <dgm:pt modelId="{E614DEE8-B6BB-354A-823F-C01457946792}" type="parTrans" cxnId="{DD36EF38-356D-C448-9C4A-3599EB477551}">
      <dgm:prSet/>
      <dgm:spPr/>
      <dgm:t>
        <a:bodyPr/>
        <a:lstStyle/>
        <a:p>
          <a:endParaRPr lang="it-IT"/>
        </a:p>
      </dgm:t>
    </dgm:pt>
    <dgm:pt modelId="{97F7BD22-0880-5241-89E5-2CB41E8772AE}" type="sibTrans" cxnId="{DD36EF38-356D-C448-9C4A-3599EB477551}">
      <dgm:prSet/>
      <dgm:spPr/>
      <dgm:t>
        <a:bodyPr/>
        <a:lstStyle/>
        <a:p>
          <a:endParaRPr lang="it-IT" dirty="0"/>
        </a:p>
      </dgm:t>
    </dgm:pt>
    <dgm:pt modelId="{45AFE619-1428-5549-95B2-7A4784A065AC}">
      <dgm:prSet phldrT="[Testo]"/>
      <dgm:spPr/>
      <dgm:t>
        <a:bodyPr/>
        <a:lstStyle/>
        <a:p>
          <a:r>
            <a:rPr lang="it-IT" dirty="0"/>
            <a:t>Riesame della Direzione</a:t>
          </a:r>
        </a:p>
      </dgm:t>
    </dgm:pt>
    <dgm:pt modelId="{715A25B1-9CC6-EA42-8FBB-BF6C70605868}" type="parTrans" cxnId="{E93D9C1C-EDD2-C94A-9833-66E2A7482FAB}">
      <dgm:prSet/>
      <dgm:spPr/>
      <dgm:t>
        <a:bodyPr/>
        <a:lstStyle/>
        <a:p>
          <a:endParaRPr lang="it-IT"/>
        </a:p>
      </dgm:t>
    </dgm:pt>
    <dgm:pt modelId="{2A5EDA2A-7923-4946-A2BB-ED5D50E791CA}" type="sibTrans" cxnId="{E93D9C1C-EDD2-C94A-9833-66E2A7482FAB}">
      <dgm:prSet/>
      <dgm:spPr/>
      <dgm:t>
        <a:bodyPr/>
        <a:lstStyle/>
        <a:p>
          <a:endParaRPr lang="it-IT" dirty="0"/>
        </a:p>
      </dgm:t>
    </dgm:pt>
    <dgm:pt modelId="{D7D2D2F0-0CCD-DB42-B90A-FCD295D55028}" type="pres">
      <dgm:prSet presAssocID="{9779AB1D-3CF5-204D-933A-BFC1155ADED3}" presName="cycle" presStyleCnt="0">
        <dgm:presLayoutVars>
          <dgm:dir/>
          <dgm:resizeHandles val="exact"/>
        </dgm:presLayoutVars>
      </dgm:prSet>
      <dgm:spPr/>
    </dgm:pt>
    <dgm:pt modelId="{C720FEC4-CC1D-6045-859A-C2CB484F92B6}" type="pres">
      <dgm:prSet presAssocID="{BD729B99-E7DC-324F-BF18-334154695824}" presName="node" presStyleLbl="node1" presStyleIdx="0" presStyleCnt="6" custRadScaleRad="91252" custRadScaleInc="5749">
        <dgm:presLayoutVars>
          <dgm:bulletEnabled val="1"/>
        </dgm:presLayoutVars>
      </dgm:prSet>
      <dgm:spPr/>
    </dgm:pt>
    <dgm:pt modelId="{77DB9F23-83FD-9D43-9449-7AA052313DB5}" type="pres">
      <dgm:prSet presAssocID="{0B05771C-5A42-D245-B91A-C7BACECA861F}" presName="sibTrans" presStyleLbl="sibTrans2D1" presStyleIdx="0" presStyleCnt="6"/>
      <dgm:spPr/>
    </dgm:pt>
    <dgm:pt modelId="{8B0C8403-EDC9-7D48-8E2B-2918C16C0EFB}" type="pres">
      <dgm:prSet presAssocID="{0B05771C-5A42-D245-B91A-C7BACECA861F}" presName="connectorText" presStyleLbl="sibTrans2D1" presStyleIdx="0" presStyleCnt="6"/>
      <dgm:spPr/>
    </dgm:pt>
    <dgm:pt modelId="{1EFB45BD-8C01-2F49-8A5D-5A34E765636D}" type="pres">
      <dgm:prSet presAssocID="{C180058C-976F-2543-BEF3-E5D4B48BB3CB}" presName="node" presStyleLbl="node1" presStyleIdx="1" presStyleCnt="6">
        <dgm:presLayoutVars>
          <dgm:bulletEnabled val="1"/>
        </dgm:presLayoutVars>
      </dgm:prSet>
      <dgm:spPr/>
    </dgm:pt>
    <dgm:pt modelId="{FA9DBED2-B00E-794C-A584-B0498E1B455E}" type="pres">
      <dgm:prSet presAssocID="{9376E0FC-7141-4441-B36B-58BC8F40F1C3}" presName="sibTrans" presStyleLbl="sibTrans2D1" presStyleIdx="1" presStyleCnt="6"/>
      <dgm:spPr/>
    </dgm:pt>
    <dgm:pt modelId="{2063C627-C88A-F747-98DF-4F6826EAF665}" type="pres">
      <dgm:prSet presAssocID="{9376E0FC-7141-4441-B36B-58BC8F40F1C3}" presName="connectorText" presStyleLbl="sibTrans2D1" presStyleIdx="1" presStyleCnt="6"/>
      <dgm:spPr/>
    </dgm:pt>
    <dgm:pt modelId="{C4DE6793-7D63-F743-96B7-08FBFE5E8F95}" type="pres">
      <dgm:prSet presAssocID="{3DA1C866-9DB0-7B43-9CD1-5DDEF935C582}" presName="node" presStyleLbl="node1" presStyleIdx="2" presStyleCnt="6">
        <dgm:presLayoutVars>
          <dgm:bulletEnabled val="1"/>
        </dgm:presLayoutVars>
      </dgm:prSet>
      <dgm:spPr/>
    </dgm:pt>
    <dgm:pt modelId="{A5353F6A-313B-F045-9612-8E4E1A3ED6CD}" type="pres">
      <dgm:prSet presAssocID="{59F67F9F-868C-8142-8784-989541E60977}" presName="sibTrans" presStyleLbl="sibTrans2D1" presStyleIdx="2" presStyleCnt="6"/>
      <dgm:spPr/>
    </dgm:pt>
    <dgm:pt modelId="{3C1DA95C-B324-C04F-8419-6C7911F613C4}" type="pres">
      <dgm:prSet presAssocID="{59F67F9F-868C-8142-8784-989541E60977}" presName="connectorText" presStyleLbl="sibTrans2D1" presStyleIdx="2" presStyleCnt="6"/>
      <dgm:spPr/>
    </dgm:pt>
    <dgm:pt modelId="{8CF1A65C-CD87-4B4C-A3D9-11B747E0FAEC}" type="pres">
      <dgm:prSet presAssocID="{6507891F-61F2-E848-8AD4-90721AAD93D4}" presName="node" presStyleLbl="node1" presStyleIdx="3" presStyleCnt="6">
        <dgm:presLayoutVars>
          <dgm:bulletEnabled val="1"/>
        </dgm:presLayoutVars>
      </dgm:prSet>
      <dgm:spPr/>
    </dgm:pt>
    <dgm:pt modelId="{FFE5133C-018B-9941-B0D7-3F8F0657EE82}" type="pres">
      <dgm:prSet presAssocID="{14EA6976-D7EC-714D-8318-FDC6E2202082}" presName="sibTrans" presStyleLbl="sibTrans2D1" presStyleIdx="3" presStyleCnt="6"/>
      <dgm:spPr/>
    </dgm:pt>
    <dgm:pt modelId="{9086F5C4-EF81-E746-A89E-9BFA016B1168}" type="pres">
      <dgm:prSet presAssocID="{14EA6976-D7EC-714D-8318-FDC6E2202082}" presName="connectorText" presStyleLbl="sibTrans2D1" presStyleIdx="3" presStyleCnt="6"/>
      <dgm:spPr/>
    </dgm:pt>
    <dgm:pt modelId="{7C97C8A7-EF1C-E443-AD17-C9D1C2CDA77D}" type="pres">
      <dgm:prSet presAssocID="{3F86C76E-F1CE-CB48-B09A-26BE91C8B287}" presName="node" presStyleLbl="node1" presStyleIdx="4" presStyleCnt="6">
        <dgm:presLayoutVars>
          <dgm:bulletEnabled val="1"/>
        </dgm:presLayoutVars>
      </dgm:prSet>
      <dgm:spPr/>
    </dgm:pt>
    <dgm:pt modelId="{89998C92-2ED1-A34E-B72C-19CC0DECC32D}" type="pres">
      <dgm:prSet presAssocID="{97F7BD22-0880-5241-89E5-2CB41E8772AE}" presName="sibTrans" presStyleLbl="sibTrans2D1" presStyleIdx="4" presStyleCnt="6"/>
      <dgm:spPr/>
    </dgm:pt>
    <dgm:pt modelId="{460AE87E-3C15-934C-B985-1BF8152790E8}" type="pres">
      <dgm:prSet presAssocID="{97F7BD22-0880-5241-89E5-2CB41E8772AE}" presName="connectorText" presStyleLbl="sibTrans2D1" presStyleIdx="4" presStyleCnt="6"/>
      <dgm:spPr/>
    </dgm:pt>
    <dgm:pt modelId="{32735983-9ACD-9246-90F7-600A2D1E79CC}" type="pres">
      <dgm:prSet presAssocID="{45AFE619-1428-5549-95B2-7A4784A065AC}" presName="node" presStyleLbl="node1" presStyleIdx="5" presStyleCnt="6" custScaleX="106254" custScaleY="102921">
        <dgm:presLayoutVars>
          <dgm:bulletEnabled val="1"/>
        </dgm:presLayoutVars>
      </dgm:prSet>
      <dgm:spPr/>
    </dgm:pt>
    <dgm:pt modelId="{B060C3EC-9D67-C144-A744-99C965AA1F5A}" type="pres">
      <dgm:prSet presAssocID="{2A5EDA2A-7923-4946-A2BB-ED5D50E791CA}" presName="sibTrans" presStyleLbl="sibTrans2D1" presStyleIdx="5" presStyleCnt="6"/>
      <dgm:spPr/>
    </dgm:pt>
    <dgm:pt modelId="{C5C791CE-B3CE-8540-A98E-F51D17CA044F}" type="pres">
      <dgm:prSet presAssocID="{2A5EDA2A-7923-4946-A2BB-ED5D50E791CA}" presName="connectorText" presStyleLbl="sibTrans2D1" presStyleIdx="5" presStyleCnt="6"/>
      <dgm:spPr/>
    </dgm:pt>
  </dgm:ptLst>
  <dgm:cxnLst>
    <dgm:cxn modelId="{2A047505-F268-DE47-A344-388C8826353E}" type="presOf" srcId="{9376E0FC-7141-4441-B36B-58BC8F40F1C3}" destId="{2063C627-C88A-F747-98DF-4F6826EAF665}" srcOrd="1" destOrd="0" presId="urn:microsoft.com/office/officeart/2005/8/layout/cycle2"/>
    <dgm:cxn modelId="{7B441507-EEB7-3249-A229-92A37B8FE3DD}" srcId="{9779AB1D-3CF5-204D-933A-BFC1155ADED3}" destId="{6507891F-61F2-E848-8AD4-90721AAD93D4}" srcOrd="3" destOrd="0" parTransId="{54A9C3AB-FC66-2E47-B672-79925084EC2D}" sibTransId="{14EA6976-D7EC-714D-8318-FDC6E2202082}"/>
    <dgm:cxn modelId="{20981714-F384-7A49-9006-2D0E43CC5465}" type="presOf" srcId="{45AFE619-1428-5549-95B2-7A4784A065AC}" destId="{32735983-9ACD-9246-90F7-600A2D1E79CC}" srcOrd="0" destOrd="0" presId="urn:microsoft.com/office/officeart/2005/8/layout/cycle2"/>
    <dgm:cxn modelId="{B949E616-B886-B34F-BE58-B069512C80A9}" type="presOf" srcId="{59F67F9F-868C-8142-8784-989541E60977}" destId="{3C1DA95C-B324-C04F-8419-6C7911F613C4}" srcOrd="1" destOrd="0" presId="urn:microsoft.com/office/officeart/2005/8/layout/cycle2"/>
    <dgm:cxn modelId="{E93D9C1C-EDD2-C94A-9833-66E2A7482FAB}" srcId="{9779AB1D-3CF5-204D-933A-BFC1155ADED3}" destId="{45AFE619-1428-5549-95B2-7A4784A065AC}" srcOrd="5" destOrd="0" parTransId="{715A25B1-9CC6-EA42-8FBB-BF6C70605868}" sibTransId="{2A5EDA2A-7923-4946-A2BB-ED5D50E791CA}"/>
    <dgm:cxn modelId="{A825261F-59A0-4042-903C-1FE18A5D679F}" srcId="{9779AB1D-3CF5-204D-933A-BFC1155ADED3}" destId="{C180058C-976F-2543-BEF3-E5D4B48BB3CB}" srcOrd="1" destOrd="0" parTransId="{FE37AD62-1BF1-E949-BB6B-2E810BEB18E7}" sibTransId="{9376E0FC-7141-4441-B36B-58BC8F40F1C3}"/>
    <dgm:cxn modelId="{92A85B21-4381-674E-ABA9-9E4D7DD32739}" type="presOf" srcId="{2A5EDA2A-7923-4946-A2BB-ED5D50E791CA}" destId="{C5C791CE-B3CE-8540-A98E-F51D17CA044F}" srcOrd="1" destOrd="0" presId="urn:microsoft.com/office/officeart/2005/8/layout/cycle2"/>
    <dgm:cxn modelId="{6ED65C2E-1BAB-3847-8B6F-3D1E4021A96E}" type="presOf" srcId="{3DA1C866-9DB0-7B43-9CD1-5DDEF935C582}" destId="{C4DE6793-7D63-F743-96B7-08FBFE5E8F95}" srcOrd="0" destOrd="0" presId="urn:microsoft.com/office/officeart/2005/8/layout/cycle2"/>
    <dgm:cxn modelId="{DD36EF38-356D-C448-9C4A-3599EB477551}" srcId="{9779AB1D-3CF5-204D-933A-BFC1155ADED3}" destId="{3F86C76E-F1CE-CB48-B09A-26BE91C8B287}" srcOrd="4" destOrd="0" parTransId="{E614DEE8-B6BB-354A-823F-C01457946792}" sibTransId="{97F7BD22-0880-5241-89E5-2CB41E8772AE}"/>
    <dgm:cxn modelId="{2B128944-5668-CC42-8D94-86C2AD3A9B4B}" type="presOf" srcId="{C180058C-976F-2543-BEF3-E5D4B48BB3CB}" destId="{1EFB45BD-8C01-2F49-8A5D-5A34E765636D}" srcOrd="0" destOrd="0" presId="urn:microsoft.com/office/officeart/2005/8/layout/cycle2"/>
    <dgm:cxn modelId="{CE113946-2DEE-D740-9B55-3B8D9D01B04C}" srcId="{9779AB1D-3CF5-204D-933A-BFC1155ADED3}" destId="{BD729B99-E7DC-324F-BF18-334154695824}" srcOrd="0" destOrd="0" parTransId="{0E5B6F6E-471C-D649-A125-9ECE1B863F54}" sibTransId="{0B05771C-5A42-D245-B91A-C7BACECA861F}"/>
    <dgm:cxn modelId="{F8E83047-DE3C-7345-9424-E1E25E27FA26}" type="presOf" srcId="{0B05771C-5A42-D245-B91A-C7BACECA861F}" destId="{77DB9F23-83FD-9D43-9449-7AA052313DB5}" srcOrd="0" destOrd="0" presId="urn:microsoft.com/office/officeart/2005/8/layout/cycle2"/>
    <dgm:cxn modelId="{9E583655-A3FC-7547-BB81-28A356322C3C}" type="presOf" srcId="{0B05771C-5A42-D245-B91A-C7BACECA861F}" destId="{8B0C8403-EDC9-7D48-8E2B-2918C16C0EFB}" srcOrd="1" destOrd="0" presId="urn:microsoft.com/office/officeart/2005/8/layout/cycle2"/>
    <dgm:cxn modelId="{8ED3CC55-DE5D-464F-AAD9-8F5064B4DD34}" type="presOf" srcId="{9376E0FC-7141-4441-B36B-58BC8F40F1C3}" destId="{FA9DBED2-B00E-794C-A584-B0498E1B455E}" srcOrd="0" destOrd="0" presId="urn:microsoft.com/office/officeart/2005/8/layout/cycle2"/>
    <dgm:cxn modelId="{116D5159-17EC-5F45-84BF-D078B364CE91}" type="presOf" srcId="{14EA6976-D7EC-714D-8318-FDC6E2202082}" destId="{9086F5C4-EF81-E746-A89E-9BFA016B1168}" srcOrd="1" destOrd="0" presId="urn:microsoft.com/office/officeart/2005/8/layout/cycle2"/>
    <dgm:cxn modelId="{3CACD161-19D6-4547-9E78-B8FC56736A96}" type="presOf" srcId="{3F86C76E-F1CE-CB48-B09A-26BE91C8B287}" destId="{7C97C8A7-EF1C-E443-AD17-C9D1C2CDA77D}" srcOrd="0" destOrd="0" presId="urn:microsoft.com/office/officeart/2005/8/layout/cycle2"/>
    <dgm:cxn modelId="{EC6FCA6F-01F4-9140-AFB6-D53F441D576A}" type="presOf" srcId="{97F7BD22-0880-5241-89E5-2CB41E8772AE}" destId="{89998C92-2ED1-A34E-B72C-19CC0DECC32D}" srcOrd="0" destOrd="0" presId="urn:microsoft.com/office/officeart/2005/8/layout/cycle2"/>
    <dgm:cxn modelId="{0E02A286-9D6B-9D47-9034-16D94273C87D}" type="presOf" srcId="{BD729B99-E7DC-324F-BF18-334154695824}" destId="{C720FEC4-CC1D-6045-859A-C2CB484F92B6}" srcOrd="0" destOrd="0" presId="urn:microsoft.com/office/officeart/2005/8/layout/cycle2"/>
    <dgm:cxn modelId="{E4977487-4242-AB40-9043-B92D3F1731D9}" type="presOf" srcId="{2A5EDA2A-7923-4946-A2BB-ED5D50E791CA}" destId="{B060C3EC-9D67-C144-A744-99C965AA1F5A}" srcOrd="0" destOrd="0" presId="urn:microsoft.com/office/officeart/2005/8/layout/cycle2"/>
    <dgm:cxn modelId="{6A96C78A-CD91-BD40-A5D0-6F74B0A2785A}" type="presOf" srcId="{97F7BD22-0880-5241-89E5-2CB41E8772AE}" destId="{460AE87E-3C15-934C-B985-1BF8152790E8}" srcOrd="1" destOrd="0" presId="urn:microsoft.com/office/officeart/2005/8/layout/cycle2"/>
    <dgm:cxn modelId="{9569CDC4-5DE1-0743-8651-85E19D733E64}" srcId="{9779AB1D-3CF5-204D-933A-BFC1155ADED3}" destId="{3DA1C866-9DB0-7B43-9CD1-5DDEF935C582}" srcOrd="2" destOrd="0" parTransId="{7DB33C2B-78A0-1A4A-94AE-52995A0FA985}" sibTransId="{59F67F9F-868C-8142-8784-989541E60977}"/>
    <dgm:cxn modelId="{A699DAC9-5FE5-AF48-AF17-6C8AF3F68671}" type="presOf" srcId="{59F67F9F-868C-8142-8784-989541E60977}" destId="{A5353F6A-313B-F045-9612-8E4E1A3ED6CD}" srcOrd="0" destOrd="0" presId="urn:microsoft.com/office/officeart/2005/8/layout/cycle2"/>
    <dgm:cxn modelId="{7B1AEDE4-FB5F-4D4F-B4D2-8A8E81860F47}" type="presOf" srcId="{6507891F-61F2-E848-8AD4-90721AAD93D4}" destId="{8CF1A65C-CD87-4B4C-A3D9-11B747E0FAEC}" srcOrd="0" destOrd="0" presId="urn:microsoft.com/office/officeart/2005/8/layout/cycle2"/>
    <dgm:cxn modelId="{BF2821E9-A7E0-5641-AC7D-50637EF86554}" type="presOf" srcId="{14EA6976-D7EC-714D-8318-FDC6E2202082}" destId="{FFE5133C-018B-9941-B0D7-3F8F0657EE82}" srcOrd="0" destOrd="0" presId="urn:microsoft.com/office/officeart/2005/8/layout/cycle2"/>
    <dgm:cxn modelId="{54FF07F7-01E6-6849-873F-1DDA2577B16D}" type="presOf" srcId="{9779AB1D-3CF5-204D-933A-BFC1155ADED3}" destId="{D7D2D2F0-0CCD-DB42-B90A-FCD295D55028}" srcOrd="0" destOrd="0" presId="urn:microsoft.com/office/officeart/2005/8/layout/cycle2"/>
    <dgm:cxn modelId="{A0446312-49F6-EF43-A384-9C9943789651}" type="presParOf" srcId="{D7D2D2F0-0CCD-DB42-B90A-FCD295D55028}" destId="{C720FEC4-CC1D-6045-859A-C2CB484F92B6}" srcOrd="0" destOrd="0" presId="urn:microsoft.com/office/officeart/2005/8/layout/cycle2"/>
    <dgm:cxn modelId="{FB92EBEA-D77D-3045-BEB4-0B597101451C}" type="presParOf" srcId="{D7D2D2F0-0CCD-DB42-B90A-FCD295D55028}" destId="{77DB9F23-83FD-9D43-9449-7AA052313DB5}" srcOrd="1" destOrd="0" presId="urn:microsoft.com/office/officeart/2005/8/layout/cycle2"/>
    <dgm:cxn modelId="{19F438BB-8D0B-674C-BEC0-10E7D6A97693}" type="presParOf" srcId="{77DB9F23-83FD-9D43-9449-7AA052313DB5}" destId="{8B0C8403-EDC9-7D48-8E2B-2918C16C0EFB}" srcOrd="0" destOrd="0" presId="urn:microsoft.com/office/officeart/2005/8/layout/cycle2"/>
    <dgm:cxn modelId="{77CC27F3-085D-3F4D-81A7-E4C1BA61BA42}" type="presParOf" srcId="{D7D2D2F0-0CCD-DB42-B90A-FCD295D55028}" destId="{1EFB45BD-8C01-2F49-8A5D-5A34E765636D}" srcOrd="2" destOrd="0" presId="urn:microsoft.com/office/officeart/2005/8/layout/cycle2"/>
    <dgm:cxn modelId="{393E201B-3C33-0643-A0EE-D6DC41A2EE34}" type="presParOf" srcId="{D7D2D2F0-0CCD-DB42-B90A-FCD295D55028}" destId="{FA9DBED2-B00E-794C-A584-B0498E1B455E}" srcOrd="3" destOrd="0" presId="urn:microsoft.com/office/officeart/2005/8/layout/cycle2"/>
    <dgm:cxn modelId="{35572C15-CF69-0344-91C7-7E4B2831F976}" type="presParOf" srcId="{FA9DBED2-B00E-794C-A584-B0498E1B455E}" destId="{2063C627-C88A-F747-98DF-4F6826EAF665}" srcOrd="0" destOrd="0" presId="urn:microsoft.com/office/officeart/2005/8/layout/cycle2"/>
    <dgm:cxn modelId="{D40C8212-F69D-5A4A-B373-24B0B8CA5553}" type="presParOf" srcId="{D7D2D2F0-0CCD-DB42-B90A-FCD295D55028}" destId="{C4DE6793-7D63-F743-96B7-08FBFE5E8F95}" srcOrd="4" destOrd="0" presId="urn:microsoft.com/office/officeart/2005/8/layout/cycle2"/>
    <dgm:cxn modelId="{E2A6B6D2-4AB0-D840-8110-6F43EC7720AD}" type="presParOf" srcId="{D7D2D2F0-0CCD-DB42-B90A-FCD295D55028}" destId="{A5353F6A-313B-F045-9612-8E4E1A3ED6CD}" srcOrd="5" destOrd="0" presId="urn:microsoft.com/office/officeart/2005/8/layout/cycle2"/>
    <dgm:cxn modelId="{80F73D58-5ED9-164C-8C43-8FB2A218E711}" type="presParOf" srcId="{A5353F6A-313B-F045-9612-8E4E1A3ED6CD}" destId="{3C1DA95C-B324-C04F-8419-6C7911F613C4}" srcOrd="0" destOrd="0" presId="urn:microsoft.com/office/officeart/2005/8/layout/cycle2"/>
    <dgm:cxn modelId="{70292AFA-72F0-E949-A612-4DBEFA94889A}" type="presParOf" srcId="{D7D2D2F0-0CCD-DB42-B90A-FCD295D55028}" destId="{8CF1A65C-CD87-4B4C-A3D9-11B747E0FAEC}" srcOrd="6" destOrd="0" presId="urn:microsoft.com/office/officeart/2005/8/layout/cycle2"/>
    <dgm:cxn modelId="{6BE21208-FFAF-3C49-9484-6F7F914778FB}" type="presParOf" srcId="{D7D2D2F0-0CCD-DB42-B90A-FCD295D55028}" destId="{FFE5133C-018B-9941-B0D7-3F8F0657EE82}" srcOrd="7" destOrd="0" presId="urn:microsoft.com/office/officeart/2005/8/layout/cycle2"/>
    <dgm:cxn modelId="{F1D6CAE2-A1E8-AF42-BCA9-782B70B948C8}" type="presParOf" srcId="{FFE5133C-018B-9941-B0D7-3F8F0657EE82}" destId="{9086F5C4-EF81-E746-A89E-9BFA016B1168}" srcOrd="0" destOrd="0" presId="urn:microsoft.com/office/officeart/2005/8/layout/cycle2"/>
    <dgm:cxn modelId="{00A0F41F-8A0D-ED4D-8D0E-D0DA6B5E4D15}" type="presParOf" srcId="{D7D2D2F0-0CCD-DB42-B90A-FCD295D55028}" destId="{7C97C8A7-EF1C-E443-AD17-C9D1C2CDA77D}" srcOrd="8" destOrd="0" presId="urn:microsoft.com/office/officeart/2005/8/layout/cycle2"/>
    <dgm:cxn modelId="{716F7737-4142-4445-8C58-7089E4FA85D1}" type="presParOf" srcId="{D7D2D2F0-0CCD-DB42-B90A-FCD295D55028}" destId="{89998C92-2ED1-A34E-B72C-19CC0DECC32D}" srcOrd="9" destOrd="0" presId="urn:microsoft.com/office/officeart/2005/8/layout/cycle2"/>
    <dgm:cxn modelId="{4E0F07B6-159A-0646-A3B6-86C7E915439C}" type="presParOf" srcId="{89998C92-2ED1-A34E-B72C-19CC0DECC32D}" destId="{460AE87E-3C15-934C-B985-1BF8152790E8}" srcOrd="0" destOrd="0" presId="urn:microsoft.com/office/officeart/2005/8/layout/cycle2"/>
    <dgm:cxn modelId="{4322D670-D543-1944-8743-431EE47864E2}" type="presParOf" srcId="{D7D2D2F0-0CCD-DB42-B90A-FCD295D55028}" destId="{32735983-9ACD-9246-90F7-600A2D1E79CC}" srcOrd="10" destOrd="0" presId="urn:microsoft.com/office/officeart/2005/8/layout/cycle2"/>
    <dgm:cxn modelId="{10AB738E-22CE-0943-A676-9DEA88A8BA20}" type="presParOf" srcId="{D7D2D2F0-0CCD-DB42-B90A-FCD295D55028}" destId="{B060C3EC-9D67-C144-A744-99C965AA1F5A}" srcOrd="11" destOrd="0" presId="urn:microsoft.com/office/officeart/2005/8/layout/cycle2"/>
    <dgm:cxn modelId="{52F44BC7-D440-3147-9248-DDCAFB4EAD51}" type="presParOf" srcId="{B060C3EC-9D67-C144-A744-99C965AA1F5A}" destId="{C5C791CE-B3CE-8540-A98E-F51D17CA044F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C7C6CB-ADDB-494B-B051-AAC95936FD2E}">
      <dsp:nvSpPr>
        <dsp:cNvPr id="0" name=""/>
        <dsp:cNvSpPr/>
      </dsp:nvSpPr>
      <dsp:spPr>
        <a:xfrm>
          <a:off x="3551358" y="90962"/>
          <a:ext cx="1437679" cy="14376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 dirty="0"/>
            <a:t>PROGETTARE</a:t>
          </a:r>
          <a:br>
            <a:rPr lang="it-IT" sz="1900" kern="1200" dirty="0"/>
          </a:br>
          <a:r>
            <a:rPr lang="it-IT" sz="1900" kern="1200" dirty="0"/>
            <a:t>PIANIFICARE</a:t>
          </a:r>
        </a:p>
      </dsp:txBody>
      <dsp:txXfrm>
        <a:off x="3551358" y="90962"/>
        <a:ext cx="1437679" cy="1437679"/>
      </dsp:txXfrm>
    </dsp:sp>
    <dsp:sp modelId="{07DA3D3E-7E75-A447-A96C-684A44FDE4B8}">
      <dsp:nvSpPr>
        <dsp:cNvPr id="0" name=""/>
        <dsp:cNvSpPr/>
      </dsp:nvSpPr>
      <dsp:spPr>
        <a:xfrm>
          <a:off x="1015841" y="-158"/>
          <a:ext cx="4064317" cy="4064317"/>
        </a:xfrm>
        <a:prstGeom prst="circularArrow">
          <a:avLst>
            <a:gd name="adj1" fmla="val 6898"/>
            <a:gd name="adj2" fmla="val 465012"/>
            <a:gd name="adj3" fmla="val 550847"/>
            <a:gd name="adj4" fmla="val 20584141"/>
            <a:gd name="adj5" fmla="val 8047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173F484-8865-6547-B483-256662B0F9FD}">
      <dsp:nvSpPr>
        <dsp:cNvPr id="0" name=""/>
        <dsp:cNvSpPr/>
      </dsp:nvSpPr>
      <dsp:spPr>
        <a:xfrm>
          <a:off x="3551358" y="2535358"/>
          <a:ext cx="1437679" cy="14376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 dirty="0"/>
            <a:t>INTERVENIRE</a:t>
          </a:r>
        </a:p>
      </dsp:txBody>
      <dsp:txXfrm>
        <a:off x="3551358" y="2535358"/>
        <a:ext cx="1437679" cy="1437679"/>
      </dsp:txXfrm>
    </dsp:sp>
    <dsp:sp modelId="{94A70E35-958D-7048-93A8-CC0C0CC016E6}">
      <dsp:nvSpPr>
        <dsp:cNvPr id="0" name=""/>
        <dsp:cNvSpPr/>
      </dsp:nvSpPr>
      <dsp:spPr>
        <a:xfrm>
          <a:off x="1015841" y="-158"/>
          <a:ext cx="4064317" cy="4064317"/>
        </a:xfrm>
        <a:prstGeom prst="circularArrow">
          <a:avLst>
            <a:gd name="adj1" fmla="val 6898"/>
            <a:gd name="adj2" fmla="val 465012"/>
            <a:gd name="adj3" fmla="val 5950847"/>
            <a:gd name="adj4" fmla="val 4384141"/>
            <a:gd name="adj5" fmla="val 8047"/>
          </a:avLst>
        </a:prstGeom>
        <a:gradFill rotWithShape="0">
          <a:gsLst>
            <a:gs pos="0">
              <a:srgbClr val="0070C0"/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9CD6A57-21CD-C142-8133-24B296CC6A8D}">
      <dsp:nvSpPr>
        <dsp:cNvPr id="0" name=""/>
        <dsp:cNvSpPr/>
      </dsp:nvSpPr>
      <dsp:spPr>
        <a:xfrm>
          <a:off x="1106962" y="2535358"/>
          <a:ext cx="1437679" cy="14376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 dirty="0"/>
            <a:t>MONITORARE</a:t>
          </a:r>
        </a:p>
      </dsp:txBody>
      <dsp:txXfrm>
        <a:off x="1106962" y="2535358"/>
        <a:ext cx="1437679" cy="1437679"/>
      </dsp:txXfrm>
    </dsp:sp>
    <dsp:sp modelId="{97901B9D-018A-7B4C-820C-2CA2C16D14BA}">
      <dsp:nvSpPr>
        <dsp:cNvPr id="0" name=""/>
        <dsp:cNvSpPr/>
      </dsp:nvSpPr>
      <dsp:spPr>
        <a:xfrm>
          <a:off x="1015841" y="-158"/>
          <a:ext cx="4064317" cy="4064317"/>
        </a:xfrm>
        <a:prstGeom prst="circularArrow">
          <a:avLst>
            <a:gd name="adj1" fmla="val 6898"/>
            <a:gd name="adj2" fmla="val 465012"/>
            <a:gd name="adj3" fmla="val 11350847"/>
            <a:gd name="adj4" fmla="val 9784141"/>
            <a:gd name="adj5" fmla="val 8047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6885809-7E53-AC47-A96A-9A1152FE6FEA}">
      <dsp:nvSpPr>
        <dsp:cNvPr id="0" name=""/>
        <dsp:cNvSpPr/>
      </dsp:nvSpPr>
      <dsp:spPr>
        <a:xfrm>
          <a:off x="1106962" y="90962"/>
          <a:ext cx="1437679" cy="14376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900" kern="1200" dirty="0"/>
            <a:t>CONOSCERE</a:t>
          </a:r>
        </a:p>
      </dsp:txBody>
      <dsp:txXfrm>
        <a:off x="1106962" y="90962"/>
        <a:ext cx="1437679" cy="1437679"/>
      </dsp:txXfrm>
    </dsp:sp>
    <dsp:sp modelId="{B4099AB4-7E67-7440-A59F-5E0AFE2A49BE}">
      <dsp:nvSpPr>
        <dsp:cNvPr id="0" name=""/>
        <dsp:cNvSpPr/>
      </dsp:nvSpPr>
      <dsp:spPr>
        <a:xfrm>
          <a:off x="1015841" y="-158"/>
          <a:ext cx="4064317" cy="4064317"/>
        </a:xfrm>
        <a:prstGeom prst="circularArrow">
          <a:avLst>
            <a:gd name="adj1" fmla="val 6898"/>
            <a:gd name="adj2" fmla="val 465012"/>
            <a:gd name="adj3" fmla="val 16750847"/>
            <a:gd name="adj4" fmla="val 15184141"/>
            <a:gd name="adj5" fmla="val 8047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20FEC4-CC1D-6045-859A-C2CB484F92B6}">
      <dsp:nvSpPr>
        <dsp:cNvPr id="0" name=""/>
        <dsp:cNvSpPr/>
      </dsp:nvSpPr>
      <dsp:spPr>
        <a:xfrm>
          <a:off x="2987317" y="152513"/>
          <a:ext cx="1141015" cy="11410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900" kern="1200" dirty="0"/>
            <a:t>Responsabile della Direzione – Team dell’Energia</a:t>
          </a:r>
        </a:p>
      </dsp:txBody>
      <dsp:txXfrm>
        <a:off x="3154415" y="319611"/>
        <a:ext cx="806819" cy="806819"/>
      </dsp:txXfrm>
    </dsp:sp>
    <dsp:sp modelId="{77DB9F23-83FD-9D43-9449-7AA052313DB5}">
      <dsp:nvSpPr>
        <dsp:cNvPr id="0" name=""/>
        <dsp:cNvSpPr/>
      </dsp:nvSpPr>
      <dsp:spPr>
        <a:xfrm rot="1570294">
          <a:off x="4147879" y="880139"/>
          <a:ext cx="242895" cy="38509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700" kern="1200" dirty="0"/>
        </a:p>
      </dsp:txBody>
      <dsp:txXfrm>
        <a:off x="4151614" y="941087"/>
        <a:ext cx="170027" cy="231056"/>
      </dsp:txXfrm>
    </dsp:sp>
    <dsp:sp modelId="{1EFB45BD-8C01-2F49-8A5D-5A34E765636D}">
      <dsp:nvSpPr>
        <dsp:cNvPr id="0" name=""/>
        <dsp:cNvSpPr/>
      </dsp:nvSpPr>
      <dsp:spPr>
        <a:xfrm>
          <a:off x="4422661" y="857906"/>
          <a:ext cx="1141015" cy="11410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900" kern="1200" dirty="0"/>
            <a:t>Politica Energetica</a:t>
          </a:r>
        </a:p>
      </dsp:txBody>
      <dsp:txXfrm>
        <a:off x="4589759" y="1025004"/>
        <a:ext cx="806819" cy="806819"/>
      </dsp:txXfrm>
    </dsp:sp>
    <dsp:sp modelId="{FA9DBED2-B00E-794C-A584-B0498E1B455E}">
      <dsp:nvSpPr>
        <dsp:cNvPr id="0" name=""/>
        <dsp:cNvSpPr/>
      </dsp:nvSpPr>
      <dsp:spPr>
        <a:xfrm rot="5400000">
          <a:off x="4841944" y="2083145"/>
          <a:ext cx="302449" cy="38509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700" kern="1200" dirty="0"/>
        </a:p>
      </dsp:txBody>
      <dsp:txXfrm>
        <a:off x="4887312" y="2114796"/>
        <a:ext cx="211714" cy="231056"/>
      </dsp:txXfrm>
    </dsp:sp>
    <dsp:sp modelId="{C4DE6793-7D63-F743-96B7-08FBFE5E8F95}">
      <dsp:nvSpPr>
        <dsp:cNvPr id="0" name=""/>
        <dsp:cNvSpPr/>
      </dsp:nvSpPr>
      <dsp:spPr>
        <a:xfrm>
          <a:off x="4422661" y="2569581"/>
          <a:ext cx="1141015" cy="11410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900" kern="1200" dirty="0"/>
            <a:t>Pianificazione Energetica</a:t>
          </a:r>
        </a:p>
      </dsp:txBody>
      <dsp:txXfrm>
        <a:off x="4589759" y="2736679"/>
        <a:ext cx="806819" cy="806819"/>
      </dsp:txXfrm>
    </dsp:sp>
    <dsp:sp modelId="{A5353F6A-313B-F045-9612-8E4E1A3ED6CD}">
      <dsp:nvSpPr>
        <dsp:cNvPr id="0" name=""/>
        <dsp:cNvSpPr/>
      </dsp:nvSpPr>
      <dsp:spPr>
        <a:xfrm rot="9000000">
          <a:off x="4108180" y="3371181"/>
          <a:ext cx="302449" cy="38509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700" kern="1200" dirty="0"/>
        </a:p>
      </dsp:txBody>
      <dsp:txXfrm rot="10800000">
        <a:off x="4192837" y="3425515"/>
        <a:ext cx="211714" cy="231056"/>
      </dsp:txXfrm>
    </dsp:sp>
    <dsp:sp modelId="{8CF1A65C-CD87-4B4C-A3D9-11B747E0FAEC}">
      <dsp:nvSpPr>
        <dsp:cNvPr id="0" name=""/>
        <dsp:cNvSpPr/>
      </dsp:nvSpPr>
      <dsp:spPr>
        <a:xfrm>
          <a:off x="2940307" y="3425419"/>
          <a:ext cx="1141015" cy="11410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900" kern="1200" dirty="0"/>
            <a:t>Attuazione e funzionamento</a:t>
          </a:r>
        </a:p>
      </dsp:txBody>
      <dsp:txXfrm>
        <a:off x="3107405" y="3592517"/>
        <a:ext cx="806819" cy="806819"/>
      </dsp:txXfrm>
    </dsp:sp>
    <dsp:sp modelId="{FFE5133C-018B-9941-B0D7-3F8F0657EE82}">
      <dsp:nvSpPr>
        <dsp:cNvPr id="0" name=""/>
        <dsp:cNvSpPr/>
      </dsp:nvSpPr>
      <dsp:spPr>
        <a:xfrm rot="12600000">
          <a:off x="2625826" y="3379741"/>
          <a:ext cx="302449" cy="38509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700" kern="1200" dirty="0"/>
        </a:p>
      </dsp:txBody>
      <dsp:txXfrm rot="10800000">
        <a:off x="2710483" y="3479443"/>
        <a:ext cx="211714" cy="231056"/>
      </dsp:txXfrm>
    </dsp:sp>
    <dsp:sp modelId="{7C97C8A7-EF1C-E443-AD17-C9D1C2CDA77D}">
      <dsp:nvSpPr>
        <dsp:cNvPr id="0" name=""/>
        <dsp:cNvSpPr/>
      </dsp:nvSpPr>
      <dsp:spPr>
        <a:xfrm>
          <a:off x="1457953" y="2569581"/>
          <a:ext cx="1141015" cy="11410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900" kern="1200" dirty="0"/>
            <a:t>Verifica</a:t>
          </a:r>
        </a:p>
      </dsp:txBody>
      <dsp:txXfrm>
        <a:off x="1625051" y="2736679"/>
        <a:ext cx="806819" cy="806819"/>
      </dsp:txXfrm>
    </dsp:sp>
    <dsp:sp modelId="{89998C92-2ED1-A34E-B72C-19CC0DECC32D}">
      <dsp:nvSpPr>
        <dsp:cNvPr id="0" name=""/>
        <dsp:cNvSpPr/>
      </dsp:nvSpPr>
      <dsp:spPr>
        <a:xfrm rot="16200000">
          <a:off x="1881652" y="2108347"/>
          <a:ext cx="293617" cy="38509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700" kern="1200" dirty="0"/>
        </a:p>
      </dsp:txBody>
      <dsp:txXfrm>
        <a:off x="1925695" y="2229408"/>
        <a:ext cx="205532" cy="231056"/>
      </dsp:txXfrm>
    </dsp:sp>
    <dsp:sp modelId="{32735983-9ACD-9246-90F7-600A2D1E79CC}">
      <dsp:nvSpPr>
        <dsp:cNvPr id="0" name=""/>
        <dsp:cNvSpPr/>
      </dsp:nvSpPr>
      <dsp:spPr>
        <a:xfrm>
          <a:off x="1422273" y="841242"/>
          <a:ext cx="1212375" cy="1174344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900" kern="1200" dirty="0"/>
            <a:t>Riesame della Direzione</a:t>
          </a:r>
        </a:p>
      </dsp:txBody>
      <dsp:txXfrm>
        <a:off x="1599821" y="1013221"/>
        <a:ext cx="857279" cy="830386"/>
      </dsp:txXfrm>
    </dsp:sp>
    <dsp:sp modelId="{B060C3EC-9D67-C144-A744-99C965AA1F5A}">
      <dsp:nvSpPr>
        <dsp:cNvPr id="0" name=""/>
        <dsp:cNvSpPr/>
      </dsp:nvSpPr>
      <dsp:spPr>
        <a:xfrm rot="20114358">
          <a:off x="2665399" y="879636"/>
          <a:ext cx="270816" cy="38509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700" kern="1200" dirty="0"/>
        </a:p>
      </dsp:txBody>
      <dsp:txXfrm>
        <a:off x="2669134" y="973668"/>
        <a:ext cx="189571" cy="2310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D6161-F29C-4F84-8103-E31F2CEA90F2}" type="datetimeFigureOut">
              <a:rPr lang="it-IT" smtClean="0"/>
              <a:pPr/>
              <a:t>07/03/24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03312F-AC4D-48E7-B0EC-983494C16E5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6325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82EC63A-50EC-471F-947F-A7CD78166803}" type="slidenum">
              <a:rPr lang="it-IT">
                <a:latin typeface="Calibri" panose="020F0502020204030204" pitchFamily="34" charset="0"/>
              </a:rPr>
              <a:pPr eaLnBrk="1" hangingPunct="1"/>
              <a:t>1</a:t>
            </a:fld>
            <a:endParaRPr lang="it-IT">
              <a:latin typeface="Calibri" panose="020F0502020204030204" pitchFamily="34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2188" y="777875"/>
            <a:ext cx="5118100" cy="3838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080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9406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03312F-AC4D-48E7-B0EC-983494C16E5B}" type="slidenum">
              <a:rPr lang="it-IT" smtClean="0"/>
              <a:pPr/>
              <a:t>77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1759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rding.roma.it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7" name="Immagine 19">
            <a:hlinkClick r:id="rId2"/>
            <a:extLst>
              <a:ext uri="{FF2B5EF4-FFF2-40B4-BE49-F238E27FC236}">
                <a16:creationId xmlns:a16="http://schemas.microsoft.com/office/drawing/2014/main" id="{36805C25-FCE5-2DCB-65BD-326416863B7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pic>
        <p:nvPicPr>
          <p:cNvPr id="8" name="Immagine 3">
            <a:extLst>
              <a:ext uri="{FF2B5EF4-FFF2-40B4-BE49-F238E27FC236}">
                <a16:creationId xmlns:a16="http://schemas.microsoft.com/office/drawing/2014/main" id="{3264C0C8-4725-DBB1-89F0-BFCAE818110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1D5602B-D424-40D2-A8EE-C928EC3FDF5E}" type="datetime1">
              <a:rPr lang="it-IT" smtClean="0"/>
              <a:pPr/>
              <a:t>07/03/24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222251E-6C0D-41CD-B48F-B8CD093ED677}" type="datetime1">
              <a:rPr lang="it-IT" smtClean="0"/>
              <a:pPr/>
              <a:t>07/03/24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9EE0FD3-B99E-4296-8F2D-6BFD8B456F12}" type="datetime1">
              <a:rPr lang="it-IT" smtClean="0"/>
              <a:pPr/>
              <a:t>07/03/24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395623-F500-4A2A-AFEE-53A9E08C390A}" type="datetime1">
              <a:rPr lang="it-IT" smtClean="0"/>
              <a:pPr/>
              <a:t>07/03/24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854E22-5AA5-4C6B-816D-262E06A6C24E}" type="datetime1">
              <a:rPr lang="it-IT" smtClean="0"/>
              <a:pPr/>
              <a:t>07/03/24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00B7C5E-B938-488E-B708-C7423FF8AD80}" type="datetime1">
              <a:rPr lang="it-IT" smtClean="0"/>
              <a:pPr/>
              <a:t>07/03/24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F2EBDAB-4D58-4675-8C12-A02E2AD10237}" type="datetime1">
              <a:rPr lang="it-IT" smtClean="0"/>
              <a:pPr/>
              <a:t>07/03/24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F3EADDD-E74A-4B67-8070-C3DEEE1D5F4D}" type="datetime1">
              <a:rPr lang="it-IT" smtClean="0"/>
              <a:pPr/>
              <a:t>07/03/24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AD1741C-3BC8-4547-8EBF-DACDF95D6F98}" type="datetime1">
              <a:rPr lang="it-IT" smtClean="0"/>
              <a:pPr/>
              <a:t>07/03/24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1D93B3-9562-4A81-AB9E-90BEEA0FB2A5}" type="datetime1">
              <a:rPr lang="it-IT" smtClean="0"/>
              <a:pPr/>
              <a:t>07/03/24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9D4F174-39F4-4D70-8949-1CFAB148E16E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296603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www.ording.roma.it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6A391-3BD0-4B98-9060-C303FD0DC19F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25DF5BA9-5D83-4DF1-1006-3DD6CF0379D6}"/>
              </a:ext>
            </a:extLst>
          </p:cNvPr>
          <p:cNvSpPr/>
          <p:nvPr userDrawn="1"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19">
            <a:hlinkClick r:id="rId14"/>
            <a:extLst>
              <a:ext uri="{FF2B5EF4-FFF2-40B4-BE49-F238E27FC236}">
                <a16:creationId xmlns:a16="http://schemas.microsoft.com/office/drawing/2014/main" id="{BDEB2A0B-AD53-05A0-F1CD-A7A7B8FD87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pic>
        <p:nvPicPr>
          <p:cNvPr id="9" name="Immagine 3">
            <a:extLst>
              <a:ext uri="{FF2B5EF4-FFF2-40B4-BE49-F238E27FC236}">
                <a16:creationId xmlns:a16="http://schemas.microsoft.com/office/drawing/2014/main" id="{983D7D9E-256C-8595-B714-2E821548EA68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ding.roma.it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1581714" y="857250"/>
            <a:ext cx="6340612" cy="551723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67500" tIns="33750" rIns="67500" bIns="33750"/>
          <a:lstStyle/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br>
              <a:rPr lang="it-IT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it-IT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CORSO PER EGE ED ENERGY MANAGER DI 40 ORE</a:t>
            </a: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br>
              <a:rPr lang="it-IT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it-IT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223838" marR="873125" lvl="1" algn="ctr">
              <a:lnSpc>
                <a:spcPct val="120000"/>
              </a:lnSpc>
            </a:pPr>
            <a:r>
              <a:rPr lang="it-IT" sz="16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IL SISTEMA DI GESTIONE ENERGIA ISO 50001:2018</a:t>
            </a: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sz="16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Ing. Stefano Bennati</a:t>
            </a: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endParaRPr lang="it-IT" sz="16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 defTabSz="336947">
              <a:lnSpc>
                <a:spcPct val="102000"/>
              </a:lnSpc>
              <a:buClr>
                <a:srgbClr val="000000"/>
              </a:buClr>
              <a:buSzPct val="100000"/>
              <a:tabLst>
                <a:tab pos="0" algn="l"/>
                <a:tab pos="685800" algn="l"/>
                <a:tab pos="1371600" algn="l"/>
                <a:tab pos="2057400" algn="l"/>
                <a:tab pos="2743200" algn="l"/>
                <a:tab pos="3429000" algn="l"/>
                <a:tab pos="4114800" algn="l"/>
                <a:tab pos="4800600" algn="l"/>
                <a:tab pos="5486400" algn="l"/>
                <a:tab pos="6172200" algn="l"/>
                <a:tab pos="6858000" algn="l"/>
                <a:tab pos="7543800" algn="l"/>
              </a:tabLst>
              <a:defRPr/>
            </a:pPr>
            <a:r>
              <a:rPr lang="it-IT" sz="12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07 Marzo 2024</a:t>
            </a:r>
            <a:endParaRPr lang="en-GB" sz="1200" dirty="0">
              <a:solidFill>
                <a:schemeClr val="accent1">
                  <a:lumMod val="75000"/>
                </a:schemeClr>
              </a:solidFill>
              <a:latin typeface="Impact" pitchFamily="34" charset="0"/>
            </a:endParaRPr>
          </a:p>
        </p:txBody>
      </p:sp>
      <p:cxnSp>
        <p:nvCxnSpPr>
          <p:cNvPr id="17" name="Connettore 1 16"/>
          <p:cNvCxnSpPr/>
          <p:nvPr/>
        </p:nvCxnSpPr>
        <p:spPr>
          <a:xfrm flipH="1">
            <a:off x="1763688" y="3429000"/>
            <a:ext cx="576064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5"/>
          <p:cNvCxnSpPr/>
          <p:nvPr/>
        </p:nvCxnSpPr>
        <p:spPr>
          <a:xfrm flipH="1">
            <a:off x="1835696" y="4293096"/>
            <a:ext cx="583264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tangolo 15"/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0" name="Immagine 19">
            <a:hlinkClick r:id="rId3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pic>
        <p:nvPicPr>
          <p:cNvPr id="18" name="Immagine 3">
            <a:extLst>
              <a:ext uri="{FF2B5EF4-FFF2-40B4-BE49-F238E27FC236}">
                <a16:creationId xmlns:a16="http://schemas.microsoft.com/office/drawing/2014/main" id="{5780B6C5-A94C-4A72-9570-6B137D1755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71877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/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07 / Marzo / 2024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53852" y="577255"/>
            <a:ext cx="3672408" cy="360040"/>
          </a:xfrm>
        </p:spPr>
        <p:txBody>
          <a:bodyPr anchor="t">
            <a:noAutofit/>
          </a:bodyPr>
          <a:lstStyle/>
          <a:p>
            <a:pPr algn="l"/>
            <a:r>
              <a:rPr lang="it-IT" sz="1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Indice degli argomenti</a:t>
            </a:r>
            <a:endParaRPr lang="it-IT" sz="1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Stefano Bennati</a:t>
            </a:r>
          </a:p>
        </p:txBody>
      </p:sp>
      <p:sp>
        <p:nvSpPr>
          <p:cNvPr id="28" name="Segnaposto piè di pagina 5"/>
          <p:cNvSpPr>
            <a:spLocks noGrp="1"/>
          </p:cNvSpPr>
          <p:nvPr>
            <p:ph type="ftr" sz="quarter" idx="4294967295"/>
          </p:nvPr>
        </p:nvSpPr>
        <p:spPr>
          <a:xfrm>
            <a:off x="2215662" y="6342335"/>
            <a:ext cx="5562789" cy="365125"/>
          </a:xfrm>
          <a:prstGeom prst="rect">
            <a:avLst/>
          </a:prstGeom>
        </p:spPr>
        <p:txBody>
          <a:bodyPr/>
          <a:lstStyle/>
          <a:p>
            <a:pPr marL="223838" marR="873125" lvl="1" algn="ctr">
              <a:lnSpc>
                <a:spcPct val="120000"/>
              </a:lnSpc>
            </a:pPr>
            <a:r>
              <a:rPr lang="it-IT" sz="12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IL SISTEMA DI GESTIONE ENERGIA ISO 50001:2018</a:t>
            </a:r>
          </a:p>
        </p:txBody>
      </p:sp>
      <p:cxnSp>
        <p:nvCxnSpPr>
          <p:cNvPr id="29" name="Connettore 1 28"/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1 30"/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/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1 32"/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tangolo 14"/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" name="Immagine 19">
            <a:hlinkClick r:id="rId3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pic>
        <p:nvPicPr>
          <p:cNvPr id="20" name="Immagine 3">
            <a:extLst>
              <a:ext uri="{FF2B5EF4-FFF2-40B4-BE49-F238E27FC236}">
                <a16:creationId xmlns:a16="http://schemas.microsoft.com/office/drawing/2014/main" id="{5780B6C5-A94C-4A72-9570-6B137D1755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1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2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egnaposto contenuto 1">
            <a:extLst>
              <a:ext uri="{FF2B5EF4-FFF2-40B4-BE49-F238E27FC236}">
                <a16:creationId xmlns:a16="http://schemas.microsoft.com/office/drawing/2014/main" id="{1DBA60FF-242E-76BC-1A7D-FFEAE056CE43}"/>
              </a:ext>
            </a:extLst>
          </p:cNvPr>
          <p:cNvSpPr txBox="1">
            <a:spLocks/>
          </p:cNvSpPr>
          <p:nvPr/>
        </p:nvSpPr>
        <p:spPr>
          <a:xfrm>
            <a:off x="845366" y="1114325"/>
            <a:ext cx="8208912" cy="47516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806450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7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50000"/>
              </a:lnSpc>
              <a:buFont typeface="Wingdings" charset="2"/>
              <a:buChar char="Ø"/>
            </a:pPr>
            <a:r>
              <a:rPr lang="it-IT" sz="1800" b="1" dirty="0">
                <a:solidFill>
                  <a:srgbClr val="0070C0"/>
                </a:solidFill>
                <a:latin typeface="Arial" panose="020B0604020202020204" pitchFamily="34" charset="0"/>
              </a:rPr>
              <a:t>UNI CEI EN ISO 50001:2018</a:t>
            </a:r>
          </a:p>
          <a:p>
            <a:pPr marL="742950" lvl="1" indent="-285750" algn="just">
              <a:lnSpc>
                <a:spcPct val="150000"/>
              </a:lnSpc>
              <a:buFont typeface="Wingdings" charset="2"/>
              <a:buChar char="Ø"/>
            </a:pPr>
            <a:r>
              <a:rPr lang="it-IT" sz="1400" b="1" dirty="0"/>
              <a:t>1. INTRODUZIONE </a:t>
            </a:r>
          </a:p>
          <a:p>
            <a:pPr marL="1200150" lvl="2" indent="-285750" algn="just">
              <a:lnSpc>
                <a:spcPct val="150000"/>
              </a:lnSpc>
              <a:buFontTx/>
              <a:buChar char="-"/>
            </a:pPr>
            <a:r>
              <a:rPr lang="it-IT" sz="1400" dirty="0"/>
              <a:t>Descrizione generale</a:t>
            </a:r>
          </a:p>
          <a:p>
            <a:pPr marL="1200150" lvl="2" indent="-285750" algn="just">
              <a:lnSpc>
                <a:spcPct val="150000"/>
              </a:lnSpc>
              <a:buFontTx/>
              <a:buChar char="-"/>
            </a:pPr>
            <a:r>
              <a:rPr lang="it-IT" sz="1400" dirty="0"/>
              <a:t>Struttura della Norma</a:t>
            </a:r>
          </a:p>
          <a:p>
            <a:pPr marL="1200150" lvl="2" indent="-285750" algn="just">
              <a:lnSpc>
                <a:spcPct val="150000"/>
              </a:lnSpc>
              <a:buFontTx/>
              <a:buChar char="-"/>
            </a:pPr>
            <a:r>
              <a:rPr lang="it-IT" sz="1400" dirty="0"/>
              <a:t>Scopo e obiettivi</a:t>
            </a:r>
          </a:p>
          <a:p>
            <a:pPr marL="1200150" lvl="2" indent="-285750" algn="just">
              <a:lnSpc>
                <a:spcPct val="150000"/>
              </a:lnSpc>
              <a:buFontTx/>
              <a:buChar char="-"/>
            </a:pPr>
            <a:r>
              <a:rPr lang="it-IT" sz="1400" dirty="0"/>
              <a:t>Vantaggi della certificazione ISO 50001</a:t>
            </a:r>
          </a:p>
          <a:p>
            <a:pPr marL="1200150" lvl="2" indent="-285750" algn="just">
              <a:lnSpc>
                <a:spcPct val="150000"/>
              </a:lnSpc>
              <a:buFontTx/>
              <a:buChar char="-"/>
            </a:pPr>
            <a:r>
              <a:rPr lang="it-IT" sz="1400" dirty="0"/>
              <a:t>Punti Norma</a:t>
            </a:r>
            <a:endParaRPr lang="it-IT" sz="1400" b="1" dirty="0"/>
          </a:p>
          <a:p>
            <a:pPr marL="742950" lvl="1" indent="-285750" algn="just">
              <a:lnSpc>
                <a:spcPct val="150000"/>
              </a:lnSpc>
              <a:buFont typeface="Wingdings" charset="2"/>
              <a:buChar char="Ø"/>
            </a:pPr>
            <a:r>
              <a:rPr lang="it-IT" sz="1400" b="1" dirty="0"/>
              <a:t>2. APPROFONDIMENTO PUNTI NORMA ISO 50001</a:t>
            </a:r>
          </a:p>
          <a:p>
            <a:pPr marL="1200150" lvl="2" indent="-285750" algn="just">
              <a:lnSpc>
                <a:spcPct val="150000"/>
              </a:lnSpc>
              <a:buFontTx/>
              <a:buChar char="-"/>
            </a:pPr>
            <a:r>
              <a:rPr lang="it-IT" sz="1400" dirty="0"/>
              <a:t>Applicazione punti Norma al SGE</a:t>
            </a:r>
          </a:p>
          <a:p>
            <a:pPr marL="1200150" lvl="2" indent="-285750" algn="just">
              <a:lnSpc>
                <a:spcPct val="150000"/>
              </a:lnSpc>
              <a:buFontTx/>
              <a:buChar char="-"/>
            </a:pPr>
            <a:r>
              <a:rPr lang="it-IT" sz="1400" dirty="0"/>
              <a:t>Focus documentazione SGE</a:t>
            </a:r>
          </a:p>
          <a:p>
            <a:pPr marL="1200150" lvl="2" indent="-285750" algn="just">
              <a:lnSpc>
                <a:spcPct val="150000"/>
              </a:lnSpc>
              <a:buFontTx/>
              <a:buChar char="-"/>
            </a:pPr>
            <a:r>
              <a:rPr lang="it-IT" sz="1400" dirty="0"/>
              <a:t>Esempi operativi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3</a:t>
            </a:fld>
            <a:endParaRPr lang="it-IT" dirty="0"/>
          </a:p>
        </p:txBody>
      </p:sp>
      <p:sp>
        <p:nvSpPr>
          <p:cNvPr id="7" name="Segnaposto contenuto 1">
            <a:extLst>
              <a:ext uri="{FF2B5EF4-FFF2-40B4-BE49-F238E27FC236}">
                <a16:creationId xmlns:a16="http://schemas.microsoft.com/office/drawing/2014/main" id="{CF5052B4-8EAF-5A45-91C1-C7FCD6B15790}"/>
              </a:ext>
            </a:extLst>
          </p:cNvPr>
          <p:cNvSpPr txBox="1">
            <a:spLocks/>
          </p:cNvSpPr>
          <p:nvPr/>
        </p:nvSpPr>
        <p:spPr>
          <a:xfrm>
            <a:off x="1043608" y="1485694"/>
            <a:ext cx="7920880" cy="47516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806450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7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 algn="just">
              <a:lnSpc>
                <a:spcPct val="150000"/>
              </a:lnSpc>
              <a:spcBef>
                <a:spcPts val="105"/>
              </a:spcBef>
            </a:pPr>
            <a:r>
              <a:rPr lang="it-IT" sz="1600" dirty="0"/>
              <a:t>La</a:t>
            </a:r>
            <a:r>
              <a:rPr lang="it-IT" sz="1600" spc="-5" dirty="0">
                <a:solidFill>
                  <a:srgbClr val="333333"/>
                </a:solidFill>
                <a:cs typeface="Arial"/>
              </a:rPr>
              <a:t> </a:t>
            </a:r>
            <a:r>
              <a:rPr lang="it-IT" sz="1600" dirty="0"/>
              <a:t>norma </a:t>
            </a: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ISO 50001:2018 “Sistemi di gestione dell'energia -  Requisiti e linee guida per l'uso” </a:t>
            </a:r>
            <a:r>
              <a:rPr lang="it-IT" sz="1600" dirty="0"/>
              <a:t>(“Energy management  systems - Requirements with guidance for use”) è stata pubblicata il 20 agosto 2018 (sostituendo la precedente  edizione del 15 giugno 2011).</a:t>
            </a:r>
          </a:p>
          <a:p>
            <a:pPr marL="12700" marR="5080" algn="just">
              <a:lnSpc>
                <a:spcPct val="150000"/>
              </a:lnSpc>
              <a:spcBef>
                <a:spcPts val="105"/>
              </a:spcBef>
            </a:pPr>
            <a:endParaRPr lang="it-IT" sz="1600" dirty="0"/>
          </a:p>
          <a:p>
            <a:pPr marL="12700" marR="5080" algn="just">
              <a:lnSpc>
                <a:spcPct val="150000"/>
              </a:lnSpc>
              <a:spcBef>
                <a:spcPts val="105"/>
              </a:spcBef>
            </a:pPr>
            <a:r>
              <a:rPr lang="it-IT" sz="1600" dirty="0"/>
              <a:t>La norma 50001 definisce i </a:t>
            </a: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requisiti per creare, realizzare, mantenere e migliorare un sistema di gestione dell’energia (SGE)</a:t>
            </a:r>
            <a:r>
              <a:rPr lang="it-IT" sz="1600" dirty="0"/>
              <a:t>, il cui obiettivo sia di mettere un’organizzazione nelle condizioni di perseguire con un </a:t>
            </a: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approccio sistematico un continuo miglioramento </a:t>
            </a:r>
            <a:r>
              <a:rPr lang="it-IT" sz="1600" dirty="0"/>
              <a:t>delle proprie prestazioni energetiche.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460482E-F911-F84E-A1F3-AEEB7469EEEA}"/>
              </a:ext>
            </a:extLst>
          </p:cNvPr>
          <p:cNvSpPr/>
          <p:nvPr/>
        </p:nvSpPr>
        <p:spPr>
          <a:xfrm>
            <a:off x="1151888" y="908720"/>
            <a:ext cx="28440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LA NORMA ISO 50001</a:t>
            </a:r>
          </a:p>
        </p:txBody>
      </p:sp>
    </p:spTree>
    <p:extLst>
      <p:ext uri="{BB962C8B-B14F-4D97-AF65-F5344CB8AC3E}">
        <p14:creationId xmlns:p14="http://schemas.microsoft.com/office/powerpoint/2010/main" val="920885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31A4B4E-79DB-13AE-7274-34626987B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4</a:t>
            </a:fld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9B2E6A0D-BC02-40CE-C1A0-0F87F2305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349" y="2306714"/>
            <a:ext cx="5471036" cy="4081001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A3F525A-2C9A-97FD-FAE9-C9B74FA3D1A5}"/>
              </a:ext>
            </a:extLst>
          </p:cNvPr>
          <p:cNvSpPr txBox="1"/>
          <p:nvPr/>
        </p:nvSpPr>
        <p:spPr>
          <a:xfrm>
            <a:off x="899592" y="429251"/>
            <a:ext cx="806489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i="1" dirty="0">
                <a:effectLst/>
                <a:latin typeface="Helvetica" pitchFamily="2" charset="0"/>
              </a:rPr>
              <a:t>I punti di forza del sistema di</a:t>
            </a:r>
            <a:r>
              <a:rPr lang="it-IT" dirty="0">
                <a:latin typeface="Helvetica" pitchFamily="2" charset="0"/>
              </a:rPr>
              <a:t> </a:t>
            </a:r>
            <a:r>
              <a:rPr lang="it-IT" i="1" dirty="0">
                <a:effectLst/>
                <a:latin typeface="Helvetica" pitchFamily="2" charset="0"/>
              </a:rPr>
              <a:t>gestione dell’energia sono: il</a:t>
            </a:r>
            <a:r>
              <a:rPr lang="it-IT" dirty="0">
                <a:latin typeface="Helvetica" pitchFamily="2" charset="0"/>
              </a:rPr>
              <a:t> </a:t>
            </a:r>
            <a:r>
              <a:rPr lang="it-IT" i="1" dirty="0">
                <a:effectLst/>
                <a:latin typeface="Helvetica" pitchFamily="2" charset="0"/>
              </a:rPr>
              <a:t>collegamento fra gestione</a:t>
            </a:r>
            <a:r>
              <a:rPr lang="it-IT" dirty="0">
                <a:latin typeface="Helvetica" pitchFamily="2" charset="0"/>
              </a:rPr>
              <a:t> </a:t>
            </a:r>
            <a:r>
              <a:rPr lang="it-IT" i="1" dirty="0">
                <a:effectLst/>
                <a:latin typeface="Helvetica" pitchFamily="2" charset="0"/>
              </a:rPr>
              <a:t>dell’energia e decisori e i</a:t>
            </a:r>
            <a:r>
              <a:rPr lang="it-IT" dirty="0">
                <a:latin typeface="Helvetica" pitchFamily="2" charset="0"/>
              </a:rPr>
              <a:t> </a:t>
            </a:r>
            <a:r>
              <a:rPr lang="it-IT" i="1" dirty="0">
                <a:effectLst/>
                <a:latin typeface="Helvetica" pitchFamily="2" charset="0"/>
              </a:rPr>
              <a:t>rapporti (comunicazione e</a:t>
            </a:r>
            <a:r>
              <a:rPr lang="it-IT" dirty="0">
                <a:latin typeface="Helvetica" pitchFamily="2" charset="0"/>
              </a:rPr>
              <a:t> </a:t>
            </a:r>
            <a:r>
              <a:rPr lang="it-IT" i="1" dirty="0">
                <a:effectLst/>
                <a:latin typeface="Helvetica" pitchFamily="2" charset="0"/>
              </a:rPr>
              <a:t>collaborazione) fra le diverse</a:t>
            </a:r>
            <a:r>
              <a:rPr lang="it-IT" dirty="0">
                <a:latin typeface="Helvetica" pitchFamily="2" charset="0"/>
              </a:rPr>
              <a:t> </a:t>
            </a:r>
            <a:r>
              <a:rPr lang="it-IT" i="1" dirty="0">
                <a:effectLst/>
                <a:latin typeface="Helvetica" pitchFamily="2" charset="0"/>
              </a:rPr>
              <a:t>funzioni aziendali, estendendoli</a:t>
            </a:r>
            <a:r>
              <a:rPr lang="it-IT" dirty="0">
                <a:latin typeface="Helvetica" pitchFamily="2" charset="0"/>
              </a:rPr>
              <a:t> </a:t>
            </a:r>
            <a:r>
              <a:rPr lang="it-IT" i="1" dirty="0">
                <a:effectLst/>
                <a:latin typeface="Helvetica" pitchFamily="2" charset="0"/>
              </a:rPr>
              <a:t>anche al di fuori dei</a:t>
            </a:r>
            <a:r>
              <a:rPr lang="it-IT" dirty="0">
                <a:latin typeface="Helvetica" pitchFamily="2" charset="0"/>
              </a:rPr>
              <a:t> </a:t>
            </a:r>
            <a:r>
              <a:rPr lang="it-IT" i="1" dirty="0">
                <a:effectLst/>
                <a:latin typeface="Helvetica" pitchFamily="2" charset="0"/>
              </a:rPr>
              <a:t>confini dell’organizzazione.</a:t>
            </a:r>
            <a:r>
              <a:rPr lang="it-IT" dirty="0">
                <a:latin typeface="Helvetica" pitchFamily="2" charset="0"/>
              </a:rPr>
              <a:t> </a:t>
            </a:r>
            <a:r>
              <a:rPr lang="it-IT" i="1" dirty="0">
                <a:effectLst/>
                <a:latin typeface="Helvetica" pitchFamily="2" charset="0"/>
              </a:rPr>
              <a:t>Sia attraverso la politica</a:t>
            </a:r>
            <a:r>
              <a:rPr lang="it-IT" dirty="0">
                <a:latin typeface="Helvetica" pitchFamily="2" charset="0"/>
              </a:rPr>
              <a:t> </a:t>
            </a:r>
            <a:r>
              <a:rPr lang="it-IT" i="1" dirty="0">
                <a:effectLst/>
                <a:latin typeface="Helvetica" pitchFamily="2" charset="0"/>
              </a:rPr>
              <a:t>energetica dell’organizzazione</a:t>
            </a:r>
            <a:r>
              <a:rPr lang="it-IT" dirty="0">
                <a:latin typeface="Helvetica" pitchFamily="2" charset="0"/>
              </a:rPr>
              <a:t> </a:t>
            </a:r>
            <a:r>
              <a:rPr lang="it-IT" i="1" dirty="0">
                <a:effectLst/>
                <a:latin typeface="Helvetica" pitchFamily="2" charset="0"/>
              </a:rPr>
              <a:t>(visione, obiettivi,</a:t>
            </a:r>
            <a:r>
              <a:rPr lang="it-IT" dirty="0">
                <a:latin typeface="Helvetica" pitchFamily="2" charset="0"/>
              </a:rPr>
              <a:t> </a:t>
            </a:r>
            <a:r>
              <a:rPr lang="it-IT" i="1" dirty="0">
                <a:effectLst/>
                <a:latin typeface="Helvetica" pitchFamily="2" charset="0"/>
              </a:rPr>
              <a:t>risorse e responsabilità), sia</a:t>
            </a:r>
            <a:r>
              <a:rPr lang="it-IT" dirty="0">
                <a:latin typeface="Helvetica" pitchFamily="2" charset="0"/>
              </a:rPr>
              <a:t> </a:t>
            </a:r>
            <a:r>
              <a:rPr lang="it-IT" i="1" dirty="0">
                <a:effectLst/>
                <a:latin typeface="Helvetica" pitchFamily="2" charset="0"/>
              </a:rPr>
              <a:t>attraverso l’integrazione con</a:t>
            </a:r>
            <a:r>
              <a:rPr lang="it-IT" dirty="0">
                <a:latin typeface="Helvetica" pitchFamily="2" charset="0"/>
              </a:rPr>
              <a:t> </a:t>
            </a:r>
            <a:r>
              <a:rPr lang="it-IT" i="1" dirty="0">
                <a:effectLst/>
                <a:latin typeface="Helvetica" pitchFamily="2" charset="0"/>
              </a:rPr>
              <a:t>altri sistemi di gestione e con</a:t>
            </a:r>
            <a:r>
              <a:rPr lang="it-IT" dirty="0">
                <a:latin typeface="Helvetica" pitchFamily="2" charset="0"/>
              </a:rPr>
              <a:t> </a:t>
            </a:r>
            <a:r>
              <a:rPr lang="it-IT" i="1" dirty="0">
                <a:effectLst/>
                <a:latin typeface="Helvetica" pitchFamily="2" charset="0"/>
              </a:rPr>
              <a:t>gli strumenti di gestione,</a:t>
            </a:r>
            <a:r>
              <a:rPr lang="it-IT" dirty="0">
                <a:latin typeface="Helvetica" pitchFamily="2" charset="0"/>
              </a:rPr>
              <a:t> f</a:t>
            </a:r>
            <a:r>
              <a:rPr lang="it-IT" i="1" dirty="0">
                <a:effectLst/>
                <a:latin typeface="Helvetica" pitchFamily="2" charset="0"/>
              </a:rPr>
              <a:t>avorita dalla high </a:t>
            </a:r>
            <a:r>
              <a:rPr lang="it-IT" i="1" dirty="0" err="1">
                <a:effectLst/>
                <a:latin typeface="Helvetica" pitchFamily="2" charset="0"/>
              </a:rPr>
              <a:t>level</a:t>
            </a:r>
            <a:r>
              <a:rPr lang="it-IT" dirty="0">
                <a:latin typeface="Helvetica" pitchFamily="2" charset="0"/>
              </a:rPr>
              <a:t> </a:t>
            </a:r>
            <a:r>
              <a:rPr lang="it-IT" i="1" dirty="0" err="1">
                <a:effectLst/>
                <a:latin typeface="Helvetica" pitchFamily="2" charset="0"/>
              </a:rPr>
              <a:t>structure</a:t>
            </a:r>
            <a:r>
              <a:rPr lang="it-IT" i="1" dirty="0">
                <a:effectLst/>
                <a:latin typeface="Helvetica" pitchFamily="2" charset="0"/>
              </a:rPr>
              <a:t>.</a:t>
            </a:r>
            <a:endParaRPr lang="it-IT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612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31A4B4E-79DB-13AE-7274-34626987B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5</a:t>
            </a:fld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7DB6B2A-C3A4-4D71-8355-8A29769328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628800"/>
            <a:ext cx="7772400" cy="427030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0A50CBA5-43F1-F18E-C024-999EE7CDC7C6}"/>
              </a:ext>
            </a:extLst>
          </p:cNvPr>
          <p:cNvSpPr txBox="1"/>
          <p:nvPr/>
        </p:nvSpPr>
        <p:spPr>
          <a:xfrm>
            <a:off x="1259632" y="635733"/>
            <a:ext cx="74271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i="1" dirty="0">
                <a:solidFill>
                  <a:srgbClr val="010101"/>
                </a:solidFill>
                <a:effectLst/>
                <a:latin typeface="Helvetica" pitchFamily="2" charset="0"/>
              </a:rPr>
              <a:t>Adottare un sistema di gestione dell’energia può aiutare a soddisfare alcuni obiettivi del Global</a:t>
            </a:r>
            <a:r>
              <a:rPr lang="it-IT" dirty="0">
                <a:solidFill>
                  <a:srgbClr val="010101"/>
                </a:solidFill>
                <a:latin typeface="Helvetica" pitchFamily="2" charset="0"/>
              </a:rPr>
              <a:t> </a:t>
            </a:r>
            <a:r>
              <a:rPr lang="it-IT" i="1" dirty="0" err="1">
                <a:solidFill>
                  <a:srgbClr val="010101"/>
                </a:solidFill>
                <a:effectLst/>
                <a:latin typeface="Helvetica" pitchFamily="2" charset="0"/>
              </a:rPr>
              <a:t>Sustainable</a:t>
            </a:r>
            <a:r>
              <a:rPr lang="it-IT" i="1" dirty="0">
                <a:solidFill>
                  <a:srgbClr val="010101"/>
                </a:solidFill>
                <a:effectLst/>
                <a:latin typeface="Helvetica" pitchFamily="2" charset="0"/>
              </a:rPr>
              <a:t> Development delle Nazioni Unite</a:t>
            </a:r>
            <a:endParaRPr lang="it-IT" dirty="0">
              <a:solidFill>
                <a:srgbClr val="010101"/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359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31A4B4E-79DB-13AE-7274-34626987B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A391-3BD0-4B98-9060-C303FD0DC19F}" type="slidenum">
              <a:rPr lang="it-IT" smtClean="0"/>
              <a:pPr/>
              <a:t>6</a:t>
            </a:fld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CE35122-4277-9DEF-7876-F66FDBBCE6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196752"/>
            <a:ext cx="7772400" cy="3695075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0CB87E5F-218D-D9E6-283C-F42573B2C7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5078412"/>
            <a:ext cx="7353300" cy="1460500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E7148BE-496C-1A49-0C35-A78720955FDC}"/>
              </a:ext>
            </a:extLst>
          </p:cNvPr>
          <p:cNvSpPr txBox="1"/>
          <p:nvPr/>
        </p:nvSpPr>
        <p:spPr>
          <a:xfrm>
            <a:off x="914400" y="319088"/>
            <a:ext cx="59618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I vantaggi dei Sistemi di Gestione Integrati</a:t>
            </a:r>
          </a:p>
        </p:txBody>
      </p:sp>
    </p:spTree>
    <p:extLst>
      <p:ext uri="{BB962C8B-B14F-4D97-AF65-F5344CB8AC3E}">
        <p14:creationId xmlns:p14="http://schemas.microsoft.com/office/powerpoint/2010/main" val="883164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7</a:t>
            </a:fld>
            <a:endParaRPr lang="it-IT" dirty="0"/>
          </a:p>
        </p:txBody>
      </p:sp>
      <p:sp>
        <p:nvSpPr>
          <p:cNvPr id="7" name="Segnaposto contenuto 1">
            <a:extLst>
              <a:ext uri="{FF2B5EF4-FFF2-40B4-BE49-F238E27FC236}">
                <a16:creationId xmlns:a16="http://schemas.microsoft.com/office/drawing/2014/main" id="{CF5052B4-8EAF-5A45-91C1-C7FCD6B15790}"/>
              </a:ext>
            </a:extLst>
          </p:cNvPr>
          <p:cNvSpPr txBox="1">
            <a:spLocks/>
          </p:cNvSpPr>
          <p:nvPr/>
        </p:nvSpPr>
        <p:spPr>
          <a:xfrm>
            <a:off x="1043608" y="1485694"/>
            <a:ext cx="7632848" cy="47516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806450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7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it-IT" sz="1600" dirty="0"/>
              <a:t>La norma 50001 è l’insieme di elementi di una organizzazione, correlati e interconnessi e tesi a definire una </a:t>
            </a:r>
            <a:r>
              <a:rPr lang="it-IT" sz="1600" dirty="0">
                <a:solidFill>
                  <a:srgbClr val="0070C0"/>
                </a:solidFill>
              </a:rPr>
              <a:t>politica energetica e degli obiettivi </a:t>
            </a:r>
            <a:r>
              <a:rPr lang="it-IT" sz="1600" dirty="0"/>
              <a:t>ad essa associati e ad implementare processi e procedure per il loro raggiungimento.</a:t>
            </a:r>
          </a:p>
          <a:p>
            <a:pPr algn="just">
              <a:lnSpc>
                <a:spcPct val="150000"/>
              </a:lnSpc>
            </a:pPr>
            <a:endParaRPr lang="it-IT" sz="1600" dirty="0"/>
          </a:p>
          <a:p>
            <a:pPr algn="just">
              <a:lnSpc>
                <a:spcPct val="150000"/>
              </a:lnSpc>
            </a:pPr>
            <a:r>
              <a:rPr lang="it-IT" sz="1600" dirty="0"/>
              <a:t>Questo porta ad una </a:t>
            </a: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riduzione dei costi e delle emissioni di gas serra </a:t>
            </a:r>
            <a:r>
              <a:rPr lang="it-IT" sz="1600" dirty="0"/>
              <a:t>mediante una ottimale gestione dell’energia.</a:t>
            </a:r>
          </a:p>
          <a:p>
            <a:pPr algn="just">
              <a:lnSpc>
                <a:spcPct val="150000"/>
              </a:lnSpc>
            </a:pPr>
            <a:endParaRPr lang="it-IT" sz="1600" dirty="0"/>
          </a:p>
          <a:p>
            <a:pPr algn="just">
              <a:lnSpc>
                <a:spcPct val="150000"/>
              </a:lnSpc>
            </a:pPr>
            <a:r>
              <a:rPr lang="it-IT" sz="1600" dirty="0"/>
              <a:t>Il SGE rappresenta quindi lo scheletro su cui definire e sviluppare la politica energetica, gli obiettivi, i traguardi, i piani di azione, che tengono conto dei requisiti legali e dei feedback che derivano da un uso razionale dell'energia.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460482E-F911-F84E-A1F3-AEEB7469EEEA}"/>
              </a:ext>
            </a:extLst>
          </p:cNvPr>
          <p:cNvSpPr/>
          <p:nvPr/>
        </p:nvSpPr>
        <p:spPr>
          <a:xfrm>
            <a:off x="999220" y="908720"/>
            <a:ext cx="31407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Arial" panose="020B0604020202020204" pitchFamily="34" charset="0"/>
              </a:rPr>
              <a:t> </a:t>
            </a:r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SCOPO DELLA NORMA</a:t>
            </a:r>
          </a:p>
          <a:p>
            <a:endParaRPr lang="it-IT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432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8</a:t>
            </a:fld>
            <a:endParaRPr lang="it-IT" dirty="0"/>
          </a:p>
        </p:txBody>
      </p:sp>
      <p:sp>
        <p:nvSpPr>
          <p:cNvPr id="7" name="Segnaposto contenuto 1">
            <a:extLst>
              <a:ext uri="{FF2B5EF4-FFF2-40B4-BE49-F238E27FC236}">
                <a16:creationId xmlns:a16="http://schemas.microsoft.com/office/drawing/2014/main" id="{CF5052B4-8EAF-5A45-91C1-C7FCD6B15790}"/>
              </a:ext>
            </a:extLst>
          </p:cNvPr>
          <p:cNvSpPr txBox="1">
            <a:spLocks/>
          </p:cNvSpPr>
          <p:nvPr/>
        </p:nvSpPr>
        <p:spPr>
          <a:xfrm>
            <a:off x="971600" y="1412776"/>
            <a:ext cx="7719206" cy="47516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806450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7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it-IT" sz="1600" dirty="0"/>
              <a:t>Finalità della norma è introdurre un </a:t>
            </a: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miglioramento continuo </a:t>
            </a:r>
            <a:r>
              <a:rPr lang="it-IT" sz="1600" dirty="0"/>
              <a:t>dell’Organizzazione, nella forma di un più efficiente e più sostenibile uso dell’energia senza considerare il tipo di energia utilizzata. </a:t>
            </a:r>
          </a:p>
          <a:p>
            <a:pPr algn="just">
              <a:lnSpc>
                <a:spcPct val="150000"/>
              </a:lnSpc>
            </a:pPr>
            <a:r>
              <a:rPr lang="it-IT" sz="1600" dirty="0"/>
              <a:t>La norma definisce requisiti applicabili all’uso e consumo dell’energia comprendendo </a:t>
            </a: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misurazioni, documentazione e reportistica, progettazione e acquisto di apparecchiature</a:t>
            </a:r>
            <a:r>
              <a:rPr lang="it-IT" sz="1600" dirty="0"/>
              <a:t>, sistemi, processi e al personale che contribuisce alla prestazione energetica.</a:t>
            </a:r>
          </a:p>
          <a:p>
            <a:pPr algn="just">
              <a:lnSpc>
                <a:spcPct val="150000"/>
              </a:lnSpc>
            </a:pPr>
            <a:r>
              <a:rPr lang="it-IT" sz="1600" dirty="0"/>
              <a:t>Si applica a tutte le </a:t>
            </a: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variabili ”significative” </a:t>
            </a:r>
            <a:r>
              <a:rPr lang="it-IT" sz="1600" dirty="0"/>
              <a:t>che influenzano la prestazione energetica a sua volta misurabile e influenzabile dall’organizzazione stessa.</a:t>
            </a:r>
          </a:p>
          <a:p>
            <a:pPr algn="just">
              <a:lnSpc>
                <a:spcPct val="150000"/>
              </a:lnSpc>
            </a:pPr>
            <a:r>
              <a:rPr lang="it-IT" sz="1600" dirty="0"/>
              <a:t>La norma </a:t>
            </a: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non definisce specifici parametri di prestazione </a:t>
            </a:r>
            <a:r>
              <a:rPr lang="it-IT" sz="1600" dirty="0"/>
              <a:t>con riferimento all’energia ma chiede che vengano individuati e monitorati.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460482E-F911-F84E-A1F3-AEEB7469EEEA}"/>
              </a:ext>
            </a:extLst>
          </p:cNvPr>
          <p:cNvSpPr/>
          <p:nvPr/>
        </p:nvSpPr>
        <p:spPr>
          <a:xfrm>
            <a:off x="927212" y="908720"/>
            <a:ext cx="31407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Arial" panose="020B0604020202020204" pitchFamily="34" charset="0"/>
              </a:rPr>
              <a:t> </a:t>
            </a:r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SCOPO DELLA NORMA</a:t>
            </a:r>
          </a:p>
          <a:p>
            <a:endParaRPr lang="it-IT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934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9</a:t>
            </a:fld>
            <a:endParaRPr lang="it-IT" dirty="0"/>
          </a:p>
        </p:txBody>
      </p:sp>
      <p:sp>
        <p:nvSpPr>
          <p:cNvPr id="7" name="Segnaposto contenuto 1">
            <a:extLst>
              <a:ext uri="{FF2B5EF4-FFF2-40B4-BE49-F238E27FC236}">
                <a16:creationId xmlns:a16="http://schemas.microsoft.com/office/drawing/2014/main" id="{CF5052B4-8EAF-5A45-91C1-C7FCD6B15790}"/>
              </a:ext>
            </a:extLst>
          </p:cNvPr>
          <p:cNvSpPr txBox="1">
            <a:spLocks/>
          </p:cNvSpPr>
          <p:nvPr/>
        </p:nvSpPr>
        <p:spPr>
          <a:xfrm>
            <a:off x="971600" y="1308707"/>
            <a:ext cx="7546490" cy="410445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806450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7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98450" marR="5080" indent="-285750" algn="just">
              <a:lnSpc>
                <a:spcPct val="150000"/>
              </a:lnSpc>
              <a:spcBef>
                <a:spcPts val="100"/>
              </a:spcBef>
              <a:buClr>
                <a:srgbClr val="0070C0"/>
              </a:buClr>
              <a:buFont typeface="Wingdings" pitchFamily="2" charset="2"/>
              <a:buChar char="Ø"/>
              <a:tabLst>
                <a:tab pos="355600" algn="l"/>
              </a:tabLst>
            </a:pPr>
            <a:r>
              <a:rPr lang="it-IT" sz="1600" dirty="0"/>
              <a:t>Viene data </a:t>
            </a: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una maggior enfasi al ruolo dell’alta direzione </a:t>
            </a:r>
            <a:r>
              <a:rPr lang="it-IT" sz="1600" dirty="0"/>
              <a:t>e viene delineata una  maggiore integrazione con i processi di gestione strategica</a:t>
            </a:r>
            <a:r>
              <a:rPr lang="it-IT" sz="1600" dirty="0">
                <a:solidFill>
                  <a:srgbClr val="333333"/>
                </a:solidFill>
                <a:cs typeface="Arial"/>
              </a:rPr>
              <a:t>;</a:t>
            </a:r>
          </a:p>
          <a:p>
            <a:pPr marL="298450" marR="5080" indent="-285750" algn="just">
              <a:lnSpc>
                <a:spcPct val="150000"/>
              </a:lnSpc>
              <a:spcBef>
                <a:spcPts val="100"/>
              </a:spcBef>
              <a:buClr>
                <a:srgbClr val="0070C0"/>
              </a:buClr>
              <a:buFont typeface="Wingdings" pitchFamily="2" charset="2"/>
              <a:buChar char="Ø"/>
              <a:tabLst>
                <a:tab pos="355600" algn="l"/>
              </a:tabLst>
            </a:pPr>
            <a:endParaRPr lang="it-IT" sz="1600" dirty="0">
              <a:solidFill>
                <a:srgbClr val="333333"/>
              </a:solidFill>
              <a:cs typeface="Arial"/>
            </a:endParaRPr>
          </a:p>
          <a:p>
            <a:pPr marL="298450" marR="5080" indent="-285750" algn="just">
              <a:lnSpc>
                <a:spcPct val="150000"/>
              </a:lnSpc>
              <a:spcBef>
                <a:spcPts val="100"/>
              </a:spcBef>
              <a:buClr>
                <a:srgbClr val="0070C0"/>
              </a:buClr>
              <a:buFont typeface="Wingdings" pitchFamily="2" charset="2"/>
              <a:buChar char="Ø"/>
              <a:tabLst>
                <a:tab pos="355600" algn="l"/>
              </a:tabLst>
            </a:pPr>
            <a:r>
              <a:rPr lang="it-IT" sz="1600" dirty="0"/>
              <a:t>Sono introdotti importanti concetti come </a:t>
            </a: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“contesto”, “rischio” e “opportunità”</a:t>
            </a:r>
            <a:r>
              <a:rPr lang="it-IT" sz="1600" spc="-5" dirty="0">
                <a:solidFill>
                  <a:srgbClr val="333333"/>
                </a:solidFill>
                <a:cs typeface="Arial"/>
              </a:rPr>
              <a:t>, </a:t>
            </a:r>
            <a:r>
              <a:rPr lang="it-IT" sz="1600" dirty="0"/>
              <a:t>che</a:t>
            </a:r>
            <a:r>
              <a:rPr lang="it-IT" sz="1600" dirty="0">
                <a:solidFill>
                  <a:srgbClr val="333333"/>
                </a:solidFill>
                <a:cs typeface="Arial"/>
              </a:rPr>
              <a:t> </a:t>
            </a:r>
            <a:r>
              <a:rPr lang="it-IT" sz="1600" dirty="0"/>
              <a:t>non erano presenti nella versione 2011 dello  standard;</a:t>
            </a:r>
          </a:p>
          <a:p>
            <a:pPr marL="298450" marR="5080" indent="-285750" algn="just">
              <a:lnSpc>
                <a:spcPct val="150000"/>
              </a:lnSpc>
              <a:spcBef>
                <a:spcPts val="100"/>
              </a:spcBef>
              <a:buClr>
                <a:srgbClr val="0070C0"/>
              </a:buClr>
              <a:buFont typeface="Wingdings" pitchFamily="2" charset="2"/>
              <a:buChar char="Ø"/>
              <a:tabLst>
                <a:tab pos="355600" algn="l"/>
              </a:tabLst>
            </a:pPr>
            <a:endParaRPr lang="it-IT" sz="1600" dirty="0"/>
          </a:p>
          <a:p>
            <a:pPr marL="298450" marR="5080" indent="-285750" algn="just">
              <a:lnSpc>
                <a:spcPct val="150000"/>
              </a:lnSpc>
              <a:spcBef>
                <a:spcPts val="100"/>
              </a:spcBef>
              <a:buClr>
                <a:srgbClr val="0070C0"/>
              </a:buClr>
              <a:buFont typeface="Wingdings" pitchFamily="2" charset="2"/>
              <a:buChar char="Ø"/>
              <a:tabLst>
                <a:tab pos="355600" algn="l"/>
              </a:tabLst>
            </a:pPr>
            <a:r>
              <a:rPr lang="it-IT" sz="1600" dirty="0"/>
              <a:t>Non vengono più utilizzati i	 termini </a:t>
            </a: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“procedura”</a:t>
            </a:r>
            <a:r>
              <a:rPr lang="it-IT" sz="1600" dirty="0">
                <a:latin typeface="Arial" panose="020B0604020202020204" pitchFamily="34" charset="0"/>
              </a:rPr>
              <a:t>,</a:t>
            </a: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 “documento”</a:t>
            </a:r>
            <a:r>
              <a:rPr lang="it-IT" sz="1600" spc="-5" dirty="0">
                <a:solidFill>
                  <a:srgbClr val="333333"/>
                </a:solidFill>
                <a:cs typeface="Arial"/>
              </a:rPr>
              <a:t> e </a:t>
            </a: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“registrazione”</a:t>
            </a:r>
            <a:r>
              <a:rPr lang="it-IT" sz="1600" spc="-5" dirty="0">
                <a:solidFill>
                  <a:srgbClr val="333333"/>
                </a:solidFill>
                <a:cs typeface="Arial"/>
              </a:rPr>
              <a:t>, al </a:t>
            </a:r>
            <a:r>
              <a:rPr lang="it-IT" sz="1600" dirty="0"/>
              <a:t>loro posto viene usata la dizione </a:t>
            </a:r>
            <a:r>
              <a:rPr lang="it-IT" sz="1600" dirty="0">
                <a:solidFill>
                  <a:srgbClr val="333333"/>
                </a:solidFill>
                <a:cs typeface="Arial"/>
              </a:rPr>
              <a:t>“</a:t>
            </a: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informazione documentata”</a:t>
            </a:r>
            <a:r>
              <a:rPr lang="it-IT" sz="1600" dirty="0">
                <a:latin typeface="Arial" panose="020B0604020202020204" pitchFamily="34" charset="0"/>
              </a:rPr>
              <a:t>;</a:t>
            </a:r>
          </a:p>
          <a:p>
            <a:pPr marL="298450" marR="5080" indent="-285750" algn="just">
              <a:lnSpc>
                <a:spcPct val="150000"/>
              </a:lnSpc>
              <a:spcBef>
                <a:spcPts val="100"/>
              </a:spcBef>
              <a:buClr>
                <a:srgbClr val="0070C0"/>
              </a:buClr>
              <a:buFont typeface="Wingdings" pitchFamily="2" charset="2"/>
              <a:buChar char="Ø"/>
              <a:tabLst>
                <a:tab pos="355600" algn="l"/>
              </a:tabLst>
            </a:pPr>
            <a:endParaRPr lang="it-IT" sz="1600" dirty="0">
              <a:solidFill>
                <a:srgbClr val="333333"/>
              </a:solidFill>
              <a:cs typeface="Arial"/>
            </a:endParaRPr>
          </a:p>
          <a:p>
            <a:pPr marL="298450" marR="5080" indent="-285750" algn="just">
              <a:lnSpc>
                <a:spcPct val="150000"/>
              </a:lnSpc>
              <a:spcBef>
                <a:spcPts val="100"/>
              </a:spcBef>
              <a:buClr>
                <a:srgbClr val="0070C0"/>
              </a:buClr>
              <a:buFont typeface="Wingdings" pitchFamily="2" charset="2"/>
              <a:buChar char="Ø"/>
              <a:tabLst>
                <a:tab pos="355600" algn="l"/>
              </a:tabLst>
            </a:pPr>
            <a:r>
              <a:rPr lang="it-IT" sz="1600" dirty="0"/>
              <a:t>È cambiata la struttura, per una maggior integrazione dei sistemi della Norma;</a:t>
            </a:r>
          </a:p>
          <a:p>
            <a:pPr marL="298450" marR="5080" indent="-285750" algn="just">
              <a:lnSpc>
                <a:spcPct val="150000"/>
              </a:lnSpc>
              <a:spcBef>
                <a:spcPts val="100"/>
              </a:spcBef>
              <a:buClr>
                <a:srgbClr val="0070C0"/>
              </a:buClr>
              <a:buFont typeface="Wingdings" pitchFamily="2" charset="2"/>
              <a:buChar char="Ø"/>
              <a:tabLst>
                <a:tab pos="355600" algn="l"/>
              </a:tabLst>
            </a:pPr>
            <a:endParaRPr lang="it-IT" sz="1600" dirty="0">
              <a:solidFill>
                <a:srgbClr val="333333"/>
              </a:solidFill>
              <a:cs typeface="Arial"/>
            </a:endParaRPr>
          </a:p>
          <a:p>
            <a:pPr marL="298450" marR="5080" indent="-285750" algn="just">
              <a:lnSpc>
                <a:spcPct val="150000"/>
              </a:lnSpc>
              <a:spcBef>
                <a:spcPts val="100"/>
              </a:spcBef>
              <a:buClr>
                <a:srgbClr val="0070C0"/>
              </a:buClr>
              <a:buFont typeface="Wingdings" pitchFamily="2" charset="2"/>
              <a:buChar char="Ø"/>
              <a:tabLst>
                <a:tab pos="355600" algn="l"/>
              </a:tabLst>
            </a:pPr>
            <a:r>
              <a:rPr lang="it-IT" sz="1600" dirty="0"/>
              <a:t>Rispetto al passato, in merito agli obblighi definiti dal D.lgs. n.102/2014 </a:t>
            </a: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la certificazione ISO 50001 diventa  ora effettivamente alternativa all’esecuzione delle  diagnosi energetiche.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460482E-F911-F84E-A1F3-AEEB7469EEEA}"/>
              </a:ext>
            </a:extLst>
          </p:cNvPr>
          <p:cNvSpPr/>
          <p:nvPr/>
        </p:nvSpPr>
        <p:spPr>
          <a:xfrm>
            <a:off x="1023402" y="836712"/>
            <a:ext cx="714899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CONFRONTO CON LA VERSIONE DEL 2011</a:t>
            </a:r>
          </a:p>
          <a:p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  <a:p>
            <a:endParaRPr lang="it-IT" sz="1600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126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10</a:t>
            </a:fld>
            <a:endParaRPr lang="it-IT" dirty="0"/>
          </a:p>
        </p:txBody>
      </p:sp>
      <p:sp>
        <p:nvSpPr>
          <p:cNvPr id="7" name="Segnaposto contenuto 1">
            <a:extLst>
              <a:ext uri="{FF2B5EF4-FFF2-40B4-BE49-F238E27FC236}">
                <a16:creationId xmlns:a16="http://schemas.microsoft.com/office/drawing/2014/main" id="{CF5052B4-8EAF-5A45-91C1-C7FCD6B15790}"/>
              </a:ext>
            </a:extLst>
          </p:cNvPr>
          <p:cNvSpPr txBox="1">
            <a:spLocks/>
          </p:cNvSpPr>
          <p:nvPr/>
        </p:nvSpPr>
        <p:spPr>
          <a:xfrm>
            <a:off x="971599" y="1281774"/>
            <a:ext cx="7509735" cy="197627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806450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7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50000"/>
              </a:lnSpc>
              <a:buFont typeface="Wingdings" charset="2"/>
              <a:buChar char="²"/>
            </a:pPr>
            <a:r>
              <a:rPr lang="it-IT" sz="1600" dirty="0"/>
              <a:t>Ridurre i costi legati ai consumi (migliore programmazione dei consumi e approvvigionamento ottimale);</a:t>
            </a:r>
          </a:p>
          <a:p>
            <a:pPr marL="285750" indent="-285750" algn="just">
              <a:lnSpc>
                <a:spcPct val="150000"/>
              </a:lnSpc>
              <a:buFont typeface="Wingdings" charset="2"/>
              <a:buChar char="²"/>
            </a:pPr>
            <a:endParaRPr lang="it-IT" sz="1600" dirty="0"/>
          </a:p>
          <a:p>
            <a:pPr marL="285750" indent="-285750" algn="just">
              <a:lnSpc>
                <a:spcPct val="150000"/>
              </a:lnSpc>
              <a:buFont typeface="Wingdings" charset="2"/>
              <a:buChar char="²"/>
            </a:pPr>
            <a:r>
              <a:rPr lang="it-IT" sz="1600" dirty="0"/>
              <a:t>Riduzioni delle emissioni di gas serra;</a:t>
            </a:r>
          </a:p>
          <a:p>
            <a:pPr marL="285750" indent="-285750" algn="just">
              <a:lnSpc>
                <a:spcPct val="150000"/>
              </a:lnSpc>
              <a:buFont typeface="Wingdings" charset="2"/>
              <a:buChar char="²"/>
            </a:pPr>
            <a:endParaRPr lang="it-IT" sz="1600" dirty="0"/>
          </a:p>
          <a:p>
            <a:pPr marL="285750" indent="-285750" algn="just">
              <a:lnSpc>
                <a:spcPct val="150000"/>
              </a:lnSpc>
              <a:buFont typeface="Wingdings" charset="2"/>
              <a:buChar char="²"/>
            </a:pPr>
            <a:r>
              <a:rPr lang="it-IT" sz="1600" dirty="0"/>
              <a:t>Preservazione delle materie prime ed l’energia;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FB57F51-A348-3541-BE62-927A7C2B8428}"/>
              </a:ext>
            </a:extLst>
          </p:cNvPr>
          <p:cNvSpPr/>
          <p:nvPr/>
        </p:nvSpPr>
        <p:spPr>
          <a:xfrm>
            <a:off x="1017822" y="881664"/>
            <a:ext cx="35541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VANTAGGI PER L’IMPRESA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3408D924-5E32-8F41-879C-CAE52C6A27D4}"/>
              </a:ext>
            </a:extLst>
          </p:cNvPr>
          <p:cNvSpPr/>
          <p:nvPr/>
        </p:nvSpPr>
        <p:spPr>
          <a:xfrm>
            <a:off x="971599" y="4365104"/>
            <a:ext cx="7427721" cy="1524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charset="2"/>
              <a:buChar char="²"/>
            </a:pPr>
            <a:r>
              <a:rPr lang="it-IT" sz="1600" dirty="0">
                <a:latin typeface="+mn-lt"/>
              </a:rPr>
              <a:t>Migliorare la reputazione aziendale (green marketing);</a:t>
            </a:r>
          </a:p>
          <a:p>
            <a:pPr marL="285750" indent="-285750" algn="just">
              <a:lnSpc>
                <a:spcPct val="150000"/>
              </a:lnSpc>
              <a:buFont typeface="Wingdings" charset="2"/>
              <a:buChar char="²"/>
            </a:pPr>
            <a:endParaRPr lang="it-IT" sz="1600" dirty="0">
              <a:latin typeface="+mn-lt"/>
            </a:endParaRPr>
          </a:p>
          <a:p>
            <a:pPr marL="285750" indent="-285750" algn="just">
              <a:lnSpc>
                <a:spcPct val="150000"/>
              </a:lnSpc>
              <a:buFont typeface="Wingdings" charset="2"/>
              <a:buChar char="²"/>
            </a:pPr>
            <a:r>
              <a:rPr lang="it-IT" sz="1600" dirty="0">
                <a:latin typeface="+mn-lt"/>
              </a:rPr>
              <a:t>Definire un piano per l’implementazione del sistema di monitoraggio utile a fine diagnosi e accesso al meccanismo dei certificati bianchi.</a:t>
            </a:r>
          </a:p>
        </p:txBody>
      </p:sp>
      <p:pic>
        <p:nvPicPr>
          <p:cNvPr id="8" name="Immagine 7" descr="abaco_2550046.jpg">
            <a:extLst>
              <a:ext uri="{FF2B5EF4-FFF2-40B4-BE49-F238E27FC236}">
                <a16:creationId xmlns:a16="http://schemas.microsoft.com/office/drawing/2014/main" id="{CFA01357-CEFA-BF45-B5F1-377E72C5AF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842303"/>
            <a:ext cx="2849240" cy="2831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918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899591" y="873060"/>
            <a:ext cx="7414715" cy="3228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it-IT" sz="18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REQUISITI GENERALI DEL SISTEMA DI GESTIONE DELL’ENERGIA</a:t>
            </a:r>
          </a:p>
          <a:p>
            <a:pPr algn="just">
              <a:lnSpc>
                <a:spcPct val="150000"/>
              </a:lnSpc>
            </a:pPr>
            <a:endParaRPr lang="it-IT" sz="1500" dirty="0">
              <a:solidFill>
                <a:srgbClr val="000000"/>
              </a:solidFill>
              <a:latin typeface="+mn-lt"/>
            </a:endParaRPr>
          </a:p>
          <a:p>
            <a:pPr marL="285750" indent="-285750" algn="just">
              <a:lnSpc>
                <a:spcPct val="150000"/>
              </a:lnSpc>
              <a:buClr>
                <a:srgbClr val="0070C0"/>
              </a:buClr>
              <a:buFont typeface="Wingdings" charset="2"/>
              <a:buChar char="²"/>
            </a:pPr>
            <a:r>
              <a:rPr lang="it-IT" sz="1500" dirty="0">
                <a:solidFill>
                  <a:srgbClr val="000000"/>
                </a:solidFill>
                <a:latin typeface="+mn-lt"/>
              </a:rPr>
              <a:t>Stabilire, documentare, attuare e mantenere attivo un </a:t>
            </a:r>
            <a:r>
              <a:rPr lang="it-IT" sz="1600" dirty="0">
                <a:solidFill>
                  <a:srgbClr val="0070C0"/>
                </a:solidFill>
                <a:latin typeface="+mn-lt"/>
                <a:ea typeface="+mj-ea"/>
                <a:cs typeface="Helvetica Neue"/>
              </a:rPr>
              <a:t>sistema di gestione dell’energia</a:t>
            </a:r>
            <a:r>
              <a:rPr lang="it-IT" sz="1600" dirty="0">
                <a:solidFill>
                  <a:srgbClr val="000000"/>
                </a:solidFill>
                <a:latin typeface="+mn-lt"/>
              </a:rPr>
              <a:t> </a:t>
            </a:r>
            <a:r>
              <a:rPr lang="it-IT" sz="1500" dirty="0">
                <a:solidFill>
                  <a:srgbClr val="000000"/>
                </a:solidFill>
                <a:latin typeface="+mn-lt"/>
              </a:rPr>
              <a:t>secondo i requisiti della norma internazionale ISO 50001;</a:t>
            </a:r>
          </a:p>
          <a:p>
            <a:pPr algn="just">
              <a:lnSpc>
                <a:spcPct val="150000"/>
              </a:lnSpc>
            </a:pPr>
            <a:endParaRPr lang="it-IT" sz="1500" dirty="0">
              <a:solidFill>
                <a:srgbClr val="000000"/>
              </a:solidFill>
              <a:latin typeface="+mn-lt"/>
            </a:endParaRPr>
          </a:p>
          <a:p>
            <a:pPr marL="285750" indent="-285750" algn="just">
              <a:lnSpc>
                <a:spcPct val="150000"/>
              </a:lnSpc>
              <a:buClr>
                <a:srgbClr val="0070C0"/>
              </a:buClr>
              <a:buFont typeface="Wingdings" charset="2"/>
              <a:buChar char="²"/>
            </a:pPr>
            <a:r>
              <a:rPr lang="it-IT" sz="1600" dirty="0">
                <a:solidFill>
                  <a:srgbClr val="0070C0"/>
                </a:solidFill>
                <a:latin typeface="+mn-lt"/>
                <a:ea typeface="+mj-ea"/>
                <a:cs typeface="Helvetica Neue"/>
              </a:rPr>
              <a:t>Definire </a:t>
            </a:r>
            <a:r>
              <a:rPr lang="it-IT" sz="1600" dirty="0">
                <a:latin typeface="+mn-lt"/>
                <a:ea typeface="+mj-ea"/>
                <a:cs typeface="Helvetica Neue"/>
              </a:rPr>
              <a:t>e</a:t>
            </a:r>
            <a:r>
              <a:rPr lang="it-IT" sz="1600" dirty="0">
                <a:solidFill>
                  <a:srgbClr val="0070C0"/>
                </a:solidFill>
                <a:latin typeface="+mn-lt"/>
                <a:ea typeface="+mj-ea"/>
                <a:cs typeface="Helvetica Neue"/>
              </a:rPr>
              <a:t> documentare </a:t>
            </a:r>
            <a:r>
              <a:rPr lang="it-IT" sz="1500" dirty="0">
                <a:solidFill>
                  <a:srgbClr val="000000"/>
                </a:solidFill>
                <a:latin typeface="+mn-lt"/>
              </a:rPr>
              <a:t>lo scopo e i confini del proprio sistema di gestione dell’energia;</a:t>
            </a:r>
          </a:p>
          <a:p>
            <a:pPr algn="just">
              <a:lnSpc>
                <a:spcPct val="150000"/>
              </a:lnSpc>
            </a:pPr>
            <a:endParaRPr lang="it-IT" sz="1500" dirty="0">
              <a:solidFill>
                <a:srgbClr val="000000"/>
              </a:solidFill>
              <a:latin typeface="+mn-lt"/>
            </a:endParaRPr>
          </a:p>
          <a:p>
            <a:pPr marL="285750" indent="-285750" algn="just">
              <a:lnSpc>
                <a:spcPct val="150000"/>
              </a:lnSpc>
              <a:buClr>
                <a:srgbClr val="0070C0"/>
              </a:buClr>
              <a:buFont typeface="Wingdings" charset="2"/>
              <a:buChar char="²"/>
            </a:pPr>
            <a:r>
              <a:rPr lang="it-IT" sz="1600" dirty="0">
                <a:solidFill>
                  <a:srgbClr val="0070C0"/>
                </a:solidFill>
                <a:latin typeface="+mn-lt"/>
                <a:ea typeface="+mj-ea"/>
                <a:cs typeface="Helvetica Neue"/>
              </a:rPr>
              <a:t>Determinare</a:t>
            </a:r>
            <a:r>
              <a:rPr lang="it-IT" sz="1500" dirty="0">
                <a:solidFill>
                  <a:srgbClr val="000000"/>
                </a:solidFill>
                <a:latin typeface="+mn-lt"/>
              </a:rPr>
              <a:t> e </a:t>
            </a:r>
            <a:r>
              <a:rPr lang="it-IT" sz="1600" dirty="0">
                <a:solidFill>
                  <a:srgbClr val="0070C0"/>
                </a:solidFill>
                <a:latin typeface="+mn-lt"/>
                <a:ea typeface="+mj-ea"/>
                <a:cs typeface="Helvetica Neue"/>
              </a:rPr>
              <a:t>documentare</a:t>
            </a:r>
            <a:r>
              <a:rPr lang="it-IT" sz="1500" dirty="0">
                <a:solidFill>
                  <a:srgbClr val="000000"/>
                </a:solidFill>
                <a:latin typeface="+mn-lt"/>
              </a:rPr>
              <a:t> come esso andrà a soddisfare i requisiti della norma per conseguire il miglioramento continuo della sua efficienza energetica.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Segnaposto numero diapositiva 11"/>
          <p:cNvSpPr txBox="1">
            <a:spLocks/>
          </p:cNvSpPr>
          <p:nvPr/>
        </p:nvSpPr>
        <p:spPr>
          <a:xfrm>
            <a:off x="8165700" y="6510252"/>
            <a:ext cx="592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FEFEF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B37D5FE-740C-46F5-801A-FA5477D9711F}" type="slidenum">
              <a:rPr lang="en-US" smtClean="0">
                <a:solidFill>
                  <a:schemeClr val="bg1"/>
                </a:solidFill>
              </a:rPr>
              <a:pPr algn="r"/>
              <a:t>11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2758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idx="1"/>
          </p:nvPr>
        </p:nvSpPr>
        <p:spPr>
          <a:xfrm>
            <a:off x="1115616" y="916463"/>
            <a:ext cx="7366716" cy="183551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it-IT" sz="1500" dirty="0"/>
              <a:t>Il </a:t>
            </a:r>
            <a:r>
              <a:rPr lang="it-IT" b="1" kern="1200" dirty="0">
                <a:solidFill>
                  <a:srgbClr val="0070C0"/>
                </a:solidFill>
                <a:ea typeface="+mj-ea"/>
                <a:cs typeface="Helvetica Neue"/>
              </a:rPr>
              <a:t>Sistema di Gestione Energia (SGE) è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1500" dirty="0"/>
              <a:t>il complesso di: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/>
              <a:t>azioni gestionali programmate e coordinate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/>
              <a:t>procedure operative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/>
              <a:t>sistemi di documentazione e di registrazione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it-IT" sz="1500" dirty="0"/>
          </a:p>
          <a:p>
            <a:pPr marL="0" indent="0" algn="just">
              <a:lnSpc>
                <a:spcPct val="120000"/>
              </a:lnSpc>
              <a:buNone/>
            </a:pPr>
            <a:endParaRPr lang="it-IT" sz="1500" dirty="0"/>
          </a:p>
          <a:p>
            <a:pPr marL="0" indent="0" algn="just">
              <a:lnSpc>
                <a:spcPct val="120000"/>
              </a:lnSpc>
              <a:buNone/>
            </a:pPr>
            <a:endParaRPr lang="it-IT" sz="1500" dirty="0"/>
          </a:p>
          <a:p>
            <a:pPr marL="0" indent="0" algn="just">
              <a:lnSpc>
                <a:spcPct val="120000"/>
              </a:lnSpc>
              <a:buNone/>
            </a:pPr>
            <a:endParaRPr lang="it-IT" sz="1400" dirty="0"/>
          </a:p>
          <a:p>
            <a:pPr marL="0" indent="0" algn="just">
              <a:lnSpc>
                <a:spcPct val="120000"/>
              </a:lnSpc>
              <a:buNone/>
            </a:pPr>
            <a:endParaRPr lang="it-IT" sz="1500" dirty="0"/>
          </a:p>
          <a:p>
            <a:pPr marL="0" indent="0">
              <a:lnSpc>
                <a:spcPct val="120000"/>
              </a:lnSpc>
              <a:buNone/>
            </a:pPr>
            <a:endParaRPr lang="it-IT" sz="1600" dirty="0"/>
          </a:p>
          <a:p>
            <a:pPr marL="0" indent="0">
              <a:lnSpc>
                <a:spcPct val="120000"/>
              </a:lnSpc>
              <a:buNone/>
            </a:pPr>
            <a:endParaRPr lang="it-IT" sz="1600" dirty="0"/>
          </a:p>
          <a:p>
            <a:pPr marL="0" indent="0">
              <a:lnSpc>
                <a:spcPct val="120000"/>
              </a:lnSpc>
              <a:buNone/>
            </a:pPr>
            <a:endParaRPr lang="it-IT" sz="15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115616" y="3429000"/>
            <a:ext cx="7222700" cy="741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Realizzate grazie ad una struttura organizzativa nella quale ruoli, responsabilità e risorse siano chiari e ben definiti.</a:t>
            </a:r>
          </a:p>
        </p:txBody>
      </p:sp>
      <p:sp>
        <p:nvSpPr>
          <p:cNvPr id="8" name="Rettangolo 7"/>
          <p:cNvSpPr/>
          <p:nvPr/>
        </p:nvSpPr>
        <p:spPr>
          <a:xfrm>
            <a:off x="1115616" y="4374371"/>
            <a:ext cx="7875272" cy="2150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ct val="20000"/>
              </a:spcBef>
            </a:pPr>
            <a:r>
              <a:rPr lang="it-IT" sz="1400" dirty="0">
                <a:solidFill>
                  <a:srgbClr val="0070C0"/>
                </a:solidFill>
                <a:latin typeface="+mn-lt"/>
                <a:ea typeface="+mj-ea"/>
                <a:cs typeface="Helvetica Neue"/>
              </a:rPr>
              <a:t>In generale la norma definisce i requisiti per creare, implementare, mantenere e migliorare il sistema di gestione dell’energia</a:t>
            </a:r>
          </a:p>
          <a:p>
            <a:pPr algn="just">
              <a:lnSpc>
                <a:spcPct val="150000"/>
              </a:lnSpc>
              <a:spcBef>
                <a:spcPct val="20000"/>
              </a:spcBef>
            </a:pPr>
            <a:endParaRPr lang="it-IT" sz="1400" dirty="0">
              <a:solidFill>
                <a:srgbClr val="0070C0"/>
              </a:solidFill>
              <a:latin typeface="+mn-lt"/>
              <a:ea typeface="+mj-ea"/>
              <a:cs typeface="Helvetica Neue"/>
            </a:endParaRPr>
          </a:p>
          <a:p>
            <a:pPr algn="just">
              <a:lnSpc>
                <a:spcPct val="150000"/>
              </a:lnSpc>
              <a:spcBef>
                <a:spcPct val="20000"/>
              </a:spcBef>
            </a:pPr>
            <a:r>
              <a:rPr lang="it-IT" sz="1400" dirty="0">
                <a:solidFill>
                  <a:srgbClr val="0070C0"/>
                </a:solidFill>
                <a:latin typeface="+mn-lt"/>
                <a:ea typeface="+mj-ea"/>
                <a:cs typeface="Helvetica Neue"/>
              </a:rPr>
              <a:t>La struttura di fondo della norma è il modello del Ciclo di Deming e l’approccio Plan – Do – Check – Act. </a:t>
            </a:r>
          </a:p>
          <a:p>
            <a:pPr algn="just">
              <a:lnSpc>
                <a:spcPct val="150000"/>
              </a:lnSpc>
              <a:spcBef>
                <a:spcPct val="20000"/>
              </a:spcBef>
            </a:pPr>
            <a:r>
              <a:rPr lang="it-IT" sz="1400" dirty="0">
                <a:solidFill>
                  <a:srgbClr val="0070C0"/>
                </a:solidFill>
                <a:latin typeface="+mn-lt"/>
                <a:ea typeface="+mj-ea"/>
                <a:cs typeface="Helvetica Neue"/>
              </a:rPr>
              <a:t>Il ciclo di Deming è lo strumento alla base della filosofia del miglioramento continuo</a:t>
            </a:r>
            <a:r>
              <a:rPr lang="it-IT" sz="1500" dirty="0">
                <a:solidFill>
                  <a:srgbClr val="1EA3A0"/>
                </a:solidFill>
              </a:rPr>
              <a:t>. 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Segnaposto numero diapositiva 11"/>
          <p:cNvSpPr txBox="1">
            <a:spLocks/>
          </p:cNvSpPr>
          <p:nvPr/>
        </p:nvSpPr>
        <p:spPr>
          <a:xfrm>
            <a:off x="8165700" y="6510252"/>
            <a:ext cx="592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FEFEF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B37D5FE-740C-46F5-801A-FA5477D9711F}" type="slidenum">
              <a:rPr lang="en-US" smtClean="0">
                <a:solidFill>
                  <a:schemeClr val="bg1"/>
                </a:solidFill>
              </a:rPr>
              <a:pPr algn="r"/>
              <a:t>12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022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13</a:t>
            </a:fld>
            <a:endParaRPr lang="it-IT" dirty="0"/>
          </a:p>
        </p:txBody>
      </p:sp>
      <p:sp>
        <p:nvSpPr>
          <p:cNvPr id="7" name="Segnaposto contenuto 1">
            <a:extLst>
              <a:ext uri="{FF2B5EF4-FFF2-40B4-BE49-F238E27FC236}">
                <a16:creationId xmlns:a16="http://schemas.microsoft.com/office/drawing/2014/main" id="{CF5052B4-8EAF-5A45-91C1-C7FCD6B15790}"/>
              </a:ext>
            </a:extLst>
          </p:cNvPr>
          <p:cNvSpPr txBox="1">
            <a:spLocks/>
          </p:cNvSpPr>
          <p:nvPr/>
        </p:nvSpPr>
        <p:spPr>
          <a:xfrm>
            <a:off x="899592" y="1281774"/>
            <a:ext cx="8064896" cy="197627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806450" algn="l"/>
              </a:tabLs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71437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ct val="20000"/>
              </a:spcBef>
            </a:pPr>
            <a:r>
              <a:rPr lang="it-IT" sz="1600" dirty="0"/>
              <a:t>La struttura di fondo della norma non è variata e si basa sempre sul modello del Ciclo di Deming e l’approccio Plan – Do – Check – Act (PDCA). </a:t>
            </a:r>
          </a:p>
          <a:p>
            <a:pPr algn="just">
              <a:lnSpc>
                <a:spcPct val="150000"/>
              </a:lnSpc>
              <a:spcBef>
                <a:spcPct val="20000"/>
              </a:spcBef>
            </a:pPr>
            <a:r>
              <a:rPr lang="it-IT" sz="1600" dirty="0"/>
              <a:t>Il ciclo di Deming è lo strumento alla base della filosofia del miglioramento continuo. 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FB57F51-A348-3541-BE62-927A7C2B8428}"/>
              </a:ext>
            </a:extLst>
          </p:cNvPr>
          <p:cNvSpPr/>
          <p:nvPr/>
        </p:nvSpPr>
        <p:spPr>
          <a:xfrm>
            <a:off x="899592" y="836712"/>
            <a:ext cx="34999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LA NORMA ISO 50001:2018</a:t>
            </a:r>
          </a:p>
          <a:p>
            <a:pPr defTabSz="457200"/>
            <a:endParaRPr lang="it-IT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231E801D-8067-7447-982F-6E797D352329}"/>
              </a:ext>
            </a:extLst>
          </p:cNvPr>
          <p:cNvSpPr>
            <a:spLocks/>
          </p:cNvSpPr>
          <p:nvPr/>
        </p:nvSpPr>
        <p:spPr>
          <a:xfrm>
            <a:off x="1115616" y="2996952"/>
            <a:ext cx="3521167" cy="32973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0CF6DB7C-E623-A446-A2E5-75463DB31ED9}"/>
              </a:ext>
            </a:extLst>
          </p:cNvPr>
          <p:cNvSpPr txBox="1"/>
          <p:nvPr/>
        </p:nvSpPr>
        <p:spPr>
          <a:xfrm>
            <a:off x="5220072" y="2996952"/>
            <a:ext cx="309634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400" dirty="0"/>
              <a:t>Il </a:t>
            </a:r>
            <a:r>
              <a:rPr lang="it-IT" sz="1600" dirty="0"/>
              <a:t>ciclo è così strutturato:</a:t>
            </a:r>
          </a:p>
          <a:p>
            <a:pPr algn="just">
              <a:lnSpc>
                <a:spcPct val="150000"/>
              </a:lnSpc>
            </a:pPr>
            <a:endParaRPr lang="it-IT" sz="1000" dirty="0"/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it-IT" sz="1600" dirty="0"/>
              <a:t>Pianificazione;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endParaRPr lang="it-IT" sz="1000" dirty="0"/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it-IT" sz="1600" dirty="0"/>
              <a:t>Attuazione;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endParaRPr lang="it-IT" sz="1000" dirty="0"/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it-IT" sz="1600" dirty="0"/>
              <a:t>Verifica</a:t>
            </a:r>
            <a:r>
              <a:rPr lang="it-IT" sz="1400" dirty="0"/>
              <a:t>;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endParaRPr lang="it-IT" sz="1400" dirty="0"/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it-IT" sz="1600" dirty="0"/>
              <a:t>Riesame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153375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demi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829" y="1318092"/>
            <a:ext cx="6532555" cy="4479740"/>
          </a:xfrm>
          <a:prstGeom prst="rect">
            <a:avLst/>
          </a:prstGeom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Segnaposto numero diapositiva 11"/>
          <p:cNvSpPr txBox="1">
            <a:spLocks/>
          </p:cNvSpPr>
          <p:nvPr/>
        </p:nvSpPr>
        <p:spPr>
          <a:xfrm>
            <a:off x="8165700" y="6510252"/>
            <a:ext cx="592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FEFEF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B37D5FE-740C-46F5-801A-FA5477D9711F}" type="slidenum">
              <a:rPr lang="en-US" smtClean="0">
                <a:solidFill>
                  <a:schemeClr val="bg1"/>
                </a:solidFill>
              </a:rPr>
              <a:pPr algn="r"/>
              <a:t>14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538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a 1"/>
          <p:cNvGraphicFramePr/>
          <p:nvPr>
            <p:extLst>
              <p:ext uri="{D42A27DB-BD31-4B8C-83A1-F6EECF244321}">
                <p14:modId xmlns:p14="http://schemas.microsoft.com/office/powerpoint/2010/main" val="1336512227"/>
              </p:ext>
            </p:extLst>
          </p:nvPr>
        </p:nvGraphicFramePr>
        <p:xfrm>
          <a:off x="1932384" y="119675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1125426" y="692696"/>
            <a:ext cx="2222438" cy="1169551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1400" dirty="0">
                <a:latin typeface="+mn-lt"/>
              </a:rPr>
              <a:t>Analizzare l’impresa e il prodotto dal punto di vista energetico e mettere a punto una visione di sistema 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6614969" y="4925177"/>
            <a:ext cx="2133495" cy="738664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1400" dirty="0">
                <a:latin typeface="+mn-lt"/>
              </a:rPr>
              <a:t>Mettere in atto le azioni individuate con i tempi e i modi definiti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7089667" y="1036102"/>
            <a:ext cx="1514781" cy="954107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1400" dirty="0">
                <a:latin typeface="+mn-lt"/>
              </a:rPr>
              <a:t>Individuare, classificare e pianificare le azioni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292723" y="4922584"/>
            <a:ext cx="2127149" cy="738664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1400" dirty="0">
                <a:latin typeface="+mn-lt"/>
              </a:rPr>
              <a:t>Verificare che le azioni messe in campo diano i benefici attesi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8" name="Segnaposto numero diapositiva 11"/>
          <p:cNvSpPr txBox="1">
            <a:spLocks/>
          </p:cNvSpPr>
          <p:nvPr/>
        </p:nvSpPr>
        <p:spPr>
          <a:xfrm>
            <a:off x="8165700" y="6510252"/>
            <a:ext cx="592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FEFEF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B37D5FE-740C-46F5-801A-FA5477D9711F}" type="slidenum">
              <a:rPr lang="en-US" smtClean="0">
                <a:solidFill>
                  <a:schemeClr val="bg1"/>
                </a:solidFill>
              </a:rPr>
              <a:pPr algn="r"/>
              <a:t>15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6931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arrotondato 23"/>
          <p:cNvSpPr/>
          <p:nvPr/>
        </p:nvSpPr>
        <p:spPr>
          <a:xfrm>
            <a:off x="2764781" y="979981"/>
            <a:ext cx="1838853" cy="48648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 anchorCtr="0"/>
          <a:lstStyle/>
          <a:p>
            <a:pPr algn="ctr"/>
            <a:r>
              <a:rPr lang="it-IT" b="1" dirty="0"/>
              <a:t>DO</a:t>
            </a:r>
          </a:p>
        </p:txBody>
      </p:sp>
      <p:sp>
        <p:nvSpPr>
          <p:cNvPr id="25" name="Rettangolo arrotondato 24"/>
          <p:cNvSpPr/>
          <p:nvPr/>
        </p:nvSpPr>
        <p:spPr>
          <a:xfrm>
            <a:off x="777842" y="979981"/>
            <a:ext cx="1849942" cy="48648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 anchorCtr="0"/>
          <a:lstStyle/>
          <a:p>
            <a:pPr algn="ctr"/>
            <a:r>
              <a:rPr lang="it-IT" b="1" dirty="0"/>
              <a:t>PLAN</a:t>
            </a:r>
          </a:p>
        </p:txBody>
      </p:sp>
      <p:sp>
        <p:nvSpPr>
          <p:cNvPr id="14" name="Rettangolo arrotondato 13"/>
          <p:cNvSpPr/>
          <p:nvPr/>
        </p:nvSpPr>
        <p:spPr>
          <a:xfrm>
            <a:off x="777842" y="1632920"/>
            <a:ext cx="1849942" cy="92609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t" anchorCtr="0"/>
          <a:lstStyle/>
          <a:p>
            <a:pPr algn="ctr"/>
            <a:r>
              <a:rPr lang="it-IT" sz="1600" b="1" dirty="0"/>
              <a:t>Obiettivi/ traguardi e piani d’azione</a:t>
            </a:r>
            <a:endParaRPr lang="it-IT" b="1" dirty="0"/>
          </a:p>
          <a:p>
            <a:pPr algn="ctr"/>
            <a:endParaRPr lang="it-IT" b="1" dirty="0"/>
          </a:p>
          <a:p>
            <a:pPr algn="ctr"/>
            <a:endParaRPr lang="it-IT" b="1" dirty="0"/>
          </a:p>
        </p:txBody>
      </p:sp>
      <p:sp>
        <p:nvSpPr>
          <p:cNvPr id="21" name="Rettangolo arrotondato 20"/>
          <p:cNvSpPr/>
          <p:nvPr/>
        </p:nvSpPr>
        <p:spPr>
          <a:xfrm>
            <a:off x="6843367" y="964863"/>
            <a:ext cx="1833089" cy="48648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 anchorCtr="0"/>
          <a:lstStyle/>
          <a:p>
            <a:pPr algn="ctr"/>
            <a:r>
              <a:rPr lang="it-IT" b="1" dirty="0"/>
              <a:t>ACT</a:t>
            </a:r>
          </a:p>
        </p:txBody>
      </p:sp>
      <p:sp>
        <p:nvSpPr>
          <p:cNvPr id="22" name="Rettangolo arrotondato 21"/>
          <p:cNvSpPr/>
          <p:nvPr/>
        </p:nvSpPr>
        <p:spPr>
          <a:xfrm>
            <a:off x="4810290" y="979981"/>
            <a:ext cx="1849941" cy="48648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 anchorCtr="0"/>
          <a:lstStyle/>
          <a:p>
            <a:pPr algn="ctr"/>
            <a:r>
              <a:rPr lang="it-IT" b="1" dirty="0"/>
              <a:t>CHECK</a:t>
            </a:r>
          </a:p>
        </p:txBody>
      </p:sp>
      <p:sp>
        <p:nvSpPr>
          <p:cNvPr id="30" name="Rettangolo arrotondato 29"/>
          <p:cNvSpPr/>
          <p:nvPr/>
        </p:nvSpPr>
        <p:spPr>
          <a:xfrm>
            <a:off x="2764781" y="1632920"/>
            <a:ext cx="1849942" cy="92609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t" anchorCtr="0"/>
          <a:lstStyle/>
          <a:p>
            <a:pPr algn="ctr"/>
            <a:r>
              <a:rPr lang="it-IT" sz="1500" b="1" dirty="0"/>
              <a:t>Documentazione e relativo controllo</a:t>
            </a:r>
          </a:p>
          <a:p>
            <a:pPr algn="ctr"/>
            <a:endParaRPr lang="it-IT" sz="1500" b="1" dirty="0"/>
          </a:p>
          <a:p>
            <a:pPr algn="ctr"/>
            <a:endParaRPr lang="it-IT" sz="1500" b="1" dirty="0"/>
          </a:p>
        </p:txBody>
      </p:sp>
      <p:sp>
        <p:nvSpPr>
          <p:cNvPr id="19" name="Rettangolo arrotondato 18"/>
          <p:cNvSpPr/>
          <p:nvPr/>
        </p:nvSpPr>
        <p:spPr>
          <a:xfrm>
            <a:off x="6843367" y="1632920"/>
            <a:ext cx="1833089" cy="67872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t" anchorCtr="0"/>
          <a:lstStyle/>
          <a:p>
            <a:pPr algn="ctr"/>
            <a:r>
              <a:rPr lang="it-IT" sz="1600" b="1" dirty="0"/>
              <a:t>Riesame della direzione</a:t>
            </a:r>
            <a:endParaRPr lang="it-IT" b="1" dirty="0"/>
          </a:p>
          <a:p>
            <a:pPr algn="ctr"/>
            <a:endParaRPr lang="it-IT" b="1" dirty="0"/>
          </a:p>
        </p:txBody>
      </p:sp>
      <p:sp>
        <p:nvSpPr>
          <p:cNvPr id="10" name="Rettangolo arrotondato 9"/>
          <p:cNvSpPr/>
          <p:nvPr/>
        </p:nvSpPr>
        <p:spPr>
          <a:xfrm>
            <a:off x="777842" y="2666058"/>
            <a:ext cx="1849942" cy="7921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t" anchorCtr="0"/>
          <a:lstStyle/>
          <a:p>
            <a:pPr algn="ctr"/>
            <a:r>
              <a:rPr lang="it-IT" sz="1600" b="1" dirty="0"/>
              <a:t>Requisiti legislativi</a:t>
            </a:r>
            <a:endParaRPr lang="it-IT" b="1" dirty="0"/>
          </a:p>
          <a:p>
            <a:pPr algn="ctr"/>
            <a:endParaRPr lang="it-IT" b="1" dirty="0"/>
          </a:p>
          <a:p>
            <a:pPr algn="ctr"/>
            <a:endParaRPr lang="it-IT" b="1" dirty="0"/>
          </a:p>
        </p:txBody>
      </p:sp>
      <p:sp>
        <p:nvSpPr>
          <p:cNvPr id="11" name="Rettangolo arrotondato 10"/>
          <p:cNvSpPr/>
          <p:nvPr/>
        </p:nvSpPr>
        <p:spPr>
          <a:xfrm>
            <a:off x="777842" y="3578252"/>
            <a:ext cx="1849942" cy="741678"/>
          </a:xfrm>
          <a:prstGeom prst="roundRect">
            <a:avLst/>
          </a:prstGeom>
          <a:solidFill>
            <a:srgbClr val="00800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t" anchorCtr="0"/>
          <a:lstStyle/>
          <a:p>
            <a:pPr algn="ctr"/>
            <a:r>
              <a:rPr lang="it-IT" sz="1600" b="1" dirty="0"/>
              <a:t>Analisi energetica</a:t>
            </a:r>
          </a:p>
          <a:p>
            <a:pPr algn="ctr"/>
            <a:endParaRPr lang="it-IT" b="1" dirty="0"/>
          </a:p>
          <a:p>
            <a:pPr algn="ctr"/>
            <a:endParaRPr lang="it-IT" b="1" dirty="0"/>
          </a:p>
        </p:txBody>
      </p:sp>
      <p:sp>
        <p:nvSpPr>
          <p:cNvPr id="12" name="Rettangolo arrotondato 11"/>
          <p:cNvSpPr/>
          <p:nvPr/>
        </p:nvSpPr>
        <p:spPr>
          <a:xfrm>
            <a:off x="777842" y="4471111"/>
            <a:ext cx="1849942" cy="483782"/>
          </a:xfrm>
          <a:prstGeom prst="roundRect">
            <a:avLst/>
          </a:prstGeom>
          <a:solidFill>
            <a:srgbClr val="00800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t" anchorCtr="0"/>
          <a:lstStyle/>
          <a:p>
            <a:pPr algn="ctr"/>
            <a:r>
              <a:rPr lang="it-IT" sz="1600" b="1" dirty="0"/>
              <a:t>Baseline</a:t>
            </a:r>
          </a:p>
          <a:p>
            <a:pPr algn="ctr"/>
            <a:endParaRPr lang="it-IT" b="1" dirty="0"/>
          </a:p>
          <a:p>
            <a:pPr algn="ctr"/>
            <a:endParaRPr lang="it-IT" b="1" dirty="0"/>
          </a:p>
        </p:txBody>
      </p:sp>
      <p:sp>
        <p:nvSpPr>
          <p:cNvPr id="13" name="Rettangolo arrotondato 12"/>
          <p:cNvSpPr/>
          <p:nvPr/>
        </p:nvSpPr>
        <p:spPr>
          <a:xfrm>
            <a:off x="777842" y="5090956"/>
            <a:ext cx="1849942" cy="759793"/>
          </a:xfrm>
          <a:prstGeom prst="roundRect">
            <a:avLst/>
          </a:prstGeom>
          <a:solidFill>
            <a:srgbClr val="00800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t" anchorCtr="0"/>
          <a:lstStyle/>
          <a:p>
            <a:pPr algn="ctr"/>
            <a:r>
              <a:rPr lang="it-IT" sz="1600" b="1" dirty="0"/>
              <a:t>Indicatori di prestazione EnPI</a:t>
            </a:r>
            <a:endParaRPr lang="it-IT" b="1" dirty="0"/>
          </a:p>
          <a:p>
            <a:pPr algn="ctr"/>
            <a:endParaRPr lang="it-IT" b="1" dirty="0"/>
          </a:p>
          <a:p>
            <a:pPr algn="ctr"/>
            <a:endParaRPr lang="it-IT" b="1" dirty="0"/>
          </a:p>
        </p:txBody>
      </p:sp>
      <p:sp>
        <p:nvSpPr>
          <p:cNvPr id="15" name="Rettangolo arrotondato 14"/>
          <p:cNvSpPr/>
          <p:nvPr/>
        </p:nvSpPr>
        <p:spPr>
          <a:xfrm>
            <a:off x="2764781" y="2650060"/>
            <a:ext cx="1849942" cy="92819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t" anchorCtr="0"/>
          <a:lstStyle/>
          <a:p>
            <a:pPr algn="ctr"/>
            <a:r>
              <a:rPr lang="it-IT" sz="1600" b="1" dirty="0"/>
              <a:t>Competenza, formazione e informazione</a:t>
            </a:r>
            <a:endParaRPr lang="it-IT" b="1" dirty="0"/>
          </a:p>
          <a:p>
            <a:pPr algn="ctr"/>
            <a:endParaRPr lang="it-IT" b="1" dirty="0"/>
          </a:p>
          <a:p>
            <a:pPr algn="ctr"/>
            <a:endParaRPr lang="it-IT" b="1" dirty="0"/>
          </a:p>
        </p:txBody>
      </p:sp>
      <p:sp>
        <p:nvSpPr>
          <p:cNvPr id="16" name="Rettangolo arrotondato 15"/>
          <p:cNvSpPr/>
          <p:nvPr/>
        </p:nvSpPr>
        <p:spPr>
          <a:xfrm>
            <a:off x="2764781" y="3670180"/>
            <a:ext cx="1849942" cy="6497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t" anchorCtr="0"/>
          <a:lstStyle/>
          <a:p>
            <a:pPr algn="ctr"/>
            <a:r>
              <a:rPr lang="it-IT" sz="1600" b="1" dirty="0"/>
              <a:t>Controllo operativo</a:t>
            </a:r>
            <a:endParaRPr lang="it-IT" b="1" dirty="0"/>
          </a:p>
          <a:p>
            <a:pPr algn="ctr"/>
            <a:endParaRPr lang="it-IT" b="1" dirty="0"/>
          </a:p>
          <a:p>
            <a:pPr algn="ctr"/>
            <a:endParaRPr lang="it-IT" b="1" dirty="0"/>
          </a:p>
        </p:txBody>
      </p:sp>
      <p:sp>
        <p:nvSpPr>
          <p:cNvPr id="17" name="Rettangolo arrotondato 16"/>
          <p:cNvSpPr/>
          <p:nvPr/>
        </p:nvSpPr>
        <p:spPr>
          <a:xfrm>
            <a:off x="2794066" y="4487448"/>
            <a:ext cx="1849942" cy="483782"/>
          </a:xfrm>
          <a:prstGeom prst="roundRect">
            <a:avLst/>
          </a:prstGeom>
          <a:solidFill>
            <a:srgbClr val="00800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t" anchorCtr="0"/>
          <a:lstStyle/>
          <a:p>
            <a:pPr algn="ctr"/>
            <a:r>
              <a:rPr lang="it-IT" sz="1600" b="1" dirty="0"/>
              <a:t>progettazione</a:t>
            </a:r>
          </a:p>
          <a:p>
            <a:pPr algn="ctr"/>
            <a:endParaRPr lang="it-IT" b="1" dirty="0"/>
          </a:p>
          <a:p>
            <a:pPr algn="ctr"/>
            <a:endParaRPr lang="it-IT" b="1" dirty="0"/>
          </a:p>
        </p:txBody>
      </p:sp>
      <p:sp>
        <p:nvSpPr>
          <p:cNvPr id="18" name="Rettangolo arrotondato 17"/>
          <p:cNvSpPr/>
          <p:nvPr/>
        </p:nvSpPr>
        <p:spPr>
          <a:xfrm>
            <a:off x="2794067" y="5107293"/>
            <a:ext cx="1849941" cy="997801"/>
          </a:xfrm>
          <a:prstGeom prst="roundRect">
            <a:avLst/>
          </a:prstGeom>
          <a:solidFill>
            <a:srgbClr val="00800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t" anchorCtr="0"/>
          <a:lstStyle/>
          <a:p>
            <a:pPr algn="ctr"/>
            <a:r>
              <a:rPr lang="it-IT" sz="1600" b="1" dirty="0"/>
              <a:t>Acquisto di prodotti, servizi ed energia</a:t>
            </a:r>
            <a:endParaRPr lang="it-IT" b="1" dirty="0"/>
          </a:p>
        </p:txBody>
      </p:sp>
      <p:sp>
        <p:nvSpPr>
          <p:cNvPr id="20" name="Rettangolo arrotondato 19"/>
          <p:cNvSpPr/>
          <p:nvPr/>
        </p:nvSpPr>
        <p:spPr>
          <a:xfrm>
            <a:off x="4810291" y="5378205"/>
            <a:ext cx="1849941" cy="876855"/>
          </a:xfrm>
          <a:prstGeom prst="roundRect">
            <a:avLst/>
          </a:prstGeom>
          <a:solidFill>
            <a:srgbClr val="00800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t" anchorCtr="0"/>
          <a:lstStyle/>
          <a:p>
            <a:pPr algn="ctr"/>
            <a:r>
              <a:rPr lang="it-IT" sz="1600" b="1" dirty="0"/>
              <a:t>Monitoraggio, misurazione e analisi</a:t>
            </a:r>
            <a:endParaRPr lang="it-IT" b="1" dirty="0"/>
          </a:p>
        </p:txBody>
      </p:sp>
      <p:sp>
        <p:nvSpPr>
          <p:cNvPr id="23" name="Rettangolo arrotondato 22"/>
          <p:cNvSpPr/>
          <p:nvPr/>
        </p:nvSpPr>
        <p:spPr>
          <a:xfrm>
            <a:off x="4810290" y="1632920"/>
            <a:ext cx="1849942" cy="46462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t" anchorCtr="0"/>
          <a:lstStyle/>
          <a:p>
            <a:pPr algn="ctr"/>
            <a:r>
              <a:rPr lang="it-IT" sz="1600" b="1" dirty="0"/>
              <a:t>Audit interni</a:t>
            </a:r>
            <a:endParaRPr lang="it-IT" b="1" dirty="0"/>
          </a:p>
          <a:p>
            <a:pPr algn="ctr"/>
            <a:endParaRPr lang="it-IT" b="1" dirty="0"/>
          </a:p>
          <a:p>
            <a:pPr algn="ctr"/>
            <a:endParaRPr lang="it-IT" b="1" dirty="0"/>
          </a:p>
        </p:txBody>
      </p:sp>
      <p:sp>
        <p:nvSpPr>
          <p:cNvPr id="26" name="Rettangolo arrotondato 25"/>
          <p:cNvSpPr/>
          <p:nvPr/>
        </p:nvSpPr>
        <p:spPr>
          <a:xfrm>
            <a:off x="4810290" y="2171194"/>
            <a:ext cx="1849942" cy="128699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t" anchorCtr="0"/>
          <a:lstStyle/>
          <a:p>
            <a:pPr algn="ctr"/>
            <a:r>
              <a:rPr lang="it-IT" sz="1600" b="1" dirty="0"/>
              <a:t>Azioni preventive, correttive e non conformità</a:t>
            </a:r>
            <a:endParaRPr lang="it-IT" b="1" dirty="0"/>
          </a:p>
          <a:p>
            <a:pPr algn="ctr"/>
            <a:endParaRPr lang="it-IT" b="1" dirty="0"/>
          </a:p>
        </p:txBody>
      </p:sp>
      <p:sp>
        <p:nvSpPr>
          <p:cNvPr id="27" name="Rettangolo arrotondato 26"/>
          <p:cNvSpPr/>
          <p:nvPr/>
        </p:nvSpPr>
        <p:spPr>
          <a:xfrm>
            <a:off x="4810290" y="3548901"/>
            <a:ext cx="1849942" cy="66642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t" anchorCtr="0"/>
          <a:lstStyle/>
          <a:p>
            <a:pPr algn="ctr"/>
            <a:r>
              <a:rPr lang="it-IT" sz="1600" b="1" dirty="0"/>
              <a:t>Controllo delle registrazioni</a:t>
            </a:r>
            <a:endParaRPr lang="it-IT" b="1" dirty="0"/>
          </a:p>
          <a:p>
            <a:pPr algn="ctr"/>
            <a:endParaRPr lang="it-IT" b="1" dirty="0"/>
          </a:p>
          <a:p>
            <a:pPr algn="ctr"/>
            <a:endParaRPr lang="it-IT" b="1" dirty="0"/>
          </a:p>
        </p:txBody>
      </p:sp>
      <p:sp>
        <p:nvSpPr>
          <p:cNvPr id="28" name="Rettangolo arrotondato 27"/>
          <p:cNvSpPr/>
          <p:nvPr/>
        </p:nvSpPr>
        <p:spPr>
          <a:xfrm>
            <a:off x="4810290" y="4289692"/>
            <a:ext cx="1849942" cy="99779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t" anchorCtr="0"/>
          <a:lstStyle/>
          <a:p>
            <a:pPr algn="ctr"/>
            <a:r>
              <a:rPr lang="it-IT" sz="1600" b="1" dirty="0"/>
              <a:t>Verifica conformità legislativa</a:t>
            </a:r>
            <a:endParaRPr lang="it-IT" b="1" dirty="0"/>
          </a:p>
          <a:p>
            <a:pPr algn="ctr"/>
            <a:endParaRPr lang="it-IT" b="1" dirty="0"/>
          </a:p>
          <a:p>
            <a:pPr algn="ctr"/>
            <a:endParaRPr lang="it-IT" b="1" dirty="0"/>
          </a:p>
        </p:txBody>
      </p:sp>
      <p:sp>
        <p:nvSpPr>
          <p:cNvPr id="29" name="Rettangolo arrotondato 28"/>
          <p:cNvSpPr/>
          <p:nvPr/>
        </p:nvSpPr>
        <p:spPr>
          <a:xfrm>
            <a:off x="6843367" y="2411164"/>
            <a:ext cx="1833089" cy="876855"/>
          </a:xfrm>
          <a:prstGeom prst="roundRect">
            <a:avLst/>
          </a:prstGeom>
          <a:solidFill>
            <a:srgbClr val="00800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t" anchorCtr="0"/>
          <a:lstStyle/>
          <a:p>
            <a:pPr algn="ctr"/>
            <a:r>
              <a:rPr lang="it-IT" sz="1600" b="1" dirty="0"/>
              <a:t>Riesame della direzione (input ed output)</a:t>
            </a:r>
            <a:endParaRPr lang="it-IT" b="1" dirty="0"/>
          </a:p>
        </p:txBody>
      </p:sp>
      <p:sp>
        <p:nvSpPr>
          <p:cNvPr id="31" name="Rettangolo arrotondato 30"/>
          <p:cNvSpPr/>
          <p:nvPr/>
        </p:nvSpPr>
        <p:spPr>
          <a:xfrm rot="20295506">
            <a:off x="6903554" y="5219279"/>
            <a:ext cx="2032561" cy="402617"/>
          </a:xfrm>
          <a:prstGeom prst="roundRect">
            <a:avLst/>
          </a:prstGeom>
          <a:solidFill>
            <a:srgbClr val="00800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t" anchorCtr="0"/>
          <a:lstStyle/>
          <a:p>
            <a:pPr algn="ctr"/>
            <a:r>
              <a:rPr lang="it-IT" sz="1600" b="1" dirty="0"/>
              <a:t>tecnica</a:t>
            </a:r>
            <a:endParaRPr lang="it-IT" b="1" dirty="0"/>
          </a:p>
        </p:txBody>
      </p:sp>
      <p:sp>
        <p:nvSpPr>
          <p:cNvPr id="32" name="Rettangolo arrotondato 31"/>
          <p:cNvSpPr/>
          <p:nvPr/>
        </p:nvSpPr>
        <p:spPr>
          <a:xfrm rot="20295506">
            <a:off x="6907672" y="4661543"/>
            <a:ext cx="2032561" cy="42484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t" anchorCtr="0"/>
          <a:lstStyle/>
          <a:p>
            <a:pPr algn="ctr"/>
            <a:r>
              <a:rPr lang="it-IT" sz="1600" b="1" dirty="0"/>
              <a:t>manageriale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3" name="Segnaposto numero diapositiva 11"/>
          <p:cNvSpPr txBox="1">
            <a:spLocks/>
          </p:cNvSpPr>
          <p:nvPr/>
        </p:nvSpPr>
        <p:spPr>
          <a:xfrm>
            <a:off x="8165700" y="6510252"/>
            <a:ext cx="592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FEFEF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B37D5FE-740C-46F5-801A-FA5477D9711F}" type="slidenum">
              <a:rPr lang="en-US" smtClean="0">
                <a:solidFill>
                  <a:schemeClr val="bg1"/>
                </a:solidFill>
              </a:rPr>
              <a:pPr algn="r"/>
              <a:t>16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254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idx="1"/>
          </p:nvPr>
        </p:nvSpPr>
        <p:spPr>
          <a:xfrm>
            <a:off x="209175" y="1070689"/>
            <a:ext cx="8670663" cy="47363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it-IT" sz="1600" b="1" dirty="0"/>
          </a:p>
          <a:p>
            <a:pPr marL="0" indent="0" algn="just">
              <a:buNone/>
            </a:pPr>
            <a:endParaRPr lang="it-IT" sz="1600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1074141" y="830924"/>
            <a:ext cx="7684226" cy="698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400" dirty="0">
                <a:latin typeface="+mn-lt"/>
              </a:rPr>
              <a:t>Le fasi caratterizzanti la realizzazione del Sistema di Gestione dell’Energia (SGE) sono le seguenti:</a:t>
            </a:r>
          </a:p>
        </p:txBody>
      </p:sp>
      <p:grpSp>
        <p:nvGrpSpPr>
          <p:cNvPr id="63" name="Gruppo 62"/>
          <p:cNvGrpSpPr/>
          <p:nvPr/>
        </p:nvGrpSpPr>
        <p:grpSpPr>
          <a:xfrm>
            <a:off x="974262" y="1742637"/>
            <a:ext cx="7380524" cy="4445610"/>
            <a:chOff x="481702" y="1721454"/>
            <a:chExt cx="7077338" cy="4798484"/>
          </a:xfrm>
        </p:grpSpPr>
        <p:sp>
          <p:nvSpPr>
            <p:cNvPr id="11" name="CasellaDiTesto 10"/>
            <p:cNvSpPr txBox="1"/>
            <p:nvPr/>
          </p:nvSpPr>
          <p:spPr>
            <a:xfrm>
              <a:off x="481702" y="3251201"/>
              <a:ext cx="1808480" cy="847126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dirty="0">
                  <a:solidFill>
                    <a:srgbClr val="0070C0"/>
                  </a:solidFill>
                </a:rPr>
                <a:t>CONTROLLO DEL SISTEMA DI GESTIONE</a:t>
              </a:r>
            </a:p>
          </p:txBody>
        </p:sp>
        <p:sp>
          <p:nvSpPr>
            <p:cNvPr id="13" name="CasellaDiTesto 12"/>
            <p:cNvSpPr txBox="1"/>
            <p:nvPr/>
          </p:nvSpPr>
          <p:spPr>
            <a:xfrm>
              <a:off x="3068320" y="2900237"/>
              <a:ext cx="1808480" cy="597972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1500" dirty="0">
                  <a:solidFill>
                    <a:srgbClr val="0070C0"/>
                  </a:solidFill>
                </a:rPr>
                <a:t>PIANIFICAZIONE ENERGETICA</a:t>
              </a:r>
            </a:p>
          </p:txBody>
        </p:sp>
        <p:sp>
          <p:nvSpPr>
            <p:cNvPr id="14" name="CasellaDiTesto 13"/>
            <p:cNvSpPr txBox="1"/>
            <p:nvPr/>
          </p:nvSpPr>
          <p:spPr>
            <a:xfrm>
              <a:off x="3068320" y="4086275"/>
              <a:ext cx="1808480" cy="348816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1500" dirty="0">
                  <a:solidFill>
                    <a:srgbClr val="0070C0"/>
                  </a:solidFill>
                </a:rPr>
                <a:t>IMPLEMENTAZIONE</a:t>
              </a:r>
            </a:p>
          </p:txBody>
        </p:sp>
        <p:sp>
          <p:nvSpPr>
            <p:cNvPr id="15" name="CasellaDiTesto 14"/>
            <p:cNvSpPr txBox="1"/>
            <p:nvPr/>
          </p:nvSpPr>
          <p:spPr>
            <a:xfrm>
              <a:off x="3058160" y="4975553"/>
              <a:ext cx="1808480" cy="597972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1500" dirty="0">
                  <a:solidFill>
                    <a:srgbClr val="0070C0"/>
                  </a:solidFill>
                </a:rPr>
                <a:t>CONTROLLO E VALIDAZIONE</a:t>
              </a:r>
            </a:p>
          </p:txBody>
        </p:sp>
        <p:sp>
          <p:nvSpPr>
            <p:cNvPr id="16" name="CasellaDiTesto 15"/>
            <p:cNvSpPr txBox="1"/>
            <p:nvPr/>
          </p:nvSpPr>
          <p:spPr>
            <a:xfrm>
              <a:off x="5750560" y="4086275"/>
              <a:ext cx="1808480" cy="847127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1500" dirty="0">
                  <a:solidFill>
                    <a:srgbClr val="0070C0"/>
                  </a:solidFill>
                </a:rPr>
                <a:t>MONITORAGGIO, ACQUISIZIONE, MISURE E ANALISI</a:t>
              </a:r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5750560" y="5529551"/>
              <a:ext cx="1808480" cy="847127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1500" dirty="0">
                  <a:solidFill>
                    <a:srgbClr val="0070C0"/>
                  </a:solidFill>
                </a:rPr>
                <a:t>NON CONFORMITÀ, AZIONE PREVENTIVA E CORRETTIVA</a:t>
              </a:r>
            </a:p>
          </p:txBody>
        </p:sp>
        <p:sp>
          <p:nvSpPr>
            <p:cNvPr id="18" name="CasellaDiTesto 17"/>
            <p:cNvSpPr txBox="1"/>
            <p:nvPr/>
          </p:nvSpPr>
          <p:spPr>
            <a:xfrm>
              <a:off x="3058160" y="1721454"/>
              <a:ext cx="1808480" cy="597972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500" dirty="0">
                  <a:solidFill>
                    <a:srgbClr val="0070C0"/>
                  </a:solidFill>
                </a:rPr>
                <a:t>POLITICA ENERGETICA</a:t>
              </a:r>
            </a:p>
          </p:txBody>
        </p:sp>
        <p:sp>
          <p:nvSpPr>
            <p:cNvPr id="19" name="CasellaDiTesto 18"/>
            <p:cNvSpPr txBox="1"/>
            <p:nvPr/>
          </p:nvSpPr>
          <p:spPr>
            <a:xfrm>
              <a:off x="481702" y="5921966"/>
              <a:ext cx="1808480" cy="597972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it-IT" sz="1500" dirty="0">
                  <a:solidFill>
                    <a:srgbClr val="0070C0"/>
                  </a:solidFill>
                </a:rPr>
                <a:t>DIAGNOSI ENERGETICA</a:t>
              </a:r>
            </a:p>
          </p:txBody>
        </p:sp>
        <p:cxnSp>
          <p:nvCxnSpPr>
            <p:cNvPr id="21" name="Connettore 2 20"/>
            <p:cNvCxnSpPr>
              <a:stCxn id="18" idx="2"/>
              <a:endCxn id="13" idx="0"/>
            </p:cNvCxnSpPr>
            <p:nvPr/>
          </p:nvCxnSpPr>
          <p:spPr>
            <a:xfrm>
              <a:off x="3962400" y="2319426"/>
              <a:ext cx="10160" cy="580811"/>
            </a:xfrm>
            <a:prstGeom prst="straightConnector1">
              <a:avLst/>
            </a:prstGeom>
            <a:ln w="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2 21"/>
            <p:cNvCxnSpPr>
              <a:endCxn id="14" idx="0"/>
            </p:cNvCxnSpPr>
            <p:nvPr/>
          </p:nvCxnSpPr>
          <p:spPr>
            <a:xfrm>
              <a:off x="3962400" y="3454235"/>
              <a:ext cx="10160" cy="632039"/>
            </a:xfrm>
            <a:prstGeom prst="straightConnector1">
              <a:avLst/>
            </a:prstGeom>
            <a:ln w="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ttore 2 22"/>
            <p:cNvCxnSpPr/>
            <p:nvPr/>
          </p:nvCxnSpPr>
          <p:spPr>
            <a:xfrm>
              <a:off x="3962400" y="4409440"/>
              <a:ext cx="0" cy="566113"/>
            </a:xfrm>
            <a:prstGeom prst="straightConnector1">
              <a:avLst/>
            </a:prstGeom>
            <a:ln w="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ttore 2 30"/>
            <p:cNvCxnSpPr>
              <a:endCxn id="16" idx="1"/>
            </p:cNvCxnSpPr>
            <p:nvPr/>
          </p:nvCxnSpPr>
          <p:spPr>
            <a:xfrm flipV="1">
              <a:off x="4866640" y="4509838"/>
              <a:ext cx="883921" cy="736658"/>
            </a:xfrm>
            <a:prstGeom prst="straightConnector1">
              <a:avLst/>
            </a:prstGeom>
            <a:ln w="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ttore 2 32"/>
            <p:cNvCxnSpPr>
              <a:stCxn id="15" idx="3"/>
              <a:endCxn id="17" idx="1"/>
            </p:cNvCxnSpPr>
            <p:nvPr/>
          </p:nvCxnSpPr>
          <p:spPr>
            <a:xfrm>
              <a:off x="4866640" y="5274539"/>
              <a:ext cx="883921" cy="678576"/>
            </a:xfrm>
            <a:prstGeom prst="straightConnector1">
              <a:avLst/>
            </a:prstGeom>
            <a:ln w="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nettore 2 35"/>
            <p:cNvCxnSpPr>
              <a:endCxn id="18" idx="1"/>
            </p:cNvCxnSpPr>
            <p:nvPr/>
          </p:nvCxnSpPr>
          <p:spPr>
            <a:xfrm>
              <a:off x="1375782" y="1998453"/>
              <a:ext cx="1682378" cy="21987"/>
            </a:xfrm>
            <a:prstGeom prst="straightConnector1">
              <a:avLst/>
            </a:prstGeom>
            <a:ln w="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ttore 1 44"/>
            <p:cNvCxnSpPr/>
            <p:nvPr/>
          </p:nvCxnSpPr>
          <p:spPr>
            <a:xfrm>
              <a:off x="1385942" y="2017040"/>
              <a:ext cx="0" cy="1234160"/>
            </a:xfrm>
            <a:prstGeom prst="line">
              <a:avLst/>
            </a:prstGeom>
            <a:ln w="0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ttore 1 48"/>
            <p:cNvCxnSpPr>
              <a:stCxn id="11" idx="2"/>
            </p:cNvCxnSpPr>
            <p:nvPr/>
          </p:nvCxnSpPr>
          <p:spPr>
            <a:xfrm>
              <a:off x="1385942" y="4098327"/>
              <a:ext cx="0" cy="1148167"/>
            </a:xfrm>
            <a:prstGeom prst="line">
              <a:avLst/>
            </a:prstGeom>
            <a:ln w="0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ttore 1 50"/>
            <p:cNvCxnSpPr>
              <a:stCxn id="15" idx="1"/>
            </p:cNvCxnSpPr>
            <p:nvPr/>
          </p:nvCxnSpPr>
          <p:spPr>
            <a:xfrm flipH="1" flipV="1">
              <a:off x="1385942" y="5246495"/>
              <a:ext cx="1672218" cy="28044"/>
            </a:xfrm>
            <a:prstGeom prst="line">
              <a:avLst/>
            </a:prstGeom>
            <a:ln w="0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ttore 1 59"/>
            <p:cNvCxnSpPr/>
            <p:nvPr/>
          </p:nvCxnSpPr>
          <p:spPr>
            <a:xfrm flipH="1">
              <a:off x="1385943" y="5274539"/>
              <a:ext cx="1011817" cy="647427"/>
            </a:xfrm>
            <a:prstGeom prst="line">
              <a:avLst/>
            </a:prstGeom>
            <a:ln w="0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24" name="Segnaposto numero diapositiva 11"/>
          <p:cNvSpPr txBox="1">
            <a:spLocks/>
          </p:cNvSpPr>
          <p:nvPr/>
        </p:nvSpPr>
        <p:spPr>
          <a:xfrm>
            <a:off x="8165700" y="6510252"/>
            <a:ext cx="592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FEFEF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B37D5FE-740C-46F5-801A-FA5477D9711F}" type="slidenum">
              <a:rPr lang="en-US" smtClean="0">
                <a:solidFill>
                  <a:schemeClr val="bg1"/>
                </a:solidFill>
              </a:rPr>
              <a:pPr algn="r"/>
              <a:t>17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418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idx="1"/>
          </p:nvPr>
        </p:nvSpPr>
        <p:spPr>
          <a:xfrm>
            <a:off x="209175" y="1070689"/>
            <a:ext cx="8670663" cy="47363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endParaRPr lang="it-IT" sz="1600" b="1" dirty="0"/>
          </a:p>
          <a:p>
            <a:pPr marL="0" indent="0" algn="just">
              <a:buNone/>
            </a:pPr>
            <a:endParaRPr lang="it-IT" sz="1600" dirty="0"/>
          </a:p>
        </p:txBody>
      </p:sp>
      <p:graphicFrame>
        <p:nvGraphicFramePr>
          <p:cNvPr id="3" name="Diagramma 2"/>
          <p:cNvGraphicFramePr/>
          <p:nvPr>
            <p:extLst>
              <p:ext uri="{D42A27DB-BD31-4B8C-83A1-F6EECF244321}">
                <p14:modId xmlns:p14="http://schemas.microsoft.com/office/powerpoint/2010/main" val="2592511821"/>
              </p:ext>
            </p:extLst>
          </p:nvPr>
        </p:nvGraphicFramePr>
        <p:xfrm>
          <a:off x="1893887" y="475539"/>
          <a:ext cx="6985951" cy="4568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asellaDiTesto 3"/>
          <p:cNvSpPr txBox="1"/>
          <p:nvPr/>
        </p:nvSpPr>
        <p:spPr>
          <a:xfrm>
            <a:off x="6176919" y="4371328"/>
            <a:ext cx="2994482" cy="2244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Pianificazione Energetica</a:t>
            </a:r>
          </a:p>
          <a:p>
            <a:pPr marL="285750" indent="-285750" algn="l">
              <a:lnSpc>
                <a:spcPct val="150000"/>
              </a:lnSpc>
              <a:buFontTx/>
              <a:buChar char="-"/>
            </a:pPr>
            <a:r>
              <a:rPr lang="it-IT" sz="1400" dirty="0"/>
              <a:t>Definire il processo</a:t>
            </a:r>
          </a:p>
          <a:p>
            <a:pPr marL="285750" indent="-285750" algn="l">
              <a:lnSpc>
                <a:spcPct val="150000"/>
              </a:lnSpc>
              <a:buFontTx/>
              <a:buChar char="-"/>
            </a:pPr>
            <a:r>
              <a:rPr lang="it-IT" sz="1400" dirty="0"/>
              <a:t>Identificare requisiti legali</a:t>
            </a:r>
          </a:p>
          <a:p>
            <a:pPr marL="285750" indent="-285750" algn="l">
              <a:lnSpc>
                <a:spcPct val="150000"/>
              </a:lnSpc>
              <a:buFontTx/>
              <a:buChar char="-"/>
            </a:pPr>
            <a:r>
              <a:rPr lang="it-IT" sz="1400" dirty="0"/>
              <a:t>Analisi energetica</a:t>
            </a:r>
          </a:p>
          <a:p>
            <a:pPr marL="285750" indent="-285750" algn="l">
              <a:lnSpc>
                <a:spcPct val="150000"/>
              </a:lnSpc>
              <a:buFontTx/>
              <a:buChar char="-"/>
            </a:pPr>
            <a:r>
              <a:rPr lang="it-IT" sz="1400" dirty="0"/>
              <a:t>Profilo energetico</a:t>
            </a:r>
          </a:p>
          <a:p>
            <a:pPr marL="285750" indent="-285750" algn="l">
              <a:lnSpc>
                <a:spcPct val="150000"/>
              </a:lnSpc>
              <a:buFontTx/>
              <a:buChar char="-"/>
            </a:pPr>
            <a:r>
              <a:rPr lang="it-IT" sz="1400" dirty="0"/>
              <a:t>EnPI</a:t>
            </a:r>
          </a:p>
          <a:p>
            <a:pPr marL="285750" indent="-285750" algn="l">
              <a:lnSpc>
                <a:spcPct val="150000"/>
              </a:lnSpc>
              <a:buFontTx/>
              <a:buChar char="-"/>
            </a:pPr>
            <a:r>
              <a:rPr lang="it-IT" sz="1400" dirty="0"/>
              <a:t>Obiettivi, traguardi e programmi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728082" y="3754538"/>
            <a:ext cx="3816424" cy="256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Attuazione e funzionamento</a:t>
            </a:r>
          </a:p>
          <a:p>
            <a:pPr marL="285750" indent="-285750" algn="l">
              <a:lnSpc>
                <a:spcPct val="150000"/>
              </a:lnSpc>
              <a:buFontTx/>
              <a:buChar char="-"/>
            </a:pPr>
            <a:r>
              <a:rPr lang="it-IT" sz="1400" dirty="0"/>
              <a:t>Competenze</a:t>
            </a:r>
          </a:p>
          <a:p>
            <a:pPr marL="285750" indent="-285750" algn="l">
              <a:lnSpc>
                <a:spcPct val="150000"/>
              </a:lnSpc>
              <a:buFontTx/>
              <a:buChar char="-"/>
            </a:pPr>
            <a:r>
              <a:rPr lang="it-IT" sz="1400" dirty="0"/>
              <a:t>Comunicazione</a:t>
            </a:r>
          </a:p>
          <a:p>
            <a:pPr marL="285750" indent="-285750" algn="l">
              <a:lnSpc>
                <a:spcPct val="150000"/>
              </a:lnSpc>
              <a:buFontTx/>
              <a:buChar char="-"/>
            </a:pPr>
            <a:r>
              <a:rPr lang="it-IT" sz="1400" dirty="0"/>
              <a:t>Documentazione (requisiti, controllo,..)</a:t>
            </a:r>
          </a:p>
          <a:p>
            <a:pPr marL="285750" indent="-285750" algn="l">
              <a:lnSpc>
                <a:spcPct val="150000"/>
              </a:lnSpc>
              <a:buFontTx/>
              <a:buChar char="-"/>
            </a:pPr>
            <a:r>
              <a:rPr lang="it-IT" sz="1400" dirty="0"/>
              <a:t>Controllo operativo</a:t>
            </a:r>
          </a:p>
          <a:p>
            <a:pPr marL="285750" indent="-285750" algn="l">
              <a:lnSpc>
                <a:spcPct val="150000"/>
              </a:lnSpc>
              <a:buFontTx/>
              <a:buChar char="-"/>
            </a:pPr>
            <a:r>
              <a:rPr lang="it-IT" sz="1400" dirty="0"/>
              <a:t>Progettazione</a:t>
            </a:r>
          </a:p>
          <a:p>
            <a:pPr marL="285750" indent="-285750" algn="l">
              <a:lnSpc>
                <a:spcPct val="150000"/>
              </a:lnSpc>
              <a:buFontTx/>
              <a:buChar char="-"/>
            </a:pPr>
            <a:r>
              <a:rPr lang="it-IT" sz="1400" dirty="0"/>
              <a:t>Rinnovamento</a:t>
            </a:r>
          </a:p>
          <a:p>
            <a:pPr marL="285750" indent="-285750" algn="l">
              <a:lnSpc>
                <a:spcPct val="150000"/>
              </a:lnSpc>
              <a:buFontTx/>
              <a:buChar char="-"/>
            </a:pPr>
            <a:r>
              <a:rPr lang="it-IT" sz="1400" dirty="0"/>
              <a:t>Acquisti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719509" y="692696"/>
            <a:ext cx="2348756" cy="2622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   </a:t>
            </a:r>
            <a:r>
              <a:rPr lang="it-IT" sz="16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Verifica</a:t>
            </a:r>
          </a:p>
          <a:p>
            <a:pPr marL="285750" indent="-285750" algn="l">
              <a:lnSpc>
                <a:spcPct val="150000"/>
              </a:lnSpc>
              <a:buFontTx/>
              <a:buChar char="-"/>
            </a:pPr>
            <a:r>
              <a:rPr lang="it-IT" sz="1400" dirty="0">
                <a:latin typeface="+mn-lt"/>
              </a:rPr>
              <a:t>Monitoraggio</a:t>
            </a:r>
          </a:p>
          <a:p>
            <a:pPr marL="285750" indent="-285750" algn="l">
              <a:lnSpc>
                <a:spcPct val="150000"/>
              </a:lnSpc>
              <a:buFontTx/>
              <a:buChar char="-"/>
            </a:pPr>
            <a:r>
              <a:rPr lang="it-IT" sz="1400" dirty="0">
                <a:latin typeface="+mn-lt"/>
              </a:rPr>
              <a:t>Verifica legale e requisiti</a:t>
            </a:r>
          </a:p>
          <a:p>
            <a:pPr marL="285750" indent="-285750" algn="l">
              <a:lnSpc>
                <a:spcPct val="150000"/>
              </a:lnSpc>
              <a:buFontTx/>
              <a:buChar char="-"/>
            </a:pPr>
            <a:r>
              <a:rPr lang="it-IT" sz="1400" dirty="0">
                <a:latin typeface="+mn-lt"/>
              </a:rPr>
              <a:t>Audit interni</a:t>
            </a:r>
          </a:p>
          <a:p>
            <a:pPr marL="285750" indent="-285750" algn="l">
              <a:lnSpc>
                <a:spcPct val="150000"/>
              </a:lnSpc>
              <a:buFontTx/>
              <a:buChar char="-"/>
            </a:pPr>
            <a:r>
              <a:rPr lang="it-IT" sz="1400" dirty="0">
                <a:latin typeface="+mn-lt"/>
              </a:rPr>
              <a:t>Non conformità</a:t>
            </a:r>
          </a:p>
          <a:p>
            <a:pPr marL="285750" indent="-285750" algn="l">
              <a:lnSpc>
                <a:spcPct val="150000"/>
              </a:lnSpc>
              <a:buFontTx/>
              <a:buChar char="-"/>
            </a:pPr>
            <a:r>
              <a:rPr lang="it-IT" sz="1400" dirty="0">
                <a:latin typeface="+mn-lt"/>
              </a:rPr>
              <a:t>Azione correttiva</a:t>
            </a:r>
          </a:p>
          <a:p>
            <a:pPr marL="285750" indent="-285750" algn="l">
              <a:lnSpc>
                <a:spcPct val="150000"/>
              </a:lnSpc>
              <a:buFontTx/>
              <a:buChar char="-"/>
            </a:pPr>
            <a:r>
              <a:rPr lang="it-IT" sz="1400" dirty="0">
                <a:latin typeface="+mn-lt"/>
              </a:rPr>
              <a:t>Registrazioni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10" name="Segnaposto numero diapositiva 11"/>
          <p:cNvSpPr txBox="1">
            <a:spLocks/>
          </p:cNvSpPr>
          <p:nvPr/>
        </p:nvSpPr>
        <p:spPr>
          <a:xfrm>
            <a:off x="8165700" y="6510252"/>
            <a:ext cx="592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FEFEF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B37D5FE-740C-46F5-801A-FA5477D9711F}" type="slidenum">
              <a:rPr lang="en-US" smtClean="0">
                <a:solidFill>
                  <a:schemeClr val="bg1"/>
                </a:solidFill>
              </a:rPr>
              <a:pPr algn="r"/>
              <a:t>18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9434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19</a:t>
            </a:fld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FB57F51-A348-3541-BE62-927A7C2B8428}"/>
              </a:ext>
            </a:extLst>
          </p:cNvPr>
          <p:cNvSpPr/>
          <p:nvPr/>
        </p:nvSpPr>
        <p:spPr>
          <a:xfrm>
            <a:off x="856044" y="846590"/>
            <a:ext cx="34999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LA NORMA ISO 50001:2018</a:t>
            </a:r>
          </a:p>
          <a:p>
            <a:pPr defTabSz="457200"/>
            <a:endParaRPr lang="it-IT" sz="20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EC86CCB-81BA-C146-85F3-EE0E7EBF7D4D}"/>
              </a:ext>
            </a:extLst>
          </p:cNvPr>
          <p:cNvSpPr txBox="1"/>
          <p:nvPr/>
        </p:nvSpPr>
        <p:spPr>
          <a:xfrm>
            <a:off x="4841957" y="1844824"/>
            <a:ext cx="390650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it-IT" sz="1400" dirty="0">
                <a:latin typeface="+mn-lt"/>
              </a:rPr>
              <a:t>Scopo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it-IT" sz="1400" dirty="0">
                <a:latin typeface="+mn-lt"/>
              </a:rPr>
              <a:t>Normative di riferimento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it-IT" sz="1400" dirty="0">
                <a:latin typeface="+mn-lt"/>
              </a:rPr>
              <a:t>Termini e definizioni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it-IT" sz="1400" dirty="0">
                <a:latin typeface="+mn-lt"/>
              </a:rPr>
              <a:t>Contesto organizzativo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it-IT" sz="1400" dirty="0">
                <a:latin typeface="+mn-lt"/>
              </a:rPr>
              <a:t>Leadership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it-IT" sz="1400" dirty="0">
                <a:latin typeface="+mn-lt"/>
              </a:rPr>
              <a:t>Pianificazione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it-IT" sz="1400" dirty="0">
                <a:latin typeface="+mn-lt"/>
              </a:rPr>
              <a:t>Supporto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it-IT" sz="1400" dirty="0">
                <a:latin typeface="+mn-lt"/>
              </a:rPr>
              <a:t>Controllo operativo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it-IT" sz="1400" dirty="0">
                <a:latin typeface="+mn-lt"/>
              </a:rPr>
              <a:t>Valutazione delle Performance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it-IT" sz="1400" dirty="0">
                <a:latin typeface="+mn-lt"/>
              </a:rPr>
              <a:t>Miglioramento</a:t>
            </a:r>
          </a:p>
          <a:p>
            <a:pPr marL="342900" indent="-342900">
              <a:buFont typeface="+mj-lt"/>
              <a:buAutoNum type="arabicPeriod"/>
            </a:pPr>
            <a:endParaRPr lang="it-IT" sz="1400" dirty="0"/>
          </a:p>
          <a:p>
            <a:pPr marL="342900" indent="-342900">
              <a:buFont typeface="+mj-lt"/>
              <a:buAutoNum type="arabicPeriod"/>
            </a:pPr>
            <a:endParaRPr lang="it-IT" sz="1400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F640277-5077-FD4A-8D8F-7090E08AB95C}"/>
              </a:ext>
            </a:extLst>
          </p:cNvPr>
          <p:cNvSpPr txBox="1"/>
          <p:nvPr/>
        </p:nvSpPr>
        <p:spPr>
          <a:xfrm>
            <a:off x="4860032" y="1219520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600" dirty="0">
                <a:latin typeface="+mn-lt"/>
              </a:rPr>
              <a:t>È divisa nel seguente modo: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DB63AF4-4421-CB4B-8348-F0CF0F384E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54" y="1219520"/>
            <a:ext cx="3753946" cy="4182073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E4F0124-A190-4143-A7FF-02A8163D8E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01"/>
          <a:stretch/>
        </p:blipFill>
        <p:spPr>
          <a:xfrm>
            <a:off x="982825" y="5301208"/>
            <a:ext cx="3733191" cy="131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207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20</a:t>
            </a:fld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FB57F51-A348-3541-BE62-927A7C2B8428}"/>
              </a:ext>
            </a:extLst>
          </p:cNvPr>
          <p:cNvSpPr/>
          <p:nvPr/>
        </p:nvSpPr>
        <p:spPr>
          <a:xfrm>
            <a:off x="855790" y="908720"/>
            <a:ext cx="37882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1. LA NORMA ISO 50001:2018</a:t>
            </a: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EC86CCB-81BA-C146-85F3-EE0E7EBF7D4D}"/>
              </a:ext>
            </a:extLst>
          </p:cNvPr>
          <p:cNvSpPr txBox="1"/>
          <p:nvPr/>
        </p:nvSpPr>
        <p:spPr>
          <a:xfrm>
            <a:off x="827584" y="1484784"/>
            <a:ext cx="8082971" cy="4070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endParaRPr lang="it-IT" sz="300" dirty="0">
              <a:solidFill>
                <a:srgbClr val="000000"/>
              </a:solidFill>
              <a:latin typeface="+mn-lt"/>
            </a:endParaRPr>
          </a:p>
          <a:p>
            <a:pPr algn="just">
              <a:lnSpc>
                <a:spcPct val="150000"/>
              </a:lnSpc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Indicatore di prestazione energetica EnPI: </a:t>
            </a:r>
            <a:r>
              <a:rPr lang="it-IT" sz="1600" dirty="0">
                <a:solidFill>
                  <a:srgbClr val="000000"/>
                </a:solidFill>
                <a:latin typeface="+mn-lt"/>
              </a:rPr>
              <a:t>valore quantitativo o misura della prestazione energetica, come definita dall’organizzazione.</a:t>
            </a:r>
          </a:p>
          <a:p>
            <a:pPr algn="just">
              <a:lnSpc>
                <a:spcPct val="150000"/>
              </a:lnSpc>
            </a:pPr>
            <a:endParaRPr lang="it-IT" sz="1600" dirty="0">
              <a:solidFill>
                <a:srgbClr val="FF6600"/>
              </a:solidFill>
              <a:latin typeface="+mn-lt"/>
            </a:endParaRPr>
          </a:p>
          <a:p>
            <a:pPr algn="just">
              <a:lnSpc>
                <a:spcPct val="150000"/>
              </a:lnSpc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Traguardo energetico: </a:t>
            </a:r>
            <a:r>
              <a:rPr lang="it-IT" sz="1600" dirty="0">
                <a:latin typeface="+mn-lt"/>
              </a:rPr>
              <a:t>dettagliato e misurabile requisito di prestazione energetica applicabile all’organizzazione o a parte di essa, derivante da un obiettivo energetico e che deve essere stabilito e raggiunto per conseguire tale obiettivo.</a:t>
            </a:r>
          </a:p>
          <a:p>
            <a:pPr algn="just">
              <a:lnSpc>
                <a:spcPct val="150000"/>
              </a:lnSpc>
            </a:pPr>
            <a:endParaRPr lang="it-IT" sz="1600" dirty="0">
              <a:solidFill>
                <a:srgbClr val="FF6600"/>
              </a:solidFill>
              <a:latin typeface="+mn-lt"/>
            </a:endParaRPr>
          </a:p>
          <a:p>
            <a:pPr algn="just">
              <a:lnSpc>
                <a:spcPct val="150000"/>
              </a:lnSpc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Uso significativo dell’energia: </a:t>
            </a:r>
            <a:r>
              <a:rPr lang="it-IT" sz="1600" dirty="0">
                <a:solidFill>
                  <a:srgbClr val="000000"/>
                </a:solidFill>
                <a:latin typeface="+mn-lt"/>
              </a:rPr>
              <a:t>uso dell’energia che implica un sostanziale consumo di energia e/o che offre un considerevole potenziale per il miglioramento di prestazioni energetiche.</a:t>
            </a:r>
            <a:endParaRPr lang="it-IT" sz="1600" dirty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8869550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21</a:t>
            </a:fld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FB57F51-A348-3541-BE62-927A7C2B8428}"/>
              </a:ext>
            </a:extLst>
          </p:cNvPr>
          <p:cNvSpPr/>
          <p:nvPr/>
        </p:nvSpPr>
        <p:spPr>
          <a:xfrm>
            <a:off x="788211" y="908720"/>
            <a:ext cx="39998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2. STRUTTURA DELLA NORMA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EC86CCB-81BA-C146-85F3-EE0E7EBF7D4D}"/>
              </a:ext>
            </a:extLst>
          </p:cNvPr>
          <p:cNvSpPr txBox="1"/>
          <p:nvPr/>
        </p:nvSpPr>
        <p:spPr>
          <a:xfrm>
            <a:off x="809509" y="1484784"/>
            <a:ext cx="8082971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600" dirty="0">
                <a:latin typeface="+mn-lt"/>
              </a:rPr>
              <a:t>La </a:t>
            </a: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Norma 50001 </a:t>
            </a:r>
            <a:r>
              <a:rPr lang="it-IT" sz="1600" dirty="0">
                <a:latin typeface="+mn-lt"/>
              </a:rPr>
              <a:t>specifica tutti i requisiti necessari per stabilire, implementare, mantenere e migliorare un </a:t>
            </a: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Sistema di Gestione dell’Energia </a:t>
            </a:r>
            <a:r>
              <a:rPr lang="it-IT" sz="1600" dirty="0">
                <a:latin typeface="+mn-lt"/>
              </a:rPr>
              <a:t>(SGE) con la finalità di ottenere un miglioramento continuo delle prestazioni energetiche:</a:t>
            </a: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600" dirty="0">
                <a:latin typeface="+mn-lt"/>
              </a:rPr>
              <a:t> si applica a qualsiasi organizzazione</a:t>
            </a: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 indipendentemente </a:t>
            </a:r>
            <a:r>
              <a:rPr lang="it-IT" sz="1600" dirty="0">
                <a:latin typeface="+mn-lt"/>
              </a:rPr>
              <a:t>dal tipo di dimensione, complessità o cultura organizzativa della posizione geografica o dei prodotti che produce;</a:t>
            </a: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600" dirty="0">
                <a:latin typeface="+mn-lt"/>
              </a:rPr>
              <a:t> si applica a tutte quelle attività che influiscono sulle prestazioni energetiche che sono gestite e controllate dall’organizzazione;</a:t>
            </a: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600" dirty="0">
                <a:latin typeface="+mn-lt"/>
              </a:rPr>
              <a:t> si applica a qualsiasi organizzazione </a:t>
            </a: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indipendentemente dalla quantità, uso e dal tipo di energia consumata;</a:t>
            </a: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600" dirty="0">
                <a:latin typeface="+mn-lt"/>
              </a:rPr>
              <a:t> richiede la </a:t>
            </a: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dimostrazione</a:t>
            </a:r>
            <a:r>
              <a:rPr lang="it-IT" sz="1600" dirty="0">
                <a:latin typeface="+mn-lt"/>
              </a:rPr>
              <a:t> del miglioramento continuo delle </a:t>
            </a: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prestazioni energetiche</a:t>
            </a:r>
            <a:r>
              <a:rPr lang="it-IT" sz="1600" dirty="0">
                <a:latin typeface="+mn-lt"/>
              </a:rPr>
              <a:t>, senza però definire i </a:t>
            </a: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livelli dei miglioramento da effettuare</a:t>
            </a:r>
            <a:r>
              <a:rPr lang="it-IT" sz="1600" dirty="0">
                <a:latin typeface="+mn-lt"/>
              </a:rPr>
              <a:t>. </a:t>
            </a:r>
          </a:p>
          <a:p>
            <a:pPr marL="342900" indent="-342900">
              <a:buFont typeface="+mj-lt"/>
              <a:buAutoNum type="arabicPeriod"/>
            </a:pPr>
            <a:endParaRPr lang="it-IT" sz="1400" dirty="0"/>
          </a:p>
          <a:p>
            <a:pPr marL="342900" indent="-342900">
              <a:buFont typeface="+mj-lt"/>
              <a:buAutoNum type="arabicPeriod"/>
            </a:pP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26011624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1394195" y="920282"/>
            <a:ext cx="5996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3. TERMINI E DEFINIZIONE</a:t>
            </a:r>
          </a:p>
        </p:txBody>
      </p:sp>
      <p:sp>
        <p:nvSpPr>
          <p:cNvPr id="8" name="Segnaposto contenuto 9"/>
          <p:cNvSpPr txBox="1">
            <a:spLocks/>
          </p:cNvSpPr>
          <p:nvPr/>
        </p:nvSpPr>
        <p:spPr>
          <a:xfrm>
            <a:off x="1148235" y="1444049"/>
            <a:ext cx="7744245" cy="4957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dirty="0"/>
              <a:t>3.1 Termini relativi all’organizzazione</a:t>
            </a:r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r>
              <a:rPr lang="it-IT" sz="1600" dirty="0"/>
              <a:t>3.2 Termini relativi al sistema di gestione</a:t>
            </a:r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r>
              <a:rPr lang="it-IT" sz="1600" dirty="0"/>
              <a:t>3.3  Termini relativi al requisito</a:t>
            </a:r>
          </a:p>
          <a:p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r>
              <a:rPr lang="it-IT" sz="1600" dirty="0"/>
              <a:t>3.4 Termini relativi alla prestazione</a:t>
            </a:r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r>
              <a:rPr lang="it-IT" sz="1600" dirty="0"/>
              <a:t>3.5 Termini relativi all’energia</a:t>
            </a:r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Segnaposto numero diapositiva 11"/>
          <p:cNvSpPr txBox="1">
            <a:spLocks/>
          </p:cNvSpPr>
          <p:nvPr/>
        </p:nvSpPr>
        <p:spPr>
          <a:xfrm>
            <a:off x="8165700" y="6510252"/>
            <a:ext cx="592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FEFEF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B37D5FE-740C-46F5-801A-FA5477D9711F}" type="slidenum">
              <a:rPr lang="en-US" smtClean="0">
                <a:solidFill>
                  <a:schemeClr val="bg1"/>
                </a:solidFill>
              </a:rPr>
              <a:pPr algn="r"/>
              <a:t>22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5005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23</a:t>
            </a:fld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FB57F51-A348-3541-BE62-927A7C2B8428}"/>
              </a:ext>
            </a:extLst>
          </p:cNvPr>
          <p:cNvSpPr/>
          <p:nvPr/>
        </p:nvSpPr>
        <p:spPr>
          <a:xfrm>
            <a:off x="933753" y="908720"/>
            <a:ext cx="31341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TERMINI E DEFINIZIONI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EC86CCB-81BA-C146-85F3-EE0E7EBF7D4D}"/>
              </a:ext>
            </a:extLst>
          </p:cNvPr>
          <p:cNvSpPr txBox="1"/>
          <p:nvPr/>
        </p:nvSpPr>
        <p:spPr>
          <a:xfrm>
            <a:off x="953525" y="1484784"/>
            <a:ext cx="8082971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600" dirty="0">
                <a:latin typeface="+mn-lt"/>
              </a:rPr>
              <a:t>In questo capitolo vengono elencate una serie di definizioni utili legate alle Norma.</a:t>
            </a:r>
          </a:p>
          <a:p>
            <a:pPr algn="just">
              <a:lnSpc>
                <a:spcPct val="150000"/>
              </a:lnSpc>
            </a:pPr>
            <a:endParaRPr lang="it-IT" sz="1600" b="1" dirty="0">
              <a:solidFill>
                <a:srgbClr val="FF6600"/>
              </a:solidFill>
              <a:latin typeface="+mn-lt"/>
            </a:endParaRPr>
          </a:p>
          <a:p>
            <a:pPr algn="just">
              <a:lnSpc>
                <a:spcPct val="150000"/>
              </a:lnSpc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Campo di applicazione: </a:t>
            </a:r>
            <a:r>
              <a:rPr lang="it-IT" sz="1600" dirty="0">
                <a:latin typeface="+mn-lt"/>
              </a:rPr>
              <a:t>limiti fisici, geografici e/o organizzativi definiti dall’organizzazione stessa. Es. un sito, più siti sotto il controllo di un’organizzazione, un processo.</a:t>
            </a:r>
            <a:endParaRPr lang="it-IT" sz="1600" dirty="0">
              <a:solidFill>
                <a:srgbClr val="FF6600"/>
              </a:solidFill>
              <a:latin typeface="+mn-lt"/>
            </a:endParaRPr>
          </a:p>
          <a:p>
            <a:pPr algn="just">
              <a:lnSpc>
                <a:spcPct val="150000"/>
              </a:lnSpc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Riferimento energetico: </a:t>
            </a:r>
            <a:r>
              <a:rPr lang="it-IT" sz="1600" dirty="0">
                <a:solidFill>
                  <a:srgbClr val="000000"/>
                </a:solidFill>
                <a:latin typeface="+mn-lt"/>
              </a:rPr>
              <a:t>riferimento(i) quantitativo che fornisce una base per confronto per le prestazioni energetiche.</a:t>
            </a:r>
          </a:p>
          <a:p>
            <a:pPr algn="just">
              <a:lnSpc>
                <a:spcPct val="150000"/>
              </a:lnSpc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Obiettivo energetico: </a:t>
            </a:r>
            <a:r>
              <a:rPr lang="it-IT" sz="1600" dirty="0">
                <a:solidFill>
                  <a:srgbClr val="000000"/>
                </a:solidFill>
                <a:latin typeface="+mn-lt"/>
              </a:rPr>
              <a:t>risultato o fine specificato, indirizzato al perseguimento della politica energetica dell’organizzazione e collegato al miglioramento delle prestazioni energetiche.</a:t>
            </a:r>
          </a:p>
          <a:p>
            <a:pPr algn="just">
              <a:lnSpc>
                <a:spcPct val="150000"/>
              </a:lnSpc>
            </a:pPr>
            <a:r>
              <a:rPr lang="it-IT" sz="1600" dirty="0">
                <a:solidFill>
                  <a:srgbClr val="0070C0"/>
                </a:solidFill>
                <a:latin typeface="Arial" panose="020B0604020202020204" pitchFamily="34" charset="0"/>
              </a:rPr>
              <a:t>Prestazione energetica:</a:t>
            </a:r>
            <a:r>
              <a:rPr lang="it-IT" sz="1600" dirty="0">
                <a:solidFill>
                  <a:srgbClr val="FF8B4F"/>
                </a:solidFill>
                <a:latin typeface="+mn-lt"/>
              </a:rPr>
              <a:t> </a:t>
            </a:r>
            <a:r>
              <a:rPr lang="it-IT" sz="1600" dirty="0">
                <a:solidFill>
                  <a:srgbClr val="000000"/>
                </a:solidFill>
                <a:latin typeface="+mn-lt"/>
              </a:rPr>
              <a:t>risultati misurabili relativi all’efficienza energetica, all’uso dell’energia e al consumo energetico.</a:t>
            </a:r>
          </a:p>
          <a:p>
            <a:pPr marL="342900" indent="-342900">
              <a:buFont typeface="+mj-lt"/>
              <a:buAutoNum type="arabicPeriod"/>
            </a:pP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9796729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1475656" y="935573"/>
            <a:ext cx="5996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4. CONTESTO DELL’ORGANIZZAZIONE</a:t>
            </a:r>
          </a:p>
        </p:txBody>
      </p:sp>
      <p:sp>
        <p:nvSpPr>
          <p:cNvPr id="8" name="Segnaposto contenuto 9"/>
          <p:cNvSpPr txBox="1">
            <a:spLocks/>
          </p:cNvSpPr>
          <p:nvPr/>
        </p:nvSpPr>
        <p:spPr>
          <a:xfrm>
            <a:off x="1004219" y="1444049"/>
            <a:ext cx="7744245" cy="4957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dirty="0"/>
              <a:t>4.1 Comprendere l’organizzazione e il suo contesto</a:t>
            </a:r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r>
              <a:rPr lang="it-IT" sz="1600" dirty="0"/>
              <a:t>4.2 Comprendere le esigenza e le aspettative delle parti interessate</a:t>
            </a:r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r>
              <a:rPr lang="it-IT" sz="1600" dirty="0"/>
              <a:t>4.3  Determinare il campo di applicazione del sistema di gestione dell’energia</a:t>
            </a:r>
          </a:p>
          <a:p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r>
              <a:rPr lang="it-IT" sz="1600" dirty="0"/>
              <a:t>4.4 Sistema di gestione dell’energia</a:t>
            </a:r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Segnaposto numero diapositiva 11"/>
          <p:cNvSpPr txBox="1">
            <a:spLocks/>
          </p:cNvSpPr>
          <p:nvPr/>
        </p:nvSpPr>
        <p:spPr>
          <a:xfrm>
            <a:off x="8165700" y="6510252"/>
            <a:ext cx="592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FEFEF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B37D5FE-740C-46F5-801A-FA5477D9711F}" type="slidenum">
              <a:rPr lang="en-US" smtClean="0">
                <a:solidFill>
                  <a:schemeClr val="bg1"/>
                </a:solidFill>
              </a:rPr>
              <a:pPr algn="r"/>
              <a:t>24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3821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25</a:t>
            </a:fld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FB57F51-A348-3541-BE62-927A7C2B8428}"/>
              </a:ext>
            </a:extLst>
          </p:cNvPr>
          <p:cNvSpPr/>
          <p:nvPr/>
        </p:nvSpPr>
        <p:spPr>
          <a:xfrm>
            <a:off x="933763" y="976952"/>
            <a:ext cx="378225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CONTESTO ORGANIZZATIVO</a:t>
            </a: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EC86CCB-81BA-C146-85F3-EE0E7EBF7D4D}"/>
              </a:ext>
            </a:extLst>
          </p:cNvPr>
          <p:cNvSpPr txBox="1"/>
          <p:nvPr/>
        </p:nvSpPr>
        <p:spPr>
          <a:xfrm>
            <a:off x="953525" y="1484784"/>
            <a:ext cx="8082971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600" dirty="0">
                <a:latin typeface="+mn-lt"/>
              </a:rPr>
              <a:t>L’azienda ha il compito di capire il contesto in cui agisce definendo quei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fattori</a:t>
            </a:r>
            <a:r>
              <a:rPr lang="it-IT" sz="1600" dirty="0">
                <a:latin typeface="+mn-lt"/>
              </a:rPr>
              <a:t> che possono essere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interni</a:t>
            </a:r>
            <a:r>
              <a:rPr lang="it-IT" sz="1600" dirty="0">
                <a:latin typeface="+mn-lt"/>
              </a:rPr>
              <a:t> ed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esterni </a:t>
            </a:r>
            <a:r>
              <a:rPr lang="it-IT" sz="1600" dirty="0">
                <a:latin typeface="+mn-lt"/>
              </a:rPr>
              <a:t>all’azienda e che influenzano il raggiungimento dei risultati energetici previsti.</a:t>
            </a:r>
          </a:p>
          <a:p>
            <a:pPr algn="just">
              <a:lnSpc>
                <a:spcPct val="150000"/>
              </a:lnSpc>
            </a:pPr>
            <a:endParaRPr lang="it-IT" sz="1600" dirty="0">
              <a:latin typeface="+mn-lt"/>
            </a:endParaRPr>
          </a:p>
          <a:p>
            <a:pPr algn="just">
              <a:lnSpc>
                <a:spcPct val="150000"/>
              </a:lnSpc>
            </a:pPr>
            <a:r>
              <a:rPr lang="it-IT" sz="1600" dirty="0">
                <a:latin typeface="+mn-lt"/>
              </a:rPr>
              <a:t>L’organizzazione deve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determinare</a:t>
            </a:r>
            <a:r>
              <a:rPr lang="it-IT" sz="1600" dirty="0">
                <a:latin typeface="+mn-lt"/>
              </a:rPr>
              <a:t>:</a:t>
            </a:r>
          </a:p>
          <a:p>
            <a:pPr algn="just">
              <a:lnSpc>
                <a:spcPct val="150000"/>
              </a:lnSpc>
            </a:pPr>
            <a:endParaRPr lang="it-IT" sz="1600" dirty="0">
              <a:latin typeface="+mn-lt"/>
            </a:endParaRPr>
          </a:p>
          <a:p>
            <a:pPr marL="685800" lvl="1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dirty="0">
                <a:latin typeface="+mn-lt"/>
              </a:rPr>
              <a:t>le parti interessate che sono rilevanti per le prestazioni energetiche e il sistema di gestione dell'energia; </a:t>
            </a:r>
          </a:p>
          <a:p>
            <a:pPr lvl="1" algn="just">
              <a:lnSpc>
                <a:spcPct val="150000"/>
              </a:lnSpc>
            </a:pPr>
            <a:endParaRPr lang="it-IT" sz="1600" dirty="0">
              <a:latin typeface="+mn-lt"/>
            </a:endParaRPr>
          </a:p>
          <a:p>
            <a:pPr marL="685800" lvl="1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dirty="0">
                <a:latin typeface="+mn-lt"/>
              </a:rPr>
              <a:t>le aspettative di queste parti interessate; </a:t>
            </a:r>
          </a:p>
          <a:p>
            <a:pPr lvl="1" algn="just">
              <a:lnSpc>
                <a:spcPct val="150000"/>
              </a:lnSpc>
            </a:pPr>
            <a:endParaRPr lang="it-IT" sz="1600" dirty="0">
              <a:latin typeface="+mn-lt"/>
            </a:endParaRPr>
          </a:p>
          <a:p>
            <a:pPr marL="685800" lvl="1" indent="-2286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dirty="0">
                <a:latin typeface="+mn-lt"/>
              </a:rPr>
              <a:t>quale delle esigenze e delle aspettative identificate affrontare attraverso il proprio SGE.</a:t>
            </a:r>
          </a:p>
          <a:p>
            <a:pPr marL="342900" indent="-342900">
              <a:buFont typeface="+mj-lt"/>
              <a:buAutoNum type="arabicPeriod"/>
            </a:pP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37473754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26</a:t>
            </a:fld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FB57F51-A348-3541-BE62-927A7C2B8428}"/>
              </a:ext>
            </a:extLst>
          </p:cNvPr>
          <p:cNvSpPr/>
          <p:nvPr/>
        </p:nvSpPr>
        <p:spPr>
          <a:xfrm>
            <a:off x="789746" y="976952"/>
            <a:ext cx="378225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CONTESTO ORGANIZZATIVO</a:t>
            </a: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EC86CCB-81BA-C146-85F3-EE0E7EBF7D4D}"/>
              </a:ext>
            </a:extLst>
          </p:cNvPr>
          <p:cNvSpPr txBox="1"/>
          <p:nvPr/>
        </p:nvSpPr>
        <p:spPr>
          <a:xfrm>
            <a:off x="809509" y="1484784"/>
            <a:ext cx="8082971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600" dirty="0">
                <a:latin typeface="+mn-lt"/>
              </a:rPr>
              <a:t>Inoltre è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compito</a:t>
            </a:r>
            <a:r>
              <a:rPr lang="it-IT" sz="1600" dirty="0">
                <a:latin typeface="+mn-lt"/>
              </a:rPr>
              <a:t> dell’Organizzazione:</a:t>
            </a:r>
          </a:p>
          <a:p>
            <a:pPr algn="just">
              <a:lnSpc>
                <a:spcPct val="150000"/>
              </a:lnSpc>
            </a:pPr>
            <a:endParaRPr lang="it-IT" sz="16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dirty="0">
                <a:latin typeface="+mn-lt"/>
              </a:rPr>
              <a:t>assicurarsi che abbia accesso ai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requisiti legali applicabili </a:t>
            </a:r>
            <a:r>
              <a:rPr lang="it-IT" sz="1600" dirty="0">
                <a:latin typeface="+mn-lt"/>
              </a:rPr>
              <a:t>e ad altri requisiti relativi alla sua efficienza energetica e consumo energetico;</a:t>
            </a:r>
          </a:p>
          <a:p>
            <a:pPr lvl="1" algn="just">
              <a:lnSpc>
                <a:spcPct val="150000"/>
              </a:lnSpc>
            </a:pPr>
            <a:endParaRPr lang="it-IT" sz="16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dirty="0">
                <a:latin typeface="+mn-lt"/>
              </a:rPr>
              <a:t>determinare in che modo si applicano questi requisiti all'efficienza energetica, all'utilizzo di energia e al consumo energetico; </a:t>
            </a:r>
          </a:p>
          <a:p>
            <a:pPr lvl="1" algn="just">
              <a:lnSpc>
                <a:spcPct val="150000"/>
              </a:lnSpc>
            </a:pPr>
            <a:endParaRPr lang="it-IT" sz="16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dirty="0">
                <a:latin typeface="+mn-lt"/>
              </a:rPr>
              <a:t>garantire che tali requisiti siano presi in considerazione.</a:t>
            </a:r>
          </a:p>
          <a:p>
            <a:pPr marL="342900" indent="-342900">
              <a:buFont typeface="+mj-lt"/>
              <a:buAutoNum type="arabicPeriod"/>
            </a:pP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42475830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27</a:t>
            </a:fld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FB57F51-A348-3541-BE62-927A7C2B8428}"/>
              </a:ext>
            </a:extLst>
          </p:cNvPr>
          <p:cNvSpPr/>
          <p:nvPr/>
        </p:nvSpPr>
        <p:spPr>
          <a:xfrm>
            <a:off x="1077778" y="976952"/>
            <a:ext cx="378225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CONTESTO ORGANIZZATIVO</a:t>
            </a: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5D2A0CA-2624-DD47-8BD2-D6771D11F63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15616" y="1484881"/>
            <a:ext cx="7139836" cy="426837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252244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1475656" y="935573"/>
            <a:ext cx="5996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5. LEADERSHIP</a:t>
            </a:r>
          </a:p>
        </p:txBody>
      </p:sp>
      <p:sp>
        <p:nvSpPr>
          <p:cNvPr id="8" name="Segnaposto contenuto 9"/>
          <p:cNvSpPr txBox="1">
            <a:spLocks/>
          </p:cNvSpPr>
          <p:nvPr/>
        </p:nvSpPr>
        <p:spPr>
          <a:xfrm>
            <a:off x="932211" y="1444049"/>
            <a:ext cx="7744245" cy="4957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dirty="0"/>
              <a:t>5.1 Leadership e impegno</a:t>
            </a:r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r>
              <a:rPr lang="it-IT" sz="1600" dirty="0"/>
              <a:t>5.2 Politica energetica</a:t>
            </a:r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r>
              <a:rPr lang="it-IT" sz="1600" dirty="0"/>
              <a:t>5.3  Ruoli, responsabilità e autorità nell’organizzazione</a:t>
            </a:r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6" name="Segnaposto numero diapositiva 11"/>
          <p:cNvSpPr txBox="1">
            <a:spLocks/>
          </p:cNvSpPr>
          <p:nvPr/>
        </p:nvSpPr>
        <p:spPr>
          <a:xfrm>
            <a:off x="8165700" y="6510252"/>
            <a:ext cx="592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FEFEF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B37D5FE-740C-46F5-801A-FA5477D9711F}" type="slidenum">
              <a:rPr lang="en-US" smtClean="0">
                <a:solidFill>
                  <a:schemeClr val="bg1"/>
                </a:solidFill>
              </a:rPr>
              <a:pPr algn="r"/>
              <a:t>28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8359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29</a:t>
            </a:fld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FB57F51-A348-3541-BE62-927A7C2B8428}"/>
              </a:ext>
            </a:extLst>
          </p:cNvPr>
          <p:cNvSpPr/>
          <p:nvPr/>
        </p:nvSpPr>
        <p:spPr>
          <a:xfrm>
            <a:off x="899592" y="908720"/>
            <a:ext cx="24482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LEADERSHIP</a:t>
            </a: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13B95DA-E988-FC46-BAEE-1F442D3EDA9E}"/>
              </a:ext>
            </a:extLst>
          </p:cNvPr>
          <p:cNvSpPr txBox="1"/>
          <p:nvPr/>
        </p:nvSpPr>
        <p:spPr>
          <a:xfrm>
            <a:off x="881517" y="1316649"/>
            <a:ext cx="8082971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600" dirty="0">
                <a:latin typeface="+mn-lt"/>
              </a:rPr>
              <a:t>L’Alta Direzione deve mostrare una buona dote di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leadership</a:t>
            </a:r>
            <a:r>
              <a:rPr lang="it-IT" sz="1600" dirty="0">
                <a:latin typeface="+mn-lt"/>
              </a:rPr>
              <a:t> e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impegno</a:t>
            </a:r>
            <a:r>
              <a:rPr lang="it-IT" sz="1600" dirty="0">
                <a:latin typeface="+mn-lt"/>
              </a:rPr>
              <a:t> nel rispetto del miglioramento continuo delle sue prestazioni energetiche e dell'efficacia dell’SGE e deve:</a:t>
            </a:r>
          </a:p>
          <a:p>
            <a:pPr algn="just">
              <a:lnSpc>
                <a:spcPct val="150000"/>
              </a:lnSpc>
            </a:pPr>
            <a:endParaRPr lang="it-IT" sz="16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600" dirty="0">
                <a:latin typeface="+mn-lt"/>
              </a:rPr>
              <a:t> assicurare che l'ambito e i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confini</a:t>
            </a:r>
            <a:r>
              <a:rPr lang="it-IT" sz="1600" dirty="0">
                <a:latin typeface="+mn-lt"/>
              </a:rPr>
              <a:t> dell’SGE siano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stabiliti</a:t>
            </a:r>
            <a:r>
              <a:rPr lang="it-IT" sz="1600" dirty="0">
                <a:latin typeface="+mn-lt"/>
              </a:rPr>
              <a:t>;</a:t>
            </a:r>
          </a:p>
          <a:p>
            <a:pPr lvl="1" algn="just">
              <a:lnSpc>
                <a:spcPct val="150000"/>
              </a:lnSpc>
            </a:pPr>
            <a:endParaRPr lang="it-IT" sz="16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600" dirty="0">
                <a:latin typeface="+mn-lt"/>
              </a:rPr>
              <a:t>assicurare che la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politica</a:t>
            </a:r>
            <a:r>
              <a:rPr lang="it-IT" sz="1600" dirty="0">
                <a:solidFill>
                  <a:srgbClr val="FF8B4F"/>
                </a:solidFill>
                <a:latin typeface="+mn-lt"/>
              </a:rPr>
              <a:t>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energetica</a:t>
            </a:r>
            <a:r>
              <a:rPr lang="it-IT" sz="1600" dirty="0">
                <a:solidFill>
                  <a:srgbClr val="FF8B4F"/>
                </a:solidFill>
                <a:latin typeface="+mn-lt"/>
              </a:rPr>
              <a:t> </a:t>
            </a:r>
            <a:r>
              <a:rPr lang="it-IT" sz="1600" dirty="0">
                <a:latin typeface="+mn-lt"/>
              </a:rPr>
              <a:t>e gli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obiettivi</a:t>
            </a:r>
            <a:r>
              <a:rPr lang="it-IT" sz="1600" dirty="0">
                <a:solidFill>
                  <a:srgbClr val="FF8B4F"/>
                </a:solidFill>
                <a:latin typeface="+mn-lt"/>
              </a:rPr>
              <a:t>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energetici</a:t>
            </a:r>
            <a:r>
              <a:rPr lang="it-IT" sz="1600" dirty="0">
                <a:solidFill>
                  <a:srgbClr val="FF8B4F"/>
                </a:solidFill>
                <a:latin typeface="+mn-lt"/>
              </a:rPr>
              <a:t> </a:t>
            </a:r>
            <a:r>
              <a:rPr lang="it-IT" sz="1600" dirty="0">
                <a:latin typeface="+mn-lt"/>
              </a:rPr>
              <a:t>siano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stabiliti</a:t>
            </a:r>
            <a:r>
              <a:rPr lang="it-IT" sz="1600" dirty="0">
                <a:latin typeface="+mn-lt"/>
              </a:rPr>
              <a:t> e compatibili con la direzione strategica dell’azienda;</a:t>
            </a:r>
          </a:p>
          <a:p>
            <a:pPr lvl="1" algn="just">
              <a:lnSpc>
                <a:spcPct val="150000"/>
              </a:lnSpc>
            </a:pPr>
            <a:endParaRPr lang="it-IT" sz="16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600" dirty="0">
                <a:latin typeface="+mn-lt"/>
              </a:rPr>
              <a:t>assicurare che siano disponibili le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risorse necessarie </a:t>
            </a:r>
            <a:r>
              <a:rPr lang="it-IT" sz="1600" dirty="0">
                <a:latin typeface="+mn-lt"/>
              </a:rPr>
              <a:t>per il sistema SGE e che questo raggiunga i risultati previsti;</a:t>
            </a:r>
          </a:p>
          <a:p>
            <a:pPr lvl="1" algn="just">
              <a:lnSpc>
                <a:spcPct val="150000"/>
              </a:lnSpc>
            </a:pPr>
            <a:endParaRPr lang="it-IT" sz="16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comunicare</a:t>
            </a:r>
            <a:r>
              <a:rPr lang="it-IT" sz="1600" dirty="0">
                <a:latin typeface="+mn-lt"/>
              </a:rPr>
              <a:t> l'importanza di un'efficace gestione dell'energia e della conformità ai requisiti del sistema di gestione dell'energia;</a:t>
            </a:r>
          </a:p>
          <a:p>
            <a:pPr marL="342900" indent="-342900">
              <a:buFont typeface="+mj-lt"/>
              <a:buAutoNum type="arabicPeriod"/>
            </a:pP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35148698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30</a:t>
            </a:fld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FB57F51-A348-3541-BE62-927A7C2B8428}"/>
              </a:ext>
            </a:extLst>
          </p:cNvPr>
          <p:cNvSpPr/>
          <p:nvPr/>
        </p:nvSpPr>
        <p:spPr>
          <a:xfrm>
            <a:off x="872048" y="908720"/>
            <a:ext cx="182774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LEADERSHIP</a:t>
            </a: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5E979E4-0C63-A344-8A31-C3787CBF65D6}"/>
              </a:ext>
            </a:extLst>
          </p:cNvPr>
          <p:cNvSpPr txBox="1"/>
          <p:nvPr/>
        </p:nvSpPr>
        <p:spPr>
          <a:xfrm>
            <a:off x="454425" y="1316649"/>
            <a:ext cx="8082971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>
              <a:lnSpc>
                <a:spcPct val="150000"/>
              </a:lnSpc>
            </a:pPr>
            <a:endParaRPr lang="it-IT" sz="16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600" dirty="0">
                <a:latin typeface="+mn-lt"/>
              </a:rPr>
              <a:t>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Promuovere</a:t>
            </a:r>
            <a:r>
              <a:rPr lang="it-IT" sz="1600" dirty="0">
                <a:latin typeface="+mn-lt"/>
              </a:rPr>
              <a:t> il miglioramento continuo delle prestazioni energetiche e il sistema di gestione dell'energia;</a:t>
            </a:r>
          </a:p>
          <a:p>
            <a:pPr lvl="1" algn="just">
              <a:lnSpc>
                <a:spcPct val="150000"/>
              </a:lnSpc>
            </a:pPr>
            <a:endParaRPr lang="it-IT" sz="16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600" dirty="0">
                <a:latin typeface="+mn-lt"/>
              </a:rPr>
              <a:t>Assicurare la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formazione</a:t>
            </a:r>
            <a:r>
              <a:rPr lang="it-IT" sz="1600" dirty="0">
                <a:latin typeface="+mn-lt"/>
              </a:rPr>
              <a:t> di un gruppo di gestione dell'energia;</a:t>
            </a:r>
          </a:p>
          <a:p>
            <a:pPr lvl="1" algn="just">
              <a:lnSpc>
                <a:spcPct val="150000"/>
              </a:lnSpc>
            </a:pPr>
            <a:endParaRPr lang="it-IT" sz="16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600" dirty="0">
                <a:latin typeface="+mn-lt"/>
              </a:rPr>
              <a:t>Assicurare che gli indicatori rappresentino appropriatamente le prestazioni energetiche;</a:t>
            </a:r>
          </a:p>
          <a:p>
            <a:pPr lvl="1" algn="just">
              <a:lnSpc>
                <a:spcPct val="150000"/>
              </a:lnSpc>
            </a:pPr>
            <a:endParaRPr lang="it-IT" sz="16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600" dirty="0">
                <a:latin typeface="+mn-lt"/>
              </a:rPr>
              <a:t>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Assicurare</a:t>
            </a:r>
            <a:r>
              <a:rPr lang="it-IT" sz="1600" dirty="0">
                <a:latin typeface="+mn-lt"/>
              </a:rPr>
              <a:t> che i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processi</a:t>
            </a:r>
            <a:r>
              <a:rPr lang="it-IT" sz="1600" dirty="0">
                <a:latin typeface="+mn-lt"/>
              </a:rPr>
              <a:t> siano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stabiliti</a:t>
            </a:r>
            <a:r>
              <a:rPr lang="it-IT" sz="1600" dirty="0">
                <a:latin typeface="+mn-lt"/>
              </a:rPr>
              <a:t> e implementati per identificare e affrontare i cambiamenti che interessano il sistema SGE e le prestazioni energetiche nell'ambito e nei limiti di questo sistema.</a:t>
            </a:r>
          </a:p>
          <a:p>
            <a:pPr marL="342900" indent="-342900">
              <a:buFont typeface="+mj-lt"/>
              <a:buAutoNum type="arabicPeriod"/>
            </a:pP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30517738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31</a:t>
            </a:fld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FB57F51-A348-3541-BE62-927A7C2B8428}"/>
              </a:ext>
            </a:extLst>
          </p:cNvPr>
          <p:cNvSpPr/>
          <p:nvPr/>
        </p:nvSpPr>
        <p:spPr>
          <a:xfrm>
            <a:off x="827584" y="908720"/>
            <a:ext cx="182774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LEADERSHIP</a:t>
            </a: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5E979E4-0C63-A344-8A31-C3787CBF65D6}"/>
              </a:ext>
            </a:extLst>
          </p:cNvPr>
          <p:cNvSpPr txBox="1"/>
          <p:nvPr/>
        </p:nvSpPr>
        <p:spPr>
          <a:xfrm>
            <a:off x="814465" y="1316649"/>
            <a:ext cx="8150023" cy="5155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L’Alta Direzione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deve</a:t>
            </a:r>
            <a:r>
              <a:rPr lang="it-IT" sz="1500" dirty="0">
                <a:latin typeface="+mn-lt"/>
              </a:rPr>
              <a:t>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stabilire</a:t>
            </a:r>
            <a:r>
              <a:rPr lang="it-IT" sz="1500" dirty="0">
                <a:latin typeface="+mn-lt"/>
              </a:rPr>
              <a:t> una politica energetica volta a:</a:t>
            </a: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500" dirty="0">
                <a:latin typeface="+mn-lt"/>
              </a:rPr>
              <a:t>fornire un quadro per l'impostazione e la revisione degli obiettivi e degli obiettivi energetici;</a:t>
            </a: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500" dirty="0">
                <a:latin typeface="+mn-lt"/>
              </a:rPr>
              <a:t>includere l'impegno al miglioramento continuo delle prestazioni energetiche e del sistema di gestione energetico;</a:t>
            </a: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500" dirty="0">
                <a:latin typeface="+mn-lt"/>
              </a:rPr>
              <a:t>supportare l'approvvigionamento di prodotti e servizi efficienti dal punto di vista energetico che influiscono sulle prestazioni energetiche;</a:t>
            </a: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500" dirty="0">
                <a:latin typeface="+mn-lt"/>
              </a:rPr>
              <a:t>supportare attività di progettazione che considerano il miglioramento delle prestazioni energetiche.</a:t>
            </a: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Ø"/>
            </a:pPr>
            <a:endParaRPr lang="it-IT" sz="1500" dirty="0">
              <a:latin typeface="+mn-lt"/>
            </a:endParaRPr>
          </a:p>
          <a:p>
            <a:pPr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Questa politica energetica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deve</a:t>
            </a:r>
            <a:r>
              <a:rPr lang="it-IT" sz="1500" dirty="0">
                <a:latin typeface="+mn-lt"/>
              </a:rPr>
              <a:t>:</a:t>
            </a: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it-IT" sz="1500" dirty="0">
                <a:latin typeface="+mn-lt"/>
              </a:rPr>
              <a:t> essere comunicata all'interno dell'organizzazione;</a:t>
            </a: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it-IT" sz="1500" dirty="0">
                <a:latin typeface="+mn-lt"/>
              </a:rPr>
              <a:t> essere a disposizione delle parti interessate;</a:t>
            </a: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it-IT" sz="1500" dirty="0">
                <a:latin typeface="+mn-lt"/>
              </a:rPr>
              <a:t> essere periodicamente revisionata ed aggiornata.</a:t>
            </a:r>
          </a:p>
          <a:p>
            <a:pPr marL="342900" indent="-342900">
              <a:buFont typeface="+mj-lt"/>
              <a:buAutoNum type="arabicPeriod"/>
            </a:pP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2772040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32</a:t>
            </a:fld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FB57F51-A348-3541-BE62-927A7C2B8428}"/>
              </a:ext>
            </a:extLst>
          </p:cNvPr>
          <p:cNvSpPr/>
          <p:nvPr/>
        </p:nvSpPr>
        <p:spPr>
          <a:xfrm>
            <a:off x="755576" y="908720"/>
            <a:ext cx="182774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LEADERSHIP</a:t>
            </a: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5E979E4-0C63-A344-8A31-C3787CBF65D6}"/>
              </a:ext>
            </a:extLst>
          </p:cNvPr>
          <p:cNvSpPr txBox="1"/>
          <p:nvPr/>
        </p:nvSpPr>
        <p:spPr>
          <a:xfrm>
            <a:off x="742457" y="1316649"/>
            <a:ext cx="8150023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600" dirty="0">
                <a:latin typeface="+mn-lt"/>
              </a:rPr>
              <a:t>L’Alta Direzione deve assegnare la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responsabilità</a:t>
            </a:r>
            <a:r>
              <a:rPr lang="it-IT" sz="1600" dirty="0">
                <a:latin typeface="+mn-lt"/>
              </a:rPr>
              <a:t> e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l'autorità</a:t>
            </a:r>
            <a:r>
              <a:rPr lang="it-IT" sz="1600" dirty="0">
                <a:latin typeface="+mn-lt"/>
              </a:rPr>
              <a:t> al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gruppo</a:t>
            </a:r>
            <a:r>
              <a:rPr lang="it-IT" sz="1600" dirty="0">
                <a:solidFill>
                  <a:srgbClr val="FF8B4F"/>
                </a:solidFill>
                <a:latin typeface="+mn-lt"/>
              </a:rPr>
              <a:t>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di</a:t>
            </a:r>
            <a:r>
              <a:rPr lang="it-IT" sz="1600" dirty="0">
                <a:solidFill>
                  <a:srgbClr val="FF8B4F"/>
                </a:solidFill>
                <a:latin typeface="+mn-lt"/>
              </a:rPr>
              <a:t>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gestione</a:t>
            </a:r>
            <a:r>
              <a:rPr lang="it-IT" sz="1600" dirty="0">
                <a:solidFill>
                  <a:srgbClr val="FF8B4F"/>
                </a:solidFill>
                <a:latin typeface="+mn-lt"/>
              </a:rPr>
              <a:t>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dell'energia</a:t>
            </a:r>
            <a:r>
              <a:rPr lang="it-IT" sz="1600" dirty="0">
                <a:solidFill>
                  <a:srgbClr val="FF8B4F"/>
                </a:solidFill>
                <a:latin typeface="+mn-lt"/>
              </a:rPr>
              <a:t> </a:t>
            </a:r>
            <a:r>
              <a:rPr lang="it-IT" sz="1600" dirty="0">
                <a:latin typeface="+mn-lt"/>
              </a:rPr>
              <a:t>per:</a:t>
            </a:r>
          </a:p>
          <a:p>
            <a:pPr algn="just">
              <a:lnSpc>
                <a:spcPct val="150000"/>
              </a:lnSpc>
            </a:pPr>
            <a:endParaRPr lang="it-IT" sz="16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dirty="0">
                <a:latin typeface="+mn-lt"/>
              </a:rPr>
              <a:t>assicurare che il sistema SGE sia stabilito, implementato, mantenuto e continuamente migliorato;</a:t>
            </a:r>
          </a:p>
          <a:p>
            <a:pPr lvl="1" algn="just">
              <a:lnSpc>
                <a:spcPct val="150000"/>
              </a:lnSpc>
            </a:pPr>
            <a:endParaRPr lang="it-IT" sz="16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dirty="0">
                <a:latin typeface="+mn-lt"/>
              </a:rPr>
              <a:t>attuare piani d'azione per migliorare continuamente le prestazioni energetiche;</a:t>
            </a:r>
          </a:p>
          <a:p>
            <a:pPr lvl="1" algn="just">
              <a:lnSpc>
                <a:spcPct val="150000"/>
              </a:lnSpc>
            </a:pPr>
            <a:endParaRPr lang="it-IT" sz="16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dirty="0">
                <a:latin typeface="+mn-lt"/>
              </a:rPr>
              <a:t>riferire sull'efficienza dell’SGE e il miglioramento delle prestazioni energetiche al top management a determinati intervalli;</a:t>
            </a:r>
          </a:p>
          <a:p>
            <a:pPr marL="342900" indent="-342900">
              <a:buFont typeface="+mj-lt"/>
              <a:buAutoNum type="arabicPeriod"/>
            </a:pP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18124136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951505" y="873289"/>
            <a:ext cx="5996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6 PIANIFICAZIONE ENERGETICA</a:t>
            </a:r>
          </a:p>
        </p:txBody>
      </p:sp>
      <p:sp>
        <p:nvSpPr>
          <p:cNvPr id="8" name="Segnaposto contenuto 9"/>
          <p:cNvSpPr txBox="1">
            <a:spLocks/>
          </p:cNvSpPr>
          <p:nvPr/>
        </p:nvSpPr>
        <p:spPr>
          <a:xfrm>
            <a:off x="860203" y="1444049"/>
            <a:ext cx="7744245" cy="4957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dirty="0"/>
              <a:t>6.1 Azioni per affrontare rischi e opportunità</a:t>
            </a:r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r>
              <a:rPr lang="it-IT" sz="1600" dirty="0"/>
              <a:t>6.2 Obiettivi, traguardi energetici e pianificazione </a:t>
            </a:r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r>
              <a:rPr lang="it-IT" sz="1600" dirty="0"/>
              <a:t>6.3  Analisi Energetica</a:t>
            </a:r>
          </a:p>
          <a:p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r>
              <a:rPr lang="it-IT" sz="1600" dirty="0"/>
              <a:t>6.4 Indicatori della prestazione energetica</a:t>
            </a:r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r>
              <a:rPr lang="it-IT" sz="1600" dirty="0"/>
              <a:t>6.5 Consumo di riferimento</a:t>
            </a:r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>
              <a:lnSpc>
                <a:spcPct val="130000"/>
              </a:lnSpc>
            </a:pPr>
            <a:r>
              <a:rPr lang="it-IT" sz="1600" dirty="0"/>
              <a:t>6.6 Pianificazione della raccolta dei dati energetici.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6" name="Segnaposto numero diapositiva 11"/>
          <p:cNvSpPr txBox="1">
            <a:spLocks/>
          </p:cNvSpPr>
          <p:nvPr/>
        </p:nvSpPr>
        <p:spPr>
          <a:xfrm>
            <a:off x="8165700" y="6510252"/>
            <a:ext cx="592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FEFEF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B37D5FE-740C-46F5-801A-FA5477D9711F}" type="slidenum">
              <a:rPr lang="en-US" smtClean="0">
                <a:solidFill>
                  <a:schemeClr val="bg1"/>
                </a:solidFill>
              </a:rPr>
              <a:pPr algn="r"/>
              <a:t>33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8603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34</a:t>
            </a:fld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FB57F51-A348-3541-BE62-927A7C2B8428}"/>
              </a:ext>
            </a:extLst>
          </p:cNvPr>
          <p:cNvSpPr/>
          <p:nvPr/>
        </p:nvSpPr>
        <p:spPr>
          <a:xfrm>
            <a:off x="879173" y="908720"/>
            <a:ext cx="232467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PIANIFICAZIONE</a:t>
            </a:r>
            <a:r>
              <a:rPr lang="it-IT" sz="2000" b="1" dirty="0">
                <a:solidFill>
                  <a:srgbClr val="595959"/>
                </a:solidFill>
                <a:latin typeface="Open Sans Semibold"/>
              </a:rPr>
              <a:t> </a:t>
            </a:r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5E979E4-0C63-A344-8A31-C3787CBF65D6}"/>
              </a:ext>
            </a:extLst>
          </p:cNvPr>
          <p:cNvSpPr txBox="1"/>
          <p:nvPr/>
        </p:nvSpPr>
        <p:spPr>
          <a:xfrm>
            <a:off x="886473" y="1316649"/>
            <a:ext cx="8150023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600" dirty="0">
                <a:latin typeface="+mn-lt"/>
              </a:rPr>
              <a:t>La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pianificazione</a:t>
            </a:r>
            <a:r>
              <a:rPr lang="it-IT" sz="1600" dirty="0">
                <a:latin typeface="+mn-lt"/>
              </a:rPr>
              <a:t> deve essere coerente con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la politica energetica </a:t>
            </a:r>
            <a:r>
              <a:rPr lang="it-IT" sz="1600" dirty="0">
                <a:latin typeface="+mn-lt"/>
              </a:rPr>
              <a:t>e deve condurre ad azioni che comportino un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miglioramento continuo delle prestazioni energetiche.</a:t>
            </a:r>
            <a:r>
              <a:rPr lang="it-IT" sz="1600" dirty="0">
                <a:latin typeface="+mn-lt"/>
              </a:rPr>
              <a:t> </a:t>
            </a:r>
          </a:p>
          <a:p>
            <a:pPr algn="just">
              <a:lnSpc>
                <a:spcPct val="150000"/>
              </a:lnSpc>
            </a:pPr>
            <a:endParaRPr lang="it-IT" sz="1600" dirty="0">
              <a:latin typeface="+mn-lt"/>
            </a:endParaRPr>
          </a:p>
          <a:p>
            <a:pPr algn="just">
              <a:lnSpc>
                <a:spcPct val="150000"/>
              </a:lnSpc>
            </a:pPr>
            <a:r>
              <a:rPr lang="it-IT" sz="1600" dirty="0">
                <a:latin typeface="+mn-lt"/>
              </a:rPr>
              <a:t>L'organizzazione deve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determinare</a:t>
            </a:r>
            <a:r>
              <a:rPr lang="it-IT" sz="1600" dirty="0">
                <a:latin typeface="+mn-lt"/>
              </a:rPr>
              <a:t> i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rischi</a:t>
            </a:r>
            <a:r>
              <a:rPr lang="it-IT" sz="1600" dirty="0">
                <a:latin typeface="+mn-lt"/>
              </a:rPr>
              <a:t> e le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opportunità</a:t>
            </a:r>
            <a:r>
              <a:rPr lang="it-IT" sz="1600" dirty="0">
                <a:latin typeface="+mn-lt"/>
              </a:rPr>
              <a:t> che devono essere indirizzate a garantire che l’SGE possa raggiungere i risultati previsti, incluso il miglioramento delle prestazioni energetiche.</a:t>
            </a:r>
          </a:p>
          <a:p>
            <a:pPr algn="just">
              <a:lnSpc>
                <a:spcPct val="150000"/>
              </a:lnSpc>
            </a:pPr>
            <a:endParaRPr lang="it-IT" sz="1600" dirty="0">
              <a:latin typeface="+mn-lt"/>
            </a:endParaRPr>
          </a:p>
          <a:p>
            <a:pPr algn="just">
              <a:lnSpc>
                <a:spcPct val="150000"/>
              </a:lnSpc>
            </a:pPr>
            <a:r>
              <a:rPr lang="it-IT" sz="1600" dirty="0">
                <a:latin typeface="+mn-lt"/>
              </a:rPr>
              <a:t>L’organizzazione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deve</a:t>
            </a:r>
            <a:r>
              <a:rPr lang="it-IT" sz="1600" dirty="0">
                <a:latin typeface="+mn-lt"/>
              </a:rPr>
              <a:t>:</a:t>
            </a:r>
          </a:p>
          <a:p>
            <a:pPr marL="800100" lvl="1" indent="-342900" algn="just">
              <a:lnSpc>
                <a:spcPct val="150000"/>
              </a:lnSpc>
              <a:buFont typeface="+mj-lt"/>
              <a:buAutoNum type="alphaLcParenR"/>
            </a:pPr>
            <a:r>
              <a:rPr lang="it-IT" sz="1600" dirty="0">
                <a:latin typeface="+mn-lt"/>
              </a:rPr>
              <a:t>pianificare le azioni per affrontare questi rischi e opportunità;</a:t>
            </a:r>
          </a:p>
          <a:p>
            <a:pPr marL="800100" lvl="1" indent="-342900" algn="just">
              <a:lnSpc>
                <a:spcPct val="150000"/>
              </a:lnSpc>
              <a:buFont typeface="+mj-lt"/>
              <a:buAutoNum type="alphaLcParenR"/>
            </a:pPr>
            <a:r>
              <a:rPr lang="it-IT" sz="1600" dirty="0">
                <a:latin typeface="+mn-lt"/>
              </a:rPr>
              <a:t>integrare e attuare le azioni nel suo SGE e nei suoi processi di prestazione energetica;</a:t>
            </a:r>
          </a:p>
          <a:p>
            <a:pPr marL="800100" lvl="1" indent="-342900" algn="just">
              <a:lnSpc>
                <a:spcPct val="150000"/>
              </a:lnSpc>
              <a:buFont typeface="+mj-lt"/>
              <a:buAutoNum type="alphaLcParenR"/>
            </a:pPr>
            <a:r>
              <a:rPr lang="it-IT" sz="1600" dirty="0">
                <a:latin typeface="+mn-lt"/>
              </a:rPr>
              <a:t>valutare l'efficacia di queste azioni. </a:t>
            </a:r>
          </a:p>
          <a:p>
            <a:pPr marL="342900" indent="-342900">
              <a:buFont typeface="+mj-lt"/>
              <a:buAutoNum type="arabicPeriod"/>
            </a:pP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21300121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35</a:t>
            </a:fld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FB57F51-A348-3541-BE62-927A7C2B8428}"/>
              </a:ext>
            </a:extLst>
          </p:cNvPr>
          <p:cNvSpPr/>
          <p:nvPr/>
        </p:nvSpPr>
        <p:spPr>
          <a:xfrm>
            <a:off x="879174" y="908720"/>
            <a:ext cx="232467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PIANIFICAZIONE</a:t>
            </a:r>
            <a:r>
              <a:rPr lang="it-IT" sz="2000" b="1" dirty="0">
                <a:solidFill>
                  <a:srgbClr val="595959"/>
                </a:solidFill>
                <a:latin typeface="Open Sans Semibold"/>
              </a:rPr>
              <a:t> </a:t>
            </a:r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5E979E4-0C63-A344-8A31-C3787CBF65D6}"/>
              </a:ext>
            </a:extLst>
          </p:cNvPr>
          <p:cNvSpPr txBox="1"/>
          <p:nvPr/>
        </p:nvSpPr>
        <p:spPr>
          <a:xfrm>
            <a:off x="886473" y="1316649"/>
            <a:ext cx="8150023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600" dirty="0">
                <a:latin typeface="+mn-lt"/>
              </a:rPr>
              <a:t>L’Organizzazione deve porsi degli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obiettivi energetici che </a:t>
            </a:r>
            <a:r>
              <a:rPr lang="it-IT" sz="1600" dirty="0">
                <a:latin typeface="+mn-lt"/>
              </a:rPr>
              <a:t>devono:</a:t>
            </a:r>
          </a:p>
          <a:p>
            <a:pPr algn="just">
              <a:lnSpc>
                <a:spcPct val="150000"/>
              </a:lnSpc>
            </a:pPr>
            <a:endParaRPr lang="it-IT" sz="16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dirty="0">
                <a:latin typeface="+mn-lt"/>
              </a:rPr>
              <a:t>essere coerenti con la politica energetica;</a:t>
            </a:r>
          </a:p>
          <a:p>
            <a:pPr lvl="1" algn="just">
              <a:lnSpc>
                <a:spcPct val="150000"/>
              </a:lnSpc>
            </a:pPr>
            <a:endParaRPr lang="it-IT" sz="16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dirty="0">
                <a:latin typeface="+mn-lt"/>
              </a:rPr>
              <a:t>essere misurabili;</a:t>
            </a:r>
          </a:p>
          <a:p>
            <a:pPr lvl="1" algn="just">
              <a:lnSpc>
                <a:spcPct val="150000"/>
              </a:lnSpc>
            </a:pPr>
            <a:endParaRPr lang="it-IT" sz="16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dirty="0">
                <a:latin typeface="+mn-lt"/>
              </a:rPr>
              <a:t>tenere conto dei requisiti applicabili;</a:t>
            </a:r>
          </a:p>
          <a:p>
            <a:pPr lvl="1" algn="just">
              <a:lnSpc>
                <a:spcPct val="150000"/>
              </a:lnSpc>
            </a:pPr>
            <a:endParaRPr lang="it-IT" sz="16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dirty="0">
                <a:latin typeface="+mn-lt"/>
              </a:rPr>
              <a:t>considerare gli USE; (Uso Significativo dell’Energia)</a:t>
            </a:r>
          </a:p>
          <a:p>
            <a:pPr lvl="1" algn="just">
              <a:lnSpc>
                <a:spcPct val="150000"/>
              </a:lnSpc>
            </a:pPr>
            <a:endParaRPr lang="it-IT" sz="16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dirty="0">
                <a:latin typeface="+mn-lt"/>
              </a:rPr>
              <a:t>tenere conto delle opportunità per migliorare le prestazioni energetiche;</a:t>
            </a:r>
          </a:p>
          <a:p>
            <a:pPr lvl="1" algn="just">
              <a:lnSpc>
                <a:spcPct val="150000"/>
              </a:lnSpc>
            </a:pPr>
            <a:endParaRPr lang="it-IT" sz="16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dirty="0">
                <a:latin typeface="+mn-lt"/>
              </a:rPr>
              <a:t>essere aggiornati periodicamente</a:t>
            </a:r>
            <a:r>
              <a:rPr lang="it-IT" sz="1500" dirty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634671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36</a:t>
            </a:fld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FB57F51-A348-3541-BE62-927A7C2B8428}"/>
              </a:ext>
            </a:extLst>
          </p:cNvPr>
          <p:cNvSpPr/>
          <p:nvPr/>
        </p:nvSpPr>
        <p:spPr>
          <a:xfrm>
            <a:off x="827584" y="836712"/>
            <a:ext cx="307327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OBIETTIVI ENERGETICI</a:t>
            </a: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5E979E4-0C63-A344-8A31-C3787CBF65D6}"/>
              </a:ext>
            </a:extLst>
          </p:cNvPr>
          <p:cNvSpPr txBox="1"/>
          <p:nvPr/>
        </p:nvSpPr>
        <p:spPr>
          <a:xfrm>
            <a:off x="919715" y="1700808"/>
            <a:ext cx="8044773" cy="5245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lang="it-IT" sz="1500" dirty="0">
                <a:latin typeface="+mn-lt"/>
              </a:rPr>
              <a:t>Gli obiettivi possono includere miglioramenti generali al SGE e target di miglioramento delle prestazioni energetiche  specifici e misurabili. </a:t>
            </a:r>
          </a:p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lang="it-IT" sz="1500" dirty="0">
                <a:latin typeface="+mn-lt"/>
              </a:rPr>
              <a:t>Questi possono essere:</a:t>
            </a:r>
          </a:p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endParaRPr lang="it-IT" sz="1500" dirty="0">
              <a:latin typeface="+mn-lt"/>
            </a:endParaRPr>
          </a:p>
          <a:p>
            <a:pPr marL="755650" marR="5080" lvl="1" indent="-285750" algn="just">
              <a:lnSpc>
                <a:spcPct val="150000"/>
              </a:lnSpc>
              <a:spcBef>
                <a:spcPts val="100"/>
              </a:spcBef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Quantificabili con target di miglioramento delle prestazioni energetiche</a:t>
            </a:r>
            <a:r>
              <a:rPr lang="it-IT" sz="1500" dirty="0">
                <a:solidFill>
                  <a:srgbClr val="FF7A33"/>
                </a:solidFill>
                <a:latin typeface="+mn-lt"/>
              </a:rPr>
              <a:t> </a:t>
            </a:r>
            <a:r>
              <a:rPr lang="it-IT" sz="1500" dirty="0">
                <a:latin typeface="+mn-lt"/>
              </a:rPr>
              <a:t>(ad esempio la riduzione dei consumi di energia elettrica del 3% entro la fine dell'anno, miglioramento dell'efficienza dell'impianto  del 2% entro il quarto trimestre);</a:t>
            </a:r>
          </a:p>
          <a:p>
            <a:pPr marL="755650" marR="5080" lvl="1" indent="-285750" algn="just">
              <a:lnSpc>
                <a:spcPct val="150000"/>
              </a:lnSpc>
              <a:spcBef>
                <a:spcPts val="100"/>
              </a:spcBef>
              <a:buClr>
                <a:schemeClr val="tx2"/>
              </a:buClr>
              <a:buFont typeface="Wingdings" panose="05000000000000000000" pitchFamily="2" charset="2"/>
              <a:buChar char="Ø"/>
            </a:pPr>
            <a:endParaRPr lang="it-IT" sz="1500" dirty="0">
              <a:latin typeface="+mn-lt"/>
            </a:endParaRPr>
          </a:p>
          <a:p>
            <a:pPr marL="755650" marR="5080" lvl="1" indent="-285750" algn="just">
              <a:lnSpc>
                <a:spcPct val="150000"/>
              </a:lnSpc>
              <a:spcBef>
                <a:spcPts val="100"/>
              </a:spcBef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Qualitativi</a:t>
            </a:r>
            <a:r>
              <a:rPr lang="it-IT" sz="1500" dirty="0">
                <a:solidFill>
                  <a:srgbClr val="FF7A33"/>
                </a:solidFill>
                <a:latin typeface="+mn-lt"/>
              </a:rPr>
              <a:t> </a:t>
            </a:r>
            <a:r>
              <a:rPr lang="it-IT" sz="1500" dirty="0">
                <a:latin typeface="+mn-lt"/>
              </a:rPr>
              <a:t>(ad esempio relativi al comportamento energetico).</a:t>
            </a:r>
          </a:p>
          <a:p>
            <a:pPr marL="469900" marR="5080" lvl="1" algn="just">
              <a:lnSpc>
                <a:spcPct val="150000"/>
              </a:lnSpc>
              <a:spcBef>
                <a:spcPts val="100"/>
              </a:spcBef>
              <a:buClr>
                <a:srgbClr val="FF7A33"/>
              </a:buClr>
            </a:pPr>
            <a:endParaRPr lang="it-IT" sz="1500" dirty="0">
              <a:latin typeface="+mn-lt"/>
            </a:endParaRPr>
          </a:p>
          <a:p>
            <a:pPr marL="12700" marR="5080" algn="just">
              <a:lnSpc>
                <a:spcPct val="150000"/>
              </a:lnSpc>
              <a:spcBef>
                <a:spcPts val="100"/>
              </a:spcBef>
              <a:buClr>
                <a:srgbClr val="FF7A33"/>
              </a:buClr>
            </a:pPr>
            <a:r>
              <a:rPr lang="it-IT" sz="1500" dirty="0">
                <a:latin typeface="+mn-lt"/>
              </a:rPr>
              <a:t>Spesso è possibile fornire alcuni valori quantitativi per obiettivi qualitativi, attraverso indagini o altri  meccanismi simili.</a:t>
            </a:r>
          </a:p>
          <a:p>
            <a:pPr marL="12700" marR="70485"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Per quanto riguarda gli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indicatori di prestazione energetica</a:t>
            </a:r>
            <a:r>
              <a:rPr lang="it-IT" sz="1500" dirty="0">
                <a:latin typeface="+mn-lt"/>
              </a:rPr>
              <a:t>, la norma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non</a:t>
            </a:r>
            <a:r>
              <a:rPr lang="it-IT" sz="1500" dirty="0">
                <a:latin typeface="+mn-lt"/>
              </a:rPr>
              <a:t> contiene  requisiti nuovi o modificati. È meglio evidenziato lo scopo degli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EnPI</a:t>
            </a:r>
            <a:r>
              <a:rPr lang="it-IT" sz="1500" dirty="0">
                <a:latin typeface="+mn-lt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endParaRPr lang="it-IT" sz="1400" dirty="0"/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579884BA-6425-D648-AB99-9C8DF9E72BF6}"/>
              </a:ext>
            </a:extLst>
          </p:cNvPr>
          <p:cNvSpPr txBox="1"/>
          <p:nvPr/>
        </p:nvSpPr>
        <p:spPr>
          <a:xfrm>
            <a:off x="827584" y="1300698"/>
            <a:ext cx="82440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Obiettivi energetici e la pianificazione per raggiungerli</a:t>
            </a:r>
          </a:p>
        </p:txBody>
      </p:sp>
    </p:spTree>
    <p:extLst>
      <p:ext uri="{BB962C8B-B14F-4D97-AF65-F5344CB8AC3E}">
        <p14:creationId xmlns:p14="http://schemas.microsoft.com/office/powerpoint/2010/main" val="34321646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37</a:t>
            </a:fld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FB57F51-A348-3541-BE62-927A7C2B8428}"/>
              </a:ext>
            </a:extLst>
          </p:cNvPr>
          <p:cNvSpPr/>
          <p:nvPr/>
        </p:nvSpPr>
        <p:spPr>
          <a:xfrm>
            <a:off x="720857" y="908720"/>
            <a:ext cx="226696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PIANIFICAZIONE</a:t>
            </a: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5E979E4-0C63-A344-8A31-C3787CBF65D6}"/>
              </a:ext>
            </a:extLst>
          </p:cNvPr>
          <p:cNvSpPr txBox="1"/>
          <p:nvPr/>
        </p:nvSpPr>
        <p:spPr>
          <a:xfrm>
            <a:off x="714035" y="1411849"/>
            <a:ext cx="8178445" cy="4921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Per raggiungere gli obiettivi prefissati, l’Organizzazione deve documentare i </a:t>
            </a:r>
            <a:r>
              <a:rPr lang="it-IT" sz="16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piani d’azione </a:t>
            </a:r>
            <a:r>
              <a:rPr lang="it-IT" sz="1500" dirty="0">
                <a:latin typeface="+mn-lt"/>
              </a:rPr>
              <a:t>che dovranno includere:</a:t>
            </a:r>
          </a:p>
          <a:p>
            <a:pPr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cosa sarà fatto e chi sarà il responsabile;</a:t>
            </a:r>
          </a:p>
          <a:p>
            <a:pPr lvl="1"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quali risorse saranno richieste;</a:t>
            </a:r>
          </a:p>
          <a:p>
            <a:pPr lvl="1"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quando saranno completati;</a:t>
            </a:r>
          </a:p>
          <a:p>
            <a:pPr lvl="1"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come saranno valutati i risultati, inclusi i metodi usati per il monitoraggio del miglioramento delle prestazioni energetiche;</a:t>
            </a:r>
          </a:p>
          <a:p>
            <a:pPr lvl="1"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obiettivi previsti del piano d’azione.</a:t>
            </a:r>
          </a:p>
          <a:p>
            <a:pPr marL="342900" indent="-342900">
              <a:buFont typeface="+mj-lt"/>
              <a:buAutoNum type="arabicPeriod"/>
            </a:pP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18229788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38</a:t>
            </a:fld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FB57F51-A348-3541-BE62-927A7C2B8428}"/>
              </a:ext>
            </a:extLst>
          </p:cNvPr>
          <p:cNvSpPr/>
          <p:nvPr/>
        </p:nvSpPr>
        <p:spPr>
          <a:xfrm>
            <a:off x="864873" y="908720"/>
            <a:ext cx="226696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PIANIFICAZIONE</a:t>
            </a: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5E979E4-0C63-A344-8A31-C3787CBF65D6}"/>
              </a:ext>
            </a:extLst>
          </p:cNvPr>
          <p:cNvSpPr txBox="1"/>
          <p:nvPr/>
        </p:nvSpPr>
        <p:spPr>
          <a:xfrm>
            <a:off x="858051" y="1411849"/>
            <a:ext cx="8034429" cy="4809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L’organizzazione deve condurre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un’analisi energetica</a:t>
            </a:r>
            <a:r>
              <a:rPr lang="it-IT" sz="1500" dirty="0">
                <a:latin typeface="+mn-lt"/>
              </a:rPr>
              <a:t>, per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svilupparla dovrà:</a:t>
            </a:r>
          </a:p>
          <a:p>
            <a:pPr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500" dirty="0">
                <a:latin typeface="+mn-lt"/>
              </a:rPr>
              <a:t> analizzare l’uso e il consumo di energia sulla base delle misurazioni e altri dati per</a:t>
            </a:r>
          </a:p>
          <a:p>
            <a:pPr marL="1085850" lvl="2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l’Identificazione dei tipi di energia e di vettore energetico;</a:t>
            </a:r>
          </a:p>
          <a:p>
            <a:pPr marL="1085850" lvl="2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la valutazione dell’uso energetico.</a:t>
            </a:r>
          </a:p>
          <a:p>
            <a:pPr lvl="2"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marL="628650" lvl="2" indent="-1714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500" dirty="0">
                <a:latin typeface="+mn-lt"/>
              </a:rPr>
              <a:t>Identificare gli USE;</a:t>
            </a:r>
          </a:p>
          <a:p>
            <a:pPr marL="457200" lvl="2"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marL="628650" lvl="2" indent="-1714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500" dirty="0">
                <a:latin typeface="+mn-lt"/>
              </a:rPr>
              <a:t>Per ogni USE:</a:t>
            </a:r>
          </a:p>
          <a:p>
            <a:pPr marL="1085850" lvl="3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determinare le variabili rilevanti e i fattori statici;</a:t>
            </a:r>
          </a:p>
          <a:p>
            <a:pPr marL="1085850" lvl="3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determinare le prestazioni energetiche attuali;</a:t>
            </a:r>
          </a:p>
          <a:p>
            <a:pPr marL="1085850" lvl="3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determinare e dare priorità alle opportunità per migliorare le prestazioni energetiche;</a:t>
            </a:r>
          </a:p>
          <a:p>
            <a:pPr marL="1085850" lvl="3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stimare il futuro uso e consumo di energia. </a:t>
            </a:r>
          </a:p>
          <a:p>
            <a:pPr marL="342900" indent="-342900">
              <a:buFont typeface="+mj-lt"/>
              <a:buAutoNum type="arabicPeriod"/>
            </a:pP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8016996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39</a:t>
            </a:fld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FB57F51-A348-3541-BE62-927A7C2B8428}"/>
              </a:ext>
            </a:extLst>
          </p:cNvPr>
          <p:cNvSpPr/>
          <p:nvPr/>
        </p:nvSpPr>
        <p:spPr>
          <a:xfrm>
            <a:off x="827584" y="908720"/>
            <a:ext cx="226696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PIANIFICAZIONE</a:t>
            </a: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5E979E4-0C63-A344-8A31-C3787CBF65D6}"/>
              </a:ext>
            </a:extLst>
          </p:cNvPr>
          <p:cNvSpPr txBox="1"/>
          <p:nvPr/>
        </p:nvSpPr>
        <p:spPr>
          <a:xfrm>
            <a:off x="827584" y="1411849"/>
            <a:ext cx="7897487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L’analisi energetica deve essere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aggiornata ad intervalli di tempo regolari</a:t>
            </a:r>
            <a:r>
              <a:rPr lang="it-IT" sz="1500" dirty="0">
                <a:latin typeface="+mn-lt"/>
              </a:rPr>
              <a:t>, con l’obbligo di mantenerla un’informazione documentata.   </a:t>
            </a:r>
          </a:p>
          <a:p>
            <a:pPr marL="0" lvl="1"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marL="0" lvl="1"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L'organizzazione deve inoltre determinare gli EnPI che:</a:t>
            </a:r>
          </a:p>
          <a:p>
            <a:pPr marL="0" lvl="1"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marL="628650" lvl="2" indent="-1714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500" dirty="0">
                <a:latin typeface="+mn-lt"/>
              </a:rPr>
              <a:t> siano appropriati per misurare e monitorare la propria prestazione energetica;</a:t>
            </a:r>
          </a:p>
          <a:p>
            <a:pPr marL="457200" lvl="2"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marL="628650" lvl="2" indent="-1714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500" dirty="0">
                <a:latin typeface="+mn-lt"/>
              </a:rPr>
              <a:t> consentano all'organizzazione di dimostrare il miglioramento delle prestazioni energetiche. </a:t>
            </a:r>
          </a:p>
          <a:p>
            <a:pPr marL="457200" lvl="2"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marL="0" lvl="1"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Il valore EnPI deve essere rivisto e confrontato con il rispettivo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EnB.</a:t>
            </a:r>
            <a:endParaRPr lang="it-IT" sz="1500" dirty="0">
              <a:latin typeface="+mn-lt"/>
            </a:endParaRPr>
          </a:p>
          <a:p>
            <a:pPr marL="342900" indent="-342900">
              <a:buFont typeface="+mj-lt"/>
              <a:buAutoNum type="arabicPeriod"/>
            </a:pP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30778668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40</a:t>
            </a:fld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FB57F51-A348-3541-BE62-927A7C2B8428}"/>
              </a:ext>
            </a:extLst>
          </p:cNvPr>
          <p:cNvSpPr/>
          <p:nvPr/>
        </p:nvSpPr>
        <p:spPr>
          <a:xfrm>
            <a:off x="864873" y="908720"/>
            <a:ext cx="226696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PIANIFICAZIONE</a:t>
            </a: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5E979E4-0C63-A344-8A31-C3787CBF65D6}"/>
              </a:ext>
            </a:extLst>
          </p:cNvPr>
          <p:cNvSpPr txBox="1"/>
          <p:nvPr/>
        </p:nvSpPr>
        <p:spPr>
          <a:xfrm>
            <a:off x="899592" y="1411849"/>
            <a:ext cx="7825479" cy="4809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L'organizzazione deve stabilire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EnB</a:t>
            </a:r>
            <a:r>
              <a:rPr lang="it-IT" sz="1500" dirty="0">
                <a:latin typeface="+mn-lt"/>
              </a:rPr>
              <a:t> utilizzando le informazioni ricavate dall’analisi energetica, tenendo conto di un adeguato periodo di tempo.</a:t>
            </a:r>
          </a:p>
          <a:p>
            <a:pPr marL="0" lvl="1"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L’EnB va rivisto nel caso in cui:</a:t>
            </a:r>
          </a:p>
          <a:p>
            <a:pPr marL="0" lvl="1"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marL="685800" lvl="2" indent="-228600" algn="just">
              <a:lnSpc>
                <a:spcPct val="150000"/>
              </a:lnSpc>
              <a:buFont typeface="+mj-lt"/>
              <a:buAutoNum type="alphaLcParenR"/>
            </a:pPr>
            <a:r>
              <a:rPr lang="it-IT" sz="1500" dirty="0">
                <a:latin typeface="+mn-lt"/>
              </a:rPr>
              <a:t>gli EnPI non riflettono più le prestazioni energetiche dell'organizzazione; </a:t>
            </a:r>
          </a:p>
          <a:p>
            <a:pPr marL="457200" lvl="2"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marL="685800" lvl="2" indent="-228600" algn="just">
              <a:lnSpc>
                <a:spcPct val="150000"/>
              </a:lnSpc>
              <a:buFont typeface="+mj-lt"/>
              <a:buAutoNum type="alphaLcParenR" startAt="2"/>
            </a:pPr>
            <a:r>
              <a:rPr lang="it-IT" sz="1500" dirty="0">
                <a:latin typeface="+mn-lt"/>
              </a:rPr>
              <a:t>ci sono stati importanti cambiamenti ai fattori statici;</a:t>
            </a:r>
          </a:p>
          <a:p>
            <a:pPr marL="457200" lvl="2"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marL="685800" lvl="2" indent="-228600" algn="just">
              <a:lnSpc>
                <a:spcPct val="150000"/>
              </a:lnSpc>
              <a:buFont typeface="+mj-lt"/>
              <a:buAutoNum type="alphaLcParenR" startAt="3"/>
            </a:pPr>
            <a:r>
              <a:rPr lang="it-IT" sz="1500" dirty="0">
                <a:latin typeface="+mn-lt"/>
              </a:rPr>
              <a:t>secondo un metodo predeterminato.</a:t>
            </a:r>
          </a:p>
          <a:p>
            <a:pPr marL="0" lvl="1"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marL="0" lvl="1"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L'organizzazione deve inoltre garantire che le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caratteristiche chiave </a:t>
            </a:r>
            <a:r>
              <a:rPr lang="it-IT" sz="1500" dirty="0">
                <a:latin typeface="+mn-lt"/>
              </a:rPr>
              <a:t>delle sue operazioni che influiscono sul rendimento energetico siano identificate, misurate, monitorate e analizzate a intervalli pianificati. </a:t>
            </a:r>
          </a:p>
          <a:p>
            <a:pPr marL="342900" indent="-342900">
              <a:buFont typeface="+mj-lt"/>
              <a:buAutoNum type="arabicPeriod"/>
            </a:pP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30628078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41</a:t>
            </a:fld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FB57F51-A348-3541-BE62-927A7C2B8428}"/>
              </a:ext>
            </a:extLst>
          </p:cNvPr>
          <p:cNvSpPr/>
          <p:nvPr/>
        </p:nvSpPr>
        <p:spPr>
          <a:xfrm>
            <a:off x="963671" y="911370"/>
            <a:ext cx="562455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INDICATORI DI PRESTAZIONE ENERGETICA</a:t>
            </a: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  <a:p>
            <a:pPr defTabSz="457200"/>
            <a:endParaRPr lang="it-IT" sz="2000" b="1" dirty="0">
              <a:solidFill>
                <a:srgbClr val="0070C0"/>
              </a:solidFill>
              <a:latin typeface="Helvetica Neue"/>
              <a:ea typeface="+mj-ea"/>
              <a:cs typeface="Helvetica Neue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5E979E4-0C63-A344-8A31-C3787CBF65D6}"/>
              </a:ext>
            </a:extLst>
          </p:cNvPr>
          <p:cNvSpPr txBox="1"/>
          <p:nvPr/>
        </p:nvSpPr>
        <p:spPr>
          <a:xfrm>
            <a:off x="1002067" y="1268760"/>
            <a:ext cx="7818405" cy="5027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" marR="5715" algn="just">
              <a:lnSpc>
                <a:spcPct val="150000"/>
              </a:lnSpc>
              <a:spcBef>
                <a:spcPts val="100"/>
              </a:spcBef>
            </a:pPr>
            <a:r>
              <a:rPr lang="it-IT" sz="1500" u="sng" dirty="0">
                <a:latin typeface="+mn-lt"/>
              </a:rPr>
              <a:t>Gli indicatori di prestazione energetica rappresentano uno degli strumenti più importanti per monitorare nel tempo le performance energetiche.</a:t>
            </a:r>
          </a:p>
          <a:p>
            <a:pPr marL="17145" marR="5715" algn="just">
              <a:lnSpc>
                <a:spcPct val="150000"/>
              </a:lnSpc>
              <a:spcBef>
                <a:spcPts val="100"/>
              </a:spcBef>
            </a:pPr>
            <a:r>
              <a:rPr lang="it-IT" sz="1500" dirty="0">
                <a:latin typeface="+mn-lt"/>
              </a:rPr>
              <a:t>Questi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indicatori  devono essere confrontati con le pertinenti baseline </a:t>
            </a:r>
            <a:r>
              <a:rPr lang="it-IT" sz="1500" dirty="0">
                <a:latin typeface="+mn-lt"/>
              </a:rPr>
              <a:t>e</a:t>
            </a:r>
            <a:r>
              <a:rPr lang="it-IT" sz="1500" spc="-5" dirty="0">
                <a:solidFill>
                  <a:srgbClr val="333333"/>
                </a:solidFill>
                <a:latin typeface="+mn-lt"/>
                <a:cs typeface="Arial"/>
              </a:rPr>
              <a:t> </a:t>
            </a:r>
            <a:r>
              <a:rPr lang="it-IT" sz="1500" dirty="0">
                <a:latin typeface="+mn-lt"/>
              </a:rPr>
              <a:t>potranno essere:</a:t>
            </a:r>
          </a:p>
          <a:p>
            <a:pPr marL="17145" marR="5715" algn="just">
              <a:lnSpc>
                <a:spcPct val="150000"/>
              </a:lnSpc>
              <a:spcBef>
                <a:spcPts val="100"/>
              </a:spcBef>
            </a:pPr>
            <a:endParaRPr lang="it-IT" sz="1500" dirty="0">
              <a:latin typeface="+mn-lt"/>
            </a:endParaRPr>
          </a:p>
          <a:p>
            <a:pPr marL="760095" lvl="1" indent="-285750" algn="just">
              <a:lnSpc>
                <a:spcPct val="1500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02260" algn="l"/>
              </a:tabLst>
            </a:pP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Consumi assoluti </a:t>
            </a:r>
            <a:r>
              <a:rPr lang="it-IT" sz="1500" dirty="0">
                <a:latin typeface="+mn-lt"/>
              </a:rPr>
              <a:t>(ad esempio: litri di carburante consumati in un determinato periodo);</a:t>
            </a:r>
          </a:p>
          <a:p>
            <a:pPr marL="760095" lvl="1" indent="-285750" algn="just">
              <a:lnSpc>
                <a:spcPct val="1500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02260" algn="l"/>
              </a:tabLst>
            </a:pPr>
            <a:endParaRPr lang="it-IT" sz="1500" dirty="0">
              <a:latin typeface="+mn-lt"/>
            </a:endParaRPr>
          </a:p>
          <a:p>
            <a:pPr marL="760095" lvl="1" indent="-285750" algn="just">
              <a:lnSpc>
                <a:spcPct val="1500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02260" algn="l"/>
              </a:tabLst>
            </a:pP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Rapporti semplici </a:t>
            </a:r>
            <a:r>
              <a:rPr lang="it-IT" sz="1500" dirty="0">
                <a:latin typeface="+mn-lt"/>
              </a:rPr>
              <a:t>(ad esempio: kWh di energia elettrica / per ciascun pezzo prodotto);</a:t>
            </a:r>
          </a:p>
          <a:p>
            <a:pPr marL="760095" lvl="1" indent="-285750" algn="just">
              <a:lnSpc>
                <a:spcPct val="1500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02260" algn="l"/>
              </a:tabLst>
            </a:pPr>
            <a:endParaRPr lang="it-IT" sz="1500" dirty="0">
              <a:latin typeface="+mn-lt"/>
            </a:endParaRPr>
          </a:p>
          <a:p>
            <a:pPr marL="760095" lvl="1" indent="-285750" algn="just">
              <a:lnSpc>
                <a:spcPct val="1500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02260" algn="l"/>
              </a:tabLst>
            </a:pP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Un modello statistico </a:t>
            </a:r>
            <a:r>
              <a:rPr lang="it-IT" sz="1500" dirty="0">
                <a:latin typeface="+mn-lt"/>
              </a:rPr>
              <a:t>(ad esempio definito tramite una metodologia a partire  dai dati storici di consumo);</a:t>
            </a:r>
          </a:p>
          <a:p>
            <a:pPr marL="760095" lvl="1" indent="-285750" algn="just">
              <a:lnSpc>
                <a:spcPct val="1500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02260" algn="l"/>
              </a:tabLst>
            </a:pPr>
            <a:endParaRPr lang="it-IT" sz="1500" dirty="0">
              <a:latin typeface="+mn-lt"/>
            </a:endParaRPr>
          </a:p>
          <a:p>
            <a:pPr marL="760095" lvl="1" indent="-285750" algn="just">
              <a:lnSpc>
                <a:spcPct val="150000"/>
              </a:lnSpc>
              <a:spcBef>
                <a:spcPts val="600"/>
              </a:spcBef>
              <a:buClr>
                <a:schemeClr val="tx1"/>
              </a:buClr>
              <a:buFont typeface="Wingdings" pitchFamily="2" charset="2"/>
              <a:buChar char="Ø"/>
              <a:tabLst>
                <a:tab pos="302260" algn="l"/>
              </a:tabLst>
            </a:pP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Un modello ingegneristico</a:t>
            </a:r>
            <a:r>
              <a:rPr lang="it-IT" sz="1500" dirty="0">
                <a:latin typeface="+mn-lt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16490249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42</a:t>
            </a:fld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D4B585-4241-0543-9CD2-A549FD2147D4}"/>
              </a:ext>
            </a:extLst>
          </p:cNvPr>
          <p:cNvSpPr txBox="1"/>
          <p:nvPr/>
        </p:nvSpPr>
        <p:spPr>
          <a:xfrm>
            <a:off x="971600" y="980728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PIANIFICAZIONE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9423105-D3E5-734A-BC3D-1FF5960ACDE5}"/>
              </a:ext>
            </a:extLst>
          </p:cNvPr>
          <p:cNvSpPr txBox="1"/>
          <p:nvPr/>
        </p:nvSpPr>
        <p:spPr>
          <a:xfrm>
            <a:off x="498011" y="1484784"/>
            <a:ext cx="8250453" cy="411651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lvl="2"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I dati da tenere monitorati sono:</a:t>
            </a:r>
          </a:p>
          <a:p>
            <a:pPr marL="457200" lvl="2"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marL="1257300" lvl="3" indent="-342900" algn="just">
              <a:lnSpc>
                <a:spcPct val="150000"/>
              </a:lnSpc>
              <a:buFont typeface="+mj-lt"/>
              <a:buAutoNum type="alphaLcParenR"/>
            </a:pPr>
            <a:r>
              <a:rPr lang="it-IT" sz="1500" dirty="0">
                <a:latin typeface="+mn-lt"/>
              </a:rPr>
              <a:t>le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variabili rilevanti </a:t>
            </a:r>
            <a:r>
              <a:rPr lang="it-IT" sz="1500" dirty="0">
                <a:latin typeface="+mn-lt"/>
              </a:rPr>
              <a:t>per gli USE;</a:t>
            </a:r>
          </a:p>
          <a:p>
            <a:pPr marL="1257300" lvl="3" indent="-342900" algn="just">
              <a:lnSpc>
                <a:spcPct val="150000"/>
              </a:lnSpc>
              <a:buFont typeface="+mj-lt"/>
              <a:buAutoNum type="alphaLcParenR"/>
            </a:pPr>
            <a:endParaRPr lang="it-IT" sz="1500" dirty="0">
              <a:latin typeface="+mn-lt"/>
            </a:endParaRPr>
          </a:p>
          <a:p>
            <a:pPr marL="1257300" lvl="3" indent="-342900" algn="just">
              <a:lnSpc>
                <a:spcPct val="150000"/>
              </a:lnSpc>
              <a:buFont typeface="+mj-lt"/>
              <a:buAutoNum type="alphaLcParenR"/>
            </a:pPr>
            <a:r>
              <a:rPr lang="it-IT" sz="1500" dirty="0">
                <a:latin typeface="+mn-lt"/>
              </a:rPr>
              <a:t>il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consumo di energia </a:t>
            </a:r>
            <a:r>
              <a:rPr lang="it-IT" sz="1500" dirty="0">
                <a:latin typeface="+mn-lt"/>
              </a:rPr>
              <a:t>relativo agli USE e all’Organizzazione;</a:t>
            </a:r>
          </a:p>
          <a:p>
            <a:pPr marL="1257300" lvl="3" indent="-342900" algn="just">
              <a:lnSpc>
                <a:spcPct val="150000"/>
              </a:lnSpc>
              <a:buFont typeface="+mj-lt"/>
              <a:buAutoNum type="alphaLcParenR"/>
            </a:pPr>
            <a:endParaRPr lang="it-IT" sz="1500" dirty="0">
              <a:latin typeface="+mn-lt"/>
            </a:endParaRPr>
          </a:p>
          <a:p>
            <a:pPr marL="1257300" lvl="3" indent="-342900" algn="just">
              <a:lnSpc>
                <a:spcPct val="150000"/>
              </a:lnSpc>
              <a:buFont typeface="+mj-lt"/>
              <a:buAutoNum type="alphaLcParenR"/>
            </a:pPr>
            <a:r>
              <a:rPr lang="it-IT" sz="1500" dirty="0">
                <a:latin typeface="+mn-lt"/>
              </a:rPr>
              <a:t>i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criteri operativi </a:t>
            </a:r>
            <a:r>
              <a:rPr lang="it-IT" sz="1500" dirty="0">
                <a:latin typeface="+mn-lt"/>
              </a:rPr>
              <a:t>relativi agli USE;</a:t>
            </a:r>
          </a:p>
          <a:p>
            <a:pPr marL="1257300" lvl="3" indent="-342900" algn="just">
              <a:lnSpc>
                <a:spcPct val="150000"/>
              </a:lnSpc>
              <a:buFont typeface="+mj-lt"/>
              <a:buAutoNum type="alphaLcParenR"/>
            </a:pPr>
            <a:endParaRPr lang="it-IT" sz="1500" dirty="0">
              <a:latin typeface="+mn-lt"/>
            </a:endParaRPr>
          </a:p>
          <a:p>
            <a:pPr marL="1257300" lvl="3" indent="-342900" algn="just">
              <a:lnSpc>
                <a:spcPct val="150000"/>
              </a:lnSpc>
              <a:buFont typeface="+mj-lt"/>
              <a:buAutoNum type="alphaLcParenR"/>
            </a:pPr>
            <a:r>
              <a:rPr lang="it-IT" sz="1500" dirty="0">
                <a:latin typeface="+mn-lt"/>
              </a:rPr>
              <a:t>i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fattori statici</a:t>
            </a:r>
            <a:r>
              <a:rPr lang="it-IT" sz="1500" dirty="0">
                <a:latin typeface="+mn-lt"/>
              </a:rPr>
              <a:t>;</a:t>
            </a:r>
          </a:p>
          <a:p>
            <a:pPr marL="1257300" lvl="3" indent="-342900" algn="just">
              <a:lnSpc>
                <a:spcPct val="150000"/>
              </a:lnSpc>
              <a:buFont typeface="+mj-lt"/>
              <a:buAutoNum type="alphaLcParenR"/>
            </a:pPr>
            <a:endParaRPr lang="it-IT" sz="1500" dirty="0">
              <a:latin typeface="+mn-lt"/>
            </a:endParaRPr>
          </a:p>
          <a:p>
            <a:pPr marL="1257300" lvl="3" indent="-342900" algn="just">
              <a:lnSpc>
                <a:spcPct val="150000"/>
              </a:lnSpc>
              <a:buFont typeface="+mj-lt"/>
              <a:buAutoNum type="alphaLcParenR"/>
            </a:pPr>
            <a:r>
              <a:rPr lang="it-IT" sz="1500" dirty="0">
                <a:latin typeface="+mn-lt"/>
              </a:rPr>
              <a:t>le informazioni specificate nei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piani d'azione</a:t>
            </a:r>
            <a:r>
              <a:rPr lang="it-IT" sz="1500" dirty="0">
                <a:latin typeface="+mn-lt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27840880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1475656" y="836712"/>
            <a:ext cx="5996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7. SUPPORTO</a:t>
            </a:r>
          </a:p>
        </p:txBody>
      </p:sp>
      <p:sp>
        <p:nvSpPr>
          <p:cNvPr id="8" name="Segnaposto contenuto 9"/>
          <p:cNvSpPr txBox="1">
            <a:spLocks/>
          </p:cNvSpPr>
          <p:nvPr/>
        </p:nvSpPr>
        <p:spPr>
          <a:xfrm>
            <a:off x="1004219" y="1444049"/>
            <a:ext cx="7744245" cy="2705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dirty="0"/>
              <a:t>7.1 Risorse</a:t>
            </a:r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r>
              <a:rPr lang="it-IT" sz="1600" dirty="0"/>
              <a:t>7.2 Competenza</a:t>
            </a:r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r>
              <a:rPr lang="it-IT" sz="1600" dirty="0"/>
              <a:t>7.3  Consapevolezza</a:t>
            </a:r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r>
              <a:rPr lang="it-IT" sz="1600" dirty="0"/>
              <a:t>7.4 Comunicazione</a:t>
            </a:r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r>
              <a:rPr lang="it-IT" sz="1600" dirty="0"/>
              <a:t>7.5 Informazioni documentate </a:t>
            </a:r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lnSpc>
                <a:spcPct val="130000"/>
              </a:lnSpc>
              <a:buNone/>
            </a:pPr>
            <a:endParaRPr lang="it-IT" sz="1600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6" name="Segnaposto numero diapositiva 11"/>
          <p:cNvSpPr txBox="1">
            <a:spLocks/>
          </p:cNvSpPr>
          <p:nvPr/>
        </p:nvSpPr>
        <p:spPr>
          <a:xfrm>
            <a:off x="8165700" y="6510252"/>
            <a:ext cx="592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FEFEF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B37D5FE-740C-46F5-801A-FA5477D9711F}" type="slidenum">
              <a:rPr lang="en-US" smtClean="0">
                <a:solidFill>
                  <a:schemeClr val="bg1"/>
                </a:solidFill>
              </a:rPr>
              <a:pPr algn="r"/>
              <a:t>43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E565C17-1CD9-8C41-9CED-F236BEADF0FE}"/>
              </a:ext>
            </a:extLst>
          </p:cNvPr>
          <p:cNvSpPr txBox="1"/>
          <p:nvPr/>
        </p:nvSpPr>
        <p:spPr>
          <a:xfrm>
            <a:off x="1403648" y="4356307"/>
            <a:ext cx="475252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it-IT" sz="1400" dirty="0">
                <a:latin typeface="+mn-lt"/>
              </a:rPr>
              <a:t>7.5.1 Generalità</a:t>
            </a:r>
          </a:p>
          <a:p>
            <a:pPr marL="171450" indent="-171450" algn="just">
              <a:buFont typeface="Courier New" panose="02070309020205020404" pitchFamily="49" charset="0"/>
              <a:buChar char="o"/>
            </a:pPr>
            <a:endParaRPr lang="it-IT" sz="1400" dirty="0">
              <a:latin typeface="+mn-lt"/>
            </a:endParaRP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it-IT" sz="1400" dirty="0">
                <a:latin typeface="+mn-lt"/>
              </a:rPr>
              <a:t>7.5.2 Creazione e aggiornamento</a:t>
            </a:r>
          </a:p>
          <a:p>
            <a:pPr marL="171450" indent="-171450" algn="just">
              <a:buFont typeface="Courier New" panose="02070309020205020404" pitchFamily="49" charset="0"/>
              <a:buChar char="o"/>
            </a:pPr>
            <a:endParaRPr lang="it-IT" sz="1400" dirty="0">
              <a:latin typeface="+mn-lt"/>
            </a:endParaRP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it-IT" sz="1400" dirty="0">
                <a:latin typeface="+mn-lt"/>
              </a:rPr>
              <a:t>7.5.3 Controllo delle informazioni documentate</a:t>
            </a:r>
          </a:p>
          <a:p>
            <a:endParaRPr lang="it-IT" sz="160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730807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44</a:t>
            </a:fld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D4B585-4241-0543-9CD2-A549FD2147D4}"/>
              </a:ext>
            </a:extLst>
          </p:cNvPr>
          <p:cNvSpPr txBox="1"/>
          <p:nvPr/>
        </p:nvSpPr>
        <p:spPr>
          <a:xfrm>
            <a:off x="827584" y="908720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SUPPORTO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9423105-D3E5-734A-BC3D-1FF5960ACDE5}"/>
              </a:ext>
            </a:extLst>
          </p:cNvPr>
          <p:cNvSpPr txBox="1"/>
          <p:nvPr/>
        </p:nvSpPr>
        <p:spPr>
          <a:xfrm>
            <a:off x="858051" y="1246351"/>
            <a:ext cx="7962421" cy="44627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L'organizzazione deve determinare e fornire le risorse necessarie per l'istituzione, l'implementazione, la manutenzione e il miglioramento continuo delle prestazioni energetiche e dell’SGE.</a:t>
            </a:r>
          </a:p>
          <a:p>
            <a:pPr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L'organizzazione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deve</a:t>
            </a:r>
            <a:r>
              <a:rPr lang="it-IT" sz="1500" dirty="0">
                <a:latin typeface="+mn-lt"/>
              </a:rPr>
              <a:t>:</a:t>
            </a:r>
          </a:p>
          <a:p>
            <a:pPr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500" dirty="0">
                <a:latin typeface="+mn-lt"/>
              </a:rPr>
              <a:t> determinare la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competenza</a:t>
            </a:r>
            <a:r>
              <a:rPr lang="it-IT" sz="1500" dirty="0">
                <a:latin typeface="+mn-lt"/>
              </a:rPr>
              <a:t> necessaria delle persone che influenzano la prestazione energetica e il SGE;</a:t>
            </a: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Ø"/>
            </a:pPr>
            <a:endParaRPr lang="it-IT" sz="15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500" dirty="0">
                <a:latin typeface="+mn-lt"/>
              </a:rPr>
              <a:t> assicurare che queste persone siano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competenti</a:t>
            </a:r>
            <a:r>
              <a:rPr lang="it-IT" sz="1500" dirty="0">
                <a:latin typeface="+mn-lt"/>
              </a:rPr>
              <a:t> sulla base di un'adeguata istruzione,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formazione</a:t>
            </a:r>
            <a:r>
              <a:rPr lang="it-IT" sz="1500" dirty="0">
                <a:latin typeface="+mn-lt"/>
              </a:rPr>
              <a:t>, abilità o esperienza;</a:t>
            </a: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Ø"/>
            </a:pPr>
            <a:endParaRPr lang="it-IT" sz="1500" dirty="0">
              <a:latin typeface="+mn-lt"/>
            </a:endParaRPr>
          </a:p>
          <a:p>
            <a:pPr marL="628650" lvl="1" indent="-1714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500" dirty="0">
                <a:latin typeface="+mn-lt"/>
              </a:rPr>
              <a:t> conservare le informazioni documentate appropriate come prova di competenza. </a:t>
            </a:r>
          </a:p>
          <a:p>
            <a:pPr marL="342900" indent="-342900">
              <a:buFont typeface="+mj-lt"/>
              <a:buAutoNum type="arabicPeriod"/>
            </a:pP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33221026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45</a:t>
            </a:fld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D4B585-4241-0543-9CD2-A549FD2147D4}"/>
              </a:ext>
            </a:extLst>
          </p:cNvPr>
          <p:cNvSpPr txBox="1"/>
          <p:nvPr/>
        </p:nvSpPr>
        <p:spPr>
          <a:xfrm>
            <a:off x="827584" y="908720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SUPPORTO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9423105-D3E5-734A-BC3D-1FF5960ACDE5}"/>
              </a:ext>
            </a:extLst>
          </p:cNvPr>
          <p:cNvSpPr txBox="1"/>
          <p:nvPr/>
        </p:nvSpPr>
        <p:spPr>
          <a:xfrm>
            <a:off x="858051" y="1655078"/>
            <a:ext cx="7962421" cy="411651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Le persone che svolgono il lavoro sotto il controllo dell’organizzazione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devono essere consapevoli</a:t>
            </a:r>
            <a:r>
              <a:rPr lang="it-IT" sz="1500" dirty="0">
                <a:latin typeface="+mn-lt"/>
              </a:rPr>
              <a:t>:</a:t>
            </a:r>
          </a:p>
          <a:p>
            <a:pPr marL="628650" lvl="1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della politica energetica;</a:t>
            </a:r>
          </a:p>
          <a:p>
            <a:pPr marL="628650" lvl="1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dell'impatto delle loro attività o comportamenti rispetto alle prestazioni energetiche;</a:t>
            </a:r>
          </a:p>
          <a:p>
            <a:pPr marL="628650" lvl="1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delle implicazioni di non conformità con i requisiti SGE.</a:t>
            </a:r>
          </a:p>
          <a:p>
            <a:pPr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L'organizzazione deve determinare le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comunicazioni interne ed esterne </a:t>
            </a:r>
            <a:r>
              <a:rPr lang="it-IT" sz="1500" dirty="0">
                <a:latin typeface="+mn-lt"/>
              </a:rPr>
              <a:t>pertinenti al sistema di gestione e in particolare:</a:t>
            </a:r>
          </a:p>
          <a:p>
            <a:pPr marL="628650" lvl="1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cosa comunicare;                                                                                             	</a:t>
            </a:r>
          </a:p>
          <a:p>
            <a:pPr marL="628650" lvl="1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come e quando comunicare;</a:t>
            </a:r>
          </a:p>
          <a:p>
            <a:pPr marL="628650" lvl="1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con chi comunicare;</a:t>
            </a:r>
          </a:p>
          <a:p>
            <a:pPr marL="628650" lvl="1" indent="-1714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chi deve comunicare.	  </a:t>
            </a:r>
          </a:p>
          <a:p>
            <a:pPr marL="342900" indent="-342900">
              <a:buFont typeface="+mj-lt"/>
              <a:buAutoNum type="arabicPeriod"/>
            </a:pP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21577463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46</a:t>
            </a:fld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D4B585-4241-0543-9CD2-A549FD2147D4}"/>
              </a:ext>
            </a:extLst>
          </p:cNvPr>
          <p:cNvSpPr txBox="1"/>
          <p:nvPr/>
        </p:nvSpPr>
        <p:spPr>
          <a:xfrm>
            <a:off x="899592" y="908720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SUPPORTO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9423105-D3E5-734A-BC3D-1FF5960ACDE5}"/>
              </a:ext>
            </a:extLst>
          </p:cNvPr>
          <p:cNvSpPr txBox="1"/>
          <p:nvPr/>
        </p:nvSpPr>
        <p:spPr>
          <a:xfrm>
            <a:off x="858051" y="1214151"/>
            <a:ext cx="8250453" cy="550150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Generalmente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l’SGE deve includere</a:t>
            </a:r>
            <a:r>
              <a:rPr lang="it-IT" sz="1500" dirty="0">
                <a:latin typeface="+mn-lt"/>
              </a:rPr>
              <a:t>:</a:t>
            </a:r>
          </a:p>
          <a:p>
            <a:pPr marL="685800" lvl="1" indent="-228600" algn="just">
              <a:lnSpc>
                <a:spcPct val="150000"/>
              </a:lnSpc>
              <a:buFont typeface="+mj-lt"/>
              <a:buAutoNum type="alphaLcParenR"/>
            </a:pPr>
            <a:r>
              <a:rPr lang="it-IT" sz="1500" dirty="0">
                <a:latin typeface="+mn-lt"/>
              </a:rPr>
              <a:t>informazioni documentate richieste dalla Norma;</a:t>
            </a:r>
          </a:p>
          <a:p>
            <a:pPr marL="685800" lvl="1" indent="-228600" algn="just">
              <a:lnSpc>
                <a:spcPct val="150000"/>
              </a:lnSpc>
              <a:buFont typeface="+mj-lt"/>
              <a:buAutoNum type="alphaLcParenR"/>
            </a:pPr>
            <a:r>
              <a:rPr lang="it-IT" sz="1500" dirty="0">
                <a:latin typeface="+mn-lt"/>
              </a:rPr>
              <a:t> le informazioni documentate determinate dall’Organizzazione come necessarie per l'efficacia del sistema SGE e per dimostrare il miglioramento delle prestazioni energetiche.</a:t>
            </a:r>
          </a:p>
          <a:p>
            <a:pPr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Quando si creano e aggiornano informazioni documentate, l'organizzazione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deve garantire</a:t>
            </a:r>
            <a:r>
              <a:rPr lang="it-IT" sz="1500" dirty="0">
                <a:latin typeface="+mn-lt"/>
              </a:rPr>
              <a:t>:</a:t>
            </a:r>
          </a:p>
          <a:p>
            <a:pPr lvl="1"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a) identificazione e descrizione;</a:t>
            </a:r>
          </a:p>
          <a:p>
            <a:pPr lvl="1"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b) formato;</a:t>
            </a:r>
          </a:p>
          <a:p>
            <a:pPr lvl="1"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c) revisione e approvazione dell'idoneità e dell'adeguatezza.</a:t>
            </a:r>
          </a:p>
          <a:p>
            <a:pPr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Le informazioni documentate richieste  devono essere controllate per garantire:</a:t>
            </a:r>
          </a:p>
          <a:p>
            <a:pPr marL="685800" lvl="1" indent="-228600" algn="just">
              <a:lnSpc>
                <a:spcPct val="150000"/>
              </a:lnSpc>
              <a:buFont typeface="+mj-lt"/>
              <a:buAutoNum type="alphaLcParenR"/>
            </a:pPr>
            <a:r>
              <a:rPr lang="it-IT" sz="1500" dirty="0">
                <a:latin typeface="+mn-lt"/>
              </a:rPr>
              <a:t>che siano disponibili e adatte all'uso, dove e quando è necessario;</a:t>
            </a:r>
          </a:p>
          <a:p>
            <a:pPr marL="685800" lvl="1" indent="-228600" algn="just">
              <a:lnSpc>
                <a:spcPct val="150000"/>
              </a:lnSpc>
              <a:buFont typeface="+mj-lt"/>
              <a:buAutoNum type="alphaLcParenR"/>
            </a:pPr>
            <a:r>
              <a:rPr lang="it-IT" sz="1500" dirty="0">
                <a:latin typeface="+mn-lt"/>
              </a:rPr>
              <a:t>che siano adeguatamente revisionate ogni volta si verifichi un cambiamento sul SGE.</a:t>
            </a:r>
          </a:p>
          <a:p>
            <a:pPr lvl="1"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	  </a:t>
            </a:r>
          </a:p>
          <a:p>
            <a:pPr marL="342900" indent="-342900">
              <a:buFont typeface="+mj-lt"/>
              <a:buAutoNum type="arabicPeriod"/>
            </a:pP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13086713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1475656" y="836712"/>
            <a:ext cx="5996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8. ATTIVITÀ OPERATIVE</a:t>
            </a:r>
          </a:p>
        </p:txBody>
      </p:sp>
      <p:sp>
        <p:nvSpPr>
          <p:cNvPr id="8" name="Segnaposto contenuto 9"/>
          <p:cNvSpPr txBox="1">
            <a:spLocks/>
          </p:cNvSpPr>
          <p:nvPr/>
        </p:nvSpPr>
        <p:spPr>
          <a:xfrm>
            <a:off x="1148235" y="1444049"/>
            <a:ext cx="7744245" cy="2705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dirty="0"/>
              <a:t>8.1 Pianificazione e controllo operativi</a:t>
            </a:r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r>
              <a:rPr lang="it-IT" sz="1600" dirty="0"/>
              <a:t>8.2 Progettazione</a:t>
            </a:r>
          </a:p>
          <a:p>
            <a:endParaRPr lang="it-IT" sz="1600" dirty="0"/>
          </a:p>
          <a:p>
            <a:r>
              <a:rPr lang="it-IT" sz="1600" dirty="0"/>
              <a:t>8.3 Approvvigionamento</a:t>
            </a:r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lnSpc>
                <a:spcPct val="130000"/>
              </a:lnSpc>
              <a:buNone/>
            </a:pPr>
            <a:endParaRPr lang="it-IT" sz="1600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6" name="Segnaposto numero diapositiva 11"/>
          <p:cNvSpPr txBox="1">
            <a:spLocks/>
          </p:cNvSpPr>
          <p:nvPr/>
        </p:nvSpPr>
        <p:spPr>
          <a:xfrm>
            <a:off x="8165700" y="6510252"/>
            <a:ext cx="592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FEFEF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B37D5FE-740C-46F5-801A-FA5477D9711F}" type="slidenum">
              <a:rPr lang="en-US" smtClean="0">
                <a:solidFill>
                  <a:schemeClr val="bg1"/>
                </a:solidFill>
              </a:rPr>
              <a:pPr algn="r"/>
              <a:t>47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4383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48</a:t>
            </a:fld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BB1445B-D3A8-C048-AF06-67BC2C0D33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0" b="8508"/>
          <a:stretch/>
        </p:blipFill>
        <p:spPr>
          <a:xfrm>
            <a:off x="2267744" y="1124744"/>
            <a:ext cx="4320480" cy="5492300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411F88E2-8CE9-7B49-9AEC-25CA78AFE29C}"/>
              </a:ext>
            </a:extLst>
          </p:cNvPr>
          <p:cNvSpPr txBox="1"/>
          <p:nvPr/>
        </p:nvSpPr>
        <p:spPr>
          <a:xfrm>
            <a:off x="899592" y="681821"/>
            <a:ext cx="79928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CONTROLLO OPERATIVO: COMUNICAZIONE AI FORNITORI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CD12CFC-93DD-B549-B146-E78657DAC431}"/>
              </a:ext>
            </a:extLst>
          </p:cNvPr>
          <p:cNvSpPr/>
          <p:nvPr/>
        </p:nvSpPr>
        <p:spPr bwMode="auto">
          <a:xfrm>
            <a:off x="2843808" y="1412776"/>
            <a:ext cx="432048" cy="576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etaPlusLF" charset="0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66D6A92-BEF3-0948-82BC-AA77619BCDB7}"/>
              </a:ext>
            </a:extLst>
          </p:cNvPr>
          <p:cNvSpPr/>
          <p:nvPr/>
        </p:nvSpPr>
        <p:spPr bwMode="auto">
          <a:xfrm>
            <a:off x="3923928" y="4221088"/>
            <a:ext cx="720080" cy="21602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etaPlusLF" charset="0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D0979636-19D1-D745-A8C4-7B75545406EE}"/>
              </a:ext>
            </a:extLst>
          </p:cNvPr>
          <p:cNvSpPr/>
          <p:nvPr/>
        </p:nvSpPr>
        <p:spPr bwMode="auto">
          <a:xfrm>
            <a:off x="2580260" y="2440922"/>
            <a:ext cx="839612" cy="26799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etaPlusLF" charset="0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C2D657F-07F5-D748-8DFE-63BCD4F3E377}"/>
              </a:ext>
            </a:extLst>
          </p:cNvPr>
          <p:cNvSpPr/>
          <p:nvPr/>
        </p:nvSpPr>
        <p:spPr bwMode="auto">
          <a:xfrm>
            <a:off x="3275856" y="3429000"/>
            <a:ext cx="792088" cy="21602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etaPlusLF" charset="0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A2279A1-6D07-E840-9B3A-819B58F938F2}"/>
              </a:ext>
            </a:extLst>
          </p:cNvPr>
          <p:cNvSpPr/>
          <p:nvPr/>
        </p:nvSpPr>
        <p:spPr bwMode="auto">
          <a:xfrm>
            <a:off x="2771800" y="5013176"/>
            <a:ext cx="720080" cy="21602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etaPlusLF" charset="0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4BCA16A-2E7E-2F49-90D9-BDBA5B6C45AF}"/>
              </a:ext>
            </a:extLst>
          </p:cNvPr>
          <p:cNvSpPr/>
          <p:nvPr/>
        </p:nvSpPr>
        <p:spPr bwMode="auto">
          <a:xfrm>
            <a:off x="2782150" y="5841269"/>
            <a:ext cx="720080" cy="21602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etaPlusLF" charset="0"/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47D52E1-A592-6343-8F8B-861DFB37649E}"/>
              </a:ext>
            </a:extLst>
          </p:cNvPr>
          <p:cNvSpPr/>
          <p:nvPr/>
        </p:nvSpPr>
        <p:spPr bwMode="auto">
          <a:xfrm>
            <a:off x="5220072" y="3602733"/>
            <a:ext cx="720080" cy="21602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etaPlusLF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6318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49</a:t>
            </a:fld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11F88E2-8CE9-7B49-9AEC-25CA78AFE29C}"/>
              </a:ext>
            </a:extLst>
          </p:cNvPr>
          <p:cNvSpPr txBox="1"/>
          <p:nvPr/>
        </p:nvSpPr>
        <p:spPr>
          <a:xfrm>
            <a:off x="827583" y="908720"/>
            <a:ext cx="3461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CONTROLLO OPERATIVO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68A3E0C-3B56-A744-84BD-9EA3EC0B1293}"/>
              </a:ext>
            </a:extLst>
          </p:cNvPr>
          <p:cNvSpPr/>
          <p:nvPr/>
        </p:nvSpPr>
        <p:spPr>
          <a:xfrm>
            <a:off x="827583" y="1308830"/>
            <a:ext cx="7848873" cy="4960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L'organizzazione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deve pianificare, attuare e controllare </a:t>
            </a:r>
            <a:r>
              <a:rPr lang="it-IT" sz="1500" dirty="0">
                <a:latin typeface="+mn-lt"/>
              </a:rPr>
              <a:t>i processi relativi ai propri USE in maniera tale da:</a:t>
            </a:r>
          </a:p>
          <a:p>
            <a:pPr marL="0" lvl="1"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marL="628650" lvl="2" indent="-1714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500" dirty="0">
                <a:latin typeface="+mn-lt"/>
              </a:rPr>
              <a:t> stabilire dei criteri operativi per collegare i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processi manutentivi </a:t>
            </a:r>
            <a:r>
              <a:rPr lang="it-IT" sz="1500" dirty="0">
                <a:latin typeface="+mn-lt"/>
              </a:rPr>
              <a:t>e di normale operatività interna agli USE;</a:t>
            </a:r>
          </a:p>
          <a:p>
            <a:pPr marL="628650" lvl="2" indent="-171450" algn="just">
              <a:lnSpc>
                <a:spcPct val="150000"/>
              </a:lnSpc>
              <a:buFont typeface="Wingdings" pitchFamily="2" charset="2"/>
              <a:buChar char="Ø"/>
            </a:pPr>
            <a:endParaRPr lang="it-IT" sz="1500" dirty="0">
              <a:latin typeface="+mn-lt"/>
            </a:endParaRPr>
          </a:p>
          <a:p>
            <a:pPr marL="628650" lvl="2" indent="-1714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500" dirty="0">
                <a:latin typeface="+mn-lt"/>
              </a:rPr>
              <a:t> comunicare i criteri scelti alle persone rilevanti che svolgono un lavoro sotto il controllo dell'organizzazione;</a:t>
            </a:r>
          </a:p>
          <a:p>
            <a:pPr marL="628650" lvl="2" indent="-171450" algn="just">
              <a:lnSpc>
                <a:spcPct val="150000"/>
              </a:lnSpc>
              <a:buFont typeface="Wingdings" pitchFamily="2" charset="2"/>
              <a:buChar char="Ø"/>
            </a:pPr>
            <a:endParaRPr lang="it-IT" sz="1500" dirty="0">
              <a:latin typeface="+mn-lt"/>
            </a:endParaRPr>
          </a:p>
          <a:p>
            <a:pPr marL="628650" lvl="2" indent="-1714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500" dirty="0">
                <a:latin typeface="+mn-lt"/>
              </a:rPr>
              <a:t> implementare il controllo dei processi in conformità con i criteri, comprese le strutture operative e di manutenzione, le attrezzature, i sistemi e i processi che utilizzano energia;</a:t>
            </a:r>
          </a:p>
          <a:p>
            <a:pPr marL="628650" lvl="2" indent="-171450" algn="just">
              <a:lnSpc>
                <a:spcPct val="150000"/>
              </a:lnSpc>
              <a:buFont typeface="Wingdings" pitchFamily="2" charset="2"/>
              <a:buChar char="Ø"/>
            </a:pPr>
            <a:endParaRPr lang="it-IT" sz="1500" dirty="0">
              <a:latin typeface="+mn-lt"/>
            </a:endParaRPr>
          </a:p>
          <a:p>
            <a:pPr marL="628650" lvl="2" indent="-1714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500" dirty="0">
                <a:latin typeface="+mn-lt"/>
              </a:rPr>
              <a:t> mantenere le informazioni documentate nella misura necessaria per avere la certezza che i processi siano stati eseguiti come pianificato. </a:t>
            </a:r>
          </a:p>
          <a:p>
            <a:pPr marL="0" lvl="1" algn="just">
              <a:lnSpc>
                <a:spcPct val="150000"/>
              </a:lnSpc>
            </a:pPr>
            <a:endParaRPr lang="it-IT" sz="100" dirty="0"/>
          </a:p>
        </p:txBody>
      </p:sp>
    </p:spTree>
    <p:extLst>
      <p:ext uri="{BB962C8B-B14F-4D97-AF65-F5344CB8AC3E}">
        <p14:creationId xmlns:p14="http://schemas.microsoft.com/office/powerpoint/2010/main" val="22555572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50</a:t>
            </a:fld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11F88E2-8CE9-7B49-9AEC-25CA78AFE29C}"/>
              </a:ext>
            </a:extLst>
          </p:cNvPr>
          <p:cNvSpPr txBox="1"/>
          <p:nvPr/>
        </p:nvSpPr>
        <p:spPr>
          <a:xfrm>
            <a:off x="762948" y="878714"/>
            <a:ext cx="3461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CONTROLLO OPERATIVO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68A3E0C-3B56-A744-84BD-9EA3EC0B1293}"/>
              </a:ext>
            </a:extLst>
          </p:cNvPr>
          <p:cNvSpPr/>
          <p:nvPr/>
        </p:nvSpPr>
        <p:spPr>
          <a:xfrm>
            <a:off x="796845" y="1484784"/>
            <a:ext cx="8023627" cy="42680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L'organizzazione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deve stabilire e attuare delle procedure per valutare le prestazioni energetiche </a:t>
            </a:r>
            <a:r>
              <a:rPr lang="it-IT" sz="1500" dirty="0">
                <a:latin typeface="+mn-lt"/>
              </a:rPr>
              <a:t>dei</a:t>
            </a:r>
            <a:r>
              <a:rPr lang="it-IT" sz="1500" dirty="0">
                <a:solidFill>
                  <a:srgbClr val="FF8B4F"/>
                </a:solidFill>
                <a:latin typeface="+mn-lt"/>
              </a:rPr>
              <a:t> </a:t>
            </a:r>
            <a:r>
              <a:rPr lang="it-IT" sz="1500" dirty="0">
                <a:latin typeface="+mn-lt"/>
              </a:rPr>
              <a:t>prodotti, attrezzature e servizi che possono avere un impatto significativo sulle prestazioni energetiche.</a:t>
            </a:r>
          </a:p>
          <a:p>
            <a:pPr marL="0" lvl="1"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marL="0" lvl="1"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Dove applicabile, bisogna definire e comunicare le specifiche per: </a:t>
            </a:r>
          </a:p>
          <a:p>
            <a:pPr marL="0" lvl="1"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marL="685800" lvl="2" indent="-228600" algn="just">
              <a:lnSpc>
                <a:spcPct val="150000"/>
              </a:lnSpc>
              <a:buFont typeface="+mj-lt"/>
              <a:buAutoNum type="alphaLcParenR"/>
            </a:pPr>
            <a:r>
              <a:rPr lang="it-IT" sz="1500" dirty="0">
                <a:latin typeface="+mn-lt"/>
              </a:rPr>
              <a:t>valutare la prestazione energetica delle attrezzature e dei prodotti acquistati;</a:t>
            </a:r>
          </a:p>
          <a:p>
            <a:pPr marL="685800" lvl="2" indent="-228600" algn="just">
              <a:lnSpc>
                <a:spcPct val="150000"/>
              </a:lnSpc>
              <a:buFont typeface="+mj-lt"/>
              <a:buAutoNum type="alphaLcParenR"/>
            </a:pPr>
            <a:endParaRPr lang="it-IT" sz="1500" dirty="0">
              <a:latin typeface="+mn-lt"/>
            </a:endParaRPr>
          </a:p>
          <a:p>
            <a:pPr marL="685800" lvl="2" indent="-228600" algn="just">
              <a:lnSpc>
                <a:spcPct val="150000"/>
              </a:lnSpc>
              <a:buFont typeface="+mj-lt"/>
              <a:buAutoNum type="alphaLcParenR"/>
            </a:pPr>
            <a:r>
              <a:rPr lang="it-IT" sz="1500" dirty="0">
                <a:latin typeface="+mn-lt"/>
              </a:rPr>
              <a:t>valutare l'acquisto dei vettori energetici;</a:t>
            </a:r>
          </a:p>
          <a:p>
            <a:pPr marL="685800" lvl="2" indent="-228600" algn="just">
              <a:lnSpc>
                <a:spcPct val="150000"/>
              </a:lnSpc>
              <a:buFont typeface="+mj-lt"/>
              <a:buAutoNum type="alphaLcParenR"/>
            </a:pPr>
            <a:endParaRPr lang="it-IT" sz="1500" dirty="0">
              <a:latin typeface="+mn-lt"/>
            </a:endParaRPr>
          </a:p>
          <a:p>
            <a:pPr marL="685800" lvl="2" indent="-228600" algn="just">
              <a:lnSpc>
                <a:spcPct val="150000"/>
              </a:lnSpc>
              <a:buFont typeface="+mj-lt"/>
              <a:buAutoNum type="alphaLcParenR"/>
            </a:pPr>
            <a:r>
              <a:rPr lang="it-IT" sz="1500" dirty="0">
                <a:latin typeface="+mn-lt"/>
              </a:rPr>
              <a:t>valutare la progettazione di attrezzature e impianti che impattano sugli USE anche da un punti di vista energetico.</a:t>
            </a:r>
          </a:p>
          <a:p>
            <a:pPr marL="0" lvl="1" algn="just">
              <a:lnSpc>
                <a:spcPct val="150000"/>
              </a:lnSpc>
            </a:pPr>
            <a:endParaRPr lang="it-IT" sz="100" dirty="0"/>
          </a:p>
        </p:txBody>
      </p:sp>
    </p:spTree>
    <p:extLst>
      <p:ext uri="{BB962C8B-B14F-4D97-AF65-F5344CB8AC3E}">
        <p14:creationId xmlns:p14="http://schemas.microsoft.com/office/powerpoint/2010/main" val="25535602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1475656" y="836712"/>
            <a:ext cx="5996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9. VALUTAZIONE DELLA PRESTAZIONE</a:t>
            </a:r>
          </a:p>
        </p:txBody>
      </p:sp>
      <p:sp>
        <p:nvSpPr>
          <p:cNvPr id="8" name="Segnaposto contenuto 9"/>
          <p:cNvSpPr txBox="1">
            <a:spLocks/>
          </p:cNvSpPr>
          <p:nvPr/>
        </p:nvSpPr>
        <p:spPr>
          <a:xfrm>
            <a:off x="860203" y="1444049"/>
            <a:ext cx="7744245" cy="616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dirty="0"/>
              <a:t>9.1 Monitoraggio, misurazione, analisi e valutazione della prestazione energetica e del SGE</a:t>
            </a:r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lnSpc>
                <a:spcPct val="130000"/>
              </a:lnSpc>
              <a:buNone/>
            </a:pPr>
            <a:endParaRPr lang="it-IT" sz="1600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6" name="Segnaposto numero diapositiva 11"/>
          <p:cNvSpPr txBox="1">
            <a:spLocks/>
          </p:cNvSpPr>
          <p:nvPr/>
        </p:nvSpPr>
        <p:spPr>
          <a:xfrm>
            <a:off x="8165700" y="6510252"/>
            <a:ext cx="592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FEFEF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B37D5FE-740C-46F5-801A-FA5477D9711F}" type="slidenum">
              <a:rPr lang="en-US" smtClean="0">
                <a:solidFill>
                  <a:schemeClr val="bg1"/>
                </a:solidFill>
              </a:rPr>
              <a:pPr algn="r"/>
              <a:t>51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CCDDF4A-1645-8A4B-9685-6A07F1DFA5A1}"/>
              </a:ext>
            </a:extLst>
          </p:cNvPr>
          <p:cNvSpPr txBox="1"/>
          <p:nvPr/>
        </p:nvSpPr>
        <p:spPr>
          <a:xfrm>
            <a:off x="1241349" y="2063347"/>
            <a:ext cx="67870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it-IT" sz="1400" dirty="0">
                <a:latin typeface="+mn-lt"/>
              </a:rPr>
              <a:t>9.1.1 Generalità</a:t>
            </a: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it-IT" sz="1400" dirty="0">
                <a:latin typeface="+mn-lt"/>
              </a:rPr>
              <a:t>Valutazione della conformità ai requisiti legislativi e ad altri requisiti</a:t>
            </a:r>
          </a:p>
        </p:txBody>
      </p:sp>
      <p:sp>
        <p:nvSpPr>
          <p:cNvPr id="9" name="Segnaposto contenuto 9">
            <a:extLst>
              <a:ext uri="{FF2B5EF4-FFF2-40B4-BE49-F238E27FC236}">
                <a16:creationId xmlns:a16="http://schemas.microsoft.com/office/drawing/2014/main" id="{53CCA9EA-76F8-A646-9A95-156BB7E11CAB}"/>
              </a:ext>
            </a:extLst>
          </p:cNvPr>
          <p:cNvSpPr txBox="1">
            <a:spLocks/>
          </p:cNvSpPr>
          <p:nvPr/>
        </p:nvSpPr>
        <p:spPr>
          <a:xfrm>
            <a:off x="932211" y="2844724"/>
            <a:ext cx="7744245" cy="1232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dirty="0"/>
              <a:t>9.2 Audit interno</a:t>
            </a:r>
          </a:p>
          <a:p>
            <a:endParaRPr lang="it-IT" sz="1600" dirty="0"/>
          </a:p>
          <a:p>
            <a:r>
              <a:rPr lang="it-IT" sz="1600" dirty="0"/>
              <a:t>9.3 Riesame e direzione</a:t>
            </a:r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lnSpc>
                <a:spcPct val="130000"/>
              </a:lnSpc>
              <a:buNone/>
            </a:pP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31361827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52</a:t>
            </a:fld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11F88E2-8CE9-7B49-9AEC-25CA78AFE29C}"/>
              </a:ext>
            </a:extLst>
          </p:cNvPr>
          <p:cNvSpPr txBox="1"/>
          <p:nvPr/>
        </p:nvSpPr>
        <p:spPr>
          <a:xfrm>
            <a:off x="971600" y="908720"/>
            <a:ext cx="475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VALUTAZIONE DELLE PRESTAZIONI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68A3E0C-3B56-A744-84BD-9EA3EC0B1293}"/>
              </a:ext>
            </a:extLst>
          </p:cNvPr>
          <p:cNvSpPr/>
          <p:nvPr/>
        </p:nvSpPr>
        <p:spPr>
          <a:xfrm>
            <a:off x="985452" y="1308830"/>
            <a:ext cx="7979036" cy="4960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L’Organizzazione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dovrebbe determinare </a:t>
            </a:r>
            <a:r>
              <a:rPr lang="it-IT" sz="1500" dirty="0">
                <a:latin typeface="+mn-lt"/>
              </a:rPr>
              <a:t>ciò che deve essere monitorato e misurato, includendo almeno queste caratteristiche chiave:</a:t>
            </a:r>
          </a:p>
          <a:p>
            <a:pPr marL="2857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l'efficacia dei piani d'azione nel raggiungimento degli obiettivi e degli obiettivi energetici;</a:t>
            </a:r>
          </a:p>
          <a:p>
            <a:pPr marL="2857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ENPI (s);</a:t>
            </a:r>
          </a:p>
          <a:p>
            <a:pPr marL="2857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gli USE;</a:t>
            </a:r>
          </a:p>
          <a:p>
            <a:pPr marL="2857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Il consumo energetico effettivo rispetto a quello previsto;</a:t>
            </a:r>
          </a:p>
          <a:p>
            <a:pPr marL="2857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it-IT" sz="1500" dirty="0">
              <a:latin typeface="+mn-lt"/>
            </a:endParaRPr>
          </a:p>
          <a:p>
            <a:pPr marL="0" lvl="1"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L’Organizzazione deve quindi prevedere iI metodo di monitoraggio, misurazione, analisi e valutazione delle prestazioni energetiche, prevedendo </a:t>
            </a:r>
          </a:p>
          <a:p>
            <a:pPr marL="742950" lvl="2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quando il monitoraggio e la misurazione devono essere effettuato e valutato;</a:t>
            </a:r>
          </a:p>
          <a:p>
            <a:pPr marL="742950" lvl="2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controllo e taratura degli strumenti di misura.</a:t>
            </a:r>
          </a:p>
          <a:p>
            <a:pPr marL="457200" lvl="2"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marL="0" lvl="1"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Il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miglioramento</a:t>
            </a:r>
            <a:r>
              <a:rPr lang="it-IT" sz="1500" dirty="0">
                <a:latin typeface="+mn-lt"/>
              </a:rPr>
              <a:t> delle prestazioni energetiche deve essere valutato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confrontando il valore di EnPI rispetto al corrispondente EnB.</a:t>
            </a:r>
          </a:p>
          <a:p>
            <a:pPr marL="0" lvl="1" algn="just">
              <a:lnSpc>
                <a:spcPct val="150000"/>
              </a:lnSpc>
            </a:pPr>
            <a:endParaRPr lang="it-IT" sz="100" dirty="0"/>
          </a:p>
        </p:txBody>
      </p:sp>
    </p:spTree>
    <p:extLst>
      <p:ext uri="{BB962C8B-B14F-4D97-AF65-F5344CB8AC3E}">
        <p14:creationId xmlns:p14="http://schemas.microsoft.com/office/powerpoint/2010/main" val="25798621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53</a:t>
            </a:fld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11F88E2-8CE9-7B49-9AEC-25CA78AFE29C}"/>
              </a:ext>
            </a:extLst>
          </p:cNvPr>
          <p:cNvSpPr txBox="1"/>
          <p:nvPr/>
        </p:nvSpPr>
        <p:spPr>
          <a:xfrm>
            <a:off x="755576" y="908720"/>
            <a:ext cx="26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IL MONITORAGGIO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68A3E0C-3B56-A744-84BD-9EA3EC0B1293}"/>
              </a:ext>
            </a:extLst>
          </p:cNvPr>
          <p:cNvSpPr/>
          <p:nvPr/>
        </p:nvSpPr>
        <p:spPr>
          <a:xfrm>
            <a:off x="779772" y="1308830"/>
            <a:ext cx="8328732" cy="5435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Il monitoraggio, la misurazione e l’analisi sono elementi fondamentali per l’efficace funzionamento di  un </a:t>
            </a:r>
            <a:r>
              <a:rPr lang="it-IT" sz="1500" u="sng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Sistema di Gestione dell’Energia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.</a:t>
            </a:r>
          </a:p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endParaRPr lang="it-IT" sz="1500" dirty="0">
              <a:solidFill>
                <a:srgbClr val="FF7A33"/>
              </a:solidFill>
              <a:latin typeface="+mn-lt"/>
            </a:endParaRPr>
          </a:p>
          <a:p>
            <a:pPr marL="12700" marR="7620" algn="just">
              <a:lnSpc>
                <a:spcPct val="150000"/>
              </a:lnSpc>
              <a:spcBef>
                <a:spcPts val="600"/>
              </a:spcBef>
            </a:pPr>
            <a:r>
              <a:rPr lang="it-IT" sz="1500" dirty="0">
                <a:latin typeface="+mn-lt"/>
              </a:rPr>
              <a:t>Devono essere monitorate le «caratteristiche chiave» degli usi e consumi energetici, tra cui le variabili in grado di influenzarli e gli indicatori di prestazione energetica.</a:t>
            </a:r>
          </a:p>
          <a:p>
            <a:pPr marL="12700" marR="7620" algn="just">
              <a:lnSpc>
                <a:spcPct val="150000"/>
              </a:lnSpc>
              <a:spcBef>
                <a:spcPts val="600"/>
              </a:spcBef>
            </a:pPr>
            <a:endParaRPr lang="it-IT" sz="1500" dirty="0">
              <a:latin typeface="+mn-lt"/>
            </a:endParaRPr>
          </a:p>
          <a:p>
            <a:pPr marL="12700" algn="just">
              <a:lnSpc>
                <a:spcPct val="150000"/>
              </a:lnSpc>
              <a:spcBef>
                <a:spcPts val="5"/>
              </a:spcBef>
            </a:pPr>
            <a:r>
              <a:rPr lang="it-IT" sz="1500" dirty="0">
                <a:latin typeface="+mn-lt"/>
              </a:rPr>
              <a:t>Gli scopi principali del monitoraggio, della misurazione e dell’analisi sono principalmente 3:</a:t>
            </a:r>
          </a:p>
          <a:p>
            <a:pPr marL="755015" lvl="1" indent="-285750" algn="just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Font typeface="Wingdings" pitchFamily="2" charset="2"/>
              <a:buChar char="Ø"/>
              <a:tabLst>
                <a:tab pos="361315" algn="l"/>
                <a:tab pos="361950" algn="l"/>
              </a:tabLst>
            </a:pPr>
            <a:r>
              <a:rPr lang="it-IT" sz="1500" dirty="0">
                <a:latin typeface="+mn-lt"/>
              </a:rPr>
              <a:t>determinare se la prestazione energetica stia migliorando, e di quanto;</a:t>
            </a:r>
          </a:p>
          <a:p>
            <a:pPr marL="755015" lvl="1" indent="-285750" algn="just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Font typeface="Wingdings" pitchFamily="2" charset="2"/>
              <a:buChar char="Ø"/>
              <a:tabLst>
                <a:tab pos="361315" algn="l"/>
                <a:tab pos="361950" algn="l"/>
              </a:tabLst>
            </a:pPr>
            <a:r>
              <a:rPr lang="it-IT" sz="1500" dirty="0">
                <a:latin typeface="+mn-lt"/>
              </a:rPr>
              <a:t>definire il grado di raggiungimento degli obiettivi e dei traguardi energetici;</a:t>
            </a:r>
          </a:p>
          <a:p>
            <a:pPr marL="755015" lvl="1" indent="-285750" algn="just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Font typeface="Wingdings" pitchFamily="2" charset="2"/>
              <a:buChar char="Ø"/>
              <a:tabLst>
                <a:tab pos="361315" algn="l"/>
                <a:tab pos="361950" algn="l"/>
              </a:tabLst>
            </a:pPr>
            <a:r>
              <a:rPr lang="it-IT" sz="1500" dirty="0">
                <a:latin typeface="+mn-lt"/>
              </a:rPr>
              <a:t>mettere tempestivamente in evidenza eventuali deviazioni significative nelle prestazioni energetiche, in modo da poter agire per porre rimedio alle problematiche emerse.</a:t>
            </a:r>
          </a:p>
          <a:p>
            <a:pPr marL="12065" algn="just">
              <a:lnSpc>
                <a:spcPct val="150000"/>
              </a:lnSpc>
              <a:spcBef>
                <a:spcPts val="600"/>
              </a:spcBef>
              <a:buClr>
                <a:srgbClr val="FF7A33"/>
              </a:buClr>
              <a:tabLst>
                <a:tab pos="361315" algn="l"/>
                <a:tab pos="361950" algn="l"/>
              </a:tabLst>
            </a:pPr>
            <a:endParaRPr lang="it-IT" sz="1500" dirty="0">
              <a:latin typeface="+mn-lt"/>
            </a:endParaRPr>
          </a:p>
          <a:p>
            <a:pPr marL="12700" marR="6985"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In generale, l’organizzazione dovrebbe tendere ad  aumentare nel tempo il grado di dettaglio delle proprie misure, tramite l’installazione di nuovi strumenti.</a:t>
            </a:r>
          </a:p>
          <a:p>
            <a:pPr marL="0" lvl="1" algn="just">
              <a:lnSpc>
                <a:spcPct val="150000"/>
              </a:lnSpc>
            </a:pPr>
            <a:endParaRPr lang="it-IT" sz="100" dirty="0"/>
          </a:p>
        </p:txBody>
      </p:sp>
    </p:spTree>
    <p:extLst>
      <p:ext uri="{BB962C8B-B14F-4D97-AF65-F5344CB8AC3E}">
        <p14:creationId xmlns:p14="http://schemas.microsoft.com/office/powerpoint/2010/main" val="42864412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54</a:t>
            </a:fld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11F88E2-8CE9-7B49-9AEC-25CA78AFE29C}"/>
              </a:ext>
            </a:extLst>
          </p:cNvPr>
          <p:cNvSpPr txBox="1"/>
          <p:nvPr/>
        </p:nvSpPr>
        <p:spPr>
          <a:xfrm>
            <a:off x="827584" y="908720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VALUTAZIONE DELLE PRESTAZIONI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68A3E0C-3B56-A744-84BD-9EA3EC0B1293}"/>
              </a:ext>
            </a:extLst>
          </p:cNvPr>
          <p:cNvSpPr/>
          <p:nvPr/>
        </p:nvSpPr>
        <p:spPr>
          <a:xfrm>
            <a:off x="851780" y="1308830"/>
            <a:ext cx="8112708" cy="4960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L'organizzazione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deve</a:t>
            </a:r>
            <a:r>
              <a:rPr lang="it-IT" sz="1500" dirty="0">
                <a:latin typeface="+mn-lt"/>
              </a:rPr>
              <a:t>:</a:t>
            </a:r>
          </a:p>
          <a:p>
            <a:pPr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marL="685800" lvl="1" indent="-228600" algn="just">
              <a:lnSpc>
                <a:spcPct val="150000"/>
              </a:lnSpc>
              <a:buFont typeface="+mj-lt"/>
              <a:buAutoNum type="arabicPeriod"/>
            </a:pPr>
            <a:r>
              <a:rPr lang="it-IT" sz="1500" dirty="0">
                <a:latin typeface="+mn-lt"/>
              </a:rPr>
              <a:t>pianificare, stabilire, attuare e mantenere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i programmi di audit </a:t>
            </a:r>
            <a:r>
              <a:rPr lang="it-IT" sz="1500" dirty="0">
                <a:latin typeface="+mn-lt"/>
              </a:rPr>
              <a:t>comprendenti la frequenza, i metodi, le responsabilità, i requisiti e i rapporti finali;</a:t>
            </a:r>
          </a:p>
          <a:p>
            <a:pPr marL="685800" lvl="1" indent="-228600" algn="just">
              <a:lnSpc>
                <a:spcPct val="150000"/>
              </a:lnSpc>
              <a:buFont typeface="+mj-lt"/>
              <a:buAutoNum type="arabicPeriod"/>
            </a:pPr>
            <a:endParaRPr lang="it-IT" sz="1500" dirty="0">
              <a:latin typeface="+mn-lt"/>
            </a:endParaRPr>
          </a:p>
          <a:p>
            <a:pPr marL="685800" lvl="1" indent="-228600" algn="just">
              <a:lnSpc>
                <a:spcPct val="150000"/>
              </a:lnSpc>
              <a:buFont typeface="+mj-lt"/>
              <a:buAutoNum type="arabicPeriod"/>
            </a:pPr>
            <a:r>
              <a:rPr lang="it-IT" sz="1500" dirty="0">
                <a:latin typeface="+mn-lt"/>
              </a:rPr>
              <a:t>definire i criteri e l'ambito dell'audit;</a:t>
            </a:r>
          </a:p>
          <a:p>
            <a:pPr marL="685800" lvl="1" indent="-228600" algn="just">
              <a:lnSpc>
                <a:spcPct val="150000"/>
              </a:lnSpc>
              <a:buFont typeface="+mj-lt"/>
              <a:buAutoNum type="arabicPeriod"/>
            </a:pPr>
            <a:endParaRPr lang="it-IT" sz="1500" dirty="0">
              <a:latin typeface="+mn-lt"/>
            </a:endParaRPr>
          </a:p>
          <a:p>
            <a:pPr marL="685800" lvl="1" indent="-228600" algn="just">
              <a:lnSpc>
                <a:spcPct val="150000"/>
              </a:lnSpc>
              <a:buFont typeface="+mj-lt"/>
              <a:buAutoNum type="arabicPeriod"/>
            </a:pPr>
            <a:r>
              <a:rPr lang="it-IT" sz="1500" dirty="0">
                <a:latin typeface="+mn-lt"/>
              </a:rPr>
              <a:t>selezionare gli auditor condurre verifiche per assicurare l'obiettività e l'imparzialità del processo di revisione;</a:t>
            </a:r>
          </a:p>
          <a:p>
            <a:pPr marL="685800" lvl="1" indent="-228600" algn="just">
              <a:lnSpc>
                <a:spcPct val="150000"/>
              </a:lnSpc>
              <a:buFont typeface="+mj-lt"/>
              <a:buAutoNum type="arabicPeriod"/>
            </a:pPr>
            <a:endParaRPr lang="it-IT" sz="1500" dirty="0">
              <a:latin typeface="+mn-lt"/>
            </a:endParaRPr>
          </a:p>
          <a:p>
            <a:pPr marL="685800" lvl="1" indent="-228600" algn="just">
              <a:lnSpc>
                <a:spcPct val="150000"/>
              </a:lnSpc>
              <a:buFont typeface="+mj-lt"/>
              <a:buAutoNum type="arabicPeriod"/>
            </a:pPr>
            <a:r>
              <a:rPr lang="it-IT" sz="1500" dirty="0">
                <a:latin typeface="+mn-lt"/>
              </a:rPr>
              <a:t>assicurare che i risultati degli audit siano segnalati alla direzione pertinente;</a:t>
            </a:r>
          </a:p>
          <a:p>
            <a:pPr marL="685800" lvl="1" indent="-228600" algn="just">
              <a:lnSpc>
                <a:spcPct val="150000"/>
              </a:lnSpc>
              <a:buFont typeface="+mj-lt"/>
              <a:buAutoNum type="arabicPeriod"/>
            </a:pPr>
            <a:endParaRPr lang="it-IT" sz="1500" dirty="0">
              <a:latin typeface="+mn-lt"/>
            </a:endParaRPr>
          </a:p>
          <a:p>
            <a:pPr marL="685800" lvl="1" indent="-228600" algn="just">
              <a:lnSpc>
                <a:spcPct val="150000"/>
              </a:lnSpc>
              <a:buFont typeface="+mj-lt"/>
              <a:buAutoNum type="arabicPeriod"/>
            </a:pPr>
            <a:r>
              <a:rPr lang="it-IT" sz="1500" dirty="0">
                <a:latin typeface="+mn-lt"/>
              </a:rPr>
              <a:t>conservare le informazioni documentate come prova dell'attuazione dei programmi di audit e dei risultati dell'audit.</a:t>
            </a:r>
          </a:p>
          <a:p>
            <a:pPr marL="0" lvl="1" algn="just">
              <a:lnSpc>
                <a:spcPct val="150000"/>
              </a:lnSpc>
            </a:pPr>
            <a:endParaRPr lang="it-IT" sz="100" dirty="0"/>
          </a:p>
        </p:txBody>
      </p:sp>
    </p:spTree>
    <p:extLst>
      <p:ext uri="{BB962C8B-B14F-4D97-AF65-F5344CB8AC3E}">
        <p14:creationId xmlns:p14="http://schemas.microsoft.com/office/powerpoint/2010/main" val="25023073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55</a:t>
            </a:fld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11F88E2-8CE9-7B49-9AEC-25CA78AFE29C}"/>
              </a:ext>
            </a:extLst>
          </p:cNvPr>
          <p:cNvSpPr txBox="1"/>
          <p:nvPr/>
        </p:nvSpPr>
        <p:spPr>
          <a:xfrm>
            <a:off x="971600" y="881032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VALUTAZIONE DELLE PRESTAZIONI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68A3E0C-3B56-A744-84BD-9EA3EC0B1293}"/>
              </a:ext>
            </a:extLst>
          </p:cNvPr>
          <p:cNvSpPr/>
          <p:nvPr/>
        </p:nvSpPr>
        <p:spPr>
          <a:xfrm>
            <a:off x="827584" y="1308830"/>
            <a:ext cx="7992888" cy="42680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lnSpc>
                <a:spcPct val="150000"/>
              </a:lnSpc>
            </a:pP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Il riesame della direzione </a:t>
            </a:r>
            <a:r>
              <a:rPr lang="it-IT" sz="1500" dirty="0">
                <a:latin typeface="+mn-lt"/>
              </a:rPr>
              <a:t>deve includere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considerazioni</a:t>
            </a:r>
            <a:r>
              <a:rPr lang="it-IT" sz="1500" dirty="0">
                <a:latin typeface="+mn-lt"/>
              </a:rPr>
              <a:t> riguardanti: </a:t>
            </a:r>
          </a:p>
          <a:p>
            <a:pPr marL="0" lvl="1"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marL="742950" lvl="2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lo stato delle azioni da precedenti revisioni della direzione;</a:t>
            </a:r>
          </a:p>
          <a:p>
            <a:pPr marL="742950" lvl="2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cambiamenti nei fattori interni, esterni, rischi ed opportunità associati che sono rilevanti per il sistema di gestione;</a:t>
            </a:r>
          </a:p>
          <a:p>
            <a:pPr marL="742950" lvl="2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informazioni sulle prestazioni dell’SGE tra cui:</a:t>
            </a:r>
          </a:p>
          <a:p>
            <a:pPr marL="1657350" lvl="4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500" dirty="0">
                <a:latin typeface="+mn-lt"/>
              </a:rPr>
              <a:t>non conformità e azioni correttive;</a:t>
            </a:r>
          </a:p>
          <a:p>
            <a:pPr marL="1657350" lvl="4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500" dirty="0">
                <a:latin typeface="+mn-lt"/>
              </a:rPr>
              <a:t>risultati di monitoraggio e misurazione;</a:t>
            </a:r>
          </a:p>
          <a:p>
            <a:pPr marL="1657350" lvl="4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500" dirty="0">
                <a:latin typeface="+mn-lt"/>
              </a:rPr>
              <a:t>risultati dell'audit interno;</a:t>
            </a:r>
          </a:p>
          <a:p>
            <a:pPr marL="1657350" lvl="4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500" dirty="0">
                <a:latin typeface="+mn-lt"/>
              </a:rPr>
              <a:t>risultati della valutazione della conformità con i requisiti legali e altri requisiti;</a:t>
            </a:r>
          </a:p>
          <a:p>
            <a:pPr marL="742950" lvl="2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opportunità di miglioramento continuo, comprese quelle per la competenza;</a:t>
            </a:r>
          </a:p>
          <a:p>
            <a:pPr marL="742950" lvl="2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500" dirty="0">
                <a:latin typeface="+mn-lt"/>
              </a:rPr>
              <a:t>politica energetica</a:t>
            </a:r>
            <a:r>
              <a:rPr lang="it-IT" sz="1500" dirty="0"/>
              <a:t>. </a:t>
            </a:r>
          </a:p>
          <a:p>
            <a:pPr marL="0" lvl="1" algn="just">
              <a:lnSpc>
                <a:spcPct val="150000"/>
              </a:lnSpc>
            </a:pPr>
            <a:endParaRPr lang="it-IT" sz="100" dirty="0"/>
          </a:p>
        </p:txBody>
      </p:sp>
    </p:spTree>
    <p:extLst>
      <p:ext uri="{BB962C8B-B14F-4D97-AF65-F5344CB8AC3E}">
        <p14:creationId xmlns:p14="http://schemas.microsoft.com/office/powerpoint/2010/main" val="21600217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56</a:t>
            </a:fld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11F88E2-8CE9-7B49-9AEC-25CA78AFE29C}"/>
              </a:ext>
            </a:extLst>
          </p:cNvPr>
          <p:cNvSpPr txBox="1"/>
          <p:nvPr/>
        </p:nvSpPr>
        <p:spPr>
          <a:xfrm>
            <a:off x="827584" y="908720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VALUTAZIONE DELLE PRESTAZIONI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68A3E0C-3B56-A744-84BD-9EA3EC0B1293}"/>
              </a:ext>
            </a:extLst>
          </p:cNvPr>
          <p:cNvSpPr/>
          <p:nvPr/>
        </p:nvSpPr>
        <p:spPr>
          <a:xfrm>
            <a:off x="827584" y="1308830"/>
            <a:ext cx="8328732" cy="4960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I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risultati del riesame della direzione </a:t>
            </a:r>
            <a:r>
              <a:rPr lang="it-IT" sz="1500" dirty="0">
                <a:latin typeface="+mn-lt"/>
              </a:rPr>
              <a:t>comprendono le decisioni relative alle opportunità di miglioramento continuo e qualsiasi necessità di modifiche al sistema stesso, tra cui:</a:t>
            </a:r>
          </a:p>
          <a:p>
            <a:pPr marL="0" lvl="1"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marL="685800" lvl="2" indent="-228600" algn="just">
              <a:lnSpc>
                <a:spcPct val="150000"/>
              </a:lnSpc>
              <a:buFont typeface="+mj-lt"/>
              <a:buAutoNum type="alphaLcParenR"/>
            </a:pPr>
            <a:r>
              <a:rPr lang="it-IT" sz="1500" dirty="0">
                <a:latin typeface="+mn-lt"/>
              </a:rPr>
              <a:t>opportunità per migliorare le prestazioni energetiche;</a:t>
            </a:r>
          </a:p>
          <a:p>
            <a:pPr marL="685800" lvl="2" indent="-228600" algn="just">
              <a:lnSpc>
                <a:spcPct val="150000"/>
              </a:lnSpc>
              <a:buFont typeface="+mj-lt"/>
              <a:buAutoNum type="alphaLcParenR"/>
            </a:pPr>
            <a:endParaRPr lang="it-IT" sz="1500" dirty="0">
              <a:latin typeface="+mn-lt"/>
            </a:endParaRPr>
          </a:p>
          <a:p>
            <a:pPr marL="685800" lvl="2" indent="-228600" algn="just">
              <a:lnSpc>
                <a:spcPct val="150000"/>
              </a:lnSpc>
              <a:buFont typeface="+mj-lt"/>
              <a:buAutoNum type="alphaLcParenR"/>
            </a:pPr>
            <a:r>
              <a:rPr lang="it-IT" sz="1500" dirty="0">
                <a:latin typeface="+mn-lt"/>
              </a:rPr>
              <a:t>la politica energetica;</a:t>
            </a:r>
          </a:p>
          <a:p>
            <a:pPr marL="685800" lvl="2" indent="-228600" algn="just">
              <a:lnSpc>
                <a:spcPct val="150000"/>
              </a:lnSpc>
              <a:buFont typeface="+mj-lt"/>
              <a:buAutoNum type="alphaLcParenR"/>
            </a:pPr>
            <a:endParaRPr lang="it-IT" sz="1500" dirty="0">
              <a:latin typeface="+mn-lt"/>
            </a:endParaRPr>
          </a:p>
          <a:p>
            <a:pPr marL="685800" lvl="2" indent="-228600" algn="just">
              <a:lnSpc>
                <a:spcPct val="150000"/>
              </a:lnSpc>
              <a:buFont typeface="+mj-lt"/>
              <a:buAutoNum type="alphaLcParenR"/>
            </a:pPr>
            <a:r>
              <a:rPr lang="it-IT" sz="1500" dirty="0">
                <a:latin typeface="+mn-lt"/>
              </a:rPr>
              <a:t>l'EnPI o EnB;</a:t>
            </a:r>
          </a:p>
          <a:p>
            <a:pPr marL="685800" lvl="2" indent="-228600" algn="just">
              <a:lnSpc>
                <a:spcPct val="150000"/>
              </a:lnSpc>
              <a:buFont typeface="+mj-lt"/>
              <a:buAutoNum type="alphaLcParenR"/>
            </a:pPr>
            <a:endParaRPr lang="it-IT" sz="1500" dirty="0">
              <a:latin typeface="+mn-lt"/>
            </a:endParaRPr>
          </a:p>
          <a:p>
            <a:pPr marL="685800" lvl="2" indent="-228600" algn="just">
              <a:lnSpc>
                <a:spcPct val="150000"/>
              </a:lnSpc>
              <a:buFont typeface="+mj-lt"/>
              <a:buAutoNum type="alphaLcParenR"/>
            </a:pPr>
            <a:r>
              <a:rPr lang="it-IT" sz="1500" dirty="0">
                <a:latin typeface="+mn-lt"/>
              </a:rPr>
              <a:t>opportunità per migliorare l'integrazione con i processi aziendali;</a:t>
            </a:r>
          </a:p>
          <a:p>
            <a:pPr marL="685800" lvl="2" indent="-228600" algn="just">
              <a:lnSpc>
                <a:spcPct val="150000"/>
              </a:lnSpc>
              <a:buFont typeface="+mj-lt"/>
              <a:buAutoNum type="alphaLcParenR"/>
            </a:pPr>
            <a:endParaRPr lang="it-IT" sz="1500" dirty="0">
              <a:latin typeface="+mn-lt"/>
            </a:endParaRPr>
          </a:p>
          <a:p>
            <a:pPr marL="685800" lvl="2" indent="-228600" algn="just">
              <a:lnSpc>
                <a:spcPct val="150000"/>
              </a:lnSpc>
              <a:buFont typeface="+mj-lt"/>
              <a:buAutoNum type="alphaLcParenR"/>
            </a:pPr>
            <a:r>
              <a:rPr lang="it-IT" sz="1500" dirty="0">
                <a:latin typeface="+mn-lt"/>
              </a:rPr>
              <a:t>la localizzazione delle risorse;</a:t>
            </a:r>
          </a:p>
          <a:p>
            <a:pPr marL="685800" lvl="2" indent="-228600" algn="just">
              <a:lnSpc>
                <a:spcPct val="150000"/>
              </a:lnSpc>
              <a:buFont typeface="+mj-lt"/>
              <a:buAutoNum type="alphaLcParenR"/>
            </a:pPr>
            <a:endParaRPr lang="it-IT" sz="1500" dirty="0">
              <a:latin typeface="+mn-lt"/>
            </a:endParaRPr>
          </a:p>
          <a:p>
            <a:pPr marL="685800" lvl="2" indent="-228600" algn="just">
              <a:lnSpc>
                <a:spcPct val="150000"/>
              </a:lnSpc>
              <a:buFont typeface="+mj-lt"/>
              <a:buAutoNum type="alphaLcParenR"/>
            </a:pPr>
            <a:r>
              <a:rPr lang="it-IT" sz="1500" dirty="0">
                <a:latin typeface="+mn-lt"/>
              </a:rPr>
              <a:t>obiettivi energetici, piani di azione e azioni da intraprendere se non vengono raggiunti.</a:t>
            </a:r>
          </a:p>
          <a:p>
            <a:pPr marL="0" lvl="1" algn="just">
              <a:lnSpc>
                <a:spcPct val="150000"/>
              </a:lnSpc>
            </a:pPr>
            <a:endParaRPr lang="it-IT" sz="100" dirty="0"/>
          </a:p>
        </p:txBody>
      </p:sp>
    </p:spTree>
    <p:extLst>
      <p:ext uri="{BB962C8B-B14F-4D97-AF65-F5344CB8AC3E}">
        <p14:creationId xmlns:p14="http://schemas.microsoft.com/office/powerpoint/2010/main" val="38517721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1475656" y="836712"/>
            <a:ext cx="5996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10. MIGLIORAMENTO</a:t>
            </a:r>
          </a:p>
        </p:txBody>
      </p:sp>
      <p:sp>
        <p:nvSpPr>
          <p:cNvPr id="8" name="Segnaposto contenuto 9"/>
          <p:cNvSpPr txBox="1">
            <a:spLocks/>
          </p:cNvSpPr>
          <p:nvPr/>
        </p:nvSpPr>
        <p:spPr>
          <a:xfrm>
            <a:off x="1004219" y="1916832"/>
            <a:ext cx="7744245" cy="1840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dirty="0"/>
              <a:t>10.1 Non conformità e azioni correttive</a:t>
            </a:r>
          </a:p>
          <a:p>
            <a:endParaRPr lang="it-IT" sz="1600" dirty="0"/>
          </a:p>
          <a:p>
            <a:r>
              <a:rPr lang="it-IT" sz="1600" dirty="0"/>
              <a:t>10.2 Miglioramento continuo</a:t>
            </a:r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buFont typeface="Wingdings 2" pitchFamily="18" charset="2"/>
              <a:buNone/>
            </a:pPr>
            <a:endParaRPr lang="it-IT" sz="1600" dirty="0"/>
          </a:p>
          <a:p>
            <a:pPr marL="68580" indent="0">
              <a:lnSpc>
                <a:spcPct val="130000"/>
              </a:lnSpc>
              <a:buNone/>
            </a:pPr>
            <a:endParaRPr lang="it-IT" sz="1600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6" name="Segnaposto numero diapositiva 11"/>
          <p:cNvSpPr txBox="1">
            <a:spLocks/>
          </p:cNvSpPr>
          <p:nvPr/>
        </p:nvSpPr>
        <p:spPr>
          <a:xfrm>
            <a:off x="8165700" y="6510252"/>
            <a:ext cx="5926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FEFEF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B37D5FE-740C-46F5-801A-FA5477D9711F}" type="slidenum">
              <a:rPr lang="en-US" smtClean="0">
                <a:solidFill>
                  <a:schemeClr val="bg1"/>
                </a:solidFill>
              </a:rPr>
              <a:pPr algn="r"/>
              <a:t>57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4524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58</a:t>
            </a:fld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11F88E2-8CE9-7B49-9AEC-25CA78AFE29C}"/>
              </a:ext>
            </a:extLst>
          </p:cNvPr>
          <p:cNvSpPr txBox="1"/>
          <p:nvPr/>
        </p:nvSpPr>
        <p:spPr>
          <a:xfrm>
            <a:off x="851781" y="548680"/>
            <a:ext cx="2424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MIGLIORAMENTO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68A3E0C-3B56-A744-84BD-9EA3EC0B1293}"/>
              </a:ext>
            </a:extLst>
          </p:cNvPr>
          <p:cNvSpPr/>
          <p:nvPr/>
        </p:nvSpPr>
        <p:spPr>
          <a:xfrm>
            <a:off x="866130" y="908720"/>
            <a:ext cx="7954342" cy="5653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sz="1500" dirty="0">
                <a:latin typeface="+mn-lt"/>
              </a:rPr>
              <a:t>Quando viene identificata una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NON conformità</a:t>
            </a:r>
            <a:r>
              <a:rPr lang="it-IT" sz="1500" dirty="0">
                <a:latin typeface="+mn-lt"/>
              </a:rPr>
              <a:t>, l'organizzazione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deve</a:t>
            </a:r>
            <a:r>
              <a:rPr lang="it-IT" sz="1500" dirty="0">
                <a:latin typeface="+mn-lt"/>
              </a:rPr>
              <a:t>: </a:t>
            </a:r>
          </a:p>
          <a:p>
            <a:pPr marL="685800" lvl="1" indent="-228600" algn="just">
              <a:lnSpc>
                <a:spcPct val="150000"/>
              </a:lnSpc>
              <a:buFont typeface="+mj-lt"/>
              <a:buAutoNum type="arabicPeriod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sz="1500" dirty="0">
                <a:latin typeface="+mn-lt"/>
              </a:rPr>
              <a:t>reagire alla non conformità e, se applicabile:</a:t>
            </a:r>
          </a:p>
          <a:p>
            <a:pPr marL="1143000" lvl="2" indent="-228600" algn="just">
              <a:lnSpc>
                <a:spcPct val="150000"/>
              </a:lnSpc>
              <a:buFont typeface="+mj-lt"/>
              <a:buAutoNum type="alphaLcPeriod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sz="1500" dirty="0">
                <a:latin typeface="+mn-lt"/>
              </a:rPr>
              <a:t>agire per per controllarla e correggerla;</a:t>
            </a:r>
          </a:p>
          <a:p>
            <a:pPr marL="1143000" lvl="2" indent="-228600" algn="just">
              <a:lnSpc>
                <a:spcPct val="150000"/>
              </a:lnSpc>
              <a:buFont typeface="+mj-lt"/>
              <a:buAutoNum type="alphaLcPeriod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sz="1500" dirty="0">
                <a:latin typeface="+mn-lt"/>
              </a:rPr>
              <a:t>affrontare le conseguenze;</a:t>
            </a:r>
          </a:p>
          <a:p>
            <a:pPr lvl="2" algn="just">
              <a:lnSpc>
                <a:spcPct val="150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it-IT" sz="1500" dirty="0">
              <a:latin typeface="+mn-lt"/>
            </a:endParaRPr>
          </a:p>
          <a:p>
            <a:pPr marL="685800" lvl="1" indent="-228600" algn="just">
              <a:lnSpc>
                <a:spcPct val="150000"/>
              </a:lnSpc>
              <a:buFont typeface="+mj-lt"/>
              <a:buAutoNum type="arabicPeriod"/>
            </a:pPr>
            <a:r>
              <a:rPr lang="it-IT" sz="1500" dirty="0">
                <a:latin typeface="+mn-lt"/>
              </a:rPr>
              <a:t>valutare la necessità di un'azione per eliminare la causa della non conformità, in modo che non si ripeta o si verifichi altrove:</a:t>
            </a:r>
          </a:p>
          <a:p>
            <a:pPr marL="1143000" lvl="2" indent="-228600" algn="just">
              <a:lnSpc>
                <a:spcPct val="150000"/>
              </a:lnSpc>
              <a:buFont typeface="+mj-lt"/>
              <a:buAutoNum type="alphaLcPeriod"/>
            </a:pPr>
            <a:r>
              <a:rPr lang="it-IT" sz="1500" dirty="0">
                <a:latin typeface="+mn-lt"/>
              </a:rPr>
              <a:t>determinando le cause della non conformità;</a:t>
            </a:r>
          </a:p>
          <a:p>
            <a:pPr marL="1143000" lvl="2" indent="-228600" algn="just">
              <a:lnSpc>
                <a:spcPct val="150000"/>
              </a:lnSpc>
              <a:buFont typeface="+mj-lt"/>
              <a:buAutoNum type="alphaLcPeriod"/>
            </a:pPr>
            <a:r>
              <a:rPr lang="it-IT" sz="1500" dirty="0">
                <a:latin typeface="+mn-lt"/>
              </a:rPr>
              <a:t>determinando se esistono non conformità simili o che possono potenzialmente verificarsi;</a:t>
            </a:r>
          </a:p>
          <a:p>
            <a:pPr lvl="2"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marL="685800" lvl="1" indent="-228600" algn="just">
              <a:lnSpc>
                <a:spcPct val="150000"/>
              </a:lnSpc>
              <a:buFont typeface="+mj-lt"/>
              <a:buAutoNum type="arabicPeriod"/>
            </a:pPr>
            <a:r>
              <a:rPr lang="it-IT" sz="1500" dirty="0">
                <a:latin typeface="+mn-lt"/>
              </a:rPr>
              <a:t>rivedere l'efficacia di eventuali azioni correttive intraprese;</a:t>
            </a:r>
          </a:p>
          <a:p>
            <a:pPr marL="685800" lvl="1" indent="-228600" algn="just">
              <a:lnSpc>
                <a:spcPct val="150000"/>
              </a:lnSpc>
              <a:buFont typeface="+mj-lt"/>
              <a:buAutoNum type="arabicPeriod"/>
            </a:pPr>
            <a:r>
              <a:rPr lang="it-IT" sz="1500" dirty="0">
                <a:latin typeface="+mn-lt"/>
              </a:rPr>
              <a:t>apportare modifiche all’SGE, se necessario. </a:t>
            </a:r>
          </a:p>
          <a:p>
            <a:pPr marL="685800" lvl="1" indent="-228600" algn="just">
              <a:lnSpc>
                <a:spcPct val="150000"/>
              </a:lnSpc>
              <a:buFont typeface="+mj-lt"/>
              <a:buAutoNum type="arabicPeriod"/>
            </a:pPr>
            <a:endParaRPr lang="it-IT" sz="1500" dirty="0">
              <a:latin typeface="+mn-lt"/>
            </a:endParaRPr>
          </a:p>
          <a:p>
            <a:pPr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Le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azioni correttive devono essere appropriate agli effetti delle non conformità </a:t>
            </a:r>
            <a:r>
              <a:rPr lang="it-IT" sz="1500" dirty="0">
                <a:latin typeface="+mn-lt"/>
              </a:rPr>
              <a:t>riscontrate in modo tale da permettere un continuo miglioramento delle prestazioni energetiche </a:t>
            </a:r>
          </a:p>
          <a:p>
            <a:pPr marL="0" lvl="1" algn="just">
              <a:lnSpc>
                <a:spcPct val="150000"/>
              </a:lnSpc>
            </a:pPr>
            <a:endParaRPr lang="it-IT" sz="100" dirty="0"/>
          </a:p>
        </p:txBody>
      </p:sp>
    </p:spTree>
    <p:extLst>
      <p:ext uri="{BB962C8B-B14F-4D97-AF65-F5344CB8AC3E}">
        <p14:creationId xmlns:p14="http://schemas.microsoft.com/office/powerpoint/2010/main" val="35095246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59</a:t>
            </a:fld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11F88E2-8CE9-7B49-9AEC-25CA78AFE29C}"/>
              </a:ext>
            </a:extLst>
          </p:cNvPr>
          <p:cNvSpPr txBox="1"/>
          <p:nvPr/>
        </p:nvSpPr>
        <p:spPr>
          <a:xfrm>
            <a:off x="971600" y="915336"/>
            <a:ext cx="5544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CONTROLLO DELLE REGISTRAZIONI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F95668E-4FED-2740-A312-451B8E699441}"/>
              </a:ext>
            </a:extLst>
          </p:cNvPr>
          <p:cNvSpPr/>
          <p:nvPr/>
        </p:nvSpPr>
        <p:spPr>
          <a:xfrm>
            <a:off x="936104" y="1484784"/>
            <a:ext cx="4572000" cy="385823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Le informazioni documentate del SGE sono le seguenti:</a:t>
            </a:r>
          </a:p>
          <a:p>
            <a:pPr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marL="285750" indent="-285750" algn="just">
              <a:lnSpc>
                <a:spcPct val="150000"/>
              </a:lnSpc>
              <a:buFont typeface="Wingdings" charset="2"/>
              <a:buChar char="²"/>
            </a:pPr>
            <a:r>
              <a:rPr lang="it-IT" sz="1500" dirty="0">
                <a:solidFill>
                  <a:schemeClr val="tx2"/>
                </a:solidFill>
                <a:latin typeface="+mn-lt"/>
              </a:rPr>
              <a:t>Campo di applicazione e confini del SGE</a:t>
            </a:r>
          </a:p>
          <a:p>
            <a:pPr marL="285750" indent="-285750" algn="just">
              <a:lnSpc>
                <a:spcPct val="150000"/>
              </a:lnSpc>
              <a:buFont typeface="Wingdings" charset="2"/>
              <a:buChar char="²"/>
            </a:pPr>
            <a:r>
              <a:rPr lang="it-IT" sz="1500" dirty="0">
                <a:solidFill>
                  <a:schemeClr val="tx2"/>
                </a:solidFill>
                <a:latin typeface="+mn-lt"/>
              </a:rPr>
              <a:t>Politica energetica</a:t>
            </a:r>
          </a:p>
          <a:p>
            <a:pPr marL="285750" indent="-285750" algn="just">
              <a:lnSpc>
                <a:spcPct val="150000"/>
              </a:lnSpc>
              <a:buFont typeface="Wingdings" charset="2"/>
              <a:buChar char="²"/>
            </a:pPr>
            <a:r>
              <a:rPr lang="it-IT" sz="1500" dirty="0">
                <a:solidFill>
                  <a:schemeClr val="tx2"/>
                </a:solidFill>
                <a:latin typeface="+mn-lt"/>
              </a:rPr>
              <a:t>Obiettivi e traguardi energetici</a:t>
            </a:r>
          </a:p>
          <a:p>
            <a:pPr marL="285750" indent="-285750" algn="just">
              <a:lnSpc>
                <a:spcPct val="150000"/>
              </a:lnSpc>
              <a:buFont typeface="Wingdings" charset="2"/>
              <a:buChar char="²"/>
            </a:pPr>
            <a:r>
              <a:rPr lang="it-IT" sz="1500" dirty="0">
                <a:solidFill>
                  <a:schemeClr val="tx2"/>
                </a:solidFill>
                <a:latin typeface="+mn-lt"/>
              </a:rPr>
              <a:t>Analisi energetica</a:t>
            </a:r>
          </a:p>
          <a:p>
            <a:pPr marL="285750" indent="-285750" algn="just">
              <a:lnSpc>
                <a:spcPct val="150000"/>
              </a:lnSpc>
              <a:buFont typeface="Wingdings" charset="2"/>
              <a:buChar char="²"/>
            </a:pPr>
            <a:r>
              <a:rPr lang="it-IT" sz="1500" dirty="0">
                <a:solidFill>
                  <a:schemeClr val="tx2"/>
                </a:solidFill>
                <a:latin typeface="+mn-lt"/>
              </a:rPr>
              <a:t>Opportunità energetiche;</a:t>
            </a:r>
          </a:p>
          <a:p>
            <a:pPr marL="285750" indent="-285750" algn="just">
              <a:lnSpc>
                <a:spcPct val="150000"/>
              </a:lnSpc>
              <a:buFont typeface="Wingdings" charset="2"/>
              <a:buChar char="²"/>
            </a:pPr>
            <a:r>
              <a:rPr lang="it-IT" sz="1500" dirty="0">
                <a:solidFill>
                  <a:schemeClr val="tx2"/>
                </a:solidFill>
                <a:latin typeface="+mn-lt"/>
              </a:rPr>
              <a:t>Consumo di riferimento;</a:t>
            </a:r>
          </a:p>
          <a:p>
            <a:pPr marL="285750" indent="-285750" algn="just">
              <a:lnSpc>
                <a:spcPct val="150000"/>
              </a:lnSpc>
              <a:buFont typeface="Wingdings" charset="2"/>
              <a:buChar char="²"/>
            </a:pPr>
            <a:r>
              <a:rPr lang="it-IT" sz="1500" dirty="0">
                <a:solidFill>
                  <a:schemeClr val="tx2"/>
                </a:solidFill>
                <a:latin typeface="+mn-lt"/>
              </a:rPr>
              <a:t>EnPI;</a:t>
            </a:r>
          </a:p>
          <a:p>
            <a:pPr marL="285750" indent="-285750" algn="just">
              <a:lnSpc>
                <a:spcPct val="150000"/>
              </a:lnSpc>
              <a:buFont typeface="Wingdings" charset="2"/>
              <a:buChar char="²"/>
            </a:pPr>
            <a:r>
              <a:rPr lang="it-IT" sz="1500" dirty="0">
                <a:solidFill>
                  <a:schemeClr val="tx2"/>
                </a:solidFill>
                <a:latin typeface="+mn-lt"/>
              </a:rPr>
              <a:t>Metodologia per la raccolta dati;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EA59D96-5764-B546-B1F7-6EB7BD0A6187}"/>
              </a:ext>
            </a:extLst>
          </p:cNvPr>
          <p:cNvSpPr txBox="1"/>
          <p:nvPr/>
        </p:nvSpPr>
        <p:spPr>
          <a:xfrm>
            <a:off x="4860032" y="2492896"/>
            <a:ext cx="4248472" cy="3165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charset="2"/>
              <a:buChar char="²"/>
            </a:pPr>
            <a:r>
              <a:rPr lang="it-IT" sz="1500" dirty="0">
                <a:latin typeface="+mn-lt"/>
              </a:rPr>
              <a:t>Competenza e formazione;</a:t>
            </a:r>
          </a:p>
          <a:p>
            <a:pPr marL="285750" indent="-285750" algn="just">
              <a:lnSpc>
                <a:spcPct val="150000"/>
              </a:lnSpc>
              <a:buFont typeface="Wingdings" charset="2"/>
              <a:buChar char="²"/>
            </a:pPr>
            <a:r>
              <a:rPr lang="it-IT" sz="1500" dirty="0">
                <a:latin typeface="+mn-lt"/>
              </a:rPr>
              <a:t>Valutazione della conformità;</a:t>
            </a:r>
          </a:p>
          <a:p>
            <a:pPr marL="285750" indent="-285750" algn="just">
              <a:lnSpc>
                <a:spcPct val="150000"/>
              </a:lnSpc>
              <a:buFont typeface="Wingdings" charset="2"/>
              <a:buChar char="²"/>
            </a:pPr>
            <a:r>
              <a:rPr lang="it-IT" sz="1500" dirty="0">
                <a:latin typeface="+mn-lt"/>
              </a:rPr>
              <a:t>Audit interno;</a:t>
            </a:r>
          </a:p>
          <a:p>
            <a:pPr marL="285750" indent="-285750" algn="just">
              <a:lnSpc>
                <a:spcPct val="150000"/>
              </a:lnSpc>
              <a:buFont typeface="Wingdings" charset="2"/>
              <a:buChar char="²"/>
            </a:pPr>
            <a:r>
              <a:rPr lang="it-IT" sz="1500" dirty="0">
                <a:latin typeface="+mn-lt"/>
              </a:rPr>
              <a:t>Progettazione;</a:t>
            </a:r>
          </a:p>
          <a:p>
            <a:pPr marL="285750" indent="-285750" algn="just">
              <a:lnSpc>
                <a:spcPct val="150000"/>
              </a:lnSpc>
              <a:buFont typeface="Wingdings" charset="2"/>
              <a:buChar char="²"/>
            </a:pPr>
            <a:r>
              <a:rPr lang="it-IT" sz="1500" dirty="0">
                <a:latin typeface="+mn-lt"/>
              </a:rPr>
              <a:t>Misurazione e monitoraggio delle caratteristiche chiave;</a:t>
            </a:r>
          </a:p>
          <a:p>
            <a:pPr marL="285750" indent="-285750" algn="just">
              <a:lnSpc>
                <a:spcPct val="150000"/>
              </a:lnSpc>
              <a:buFont typeface="Wingdings" charset="2"/>
              <a:buChar char="²"/>
            </a:pPr>
            <a:r>
              <a:rPr lang="it-IT" sz="1500" dirty="0">
                <a:latin typeface="+mn-lt"/>
              </a:rPr>
              <a:t>Registrazioni manutenzione e taratura;</a:t>
            </a:r>
          </a:p>
          <a:p>
            <a:pPr marL="285750" indent="-285750" algn="just">
              <a:lnSpc>
                <a:spcPct val="150000"/>
              </a:lnSpc>
              <a:buFont typeface="Wingdings" charset="2"/>
              <a:buChar char="²"/>
            </a:pPr>
            <a:r>
              <a:rPr lang="it-IT" sz="1500" dirty="0">
                <a:latin typeface="+mn-lt"/>
              </a:rPr>
              <a:t>Azioni correttive e preventive;</a:t>
            </a:r>
          </a:p>
          <a:p>
            <a:pPr marL="285750" indent="-285750" algn="just">
              <a:lnSpc>
                <a:spcPct val="150000"/>
              </a:lnSpc>
              <a:buFont typeface="Wingdings" charset="2"/>
              <a:buChar char="²"/>
            </a:pPr>
            <a:r>
              <a:rPr lang="it-IT" sz="1500" dirty="0">
                <a:latin typeface="+mn-lt"/>
              </a:rPr>
              <a:t>Riesame della direzione.</a:t>
            </a:r>
          </a:p>
        </p:txBody>
      </p:sp>
    </p:spTree>
    <p:extLst>
      <p:ext uri="{BB962C8B-B14F-4D97-AF65-F5344CB8AC3E}">
        <p14:creationId xmlns:p14="http://schemas.microsoft.com/office/powerpoint/2010/main" val="7000777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60</a:t>
            </a:fld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FA1BCD2-1AE2-2447-BA3E-A709414F0256}"/>
              </a:ext>
            </a:extLst>
          </p:cNvPr>
          <p:cNvSpPr txBox="1"/>
          <p:nvPr/>
        </p:nvSpPr>
        <p:spPr>
          <a:xfrm>
            <a:off x="970029" y="908720"/>
            <a:ext cx="78504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>
                <a:solidFill>
                  <a:srgbClr val="0066B3"/>
                </a:solidFill>
                <a:latin typeface="Open Sans Semibold"/>
              </a:rPr>
              <a:t>STRUTTURA DEL SISTEMA DI GESTIONE ENERGIA: MANUALE SGI E ALLEGATI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93B224C-89F1-1740-9726-289500E51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987" y="1916832"/>
            <a:ext cx="65405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3070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61</a:t>
            </a:fld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FA1BCD2-1AE2-2447-BA3E-A709414F0256}"/>
              </a:ext>
            </a:extLst>
          </p:cNvPr>
          <p:cNvSpPr txBox="1"/>
          <p:nvPr/>
        </p:nvSpPr>
        <p:spPr>
          <a:xfrm>
            <a:off x="971601" y="476672"/>
            <a:ext cx="78488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>
                <a:solidFill>
                  <a:srgbClr val="0066B3"/>
                </a:solidFill>
                <a:latin typeface="Open Sans Semibold"/>
              </a:rPr>
              <a:t>STRUTTURA DEL SISTEMA DI GESTIONE ENERGIA: PROCEDURE OPERATIVE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DFD0F2B-E676-CB4E-8A56-BE92D167C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572" y="1399622"/>
            <a:ext cx="5325330" cy="515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5626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62</a:t>
            </a:fld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FA1BCD2-1AE2-2447-BA3E-A709414F0256}"/>
              </a:ext>
            </a:extLst>
          </p:cNvPr>
          <p:cNvSpPr txBox="1"/>
          <p:nvPr/>
        </p:nvSpPr>
        <p:spPr>
          <a:xfrm>
            <a:off x="771916" y="869559"/>
            <a:ext cx="8498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>
                <a:solidFill>
                  <a:srgbClr val="0066B3"/>
                </a:solidFill>
                <a:latin typeface="Open Sans Semibold"/>
              </a:rPr>
              <a:t>STRUTTURA DEL SISTEMA DI GESTIONE ENERGIA: REGISTRAZIONI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67B99D44-F9FC-3746-AA36-772EC77C7E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176"/>
          <a:stretch/>
        </p:blipFill>
        <p:spPr>
          <a:xfrm>
            <a:off x="4988867" y="2799201"/>
            <a:ext cx="3601833" cy="2734896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C99C1000-12C8-634A-8D2B-8F5AE9902E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22" b="89049"/>
          <a:stretch/>
        </p:blipFill>
        <p:spPr>
          <a:xfrm>
            <a:off x="4983677" y="2166354"/>
            <a:ext cx="3607023" cy="641974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2F85FDE3-43EE-CA46-9211-0643AECCCC5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041" b="45884"/>
          <a:stretch/>
        </p:blipFill>
        <p:spPr>
          <a:xfrm>
            <a:off x="971600" y="2166354"/>
            <a:ext cx="3915980" cy="336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24237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63</a:t>
            </a:fld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FA1BCD2-1AE2-2447-BA3E-A709414F0256}"/>
              </a:ext>
            </a:extLst>
          </p:cNvPr>
          <p:cNvSpPr txBox="1"/>
          <p:nvPr/>
        </p:nvSpPr>
        <p:spPr>
          <a:xfrm>
            <a:off x="898021" y="872714"/>
            <a:ext cx="7706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ESEMPIO: OBIETTIVI E TRAGUARDI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54154E2C-09DC-AF41-82F8-A500BF71F8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980" y="3068960"/>
            <a:ext cx="8249325" cy="1336563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522E5D5-DA58-D147-9131-16FA561BF6C8}"/>
              </a:ext>
            </a:extLst>
          </p:cNvPr>
          <p:cNvSpPr txBox="1"/>
          <p:nvPr/>
        </p:nvSpPr>
        <p:spPr>
          <a:xfrm>
            <a:off x="909979" y="1484784"/>
            <a:ext cx="7776821" cy="1088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La Direzione assicura che, per i pertinenti livelli e funzioni, siano stabiliti gli obiettivi e i traguardi di miglioramento, compresi i traguardi specifici per i parametri che hanno un impatto significativo sull’efficienza energetica. </a:t>
            </a:r>
          </a:p>
        </p:txBody>
      </p:sp>
    </p:spTree>
    <p:extLst>
      <p:ext uri="{BB962C8B-B14F-4D97-AF65-F5344CB8AC3E}">
        <p14:creationId xmlns:p14="http://schemas.microsoft.com/office/powerpoint/2010/main" val="267624771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64</a:t>
            </a:fld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FA1BCD2-1AE2-2447-BA3E-A709414F0256}"/>
              </a:ext>
            </a:extLst>
          </p:cNvPr>
          <p:cNvSpPr txBox="1"/>
          <p:nvPr/>
        </p:nvSpPr>
        <p:spPr>
          <a:xfrm>
            <a:off x="927446" y="992244"/>
            <a:ext cx="8498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OBIETTIVI E TRAGUARDI: Prestazione Energetica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680EFAE6-DF56-B34C-B8CA-F5CCA1620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462" y="1809029"/>
            <a:ext cx="7730338" cy="1750773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6AF7D39A-D652-EF48-A2E9-78066889D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009" y="3956660"/>
            <a:ext cx="7912945" cy="175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69933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65</a:t>
            </a:fld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FA1BCD2-1AE2-2447-BA3E-A709414F0256}"/>
              </a:ext>
            </a:extLst>
          </p:cNvPr>
          <p:cNvSpPr txBox="1"/>
          <p:nvPr/>
        </p:nvSpPr>
        <p:spPr>
          <a:xfrm>
            <a:off x="899629" y="898042"/>
            <a:ext cx="8498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ESEMPIO: REGISTRO OPPORTUNITÁ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67EE410-6E46-4B4E-9419-4E341F190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629" y="1667457"/>
            <a:ext cx="7950183" cy="2504029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535AD26A-A02F-AF4C-81AA-753F6B5FD864}"/>
              </a:ext>
            </a:extLst>
          </p:cNvPr>
          <p:cNvSpPr/>
          <p:nvPr/>
        </p:nvSpPr>
        <p:spPr bwMode="auto">
          <a:xfrm>
            <a:off x="1259632" y="1660386"/>
            <a:ext cx="288032" cy="3600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etaPlusLF" charset="0"/>
            </a:endParaRPr>
          </a:p>
        </p:txBody>
      </p:sp>
      <p:cxnSp>
        <p:nvCxnSpPr>
          <p:cNvPr id="9" name="Connettore 1 8">
            <a:extLst>
              <a:ext uri="{FF2B5EF4-FFF2-40B4-BE49-F238E27FC236}">
                <a16:creationId xmlns:a16="http://schemas.microsoft.com/office/drawing/2014/main" id="{4921541A-A144-C94B-9438-892CF05FC58D}"/>
              </a:ext>
            </a:extLst>
          </p:cNvPr>
          <p:cNvCxnSpPr>
            <a:cxnSpLocks/>
          </p:cNvCxnSpPr>
          <p:nvPr/>
        </p:nvCxnSpPr>
        <p:spPr bwMode="auto">
          <a:xfrm>
            <a:off x="899592" y="1993715"/>
            <a:ext cx="678421" cy="3430"/>
          </a:xfrm>
          <a:prstGeom prst="line">
            <a:avLst/>
          </a:prstGeom>
          <a:solidFill>
            <a:srgbClr val="BAD5E6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72735228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66</a:t>
            </a:fld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FA1BCD2-1AE2-2447-BA3E-A709414F0256}"/>
              </a:ext>
            </a:extLst>
          </p:cNvPr>
          <p:cNvSpPr txBox="1"/>
          <p:nvPr/>
        </p:nvSpPr>
        <p:spPr>
          <a:xfrm>
            <a:off x="827584" y="898041"/>
            <a:ext cx="8498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ESEMPIO: REGISTRO OPPORTUNITÁ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BC962A2-13DF-B84F-953A-63BFEFBDC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1298151"/>
            <a:ext cx="5652000" cy="511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55922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67</a:t>
            </a:fld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FA1BCD2-1AE2-2447-BA3E-A709414F0256}"/>
              </a:ext>
            </a:extLst>
          </p:cNvPr>
          <p:cNvSpPr txBox="1"/>
          <p:nvPr/>
        </p:nvSpPr>
        <p:spPr>
          <a:xfrm>
            <a:off x="755576" y="718482"/>
            <a:ext cx="8498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ESEMPIO: PIANIFICAZIONE E VERIFICA DELLA PROGETTAZIONE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506865E-F35A-7D43-B94C-3FF85139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1298151"/>
            <a:ext cx="4032448" cy="5334262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86AD6E0A-34B1-F04A-97D3-ED58A8689298}"/>
              </a:ext>
            </a:extLst>
          </p:cNvPr>
          <p:cNvSpPr/>
          <p:nvPr/>
        </p:nvSpPr>
        <p:spPr bwMode="auto">
          <a:xfrm>
            <a:off x="2559107" y="1298151"/>
            <a:ext cx="288032" cy="4494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etaPlusLF" charset="0"/>
            </a:endParaRPr>
          </a:p>
        </p:txBody>
      </p:sp>
      <p:cxnSp>
        <p:nvCxnSpPr>
          <p:cNvPr id="4" name="Connettore 1 3">
            <a:extLst>
              <a:ext uri="{FF2B5EF4-FFF2-40B4-BE49-F238E27FC236}">
                <a16:creationId xmlns:a16="http://schemas.microsoft.com/office/drawing/2014/main" id="{C10FAF61-21BA-0341-AD17-59FEAEA07F22}"/>
              </a:ext>
            </a:extLst>
          </p:cNvPr>
          <p:cNvCxnSpPr>
            <a:cxnSpLocks/>
          </p:cNvCxnSpPr>
          <p:nvPr/>
        </p:nvCxnSpPr>
        <p:spPr bwMode="auto">
          <a:xfrm flipV="1">
            <a:off x="2555776" y="1298152"/>
            <a:ext cx="0" cy="449480"/>
          </a:xfrm>
          <a:prstGeom prst="line">
            <a:avLst/>
          </a:prstGeom>
          <a:solidFill>
            <a:srgbClr val="BAD5E6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Connettore 1 8">
            <a:extLst>
              <a:ext uri="{FF2B5EF4-FFF2-40B4-BE49-F238E27FC236}">
                <a16:creationId xmlns:a16="http://schemas.microsoft.com/office/drawing/2014/main" id="{9F9743EC-3E3D-154B-8B6D-E65CB1FCF6AE}"/>
              </a:ext>
            </a:extLst>
          </p:cNvPr>
          <p:cNvCxnSpPr>
            <a:cxnSpLocks/>
          </p:cNvCxnSpPr>
          <p:nvPr/>
        </p:nvCxnSpPr>
        <p:spPr bwMode="auto">
          <a:xfrm flipH="1">
            <a:off x="2555777" y="1298151"/>
            <a:ext cx="1080119" cy="0"/>
          </a:xfrm>
          <a:prstGeom prst="line">
            <a:avLst/>
          </a:prstGeom>
          <a:solidFill>
            <a:srgbClr val="BAD5E6"/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78002112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68</a:t>
            </a:fld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FA1BCD2-1AE2-2447-BA3E-A709414F0256}"/>
              </a:ext>
            </a:extLst>
          </p:cNvPr>
          <p:cNvSpPr txBox="1"/>
          <p:nvPr/>
        </p:nvSpPr>
        <p:spPr>
          <a:xfrm>
            <a:off x="1043608" y="836712"/>
            <a:ext cx="8498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ESEMPIO: PIANO DI MIGLIORAMENTO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B25B89A-D45B-8644-8DAD-535BB3355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622422"/>
            <a:ext cx="7781114" cy="2243982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DD39B2C4-B414-0240-B302-07F8A8E074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668"/>
          <a:stretch/>
        </p:blipFill>
        <p:spPr>
          <a:xfrm>
            <a:off x="1083824" y="4001926"/>
            <a:ext cx="3460642" cy="2467304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42BA9C7B-5552-CE4E-849A-5F285CB37A85}"/>
              </a:ext>
            </a:extLst>
          </p:cNvPr>
          <p:cNvSpPr/>
          <p:nvPr/>
        </p:nvSpPr>
        <p:spPr bwMode="auto">
          <a:xfrm>
            <a:off x="1331640" y="1586182"/>
            <a:ext cx="314584" cy="3306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etaPlusLF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25943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69</a:t>
            </a:fld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FA1BCD2-1AE2-2447-BA3E-A709414F0256}"/>
              </a:ext>
            </a:extLst>
          </p:cNvPr>
          <p:cNvSpPr txBox="1"/>
          <p:nvPr/>
        </p:nvSpPr>
        <p:spPr>
          <a:xfrm>
            <a:off x="899592" y="929860"/>
            <a:ext cx="8498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ESEMPIO: INDICATORE DI PRESTAZIONE ENERGETICA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C87AA51-8076-B242-BC2B-1E4DFF694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799" y="1452353"/>
            <a:ext cx="7635001" cy="4781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79151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70</a:t>
            </a:fld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FA1BCD2-1AE2-2447-BA3E-A709414F0256}"/>
              </a:ext>
            </a:extLst>
          </p:cNvPr>
          <p:cNvSpPr txBox="1"/>
          <p:nvPr/>
        </p:nvSpPr>
        <p:spPr>
          <a:xfrm>
            <a:off x="316652" y="898041"/>
            <a:ext cx="8498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ESEMPIO: SIGNIFICATIVITÁ DEGLI USI ENERGETICI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1EDFCF6-65B2-9D42-999B-784CE1879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75" y="1544415"/>
            <a:ext cx="4615273" cy="4620696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7F55D0A3-E156-5340-8DAB-21AFF6E0A2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365" r="24985"/>
          <a:stretch/>
        </p:blipFill>
        <p:spPr>
          <a:xfrm>
            <a:off x="5414100" y="2204864"/>
            <a:ext cx="3729900" cy="3373915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1D674D13-5E1E-1F41-B0B0-CC58CA458097}"/>
              </a:ext>
            </a:extLst>
          </p:cNvPr>
          <p:cNvSpPr/>
          <p:nvPr/>
        </p:nvSpPr>
        <p:spPr bwMode="auto">
          <a:xfrm>
            <a:off x="1043608" y="1556792"/>
            <a:ext cx="458599" cy="474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etaPlusLF" charset="0"/>
            </a:endParaRPr>
          </a:p>
        </p:txBody>
      </p:sp>
      <p:cxnSp>
        <p:nvCxnSpPr>
          <p:cNvPr id="4" name="Connettore 1 3">
            <a:extLst>
              <a:ext uri="{FF2B5EF4-FFF2-40B4-BE49-F238E27FC236}">
                <a16:creationId xmlns:a16="http://schemas.microsoft.com/office/drawing/2014/main" id="{B2D48864-2535-134E-9614-E8F117621223}"/>
              </a:ext>
            </a:extLst>
          </p:cNvPr>
          <p:cNvCxnSpPr>
            <a:cxnSpLocks/>
          </p:cNvCxnSpPr>
          <p:nvPr/>
        </p:nvCxnSpPr>
        <p:spPr bwMode="auto">
          <a:xfrm>
            <a:off x="899592" y="1556792"/>
            <a:ext cx="726956" cy="0"/>
          </a:xfrm>
          <a:prstGeom prst="line">
            <a:avLst/>
          </a:prstGeom>
          <a:solidFill>
            <a:srgbClr val="BAD5E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32847119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71</a:t>
            </a:fld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FA1BCD2-1AE2-2447-BA3E-A709414F0256}"/>
              </a:ext>
            </a:extLst>
          </p:cNvPr>
          <p:cNvSpPr txBox="1"/>
          <p:nvPr/>
        </p:nvSpPr>
        <p:spPr>
          <a:xfrm>
            <a:off x="953577" y="862941"/>
            <a:ext cx="8498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ESEMPIO: ELENCO STRUMENTI DI MISURA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CDB7951-DE54-0B44-BCBD-FC68A4DDC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55" y="1263051"/>
            <a:ext cx="8216908" cy="5452606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478D539B-7E56-2244-A394-737E1B539113}"/>
              </a:ext>
            </a:extLst>
          </p:cNvPr>
          <p:cNvSpPr/>
          <p:nvPr/>
        </p:nvSpPr>
        <p:spPr bwMode="auto">
          <a:xfrm>
            <a:off x="827584" y="1263051"/>
            <a:ext cx="288032" cy="3657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etaPlusLF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84618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72</a:t>
            </a:fld>
            <a:endParaRPr lang="it-IT" dirty="0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68A3E0C-3B56-A744-84BD-9EA3EC0B1293}"/>
              </a:ext>
            </a:extLst>
          </p:cNvPr>
          <p:cNvSpPr/>
          <p:nvPr/>
        </p:nvSpPr>
        <p:spPr>
          <a:xfrm>
            <a:off x="831769" y="1343818"/>
            <a:ext cx="7882334" cy="2675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lang="it-IT" sz="1600" dirty="0">
                <a:latin typeface="+mn-lt"/>
              </a:rPr>
              <a:t>Nel dicembre 2018 il Ministero dello Sviluppo Economico ha pubblicato in merito alle diagnosi energetiche richieste dal d.lgs. n.102/2014 e alle certificazioni secondo la norma ISO 50001 un articolo dove viene chiarito che « </a:t>
            </a: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La grande impresa che adotta un sistema di  gestione volontaria ISO 50001, certificato da un Organismo di  certificazione regolarmente accreditato, non è tenuta ad eseguire la diagnosi</a:t>
            </a:r>
            <a:r>
              <a:rPr lang="it-IT" sz="1600" i="1" dirty="0">
                <a:solidFill>
                  <a:srgbClr val="FF7A33"/>
                </a:solidFill>
                <a:latin typeface="+mn-lt"/>
              </a:rPr>
              <a:t> </a:t>
            </a:r>
            <a:r>
              <a:rPr lang="it-IT" sz="1600" i="1" dirty="0">
                <a:latin typeface="+mn-lt"/>
              </a:rPr>
              <a:t>di cui all’articolo 8, comma 1, d.lgs. n.102/2014 a condizione che  il sistema di gestione in questione includa un audit energetico realizzato in  conformità ai dettati di cui all'allegato 2 del citato decreto».</a:t>
            </a:r>
            <a:endParaRPr lang="it-IT" sz="2000" dirty="0">
              <a:latin typeface="+mn-lt"/>
            </a:endParaRPr>
          </a:p>
          <a:p>
            <a:pPr marL="0" lvl="1" algn="just">
              <a:lnSpc>
                <a:spcPct val="150000"/>
              </a:lnSpc>
            </a:pPr>
            <a:endParaRPr lang="it-IT" sz="100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6EB8B7B-864D-A446-B797-24917848A813}"/>
              </a:ext>
            </a:extLst>
          </p:cNvPr>
          <p:cNvSpPr txBox="1"/>
          <p:nvPr/>
        </p:nvSpPr>
        <p:spPr>
          <a:xfrm>
            <a:off x="835583" y="579218"/>
            <a:ext cx="84961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66B3"/>
                </a:solidFill>
                <a:latin typeface="Open Sans Semibold"/>
              </a:rPr>
              <a:t>CHIARIMENTI DA PARTE DEL MINISTERO DELLO SVILUPPO ECONOMICO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1239CF4-02A0-A04B-BABD-C55F4E260B76}"/>
              </a:ext>
            </a:extLst>
          </p:cNvPr>
          <p:cNvSpPr txBox="1"/>
          <p:nvPr/>
        </p:nvSpPr>
        <p:spPr>
          <a:xfrm>
            <a:off x="878317" y="4186569"/>
            <a:ext cx="83021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200" dirty="0">
                <a:latin typeface="+mn-lt"/>
              </a:rPr>
              <a:t>Le imprese certificate ISO 50001 sono tenute ad inviare ad ENEA</a:t>
            </a:r>
            <a:r>
              <a:rPr lang="it-IT" sz="1200" dirty="0"/>
              <a:t>:</a:t>
            </a:r>
            <a:endParaRPr lang="it-IT" sz="1600" dirty="0"/>
          </a:p>
        </p:txBody>
      </p:sp>
      <p:sp>
        <p:nvSpPr>
          <p:cNvPr id="8" name="object 9">
            <a:extLst>
              <a:ext uri="{FF2B5EF4-FFF2-40B4-BE49-F238E27FC236}">
                <a16:creationId xmlns:a16="http://schemas.microsoft.com/office/drawing/2014/main" id="{F169FC5D-F464-8646-8EA7-D90DA0707181}"/>
              </a:ext>
            </a:extLst>
          </p:cNvPr>
          <p:cNvSpPr/>
          <p:nvPr/>
        </p:nvSpPr>
        <p:spPr>
          <a:xfrm>
            <a:off x="983388" y="4593876"/>
            <a:ext cx="1644396" cy="486000"/>
          </a:xfrm>
          <a:custGeom>
            <a:avLst/>
            <a:gdLst/>
            <a:ahLst/>
            <a:cxnLst/>
            <a:rect l="l" t="t" r="r" b="b"/>
            <a:pathLst>
              <a:path w="4017645" h="1407160">
                <a:moveTo>
                  <a:pt x="3782822" y="0"/>
                </a:moveTo>
                <a:lnTo>
                  <a:pt x="234441" y="0"/>
                </a:lnTo>
                <a:lnTo>
                  <a:pt x="187194" y="4760"/>
                </a:lnTo>
                <a:lnTo>
                  <a:pt x="143187" y="18415"/>
                </a:lnTo>
                <a:lnTo>
                  <a:pt x="103364" y="40022"/>
                </a:lnTo>
                <a:lnTo>
                  <a:pt x="68667" y="68643"/>
                </a:lnTo>
                <a:lnTo>
                  <a:pt x="40039" y="103336"/>
                </a:lnTo>
                <a:lnTo>
                  <a:pt x="18423" y="143160"/>
                </a:lnTo>
                <a:lnTo>
                  <a:pt x="4763" y="187176"/>
                </a:lnTo>
                <a:lnTo>
                  <a:pt x="0" y="234442"/>
                </a:lnTo>
                <a:lnTo>
                  <a:pt x="0" y="1172210"/>
                </a:lnTo>
                <a:lnTo>
                  <a:pt x="4763" y="1219475"/>
                </a:lnTo>
                <a:lnTo>
                  <a:pt x="18423" y="1263491"/>
                </a:lnTo>
                <a:lnTo>
                  <a:pt x="40039" y="1303315"/>
                </a:lnTo>
                <a:lnTo>
                  <a:pt x="68667" y="1338008"/>
                </a:lnTo>
                <a:lnTo>
                  <a:pt x="103364" y="1366629"/>
                </a:lnTo>
                <a:lnTo>
                  <a:pt x="143187" y="1388237"/>
                </a:lnTo>
                <a:lnTo>
                  <a:pt x="187194" y="1401891"/>
                </a:lnTo>
                <a:lnTo>
                  <a:pt x="234441" y="1406652"/>
                </a:lnTo>
                <a:lnTo>
                  <a:pt x="3782822" y="1406652"/>
                </a:lnTo>
                <a:lnTo>
                  <a:pt x="3830087" y="1401891"/>
                </a:lnTo>
                <a:lnTo>
                  <a:pt x="3874103" y="1388237"/>
                </a:lnTo>
                <a:lnTo>
                  <a:pt x="3913927" y="1366629"/>
                </a:lnTo>
                <a:lnTo>
                  <a:pt x="3948620" y="1338008"/>
                </a:lnTo>
                <a:lnTo>
                  <a:pt x="3977241" y="1303315"/>
                </a:lnTo>
                <a:lnTo>
                  <a:pt x="3998849" y="1263491"/>
                </a:lnTo>
                <a:lnTo>
                  <a:pt x="4012503" y="1219475"/>
                </a:lnTo>
                <a:lnTo>
                  <a:pt x="4017264" y="1172210"/>
                </a:lnTo>
                <a:lnTo>
                  <a:pt x="4017264" y="234442"/>
                </a:lnTo>
                <a:lnTo>
                  <a:pt x="4012503" y="187176"/>
                </a:lnTo>
                <a:lnTo>
                  <a:pt x="3998849" y="143160"/>
                </a:lnTo>
                <a:lnTo>
                  <a:pt x="3977241" y="103336"/>
                </a:lnTo>
                <a:lnTo>
                  <a:pt x="3948620" y="68643"/>
                </a:lnTo>
                <a:lnTo>
                  <a:pt x="3913927" y="40022"/>
                </a:lnTo>
                <a:lnTo>
                  <a:pt x="3874103" y="18415"/>
                </a:lnTo>
                <a:lnTo>
                  <a:pt x="3830087" y="4760"/>
                </a:lnTo>
                <a:lnTo>
                  <a:pt x="3782822" y="0"/>
                </a:lnTo>
                <a:close/>
              </a:path>
            </a:pathLst>
          </a:custGeom>
          <a:solidFill>
            <a:srgbClr val="FF7A33"/>
          </a:solidFill>
        </p:spPr>
        <p:txBody>
          <a:bodyPr wrap="square" lIns="0" tIns="0" rIns="0" bIns="0" rtlCol="0"/>
          <a:lstStyle/>
          <a:p>
            <a:pPr algn="ctr"/>
            <a:endParaRPr dirty="0">
              <a:highlight>
                <a:srgbClr val="FF7A33"/>
              </a:highlight>
            </a:endParaRPr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E1B4E15E-666D-504D-8BB9-5FE4688B064B}"/>
              </a:ext>
            </a:extLst>
          </p:cNvPr>
          <p:cNvSpPr/>
          <p:nvPr/>
        </p:nvSpPr>
        <p:spPr>
          <a:xfrm>
            <a:off x="983388" y="5958892"/>
            <a:ext cx="1644396" cy="575328"/>
          </a:xfrm>
          <a:custGeom>
            <a:avLst/>
            <a:gdLst/>
            <a:ahLst/>
            <a:cxnLst/>
            <a:rect l="l" t="t" r="r" b="b"/>
            <a:pathLst>
              <a:path w="4017645" h="1407160">
                <a:moveTo>
                  <a:pt x="3782822" y="0"/>
                </a:moveTo>
                <a:lnTo>
                  <a:pt x="234441" y="0"/>
                </a:lnTo>
                <a:lnTo>
                  <a:pt x="187194" y="4760"/>
                </a:lnTo>
                <a:lnTo>
                  <a:pt x="143187" y="18415"/>
                </a:lnTo>
                <a:lnTo>
                  <a:pt x="103364" y="40022"/>
                </a:lnTo>
                <a:lnTo>
                  <a:pt x="68667" y="68643"/>
                </a:lnTo>
                <a:lnTo>
                  <a:pt x="40039" y="103336"/>
                </a:lnTo>
                <a:lnTo>
                  <a:pt x="18423" y="143160"/>
                </a:lnTo>
                <a:lnTo>
                  <a:pt x="4763" y="187176"/>
                </a:lnTo>
                <a:lnTo>
                  <a:pt x="0" y="234442"/>
                </a:lnTo>
                <a:lnTo>
                  <a:pt x="0" y="1172210"/>
                </a:lnTo>
                <a:lnTo>
                  <a:pt x="4763" y="1219475"/>
                </a:lnTo>
                <a:lnTo>
                  <a:pt x="18423" y="1263491"/>
                </a:lnTo>
                <a:lnTo>
                  <a:pt x="40039" y="1303315"/>
                </a:lnTo>
                <a:lnTo>
                  <a:pt x="68667" y="1338008"/>
                </a:lnTo>
                <a:lnTo>
                  <a:pt x="103364" y="1366629"/>
                </a:lnTo>
                <a:lnTo>
                  <a:pt x="143187" y="1388237"/>
                </a:lnTo>
                <a:lnTo>
                  <a:pt x="187194" y="1401891"/>
                </a:lnTo>
                <a:lnTo>
                  <a:pt x="234441" y="1406652"/>
                </a:lnTo>
                <a:lnTo>
                  <a:pt x="3782822" y="1406652"/>
                </a:lnTo>
                <a:lnTo>
                  <a:pt x="3830087" y="1401891"/>
                </a:lnTo>
                <a:lnTo>
                  <a:pt x="3874103" y="1388237"/>
                </a:lnTo>
                <a:lnTo>
                  <a:pt x="3913927" y="1366629"/>
                </a:lnTo>
                <a:lnTo>
                  <a:pt x="3948620" y="1338008"/>
                </a:lnTo>
                <a:lnTo>
                  <a:pt x="3977241" y="1303315"/>
                </a:lnTo>
                <a:lnTo>
                  <a:pt x="3998849" y="1263491"/>
                </a:lnTo>
                <a:lnTo>
                  <a:pt x="4012503" y="1219475"/>
                </a:lnTo>
                <a:lnTo>
                  <a:pt x="4017264" y="1172210"/>
                </a:lnTo>
                <a:lnTo>
                  <a:pt x="4017264" y="234442"/>
                </a:lnTo>
                <a:lnTo>
                  <a:pt x="4012503" y="187176"/>
                </a:lnTo>
                <a:lnTo>
                  <a:pt x="3998849" y="143160"/>
                </a:lnTo>
                <a:lnTo>
                  <a:pt x="3977241" y="103336"/>
                </a:lnTo>
                <a:lnTo>
                  <a:pt x="3948620" y="68643"/>
                </a:lnTo>
                <a:lnTo>
                  <a:pt x="3913927" y="40022"/>
                </a:lnTo>
                <a:lnTo>
                  <a:pt x="3874103" y="18415"/>
                </a:lnTo>
                <a:lnTo>
                  <a:pt x="3830087" y="4760"/>
                </a:lnTo>
                <a:lnTo>
                  <a:pt x="3782822" y="0"/>
                </a:lnTo>
                <a:close/>
              </a:path>
            </a:pathLst>
          </a:custGeom>
          <a:solidFill>
            <a:srgbClr val="FF7A33"/>
          </a:solidFill>
        </p:spPr>
        <p:txBody>
          <a:bodyPr wrap="square" lIns="0" tIns="0" rIns="0" bIns="0" rtlCol="0"/>
          <a:lstStyle/>
          <a:p>
            <a:pPr algn="ctr"/>
            <a:endParaRPr dirty="0">
              <a:highlight>
                <a:srgbClr val="FF7A33"/>
              </a:highlight>
            </a:endParaRPr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9F6974C6-5FE8-9041-A326-8ABE09626003}"/>
              </a:ext>
            </a:extLst>
          </p:cNvPr>
          <p:cNvSpPr txBox="1"/>
          <p:nvPr/>
        </p:nvSpPr>
        <p:spPr>
          <a:xfrm>
            <a:off x="2664720" y="4723755"/>
            <a:ext cx="3203424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algn="just">
              <a:lnSpc>
                <a:spcPct val="100000"/>
              </a:lnSpc>
              <a:spcBef>
                <a:spcPts val="105"/>
              </a:spcBef>
              <a:tabLst>
                <a:tab pos="127635" algn="l"/>
              </a:tabLst>
            </a:pPr>
            <a:r>
              <a:rPr sz="1050" dirty="0">
                <a:latin typeface="+mn-lt"/>
              </a:rPr>
              <a:t>Copia del certificato in corso di validità</a:t>
            </a:r>
          </a:p>
        </p:txBody>
      </p:sp>
      <p:sp>
        <p:nvSpPr>
          <p:cNvPr id="12" name="object 13">
            <a:extLst>
              <a:ext uri="{FF2B5EF4-FFF2-40B4-BE49-F238E27FC236}">
                <a16:creationId xmlns:a16="http://schemas.microsoft.com/office/drawing/2014/main" id="{4DF187F7-D786-8D4A-8C6F-EA67D5137E13}"/>
              </a:ext>
            </a:extLst>
          </p:cNvPr>
          <p:cNvSpPr txBox="1"/>
          <p:nvPr/>
        </p:nvSpPr>
        <p:spPr>
          <a:xfrm>
            <a:off x="2701890" y="5275251"/>
            <a:ext cx="5614526" cy="439991"/>
          </a:xfrm>
          <a:prstGeom prst="rect">
            <a:avLst/>
          </a:prstGeom>
        </p:spPr>
        <p:txBody>
          <a:bodyPr vert="horz" wrap="square" lIns="0" tIns="42544" rIns="0" bIns="0" rtlCol="0">
            <a:spAutoFit/>
          </a:bodyPr>
          <a:lstStyle/>
          <a:p>
            <a:pPr marL="12700" marR="5080" algn="just">
              <a:lnSpc>
                <a:spcPct val="86300"/>
              </a:lnSpc>
              <a:spcBef>
                <a:spcPts val="334"/>
              </a:spcBef>
              <a:tabLst>
                <a:tab pos="127000" algn="l"/>
              </a:tabLst>
            </a:pPr>
            <a:r>
              <a:rPr lang="it-IT" sz="1000" spc="-5" dirty="0">
                <a:solidFill>
                  <a:srgbClr val="333333"/>
                </a:solidFill>
                <a:latin typeface="+mn-lt"/>
                <a:cs typeface="Arial"/>
              </a:rPr>
              <a:t>Documento, tramite il quale è possibile notare secondo quali  criteri </a:t>
            </a:r>
            <a:r>
              <a:rPr lang="it-IT" sz="1000" dirty="0">
                <a:solidFill>
                  <a:srgbClr val="333333"/>
                </a:solidFill>
                <a:latin typeface="+mn-lt"/>
                <a:cs typeface="Arial"/>
              </a:rPr>
              <a:t>e </a:t>
            </a:r>
            <a:r>
              <a:rPr lang="it-IT" sz="1000" spc="-5" dirty="0">
                <a:solidFill>
                  <a:srgbClr val="333333"/>
                </a:solidFill>
                <a:latin typeface="+mn-lt"/>
                <a:cs typeface="Arial"/>
              </a:rPr>
              <a:t>modalità </a:t>
            </a:r>
            <a:r>
              <a:rPr lang="it-IT" sz="1000" dirty="0">
                <a:solidFill>
                  <a:srgbClr val="333333"/>
                </a:solidFill>
                <a:latin typeface="+mn-lt"/>
                <a:cs typeface="Arial"/>
              </a:rPr>
              <a:t>il </a:t>
            </a:r>
            <a:r>
              <a:rPr lang="it-IT" sz="1000" spc="-5" dirty="0">
                <a:solidFill>
                  <a:srgbClr val="333333"/>
                </a:solidFill>
                <a:latin typeface="+mn-lt"/>
                <a:cs typeface="Arial"/>
              </a:rPr>
              <a:t>sistema di gestione dell’energia ISO 50001 </a:t>
            </a:r>
            <a:r>
              <a:rPr lang="it-IT" sz="1000" dirty="0">
                <a:solidFill>
                  <a:srgbClr val="333333"/>
                </a:solidFill>
                <a:latin typeface="+mn-lt"/>
                <a:cs typeface="Arial"/>
              </a:rPr>
              <a:t>risponde </a:t>
            </a:r>
            <a:r>
              <a:rPr lang="it-IT" sz="1000" spc="-5" dirty="0">
                <a:solidFill>
                  <a:srgbClr val="333333"/>
                </a:solidFill>
                <a:latin typeface="+mn-lt"/>
                <a:cs typeface="Arial"/>
              </a:rPr>
              <a:t>ai requisiti dell’Allegato </a:t>
            </a:r>
            <a:r>
              <a:rPr lang="it-IT" sz="1000" dirty="0">
                <a:solidFill>
                  <a:srgbClr val="333333"/>
                </a:solidFill>
                <a:latin typeface="+mn-lt"/>
                <a:cs typeface="Arial"/>
              </a:rPr>
              <a:t>2 </a:t>
            </a:r>
            <a:r>
              <a:rPr lang="it-IT" sz="1000" spc="-5" dirty="0">
                <a:solidFill>
                  <a:srgbClr val="333333"/>
                </a:solidFill>
                <a:latin typeface="+mn-lt"/>
                <a:cs typeface="Arial"/>
              </a:rPr>
              <a:t>Dlgs.102/14. </a:t>
            </a:r>
            <a:r>
              <a:rPr lang="it-IT" sz="1000" dirty="0">
                <a:solidFill>
                  <a:srgbClr val="333333"/>
                </a:solidFill>
                <a:latin typeface="+mn-lt"/>
                <a:cs typeface="Arial"/>
              </a:rPr>
              <a:t>In </a:t>
            </a:r>
            <a:r>
              <a:rPr lang="it-IT" sz="1000" spc="-5" dirty="0">
                <a:solidFill>
                  <a:srgbClr val="333333"/>
                </a:solidFill>
                <a:latin typeface="+mn-lt"/>
                <a:cs typeface="Arial"/>
              </a:rPr>
              <a:t>tale matrice  </a:t>
            </a:r>
            <a:r>
              <a:rPr lang="it-IT" sz="1000" dirty="0">
                <a:solidFill>
                  <a:srgbClr val="333333"/>
                </a:solidFill>
                <a:latin typeface="+mn-lt"/>
                <a:cs typeface="Arial"/>
              </a:rPr>
              <a:t>si </a:t>
            </a:r>
            <a:r>
              <a:rPr lang="it-IT" sz="1000" spc="-5" dirty="0">
                <a:solidFill>
                  <a:srgbClr val="333333"/>
                </a:solidFill>
                <a:latin typeface="+mn-lt"/>
                <a:cs typeface="Arial"/>
              </a:rPr>
              <a:t>deve indicare anche </a:t>
            </a:r>
            <a:r>
              <a:rPr lang="it-IT" sz="1000" dirty="0">
                <a:solidFill>
                  <a:srgbClr val="333333"/>
                </a:solidFill>
                <a:latin typeface="+mn-lt"/>
                <a:cs typeface="Arial"/>
              </a:rPr>
              <a:t>il </a:t>
            </a:r>
            <a:r>
              <a:rPr lang="it-IT" sz="1000" spc="-5" dirty="0">
                <a:solidFill>
                  <a:srgbClr val="333333"/>
                </a:solidFill>
                <a:latin typeface="+mn-lt"/>
                <a:cs typeface="Arial"/>
              </a:rPr>
              <a:t>confine certificato</a:t>
            </a:r>
            <a:endParaRPr lang="it-IT" sz="1000" dirty="0">
              <a:latin typeface="+mn-lt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F27A076A-D425-7A46-A40D-9CA9EE30AD30}"/>
              </a:ext>
            </a:extLst>
          </p:cNvPr>
          <p:cNvSpPr txBox="1"/>
          <p:nvPr/>
        </p:nvSpPr>
        <p:spPr>
          <a:xfrm>
            <a:off x="2770904" y="6021288"/>
            <a:ext cx="5833544" cy="439991"/>
          </a:xfrm>
          <a:prstGeom prst="rect">
            <a:avLst/>
          </a:prstGeom>
        </p:spPr>
        <p:txBody>
          <a:bodyPr vert="horz" wrap="square" lIns="0" tIns="42544" rIns="0" bIns="0" rtlCol="0">
            <a:spAutoFit/>
          </a:bodyPr>
          <a:lstStyle/>
          <a:p>
            <a:pPr marL="12065" marR="5080" algn="just">
              <a:lnSpc>
                <a:spcPct val="86300"/>
              </a:lnSpc>
              <a:spcBef>
                <a:spcPts val="334"/>
              </a:spcBef>
              <a:tabLst>
                <a:tab pos="127635" algn="l"/>
              </a:tabLst>
            </a:pPr>
            <a:r>
              <a:rPr lang="it-IT" sz="1000" spc="-5" dirty="0">
                <a:solidFill>
                  <a:srgbClr val="333333"/>
                </a:solidFill>
                <a:latin typeface="+mn-lt"/>
                <a:cs typeface="Arial"/>
              </a:rPr>
              <a:t>Contenente elementi quantitativi degli indicatori EnPI di prestazione energetica delle  </a:t>
            </a:r>
            <a:r>
              <a:rPr lang="it-IT" sz="1000" dirty="0">
                <a:solidFill>
                  <a:srgbClr val="333333"/>
                </a:solidFill>
                <a:latin typeface="+mn-lt"/>
                <a:cs typeface="Arial"/>
              </a:rPr>
              <a:t>principali aree </a:t>
            </a:r>
            <a:r>
              <a:rPr lang="it-IT" sz="1000" spc="-5" dirty="0">
                <a:solidFill>
                  <a:srgbClr val="333333"/>
                </a:solidFill>
                <a:latin typeface="+mn-lt"/>
                <a:cs typeface="Arial"/>
              </a:rPr>
              <a:t>individuate  dall’organizzazione, </a:t>
            </a:r>
            <a:r>
              <a:rPr lang="it-IT" sz="1000" dirty="0">
                <a:solidFill>
                  <a:srgbClr val="333333"/>
                </a:solidFill>
                <a:latin typeface="+mn-lt"/>
                <a:cs typeface="Arial"/>
              </a:rPr>
              <a:t>seguendo le </a:t>
            </a:r>
            <a:r>
              <a:rPr lang="it-IT" sz="1000" spc="-5" dirty="0">
                <a:solidFill>
                  <a:srgbClr val="333333"/>
                </a:solidFill>
                <a:latin typeface="+mn-lt"/>
                <a:cs typeface="Arial"/>
              </a:rPr>
              <a:t>indicazioni fornite </a:t>
            </a:r>
            <a:r>
              <a:rPr lang="it-IT" sz="1000" spc="-10" dirty="0">
                <a:solidFill>
                  <a:srgbClr val="333333"/>
                </a:solidFill>
                <a:latin typeface="+mn-lt"/>
                <a:cs typeface="Arial"/>
              </a:rPr>
              <a:t>da </a:t>
            </a:r>
            <a:r>
              <a:rPr lang="it-IT" sz="1000" spc="-5" dirty="0">
                <a:solidFill>
                  <a:srgbClr val="333333"/>
                </a:solidFill>
                <a:latin typeface="+mn-lt"/>
                <a:cs typeface="Arial"/>
              </a:rPr>
              <a:t>ENEA nell’ambito delle </a:t>
            </a:r>
            <a:r>
              <a:rPr lang="it-IT" sz="1000" dirty="0">
                <a:solidFill>
                  <a:srgbClr val="333333"/>
                </a:solidFill>
                <a:latin typeface="+mn-lt"/>
                <a:cs typeface="Arial"/>
              </a:rPr>
              <a:t>“Linee  </a:t>
            </a:r>
            <a:r>
              <a:rPr lang="it-IT" sz="1000" spc="-5" dirty="0">
                <a:solidFill>
                  <a:srgbClr val="333333"/>
                </a:solidFill>
                <a:latin typeface="+mn-lt"/>
                <a:cs typeface="Arial"/>
              </a:rPr>
              <a:t>Guida per </a:t>
            </a:r>
            <a:r>
              <a:rPr lang="it-IT" sz="1000" dirty="0">
                <a:solidFill>
                  <a:srgbClr val="333333"/>
                </a:solidFill>
                <a:latin typeface="+mn-lt"/>
                <a:cs typeface="Arial"/>
              </a:rPr>
              <a:t>il </a:t>
            </a:r>
            <a:r>
              <a:rPr lang="it-IT" sz="1000" spc="-5" dirty="0">
                <a:solidFill>
                  <a:srgbClr val="333333"/>
                </a:solidFill>
                <a:latin typeface="+mn-lt"/>
                <a:cs typeface="Arial"/>
              </a:rPr>
              <a:t>Monitoraggio nel settore industriale.</a:t>
            </a:r>
            <a:endParaRPr lang="it-IT" sz="1000" dirty="0">
              <a:latin typeface="+mn-lt"/>
              <a:cs typeface="Arial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A5D8468-3D3D-A344-ADEC-33E85E896A1A}"/>
              </a:ext>
            </a:extLst>
          </p:cNvPr>
          <p:cNvSpPr txBox="1"/>
          <p:nvPr/>
        </p:nvSpPr>
        <p:spPr>
          <a:xfrm>
            <a:off x="911380" y="4707304"/>
            <a:ext cx="16443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 dirty="0"/>
              <a:t>Certificato ISO 50001</a:t>
            </a:r>
            <a:endParaRPr lang="it-IT" sz="2400" b="1" dirty="0"/>
          </a:p>
        </p:txBody>
      </p:sp>
      <p:sp>
        <p:nvSpPr>
          <p:cNvPr id="15" name="object 9">
            <a:extLst>
              <a:ext uri="{FF2B5EF4-FFF2-40B4-BE49-F238E27FC236}">
                <a16:creationId xmlns:a16="http://schemas.microsoft.com/office/drawing/2014/main" id="{37D6C6EE-06EB-9440-A4C2-FB3B980440A5}"/>
              </a:ext>
            </a:extLst>
          </p:cNvPr>
          <p:cNvSpPr/>
          <p:nvPr/>
        </p:nvSpPr>
        <p:spPr>
          <a:xfrm>
            <a:off x="983388" y="5263747"/>
            <a:ext cx="1644396" cy="484672"/>
          </a:xfrm>
          <a:custGeom>
            <a:avLst/>
            <a:gdLst/>
            <a:ahLst/>
            <a:cxnLst/>
            <a:rect l="l" t="t" r="r" b="b"/>
            <a:pathLst>
              <a:path w="4017645" h="1407160">
                <a:moveTo>
                  <a:pt x="3782822" y="0"/>
                </a:moveTo>
                <a:lnTo>
                  <a:pt x="234441" y="0"/>
                </a:lnTo>
                <a:lnTo>
                  <a:pt x="187194" y="4760"/>
                </a:lnTo>
                <a:lnTo>
                  <a:pt x="143187" y="18415"/>
                </a:lnTo>
                <a:lnTo>
                  <a:pt x="103364" y="40022"/>
                </a:lnTo>
                <a:lnTo>
                  <a:pt x="68667" y="68643"/>
                </a:lnTo>
                <a:lnTo>
                  <a:pt x="40039" y="103336"/>
                </a:lnTo>
                <a:lnTo>
                  <a:pt x="18423" y="143160"/>
                </a:lnTo>
                <a:lnTo>
                  <a:pt x="4763" y="187176"/>
                </a:lnTo>
                <a:lnTo>
                  <a:pt x="0" y="234442"/>
                </a:lnTo>
                <a:lnTo>
                  <a:pt x="0" y="1172210"/>
                </a:lnTo>
                <a:lnTo>
                  <a:pt x="4763" y="1219475"/>
                </a:lnTo>
                <a:lnTo>
                  <a:pt x="18423" y="1263491"/>
                </a:lnTo>
                <a:lnTo>
                  <a:pt x="40039" y="1303315"/>
                </a:lnTo>
                <a:lnTo>
                  <a:pt x="68667" y="1338008"/>
                </a:lnTo>
                <a:lnTo>
                  <a:pt x="103364" y="1366629"/>
                </a:lnTo>
                <a:lnTo>
                  <a:pt x="143187" y="1388237"/>
                </a:lnTo>
                <a:lnTo>
                  <a:pt x="187194" y="1401891"/>
                </a:lnTo>
                <a:lnTo>
                  <a:pt x="234441" y="1406652"/>
                </a:lnTo>
                <a:lnTo>
                  <a:pt x="3782822" y="1406652"/>
                </a:lnTo>
                <a:lnTo>
                  <a:pt x="3830087" y="1401891"/>
                </a:lnTo>
                <a:lnTo>
                  <a:pt x="3874103" y="1388237"/>
                </a:lnTo>
                <a:lnTo>
                  <a:pt x="3913927" y="1366629"/>
                </a:lnTo>
                <a:lnTo>
                  <a:pt x="3948620" y="1338008"/>
                </a:lnTo>
                <a:lnTo>
                  <a:pt x="3977241" y="1303315"/>
                </a:lnTo>
                <a:lnTo>
                  <a:pt x="3998849" y="1263491"/>
                </a:lnTo>
                <a:lnTo>
                  <a:pt x="4012503" y="1219475"/>
                </a:lnTo>
                <a:lnTo>
                  <a:pt x="4017264" y="1172210"/>
                </a:lnTo>
                <a:lnTo>
                  <a:pt x="4017264" y="234442"/>
                </a:lnTo>
                <a:lnTo>
                  <a:pt x="4012503" y="187176"/>
                </a:lnTo>
                <a:lnTo>
                  <a:pt x="3998849" y="143160"/>
                </a:lnTo>
                <a:lnTo>
                  <a:pt x="3977241" y="103336"/>
                </a:lnTo>
                <a:lnTo>
                  <a:pt x="3948620" y="68643"/>
                </a:lnTo>
                <a:lnTo>
                  <a:pt x="3913927" y="40022"/>
                </a:lnTo>
                <a:lnTo>
                  <a:pt x="3874103" y="18415"/>
                </a:lnTo>
                <a:lnTo>
                  <a:pt x="3830087" y="4760"/>
                </a:lnTo>
                <a:lnTo>
                  <a:pt x="3782822" y="0"/>
                </a:lnTo>
                <a:close/>
              </a:path>
            </a:pathLst>
          </a:custGeom>
          <a:solidFill>
            <a:srgbClr val="FF7A33"/>
          </a:solidFill>
        </p:spPr>
        <p:txBody>
          <a:bodyPr wrap="square" lIns="0" tIns="0" rIns="0" bIns="0" rtlCol="0"/>
          <a:lstStyle/>
          <a:p>
            <a:pPr algn="ctr"/>
            <a:endParaRPr dirty="0">
              <a:highlight>
                <a:srgbClr val="FF7A33"/>
              </a:highlight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E9B5B866-EDF3-1F49-BAF3-2D3442D911B4}"/>
              </a:ext>
            </a:extLst>
          </p:cNvPr>
          <p:cNvSpPr txBox="1"/>
          <p:nvPr/>
        </p:nvSpPr>
        <p:spPr>
          <a:xfrm>
            <a:off x="899592" y="6114325"/>
            <a:ext cx="16443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 dirty="0"/>
              <a:t>File Excel riepilogativo</a:t>
            </a:r>
            <a:endParaRPr lang="it-IT" sz="2400" b="1" dirty="0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C0F9140D-61EE-D148-AF0B-2C175107C1EA}"/>
              </a:ext>
            </a:extLst>
          </p:cNvPr>
          <p:cNvSpPr txBox="1"/>
          <p:nvPr/>
        </p:nvSpPr>
        <p:spPr>
          <a:xfrm>
            <a:off x="839372" y="5368288"/>
            <a:ext cx="164439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050" b="1" dirty="0"/>
              <a:t>Matrice di sistema</a:t>
            </a:r>
            <a:endParaRPr lang="it-IT" sz="2400" b="1" dirty="0"/>
          </a:p>
        </p:txBody>
      </p:sp>
    </p:spTree>
    <p:extLst>
      <p:ext uri="{BB962C8B-B14F-4D97-AF65-F5344CB8AC3E}">
        <p14:creationId xmlns:p14="http://schemas.microsoft.com/office/powerpoint/2010/main" val="44142826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73</a:t>
            </a:fld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11F88E2-8CE9-7B49-9AEC-25CA78AFE29C}"/>
              </a:ext>
            </a:extLst>
          </p:cNvPr>
          <p:cNvSpPr txBox="1"/>
          <p:nvPr/>
        </p:nvSpPr>
        <p:spPr>
          <a:xfrm>
            <a:off x="995797" y="908720"/>
            <a:ext cx="2424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CASO MULTISITO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68A3E0C-3B56-A744-84BD-9EA3EC0B1293}"/>
              </a:ext>
            </a:extLst>
          </p:cNvPr>
          <p:cNvSpPr/>
          <p:nvPr/>
        </p:nvSpPr>
        <p:spPr>
          <a:xfrm>
            <a:off x="923789" y="1412776"/>
            <a:ext cx="7763011" cy="2536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Nel caso di impresa multisito, i siti produttivi da sottoporre a diagnosi  energetica possono essere individuati secondo le regole della  clusterizzazione considerando l’insieme di  tutti i siti gestiti dall’impresa, compresi quelli inseriti nel confine certificato ISO 50001. </a:t>
            </a:r>
          </a:p>
          <a:p>
            <a:pPr algn="just">
              <a:lnSpc>
                <a:spcPct val="150000"/>
              </a:lnSpc>
            </a:pPr>
            <a:endParaRPr lang="it-IT" sz="1500" dirty="0">
              <a:latin typeface="+mn-lt"/>
            </a:endParaRPr>
          </a:p>
          <a:p>
            <a:pPr algn="just">
              <a:lnSpc>
                <a:spcPct val="150000"/>
              </a:lnSpc>
            </a:pP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Le Diagnosi Energetiche </a:t>
            </a:r>
            <a:r>
              <a:rPr lang="it-IT" sz="1500" dirty="0">
                <a:latin typeface="+mn-lt"/>
              </a:rPr>
              <a:t>dovranno essere eseguite solamente per i siti posti al di fuori del perimetro certificato e se tutti i siti  individuati ricadessero nel confine certificato non sarà necessario  effettuare diagnosi energetiche.</a:t>
            </a:r>
          </a:p>
          <a:p>
            <a:pPr marL="0" lvl="1" algn="just">
              <a:lnSpc>
                <a:spcPct val="150000"/>
              </a:lnSpc>
            </a:pPr>
            <a:endParaRPr lang="it-IT" sz="100" dirty="0"/>
          </a:p>
        </p:txBody>
      </p:sp>
    </p:spTree>
    <p:extLst>
      <p:ext uri="{BB962C8B-B14F-4D97-AF65-F5344CB8AC3E}">
        <p14:creationId xmlns:p14="http://schemas.microsoft.com/office/powerpoint/2010/main" val="225320439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74</a:t>
            </a:fld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11F88E2-8CE9-7B49-9AEC-25CA78AFE29C}"/>
              </a:ext>
            </a:extLst>
          </p:cNvPr>
          <p:cNvSpPr txBox="1"/>
          <p:nvPr/>
        </p:nvSpPr>
        <p:spPr>
          <a:xfrm>
            <a:off x="815620" y="911941"/>
            <a:ext cx="8292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DOCUMENTAZIONE RICHIESTA DA ENEA IN CASO DI ISO 50001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68A3E0C-3B56-A744-84BD-9EA3EC0B1293}"/>
              </a:ext>
            </a:extLst>
          </p:cNvPr>
          <p:cNvSpPr/>
          <p:nvPr/>
        </p:nvSpPr>
        <p:spPr>
          <a:xfrm>
            <a:off x="815621" y="1232138"/>
            <a:ext cx="8004852" cy="5306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I siti già in possesso delle diagnosi secondo gli schemi di certificazione di cui sopra, vanno comunque inseriti nell'elenco dei siti produttivi dell’impresa da sottoporre a diagnosi e da considerare ai fini dell’applicazione della metodologia di campionamento.</a:t>
            </a:r>
          </a:p>
          <a:p>
            <a:pPr algn="just">
              <a:lnSpc>
                <a:spcPct val="150000"/>
              </a:lnSpc>
            </a:pPr>
            <a:r>
              <a:rPr lang="it-IT" sz="1500" dirty="0">
                <a:latin typeface="+mn-lt"/>
              </a:rPr>
              <a:t>Qualora risultassero tra i prescelti, si potrà inviare la diagnosi già eseguita sugli stessi, se conforme all’allegato 2 del d.lgs. 102/2014 ed ancora in corso di validità.</a:t>
            </a:r>
          </a:p>
          <a:p>
            <a:pPr algn="just">
              <a:lnSpc>
                <a:spcPct val="150000"/>
              </a:lnSpc>
            </a:pPr>
            <a:endParaRPr lang="it-IT" sz="1500" dirty="0">
              <a:solidFill>
                <a:srgbClr val="FF8B4F"/>
              </a:solidFill>
              <a:latin typeface="+mn-lt"/>
            </a:endParaRPr>
          </a:p>
          <a:p>
            <a:pPr algn="just">
              <a:lnSpc>
                <a:spcPct val="150000"/>
              </a:lnSpc>
            </a:pPr>
            <a:r>
              <a:rPr lang="it-IT" sz="15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Nuova composizione </a:t>
            </a:r>
            <a:r>
              <a:rPr lang="it-IT" sz="1500" dirty="0">
                <a:latin typeface="+mn-lt"/>
              </a:rPr>
              <a:t>del dossier di Diagnosi Energetica (in caso di ISO 50001):</a:t>
            </a:r>
          </a:p>
          <a:p>
            <a:pPr marL="685800" lvl="1" indent="-228600" algn="just">
              <a:lnSpc>
                <a:spcPct val="150000"/>
              </a:lnSpc>
              <a:buAutoNum type="arabicPeriod"/>
            </a:pPr>
            <a:r>
              <a:rPr lang="it-IT" sz="1500" dirty="0">
                <a:latin typeface="+mn-lt"/>
              </a:rPr>
              <a:t>Format per le Grandi Imprese che adottano un SGE volontario UNI CEI EN ISO 50001&lt;Matrice di sistema&gt;;</a:t>
            </a:r>
          </a:p>
          <a:p>
            <a:pPr marL="685800" lvl="1" indent="-228600" algn="just">
              <a:lnSpc>
                <a:spcPct val="150000"/>
              </a:lnSpc>
              <a:buAutoNum type="arabicPeriod"/>
            </a:pPr>
            <a:endParaRPr lang="it-IT" sz="1500" dirty="0">
              <a:latin typeface="+mn-lt"/>
            </a:endParaRPr>
          </a:p>
          <a:p>
            <a:pPr marL="685800" lvl="1" indent="-228600" algn="just">
              <a:lnSpc>
                <a:spcPct val="150000"/>
              </a:lnSpc>
              <a:buFont typeface="+mj-lt"/>
              <a:buAutoNum type="arabicPeriod"/>
            </a:pPr>
            <a:r>
              <a:rPr lang="it-IT" sz="1500" dirty="0">
                <a:latin typeface="+mn-lt"/>
              </a:rPr>
              <a:t>Certificato di conformità del SGE alle ISO 50001;</a:t>
            </a:r>
          </a:p>
          <a:p>
            <a:pPr marL="685800" lvl="1" indent="-228600" algn="just">
              <a:lnSpc>
                <a:spcPct val="150000"/>
              </a:lnSpc>
              <a:buFont typeface="+mj-lt"/>
              <a:buAutoNum type="arabicPeriod"/>
            </a:pPr>
            <a:endParaRPr lang="it-IT" sz="1500" dirty="0">
              <a:latin typeface="+mn-lt"/>
            </a:endParaRPr>
          </a:p>
          <a:p>
            <a:pPr marL="685800" lvl="1" indent="-228600" algn="just">
              <a:lnSpc>
                <a:spcPct val="150000"/>
              </a:lnSpc>
              <a:buFont typeface="+mj-lt"/>
              <a:buAutoNum type="arabicPeriod"/>
            </a:pPr>
            <a:r>
              <a:rPr lang="it-IT" sz="1500" dirty="0">
                <a:latin typeface="+mn-lt"/>
              </a:rPr>
              <a:t>File riepilogo dati energetici;</a:t>
            </a:r>
          </a:p>
          <a:p>
            <a:pPr marL="685800" lvl="1" indent="-228600" algn="just">
              <a:lnSpc>
                <a:spcPct val="150000"/>
              </a:lnSpc>
              <a:buFont typeface="+mj-lt"/>
              <a:buAutoNum type="arabicPeriod"/>
            </a:pPr>
            <a:endParaRPr lang="it-IT" sz="1500" dirty="0">
              <a:latin typeface="+mn-lt"/>
            </a:endParaRPr>
          </a:p>
          <a:p>
            <a:pPr marL="685800" lvl="1" indent="-228600" algn="just">
              <a:lnSpc>
                <a:spcPct val="150000"/>
              </a:lnSpc>
              <a:buFont typeface="+mj-lt"/>
              <a:buAutoNum type="arabicPeriod"/>
            </a:pPr>
            <a:r>
              <a:rPr lang="it-IT" sz="1500" dirty="0">
                <a:latin typeface="+mn-lt"/>
              </a:rPr>
              <a:t>Format di Clusterizzazione per imprese multi sito.</a:t>
            </a:r>
          </a:p>
          <a:p>
            <a:pPr marL="0" lvl="1" algn="just">
              <a:lnSpc>
                <a:spcPct val="150000"/>
              </a:lnSpc>
            </a:pPr>
            <a:endParaRPr lang="it-IT" sz="100" dirty="0"/>
          </a:p>
        </p:txBody>
      </p:sp>
    </p:spTree>
    <p:extLst>
      <p:ext uri="{BB962C8B-B14F-4D97-AF65-F5344CB8AC3E}">
        <p14:creationId xmlns:p14="http://schemas.microsoft.com/office/powerpoint/2010/main" val="51493313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75</a:t>
            </a:fld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11F88E2-8CE9-7B49-9AEC-25CA78AFE29C}"/>
              </a:ext>
            </a:extLst>
          </p:cNvPr>
          <p:cNvSpPr txBox="1"/>
          <p:nvPr/>
        </p:nvSpPr>
        <p:spPr>
          <a:xfrm>
            <a:off x="971600" y="90872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MATRICE DI SISTEMA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754E611-8FC9-9C47-AD31-84D20CABC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448" y="1412776"/>
            <a:ext cx="7560000" cy="503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7833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9F8E458-984A-A74B-832F-214C0C57C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2BA41-8CFD-4C0C-B3FB-B1083478E358}" type="slidenum">
              <a:rPr lang="it-IT" smtClean="0"/>
              <a:pPr/>
              <a:t>76</a:t>
            </a:fld>
            <a:endParaRPr lang="it-IT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11F88E2-8CE9-7B49-9AEC-25CA78AFE29C}"/>
              </a:ext>
            </a:extLst>
          </p:cNvPr>
          <p:cNvSpPr txBox="1"/>
          <p:nvPr/>
        </p:nvSpPr>
        <p:spPr>
          <a:xfrm>
            <a:off x="899592" y="908720"/>
            <a:ext cx="3024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>
                <a:solidFill>
                  <a:srgbClr val="0070C0"/>
                </a:solidFill>
                <a:latin typeface="Helvetica Neue"/>
                <a:ea typeface="+mj-ea"/>
                <a:cs typeface="Helvetica Neue"/>
              </a:rPr>
              <a:t>MATRICE DI SISTEMA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E10174D-B3D6-6B43-BE96-A5FB2C3B7A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8" b="587"/>
          <a:stretch/>
        </p:blipFill>
        <p:spPr>
          <a:xfrm>
            <a:off x="971600" y="1315446"/>
            <a:ext cx="7704856" cy="517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59356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/>
          <p:cNvSpPr/>
          <p:nvPr/>
        </p:nvSpPr>
        <p:spPr>
          <a:xfrm>
            <a:off x="6156176" y="6631690"/>
            <a:ext cx="2232248" cy="226310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85000"/>
                </a:schemeClr>
              </a:gs>
              <a:gs pos="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07 / Marzo / 2024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160852" y="2938053"/>
            <a:ext cx="3672408" cy="360040"/>
          </a:xfrm>
        </p:spPr>
        <p:txBody>
          <a:bodyPr anchor="t">
            <a:noAutofit/>
          </a:bodyPr>
          <a:lstStyle/>
          <a:p>
            <a:pPr algn="l"/>
            <a:r>
              <a:rPr lang="it-IT" sz="1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GRAZIE PER L’ATTENZIONE</a:t>
            </a:r>
            <a:endParaRPr lang="it-IT" sz="1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755576" y="6165304"/>
            <a:ext cx="2232248" cy="2263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100000">
                <a:schemeClr val="bg1"/>
              </a:gs>
              <a:gs pos="0">
                <a:schemeClr val="tx2">
                  <a:lumMod val="75000"/>
                  <a:tint val="44500"/>
                  <a:satMod val="160000"/>
                </a:schemeClr>
              </a:gs>
              <a:gs pos="0">
                <a:schemeClr val="tx2">
                  <a:lumMod val="7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Stefano Bennati</a:t>
            </a:r>
          </a:p>
        </p:txBody>
      </p:sp>
      <p:sp>
        <p:nvSpPr>
          <p:cNvPr id="28" name="Segnaposto piè di pagina 5"/>
          <p:cNvSpPr>
            <a:spLocks noGrp="1"/>
          </p:cNvSpPr>
          <p:nvPr>
            <p:ph type="ftr" sz="quarter" idx="4294967295"/>
          </p:nvPr>
        </p:nvSpPr>
        <p:spPr>
          <a:xfrm>
            <a:off x="2215662" y="6342335"/>
            <a:ext cx="5562789" cy="365125"/>
          </a:xfrm>
          <a:prstGeom prst="rect">
            <a:avLst/>
          </a:prstGeom>
        </p:spPr>
        <p:txBody>
          <a:bodyPr/>
          <a:lstStyle/>
          <a:p>
            <a:pPr marL="223838" marR="873125" lvl="1" algn="ctr">
              <a:lnSpc>
                <a:spcPct val="120000"/>
              </a:lnSpc>
            </a:pPr>
            <a:r>
              <a:rPr lang="it-IT" sz="12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IL SISTEMA DI GESTIONE ENERGIA ISO 50001:2018</a:t>
            </a:r>
          </a:p>
        </p:txBody>
      </p:sp>
      <p:cxnSp>
        <p:nvCxnSpPr>
          <p:cNvPr id="29" name="Connettore 1 28"/>
          <p:cNvCxnSpPr/>
          <p:nvPr/>
        </p:nvCxnSpPr>
        <p:spPr>
          <a:xfrm>
            <a:off x="0" y="6165304"/>
            <a:ext cx="9144000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1 30"/>
          <p:cNvCxnSpPr/>
          <p:nvPr/>
        </p:nvCxnSpPr>
        <p:spPr>
          <a:xfrm>
            <a:off x="8388424" y="6640785"/>
            <a:ext cx="0" cy="21600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/>
          <p:cNvCxnSpPr/>
          <p:nvPr/>
        </p:nvCxnSpPr>
        <p:spPr>
          <a:xfrm>
            <a:off x="2303375" y="6635452"/>
            <a:ext cx="6840625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1 32"/>
          <p:cNvCxnSpPr/>
          <p:nvPr/>
        </p:nvCxnSpPr>
        <p:spPr>
          <a:xfrm>
            <a:off x="755576" y="6381328"/>
            <a:ext cx="6157057" cy="0"/>
          </a:xfrm>
          <a:prstGeom prst="line">
            <a:avLst/>
          </a:prstGeom>
          <a:ln w="12700" cmpd="sng">
            <a:solidFill>
              <a:srgbClr val="0F68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ttangolo 14"/>
          <p:cNvSpPr/>
          <p:nvPr/>
        </p:nvSpPr>
        <p:spPr>
          <a:xfrm>
            <a:off x="0" y="0"/>
            <a:ext cx="755645" cy="6858000"/>
          </a:xfrm>
          <a:prstGeom prst="rect">
            <a:avLst/>
          </a:prstGeom>
          <a:solidFill>
            <a:srgbClr val="0F6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9" name="Immagine 19">
            <a:hlinkClick r:id="rId3"/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9" r="16002"/>
          <a:stretch/>
        </p:blipFill>
        <p:spPr>
          <a:xfrm>
            <a:off x="72040" y="69007"/>
            <a:ext cx="615946" cy="997873"/>
          </a:xfrm>
          <a:prstGeom prst="rect">
            <a:avLst/>
          </a:prstGeom>
        </p:spPr>
      </p:pic>
      <p:pic>
        <p:nvPicPr>
          <p:cNvPr id="20" name="Immagine 3">
            <a:extLst>
              <a:ext uri="{FF2B5EF4-FFF2-40B4-BE49-F238E27FC236}">
                <a16:creationId xmlns:a16="http://schemas.microsoft.com/office/drawing/2014/main" id="{5780B6C5-A94C-4A72-9570-6B137D1755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0" y="5955142"/>
            <a:ext cx="611562" cy="610680"/>
          </a:xfrm>
          <a:prstGeom prst="rect">
            <a:avLst/>
          </a:prstGeom>
        </p:spPr>
      </p:pic>
      <p:sp>
        <p:nvSpPr>
          <p:cNvPr id="21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8388424" y="6616402"/>
            <a:ext cx="755576" cy="232073"/>
          </a:xfrm>
        </p:spPr>
        <p:txBody>
          <a:bodyPr/>
          <a:lstStyle/>
          <a:p>
            <a:pPr algn="ctr"/>
            <a:r>
              <a:rPr lang="it-IT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1000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pag. </a:t>
            </a:r>
            <a:fld id="{3C56A391-3BD0-4B98-9060-C303FD0DC19F}" type="slidenum">
              <a:rPr lang="it-IT" sz="100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pPr algn="ctr"/>
              <a:t>77</a:t>
            </a:fld>
            <a:endParaRPr lang="it-IT" sz="1000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862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254</TotalTime>
  <Words>4623</Words>
  <Application>Microsoft Macintosh PowerPoint</Application>
  <PresentationFormat>Presentazione su schermo (4:3)</PresentationFormat>
  <Paragraphs>753</Paragraphs>
  <Slides>77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77</vt:i4>
      </vt:variant>
    </vt:vector>
  </HeadingPairs>
  <TitlesOfParts>
    <vt:vector size="88" baseType="lpstr">
      <vt:lpstr>Arial</vt:lpstr>
      <vt:lpstr>Calibri</vt:lpstr>
      <vt:lpstr>Courier New</vt:lpstr>
      <vt:lpstr>Helvetica</vt:lpstr>
      <vt:lpstr>Helvetica Neue</vt:lpstr>
      <vt:lpstr>Impact</vt:lpstr>
      <vt:lpstr>MetaPlusLF</vt:lpstr>
      <vt:lpstr>Open Sans Semibold</vt:lpstr>
      <vt:lpstr>Wingdings</vt:lpstr>
      <vt:lpstr>Wingdings 2</vt:lpstr>
      <vt:lpstr>Tema di Office</vt:lpstr>
      <vt:lpstr>Presentazione standard di PowerPoint</vt:lpstr>
      <vt:lpstr>Indice degli argomenti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 PER L’ATTENZIONE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fulvi_f</dc:creator>
  <cp:lastModifiedBy>Stefano Bennati</cp:lastModifiedBy>
  <cp:revision>40</cp:revision>
  <dcterms:created xsi:type="dcterms:W3CDTF">2013-04-02T13:36:43Z</dcterms:created>
  <dcterms:modified xsi:type="dcterms:W3CDTF">2024-03-07T15:28:41Z</dcterms:modified>
</cp:coreProperties>
</file>