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533" r:id="rId2"/>
    <p:sldId id="595" r:id="rId3"/>
    <p:sldId id="613" r:id="rId4"/>
    <p:sldId id="640" r:id="rId5"/>
    <p:sldId id="641" r:id="rId6"/>
    <p:sldId id="642" r:id="rId7"/>
    <p:sldId id="643" r:id="rId8"/>
    <p:sldId id="644" r:id="rId9"/>
    <p:sldId id="645" r:id="rId10"/>
    <p:sldId id="646" r:id="rId11"/>
    <p:sldId id="647" r:id="rId12"/>
    <p:sldId id="648" r:id="rId13"/>
    <p:sldId id="649" r:id="rId14"/>
    <p:sldId id="650" r:id="rId15"/>
    <p:sldId id="651" r:id="rId16"/>
    <p:sldId id="652" r:id="rId17"/>
    <p:sldId id="653" r:id="rId18"/>
    <p:sldId id="654" r:id="rId19"/>
    <p:sldId id="655" r:id="rId20"/>
    <p:sldId id="656" r:id="rId21"/>
    <p:sldId id="657" r:id="rId22"/>
    <p:sldId id="658" r:id="rId23"/>
    <p:sldId id="659" r:id="rId24"/>
    <p:sldId id="660" r:id="rId25"/>
    <p:sldId id="661" r:id="rId26"/>
    <p:sldId id="662" r:id="rId27"/>
    <p:sldId id="663" r:id="rId28"/>
    <p:sldId id="664" r:id="rId29"/>
    <p:sldId id="665" r:id="rId30"/>
    <p:sldId id="666" r:id="rId31"/>
    <p:sldId id="667" r:id="rId32"/>
    <p:sldId id="668" r:id="rId33"/>
    <p:sldId id="669" r:id="rId34"/>
    <p:sldId id="670" r:id="rId35"/>
    <p:sldId id="671" r:id="rId36"/>
    <p:sldId id="672" r:id="rId37"/>
    <p:sldId id="673" r:id="rId38"/>
    <p:sldId id="639" r:id="rId39"/>
    <p:sldId id="564" r:id="rId40"/>
  </p:sldIdLst>
  <p:sldSz cx="9906000" cy="6858000" type="A4"/>
  <p:notesSz cx="6669088" cy="9928225"/>
  <p:defaultTextStyle>
    <a:defPPr>
      <a:defRPr lang="it-IT"/>
    </a:defPPr>
    <a:lvl1pPr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1pPr>
    <a:lvl2pPr marL="4572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5pPr>
    <a:lvl6pPr marL="2286000" algn="l" defTabSz="914400" rtl="0" eaLnBrk="1" latinLnBrk="0" hangingPunct="1">
      <a:defRPr sz="2200" kern="1200">
        <a:solidFill>
          <a:schemeClr val="tx1"/>
        </a:solidFill>
        <a:latin typeface="Arial Narrow" panose="020B0606020202030204" pitchFamily="34" charset="0"/>
        <a:ea typeface="+mn-ea"/>
        <a:cs typeface="+mn-cs"/>
      </a:defRPr>
    </a:lvl6pPr>
    <a:lvl7pPr marL="2743200" algn="l" defTabSz="914400" rtl="0" eaLnBrk="1" latinLnBrk="0" hangingPunct="1">
      <a:defRPr sz="2200" kern="1200">
        <a:solidFill>
          <a:schemeClr val="tx1"/>
        </a:solidFill>
        <a:latin typeface="Arial Narrow" panose="020B0606020202030204" pitchFamily="34" charset="0"/>
        <a:ea typeface="+mn-ea"/>
        <a:cs typeface="+mn-cs"/>
      </a:defRPr>
    </a:lvl7pPr>
    <a:lvl8pPr marL="3200400" algn="l" defTabSz="914400" rtl="0" eaLnBrk="1" latinLnBrk="0" hangingPunct="1">
      <a:defRPr sz="2200" kern="1200">
        <a:solidFill>
          <a:schemeClr val="tx1"/>
        </a:solidFill>
        <a:latin typeface="Arial Narrow" panose="020B0606020202030204" pitchFamily="34" charset="0"/>
        <a:ea typeface="+mn-ea"/>
        <a:cs typeface="+mn-cs"/>
      </a:defRPr>
    </a:lvl8pPr>
    <a:lvl9pPr marL="3657600" algn="l" defTabSz="914400" rtl="0" eaLnBrk="1" latinLnBrk="0" hangingPunct="1">
      <a:defRPr sz="22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550">
          <p15:clr>
            <a:srgbClr val="A4A3A4"/>
          </p15:clr>
        </p15:guide>
        <p15:guide id="2" pos="194">
          <p15:clr>
            <a:srgbClr val="A4A3A4"/>
          </p15:clr>
        </p15:guide>
      </p15:sldGuideLst>
    </p:ext>
    <p:ext uri="{2D200454-40CA-4A62-9FC3-DE9A4176ACB9}">
      <p15:notesGuideLst xmlns:p15="http://schemas.microsoft.com/office/powerpoint/2012/main">
        <p15:guide id="1" orient="horz" pos="3127">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66FF"/>
    <a:srgbClr val="000099"/>
    <a:srgbClr val="66FF33"/>
    <a:srgbClr val="FF9900"/>
    <a:srgbClr val="FFFF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Stile medio 3 - Color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le medio 3 - Color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42" autoAdjust="0"/>
    <p:restoredTop sz="93445" autoAdjust="0"/>
  </p:normalViewPr>
  <p:slideViewPr>
    <p:cSldViewPr snapToGrid="0">
      <p:cViewPr varScale="1">
        <p:scale>
          <a:sx n="103" d="100"/>
          <a:sy n="103" d="100"/>
        </p:scale>
        <p:origin x="1752" y="114"/>
      </p:cViewPr>
      <p:guideLst>
        <p:guide orient="horz" pos="550"/>
        <p:guide pos="19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notesViewPr>
    <p:cSldViewPr snapToGrid="0">
      <p:cViewPr varScale="1">
        <p:scale>
          <a:sx n="76" d="100"/>
          <a:sy n="76" d="100"/>
        </p:scale>
        <p:origin x="3336" y="108"/>
      </p:cViewPr>
      <p:guideLst>
        <p:guide orient="horz" pos="3127"/>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6C5EF40-64D6-42AC-9037-3787F5F99A57}"/>
              </a:ext>
            </a:extLst>
          </p:cNvPr>
          <p:cNvSpPr>
            <a:spLocks noGrp="1" noChangeArrowheads="1"/>
          </p:cNvSpPr>
          <p:nvPr>
            <p:ph type="hdr" sz="quarter"/>
          </p:nvPr>
        </p:nvSpPr>
        <p:spPr bwMode="auto">
          <a:xfrm>
            <a:off x="0" y="0"/>
            <a:ext cx="2890838" cy="496888"/>
          </a:xfrm>
          <a:prstGeom prst="rect">
            <a:avLst/>
          </a:prstGeom>
          <a:noFill/>
          <a:ln w="9525">
            <a:noFill/>
            <a:miter lim="800000"/>
            <a:headEnd/>
            <a:tailEnd/>
          </a:ln>
          <a:effectLst/>
        </p:spPr>
        <p:txBody>
          <a:bodyPr vert="horz" wrap="square" lIns="93166" tIns="46584" rIns="93166" bIns="46584" numCol="1" anchor="t" anchorCtr="0" compatLnSpc="1">
            <a:prstTxWarp prst="textNoShape">
              <a:avLst/>
            </a:prstTxWarp>
          </a:bodyPr>
          <a:lstStyle>
            <a:lvl1pPr defTabSz="931863" eaLnBrk="1" hangingPunct="1">
              <a:spcBef>
                <a:spcPct val="0"/>
              </a:spcBef>
              <a:defRPr sz="1200" i="1">
                <a:solidFill>
                  <a:schemeClr val="accent2"/>
                </a:solidFill>
                <a:effectLst/>
                <a:latin typeface="Comic Sans MS" pitchFamily="66" charset="0"/>
              </a:defRPr>
            </a:lvl1pPr>
          </a:lstStyle>
          <a:p>
            <a:pPr>
              <a:defRPr/>
            </a:pPr>
            <a:endParaRPr lang="it-IT"/>
          </a:p>
        </p:txBody>
      </p:sp>
      <p:sp>
        <p:nvSpPr>
          <p:cNvPr id="74755" name="Rectangle 3">
            <a:extLst>
              <a:ext uri="{FF2B5EF4-FFF2-40B4-BE49-F238E27FC236}">
                <a16:creationId xmlns:a16="http://schemas.microsoft.com/office/drawing/2014/main" id="{44577D5E-CAA5-49CE-AF52-0670E3D5570D}"/>
              </a:ext>
            </a:extLst>
          </p:cNvPr>
          <p:cNvSpPr>
            <a:spLocks noGrp="1" noChangeArrowheads="1"/>
          </p:cNvSpPr>
          <p:nvPr>
            <p:ph type="dt" sz="quarter" idx="1"/>
          </p:nvPr>
        </p:nvSpPr>
        <p:spPr bwMode="auto">
          <a:xfrm>
            <a:off x="3778250" y="0"/>
            <a:ext cx="2890838" cy="496888"/>
          </a:xfrm>
          <a:prstGeom prst="rect">
            <a:avLst/>
          </a:prstGeom>
          <a:noFill/>
          <a:ln w="9525">
            <a:noFill/>
            <a:miter lim="800000"/>
            <a:headEnd/>
            <a:tailEnd/>
          </a:ln>
          <a:effectLst/>
        </p:spPr>
        <p:txBody>
          <a:bodyPr vert="horz" wrap="square" lIns="93166" tIns="46584" rIns="93166" bIns="46584" numCol="1" anchor="t" anchorCtr="0" compatLnSpc="1">
            <a:prstTxWarp prst="textNoShape">
              <a:avLst/>
            </a:prstTxWarp>
          </a:bodyPr>
          <a:lstStyle>
            <a:lvl1pPr algn="r" defTabSz="931863" eaLnBrk="1" hangingPunct="1">
              <a:spcBef>
                <a:spcPct val="0"/>
              </a:spcBef>
              <a:defRPr sz="1200" i="1">
                <a:solidFill>
                  <a:schemeClr val="accent2"/>
                </a:solidFill>
                <a:effectLst/>
                <a:latin typeface="Comic Sans MS" pitchFamily="66" charset="0"/>
              </a:defRPr>
            </a:lvl1pPr>
          </a:lstStyle>
          <a:p>
            <a:pPr>
              <a:defRPr/>
            </a:pPr>
            <a:endParaRPr lang="it-IT"/>
          </a:p>
        </p:txBody>
      </p:sp>
      <p:sp>
        <p:nvSpPr>
          <p:cNvPr id="74756" name="Rectangle 4">
            <a:extLst>
              <a:ext uri="{FF2B5EF4-FFF2-40B4-BE49-F238E27FC236}">
                <a16:creationId xmlns:a16="http://schemas.microsoft.com/office/drawing/2014/main" id="{BC164D1E-CF9C-4639-AA15-CB23294800E1}"/>
              </a:ext>
            </a:extLst>
          </p:cNvPr>
          <p:cNvSpPr>
            <a:spLocks noGrp="1" noChangeArrowheads="1"/>
          </p:cNvSpPr>
          <p:nvPr>
            <p:ph type="ftr" sz="quarter" idx="2"/>
          </p:nvPr>
        </p:nvSpPr>
        <p:spPr bwMode="auto">
          <a:xfrm>
            <a:off x="0" y="9431338"/>
            <a:ext cx="2890838" cy="496887"/>
          </a:xfrm>
          <a:prstGeom prst="rect">
            <a:avLst/>
          </a:prstGeom>
          <a:noFill/>
          <a:ln w="9525">
            <a:noFill/>
            <a:miter lim="800000"/>
            <a:headEnd/>
            <a:tailEnd/>
          </a:ln>
          <a:effectLst/>
        </p:spPr>
        <p:txBody>
          <a:bodyPr vert="horz" wrap="square" lIns="93166" tIns="46584" rIns="93166" bIns="46584" numCol="1" anchor="b" anchorCtr="0" compatLnSpc="1">
            <a:prstTxWarp prst="textNoShape">
              <a:avLst/>
            </a:prstTxWarp>
          </a:bodyPr>
          <a:lstStyle>
            <a:lvl1pPr defTabSz="931863" eaLnBrk="1" hangingPunct="1">
              <a:spcBef>
                <a:spcPct val="0"/>
              </a:spcBef>
              <a:defRPr sz="1200" i="1">
                <a:solidFill>
                  <a:schemeClr val="accent2"/>
                </a:solidFill>
                <a:effectLst/>
                <a:latin typeface="Comic Sans MS" pitchFamily="66" charset="0"/>
              </a:defRPr>
            </a:lvl1pPr>
          </a:lstStyle>
          <a:p>
            <a:pPr>
              <a:defRPr/>
            </a:pPr>
            <a:endParaRPr lang="it-IT"/>
          </a:p>
        </p:txBody>
      </p:sp>
      <p:sp>
        <p:nvSpPr>
          <p:cNvPr id="74757" name="Rectangle 5">
            <a:extLst>
              <a:ext uri="{FF2B5EF4-FFF2-40B4-BE49-F238E27FC236}">
                <a16:creationId xmlns:a16="http://schemas.microsoft.com/office/drawing/2014/main" id="{CC1A1889-B86F-41F0-842D-6B070D0982CE}"/>
              </a:ext>
            </a:extLst>
          </p:cNvPr>
          <p:cNvSpPr>
            <a:spLocks noGrp="1" noChangeArrowheads="1"/>
          </p:cNvSpPr>
          <p:nvPr>
            <p:ph type="sldNum" sz="quarter" idx="3"/>
          </p:nvPr>
        </p:nvSpPr>
        <p:spPr bwMode="auto">
          <a:xfrm>
            <a:off x="3778250" y="9431338"/>
            <a:ext cx="2890838" cy="496887"/>
          </a:xfrm>
          <a:prstGeom prst="rect">
            <a:avLst/>
          </a:prstGeom>
          <a:noFill/>
          <a:ln w="9525">
            <a:noFill/>
            <a:miter lim="800000"/>
            <a:headEnd/>
            <a:tailEnd/>
          </a:ln>
          <a:effectLst/>
        </p:spPr>
        <p:txBody>
          <a:bodyPr vert="horz" wrap="square" lIns="93166" tIns="46584" rIns="93166" bIns="46584" numCol="1" anchor="b" anchorCtr="0" compatLnSpc="1">
            <a:prstTxWarp prst="textNoShape">
              <a:avLst/>
            </a:prstTxWarp>
          </a:bodyPr>
          <a:lstStyle>
            <a:lvl1pPr algn="r" defTabSz="931863" eaLnBrk="1" hangingPunct="1">
              <a:defRPr sz="1200" i="1">
                <a:solidFill>
                  <a:schemeClr val="accent2"/>
                </a:solidFill>
                <a:latin typeface="Comic Sans MS" panose="030F0702030302020204" pitchFamily="66" charset="0"/>
              </a:defRPr>
            </a:lvl1pPr>
          </a:lstStyle>
          <a:p>
            <a:pPr>
              <a:defRPr/>
            </a:pPr>
            <a:fld id="{781FDBCC-8C7D-4C9D-894D-541F37F4E2FB}" type="slidenum">
              <a:rPr lang="it-IT" altLang="it-IT"/>
              <a:pPr>
                <a:defRPr/>
              </a:pPr>
              <a:t>‹N›</a:t>
            </a:fld>
            <a:endParaRPr lang="it-IT" altLang="it-IT"/>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9AE503B-AE4B-429F-BB3A-1D0D70C2E251}"/>
              </a:ext>
            </a:extLst>
          </p:cNvPr>
          <p:cNvSpPr>
            <a:spLocks noGrp="1" noChangeArrowheads="1"/>
          </p:cNvSpPr>
          <p:nvPr>
            <p:ph type="hdr" sz="quarter"/>
          </p:nvPr>
        </p:nvSpPr>
        <p:spPr bwMode="auto">
          <a:xfrm>
            <a:off x="0" y="0"/>
            <a:ext cx="2890838" cy="496888"/>
          </a:xfrm>
          <a:prstGeom prst="rect">
            <a:avLst/>
          </a:prstGeom>
          <a:noFill/>
          <a:ln w="9525">
            <a:noFill/>
            <a:miter lim="800000"/>
            <a:headEnd/>
            <a:tailEnd/>
          </a:ln>
          <a:effectLst/>
        </p:spPr>
        <p:txBody>
          <a:bodyPr vert="horz" wrap="square" lIns="93166" tIns="46584" rIns="93166" bIns="46584" numCol="1" anchor="t" anchorCtr="0" compatLnSpc="1">
            <a:prstTxWarp prst="textNoShape">
              <a:avLst/>
            </a:prstTxWarp>
          </a:bodyPr>
          <a:lstStyle>
            <a:lvl1pPr defTabSz="931863" eaLnBrk="1" hangingPunct="1">
              <a:spcBef>
                <a:spcPct val="0"/>
              </a:spcBef>
              <a:defRPr sz="1200">
                <a:effectLst/>
                <a:latin typeface="Times New Roman" pitchFamily="18" charset="0"/>
              </a:defRPr>
            </a:lvl1pPr>
          </a:lstStyle>
          <a:p>
            <a:pPr>
              <a:defRPr/>
            </a:pPr>
            <a:endParaRPr lang="it-IT"/>
          </a:p>
        </p:txBody>
      </p:sp>
      <p:sp>
        <p:nvSpPr>
          <p:cNvPr id="12291" name="Rectangle 3">
            <a:extLst>
              <a:ext uri="{FF2B5EF4-FFF2-40B4-BE49-F238E27FC236}">
                <a16:creationId xmlns:a16="http://schemas.microsoft.com/office/drawing/2014/main" id="{B5FF9F10-F4AF-4E66-9BD6-ED85B680528B}"/>
              </a:ext>
            </a:extLst>
          </p:cNvPr>
          <p:cNvSpPr>
            <a:spLocks noGrp="1" noChangeArrowheads="1"/>
          </p:cNvSpPr>
          <p:nvPr>
            <p:ph type="dt" idx="1"/>
          </p:nvPr>
        </p:nvSpPr>
        <p:spPr bwMode="auto">
          <a:xfrm>
            <a:off x="3778250" y="0"/>
            <a:ext cx="2890838" cy="496888"/>
          </a:xfrm>
          <a:prstGeom prst="rect">
            <a:avLst/>
          </a:prstGeom>
          <a:noFill/>
          <a:ln w="9525">
            <a:noFill/>
            <a:miter lim="800000"/>
            <a:headEnd/>
            <a:tailEnd/>
          </a:ln>
          <a:effectLst/>
        </p:spPr>
        <p:txBody>
          <a:bodyPr vert="horz" wrap="square" lIns="93166" tIns="46584" rIns="93166" bIns="46584" numCol="1" anchor="t" anchorCtr="0" compatLnSpc="1">
            <a:prstTxWarp prst="textNoShape">
              <a:avLst/>
            </a:prstTxWarp>
          </a:bodyPr>
          <a:lstStyle>
            <a:lvl1pPr algn="r" defTabSz="931863" eaLnBrk="1" hangingPunct="1">
              <a:spcBef>
                <a:spcPct val="0"/>
              </a:spcBef>
              <a:defRPr sz="1200">
                <a:effectLst/>
                <a:latin typeface="Times New Roman" pitchFamily="18" charset="0"/>
              </a:defRPr>
            </a:lvl1pPr>
          </a:lstStyle>
          <a:p>
            <a:pPr>
              <a:defRPr/>
            </a:pPr>
            <a:endParaRPr lang="it-IT"/>
          </a:p>
        </p:txBody>
      </p:sp>
      <p:sp>
        <p:nvSpPr>
          <p:cNvPr id="3076" name="Rectangle 4">
            <a:extLst>
              <a:ext uri="{FF2B5EF4-FFF2-40B4-BE49-F238E27FC236}">
                <a16:creationId xmlns:a16="http://schemas.microsoft.com/office/drawing/2014/main" id="{3B57006A-5F15-4498-AEAD-AB94CF1E1C96}"/>
              </a:ext>
            </a:extLst>
          </p:cNvPr>
          <p:cNvSpPr>
            <a:spLocks noGrp="1" noRot="1" noChangeAspect="1" noChangeArrowheads="1" noTextEdit="1"/>
          </p:cNvSpPr>
          <p:nvPr>
            <p:ph type="sldImg" idx="2"/>
          </p:nvPr>
        </p:nvSpPr>
        <p:spPr bwMode="auto">
          <a:xfrm>
            <a:off x="649288" y="746125"/>
            <a:ext cx="5375275"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a:extLst>
              <a:ext uri="{FF2B5EF4-FFF2-40B4-BE49-F238E27FC236}">
                <a16:creationId xmlns:a16="http://schemas.microsoft.com/office/drawing/2014/main" id="{1C8596CB-37B9-487A-91E6-D9204201AE41}"/>
              </a:ext>
            </a:extLst>
          </p:cNvPr>
          <p:cNvSpPr>
            <a:spLocks noGrp="1" noChangeArrowheads="1"/>
          </p:cNvSpPr>
          <p:nvPr>
            <p:ph type="body" sz="quarter" idx="3"/>
          </p:nvPr>
        </p:nvSpPr>
        <p:spPr bwMode="auto">
          <a:xfrm>
            <a:off x="889000" y="4718050"/>
            <a:ext cx="4891088" cy="4464050"/>
          </a:xfrm>
          <a:prstGeom prst="rect">
            <a:avLst/>
          </a:prstGeom>
          <a:noFill/>
          <a:ln w="9525">
            <a:noFill/>
            <a:miter lim="800000"/>
            <a:headEnd/>
            <a:tailEnd/>
          </a:ln>
          <a:effectLst/>
        </p:spPr>
        <p:txBody>
          <a:bodyPr vert="horz" wrap="square" lIns="93166" tIns="46584" rIns="93166" bIns="46584"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12294" name="Rectangle 6">
            <a:extLst>
              <a:ext uri="{FF2B5EF4-FFF2-40B4-BE49-F238E27FC236}">
                <a16:creationId xmlns:a16="http://schemas.microsoft.com/office/drawing/2014/main" id="{F1427B9E-BC66-4009-9541-D9342BCBC806}"/>
              </a:ext>
            </a:extLst>
          </p:cNvPr>
          <p:cNvSpPr>
            <a:spLocks noGrp="1" noChangeArrowheads="1"/>
          </p:cNvSpPr>
          <p:nvPr>
            <p:ph type="ftr" sz="quarter" idx="4"/>
          </p:nvPr>
        </p:nvSpPr>
        <p:spPr bwMode="auto">
          <a:xfrm>
            <a:off x="0" y="9431338"/>
            <a:ext cx="2890838" cy="496887"/>
          </a:xfrm>
          <a:prstGeom prst="rect">
            <a:avLst/>
          </a:prstGeom>
          <a:noFill/>
          <a:ln w="9525">
            <a:noFill/>
            <a:miter lim="800000"/>
            <a:headEnd/>
            <a:tailEnd/>
          </a:ln>
          <a:effectLst/>
        </p:spPr>
        <p:txBody>
          <a:bodyPr vert="horz" wrap="square" lIns="93166" tIns="46584" rIns="93166" bIns="46584" numCol="1" anchor="b" anchorCtr="0" compatLnSpc="1">
            <a:prstTxWarp prst="textNoShape">
              <a:avLst/>
            </a:prstTxWarp>
          </a:bodyPr>
          <a:lstStyle>
            <a:lvl1pPr defTabSz="931863" eaLnBrk="1" hangingPunct="1">
              <a:spcBef>
                <a:spcPct val="0"/>
              </a:spcBef>
              <a:defRPr sz="1200">
                <a:effectLst/>
                <a:latin typeface="Times New Roman" pitchFamily="18" charset="0"/>
              </a:defRPr>
            </a:lvl1pPr>
          </a:lstStyle>
          <a:p>
            <a:pPr>
              <a:defRPr/>
            </a:pPr>
            <a:endParaRPr lang="it-IT"/>
          </a:p>
        </p:txBody>
      </p:sp>
      <p:sp>
        <p:nvSpPr>
          <p:cNvPr id="12295" name="Rectangle 7">
            <a:extLst>
              <a:ext uri="{FF2B5EF4-FFF2-40B4-BE49-F238E27FC236}">
                <a16:creationId xmlns:a16="http://schemas.microsoft.com/office/drawing/2014/main" id="{899D3899-0C6B-494A-8E42-469D559C2329}"/>
              </a:ext>
            </a:extLst>
          </p:cNvPr>
          <p:cNvSpPr>
            <a:spLocks noGrp="1" noChangeArrowheads="1"/>
          </p:cNvSpPr>
          <p:nvPr>
            <p:ph type="sldNum" sz="quarter" idx="5"/>
          </p:nvPr>
        </p:nvSpPr>
        <p:spPr bwMode="auto">
          <a:xfrm>
            <a:off x="3778250" y="9431338"/>
            <a:ext cx="2890838" cy="496887"/>
          </a:xfrm>
          <a:prstGeom prst="rect">
            <a:avLst/>
          </a:prstGeom>
          <a:noFill/>
          <a:ln w="9525">
            <a:noFill/>
            <a:miter lim="800000"/>
            <a:headEnd/>
            <a:tailEnd/>
          </a:ln>
          <a:effectLst/>
        </p:spPr>
        <p:txBody>
          <a:bodyPr vert="horz" wrap="square" lIns="93166" tIns="46584" rIns="93166" bIns="46584" numCol="1" anchor="b" anchorCtr="0" compatLnSpc="1">
            <a:prstTxWarp prst="textNoShape">
              <a:avLst/>
            </a:prstTxWarp>
          </a:bodyPr>
          <a:lstStyle>
            <a:lvl1pPr algn="r" defTabSz="931863" eaLnBrk="1" hangingPunct="1">
              <a:defRPr sz="1200">
                <a:latin typeface="Times New Roman" panose="02020603050405020304" pitchFamily="18" charset="0"/>
              </a:defRPr>
            </a:lvl1pPr>
          </a:lstStyle>
          <a:p>
            <a:pPr>
              <a:defRPr/>
            </a:pPr>
            <a:fld id="{F4AD953C-8458-479B-A235-39290478C06D}" type="slidenum">
              <a:rPr lang="it-IT" altLang="it-IT"/>
              <a:pPr>
                <a:defRPr/>
              </a:pPr>
              <a:t>‹N›</a:t>
            </a:fld>
            <a:endParaRPr lang="it-IT" altLang="it-IT"/>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pertura">
    <p:spTree>
      <p:nvGrpSpPr>
        <p:cNvPr id="1" name=""/>
        <p:cNvGrpSpPr/>
        <p:nvPr/>
      </p:nvGrpSpPr>
      <p:grpSpPr>
        <a:xfrm>
          <a:off x="0" y="0"/>
          <a:ext cx="0" cy="0"/>
          <a:chOff x="0" y="0"/>
          <a:chExt cx="0" cy="0"/>
        </a:xfrm>
      </p:grpSpPr>
      <p:sp>
        <p:nvSpPr>
          <p:cNvPr id="3" name="Rectangle 5">
            <a:extLst>
              <a:ext uri="{FF2B5EF4-FFF2-40B4-BE49-F238E27FC236}">
                <a16:creationId xmlns:a16="http://schemas.microsoft.com/office/drawing/2014/main" id="{413A1FFE-8C0A-4348-B1E4-6F40868769A4}"/>
              </a:ext>
            </a:extLst>
          </p:cNvPr>
          <p:cNvSpPr txBox="1">
            <a:spLocks noChangeArrowheads="1"/>
          </p:cNvSpPr>
          <p:nvPr userDrawn="1"/>
        </p:nvSpPr>
        <p:spPr bwMode="auto">
          <a:xfrm>
            <a:off x="9139238" y="6586538"/>
            <a:ext cx="655637" cy="228600"/>
          </a:xfrm>
          <a:prstGeom prst="rect">
            <a:avLst/>
          </a:prstGeom>
          <a:noFill/>
          <a:ln w="9525">
            <a:noFill/>
            <a:miter lim="800000"/>
            <a:headEnd/>
            <a:tailEnd/>
          </a:ln>
          <a:effectLst/>
        </p:spPr>
        <p:txBody>
          <a:bodyPr/>
          <a:lstStyle>
            <a:defPPr>
              <a:defRPr lang="it-IT"/>
            </a:defPPr>
            <a:lvl1pPr algn="ctr" rtl="0" eaLnBrk="1" fontAlgn="base" hangingPunct="1">
              <a:spcBef>
                <a:spcPct val="0"/>
              </a:spcBef>
              <a:spcAft>
                <a:spcPct val="0"/>
              </a:spcAft>
              <a:defRPr sz="1000" i="1" kern="1200">
                <a:solidFill>
                  <a:schemeClr val="accent2"/>
                </a:solidFill>
                <a:effectLst/>
                <a:latin typeface="Times New Roman" panose="02020603050405020304" pitchFamily="18" charset="0"/>
                <a:ea typeface="+mn-ea"/>
                <a:cs typeface="+mn-cs"/>
              </a:defRPr>
            </a:lvl1pPr>
            <a:lvl2pPr marL="4572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sz="2200" kern="1200">
                <a:solidFill>
                  <a:schemeClr val="tx1"/>
                </a:solidFill>
                <a:latin typeface="Arial Narrow" panose="020B0606020202030204" pitchFamily="34" charset="0"/>
                <a:ea typeface="+mn-ea"/>
                <a:cs typeface="+mn-cs"/>
              </a:defRPr>
            </a:lvl5pPr>
            <a:lvl6pPr marL="2286000" algn="l" defTabSz="914400" rtl="0" eaLnBrk="1" latinLnBrk="0" hangingPunct="1">
              <a:defRPr sz="2200" kern="1200">
                <a:solidFill>
                  <a:schemeClr val="tx1"/>
                </a:solidFill>
                <a:latin typeface="Arial Narrow" panose="020B0606020202030204" pitchFamily="34" charset="0"/>
                <a:ea typeface="+mn-ea"/>
                <a:cs typeface="+mn-cs"/>
              </a:defRPr>
            </a:lvl6pPr>
            <a:lvl7pPr marL="2743200" algn="l" defTabSz="914400" rtl="0" eaLnBrk="1" latinLnBrk="0" hangingPunct="1">
              <a:defRPr sz="2200" kern="1200">
                <a:solidFill>
                  <a:schemeClr val="tx1"/>
                </a:solidFill>
                <a:latin typeface="Arial Narrow" panose="020B0606020202030204" pitchFamily="34" charset="0"/>
                <a:ea typeface="+mn-ea"/>
                <a:cs typeface="+mn-cs"/>
              </a:defRPr>
            </a:lvl7pPr>
            <a:lvl8pPr marL="3200400" algn="l" defTabSz="914400" rtl="0" eaLnBrk="1" latinLnBrk="0" hangingPunct="1">
              <a:defRPr sz="2200" kern="1200">
                <a:solidFill>
                  <a:schemeClr val="tx1"/>
                </a:solidFill>
                <a:latin typeface="Arial Narrow" panose="020B0606020202030204" pitchFamily="34" charset="0"/>
                <a:ea typeface="+mn-ea"/>
                <a:cs typeface="+mn-cs"/>
              </a:defRPr>
            </a:lvl8pPr>
            <a:lvl9pPr marL="3657600" algn="l" defTabSz="914400" rtl="0" eaLnBrk="1" latinLnBrk="0" hangingPunct="1">
              <a:defRPr sz="2200" kern="1200">
                <a:solidFill>
                  <a:schemeClr val="tx1"/>
                </a:solidFill>
                <a:latin typeface="Arial Narrow" panose="020B0606020202030204" pitchFamily="34" charset="0"/>
                <a:ea typeface="+mn-ea"/>
                <a:cs typeface="+mn-cs"/>
              </a:defRPr>
            </a:lvl9pPr>
          </a:lstStyle>
          <a:p>
            <a:pPr>
              <a:defRPr/>
            </a:pPr>
            <a:r>
              <a:rPr lang="it-IT" altLang="it-IT" dirty="0" err="1"/>
              <a:t>vers</a:t>
            </a:r>
            <a:r>
              <a:rPr lang="it-IT" altLang="it-IT" dirty="0"/>
              <a:t>. 1.0</a:t>
            </a:r>
          </a:p>
        </p:txBody>
      </p:sp>
      <p:sp>
        <p:nvSpPr>
          <p:cNvPr id="2" name="Titolo 1"/>
          <p:cNvSpPr>
            <a:spLocks noGrp="1"/>
          </p:cNvSpPr>
          <p:nvPr>
            <p:ph type="title"/>
          </p:nvPr>
        </p:nvSpPr>
        <p:spPr/>
        <p:txBody>
          <a:bodyPr/>
          <a:lstStyle/>
          <a:p>
            <a:r>
              <a:rPr lang="it-IT"/>
              <a:t>Fare clic per modificare lo stile del titolo</a:t>
            </a:r>
          </a:p>
        </p:txBody>
      </p:sp>
    </p:spTree>
    <p:extLst>
      <p:ext uri="{BB962C8B-B14F-4D97-AF65-F5344CB8AC3E}">
        <p14:creationId xmlns:p14="http://schemas.microsoft.com/office/powerpoint/2010/main" val="75600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 principale">
    <p:spTree>
      <p:nvGrpSpPr>
        <p:cNvPr id="1" name=""/>
        <p:cNvGrpSpPr/>
        <p:nvPr/>
      </p:nvGrpSpPr>
      <p:grpSpPr>
        <a:xfrm>
          <a:off x="0" y="0"/>
          <a:ext cx="0" cy="0"/>
          <a:chOff x="0" y="0"/>
          <a:chExt cx="0" cy="0"/>
        </a:xfrm>
      </p:grpSpPr>
      <p:sp>
        <p:nvSpPr>
          <p:cNvPr id="7" name="Titolo 1"/>
          <p:cNvSpPr>
            <a:spLocks noGrp="1"/>
          </p:cNvSpPr>
          <p:nvPr>
            <p:ph type="title"/>
          </p:nvPr>
        </p:nvSpPr>
        <p:spPr>
          <a:xfrm>
            <a:off x="184150" y="98425"/>
            <a:ext cx="9515475" cy="695325"/>
          </a:xfrm>
          <a:solidFill>
            <a:schemeClr val="accent5">
              <a:lumMod val="75000"/>
            </a:schemeClr>
          </a:solidFill>
        </p:spPr>
        <p:txBody>
          <a:bodyPr/>
          <a:lstStyle/>
          <a:p>
            <a:r>
              <a:rPr lang="it-IT" dirty="0"/>
              <a:t>Fare clic per modificare lo stile del titolo</a:t>
            </a:r>
          </a:p>
        </p:txBody>
      </p:sp>
    </p:spTree>
    <p:extLst>
      <p:ext uri="{BB962C8B-B14F-4D97-AF65-F5344CB8AC3E}">
        <p14:creationId xmlns:p14="http://schemas.microsoft.com/office/powerpoint/2010/main" val="3246257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307975" y="2130425"/>
            <a:ext cx="9205302" cy="1470025"/>
          </a:xfrm>
        </p:spPr>
        <p:txBody>
          <a:bodyPr/>
          <a:lstStyle>
            <a:lvl1pPr>
              <a:defRPr sz="2400">
                <a:effectLst/>
                <a:latin typeface="Verdana" panose="020B0604030504040204" pitchFamily="34" charset="0"/>
                <a:ea typeface="Verdana" panose="020B0604030504040204" pitchFamily="34" charset="0"/>
                <a:cs typeface="Verdana" panose="020B0604030504040204" pitchFamily="34" charset="0"/>
              </a:defRPr>
            </a:lvl1pPr>
          </a:lstStyle>
          <a:p>
            <a:r>
              <a:rPr lang="it-IT" dirty="0"/>
              <a:t>Fare clic per modificare lo stile del titolo</a:t>
            </a:r>
          </a:p>
        </p:txBody>
      </p:sp>
      <p:sp>
        <p:nvSpPr>
          <p:cNvPr id="3" name="Sottotitolo 2"/>
          <p:cNvSpPr>
            <a:spLocks noGrp="1"/>
          </p:cNvSpPr>
          <p:nvPr>
            <p:ph type="subTitle" idx="1"/>
          </p:nvPr>
        </p:nvSpPr>
        <p:spPr>
          <a:xfrm>
            <a:off x="307975" y="3886200"/>
            <a:ext cx="9205302" cy="1752600"/>
          </a:xfrm>
          <a:prstGeom prst="rect">
            <a:avLst/>
          </a:prstGeom>
        </p:spPr>
        <p:txBody>
          <a:bodyPr/>
          <a:lstStyle>
            <a:lvl1pPr marL="0" indent="0" algn="ctr">
              <a:buNone/>
              <a:defRPr sz="2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dirty="0"/>
              <a:t>Fare clic per modificare lo stile del sottotitolo dello schema</a:t>
            </a:r>
          </a:p>
        </p:txBody>
      </p:sp>
    </p:spTree>
    <p:extLst>
      <p:ext uri="{BB962C8B-B14F-4D97-AF65-F5344CB8AC3E}">
        <p14:creationId xmlns:p14="http://schemas.microsoft.com/office/powerpoint/2010/main" val="8378167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wm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6D05DBC-DD75-410E-A3D8-69204A60FA58}"/>
              </a:ext>
            </a:extLst>
          </p:cNvPr>
          <p:cNvSpPr>
            <a:spLocks noGrp="1" noChangeArrowheads="1"/>
          </p:cNvSpPr>
          <p:nvPr>
            <p:ph type="title"/>
          </p:nvPr>
        </p:nvSpPr>
        <p:spPr bwMode="auto">
          <a:xfrm>
            <a:off x="184150" y="98425"/>
            <a:ext cx="9515475" cy="695325"/>
          </a:xfrm>
          <a:prstGeom prst="rect">
            <a:avLst/>
          </a:prstGeom>
          <a:solidFill>
            <a:schemeClr val="accent5">
              <a:lumMod val="75000"/>
            </a:schemeClr>
          </a:solidFill>
          <a:ln w="12700" algn="ctr">
            <a:noFill/>
            <a:miter lim="800000"/>
            <a:headEnd/>
            <a:tailEnd/>
          </a:ln>
          <a:effectLst/>
        </p:spPr>
        <p:txBody>
          <a:bodyPr vert="horz" wrap="square" lIns="91440" tIns="45720" rIns="91440" bIns="45720" numCol="1" anchor="ctr" anchorCtr="0" compatLnSpc="1">
            <a:prstTxWarp prst="textNoShape">
              <a:avLst/>
            </a:prstTxWarp>
          </a:bodyPr>
          <a:lstStyle/>
          <a:p>
            <a:pPr lvl="0"/>
            <a:r>
              <a:rPr lang="it-IT" altLang="it-IT" dirty="0"/>
              <a:t>Fare clic per modificare lo stile del titolo dello schema</a:t>
            </a:r>
          </a:p>
        </p:txBody>
      </p:sp>
    </p:spTree>
  </p:cSld>
  <p:clrMap bg1="lt1" tx1="dk1" bg2="lt2" tx2="dk2" accent1="accent1" accent2="accent2" accent3="accent3" accent4="accent4" accent5="accent5" accent6="accent6" hlink="hlink" folHlink="folHlink"/>
  <p:sldLayoutIdLst>
    <p:sldLayoutId id="2147483722" r:id="rId1"/>
    <p:sldLayoutId id="2147483720" r:id="rId2"/>
    <p:sldLayoutId id="2147483721" r:id="rId3"/>
  </p:sldLayoutIdLst>
  <p:transition>
    <p:fade/>
  </p:transition>
  <p:hf sldNum="0" hdr="0" dt="0"/>
  <p:txStyles>
    <p:titleStyle>
      <a:lvl1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Candara" panose="020E0502030303020204" pitchFamily="34" charset="0"/>
        </a:defRPr>
      </a:lvl2pPr>
      <a:lvl3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Candara" panose="020E0502030303020204" pitchFamily="34" charset="0"/>
        </a:defRPr>
      </a:lvl3pPr>
      <a:lvl4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Candara" panose="020E0502030303020204" pitchFamily="34" charset="0"/>
        </a:defRPr>
      </a:lvl4pPr>
      <a:lvl5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Candara" panose="020E0502030303020204" pitchFamily="34" charset="0"/>
        </a:defRPr>
      </a:lvl5pPr>
      <a:lvl6pPr marL="4572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6pPr>
      <a:lvl7pPr marL="9144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7pPr>
      <a:lvl8pPr marL="13716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8pPr>
      <a:lvl9pPr marL="18288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9pPr>
    </p:titleStyle>
    <p:bodyStyle>
      <a:lvl1pPr marL="342900" indent="-342900" algn="l" rtl="0" eaLnBrk="0" fontAlgn="base" hangingPunct="0">
        <a:spcBef>
          <a:spcPct val="20000"/>
        </a:spcBef>
        <a:spcAft>
          <a:spcPct val="0"/>
        </a:spcAft>
        <a:buBlip>
          <a:blip r:embed="rId6"/>
        </a:buBlip>
        <a:defRPr sz="2200" b="1">
          <a:solidFill>
            <a:srgbClr val="FF0000"/>
          </a:solidFill>
          <a:latin typeface="+mn-lt"/>
          <a:ea typeface="+mn-ea"/>
          <a:cs typeface="+mn-cs"/>
        </a:defRPr>
      </a:lvl1pPr>
      <a:lvl2pPr marL="742950" indent="-285750" algn="just" rtl="0" eaLnBrk="0" fontAlgn="base" hangingPunct="0">
        <a:lnSpc>
          <a:spcPct val="120000"/>
        </a:lnSpc>
        <a:spcBef>
          <a:spcPct val="20000"/>
        </a:spcBef>
        <a:spcAft>
          <a:spcPct val="0"/>
        </a:spcAft>
        <a:buClr>
          <a:srgbClr val="FF0000"/>
        </a:buClr>
        <a:buFont typeface="Wingdings" panose="05000000000000000000" pitchFamily="2" charset="2"/>
        <a:buChar char="Ä"/>
        <a:defRPr sz="1400" b="1">
          <a:solidFill>
            <a:schemeClr val="accent2"/>
          </a:solidFill>
          <a:latin typeface="+mn-lt"/>
        </a:defRPr>
      </a:lvl2pPr>
      <a:lvl3pPr marL="1143000" indent="-228600" algn="l" rtl="0" eaLnBrk="0" fontAlgn="base" hangingPunct="0">
        <a:spcBef>
          <a:spcPct val="20000"/>
        </a:spcBef>
        <a:spcAft>
          <a:spcPct val="0"/>
        </a:spcAft>
        <a:buClr>
          <a:srgbClr val="FF0000"/>
        </a:buClr>
        <a:buFont typeface="Wingdings" panose="05000000000000000000" pitchFamily="2" charset="2"/>
        <a:buChar char=""/>
        <a:defRPr sz="2000" b="1">
          <a:solidFill>
            <a:schemeClr val="tx1"/>
          </a:solidFill>
          <a:latin typeface="+mn-lt"/>
        </a:defRPr>
      </a:lvl3pPr>
      <a:lvl4pPr marL="1600200" indent="-228600" algn="l" rtl="0" eaLnBrk="0" fontAlgn="base" hangingPunct="0">
        <a:spcBef>
          <a:spcPct val="20000"/>
        </a:spcBef>
        <a:spcAft>
          <a:spcPct val="0"/>
        </a:spcAft>
        <a:buChar char="–"/>
        <a:defRPr sz="2400" b="1">
          <a:solidFill>
            <a:schemeClr val="tx1"/>
          </a:solidFill>
          <a:latin typeface="+mn-lt"/>
        </a:defRPr>
      </a:lvl4pPr>
      <a:lvl5pPr marL="2057400" indent="-228600" algn="l" rtl="0" eaLnBrk="0" fontAlgn="base" hangingPunct="0">
        <a:spcBef>
          <a:spcPct val="20000"/>
        </a:spcBef>
        <a:spcAft>
          <a:spcPct val="0"/>
        </a:spcAft>
        <a:buChar char="»"/>
        <a:defRPr sz="2400" b="1">
          <a:solidFill>
            <a:schemeClr val="tx1"/>
          </a:solidFill>
          <a:latin typeface="+mn-lt"/>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mauromalizia.it/testi-coordinati/reazione-al-fuoco/" TargetMode="External"/><Relationship Id="rId2" Type="http://schemas.openxmlformats.org/officeDocument/2006/relationships/hyperlink" Target="https://mauromalizia.it/testi-coordinati/termini-e-definizioni-di-prevenzione-incendi/" TargetMode="External"/><Relationship Id="rId1" Type="http://schemas.openxmlformats.org/officeDocument/2006/relationships/slideLayout" Target="../slideLayouts/slideLayout2.xml"/><Relationship Id="rId5" Type="http://schemas.openxmlformats.org/officeDocument/2006/relationships/hyperlink" Target="https://mauromalizia.it/testi-coordinati/vani-degli-ascensori/" TargetMode="External"/><Relationship Id="rId4" Type="http://schemas.openxmlformats.org/officeDocument/2006/relationships/hyperlink" Target="http://bit.ly/wp-DispositiviAperturaPort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bit.ly/wp-ImpiantiProtezioneAttiva" TargetMode="External"/><Relationship Id="rId2" Type="http://schemas.openxmlformats.org/officeDocument/2006/relationships/hyperlink" Target="https://mauromalizia.it/testi-coordinati/resistenza-al-fuoc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1E8318-F711-4B37-8D07-6F4931A5DDD6}"/>
              </a:ext>
            </a:extLst>
          </p:cNvPr>
          <p:cNvSpPr>
            <a:spLocks noGrp="1"/>
          </p:cNvSpPr>
          <p:nvPr>
            <p:ph type="title"/>
          </p:nvPr>
        </p:nvSpPr>
        <p:spPr/>
        <p:txBody>
          <a:bodyPr/>
          <a:lstStyle/>
          <a:p>
            <a:endParaRPr lang="it-IT"/>
          </a:p>
        </p:txBody>
      </p:sp>
      <p:sp>
        <p:nvSpPr>
          <p:cNvPr id="5123" name="Rectangle 3">
            <a:extLst>
              <a:ext uri="{FF2B5EF4-FFF2-40B4-BE49-F238E27FC236}">
                <a16:creationId xmlns:a16="http://schemas.microsoft.com/office/drawing/2014/main" id="{1A55D153-FF43-4B46-887F-B17A1993B3FC}"/>
              </a:ext>
            </a:extLst>
          </p:cNvPr>
          <p:cNvSpPr txBox="1">
            <a:spLocks noChangeArrowheads="1"/>
          </p:cNvSpPr>
          <p:nvPr/>
        </p:nvSpPr>
        <p:spPr bwMode="auto">
          <a:xfrm>
            <a:off x="65087" y="4124138"/>
            <a:ext cx="9753600" cy="1332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marL="342900" indent="-342900">
              <a:defRPr sz="2200">
                <a:solidFill>
                  <a:schemeClr val="tx1"/>
                </a:solidFill>
                <a:latin typeface="Arial Narrow" panose="020B0606020202030204" pitchFamily="34" charset="0"/>
              </a:defRPr>
            </a:lvl1pPr>
            <a:lvl2pPr marL="742950" indent="-285750">
              <a:defRPr sz="2200">
                <a:solidFill>
                  <a:schemeClr val="tx1"/>
                </a:solidFill>
                <a:latin typeface="Arial Narrow" panose="020B0606020202030204" pitchFamily="34" charset="0"/>
              </a:defRPr>
            </a:lvl2pPr>
            <a:lvl3pPr marL="1143000" indent="-228600">
              <a:defRPr sz="2200">
                <a:solidFill>
                  <a:schemeClr val="tx1"/>
                </a:solidFill>
                <a:latin typeface="Arial Narrow" panose="020B0606020202030204" pitchFamily="34" charset="0"/>
              </a:defRPr>
            </a:lvl3pPr>
            <a:lvl4pPr marL="1600200" indent="-228600">
              <a:defRPr sz="2200">
                <a:solidFill>
                  <a:schemeClr val="tx1"/>
                </a:solidFill>
                <a:latin typeface="Arial Narrow" panose="020B0606020202030204" pitchFamily="34" charset="0"/>
              </a:defRPr>
            </a:lvl4pPr>
            <a:lvl5pPr marL="2057400" indent="-228600">
              <a:defRPr sz="2200">
                <a:solidFill>
                  <a:schemeClr val="tx1"/>
                </a:solidFill>
                <a:latin typeface="Arial Narrow" panose="020B0606020202030204" pitchFamily="34" charset="0"/>
              </a:defRPr>
            </a:lvl5pPr>
            <a:lvl6pPr marL="2514600" indent="-228600" eaLnBrk="0" fontAlgn="base" hangingPunct="0">
              <a:spcBef>
                <a:spcPct val="0"/>
              </a:spcBef>
              <a:spcAft>
                <a:spcPct val="0"/>
              </a:spcAft>
              <a:defRPr sz="2200">
                <a:solidFill>
                  <a:schemeClr val="tx1"/>
                </a:solidFill>
                <a:latin typeface="Arial Narrow" panose="020B0606020202030204" pitchFamily="34" charset="0"/>
              </a:defRPr>
            </a:lvl6pPr>
            <a:lvl7pPr marL="2971800" indent="-228600" eaLnBrk="0" fontAlgn="base" hangingPunct="0">
              <a:spcBef>
                <a:spcPct val="0"/>
              </a:spcBef>
              <a:spcAft>
                <a:spcPct val="0"/>
              </a:spcAft>
              <a:defRPr sz="2200">
                <a:solidFill>
                  <a:schemeClr val="tx1"/>
                </a:solidFill>
                <a:latin typeface="Arial Narrow" panose="020B0606020202030204" pitchFamily="34" charset="0"/>
              </a:defRPr>
            </a:lvl7pPr>
            <a:lvl8pPr marL="3429000" indent="-228600" eaLnBrk="0" fontAlgn="base" hangingPunct="0">
              <a:spcBef>
                <a:spcPct val="0"/>
              </a:spcBef>
              <a:spcAft>
                <a:spcPct val="0"/>
              </a:spcAft>
              <a:defRPr sz="2200">
                <a:solidFill>
                  <a:schemeClr val="tx1"/>
                </a:solidFill>
                <a:latin typeface="Arial Narrow" panose="020B0606020202030204" pitchFamily="34" charset="0"/>
              </a:defRPr>
            </a:lvl8pPr>
            <a:lvl9pPr marL="3886200" indent="-228600" eaLnBrk="0" fontAlgn="base" hangingPunct="0">
              <a:spcBef>
                <a:spcPct val="0"/>
              </a:spcBef>
              <a:spcAft>
                <a:spcPct val="0"/>
              </a:spcAft>
              <a:defRPr sz="2200">
                <a:solidFill>
                  <a:schemeClr val="tx1"/>
                </a:solidFill>
                <a:latin typeface="Arial Narrow" panose="020B0606020202030204" pitchFamily="34" charset="0"/>
              </a:defRPr>
            </a:lvl9pPr>
          </a:lstStyle>
          <a:p>
            <a:pPr algn="ctr"/>
            <a:r>
              <a:rPr lang="it-IT" altLang="it-IT" sz="2800" b="1" i="1" dirty="0">
                <a:solidFill>
                  <a:srgbClr val="C00000"/>
                </a:solidFill>
                <a:latin typeface="Times" pitchFamily="18" charset="0"/>
              </a:rPr>
              <a:t>D.M. 22 novembre 2022</a:t>
            </a:r>
          </a:p>
          <a:p>
            <a:pPr algn="ctr"/>
            <a:r>
              <a:rPr lang="it-IT" altLang="it-IT" sz="2800" b="1" i="1" dirty="0">
                <a:solidFill>
                  <a:srgbClr val="C00000"/>
                </a:solidFill>
                <a:latin typeface="Times" pitchFamily="18" charset="0"/>
              </a:rPr>
              <a:t>Capitolo V.15 - A</a:t>
            </a:r>
            <a:r>
              <a:rPr lang="it-IT" sz="2800" b="1" i="1" dirty="0">
                <a:solidFill>
                  <a:srgbClr val="C00000"/>
                </a:solidFill>
                <a:latin typeface="Times" pitchFamily="18" charset="0"/>
              </a:rPr>
              <a:t>ttività di intrattenimento e di spettacolo a carattere pubblico</a:t>
            </a:r>
            <a:endParaRPr lang="it-IT" altLang="it-IT" sz="2800" b="1" i="1" dirty="0">
              <a:solidFill>
                <a:srgbClr val="C00000"/>
              </a:solidFill>
              <a:latin typeface="Times" pitchFamily="18" charset="0"/>
            </a:endParaRPr>
          </a:p>
        </p:txBody>
      </p:sp>
      <p:sp>
        <p:nvSpPr>
          <p:cNvPr id="5125" name="Rectangle 8">
            <a:extLst>
              <a:ext uri="{FF2B5EF4-FFF2-40B4-BE49-F238E27FC236}">
                <a16:creationId xmlns:a16="http://schemas.microsoft.com/office/drawing/2014/main" id="{2AF36479-BBDF-4A49-90EE-7CD9211352B9}"/>
              </a:ext>
            </a:extLst>
          </p:cNvPr>
          <p:cNvSpPr>
            <a:spLocks noChangeArrowheads="1"/>
          </p:cNvSpPr>
          <p:nvPr/>
        </p:nvSpPr>
        <p:spPr bwMode="auto">
          <a:xfrm>
            <a:off x="173036" y="2138080"/>
            <a:ext cx="9445625" cy="1914338"/>
          </a:xfrm>
          <a:prstGeom prst="rect">
            <a:avLst/>
          </a:prstGeom>
          <a:noFill/>
          <a:ln>
            <a:noFill/>
          </a:ln>
        </p:spPr>
        <p:txBody>
          <a:bodyPr lIns="92075" tIns="46038" rIns="92075" bIns="46038" anchor="ctr"/>
          <a:lstStyle>
            <a:lvl1pPr marL="342900" indent="-342900">
              <a:defRPr sz="2200">
                <a:solidFill>
                  <a:schemeClr val="tx1"/>
                </a:solidFill>
                <a:latin typeface="Arial Narrow" panose="020B0606020202030204" pitchFamily="34" charset="0"/>
              </a:defRPr>
            </a:lvl1pPr>
            <a:lvl2pPr marL="742950" indent="-285750">
              <a:defRPr sz="2200">
                <a:solidFill>
                  <a:schemeClr val="tx1"/>
                </a:solidFill>
                <a:latin typeface="Arial Narrow" panose="020B0606020202030204" pitchFamily="34" charset="0"/>
              </a:defRPr>
            </a:lvl2pPr>
            <a:lvl3pPr marL="1143000" indent="-228600">
              <a:defRPr sz="2200">
                <a:solidFill>
                  <a:schemeClr val="tx1"/>
                </a:solidFill>
                <a:latin typeface="Arial Narrow" panose="020B0606020202030204" pitchFamily="34" charset="0"/>
              </a:defRPr>
            </a:lvl3pPr>
            <a:lvl4pPr marL="1600200" indent="-228600">
              <a:defRPr sz="2200">
                <a:solidFill>
                  <a:schemeClr val="tx1"/>
                </a:solidFill>
                <a:latin typeface="Arial Narrow" panose="020B0606020202030204" pitchFamily="34" charset="0"/>
              </a:defRPr>
            </a:lvl4pPr>
            <a:lvl5pPr marL="2057400" indent="-228600">
              <a:defRPr sz="2200">
                <a:solidFill>
                  <a:schemeClr val="tx1"/>
                </a:solidFill>
                <a:latin typeface="Arial Narrow" panose="020B0606020202030204" pitchFamily="34" charset="0"/>
              </a:defRPr>
            </a:lvl5pPr>
            <a:lvl6pPr marL="2514600" indent="-228600" eaLnBrk="0" fontAlgn="base" hangingPunct="0">
              <a:spcBef>
                <a:spcPct val="0"/>
              </a:spcBef>
              <a:spcAft>
                <a:spcPct val="0"/>
              </a:spcAft>
              <a:defRPr sz="2200">
                <a:solidFill>
                  <a:schemeClr val="tx1"/>
                </a:solidFill>
                <a:latin typeface="Arial Narrow" panose="020B0606020202030204" pitchFamily="34" charset="0"/>
              </a:defRPr>
            </a:lvl6pPr>
            <a:lvl7pPr marL="2971800" indent="-228600" eaLnBrk="0" fontAlgn="base" hangingPunct="0">
              <a:spcBef>
                <a:spcPct val="0"/>
              </a:spcBef>
              <a:spcAft>
                <a:spcPct val="0"/>
              </a:spcAft>
              <a:defRPr sz="2200">
                <a:solidFill>
                  <a:schemeClr val="tx1"/>
                </a:solidFill>
                <a:latin typeface="Arial Narrow" panose="020B0606020202030204" pitchFamily="34" charset="0"/>
              </a:defRPr>
            </a:lvl7pPr>
            <a:lvl8pPr marL="3429000" indent="-228600" eaLnBrk="0" fontAlgn="base" hangingPunct="0">
              <a:spcBef>
                <a:spcPct val="0"/>
              </a:spcBef>
              <a:spcAft>
                <a:spcPct val="0"/>
              </a:spcAft>
              <a:defRPr sz="2200">
                <a:solidFill>
                  <a:schemeClr val="tx1"/>
                </a:solidFill>
                <a:latin typeface="Arial Narrow" panose="020B0606020202030204" pitchFamily="34" charset="0"/>
              </a:defRPr>
            </a:lvl8pPr>
            <a:lvl9pPr marL="3886200" indent="-228600" eaLnBrk="0" fontAlgn="base" hangingPunct="0">
              <a:spcBef>
                <a:spcPct val="0"/>
              </a:spcBef>
              <a:spcAft>
                <a:spcPct val="0"/>
              </a:spcAft>
              <a:defRPr sz="2200">
                <a:solidFill>
                  <a:schemeClr val="tx1"/>
                </a:solidFill>
                <a:latin typeface="Arial Narrow" panose="020B0606020202030204" pitchFamily="34" charset="0"/>
              </a:defRPr>
            </a:lvl9pPr>
          </a:lstStyle>
          <a:p>
            <a:pPr algn="ctr">
              <a:lnSpc>
                <a:spcPct val="80000"/>
              </a:lnSpc>
              <a:defRPr/>
            </a:pPr>
            <a:r>
              <a:rPr lang="it-IT" altLang="it-IT" sz="2900" b="1" i="1" dirty="0">
                <a:latin typeface="Times" pitchFamily="18" charset="0"/>
              </a:rPr>
              <a:t>Corso di Aggiornamento per l’anno 2023/2024 in materia di prevenzione incendi finalizzato al mantenimento dell’iscrizione dei professionisti agli elenchi del Ministero dell’Interno ai sensi dell’Art. 7 del D.M. 5 agosto 2011</a:t>
            </a:r>
          </a:p>
          <a:p>
            <a:pPr algn="ctr">
              <a:lnSpc>
                <a:spcPct val="80000"/>
              </a:lnSpc>
              <a:defRPr/>
            </a:pPr>
            <a:endParaRPr lang="it-IT" altLang="it-IT" sz="800" b="1" i="1" dirty="0">
              <a:latin typeface="+mn-lt"/>
            </a:endParaRPr>
          </a:p>
        </p:txBody>
      </p:sp>
      <p:pic>
        <p:nvPicPr>
          <p:cNvPr id="5127" name="Immagine 1">
            <a:extLst>
              <a:ext uri="{FF2B5EF4-FFF2-40B4-BE49-F238E27FC236}">
                <a16:creationId xmlns:a16="http://schemas.microsoft.com/office/drawing/2014/main" id="{5D236798-F7FD-4391-AD8E-E2B6A60BC2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 y="66675"/>
            <a:ext cx="97536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3CFF8F9-C013-405C-A079-F6B8549907B6}"/>
              </a:ext>
            </a:extLst>
          </p:cNvPr>
          <p:cNvSpPr>
            <a:spLocks noGrp="1"/>
          </p:cNvSpPr>
          <p:nvPr>
            <p:ph type="title"/>
          </p:nvPr>
        </p:nvSpPr>
        <p:spPr>
          <a:xfrm>
            <a:off x="184150" y="98426"/>
            <a:ext cx="9515475" cy="502210"/>
          </a:xfrm>
        </p:spPr>
        <p:txBody>
          <a:bodyPr/>
          <a:lstStyle/>
          <a:p>
            <a:pPr>
              <a:defRPr/>
            </a:pPr>
            <a:r>
              <a:rPr lang="it-IT" altLang="it-IT" dirty="0"/>
              <a:t>V.15 - A</a:t>
            </a:r>
            <a:r>
              <a:rPr lang="it-IT" dirty="0"/>
              <a:t>ttività di intrattenimento e di spettacolo a carattere pubblico</a:t>
            </a:r>
          </a:p>
        </p:txBody>
      </p:sp>
      <p:sp>
        <p:nvSpPr>
          <p:cNvPr id="95234" name="Sottotitolo 2">
            <a:extLst>
              <a:ext uri="{FF2B5EF4-FFF2-40B4-BE49-F238E27FC236}">
                <a16:creationId xmlns:a16="http://schemas.microsoft.com/office/drawing/2014/main" id="{D6BD23BB-0AEB-46C3-9A96-60CE0D6BD547}"/>
              </a:ext>
            </a:extLst>
          </p:cNvPr>
          <p:cNvSpPr>
            <a:spLocks noGrp="1"/>
          </p:cNvSpPr>
          <p:nvPr>
            <p:ph type="subTitle" idx="4294967295"/>
          </p:nvPr>
        </p:nvSpPr>
        <p:spPr bwMode="auto">
          <a:xfrm>
            <a:off x="0" y="1406525"/>
            <a:ext cx="9515475" cy="4044950"/>
          </a:xfrm>
          <a:prstGeom prst="rect">
            <a:avLst/>
          </a:prstGeom>
          <a:ln>
            <a:miter lim="800000"/>
            <a:headEnd/>
            <a:tailEnd/>
          </a:ln>
        </p:spPr>
        <p:txBody>
          <a:bodyPr/>
          <a:lstStyle/>
          <a:p>
            <a:pPr marL="0" indent="0" algn="just" eaLnBrk="1" hangingPunct="1">
              <a:lnSpc>
                <a:spcPct val="150000"/>
              </a:lnSpc>
              <a:spcBef>
                <a:spcPct val="0"/>
              </a:spcBef>
              <a:buFontTx/>
              <a:buBlip>
                <a:blip r:embed="rId2"/>
              </a:buBlip>
              <a:defRPr/>
            </a:pPr>
            <a:r>
              <a:rPr lang="it-IT" altLang="it-IT" sz="2000" i="1" dirty="0">
                <a:solidFill>
                  <a:srgbClr val="C00000"/>
                </a:solidFill>
                <a:effectLst>
                  <a:outerShdw blurRad="38100" dist="38100" dir="2700000" algn="tl">
                    <a:srgbClr val="C0C0C0"/>
                  </a:outerShdw>
                </a:effectLst>
              </a:rPr>
              <a:t>Elenco Argomenti</a:t>
            </a:r>
          </a:p>
          <a:p>
            <a:pPr marL="446088" lvl="1" indent="11113" eaLnBrk="1" hangingPunct="1">
              <a:lnSpc>
                <a:spcPct val="150000"/>
              </a:lnSpc>
              <a:spcBef>
                <a:spcPct val="0"/>
              </a:spcBef>
              <a:buClrTx/>
              <a:defRPr/>
            </a:pPr>
            <a:r>
              <a:rPr lang="it-IT" altLang="it-IT" sz="2000" i="1" dirty="0">
                <a:solidFill>
                  <a:schemeClr val="tx1"/>
                </a:solidFill>
              </a:rPr>
              <a:t> V.15 «Attività di intrattenimento e di spettacolo a carattere pubblico» – D.M. 22 novembre 2022</a:t>
            </a:r>
          </a:p>
          <a:p>
            <a:pPr marL="0" indent="0" algn="just" eaLnBrk="1" hangingPunct="1">
              <a:lnSpc>
                <a:spcPct val="150000"/>
              </a:lnSpc>
              <a:spcBef>
                <a:spcPct val="0"/>
              </a:spcBef>
              <a:buFontTx/>
              <a:buNone/>
              <a:defRPr/>
            </a:pPr>
            <a:endParaRPr lang="it-IT" altLang="it-IT" sz="2000" i="1" dirty="0">
              <a:effectLst>
                <a:outerShdw blurRad="38100" dist="38100" dir="2700000" algn="tl">
                  <a:srgbClr val="C0C0C0"/>
                </a:outerShdw>
              </a:effectLst>
            </a:endParaRPr>
          </a:p>
          <a:p>
            <a:pPr marL="0" indent="0" algn="just" eaLnBrk="1" hangingPunct="1">
              <a:lnSpc>
                <a:spcPct val="150000"/>
              </a:lnSpc>
              <a:spcBef>
                <a:spcPct val="0"/>
              </a:spcBef>
              <a:buFontTx/>
              <a:buBlip>
                <a:blip r:embed="rId2"/>
              </a:buBlip>
              <a:defRPr/>
            </a:pPr>
            <a:r>
              <a:rPr lang="it-IT" altLang="it-IT" sz="2000" i="1" dirty="0">
                <a:solidFill>
                  <a:srgbClr val="C00000"/>
                </a:solidFill>
                <a:effectLst>
                  <a:outerShdw blurRad="38100" dist="38100" dir="2700000" algn="tl">
                    <a:srgbClr val="C0C0C0"/>
                  </a:outerShdw>
                </a:effectLst>
              </a:rPr>
              <a:t>Obiettivi</a:t>
            </a:r>
          </a:p>
          <a:p>
            <a:pPr marL="446088" lvl="1" indent="11113" eaLnBrk="1" hangingPunct="1">
              <a:lnSpc>
                <a:spcPct val="114000"/>
              </a:lnSpc>
              <a:spcBef>
                <a:spcPct val="0"/>
              </a:spcBef>
              <a:buClrTx/>
              <a:defRPr/>
            </a:pPr>
            <a:r>
              <a:rPr lang="it-IT" altLang="it-IT" sz="2000" i="1" dirty="0">
                <a:solidFill>
                  <a:schemeClr val="tx1"/>
                </a:solidFill>
              </a:rPr>
              <a:t> Cenni in merito al campo di applicazione, struttura del documento e alle modalità applicative</a:t>
            </a:r>
          </a:p>
          <a:p>
            <a:pPr marL="0" indent="0">
              <a:buFontTx/>
              <a:buNone/>
              <a:defRPr/>
            </a:pPr>
            <a:endParaRPr lang="it-IT" altLang="it-IT" sz="2000" b="0" dirty="0">
              <a:solidFill>
                <a:schemeClr val="tx1"/>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DAA2C16D-36F6-4B6F-9244-79F1F0852F4C}"/>
              </a:ext>
            </a:extLst>
          </p:cNvPr>
          <p:cNvSpPr/>
          <p:nvPr/>
        </p:nvSpPr>
        <p:spPr>
          <a:xfrm>
            <a:off x="192088" y="811669"/>
            <a:ext cx="9515475" cy="646331"/>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Approvazione di norme tecniche di prevenzione incendi per le attività di intrattenimento e di spettacolo a carattere pubblico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CCEB66A4-AD0A-4B6D-B1F4-2BAB0F79167F}"/>
              </a:ext>
            </a:extLst>
          </p:cNvPr>
          <p:cNvSpPr/>
          <p:nvPr/>
        </p:nvSpPr>
        <p:spPr>
          <a:xfrm>
            <a:off x="192087" y="1695108"/>
            <a:ext cx="9400148" cy="2031325"/>
          </a:xfrm>
          <a:prstGeom prst="rect">
            <a:avLst/>
          </a:prstGeom>
        </p:spPr>
        <p:txBody>
          <a:bodyPr wrap="square">
            <a:spAutoFit/>
          </a:bodyPr>
          <a:lstStyle/>
          <a:p>
            <a:r>
              <a:rPr lang="it-IT" sz="1800" dirty="0">
                <a:solidFill>
                  <a:srgbClr val="000000"/>
                </a:solidFill>
                <a:latin typeface="+mn-lt"/>
              </a:rPr>
              <a:t>La </a:t>
            </a:r>
            <a:r>
              <a:rPr lang="it-IT" sz="1800" b="1" dirty="0">
                <a:solidFill>
                  <a:srgbClr val="C00000"/>
                </a:solidFill>
                <a:latin typeface="+mn-lt"/>
              </a:rPr>
              <a:t>“RTV Attività di intrattenimento e di spettacolo a carattere pubblico” </a:t>
            </a:r>
            <a:r>
              <a:rPr lang="it-IT" sz="1800" dirty="0">
                <a:solidFill>
                  <a:srgbClr val="000000"/>
                </a:solidFill>
                <a:latin typeface="+mn-lt"/>
              </a:rPr>
              <a:t>è stata introdotta con </a:t>
            </a:r>
            <a:r>
              <a:rPr lang="it-IT" sz="1800" b="1" dirty="0">
                <a:solidFill>
                  <a:srgbClr val="C00000"/>
                </a:solidFill>
                <a:latin typeface="+mn-lt"/>
              </a:rPr>
              <a:t>D.M. 22 novembre 2022</a:t>
            </a:r>
            <a:r>
              <a:rPr lang="it-IT" sz="1800" dirty="0">
                <a:solidFill>
                  <a:srgbClr val="000000"/>
                </a:solidFill>
                <a:latin typeface="+mn-lt"/>
              </a:rPr>
              <a:t>: </a:t>
            </a:r>
            <a:r>
              <a:rPr lang="it-IT" sz="1800" i="1" dirty="0">
                <a:solidFill>
                  <a:srgbClr val="000000"/>
                </a:solidFill>
                <a:latin typeface="+mn-lt"/>
              </a:rPr>
              <a:t>“Approvazione di norme tecniche di prevenzione incendi per le attività di intrattenimento e di spettacolo a carattere pubblico”</a:t>
            </a:r>
            <a:r>
              <a:rPr lang="it-IT" sz="1800" dirty="0">
                <a:solidFill>
                  <a:srgbClr val="000000"/>
                </a:solidFill>
                <a:latin typeface="+mn-lt"/>
              </a:rPr>
              <a:t>. </a:t>
            </a:r>
          </a:p>
          <a:p>
            <a:endParaRPr lang="it-IT" sz="1800" dirty="0">
              <a:solidFill>
                <a:srgbClr val="000000"/>
              </a:solidFill>
              <a:latin typeface="+mn-lt"/>
            </a:endParaRPr>
          </a:p>
          <a:p>
            <a:r>
              <a:rPr lang="it-IT" sz="1800" dirty="0">
                <a:solidFill>
                  <a:srgbClr val="000000"/>
                </a:solidFill>
                <a:latin typeface="+mn-lt"/>
              </a:rPr>
              <a:t>Il decreto è stato pubblicato in </a:t>
            </a:r>
            <a:r>
              <a:rPr lang="it-IT" sz="1800" b="1" dirty="0">
                <a:solidFill>
                  <a:srgbClr val="000000"/>
                </a:solidFill>
                <a:latin typeface="+mn-lt"/>
              </a:rPr>
              <a:t>G.U. n. 282 del 2 dicembre 2022</a:t>
            </a:r>
            <a:r>
              <a:rPr lang="it-IT" sz="1800" dirty="0">
                <a:solidFill>
                  <a:srgbClr val="000000"/>
                </a:solidFill>
                <a:latin typeface="+mn-lt"/>
              </a:rPr>
              <a:t>. </a:t>
            </a:r>
          </a:p>
          <a:p>
            <a:endParaRPr lang="it-IT" sz="1800" dirty="0">
              <a:solidFill>
                <a:srgbClr val="000000"/>
              </a:solidFill>
              <a:latin typeface="+mn-lt"/>
            </a:endParaRPr>
          </a:p>
          <a:p>
            <a:r>
              <a:rPr lang="it-IT" sz="1800" dirty="0">
                <a:solidFill>
                  <a:srgbClr val="000000"/>
                </a:solidFill>
                <a:latin typeface="+mn-lt"/>
              </a:rPr>
              <a:t>È entrato in vigore il </a:t>
            </a:r>
            <a:r>
              <a:rPr lang="it-IT" sz="1800" b="1" dirty="0">
                <a:solidFill>
                  <a:srgbClr val="000000"/>
                </a:solidFill>
                <a:latin typeface="+mn-lt"/>
              </a:rPr>
              <a:t>1 gennaio 2023</a:t>
            </a:r>
            <a:r>
              <a:rPr lang="it-IT" sz="1800" dirty="0">
                <a:solidFill>
                  <a:srgbClr val="000000"/>
                </a:solidFill>
                <a:latin typeface="+mn-lt"/>
              </a:rPr>
              <a:t>. </a:t>
            </a:r>
            <a:endParaRPr lang="it-IT" sz="1800" dirty="0">
              <a:latin typeface="+mn-lt"/>
            </a:endParaRPr>
          </a:p>
        </p:txBody>
      </p:sp>
      <p:pic>
        <p:nvPicPr>
          <p:cNvPr id="6" name="Immagine 5">
            <a:extLst>
              <a:ext uri="{FF2B5EF4-FFF2-40B4-BE49-F238E27FC236}">
                <a16:creationId xmlns:a16="http://schemas.microsoft.com/office/drawing/2014/main" id="{A6671AA8-5AA0-474B-86AC-8AD36929A7B1}"/>
              </a:ext>
            </a:extLst>
          </p:cNvPr>
          <p:cNvPicPr>
            <a:picLocks noChangeAspect="1"/>
          </p:cNvPicPr>
          <p:nvPr/>
        </p:nvPicPr>
        <p:blipFill>
          <a:blip r:embed="rId2"/>
          <a:stretch>
            <a:fillRect/>
          </a:stretch>
        </p:blipFill>
        <p:spPr>
          <a:xfrm>
            <a:off x="2580667" y="3726433"/>
            <a:ext cx="4622987" cy="2559960"/>
          </a:xfrm>
          <a:prstGeom prst="rect">
            <a:avLst/>
          </a:prstGeom>
        </p:spPr>
      </p:pic>
      <p:sp>
        <p:nvSpPr>
          <p:cNvPr id="13" name="Titolo 12">
            <a:extLst>
              <a:ext uri="{FF2B5EF4-FFF2-40B4-BE49-F238E27FC236}">
                <a16:creationId xmlns:a16="http://schemas.microsoft.com/office/drawing/2014/main" id="{34D87130-73AA-4DD3-A7D2-04D625B69FDB}"/>
              </a:ext>
            </a:extLst>
          </p:cNvPr>
          <p:cNvSpPr>
            <a:spLocks noGrp="1"/>
          </p:cNvSpPr>
          <p:nvPr>
            <p:ph type="title"/>
          </p:nvPr>
        </p:nvSpPr>
        <p:spPr>
          <a:xfrm>
            <a:off x="184150" y="89461"/>
            <a:ext cx="9515475" cy="504000"/>
          </a:xfrm>
        </p:spPr>
        <p:txBody>
          <a:bodyPr/>
          <a:lstStyle/>
          <a:p>
            <a:r>
              <a:rPr lang="it-IT" altLang="it-IT" dirty="0"/>
              <a:t>V.15 - A</a:t>
            </a:r>
            <a:r>
              <a:rPr lang="it-IT" dirty="0"/>
              <a:t>ttività di intrattenimento e di spettacolo a carattere pubblico</a:t>
            </a: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SCOPO E CAMPO DI APPLICAZIONE</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33269EA1-C38A-4601-B66A-4F5578C320F7}"/>
              </a:ext>
            </a:extLst>
          </p:cNvPr>
          <p:cNvSpPr/>
          <p:nvPr/>
        </p:nvSpPr>
        <p:spPr>
          <a:xfrm>
            <a:off x="192087" y="1396411"/>
            <a:ext cx="9515475" cy="1200329"/>
          </a:xfrm>
          <a:prstGeom prst="rect">
            <a:avLst/>
          </a:prstGeom>
        </p:spPr>
        <p:txBody>
          <a:bodyPr wrap="square">
            <a:spAutoFit/>
          </a:bodyPr>
          <a:lstStyle/>
          <a:p>
            <a:pPr algn="just"/>
            <a:r>
              <a:rPr lang="it-IT" sz="1800" dirty="0">
                <a:latin typeface="+mn-lt"/>
              </a:rPr>
              <a:t>Il capitolo </a:t>
            </a:r>
            <a:r>
              <a:rPr lang="it-IT" sz="1800" b="1" dirty="0">
                <a:latin typeface="+mn-lt"/>
              </a:rPr>
              <a:t>V.15 </a:t>
            </a:r>
            <a:r>
              <a:rPr lang="it-IT" sz="1800" dirty="0">
                <a:latin typeface="+mn-lt"/>
              </a:rPr>
              <a:t>(</a:t>
            </a:r>
            <a:r>
              <a:rPr lang="it-IT" sz="1800" i="1" dirty="0">
                <a:latin typeface="+mn-lt"/>
              </a:rPr>
              <a:t>attività di intrattenimento e di spettacolo a carattere pubblico</a:t>
            </a:r>
            <a:r>
              <a:rPr lang="it-IT" sz="1800" dirty="0">
                <a:latin typeface="+mn-lt"/>
              </a:rPr>
              <a:t>), della sezione V dell’allegato 1 al D.M. 3 agosto 2015, ha esteso il campo di applicazione del codice ai locali di spettacolo e di trattenimento (</a:t>
            </a:r>
            <a:r>
              <a:rPr lang="it-IT" sz="1800" i="1" dirty="0">
                <a:latin typeface="+mn-lt"/>
              </a:rPr>
              <a:t>Attività n. 65 dell’allegato I del D.P.R. 1 agosto 2011, n.151-</a:t>
            </a:r>
            <a:r>
              <a:rPr lang="it-IT" sz="1800" i="1" dirty="0">
                <a:solidFill>
                  <a:srgbClr val="FF0000"/>
                </a:solidFill>
                <a:latin typeface="+mn-lt"/>
              </a:rPr>
              <a:t>limitatamente ai locali di spettacolo e di trattenimento</a:t>
            </a:r>
            <a:r>
              <a:rPr lang="it-IT" sz="1800" dirty="0">
                <a:latin typeface="+mn-lt"/>
              </a:rPr>
              <a:t>).</a:t>
            </a:r>
          </a:p>
        </p:txBody>
      </p:sp>
      <p:graphicFrame>
        <p:nvGraphicFramePr>
          <p:cNvPr id="11" name="Tabella 10">
            <a:extLst>
              <a:ext uri="{FF2B5EF4-FFF2-40B4-BE49-F238E27FC236}">
                <a16:creationId xmlns:a16="http://schemas.microsoft.com/office/drawing/2014/main" id="{509D37D7-33D0-4814-9FAF-B26D8D444E43}"/>
              </a:ext>
            </a:extLst>
          </p:cNvPr>
          <p:cNvGraphicFramePr>
            <a:graphicFrameLocks noGrp="1"/>
          </p:cNvGraphicFramePr>
          <p:nvPr>
            <p:extLst>
              <p:ext uri="{D42A27DB-BD31-4B8C-83A1-F6EECF244321}">
                <p14:modId xmlns:p14="http://schemas.microsoft.com/office/powerpoint/2010/main" val="1078926554"/>
              </p:ext>
            </p:extLst>
          </p:nvPr>
        </p:nvGraphicFramePr>
        <p:xfrm>
          <a:off x="1140011" y="3099021"/>
          <a:ext cx="6604000" cy="2479040"/>
        </p:xfrm>
        <a:graphic>
          <a:graphicData uri="http://schemas.openxmlformats.org/drawingml/2006/table">
            <a:tbl>
              <a:tblPr firstRow="1" bandRow="1">
                <a:tableStyleId>{5940675A-B579-460E-94D1-54222C63F5DA}</a:tableStyleId>
              </a:tblPr>
              <a:tblGrid>
                <a:gridCol w="509494">
                  <a:extLst>
                    <a:ext uri="{9D8B030D-6E8A-4147-A177-3AD203B41FA5}">
                      <a16:colId xmlns:a16="http://schemas.microsoft.com/office/drawing/2014/main" val="3081849126"/>
                    </a:ext>
                  </a:extLst>
                </a:gridCol>
                <a:gridCol w="3244626">
                  <a:extLst>
                    <a:ext uri="{9D8B030D-6E8A-4147-A177-3AD203B41FA5}">
                      <a16:colId xmlns:a16="http://schemas.microsoft.com/office/drawing/2014/main" val="3223947722"/>
                    </a:ext>
                  </a:extLst>
                </a:gridCol>
                <a:gridCol w="923962">
                  <a:extLst>
                    <a:ext uri="{9D8B030D-6E8A-4147-A177-3AD203B41FA5}">
                      <a16:colId xmlns:a16="http://schemas.microsoft.com/office/drawing/2014/main" val="2759952424"/>
                    </a:ext>
                  </a:extLst>
                </a:gridCol>
                <a:gridCol w="923365">
                  <a:extLst>
                    <a:ext uri="{9D8B030D-6E8A-4147-A177-3AD203B41FA5}">
                      <a16:colId xmlns:a16="http://schemas.microsoft.com/office/drawing/2014/main" val="2256952907"/>
                    </a:ext>
                  </a:extLst>
                </a:gridCol>
                <a:gridCol w="1002553">
                  <a:extLst>
                    <a:ext uri="{9D8B030D-6E8A-4147-A177-3AD203B41FA5}">
                      <a16:colId xmlns:a16="http://schemas.microsoft.com/office/drawing/2014/main" val="213444958"/>
                    </a:ext>
                  </a:extLst>
                </a:gridCol>
              </a:tblGrid>
              <a:tr h="370840">
                <a:tc rowSpan="2">
                  <a:txBody>
                    <a:bodyPr/>
                    <a:lstStyle/>
                    <a:p>
                      <a:pPr algn="ctr"/>
                      <a:r>
                        <a:rPr lang="it-IT" sz="1200" b="1" dirty="0"/>
                        <a:t>N.</a:t>
                      </a:r>
                    </a:p>
                  </a:txBody>
                  <a:tcPr anchor="ctr"/>
                </a:tc>
                <a:tc rowSpan="2">
                  <a:txBody>
                    <a:bodyPr/>
                    <a:lstStyle/>
                    <a:p>
                      <a:pPr algn="ctr"/>
                      <a:r>
                        <a:rPr lang="it-IT" sz="1200" b="1" dirty="0"/>
                        <a:t>ATTIVITA’</a:t>
                      </a:r>
                    </a:p>
                  </a:txBody>
                  <a:tcPr anchor="ctr"/>
                </a:tc>
                <a:tc gridSpan="3">
                  <a:txBody>
                    <a:bodyPr/>
                    <a:lstStyle/>
                    <a:p>
                      <a:pPr algn="ctr"/>
                      <a:r>
                        <a:rPr lang="it-IT" sz="1200" b="1" dirty="0"/>
                        <a:t>CATEGORIA</a:t>
                      </a:r>
                    </a:p>
                  </a:txBody>
                  <a:tcPr anchor="ct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467454613"/>
                  </a:ext>
                </a:extLst>
              </a:tr>
              <a:tr h="370840">
                <a:tc vMerge="1">
                  <a:txBody>
                    <a:bodyPr/>
                    <a:lstStyle/>
                    <a:p>
                      <a:endParaRPr lang="it-IT" dirty="0"/>
                    </a:p>
                  </a:txBody>
                  <a:tcPr/>
                </a:tc>
                <a:tc vMerge="1">
                  <a:txBody>
                    <a:bodyPr/>
                    <a:lstStyle/>
                    <a:p>
                      <a:endParaRPr lang="it-IT" dirty="0"/>
                    </a:p>
                  </a:txBody>
                  <a:tcPr/>
                </a:tc>
                <a:tc>
                  <a:txBody>
                    <a:bodyPr/>
                    <a:lstStyle/>
                    <a:p>
                      <a:pPr algn="ctr"/>
                      <a:r>
                        <a:rPr lang="it-IT" sz="1200" b="1" dirty="0"/>
                        <a:t>A</a:t>
                      </a:r>
                    </a:p>
                  </a:txBody>
                  <a:tcPr anchor="ctr"/>
                </a:tc>
                <a:tc>
                  <a:txBody>
                    <a:bodyPr/>
                    <a:lstStyle/>
                    <a:p>
                      <a:pPr algn="ctr"/>
                      <a:r>
                        <a:rPr lang="it-IT" sz="1200" b="1" dirty="0"/>
                        <a:t>B</a:t>
                      </a:r>
                    </a:p>
                  </a:txBody>
                  <a:tcPr anchor="ctr"/>
                </a:tc>
                <a:tc>
                  <a:txBody>
                    <a:bodyPr/>
                    <a:lstStyle/>
                    <a:p>
                      <a:pPr algn="ctr"/>
                      <a:r>
                        <a:rPr lang="it-IT" sz="1200" b="1" dirty="0"/>
                        <a:t>C</a:t>
                      </a:r>
                    </a:p>
                  </a:txBody>
                  <a:tcPr anchor="ctr"/>
                </a:tc>
                <a:extLst>
                  <a:ext uri="{0D108BD9-81ED-4DB2-BD59-A6C34878D82A}">
                    <a16:rowId xmlns:a16="http://schemas.microsoft.com/office/drawing/2014/main" val="1149942092"/>
                  </a:ext>
                </a:extLst>
              </a:tr>
              <a:tr h="370840">
                <a:tc>
                  <a:txBody>
                    <a:bodyPr/>
                    <a:lstStyle/>
                    <a:p>
                      <a:pPr algn="ctr"/>
                      <a:r>
                        <a:rPr lang="it-IT" sz="1200" dirty="0"/>
                        <a:t>65</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u="none" strike="noStrike" kern="1200" baseline="0" dirty="0"/>
                        <a:t>Locali di spettacolo e di trattenimento in genere, impianti e centri sportivi, palestre, sia a carattere pubblico che privato, con capienza superiore a 100 persone, ovvero di superficie lorda in pianta al chiuso superiore a 200 m</a:t>
                      </a:r>
                      <a:r>
                        <a:rPr lang="it-IT" sz="1200" u="none" strike="noStrike" kern="1200" baseline="30000" dirty="0"/>
                        <a:t>2</a:t>
                      </a:r>
                      <a:r>
                        <a:rPr lang="it-IT" sz="1200" u="none" strike="noStrike" kern="1200" baseline="0" dirty="0"/>
                        <a:t>. Sono escluse le manifestazioni temporanee, di qualsiasi genere, che si effettuano in locali o luoghi aperti al pubblico. 	</a:t>
                      </a:r>
                    </a:p>
                    <a:p>
                      <a:endParaRPr lang="it-IT" sz="1200" dirty="0"/>
                    </a:p>
                  </a:txBody>
                  <a:tcPr/>
                </a:tc>
                <a:tc>
                  <a:txBody>
                    <a:bodyPr/>
                    <a:lstStyle/>
                    <a:p>
                      <a:endParaRPr lang="it-IT" sz="1200" dirty="0"/>
                    </a:p>
                  </a:txBody>
                  <a:tcPr/>
                </a:tc>
                <a:tc>
                  <a:txBody>
                    <a:bodyPr/>
                    <a:lstStyle/>
                    <a:p>
                      <a:r>
                        <a:rPr lang="it-IT" sz="1200" dirty="0"/>
                        <a:t>fino a 200 persone</a:t>
                      </a:r>
                    </a:p>
                  </a:txBody>
                  <a:tcPr anchor="ctr"/>
                </a:tc>
                <a:tc>
                  <a:txBody>
                    <a:bodyPr/>
                    <a:lstStyle/>
                    <a:p>
                      <a:r>
                        <a:rPr lang="it-IT" sz="1200" dirty="0"/>
                        <a:t>oltre 200 persone</a:t>
                      </a:r>
                    </a:p>
                  </a:txBody>
                  <a:tcPr anchor="ctr"/>
                </a:tc>
                <a:extLst>
                  <a:ext uri="{0D108BD9-81ED-4DB2-BD59-A6C34878D82A}">
                    <a16:rowId xmlns:a16="http://schemas.microsoft.com/office/drawing/2014/main" val="3150626863"/>
                  </a:ext>
                </a:extLst>
              </a:tr>
            </a:tbl>
          </a:graphicData>
        </a:graphic>
      </p:graphicFrame>
    </p:spTree>
    <p:extLst>
      <p:ext uri="{BB962C8B-B14F-4D97-AF65-F5344CB8AC3E}">
        <p14:creationId xmlns:p14="http://schemas.microsoft.com/office/powerpoint/2010/main" val="246444181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SCOPO E CAMPO DI APPLICAZIONE</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FAC3EC11-CED7-46D5-84C2-241C5DE3DDF7}"/>
              </a:ext>
            </a:extLst>
          </p:cNvPr>
          <p:cNvSpPr/>
          <p:nvPr/>
        </p:nvSpPr>
        <p:spPr>
          <a:xfrm>
            <a:off x="192087" y="1396411"/>
            <a:ext cx="9515475" cy="1754326"/>
          </a:xfrm>
          <a:prstGeom prst="rect">
            <a:avLst/>
          </a:prstGeom>
        </p:spPr>
        <p:txBody>
          <a:bodyPr wrap="square">
            <a:spAutoFit/>
          </a:bodyPr>
          <a:lstStyle/>
          <a:p>
            <a:pPr algn="just"/>
            <a:r>
              <a:rPr lang="it-IT" sz="1800" dirty="0">
                <a:latin typeface="+mn-lt"/>
              </a:rPr>
              <a:t>Le norme tecniche si possono ap­plicare in alternativa alle specifiche norme tecniche di prevenzione incendi (D.M. 19 agosto 1996) nonché anche alle attività a carattere temporaneo. </a:t>
            </a:r>
          </a:p>
          <a:p>
            <a:pPr algn="just"/>
            <a:r>
              <a:rPr lang="it-IT" sz="1800" dirty="0">
                <a:latin typeface="+mn-lt"/>
              </a:rPr>
              <a:t>In particolare si possono ap­plicare alle attività di intrattenimento e di spettacolo a carattere pubblico, svolte al chiuso o all’aperto, di cui al numero 65 dell’allegato I del D.P.R. 1 agosto 2011, di nuova realizzazione e a quelle esistenti al 1° gennaio 2023 (data di entrata in vigore del decreto).</a:t>
            </a:r>
          </a:p>
        </p:txBody>
      </p:sp>
      <p:sp>
        <p:nvSpPr>
          <p:cNvPr id="5" name="Rettangolo 4">
            <a:extLst>
              <a:ext uri="{FF2B5EF4-FFF2-40B4-BE49-F238E27FC236}">
                <a16:creationId xmlns:a16="http://schemas.microsoft.com/office/drawing/2014/main" id="{8D4B4B49-45D3-4CD1-B7D8-6BDB7F42FB77}"/>
              </a:ext>
            </a:extLst>
          </p:cNvPr>
          <p:cNvSpPr/>
          <p:nvPr/>
        </p:nvSpPr>
        <p:spPr>
          <a:xfrm>
            <a:off x="184150" y="3221402"/>
            <a:ext cx="9509124" cy="1200329"/>
          </a:xfrm>
          <a:prstGeom prst="rect">
            <a:avLst/>
          </a:prstGeom>
        </p:spPr>
        <p:txBody>
          <a:bodyPr wrap="square">
            <a:spAutoFit/>
          </a:bodyPr>
          <a:lstStyle/>
          <a:p>
            <a:pPr algn="just"/>
            <a:r>
              <a:rPr lang="it-IT" sz="1800" dirty="0">
                <a:latin typeface="+mn-lt"/>
              </a:rPr>
              <a:t>La regola tecnica verticale </a:t>
            </a:r>
            <a:r>
              <a:rPr lang="it-IT" sz="1800" b="1" dirty="0">
                <a:latin typeface="+mn-lt"/>
              </a:rPr>
              <a:t>non si applica </a:t>
            </a:r>
            <a:r>
              <a:rPr lang="it-IT" sz="1800" dirty="0">
                <a:latin typeface="+mn-lt"/>
              </a:rPr>
              <a:t>ai </a:t>
            </a:r>
            <a:r>
              <a:rPr lang="it-IT" sz="1800" b="1" dirty="0">
                <a:latin typeface="+mn-lt"/>
              </a:rPr>
              <a:t>luoghi non delimitati</a:t>
            </a:r>
            <a:r>
              <a:rPr lang="it-IT" sz="1800" dirty="0">
                <a:latin typeface="+mn-lt"/>
              </a:rPr>
              <a:t>, alle </a:t>
            </a:r>
            <a:r>
              <a:rPr lang="it-IT" sz="1800" b="1" dirty="0">
                <a:latin typeface="+mn-lt"/>
              </a:rPr>
              <a:t>attrazioni di spettacolo viaggiante </a:t>
            </a:r>
            <a:r>
              <a:rPr lang="it-IT" sz="1800" dirty="0">
                <a:latin typeface="+mn-lt"/>
              </a:rPr>
              <a:t>e</a:t>
            </a:r>
            <a:r>
              <a:rPr lang="it-IT" sz="1800" b="1" dirty="0">
                <a:latin typeface="+mn-lt"/>
              </a:rPr>
              <a:t> agli esercizi pubblici</a:t>
            </a:r>
            <a:r>
              <a:rPr lang="it-IT" sz="1800" dirty="0">
                <a:latin typeface="+mn-lt"/>
              </a:rPr>
              <a:t>, come </a:t>
            </a:r>
            <a:r>
              <a:rPr lang="it-IT" sz="1800" b="1" dirty="0">
                <a:latin typeface="+mn-lt"/>
              </a:rPr>
              <a:t>bar o ristoranti</a:t>
            </a:r>
            <a:r>
              <a:rPr lang="it-IT" sz="1800" dirty="0">
                <a:latin typeface="+mn-lt"/>
              </a:rPr>
              <a:t>, con impiego </a:t>
            </a:r>
            <a:r>
              <a:rPr lang="it-IT" sz="1800" b="1" dirty="0">
                <a:latin typeface="+mn-lt"/>
              </a:rPr>
              <a:t>strumenti musicali, karaoke</a:t>
            </a:r>
            <a:r>
              <a:rPr lang="it-IT" sz="1800" dirty="0">
                <a:latin typeface="+mn-lt"/>
              </a:rPr>
              <a:t>, </a:t>
            </a:r>
            <a:r>
              <a:rPr lang="it-IT" sz="1800" dirty="0" err="1">
                <a:latin typeface="+mn-lt"/>
              </a:rPr>
              <a:t>ecc</a:t>
            </a:r>
            <a:r>
              <a:rPr lang="it-IT" sz="1800" dirty="0">
                <a:latin typeface="+mn-lt"/>
              </a:rPr>
              <a:t>, </a:t>
            </a:r>
            <a:r>
              <a:rPr lang="it-IT" sz="1800" b="1" dirty="0">
                <a:latin typeface="+mn-lt"/>
              </a:rPr>
              <a:t>in assenza dell’aspetto danzante o di spettacolo o di spazi appositamente allestiti per assistere allo spettacolo o per danzare.</a:t>
            </a:r>
          </a:p>
        </p:txBody>
      </p:sp>
      <p:sp>
        <p:nvSpPr>
          <p:cNvPr id="6" name="Rettangolo 5">
            <a:extLst>
              <a:ext uri="{FF2B5EF4-FFF2-40B4-BE49-F238E27FC236}">
                <a16:creationId xmlns:a16="http://schemas.microsoft.com/office/drawing/2014/main" id="{4DB976BA-10F9-43C5-BE58-65FE219B4F2B}"/>
              </a:ext>
            </a:extLst>
          </p:cNvPr>
          <p:cNvSpPr/>
          <p:nvPr/>
        </p:nvSpPr>
        <p:spPr>
          <a:xfrm>
            <a:off x="273406" y="4569003"/>
            <a:ext cx="9330612" cy="1754326"/>
          </a:xfrm>
          <a:prstGeom prst="rect">
            <a:avLst/>
          </a:prstGeom>
          <a:solidFill>
            <a:schemeClr val="accent5">
              <a:lumMod val="20000"/>
              <a:lumOff val="80000"/>
            </a:schemeClr>
          </a:solidFill>
        </p:spPr>
        <p:txBody>
          <a:bodyPr wrap="square">
            <a:spAutoFit/>
          </a:bodyPr>
          <a:lstStyle/>
          <a:p>
            <a:r>
              <a:rPr lang="it-IT" sz="1800" dirty="0" err="1"/>
              <a:t>n.b.</a:t>
            </a:r>
            <a:r>
              <a:rPr lang="it-IT" sz="1800" dirty="0"/>
              <a:t> Cosa si intende per spettacolo viaggiante?</a:t>
            </a:r>
          </a:p>
          <a:p>
            <a:endParaRPr lang="it-IT" sz="1800" dirty="0"/>
          </a:p>
          <a:p>
            <a:r>
              <a:rPr lang="it-IT" sz="1800" dirty="0"/>
              <a:t>Per spettacolo viaggiante si intendono </a:t>
            </a:r>
            <a:r>
              <a:rPr lang="it-IT" sz="1800" b="1" dirty="0"/>
              <a:t>le attività spettacolari, i trattenimenti e le attrazioni allestite per mezzo di attrezzature mobili</a:t>
            </a:r>
            <a:r>
              <a:rPr lang="it-IT" sz="1800" dirty="0"/>
              <a:t>, ovvero i parchi divertimento allestiti per un periodo di tempo predeterminato o in maniera stabile, sia all'aperto che al chiuso, in area privata (aree parrocchiali, aree, giostre, fiere….) </a:t>
            </a:r>
          </a:p>
          <a:p>
            <a:endParaRPr lang="it-IT" sz="1800" dirty="0">
              <a:effectLst/>
            </a:endParaRPr>
          </a:p>
        </p:txBody>
      </p:sp>
    </p:spTree>
    <p:extLst>
      <p:ext uri="{BB962C8B-B14F-4D97-AF65-F5344CB8AC3E}">
        <p14:creationId xmlns:p14="http://schemas.microsoft.com/office/powerpoint/2010/main" val="271055366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NORME ALTERNATIVE</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8883F5DE-24C6-41BC-9CBE-F86E2BCCBBCC}"/>
              </a:ext>
            </a:extLst>
          </p:cNvPr>
          <p:cNvSpPr/>
          <p:nvPr/>
        </p:nvSpPr>
        <p:spPr>
          <a:xfrm>
            <a:off x="192088" y="1333656"/>
            <a:ext cx="9515474" cy="5078313"/>
          </a:xfrm>
          <a:prstGeom prst="rect">
            <a:avLst/>
          </a:prstGeom>
          <a:ln>
            <a:noFill/>
          </a:ln>
        </p:spPr>
        <p:txBody>
          <a:bodyPr wrap="square">
            <a:spAutoFit/>
          </a:bodyPr>
          <a:lstStyle/>
          <a:p>
            <a:pPr algn="just"/>
            <a:r>
              <a:rPr lang="it-IT" sz="1800" dirty="0">
                <a:latin typeface="+mn-lt"/>
              </a:rPr>
              <a:t>Alle attività di intrattenimento e di spettacolo a carattere pubblico per le quali vengono applicate le norme tecniche del Codice di prevenzione incendi non si applica il   D.M. 19 agosto 1996  recante «Approvazione della regola tecnica di prevenzione incendi per la progettazione, co­struzione ed esercizio dei locali di intrattenimento e di pubblico spettacolo» nonché le seguenti disposizioni:</a:t>
            </a:r>
          </a:p>
          <a:p>
            <a:pPr marL="285750" indent="-285750" algn="just">
              <a:buFont typeface="Arial" panose="020B0604020202020204" pitchFamily="34" charset="0"/>
              <a:buChar char="•"/>
            </a:pPr>
            <a:r>
              <a:rPr lang="it-IT" sz="1800" u="sng" dirty="0">
                <a:latin typeface="+mn-lt"/>
                <a:hlinkClick r:id="rId2">
                  <a:extLst>
                    <a:ext uri="{A12FA001-AC4F-418D-AE19-62706E023703}">
                      <ahyp:hlinkClr xmlns:ahyp="http://schemas.microsoft.com/office/drawing/2018/hyperlinkcolor" val="tx"/>
                    </a:ext>
                  </a:extLst>
                </a:hlinkClick>
              </a:rPr>
              <a:t>D</a:t>
            </a:r>
            <a:r>
              <a:rPr lang="it-IT" sz="1800" dirty="0">
                <a:latin typeface="+mn-lt"/>
                <a:hlinkClick r:id="rId2">
                  <a:extLst>
                    <a:ext uri="{A12FA001-AC4F-418D-AE19-62706E023703}">
                      <ahyp:hlinkClr xmlns:ahyp="http://schemas.microsoft.com/office/drawing/2018/hyperlinkcolor" val="tx"/>
                    </a:ext>
                  </a:extLst>
                </a:hlinkClick>
              </a:rPr>
              <a:t>.M. 30 novembre 1983</a:t>
            </a:r>
            <a:r>
              <a:rPr lang="it-IT" sz="1800" dirty="0">
                <a:latin typeface="+mn-lt"/>
              </a:rPr>
              <a:t> recante «Termini, definizioni generali e simboli grafici di prevenzione incendi».</a:t>
            </a:r>
          </a:p>
          <a:p>
            <a:pPr marL="285750" indent="-285750" algn="just">
              <a:buFont typeface="Arial" panose="020B0604020202020204" pitchFamily="34" charset="0"/>
              <a:buChar char="•"/>
            </a:pPr>
            <a:r>
              <a:rPr lang="it-IT" sz="1800" dirty="0">
                <a:latin typeface="+mn-lt"/>
                <a:hlinkClick r:id="rId3">
                  <a:extLst>
                    <a:ext uri="{A12FA001-AC4F-418D-AE19-62706E023703}">
                      <ahyp:hlinkClr xmlns:ahyp="http://schemas.microsoft.com/office/drawing/2018/hyperlinkcolor" val="tx"/>
                    </a:ext>
                  </a:extLst>
                </a:hlinkClick>
              </a:rPr>
              <a:t>D.M. 31 marzo 2003</a:t>
            </a:r>
            <a:r>
              <a:rPr lang="it-IT" sz="1800" dirty="0">
                <a:latin typeface="+mn-lt"/>
              </a:rPr>
              <a:t> recante «Requisiti di reazione al fuoco dei materiali costituenti le condotte di distribuzione e ripresa dell’aria degli impianti di condizionamento e ventilazione».</a:t>
            </a:r>
          </a:p>
          <a:p>
            <a:pPr marL="285750" indent="-285750" algn="just">
              <a:buFont typeface="Arial" panose="020B0604020202020204" pitchFamily="34" charset="0"/>
              <a:buChar char="•"/>
            </a:pPr>
            <a:r>
              <a:rPr lang="it-IT" sz="1800" dirty="0">
                <a:latin typeface="+mn-lt"/>
                <a:hlinkClick r:id="rId4">
                  <a:extLst>
                    <a:ext uri="{A12FA001-AC4F-418D-AE19-62706E023703}">
                      <ahyp:hlinkClr xmlns:ahyp="http://schemas.microsoft.com/office/drawing/2018/hyperlinkcolor" val="tx"/>
                    </a:ext>
                  </a:extLst>
                </a:hlinkClick>
              </a:rPr>
              <a:t>D.M. 3 novembre 2004</a:t>
            </a:r>
            <a:r>
              <a:rPr lang="it-IT" sz="1800" dirty="0">
                <a:latin typeface="+mn-lt"/>
              </a:rPr>
              <a:t> recante «Disposizioni relative all’installazione ed alla manutenzione dei dispositivi per l’apertura delle porte installate lungo le vie di esodo, relativamente alla sicurezza in caso di incendio».</a:t>
            </a:r>
          </a:p>
          <a:p>
            <a:pPr marL="285750" indent="-285750" algn="just">
              <a:buFont typeface="Arial" panose="020B0604020202020204" pitchFamily="34" charset="0"/>
              <a:buChar char="•"/>
            </a:pPr>
            <a:r>
              <a:rPr lang="it-IT" sz="1800" dirty="0">
                <a:latin typeface="+mn-lt"/>
                <a:hlinkClick r:id="rId3">
                  <a:extLst>
                    <a:ext uri="{A12FA001-AC4F-418D-AE19-62706E023703}">
                      <ahyp:hlinkClr xmlns:ahyp="http://schemas.microsoft.com/office/drawing/2018/hyperlinkcolor" val="tx"/>
                    </a:ext>
                  </a:extLst>
                </a:hlinkClick>
              </a:rPr>
              <a:t>D.M. 15 marzo 2005</a:t>
            </a:r>
            <a:r>
              <a:rPr lang="it-IT" sz="1800" dirty="0">
                <a:latin typeface="+mn-lt"/>
              </a:rPr>
              <a:t> recante «Requisiti di reazione al fuoco dei prodotti da costruzione installati in attività disciplinate da specifiche disposizioni tecniche di prevenzione incendi in base al sistema di classificazione europeo».</a:t>
            </a:r>
          </a:p>
          <a:p>
            <a:pPr marL="285750" indent="-285750" algn="just">
              <a:buFont typeface="Arial" panose="020B0604020202020204" pitchFamily="34" charset="0"/>
              <a:buChar char="•"/>
            </a:pPr>
            <a:r>
              <a:rPr lang="it-IT" sz="1800" dirty="0">
                <a:latin typeface="+mn-lt"/>
                <a:hlinkClick r:id="rId5">
                  <a:extLst>
                    <a:ext uri="{A12FA001-AC4F-418D-AE19-62706E023703}">
                      <ahyp:hlinkClr xmlns:ahyp="http://schemas.microsoft.com/office/drawing/2018/hyperlinkcolor" val="tx"/>
                    </a:ext>
                  </a:extLst>
                </a:hlinkClick>
              </a:rPr>
              <a:t>D.M. 15 settembre 2005</a:t>
            </a:r>
            <a:r>
              <a:rPr lang="it-IT" sz="1800" dirty="0">
                <a:latin typeface="+mn-lt"/>
              </a:rPr>
              <a:t> recante «Approvazione della regola tecnica di prevenzione incendi per i vani degli impianti di sollevamento ubicati nelle attività soggette ai controlli di prevenzione incendi».</a:t>
            </a:r>
          </a:p>
        </p:txBody>
      </p:sp>
    </p:spTree>
    <p:extLst>
      <p:ext uri="{BB962C8B-B14F-4D97-AF65-F5344CB8AC3E}">
        <p14:creationId xmlns:p14="http://schemas.microsoft.com/office/powerpoint/2010/main" val="326550307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NORME ALTERNATIVE</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8883F5DE-24C6-41BC-9CBE-F86E2BCCBBCC}"/>
              </a:ext>
            </a:extLst>
          </p:cNvPr>
          <p:cNvSpPr/>
          <p:nvPr/>
        </p:nvSpPr>
        <p:spPr>
          <a:xfrm>
            <a:off x="192088" y="1396411"/>
            <a:ext cx="9515474" cy="2031325"/>
          </a:xfrm>
          <a:prstGeom prst="rect">
            <a:avLst/>
          </a:prstGeom>
        </p:spPr>
        <p:txBody>
          <a:bodyPr wrap="square">
            <a:spAutoFit/>
          </a:bodyPr>
          <a:lstStyle/>
          <a:p>
            <a:pPr marL="285750" indent="-285750" algn="just">
              <a:buFont typeface="Arial" panose="020B0604020202020204" pitchFamily="34" charset="0"/>
              <a:buChar char="•"/>
            </a:pPr>
            <a:r>
              <a:rPr lang="it-IT" sz="1800" dirty="0">
                <a:latin typeface="+mn-lt"/>
                <a:hlinkClick r:id="rId2">
                  <a:extLst>
                    <a:ext uri="{A12FA001-AC4F-418D-AE19-62706E023703}">
                      <ahyp:hlinkClr xmlns:ahyp="http://schemas.microsoft.com/office/drawing/2018/hyperlinkcolor" val="tx"/>
                    </a:ext>
                  </a:extLst>
                </a:hlinkClick>
              </a:rPr>
              <a:t>D.M. 16 febbraio 2007</a:t>
            </a:r>
            <a:r>
              <a:rPr lang="it-IT" sz="1800" dirty="0">
                <a:latin typeface="+mn-lt"/>
              </a:rPr>
              <a:t> recante «Classificazione di resistenza al fuoco di prodotti ed elementi costruttivi di opere da costruzione».</a:t>
            </a:r>
          </a:p>
          <a:p>
            <a:pPr marL="285750" indent="-285750" algn="just">
              <a:buFont typeface="Arial" panose="020B0604020202020204" pitchFamily="34" charset="0"/>
              <a:buChar char="•"/>
            </a:pPr>
            <a:r>
              <a:rPr lang="it-IT" sz="1800" dirty="0">
                <a:latin typeface="+mn-lt"/>
                <a:hlinkClick r:id="rId2">
                  <a:extLst>
                    <a:ext uri="{A12FA001-AC4F-418D-AE19-62706E023703}">
                      <ahyp:hlinkClr xmlns:ahyp="http://schemas.microsoft.com/office/drawing/2018/hyperlinkcolor" val="tx"/>
                    </a:ext>
                  </a:extLst>
                </a:hlinkClick>
              </a:rPr>
              <a:t>D.M. 9 marzo 2007</a:t>
            </a:r>
            <a:r>
              <a:rPr lang="it-IT" sz="1800" dirty="0">
                <a:latin typeface="+mn-lt"/>
              </a:rPr>
              <a:t> recante «Prestazioni di resistenza al fuoco delle costruzioni nelle attività soggette al controllo del Corpo nazionale dei vigili del fuoco».</a:t>
            </a:r>
          </a:p>
          <a:p>
            <a:pPr marL="285750" indent="-285750" algn="just">
              <a:buFont typeface="Arial" panose="020B0604020202020204" pitchFamily="34" charset="0"/>
              <a:buChar char="•"/>
            </a:pPr>
            <a:r>
              <a:rPr lang="it-IT" sz="1800" dirty="0">
                <a:latin typeface="+mn-lt"/>
                <a:hlinkClick r:id="rId3">
                  <a:extLst>
                    <a:ext uri="{A12FA001-AC4F-418D-AE19-62706E023703}">
                      <ahyp:hlinkClr xmlns:ahyp="http://schemas.microsoft.com/office/drawing/2018/hyperlinkcolor" val="tx"/>
                    </a:ext>
                  </a:extLst>
                </a:hlinkClick>
              </a:rPr>
              <a:t>D.M. 20 dicembre 2012</a:t>
            </a:r>
            <a:r>
              <a:rPr lang="it-IT" sz="1800" dirty="0">
                <a:latin typeface="+mn-lt"/>
              </a:rPr>
              <a:t> recante «Regola tecnica di prevenzione incendi per gli impianti di protezione attiva contro l’incendio installati nelle attività soggette ai controlli di prevenzione incendi».</a:t>
            </a:r>
          </a:p>
        </p:txBody>
      </p:sp>
      <p:sp>
        <p:nvSpPr>
          <p:cNvPr id="4" name="Rettangolo 3">
            <a:extLst>
              <a:ext uri="{FF2B5EF4-FFF2-40B4-BE49-F238E27FC236}">
                <a16:creationId xmlns:a16="http://schemas.microsoft.com/office/drawing/2014/main" id="{0F13D7FE-7A41-4961-930F-D47263F9B1EC}"/>
              </a:ext>
            </a:extLst>
          </p:cNvPr>
          <p:cNvSpPr/>
          <p:nvPr/>
        </p:nvSpPr>
        <p:spPr>
          <a:xfrm>
            <a:off x="192087" y="3888521"/>
            <a:ext cx="9515473" cy="2031325"/>
          </a:xfrm>
          <a:prstGeom prst="rect">
            <a:avLst/>
          </a:prstGeom>
        </p:spPr>
        <p:txBody>
          <a:bodyPr wrap="square">
            <a:spAutoFit/>
          </a:bodyPr>
          <a:lstStyle/>
          <a:p>
            <a:pPr algn="just"/>
            <a:r>
              <a:rPr lang="it-IT" sz="1800" dirty="0">
                <a:latin typeface="+mn-lt"/>
              </a:rPr>
              <a:t>In alternativa alle norme tecniche del Codice è fatta salva la possibilità di applicare il  D.M. 19 agosto 1996 per l’attività 65 (limitatamente ai locali di spettacolo e di trattenimento) di cui all’allegato I del D.P.R. 1 agosto 2011, n. 151 nonché le disposizioni sopra indicate.</a:t>
            </a:r>
          </a:p>
          <a:p>
            <a:pPr algn="just"/>
            <a:endParaRPr lang="it-IT" sz="1800" dirty="0">
              <a:latin typeface="+mn-lt"/>
            </a:endParaRPr>
          </a:p>
          <a:p>
            <a:pPr algn="just"/>
            <a:r>
              <a:rPr lang="it-IT" sz="1800" dirty="0">
                <a:latin typeface="+mn-lt"/>
              </a:rPr>
              <a:t>Naturalmente, come previsto dal codice di prevenzione incendi, non sono previsti adempimenti per le attività in regola con gli adempimenti di cui agli articoli 3, 4 e 7 del D.P.R. 1 agosto 2011, n. 151.</a:t>
            </a:r>
          </a:p>
        </p:txBody>
      </p:sp>
    </p:spTree>
    <p:extLst>
      <p:ext uri="{BB962C8B-B14F-4D97-AF65-F5344CB8AC3E}">
        <p14:creationId xmlns:p14="http://schemas.microsoft.com/office/powerpoint/2010/main" val="328306423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7" y="5365850"/>
            <a:ext cx="9515472" cy="523220"/>
          </a:xfrm>
          <a:prstGeom prst="rect">
            <a:avLst/>
          </a:prstGeom>
        </p:spPr>
        <p:txBody>
          <a:bodyPr wrap="square">
            <a:spAutoFit/>
          </a:bodyPr>
          <a:lstStyle/>
          <a:p>
            <a:pPr algn="ctr"/>
            <a:r>
              <a:rPr lang="it-IT" sz="1400" b="1" dirty="0">
                <a:latin typeface="+mn-lt"/>
              </a:rPr>
              <a:t>AUDITORI E SALE CONVEGNO:</a:t>
            </a:r>
          </a:p>
          <a:p>
            <a:pPr algn="ctr"/>
            <a:r>
              <a:rPr lang="it-IT" sz="1400" dirty="0">
                <a:latin typeface="+mn-lt"/>
              </a:rPr>
              <a:t>LOCALI DESTINATI A CONCERTI, CONFERENZE, CONGRESSI E SIMILI </a:t>
            </a:r>
          </a:p>
        </p:txBody>
      </p:sp>
      <p:pic>
        <p:nvPicPr>
          <p:cNvPr id="9" name="Immagine 8">
            <a:extLst>
              <a:ext uri="{FF2B5EF4-FFF2-40B4-BE49-F238E27FC236}">
                <a16:creationId xmlns:a16="http://schemas.microsoft.com/office/drawing/2014/main" id="{BFC07569-7E23-44D2-8356-7FAB2F6BEF73}"/>
              </a:ext>
            </a:extLst>
          </p:cNvPr>
          <p:cNvPicPr>
            <a:picLocks noChangeAspect="1"/>
          </p:cNvPicPr>
          <p:nvPr/>
        </p:nvPicPr>
        <p:blipFill>
          <a:blip r:embed="rId2"/>
          <a:stretch>
            <a:fillRect/>
          </a:stretch>
        </p:blipFill>
        <p:spPr>
          <a:xfrm>
            <a:off x="192087" y="2553731"/>
            <a:ext cx="9515472" cy="2542458"/>
          </a:xfrm>
          <a:prstGeom prst="rect">
            <a:avLst/>
          </a:prstGeom>
        </p:spPr>
      </p:pic>
    </p:spTree>
    <p:extLst>
      <p:ext uri="{BB962C8B-B14F-4D97-AF65-F5344CB8AC3E}">
        <p14:creationId xmlns:p14="http://schemas.microsoft.com/office/powerpoint/2010/main" val="112980412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7" y="4921746"/>
            <a:ext cx="4442666" cy="1169551"/>
          </a:xfrm>
          <a:prstGeom prst="rect">
            <a:avLst/>
          </a:prstGeom>
        </p:spPr>
        <p:txBody>
          <a:bodyPr wrap="square">
            <a:spAutoFit/>
          </a:bodyPr>
          <a:lstStyle/>
          <a:p>
            <a:pPr algn="ctr"/>
            <a:r>
              <a:rPr lang="it-IT" sz="1400" b="1" dirty="0">
                <a:latin typeface="+mn-lt"/>
              </a:rPr>
              <a:t>CINEMA-TEATRI</a:t>
            </a:r>
          </a:p>
          <a:p>
            <a:pPr algn="ctr"/>
            <a:r>
              <a:rPr lang="it-IT" sz="1400" dirty="0">
                <a:latin typeface="+mn-lt"/>
              </a:rPr>
              <a:t>LOCALI DESTINATI PREVALENTEMENTE A PROIEZIONI CINEMATOGRAFICHE ED ATTREZZATI CON SCENA PER LO SVOLGIMENTO DI RAPPRESENTAZIONI TEATRALI E SPETTACOLI IN GENERE</a:t>
            </a:r>
          </a:p>
        </p:txBody>
      </p:sp>
      <p:pic>
        <p:nvPicPr>
          <p:cNvPr id="3" name="Immagine 2">
            <a:extLst>
              <a:ext uri="{FF2B5EF4-FFF2-40B4-BE49-F238E27FC236}">
                <a16:creationId xmlns:a16="http://schemas.microsoft.com/office/drawing/2014/main" id="{41862329-93B8-486A-91D1-7E514AEC3146}"/>
              </a:ext>
            </a:extLst>
          </p:cNvPr>
          <p:cNvPicPr>
            <a:picLocks noChangeAspect="1"/>
          </p:cNvPicPr>
          <p:nvPr/>
        </p:nvPicPr>
        <p:blipFill>
          <a:blip r:embed="rId2"/>
          <a:stretch>
            <a:fillRect/>
          </a:stretch>
        </p:blipFill>
        <p:spPr>
          <a:xfrm>
            <a:off x="192087" y="2207372"/>
            <a:ext cx="9515472" cy="2547822"/>
          </a:xfrm>
          <a:prstGeom prst="rect">
            <a:avLst/>
          </a:prstGeom>
        </p:spPr>
      </p:pic>
      <p:sp>
        <p:nvSpPr>
          <p:cNvPr id="4" name="Rettangolo 3">
            <a:extLst>
              <a:ext uri="{FF2B5EF4-FFF2-40B4-BE49-F238E27FC236}">
                <a16:creationId xmlns:a16="http://schemas.microsoft.com/office/drawing/2014/main" id="{18AE1D01-CE11-435B-84CC-9E7182EF8445}"/>
              </a:ext>
            </a:extLst>
          </p:cNvPr>
          <p:cNvSpPr/>
          <p:nvPr/>
        </p:nvSpPr>
        <p:spPr>
          <a:xfrm>
            <a:off x="4953000" y="4921746"/>
            <a:ext cx="4754559" cy="738664"/>
          </a:xfrm>
          <a:prstGeom prst="rect">
            <a:avLst/>
          </a:prstGeom>
        </p:spPr>
        <p:txBody>
          <a:bodyPr wrap="square">
            <a:spAutoFit/>
          </a:bodyPr>
          <a:lstStyle/>
          <a:p>
            <a:pPr algn="ctr"/>
            <a:r>
              <a:rPr lang="it-IT" sz="1400" b="1" dirty="0">
                <a:latin typeface="+mn-lt"/>
              </a:rPr>
              <a:t>CINEMATOGRAFI</a:t>
            </a:r>
          </a:p>
          <a:p>
            <a:pPr algn="ctr"/>
            <a:r>
              <a:rPr lang="it-IT" sz="1400" dirty="0">
                <a:latin typeface="+mn-lt"/>
              </a:rPr>
              <a:t>LOCALI, CON O SENZA SEMPLICE PEDANA, DESTINATI PREVALENTEMENTE A PROIEZIONI CINEMATOGRAFICHE </a:t>
            </a:r>
          </a:p>
        </p:txBody>
      </p:sp>
    </p:spTree>
    <p:extLst>
      <p:ext uri="{BB962C8B-B14F-4D97-AF65-F5344CB8AC3E}">
        <p14:creationId xmlns:p14="http://schemas.microsoft.com/office/powerpoint/2010/main" val="365555416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4" y="4921746"/>
            <a:ext cx="4442669" cy="1169551"/>
          </a:xfrm>
          <a:prstGeom prst="rect">
            <a:avLst/>
          </a:prstGeom>
        </p:spPr>
        <p:txBody>
          <a:bodyPr wrap="square">
            <a:spAutoFit/>
          </a:bodyPr>
          <a:lstStyle/>
          <a:p>
            <a:pPr algn="ctr"/>
            <a:r>
              <a:rPr lang="it-IT" sz="1400" b="1" dirty="0">
                <a:latin typeface="+mn-lt"/>
              </a:rPr>
              <a:t>CIRCHI</a:t>
            </a:r>
            <a:endParaRPr lang="it-IT" sz="1400" dirty="0">
              <a:latin typeface="+mn-lt"/>
            </a:endParaRPr>
          </a:p>
          <a:p>
            <a:pPr algn="ctr"/>
            <a:r>
              <a:rPr lang="it-IT" sz="1400" dirty="0">
                <a:latin typeface="+mn-lt"/>
              </a:rPr>
              <a:t>LOCALI DESTINATI ALLA PRESENTAZIONE AL PUBBLICO DI MANIFESTAZIONI DI ABILITÀ, FORZA E CORAGGIO, CON O SENZA L’INTERVENTO DI ANIMALI FEROCI O DOMESTICI</a:t>
            </a:r>
            <a:endParaRPr lang="it-IT" sz="1000" dirty="0">
              <a:latin typeface="+mn-lt"/>
            </a:endParaRPr>
          </a:p>
        </p:txBody>
      </p:sp>
      <p:sp>
        <p:nvSpPr>
          <p:cNvPr id="4" name="Rettangolo 3">
            <a:extLst>
              <a:ext uri="{FF2B5EF4-FFF2-40B4-BE49-F238E27FC236}">
                <a16:creationId xmlns:a16="http://schemas.microsoft.com/office/drawing/2014/main" id="{18AE1D01-CE11-435B-84CC-9E7182EF8445}"/>
              </a:ext>
            </a:extLst>
          </p:cNvPr>
          <p:cNvSpPr/>
          <p:nvPr/>
        </p:nvSpPr>
        <p:spPr>
          <a:xfrm>
            <a:off x="5100918" y="4921746"/>
            <a:ext cx="4606641" cy="1169551"/>
          </a:xfrm>
          <a:prstGeom prst="rect">
            <a:avLst/>
          </a:prstGeom>
        </p:spPr>
        <p:txBody>
          <a:bodyPr wrap="square">
            <a:spAutoFit/>
          </a:bodyPr>
          <a:lstStyle/>
          <a:p>
            <a:pPr algn="ctr"/>
            <a:r>
              <a:rPr lang="it-IT" sz="1400" b="1" dirty="0">
                <a:latin typeface="+mn-lt"/>
              </a:rPr>
              <a:t>SPETTACOLI VIAGGIANTI E PARCHI DI DIVERTIMENTI</a:t>
            </a:r>
            <a:endParaRPr lang="it-IT" sz="1400" dirty="0">
              <a:latin typeface="+mn-lt"/>
            </a:endParaRPr>
          </a:p>
          <a:p>
            <a:pPr algn="ctr"/>
            <a:r>
              <a:rPr lang="it-IT" sz="1400" dirty="0">
                <a:latin typeface="+mn-lt"/>
              </a:rPr>
              <a:t>LUOGHI DESTINATI AD ATTIVITÀ SPETTACOLARI, TRATTENIMENTI O ATTRAZIONI, ALLESTITI MEDIANTE ATTREZZATURE MOBILI, ALL’APERTO, OVVERO IN PARCHI PERMANENTI</a:t>
            </a:r>
            <a:endParaRPr lang="it-IT" sz="1000" dirty="0">
              <a:latin typeface="+mn-lt"/>
            </a:endParaRPr>
          </a:p>
        </p:txBody>
      </p:sp>
      <p:pic>
        <p:nvPicPr>
          <p:cNvPr id="8" name="Immagine 7">
            <a:extLst>
              <a:ext uri="{FF2B5EF4-FFF2-40B4-BE49-F238E27FC236}">
                <a16:creationId xmlns:a16="http://schemas.microsoft.com/office/drawing/2014/main" id="{D013C5A6-756D-4E1D-B57A-185CD4855FB2}"/>
              </a:ext>
            </a:extLst>
          </p:cNvPr>
          <p:cNvPicPr>
            <a:picLocks noChangeAspect="1"/>
          </p:cNvPicPr>
          <p:nvPr/>
        </p:nvPicPr>
        <p:blipFill>
          <a:blip r:embed="rId2"/>
          <a:stretch>
            <a:fillRect/>
          </a:stretch>
        </p:blipFill>
        <p:spPr>
          <a:xfrm>
            <a:off x="192084" y="2213294"/>
            <a:ext cx="9515475" cy="2387227"/>
          </a:xfrm>
          <a:prstGeom prst="rect">
            <a:avLst/>
          </a:prstGeom>
        </p:spPr>
      </p:pic>
    </p:spTree>
    <p:extLst>
      <p:ext uri="{BB962C8B-B14F-4D97-AF65-F5344CB8AC3E}">
        <p14:creationId xmlns:p14="http://schemas.microsoft.com/office/powerpoint/2010/main" val="363150217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4" y="4939675"/>
            <a:ext cx="4442669" cy="1600438"/>
          </a:xfrm>
          <a:prstGeom prst="rect">
            <a:avLst/>
          </a:prstGeom>
        </p:spPr>
        <p:txBody>
          <a:bodyPr wrap="square">
            <a:spAutoFit/>
          </a:bodyPr>
          <a:lstStyle/>
          <a:p>
            <a:pPr algn="ctr"/>
            <a:r>
              <a:rPr lang="it-IT" sz="1400" b="1" dirty="0">
                <a:latin typeface="+mn-lt"/>
              </a:rPr>
              <a:t>TEATRI</a:t>
            </a:r>
            <a:endParaRPr lang="it-IT" sz="1400" dirty="0">
              <a:latin typeface="+mn-lt"/>
            </a:endParaRPr>
          </a:p>
          <a:p>
            <a:pPr algn="ctr"/>
            <a:r>
              <a:rPr lang="it-IT" sz="1400" dirty="0">
                <a:latin typeface="+mn-lt"/>
              </a:rPr>
              <a:t>LOCALI IN CUI SI PRESENTANO AL PUBBLICO SPETTACOLI LIRICI, DRAMMATICI, COREOGRAFICI, DI RIVISTA E VARIETÀ, CARATTERIZZATI DALLA SCENA, IVI COMPRESI I LOCALI DESTINATI A RIPRESE CINEMATOGRAFICHE E/O TELEVISIVE CON PRESENZA DI PUBBLICO</a:t>
            </a:r>
            <a:endParaRPr lang="it-IT" sz="600" dirty="0">
              <a:latin typeface="+mn-lt"/>
            </a:endParaRPr>
          </a:p>
        </p:txBody>
      </p:sp>
      <p:sp>
        <p:nvSpPr>
          <p:cNvPr id="4" name="Rettangolo 3">
            <a:extLst>
              <a:ext uri="{FF2B5EF4-FFF2-40B4-BE49-F238E27FC236}">
                <a16:creationId xmlns:a16="http://schemas.microsoft.com/office/drawing/2014/main" id="{18AE1D01-CE11-435B-84CC-9E7182EF8445}"/>
              </a:ext>
            </a:extLst>
          </p:cNvPr>
          <p:cNvSpPr/>
          <p:nvPr/>
        </p:nvSpPr>
        <p:spPr>
          <a:xfrm>
            <a:off x="5100918" y="4939675"/>
            <a:ext cx="4606641" cy="738664"/>
          </a:xfrm>
          <a:prstGeom prst="rect">
            <a:avLst/>
          </a:prstGeom>
        </p:spPr>
        <p:txBody>
          <a:bodyPr wrap="square">
            <a:spAutoFit/>
          </a:bodyPr>
          <a:lstStyle/>
          <a:p>
            <a:pPr algn="ctr"/>
            <a:r>
              <a:rPr lang="it-IT" sz="1400" b="1" dirty="0">
                <a:latin typeface="+mn-lt"/>
              </a:rPr>
              <a:t>TEATRI TENDA</a:t>
            </a:r>
            <a:endParaRPr lang="it-IT" sz="1400" dirty="0">
              <a:latin typeface="+mn-lt"/>
            </a:endParaRPr>
          </a:p>
          <a:p>
            <a:pPr algn="ctr"/>
            <a:r>
              <a:rPr lang="it-IT" sz="1400" dirty="0">
                <a:latin typeface="+mn-lt"/>
              </a:rPr>
              <a:t>LOCALI CON COPERTURA A TENDA DESTINATI A SPETTACOLI VARI</a:t>
            </a:r>
            <a:endParaRPr lang="it-IT" sz="600" dirty="0">
              <a:latin typeface="+mn-lt"/>
            </a:endParaRPr>
          </a:p>
        </p:txBody>
      </p:sp>
      <p:pic>
        <p:nvPicPr>
          <p:cNvPr id="3" name="Immagine 2">
            <a:extLst>
              <a:ext uri="{FF2B5EF4-FFF2-40B4-BE49-F238E27FC236}">
                <a16:creationId xmlns:a16="http://schemas.microsoft.com/office/drawing/2014/main" id="{9175F9AC-3AB5-4DD3-A8C7-A8C8FA5AD99B}"/>
              </a:ext>
            </a:extLst>
          </p:cNvPr>
          <p:cNvPicPr>
            <a:picLocks noChangeAspect="1"/>
          </p:cNvPicPr>
          <p:nvPr/>
        </p:nvPicPr>
        <p:blipFill>
          <a:blip r:embed="rId2"/>
          <a:stretch>
            <a:fillRect/>
          </a:stretch>
        </p:blipFill>
        <p:spPr>
          <a:xfrm>
            <a:off x="911223" y="2135289"/>
            <a:ext cx="8077200" cy="2822305"/>
          </a:xfrm>
          <a:prstGeom prst="rect">
            <a:avLst/>
          </a:prstGeom>
        </p:spPr>
      </p:pic>
    </p:spTree>
    <p:extLst>
      <p:ext uri="{BB962C8B-B14F-4D97-AF65-F5344CB8AC3E}">
        <p14:creationId xmlns:p14="http://schemas.microsoft.com/office/powerpoint/2010/main" val="259095927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4" y="4939675"/>
            <a:ext cx="4442669" cy="523220"/>
          </a:xfrm>
          <a:prstGeom prst="rect">
            <a:avLst/>
          </a:prstGeom>
        </p:spPr>
        <p:txBody>
          <a:bodyPr wrap="square">
            <a:spAutoFit/>
          </a:bodyPr>
          <a:lstStyle/>
          <a:p>
            <a:pPr algn="ctr"/>
            <a:r>
              <a:rPr lang="it-IT" sz="1400" b="1" dirty="0">
                <a:latin typeface="+mn-lt"/>
              </a:rPr>
              <a:t>SALE DA BALLO E DISCOTECHE</a:t>
            </a:r>
            <a:endParaRPr lang="it-IT" sz="1400" dirty="0">
              <a:latin typeface="+mn-lt"/>
            </a:endParaRPr>
          </a:p>
          <a:p>
            <a:pPr algn="ctr"/>
            <a:r>
              <a:rPr lang="it-IT" sz="1400" dirty="0">
                <a:latin typeface="+mn-lt"/>
              </a:rPr>
              <a:t>LOCALI DESTINATI A TRATTENIMENTI DANZANTI</a:t>
            </a:r>
            <a:endParaRPr lang="it-IT" sz="200" dirty="0">
              <a:latin typeface="+mn-lt"/>
            </a:endParaRPr>
          </a:p>
        </p:txBody>
      </p:sp>
      <p:sp>
        <p:nvSpPr>
          <p:cNvPr id="4" name="Rettangolo 3">
            <a:extLst>
              <a:ext uri="{FF2B5EF4-FFF2-40B4-BE49-F238E27FC236}">
                <a16:creationId xmlns:a16="http://schemas.microsoft.com/office/drawing/2014/main" id="{18AE1D01-CE11-435B-84CC-9E7182EF8445}"/>
              </a:ext>
            </a:extLst>
          </p:cNvPr>
          <p:cNvSpPr/>
          <p:nvPr/>
        </p:nvSpPr>
        <p:spPr>
          <a:xfrm>
            <a:off x="5100918" y="4939675"/>
            <a:ext cx="4606641" cy="954107"/>
          </a:xfrm>
          <a:prstGeom prst="rect">
            <a:avLst/>
          </a:prstGeom>
        </p:spPr>
        <p:txBody>
          <a:bodyPr wrap="square">
            <a:spAutoFit/>
          </a:bodyPr>
          <a:lstStyle/>
          <a:p>
            <a:pPr algn="ctr"/>
            <a:r>
              <a:rPr lang="it-IT" sz="1400" b="1" dirty="0">
                <a:latin typeface="+mn-lt"/>
              </a:rPr>
              <a:t>LOCALI DI TRATTENIMENTO</a:t>
            </a:r>
            <a:endParaRPr lang="it-IT" sz="1400" dirty="0">
              <a:latin typeface="+mn-lt"/>
            </a:endParaRPr>
          </a:p>
          <a:p>
            <a:pPr algn="ctr"/>
            <a:r>
              <a:rPr lang="it-IT" sz="1400" dirty="0">
                <a:latin typeface="+mn-lt"/>
              </a:rPr>
              <a:t>LOCALI DESTINATI A TRATTENIMENTI ED ATTRAZIONI VARIE, AREE UBICATE IN ESERCIZI PUBBLICI ED ATTREZZATURE PER ACCOGLIERE SPETTACOLI</a:t>
            </a:r>
            <a:endParaRPr lang="it-IT" sz="200" dirty="0">
              <a:latin typeface="+mn-lt"/>
            </a:endParaRPr>
          </a:p>
        </p:txBody>
      </p:sp>
      <p:pic>
        <p:nvPicPr>
          <p:cNvPr id="8" name="Immagine 7">
            <a:extLst>
              <a:ext uri="{FF2B5EF4-FFF2-40B4-BE49-F238E27FC236}">
                <a16:creationId xmlns:a16="http://schemas.microsoft.com/office/drawing/2014/main" id="{EA58387A-D83A-4BD9-91D7-396D8C3A0728}"/>
              </a:ext>
            </a:extLst>
          </p:cNvPr>
          <p:cNvPicPr>
            <a:picLocks noChangeAspect="1"/>
          </p:cNvPicPr>
          <p:nvPr/>
        </p:nvPicPr>
        <p:blipFill>
          <a:blip r:embed="rId2"/>
          <a:stretch>
            <a:fillRect/>
          </a:stretch>
        </p:blipFill>
        <p:spPr>
          <a:xfrm>
            <a:off x="192084" y="2266985"/>
            <a:ext cx="9515472" cy="2423493"/>
          </a:xfrm>
          <a:prstGeom prst="rect">
            <a:avLst/>
          </a:prstGeom>
        </p:spPr>
      </p:pic>
    </p:spTree>
    <p:extLst>
      <p:ext uri="{BB962C8B-B14F-4D97-AF65-F5344CB8AC3E}">
        <p14:creationId xmlns:p14="http://schemas.microsoft.com/office/powerpoint/2010/main" val="24276448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38B47360-EF59-4E56-B6DD-142391BCAC7F}"/>
              </a:ext>
            </a:extLst>
          </p:cNvPr>
          <p:cNvSpPr/>
          <p:nvPr/>
        </p:nvSpPr>
        <p:spPr>
          <a:xfrm>
            <a:off x="192087" y="1396411"/>
            <a:ext cx="9515472" cy="646331"/>
          </a:xfrm>
          <a:prstGeom prst="rect">
            <a:avLst/>
          </a:prstGeom>
        </p:spPr>
        <p:txBody>
          <a:bodyPr wrap="square">
            <a:spAutoFit/>
          </a:bodyPr>
          <a:lstStyle/>
          <a:p>
            <a:pPr algn="just"/>
            <a:r>
              <a:rPr lang="it-IT" sz="1800" dirty="0">
                <a:latin typeface="+mn-lt"/>
              </a:rPr>
              <a:t>- Attività di intrattenimento e di spettacolo: attività destinate a intrattenimenti e attrazioni a carattere pubblico soggette alla disciplina del regio decreto 18 giugno 1931 n. 773.</a:t>
            </a:r>
          </a:p>
        </p:txBody>
      </p:sp>
      <p:sp>
        <p:nvSpPr>
          <p:cNvPr id="6" name="Rettangolo 5">
            <a:extLst>
              <a:ext uri="{FF2B5EF4-FFF2-40B4-BE49-F238E27FC236}">
                <a16:creationId xmlns:a16="http://schemas.microsoft.com/office/drawing/2014/main" id="{6D3DCD15-6835-491C-B7A7-EF200B2AEA36}"/>
              </a:ext>
            </a:extLst>
          </p:cNvPr>
          <p:cNvSpPr/>
          <p:nvPr/>
        </p:nvSpPr>
        <p:spPr>
          <a:xfrm>
            <a:off x="192087" y="5530547"/>
            <a:ext cx="9515472" cy="738664"/>
          </a:xfrm>
          <a:prstGeom prst="rect">
            <a:avLst/>
          </a:prstGeom>
        </p:spPr>
        <p:txBody>
          <a:bodyPr wrap="square">
            <a:spAutoFit/>
          </a:bodyPr>
          <a:lstStyle/>
          <a:p>
            <a:pPr algn="ctr"/>
            <a:r>
              <a:rPr lang="it-IT" sz="1400" b="1" dirty="0">
                <a:latin typeface="+mn-lt"/>
              </a:rPr>
              <a:t>LUOGHI ALL’APERTO</a:t>
            </a:r>
            <a:endParaRPr lang="it-IT" sz="1400" dirty="0">
              <a:latin typeface="+mn-lt"/>
            </a:endParaRPr>
          </a:p>
          <a:p>
            <a:pPr algn="ctr"/>
            <a:r>
              <a:rPr lang="it-IT" sz="1400" dirty="0">
                <a:latin typeface="+mn-lt"/>
              </a:rPr>
              <a:t>LUOGHI UBICATI IN DELIMITATI SPAZI ALL’APERTO ATTREZZATI CON IMPIANTI APPOSITAMENTE DESTINATI A SPETTACOLI O INTRATTENIMENTI E CON STRUTTURE APPOSITE PER LO STAZIONAMENTO DEL PUBBLICO</a:t>
            </a:r>
            <a:endParaRPr lang="it-IT" sz="100" dirty="0">
              <a:latin typeface="+mn-lt"/>
            </a:endParaRPr>
          </a:p>
        </p:txBody>
      </p:sp>
      <p:pic>
        <p:nvPicPr>
          <p:cNvPr id="3" name="Immagine 2">
            <a:extLst>
              <a:ext uri="{FF2B5EF4-FFF2-40B4-BE49-F238E27FC236}">
                <a16:creationId xmlns:a16="http://schemas.microsoft.com/office/drawing/2014/main" id="{68DF5D40-F8B6-45A2-A2BE-7B37590BC515}"/>
              </a:ext>
            </a:extLst>
          </p:cNvPr>
          <p:cNvPicPr>
            <a:picLocks noChangeAspect="1"/>
          </p:cNvPicPr>
          <p:nvPr/>
        </p:nvPicPr>
        <p:blipFill>
          <a:blip r:embed="rId2"/>
          <a:stretch>
            <a:fillRect/>
          </a:stretch>
        </p:blipFill>
        <p:spPr>
          <a:xfrm>
            <a:off x="1915645" y="2258152"/>
            <a:ext cx="5438215" cy="3056985"/>
          </a:xfrm>
          <a:prstGeom prst="rect">
            <a:avLst/>
          </a:prstGeom>
        </p:spPr>
      </p:pic>
    </p:spTree>
    <p:extLst>
      <p:ext uri="{BB962C8B-B14F-4D97-AF65-F5344CB8AC3E}">
        <p14:creationId xmlns:p14="http://schemas.microsoft.com/office/powerpoint/2010/main" val="2618770186"/>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18FDE201-3B16-42F1-8325-6E2C1DFF37FF}"/>
              </a:ext>
            </a:extLst>
          </p:cNvPr>
          <p:cNvSpPr/>
          <p:nvPr/>
        </p:nvSpPr>
        <p:spPr>
          <a:xfrm>
            <a:off x="192086" y="1424433"/>
            <a:ext cx="9515471" cy="1200329"/>
          </a:xfrm>
          <a:prstGeom prst="rect">
            <a:avLst/>
          </a:prstGeom>
        </p:spPr>
        <p:txBody>
          <a:bodyPr wrap="square">
            <a:spAutoFit/>
          </a:bodyPr>
          <a:lstStyle/>
          <a:p>
            <a:pPr algn="just"/>
            <a:r>
              <a:rPr lang="it-IT" sz="1800" dirty="0">
                <a:latin typeface="+mn-lt"/>
              </a:rPr>
              <a:t>- Complessi multifunzionali: attività comprendenti ambiti di intrattenimento e di spettacolo ed ulteriori ambiti con attività diverse, caratterizzati da organicità funzionale, anche afferenti a diversi soggetti responsabili (ad esempio attività quali cinema, auditorium, sale convegni, …, inseriti in centri commerciali o poli fieristici).</a:t>
            </a:r>
          </a:p>
        </p:txBody>
      </p:sp>
      <p:pic>
        <p:nvPicPr>
          <p:cNvPr id="8" name="Immagine 7">
            <a:extLst>
              <a:ext uri="{FF2B5EF4-FFF2-40B4-BE49-F238E27FC236}">
                <a16:creationId xmlns:a16="http://schemas.microsoft.com/office/drawing/2014/main" id="{F8A1354C-237F-48DA-B70C-E44AB19E8160}"/>
              </a:ext>
            </a:extLst>
          </p:cNvPr>
          <p:cNvPicPr>
            <a:picLocks noChangeAspect="1"/>
          </p:cNvPicPr>
          <p:nvPr/>
        </p:nvPicPr>
        <p:blipFill>
          <a:blip r:embed="rId2"/>
          <a:stretch>
            <a:fillRect/>
          </a:stretch>
        </p:blipFill>
        <p:spPr>
          <a:xfrm>
            <a:off x="3981911" y="2769694"/>
            <a:ext cx="5725646" cy="3413152"/>
          </a:xfrm>
          <a:prstGeom prst="rect">
            <a:avLst/>
          </a:prstGeom>
        </p:spPr>
      </p:pic>
      <p:sp>
        <p:nvSpPr>
          <p:cNvPr id="10" name="Rettangolo 9">
            <a:extLst>
              <a:ext uri="{FF2B5EF4-FFF2-40B4-BE49-F238E27FC236}">
                <a16:creationId xmlns:a16="http://schemas.microsoft.com/office/drawing/2014/main" id="{7F2FCD80-FC11-4529-825D-FBFBFC9D6A29}"/>
              </a:ext>
            </a:extLst>
          </p:cNvPr>
          <p:cNvSpPr/>
          <p:nvPr/>
        </p:nvSpPr>
        <p:spPr>
          <a:xfrm>
            <a:off x="192087" y="2868194"/>
            <a:ext cx="3519302" cy="1477328"/>
          </a:xfrm>
          <a:prstGeom prst="rect">
            <a:avLst/>
          </a:prstGeom>
        </p:spPr>
        <p:txBody>
          <a:bodyPr wrap="square">
            <a:spAutoFit/>
          </a:bodyPr>
          <a:lstStyle/>
          <a:p>
            <a:pPr algn="just"/>
            <a:r>
              <a:rPr lang="it-IT" sz="1800" dirty="0">
                <a:latin typeface="+mn-lt"/>
              </a:rPr>
              <a:t>- Sala: ambito dell’attività destinato agli spettatori o agli avventori per assistere o partecipare a intrattenimenti o spettacoli vari.</a:t>
            </a:r>
          </a:p>
        </p:txBody>
      </p:sp>
    </p:spTree>
    <p:extLst>
      <p:ext uri="{BB962C8B-B14F-4D97-AF65-F5344CB8AC3E}">
        <p14:creationId xmlns:p14="http://schemas.microsoft.com/office/powerpoint/2010/main" val="166805324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9" name="Rettangolo 8">
            <a:extLst>
              <a:ext uri="{FF2B5EF4-FFF2-40B4-BE49-F238E27FC236}">
                <a16:creationId xmlns:a16="http://schemas.microsoft.com/office/drawing/2014/main" id="{256D1C53-A1EC-4C40-A41D-FAEF9271EEA9}"/>
              </a:ext>
            </a:extLst>
          </p:cNvPr>
          <p:cNvSpPr/>
          <p:nvPr/>
        </p:nvSpPr>
        <p:spPr>
          <a:xfrm>
            <a:off x="192088" y="1396411"/>
            <a:ext cx="9515475" cy="923330"/>
          </a:xfrm>
          <a:prstGeom prst="rect">
            <a:avLst/>
          </a:prstGeom>
        </p:spPr>
        <p:txBody>
          <a:bodyPr wrap="square">
            <a:spAutoFit/>
          </a:bodyPr>
          <a:lstStyle/>
          <a:p>
            <a:pPr algn="just"/>
            <a:r>
              <a:rPr lang="it-IT" sz="1800" dirty="0">
                <a:latin typeface="+mn-lt"/>
              </a:rPr>
              <a:t>- Scena: ambito dell’attività destinato alla rappresentazione di spettacoli; la scena comprende il palcoscenico, gli scenari, le ulteriori attrezzature e gli allestimenti necessari all’effettuazione di rappresentazioni teatrali e di spettacoli in genere.</a:t>
            </a:r>
          </a:p>
        </p:txBody>
      </p:sp>
      <p:sp>
        <p:nvSpPr>
          <p:cNvPr id="3" name="Rettangolo 2">
            <a:extLst>
              <a:ext uri="{FF2B5EF4-FFF2-40B4-BE49-F238E27FC236}">
                <a16:creationId xmlns:a16="http://schemas.microsoft.com/office/drawing/2014/main" id="{44D92608-9918-4A4E-8DCC-A1AC1579A40C}"/>
              </a:ext>
            </a:extLst>
          </p:cNvPr>
          <p:cNvSpPr/>
          <p:nvPr/>
        </p:nvSpPr>
        <p:spPr>
          <a:xfrm>
            <a:off x="192088" y="2212113"/>
            <a:ext cx="4666783" cy="2031325"/>
          </a:xfrm>
          <a:prstGeom prst="rect">
            <a:avLst/>
          </a:prstGeom>
        </p:spPr>
        <p:txBody>
          <a:bodyPr wrap="square">
            <a:spAutoFit/>
          </a:bodyPr>
          <a:lstStyle/>
          <a:p>
            <a:pPr algn="just"/>
            <a:r>
              <a:rPr lang="it-IT" sz="1800" dirty="0">
                <a:latin typeface="+mn-lt"/>
              </a:rPr>
              <a:t>In relazione all’ubicazione, la scena può essere:</a:t>
            </a:r>
          </a:p>
          <a:p>
            <a:pPr algn="just"/>
            <a:r>
              <a:rPr lang="it-IT" sz="1800" dirty="0">
                <a:latin typeface="+mn-lt"/>
              </a:rPr>
              <a:t>a. di tipo </a:t>
            </a:r>
            <a:r>
              <a:rPr lang="it-IT" sz="1800" b="1" dirty="0">
                <a:latin typeface="+mn-lt"/>
              </a:rPr>
              <a:t>separato</a:t>
            </a:r>
            <a:r>
              <a:rPr lang="it-IT" sz="1800" dirty="0">
                <a:latin typeface="+mn-lt"/>
              </a:rPr>
              <a:t> dalla sala, quando è separata dalla sala e dai locali di servizio e retropalco con elementi resistenti al fuoco, ad eccezione del boccascena ammesso aperto con la sala;</a:t>
            </a:r>
          </a:p>
        </p:txBody>
      </p:sp>
      <p:pic>
        <p:nvPicPr>
          <p:cNvPr id="5" name="Immagine 4">
            <a:extLst>
              <a:ext uri="{FF2B5EF4-FFF2-40B4-BE49-F238E27FC236}">
                <a16:creationId xmlns:a16="http://schemas.microsoft.com/office/drawing/2014/main" id="{1E9E9FF4-4E13-4A32-A321-72BB66F203B5}"/>
              </a:ext>
            </a:extLst>
          </p:cNvPr>
          <p:cNvPicPr>
            <a:picLocks noChangeAspect="1"/>
          </p:cNvPicPr>
          <p:nvPr/>
        </p:nvPicPr>
        <p:blipFill>
          <a:blip r:embed="rId2"/>
          <a:stretch>
            <a:fillRect/>
          </a:stretch>
        </p:blipFill>
        <p:spPr>
          <a:xfrm>
            <a:off x="4784316" y="2366388"/>
            <a:ext cx="4923247" cy="2269889"/>
          </a:xfrm>
          <a:prstGeom prst="rect">
            <a:avLst/>
          </a:prstGeom>
        </p:spPr>
      </p:pic>
      <p:sp>
        <p:nvSpPr>
          <p:cNvPr id="6" name="Rettangolo 5">
            <a:extLst>
              <a:ext uri="{FF2B5EF4-FFF2-40B4-BE49-F238E27FC236}">
                <a16:creationId xmlns:a16="http://schemas.microsoft.com/office/drawing/2014/main" id="{419FEE9F-0068-4756-B9E2-40E1ED67BD82}"/>
              </a:ext>
            </a:extLst>
          </p:cNvPr>
          <p:cNvSpPr/>
          <p:nvPr/>
        </p:nvSpPr>
        <p:spPr>
          <a:xfrm>
            <a:off x="5165911" y="5046090"/>
            <a:ext cx="4541652" cy="646331"/>
          </a:xfrm>
          <a:prstGeom prst="rect">
            <a:avLst/>
          </a:prstGeom>
        </p:spPr>
        <p:txBody>
          <a:bodyPr wrap="square">
            <a:spAutoFit/>
          </a:bodyPr>
          <a:lstStyle/>
          <a:p>
            <a:pPr algn="just"/>
            <a:r>
              <a:rPr lang="it-IT" sz="1800" dirty="0">
                <a:latin typeface="+mn-lt"/>
              </a:rPr>
              <a:t>b. di tipo </a:t>
            </a:r>
            <a:r>
              <a:rPr lang="it-IT" sz="1800" b="1" dirty="0">
                <a:latin typeface="+mn-lt"/>
              </a:rPr>
              <a:t>integrato</a:t>
            </a:r>
            <a:r>
              <a:rPr lang="it-IT" sz="1800" dirty="0">
                <a:latin typeface="+mn-lt"/>
              </a:rPr>
              <a:t> nella sala, quando costituisce un unico ambito con la sala.</a:t>
            </a:r>
          </a:p>
        </p:txBody>
      </p:sp>
      <p:pic>
        <p:nvPicPr>
          <p:cNvPr id="11" name="Immagine 10">
            <a:extLst>
              <a:ext uri="{FF2B5EF4-FFF2-40B4-BE49-F238E27FC236}">
                <a16:creationId xmlns:a16="http://schemas.microsoft.com/office/drawing/2014/main" id="{DB14BC45-82D1-4469-B8E5-FA1FB402C66A}"/>
              </a:ext>
            </a:extLst>
          </p:cNvPr>
          <p:cNvPicPr>
            <a:picLocks noChangeAspect="1"/>
          </p:cNvPicPr>
          <p:nvPr/>
        </p:nvPicPr>
        <p:blipFill>
          <a:blip r:embed="rId3"/>
          <a:stretch>
            <a:fillRect/>
          </a:stretch>
        </p:blipFill>
        <p:spPr>
          <a:xfrm>
            <a:off x="192088" y="4156190"/>
            <a:ext cx="4760912" cy="2269888"/>
          </a:xfrm>
          <a:prstGeom prst="rect">
            <a:avLst/>
          </a:prstGeom>
        </p:spPr>
      </p:pic>
    </p:spTree>
    <p:extLst>
      <p:ext uri="{BB962C8B-B14F-4D97-AF65-F5344CB8AC3E}">
        <p14:creationId xmlns:p14="http://schemas.microsoft.com/office/powerpoint/2010/main" val="20958239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DEFINIZIONI</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E72F0A75-2266-4A4F-8F1F-5ED8CD9D397C}"/>
              </a:ext>
            </a:extLst>
          </p:cNvPr>
          <p:cNvSpPr/>
          <p:nvPr/>
        </p:nvSpPr>
        <p:spPr>
          <a:xfrm>
            <a:off x="192087" y="1443058"/>
            <a:ext cx="9515475" cy="646331"/>
          </a:xfrm>
          <a:prstGeom prst="rect">
            <a:avLst/>
          </a:prstGeom>
        </p:spPr>
        <p:txBody>
          <a:bodyPr wrap="square">
            <a:spAutoFit/>
          </a:bodyPr>
          <a:lstStyle/>
          <a:p>
            <a:pPr algn="just"/>
            <a:r>
              <a:rPr lang="it-IT" sz="1800" dirty="0">
                <a:latin typeface="+mn-lt"/>
              </a:rPr>
              <a:t>- Deposito di servizio alla scena: locale destinato a ricevere gli scenari e le attrezzature per lo spettacolo in programmazione.</a:t>
            </a:r>
          </a:p>
        </p:txBody>
      </p:sp>
    </p:spTree>
    <p:extLst>
      <p:ext uri="{BB962C8B-B14F-4D97-AF65-F5344CB8AC3E}">
        <p14:creationId xmlns:p14="http://schemas.microsoft.com/office/powerpoint/2010/main" val="4116740296"/>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CLASSIFICAZIONI</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E72F0A75-2266-4A4F-8F1F-5ED8CD9D397C}"/>
              </a:ext>
            </a:extLst>
          </p:cNvPr>
          <p:cNvSpPr/>
          <p:nvPr/>
        </p:nvSpPr>
        <p:spPr>
          <a:xfrm>
            <a:off x="192088" y="2106445"/>
            <a:ext cx="2963488" cy="646331"/>
          </a:xfrm>
          <a:prstGeom prst="rect">
            <a:avLst/>
          </a:prstGeom>
        </p:spPr>
        <p:txBody>
          <a:bodyPr wrap="square">
            <a:spAutoFit/>
          </a:bodyPr>
          <a:lstStyle/>
          <a:p>
            <a:pPr algn="just"/>
            <a:r>
              <a:rPr lang="it-IT" sz="1800" dirty="0">
                <a:latin typeface="+mn-lt"/>
              </a:rPr>
              <a:t>In relazione al numero degli </a:t>
            </a:r>
            <a:r>
              <a:rPr lang="it-IT" sz="1800" dirty="0">
                <a:solidFill>
                  <a:srgbClr val="FF0000"/>
                </a:solidFill>
                <a:latin typeface="+mn-lt"/>
              </a:rPr>
              <a:t>occupanti</a:t>
            </a:r>
            <a:r>
              <a:rPr lang="it-IT" sz="1800" dirty="0">
                <a:latin typeface="+mn-lt"/>
              </a:rPr>
              <a:t> n:</a:t>
            </a:r>
          </a:p>
        </p:txBody>
      </p:sp>
      <p:sp>
        <p:nvSpPr>
          <p:cNvPr id="5" name="Rettangolo 4">
            <a:extLst>
              <a:ext uri="{FF2B5EF4-FFF2-40B4-BE49-F238E27FC236}">
                <a16:creationId xmlns:a16="http://schemas.microsoft.com/office/drawing/2014/main" id="{4809BDED-8CD7-4EE7-BA66-F3B18A78D48A}"/>
              </a:ext>
            </a:extLst>
          </p:cNvPr>
          <p:cNvSpPr/>
          <p:nvPr/>
        </p:nvSpPr>
        <p:spPr>
          <a:xfrm>
            <a:off x="192088" y="4014670"/>
            <a:ext cx="2963488" cy="923330"/>
          </a:xfrm>
          <a:prstGeom prst="rect">
            <a:avLst/>
          </a:prstGeom>
        </p:spPr>
        <p:txBody>
          <a:bodyPr wrap="square">
            <a:spAutoFit/>
          </a:bodyPr>
          <a:lstStyle/>
          <a:p>
            <a:pPr algn="just"/>
            <a:r>
              <a:rPr lang="it-IT" sz="1800" dirty="0">
                <a:latin typeface="+mn-lt"/>
              </a:rPr>
              <a:t>In relazione alla </a:t>
            </a:r>
            <a:r>
              <a:rPr lang="it-IT" sz="1800" dirty="0">
                <a:solidFill>
                  <a:srgbClr val="FF0000"/>
                </a:solidFill>
                <a:latin typeface="+mn-lt"/>
              </a:rPr>
              <a:t>quota dei piani</a:t>
            </a:r>
            <a:r>
              <a:rPr lang="it-IT" sz="1800" dirty="0">
                <a:latin typeface="+mn-lt"/>
              </a:rPr>
              <a:t> h accessibili al pubblico:</a:t>
            </a:r>
          </a:p>
        </p:txBody>
      </p:sp>
      <p:pic>
        <p:nvPicPr>
          <p:cNvPr id="3" name="Immagine 2">
            <a:extLst>
              <a:ext uri="{FF2B5EF4-FFF2-40B4-BE49-F238E27FC236}">
                <a16:creationId xmlns:a16="http://schemas.microsoft.com/office/drawing/2014/main" id="{48AD016C-39EE-4C60-A66F-343FFCF00454}"/>
              </a:ext>
            </a:extLst>
          </p:cNvPr>
          <p:cNvPicPr>
            <a:picLocks noChangeAspect="1"/>
          </p:cNvPicPr>
          <p:nvPr/>
        </p:nvPicPr>
        <p:blipFill>
          <a:blip r:embed="rId2"/>
          <a:stretch>
            <a:fillRect/>
          </a:stretch>
        </p:blipFill>
        <p:spPr>
          <a:xfrm>
            <a:off x="3930650" y="1767622"/>
            <a:ext cx="2038350" cy="1323975"/>
          </a:xfrm>
          <a:prstGeom prst="rect">
            <a:avLst/>
          </a:prstGeom>
        </p:spPr>
      </p:pic>
      <p:pic>
        <p:nvPicPr>
          <p:cNvPr id="6" name="Immagine 5">
            <a:extLst>
              <a:ext uri="{FF2B5EF4-FFF2-40B4-BE49-F238E27FC236}">
                <a16:creationId xmlns:a16="http://schemas.microsoft.com/office/drawing/2014/main" id="{6D512D2E-AC98-4A24-B813-109827B44D95}"/>
              </a:ext>
            </a:extLst>
          </p:cNvPr>
          <p:cNvPicPr>
            <a:picLocks noChangeAspect="1"/>
          </p:cNvPicPr>
          <p:nvPr/>
        </p:nvPicPr>
        <p:blipFill>
          <a:blip r:embed="rId3"/>
          <a:stretch>
            <a:fillRect/>
          </a:stretch>
        </p:blipFill>
        <p:spPr>
          <a:xfrm>
            <a:off x="3945313" y="3819110"/>
            <a:ext cx="5610225" cy="1314450"/>
          </a:xfrm>
          <a:prstGeom prst="rect">
            <a:avLst/>
          </a:prstGeom>
        </p:spPr>
      </p:pic>
      <p:sp>
        <p:nvSpPr>
          <p:cNvPr id="8" name="Freccia a destra 7">
            <a:extLst>
              <a:ext uri="{FF2B5EF4-FFF2-40B4-BE49-F238E27FC236}">
                <a16:creationId xmlns:a16="http://schemas.microsoft.com/office/drawing/2014/main" id="{86160324-D9C5-4497-A754-9E45A8D26C76}"/>
              </a:ext>
            </a:extLst>
          </p:cNvPr>
          <p:cNvSpPr/>
          <p:nvPr/>
        </p:nvSpPr>
        <p:spPr bwMode="auto">
          <a:xfrm>
            <a:off x="3250922" y="2308673"/>
            <a:ext cx="694391" cy="241872"/>
          </a:xfrm>
          <a:prstGeom prst="rightArrow">
            <a:avLst/>
          </a:prstGeom>
          <a:solidFill>
            <a:srgbClr val="0070C0">
              <a:alpha val="60001"/>
            </a:srgbClr>
          </a:solidFill>
          <a:ln w="12700" cap="flat" cmpd="sng" algn="ctr">
            <a:solidFill>
              <a:srgbClr val="0070C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it-IT" sz="2200" i="0" u="none" strike="noStrike" normalizeH="0" baseline="0">
              <a:ln w="0"/>
              <a:solidFill>
                <a:schemeClr val="accent1"/>
              </a:solidFill>
              <a:effectLst>
                <a:outerShdw blurRad="38100" dist="25400" dir="5400000" algn="ctr" rotWithShape="0">
                  <a:srgbClr val="6E747A">
                    <a:alpha val="43000"/>
                  </a:srgbClr>
                </a:outerShdw>
              </a:effectLst>
              <a:latin typeface="Arial Narrow" pitchFamily="34" charset="0"/>
            </a:endParaRPr>
          </a:p>
        </p:txBody>
      </p:sp>
      <p:sp>
        <p:nvSpPr>
          <p:cNvPr id="9" name="Freccia a destra 8">
            <a:extLst>
              <a:ext uri="{FF2B5EF4-FFF2-40B4-BE49-F238E27FC236}">
                <a16:creationId xmlns:a16="http://schemas.microsoft.com/office/drawing/2014/main" id="{9B987E01-B5F5-45E3-A5FC-BFC3B9E167ED}"/>
              </a:ext>
            </a:extLst>
          </p:cNvPr>
          <p:cNvSpPr/>
          <p:nvPr/>
        </p:nvSpPr>
        <p:spPr bwMode="auto">
          <a:xfrm>
            <a:off x="3236259" y="4355399"/>
            <a:ext cx="694391" cy="241872"/>
          </a:xfrm>
          <a:prstGeom prst="rightArrow">
            <a:avLst/>
          </a:prstGeom>
          <a:solidFill>
            <a:srgbClr val="0070C0">
              <a:alpha val="60001"/>
            </a:srgbClr>
          </a:solidFill>
          <a:ln w="12700"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it-IT" sz="2200" b="0" i="0" u="none" strike="noStrike" cap="none" normalizeH="0" baseline="0">
              <a:ln>
                <a:noFill/>
              </a:ln>
              <a:solidFill>
                <a:schemeClr val="tx1"/>
              </a:solidFill>
              <a:effectLst>
                <a:outerShdw blurRad="38100" dist="38100" dir="2700000" algn="tl">
                  <a:srgbClr val="000000">
                    <a:alpha val="43137"/>
                  </a:srgbClr>
                </a:outerShdw>
              </a:effectLst>
              <a:latin typeface="Arial Narrow" pitchFamily="34" charset="0"/>
            </a:endParaRPr>
          </a:p>
        </p:txBody>
      </p:sp>
      <p:sp>
        <p:nvSpPr>
          <p:cNvPr id="10" name="Rettangolo 9">
            <a:extLst>
              <a:ext uri="{FF2B5EF4-FFF2-40B4-BE49-F238E27FC236}">
                <a16:creationId xmlns:a16="http://schemas.microsoft.com/office/drawing/2014/main" id="{3B0642F2-1E9A-4D6B-B4C4-2FC6B8AE2D49}"/>
              </a:ext>
            </a:extLst>
          </p:cNvPr>
          <p:cNvSpPr/>
          <p:nvPr/>
        </p:nvSpPr>
        <p:spPr>
          <a:xfrm>
            <a:off x="3930650" y="5169167"/>
            <a:ext cx="5624888" cy="523220"/>
          </a:xfrm>
          <a:prstGeom prst="rect">
            <a:avLst/>
          </a:prstGeom>
        </p:spPr>
        <p:txBody>
          <a:bodyPr wrap="square">
            <a:spAutoFit/>
          </a:bodyPr>
          <a:lstStyle/>
          <a:p>
            <a:r>
              <a:rPr lang="it-IT" sz="1400" i="1" dirty="0">
                <a:solidFill>
                  <a:srgbClr val="21409B"/>
                </a:solidFill>
                <a:latin typeface="+mj-lt"/>
              </a:rPr>
              <a:t>Per ambiti con più piani (es. tribune, gradinate, …), si considera la quota più sfavorevole dei piani accessibili al pubblico.</a:t>
            </a:r>
            <a:endParaRPr lang="it-IT" sz="1400" i="1" dirty="0">
              <a:latin typeface="+mj-lt"/>
            </a:endParaRPr>
          </a:p>
        </p:txBody>
      </p:sp>
    </p:spTree>
    <p:extLst>
      <p:ext uri="{BB962C8B-B14F-4D97-AF65-F5344CB8AC3E}">
        <p14:creationId xmlns:p14="http://schemas.microsoft.com/office/powerpoint/2010/main" val="284823206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CLASSIFICAZIONE DELLE AREE</a:t>
            </a:r>
            <a:endParaRPr lang="it-IT" sz="1800" dirty="0">
              <a:solidFill>
                <a:srgbClr val="0070C0"/>
              </a:solidFill>
              <a:latin typeface="Candara" panose="020E0502030303020204" pitchFamily="34" charset="0"/>
            </a:endParaRPr>
          </a:p>
        </p:txBody>
      </p:sp>
      <p:sp>
        <p:nvSpPr>
          <p:cNvPr id="11" name="Rettangolo 10">
            <a:extLst>
              <a:ext uri="{FF2B5EF4-FFF2-40B4-BE49-F238E27FC236}">
                <a16:creationId xmlns:a16="http://schemas.microsoft.com/office/drawing/2014/main" id="{B0907053-AB3F-42A1-ACDD-D283E74BC4D2}"/>
              </a:ext>
            </a:extLst>
          </p:cNvPr>
          <p:cNvSpPr/>
          <p:nvPr/>
        </p:nvSpPr>
        <p:spPr>
          <a:xfrm>
            <a:off x="192087" y="1084340"/>
            <a:ext cx="9515475" cy="2542363"/>
          </a:xfrm>
          <a:prstGeom prst="rect">
            <a:avLst/>
          </a:prstGeom>
        </p:spPr>
        <p:txBody>
          <a:bodyPr wrap="square">
            <a:spAutoFit/>
          </a:bodyPr>
          <a:lstStyle/>
          <a:p>
            <a:pPr algn="just">
              <a:lnSpc>
                <a:spcPct val="150000"/>
              </a:lnSpc>
            </a:pPr>
            <a:r>
              <a:rPr lang="it-IT" sz="1800" b="1" dirty="0">
                <a:solidFill>
                  <a:srgbClr val="FF0000"/>
                </a:solidFill>
                <a:latin typeface="+mn-lt"/>
              </a:rPr>
              <a:t>TA1</a:t>
            </a:r>
            <a:r>
              <a:rPr lang="it-IT" sz="1800" dirty="0">
                <a:latin typeface="+mn-lt"/>
              </a:rPr>
              <a:t>: ambiti non aperti al pubblico adibiti a </a:t>
            </a:r>
            <a:r>
              <a:rPr lang="it-IT" sz="1800" b="1" dirty="0">
                <a:latin typeface="+mn-lt"/>
              </a:rPr>
              <a:t>sale prove o camerini</a:t>
            </a:r>
            <a:r>
              <a:rPr lang="it-IT" sz="1800" dirty="0">
                <a:latin typeface="+mn-lt"/>
              </a:rPr>
              <a:t>, di superficie &gt; 100 m</a:t>
            </a:r>
            <a:r>
              <a:rPr lang="it-IT" sz="1800" baseline="30000" dirty="0">
                <a:latin typeface="+mn-lt"/>
              </a:rPr>
              <a:t>2</a:t>
            </a:r>
            <a:r>
              <a:rPr lang="it-IT" sz="1800" dirty="0">
                <a:latin typeface="+mn-lt"/>
              </a:rPr>
              <a:t>;</a:t>
            </a:r>
            <a:endParaRPr lang="it-IT" sz="1800" b="1" dirty="0">
              <a:solidFill>
                <a:srgbClr val="FF0000"/>
              </a:solidFill>
              <a:latin typeface="+mn-lt"/>
            </a:endParaRPr>
          </a:p>
          <a:p>
            <a:pPr algn="just">
              <a:lnSpc>
                <a:spcPct val="150000"/>
              </a:lnSpc>
            </a:pPr>
            <a:r>
              <a:rPr lang="it-IT" sz="1800" b="1" dirty="0">
                <a:solidFill>
                  <a:srgbClr val="FF0000"/>
                </a:solidFill>
                <a:latin typeface="+mn-lt"/>
              </a:rPr>
              <a:t>TA2</a:t>
            </a:r>
            <a:r>
              <a:rPr lang="it-IT" sz="1800" dirty="0">
                <a:latin typeface="+mn-lt"/>
              </a:rPr>
              <a:t>: ambiti non aperti al pubblico adibiti a </a:t>
            </a:r>
            <a:r>
              <a:rPr lang="it-IT" sz="1800" b="1" dirty="0">
                <a:latin typeface="+mn-lt"/>
              </a:rPr>
              <a:t>camerini o servizi</a:t>
            </a:r>
            <a:r>
              <a:rPr lang="it-IT" sz="1800" dirty="0">
                <a:latin typeface="+mn-lt"/>
              </a:rPr>
              <a:t>, comunicanti direttamente con la scena, di superficie complessiva &gt; 50 m</a:t>
            </a:r>
            <a:r>
              <a:rPr lang="it-IT" sz="1800" baseline="30000" dirty="0">
                <a:latin typeface="+mn-lt"/>
              </a:rPr>
              <a:t>2 </a:t>
            </a:r>
            <a:r>
              <a:rPr lang="it-IT" sz="1800" dirty="0">
                <a:latin typeface="+mn-lt"/>
              </a:rPr>
              <a:t> (a</a:t>
            </a:r>
            <a:r>
              <a:rPr lang="it-IT" sz="1800" i="1" dirty="0"/>
              <a:t>i fini della classificazione TA2 devono essere sommate le superfici dei camerini e dei locali servizi direttamente comunicanti con la scena, anche se posti distanziati e di singola superficie ≤ 50 m</a:t>
            </a:r>
            <a:r>
              <a:rPr lang="it-IT" sz="1800" i="1" baseline="30000" dirty="0"/>
              <a:t>2</a:t>
            </a:r>
            <a:r>
              <a:rPr lang="it-IT" sz="1800" i="1" dirty="0"/>
              <a:t>);</a:t>
            </a:r>
          </a:p>
          <a:p>
            <a:pPr algn="just">
              <a:lnSpc>
                <a:spcPct val="150000"/>
              </a:lnSpc>
            </a:pPr>
            <a:endParaRPr lang="it-IT" sz="1800" dirty="0">
              <a:latin typeface="+mn-lt"/>
            </a:endParaRPr>
          </a:p>
        </p:txBody>
      </p:sp>
      <p:sp>
        <p:nvSpPr>
          <p:cNvPr id="13" name="Rettangolo 12">
            <a:extLst>
              <a:ext uri="{FF2B5EF4-FFF2-40B4-BE49-F238E27FC236}">
                <a16:creationId xmlns:a16="http://schemas.microsoft.com/office/drawing/2014/main" id="{55EBB73F-4068-4C22-B483-377E7754A259}"/>
              </a:ext>
            </a:extLst>
          </p:cNvPr>
          <p:cNvSpPr/>
          <p:nvPr/>
        </p:nvSpPr>
        <p:spPr>
          <a:xfrm>
            <a:off x="198438" y="3052478"/>
            <a:ext cx="9509124" cy="3373359"/>
          </a:xfrm>
          <a:prstGeom prst="rect">
            <a:avLst/>
          </a:prstGeom>
        </p:spPr>
        <p:txBody>
          <a:bodyPr wrap="square">
            <a:spAutoFit/>
          </a:bodyPr>
          <a:lstStyle/>
          <a:p>
            <a:pPr algn="just">
              <a:lnSpc>
                <a:spcPct val="150000"/>
              </a:lnSpc>
            </a:pPr>
            <a:r>
              <a:rPr lang="it-IT" sz="1800" b="1" dirty="0">
                <a:solidFill>
                  <a:srgbClr val="FF0000"/>
                </a:solidFill>
                <a:latin typeface="+mn-lt"/>
              </a:rPr>
              <a:t>TA3</a:t>
            </a:r>
            <a:r>
              <a:rPr lang="it-IT" sz="1800" b="1" dirty="0">
                <a:latin typeface="+mn-lt"/>
              </a:rPr>
              <a:t>:</a:t>
            </a:r>
            <a:r>
              <a:rPr lang="it-IT" sz="1800" b="1" dirty="0">
                <a:solidFill>
                  <a:srgbClr val="FF0000"/>
                </a:solidFill>
                <a:latin typeface="+mn-lt"/>
              </a:rPr>
              <a:t> </a:t>
            </a:r>
            <a:r>
              <a:rPr lang="it-IT" sz="1800" dirty="0">
                <a:latin typeface="+mn-lt"/>
              </a:rPr>
              <a:t>ambiti non aperti al pubblico adibiti ad </a:t>
            </a:r>
            <a:r>
              <a:rPr lang="it-IT" sz="1800" b="1" dirty="0">
                <a:latin typeface="+mn-lt"/>
              </a:rPr>
              <a:t>uffici o servizi</a:t>
            </a:r>
            <a:r>
              <a:rPr lang="it-IT" sz="1800" dirty="0">
                <a:latin typeface="+mn-lt"/>
              </a:rPr>
              <a:t>, di superficie &gt; 200 m</a:t>
            </a:r>
            <a:r>
              <a:rPr lang="it-IT" sz="1800" baseline="30000" dirty="0">
                <a:latin typeface="+mn-lt"/>
              </a:rPr>
              <a:t>2</a:t>
            </a:r>
            <a:r>
              <a:rPr lang="it-IT" sz="1800" dirty="0">
                <a:latin typeface="+mn-lt"/>
              </a:rPr>
              <a:t>;</a:t>
            </a:r>
          </a:p>
          <a:p>
            <a:pPr algn="just">
              <a:lnSpc>
                <a:spcPct val="150000"/>
              </a:lnSpc>
            </a:pPr>
            <a:r>
              <a:rPr lang="it-IT" sz="1800" b="1" dirty="0">
                <a:solidFill>
                  <a:srgbClr val="FF0000"/>
                </a:solidFill>
                <a:latin typeface="+mn-lt"/>
              </a:rPr>
              <a:t>TO1</a:t>
            </a:r>
            <a:r>
              <a:rPr lang="it-IT" sz="1800" b="1" dirty="0">
                <a:latin typeface="+mn-lt"/>
              </a:rPr>
              <a:t>:</a:t>
            </a:r>
            <a:r>
              <a:rPr lang="it-IT" sz="1800" b="1" dirty="0">
                <a:solidFill>
                  <a:srgbClr val="FF0000"/>
                </a:solidFill>
                <a:latin typeface="+mn-lt"/>
              </a:rPr>
              <a:t> </a:t>
            </a:r>
            <a:r>
              <a:rPr lang="it-IT" sz="1800" dirty="0">
                <a:latin typeface="+mn-lt"/>
              </a:rPr>
              <a:t>ambiti al </a:t>
            </a:r>
            <a:r>
              <a:rPr lang="it-IT" sz="1800" b="1" dirty="0">
                <a:latin typeface="+mn-lt"/>
              </a:rPr>
              <a:t>chiuso</a:t>
            </a:r>
            <a:r>
              <a:rPr lang="it-IT" sz="1800" dirty="0">
                <a:latin typeface="+mn-lt"/>
              </a:rPr>
              <a:t> ed accessibili al pubblico;</a:t>
            </a:r>
          </a:p>
          <a:p>
            <a:pPr algn="just">
              <a:lnSpc>
                <a:spcPct val="150000"/>
              </a:lnSpc>
            </a:pPr>
            <a:r>
              <a:rPr lang="it-IT" sz="1800" b="1" dirty="0">
                <a:solidFill>
                  <a:srgbClr val="FF0000"/>
                </a:solidFill>
                <a:latin typeface="+mn-lt"/>
              </a:rPr>
              <a:t>TO2</a:t>
            </a:r>
            <a:r>
              <a:rPr lang="it-IT" sz="1800" b="1" dirty="0">
                <a:latin typeface="+mn-lt"/>
              </a:rPr>
              <a:t>:</a:t>
            </a:r>
            <a:r>
              <a:rPr lang="it-IT" sz="1800" b="1" dirty="0">
                <a:solidFill>
                  <a:srgbClr val="FF0000"/>
                </a:solidFill>
                <a:latin typeface="+mn-lt"/>
              </a:rPr>
              <a:t> </a:t>
            </a:r>
            <a:r>
              <a:rPr lang="it-IT" sz="1800" dirty="0">
                <a:latin typeface="+mn-lt"/>
              </a:rPr>
              <a:t>ambiti, comprensivi delle relative vie d’esodo, </a:t>
            </a:r>
            <a:r>
              <a:rPr lang="it-IT" sz="1800" b="1" dirty="0">
                <a:latin typeface="+mn-lt"/>
              </a:rPr>
              <a:t>all’aperto</a:t>
            </a:r>
            <a:r>
              <a:rPr lang="it-IT" sz="1800" dirty="0">
                <a:latin typeface="+mn-lt"/>
              </a:rPr>
              <a:t> ed accessibili al pubblico;</a:t>
            </a:r>
          </a:p>
          <a:p>
            <a:pPr algn="just">
              <a:lnSpc>
                <a:spcPct val="150000"/>
              </a:lnSpc>
            </a:pPr>
            <a:r>
              <a:rPr lang="it-IT" sz="1800" b="1" dirty="0">
                <a:solidFill>
                  <a:srgbClr val="FF0000"/>
                </a:solidFill>
                <a:latin typeface="+mn-lt"/>
              </a:rPr>
              <a:t>TK1</a:t>
            </a:r>
            <a:r>
              <a:rPr lang="it-IT" sz="1800" dirty="0">
                <a:latin typeface="+mn-lt"/>
              </a:rPr>
              <a:t>: ambiti dove si effettuano </a:t>
            </a:r>
            <a:r>
              <a:rPr lang="it-IT" sz="1800" b="1" dirty="0">
                <a:latin typeface="+mn-lt"/>
              </a:rPr>
              <a:t>lavorazioni pericolose </a:t>
            </a:r>
            <a:r>
              <a:rPr lang="it-IT" sz="1800" dirty="0">
                <a:latin typeface="+mn-lt"/>
              </a:rPr>
              <a:t>ai fini dell’incendio o dell’esplosione, di superficie &gt; 100 m</a:t>
            </a:r>
            <a:r>
              <a:rPr lang="it-IT" sz="1800" baseline="30000" dirty="0">
                <a:latin typeface="+mn-lt"/>
              </a:rPr>
              <a:t>2</a:t>
            </a:r>
            <a:r>
              <a:rPr lang="it-IT" sz="1800" dirty="0">
                <a:latin typeface="+mn-lt"/>
              </a:rPr>
              <a:t> (</a:t>
            </a:r>
            <a:r>
              <a:rPr lang="it-IT" sz="1800" i="1" dirty="0">
                <a:latin typeface="+mn-lt"/>
              </a:rPr>
              <a:t>laboratori ed attrezzerie per le scenografie, …</a:t>
            </a:r>
            <a:r>
              <a:rPr lang="it-IT" sz="1800" dirty="0">
                <a:latin typeface="+mn-lt"/>
              </a:rPr>
              <a:t>);</a:t>
            </a:r>
          </a:p>
          <a:p>
            <a:pPr algn="just">
              <a:lnSpc>
                <a:spcPct val="150000"/>
              </a:lnSpc>
            </a:pPr>
            <a:r>
              <a:rPr lang="it-IT" sz="1800" b="1" dirty="0">
                <a:solidFill>
                  <a:srgbClr val="FF0000"/>
                </a:solidFill>
                <a:latin typeface="+mn-lt"/>
              </a:rPr>
              <a:t>TK2</a:t>
            </a:r>
            <a:r>
              <a:rPr lang="it-IT" sz="1800" dirty="0">
                <a:latin typeface="+mn-lt"/>
              </a:rPr>
              <a:t>: scena di tipo </a:t>
            </a:r>
            <a:r>
              <a:rPr lang="it-IT" sz="1800" b="1" dirty="0">
                <a:latin typeface="+mn-lt"/>
              </a:rPr>
              <a:t>separato</a:t>
            </a:r>
            <a:r>
              <a:rPr lang="it-IT" sz="1800" dirty="0">
                <a:latin typeface="+mn-lt"/>
              </a:rPr>
              <a:t>;</a:t>
            </a:r>
          </a:p>
          <a:p>
            <a:pPr algn="just">
              <a:lnSpc>
                <a:spcPct val="150000"/>
              </a:lnSpc>
            </a:pPr>
            <a:r>
              <a:rPr lang="it-IT" sz="1800" b="1" dirty="0">
                <a:solidFill>
                  <a:srgbClr val="FF0000"/>
                </a:solidFill>
                <a:latin typeface="+mn-lt"/>
              </a:rPr>
              <a:t>TM1</a:t>
            </a:r>
            <a:r>
              <a:rPr lang="it-IT" sz="1800" dirty="0">
                <a:latin typeface="+mn-lt"/>
              </a:rPr>
              <a:t>: depositi con carico di incendio specifico </a:t>
            </a:r>
            <a:r>
              <a:rPr lang="it-IT" sz="1800" b="1" dirty="0" err="1">
                <a:latin typeface="+mn-lt"/>
              </a:rPr>
              <a:t>qf</a:t>
            </a:r>
            <a:r>
              <a:rPr lang="it-IT" sz="1800" b="1" dirty="0">
                <a:latin typeface="+mn-lt"/>
              </a:rPr>
              <a:t> &gt; 600 MJ/m</a:t>
            </a:r>
            <a:r>
              <a:rPr lang="it-IT" sz="1800" b="1" baseline="30000" dirty="0">
                <a:latin typeface="+mn-lt"/>
              </a:rPr>
              <a:t>2</a:t>
            </a:r>
            <a:r>
              <a:rPr lang="it-IT" sz="1800" dirty="0">
                <a:latin typeface="+mn-lt"/>
              </a:rPr>
              <a:t>, aventi superficie &gt; 200 m</a:t>
            </a:r>
            <a:r>
              <a:rPr lang="it-IT" sz="1800" baseline="30000" dirty="0">
                <a:latin typeface="+mn-lt"/>
              </a:rPr>
              <a:t>2</a:t>
            </a:r>
            <a:r>
              <a:rPr lang="it-IT" sz="1800" dirty="0">
                <a:latin typeface="+mn-lt"/>
              </a:rPr>
              <a:t>;</a:t>
            </a:r>
          </a:p>
          <a:p>
            <a:pPr algn="just">
              <a:lnSpc>
                <a:spcPct val="150000"/>
              </a:lnSpc>
            </a:pPr>
            <a:r>
              <a:rPr lang="it-IT" sz="1800" b="1" dirty="0">
                <a:solidFill>
                  <a:srgbClr val="FF0000"/>
                </a:solidFill>
                <a:latin typeface="+mn-lt"/>
              </a:rPr>
              <a:t>TM2</a:t>
            </a:r>
            <a:r>
              <a:rPr lang="it-IT" sz="1800" dirty="0">
                <a:latin typeface="+mn-lt"/>
              </a:rPr>
              <a:t>: depositi con carico di incendio specifico </a:t>
            </a:r>
            <a:r>
              <a:rPr lang="it-IT" sz="1800" b="1" dirty="0" err="1">
                <a:latin typeface="+mn-lt"/>
              </a:rPr>
              <a:t>qf</a:t>
            </a:r>
            <a:r>
              <a:rPr lang="it-IT" sz="1800" b="1" dirty="0">
                <a:latin typeface="+mn-lt"/>
              </a:rPr>
              <a:t> &gt; 1200 MJ/m</a:t>
            </a:r>
            <a:r>
              <a:rPr lang="it-IT" sz="1800" b="1" baseline="30000" dirty="0">
                <a:latin typeface="+mn-lt"/>
              </a:rPr>
              <a:t>2</a:t>
            </a:r>
            <a:r>
              <a:rPr lang="it-IT" sz="1800" dirty="0">
                <a:latin typeface="+mn-lt"/>
              </a:rPr>
              <a:t>;</a:t>
            </a:r>
          </a:p>
        </p:txBody>
      </p:sp>
    </p:spTree>
    <p:extLst>
      <p:ext uri="{BB962C8B-B14F-4D97-AF65-F5344CB8AC3E}">
        <p14:creationId xmlns:p14="http://schemas.microsoft.com/office/powerpoint/2010/main" val="69831585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CLASSIFICAZIONE DELLE AREE</a:t>
            </a:r>
            <a:endParaRPr lang="it-IT" sz="1800" dirty="0">
              <a:solidFill>
                <a:srgbClr val="0070C0"/>
              </a:solidFill>
              <a:latin typeface="Candara" panose="020E0502030303020204" pitchFamily="34" charset="0"/>
            </a:endParaRPr>
          </a:p>
        </p:txBody>
      </p:sp>
      <p:sp>
        <p:nvSpPr>
          <p:cNvPr id="13" name="Rettangolo 12">
            <a:extLst>
              <a:ext uri="{FF2B5EF4-FFF2-40B4-BE49-F238E27FC236}">
                <a16:creationId xmlns:a16="http://schemas.microsoft.com/office/drawing/2014/main" id="{55EBB73F-4068-4C22-B483-377E7754A259}"/>
              </a:ext>
            </a:extLst>
          </p:cNvPr>
          <p:cNvSpPr/>
          <p:nvPr/>
        </p:nvSpPr>
        <p:spPr>
          <a:xfrm>
            <a:off x="198438" y="1142996"/>
            <a:ext cx="9509124" cy="2957861"/>
          </a:xfrm>
          <a:prstGeom prst="rect">
            <a:avLst/>
          </a:prstGeom>
        </p:spPr>
        <p:txBody>
          <a:bodyPr wrap="square">
            <a:spAutoFit/>
          </a:bodyPr>
          <a:lstStyle/>
          <a:p>
            <a:pPr algn="just">
              <a:lnSpc>
                <a:spcPct val="150000"/>
              </a:lnSpc>
            </a:pPr>
            <a:r>
              <a:rPr lang="it-IT" sz="1800" b="1" dirty="0">
                <a:solidFill>
                  <a:srgbClr val="FF0000"/>
                </a:solidFill>
                <a:latin typeface="+mn-lt"/>
              </a:rPr>
              <a:t>TM3</a:t>
            </a:r>
            <a:r>
              <a:rPr lang="it-IT" sz="1800" dirty="0">
                <a:latin typeface="+mn-lt"/>
              </a:rPr>
              <a:t>: </a:t>
            </a:r>
            <a:r>
              <a:rPr lang="it-IT" sz="1800" b="1" dirty="0">
                <a:latin typeface="+mn-lt"/>
              </a:rPr>
              <a:t>depositi</a:t>
            </a:r>
            <a:r>
              <a:rPr lang="it-IT" sz="1800" dirty="0">
                <a:latin typeface="+mn-lt"/>
              </a:rPr>
              <a:t> di servizio alla scena di superficie &gt; 50 m</a:t>
            </a:r>
            <a:r>
              <a:rPr lang="it-IT" sz="1800" baseline="30000" dirty="0">
                <a:latin typeface="+mn-lt"/>
              </a:rPr>
              <a:t>2</a:t>
            </a:r>
            <a:r>
              <a:rPr lang="it-IT" sz="1800" dirty="0">
                <a:latin typeface="+mn-lt"/>
              </a:rPr>
              <a:t>;</a:t>
            </a:r>
          </a:p>
          <a:p>
            <a:pPr algn="just">
              <a:lnSpc>
                <a:spcPct val="150000"/>
              </a:lnSpc>
            </a:pPr>
            <a:r>
              <a:rPr lang="it-IT" sz="1800" b="1" dirty="0">
                <a:solidFill>
                  <a:srgbClr val="FF0000"/>
                </a:solidFill>
                <a:latin typeface="+mn-lt"/>
              </a:rPr>
              <a:t>TT1</a:t>
            </a:r>
            <a:r>
              <a:rPr lang="it-IT" sz="1800" dirty="0">
                <a:latin typeface="+mn-lt"/>
              </a:rPr>
              <a:t>: locali in cui siano presenti quantità significative di </a:t>
            </a:r>
            <a:r>
              <a:rPr lang="it-IT" sz="1600" b="1" dirty="0">
                <a:latin typeface="+mn-lt"/>
              </a:rPr>
              <a:t>apparecchiature elettriche ed elettroniche</a:t>
            </a:r>
            <a:r>
              <a:rPr lang="it-IT" sz="1800" dirty="0">
                <a:latin typeface="+mn-lt"/>
              </a:rPr>
              <a:t>, locali tecnici rilevanti ai fini della sicurezza antincendio (</a:t>
            </a:r>
            <a:r>
              <a:rPr lang="it-IT" sz="1800" i="1" dirty="0">
                <a:latin typeface="+mn-lt"/>
              </a:rPr>
              <a:t>CED, sala server, cabine elettriche, …);</a:t>
            </a:r>
          </a:p>
          <a:p>
            <a:pPr algn="just">
              <a:lnSpc>
                <a:spcPct val="150000"/>
              </a:lnSpc>
            </a:pPr>
            <a:r>
              <a:rPr lang="it-IT" sz="1800" b="1" dirty="0">
                <a:solidFill>
                  <a:srgbClr val="FF0000"/>
                </a:solidFill>
                <a:latin typeface="+mn-lt"/>
              </a:rPr>
              <a:t>TT2</a:t>
            </a:r>
            <a:r>
              <a:rPr lang="it-IT" sz="1800" dirty="0">
                <a:latin typeface="+mn-lt"/>
              </a:rPr>
              <a:t>: aree destinate alla ricarica di </a:t>
            </a:r>
            <a:r>
              <a:rPr lang="it-IT" sz="1800" b="1" dirty="0">
                <a:latin typeface="+mn-lt"/>
              </a:rPr>
              <a:t>accumulatori elettrici </a:t>
            </a:r>
            <a:r>
              <a:rPr lang="it-IT" sz="1800" dirty="0">
                <a:latin typeface="+mn-lt"/>
              </a:rPr>
              <a:t>di trazione (</a:t>
            </a:r>
            <a:r>
              <a:rPr lang="it-IT" sz="1800" i="1" dirty="0">
                <a:latin typeface="+mn-lt"/>
              </a:rPr>
              <a:t>muletti, </a:t>
            </a:r>
            <a:r>
              <a:rPr lang="it-IT" sz="1800" i="1" dirty="0" err="1">
                <a:latin typeface="+mn-lt"/>
              </a:rPr>
              <a:t>transpallet</a:t>
            </a:r>
            <a:r>
              <a:rPr lang="it-IT" sz="1800" i="1" dirty="0">
                <a:latin typeface="+mn-lt"/>
              </a:rPr>
              <a:t>, macchine per la pulizia con uomo a bordo, …</a:t>
            </a:r>
            <a:r>
              <a:rPr lang="it-IT" sz="1800" dirty="0">
                <a:latin typeface="+mn-lt"/>
              </a:rPr>
              <a:t>);</a:t>
            </a:r>
          </a:p>
          <a:p>
            <a:pPr algn="just">
              <a:lnSpc>
                <a:spcPct val="150000"/>
              </a:lnSpc>
            </a:pPr>
            <a:r>
              <a:rPr lang="it-IT" sz="1800" b="1" dirty="0">
                <a:solidFill>
                  <a:srgbClr val="FF0000"/>
                </a:solidFill>
                <a:latin typeface="+mn-lt"/>
              </a:rPr>
              <a:t>TZ</a:t>
            </a:r>
            <a:r>
              <a:rPr lang="it-IT" sz="1800" dirty="0">
                <a:latin typeface="+mn-lt"/>
              </a:rPr>
              <a:t>: altre aree non ricomprese nelle precedenti (</a:t>
            </a:r>
            <a:r>
              <a:rPr lang="it-IT" sz="1800" i="1" dirty="0">
                <a:latin typeface="+mn-lt"/>
              </a:rPr>
              <a:t>cabine per la proiezione di film su supporto combustibile, …</a:t>
            </a:r>
            <a:r>
              <a:rPr lang="it-IT" sz="1800" dirty="0">
                <a:latin typeface="+mn-lt"/>
              </a:rPr>
              <a:t>);</a:t>
            </a:r>
          </a:p>
        </p:txBody>
      </p:sp>
      <p:sp>
        <p:nvSpPr>
          <p:cNvPr id="3" name="Rettangolo 2">
            <a:extLst>
              <a:ext uri="{FF2B5EF4-FFF2-40B4-BE49-F238E27FC236}">
                <a16:creationId xmlns:a16="http://schemas.microsoft.com/office/drawing/2014/main" id="{ED162AA8-9018-41E6-98D3-198CABDCA59B}"/>
              </a:ext>
            </a:extLst>
          </p:cNvPr>
          <p:cNvSpPr/>
          <p:nvPr/>
        </p:nvSpPr>
        <p:spPr>
          <a:xfrm>
            <a:off x="198438" y="4100857"/>
            <a:ext cx="9515474" cy="1711366"/>
          </a:xfrm>
          <a:prstGeom prst="rect">
            <a:avLst/>
          </a:prstGeom>
        </p:spPr>
        <p:txBody>
          <a:bodyPr wrap="square">
            <a:spAutoFit/>
          </a:bodyPr>
          <a:lstStyle/>
          <a:p>
            <a:pPr algn="just">
              <a:lnSpc>
                <a:spcPct val="150000"/>
              </a:lnSpc>
            </a:pPr>
            <a:r>
              <a:rPr lang="it-IT" sz="1800" dirty="0">
                <a:latin typeface="+mn-lt"/>
              </a:rPr>
              <a:t>- Sono considerate aree a rischio specifico (capitolo V.1) almeno le seguenti aree: </a:t>
            </a:r>
            <a:r>
              <a:rPr lang="it-IT" sz="1800" b="1" dirty="0">
                <a:latin typeface="+mn-lt"/>
              </a:rPr>
              <a:t>TK1, TM2 </a:t>
            </a:r>
            <a:r>
              <a:rPr lang="it-IT" sz="1800" dirty="0">
                <a:latin typeface="+mn-lt"/>
              </a:rPr>
              <a:t>e</a:t>
            </a:r>
            <a:r>
              <a:rPr lang="it-IT" sz="1800" b="1" dirty="0">
                <a:latin typeface="+mn-lt"/>
              </a:rPr>
              <a:t> TM3</a:t>
            </a:r>
            <a:r>
              <a:rPr lang="it-IT" sz="1800" dirty="0">
                <a:latin typeface="+mn-lt"/>
              </a:rPr>
              <a:t>.</a:t>
            </a:r>
          </a:p>
          <a:p>
            <a:pPr algn="just">
              <a:lnSpc>
                <a:spcPct val="150000"/>
              </a:lnSpc>
            </a:pPr>
            <a:r>
              <a:rPr lang="it-IT" sz="1800" dirty="0">
                <a:latin typeface="+mn-lt"/>
              </a:rPr>
              <a:t>- È ammessa la classificazione in relazione al numero degli occupanti della singola sala dell’attività, quando le sale ed i relativi ambiti (es. foyer, connettivi, …) siano funzionalmente indipendenti, compartimentati ed abbiano sistemi d’esodo indipendenti.</a:t>
            </a:r>
          </a:p>
        </p:txBody>
      </p:sp>
    </p:spTree>
    <p:extLst>
      <p:ext uri="{BB962C8B-B14F-4D97-AF65-F5344CB8AC3E}">
        <p14:creationId xmlns:p14="http://schemas.microsoft.com/office/powerpoint/2010/main" val="252607340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VALUTAZIONE DEL RISCHIO DI INCENDIO</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892C0F12-A128-4577-944E-84E7BCB77C22}"/>
              </a:ext>
            </a:extLst>
          </p:cNvPr>
          <p:cNvSpPr/>
          <p:nvPr/>
        </p:nvSpPr>
        <p:spPr>
          <a:xfrm>
            <a:off x="192088" y="1402304"/>
            <a:ext cx="9515474" cy="4619854"/>
          </a:xfrm>
          <a:prstGeom prst="rect">
            <a:avLst/>
          </a:prstGeom>
        </p:spPr>
        <p:txBody>
          <a:bodyPr wrap="square">
            <a:spAutoFit/>
          </a:bodyPr>
          <a:lstStyle/>
          <a:p>
            <a:pPr algn="just">
              <a:lnSpc>
                <a:spcPct val="150000"/>
              </a:lnSpc>
            </a:pPr>
            <a:r>
              <a:rPr lang="it-IT" sz="1800" dirty="0">
                <a:latin typeface="+mn-lt"/>
              </a:rPr>
              <a:t>- La progettazione della sicurezza antincendio deve essere effettuata attuando la metodologia di cui al </a:t>
            </a:r>
            <a:r>
              <a:rPr lang="it-IT" sz="1800" b="1" dirty="0">
                <a:latin typeface="+mn-lt"/>
              </a:rPr>
              <a:t>capitolo G.2</a:t>
            </a:r>
            <a:r>
              <a:rPr lang="it-IT" sz="1800" dirty="0">
                <a:latin typeface="+mn-lt"/>
              </a:rPr>
              <a:t> (</a:t>
            </a:r>
            <a:r>
              <a:rPr lang="it-IT" sz="1800" i="1" dirty="0">
                <a:latin typeface="+mn-lt"/>
              </a:rPr>
              <a:t>nei luoghi occasionalmente dedicati ad attività di pubblico spettacolo (es. piazze, …), il progettista considera il rischio determinato da eventuali ulteriori aspetti di contesto, quali ad esempio: arredo urbano, interferenze con attività limitrofe, punti di somministrazione di cibo e bevande, delimitazioni e barriere alla libera circolazione determinate da altre esigenze (es. antintrusione, protezione di impianti tecnologici, …).</a:t>
            </a:r>
          </a:p>
          <a:p>
            <a:pPr algn="just">
              <a:lnSpc>
                <a:spcPct val="150000"/>
              </a:lnSpc>
            </a:pPr>
            <a:r>
              <a:rPr lang="it-IT" sz="1800" dirty="0">
                <a:latin typeface="+mn-lt"/>
              </a:rPr>
              <a:t>- L’impiego di articoli pirotecnici, fiamme libere, sostanze o miscele pericolose, armi scenografiche deve essere oggetto di specifica valutazione del rischio ed autorizzato secondo le procedure di legge.</a:t>
            </a:r>
          </a:p>
          <a:p>
            <a:pPr algn="just">
              <a:lnSpc>
                <a:spcPct val="150000"/>
              </a:lnSpc>
            </a:pPr>
            <a:r>
              <a:rPr lang="it-IT" sz="1800" dirty="0">
                <a:latin typeface="+mn-lt"/>
              </a:rPr>
              <a:t>- Gli allestimenti e gli impianti temporanei, privi di normativa di riferimento, devono essere oggetto di specifica valutazione del rischio.</a:t>
            </a:r>
          </a:p>
        </p:txBody>
      </p:sp>
    </p:spTree>
    <p:extLst>
      <p:ext uri="{BB962C8B-B14F-4D97-AF65-F5344CB8AC3E}">
        <p14:creationId xmlns:p14="http://schemas.microsoft.com/office/powerpoint/2010/main" val="250982762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PROFILI DI RISCHIO</a:t>
            </a:r>
            <a:endParaRPr lang="it-IT" sz="1800" dirty="0">
              <a:solidFill>
                <a:srgbClr val="0070C0"/>
              </a:solidFill>
              <a:latin typeface="Candara" panose="020E0502030303020204" pitchFamily="34" charset="0"/>
            </a:endParaRPr>
          </a:p>
        </p:txBody>
      </p:sp>
      <p:sp>
        <p:nvSpPr>
          <p:cNvPr id="4" name="Rettangolo 3">
            <a:extLst>
              <a:ext uri="{FF2B5EF4-FFF2-40B4-BE49-F238E27FC236}">
                <a16:creationId xmlns:a16="http://schemas.microsoft.com/office/drawing/2014/main" id="{892C0F12-A128-4577-944E-84E7BCB77C22}"/>
              </a:ext>
            </a:extLst>
          </p:cNvPr>
          <p:cNvSpPr/>
          <p:nvPr/>
        </p:nvSpPr>
        <p:spPr>
          <a:xfrm>
            <a:off x="192088" y="1698137"/>
            <a:ext cx="9515474" cy="464871"/>
          </a:xfrm>
          <a:prstGeom prst="rect">
            <a:avLst/>
          </a:prstGeom>
        </p:spPr>
        <p:txBody>
          <a:bodyPr wrap="square">
            <a:spAutoFit/>
          </a:bodyPr>
          <a:lstStyle/>
          <a:p>
            <a:pPr algn="just">
              <a:lnSpc>
                <a:spcPct val="150000"/>
              </a:lnSpc>
            </a:pPr>
            <a:r>
              <a:rPr lang="it-IT" sz="1800" dirty="0">
                <a:latin typeface="+mn-lt"/>
              </a:rPr>
              <a:t>I profili di rischio sono determinati secondo la metodologia di cui al </a:t>
            </a:r>
            <a:r>
              <a:rPr lang="it-IT" sz="1800" b="1" dirty="0">
                <a:solidFill>
                  <a:srgbClr val="00B0F0"/>
                </a:solidFill>
                <a:latin typeface="+mn-lt"/>
              </a:rPr>
              <a:t>capitolo G.3</a:t>
            </a:r>
            <a:r>
              <a:rPr lang="it-IT" sz="1800" b="1" dirty="0">
                <a:latin typeface="+mn-lt"/>
              </a:rPr>
              <a:t>.</a:t>
            </a:r>
          </a:p>
        </p:txBody>
      </p:sp>
      <p:sp>
        <p:nvSpPr>
          <p:cNvPr id="5" name="Rettangolo 4">
            <a:extLst>
              <a:ext uri="{FF2B5EF4-FFF2-40B4-BE49-F238E27FC236}">
                <a16:creationId xmlns:a16="http://schemas.microsoft.com/office/drawing/2014/main" id="{93963A99-0A48-4C68-B305-7B6285641499}"/>
              </a:ext>
            </a:extLst>
          </p:cNvPr>
          <p:cNvSpPr/>
          <p:nvPr/>
        </p:nvSpPr>
        <p:spPr>
          <a:xfrm>
            <a:off x="228369" y="3606166"/>
            <a:ext cx="3440859" cy="2542363"/>
          </a:xfrm>
          <a:prstGeom prst="rect">
            <a:avLst/>
          </a:prstGeom>
        </p:spPr>
        <p:txBody>
          <a:bodyPr wrap="square">
            <a:spAutoFit/>
          </a:bodyPr>
          <a:lstStyle/>
          <a:p>
            <a:pPr algn="just">
              <a:lnSpc>
                <a:spcPct val="150000"/>
              </a:lnSpc>
            </a:pPr>
            <a:r>
              <a:rPr lang="it-IT" sz="1800" dirty="0">
                <a:latin typeface="+mn-lt"/>
              </a:rPr>
              <a:t>	</a:t>
            </a:r>
            <a:r>
              <a:rPr lang="it-IT" sz="1800" dirty="0" err="1">
                <a:latin typeface="+mn-lt"/>
              </a:rPr>
              <a:t>Rvita</a:t>
            </a:r>
            <a:r>
              <a:rPr lang="it-IT" sz="1800" dirty="0">
                <a:latin typeface="+mn-lt"/>
              </a:rPr>
              <a:t> (</a:t>
            </a:r>
            <a:r>
              <a:rPr lang="el-GR" sz="1800" dirty="0">
                <a:latin typeface="+mn-lt"/>
              </a:rPr>
              <a:t>δ</a:t>
            </a:r>
            <a:r>
              <a:rPr lang="it-IT" sz="1800" baseline="-25000" dirty="0" err="1">
                <a:latin typeface="+mn-lt"/>
              </a:rPr>
              <a:t>occ</a:t>
            </a:r>
            <a:r>
              <a:rPr lang="it-IT" sz="1800" dirty="0">
                <a:latin typeface="+mn-lt"/>
              </a:rPr>
              <a:t>, </a:t>
            </a:r>
            <a:r>
              <a:rPr lang="el-GR" sz="1800" dirty="0">
                <a:latin typeface="+mn-lt"/>
              </a:rPr>
              <a:t>δ</a:t>
            </a:r>
            <a:r>
              <a:rPr lang="el-GR" sz="1800" baseline="-25000" dirty="0">
                <a:latin typeface="+mn-lt"/>
              </a:rPr>
              <a:t>α</a:t>
            </a:r>
            <a:r>
              <a:rPr lang="it-IT" sz="1800" dirty="0">
                <a:latin typeface="+mn-lt"/>
              </a:rPr>
              <a:t>):</a:t>
            </a:r>
          </a:p>
          <a:p>
            <a:pPr algn="just">
              <a:lnSpc>
                <a:spcPct val="150000"/>
              </a:lnSpc>
            </a:pPr>
            <a:endParaRPr lang="it-IT" sz="1800" dirty="0">
              <a:latin typeface="+mn-lt"/>
            </a:endParaRPr>
          </a:p>
          <a:p>
            <a:pPr marL="285750" indent="-285750" algn="just">
              <a:lnSpc>
                <a:spcPct val="150000"/>
              </a:lnSpc>
              <a:buFontTx/>
              <a:buChar char="-"/>
            </a:pPr>
            <a:r>
              <a:rPr lang="it-IT" sz="1800" dirty="0">
                <a:latin typeface="+mn-lt"/>
              </a:rPr>
              <a:t>Attività di intrattenimento e di spettacolo a carattere pubblico</a:t>
            </a:r>
          </a:p>
          <a:p>
            <a:pPr algn="just">
              <a:lnSpc>
                <a:spcPct val="150000"/>
              </a:lnSpc>
            </a:pPr>
            <a:r>
              <a:rPr lang="it-IT" sz="1800" dirty="0">
                <a:latin typeface="+mn-lt"/>
              </a:rPr>
              <a:t>	</a:t>
            </a:r>
          </a:p>
        </p:txBody>
      </p:sp>
      <p:sp>
        <p:nvSpPr>
          <p:cNvPr id="3" name="Rettangolo 2">
            <a:extLst>
              <a:ext uri="{FF2B5EF4-FFF2-40B4-BE49-F238E27FC236}">
                <a16:creationId xmlns:a16="http://schemas.microsoft.com/office/drawing/2014/main" id="{9CD886DE-BDF2-414C-88B6-5000A553829D}"/>
              </a:ext>
            </a:extLst>
          </p:cNvPr>
          <p:cNvSpPr/>
          <p:nvPr/>
        </p:nvSpPr>
        <p:spPr>
          <a:xfrm>
            <a:off x="4195192" y="4790531"/>
            <a:ext cx="1889311" cy="369332"/>
          </a:xfrm>
          <a:prstGeom prst="rect">
            <a:avLst/>
          </a:prstGeom>
        </p:spPr>
        <p:txBody>
          <a:bodyPr wrap="square">
            <a:spAutoFit/>
          </a:bodyPr>
          <a:lstStyle/>
          <a:p>
            <a:r>
              <a:rPr lang="it-IT" sz="1800" dirty="0" err="1">
                <a:latin typeface="+mn-lt"/>
              </a:rPr>
              <a:t>Rvita</a:t>
            </a:r>
            <a:r>
              <a:rPr lang="it-IT" sz="1800" dirty="0">
                <a:latin typeface="+mn-lt"/>
              </a:rPr>
              <a:t> = B2 – B3</a:t>
            </a:r>
          </a:p>
        </p:txBody>
      </p:sp>
      <p:sp>
        <p:nvSpPr>
          <p:cNvPr id="6" name="Rettangolo 5">
            <a:extLst>
              <a:ext uri="{FF2B5EF4-FFF2-40B4-BE49-F238E27FC236}">
                <a16:creationId xmlns:a16="http://schemas.microsoft.com/office/drawing/2014/main" id="{46BF737B-DA74-4790-8D87-D0C95A8DFFE0}"/>
              </a:ext>
            </a:extLst>
          </p:cNvPr>
          <p:cNvSpPr/>
          <p:nvPr/>
        </p:nvSpPr>
        <p:spPr>
          <a:xfrm>
            <a:off x="6243124" y="4630959"/>
            <a:ext cx="3434507" cy="1200329"/>
          </a:xfrm>
          <a:prstGeom prst="rect">
            <a:avLst/>
          </a:prstGeom>
        </p:spPr>
        <p:txBody>
          <a:bodyPr wrap="square">
            <a:spAutoFit/>
          </a:bodyPr>
          <a:lstStyle/>
          <a:p>
            <a:pPr algn="just"/>
            <a:r>
              <a:rPr lang="it-IT" sz="1800" dirty="0">
                <a:latin typeface="+mn-lt"/>
              </a:rPr>
              <a:t>(occupanti in stato di veglia che non hanno familiarità con l’edificio e con velocità di crescita dell’incendio media o rapida)</a:t>
            </a:r>
          </a:p>
        </p:txBody>
      </p:sp>
      <p:sp>
        <p:nvSpPr>
          <p:cNvPr id="8" name="Rettangolo 7">
            <a:extLst>
              <a:ext uri="{FF2B5EF4-FFF2-40B4-BE49-F238E27FC236}">
                <a16:creationId xmlns:a16="http://schemas.microsoft.com/office/drawing/2014/main" id="{811EDEEE-00C0-4203-B6F9-86005905DA03}"/>
              </a:ext>
            </a:extLst>
          </p:cNvPr>
          <p:cNvSpPr/>
          <p:nvPr/>
        </p:nvSpPr>
        <p:spPr>
          <a:xfrm>
            <a:off x="4534678" y="2239279"/>
            <a:ext cx="5142953" cy="1815882"/>
          </a:xfrm>
          <a:prstGeom prst="rect">
            <a:avLst/>
          </a:prstGeom>
        </p:spPr>
        <p:txBody>
          <a:bodyPr wrap="square">
            <a:spAutoFit/>
          </a:bodyPr>
          <a:lstStyle/>
          <a:p>
            <a:r>
              <a:rPr lang="it-IT" sz="1600" b="1" i="1" dirty="0">
                <a:solidFill>
                  <a:srgbClr val="00B0F0"/>
                </a:solidFill>
              </a:rPr>
              <a:t>Capitolo G.3 Determinazione dei profili di rischio delle attività</a:t>
            </a:r>
            <a:r>
              <a:rPr lang="it-IT" sz="1600" b="1" i="1" dirty="0"/>
              <a:t> </a:t>
            </a:r>
            <a:r>
              <a:rPr lang="it-IT" sz="1600" i="1" dirty="0"/>
              <a:t>Definizione dei profili di rischio</a:t>
            </a:r>
          </a:p>
          <a:p>
            <a:r>
              <a:rPr lang="it-IT" sz="1600" i="1" dirty="0"/>
              <a:t>Profilo di rischio </a:t>
            </a:r>
            <a:r>
              <a:rPr lang="it-IT" sz="1600" i="1" dirty="0" err="1"/>
              <a:t>Rvita</a:t>
            </a:r>
            <a:endParaRPr lang="it-IT" sz="1600" i="1" dirty="0"/>
          </a:p>
          <a:p>
            <a:r>
              <a:rPr lang="it-IT" sz="1600" i="1" dirty="0"/>
              <a:t>	 </a:t>
            </a:r>
            <a:r>
              <a:rPr lang="it-IT" sz="1200" i="1" dirty="0"/>
              <a:t>Determinazione</a:t>
            </a:r>
          </a:p>
          <a:p>
            <a:r>
              <a:rPr lang="it-IT" sz="1200" i="1" dirty="0"/>
              <a:t>	 Profili di rischio </a:t>
            </a:r>
            <a:r>
              <a:rPr lang="it-IT" sz="1200" i="1" dirty="0" err="1"/>
              <a:t>Rvita</a:t>
            </a:r>
            <a:r>
              <a:rPr lang="it-IT" sz="1200" i="1" dirty="0"/>
              <a:t> per alcune tipologie di </a:t>
            </a:r>
            <a:r>
              <a:rPr lang="it-IT" sz="1600" i="1" dirty="0"/>
              <a:t>destinazione d’uso Profilo di rischio </a:t>
            </a:r>
            <a:r>
              <a:rPr lang="it-IT" sz="1600" i="1" dirty="0" err="1"/>
              <a:t>Rbeni</a:t>
            </a:r>
            <a:endParaRPr lang="it-IT" sz="1600" i="1" dirty="0"/>
          </a:p>
          <a:p>
            <a:r>
              <a:rPr lang="it-IT" sz="1600" i="1" dirty="0"/>
              <a:t>Profilo di rischio </a:t>
            </a:r>
            <a:r>
              <a:rPr lang="it-IT" sz="1600" i="1" dirty="0" err="1"/>
              <a:t>Rambiente</a:t>
            </a:r>
            <a:endParaRPr lang="it-IT" sz="1600" i="1" dirty="0"/>
          </a:p>
        </p:txBody>
      </p:sp>
    </p:spTree>
    <p:extLst>
      <p:ext uri="{BB962C8B-B14F-4D97-AF65-F5344CB8AC3E}">
        <p14:creationId xmlns:p14="http://schemas.microsoft.com/office/powerpoint/2010/main" val="247779667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STRATEGIA ANTINCENDIO</a:t>
            </a:r>
            <a:endParaRPr lang="it-IT" sz="1800" dirty="0">
              <a:solidFill>
                <a:srgbClr val="0070C0"/>
              </a:solidFill>
              <a:latin typeface="Candara" panose="020E0502030303020204" pitchFamily="34" charset="0"/>
            </a:endParaRPr>
          </a:p>
        </p:txBody>
      </p:sp>
      <p:sp>
        <p:nvSpPr>
          <p:cNvPr id="8" name="Rettangolo 7">
            <a:extLst>
              <a:ext uri="{FF2B5EF4-FFF2-40B4-BE49-F238E27FC236}">
                <a16:creationId xmlns:a16="http://schemas.microsoft.com/office/drawing/2014/main" id="{DD53F561-CB21-4403-9531-0603FE30E4AA}"/>
              </a:ext>
            </a:extLst>
          </p:cNvPr>
          <p:cNvSpPr/>
          <p:nvPr/>
        </p:nvSpPr>
        <p:spPr>
          <a:xfrm>
            <a:off x="192088" y="1614571"/>
            <a:ext cx="9515473" cy="1711366"/>
          </a:xfrm>
          <a:prstGeom prst="rect">
            <a:avLst/>
          </a:prstGeom>
        </p:spPr>
        <p:txBody>
          <a:bodyPr wrap="square">
            <a:spAutoFit/>
          </a:bodyPr>
          <a:lstStyle/>
          <a:p>
            <a:pPr algn="just">
              <a:lnSpc>
                <a:spcPct val="150000"/>
              </a:lnSpc>
            </a:pPr>
            <a:r>
              <a:rPr lang="it-IT" sz="1800" dirty="0">
                <a:latin typeface="+mn-lt"/>
              </a:rPr>
              <a:t>Devono essere applicate tutte le misure antincendio della RTO attribuendo i livelli di prestazione secondo i criteri definiti. </a:t>
            </a:r>
          </a:p>
          <a:p>
            <a:pPr algn="just">
              <a:lnSpc>
                <a:spcPct val="150000"/>
              </a:lnSpc>
            </a:pPr>
            <a:r>
              <a:rPr lang="it-IT" sz="1800" dirty="0">
                <a:latin typeface="+mn-lt"/>
              </a:rPr>
              <a:t>Sono riportate, per alcune misure antincendio, </a:t>
            </a:r>
            <a:r>
              <a:rPr lang="it-IT" sz="1800" dirty="0">
                <a:solidFill>
                  <a:srgbClr val="FF0000"/>
                </a:solidFill>
                <a:latin typeface="+mn-lt"/>
              </a:rPr>
              <a:t>indicazioni complementari</a:t>
            </a:r>
            <a:r>
              <a:rPr lang="it-IT" sz="1800" dirty="0">
                <a:latin typeface="+mn-lt"/>
              </a:rPr>
              <a:t> o </a:t>
            </a:r>
            <a:r>
              <a:rPr lang="it-IT" sz="1800" dirty="0">
                <a:solidFill>
                  <a:srgbClr val="FF0000"/>
                </a:solidFill>
                <a:latin typeface="+mn-lt"/>
              </a:rPr>
              <a:t>sostitutive</a:t>
            </a:r>
            <a:r>
              <a:rPr lang="it-IT" sz="1800" dirty="0">
                <a:latin typeface="+mn-lt"/>
              </a:rPr>
              <a:t> alle soluzioni conformi previste nella RTO. </a:t>
            </a:r>
          </a:p>
        </p:txBody>
      </p:sp>
      <p:sp>
        <p:nvSpPr>
          <p:cNvPr id="9" name="Rettangolo 8">
            <a:extLst>
              <a:ext uri="{FF2B5EF4-FFF2-40B4-BE49-F238E27FC236}">
                <a16:creationId xmlns:a16="http://schemas.microsoft.com/office/drawing/2014/main" id="{698319B4-491B-49B4-BA0C-BC7967C4624F}"/>
              </a:ext>
            </a:extLst>
          </p:cNvPr>
          <p:cNvSpPr/>
          <p:nvPr/>
        </p:nvSpPr>
        <p:spPr>
          <a:xfrm>
            <a:off x="432220" y="3532064"/>
            <a:ext cx="9035207" cy="3788858"/>
          </a:xfrm>
          <a:prstGeom prst="rect">
            <a:avLst/>
          </a:prstGeom>
        </p:spPr>
        <p:txBody>
          <a:bodyPr wrap="square" numCol="2">
            <a:spAutoFit/>
          </a:bodyPr>
          <a:lstStyle/>
          <a:p>
            <a:pPr algn="just">
              <a:lnSpc>
                <a:spcPct val="150000"/>
              </a:lnSpc>
            </a:pPr>
            <a:r>
              <a:rPr lang="it-IT" sz="1800" dirty="0">
                <a:latin typeface="+mn-lt"/>
              </a:rPr>
              <a:t>S.1 Reazione al fuoco 		</a:t>
            </a:r>
          </a:p>
          <a:p>
            <a:pPr algn="just">
              <a:lnSpc>
                <a:spcPct val="150000"/>
              </a:lnSpc>
            </a:pPr>
            <a:r>
              <a:rPr lang="it-IT" sz="1800" dirty="0">
                <a:latin typeface="+mn-lt"/>
              </a:rPr>
              <a:t>S.2 Resistenza al fuoco 		</a:t>
            </a:r>
          </a:p>
          <a:p>
            <a:pPr algn="just">
              <a:lnSpc>
                <a:spcPct val="150000"/>
              </a:lnSpc>
            </a:pPr>
            <a:r>
              <a:rPr lang="it-IT" sz="1800" dirty="0">
                <a:latin typeface="+mn-lt"/>
              </a:rPr>
              <a:t>S.3 Compartimentazione 	</a:t>
            </a:r>
          </a:p>
          <a:p>
            <a:pPr algn="just">
              <a:lnSpc>
                <a:spcPct val="150000"/>
              </a:lnSpc>
            </a:pPr>
            <a:r>
              <a:rPr lang="it-IT" sz="1800" dirty="0">
                <a:latin typeface="+mn-lt"/>
              </a:rPr>
              <a:t>S.4 Esodo 			</a:t>
            </a:r>
          </a:p>
          <a:p>
            <a:pPr algn="just">
              <a:lnSpc>
                <a:spcPct val="150000"/>
              </a:lnSpc>
            </a:pPr>
            <a:r>
              <a:rPr lang="it-IT" sz="1800" dirty="0">
                <a:latin typeface="+mn-lt"/>
              </a:rPr>
              <a:t>S.5 Gestione della sicurezza antincendio</a:t>
            </a:r>
          </a:p>
          <a:p>
            <a:pPr algn="just">
              <a:lnSpc>
                <a:spcPct val="150000"/>
              </a:lnSpc>
            </a:pPr>
            <a:endParaRPr lang="it-IT" sz="1800" dirty="0">
              <a:latin typeface="+mn-lt"/>
            </a:endParaRPr>
          </a:p>
          <a:p>
            <a:pPr algn="just">
              <a:lnSpc>
                <a:spcPct val="150000"/>
              </a:lnSpc>
            </a:pPr>
            <a:endParaRPr lang="it-IT" sz="1800" dirty="0">
              <a:latin typeface="+mn-lt"/>
            </a:endParaRPr>
          </a:p>
          <a:p>
            <a:pPr algn="just">
              <a:lnSpc>
                <a:spcPct val="150000"/>
              </a:lnSpc>
            </a:pPr>
            <a:endParaRPr lang="it-IT" sz="1800" dirty="0">
              <a:latin typeface="+mn-lt"/>
            </a:endParaRPr>
          </a:p>
          <a:p>
            <a:pPr algn="just">
              <a:lnSpc>
                <a:spcPct val="150000"/>
              </a:lnSpc>
            </a:pPr>
            <a:endParaRPr lang="it-IT" sz="1800" dirty="0">
              <a:latin typeface="+mn-lt"/>
            </a:endParaRPr>
          </a:p>
          <a:p>
            <a:pPr algn="just">
              <a:lnSpc>
                <a:spcPct val="150000"/>
              </a:lnSpc>
            </a:pPr>
            <a:r>
              <a:rPr lang="it-IT" sz="1800" dirty="0">
                <a:latin typeface="+mn-lt"/>
              </a:rPr>
              <a:t>S.6 Controllo dell'incendio </a:t>
            </a:r>
          </a:p>
          <a:p>
            <a:pPr algn="just">
              <a:lnSpc>
                <a:spcPct val="150000"/>
              </a:lnSpc>
            </a:pPr>
            <a:r>
              <a:rPr lang="it-IT" sz="1800" dirty="0">
                <a:latin typeface="+mn-lt"/>
              </a:rPr>
              <a:t>S.7 Rivelazione ed allarme </a:t>
            </a:r>
          </a:p>
          <a:p>
            <a:pPr algn="just">
              <a:lnSpc>
                <a:spcPct val="150000"/>
              </a:lnSpc>
            </a:pPr>
            <a:r>
              <a:rPr lang="it-IT" sz="1800" dirty="0">
                <a:latin typeface="+mn-lt"/>
              </a:rPr>
              <a:t>S.8 Controllo di fumi e calore </a:t>
            </a:r>
          </a:p>
          <a:p>
            <a:pPr algn="just">
              <a:lnSpc>
                <a:spcPct val="150000"/>
              </a:lnSpc>
            </a:pPr>
            <a:r>
              <a:rPr lang="it-IT" sz="1800" dirty="0">
                <a:latin typeface="+mn-lt"/>
              </a:rPr>
              <a:t>S.9 Operatività antincendio 	</a:t>
            </a:r>
          </a:p>
          <a:p>
            <a:pPr algn="just">
              <a:lnSpc>
                <a:spcPct val="150000"/>
              </a:lnSpc>
            </a:pPr>
            <a:r>
              <a:rPr lang="it-IT" sz="1800" dirty="0">
                <a:latin typeface="+mn-lt"/>
              </a:rPr>
              <a:t>S.10 Sicurezza degli impianti tecnologici e di servizio 		</a:t>
            </a:r>
          </a:p>
        </p:txBody>
      </p:sp>
    </p:spTree>
    <p:extLst>
      <p:ext uri="{BB962C8B-B14F-4D97-AF65-F5344CB8AC3E}">
        <p14:creationId xmlns:p14="http://schemas.microsoft.com/office/powerpoint/2010/main" val="346606950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REAZIONE AL FUOCO</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C84FC3AF-ABB0-4AB9-805C-8877E932F85D}"/>
              </a:ext>
            </a:extLst>
          </p:cNvPr>
          <p:cNvSpPr/>
          <p:nvPr/>
        </p:nvSpPr>
        <p:spPr>
          <a:xfrm>
            <a:off x="192090" y="1062068"/>
            <a:ext cx="9515473" cy="5216813"/>
          </a:xfrm>
          <a:prstGeom prst="rect">
            <a:avLst/>
          </a:prstGeom>
        </p:spPr>
        <p:txBody>
          <a:bodyPr wrap="square">
            <a:spAutoFit/>
          </a:bodyPr>
          <a:lstStyle/>
          <a:p>
            <a:pPr algn="just"/>
            <a:r>
              <a:rPr lang="it-IT" sz="1800" dirty="0">
                <a:latin typeface="+mn-lt"/>
              </a:rPr>
              <a:t>Nelle </a:t>
            </a:r>
            <a:r>
              <a:rPr lang="it-IT" sz="1800" dirty="0">
                <a:solidFill>
                  <a:srgbClr val="FF0000"/>
                </a:solidFill>
                <a:latin typeface="+mn-lt"/>
              </a:rPr>
              <a:t>vie d’esodo </a:t>
            </a:r>
            <a:r>
              <a:rPr lang="it-IT" sz="1800" dirty="0">
                <a:latin typeface="+mn-lt"/>
              </a:rPr>
              <a:t>verticali, passaggi di comunicazione delle vie d’esodo orizzontali (es. corridoi, atri, spazi calmi, filtri, …) devono essere impiegati materiali appartenenti almeno al </a:t>
            </a:r>
            <a:r>
              <a:rPr lang="it-IT" sz="1800" dirty="0">
                <a:solidFill>
                  <a:srgbClr val="FF0000"/>
                </a:solidFill>
                <a:latin typeface="+mn-lt"/>
              </a:rPr>
              <a:t>gruppo GM2 </a:t>
            </a:r>
            <a:r>
              <a:rPr lang="it-IT" sz="1800" dirty="0">
                <a:latin typeface="+mn-lt"/>
              </a:rPr>
              <a:t>di reazione al fuoco (capitolo S.1).</a:t>
            </a:r>
          </a:p>
          <a:p>
            <a:pPr algn="just">
              <a:lnSpc>
                <a:spcPct val="150000"/>
              </a:lnSpc>
            </a:pPr>
            <a:r>
              <a:rPr lang="it-IT" sz="1800" dirty="0">
                <a:latin typeface="+mn-lt"/>
              </a:rPr>
              <a:t>Nelle sale delle aree </a:t>
            </a:r>
            <a:r>
              <a:rPr lang="it-IT" sz="1800" b="1" dirty="0">
                <a:solidFill>
                  <a:srgbClr val="FF0000"/>
                </a:solidFill>
                <a:latin typeface="+mn-lt"/>
              </a:rPr>
              <a:t>TO1 (</a:t>
            </a:r>
            <a:r>
              <a:rPr lang="it-IT" sz="1800" dirty="0">
                <a:solidFill>
                  <a:srgbClr val="FF0000"/>
                </a:solidFill>
              </a:rPr>
              <a:t>ambiti al </a:t>
            </a:r>
            <a:r>
              <a:rPr lang="it-IT" sz="1800" b="1" dirty="0">
                <a:solidFill>
                  <a:srgbClr val="FF0000"/>
                </a:solidFill>
              </a:rPr>
              <a:t>chiuso</a:t>
            </a:r>
            <a:r>
              <a:rPr lang="it-IT" sz="1800" dirty="0">
                <a:solidFill>
                  <a:srgbClr val="FF0000"/>
                </a:solidFill>
              </a:rPr>
              <a:t> ed accessibili al pubblico </a:t>
            </a:r>
            <a:r>
              <a:rPr lang="it-IT" sz="1800" dirty="0"/>
              <a:t>)</a:t>
            </a:r>
            <a:r>
              <a:rPr lang="it-IT" sz="1800" dirty="0">
                <a:latin typeface="+mn-lt"/>
              </a:rPr>
              <a:t>:</a:t>
            </a:r>
          </a:p>
          <a:p>
            <a:pPr algn="just"/>
            <a:r>
              <a:rPr lang="it-IT" sz="1800" dirty="0">
                <a:latin typeface="+mn-lt"/>
              </a:rPr>
              <a:t>a. devono essere impiegati materiali appartenenti almeno al </a:t>
            </a:r>
            <a:r>
              <a:rPr lang="it-IT" sz="1800" dirty="0">
                <a:solidFill>
                  <a:srgbClr val="FF0000"/>
                </a:solidFill>
                <a:latin typeface="+mn-lt"/>
              </a:rPr>
              <a:t>gruppo GM2 </a:t>
            </a:r>
            <a:r>
              <a:rPr lang="it-IT" sz="1800" dirty="0">
                <a:latin typeface="+mn-lt"/>
              </a:rPr>
              <a:t>di reazione al fuoco;</a:t>
            </a:r>
          </a:p>
          <a:p>
            <a:pPr algn="just"/>
            <a:r>
              <a:rPr lang="it-IT" sz="1800" dirty="0">
                <a:latin typeface="+mn-lt"/>
              </a:rPr>
              <a:t>b. per le pavimentazioni, possono essere impiegati materiali appartenenti </a:t>
            </a:r>
            <a:r>
              <a:rPr lang="it-IT" sz="1800" dirty="0">
                <a:solidFill>
                  <a:srgbClr val="FF0000"/>
                </a:solidFill>
                <a:latin typeface="+mn-lt"/>
              </a:rPr>
              <a:t>gruppo GM3 </a:t>
            </a:r>
            <a:r>
              <a:rPr lang="it-IT" sz="1800" dirty="0">
                <a:latin typeface="+mn-lt"/>
              </a:rPr>
              <a:t>di reazione al fuoco;</a:t>
            </a:r>
          </a:p>
          <a:p>
            <a:pPr algn="just"/>
            <a:r>
              <a:rPr lang="it-IT" sz="1800" dirty="0">
                <a:latin typeface="+mn-lt"/>
              </a:rPr>
              <a:t>c. per le pavimentazioni in legno, è ammesso omettere i requisiti di reazione al fuoco, in assenza di condotte di ventilazione o riscaldamento, condutture elettriche sottostanti.</a:t>
            </a:r>
          </a:p>
          <a:p>
            <a:pPr algn="just"/>
            <a:endParaRPr lang="it-IT" sz="1800" dirty="0">
              <a:latin typeface="+mn-lt"/>
            </a:endParaRPr>
          </a:p>
          <a:p>
            <a:pPr algn="just"/>
            <a:r>
              <a:rPr lang="it-IT" sz="1800" dirty="0">
                <a:latin typeface="+mn-lt"/>
              </a:rPr>
              <a:t>Anche nel caso di scena integrata, è ammesso omettere i requisiti di reazione al fuoco delle pavimentazioni in legno del palcoscenico (</a:t>
            </a:r>
            <a:r>
              <a:rPr lang="it-IT" sz="1800" i="1" dirty="0">
                <a:latin typeface="+mn-lt"/>
              </a:rPr>
              <a:t>per il capitolo S.1 è altresì ammesso omettere i requisiti di reazione al fuoco per materiale scenico non incluso in quinte, velari, tendaggi e simili</a:t>
            </a:r>
            <a:r>
              <a:rPr lang="it-IT" sz="1800" dirty="0">
                <a:latin typeface="+mn-lt"/>
              </a:rPr>
              <a:t>)</a:t>
            </a:r>
          </a:p>
          <a:p>
            <a:pPr algn="just"/>
            <a:endParaRPr lang="it-IT" sz="1800" dirty="0">
              <a:latin typeface="+mn-lt"/>
            </a:endParaRPr>
          </a:p>
          <a:p>
            <a:pPr algn="just"/>
            <a:r>
              <a:rPr lang="it-IT" sz="1800" dirty="0">
                <a:latin typeface="+mn-lt"/>
              </a:rPr>
              <a:t>Nelle aree </a:t>
            </a:r>
            <a:r>
              <a:rPr lang="it-IT" sz="1800" b="1" dirty="0">
                <a:solidFill>
                  <a:srgbClr val="FF0000"/>
                </a:solidFill>
                <a:latin typeface="+mn-lt"/>
              </a:rPr>
              <a:t>TO2 (ambiti, all’aperto ed accessibili al pubblico)</a:t>
            </a:r>
            <a:r>
              <a:rPr lang="it-IT" sz="1800" dirty="0">
                <a:latin typeface="+mn-lt"/>
              </a:rPr>
              <a:t> e per le strutture vulnerabili in condizioni d’incendio possono essere impiegati materiali del </a:t>
            </a:r>
            <a:r>
              <a:rPr lang="it-IT" sz="1800" dirty="0">
                <a:solidFill>
                  <a:srgbClr val="FF0000"/>
                </a:solidFill>
                <a:latin typeface="+mn-lt"/>
              </a:rPr>
              <a:t>gruppo GM3 </a:t>
            </a:r>
            <a:r>
              <a:rPr lang="it-IT" sz="1800" dirty="0">
                <a:latin typeface="+mn-lt"/>
              </a:rPr>
              <a:t>(</a:t>
            </a:r>
            <a:r>
              <a:rPr lang="it-IT" sz="1800" i="1" dirty="0">
                <a:latin typeface="+mn-lt"/>
              </a:rPr>
              <a:t>come specificato nel capitolo S.2, le strutture vulnerabili in condizioni d’incendio sono ad esempio: tensostrutture, tunnel mobili, strutture a tenda, …).</a:t>
            </a:r>
          </a:p>
        </p:txBody>
      </p:sp>
    </p:spTree>
    <p:extLst>
      <p:ext uri="{BB962C8B-B14F-4D97-AF65-F5344CB8AC3E}">
        <p14:creationId xmlns:p14="http://schemas.microsoft.com/office/powerpoint/2010/main" val="112218829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RESISTENZA AL FUOCO</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C84FC3AF-ABB0-4AB9-805C-8877E932F85D}"/>
              </a:ext>
            </a:extLst>
          </p:cNvPr>
          <p:cNvSpPr/>
          <p:nvPr/>
        </p:nvSpPr>
        <p:spPr>
          <a:xfrm>
            <a:off x="192090" y="1404968"/>
            <a:ext cx="9515473" cy="464871"/>
          </a:xfrm>
          <a:prstGeom prst="rect">
            <a:avLst/>
          </a:prstGeom>
        </p:spPr>
        <p:txBody>
          <a:bodyPr wrap="square">
            <a:spAutoFit/>
          </a:bodyPr>
          <a:lstStyle/>
          <a:p>
            <a:pPr algn="just">
              <a:lnSpc>
                <a:spcPct val="150000"/>
              </a:lnSpc>
            </a:pPr>
            <a:r>
              <a:rPr lang="it-IT" sz="1800" dirty="0">
                <a:latin typeface="+mn-lt"/>
              </a:rPr>
              <a:t>Classe di resistenza al fuoco minima:</a:t>
            </a:r>
            <a:endParaRPr lang="it-IT" sz="1800" i="1" dirty="0">
              <a:latin typeface="+mn-lt"/>
            </a:endParaRPr>
          </a:p>
        </p:txBody>
      </p:sp>
      <p:pic>
        <p:nvPicPr>
          <p:cNvPr id="4" name="Immagine 3">
            <a:extLst>
              <a:ext uri="{FF2B5EF4-FFF2-40B4-BE49-F238E27FC236}">
                <a16:creationId xmlns:a16="http://schemas.microsoft.com/office/drawing/2014/main" id="{3327444C-B646-445B-84EB-ED4814B46C7E}"/>
              </a:ext>
            </a:extLst>
          </p:cNvPr>
          <p:cNvPicPr>
            <a:picLocks noChangeAspect="1"/>
          </p:cNvPicPr>
          <p:nvPr/>
        </p:nvPicPr>
        <p:blipFill>
          <a:blip r:embed="rId2"/>
          <a:stretch>
            <a:fillRect/>
          </a:stretch>
        </p:blipFill>
        <p:spPr>
          <a:xfrm>
            <a:off x="773112" y="2428875"/>
            <a:ext cx="8353425" cy="2000250"/>
          </a:xfrm>
          <a:prstGeom prst="rect">
            <a:avLst/>
          </a:prstGeom>
        </p:spPr>
      </p:pic>
      <p:sp>
        <p:nvSpPr>
          <p:cNvPr id="5" name="Rettangolo 4">
            <a:extLst>
              <a:ext uri="{FF2B5EF4-FFF2-40B4-BE49-F238E27FC236}">
                <a16:creationId xmlns:a16="http://schemas.microsoft.com/office/drawing/2014/main" id="{1BDB1D8B-6F20-4DD9-9A77-357391851D90}"/>
              </a:ext>
            </a:extLst>
          </p:cNvPr>
          <p:cNvSpPr/>
          <p:nvPr/>
        </p:nvSpPr>
        <p:spPr>
          <a:xfrm>
            <a:off x="192087" y="4861957"/>
            <a:ext cx="9515473" cy="880369"/>
          </a:xfrm>
          <a:prstGeom prst="rect">
            <a:avLst/>
          </a:prstGeom>
        </p:spPr>
        <p:txBody>
          <a:bodyPr wrap="square">
            <a:spAutoFit/>
          </a:bodyPr>
          <a:lstStyle/>
          <a:p>
            <a:pPr algn="just">
              <a:lnSpc>
                <a:spcPct val="150000"/>
              </a:lnSpc>
            </a:pPr>
            <a:r>
              <a:rPr lang="it-IT" sz="1800" dirty="0">
                <a:latin typeface="+mn-lt"/>
              </a:rPr>
              <a:t>Le indicazioni della precedente tabella non si applicano alle strutture vulnerabili in condizioni d’incendio con carico di incendio specifico di progetto </a:t>
            </a:r>
            <a:r>
              <a:rPr lang="sv-SE" sz="1800" dirty="0">
                <a:latin typeface="+mn-lt"/>
              </a:rPr>
              <a:t>qf,d ≤ 200 MJ/m2.</a:t>
            </a:r>
            <a:endParaRPr lang="it-IT" sz="1800" dirty="0">
              <a:latin typeface="+mn-lt"/>
            </a:endParaRPr>
          </a:p>
        </p:txBody>
      </p:sp>
    </p:spTree>
    <p:extLst>
      <p:ext uri="{BB962C8B-B14F-4D97-AF65-F5344CB8AC3E}">
        <p14:creationId xmlns:p14="http://schemas.microsoft.com/office/powerpoint/2010/main" val="159642228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COMPARTIMENTAZIONE</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C84FC3AF-ABB0-4AB9-805C-8877E932F85D}"/>
              </a:ext>
            </a:extLst>
          </p:cNvPr>
          <p:cNvSpPr/>
          <p:nvPr/>
        </p:nvSpPr>
        <p:spPr>
          <a:xfrm>
            <a:off x="192090" y="1404968"/>
            <a:ext cx="9515473" cy="646331"/>
          </a:xfrm>
          <a:prstGeom prst="rect">
            <a:avLst/>
          </a:prstGeom>
        </p:spPr>
        <p:txBody>
          <a:bodyPr wrap="square">
            <a:spAutoFit/>
          </a:bodyPr>
          <a:lstStyle/>
          <a:p>
            <a:r>
              <a:rPr lang="it-IT" sz="1800" dirty="0">
                <a:latin typeface="+mn-lt"/>
              </a:rPr>
              <a:t>Le </a:t>
            </a:r>
            <a:r>
              <a:rPr lang="it-IT" sz="1800" dirty="0">
                <a:solidFill>
                  <a:srgbClr val="FF0000"/>
                </a:solidFill>
                <a:latin typeface="+mn-lt"/>
              </a:rPr>
              <a:t>aree TO1</a:t>
            </a:r>
            <a:r>
              <a:rPr lang="it-IT" sz="1800" dirty="0">
                <a:latin typeface="+mn-lt"/>
              </a:rPr>
              <a:t>, </a:t>
            </a:r>
            <a:r>
              <a:rPr lang="it-IT" sz="1800" dirty="0">
                <a:solidFill>
                  <a:srgbClr val="FF0000"/>
                </a:solidFill>
                <a:latin typeface="+mn-lt"/>
              </a:rPr>
              <a:t>TA1</a:t>
            </a:r>
            <a:r>
              <a:rPr lang="it-IT" sz="1800" dirty="0">
                <a:latin typeface="+mn-lt"/>
              </a:rPr>
              <a:t> </a:t>
            </a:r>
            <a:r>
              <a:rPr lang="it-IT" sz="1800" b="1" dirty="0">
                <a:solidFill>
                  <a:srgbClr val="FF0000"/>
                </a:solidFill>
              </a:rPr>
              <a:t>sale prove o camerini </a:t>
            </a:r>
            <a:r>
              <a:rPr lang="it-IT" sz="1800" dirty="0">
                <a:latin typeface="+mn-lt"/>
              </a:rPr>
              <a:t>devono rispettare le quote di piano, le limitazioni e le misure antincendio della tabella V.15-2.</a:t>
            </a:r>
          </a:p>
        </p:txBody>
      </p:sp>
      <p:pic>
        <p:nvPicPr>
          <p:cNvPr id="6" name="Immagine 5">
            <a:extLst>
              <a:ext uri="{FF2B5EF4-FFF2-40B4-BE49-F238E27FC236}">
                <a16:creationId xmlns:a16="http://schemas.microsoft.com/office/drawing/2014/main" id="{4C8DC226-BF79-4999-A001-0891EFE0E898}"/>
              </a:ext>
            </a:extLst>
          </p:cNvPr>
          <p:cNvPicPr>
            <a:picLocks noChangeAspect="1"/>
          </p:cNvPicPr>
          <p:nvPr/>
        </p:nvPicPr>
        <p:blipFill>
          <a:blip r:embed="rId2"/>
          <a:stretch>
            <a:fillRect/>
          </a:stretch>
        </p:blipFill>
        <p:spPr>
          <a:xfrm>
            <a:off x="415130" y="2175285"/>
            <a:ext cx="9075739" cy="3871046"/>
          </a:xfrm>
          <a:prstGeom prst="rect">
            <a:avLst/>
          </a:prstGeom>
        </p:spPr>
      </p:pic>
    </p:spTree>
    <p:extLst>
      <p:ext uri="{BB962C8B-B14F-4D97-AF65-F5344CB8AC3E}">
        <p14:creationId xmlns:p14="http://schemas.microsoft.com/office/powerpoint/2010/main" val="367413377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COMPARTIMENTAZIONE</a:t>
            </a:r>
            <a:endParaRPr lang="it-IT" sz="1800" dirty="0">
              <a:solidFill>
                <a:srgbClr val="0070C0"/>
              </a:solidFill>
              <a:latin typeface="Candara" panose="020E0502030303020204" pitchFamily="34" charset="0"/>
            </a:endParaRPr>
          </a:p>
        </p:txBody>
      </p:sp>
      <p:sp>
        <p:nvSpPr>
          <p:cNvPr id="3" name="Rettangolo 2">
            <a:extLst>
              <a:ext uri="{FF2B5EF4-FFF2-40B4-BE49-F238E27FC236}">
                <a16:creationId xmlns:a16="http://schemas.microsoft.com/office/drawing/2014/main" id="{C84FC3AF-ABB0-4AB9-805C-8877E932F85D}"/>
              </a:ext>
            </a:extLst>
          </p:cNvPr>
          <p:cNvSpPr/>
          <p:nvPr/>
        </p:nvSpPr>
        <p:spPr>
          <a:xfrm>
            <a:off x="192090" y="1404968"/>
            <a:ext cx="9515473" cy="646331"/>
          </a:xfrm>
          <a:prstGeom prst="rect">
            <a:avLst/>
          </a:prstGeom>
        </p:spPr>
        <p:txBody>
          <a:bodyPr wrap="square">
            <a:spAutoFit/>
          </a:bodyPr>
          <a:lstStyle/>
          <a:p>
            <a:r>
              <a:rPr lang="it-IT" sz="1800" dirty="0">
                <a:latin typeface="+mn-lt"/>
              </a:rPr>
              <a:t>Le aree dell’attività devono avere le caratteristiche di compartimentazione (capitolo S.3) previste in tabella V.15-3.</a:t>
            </a:r>
          </a:p>
        </p:txBody>
      </p:sp>
      <p:pic>
        <p:nvPicPr>
          <p:cNvPr id="4" name="Immagine 3">
            <a:extLst>
              <a:ext uri="{FF2B5EF4-FFF2-40B4-BE49-F238E27FC236}">
                <a16:creationId xmlns:a16="http://schemas.microsoft.com/office/drawing/2014/main" id="{315C8FDA-F864-445B-89D6-21B92513CA86}"/>
              </a:ext>
            </a:extLst>
          </p:cNvPr>
          <p:cNvPicPr>
            <a:picLocks noChangeAspect="1"/>
          </p:cNvPicPr>
          <p:nvPr/>
        </p:nvPicPr>
        <p:blipFill>
          <a:blip r:embed="rId2"/>
          <a:stretch>
            <a:fillRect/>
          </a:stretch>
        </p:blipFill>
        <p:spPr>
          <a:xfrm>
            <a:off x="727075" y="2506958"/>
            <a:ext cx="8451850" cy="2946074"/>
          </a:xfrm>
          <a:prstGeom prst="rect">
            <a:avLst/>
          </a:prstGeom>
        </p:spPr>
      </p:pic>
    </p:spTree>
    <p:extLst>
      <p:ext uri="{BB962C8B-B14F-4D97-AF65-F5344CB8AC3E}">
        <p14:creationId xmlns:p14="http://schemas.microsoft.com/office/powerpoint/2010/main" val="424610643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COMPARTIMENTAZIONE</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1477328"/>
          </a:xfrm>
          <a:prstGeom prst="rect">
            <a:avLst/>
          </a:prstGeom>
        </p:spPr>
        <p:txBody>
          <a:bodyPr wrap="square">
            <a:spAutoFit/>
          </a:bodyPr>
          <a:lstStyle/>
          <a:p>
            <a:r>
              <a:rPr lang="it-IT" sz="1800" dirty="0">
                <a:latin typeface="+mn-lt"/>
              </a:rPr>
              <a:t>Per ciascuna sala:</a:t>
            </a:r>
          </a:p>
          <a:p>
            <a:r>
              <a:rPr lang="it-IT" sz="1800" dirty="0">
                <a:latin typeface="+mn-lt"/>
              </a:rPr>
              <a:t>a. non si applicano i limiti della massima superficie lorda dei compartimenti del capitolo S.3;</a:t>
            </a:r>
          </a:p>
          <a:p>
            <a:pPr algn="just"/>
            <a:r>
              <a:rPr lang="it-IT" sz="1800" dirty="0">
                <a:latin typeface="+mn-lt"/>
              </a:rPr>
              <a:t>b. è ammessa la compartimentazione multipiano del capitolo S.3 indipendentemente dalle quote dei piani accessibili al pubblico (</a:t>
            </a:r>
            <a:r>
              <a:rPr lang="it-IT" sz="1800" i="1" dirty="0">
                <a:latin typeface="+mn-lt"/>
              </a:rPr>
              <a:t>ad esempio: per i piani dei soppalchi, delle gallerie, delle gradinate, dei loggioni, …)</a:t>
            </a:r>
          </a:p>
        </p:txBody>
      </p:sp>
      <p:sp>
        <p:nvSpPr>
          <p:cNvPr id="6" name="Rettangolo 5">
            <a:extLst>
              <a:ext uri="{FF2B5EF4-FFF2-40B4-BE49-F238E27FC236}">
                <a16:creationId xmlns:a16="http://schemas.microsoft.com/office/drawing/2014/main" id="{5BAC94A6-861B-4D5A-85E7-9E7F14E72A2A}"/>
              </a:ext>
            </a:extLst>
          </p:cNvPr>
          <p:cNvSpPr/>
          <p:nvPr/>
        </p:nvSpPr>
        <p:spPr>
          <a:xfrm>
            <a:off x="192088" y="2586306"/>
            <a:ext cx="9515472" cy="3970318"/>
          </a:xfrm>
          <a:prstGeom prst="rect">
            <a:avLst/>
          </a:prstGeom>
        </p:spPr>
        <p:txBody>
          <a:bodyPr wrap="square">
            <a:spAutoFit/>
          </a:bodyPr>
          <a:lstStyle/>
          <a:p>
            <a:pPr algn="just"/>
            <a:r>
              <a:rPr lang="it-IT" sz="1800" dirty="0">
                <a:latin typeface="+mn-lt"/>
              </a:rPr>
              <a:t>Ove sia dimostrata necessità funzionale, sono ammesse le seguenti comunicazioni:</a:t>
            </a:r>
          </a:p>
          <a:p>
            <a:pPr algn="just"/>
            <a:r>
              <a:rPr lang="it-IT" sz="1800" dirty="0">
                <a:latin typeface="+mn-lt"/>
              </a:rPr>
              <a:t>a. di tipo a prova di fumo, tra l’attività ed altre attività con sistemi d’esodo indipendenti;</a:t>
            </a:r>
          </a:p>
          <a:p>
            <a:pPr algn="just"/>
            <a:r>
              <a:rPr lang="it-IT" sz="1800" dirty="0">
                <a:latin typeface="+mn-lt"/>
              </a:rPr>
              <a:t>b. di tipo a prova di fumo, tra l’attività classificata OA+HA o OA+HB ed altre attività civili con sistemi d’esodo comuni;</a:t>
            </a:r>
          </a:p>
          <a:p>
            <a:pPr algn="just"/>
            <a:r>
              <a:rPr lang="it-IT" sz="1800" dirty="0">
                <a:latin typeface="+mn-lt"/>
              </a:rPr>
              <a:t>c. di tipo protetto con chiusure almeno E 30-Sa, tra l’attività ed altre attività civili con sistemi d’esodo indipendenti;</a:t>
            </a:r>
          </a:p>
          <a:p>
            <a:pPr algn="just"/>
            <a:r>
              <a:rPr lang="it-IT" sz="1800" dirty="0">
                <a:latin typeface="+mn-lt"/>
              </a:rPr>
              <a:t>d. di tipo protetto, tra l’attività ed altre attività dei complessi multifunzionali con sistemi d’esodo comuni;</a:t>
            </a:r>
          </a:p>
          <a:p>
            <a:pPr algn="just"/>
            <a:r>
              <a:rPr lang="it-IT" sz="1800" dirty="0">
                <a:latin typeface="+mn-lt"/>
              </a:rPr>
              <a:t>e. senza requisiti di compartimentazione:</a:t>
            </a:r>
          </a:p>
          <a:p>
            <a:pPr algn="just"/>
            <a:r>
              <a:rPr lang="it-IT" sz="1800" dirty="0">
                <a:latin typeface="+mn-lt"/>
              </a:rPr>
              <a:t>	i. tra l’attività classificata OA+HA ed altre attività dei complessi multifunzionali con 		sistemi d’esodo comuni;</a:t>
            </a:r>
          </a:p>
          <a:p>
            <a:pPr algn="just"/>
            <a:r>
              <a:rPr lang="it-IT" sz="1800" dirty="0">
                <a:latin typeface="+mn-lt"/>
              </a:rPr>
              <a:t>	ii. tra l’attività dotata di controllo dell’incendio (capitolo S.6) di livello di prestazione V e 	di controllo fumo e calore (capitolo S.8) di livello di prestazione III ed altre attività dei 	complessi multifunzionali con sistemi d’esodo comuni.</a:t>
            </a:r>
          </a:p>
        </p:txBody>
      </p:sp>
    </p:spTree>
    <p:extLst>
      <p:ext uri="{BB962C8B-B14F-4D97-AF65-F5344CB8AC3E}">
        <p14:creationId xmlns:p14="http://schemas.microsoft.com/office/powerpoint/2010/main" val="3833239154"/>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ESODO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2126864"/>
          </a:xfrm>
          <a:prstGeom prst="rect">
            <a:avLst/>
          </a:prstGeom>
        </p:spPr>
        <p:txBody>
          <a:bodyPr wrap="square">
            <a:spAutoFit/>
          </a:bodyPr>
          <a:lstStyle/>
          <a:p>
            <a:pPr algn="just">
              <a:lnSpc>
                <a:spcPct val="150000"/>
              </a:lnSpc>
            </a:pPr>
            <a:r>
              <a:rPr lang="it-IT" sz="1800" dirty="0">
                <a:latin typeface="+mn-lt"/>
              </a:rPr>
              <a:t>Il sistema d’esodo delle </a:t>
            </a:r>
            <a:r>
              <a:rPr lang="it-IT" sz="1800" dirty="0">
                <a:solidFill>
                  <a:srgbClr val="FF0000"/>
                </a:solidFill>
                <a:latin typeface="+mn-lt"/>
              </a:rPr>
              <a:t>aree TO1 e TO2</a:t>
            </a:r>
            <a:r>
              <a:rPr lang="it-IT" sz="1800" dirty="0">
                <a:latin typeface="+mn-lt"/>
              </a:rPr>
              <a:t>:</a:t>
            </a:r>
          </a:p>
          <a:p>
            <a:pPr algn="just">
              <a:lnSpc>
                <a:spcPct val="150000"/>
              </a:lnSpc>
            </a:pPr>
            <a:r>
              <a:rPr lang="it-IT" sz="1800" dirty="0">
                <a:latin typeface="+mn-lt"/>
              </a:rPr>
              <a:t>a. non può prevedere tornelli;</a:t>
            </a:r>
          </a:p>
          <a:p>
            <a:pPr algn="just">
              <a:lnSpc>
                <a:spcPct val="150000"/>
              </a:lnSpc>
            </a:pPr>
            <a:r>
              <a:rPr lang="it-IT" sz="1800" dirty="0">
                <a:latin typeface="+mn-lt"/>
              </a:rPr>
              <a:t>b. non può prevedere porte ad apertura automatica, in caso di occupanti prevalentemente in piedi e densità d’affollamento &gt; 0,7 </a:t>
            </a:r>
            <a:r>
              <a:rPr lang="it-IT" sz="1800" dirty="0" err="1">
                <a:latin typeface="+mn-lt"/>
              </a:rPr>
              <a:t>pp</a:t>
            </a:r>
            <a:r>
              <a:rPr lang="it-IT" sz="1800" dirty="0">
                <a:latin typeface="+mn-lt"/>
              </a:rPr>
              <a:t>/m2;</a:t>
            </a:r>
          </a:p>
          <a:p>
            <a:pPr algn="just">
              <a:lnSpc>
                <a:spcPct val="150000"/>
              </a:lnSpc>
            </a:pPr>
            <a:r>
              <a:rPr lang="it-IT" sz="1800" dirty="0">
                <a:latin typeface="+mn-lt"/>
              </a:rPr>
              <a:t>c. non deve attraversare le altre tipologie di aree classificate al paragrafo V.15.3 comma 2.</a:t>
            </a:r>
          </a:p>
        </p:txBody>
      </p:sp>
    </p:spTree>
    <p:extLst>
      <p:ext uri="{BB962C8B-B14F-4D97-AF65-F5344CB8AC3E}">
        <p14:creationId xmlns:p14="http://schemas.microsoft.com/office/powerpoint/2010/main" val="388802329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GESTIONE DELLA SICUREZZA ANTINCENDIO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2542363"/>
          </a:xfrm>
          <a:prstGeom prst="rect">
            <a:avLst/>
          </a:prstGeom>
        </p:spPr>
        <p:txBody>
          <a:bodyPr wrap="square">
            <a:spAutoFit/>
          </a:bodyPr>
          <a:lstStyle/>
          <a:p>
            <a:pPr algn="just">
              <a:lnSpc>
                <a:spcPct val="150000"/>
              </a:lnSpc>
            </a:pPr>
            <a:r>
              <a:rPr lang="it-IT" sz="1800" dirty="0">
                <a:latin typeface="+mn-lt"/>
              </a:rPr>
              <a:t>La GSA in esercizio deve prevedere verifica prima dell’apertura al pubblico dell’attività e successiva sorveglianza, in particolare di locali e vie d’esodo, sistemi di protezione attiva ed impianti rilevanti ai fini della sicurezza antincendio.</a:t>
            </a:r>
          </a:p>
          <a:p>
            <a:pPr algn="just">
              <a:lnSpc>
                <a:spcPct val="150000"/>
              </a:lnSpc>
            </a:pPr>
            <a:endParaRPr lang="it-IT" sz="1800" dirty="0">
              <a:latin typeface="+mn-lt"/>
            </a:endParaRPr>
          </a:p>
          <a:p>
            <a:pPr algn="just">
              <a:lnSpc>
                <a:spcPct val="150000"/>
              </a:lnSpc>
            </a:pPr>
            <a:r>
              <a:rPr lang="it-IT" sz="1800" dirty="0">
                <a:latin typeface="+mn-lt"/>
              </a:rPr>
              <a:t>Nelle attività di tipo </a:t>
            </a:r>
            <a:r>
              <a:rPr lang="it-IT" sz="1800" dirty="0">
                <a:solidFill>
                  <a:srgbClr val="FF0000"/>
                </a:solidFill>
                <a:latin typeface="+mn-lt"/>
              </a:rPr>
              <a:t>OC+HC</a:t>
            </a:r>
            <a:r>
              <a:rPr lang="it-IT" sz="1800" dirty="0">
                <a:latin typeface="+mn-lt"/>
              </a:rPr>
              <a:t>, </a:t>
            </a:r>
            <a:r>
              <a:rPr lang="it-IT" sz="1800" dirty="0">
                <a:solidFill>
                  <a:srgbClr val="FF0000"/>
                </a:solidFill>
                <a:latin typeface="+mn-lt"/>
              </a:rPr>
              <a:t>OC+HD </a:t>
            </a:r>
            <a:r>
              <a:rPr lang="it-IT" sz="1800" dirty="0">
                <a:latin typeface="+mn-lt"/>
              </a:rPr>
              <a:t>o </a:t>
            </a:r>
            <a:r>
              <a:rPr lang="it-IT" sz="1800" dirty="0">
                <a:solidFill>
                  <a:srgbClr val="FF0000"/>
                </a:solidFill>
                <a:latin typeface="+mn-lt"/>
              </a:rPr>
              <a:t>OD</a:t>
            </a:r>
            <a:r>
              <a:rPr lang="it-IT" sz="1800" dirty="0">
                <a:latin typeface="+mn-lt"/>
              </a:rPr>
              <a:t> il centro di gestione delle emergenze deve essere ubicato in </a:t>
            </a:r>
            <a:r>
              <a:rPr lang="it-IT" sz="1800" dirty="0">
                <a:solidFill>
                  <a:srgbClr val="FF0000"/>
                </a:solidFill>
                <a:latin typeface="+mn-lt"/>
              </a:rPr>
              <a:t>apposito locale ad uso esclusivo </a:t>
            </a:r>
            <a:r>
              <a:rPr lang="it-IT" sz="1800" dirty="0">
                <a:latin typeface="+mn-lt"/>
              </a:rPr>
              <a:t>(capitolo S.5).</a:t>
            </a:r>
          </a:p>
        </p:txBody>
      </p:sp>
    </p:spTree>
    <p:extLst>
      <p:ext uri="{BB962C8B-B14F-4D97-AF65-F5344CB8AC3E}">
        <p14:creationId xmlns:p14="http://schemas.microsoft.com/office/powerpoint/2010/main" val="356415816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CONTROLLO DELL’INCENDIO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646331"/>
          </a:xfrm>
          <a:prstGeom prst="rect">
            <a:avLst/>
          </a:prstGeom>
        </p:spPr>
        <p:txBody>
          <a:bodyPr wrap="square">
            <a:spAutoFit/>
          </a:bodyPr>
          <a:lstStyle/>
          <a:p>
            <a:pPr algn="just"/>
            <a:r>
              <a:rPr lang="it-IT" sz="1800" dirty="0">
                <a:latin typeface="+mn-lt"/>
              </a:rPr>
              <a:t>Le attività devono essere dotate di misure di controllo dell’incendio (capitolo S.6) secondo i livelli di prestazione previsti in tabella V.15-4.</a:t>
            </a:r>
          </a:p>
        </p:txBody>
      </p:sp>
      <p:pic>
        <p:nvPicPr>
          <p:cNvPr id="3" name="Immagine 2">
            <a:extLst>
              <a:ext uri="{FF2B5EF4-FFF2-40B4-BE49-F238E27FC236}">
                <a16:creationId xmlns:a16="http://schemas.microsoft.com/office/drawing/2014/main" id="{7BAB7249-C628-473B-A271-A580C47624B8}"/>
              </a:ext>
            </a:extLst>
          </p:cNvPr>
          <p:cNvPicPr>
            <a:picLocks noChangeAspect="1"/>
          </p:cNvPicPr>
          <p:nvPr/>
        </p:nvPicPr>
        <p:blipFill>
          <a:blip r:embed="rId2"/>
          <a:stretch>
            <a:fillRect/>
          </a:stretch>
        </p:blipFill>
        <p:spPr>
          <a:xfrm>
            <a:off x="1782761" y="2395537"/>
            <a:ext cx="6334125" cy="2771775"/>
          </a:xfrm>
          <a:prstGeom prst="rect">
            <a:avLst/>
          </a:prstGeom>
        </p:spPr>
      </p:pic>
    </p:spTree>
    <p:extLst>
      <p:ext uri="{BB962C8B-B14F-4D97-AF65-F5344CB8AC3E}">
        <p14:creationId xmlns:p14="http://schemas.microsoft.com/office/powerpoint/2010/main" val="256398316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CONTROLLO DELL’INCENDIO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646331"/>
          </a:xfrm>
          <a:prstGeom prst="rect">
            <a:avLst/>
          </a:prstGeom>
        </p:spPr>
        <p:txBody>
          <a:bodyPr wrap="square">
            <a:spAutoFit/>
          </a:bodyPr>
          <a:lstStyle/>
          <a:p>
            <a:pPr algn="just"/>
            <a:r>
              <a:rPr lang="it-IT" sz="1800" dirty="0">
                <a:latin typeface="+mn-lt"/>
              </a:rPr>
              <a:t>Ai fini della eventuale applicazione della norma UNI 10779 (rete idranti), devono essere adottati i parametri di progettazione minimi riportati in tabella V.15-5.</a:t>
            </a:r>
          </a:p>
        </p:txBody>
      </p:sp>
      <p:pic>
        <p:nvPicPr>
          <p:cNvPr id="8" name="Immagine 7">
            <a:extLst>
              <a:ext uri="{FF2B5EF4-FFF2-40B4-BE49-F238E27FC236}">
                <a16:creationId xmlns:a16="http://schemas.microsoft.com/office/drawing/2014/main" id="{A54D5C55-14EA-4966-8DFC-60445C605C6A}"/>
              </a:ext>
            </a:extLst>
          </p:cNvPr>
          <p:cNvPicPr>
            <a:picLocks noChangeAspect="1"/>
          </p:cNvPicPr>
          <p:nvPr/>
        </p:nvPicPr>
        <p:blipFill>
          <a:blip r:embed="rId2"/>
          <a:stretch>
            <a:fillRect/>
          </a:stretch>
        </p:blipFill>
        <p:spPr>
          <a:xfrm>
            <a:off x="1375964" y="1908499"/>
            <a:ext cx="7147720" cy="2122361"/>
          </a:xfrm>
          <a:prstGeom prst="rect">
            <a:avLst/>
          </a:prstGeom>
        </p:spPr>
      </p:pic>
      <p:sp>
        <p:nvSpPr>
          <p:cNvPr id="6" name="Text Box 2">
            <a:extLst>
              <a:ext uri="{FF2B5EF4-FFF2-40B4-BE49-F238E27FC236}">
                <a16:creationId xmlns:a16="http://schemas.microsoft.com/office/drawing/2014/main" id="{29DF58CF-1B1A-410B-BD65-6EC5DB8180A1}"/>
              </a:ext>
            </a:extLst>
          </p:cNvPr>
          <p:cNvSpPr txBox="1">
            <a:spLocks noChangeArrowheads="1"/>
          </p:cNvSpPr>
          <p:nvPr/>
        </p:nvSpPr>
        <p:spPr bwMode="auto">
          <a:xfrm>
            <a:off x="192088" y="4456852"/>
            <a:ext cx="9262872" cy="1766667"/>
          </a:xfrm>
          <a:prstGeom prst="rect">
            <a:avLst/>
          </a:prstGeom>
          <a:noFill/>
          <a:ln>
            <a:noFill/>
          </a:ln>
          <a:effectLst/>
        </p:spPr>
        <p:txBody>
          <a:bodyPr/>
          <a:lstStyle>
            <a:lvl1pPr marL="952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FFFFFF"/>
                </a:solidFill>
                <a:latin typeface="Arial" panose="020B0604020202020204" pitchFamily="34" charset="0"/>
                <a:cs typeface="Arial" panose="020B0604020202020204" pitchFamily="34" charset="0"/>
              </a:defRPr>
            </a:lvl9pPr>
          </a:lstStyle>
          <a:p>
            <a:pPr algn="just" eaLnBrk="1" hangingPunct="1">
              <a:lnSpc>
                <a:spcPct val="80000"/>
              </a:lnSpc>
              <a:spcBef>
                <a:spcPts val="500"/>
              </a:spcBef>
              <a:buSzPct val="80000"/>
              <a:defRPr/>
            </a:pPr>
            <a:r>
              <a:rPr lang="it-IT" altLang="it-IT" sz="1050" dirty="0">
                <a:solidFill>
                  <a:schemeClr val="tx1"/>
                </a:solidFill>
              </a:rPr>
              <a:t> </a:t>
            </a:r>
            <a:r>
              <a:rPr lang="it-IT" altLang="it-IT" sz="1050" b="1" dirty="0">
                <a:solidFill>
                  <a:schemeClr val="tx1"/>
                </a:solidFill>
              </a:rPr>
              <a:t>Livello 1 </a:t>
            </a:r>
          </a:p>
          <a:p>
            <a:pPr algn="just" eaLnBrk="1" hangingPunct="1">
              <a:lnSpc>
                <a:spcPct val="80000"/>
              </a:lnSpc>
              <a:spcBef>
                <a:spcPts val="500"/>
              </a:spcBef>
              <a:buSzPct val="80000"/>
              <a:defRPr/>
            </a:pPr>
            <a:r>
              <a:rPr lang="it-IT" altLang="it-IT" sz="1050" dirty="0">
                <a:solidFill>
                  <a:schemeClr val="tx1"/>
                </a:solidFill>
              </a:rPr>
              <a:t> Aree  nelle  quali  la  quantità  e/o  la combustibilità dei materiali presenti sono basse e che presentano comunque basso pericolo d’incendio in termini   di   probabilità   d’innesco,   velocità   di propagazione delle fiamme e possibilità di controllo dell’incendio da parte delle squadre di emergenza </a:t>
            </a:r>
          </a:p>
          <a:p>
            <a:pPr algn="just" eaLnBrk="1" hangingPunct="1">
              <a:lnSpc>
                <a:spcPct val="80000"/>
              </a:lnSpc>
              <a:spcBef>
                <a:spcPts val="500"/>
              </a:spcBef>
              <a:buSzPct val="80000"/>
              <a:defRPr/>
            </a:pPr>
            <a:r>
              <a:rPr lang="it-IT" altLang="it-IT" sz="1050" b="1" dirty="0">
                <a:solidFill>
                  <a:schemeClr val="tx1"/>
                </a:solidFill>
              </a:rPr>
              <a:t>Livello 2</a:t>
            </a:r>
          </a:p>
          <a:p>
            <a:pPr algn="just" eaLnBrk="1" hangingPunct="1">
              <a:lnSpc>
                <a:spcPct val="80000"/>
              </a:lnSpc>
              <a:spcBef>
                <a:spcPts val="500"/>
              </a:spcBef>
              <a:buSzPct val="80000"/>
              <a:defRPr/>
            </a:pPr>
            <a:r>
              <a:rPr lang="it-IT" altLang="it-IT" sz="1050" dirty="0">
                <a:solidFill>
                  <a:schemeClr val="tx1"/>
                </a:solidFill>
              </a:rPr>
              <a:t> Aree nelle quali c’è una presenza non trascurabile di materiali combustibili e che presentano un  moderato  pericolo  d’incendio  come  probabilità d’innesco, velocità di propagazione di un incendio e possibilità di controllo dell’incendio stesso da parte delle squadre di emergenza </a:t>
            </a:r>
          </a:p>
          <a:p>
            <a:pPr algn="just" eaLnBrk="1" hangingPunct="1">
              <a:lnSpc>
                <a:spcPct val="80000"/>
              </a:lnSpc>
              <a:spcBef>
                <a:spcPts val="500"/>
              </a:spcBef>
              <a:buSzPct val="80000"/>
              <a:defRPr/>
            </a:pPr>
            <a:r>
              <a:rPr lang="it-IT" altLang="it-IT" sz="1050" b="1" dirty="0">
                <a:solidFill>
                  <a:schemeClr val="tx1"/>
                </a:solidFill>
              </a:rPr>
              <a:t>Livello 3</a:t>
            </a:r>
            <a:r>
              <a:rPr lang="it-IT" altLang="it-IT" sz="1050" dirty="0">
                <a:solidFill>
                  <a:schemeClr val="tx1"/>
                </a:solidFill>
              </a:rPr>
              <a:t> </a:t>
            </a:r>
          </a:p>
          <a:p>
            <a:pPr algn="just" eaLnBrk="1" hangingPunct="1">
              <a:lnSpc>
                <a:spcPct val="80000"/>
              </a:lnSpc>
              <a:spcBef>
                <a:spcPts val="500"/>
              </a:spcBef>
              <a:buSzPct val="80000"/>
              <a:defRPr/>
            </a:pPr>
            <a:r>
              <a:rPr lang="it-IT" altLang="it-IT" sz="1050" dirty="0">
                <a:solidFill>
                  <a:schemeClr val="tx1"/>
                </a:solidFill>
              </a:rPr>
              <a:t>Sono le aree nelle quali c’è una notevole presenza di materiali combustibili e che presentano un alto  pericolo  d’incendio  in  termini  di  probabilità d’innesco, velocità di propagazione di un incendio e possibilità  di  controllo  dell’incendio  da  parte  delle squadre di emergenza </a:t>
            </a:r>
          </a:p>
          <a:p>
            <a:pPr marL="93663" algn="just" eaLnBrk="1" hangingPunct="1">
              <a:lnSpc>
                <a:spcPct val="80000"/>
              </a:lnSpc>
              <a:spcBef>
                <a:spcPts val="500"/>
              </a:spcBef>
              <a:buClr>
                <a:srgbClr val="99FF99"/>
              </a:buClr>
              <a:buSzPct val="80000"/>
              <a:buFont typeface="Wingdings" panose="05000000000000000000" pitchFamily="2" charset="2"/>
              <a:buNone/>
              <a:defRPr/>
            </a:pPr>
            <a:endParaRPr lang="it-IT" altLang="it-IT" sz="1050" dirty="0">
              <a:solidFill>
                <a:schemeClr val="tx1"/>
              </a:solidFill>
            </a:endParaRPr>
          </a:p>
        </p:txBody>
      </p:sp>
    </p:spTree>
    <p:extLst>
      <p:ext uri="{BB962C8B-B14F-4D97-AF65-F5344CB8AC3E}">
        <p14:creationId xmlns:p14="http://schemas.microsoft.com/office/powerpoint/2010/main" val="40492776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CONTROLLO DELL’INCENDIO</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923330"/>
          </a:xfrm>
          <a:prstGeom prst="rect">
            <a:avLst/>
          </a:prstGeom>
        </p:spPr>
        <p:txBody>
          <a:bodyPr wrap="square">
            <a:spAutoFit/>
          </a:bodyPr>
          <a:lstStyle/>
          <a:p>
            <a:pPr algn="just"/>
            <a:r>
              <a:rPr lang="it-IT" sz="1800" dirty="0">
                <a:latin typeface="+mn-lt"/>
              </a:rPr>
              <a:t>Per la progettazione dell’eventuale impianto automatico di controllo o estinzione dell’incendio di tipo sprinkler secondo la norma UNI EN 12845 devono essere adottati i parametri riportati in tabella V.15-6.</a:t>
            </a:r>
          </a:p>
        </p:txBody>
      </p:sp>
      <p:pic>
        <p:nvPicPr>
          <p:cNvPr id="6" name="Immagine 5">
            <a:extLst>
              <a:ext uri="{FF2B5EF4-FFF2-40B4-BE49-F238E27FC236}">
                <a16:creationId xmlns:a16="http://schemas.microsoft.com/office/drawing/2014/main" id="{BDD8E84D-FB6B-42BA-881E-CE8B73BB20F6}"/>
              </a:ext>
            </a:extLst>
          </p:cNvPr>
          <p:cNvPicPr>
            <a:picLocks noChangeAspect="1"/>
          </p:cNvPicPr>
          <p:nvPr/>
        </p:nvPicPr>
        <p:blipFill>
          <a:blip r:embed="rId2"/>
          <a:stretch>
            <a:fillRect/>
          </a:stretch>
        </p:blipFill>
        <p:spPr>
          <a:xfrm>
            <a:off x="1782761" y="2571750"/>
            <a:ext cx="6334125" cy="981075"/>
          </a:xfrm>
          <a:prstGeom prst="rect">
            <a:avLst/>
          </a:prstGeom>
        </p:spPr>
      </p:pic>
    </p:spTree>
    <p:extLst>
      <p:ext uri="{BB962C8B-B14F-4D97-AF65-F5344CB8AC3E}">
        <p14:creationId xmlns:p14="http://schemas.microsoft.com/office/powerpoint/2010/main" val="206646019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RIVELAZIONE ED ALLARME</a:t>
            </a:r>
            <a:endParaRPr lang="it-IT" sz="1800" dirty="0">
              <a:solidFill>
                <a:srgbClr val="0070C0"/>
              </a:solidFill>
              <a:latin typeface="Candara" panose="020E0502030303020204" pitchFamily="34" charset="0"/>
            </a:endParaRPr>
          </a:p>
        </p:txBody>
      </p:sp>
      <p:sp>
        <p:nvSpPr>
          <p:cNvPr id="5" name="Rettangolo 4">
            <a:extLst>
              <a:ext uri="{FF2B5EF4-FFF2-40B4-BE49-F238E27FC236}">
                <a16:creationId xmlns:a16="http://schemas.microsoft.com/office/drawing/2014/main" id="{D637537B-77CC-4613-8E5D-D82B35F2FB2D}"/>
              </a:ext>
            </a:extLst>
          </p:cNvPr>
          <p:cNvSpPr/>
          <p:nvPr/>
        </p:nvSpPr>
        <p:spPr>
          <a:xfrm>
            <a:off x="192088" y="1185178"/>
            <a:ext cx="9515472" cy="1200329"/>
          </a:xfrm>
          <a:prstGeom prst="rect">
            <a:avLst/>
          </a:prstGeom>
        </p:spPr>
        <p:txBody>
          <a:bodyPr wrap="square">
            <a:spAutoFit/>
          </a:bodyPr>
          <a:lstStyle/>
          <a:p>
            <a:pPr algn="just"/>
            <a:r>
              <a:rPr lang="it-IT" sz="1800" dirty="0">
                <a:latin typeface="+mn-lt"/>
              </a:rPr>
              <a:t>Le attività devono essere dotate di misure di rivelazione ed allarme (capitolo S.7) secondo i livelli di prestazione in tabella V.15-7 (</a:t>
            </a:r>
            <a:r>
              <a:rPr lang="it-IT" sz="1800" i="1" dirty="0">
                <a:latin typeface="+mn-lt"/>
              </a:rPr>
              <a:t>ad esempio, sono ammesse soluzioni alternative alla funzione A degli IRAI (rivelazione automatica dell’incendio) nelle sale con impieghi di effetti scenici che possano comportare falsi allarmi, ad esempio: discoteche, teatri, complessi multifunzionali, …)</a:t>
            </a:r>
          </a:p>
        </p:txBody>
      </p:sp>
      <p:pic>
        <p:nvPicPr>
          <p:cNvPr id="3" name="Immagine 2">
            <a:extLst>
              <a:ext uri="{FF2B5EF4-FFF2-40B4-BE49-F238E27FC236}">
                <a16:creationId xmlns:a16="http://schemas.microsoft.com/office/drawing/2014/main" id="{A5E6AAA2-3DEA-414A-B235-CE6A0B3A00B5}"/>
              </a:ext>
            </a:extLst>
          </p:cNvPr>
          <p:cNvPicPr>
            <a:picLocks noChangeAspect="1"/>
          </p:cNvPicPr>
          <p:nvPr/>
        </p:nvPicPr>
        <p:blipFill>
          <a:blip r:embed="rId2"/>
          <a:stretch>
            <a:fillRect/>
          </a:stretch>
        </p:blipFill>
        <p:spPr>
          <a:xfrm>
            <a:off x="787399" y="2672269"/>
            <a:ext cx="8324850" cy="1819275"/>
          </a:xfrm>
          <a:prstGeom prst="rect">
            <a:avLst/>
          </a:prstGeom>
        </p:spPr>
      </p:pic>
    </p:spTree>
    <p:extLst>
      <p:ext uri="{BB962C8B-B14F-4D97-AF65-F5344CB8AC3E}">
        <p14:creationId xmlns:p14="http://schemas.microsoft.com/office/powerpoint/2010/main" val="343282123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RIVELAZIONE ED ALLARME</a:t>
            </a:r>
            <a:endParaRPr lang="it-IT" sz="1800" dirty="0">
              <a:solidFill>
                <a:srgbClr val="0070C0"/>
              </a:solidFill>
              <a:latin typeface="Candara" panose="020E0502030303020204" pitchFamily="34" charset="0"/>
            </a:endParaRPr>
          </a:p>
        </p:txBody>
      </p:sp>
      <p:sp>
        <p:nvSpPr>
          <p:cNvPr id="8" name="Rettangolo 7">
            <a:extLst>
              <a:ext uri="{FF2B5EF4-FFF2-40B4-BE49-F238E27FC236}">
                <a16:creationId xmlns:a16="http://schemas.microsoft.com/office/drawing/2014/main" id="{1563CF68-A51C-4BB8-8EB3-987D60881222}"/>
              </a:ext>
            </a:extLst>
          </p:cNvPr>
          <p:cNvSpPr/>
          <p:nvPr/>
        </p:nvSpPr>
        <p:spPr>
          <a:xfrm>
            <a:off x="192087" y="1528078"/>
            <a:ext cx="9515475" cy="646331"/>
          </a:xfrm>
          <a:prstGeom prst="rect">
            <a:avLst/>
          </a:prstGeom>
        </p:spPr>
        <p:txBody>
          <a:bodyPr wrap="square">
            <a:spAutoFit/>
          </a:bodyPr>
          <a:lstStyle/>
          <a:p>
            <a:pPr algn="just"/>
            <a:r>
              <a:rPr lang="it-IT" sz="1800" dirty="0">
                <a:latin typeface="+mn-lt"/>
              </a:rPr>
              <a:t>Deve essere previsto il sistema EVAC (</a:t>
            </a:r>
            <a:r>
              <a:rPr lang="it-IT" sz="1800" i="1" dirty="0">
                <a:latin typeface="+mn-lt"/>
              </a:rPr>
              <a:t>impianto di diffusione sonora</a:t>
            </a:r>
            <a:r>
              <a:rPr lang="it-IT" sz="1800" dirty="0">
                <a:latin typeface="+mn-lt"/>
              </a:rPr>
              <a:t>) per le aree dell’attività della tabella V.15-8.</a:t>
            </a:r>
          </a:p>
        </p:txBody>
      </p:sp>
      <p:pic>
        <p:nvPicPr>
          <p:cNvPr id="4" name="Immagine 3">
            <a:extLst>
              <a:ext uri="{FF2B5EF4-FFF2-40B4-BE49-F238E27FC236}">
                <a16:creationId xmlns:a16="http://schemas.microsoft.com/office/drawing/2014/main" id="{CA1031DA-3F29-4475-B6BB-6B32F3D51F49}"/>
              </a:ext>
            </a:extLst>
          </p:cNvPr>
          <p:cNvPicPr>
            <a:picLocks noChangeAspect="1"/>
          </p:cNvPicPr>
          <p:nvPr/>
        </p:nvPicPr>
        <p:blipFill>
          <a:blip r:embed="rId2"/>
          <a:stretch>
            <a:fillRect/>
          </a:stretch>
        </p:blipFill>
        <p:spPr>
          <a:xfrm>
            <a:off x="1490663" y="2750672"/>
            <a:ext cx="6924673" cy="2015744"/>
          </a:xfrm>
          <a:prstGeom prst="rect">
            <a:avLst/>
          </a:prstGeom>
        </p:spPr>
      </p:pic>
    </p:spTree>
    <p:extLst>
      <p:ext uri="{BB962C8B-B14F-4D97-AF65-F5344CB8AC3E}">
        <p14:creationId xmlns:p14="http://schemas.microsoft.com/office/powerpoint/2010/main" val="2967713578"/>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CONTROLLO DI FUMI E CALORE</a:t>
            </a:r>
            <a:endParaRPr lang="it-IT" sz="1800" dirty="0">
              <a:solidFill>
                <a:srgbClr val="0070C0"/>
              </a:solidFill>
              <a:latin typeface="Candara" panose="020E0502030303020204" pitchFamily="34" charset="0"/>
            </a:endParaRPr>
          </a:p>
        </p:txBody>
      </p:sp>
      <p:sp>
        <p:nvSpPr>
          <p:cNvPr id="8" name="Rettangolo 7">
            <a:extLst>
              <a:ext uri="{FF2B5EF4-FFF2-40B4-BE49-F238E27FC236}">
                <a16:creationId xmlns:a16="http://schemas.microsoft.com/office/drawing/2014/main" id="{1563CF68-A51C-4BB8-8EB3-987D60881222}"/>
              </a:ext>
            </a:extLst>
          </p:cNvPr>
          <p:cNvSpPr/>
          <p:nvPr/>
        </p:nvSpPr>
        <p:spPr>
          <a:xfrm>
            <a:off x="192088" y="1175653"/>
            <a:ext cx="9515475" cy="880369"/>
          </a:xfrm>
          <a:prstGeom prst="rect">
            <a:avLst/>
          </a:prstGeom>
        </p:spPr>
        <p:txBody>
          <a:bodyPr wrap="square">
            <a:spAutoFit/>
          </a:bodyPr>
          <a:lstStyle/>
          <a:p>
            <a:pPr algn="just">
              <a:lnSpc>
                <a:spcPct val="150000"/>
              </a:lnSpc>
            </a:pPr>
            <a:r>
              <a:rPr lang="it-IT" sz="1800" dirty="0">
                <a:latin typeface="+mn-lt"/>
              </a:rPr>
              <a:t>Le aree TO1 delle attività devono essere dotate di misure di controllo fumi e calore (capitolo S.8) secondo i livelli di prestazione della tabella V.15-9.</a:t>
            </a:r>
          </a:p>
        </p:txBody>
      </p:sp>
      <p:pic>
        <p:nvPicPr>
          <p:cNvPr id="3" name="Immagine 2">
            <a:extLst>
              <a:ext uri="{FF2B5EF4-FFF2-40B4-BE49-F238E27FC236}">
                <a16:creationId xmlns:a16="http://schemas.microsoft.com/office/drawing/2014/main" id="{8448567E-93D9-42FE-8DA0-C1821C3E8B25}"/>
              </a:ext>
            </a:extLst>
          </p:cNvPr>
          <p:cNvPicPr>
            <a:picLocks noChangeAspect="1"/>
          </p:cNvPicPr>
          <p:nvPr/>
        </p:nvPicPr>
        <p:blipFill>
          <a:blip r:embed="rId2"/>
          <a:stretch>
            <a:fillRect/>
          </a:stretch>
        </p:blipFill>
        <p:spPr>
          <a:xfrm>
            <a:off x="1587500" y="2083336"/>
            <a:ext cx="6724650" cy="1438275"/>
          </a:xfrm>
          <a:prstGeom prst="rect">
            <a:avLst/>
          </a:prstGeom>
        </p:spPr>
      </p:pic>
      <p:sp>
        <p:nvSpPr>
          <p:cNvPr id="5" name="Rettangolo 4">
            <a:extLst>
              <a:ext uri="{FF2B5EF4-FFF2-40B4-BE49-F238E27FC236}">
                <a16:creationId xmlns:a16="http://schemas.microsoft.com/office/drawing/2014/main" id="{59971BF9-AAD6-47AA-91E7-29C0B6E97A33}"/>
              </a:ext>
            </a:extLst>
          </p:cNvPr>
          <p:cNvSpPr/>
          <p:nvPr/>
        </p:nvSpPr>
        <p:spPr>
          <a:xfrm>
            <a:off x="192088" y="3824288"/>
            <a:ext cx="9515475" cy="2542363"/>
          </a:xfrm>
          <a:prstGeom prst="rect">
            <a:avLst/>
          </a:prstGeom>
        </p:spPr>
        <p:txBody>
          <a:bodyPr wrap="square">
            <a:spAutoFit/>
          </a:bodyPr>
          <a:lstStyle/>
          <a:p>
            <a:pPr algn="just">
              <a:lnSpc>
                <a:spcPct val="150000"/>
              </a:lnSpc>
            </a:pPr>
            <a:r>
              <a:rPr lang="it-IT" sz="1800" dirty="0">
                <a:latin typeface="+mn-lt"/>
              </a:rPr>
              <a:t>Le indicazioni  precedenti non si applicano alle attività svolte in strutture vulnerabili in condizioni d’incendio.</a:t>
            </a:r>
          </a:p>
          <a:p>
            <a:pPr algn="just">
              <a:lnSpc>
                <a:spcPct val="150000"/>
              </a:lnSpc>
            </a:pPr>
            <a:endParaRPr lang="it-IT" sz="1800" dirty="0">
              <a:latin typeface="+mn-lt"/>
            </a:endParaRPr>
          </a:p>
          <a:p>
            <a:pPr algn="just">
              <a:lnSpc>
                <a:spcPct val="150000"/>
              </a:lnSpc>
            </a:pPr>
            <a:r>
              <a:rPr lang="it-IT" sz="1800" dirty="0">
                <a:latin typeface="+mn-lt"/>
              </a:rPr>
              <a:t>Nelle aree TK2 deve essere installato un sistema di evacuazione di fumi e calore (SEFC), proteggendo le aree limitrofe (es. platea, servizi, foyer, …) tramite compartimenti a soffitto appositamente dimensionati, ad esempio secondo le norme UNI 9494 (SENFC).</a:t>
            </a:r>
          </a:p>
        </p:txBody>
      </p:sp>
    </p:spTree>
    <p:extLst>
      <p:ext uri="{BB962C8B-B14F-4D97-AF65-F5344CB8AC3E}">
        <p14:creationId xmlns:p14="http://schemas.microsoft.com/office/powerpoint/2010/main" val="317787365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SICUREZZA IMPIANTI TECNOLOGICI</a:t>
            </a:r>
            <a:endParaRPr lang="it-IT" sz="1800" dirty="0">
              <a:solidFill>
                <a:srgbClr val="0070C0"/>
              </a:solidFill>
              <a:latin typeface="Candara" panose="020E0502030303020204" pitchFamily="34" charset="0"/>
            </a:endParaRPr>
          </a:p>
        </p:txBody>
      </p:sp>
      <p:sp>
        <p:nvSpPr>
          <p:cNvPr id="8" name="Rettangolo 7">
            <a:extLst>
              <a:ext uri="{FF2B5EF4-FFF2-40B4-BE49-F238E27FC236}">
                <a16:creationId xmlns:a16="http://schemas.microsoft.com/office/drawing/2014/main" id="{1563CF68-A51C-4BB8-8EB3-987D60881222}"/>
              </a:ext>
            </a:extLst>
          </p:cNvPr>
          <p:cNvSpPr/>
          <p:nvPr/>
        </p:nvSpPr>
        <p:spPr>
          <a:xfrm>
            <a:off x="192088" y="1575703"/>
            <a:ext cx="9515475" cy="3139321"/>
          </a:xfrm>
          <a:prstGeom prst="rect">
            <a:avLst/>
          </a:prstGeom>
        </p:spPr>
        <p:txBody>
          <a:bodyPr wrap="square">
            <a:spAutoFit/>
          </a:bodyPr>
          <a:lstStyle/>
          <a:p>
            <a:pPr algn="just"/>
            <a:r>
              <a:rPr lang="it-IT" sz="1800" dirty="0">
                <a:latin typeface="+mn-lt"/>
              </a:rPr>
              <a:t>I gas refrigeranti degli impianti centralizzati di climatizzazione e condizionamento (capitolo S.10) inseriti in aree TO1 e TA1 devono essere classificati A1 o A2L secondo ISO 817.</a:t>
            </a:r>
          </a:p>
          <a:p>
            <a:pPr algn="just"/>
            <a:endParaRPr lang="it-IT" sz="1800" dirty="0">
              <a:latin typeface="+mn-lt"/>
            </a:endParaRPr>
          </a:p>
          <a:p>
            <a:pPr algn="just"/>
            <a:r>
              <a:rPr lang="it-IT" sz="1800" dirty="0">
                <a:latin typeface="+mn-lt"/>
              </a:rPr>
              <a:t>Gli impianti di produzione calore alimentati a combustibili solidi, liquidi o gassosi di potenza ≤ 35 kW devono essere ubicati all’esterno delle attività oppure in compartimenti di classe di resistenza al fuoco ≥ 30.</a:t>
            </a:r>
          </a:p>
          <a:p>
            <a:pPr algn="just"/>
            <a:endParaRPr lang="it-IT" sz="1800" dirty="0">
              <a:latin typeface="+mn-lt"/>
            </a:endParaRPr>
          </a:p>
          <a:p>
            <a:pPr algn="just"/>
            <a:r>
              <a:rPr lang="it-IT" sz="1800" dirty="0">
                <a:latin typeface="+mn-lt"/>
              </a:rPr>
              <a:t>Gli impianti temporanei non devono costituire causa di inciampo negli ambiti aperti al pubblico. Devono essere realizzati tenendo conto delle prevedibili sollecitazioni ambientali, con particolare riferimento al rischio di danneggiamento meccanico. Prima del loro utilizzo, devono essere sottoposti a verifica secondo le norme tecniche di riferimento.</a:t>
            </a:r>
          </a:p>
        </p:txBody>
      </p:sp>
    </p:spTree>
    <p:extLst>
      <p:ext uri="{BB962C8B-B14F-4D97-AF65-F5344CB8AC3E}">
        <p14:creationId xmlns:p14="http://schemas.microsoft.com/office/powerpoint/2010/main" val="45658824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7B586E-FED3-4182-AE40-7EBBAE41F45C}"/>
              </a:ext>
            </a:extLst>
          </p:cNvPr>
          <p:cNvSpPr>
            <a:spLocks noGrp="1"/>
          </p:cNvSpPr>
          <p:nvPr>
            <p:ph type="title"/>
          </p:nvPr>
        </p:nvSpPr>
        <p:spPr>
          <a:xfrm>
            <a:off x="192088" y="92259"/>
            <a:ext cx="9515475" cy="504000"/>
          </a:xfrm>
        </p:spPr>
        <p:txBody>
          <a:bodyPr/>
          <a:lstStyle/>
          <a:p>
            <a:pPr>
              <a:defRPr/>
            </a:pPr>
            <a:r>
              <a:rPr lang="it-IT" altLang="it-IT" dirty="0"/>
              <a:t>V.15 - A</a:t>
            </a:r>
            <a:r>
              <a:rPr lang="it-IT" dirty="0"/>
              <a:t>ttività di intrattenimento e di spettacolo a carattere pubblico</a:t>
            </a:r>
          </a:p>
        </p:txBody>
      </p:sp>
      <p:sp>
        <p:nvSpPr>
          <p:cNvPr id="7" name="Rettangolo 6">
            <a:extLst>
              <a:ext uri="{FF2B5EF4-FFF2-40B4-BE49-F238E27FC236}">
                <a16:creationId xmlns:a16="http://schemas.microsoft.com/office/drawing/2014/main" id="{47C59245-3DD4-4BA4-88E6-448E1DA3E158}"/>
              </a:ext>
            </a:extLst>
          </p:cNvPr>
          <p:cNvSpPr/>
          <p:nvPr/>
        </p:nvSpPr>
        <p:spPr>
          <a:xfrm>
            <a:off x="192088" y="811669"/>
            <a:ext cx="9515475" cy="369332"/>
          </a:xfrm>
          <a:prstGeom prst="rect">
            <a:avLst/>
          </a:prstGeom>
          <a:solidFill>
            <a:schemeClr val="accent1">
              <a:lumMod val="20000"/>
              <a:lumOff val="80000"/>
            </a:schemeClr>
          </a:solidFill>
        </p:spPr>
        <p:txBody>
          <a:bodyPr wrap="square">
            <a:spAutoFit/>
          </a:bodyPr>
          <a:lstStyle/>
          <a:p>
            <a:pPr algn="ctr" eaLnBrk="1" fontAlgn="auto" hangingPunct="1">
              <a:spcBef>
                <a:spcPts val="0"/>
              </a:spcBef>
              <a:spcAft>
                <a:spcPts val="0"/>
              </a:spcAft>
            </a:pPr>
            <a:r>
              <a:rPr lang="it-IT" sz="1800" dirty="0">
                <a:solidFill>
                  <a:prstClr val="black"/>
                </a:solidFill>
                <a:latin typeface="Candara" panose="020E0502030303020204" pitchFamily="34" charset="0"/>
              </a:rPr>
              <a:t>ALTRE INDICAZIONI</a:t>
            </a:r>
            <a:endParaRPr lang="it-IT" sz="1800" dirty="0">
              <a:solidFill>
                <a:srgbClr val="0070C0"/>
              </a:solidFill>
              <a:latin typeface="Candara" panose="020E0502030303020204" pitchFamily="34" charset="0"/>
            </a:endParaRPr>
          </a:p>
        </p:txBody>
      </p:sp>
      <p:sp>
        <p:nvSpPr>
          <p:cNvPr id="8" name="Rettangolo 7">
            <a:extLst>
              <a:ext uri="{FF2B5EF4-FFF2-40B4-BE49-F238E27FC236}">
                <a16:creationId xmlns:a16="http://schemas.microsoft.com/office/drawing/2014/main" id="{1563CF68-A51C-4BB8-8EB3-987D60881222}"/>
              </a:ext>
            </a:extLst>
          </p:cNvPr>
          <p:cNvSpPr/>
          <p:nvPr/>
        </p:nvSpPr>
        <p:spPr>
          <a:xfrm>
            <a:off x="192088" y="1575703"/>
            <a:ext cx="9515475" cy="369332"/>
          </a:xfrm>
          <a:prstGeom prst="rect">
            <a:avLst/>
          </a:prstGeom>
        </p:spPr>
        <p:txBody>
          <a:bodyPr wrap="square">
            <a:spAutoFit/>
          </a:bodyPr>
          <a:lstStyle/>
          <a:p>
            <a:pPr algn="just"/>
            <a:r>
              <a:rPr lang="it-IT" sz="1800" dirty="0">
                <a:latin typeface="+mn-lt"/>
              </a:rPr>
              <a:t>È vietato l’impiego di apparecchi riscaldanti con resistenza elettrica in vista.</a:t>
            </a:r>
          </a:p>
        </p:txBody>
      </p:sp>
    </p:spTree>
    <p:extLst>
      <p:ext uri="{BB962C8B-B14F-4D97-AF65-F5344CB8AC3E}">
        <p14:creationId xmlns:p14="http://schemas.microsoft.com/office/powerpoint/2010/main" val="4183328621"/>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3">
            <a:extLst>
              <a:ext uri="{FF2B5EF4-FFF2-40B4-BE49-F238E27FC236}">
                <a16:creationId xmlns:a16="http://schemas.microsoft.com/office/drawing/2014/main" id="{120E417A-CE39-47AA-8D61-B3B8C5F5175F}"/>
              </a:ext>
            </a:extLst>
          </p:cNvPr>
          <p:cNvSpPr txBox="1">
            <a:spLocks noChangeArrowheads="1"/>
          </p:cNvSpPr>
          <p:nvPr/>
        </p:nvSpPr>
        <p:spPr bwMode="auto">
          <a:xfrm>
            <a:off x="190500" y="101599"/>
            <a:ext cx="9515475" cy="504000"/>
          </a:xfrm>
          <a:prstGeom prst="rect">
            <a:avLst/>
          </a:prstGeom>
          <a:solidFill>
            <a:schemeClr val="accent5">
              <a:lumMod val="75000"/>
            </a:schemeClr>
          </a:solidFill>
          <a:ln w="12700" algn="ctr">
            <a:noFill/>
            <a:miter lim="800000"/>
            <a:headEnd/>
            <a:tailEnd/>
          </a:ln>
          <a:effectLst/>
        </p:spPr>
        <p:txBody>
          <a:bodyPr anchor="ctr"/>
          <a:lstStyle>
            <a:lvl1pPr algn="ctr" rtl="0" eaLnBrk="0" fontAlgn="base" hangingPunct="0">
              <a:spcBef>
                <a:spcPct val="0"/>
              </a:spcBef>
              <a:spcAft>
                <a:spcPct val="0"/>
              </a:spcAft>
              <a:defRPr sz="2000" b="1">
                <a:solidFill>
                  <a:schemeClr val="bg1"/>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Narrow" pitchFamily="34" charset="0"/>
              </a:defRPr>
            </a:lvl2pPr>
            <a:lvl3pPr algn="ct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Narrow" pitchFamily="34" charset="0"/>
              </a:defRPr>
            </a:lvl3pPr>
            <a:lvl4pPr algn="ct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Narrow" pitchFamily="34" charset="0"/>
              </a:defRPr>
            </a:lvl4pPr>
            <a:lvl5pPr algn="ct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Narrow" pitchFamily="34" charset="0"/>
              </a:defRPr>
            </a:lvl5pPr>
            <a:lvl6pPr marL="4572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6pPr>
            <a:lvl7pPr marL="9144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7pPr>
            <a:lvl8pPr marL="13716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8pPr>
            <a:lvl9pPr marL="1828800" algn="ctr" rtl="0" fontAlgn="base">
              <a:spcBef>
                <a:spcPct val="0"/>
              </a:spcBef>
              <a:spcAft>
                <a:spcPct val="0"/>
              </a:spcAft>
              <a:defRPr sz="3200" b="1">
                <a:solidFill>
                  <a:schemeClr val="bg1"/>
                </a:solidFill>
                <a:effectLst>
                  <a:outerShdw blurRad="38100" dist="38100" dir="2700000" algn="tl">
                    <a:srgbClr val="000000"/>
                  </a:outerShdw>
                </a:effectLst>
                <a:latin typeface="Arial Narrow" pitchFamily="34" charset="0"/>
              </a:defRPr>
            </a:lvl9pPr>
          </a:lstStyle>
          <a:p>
            <a:pPr>
              <a:defRPr/>
            </a:pPr>
            <a:r>
              <a:rPr lang="it-IT" altLang="it-IT" dirty="0"/>
              <a:t>V.15 - A</a:t>
            </a:r>
            <a:r>
              <a:rPr lang="it-IT" dirty="0"/>
              <a:t>ttività di intrattenimento e di spettacolo a carattere pubblico</a:t>
            </a:r>
            <a:endParaRPr lang="it-IT" altLang="it-IT" kern="0" dirty="0">
              <a:effectLst/>
            </a:endParaRPr>
          </a:p>
        </p:txBody>
      </p:sp>
      <p:pic>
        <p:nvPicPr>
          <p:cNvPr id="31748" name="Immagine 3">
            <a:extLst>
              <a:ext uri="{FF2B5EF4-FFF2-40B4-BE49-F238E27FC236}">
                <a16:creationId xmlns:a16="http://schemas.microsoft.com/office/drawing/2014/main" id="{02640FFB-3A9B-42E0-94A0-7140081045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0313" y="2112963"/>
            <a:ext cx="5037137"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305CE15-979C-4748-8AA5-1D56B0FE4EDC}"/>
              </a:ext>
            </a:extLst>
          </p:cNvPr>
          <p:cNvSpPr>
            <a:spLocks noGrp="1" noChangeArrowheads="1"/>
          </p:cNvSpPr>
          <p:nvPr>
            <p:ph type="title"/>
          </p:nvPr>
        </p:nvSpPr>
        <p:spPr>
          <a:xfrm>
            <a:off x="184150" y="3098800"/>
            <a:ext cx="9515475" cy="695325"/>
          </a:xfrm>
          <a:ln w="9525"/>
          <a:extLst>
            <a:ext uri="{91240B29-F687-4F45-9708-019B960494DF}">
              <a14:hiddenLine xmlns:a14="http://schemas.microsoft.com/office/drawing/2010/main" w="9525" algn="ctr">
                <a:solidFill>
                  <a:srgbClr val="000000"/>
                </a:solidFill>
                <a:miter lim="800000"/>
                <a:headEnd/>
                <a:tailEnd/>
              </a14:hiddenLine>
            </a:ext>
          </a:extLst>
        </p:spPr>
        <p:txBody>
          <a:bodyPr/>
          <a:lstStyle/>
          <a:p>
            <a:r>
              <a:rPr lang="it-IT" altLang="it-IT" sz="3200" dirty="0">
                <a:effectLst/>
              </a:rPr>
              <a:t>Arrivederci e grazie per l’attenzione</a:t>
            </a:r>
          </a:p>
        </p:txBody>
      </p:sp>
    </p:spTree>
  </p:cSld>
  <p:clrMapOvr>
    <a:masterClrMapping/>
  </p:clrMapOvr>
  <p:transition>
    <p:fade/>
  </p:transition>
</p:sld>
</file>

<file path=ppt/theme/theme1.xml><?xml version="1.0" encoding="utf-8"?>
<a:theme xmlns:a="http://schemas.openxmlformats.org/drawingml/2006/main" name="Struttura predefinit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ndara">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0000">
            <a:alpha val="60001"/>
          </a:srgbClr>
        </a:solidFill>
        <a:ln w="12700"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it-IT" sz="2200" b="0" i="0" u="none" strike="noStrike" cap="none" normalizeH="0" baseline="0" smtClean="0">
            <a:ln>
              <a:noFill/>
            </a:ln>
            <a:solidFill>
              <a:schemeClr val="tx1"/>
            </a:solidFill>
            <a:effectLst>
              <a:outerShdw blurRad="38100" dist="38100" dir="2700000" algn="tl">
                <a:srgbClr val="000000">
                  <a:alpha val="43137"/>
                </a:srgbClr>
              </a:outerShdw>
            </a:effectLst>
            <a:latin typeface="Arial Narrow" pitchFamily="34" charset="0"/>
          </a:defRPr>
        </a:defPPr>
      </a:lstStyle>
    </a:spDef>
    <a:lnDef>
      <a:spPr bwMode="auto">
        <a:solidFill>
          <a:srgbClr val="FF0000">
            <a:alpha val="60001"/>
          </a:srgbClr>
        </a:solidFill>
        <a:ln w="22225" cap="sq" cmpd="sng" algn="ctr">
          <a:solidFill>
            <a:srgbClr val="FF0000"/>
          </a:solidFill>
          <a:prstDash val="sysDash"/>
          <a:round/>
          <a:headEnd type="oval" w="med" len="med"/>
          <a:tailEnd type="triangle"/>
        </a:ln>
        <a:effectLst/>
      </a:spPr>
      <a:body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12963</TotalTime>
  <Words>4123</Words>
  <Application>Microsoft Office PowerPoint</Application>
  <PresentationFormat>A4 (21x29,7 cm)</PresentationFormat>
  <Paragraphs>249</Paragraphs>
  <Slides>39</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39</vt:i4>
      </vt:variant>
    </vt:vector>
  </HeadingPairs>
  <TitlesOfParts>
    <vt:vector size="48" baseType="lpstr">
      <vt:lpstr>Arial</vt:lpstr>
      <vt:lpstr>Arial Narrow</vt:lpstr>
      <vt:lpstr>Candara</vt:lpstr>
      <vt:lpstr>Comic Sans MS</vt:lpstr>
      <vt:lpstr>Times</vt:lpstr>
      <vt:lpstr>Times New Roman</vt:lpstr>
      <vt:lpstr>Verdana</vt:lpstr>
      <vt:lpstr>Wingdings</vt:lpstr>
      <vt:lpstr>Struttura predefinita</vt:lpstr>
      <vt:lpstr>Presentazione standard di PowerPoint</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V.15 - Attività di intrattenimento e di spettacolo a carattere pubblico</vt:lpstr>
      <vt:lpstr>Presentazione standard di PowerPoint</vt:lpstr>
      <vt:lpstr>Arrivederci e grazie per l’attenzione</vt:lpstr>
    </vt:vector>
  </TitlesOfParts>
  <Company>Comando VV.F. Catania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Michele Genova</dc:creator>
  <cp:lastModifiedBy>Michele Genova</cp:lastModifiedBy>
  <cp:revision>879</cp:revision>
  <dcterms:created xsi:type="dcterms:W3CDTF">2001-02-18T12:06:11Z</dcterms:created>
  <dcterms:modified xsi:type="dcterms:W3CDTF">2023-12-18T15:02:16Z</dcterms:modified>
</cp:coreProperties>
</file>