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9" r:id="rId2"/>
    <p:sldId id="262" r:id="rId3"/>
    <p:sldId id="261" r:id="rId4"/>
    <p:sldId id="256" r:id="rId5"/>
    <p:sldId id="271" r:id="rId6"/>
    <p:sldId id="263" r:id="rId7"/>
    <p:sldId id="258" r:id="rId8"/>
    <p:sldId id="264"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98" r:id="rId35"/>
    <p:sldId id="299" r:id="rId36"/>
    <p:sldId id="300" r:id="rId37"/>
    <p:sldId id="301" r:id="rId38"/>
    <p:sldId id="302" r:id="rId39"/>
    <p:sldId id="303" r:id="rId40"/>
    <p:sldId id="304" r:id="rId41"/>
    <p:sldId id="267" r:id="rId42"/>
    <p:sldId id="270" r:id="rId43"/>
    <p:sldId id="306" r:id="rId44"/>
    <p:sldId id="307" r:id="rId45"/>
    <p:sldId id="305" r:id="rId46"/>
    <p:sldId id="269" r:id="rId47"/>
    <p:sldId id="308" r:id="rId48"/>
    <p:sldId id="309" r:id="rId49"/>
    <p:sldId id="310" r:id="rId50"/>
    <p:sldId id="311" r:id="rId51"/>
    <p:sldId id="268" r:id="rId52"/>
    <p:sldId id="312" r:id="rId53"/>
    <p:sldId id="313" r:id="rId54"/>
    <p:sldId id="314" r:id="rId55"/>
    <p:sldId id="315" r:id="rId5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F68C9"/>
    <a:srgbClr val="0033CC"/>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0925" autoAdjust="0"/>
  </p:normalViewPr>
  <p:slideViewPr>
    <p:cSldViewPr>
      <p:cViewPr>
        <p:scale>
          <a:sx n="120" d="100"/>
          <a:sy n="120" d="100"/>
        </p:scale>
        <p:origin x="186" y="25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8D6161-F29C-4F84-8103-E31F2CEA90F2}" type="datetimeFigureOut">
              <a:rPr lang="it-IT" smtClean="0"/>
              <a:pPr/>
              <a:t>19/11/2024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03312F-AC4D-48E7-B0EC-983494C16E5B}" type="slidenum">
              <a:rPr lang="it-IT" smtClean="0"/>
              <a:pPr/>
              <a:t>‹N›</a:t>
            </a:fld>
            <a:endParaRPr lang="it-IT"/>
          </a:p>
        </p:txBody>
      </p:sp>
    </p:spTree>
    <p:extLst>
      <p:ext uri="{BB962C8B-B14F-4D97-AF65-F5344CB8AC3E}">
        <p14:creationId xmlns:p14="http://schemas.microsoft.com/office/powerpoint/2010/main" val="2836325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82EC63A-50EC-471F-947F-A7CD78166803}" type="slidenum">
              <a:rPr lang="it-IT">
                <a:latin typeface="Calibri" panose="020F0502020204030204" pitchFamily="34" charset="0"/>
              </a:rPr>
              <a:pPr eaLnBrk="1" hangingPunct="1"/>
              <a:t>1</a:t>
            </a:fld>
            <a:endParaRPr lang="it-IT">
              <a:latin typeface="Calibri" panose="020F0502020204030204" pitchFamily="34" charset="0"/>
            </a:endParaRPr>
          </a:p>
        </p:txBody>
      </p:sp>
      <p:sp>
        <p:nvSpPr>
          <p:cNvPr id="27651" name="Rectangle 2"/>
          <p:cNvSpPr>
            <a:spLocks noGrp="1" noRot="1" noChangeAspect="1" noChangeArrowheads="1" noTextEdit="1"/>
          </p:cNvSpPr>
          <p:nvPr>
            <p:ph type="sldImg"/>
          </p:nvPr>
        </p:nvSpPr>
        <p:spPr bwMode="auto">
          <a:xfrm>
            <a:off x="992188" y="777875"/>
            <a:ext cx="511810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endParaRPr lang="en-US"/>
          </a:p>
        </p:txBody>
      </p:sp>
    </p:spTree>
    <p:extLst>
      <p:ext uri="{BB962C8B-B14F-4D97-AF65-F5344CB8AC3E}">
        <p14:creationId xmlns:p14="http://schemas.microsoft.com/office/powerpoint/2010/main" val="3225080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003312F-AC4D-48E7-B0EC-983494C16E5B}" type="slidenum">
              <a:rPr lang="it-IT" smtClean="0"/>
              <a:pPr/>
              <a:t>2</a:t>
            </a:fld>
            <a:endParaRPr lang="it-IT"/>
          </a:p>
        </p:txBody>
      </p:sp>
    </p:spTree>
    <p:extLst>
      <p:ext uri="{BB962C8B-B14F-4D97-AF65-F5344CB8AC3E}">
        <p14:creationId xmlns:p14="http://schemas.microsoft.com/office/powerpoint/2010/main" val="1029406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003312F-AC4D-48E7-B0EC-983494C16E5B}" type="slidenum">
              <a:rPr lang="it-IT" smtClean="0"/>
              <a:pPr/>
              <a:t>3</a:t>
            </a:fld>
            <a:endParaRPr lang="it-IT"/>
          </a:p>
        </p:txBody>
      </p:sp>
    </p:spTree>
    <p:extLst>
      <p:ext uri="{BB962C8B-B14F-4D97-AF65-F5344CB8AC3E}">
        <p14:creationId xmlns:p14="http://schemas.microsoft.com/office/powerpoint/2010/main" val="1029406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003312F-AC4D-48E7-B0EC-983494C16E5B}" type="slidenum">
              <a:rPr lang="it-IT" smtClean="0"/>
              <a:pPr/>
              <a:t>4</a:t>
            </a:fld>
            <a:endParaRPr lang="it-IT"/>
          </a:p>
        </p:txBody>
      </p:sp>
    </p:spTree>
    <p:extLst>
      <p:ext uri="{BB962C8B-B14F-4D97-AF65-F5344CB8AC3E}">
        <p14:creationId xmlns:p14="http://schemas.microsoft.com/office/powerpoint/2010/main" val="1029406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003312F-AC4D-48E7-B0EC-983494C16E5B}" type="slidenum">
              <a:rPr lang="it-IT" smtClean="0"/>
              <a:pPr/>
              <a:t>5</a:t>
            </a:fld>
            <a:endParaRPr lang="it-IT"/>
          </a:p>
        </p:txBody>
      </p:sp>
    </p:spTree>
    <p:extLst>
      <p:ext uri="{BB962C8B-B14F-4D97-AF65-F5344CB8AC3E}">
        <p14:creationId xmlns:p14="http://schemas.microsoft.com/office/powerpoint/2010/main" val="1029406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003312F-AC4D-48E7-B0EC-983494C16E5B}" type="slidenum">
              <a:rPr lang="it-IT" smtClean="0"/>
              <a:pPr/>
              <a:t>6</a:t>
            </a:fld>
            <a:endParaRPr lang="it-IT"/>
          </a:p>
        </p:txBody>
      </p:sp>
    </p:spTree>
    <p:extLst>
      <p:ext uri="{BB962C8B-B14F-4D97-AF65-F5344CB8AC3E}">
        <p14:creationId xmlns:p14="http://schemas.microsoft.com/office/powerpoint/2010/main" val="1029406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92E1274B-5ACF-45BE-A191-7B77764CC7AF}" type="datetime1">
              <a:rPr lang="it-IT" smtClean="0"/>
              <a:pPr/>
              <a:t>19/11/2024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1D5602B-D424-40D2-A8EE-C928EC3FDF5E}" type="datetime1">
              <a:rPr lang="it-IT" smtClean="0"/>
              <a:pPr/>
              <a:t>19/11/2024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C222251E-6C0D-41CD-B48F-B8CD093ED677}" type="datetime1">
              <a:rPr lang="it-IT" smtClean="0"/>
              <a:pPr/>
              <a:t>19/11/2024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C9EE0FD3-B99E-4296-8F2D-6BFD8B456F12}" type="datetime1">
              <a:rPr lang="it-IT" smtClean="0"/>
              <a:pPr/>
              <a:t>19/11/2024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BC395623-F500-4A2A-AFEE-53A9E08C390A}" type="datetime1">
              <a:rPr lang="it-IT" smtClean="0"/>
              <a:pPr/>
              <a:t>19/11/2024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A0854E22-5AA5-4C6B-816D-262E06A6C24E}" type="datetime1">
              <a:rPr lang="it-IT" smtClean="0"/>
              <a:pPr/>
              <a:t>19/11/2024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00B7C5E-B938-488E-B708-C7423FF8AD80}" type="datetime1">
              <a:rPr lang="it-IT" smtClean="0"/>
              <a:pPr/>
              <a:t>19/11/2024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2F2EBDAB-4D58-4675-8C12-A02E2AD10237}" type="datetime1">
              <a:rPr lang="it-IT" smtClean="0"/>
              <a:pPr/>
              <a:t>19/11/2024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CF3EADDD-E74A-4B67-8070-C3DEEE1D5F4D}" type="datetime1">
              <a:rPr lang="it-IT" smtClean="0"/>
              <a:pPr/>
              <a:t>19/11/2024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0AD1741C-3BC8-4547-8EBF-DACDF95D6F98}" type="datetime1">
              <a:rPr lang="it-IT" smtClean="0"/>
              <a:pPr/>
              <a:t>19/11/2024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31D93B3-9562-4A81-AB9E-90BEEA0FB2A5}" type="datetime1">
              <a:rPr lang="it-IT" smtClean="0"/>
              <a:pPr/>
              <a:t>19/11/2024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lo stile del titolo</a:t>
            </a:r>
          </a:p>
        </p:txBody>
      </p:sp>
      <p:sp>
        <p:nvSpPr>
          <p:cNvPr id="3" name="Segnaposto data 2"/>
          <p:cNvSpPr>
            <a:spLocks noGrp="1"/>
          </p:cNvSpPr>
          <p:nvPr>
            <p:ph type="dt" sz="half" idx="10"/>
          </p:nvPr>
        </p:nvSpPr>
        <p:spPr>
          <a:xfrm>
            <a:off x="685800" y="6248400"/>
            <a:ext cx="1905000" cy="457200"/>
          </a:xfrm>
        </p:spPr>
        <p:txBody>
          <a:bodyPr/>
          <a:lstStyle>
            <a:lvl1pPr>
              <a:defRPr/>
            </a:lvl1pPr>
          </a:lstStyle>
          <a:p>
            <a:pPr>
              <a:defRPr/>
            </a:pPr>
            <a:endParaRPr lang="it-IT"/>
          </a:p>
        </p:txBody>
      </p:sp>
      <p:sp>
        <p:nvSpPr>
          <p:cNvPr id="4" name="Segnaposto piè di pagina 3"/>
          <p:cNvSpPr>
            <a:spLocks noGrp="1"/>
          </p:cNvSpPr>
          <p:nvPr>
            <p:ph type="ftr" sz="quarter" idx="11"/>
          </p:nvPr>
        </p:nvSpPr>
        <p:spPr>
          <a:xfrm>
            <a:off x="3124200" y="6248400"/>
            <a:ext cx="2895600" cy="457200"/>
          </a:xfrm>
        </p:spPr>
        <p:txBody>
          <a:bodyPr/>
          <a:lstStyle>
            <a:lvl1pPr>
              <a:defRPr/>
            </a:lvl1pPr>
          </a:lstStyle>
          <a:p>
            <a:pPr>
              <a:defRPr/>
            </a:pPr>
            <a:endParaRPr lang="it-IT"/>
          </a:p>
        </p:txBody>
      </p:sp>
      <p:sp>
        <p:nvSpPr>
          <p:cNvPr id="5" name="Segnaposto numero diapositiva 4"/>
          <p:cNvSpPr>
            <a:spLocks noGrp="1"/>
          </p:cNvSpPr>
          <p:nvPr>
            <p:ph type="sldNum" sz="quarter" idx="12"/>
          </p:nvPr>
        </p:nvSpPr>
        <p:spPr>
          <a:xfrm>
            <a:off x="6553200" y="6248400"/>
            <a:ext cx="1905000" cy="457200"/>
          </a:xfrm>
        </p:spPr>
        <p:txBody>
          <a:bodyPr/>
          <a:lstStyle>
            <a:lvl1pPr>
              <a:defRPr/>
            </a:lvl1pPr>
          </a:lstStyle>
          <a:p>
            <a:fld id="{59D4F174-39F4-4D70-8949-1CFAB148E16E}" type="slidenum">
              <a:rPr lang="it-IT"/>
              <a:pPr/>
              <a:t>‹N›</a:t>
            </a:fld>
            <a:endParaRPr lang="it-IT"/>
          </a:p>
        </p:txBody>
      </p:sp>
    </p:spTree>
    <p:extLst>
      <p:ext uri="{BB962C8B-B14F-4D97-AF65-F5344CB8AC3E}">
        <p14:creationId xmlns:p14="http://schemas.microsoft.com/office/powerpoint/2010/main" val="183296603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B81DF4-8AD0-4495-99B1-14C8DA3E5361}" type="datetime1">
              <a:rPr lang="it-IT" smtClean="0"/>
              <a:pPr/>
              <a:t>19/11/2024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56A391-3BD0-4B98-9060-C303FD0DC19F}"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gif"/><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gif"/><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2.gi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2.gif"/></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2.gif"/></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2.gi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2.gif"/></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2.gif"/></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2.gif"/></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2.gif"/></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2.gif"/></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hyperlink" Target="https://dvb.org/wp-content/uploads/2019/12/a177_dvb-i_specification.pdf" TargetMode="External"/><Relationship Id="rId4" Type="http://schemas.openxmlformats.org/officeDocument/2006/relationships/image" Target="../media/image2.gif"/></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2.gif"/></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2.gif"/></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dvb.org/news/developing-a-dvb-i-strategy-for-broadcasters-in-italy/" TargetMode="External"/><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hyperlink" Target="http://www.hdforumitalia.it/" TargetMode="External"/><Relationship Id="rId5" Type="http://schemas.openxmlformats.org/officeDocument/2006/relationships/hyperlink" Target="https://www.hdforumitalia.it/annual-conference-2022-roma/" TargetMode="External"/><Relationship Id="rId4" Type="http://schemas.openxmlformats.org/officeDocument/2006/relationships/image" Target="../media/image2.gif"/></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2.gif"/></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4"/>
          <p:cNvSpPr txBox="1">
            <a:spLocks noChangeArrowheads="1"/>
          </p:cNvSpPr>
          <p:nvPr/>
        </p:nvSpPr>
        <p:spPr bwMode="auto">
          <a:xfrm>
            <a:off x="1581714" y="857250"/>
            <a:ext cx="6340612" cy="5517232"/>
          </a:xfrm>
          <a:prstGeom prst="rect">
            <a:avLst/>
          </a:prstGeom>
          <a:noFill/>
          <a:ln w="9525">
            <a:noFill/>
            <a:round/>
            <a:headEnd/>
            <a:tailEnd/>
          </a:ln>
        </p:spPr>
        <p:txBody>
          <a:bodyPr lIns="67500" tIns="33750" rIns="67500" bIns="33750"/>
          <a:lstStyle/>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2400" b="1" dirty="0" smtClean="0">
                <a:solidFill>
                  <a:srgbClr val="002060"/>
                </a:solidFill>
                <a:latin typeface="Arial" pitchFamily="34" charset="0"/>
                <a:cs typeface="Arial" pitchFamily="34" charset="0"/>
              </a:rPr>
              <a:t>5G e Digitale terrestre, TV in </a:t>
            </a:r>
            <a:r>
              <a:rPr lang="it-IT" sz="2400" b="1" dirty="0" err="1" smtClean="0">
                <a:solidFill>
                  <a:srgbClr val="002060"/>
                </a:solidFill>
                <a:latin typeface="Arial" pitchFamily="34" charset="0"/>
                <a:cs typeface="Arial" pitchFamily="34" charset="0"/>
              </a:rPr>
              <a:t>mobilita’</a:t>
            </a:r>
            <a:r>
              <a:rPr lang="it-IT" sz="2400" b="1" dirty="0" smtClean="0">
                <a:solidFill>
                  <a:srgbClr val="002060"/>
                </a:solidFill>
                <a:latin typeface="Arial" pitchFamily="34" charset="0"/>
                <a:cs typeface="Arial" pitchFamily="34" charset="0"/>
              </a:rPr>
              <a:t> e servizi per le emergenze</a:t>
            </a:r>
            <a:r>
              <a:rPr lang="it-IT" sz="2400" b="1" dirty="0">
                <a:solidFill>
                  <a:srgbClr val="002060"/>
                </a:solidFill>
                <a:latin typeface="Arial" pitchFamily="34" charset="0"/>
                <a:cs typeface="Arial" pitchFamily="34" charset="0"/>
              </a:rPr>
              <a:t/>
            </a:r>
            <a:br>
              <a:rPr lang="it-IT" sz="2400" b="1" dirty="0">
                <a:solidFill>
                  <a:srgbClr val="002060"/>
                </a:solidFill>
                <a:latin typeface="Arial" pitchFamily="34" charset="0"/>
                <a:cs typeface="Arial" pitchFamily="34" charset="0"/>
              </a:rPr>
            </a:br>
            <a:r>
              <a:rPr lang="it-IT" sz="2400" b="1" dirty="0" smtClean="0">
                <a:solidFill>
                  <a:srgbClr val="002060"/>
                </a:solidFill>
                <a:latin typeface="Arial" pitchFamily="34" charset="0"/>
                <a:cs typeface="Arial" pitchFamily="34" charset="0"/>
              </a:rPr>
              <a:t>(seminario”)</a:t>
            </a:r>
            <a:r>
              <a:rPr lang="it-IT" sz="3600" b="1" dirty="0">
                <a:solidFill>
                  <a:srgbClr val="002060"/>
                </a:solidFill>
                <a:latin typeface="Arial" pitchFamily="34" charset="0"/>
                <a:cs typeface="Arial" pitchFamily="34" charset="0"/>
              </a:rPr>
              <a:t/>
            </a:r>
            <a:br>
              <a:rPr lang="it-IT" sz="3600" b="1" dirty="0">
                <a:solidFill>
                  <a:srgbClr val="002060"/>
                </a:solidFill>
                <a:latin typeface="Arial" pitchFamily="34" charset="0"/>
                <a:cs typeface="Arial" pitchFamily="34" charset="0"/>
              </a:rPr>
            </a:br>
            <a:r>
              <a:rPr lang="it-IT" sz="1600" b="1" dirty="0">
                <a:solidFill>
                  <a:srgbClr val="002060"/>
                </a:solidFill>
                <a:latin typeface="Arial" pitchFamily="34" charset="0"/>
                <a:cs typeface="Arial" pitchFamily="34" charset="0"/>
              </a:rPr>
              <a:t/>
            </a:r>
            <a:br>
              <a:rPr lang="it-IT" sz="1600" b="1" dirty="0">
                <a:solidFill>
                  <a:srgbClr val="002060"/>
                </a:solidFill>
                <a:latin typeface="Arial" pitchFamily="34" charset="0"/>
                <a:cs typeface="Arial" pitchFamily="34" charset="0"/>
              </a:rPr>
            </a:br>
            <a:r>
              <a:rPr lang="it-IT" sz="1600" b="1" dirty="0" smtClean="0">
                <a:solidFill>
                  <a:srgbClr val="002060"/>
                </a:solidFill>
                <a:latin typeface="Arial" pitchFamily="34" charset="0"/>
                <a:cs typeface="Arial" pitchFamily="34" charset="0"/>
              </a:rPr>
              <a:t>Ordine degli Ingegneri di Roma</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b="1" i="1" dirty="0" smtClean="0">
                <a:solidFill>
                  <a:srgbClr val="002060"/>
                </a:solidFill>
                <a:latin typeface="Arial" pitchFamily="34" charset="0"/>
                <a:cs typeface="Arial" pitchFamily="34" charset="0"/>
              </a:rPr>
              <a:t>Piazza della Repubblica, 59 Roma</a:t>
            </a: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b="1" i="1" dirty="0" smtClean="0">
                <a:solidFill>
                  <a:srgbClr val="002060"/>
                </a:solidFill>
                <a:latin typeface="Arial" pitchFamily="34" charset="0"/>
                <a:cs typeface="Arial" pitchFamily="34" charset="0"/>
              </a:rPr>
              <a:t>Problemi di copertura del servizio digitale terrestre in </a:t>
            </a:r>
            <a:r>
              <a:rPr lang="it-IT" sz="1600" b="1" i="1" dirty="0" err="1" smtClean="0">
                <a:solidFill>
                  <a:srgbClr val="002060"/>
                </a:solidFill>
                <a:latin typeface="Arial" pitchFamily="34" charset="0"/>
                <a:cs typeface="Arial" pitchFamily="34" charset="0"/>
              </a:rPr>
              <a:t>mobilita’</a:t>
            </a:r>
            <a:r>
              <a:rPr lang="it-IT" sz="1600" b="1" i="1" dirty="0" smtClean="0">
                <a:solidFill>
                  <a:srgbClr val="002060"/>
                </a:solidFill>
                <a:latin typeface="Arial" pitchFamily="34" charset="0"/>
                <a:cs typeface="Arial" pitchFamily="34" charset="0"/>
              </a:rPr>
              <a:t> 5G abbraccia il DVB-T2</a:t>
            </a: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b="1" i="1" dirty="0" smtClean="0">
                <a:solidFill>
                  <a:srgbClr val="002060"/>
                </a:solidFill>
                <a:latin typeface="Arial" pitchFamily="34" charset="0"/>
                <a:cs typeface="Arial" pitchFamily="34" charset="0"/>
              </a:rPr>
              <a:t>Ing. Umberto Santoro</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i="1" dirty="0" smtClean="0">
                <a:solidFill>
                  <a:srgbClr val="002060"/>
                </a:solidFill>
                <a:latin typeface="Arial" pitchFamily="34" charset="0"/>
                <a:cs typeface="Arial" pitchFamily="34" charset="0"/>
              </a:rPr>
              <a:t>Membro commissione Telecomunicazioni e Transizione digitale</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i="1" dirty="0" smtClean="0">
                <a:solidFill>
                  <a:srgbClr val="002060"/>
                </a:solidFill>
                <a:latin typeface="Arial" pitchFamily="34" charset="0"/>
                <a:cs typeface="Arial" pitchFamily="34" charset="0"/>
              </a:rPr>
              <a:t>Ordine degli Ingegneri di Roma</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i="1" dirty="0" err="1" smtClean="0">
                <a:solidFill>
                  <a:srgbClr val="002060"/>
                </a:solidFill>
                <a:latin typeface="Arial" pitchFamily="34" charset="0"/>
                <a:cs typeface="Arial" pitchFamily="34" charset="0"/>
              </a:rPr>
              <a:t>Resp</a:t>
            </a:r>
            <a:r>
              <a:rPr lang="it-IT" sz="1600" i="1" dirty="0" smtClean="0">
                <a:solidFill>
                  <a:srgbClr val="002060"/>
                </a:solidFill>
                <a:latin typeface="Arial" pitchFamily="34" charset="0"/>
                <a:cs typeface="Arial" pitchFamily="34" charset="0"/>
              </a:rPr>
              <a:t>. Segreteria di Area </a:t>
            </a:r>
            <a:r>
              <a:rPr lang="it-IT" sz="1600" i="1" dirty="0" err="1" smtClean="0">
                <a:solidFill>
                  <a:srgbClr val="002060"/>
                </a:solidFill>
                <a:latin typeface="Arial" pitchFamily="34" charset="0"/>
                <a:cs typeface="Arial" pitchFamily="34" charset="0"/>
              </a:rPr>
              <a:t>Cpl</a:t>
            </a:r>
            <a:r>
              <a:rPr lang="it-IT" sz="1600" i="1" dirty="0" smtClean="0">
                <a:solidFill>
                  <a:srgbClr val="002060"/>
                </a:solidFill>
                <a:latin typeface="Arial" pitchFamily="34" charset="0"/>
                <a:cs typeface="Arial" pitchFamily="34" charset="0"/>
              </a:rPr>
              <a:t> Concordia </a:t>
            </a:r>
            <a:r>
              <a:rPr lang="it-IT" sz="1600" i="1" dirty="0" err="1" smtClean="0">
                <a:solidFill>
                  <a:srgbClr val="002060"/>
                </a:solidFill>
                <a:latin typeface="Arial" pitchFamily="34" charset="0"/>
                <a:cs typeface="Arial" pitchFamily="34" charset="0"/>
              </a:rPr>
              <a:t>Soc</a:t>
            </a:r>
            <a:r>
              <a:rPr lang="it-IT" sz="1600" i="1" dirty="0" smtClean="0">
                <a:solidFill>
                  <a:srgbClr val="002060"/>
                </a:solidFill>
                <a:latin typeface="Arial" pitchFamily="34" charset="0"/>
                <a:cs typeface="Arial" pitchFamily="34" charset="0"/>
              </a:rPr>
              <a:t>. Coop.</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i="1" dirty="0" smtClean="0">
                <a:solidFill>
                  <a:srgbClr val="002060"/>
                </a:solidFill>
                <a:latin typeface="Arial" pitchFamily="34" charset="0"/>
                <a:cs typeface="Arial" pitchFamily="34" charset="0"/>
              </a:rPr>
              <a:t>Ingegnere delle Telecomunicazioni</a:t>
            </a: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200" i="1" dirty="0" smtClean="0">
                <a:solidFill>
                  <a:srgbClr val="002060"/>
                </a:solidFill>
                <a:latin typeface="Arial" pitchFamily="34" charset="0"/>
                <a:cs typeface="Arial" pitchFamily="34" charset="0"/>
              </a:rPr>
              <a:t>19 Novembre 2024</a:t>
            </a:r>
            <a:endParaRPr lang="en-GB" sz="1200" dirty="0">
              <a:solidFill>
                <a:schemeClr val="accent1">
                  <a:lumMod val="75000"/>
                </a:schemeClr>
              </a:solidFill>
              <a:latin typeface="Impact" pitchFamily="34" charset="0"/>
            </a:endParaRPr>
          </a:p>
        </p:txBody>
      </p:sp>
      <p:cxnSp>
        <p:nvCxnSpPr>
          <p:cNvPr id="17" name="Connettore 1 16"/>
          <p:cNvCxnSpPr/>
          <p:nvPr/>
        </p:nvCxnSpPr>
        <p:spPr>
          <a:xfrm flipH="1">
            <a:off x="1763688" y="3429000"/>
            <a:ext cx="57606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nettore 1 25"/>
          <p:cNvCxnSpPr/>
          <p:nvPr/>
        </p:nvCxnSpPr>
        <p:spPr>
          <a:xfrm flipH="1">
            <a:off x="1835696" y="4293096"/>
            <a:ext cx="58326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pic>
        <p:nvPicPr>
          <p:cNvPr id="18" name="Immagine 3">
            <a:extLst>
              <a:ext uri="{FF2B5EF4-FFF2-40B4-BE49-F238E27FC236}">
                <a16:creationId xmlns=""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Tree>
    <p:extLst>
      <p:ext uri="{BB962C8B-B14F-4D97-AF65-F5344CB8AC3E}">
        <p14:creationId xmlns:p14="http://schemas.microsoft.com/office/powerpoint/2010/main" val="26177187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 name="Titolo 1"/>
          <p:cNvSpPr>
            <a:spLocks noGrp="1"/>
          </p:cNvSpPr>
          <p:nvPr>
            <p:ph type="ctrTitle"/>
          </p:nvPr>
        </p:nvSpPr>
        <p:spPr>
          <a:xfrm>
            <a:off x="1153852" y="577254"/>
            <a:ext cx="3994212" cy="403473"/>
          </a:xfrm>
        </p:spPr>
        <p:txBody>
          <a:bodyPr anchor="t">
            <a:noAutofit/>
          </a:bodyPr>
          <a:lstStyle/>
          <a:p>
            <a:pPr algn="l"/>
            <a:r>
              <a:rPr lang="it-IT" sz="1800" b="1" dirty="0" smtClean="0">
                <a:solidFill>
                  <a:srgbClr val="002060"/>
                </a:solidFill>
                <a:latin typeface="Arial" pitchFamily="34" charset="0"/>
                <a:cs typeface="Arial" pitchFamily="34" charset="0"/>
              </a:rPr>
              <a:t>Aggiornamento standard DVBH:</a:t>
            </a:r>
            <a:endParaRPr lang="it-IT" sz="1800" dirty="0">
              <a:solidFill>
                <a:srgbClr val="002060"/>
              </a:solidFill>
              <a:latin typeface="Arial" pitchFamily="34" charset="0"/>
              <a:cs typeface="Arial" pitchFamily="34" charset="0"/>
            </a:endParaRPr>
          </a:p>
        </p:txBody>
      </p:sp>
      <p:sp>
        <p:nvSpPr>
          <p:cNvPr id="5" name="Titolo 1"/>
          <p:cNvSpPr txBox="1">
            <a:spLocks/>
          </p:cNvSpPr>
          <p:nvPr/>
        </p:nvSpPr>
        <p:spPr>
          <a:xfrm>
            <a:off x="1403648" y="1009302"/>
            <a:ext cx="6764288" cy="4507930"/>
          </a:xfrm>
          <a:prstGeom prst="rect">
            <a:avLst/>
          </a:prstGeom>
        </p:spPr>
        <p:txBody>
          <a:bodyPr vert="horz" lIns="91440" tIns="45720" rIns="91440" bIns="45720" rtlCol="0" anchor="t">
            <a:noAutofit/>
          </a:bodyPr>
          <a:lstStyle/>
          <a:p>
            <a:pPr algn="just"/>
            <a:r>
              <a:rPr lang="it-IT" sz="1400" dirty="0"/>
              <a:t>Per l’aggiornamento dallo standard del DVB-H fino ad oggi:</a:t>
            </a:r>
          </a:p>
          <a:p>
            <a:pPr algn="just"/>
            <a:r>
              <a:rPr lang="it-IT" sz="1400" dirty="0"/>
              <a:t>Sicuramente i sistemi di trasmissione in streaming in 17 anni si sono evoluti: dal sistema di trasmissione tramite reti cellulari, dove chiunque con delle </a:t>
            </a:r>
            <a:r>
              <a:rPr lang="it-IT" sz="1400" dirty="0" err="1"/>
              <a:t>App</a:t>
            </a:r>
            <a:r>
              <a:rPr lang="it-IT" sz="1400" dirty="0"/>
              <a:t> nel cellulare </a:t>
            </a:r>
            <a:r>
              <a:rPr lang="it-IT" sz="1400" dirty="0" err="1"/>
              <a:t>puo’</a:t>
            </a:r>
            <a:r>
              <a:rPr lang="it-IT" sz="1400" dirty="0"/>
              <a:t> vedersi un canale di televisione digitale oppure dei film con Prime, </a:t>
            </a:r>
            <a:r>
              <a:rPr lang="it-IT" sz="1400" dirty="0" err="1"/>
              <a:t>Netflix</a:t>
            </a:r>
            <a:r>
              <a:rPr lang="it-IT" sz="1400" dirty="0"/>
              <a:t> e Paramount. Le televisioni digitali ad alta definizione hanno migliorato la </a:t>
            </a:r>
            <a:r>
              <a:rPr lang="it-IT" sz="1400" dirty="0" err="1"/>
              <a:t>qualita’</a:t>
            </a:r>
            <a:r>
              <a:rPr lang="it-IT" sz="1400" dirty="0"/>
              <a:t> del segnale/disturbo ma la mia domanda è:</a:t>
            </a:r>
          </a:p>
          <a:p>
            <a:pPr algn="just"/>
            <a:r>
              <a:rPr lang="it-IT" sz="1400" dirty="0"/>
              <a:t>Siamo in grado di prevedere da qui’ a qualche anno come </a:t>
            </a:r>
            <a:r>
              <a:rPr lang="it-IT" sz="1400" dirty="0" err="1"/>
              <a:t>evolvera’</a:t>
            </a:r>
            <a:r>
              <a:rPr lang="it-IT" sz="1400" dirty="0"/>
              <a:t> il sistema di trasmissione della televisione digitale terrestre?</a:t>
            </a:r>
          </a:p>
          <a:p>
            <a:pPr algn="just"/>
            <a:r>
              <a:rPr lang="it-IT" sz="1400" dirty="0"/>
              <a:t>Secondo me solo con il 6G applicato alle reti cellulari e televisive si </a:t>
            </a:r>
            <a:r>
              <a:rPr lang="it-IT" sz="1400" dirty="0" err="1"/>
              <a:t>riuscira’</a:t>
            </a:r>
            <a:r>
              <a:rPr lang="it-IT" sz="1400" dirty="0"/>
              <a:t> ad avere una buona copertura del territorio utilizzando sempre le stazioni del digitale terrestre ampliando il segnale con contenuti dati audio video con alti livelli di </a:t>
            </a:r>
            <a:r>
              <a:rPr lang="it-IT" sz="1400" dirty="0" err="1"/>
              <a:t>qualita’</a:t>
            </a:r>
            <a:r>
              <a:rPr lang="it-IT" sz="1400" dirty="0"/>
              <a:t> del segnale. Il futuro è questo e </a:t>
            </a:r>
            <a:r>
              <a:rPr lang="it-IT" sz="1400" dirty="0" err="1"/>
              <a:t>bastera’</a:t>
            </a:r>
            <a:r>
              <a:rPr lang="it-IT" sz="1400" dirty="0"/>
              <a:t> recepire i nuovi standard per poter analizzare le coperture del </a:t>
            </a:r>
            <a:r>
              <a:rPr lang="it-IT" sz="1400" dirty="0" err="1"/>
              <a:t>terrritorio</a:t>
            </a:r>
            <a:r>
              <a:rPr lang="it-IT" sz="1400" dirty="0"/>
              <a:t>. Nella mia tesi analizzando le coperture delle </a:t>
            </a:r>
            <a:r>
              <a:rPr lang="it-IT" sz="1400" dirty="0" err="1"/>
              <a:t>citta’</a:t>
            </a:r>
            <a:r>
              <a:rPr lang="it-IT" sz="1400" dirty="0"/>
              <a:t> di Bologna e Milano utilizzando i trasmettitori televisivi delle reti broadcast analizzando i valori di </a:t>
            </a:r>
            <a:r>
              <a:rPr lang="it-IT" sz="1400" dirty="0" err="1"/>
              <a:t>qualita’</a:t>
            </a:r>
            <a:r>
              <a:rPr lang="it-IT" sz="1400" dirty="0"/>
              <a:t> del segnale ho potuto vedere come lo standard era attuale nella </a:t>
            </a:r>
            <a:r>
              <a:rPr lang="it-IT" sz="1400" dirty="0" err="1"/>
              <a:t>portabilita’</a:t>
            </a:r>
            <a:r>
              <a:rPr lang="it-IT" sz="1400" dirty="0"/>
              <a:t> del segnale anche in presenza di ostacoli ben determinati come case o grattaceli nell’area metropolitana. Un lavoro che è stato per me edificante, sperando che in futuro riesca a fare sempre </a:t>
            </a:r>
            <a:r>
              <a:rPr lang="it-IT" sz="1400" dirty="0" err="1"/>
              <a:t>piu’</a:t>
            </a:r>
            <a:r>
              <a:rPr lang="it-IT" sz="1400" dirty="0"/>
              <a:t> mio, un ringraziamento va alla Commissione Telecomunicazioni e Transizione digitale presieduta dall’Ing. Giovanni </a:t>
            </a:r>
            <a:r>
              <a:rPr lang="it-IT" sz="1400" dirty="0" err="1"/>
              <a:t>Gasbarrone</a:t>
            </a:r>
            <a:r>
              <a:rPr lang="it-IT" sz="1400" dirty="0"/>
              <a:t> che mi ha spinto ulteriormente ha rivisitare la mia tesi nell’ottica di un aggiornamento professionale che è risultato sempre </a:t>
            </a:r>
            <a:r>
              <a:rPr lang="it-IT" sz="1400" dirty="0" err="1"/>
              <a:t>piu’</a:t>
            </a:r>
            <a:r>
              <a:rPr lang="it-IT" sz="1400" dirty="0"/>
              <a:t> utile a me e a chi mi sta vicino.</a:t>
            </a:r>
          </a:p>
          <a:p>
            <a:pPr marR="0" lvl="0" algn="l" defTabSz="914400" rtl="0" eaLnBrk="1" fontAlgn="auto" latinLnBrk="0" hangingPunct="1">
              <a:lnSpc>
                <a:spcPct val="150000"/>
              </a:lnSpc>
              <a:spcBef>
                <a:spcPct val="0"/>
              </a:spcBef>
              <a:spcAft>
                <a:spcPts val="0"/>
              </a:spcAft>
              <a:buClrTx/>
              <a:buSzTx/>
              <a:tabLst/>
              <a:defRPr/>
            </a:pPr>
            <a:endParaRPr lang="it-IT" sz="1400" dirty="0">
              <a:solidFill>
                <a:srgbClr val="003399"/>
              </a:solidFill>
              <a:latin typeface="Arial" pitchFamily="34" charset="0"/>
              <a:ea typeface="+mj-ea"/>
              <a:cs typeface="Arial" pitchFamily="34" charset="0"/>
            </a:endParaRPr>
          </a:p>
          <a:p>
            <a:pPr marL="266700" marR="0" lvl="0" indent="-266700" algn="l" defTabSz="914400" rtl="0" eaLnBrk="1" fontAlgn="auto" latinLnBrk="0" hangingPunct="1">
              <a:lnSpc>
                <a:spcPct val="150000"/>
              </a:lnSpc>
              <a:spcBef>
                <a:spcPct val="0"/>
              </a:spcBef>
              <a:spcAft>
                <a:spcPts val="0"/>
              </a:spcAft>
              <a:buClrTx/>
              <a:buSzTx/>
              <a:buFont typeface="Arial" pitchFamily="34" charset="0"/>
              <a:buChar char="•"/>
              <a:tabLst/>
              <a:defRPr/>
            </a:pPr>
            <a:endParaRPr kumimoji="0" lang="it-IT" sz="1400" i="0" u="none" strike="noStrike" kern="1200" cap="none" spc="0" normalizeH="0" baseline="0" noProof="0" dirty="0">
              <a:ln>
                <a:noFill/>
              </a:ln>
              <a:solidFill>
                <a:srgbClr val="002060"/>
              </a:solidFill>
              <a:effectLst/>
              <a:uLnTx/>
              <a:uFillTx/>
              <a:latin typeface="Arial" pitchFamily="34" charset="0"/>
              <a:ea typeface="+mj-ea"/>
              <a:cs typeface="Arial" pitchFamily="34" charset="0"/>
            </a:endParaRPr>
          </a:p>
        </p:txBody>
      </p:sp>
      <p:sp>
        <p:nvSpPr>
          <p:cNvPr id="25"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8"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9"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1"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3" name="Connettore 1 32"/>
          <p:cNvCxnSpPr/>
          <p:nvPr/>
        </p:nvCxnSpPr>
        <p:spPr>
          <a:xfrm>
            <a:off x="755576" y="6381328"/>
            <a:ext cx="1368152"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5" name="Rettangolo 14"/>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Immagine 19">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15529" r="16002"/>
          <a:stretch/>
        </p:blipFill>
        <p:spPr>
          <a:xfrm>
            <a:off x="139699" y="116632"/>
            <a:ext cx="615946" cy="997873"/>
          </a:xfrm>
          <a:prstGeom prst="rect">
            <a:avLst/>
          </a:prstGeom>
        </p:spPr>
      </p:pic>
      <p:pic>
        <p:nvPicPr>
          <p:cNvPr id="2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1"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a:t>
            </a:fld>
            <a:endParaRPr lang="it-IT" sz="1000"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424017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 name="Titolo 1"/>
          <p:cNvSpPr>
            <a:spLocks noGrp="1"/>
          </p:cNvSpPr>
          <p:nvPr>
            <p:ph type="ctrTitle"/>
          </p:nvPr>
        </p:nvSpPr>
        <p:spPr>
          <a:xfrm>
            <a:off x="1153852" y="577254"/>
            <a:ext cx="3994212" cy="403473"/>
          </a:xfrm>
        </p:spPr>
        <p:txBody>
          <a:bodyPr anchor="t">
            <a:noAutofit/>
          </a:bodyPr>
          <a:lstStyle/>
          <a:p>
            <a:pPr algn="l"/>
            <a:r>
              <a:rPr lang="it-IT" sz="1800" dirty="0" smtClean="0">
                <a:solidFill>
                  <a:srgbClr val="002060"/>
                </a:solidFill>
                <a:latin typeface="Arial" pitchFamily="34" charset="0"/>
                <a:cs typeface="Arial" pitchFamily="34" charset="0"/>
              </a:rPr>
              <a:t>Risultati delle simulazioni</a:t>
            </a:r>
            <a:endParaRPr lang="it-IT" sz="1800" dirty="0">
              <a:solidFill>
                <a:srgbClr val="002060"/>
              </a:solidFill>
              <a:latin typeface="Arial" pitchFamily="34" charset="0"/>
              <a:cs typeface="Arial" pitchFamily="34" charset="0"/>
            </a:endParaRPr>
          </a:p>
        </p:txBody>
      </p:sp>
      <p:sp>
        <p:nvSpPr>
          <p:cNvPr id="5" name="Titolo 1"/>
          <p:cNvSpPr txBox="1">
            <a:spLocks/>
          </p:cNvSpPr>
          <p:nvPr/>
        </p:nvSpPr>
        <p:spPr>
          <a:xfrm>
            <a:off x="1403648" y="1009302"/>
            <a:ext cx="6764288" cy="4507930"/>
          </a:xfrm>
          <a:prstGeom prst="rect">
            <a:avLst/>
          </a:prstGeom>
        </p:spPr>
        <p:txBody>
          <a:bodyPr vert="horz" lIns="91440" tIns="45720" rIns="91440" bIns="45720" rtlCol="0" anchor="t">
            <a:noAutofit/>
          </a:bodyPr>
          <a:lstStyle/>
          <a:p>
            <a:pPr algn="just"/>
            <a:endParaRPr lang="it-IT" sz="1400" b="1" dirty="0"/>
          </a:p>
          <a:p>
            <a:pPr algn="just"/>
            <a:r>
              <a:rPr lang="it-IT" sz="1400" dirty="0"/>
              <a:t>Nel seguente  seminario verranno illustrati i risultati delle simulazioni effettuate nella progettazione e pianificazione di due reti SFN che utilizzano rispettivamente trasmettitori televisivi </a:t>
            </a:r>
            <a:r>
              <a:rPr lang="it-IT" sz="1400" dirty="0" err="1"/>
              <a:t>gia’</a:t>
            </a:r>
            <a:r>
              <a:rPr lang="it-IT" sz="1400" dirty="0"/>
              <a:t> esistenti e trasmettitori di telefonia mobile GSM-UMTS per utenti mobili nella zona urbana di Bologna e Milano.</a:t>
            </a:r>
          </a:p>
          <a:p>
            <a:pPr algn="just"/>
            <a:r>
              <a:rPr lang="it-IT" sz="1400" dirty="0"/>
              <a:t>In particolare verranno esposti i risultati di diverse simulazioni effettuate variando numero e potenza dei trasmettitori che compongono la rete SFN.</a:t>
            </a:r>
          </a:p>
          <a:p>
            <a:pPr algn="just"/>
            <a:r>
              <a:rPr lang="it-IT" sz="1400" dirty="0"/>
              <a:t>I risultati si riferiscono alle percentuali di area servite considerando la </a:t>
            </a:r>
            <a:r>
              <a:rPr lang="it-IT" sz="1400" dirty="0" err="1"/>
              <a:t>totalita’</a:t>
            </a:r>
            <a:r>
              <a:rPr lang="it-IT" sz="1400" dirty="0"/>
              <a:t> dell’area in esame o solamente la zona urbana.</a:t>
            </a:r>
          </a:p>
          <a:p>
            <a:pPr algn="ctr"/>
            <a:endParaRPr lang="it-IT" sz="1600" dirty="0"/>
          </a:p>
          <a:p>
            <a:pPr marL="266700" marR="0" lvl="0" indent="-266700" algn="l" defTabSz="914400" rtl="0" eaLnBrk="1" fontAlgn="auto" latinLnBrk="0" hangingPunct="1">
              <a:lnSpc>
                <a:spcPct val="150000"/>
              </a:lnSpc>
              <a:spcBef>
                <a:spcPct val="0"/>
              </a:spcBef>
              <a:spcAft>
                <a:spcPts val="0"/>
              </a:spcAft>
              <a:buClrTx/>
              <a:buSzTx/>
              <a:buFont typeface="Arial" pitchFamily="34" charset="0"/>
              <a:buChar char="•"/>
              <a:tabLst/>
              <a:defRPr/>
            </a:pPr>
            <a:endParaRPr kumimoji="0" lang="it-IT" sz="1400" i="0" u="none" strike="noStrike" kern="1200" cap="none" spc="0" normalizeH="0" baseline="0" noProof="0" dirty="0">
              <a:ln>
                <a:noFill/>
              </a:ln>
              <a:solidFill>
                <a:srgbClr val="002060"/>
              </a:solidFill>
              <a:effectLst/>
              <a:uLnTx/>
              <a:uFillTx/>
              <a:latin typeface="Arial" pitchFamily="34" charset="0"/>
              <a:ea typeface="+mj-ea"/>
              <a:cs typeface="Arial" pitchFamily="34" charset="0"/>
            </a:endParaRPr>
          </a:p>
        </p:txBody>
      </p:sp>
      <p:sp>
        <p:nvSpPr>
          <p:cNvPr id="25"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8"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9"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1"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3" name="Connettore 1 32"/>
          <p:cNvCxnSpPr/>
          <p:nvPr/>
        </p:nvCxnSpPr>
        <p:spPr>
          <a:xfrm>
            <a:off x="755576" y="6381328"/>
            <a:ext cx="1368152"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5" name="Rettangolo 14"/>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Immagine 19">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pic>
        <p:nvPicPr>
          <p:cNvPr id="2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1"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a:t>
            </a:fld>
            <a:endParaRPr lang="it-IT" sz="1000"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424017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 name="Titolo 1"/>
          <p:cNvSpPr>
            <a:spLocks noGrp="1"/>
          </p:cNvSpPr>
          <p:nvPr>
            <p:ph type="ctrTitle"/>
          </p:nvPr>
        </p:nvSpPr>
        <p:spPr>
          <a:xfrm>
            <a:off x="1153852" y="577254"/>
            <a:ext cx="6658508" cy="763514"/>
          </a:xfrm>
        </p:spPr>
        <p:txBody>
          <a:bodyPr anchor="t">
            <a:noAutofit/>
          </a:bodyPr>
          <a:lstStyle/>
          <a:p>
            <a:pPr lvl="0" algn="l"/>
            <a:r>
              <a:rPr lang="it-IT" altLang="it-IT" sz="1800" b="1" dirty="0">
                <a:latin typeface="+mn-lt"/>
                <a:ea typeface="Calibri" pitchFamily="34" charset="0"/>
                <a:cs typeface="Times New Roman" pitchFamily="18" charset="0"/>
              </a:rPr>
              <a:t>Valutazione delle prestazioni dei trasmettitori televisivi esistenti </a:t>
            </a:r>
            <a:r>
              <a:rPr lang="it-IT" altLang="it-IT" sz="1800" b="1" dirty="0" smtClean="0">
                <a:latin typeface="+mn-lt"/>
                <a:ea typeface="Calibri" pitchFamily="34" charset="0"/>
                <a:cs typeface="Times New Roman" pitchFamily="18" charset="0"/>
              </a:rPr>
              <a:t>a </a:t>
            </a:r>
            <a:r>
              <a:rPr lang="it-IT" altLang="it-IT" sz="2400" b="1" dirty="0" smtClean="0">
                <a:latin typeface="+mn-lt"/>
                <a:ea typeface="Calibri" pitchFamily="34" charset="0"/>
                <a:cs typeface="Times New Roman" pitchFamily="18" charset="0"/>
              </a:rPr>
              <a:t>Bologna</a:t>
            </a:r>
            <a:r>
              <a:rPr lang="it-IT" altLang="it-IT" sz="700" dirty="0">
                <a:latin typeface="Arial" pitchFamily="34" charset="0"/>
                <a:cs typeface="Arial" pitchFamily="34" charset="0"/>
              </a:rPr>
              <a:t/>
            </a:r>
            <a:br>
              <a:rPr lang="it-IT" altLang="it-IT" sz="700" dirty="0">
                <a:latin typeface="Arial" pitchFamily="34" charset="0"/>
                <a:cs typeface="Arial" pitchFamily="34" charset="0"/>
              </a:rPr>
            </a:br>
            <a:endParaRPr lang="it-IT" sz="1800" dirty="0">
              <a:solidFill>
                <a:srgbClr val="002060"/>
              </a:solidFill>
              <a:latin typeface="Arial" pitchFamily="34" charset="0"/>
              <a:cs typeface="Arial" pitchFamily="34" charset="0"/>
            </a:endParaRPr>
          </a:p>
        </p:txBody>
      </p:sp>
      <p:sp>
        <p:nvSpPr>
          <p:cNvPr id="5" name="Titolo 1"/>
          <p:cNvSpPr txBox="1">
            <a:spLocks/>
          </p:cNvSpPr>
          <p:nvPr/>
        </p:nvSpPr>
        <p:spPr>
          <a:xfrm>
            <a:off x="1403648" y="1412776"/>
            <a:ext cx="6764288" cy="4104456"/>
          </a:xfrm>
          <a:prstGeom prst="rect">
            <a:avLst/>
          </a:prstGeom>
        </p:spPr>
        <p:txBody>
          <a:bodyPr vert="horz" lIns="91440" tIns="45720" rIns="91440" bIns="45720" rtlCol="0" anchor="t">
            <a:noAutofit/>
          </a:bodyPr>
          <a:lstStyle/>
          <a:p>
            <a:pPr lvl="0" eaLnBrk="0" fontAlgn="base" hangingPunct="0">
              <a:spcBef>
                <a:spcPct val="0"/>
              </a:spcBef>
              <a:spcAft>
                <a:spcPct val="0"/>
              </a:spcAft>
            </a:pPr>
            <a:r>
              <a:rPr lang="it-IT" altLang="it-IT" sz="1400" dirty="0" smtClean="0">
                <a:ea typeface="Calibri" pitchFamily="34" charset="0"/>
                <a:cs typeface="Times New Roman" pitchFamily="18" charset="0"/>
              </a:rPr>
              <a:t>Nel  </a:t>
            </a:r>
            <a:r>
              <a:rPr lang="it-IT" altLang="it-IT" sz="1400" dirty="0">
                <a:ea typeface="Calibri" pitchFamily="34" charset="0"/>
                <a:cs typeface="Times New Roman" pitchFamily="18" charset="0"/>
              </a:rPr>
              <a:t>sono stati elencati i siti, presenti nella zona di Bologna, utilizzati per la fornitura dei servizi televisivi analogico-digitale.</a:t>
            </a:r>
            <a:endParaRPr lang="it-IT" altLang="it-IT" sz="1400" dirty="0"/>
          </a:p>
          <a:p>
            <a:pPr lvl="0" eaLnBrk="0" fontAlgn="base" hangingPunct="0">
              <a:spcBef>
                <a:spcPct val="0"/>
              </a:spcBef>
              <a:spcAft>
                <a:spcPct val="0"/>
              </a:spcAft>
            </a:pPr>
            <a:r>
              <a:rPr lang="it-IT" altLang="it-IT" sz="1400" dirty="0">
                <a:ea typeface="Calibri" pitchFamily="34" charset="0"/>
                <a:cs typeface="Times New Roman" pitchFamily="18" charset="0"/>
              </a:rPr>
              <a:t>Questi siti sono:</a:t>
            </a:r>
            <a:endParaRPr lang="it-IT" altLang="it-IT" sz="1400" dirty="0"/>
          </a:p>
          <a:p>
            <a:pPr lvl="0" eaLnBrk="0" fontAlgn="base" hangingPunct="0">
              <a:spcBef>
                <a:spcPct val="0"/>
              </a:spcBef>
              <a:spcAft>
                <a:spcPct val="0"/>
              </a:spcAft>
              <a:buFontTx/>
              <a:buChar char="•"/>
            </a:pPr>
            <a:r>
              <a:rPr lang="it-IT" altLang="it-IT" sz="1400" dirty="0">
                <a:ea typeface="Calibri" pitchFamily="34" charset="0"/>
                <a:cs typeface="Times New Roman" pitchFamily="18" charset="0"/>
              </a:rPr>
              <a:t>Castelmaggiore</a:t>
            </a:r>
            <a:endParaRPr lang="it-IT" altLang="it-IT" sz="1400" dirty="0"/>
          </a:p>
          <a:p>
            <a:pPr lvl="0" eaLnBrk="0" fontAlgn="base" hangingPunct="0">
              <a:spcBef>
                <a:spcPct val="0"/>
              </a:spcBef>
              <a:spcAft>
                <a:spcPct val="0"/>
              </a:spcAft>
              <a:buFontTx/>
              <a:buChar char="•"/>
            </a:pPr>
            <a:r>
              <a:rPr lang="it-IT" altLang="it-IT" sz="1400" dirty="0">
                <a:ea typeface="Calibri" pitchFamily="34" charset="0"/>
                <a:cs typeface="Times New Roman" pitchFamily="18" charset="0"/>
              </a:rPr>
              <a:t>Colle Barbiano</a:t>
            </a:r>
            <a:endParaRPr lang="it-IT" altLang="it-IT" sz="1400" dirty="0"/>
          </a:p>
          <a:p>
            <a:pPr lvl="0" eaLnBrk="0" fontAlgn="base" hangingPunct="0">
              <a:spcBef>
                <a:spcPct val="0"/>
              </a:spcBef>
              <a:spcAft>
                <a:spcPct val="0"/>
              </a:spcAft>
            </a:pPr>
            <a:r>
              <a:rPr lang="it-IT" altLang="it-IT" sz="1400" dirty="0">
                <a:ea typeface="Calibri" pitchFamily="34" charset="0"/>
                <a:cs typeface="Times New Roman" pitchFamily="18" charset="0"/>
              </a:rPr>
              <a:t>Il primo trasmette sul canale 51 in banda UHF, mentre il secondo trasmette sul canale 52 sempre in banda UHF.</a:t>
            </a:r>
            <a:endParaRPr lang="it-IT" altLang="it-IT" sz="1400" dirty="0"/>
          </a:p>
          <a:p>
            <a:pPr lvl="0" eaLnBrk="0" fontAlgn="base" hangingPunct="0">
              <a:spcBef>
                <a:spcPct val="0"/>
              </a:spcBef>
              <a:spcAft>
                <a:spcPct val="0"/>
              </a:spcAft>
            </a:pPr>
            <a:r>
              <a:rPr lang="it-IT" altLang="it-IT" sz="1400" dirty="0">
                <a:ea typeface="Calibri" pitchFamily="34" charset="0"/>
                <a:cs typeface="Times New Roman" pitchFamily="18" charset="0"/>
              </a:rPr>
              <a:t>Il trasmettitore televisivo di Colle Barbiano, si trova ad essere in una posizione privilegiata del territorio sia perché è posizionato circa al centro della zona che si intende coprire e a ridosso del centro urbano di bologna, sia perché è collocato ad una altezza molto superiore rispetto a quella in cui si trova la </a:t>
            </a:r>
            <a:r>
              <a:rPr lang="it-IT" altLang="it-IT" sz="1400" dirty="0" err="1">
                <a:ea typeface="Calibri" pitchFamily="34" charset="0"/>
                <a:cs typeface="Times New Roman" pitchFamily="18" charset="0"/>
              </a:rPr>
              <a:t>citta’</a:t>
            </a:r>
            <a:r>
              <a:rPr lang="it-IT" altLang="it-IT" sz="1400" dirty="0">
                <a:ea typeface="Calibri" pitchFamily="34" charset="0"/>
                <a:cs typeface="Times New Roman" pitchFamily="18" charset="0"/>
              </a:rPr>
              <a:t>.</a:t>
            </a:r>
            <a:endParaRPr lang="it-IT" altLang="it-IT" sz="1400" dirty="0"/>
          </a:p>
          <a:p>
            <a:pPr lvl="0" eaLnBrk="0" fontAlgn="base" hangingPunct="0">
              <a:spcBef>
                <a:spcPct val="0"/>
              </a:spcBef>
              <a:spcAft>
                <a:spcPct val="0"/>
              </a:spcAft>
            </a:pPr>
            <a:r>
              <a:rPr lang="it-IT" altLang="it-IT" sz="1400" dirty="0">
                <a:ea typeface="Calibri" pitchFamily="34" charset="0"/>
                <a:cs typeface="Times New Roman" pitchFamily="18" charset="0"/>
              </a:rPr>
              <a:t>Le prime simulazioni hanno l’obiettivo di valutare le prestazioni che si ottengono cercando di coprire la zona di interesse con un solo trasmettitore posizionato in uno dei due siti sopra elencati.</a:t>
            </a:r>
            <a:endParaRPr lang="it-IT" altLang="it-IT" sz="1400" dirty="0"/>
          </a:p>
          <a:p>
            <a:pPr lvl="0" eaLnBrk="0" fontAlgn="base" hangingPunct="0">
              <a:spcBef>
                <a:spcPct val="0"/>
              </a:spcBef>
              <a:spcAft>
                <a:spcPct val="0"/>
              </a:spcAft>
            </a:pPr>
            <a:r>
              <a:rPr lang="it-IT" altLang="it-IT" sz="1400" dirty="0">
                <a:ea typeface="Calibri" pitchFamily="34" charset="0"/>
                <a:cs typeface="Times New Roman" pitchFamily="18" charset="0"/>
              </a:rPr>
              <a:t>Nel seguito sono riportati i dati di ingresso al simulatore per quanto concerne gli impianti di trasmissione:</a:t>
            </a:r>
            <a:endParaRPr lang="it-IT" altLang="it-IT" sz="1400" dirty="0"/>
          </a:p>
          <a:p>
            <a:pPr lvl="0" eaLnBrk="0" fontAlgn="base" hangingPunct="0">
              <a:spcBef>
                <a:spcPct val="0"/>
              </a:spcBef>
              <a:spcAft>
                <a:spcPct val="0"/>
              </a:spcAft>
              <a:buFontTx/>
              <a:buChar char="•"/>
            </a:pPr>
            <a:r>
              <a:rPr lang="it-IT" altLang="it-IT" sz="1400" dirty="0">
                <a:ea typeface="Calibri" pitchFamily="34" charset="0"/>
                <a:cs typeface="Times New Roman" pitchFamily="18" charset="0"/>
              </a:rPr>
              <a:t>Antenna trasmittente: lambda/2,</a:t>
            </a:r>
            <a:endParaRPr lang="it-IT" altLang="it-IT" sz="1400" dirty="0"/>
          </a:p>
          <a:p>
            <a:pPr lvl="0" eaLnBrk="0" fontAlgn="base" hangingPunct="0">
              <a:spcBef>
                <a:spcPct val="0"/>
              </a:spcBef>
              <a:spcAft>
                <a:spcPct val="0"/>
              </a:spcAft>
              <a:buFontTx/>
              <a:buChar char="•"/>
            </a:pPr>
            <a:r>
              <a:rPr lang="it-IT" altLang="it-IT" sz="1400" dirty="0">
                <a:ea typeface="Calibri" pitchFamily="34" charset="0"/>
                <a:cs typeface="Times New Roman" pitchFamily="18" charset="0"/>
              </a:rPr>
              <a:t>Potenza trasmittente 10kW, (</a:t>
            </a:r>
            <a:r>
              <a:rPr lang="it-IT" altLang="it-IT" sz="1400" dirty="0" err="1">
                <a:ea typeface="Calibri" pitchFamily="34" charset="0"/>
                <a:cs typeface="Times New Roman" pitchFamily="18" charset="0"/>
              </a:rPr>
              <a:t>e.r.p</a:t>
            </a:r>
            <a:r>
              <a:rPr lang="it-IT" altLang="it-IT" sz="1400" dirty="0">
                <a:ea typeface="Calibri" pitchFamily="34" charset="0"/>
                <a:cs typeface="Times New Roman" pitchFamily="18" charset="0"/>
              </a:rPr>
              <a:t> 40 </a:t>
            </a:r>
            <a:r>
              <a:rPr lang="it-IT" altLang="it-IT" sz="1400" dirty="0" err="1">
                <a:ea typeface="Calibri" pitchFamily="34" charset="0"/>
                <a:cs typeface="Times New Roman" pitchFamily="18" charset="0"/>
              </a:rPr>
              <a:t>dBW</a:t>
            </a:r>
            <a:r>
              <a:rPr lang="it-IT" altLang="it-IT" sz="1400" dirty="0">
                <a:ea typeface="Calibri" pitchFamily="34" charset="0"/>
                <a:cs typeface="Times New Roman" pitchFamily="18" charset="0"/>
              </a:rPr>
              <a:t>),</a:t>
            </a:r>
            <a:endParaRPr lang="it-IT" altLang="it-IT" sz="1400" dirty="0"/>
          </a:p>
          <a:p>
            <a:pPr lvl="0" eaLnBrk="0" fontAlgn="base" hangingPunct="0">
              <a:spcBef>
                <a:spcPct val="0"/>
              </a:spcBef>
              <a:spcAft>
                <a:spcPct val="0"/>
              </a:spcAft>
              <a:buFontTx/>
              <a:buChar char="•"/>
            </a:pPr>
            <a:r>
              <a:rPr lang="it-IT" altLang="it-IT" sz="1400" dirty="0">
                <a:ea typeface="Calibri" pitchFamily="34" charset="0"/>
                <a:cs typeface="Times New Roman" pitchFamily="18" charset="0"/>
              </a:rPr>
              <a:t>Altezza dal suolo 30m.</a:t>
            </a:r>
            <a:endParaRPr lang="it-IT" altLang="it-IT" sz="1400" dirty="0"/>
          </a:p>
          <a:p>
            <a:pPr lvl="0" eaLnBrk="0" fontAlgn="base" hangingPunct="0">
              <a:spcBef>
                <a:spcPct val="0"/>
              </a:spcBef>
              <a:spcAft>
                <a:spcPct val="0"/>
              </a:spcAft>
            </a:pPr>
            <a:r>
              <a:rPr lang="it-IT" altLang="it-IT" sz="1400" dirty="0">
                <a:ea typeface="Calibri" pitchFamily="34" charset="0"/>
                <a:cs typeface="Times New Roman" pitchFamily="18" charset="0"/>
              </a:rPr>
              <a:t>Nelle figure 1.1 e 1.2 sono rappresentati i valori del campo ricevuto in ogni pixel a 2 m di altezza dal suolo da ognuno dei 2 impianti, considerando quindi una situazione di ricezione di tipo PORTABLE</a:t>
            </a:r>
            <a:r>
              <a:rPr lang="it-IT" altLang="it-IT" sz="1400" dirty="0" smtClean="0">
                <a:ea typeface="Calibri" pitchFamily="34" charset="0"/>
                <a:cs typeface="Times New Roman" pitchFamily="18" charset="0"/>
              </a:rPr>
              <a:t>.</a:t>
            </a:r>
            <a:endParaRPr kumimoji="0" lang="it-IT" sz="1400" i="0" u="none" strike="noStrike" kern="1200" cap="none" spc="0" normalizeH="0" baseline="0" noProof="0" dirty="0">
              <a:ln>
                <a:noFill/>
              </a:ln>
              <a:solidFill>
                <a:srgbClr val="002060"/>
              </a:solidFill>
              <a:effectLst/>
              <a:uLnTx/>
              <a:uFillTx/>
              <a:latin typeface="Arial" pitchFamily="34" charset="0"/>
              <a:ea typeface="+mj-ea"/>
              <a:cs typeface="Arial" pitchFamily="34" charset="0"/>
            </a:endParaRPr>
          </a:p>
        </p:txBody>
      </p:sp>
      <p:sp>
        <p:nvSpPr>
          <p:cNvPr id="25"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8"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9"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1"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3" name="Connettore 1 32"/>
          <p:cNvCxnSpPr/>
          <p:nvPr/>
        </p:nvCxnSpPr>
        <p:spPr>
          <a:xfrm>
            <a:off x="755576" y="6381328"/>
            <a:ext cx="1368152"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5" name="Rettangolo 14"/>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Immagine 19">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pic>
        <p:nvPicPr>
          <p:cNvPr id="2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1"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a:t>
            </a:fld>
            <a:endParaRPr lang="it-IT" sz="1000" dirty="0">
              <a:solidFill>
                <a:srgbClr val="003399"/>
              </a:solidFill>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5" name="Titolo 1"/>
          <p:cNvSpPr txBox="1">
            <a:spLocks/>
          </p:cNvSpPr>
          <p:nvPr/>
        </p:nvSpPr>
        <p:spPr>
          <a:xfrm>
            <a:off x="1403648" y="1412776"/>
            <a:ext cx="6764288" cy="4104456"/>
          </a:xfrm>
          <a:prstGeom prst="rect">
            <a:avLst/>
          </a:prstGeom>
        </p:spPr>
        <p:txBody>
          <a:bodyPr vert="horz" lIns="91440" tIns="45720" rIns="91440" bIns="45720" rtlCol="0" anchor="t">
            <a:noAutofit/>
          </a:bodyPr>
          <a:lstStyle/>
          <a:p>
            <a:pPr lvl="0" eaLnBrk="0" fontAlgn="base" hangingPunct="0">
              <a:spcBef>
                <a:spcPct val="0"/>
              </a:spcBef>
              <a:spcAft>
                <a:spcPct val="0"/>
              </a:spcAft>
            </a:pPr>
            <a:endParaRPr kumimoji="0" lang="it-IT" sz="1400" i="0" u="none" strike="noStrike" kern="1200" cap="none" spc="0" normalizeH="0" baseline="0" noProof="0" dirty="0">
              <a:ln>
                <a:noFill/>
              </a:ln>
              <a:solidFill>
                <a:srgbClr val="002060"/>
              </a:solidFill>
              <a:effectLst/>
              <a:uLnTx/>
              <a:uFillTx/>
              <a:latin typeface="Arial" pitchFamily="34" charset="0"/>
              <a:ea typeface="+mj-ea"/>
              <a:cs typeface="Arial" pitchFamily="34" charset="0"/>
            </a:endParaRPr>
          </a:p>
        </p:txBody>
      </p:sp>
      <p:sp>
        <p:nvSpPr>
          <p:cNvPr id="25"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8"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9"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1"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3" name="Connettore 1 32"/>
          <p:cNvCxnSpPr/>
          <p:nvPr/>
        </p:nvCxnSpPr>
        <p:spPr>
          <a:xfrm>
            <a:off x="755576" y="6381328"/>
            <a:ext cx="1368152"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5" name="Rettangolo 14"/>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Immagine 19">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pic>
        <p:nvPicPr>
          <p:cNvPr id="2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1"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a:t>
            </a:fld>
            <a:endParaRPr lang="it-IT" sz="1000" dirty="0">
              <a:solidFill>
                <a:srgbClr val="003399"/>
              </a:solidFill>
              <a:latin typeface="Arial" pitchFamily="34" charset="0"/>
              <a:cs typeface="Arial" pitchFamily="34" charset="0"/>
            </a:endParaRPr>
          </a:p>
        </p:txBody>
      </p:sp>
      <p:sp>
        <p:nvSpPr>
          <p:cNvPr id="4" name="Rettangolo 3"/>
          <p:cNvSpPr/>
          <p:nvPr/>
        </p:nvSpPr>
        <p:spPr>
          <a:xfrm>
            <a:off x="2286000" y="751344"/>
            <a:ext cx="4572000" cy="3385542"/>
          </a:xfrm>
          <a:prstGeom prst="rect">
            <a:avLst/>
          </a:prstGeom>
        </p:spPr>
        <p:txBody>
          <a:bodyPr>
            <a:spAutoFit/>
          </a:bodyPr>
          <a:lstStyle/>
          <a:p>
            <a:pPr algn="just"/>
            <a:r>
              <a:rPr lang="it-IT" sz="1400" dirty="0"/>
              <a:t>Valutando la potenza ricevuta si </a:t>
            </a:r>
            <a:r>
              <a:rPr lang="it-IT" sz="1400" dirty="0" err="1"/>
              <a:t>puo’</a:t>
            </a:r>
            <a:r>
              <a:rPr lang="it-IT" sz="1400" dirty="0"/>
              <a:t> </a:t>
            </a:r>
            <a:r>
              <a:rPr lang="it-IT" sz="1400" dirty="0" err="1"/>
              <a:t>gia’</a:t>
            </a:r>
            <a:r>
              <a:rPr lang="it-IT" sz="1400" dirty="0"/>
              <a:t> da ora effettuare una importante osservazione. A </a:t>
            </a:r>
            <a:r>
              <a:rPr lang="it-IT" sz="1400" dirty="0" err="1"/>
              <a:t>parita’</a:t>
            </a:r>
            <a:r>
              <a:rPr lang="it-IT" sz="1400" dirty="0"/>
              <a:t> di potenza irradiata si </a:t>
            </a:r>
            <a:r>
              <a:rPr lang="it-IT" sz="1400" dirty="0" err="1"/>
              <a:t>puo’</a:t>
            </a:r>
            <a:r>
              <a:rPr lang="it-IT" sz="1400" dirty="0"/>
              <a:t> constatare come, considerando una certa distanza dal trasmettitore , le attenuazioni subite dal segnale proveniente da Castelmaggiore siano superiori di quelle subite dai segnali provenienti dall’altro impianto considerato. Il motivo dipende dal fatto che essendo il sito di </a:t>
            </a:r>
            <a:r>
              <a:rPr lang="it-IT" sz="1400" u="sng" dirty="0"/>
              <a:t>Colle Barbiano </a:t>
            </a:r>
            <a:r>
              <a:rPr lang="it-IT" sz="1400" dirty="0"/>
              <a:t>ad una altezza superiore rispetto alle zone da coprire di circa </a:t>
            </a:r>
            <a:r>
              <a:rPr lang="it-IT" sz="1400" u="sng" dirty="0"/>
              <a:t>150 m</a:t>
            </a:r>
            <a:r>
              <a:rPr lang="it-IT" sz="1400" dirty="0"/>
              <a:t> i segnali emessi da trasmettitori qui posizionati subiscono attenuazioni per diffrazione (dovute in particolare alla presenza di edifici) </a:t>
            </a:r>
            <a:r>
              <a:rPr lang="it-IT" sz="1400" u="sng" dirty="0"/>
              <a:t>inferiori</a:t>
            </a:r>
            <a:r>
              <a:rPr lang="it-IT" sz="1400" dirty="0"/>
              <a:t> rispetto alle attenuazioni subite dai segnali emessi da trasmettitori posizionati in siti che si trovano alla stessa altezza della zona da coprire. </a:t>
            </a:r>
          </a:p>
          <a:p>
            <a:endParaRPr lang="it-IT" dirty="0"/>
          </a:p>
        </p:txBody>
      </p:sp>
    </p:spTree>
    <p:extLst>
      <p:ext uri="{BB962C8B-B14F-4D97-AF65-F5344CB8AC3E}">
        <p14:creationId xmlns:p14="http://schemas.microsoft.com/office/powerpoint/2010/main" val="238680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5" name="Titolo 1"/>
          <p:cNvSpPr txBox="1">
            <a:spLocks/>
          </p:cNvSpPr>
          <p:nvPr/>
        </p:nvSpPr>
        <p:spPr>
          <a:xfrm>
            <a:off x="1403648" y="1009302"/>
            <a:ext cx="6764288" cy="4507930"/>
          </a:xfrm>
          <a:prstGeom prst="rect">
            <a:avLst/>
          </a:prstGeom>
        </p:spPr>
        <p:txBody>
          <a:bodyPr vert="horz" lIns="91440" tIns="45720" rIns="91440" bIns="45720" rtlCol="0" anchor="t">
            <a:noAutofit/>
          </a:bodyPr>
          <a:lstStyle/>
          <a:p>
            <a:pPr marL="266700" marR="0" lvl="0" indent="-266700" algn="l" defTabSz="914400" rtl="0" eaLnBrk="1" fontAlgn="auto" latinLnBrk="0" hangingPunct="1">
              <a:lnSpc>
                <a:spcPct val="150000"/>
              </a:lnSpc>
              <a:spcBef>
                <a:spcPct val="0"/>
              </a:spcBef>
              <a:spcAft>
                <a:spcPts val="0"/>
              </a:spcAft>
              <a:buClrTx/>
              <a:buSzTx/>
              <a:buFont typeface="Arial" pitchFamily="34" charset="0"/>
              <a:buChar char="•"/>
              <a:tabLst/>
              <a:defRPr/>
            </a:pPr>
            <a:endParaRPr kumimoji="0" lang="it-IT" sz="1400" i="0" u="none" strike="noStrike" kern="1200" cap="none" spc="0" normalizeH="0" baseline="0" noProof="0" dirty="0">
              <a:ln>
                <a:noFill/>
              </a:ln>
              <a:solidFill>
                <a:srgbClr val="002060"/>
              </a:solidFill>
              <a:effectLst/>
              <a:uLnTx/>
              <a:uFillTx/>
              <a:latin typeface="Arial" pitchFamily="34" charset="0"/>
              <a:ea typeface="+mj-ea"/>
              <a:cs typeface="Arial" pitchFamily="34" charset="0"/>
            </a:endParaRPr>
          </a:p>
        </p:txBody>
      </p:sp>
      <p:sp>
        <p:nvSpPr>
          <p:cNvPr id="25"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8"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9"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1"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3" name="Connettore 1 32"/>
          <p:cNvCxnSpPr/>
          <p:nvPr/>
        </p:nvCxnSpPr>
        <p:spPr>
          <a:xfrm>
            <a:off x="755576" y="6381328"/>
            <a:ext cx="1368152"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5" name="Rettangolo 14"/>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Immagine 19">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pic>
        <p:nvPicPr>
          <p:cNvPr id="2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1"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6</a:t>
            </a:fld>
            <a:endParaRPr lang="it-IT" sz="1000" dirty="0">
              <a:solidFill>
                <a:srgbClr val="003399"/>
              </a:solidFill>
              <a:latin typeface="Arial" pitchFamily="34" charset="0"/>
              <a:cs typeface="Arial" pitchFamily="34" charset="0"/>
            </a:endParaRPr>
          </a:p>
        </p:txBody>
      </p:sp>
      <p:pic>
        <p:nvPicPr>
          <p:cNvPr id="16" name="Immagine 2" descr="ritaglio pag.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9712" y="332656"/>
            <a:ext cx="6124575" cy="4429125"/>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p:cNvSpPr txBox="1"/>
          <p:nvPr/>
        </p:nvSpPr>
        <p:spPr>
          <a:xfrm>
            <a:off x="3131840" y="5229200"/>
            <a:ext cx="3140475" cy="307777"/>
          </a:xfrm>
          <a:prstGeom prst="rect">
            <a:avLst/>
          </a:prstGeom>
          <a:noFill/>
        </p:spPr>
        <p:txBody>
          <a:bodyPr wrap="none" rtlCol="0">
            <a:spAutoFit/>
          </a:bodyPr>
          <a:lstStyle/>
          <a:p>
            <a:r>
              <a:rPr lang="it-IT" sz="1400" dirty="0" smtClean="0"/>
              <a:t>Fig. 1.1 Castelmaggiore-Potenza ricevuta</a:t>
            </a:r>
            <a:endParaRPr lang="it-IT" sz="1400" dirty="0"/>
          </a:p>
        </p:txBody>
      </p:sp>
    </p:spTree>
    <p:extLst>
      <p:ext uri="{BB962C8B-B14F-4D97-AF65-F5344CB8AC3E}">
        <p14:creationId xmlns:p14="http://schemas.microsoft.com/office/powerpoint/2010/main" val="2402980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7</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6" name="Rectangle 3"/>
          <p:cNvSpPr>
            <a:spLocks noChangeArrowheads="1"/>
          </p:cNvSpPr>
          <p:nvPr/>
        </p:nvSpPr>
        <p:spPr bwMode="auto">
          <a:xfrm>
            <a:off x="899592" y="1269496"/>
            <a:ext cx="8244408" cy="2523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lvl="0" eaLnBrk="0" hangingPunct="0"/>
            <a:endParaRPr lang="it-IT" altLang="it-IT" sz="1400" dirty="0">
              <a:latin typeface="+mn-lt"/>
              <a:cs typeface="Times New Roman" pitchFamily="18" charset="0"/>
            </a:endParaRPr>
          </a:p>
          <a:p>
            <a:pPr lvl="0" eaLnBrk="0" hangingPunct="0"/>
            <a:endParaRPr lang="it-IT" altLang="it-IT" sz="1400" dirty="0" smtClean="0">
              <a:latin typeface="+mn-lt"/>
              <a:cs typeface="Times New Roman" pitchFamily="18" charset="0"/>
            </a:endParaRPr>
          </a:p>
          <a:p>
            <a:pPr lvl="0" eaLnBrk="0" hangingPunct="0"/>
            <a:r>
              <a:rPr lang="it-IT" altLang="it-IT" sz="1400" dirty="0" smtClean="0">
                <a:latin typeface="+mn-lt"/>
                <a:cs typeface="Times New Roman" pitchFamily="18" charset="0"/>
              </a:rPr>
              <a:t>                                         </a:t>
            </a:r>
            <a:endParaRPr lang="it-IT" altLang="it-IT" sz="1400" dirty="0">
              <a:latin typeface="+mn-lt"/>
              <a:cs typeface="Times New Roman" pitchFamily="18" charset="0"/>
            </a:endParaRPr>
          </a:p>
          <a:p>
            <a:pPr lvl="0" eaLnBrk="0" hangingPunct="0"/>
            <a:endParaRPr lang="it-IT" altLang="it-IT" sz="1400" dirty="0" smtClean="0">
              <a:latin typeface="+mn-lt"/>
              <a:cs typeface="Times New Roman" pitchFamily="18" charset="0"/>
            </a:endParaRPr>
          </a:p>
          <a:p>
            <a:pPr lvl="0" eaLnBrk="0" hangingPunct="0"/>
            <a:endParaRPr lang="it-IT" altLang="it-IT" sz="1400" dirty="0">
              <a:latin typeface="+mn-l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it-IT" altLang="it-IT" sz="1400" b="0" i="0" u="none" strike="noStrike" cap="none" normalizeH="0" baseline="0" dirty="0" smtClean="0">
              <a:ln>
                <a:noFill/>
              </a:ln>
              <a:solidFill>
                <a:schemeClr val="tx1"/>
              </a:solidFill>
              <a:effectLst/>
              <a:latin typeface="+mn-l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it-IT" altLang="it-IT" sz="1400" dirty="0">
              <a:latin typeface="+mn-l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it-IT" altLang="it-IT" sz="1400" b="0" i="0" u="none" strike="noStrike" cap="none" normalizeH="0" baseline="0" dirty="0" smtClean="0">
              <a:ln>
                <a:noFill/>
              </a:ln>
              <a:solidFill>
                <a:schemeClr val="tx1"/>
              </a:solidFill>
              <a:effectLst/>
              <a:latin typeface="+mn-l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it-IT" altLang="it-IT" sz="1400" dirty="0">
              <a:latin typeface="+mn-l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it-IT" altLang="it-IT" sz="14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2" name="Immagine 31" descr="C:\Users\zaira\OneDrive\Desktop\ritaglio pag. 8.jpg"/>
          <p:cNvPicPr/>
          <p:nvPr/>
        </p:nvPicPr>
        <p:blipFill>
          <a:blip r:embed="rId5">
            <a:extLst>
              <a:ext uri="{28A0092B-C50C-407E-A947-70E740481C1C}">
                <a14:useLocalDpi xmlns:a14="http://schemas.microsoft.com/office/drawing/2010/main" val="0"/>
              </a:ext>
            </a:extLst>
          </a:blip>
          <a:srcRect/>
          <a:stretch>
            <a:fillRect/>
          </a:stretch>
        </p:blipFill>
        <p:spPr bwMode="auto">
          <a:xfrm>
            <a:off x="1511935" y="1306195"/>
            <a:ext cx="6120130" cy="4245610"/>
          </a:xfrm>
          <a:prstGeom prst="rect">
            <a:avLst/>
          </a:prstGeom>
          <a:noFill/>
          <a:ln>
            <a:noFill/>
          </a:ln>
        </p:spPr>
      </p:pic>
      <p:sp>
        <p:nvSpPr>
          <p:cNvPr id="9" name="CasellaDiTesto 8"/>
          <p:cNvSpPr txBox="1"/>
          <p:nvPr/>
        </p:nvSpPr>
        <p:spPr>
          <a:xfrm>
            <a:off x="3203848" y="5733256"/>
            <a:ext cx="3506608" cy="307777"/>
          </a:xfrm>
          <a:prstGeom prst="rect">
            <a:avLst/>
          </a:prstGeom>
          <a:noFill/>
        </p:spPr>
        <p:txBody>
          <a:bodyPr wrap="square" rtlCol="0">
            <a:spAutoFit/>
          </a:bodyPr>
          <a:lstStyle/>
          <a:p>
            <a:r>
              <a:rPr lang="it-IT" sz="1400" dirty="0" smtClean="0"/>
              <a:t>Fig. 1.2 Colle Barbiano-Potenza ricevuta</a:t>
            </a:r>
            <a:endParaRPr lang="it-IT"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8</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graphicFrame>
        <p:nvGraphicFramePr>
          <p:cNvPr id="4" name="Tabella 3"/>
          <p:cNvGraphicFramePr>
            <a:graphicFrameLocks noGrp="1"/>
          </p:cNvGraphicFramePr>
          <p:nvPr>
            <p:extLst>
              <p:ext uri="{D42A27DB-BD31-4B8C-83A1-F6EECF244321}">
                <p14:modId xmlns:p14="http://schemas.microsoft.com/office/powerpoint/2010/main" val="149029928"/>
              </p:ext>
            </p:extLst>
          </p:nvPr>
        </p:nvGraphicFramePr>
        <p:xfrm>
          <a:off x="1423323" y="2539832"/>
          <a:ext cx="4968552" cy="864096"/>
        </p:xfrm>
        <a:graphic>
          <a:graphicData uri="http://schemas.openxmlformats.org/drawingml/2006/table">
            <a:tbl>
              <a:tblPr firstRow="1" firstCol="1" bandRow="1">
                <a:tableStyleId>{5C22544A-7EE6-4342-B048-85BDC9FD1C3A}</a:tableStyleId>
              </a:tblPr>
              <a:tblGrid>
                <a:gridCol w="1601429"/>
                <a:gridCol w="1314769"/>
                <a:gridCol w="1223940"/>
                <a:gridCol w="828414"/>
              </a:tblGrid>
              <a:tr h="288032">
                <a:tc>
                  <a:txBody>
                    <a:bodyPr/>
                    <a:lstStyle/>
                    <a:p>
                      <a:endParaRPr lang="it-IT" sz="1200" dirty="0">
                        <a:effectLst/>
                        <a:latin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INDOOR</a:t>
                      </a:r>
                      <a:endParaRPr lang="it-IT" sz="1100" dirty="0">
                        <a:effectLst/>
                        <a:latin typeface="Calibri"/>
                        <a:ea typeface="Calibri"/>
                        <a:cs typeface="Times New Roman"/>
                      </a:endParaRPr>
                    </a:p>
                  </a:txBody>
                  <a:tcPr marL="68580" marR="68580" marT="0" marB="0"/>
                </a:tc>
              </a:tr>
              <a:tr h="288032">
                <a:tc>
                  <a:txBody>
                    <a:bodyPr/>
                    <a:lstStyle/>
                    <a:p>
                      <a:pPr algn="just">
                        <a:lnSpc>
                          <a:spcPct val="115000"/>
                        </a:lnSpc>
                        <a:spcAft>
                          <a:spcPts val="0"/>
                        </a:spcAft>
                      </a:pPr>
                      <a:r>
                        <a:rPr lang="it-IT" sz="1200" dirty="0">
                          <a:effectLst/>
                        </a:rPr>
                        <a:t>Castelmaggiore</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80,65%</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70,66%</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51,15%</a:t>
                      </a:r>
                      <a:endParaRPr lang="it-IT" sz="1100">
                        <a:effectLst/>
                        <a:latin typeface="Calibri"/>
                        <a:ea typeface="Calibri"/>
                        <a:cs typeface="Times New Roman"/>
                      </a:endParaRPr>
                    </a:p>
                  </a:txBody>
                  <a:tcPr marL="68580" marR="68580" marT="0" marB="0"/>
                </a:tc>
              </a:tr>
              <a:tr h="288032">
                <a:tc>
                  <a:txBody>
                    <a:bodyPr/>
                    <a:lstStyle/>
                    <a:p>
                      <a:pPr algn="just">
                        <a:lnSpc>
                          <a:spcPct val="115000"/>
                        </a:lnSpc>
                        <a:spcAft>
                          <a:spcPts val="0"/>
                        </a:spcAft>
                      </a:pPr>
                      <a:r>
                        <a:rPr lang="it-IT" sz="1200">
                          <a:effectLst/>
                        </a:rPr>
                        <a:t>Colle Barbiano</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82,17%</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78,24%</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67,42%</a:t>
                      </a:r>
                      <a:endParaRPr lang="it-IT" sz="1100" dirty="0">
                        <a:effectLst/>
                        <a:latin typeface="Calibri"/>
                        <a:ea typeface="Calibri"/>
                        <a:cs typeface="Times New Roman"/>
                      </a:endParaRPr>
                    </a:p>
                  </a:txBody>
                  <a:tcPr marL="68580" marR="68580" marT="0" marB="0"/>
                </a:tc>
              </a:tr>
            </a:tbl>
          </a:graphicData>
        </a:graphic>
      </p:graphicFrame>
      <p:graphicFrame>
        <p:nvGraphicFramePr>
          <p:cNvPr id="5" name="Tabella 4"/>
          <p:cNvGraphicFramePr>
            <a:graphicFrameLocks noGrp="1"/>
          </p:cNvGraphicFramePr>
          <p:nvPr>
            <p:extLst>
              <p:ext uri="{D42A27DB-BD31-4B8C-83A1-F6EECF244321}">
                <p14:modId xmlns:p14="http://schemas.microsoft.com/office/powerpoint/2010/main" val="2245399894"/>
              </p:ext>
            </p:extLst>
          </p:nvPr>
        </p:nvGraphicFramePr>
        <p:xfrm>
          <a:off x="1331639" y="829553"/>
          <a:ext cx="4968553" cy="789270"/>
        </p:xfrm>
        <a:graphic>
          <a:graphicData uri="http://schemas.openxmlformats.org/drawingml/2006/table">
            <a:tbl>
              <a:tblPr firstRow="1" firstCol="1" bandRow="1">
                <a:tableStyleId>{5C22544A-7EE6-4342-B048-85BDC9FD1C3A}</a:tableStyleId>
              </a:tblPr>
              <a:tblGrid>
                <a:gridCol w="1601429"/>
                <a:gridCol w="1314770"/>
                <a:gridCol w="1223940"/>
                <a:gridCol w="828414"/>
              </a:tblGrid>
              <a:tr h="263090">
                <a:tc>
                  <a:txBody>
                    <a:bodyPr/>
                    <a:lstStyle/>
                    <a:p>
                      <a:endParaRPr lang="it-IT" sz="1200" dirty="0">
                        <a:effectLst/>
                        <a:latin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OUTDOOR</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INDOOR</a:t>
                      </a:r>
                      <a:endParaRPr lang="it-IT" sz="1100" dirty="0">
                        <a:effectLst/>
                        <a:latin typeface="Calibri"/>
                        <a:ea typeface="Calibri"/>
                        <a:cs typeface="Times New Roman"/>
                      </a:endParaRPr>
                    </a:p>
                  </a:txBody>
                  <a:tcPr marL="68580" marR="68580" marT="0" marB="0"/>
                </a:tc>
              </a:tr>
              <a:tr h="263090">
                <a:tc>
                  <a:txBody>
                    <a:bodyPr/>
                    <a:lstStyle/>
                    <a:p>
                      <a:pPr algn="just">
                        <a:lnSpc>
                          <a:spcPct val="115000"/>
                        </a:lnSpc>
                        <a:spcAft>
                          <a:spcPts val="0"/>
                        </a:spcAft>
                      </a:pPr>
                      <a:r>
                        <a:rPr lang="it-IT" sz="1200">
                          <a:effectLst/>
                        </a:rPr>
                        <a:t>Castelmaggiore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71,28%</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45,21%</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6,42%</a:t>
                      </a:r>
                      <a:endParaRPr lang="it-IT" sz="1100">
                        <a:effectLst/>
                        <a:latin typeface="Calibri"/>
                        <a:ea typeface="Calibri"/>
                        <a:cs typeface="Times New Roman"/>
                      </a:endParaRPr>
                    </a:p>
                  </a:txBody>
                  <a:tcPr marL="68580" marR="68580" marT="0" marB="0"/>
                </a:tc>
              </a:tr>
              <a:tr h="263090">
                <a:tc>
                  <a:txBody>
                    <a:bodyPr/>
                    <a:lstStyle/>
                    <a:p>
                      <a:pPr algn="just">
                        <a:lnSpc>
                          <a:spcPct val="115000"/>
                        </a:lnSpc>
                        <a:spcAft>
                          <a:spcPts val="0"/>
                        </a:spcAft>
                      </a:pPr>
                      <a:r>
                        <a:rPr lang="it-IT" sz="1200" dirty="0">
                          <a:effectLst/>
                        </a:rPr>
                        <a:t>Colle Barbiano</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90,12%</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88,9%</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85,13%</a:t>
                      </a:r>
                      <a:endParaRPr lang="it-IT" sz="1100" dirty="0">
                        <a:effectLst/>
                        <a:latin typeface="Calibri"/>
                        <a:ea typeface="Calibri"/>
                        <a:cs typeface="Times New Roman"/>
                      </a:endParaRPr>
                    </a:p>
                  </a:txBody>
                  <a:tcPr marL="68580" marR="68580" marT="0" marB="0"/>
                </a:tc>
              </a:tr>
            </a:tbl>
          </a:graphicData>
        </a:graphic>
      </p:graphicFrame>
      <p:sp>
        <p:nvSpPr>
          <p:cNvPr id="6" name="Rectangle 3"/>
          <p:cNvSpPr>
            <a:spLocks noChangeArrowheads="1"/>
          </p:cNvSpPr>
          <p:nvPr/>
        </p:nvSpPr>
        <p:spPr bwMode="auto">
          <a:xfrm>
            <a:off x="899592" y="306333"/>
            <a:ext cx="824440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smtClean="0">
                <a:ln>
                  <a:noFill/>
                </a:ln>
                <a:solidFill>
                  <a:schemeClr val="tx1"/>
                </a:solidFill>
                <a:effectLst/>
                <a:latin typeface="+mn-lt"/>
                <a:ea typeface="Calibri" pitchFamily="34" charset="0"/>
                <a:cs typeface="Times New Roman" pitchFamily="18" charset="0"/>
              </a:rPr>
              <a:t>Tali valori sono il frutto delle simulazioni effettuate al calcolatore con </a:t>
            </a:r>
            <a:r>
              <a:rPr kumimoji="0" lang="it-IT" altLang="it-IT" sz="1400" b="0" i="0" u="none" strike="noStrike" cap="none" normalizeH="0" baseline="0" dirty="0" err="1" smtClean="0">
                <a:ln>
                  <a:noFill/>
                </a:ln>
                <a:solidFill>
                  <a:schemeClr val="tx1"/>
                </a:solidFill>
                <a:effectLst/>
                <a:latin typeface="+mn-lt"/>
                <a:ea typeface="Calibri" pitchFamily="34" charset="0"/>
                <a:cs typeface="Times New Roman" pitchFamily="18" charset="0"/>
              </a:rPr>
              <a:t>Matlab</a:t>
            </a: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a:t>
            </a:r>
            <a:endParaRPr lang="it-IT" altLang="it-IT" dirty="0"/>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smtClean="0">
                <a:ln>
                  <a:noFill/>
                </a:ln>
                <a:solidFill>
                  <a:schemeClr val="tx1"/>
                </a:solidFill>
                <a:effectLst/>
                <a:latin typeface="+mn-lt"/>
                <a:cs typeface="Arial" pitchFamily="34" charset="0"/>
              </a:rPr>
              <a:t>Copertura</a:t>
            </a:r>
            <a:r>
              <a:rPr kumimoji="0" lang="it-IT" altLang="it-IT" sz="1400" b="0" i="0" u="none" strike="noStrike" cap="none" normalizeH="0" dirty="0" smtClean="0">
                <a:ln>
                  <a:noFill/>
                </a:ln>
                <a:solidFill>
                  <a:schemeClr val="tx1"/>
                </a:solidFill>
                <a:effectLst/>
                <a:latin typeface="+mn-lt"/>
                <a:cs typeface="Arial" pitchFamily="34" charset="0"/>
              </a:rPr>
              <a:t> con due antenne trasmittenti con segnale DVB</a:t>
            </a:r>
            <a:endParaRPr kumimoji="0" lang="it-IT" altLang="it-IT" sz="1400" b="0" i="0" u="none" strike="noStrike" cap="none" normalizeH="0" baseline="0" dirty="0" smtClean="0">
              <a:ln>
                <a:noFill/>
              </a:ln>
              <a:solidFill>
                <a:schemeClr val="tx1"/>
              </a:solidFill>
              <a:effectLst/>
              <a:latin typeface="+mn-lt"/>
              <a:cs typeface="Arial" pitchFamily="34" charset="0"/>
            </a:endParaRPr>
          </a:p>
        </p:txBody>
      </p:sp>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ttangolo 1"/>
          <p:cNvSpPr/>
          <p:nvPr/>
        </p:nvSpPr>
        <p:spPr>
          <a:xfrm>
            <a:off x="1335858" y="3582888"/>
            <a:ext cx="6336704" cy="307777"/>
          </a:xfrm>
          <a:prstGeom prst="rect">
            <a:avLst/>
          </a:prstGeom>
        </p:spPr>
        <p:txBody>
          <a:bodyPr wrap="square">
            <a:spAutoFit/>
          </a:bodyPr>
          <a:lstStyle/>
          <a:p>
            <a:r>
              <a:rPr lang="it-IT" sz="1400" dirty="0" smtClean="0"/>
              <a:t>Fig. 1.4 % </a:t>
            </a:r>
            <a:r>
              <a:rPr lang="it-IT" sz="1400" u="sng" dirty="0" smtClean="0"/>
              <a:t>area totale </a:t>
            </a:r>
            <a:r>
              <a:rPr lang="it-IT" sz="1400" dirty="0" smtClean="0"/>
              <a:t>coperta</a:t>
            </a:r>
            <a:endParaRPr lang="it-IT" sz="1400" dirty="0"/>
          </a:p>
        </p:txBody>
      </p:sp>
      <p:sp>
        <p:nvSpPr>
          <p:cNvPr id="19" name="Rettangolo 18"/>
          <p:cNvSpPr/>
          <p:nvPr/>
        </p:nvSpPr>
        <p:spPr>
          <a:xfrm>
            <a:off x="1331640" y="1844824"/>
            <a:ext cx="6336704" cy="307777"/>
          </a:xfrm>
          <a:prstGeom prst="rect">
            <a:avLst/>
          </a:prstGeom>
        </p:spPr>
        <p:txBody>
          <a:bodyPr wrap="square">
            <a:spAutoFit/>
          </a:bodyPr>
          <a:lstStyle/>
          <a:p>
            <a:r>
              <a:rPr lang="it-IT" sz="1400" dirty="0" smtClean="0"/>
              <a:t>Fig. 1.3 % </a:t>
            </a:r>
            <a:r>
              <a:rPr lang="it-IT" sz="1400" u="sng" dirty="0" smtClean="0"/>
              <a:t>area urbana </a:t>
            </a:r>
            <a:r>
              <a:rPr lang="it-IT" sz="1400" dirty="0" smtClean="0"/>
              <a:t>coperta</a:t>
            </a:r>
            <a:endParaRPr lang="it-IT" sz="1400" dirty="0"/>
          </a:p>
        </p:txBody>
      </p:sp>
    </p:spTree>
    <p:extLst>
      <p:ext uri="{BB962C8B-B14F-4D97-AF65-F5344CB8AC3E}">
        <p14:creationId xmlns:p14="http://schemas.microsoft.com/office/powerpoint/2010/main" val="2740219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9</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6" name="Rectangle 3"/>
          <p:cNvSpPr>
            <a:spLocks noChangeArrowheads="1"/>
          </p:cNvSpPr>
          <p:nvPr/>
        </p:nvSpPr>
        <p:spPr bwMode="auto">
          <a:xfrm>
            <a:off x="1043608" y="68751"/>
            <a:ext cx="7488832" cy="5478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just"/>
            <a:r>
              <a:rPr lang="it-IT" sz="1400" dirty="0" smtClean="0">
                <a:latin typeface="+mn-lt"/>
              </a:rPr>
              <a:t>Si </a:t>
            </a:r>
            <a:r>
              <a:rPr lang="it-IT" sz="1400" dirty="0" err="1">
                <a:latin typeface="+mn-lt"/>
              </a:rPr>
              <a:t>puo’</a:t>
            </a:r>
            <a:r>
              <a:rPr lang="it-IT" sz="1400" dirty="0">
                <a:latin typeface="+mn-lt"/>
              </a:rPr>
              <a:t> osservare che utilizzando un unico trasmettitore le prestazioni non sono soddisfacenti e soprattutto nel caso indoor si ottengono basse percentuali di area coperta. E’ da sottolineare come queste simulazioni sono state effettuante utilizzando il modello di </a:t>
            </a:r>
            <a:r>
              <a:rPr lang="it-IT" sz="1400" dirty="0" err="1">
                <a:latin typeface="+mn-lt"/>
              </a:rPr>
              <a:t>Okumura-Hata</a:t>
            </a:r>
            <a:r>
              <a:rPr lang="it-IT" sz="1400" dirty="0">
                <a:latin typeface="+mn-lt"/>
              </a:rPr>
              <a:t> nel calcolo dell’attenuazione(vedi formule 1.0 e formule 1.1).</a:t>
            </a:r>
          </a:p>
          <a:p>
            <a:pPr algn="just"/>
            <a:r>
              <a:rPr lang="it-IT" sz="1400" dirty="0" err="1">
                <a:latin typeface="+mn-lt"/>
              </a:rPr>
              <a:t>Atot</a:t>
            </a:r>
            <a:r>
              <a:rPr lang="it-IT" sz="1400" dirty="0">
                <a:latin typeface="+mn-lt"/>
              </a:rPr>
              <a:t>=</a:t>
            </a:r>
            <a:r>
              <a:rPr lang="it-IT" sz="1400" dirty="0" err="1">
                <a:latin typeface="+mn-lt"/>
              </a:rPr>
              <a:t>Abase+Adiff-Famb</a:t>
            </a:r>
            <a:r>
              <a:rPr lang="it-IT" sz="1400" dirty="0">
                <a:latin typeface="+mn-lt"/>
              </a:rPr>
              <a:t>;                                                                                              (1.0)</a:t>
            </a:r>
          </a:p>
          <a:p>
            <a:pPr algn="just"/>
            <a:r>
              <a:rPr lang="it-IT" sz="1400" dirty="0">
                <a:latin typeface="+mn-lt"/>
              </a:rPr>
              <a:t>In cui </a:t>
            </a:r>
            <a:r>
              <a:rPr lang="it-IT" sz="1400" dirty="0" err="1">
                <a:latin typeface="+mn-lt"/>
              </a:rPr>
              <a:t>Abase</a:t>
            </a:r>
            <a:r>
              <a:rPr lang="it-IT" sz="1400" dirty="0">
                <a:latin typeface="+mn-lt"/>
              </a:rPr>
              <a:t> è l’attenuazione relativa all’ambiente di riferimento senza ostacoli, </a:t>
            </a:r>
            <a:r>
              <a:rPr lang="it-IT" sz="1400" dirty="0" err="1">
                <a:latin typeface="+mn-lt"/>
              </a:rPr>
              <a:t>Adiff</a:t>
            </a:r>
            <a:r>
              <a:rPr lang="it-IT" sz="1400" dirty="0">
                <a:latin typeface="+mn-lt"/>
              </a:rPr>
              <a:t> è l’attenuazione dovuta alle perdite per diffrazione introdotte dagli ostacoli presenti lungo cammino di propagazione , </a:t>
            </a:r>
            <a:r>
              <a:rPr lang="it-IT" sz="1400" dirty="0" err="1">
                <a:latin typeface="+mn-lt"/>
              </a:rPr>
              <a:t>Famb</a:t>
            </a:r>
            <a:r>
              <a:rPr lang="it-IT" sz="1400" dirty="0">
                <a:latin typeface="+mn-lt"/>
              </a:rPr>
              <a:t> è il fattore correttivo da apportare all’attenuazione per tener conto delle differenze esistenti fra l’ambiente di riferimento ed il particolare ambiente per il quale si calcola l’attenuazione. La scelta dei fattori correttivi ambientali richiede di procedere preventivamente alla individuazione delle diverse morfologie da adoperare.</a:t>
            </a:r>
          </a:p>
          <a:p>
            <a:pPr algn="just"/>
            <a:r>
              <a:rPr lang="it-IT" sz="1400" dirty="0">
                <a:latin typeface="+mn-lt"/>
              </a:rPr>
              <a:t> </a:t>
            </a:r>
          </a:p>
          <a:p>
            <a:pPr algn="just"/>
            <a:r>
              <a:rPr lang="it-IT" sz="1400" dirty="0" err="1">
                <a:latin typeface="+mn-lt"/>
              </a:rPr>
              <a:t>Abase</a:t>
            </a:r>
            <a:r>
              <a:rPr lang="it-IT" sz="1400" dirty="0">
                <a:latin typeface="+mn-lt"/>
              </a:rPr>
              <a:t>=69,55+26.16log(f)-13.82 log(</a:t>
            </a:r>
            <a:r>
              <a:rPr lang="it-IT" sz="1400" dirty="0" err="1">
                <a:latin typeface="+mn-lt"/>
              </a:rPr>
              <a:t>hebs</a:t>
            </a:r>
            <a:r>
              <a:rPr lang="it-IT" sz="1400" dirty="0">
                <a:latin typeface="+mn-lt"/>
              </a:rPr>
              <a:t>)-a(hm)+(44.9-6.55log(</a:t>
            </a:r>
            <a:r>
              <a:rPr lang="it-IT" sz="1400" dirty="0" err="1">
                <a:latin typeface="+mn-lt"/>
              </a:rPr>
              <a:t>hebs</a:t>
            </a:r>
            <a:r>
              <a:rPr lang="it-IT" sz="1400" dirty="0">
                <a:latin typeface="+mn-lt"/>
              </a:rPr>
              <a:t>))log(</a:t>
            </a:r>
            <a:r>
              <a:rPr lang="it-IT" sz="1400" dirty="0" err="1">
                <a:latin typeface="+mn-lt"/>
              </a:rPr>
              <a:t>R^n</a:t>
            </a:r>
            <a:r>
              <a:rPr lang="it-IT" sz="1400" dirty="0">
                <a:latin typeface="+mn-lt"/>
              </a:rPr>
              <a:t>);       (1.1)</a:t>
            </a:r>
          </a:p>
          <a:p>
            <a:pPr algn="just"/>
            <a:r>
              <a:rPr lang="it-IT" sz="1400" dirty="0">
                <a:latin typeface="+mn-lt"/>
              </a:rPr>
              <a:t>In cui f=frequenza in </a:t>
            </a:r>
            <a:r>
              <a:rPr lang="it-IT" sz="1400" dirty="0" err="1" smtClean="0">
                <a:latin typeface="+mn-lt"/>
              </a:rPr>
              <a:t>Mhz</a:t>
            </a:r>
            <a:endParaRPr lang="it-IT" sz="1400" dirty="0" smtClean="0">
              <a:latin typeface="+mn-lt"/>
            </a:endParaRPr>
          </a:p>
          <a:p>
            <a:pPr algn="just"/>
            <a:r>
              <a:rPr lang="it-IT" sz="1400" dirty="0" err="1">
                <a:latin typeface="+mn-lt"/>
              </a:rPr>
              <a:t>hebs</a:t>
            </a:r>
            <a:r>
              <a:rPr lang="it-IT" sz="1400" dirty="0">
                <a:latin typeface="+mn-lt"/>
              </a:rPr>
              <a:t>=altezza equivalente dell’antenna della stazione televisiva, in metri;</a:t>
            </a:r>
          </a:p>
          <a:p>
            <a:pPr algn="just"/>
            <a:r>
              <a:rPr lang="it-IT" sz="1400" dirty="0">
                <a:latin typeface="+mn-lt"/>
              </a:rPr>
              <a:t>a(hm) = parametro legato all’altezza sul terreno del ricevitore DVB-H(approssimato a 0,2 dB a 700 </a:t>
            </a:r>
            <a:r>
              <a:rPr lang="it-IT" sz="1400" dirty="0" err="1">
                <a:latin typeface="+mn-lt"/>
              </a:rPr>
              <a:t>Mhz</a:t>
            </a:r>
            <a:r>
              <a:rPr lang="it-IT" sz="1400" dirty="0">
                <a:latin typeface="+mn-lt"/>
              </a:rPr>
              <a:t> per un’altezza tipica di 1,5metri) e quindi di fatto trascurabile.</a:t>
            </a:r>
          </a:p>
          <a:p>
            <a:pPr algn="just"/>
            <a:r>
              <a:rPr lang="it-IT" sz="1400" dirty="0">
                <a:latin typeface="+mn-lt"/>
              </a:rPr>
              <a:t>R= distanza tra il trasmettitore ed il ricevitore, in Km</a:t>
            </a:r>
          </a:p>
          <a:p>
            <a:pPr algn="just"/>
            <a:r>
              <a:rPr lang="it-IT" sz="1400" dirty="0">
                <a:latin typeface="+mn-lt"/>
              </a:rPr>
              <a:t>N=1 per valori di R&lt;=20 Km</a:t>
            </a:r>
          </a:p>
          <a:p>
            <a:pPr algn="just"/>
            <a:r>
              <a:rPr lang="it-IT" sz="1400" dirty="0">
                <a:latin typeface="+mn-lt"/>
              </a:rPr>
              <a:t>Dalla spiegazione dei fattori correttivi utilizzati pertanto si </a:t>
            </a:r>
            <a:r>
              <a:rPr lang="it-IT" sz="1400" dirty="0" err="1">
                <a:latin typeface="+mn-lt"/>
              </a:rPr>
              <a:t>puo’</a:t>
            </a:r>
            <a:r>
              <a:rPr lang="it-IT" sz="1400" dirty="0">
                <a:latin typeface="+mn-lt"/>
              </a:rPr>
              <a:t> notare come la percentuale di area non servita con </a:t>
            </a:r>
            <a:r>
              <a:rPr lang="it-IT" sz="1400" dirty="0" err="1">
                <a:latin typeface="+mn-lt"/>
              </a:rPr>
              <a:t>probabilita’</a:t>
            </a:r>
            <a:r>
              <a:rPr lang="it-IT" sz="1400" dirty="0">
                <a:latin typeface="+mn-lt"/>
              </a:rPr>
              <a:t> di copertura sul pixel del 95% si concentri maggiormente nella zona urbana della </a:t>
            </a:r>
            <a:r>
              <a:rPr lang="it-IT" sz="1400" dirty="0" err="1">
                <a:latin typeface="+mn-lt"/>
              </a:rPr>
              <a:t>citta’</a:t>
            </a:r>
            <a:r>
              <a:rPr lang="it-IT" sz="1400" dirty="0">
                <a:latin typeface="+mn-lt"/>
              </a:rPr>
              <a:t> dove la presenza di edifici è </a:t>
            </a:r>
            <a:r>
              <a:rPr lang="it-IT" sz="1400" dirty="0" err="1">
                <a:latin typeface="+mn-lt"/>
              </a:rPr>
              <a:t>piu’</a:t>
            </a:r>
            <a:r>
              <a:rPr lang="it-IT" sz="1400" dirty="0">
                <a:latin typeface="+mn-lt"/>
              </a:rPr>
              <a:t> concentrata e quindi risulta maggiore l’attenuazione da essi provocata.</a:t>
            </a:r>
          </a:p>
          <a:p>
            <a:pPr algn="just"/>
            <a:endParaRPr lang="it-IT" sz="1400" dirty="0"/>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400" b="0" i="0" u="none" strike="noStrike" cap="none" normalizeH="0" baseline="0" dirty="0" smtClean="0">
              <a:ln>
                <a:noFill/>
              </a:ln>
              <a:solidFill>
                <a:schemeClr val="tx1"/>
              </a:solidFill>
              <a:effectLst/>
              <a:latin typeface="+mn-lt"/>
              <a:cs typeface="Arial" pitchFamily="34" charset="0"/>
            </a:endParaRPr>
          </a:p>
        </p:txBody>
      </p:sp>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504796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10</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ttangolo 1"/>
          <p:cNvSpPr/>
          <p:nvPr/>
        </p:nvSpPr>
        <p:spPr>
          <a:xfrm>
            <a:off x="1547664" y="188640"/>
            <a:ext cx="5310336" cy="2893100"/>
          </a:xfrm>
          <a:prstGeom prst="rect">
            <a:avLst/>
          </a:prstGeom>
        </p:spPr>
        <p:txBody>
          <a:bodyPr wrap="square">
            <a:spAutoFit/>
          </a:bodyPr>
          <a:lstStyle/>
          <a:p>
            <a:pPr algn="just"/>
            <a:r>
              <a:rPr lang="it-IT" sz="1400" dirty="0"/>
              <a:t>E’ ovvio che l’obiettivo della pianificazione della rete è quello di garantire un ottimo servizio alla maggior parte della popolazione quindi la progettazione </a:t>
            </a:r>
            <a:r>
              <a:rPr lang="it-IT" sz="1400" dirty="0" err="1"/>
              <a:t>dovra’</a:t>
            </a:r>
            <a:r>
              <a:rPr lang="it-IT" sz="1400" dirty="0"/>
              <a:t> essere orientata a garantire la copertura nelle zone ad alta </a:t>
            </a:r>
            <a:r>
              <a:rPr lang="it-IT" sz="1400" dirty="0" err="1"/>
              <a:t>densita'</a:t>
            </a:r>
            <a:r>
              <a:rPr lang="it-IT" sz="1400" dirty="0"/>
              <a:t> abitative. </a:t>
            </a:r>
            <a:r>
              <a:rPr lang="it-IT" sz="1400" dirty="0" err="1"/>
              <a:t>Percio’</a:t>
            </a:r>
            <a:r>
              <a:rPr lang="it-IT" sz="1400" dirty="0"/>
              <a:t> in seguito ci focalizzeremo sulla zona urbana, analizzando in particolare come la copertura dovrebbe migliorare utilizzando entrambi i trasmettitori accesi (vedi </a:t>
            </a:r>
            <a:r>
              <a:rPr lang="it-IT" sz="1400" dirty="0" smtClean="0"/>
              <a:t>tab.2). </a:t>
            </a:r>
            <a:endParaRPr lang="it-IT" sz="1400" dirty="0"/>
          </a:p>
          <a:p>
            <a:pPr algn="just"/>
            <a:r>
              <a:rPr lang="it-IT" sz="1400" dirty="0"/>
              <a:t>In </a:t>
            </a:r>
            <a:r>
              <a:rPr lang="it-IT" sz="1400" dirty="0" err="1"/>
              <a:t>realta’</a:t>
            </a:r>
            <a:r>
              <a:rPr lang="it-IT" sz="1400" dirty="0"/>
              <a:t> si vede come la copertura rimane elevata anche se diminuisce leggermente a causa dell’interferenza provocata dai due trasmettitori accesi.</a:t>
            </a:r>
          </a:p>
          <a:p>
            <a:pPr algn="just"/>
            <a:r>
              <a:rPr lang="it-IT" sz="1400" dirty="0"/>
              <a:t>Nella tabella </a:t>
            </a:r>
            <a:r>
              <a:rPr lang="it-IT" sz="1400" dirty="0" smtClean="0"/>
              <a:t>3 </a:t>
            </a:r>
            <a:r>
              <a:rPr lang="it-IT" sz="1400" dirty="0"/>
              <a:t>invece si è voluto differenziare la copertura urbana ottenuta in  base alle diverse tipologie di </a:t>
            </a:r>
            <a:r>
              <a:rPr lang="it-IT" sz="1400" dirty="0" err="1"/>
              <a:t>clutter</a:t>
            </a:r>
            <a:r>
              <a:rPr lang="it-IT" sz="1400" dirty="0"/>
              <a:t> considerate: zona Urbana densa, Urbana media, Urbana bassa</a:t>
            </a:r>
          </a:p>
        </p:txBody>
      </p:sp>
    </p:spTree>
    <p:extLst>
      <p:ext uri="{BB962C8B-B14F-4D97-AF65-F5344CB8AC3E}">
        <p14:creationId xmlns:p14="http://schemas.microsoft.com/office/powerpoint/2010/main" val="3893534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11</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ttangolo 1"/>
          <p:cNvSpPr/>
          <p:nvPr/>
        </p:nvSpPr>
        <p:spPr>
          <a:xfrm>
            <a:off x="1547664" y="188640"/>
            <a:ext cx="5310336" cy="2893100"/>
          </a:xfrm>
          <a:prstGeom prst="rect">
            <a:avLst/>
          </a:prstGeom>
        </p:spPr>
        <p:txBody>
          <a:bodyPr wrap="square">
            <a:spAutoFit/>
          </a:bodyPr>
          <a:lstStyle/>
          <a:p>
            <a:r>
              <a:rPr lang="it-IT" sz="1400" dirty="0"/>
              <a:t>E’ ovvio che l’obiettivo della pianificazione della rete è quello di garantire un ottimo servizio alla maggior parte della popolazione quindi la progettazione </a:t>
            </a:r>
            <a:r>
              <a:rPr lang="it-IT" sz="1400" dirty="0" err="1"/>
              <a:t>dovra’</a:t>
            </a:r>
            <a:r>
              <a:rPr lang="it-IT" sz="1400" dirty="0"/>
              <a:t> essere orientata a garantire la copertura nelle zone ad alta </a:t>
            </a:r>
            <a:r>
              <a:rPr lang="it-IT" sz="1400" dirty="0" err="1"/>
              <a:t>densita'</a:t>
            </a:r>
            <a:r>
              <a:rPr lang="it-IT" sz="1400" dirty="0"/>
              <a:t> abitative. </a:t>
            </a:r>
            <a:r>
              <a:rPr lang="it-IT" sz="1400" dirty="0" err="1"/>
              <a:t>Percio’</a:t>
            </a:r>
            <a:r>
              <a:rPr lang="it-IT" sz="1400" dirty="0"/>
              <a:t> in seguito ci focalizzeremo sulla zona urbana, analizzando in particolare come la copertura dovrebbe migliorare utilizzando entrambi i trasmettitori accesi (vedi </a:t>
            </a:r>
            <a:r>
              <a:rPr lang="it-IT" sz="1400" dirty="0" smtClean="0"/>
              <a:t>tab.1). </a:t>
            </a:r>
            <a:endParaRPr lang="it-IT" sz="1400" dirty="0"/>
          </a:p>
          <a:p>
            <a:r>
              <a:rPr lang="it-IT" sz="1400" dirty="0"/>
              <a:t>In </a:t>
            </a:r>
            <a:r>
              <a:rPr lang="it-IT" sz="1400" dirty="0" err="1"/>
              <a:t>realta’</a:t>
            </a:r>
            <a:r>
              <a:rPr lang="it-IT" sz="1400" dirty="0"/>
              <a:t> si vede come la copertura rimane elevata anche se diminuisce leggermente a causa dell’interferenza provocata dai due trasmettitori accesi.</a:t>
            </a:r>
          </a:p>
          <a:p>
            <a:r>
              <a:rPr lang="it-IT" sz="1400" dirty="0"/>
              <a:t>Nella tabella 2</a:t>
            </a:r>
            <a:r>
              <a:rPr lang="it-IT" sz="1400" dirty="0" smtClean="0"/>
              <a:t> </a:t>
            </a:r>
            <a:r>
              <a:rPr lang="it-IT" sz="1400" dirty="0"/>
              <a:t>invece si è voluto differenziare la copertura urbana ottenuta in  base alle diverse tipologie di </a:t>
            </a:r>
            <a:r>
              <a:rPr lang="it-IT" sz="1400" dirty="0" err="1"/>
              <a:t>clutter</a:t>
            </a:r>
            <a:r>
              <a:rPr lang="it-IT" sz="1400" dirty="0"/>
              <a:t> considerate: zona Urbana densa, Urbana media, Urbana bassa</a:t>
            </a:r>
          </a:p>
        </p:txBody>
      </p:sp>
      <p:graphicFrame>
        <p:nvGraphicFramePr>
          <p:cNvPr id="3" name="Tabella 2"/>
          <p:cNvGraphicFramePr>
            <a:graphicFrameLocks noGrp="1"/>
          </p:cNvGraphicFramePr>
          <p:nvPr>
            <p:extLst>
              <p:ext uri="{D42A27DB-BD31-4B8C-83A1-F6EECF244321}">
                <p14:modId xmlns:p14="http://schemas.microsoft.com/office/powerpoint/2010/main" val="3716812041"/>
              </p:ext>
            </p:extLst>
          </p:nvPr>
        </p:nvGraphicFramePr>
        <p:xfrm>
          <a:off x="1967304" y="3081740"/>
          <a:ext cx="4897755" cy="841248"/>
        </p:xfrm>
        <a:graphic>
          <a:graphicData uri="http://schemas.openxmlformats.org/drawingml/2006/table">
            <a:tbl>
              <a:tblPr firstRow="1" firstCol="1" bandRow="1">
                <a:tableStyleId>{5C22544A-7EE6-4342-B048-85BDC9FD1C3A}</a:tableStyleId>
              </a:tblPr>
              <a:tblGrid>
                <a:gridCol w="1578610"/>
                <a:gridCol w="1296035"/>
                <a:gridCol w="1206500"/>
                <a:gridCol w="816610"/>
              </a:tblGrid>
              <a:tr h="0">
                <a:tc>
                  <a:txBody>
                    <a:bodyPr/>
                    <a:lstStyle/>
                    <a:p>
                      <a:pPr algn="just">
                        <a:lnSpc>
                          <a:spcPct val="115000"/>
                        </a:lnSpc>
                        <a:spcAft>
                          <a:spcPts val="0"/>
                        </a:spcAft>
                      </a:pPr>
                      <a:r>
                        <a:rPr lang="it-IT" sz="1200" dirty="0">
                          <a:effectLst/>
                        </a:rPr>
                        <a:t>2 impianti</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OUTDOOR</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MOBILE</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a:effectLst/>
                        </a:rPr>
                        <a:t>Castelmaggiore Colle Barbiano</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86,15%</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83,4%</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 </a:t>
                      </a:r>
                      <a:endParaRPr lang="it-IT" sz="1100" dirty="0">
                        <a:effectLst/>
                      </a:endParaRPr>
                    </a:p>
                    <a:p>
                      <a:pPr algn="just">
                        <a:lnSpc>
                          <a:spcPct val="115000"/>
                        </a:lnSpc>
                        <a:spcAft>
                          <a:spcPts val="0"/>
                        </a:spcAft>
                      </a:pPr>
                      <a:r>
                        <a:rPr lang="it-IT" sz="1200" dirty="0">
                          <a:effectLst/>
                        </a:rPr>
                        <a:t>77,8%</a:t>
                      </a:r>
                      <a:endParaRPr lang="it-IT" sz="1100" dirty="0">
                        <a:effectLst/>
                      </a:endParaRPr>
                    </a:p>
                    <a:p>
                      <a:pPr algn="just">
                        <a:lnSpc>
                          <a:spcPct val="115000"/>
                        </a:lnSpc>
                        <a:spcAft>
                          <a:spcPts val="0"/>
                        </a:spcAft>
                      </a:pPr>
                      <a:r>
                        <a:rPr lang="it-IT" sz="1200" dirty="0">
                          <a:effectLst/>
                        </a:rPr>
                        <a:t> </a:t>
                      </a:r>
                      <a:endParaRPr lang="it-IT" sz="1100" dirty="0">
                        <a:effectLst/>
                        <a:latin typeface="Calibri"/>
                        <a:ea typeface="Calibri"/>
                        <a:cs typeface="Times New Roman"/>
                      </a:endParaRPr>
                    </a:p>
                  </a:txBody>
                  <a:tcPr marL="68580" marR="68580" marT="0" marB="0"/>
                </a:tc>
              </a:tr>
            </a:tbl>
          </a:graphicData>
        </a:graphic>
      </p:graphicFrame>
      <p:graphicFrame>
        <p:nvGraphicFramePr>
          <p:cNvPr id="4" name="Tabella 3"/>
          <p:cNvGraphicFramePr>
            <a:graphicFrameLocks noGrp="1"/>
          </p:cNvGraphicFramePr>
          <p:nvPr>
            <p:extLst>
              <p:ext uri="{D42A27DB-BD31-4B8C-83A1-F6EECF244321}">
                <p14:modId xmlns:p14="http://schemas.microsoft.com/office/powerpoint/2010/main" val="1853155439"/>
              </p:ext>
            </p:extLst>
          </p:nvPr>
        </p:nvGraphicFramePr>
        <p:xfrm>
          <a:off x="1331640" y="4401008"/>
          <a:ext cx="6624736" cy="1472184"/>
        </p:xfrm>
        <a:graphic>
          <a:graphicData uri="http://schemas.openxmlformats.org/drawingml/2006/table">
            <a:tbl>
              <a:tblPr firstRow="1" firstCol="1" bandRow="1">
                <a:tableStyleId>{5C22544A-7EE6-4342-B048-85BDC9FD1C3A}</a:tableStyleId>
              </a:tblPr>
              <a:tblGrid>
                <a:gridCol w="1971166"/>
                <a:gridCol w="1618323"/>
                <a:gridCol w="1506523"/>
                <a:gridCol w="1528724"/>
              </a:tblGrid>
              <a:tr h="234595">
                <a:tc>
                  <a:txBody>
                    <a:bodyPr/>
                    <a:lstStyle/>
                    <a:p>
                      <a:pPr algn="just">
                        <a:lnSpc>
                          <a:spcPct val="115000"/>
                        </a:lnSpc>
                        <a:spcAft>
                          <a:spcPts val="0"/>
                        </a:spcAft>
                      </a:pPr>
                      <a:r>
                        <a:rPr lang="it-IT" sz="1200" dirty="0">
                          <a:effectLst/>
                        </a:rPr>
                        <a:t>Castelmaggiore</a:t>
                      </a:r>
                      <a:endParaRPr lang="it-IT" sz="1100" dirty="0">
                        <a:effectLst/>
                      </a:endParaRPr>
                    </a:p>
                    <a:p>
                      <a:pPr algn="just">
                        <a:lnSpc>
                          <a:spcPct val="115000"/>
                        </a:lnSpc>
                        <a:spcAft>
                          <a:spcPts val="0"/>
                        </a:spcAft>
                      </a:pPr>
                      <a:r>
                        <a:rPr lang="it-IT" sz="1200" dirty="0">
                          <a:effectLst/>
                        </a:rPr>
                        <a:t>Colle Barbiano</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Urbana densa</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Urbana media</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 </a:t>
                      </a:r>
                      <a:endParaRPr lang="it-IT" sz="1100" dirty="0">
                        <a:effectLst/>
                      </a:endParaRPr>
                    </a:p>
                    <a:p>
                      <a:pPr algn="just">
                        <a:lnSpc>
                          <a:spcPct val="115000"/>
                        </a:lnSpc>
                        <a:spcAft>
                          <a:spcPts val="0"/>
                        </a:spcAft>
                      </a:pPr>
                      <a:r>
                        <a:rPr lang="it-IT" sz="1200" dirty="0">
                          <a:effectLst/>
                        </a:rPr>
                        <a:t>Urbana bassa</a:t>
                      </a:r>
                      <a:endParaRPr lang="it-IT" sz="1100" dirty="0">
                        <a:effectLst/>
                      </a:endParaRPr>
                    </a:p>
                    <a:p>
                      <a:pPr algn="just">
                        <a:lnSpc>
                          <a:spcPct val="115000"/>
                        </a:lnSpc>
                        <a:spcAft>
                          <a:spcPts val="0"/>
                        </a:spcAft>
                      </a:pPr>
                      <a:r>
                        <a:rPr lang="it-IT" sz="1200" dirty="0">
                          <a:effectLst/>
                        </a:rPr>
                        <a:t> </a:t>
                      </a:r>
                      <a:endParaRPr lang="it-IT" sz="1100" dirty="0">
                        <a:effectLst/>
                        <a:latin typeface="Calibri"/>
                        <a:ea typeface="Calibri"/>
                        <a:cs typeface="Times New Roman"/>
                      </a:endParaRPr>
                    </a:p>
                  </a:txBody>
                  <a:tcPr marL="68580" marR="68580" marT="0" marB="0"/>
                </a:tc>
              </a:tr>
              <a:tr h="156397">
                <a:tc>
                  <a:txBody>
                    <a:bodyPr/>
                    <a:lstStyle/>
                    <a:p>
                      <a:pPr algn="just">
                        <a:lnSpc>
                          <a:spcPct val="115000"/>
                        </a:lnSpc>
                        <a:spcAft>
                          <a:spcPts val="0"/>
                        </a:spcAft>
                      </a:pPr>
                      <a:r>
                        <a:rPr lang="it-IT" sz="1200">
                          <a:effectLst/>
                        </a:rPr>
                        <a:t>Copertura OUTDOOR: 86,15%</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0,71%</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15,6%</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69,84%</a:t>
                      </a:r>
                      <a:endParaRPr lang="it-IT" sz="1100" dirty="0">
                        <a:effectLst/>
                        <a:latin typeface="Calibri"/>
                        <a:ea typeface="Calibri"/>
                        <a:cs typeface="Times New Roman"/>
                      </a:endParaRPr>
                    </a:p>
                  </a:txBody>
                  <a:tcPr marL="68580" marR="68580" marT="0" marB="0"/>
                </a:tc>
              </a:tr>
              <a:tr h="78198">
                <a:tc>
                  <a:txBody>
                    <a:bodyPr/>
                    <a:lstStyle/>
                    <a:p>
                      <a:pPr algn="just">
                        <a:lnSpc>
                          <a:spcPct val="115000"/>
                        </a:lnSpc>
                        <a:spcAft>
                          <a:spcPts val="0"/>
                        </a:spcAft>
                      </a:pPr>
                      <a:r>
                        <a:rPr lang="it-IT" sz="1200">
                          <a:effectLst/>
                        </a:rPr>
                        <a:t>Copertura MOBILE:83,4%</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0,71%</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15,3%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67,39%</a:t>
                      </a:r>
                      <a:endParaRPr lang="it-IT" sz="1100">
                        <a:effectLst/>
                        <a:latin typeface="Calibri"/>
                        <a:ea typeface="Calibri"/>
                        <a:cs typeface="Times New Roman"/>
                      </a:endParaRPr>
                    </a:p>
                  </a:txBody>
                  <a:tcPr marL="68580" marR="68580" marT="0" marB="0"/>
                </a:tc>
              </a:tr>
              <a:tr h="78198">
                <a:tc>
                  <a:txBody>
                    <a:bodyPr/>
                    <a:lstStyle/>
                    <a:p>
                      <a:pPr algn="just">
                        <a:lnSpc>
                          <a:spcPct val="115000"/>
                        </a:lnSpc>
                        <a:spcAft>
                          <a:spcPts val="0"/>
                        </a:spcAft>
                      </a:pPr>
                      <a:r>
                        <a:rPr lang="it-IT" sz="1200">
                          <a:effectLst/>
                        </a:rPr>
                        <a:t>Copertura INDOOR:77,8%</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0,71%</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15%</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62,09%</a:t>
                      </a:r>
                      <a:endParaRPr lang="it-IT" sz="1100" dirty="0">
                        <a:effectLst/>
                        <a:latin typeface="Calibri"/>
                        <a:ea typeface="Calibri"/>
                        <a:cs typeface="Times New Roman"/>
                      </a:endParaRPr>
                    </a:p>
                  </a:txBody>
                  <a:tcPr marL="68580" marR="68580" marT="0" marB="0"/>
                </a:tc>
              </a:tr>
            </a:tbl>
          </a:graphicData>
        </a:graphic>
      </p:graphicFrame>
      <p:sp>
        <p:nvSpPr>
          <p:cNvPr id="5" name="Rectangle 1"/>
          <p:cNvSpPr>
            <a:spLocks noChangeArrowheads="1"/>
          </p:cNvSpPr>
          <p:nvPr/>
        </p:nvSpPr>
        <p:spPr bwMode="auto">
          <a:xfrm>
            <a:off x="2051721" y="4005064"/>
            <a:ext cx="71871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Tab.1 %</a:t>
            </a:r>
            <a:r>
              <a:rPr kumimoji="0" lang="it-IT" altLang="it-IT" sz="1200" b="0" i="0" u="none" strike="noStrike" cap="none" normalizeH="0" dirty="0" smtClean="0">
                <a:ln>
                  <a:noFill/>
                </a:ln>
                <a:solidFill>
                  <a:schemeClr val="tx1"/>
                </a:solidFill>
                <a:effectLst/>
                <a:latin typeface="Helvetica"/>
                <a:ea typeface="Calibri" pitchFamily="34" charset="0"/>
                <a:cs typeface="Times New Roman" pitchFamily="18" charset="0"/>
              </a:rPr>
              <a:t> copertura Colle Barbiano</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ttangolo 5"/>
          <p:cNvSpPr/>
          <p:nvPr/>
        </p:nvSpPr>
        <p:spPr>
          <a:xfrm>
            <a:off x="2072923" y="5909127"/>
            <a:ext cx="3756734" cy="307777"/>
          </a:xfrm>
          <a:prstGeom prst="rect">
            <a:avLst/>
          </a:prstGeom>
        </p:spPr>
        <p:txBody>
          <a:bodyPr wrap="none">
            <a:spAutoFit/>
          </a:bodyPr>
          <a:lstStyle/>
          <a:p>
            <a:pPr lvl="0" algn="just" fontAlgn="base">
              <a:spcBef>
                <a:spcPct val="0"/>
              </a:spcBef>
              <a:spcAft>
                <a:spcPct val="0"/>
              </a:spcAft>
            </a:pPr>
            <a:r>
              <a:rPr lang="it-IT" altLang="it-IT" sz="1400" dirty="0" smtClean="0">
                <a:ea typeface="Calibri" pitchFamily="34" charset="0"/>
                <a:cs typeface="Times New Roman" pitchFamily="18" charset="0"/>
              </a:rPr>
              <a:t>Tab.2 % </a:t>
            </a:r>
            <a:r>
              <a:rPr lang="it-IT" altLang="it-IT" sz="1400" dirty="0">
                <a:ea typeface="Calibri" pitchFamily="34" charset="0"/>
                <a:cs typeface="Times New Roman" pitchFamily="18" charset="0"/>
              </a:rPr>
              <a:t>copertura </a:t>
            </a:r>
            <a:r>
              <a:rPr lang="it-IT" altLang="it-IT" sz="1400" dirty="0" err="1" smtClean="0">
                <a:ea typeface="Calibri" pitchFamily="34" charset="0"/>
                <a:cs typeface="Times New Roman" pitchFamily="18" charset="0"/>
              </a:rPr>
              <a:t>Catelmaggiore</a:t>
            </a:r>
            <a:r>
              <a:rPr lang="it-IT" altLang="it-IT" sz="1400" dirty="0" smtClean="0">
                <a:ea typeface="Calibri" pitchFamily="34" charset="0"/>
                <a:cs typeface="Times New Roman" pitchFamily="18" charset="0"/>
              </a:rPr>
              <a:t>- Colle </a:t>
            </a:r>
            <a:r>
              <a:rPr lang="it-IT" altLang="it-IT" sz="1400" dirty="0">
                <a:ea typeface="Calibri" pitchFamily="34" charset="0"/>
                <a:cs typeface="Times New Roman" pitchFamily="18" charset="0"/>
              </a:rPr>
              <a:t>Barbiano</a:t>
            </a:r>
            <a:endParaRPr lang="it-IT" altLang="it-IT" sz="1400" dirty="0">
              <a:cs typeface="Arial" pitchFamily="34" charset="0"/>
            </a:endParaRPr>
          </a:p>
        </p:txBody>
      </p:sp>
    </p:spTree>
    <p:extLst>
      <p:ext uri="{BB962C8B-B14F-4D97-AF65-F5344CB8AC3E}">
        <p14:creationId xmlns:p14="http://schemas.microsoft.com/office/powerpoint/2010/main" val="3049443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12</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ttangolo 1"/>
          <p:cNvSpPr/>
          <p:nvPr/>
        </p:nvSpPr>
        <p:spPr>
          <a:xfrm>
            <a:off x="1547664" y="188640"/>
            <a:ext cx="5310336" cy="1600438"/>
          </a:xfrm>
          <a:prstGeom prst="rect">
            <a:avLst/>
          </a:prstGeom>
        </p:spPr>
        <p:txBody>
          <a:bodyPr wrap="square">
            <a:spAutoFit/>
          </a:bodyPr>
          <a:lstStyle/>
          <a:p>
            <a:r>
              <a:rPr lang="it-IT" sz="1400" dirty="0"/>
              <a:t>Si </a:t>
            </a:r>
            <a:r>
              <a:rPr lang="it-IT" sz="1400" dirty="0" err="1"/>
              <a:t>puo’</a:t>
            </a:r>
            <a:r>
              <a:rPr lang="it-IT" sz="1400" dirty="0"/>
              <a:t> rilevare inoltre come sulle coperture urbane rappresentate in </a:t>
            </a:r>
            <a:r>
              <a:rPr lang="it-IT" sz="1400" dirty="0" err="1"/>
              <a:t>Tab</a:t>
            </a:r>
            <a:r>
              <a:rPr lang="it-IT" sz="1400" dirty="0"/>
              <a:t>. 4 la copertura maggiore viene attribuita alla zona Urbana bassa con </a:t>
            </a:r>
            <a:r>
              <a:rPr lang="it-IT" sz="1400" dirty="0" err="1"/>
              <a:t>clutter</a:t>
            </a:r>
            <a:r>
              <a:rPr lang="it-IT" sz="1400" dirty="0"/>
              <a:t>=3 nonostante il sistema DVB-H riesca a coprire anche zone Urbane dense. Infatti come si evince dalla Fig. </a:t>
            </a:r>
            <a:r>
              <a:rPr lang="it-IT" sz="1400" dirty="0" smtClean="0"/>
              <a:t>1.5 </a:t>
            </a:r>
            <a:r>
              <a:rPr lang="it-IT" sz="1400" dirty="0"/>
              <a:t>la zona Urbana bassa è molto </a:t>
            </a:r>
            <a:r>
              <a:rPr lang="it-IT" sz="1400" dirty="0" err="1"/>
              <a:t>piu’</a:t>
            </a:r>
            <a:r>
              <a:rPr lang="it-IT" sz="1400" dirty="0"/>
              <a:t> grande delle altre zone considerate quindi la copertura è maggiore.</a:t>
            </a:r>
          </a:p>
          <a:p>
            <a:endParaRPr lang="it-IT" sz="1400" dirty="0"/>
          </a:p>
        </p:txBody>
      </p:sp>
      <p:pic>
        <p:nvPicPr>
          <p:cNvPr id="18" name="Immagine 17" descr="C:\Users\zaira\OneDrive\Desktop\ritaglia pag. cap. 4 zone clutter.jpg"/>
          <p:cNvPicPr/>
          <p:nvPr/>
        </p:nvPicPr>
        <p:blipFill>
          <a:blip r:embed="rId5">
            <a:extLst>
              <a:ext uri="{28A0092B-C50C-407E-A947-70E740481C1C}">
                <a14:useLocalDpi xmlns:a14="http://schemas.microsoft.com/office/drawing/2010/main" val="0"/>
              </a:ext>
            </a:extLst>
          </a:blip>
          <a:srcRect/>
          <a:stretch>
            <a:fillRect/>
          </a:stretch>
        </p:blipFill>
        <p:spPr bwMode="auto">
          <a:xfrm>
            <a:off x="1547664" y="1543619"/>
            <a:ext cx="6048672" cy="4333653"/>
          </a:xfrm>
          <a:prstGeom prst="rect">
            <a:avLst/>
          </a:prstGeom>
          <a:noFill/>
          <a:ln>
            <a:noFill/>
          </a:ln>
        </p:spPr>
      </p:pic>
      <p:sp>
        <p:nvSpPr>
          <p:cNvPr id="31" name="Rettangolo 30"/>
          <p:cNvSpPr/>
          <p:nvPr/>
        </p:nvSpPr>
        <p:spPr>
          <a:xfrm flipH="1">
            <a:off x="7812360" y="116631"/>
            <a:ext cx="1152128" cy="5047536"/>
          </a:xfrm>
          <a:prstGeom prst="rect">
            <a:avLst/>
          </a:prstGeom>
        </p:spPr>
        <p:txBody>
          <a:bodyPr wrap="square">
            <a:spAutoFit/>
          </a:bodyPr>
          <a:lstStyle/>
          <a:p>
            <a:r>
              <a:rPr lang="it-IT" sz="1400" dirty="0"/>
              <a:t>Dove si è assunto :</a:t>
            </a:r>
          </a:p>
          <a:p>
            <a:r>
              <a:rPr lang="it-IT" sz="1400" dirty="0" err="1"/>
              <a:t>clutter</a:t>
            </a:r>
            <a:r>
              <a:rPr lang="it-IT" sz="1400" dirty="0"/>
              <a:t> =7,ACQUA;</a:t>
            </a:r>
          </a:p>
          <a:p>
            <a:r>
              <a:rPr lang="it-IT" sz="1400" dirty="0" err="1"/>
              <a:t>clutter</a:t>
            </a:r>
            <a:r>
              <a:rPr lang="it-IT" sz="1400" dirty="0"/>
              <a:t>=6, AREA APERTA;</a:t>
            </a:r>
          </a:p>
          <a:p>
            <a:r>
              <a:rPr lang="it-IT" sz="1400" dirty="0" err="1"/>
              <a:t>clutter</a:t>
            </a:r>
            <a:r>
              <a:rPr lang="it-IT" sz="1400" dirty="0"/>
              <a:t>=5, VEGETAZIONE;</a:t>
            </a:r>
          </a:p>
          <a:p>
            <a:r>
              <a:rPr lang="it-IT" sz="1400" dirty="0" err="1"/>
              <a:t>clutter</a:t>
            </a:r>
            <a:r>
              <a:rPr lang="it-IT" sz="1400" dirty="0"/>
              <a:t>=4, SUB-URBANO;</a:t>
            </a:r>
          </a:p>
          <a:p>
            <a:r>
              <a:rPr lang="it-IT" sz="1400" dirty="0" err="1"/>
              <a:t>clutter</a:t>
            </a:r>
            <a:r>
              <a:rPr lang="it-IT" sz="1400" dirty="0"/>
              <a:t>=3, URBANO BASSO;</a:t>
            </a:r>
          </a:p>
          <a:p>
            <a:r>
              <a:rPr lang="it-IT" sz="1400" dirty="0" err="1"/>
              <a:t>clutter</a:t>
            </a:r>
            <a:r>
              <a:rPr lang="it-IT" sz="1400" dirty="0"/>
              <a:t>=2, URBANO MEDIO;</a:t>
            </a:r>
          </a:p>
          <a:p>
            <a:r>
              <a:rPr lang="it-IT" sz="1400" dirty="0" err="1"/>
              <a:t>clutter</a:t>
            </a:r>
            <a:r>
              <a:rPr lang="it-IT" sz="1400" dirty="0"/>
              <a:t>=1, URBANO DENSO;</a:t>
            </a:r>
          </a:p>
          <a:p>
            <a:endParaRPr lang="it-IT" sz="1400" dirty="0"/>
          </a:p>
        </p:txBody>
      </p:sp>
      <p:sp>
        <p:nvSpPr>
          <p:cNvPr id="9" name="Rettangolo 8"/>
          <p:cNvSpPr/>
          <p:nvPr/>
        </p:nvSpPr>
        <p:spPr>
          <a:xfrm>
            <a:off x="4108146" y="5862911"/>
            <a:ext cx="665567" cy="307777"/>
          </a:xfrm>
          <a:prstGeom prst="rect">
            <a:avLst/>
          </a:prstGeom>
        </p:spPr>
        <p:txBody>
          <a:bodyPr wrap="none">
            <a:spAutoFit/>
          </a:bodyPr>
          <a:lstStyle/>
          <a:p>
            <a:pPr lvl="0" algn="just" fontAlgn="base">
              <a:spcBef>
                <a:spcPct val="0"/>
              </a:spcBef>
              <a:spcAft>
                <a:spcPct val="0"/>
              </a:spcAft>
            </a:pPr>
            <a:r>
              <a:rPr lang="it-IT" altLang="it-IT" sz="1400" dirty="0" smtClean="0">
                <a:ea typeface="Calibri" pitchFamily="34" charset="0"/>
                <a:cs typeface="Times New Roman" pitchFamily="18" charset="0"/>
              </a:rPr>
              <a:t>Fig.1.5</a:t>
            </a:r>
            <a:endParaRPr lang="it-IT" altLang="it-IT" sz="1400" dirty="0">
              <a:cs typeface="Arial" pitchFamily="34" charset="0"/>
            </a:endParaRPr>
          </a:p>
        </p:txBody>
      </p:sp>
      <p:sp>
        <p:nvSpPr>
          <p:cNvPr id="10" name="Rettangolo 9"/>
          <p:cNvSpPr/>
          <p:nvPr/>
        </p:nvSpPr>
        <p:spPr>
          <a:xfrm>
            <a:off x="7812359" y="4869160"/>
            <a:ext cx="1008113" cy="523220"/>
          </a:xfrm>
          <a:prstGeom prst="rect">
            <a:avLst/>
          </a:prstGeom>
        </p:spPr>
        <p:txBody>
          <a:bodyPr wrap="square">
            <a:spAutoFit/>
          </a:bodyPr>
          <a:lstStyle/>
          <a:p>
            <a:pPr lvl="0" algn="just" fontAlgn="base">
              <a:spcBef>
                <a:spcPct val="0"/>
              </a:spcBef>
              <a:spcAft>
                <a:spcPct val="0"/>
              </a:spcAft>
            </a:pPr>
            <a:r>
              <a:rPr lang="it-IT" altLang="it-IT" sz="1400" dirty="0" smtClean="0">
                <a:ea typeface="Calibri" pitchFamily="34" charset="0"/>
                <a:cs typeface="Times New Roman" pitchFamily="18" charset="0"/>
              </a:rPr>
              <a:t>Tab.4 Legenda</a:t>
            </a:r>
            <a:endParaRPr lang="it-IT" altLang="it-IT" sz="1400" dirty="0">
              <a:cs typeface="Arial" pitchFamily="34" charset="0"/>
            </a:endParaRPr>
          </a:p>
        </p:txBody>
      </p:sp>
    </p:spTree>
    <p:extLst>
      <p:ext uri="{BB962C8B-B14F-4D97-AF65-F5344CB8AC3E}">
        <p14:creationId xmlns:p14="http://schemas.microsoft.com/office/powerpoint/2010/main" val="3068079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13</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ttangolo 1"/>
          <p:cNvSpPr/>
          <p:nvPr/>
        </p:nvSpPr>
        <p:spPr>
          <a:xfrm>
            <a:off x="1547664" y="188640"/>
            <a:ext cx="5310336" cy="2031325"/>
          </a:xfrm>
          <a:prstGeom prst="rect">
            <a:avLst/>
          </a:prstGeom>
        </p:spPr>
        <p:txBody>
          <a:bodyPr wrap="square">
            <a:spAutoFit/>
          </a:bodyPr>
          <a:lstStyle/>
          <a:p>
            <a:r>
              <a:rPr lang="it-IT" sz="1400" dirty="0"/>
              <a:t>Dove si è assunto :</a:t>
            </a:r>
          </a:p>
          <a:p>
            <a:r>
              <a:rPr lang="it-IT" sz="1400" dirty="0" err="1"/>
              <a:t>clutter</a:t>
            </a:r>
            <a:r>
              <a:rPr lang="it-IT" sz="1400" dirty="0"/>
              <a:t> =7,ACQUA;</a:t>
            </a:r>
          </a:p>
          <a:p>
            <a:r>
              <a:rPr lang="it-IT" sz="1400" dirty="0" err="1"/>
              <a:t>clutter</a:t>
            </a:r>
            <a:r>
              <a:rPr lang="it-IT" sz="1400" dirty="0"/>
              <a:t>=6, AREA APERTA;</a:t>
            </a:r>
          </a:p>
          <a:p>
            <a:r>
              <a:rPr lang="it-IT" sz="1400" dirty="0" err="1"/>
              <a:t>clutter</a:t>
            </a:r>
            <a:r>
              <a:rPr lang="it-IT" sz="1400" dirty="0"/>
              <a:t>=5, VEGETAZIONE;</a:t>
            </a:r>
          </a:p>
          <a:p>
            <a:r>
              <a:rPr lang="it-IT" sz="1400" dirty="0" err="1"/>
              <a:t>clutter</a:t>
            </a:r>
            <a:r>
              <a:rPr lang="it-IT" sz="1400" dirty="0"/>
              <a:t>=4, SUB-URBANO;</a:t>
            </a:r>
          </a:p>
          <a:p>
            <a:r>
              <a:rPr lang="it-IT" sz="1400" dirty="0" err="1"/>
              <a:t>clutter</a:t>
            </a:r>
            <a:r>
              <a:rPr lang="it-IT" sz="1400" dirty="0"/>
              <a:t>=3, URBANO BASSO;</a:t>
            </a:r>
          </a:p>
          <a:p>
            <a:r>
              <a:rPr lang="it-IT" sz="1400" dirty="0" err="1"/>
              <a:t>clutter</a:t>
            </a:r>
            <a:r>
              <a:rPr lang="it-IT" sz="1400" dirty="0"/>
              <a:t>=2, URBANO MEDIO;</a:t>
            </a:r>
          </a:p>
          <a:p>
            <a:r>
              <a:rPr lang="it-IT" sz="1400" dirty="0" err="1"/>
              <a:t>clutter</a:t>
            </a:r>
            <a:r>
              <a:rPr lang="it-IT" sz="1400" dirty="0"/>
              <a:t>=1, URBANO DENSO;</a:t>
            </a:r>
          </a:p>
          <a:p>
            <a:endParaRPr lang="it-IT" sz="1400" dirty="0"/>
          </a:p>
        </p:txBody>
      </p:sp>
      <p:sp>
        <p:nvSpPr>
          <p:cNvPr id="3" name="Rettangolo 2"/>
          <p:cNvSpPr/>
          <p:nvPr/>
        </p:nvSpPr>
        <p:spPr>
          <a:xfrm>
            <a:off x="1259632" y="2060848"/>
            <a:ext cx="6480720" cy="2800767"/>
          </a:xfrm>
          <a:prstGeom prst="rect">
            <a:avLst/>
          </a:prstGeom>
        </p:spPr>
        <p:txBody>
          <a:bodyPr wrap="square">
            <a:spAutoFit/>
          </a:bodyPr>
          <a:lstStyle/>
          <a:p>
            <a:r>
              <a:rPr lang="it-IT" b="1" dirty="0"/>
              <a:t>Valutazione delle prestazioni dei trasmettitori urbani esistenti a Bologna</a:t>
            </a:r>
          </a:p>
          <a:p>
            <a:r>
              <a:rPr lang="it-IT" sz="1400" dirty="0"/>
              <a:t>Si vuole valutare la copertura urbana di Bologna utilizzando una rete SFN con trasmettitori urbani di telefonia mobile </a:t>
            </a:r>
            <a:r>
              <a:rPr lang="it-IT" sz="1400" dirty="0" smtClean="0"/>
              <a:t>GSM-UMTS-5G </a:t>
            </a:r>
            <a:r>
              <a:rPr lang="it-IT" sz="1400" dirty="0" err="1"/>
              <a:t>gia’</a:t>
            </a:r>
            <a:r>
              <a:rPr lang="it-IT" sz="1400" dirty="0"/>
              <a:t> descritti nel Capitolo 4 aventi potenze trasmettitori (2kW) e diagrammi di radiazione (antenna a lambda/2). Il </a:t>
            </a:r>
            <a:r>
              <a:rPr lang="it-IT" sz="1400" u="sng" dirty="0"/>
              <a:t>modello usato </a:t>
            </a:r>
            <a:r>
              <a:rPr lang="it-IT" sz="1400" dirty="0"/>
              <a:t>per il </a:t>
            </a:r>
            <a:r>
              <a:rPr lang="it-IT" sz="1400" u="sng" dirty="0"/>
              <a:t>calcolo dell’attenuazione è sempre quello di </a:t>
            </a:r>
            <a:r>
              <a:rPr lang="it-IT" sz="1400" u="sng" dirty="0" err="1"/>
              <a:t>Okumura-Hata</a:t>
            </a:r>
            <a:r>
              <a:rPr lang="it-IT" sz="1400" dirty="0"/>
              <a:t>.</a:t>
            </a:r>
          </a:p>
          <a:p>
            <a:r>
              <a:rPr lang="it-IT" sz="1400" dirty="0"/>
              <a:t>Si è voluto inizialmente calcolare le percentuali di copertura per ogni singolo trasmettitore urbano ed in seguito si  è cercata la configurazione dei 3 trasmettitori che garantiscono la copertura maggiore. Si sono  poi  aggiunti  gli altri trasmettitori alla configurazione ottima per poter arrivare a valori di copertura buoni. Nel seguito sono riportate le percentuali di area coperta dalla rete per ogni impianto , in funzione delle condizioni di ricezione, riferite alla sola area urbana.</a:t>
            </a:r>
          </a:p>
        </p:txBody>
      </p:sp>
    </p:spTree>
    <p:extLst>
      <p:ext uri="{BB962C8B-B14F-4D97-AF65-F5344CB8AC3E}">
        <p14:creationId xmlns:p14="http://schemas.microsoft.com/office/powerpoint/2010/main" val="3065076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14</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4" name="Tabella 3"/>
          <p:cNvGraphicFramePr>
            <a:graphicFrameLocks noGrp="1"/>
          </p:cNvGraphicFramePr>
          <p:nvPr>
            <p:extLst>
              <p:ext uri="{D42A27DB-BD31-4B8C-83A1-F6EECF244321}">
                <p14:modId xmlns:p14="http://schemas.microsoft.com/office/powerpoint/2010/main" val="2635013273"/>
              </p:ext>
            </p:extLst>
          </p:nvPr>
        </p:nvGraphicFramePr>
        <p:xfrm>
          <a:off x="2000606" y="69007"/>
          <a:ext cx="5976664" cy="5823668"/>
        </p:xfrm>
        <a:graphic>
          <a:graphicData uri="http://schemas.openxmlformats.org/drawingml/2006/table">
            <a:tbl>
              <a:tblPr firstRow="1" firstCol="1" bandRow="1">
                <a:tableStyleId>{5C22544A-7EE6-4342-B048-85BDC9FD1C3A}</a:tableStyleId>
              </a:tblPr>
              <a:tblGrid>
                <a:gridCol w="1907805"/>
                <a:gridCol w="1566305"/>
                <a:gridCol w="1458097"/>
                <a:gridCol w="1044457"/>
              </a:tblGrid>
              <a:tr h="613017">
                <a:tc>
                  <a:txBody>
                    <a:bodyPr/>
                    <a:lstStyle/>
                    <a:p>
                      <a:endParaRPr lang="it-IT" sz="1200" dirty="0">
                        <a:effectLst/>
                        <a:latin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endParaRPr lang="it-IT" sz="1200" dirty="0" smtClean="0">
                        <a:effectLst/>
                      </a:endParaRPr>
                    </a:p>
                    <a:p>
                      <a:pPr algn="just">
                        <a:lnSpc>
                          <a:spcPct val="115000"/>
                        </a:lnSpc>
                        <a:spcAft>
                          <a:spcPts val="0"/>
                        </a:spcAft>
                      </a:pPr>
                      <a:r>
                        <a:rPr lang="it-IT" sz="1200" dirty="0" smtClean="0">
                          <a:effectLst/>
                        </a:rPr>
                        <a:t>INDOOR</a:t>
                      </a:r>
                      <a:endParaRPr lang="it-IT" sz="1100" dirty="0">
                        <a:effectLst/>
                        <a:latin typeface="Calibri"/>
                        <a:ea typeface="Calibri"/>
                        <a:cs typeface="Times New Roman"/>
                      </a:endParaRPr>
                    </a:p>
                  </a:txBody>
                  <a:tcPr marL="68580" marR="68580" marT="0" marB="0"/>
                </a:tc>
              </a:tr>
              <a:tr h="306509">
                <a:tc>
                  <a:txBody>
                    <a:bodyPr/>
                    <a:lstStyle/>
                    <a:p>
                      <a:pPr algn="just">
                        <a:lnSpc>
                          <a:spcPct val="115000"/>
                        </a:lnSpc>
                        <a:spcAft>
                          <a:spcPts val="0"/>
                        </a:spcAft>
                      </a:pPr>
                      <a:r>
                        <a:rPr lang="it-IT" sz="1200">
                          <a:effectLst/>
                        </a:rPr>
                        <a:t>Via Rialto</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84,13%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73,73%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23,32%</a:t>
                      </a:r>
                      <a:endParaRPr lang="it-IT" sz="1100">
                        <a:effectLst/>
                        <a:latin typeface="Calibri"/>
                        <a:ea typeface="Calibri"/>
                        <a:cs typeface="Times New Roman"/>
                      </a:endParaRPr>
                    </a:p>
                  </a:txBody>
                  <a:tcPr marL="68580" marR="68580" marT="0" marB="0"/>
                </a:tc>
              </a:tr>
              <a:tr h="306509">
                <a:tc>
                  <a:txBody>
                    <a:bodyPr/>
                    <a:lstStyle/>
                    <a:p>
                      <a:pPr algn="just">
                        <a:lnSpc>
                          <a:spcPct val="115000"/>
                        </a:lnSpc>
                        <a:spcAft>
                          <a:spcPts val="0"/>
                        </a:spcAft>
                      </a:pPr>
                      <a:r>
                        <a:rPr lang="it-IT" sz="1200" dirty="0">
                          <a:effectLst/>
                        </a:rPr>
                        <a:t>Via Arcoveggio</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60,08%</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34,83%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10,39%</a:t>
                      </a:r>
                      <a:endParaRPr lang="it-IT" sz="1100">
                        <a:effectLst/>
                        <a:latin typeface="Calibri"/>
                        <a:ea typeface="Calibri"/>
                        <a:cs typeface="Times New Roman"/>
                      </a:endParaRPr>
                    </a:p>
                  </a:txBody>
                  <a:tcPr marL="68580" marR="68580" marT="0" marB="0"/>
                </a:tc>
              </a:tr>
              <a:tr h="306509">
                <a:tc>
                  <a:txBody>
                    <a:bodyPr/>
                    <a:lstStyle/>
                    <a:p>
                      <a:pPr algn="just">
                        <a:lnSpc>
                          <a:spcPct val="115000"/>
                        </a:lnSpc>
                        <a:spcAft>
                          <a:spcPts val="0"/>
                        </a:spcAft>
                      </a:pPr>
                      <a:r>
                        <a:rPr lang="it-IT" sz="1200">
                          <a:effectLst/>
                        </a:rPr>
                        <a:t>Via Calzoni</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78,62%</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63,24%</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16,6%</a:t>
                      </a:r>
                      <a:endParaRPr lang="it-IT" sz="1100">
                        <a:effectLst/>
                        <a:latin typeface="Calibri"/>
                        <a:ea typeface="Calibri"/>
                        <a:cs typeface="Times New Roman"/>
                      </a:endParaRPr>
                    </a:p>
                  </a:txBody>
                  <a:tcPr marL="68580" marR="68580" marT="0" marB="0"/>
                </a:tc>
              </a:tr>
              <a:tr h="306509">
                <a:tc>
                  <a:txBody>
                    <a:bodyPr/>
                    <a:lstStyle/>
                    <a:p>
                      <a:pPr algn="just">
                        <a:lnSpc>
                          <a:spcPct val="115000"/>
                        </a:lnSpc>
                        <a:spcAft>
                          <a:spcPts val="0"/>
                        </a:spcAft>
                      </a:pPr>
                      <a:r>
                        <a:rPr lang="it-IT" sz="1200">
                          <a:effectLst/>
                        </a:rPr>
                        <a:t>Via Ferrarese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79,33%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62,83%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20,26%</a:t>
                      </a:r>
                      <a:endParaRPr lang="it-IT" sz="1100">
                        <a:effectLst/>
                        <a:latin typeface="Calibri"/>
                        <a:ea typeface="Calibri"/>
                        <a:cs typeface="Times New Roman"/>
                      </a:endParaRPr>
                    </a:p>
                  </a:txBody>
                  <a:tcPr marL="68580" marR="68580" marT="0" marB="0"/>
                </a:tc>
              </a:tr>
              <a:tr h="306509">
                <a:tc>
                  <a:txBody>
                    <a:bodyPr/>
                    <a:lstStyle/>
                    <a:p>
                      <a:pPr algn="just">
                        <a:lnSpc>
                          <a:spcPct val="115000"/>
                        </a:lnSpc>
                        <a:spcAft>
                          <a:spcPts val="0"/>
                        </a:spcAft>
                      </a:pPr>
                      <a:r>
                        <a:rPr lang="it-IT" sz="1200">
                          <a:effectLst/>
                        </a:rPr>
                        <a:t>Via Stendhal</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65,07%</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38,8%</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11,71%</a:t>
                      </a:r>
                      <a:endParaRPr lang="it-IT" sz="1100">
                        <a:effectLst/>
                        <a:latin typeface="Calibri"/>
                        <a:ea typeface="Calibri"/>
                        <a:cs typeface="Times New Roman"/>
                      </a:endParaRPr>
                    </a:p>
                  </a:txBody>
                  <a:tcPr marL="68580" marR="68580" marT="0" marB="0"/>
                </a:tc>
              </a:tr>
              <a:tr h="613017">
                <a:tc>
                  <a:txBody>
                    <a:bodyPr/>
                    <a:lstStyle/>
                    <a:p>
                      <a:pPr algn="just">
                        <a:lnSpc>
                          <a:spcPct val="115000"/>
                        </a:lnSpc>
                        <a:spcAft>
                          <a:spcPts val="0"/>
                        </a:spcAft>
                      </a:pPr>
                      <a:r>
                        <a:rPr lang="it-IT" sz="1200">
                          <a:effectLst/>
                        </a:rPr>
                        <a:t>Via Caduta di Amola</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48,47%</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36,05%</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13,34%</a:t>
                      </a:r>
                      <a:endParaRPr lang="it-IT" sz="1100">
                        <a:effectLst/>
                        <a:latin typeface="Calibri"/>
                        <a:ea typeface="Calibri"/>
                        <a:cs typeface="Times New Roman"/>
                      </a:endParaRPr>
                    </a:p>
                  </a:txBody>
                  <a:tcPr marL="68580" marR="68580" marT="0" marB="0"/>
                </a:tc>
              </a:tr>
              <a:tr h="306509">
                <a:tc>
                  <a:txBody>
                    <a:bodyPr/>
                    <a:lstStyle/>
                    <a:p>
                      <a:pPr algn="just">
                        <a:lnSpc>
                          <a:spcPct val="115000"/>
                        </a:lnSpc>
                        <a:spcAft>
                          <a:spcPts val="0"/>
                        </a:spcAft>
                      </a:pPr>
                      <a:r>
                        <a:rPr lang="it-IT" sz="1200">
                          <a:effectLst/>
                        </a:rPr>
                        <a:t>Via Milazzo</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83,5%</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69,55%</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27,7%</a:t>
                      </a:r>
                      <a:endParaRPr lang="it-IT" sz="1100">
                        <a:effectLst/>
                        <a:latin typeface="Calibri"/>
                        <a:ea typeface="Calibri"/>
                        <a:cs typeface="Times New Roman"/>
                      </a:endParaRPr>
                    </a:p>
                  </a:txBody>
                  <a:tcPr marL="68580" marR="68580" marT="0" marB="0"/>
                </a:tc>
              </a:tr>
              <a:tr h="306509">
                <a:tc>
                  <a:txBody>
                    <a:bodyPr/>
                    <a:lstStyle/>
                    <a:p>
                      <a:pPr algn="just">
                        <a:lnSpc>
                          <a:spcPct val="115000"/>
                        </a:lnSpc>
                        <a:spcAft>
                          <a:spcPts val="0"/>
                        </a:spcAft>
                      </a:pPr>
                      <a:r>
                        <a:rPr lang="it-IT" sz="1200">
                          <a:effectLst/>
                        </a:rPr>
                        <a:t>Vill. Castenaso</a:t>
                      </a:r>
                      <a:endParaRPr lang="it-IT" sz="1100">
                        <a:effectLst/>
                        <a:latin typeface="Calibri"/>
                        <a:ea typeface="Calibri"/>
                        <a:cs typeface="Times New Roman"/>
                      </a:endParaRPr>
                    </a:p>
                  </a:txBody>
                  <a:tcPr marL="68580" marR="68580" marT="0" marB="0" anchor="ctr"/>
                </a:tc>
                <a:tc>
                  <a:txBody>
                    <a:bodyPr/>
                    <a:lstStyle/>
                    <a:p>
                      <a:endParaRPr lang="it-IT" dirty="0"/>
                    </a:p>
                  </a:txBody>
                  <a:tcPr marL="68580" marR="68580" marT="0" marB="0" anchor="ctr"/>
                </a:tc>
                <a:tc>
                  <a:txBody>
                    <a:bodyPr/>
                    <a:lstStyle/>
                    <a:p>
                      <a:endParaRPr lang="it-IT" dirty="0"/>
                    </a:p>
                  </a:txBody>
                  <a:tcPr marL="68580" marR="68580" marT="0" marB="0" anchor="ctr"/>
                </a:tc>
                <a:tc>
                  <a:txBody>
                    <a:bodyPr/>
                    <a:lstStyle/>
                    <a:p>
                      <a:pPr algn="just">
                        <a:lnSpc>
                          <a:spcPct val="115000"/>
                        </a:lnSpc>
                        <a:spcAft>
                          <a:spcPts val="0"/>
                        </a:spcAft>
                      </a:pPr>
                      <a:r>
                        <a:rPr lang="it-IT" sz="1200" dirty="0">
                          <a:effectLst/>
                        </a:rPr>
                        <a:t>6,92%</a:t>
                      </a:r>
                      <a:endParaRPr lang="it-IT" sz="1100" dirty="0">
                        <a:effectLst/>
                        <a:latin typeface="Calibri"/>
                        <a:ea typeface="Calibri"/>
                        <a:cs typeface="Times New Roman"/>
                      </a:endParaRPr>
                    </a:p>
                  </a:txBody>
                  <a:tcPr marL="68580" marR="68580" marT="0" marB="0"/>
                </a:tc>
              </a:tr>
              <a:tr h="306509">
                <a:tc>
                  <a:txBody>
                    <a:bodyPr/>
                    <a:lstStyle/>
                    <a:p>
                      <a:pPr algn="just">
                        <a:lnSpc>
                          <a:spcPct val="115000"/>
                        </a:lnSpc>
                        <a:spcAft>
                          <a:spcPts val="0"/>
                        </a:spcAft>
                      </a:pPr>
                      <a:r>
                        <a:rPr lang="it-IT" sz="1200">
                          <a:effectLst/>
                        </a:rPr>
                        <a:t>Via Tipografo</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48,88%</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32,89%</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7,13%</a:t>
                      </a:r>
                      <a:endParaRPr lang="it-IT" sz="1100" dirty="0">
                        <a:effectLst/>
                        <a:latin typeface="Calibri"/>
                        <a:ea typeface="Calibri"/>
                        <a:cs typeface="Times New Roman"/>
                      </a:endParaRPr>
                    </a:p>
                  </a:txBody>
                  <a:tcPr marL="68580" marR="68580" marT="0" marB="0"/>
                </a:tc>
              </a:tr>
              <a:tr h="306509">
                <a:tc>
                  <a:txBody>
                    <a:bodyPr/>
                    <a:lstStyle/>
                    <a:p>
                      <a:pPr algn="just">
                        <a:lnSpc>
                          <a:spcPct val="115000"/>
                        </a:lnSpc>
                        <a:spcAft>
                          <a:spcPts val="0"/>
                        </a:spcAft>
                      </a:pPr>
                      <a:r>
                        <a:rPr lang="it-IT" sz="1200">
                          <a:effectLst/>
                        </a:rPr>
                        <a:t>Via Triumvirato</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55,3%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39,92%</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13,95%</a:t>
                      </a:r>
                      <a:endParaRPr lang="it-IT" sz="1100">
                        <a:effectLst/>
                        <a:latin typeface="Calibri"/>
                        <a:ea typeface="Calibri"/>
                        <a:cs typeface="Times New Roman"/>
                      </a:endParaRPr>
                    </a:p>
                  </a:txBody>
                  <a:tcPr marL="68580" marR="68580" marT="0" marB="0"/>
                </a:tc>
              </a:tr>
              <a:tr h="306509">
                <a:tc>
                  <a:txBody>
                    <a:bodyPr/>
                    <a:lstStyle/>
                    <a:p>
                      <a:pPr algn="just">
                        <a:lnSpc>
                          <a:spcPct val="115000"/>
                        </a:lnSpc>
                        <a:spcAft>
                          <a:spcPts val="0"/>
                        </a:spcAft>
                      </a:pPr>
                      <a:r>
                        <a:rPr lang="it-IT" sz="1200">
                          <a:effectLst/>
                        </a:rPr>
                        <a:t>San Luca</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73,32%</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71,28%</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36,86%</a:t>
                      </a:r>
                      <a:endParaRPr lang="it-IT" sz="1100">
                        <a:effectLst/>
                        <a:latin typeface="Calibri"/>
                        <a:ea typeface="Calibri"/>
                        <a:cs typeface="Times New Roman"/>
                      </a:endParaRPr>
                    </a:p>
                  </a:txBody>
                  <a:tcPr marL="68580" marR="68580" marT="0" marB="0"/>
                </a:tc>
              </a:tr>
              <a:tr h="919526">
                <a:tc>
                  <a:txBody>
                    <a:bodyPr/>
                    <a:lstStyle/>
                    <a:p>
                      <a:pPr algn="just">
                        <a:lnSpc>
                          <a:spcPct val="115000"/>
                        </a:lnSpc>
                        <a:spcAft>
                          <a:spcPts val="0"/>
                        </a:spcAft>
                      </a:pPr>
                      <a:r>
                        <a:rPr lang="it-IT" sz="1200">
                          <a:effectLst/>
                        </a:rPr>
                        <a:t>Colle dell’Osservanza</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90,33%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89,21%</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 </a:t>
                      </a:r>
                      <a:endParaRPr lang="it-IT" sz="1100">
                        <a:effectLst/>
                      </a:endParaRPr>
                    </a:p>
                    <a:p>
                      <a:pPr algn="just">
                        <a:lnSpc>
                          <a:spcPct val="115000"/>
                        </a:lnSpc>
                        <a:spcAft>
                          <a:spcPts val="0"/>
                        </a:spcAft>
                      </a:pPr>
                      <a:r>
                        <a:rPr lang="it-IT" sz="1200">
                          <a:effectLst/>
                        </a:rPr>
                        <a:t>66,6%</a:t>
                      </a:r>
                      <a:endParaRPr lang="it-IT" sz="1100">
                        <a:effectLst/>
                      </a:endParaRPr>
                    </a:p>
                    <a:p>
                      <a:pPr algn="just">
                        <a:lnSpc>
                          <a:spcPct val="115000"/>
                        </a:lnSpc>
                        <a:spcAft>
                          <a:spcPts val="0"/>
                        </a:spcAft>
                      </a:pPr>
                      <a:r>
                        <a:rPr lang="it-IT" sz="1200">
                          <a:effectLst/>
                        </a:rPr>
                        <a:t> </a:t>
                      </a:r>
                      <a:endParaRPr lang="it-IT" sz="1100">
                        <a:effectLst/>
                        <a:latin typeface="Calibri"/>
                        <a:ea typeface="Calibri"/>
                        <a:cs typeface="Times New Roman"/>
                      </a:endParaRPr>
                    </a:p>
                  </a:txBody>
                  <a:tcPr marL="68580" marR="68580" marT="0" marB="0"/>
                </a:tc>
              </a:tr>
              <a:tr h="306509">
                <a:tc>
                  <a:txBody>
                    <a:bodyPr/>
                    <a:lstStyle/>
                    <a:p>
                      <a:pPr algn="just">
                        <a:lnSpc>
                          <a:spcPct val="115000"/>
                        </a:lnSpc>
                        <a:spcAft>
                          <a:spcPts val="0"/>
                        </a:spcAft>
                      </a:pPr>
                      <a:r>
                        <a:rPr lang="it-IT" sz="1200">
                          <a:effectLst/>
                        </a:rPr>
                        <a:t>Monte Donato</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48,17%</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47,45%</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31,16%</a:t>
                      </a:r>
                      <a:endParaRPr lang="it-IT" sz="1100">
                        <a:effectLst/>
                        <a:latin typeface="Calibri"/>
                        <a:ea typeface="Calibri"/>
                        <a:cs typeface="Times New Roman"/>
                      </a:endParaRPr>
                    </a:p>
                  </a:txBody>
                  <a:tcPr marL="68580" marR="68580" marT="0" marB="0"/>
                </a:tc>
              </a:tr>
              <a:tr h="306509">
                <a:tc>
                  <a:txBody>
                    <a:bodyPr/>
                    <a:lstStyle/>
                    <a:p>
                      <a:pPr algn="just">
                        <a:lnSpc>
                          <a:spcPct val="115000"/>
                        </a:lnSpc>
                        <a:spcAft>
                          <a:spcPts val="0"/>
                        </a:spcAft>
                      </a:pPr>
                      <a:r>
                        <a:rPr lang="it-IT" sz="1200">
                          <a:effectLst/>
                        </a:rPr>
                        <a:t>Castelmaggiore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26,07%</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11%</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5%</a:t>
                      </a:r>
                      <a:endParaRPr lang="it-IT" sz="1100" dirty="0">
                        <a:effectLst/>
                        <a:latin typeface="Calibri"/>
                        <a:ea typeface="Calibri"/>
                        <a:cs typeface="Times New Roman"/>
                      </a:endParaRPr>
                    </a:p>
                  </a:txBody>
                  <a:tcPr marL="68580" marR="68580" marT="0" marB="0"/>
                </a:tc>
              </a:tr>
            </a:tbl>
          </a:graphicData>
        </a:graphic>
      </p:graphicFrame>
      <p:sp>
        <p:nvSpPr>
          <p:cNvPr id="8" name="Rettangolo 7"/>
          <p:cNvSpPr/>
          <p:nvPr/>
        </p:nvSpPr>
        <p:spPr>
          <a:xfrm>
            <a:off x="4571996" y="5876473"/>
            <a:ext cx="665567" cy="307777"/>
          </a:xfrm>
          <a:prstGeom prst="rect">
            <a:avLst/>
          </a:prstGeom>
        </p:spPr>
        <p:txBody>
          <a:bodyPr wrap="none">
            <a:spAutoFit/>
          </a:bodyPr>
          <a:lstStyle/>
          <a:p>
            <a:pPr lvl="0" algn="just" fontAlgn="base">
              <a:spcBef>
                <a:spcPct val="0"/>
              </a:spcBef>
              <a:spcAft>
                <a:spcPct val="0"/>
              </a:spcAft>
            </a:pPr>
            <a:r>
              <a:rPr lang="it-IT" altLang="it-IT" sz="1400" dirty="0" smtClean="0">
                <a:ea typeface="Calibri" pitchFamily="34" charset="0"/>
                <a:cs typeface="Times New Roman" pitchFamily="18" charset="0"/>
              </a:rPr>
              <a:t>Fig.1.6</a:t>
            </a:r>
            <a:endParaRPr lang="it-IT" altLang="it-IT" sz="1400" dirty="0">
              <a:cs typeface="Arial" pitchFamily="34" charset="0"/>
            </a:endParaRPr>
          </a:p>
        </p:txBody>
      </p:sp>
    </p:spTree>
    <p:extLst>
      <p:ext uri="{BB962C8B-B14F-4D97-AF65-F5344CB8AC3E}">
        <p14:creationId xmlns:p14="http://schemas.microsoft.com/office/powerpoint/2010/main" val="2219218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15</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ttangolo 1"/>
          <p:cNvSpPr/>
          <p:nvPr/>
        </p:nvSpPr>
        <p:spPr>
          <a:xfrm>
            <a:off x="1259632" y="116632"/>
            <a:ext cx="7416824" cy="1446550"/>
          </a:xfrm>
          <a:prstGeom prst="rect">
            <a:avLst/>
          </a:prstGeom>
        </p:spPr>
        <p:txBody>
          <a:bodyPr wrap="square">
            <a:spAutoFit/>
          </a:bodyPr>
          <a:lstStyle/>
          <a:p>
            <a:pPr algn="just"/>
            <a:r>
              <a:rPr lang="it-IT" sz="1400" dirty="0"/>
              <a:t>La copertura di ogni trasmettitore urbano risulta bassa, ad eccezione dei trasmettitori posti in collina dove la copertura outdoor e mobile risulta </a:t>
            </a:r>
            <a:r>
              <a:rPr lang="it-IT" sz="1400" dirty="0" err="1"/>
              <a:t>piu’</a:t>
            </a:r>
            <a:r>
              <a:rPr lang="it-IT" sz="1400" dirty="0"/>
              <a:t> elevata. Questi ultimi infatti essendo situati in zona collinare sfruttano la linea di vista con il ricevitore e di conseguenza diminuisce la diffrazione favorendo quindi la copertura.</a:t>
            </a:r>
          </a:p>
          <a:p>
            <a:pPr algn="just"/>
            <a:r>
              <a:rPr lang="it-IT" sz="1400" dirty="0"/>
              <a:t>Si è pertanto cercato di sfruttare la posizione di ogni trasmettitore per rilevare la copertura ottima. </a:t>
            </a:r>
            <a:r>
              <a:rPr lang="it-IT" sz="1400" dirty="0" err="1"/>
              <a:t>Cosi’</a:t>
            </a:r>
            <a:r>
              <a:rPr lang="it-IT" sz="1400" dirty="0"/>
              <a:t> si sono scelti 3 trasmettitori e si è analizzata la rete SFN costruita dagli impianti seguenti</a:t>
            </a:r>
            <a:r>
              <a:rPr lang="it-IT" dirty="0"/>
              <a:t>:</a:t>
            </a:r>
          </a:p>
        </p:txBody>
      </p:sp>
      <p:graphicFrame>
        <p:nvGraphicFramePr>
          <p:cNvPr id="3" name="Tabella 2"/>
          <p:cNvGraphicFramePr>
            <a:graphicFrameLocks noGrp="1"/>
          </p:cNvGraphicFramePr>
          <p:nvPr>
            <p:extLst>
              <p:ext uri="{D42A27DB-BD31-4B8C-83A1-F6EECF244321}">
                <p14:modId xmlns:p14="http://schemas.microsoft.com/office/powerpoint/2010/main" val="3416013792"/>
              </p:ext>
            </p:extLst>
          </p:nvPr>
        </p:nvGraphicFramePr>
        <p:xfrm>
          <a:off x="1391964" y="3857387"/>
          <a:ext cx="4897755" cy="841248"/>
        </p:xfrm>
        <a:graphic>
          <a:graphicData uri="http://schemas.openxmlformats.org/drawingml/2006/table">
            <a:tbl>
              <a:tblPr firstRow="1" firstCol="1" bandRow="1">
                <a:tableStyleId>{5C22544A-7EE6-4342-B048-85BDC9FD1C3A}</a:tableStyleId>
              </a:tblPr>
              <a:tblGrid>
                <a:gridCol w="1578610"/>
                <a:gridCol w="1296035"/>
                <a:gridCol w="1206500"/>
                <a:gridCol w="816610"/>
              </a:tblGrid>
              <a:tr h="0">
                <a:tc>
                  <a:txBody>
                    <a:bodyPr/>
                    <a:lstStyle/>
                    <a:p>
                      <a:pPr algn="just">
                        <a:lnSpc>
                          <a:spcPct val="115000"/>
                        </a:lnSpc>
                        <a:spcAft>
                          <a:spcPts val="0"/>
                        </a:spcAft>
                      </a:pPr>
                      <a:r>
                        <a:rPr lang="it-IT" sz="1200" dirty="0">
                          <a:effectLst/>
                        </a:rPr>
                        <a:t>3 impianti</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dirty="0">
                          <a:effectLst/>
                        </a:rPr>
                        <a:t>Area urbana</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68,23%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57,33%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 </a:t>
                      </a:r>
                      <a:endParaRPr lang="it-IT" sz="1100" dirty="0">
                        <a:effectLst/>
                      </a:endParaRPr>
                    </a:p>
                    <a:p>
                      <a:pPr algn="just">
                        <a:lnSpc>
                          <a:spcPct val="115000"/>
                        </a:lnSpc>
                        <a:spcAft>
                          <a:spcPts val="0"/>
                        </a:spcAft>
                      </a:pPr>
                      <a:r>
                        <a:rPr lang="it-IT" sz="1200" dirty="0">
                          <a:effectLst/>
                        </a:rPr>
                        <a:t>42,06%</a:t>
                      </a:r>
                      <a:endParaRPr lang="it-IT" sz="1100" dirty="0">
                        <a:effectLst/>
                      </a:endParaRPr>
                    </a:p>
                    <a:p>
                      <a:pPr algn="just">
                        <a:lnSpc>
                          <a:spcPct val="115000"/>
                        </a:lnSpc>
                        <a:spcAft>
                          <a:spcPts val="0"/>
                        </a:spcAft>
                      </a:pPr>
                      <a:r>
                        <a:rPr lang="it-IT" sz="1200" dirty="0">
                          <a:effectLst/>
                        </a:rPr>
                        <a:t> </a:t>
                      </a:r>
                      <a:endParaRPr lang="it-IT" sz="1100" dirty="0">
                        <a:effectLst/>
                        <a:latin typeface="Calibri"/>
                        <a:ea typeface="Calibri"/>
                        <a:cs typeface="Times New Roman"/>
                      </a:endParaRPr>
                    </a:p>
                  </a:txBody>
                  <a:tcPr marL="68580" marR="68580" marT="0" marB="0"/>
                </a:tc>
              </a:tr>
            </a:tbl>
          </a:graphicData>
        </a:graphic>
      </p:graphicFrame>
      <p:sp>
        <p:nvSpPr>
          <p:cNvPr id="5" name="Rectangle 1"/>
          <p:cNvSpPr>
            <a:spLocks noChangeArrowheads="1"/>
          </p:cNvSpPr>
          <p:nvPr/>
        </p:nvSpPr>
        <p:spPr bwMode="auto">
          <a:xfrm>
            <a:off x="1403648" y="1813378"/>
            <a:ext cx="7882986"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Char char="•"/>
              <a:tabLst/>
            </a:pPr>
            <a:endParaRPr kumimoji="0" lang="it-IT" altLang="it-IT" sz="1200" b="1" i="0" u="none" strike="noStrike" cap="none" normalizeH="0" baseline="0" dirty="0" smtClean="0">
              <a:ln>
                <a:noFill/>
              </a:ln>
              <a:solidFill>
                <a:schemeClr val="tx1"/>
              </a:solidFill>
              <a:effectLst/>
              <a:latin typeface="Helvetica"/>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Char char="•"/>
              <a:tabLst/>
            </a:pPr>
            <a:endParaRPr lang="it-IT" altLang="it-IT" sz="1200" b="1" dirty="0">
              <a:latin typeface="Helvetica"/>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Char char="•"/>
              <a:tabLst/>
            </a:pPr>
            <a:endPar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Char char="•"/>
              <a:tabLst/>
            </a:pPr>
            <a:endParaRPr lang="it-IT" altLang="it-IT" sz="1200" dirty="0">
              <a:latin typeface="Helvetica"/>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Char char="•"/>
              <a:tabLst/>
            </a:pPr>
            <a:endPar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Char char="•"/>
              <a:tabLst/>
            </a:pPr>
            <a:r>
              <a:rPr kumimoji="0" lang="it-IT" altLang="it-IT" sz="1400" b="0" i="0" u="none" strike="noStrike" cap="none" normalizeH="0" baseline="0" dirty="0" smtClean="0">
                <a:ln>
                  <a:noFill/>
                </a:ln>
                <a:solidFill>
                  <a:schemeClr val="tx1"/>
                </a:solidFill>
                <a:effectLst/>
                <a:latin typeface="+mn-lt"/>
                <a:ea typeface="Calibri" pitchFamily="34" charset="0"/>
                <a:cs typeface="Times New Roman" pitchFamily="18" charset="0"/>
              </a:rPr>
              <a:t>Colle dell’Osservanza,</a:t>
            </a:r>
            <a:endParaRPr kumimoji="0" lang="it-IT" altLang="it-IT" sz="1400" b="0" i="0" u="none" strike="noStrike" cap="none" normalizeH="0" baseline="0" dirty="0" smtClean="0">
              <a:ln>
                <a:noFill/>
              </a:ln>
              <a:solidFill>
                <a:schemeClr val="tx1"/>
              </a:solidFill>
              <a:effectLst/>
              <a:latin typeface="+mn-lt"/>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400" b="0" i="0" u="none" strike="noStrike" cap="none" normalizeH="0" baseline="0" dirty="0" smtClean="0">
                <a:ln>
                  <a:noFill/>
                </a:ln>
                <a:solidFill>
                  <a:schemeClr val="tx1"/>
                </a:solidFill>
                <a:effectLst/>
                <a:latin typeface="+mn-lt"/>
                <a:ea typeface="Calibri" pitchFamily="34" charset="0"/>
                <a:cs typeface="Times New Roman" pitchFamily="18" charset="0"/>
              </a:rPr>
              <a:t>Via Calzoni,</a:t>
            </a:r>
            <a:endParaRPr kumimoji="0" lang="it-IT" altLang="it-IT" sz="1400" b="0" i="0" u="none" strike="noStrike" cap="none" normalizeH="0" baseline="0" dirty="0" smtClean="0">
              <a:ln>
                <a:noFill/>
              </a:ln>
              <a:solidFill>
                <a:schemeClr val="tx1"/>
              </a:solidFill>
              <a:effectLst/>
              <a:latin typeface="+mn-lt"/>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400" b="0" i="0" u="none" strike="noStrike" cap="none" normalizeH="0" baseline="0" dirty="0" smtClean="0">
                <a:ln>
                  <a:noFill/>
                </a:ln>
                <a:solidFill>
                  <a:schemeClr val="tx1"/>
                </a:solidFill>
                <a:effectLst/>
                <a:latin typeface="+mn-lt"/>
                <a:ea typeface="Calibri" pitchFamily="34" charset="0"/>
                <a:cs typeface="Times New Roman" pitchFamily="18" charset="0"/>
              </a:rPr>
              <a:t>Via Milazzo.</a:t>
            </a:r>
            <a:endParaRPr kumimoji="0" lang="it-IT" altLang="it-IT" sz="1400" b="0" i="0" u="none" strike="noStrike" cap="none" normalizeH="0" baseline="0" dirty="0" smtClean="0">
              <a:ln>
                <a:noFill/>
              </a:ln>
              <a:solidFill>
                <a:schemeClr val="tx1"/>
              </a:solidFill>
              <a:effectLst/>
              <a:latin typeface="+mn-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smtClean="0">
                <a:ln>
                  <a:noFill/>
                </a:ln>
                <a:solidFill>
                  <a:schemeClr val="tx1"/>
                </a:solidFill>
                <a:effectLst/>
                <a:latin typeface="+mn-lt"/>
                <a:ea typeface="Calibri" pitchFamily="34" charset="0"/>
                <a:cs typeface="Times New Roman" pitchFamily="18" charset="0"/>
              </a:rPr>
              <a:t>La cui copertura urbana viene evidenziata nella tabella seguente:</a:t>
            </a:r>
            <a:endParaRPr kumimoji="0" lang="it-IT" altLang="it-IT" sz="1400" b="0" i="0" u="none" strike="noStrike" cap="none" normalizeH="0" baseline="0" dirty="0" smtClean="0">
              <a:ln>
                <a:noFill/>
              </a:ln>
              <a:solidFill>
                <a:schemeClr val="tx1"/>
              </a:solidFill>
              <a:effectLst/>
              <a:latin typeface="+mn-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smtClean="0">
                <a:ln>
                  <a:noFill/>
                </a:ln>
                <a:solidFill>
                  <a:schemeClr val="tx1"/>
                </a:solidFill>
                <a:effectLst/>
                <a:latin typeface="+mn-lt"/>
                <a:ea typeface="Calibri" pitchFamily="34" charset="0"/>
                <a:cs typeface="Times New Roman" pitchFamily="18" charset="0"/>
              </a:rPr>
              <a:t>                                                           </a:t>
            </a:r>
            <a:r>
              <a:rPr kumimoji="0" lang="it-IT" altLang="it-IT" sz="1400" b="0" i="0" u="none" strike="noStrike" cap="none" normalizeH="0" baseline="0" dirty="0" err="1" smtClean="0">
                <a:ln>
                  <a:noFill/>
                </a:ln>
                <a:solidFill>
                  <a:schemeClr val="tx1"/>
                </a:solidFill>
                <a:effectLst/>
                <a:latin typeface="+mn-lt"/>
                <a:ea typeface="Calibri" pitchFamily="34" charset="0"/>
                <a:cs typeface="Times New Roman" pitchFamily="18" charset="0"/>
              </a:rPr>
              <a:t>Tab</a:t>
            </a:r>
            <a:r>
              <a:rPr kumimoji="0" lang="it-IT" altLang="it-IT" sz="1400" b="0" i="0" u="none" strike="noStrike" cap="none" normalizeH="0" baseline="0" dirty="0" smtClean="0">
                <a:ln>
                  <a:noFill/>
                </a:ln>
                <a:solidFill>
                  <a:schemeClr val="tx1"/>
                </a:solidFill>
                <a:effectLst/>
                <a:latin typeface="+mn-lt"/>
                <a:ea typeface="Calibri" pitchFamily="34" charset="0"/>
                <a:cs typeface="Times New Roman" pitchFamily="18" charset="0"/>
              </a:rPr>
              <a:t>. 6</a:t>
            </a:r>
            <a:endParaRPr kumimoji="0" lang="it-IT" altLang="it-IT" sz="1400" b="0" i="0" u="none" strike="noStrike" cap="none" normalizeH="0" baseline="0" dirty="0" smtClean="0">
              <a:ln>
                <a:noFill/>
              </a:ln>
              <a:solidFill>
                <a:schemeClr val="tx1"/>
              </a:solidFill>
              <a:effectLst/>
              <a:latin typeface="+mn-lt"/>
            </a:endParaRPr>
          </a:p>
        </p:txBody>
      </p:sp>
    </p:spTree>
    <p:extLst>
      <p:ext uri="{BB962C8B-B14F-4D97-AF65-F5344CB8AC3E}">
        <p14:creationId xmlns:p14="http://schemas.microsoft.com/office/powerpoint/2010/main" val="3674608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16</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ttangolo 1"/>
          <p:cNvSpPr/>
          <p:nvPr/>
        </p:nvSpPr>
        <p:spPr>
          <a:xfrm>
            <a:off x="1259632" y="116632"/>
            <a:ext cx="7416824" cy="2677656"/>
          </a:xfrm>
          <a:prstGeom prst="rect">
            <a:avLst/>
          </a:prstGeom>
        </p:spPr>
        <p:txBody>
          <a:bodyPr wrap="square">
            <a:spAutoFit/>
          </a:bodyPr>
          <a:lstStyle/>
          <a:p>
            <a:r>
              <a:rPr lang="it-IT" sz="1400" dirty="0"/>
              <a:t>Si </a:t>
            </a:r>
            <a:r>
              <a:rPr lang="it-IT" sz="1400" dirty="0" err="1"/>
              <a:t>puo’</a:t>
            </a:r>
            <a:r>
              <a:rPr lang="it-IT" sz="1400" dirty="0"/>
              <a:t> quindi rilevare il comportamento dell’interferenza interna , che causa la diminuzione della copertura descritta per i trasmettitori in esame in ricezione OUTDOOR, MOBILE. In ricezione INDOOR si verifica un valore in parte buono anche se si considera un BPL notevolmente svantaggioso di 12 dB. </a:t>
            </a:r>
            <a:r>
              <a:rPr lang="it-IT" sz="1400" dirty="0" err="1"/>
              <a:t>Pero’</a:t>
            </a:r>
            <a:r>
              <a:rPr lang="it-IT" sz="1400" dirty="0"/>
              <a:t> in seguito si </a:t>
            </a:r>
            <a:r>
              <a:rPr lang="it-IT" sz="1400" dirty="0" err="1"/>
              <a:t>cerchera’</a:t>
            </a:r>
            <a:r>
              <a:rPr lang="it-IT" sz="1400" dirty="0"/>
              <a:t> di garantire una buona copertura vicina al valore ottimo aggiungendo i trasmettitori rimasti.</a:t>
            </a:r>
          </a:p>
          <a:p>
            <a:r>
              <a:rPr lang="it-IT" sz="1400" dirty="0"/>
              <a:t>Nella tabella 7 sono rappresentate le coperture della rete SFN con 5 trasmettitori:</a:t>
            </a:r>
          </a:p>
          <a:p>
            <a:pPr lvl="0"/>
            <a:endParaRPr lang="it-IT" sz="1400" dirty="0" smtClean="0"/>
          </a:p>
          <a:p>
            <a:pPr lvl="0"/>
            <a:r>
              <a:rPr lang="it-IT" sz="1400" dirty="0" smtClean="0"/>
              <a:t>- Colle </a:t>
            </a:r>
            <a:r>
              <a:rPr lang="it-IT" sz="1400" dirty="0"/>
              <a:t>dell’Osservanza,</a:t>
            </a:r>
          </a:p>
          <a:p>
            <a:pPr lvl="0"/>
            <a:r>
              <a:rPr lang="it-IT" sz="1400" dirty="0" smtClean="0"/>
              <a:t>-Via </a:t>
            </a:r>
            <a:r>
              <a:rPr lang="it-IT" sz="1400" dirty="0"/>
              <a:t>Calzoni,</a:t>
            </a:r>
          </a:p>
          <a:p>
            <a:pPr lvl="0"/>
            <a:r>
              <a:rPr lang="it-IT" sz="1400" dirty="0" smtClean="0"/>
              <a:t>-Via </a:t>
            </a:r>
            <a:r>
              <a:rPr lang="it-IT" sz="1400" dirty="0"/>
              <a:t>Milazzo,</a:t>
            </a:r>
          </a:p>
          <a:p>
            <a:pPr lvl="0"/>
            <a:r>
              <a:rPr lang="it-IT" sz="1400" dirty="0" smtClean="0"/>
              <a:t>-San </a:t>
            </a:r>
            <a:r>
              <a:rPr lang="it-IT" sz="1400" dirty="0"/>
              <a:t>Luca,</a:t>
            </a:r>
          </a:p>
          <a:p>
            <a:pPr lvl="0"/>
            <a:r>
              <a:rPr lang="it-IT" sz="1400" dirty="0" smtClean="0"/>
              <a:t>-Via </a:t>
            </a:r>
            <a:r>
              <a:rPr lang="it-IT" sz="1400" dirty="0"/>
              <a:t>Triumvirato.</a:t>
            </a:r>
          </a:p>
        </p:txBody>
      </p:sp>
      <p:graphicFrame>
        <p:nvGraphicFramePr>
          <p:cNvPr id="4" name="Tabella 3"/>
          <p:cNvGraphicFramePr>
            <a:graphicFrameLocks noGrp="1"/>
          </p:cNvGraphicFramePr>
          <p:nvPr>
            <p:extLst>
              <p:ext uri="{D42A27DB-BD31-4B8C-83A1-F6EECF244321}">
                <p14:modId xmlns:p14="http://schemas.microsoft.com/office/powerpoint/2010/main" val="3670134635"/>
              </p:ext>
            </p:extLst>
          </p:nvPr>
        </p:nvGraphicFramePr>
        <p:xfrm>
          <a:off x="1368110" y="3573016"/>
          <a:ext cx="5617229" cy="1334223"/>
        </p:xfrm>
        <a:graphic>
          <a:graphicData uri="http://schemas.openxmlformats.org/drawingml/2006/table">
            <a:tbl>
              <a:tblPr firstRow="1" firstCol="1" bandRow="1">
                <a:tableStyleId>{5C22544A-7EE6-4342-B048-85BDC9FD1C3A}</a:tableStyleId>
              </a:tblPr>
              <a:tblGrid>
                <a:gridCol w="1810506"/>
                <a:gridCol w="1486421"/>
                <a:gridCol w="1383733"/>
                <a:gridCol w="936569"/>
              </a:tblGrid>
              <a:tr h="323492">
                <a:tc>
                  <a:txBody>
                    <a:bodyPr/>
                    <a:lstStyle/>
                    <a:p>
                      <a:pPr algn="just">
                        <a:lnSpc>
                          <a:spcPct val="115000"/>
                        </a:lnSpc>
                        <a:spcAft>
                          <a:spcPts val="0"/>
                        </a:spcAft>
                      </a:pPr>
                      <a:r>
                        <a:rPr lang="it-IT" sz="1200" dirty="0">
                          <a:effectLst/>
                        </a:rPr>
                        <a:t>5 impianti</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1010731">
                <a:tc>
                  <a:txBody>
                    <a:bodyPr/>
                    <a:lstStyle/>
                    <a:p>
                      <a:pPr algn="just">
                        <a:lnSpc>
                          <a:spcPct val="115000"/>
                        </a:lnSpc>
                        <a:spcAft>
                          <a:spcPts val="0"/>
                        </a:spcAft>
                      </a:pPr>
                      <a:r>
                        <a:rPr lang="it-IT" sz="1200" dirty="0">
                          <a:effectLst/>
                        </a:rPr>
                        <a:t>Area urbana</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73,83%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58,15%</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 </a:t>
                      </a:r>
                      <a:endParaRPr lang="it-IT" sz="1100" dirty="0">
                        <a:effectLst/>
                      </a:endParaRPr>
                    </a:p>
                    <a:p>
                      <a:pPr algn="just">
                        <a:lnSpc>
                          <a:spcPct val="115000"/>
                        </a:lnSpc>
                        <a:spcAft>
                          <a:spcPts val="0"/>
                        </a:spcAft>
                      </a:pPr>
                      <a:endParaRPr lang="it-IT" sz="1200" dirty="0" smtClean="0">
                        <a:effectLst/>
                      </a:endParaRPr>
                    </a:p>
                    <a:p>
                      <a:pPr algn="just">
                        <a:lnSpc>
                          <a:spcPct val="115000"/>
                        </a:lnSpc>
                        <a:spcAft>
                          <a:spcPts val="0"/>
                        </a:spcAft>
                      </a:pPr>
                      <a:r>
                        <a:rPr lang="it-IT" sz="1200" dirty="0" smtClean="0">
                          <a:effectLst/>
                        </a:rPr>
                        <a:t>47,96</a:t>
                      </a:r>
                      <a:r>
                        <a:rPr lang="it-IT" sz="1200" dirty="0">
                          <a:effectLst/>
                        </a:rPr>
                        <a:t>%</a:t>
                      </a:r>
                      <a:endParaRPr lang="it-IT" sz="1100" dirty="0">
                        <a:effectLst/>
                      </a:endParaRPr>
                    </a:p>
                    <a:p>
                      <a:pPr algn="just">
                        <a:lnSpc>
                          <a:spcPct val="115000"/>
                        </a:lnSpc>
                        <a:spcAft>
                          <a:spcPts val="0"/>
                        </a:spcAft>
                      </a:pPr>
                      <a:r>
                        <a:rPr lang="it-IT" sz="1200" dirty="0">
                          <a:effectLst/>
                        </a:rPr>
                        <a:t> </a:t>
                      </a:r>
                      <a:endParaRPr lang="it-IT" sz="1100" dirty="0">
                        <a:effectLst/>
                        <a:latin typeface="Calibri"/>
                        <a:ea typeface="Calibri"/>
                        <a:cs typeface="Times New Roman"/>
                      </a:endParaRPr>
                    </a:p>
                  </a:txBody>
                  <a:tcPr marL="68580" marR="68580" marT="0" marB="0"/>
                </a:tc>
              </a:tr>
            </a:tbl>
          </a:graphicData>
        </a:graphic>
      </p:graphicFrame>
      <p:sp>
        <p:nvSpPr>
          <p:cNvPr id="18" name="Rectangle 1"/>
          <p:cNvSpPr>
            <a:spLocks noChangeArrowheads="1"/>
          </p:cNvSpPr>
          <p:nvPr/>
        </p:nvSpPr>
        <p:spPr bwMode="auto">
          <a:xfrm>
            <a:off x="1331640" y="2852936"/>
            <a:ext cx="521532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La copertura urbana dei precedenti </a:t>
            </a:r>
            <a:r>
              <a:rPr kumimoji="0" lang="it-IT" altLang="it-IT" sz="1200" b="0" i="0" u="none" strike="noStrike" cap="none" normalizeH="0" baseline="0" dirty="0" smtClean="0">
                <a:ln>
                  <a:noFill/>
                </a:ln>
                <a:solidFill>
                  <a:schemeClr val="tx1"/>
                </a:solidFill>
                <a:effectLst/>
                <a:latin typeface="Calibri"/>
                <a:ea typeface="Calibri" pitchFamily="34" charset="0"/>
                <a:cs typeface="Times New Roman" pitchFamily="18" charset="0"/>
              </a:rPr>
              <a:t>è</a:t>
            </a: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rappresentata in seguito(vedi </a:t>
            </a:r>
            <a:r>
              <a:rPr kumimoji="0" lang="it-IT" altLang="it-IT" sz="1200" b="0" i="0" u="none" strike="noStrike" cap="none" normalizeH="0" baseline="0" dirty="0" err="1" smtClean="0">
                <a:ln>
                  <a:noFill/>
                </a:ln>
                <a:solidFill>
                  <a:schemeClr val="tx1"/>
                </a:solidFill>
                <a:effectLst/>
                <a:latin typeface="Helvetica"/>
                <a:ea typeface="Calibri" pitchFamily="34" charset="0"/>
                <a:cs typeface="Times New Roman" pitchFamily="18" charset="0"/>
              </a:rPr>
              <a:t>Tab</a:t>
            </a: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7).</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r>
              <a:rPr kumimoji="0" lang="it-IT" altLang="it-IT" sz="1200" b="0" i="0" u="none" strike="noStrike" cap="none" normalizeH="0" baseline="0" dirty="0" err="1" smtClean="0">
                <a:ln>
                  <a:noFill/>
                </a:ln>
                <a:solidFill>
                  <a:schemeClr val="tx1"/>
                </a:solidFill>
                <a:effectLst/>
                <a:latin typeface="Helvetica"/>
                <a:ea typeface="Calibri" pitchFamily="34" charset="0"/>
                <a:cs typeface="Times New Roman" pitchFamily="18" charset="0"/>
              </a:rPr>
              <a:t>Tab</a:t>
            </a: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7</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600242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17</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ttangolo 2"/>
          <p:cNvSpPr/>
          <p:nvPr/>
        </p:nvSpPr>
        <p:spPr>
          <a:xfrm>
            <a:off x="1115616" y="474345"/>
            <a:ext cx="7416824" cy="3323987"/>
          </a:xfrm>
          <a:prstGeom prst="rect">
            <a:avLst/>
          </a:prstGeom>
        </p:spPr>
        <p:txBody>
          <a:bodyPr wrap="square">
            <a:spAutoFit/>
          </a:bodyPr>
          <a:lstStyle/>
          <a:p>
            <a:r>
              <a:rPr lang="it-IT" sz="1400" dirty="0"/>
              <a:t>Si </a:t>
            </a:r>
            <a:r>
              <a:rPr lang="it-IT" sz="1400" dirty="0" err="1"/>
              <a:t>puo’</a:t>
            </a:r>
            <a:r>
              <a:rPr lang="it-IT" sz="1400" dirty="0"/>
              <a:t> vedere nella </a:t>
            </a:r>
            <a:r>
              <a:rPr lang="it-IT" sz="1400" dirty="0" err="1"/>
              <a:t>Tab</a:t>
            </a:r>
            <a:r>
              <a:rPr lang="it-IT" sz="1400" dirty="0"/>
              <a:t>. 7 come aumentando il numero dei trasmettitori da 3 a 5 , la copertura urbana cresca sia in ricezione OUTDOOR che MOBILE e INDOOR. </a:t>
            </a:r>
            <a:r>
              <a:rPr lang="it-IT" sz="1400" dirty="0" err="1"/>
              <a:t>Cio’</a:t>
            </a:r>
            <a:r>
              <a:rPr lang="it-IT" sz="1400" dirty="0"/>
              <a:t> è particolarmente dovuto alla somma dei contributi di segnale utile che provengono dai vari trasmettitori e che rientrano nell’intervallo di guardia del ricevitore.</a:t>
            </a:r>
          </a:p>
          <a:p>
            <a:r>
              <a:rPr lang="it-IT" sz="1400" dirty="0"/>
              <a:t>Si </a:t>
            </a:r>
            <a:r>
              <a:rPr lang="it-IT" sz="1400" dirty="0" err="1"/>
              <a:t>puo’</a:t>
            </a:r>
            <a:r>
              <a:rPr lang="it-IT" sz="1400" dirty="0"/>
              <a:t> infatti notare che aumentando ancora il numero dei trasmettitori ed aggiungendo altri 3 trasmettitori si ha una copertura migliore della precedente. Gli 8 impianti utilizzati nella stessa rete SFN sono:</a:t>
            </a:r>
          </a:p>
          <a:p>
            <a:pPr lvl="0"/>
            <a:r>
              <a:rPr lang="it-IT" sz="1400" dirty="0" smtClean="0"/>
              <a:t>-Colle </a:t>
            </a:r>
            <a:r>
              <a:rPr lang="it-IT" sz="1400" dirty="0"/>
              <a:t>dell’Osservanza,</a:t>
            </a:r>
          </a:p>
          <a:p>
            <a:pPr lvl="0"/>
            <a:r>
              <a:rPr lang="it-IT" sz="1400" dirty="0" smtClean="0"/>
              <a:t>-Via </a:t>
            </a:r>
            <a:r>
              <a:rPr lang="it-IT" sz="1400" dirty="0"/>
              <a:t>Calzoni,</a:t>
            </a:r>
          </a:p>
          <a:p>
            <a:pPr lvl="0"/>
            <a:r>
              <a:rPr lang="it-IT" sz="1400" dirty="0" smtClean="0"/>
              <a:t>-Via </a:t>
            </a:r>
            <a:r>
              <a:rPr lang="it-IT" sz="1400" dirty="0"/>
              <a:t>Milazzo,</a:t>
            </a:r>
          </a:p>
          <a:p>
            <a:pPr lvl="0"/>
            <a:r>
              <a:rPr lang="it-IT" sz="1400" dirty="0" smtClean="0"/>
              <a:t>-San </a:t>
            </a:r>
            <a:r>
              <a:rPr lang="it-IT" sz="1400" dirty="0"/>
              <a:t>Luca,</a:t>
            </a:r>
          </a:p>
          <a:p>
            <a:pPr lvl="0"/>
            <a:r>
              <a:rPr lang="it-IT" sz="1400" dirty="0" smtClean="0"/>
              <a:t>-Via </a:t>
            </a:r>
            <a:r>
              <a:rPr lang="it-IT" sz="1400" dirty="0"/>
              <a:t>Triumvirato,</a:t>
            </a:r>
          </a:p>
          <a:p>
            <a:pPr lvl="0"/>
            <a:r>
              <a:rPr lang="it-IT" sz="1400" dirty="0" smtClean="0"/>
              <a:t>-Via </a:t>
            </a:r>
            <a:r>
              <a:rPr lang="it-IT" sz="1400" dirty="0"/>
              <a:t>Ferrarese,</a:t>
            </a:r>
          </a:p>
          <a:p>
            <a:pPr lvl="0"/>
            <a:r>
              <a:rPr lang="it-IT" sz="1400" dirty="0" smtClean="0"/>
              <a:t>-Via </a:t>
            </a:r>
            <a:r>
              <a:rPr lang="it-IT" sz="1400" dirty="0" err="1"/>
              <a:t>Sthendal</a:t>
            </a:r>
            <a:r>
              <a:rPr lang="it-IT" sz="1400" dirty="0"/>
              <a:t>,</a:t>
            </a:r>
          </a:p>
          <a:p>
            <a:pPr lvl="0"/>
            <a:r>
              <a:rPr lang="it-IT" sz="1400" dirty="0" smtClean="0"/>
              <a:t>-Via </a:t>
            </a:r>
            <a:r>
              <a:rPr lang="it-IT" sz="1400" dirty="0"/>
              <a:t>Tipografo.</a:t>
            </a:r>
          </a:p>
        </p:txBody>
      </p:sp>
      <p:graphicFrame>
        <p:nvGraphicFramePr>
          <p:cNvPr id="5" name="Tabella 4"/>
          <p:cNvGraphicFramePr>
            <a:graphicFrameLocks noGrp="1"/>
          </p:cNvGraphicFramePr>
          <p:nvPr>
            <p:extLst>
              <p:ext uri="{D42A27DB-BD31-4B8C-83A1-F6EECF244321}">
                <p14:modId xmlns:p14="http://schemas.microsoft.com/office/powerpoint/2010/main" val="2696061391"/>
              </p:ext>
            </p:extLst>
          </p:nvPr>
        </p:nvGraphicFramePr>
        <p:xfrm>
          <a:off x="1475656" y="4822304"/>
          <a:ext cx="4897755" cy="841248"/>
        </p:xfrm>
        <a:graphic>
          <a:graphicData uri="http://schemas.openxmlformats.org/drawingml/2006/table">
            <a:tbl>
              <a:tblPr firstRow="1" firstCol="1" bandRow="1">
                <a:tableStyleId>{5C22544A-7EE6-4342-B048-85BDC9FD1C3A}</a:tableStyleId>
              </a:tblPr>
              <a:tblGrid>
                <a:gridCol w="1578610"/>
                <a:gridCol w="1296035"/>
                <a:gridCol w="1206500"/>
                <a:gridCol w="816610"/>
              </a:tblGrid>
              <a:tr h="0">
                <a:tc>
                  <a:txBody>
                    <a:bodyPr/>
                    <a:lstStyle/>
                    <a:p>
                      <a:pPr algn="just">
                        <a:lnSpc>
                          <a:spcPct val="115000"/>
                        </a:lnSpc>
                        <a:spcAft>
                          <a:spcPts val="0"/>
                        </a:spcAft>
                      </a:pPr>
                      <a:r>
                        <a:rPr lang="it-IT" sz="1200" dirty="0">
                          <a:effectLst/>
                        </a:rPr>
                        <a:t>8 impianti</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a:effectLst/>
                        </a:rPr>
                        <a:t>Area urbana</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81,06%</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67,52%</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 </a:t>
                      </a:r>
                      <a:endParaRPr lang="it-IT" sz="1100" dirty="0">
                        <a:effectLst/>
                      </a:endParaRPr>
                    </a:p>
                    <a:p>
                      <a:pPr algn="just">
                        <a:lnSpc>
                          <a:spcPct val="115000"/>
                        </a:lnSpc>
                        <a:spcAft>
                          <a:spcPts val="0"/>
                        </a:spcAft>
                      </a:pPr>
                      <a:r>
                        <a:rPr lang="it-IT" sz="1200" dirty="0">
                          <a:effectLst/>
                        </a:rPr>
                        <a:t>61,51%</a:t>
                      </a:r>
                      <a:endParaRPr lang="it-IT" sz="1100" dirty="0">
                        <a:effectLst/>
                      </a:endParaRPr>
                    </a:p>
                    <a:p>
                      <a:pPr algn="just">
                        <a:lnSpc>
                          <a:spcPct val="115000"/>
                        </a:lnSpc>
                        <a:spcAft>
                          <a:spcPts val="0"/>
                        </a:spcAft>
                      </a:pPr>
                      <a:r>
                        <a:rPr lang="it-IT" sz="1200" dirty="0">
                          <a:effectLst/>
                        </a:rPr>
                        <a:t> </a:t>
                      </a:r>
                      <a:endParaRPr lang="it-IT" sz="1100" dirty="0">
                        <a:effectLst/>
                        <a:latin typeface="Calibri"/>
                        <a:ea typeface="Calibri"/>
                        <a:cs typeface="Times New Roman"/>
                      </a:endParaRPr>
                    </a:p>
                  </a:txBody>
                  <a:tcPr marL="68580" marR="68580" marT="0" marB="0"/>
                </a:tc>
              </a:tr>
            </a:tbl>
          </a:graphicData>
        </a:graphic>
      </p:graphicFrame>
      <p:sp>
        <p:nvSpPr>
          <p:cNvPr id="6" name="Rectangle 1"/>
          <p:cNvSpPr>
            <a:spLocks noChangeArrowheads="1"/>
          </p:cNvSpPr>
          <p:nvPr/>
        </p:nvSpPr>
        <p:spPr bwMode="auto">
          <a:xfrm>
            <a:off x="1331640" y="4365104"/>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La copertura urbana dei precedenti </a:t>
            </a:r>
            <a:r>
              <a:rPr kumimoji="0" lang="it-IT" altLang="it-IT" sz="1200" b="0" i="0" u="none" strike="noStrike" cap="none" normalizeH="0" baseline="0" dirty="0" smtClean="0">
                <a:ln>
                  <a:noFill/>
                </a:ln>
                <a:solidFill>
                  <a:schemeClr val="tx1"/>
                </a:solidFill>
                <a:effectLst/>
                <a:latin typeface="Calibri"/>
                <a:ea typeface="Calibri" pitchFamily="34" charset="0"/>
                <a:cs typeface="Times New Roman" pitchFamily="18" charset="0"/>
              </a:rPr>
              <a:t>è</a:t>
            </a: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rappresentata in seguito(vedi </a:t>
            </a:r>
            <a:r>
              <a:rPr kumimoji="0" lang="it-IT" altLang="it-IT" sz="1200" b="0" i="0" u="none" strike="noStrike" cap="none" normalizeH="0" baseline="0" dirty="0" err="1" smtClean="0">
                <a:ln>
                  <a:noFill/>
                </a:ln>
                <a:solidFill>
                  <a:schemeClr val="tx1"/>
                </a:solidFill>
                <a:effectLst/>
                <a:latin typeface="Helvetica"/>
                <a:ea typeface="Calibri" pitchFamily="34" charset="0"/>
                <a:cs typeface="Times New Roman" pitchFamily="18" charset="0"/>
              </a:rPr>
              <a:t>Tab</a:t>
            </a: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8).</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r>
              <a:rPr kumimoji="0" lang="it-IT" altLang="it-IT" sz="1200" b="0" i="0" u="none" strike="noStrike" cap="none" normalizeH="0" baseline="0" dirty="0" err="1" smtClean="0">
                <a:ln>
                  <a:noFill/>
                </a:ln>
                <a:solidFill>
                  <a:schemeClr val="tx1"/>
                </a:solidFill>
                <a:effectLst/>
                <a:latin typeface="Helvetica"/>
                <a:ea typeface="Calibri" pitchFamily="34" charset="0"/>
                <a:cs typeface="Times New Roman" pitchFamily="18" charset="0"/>
              </a:rPr>
              <a:t>Tab</a:t>
            </a: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8</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024450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18</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ttangolo 1"/>
          <p:cNvSpPr/>
          <p:nvPr/>
        </p:nvSpPr>
        <p:spPr>
          <a:xfrm>
            <a:off x="1187624" y="69007"/>
            <a:ext cx="7200800" cy="4185761"/>
          </a:xfrm>
          <a:prstGeom prst="rect">
            <a:avLst/>
          </a:prstGeom>
        </p:spPr>
        <p:txBody>
          <a:bodyPr wrap="square">
            <a:spAutoFit/>
          </a:bodyPr>
          <a:lstStyle/>
          <a:p>
            <a:pPr algn="just"/>
            <a:r>
              <a:rPr lang="it-IT" sz="1400" dirty="0"/>
              <a:t>Aggiungendo, inoltre, i restanti impianti ho calcolato la copertura di una rete SFN con 14 trasmettitori accesi:</a:t>
            </a:r>
          </a:p>
          <a:p>
            <a:pPr lvl="0" algn="just"/>
            <a:r>
              <a:rPr lang="it-IT" sz="1400" dirty="0" smtClean="0"/>
              <a:t>-Colle </a:t>
            </a:r>
            <a:r>
              <a:rPr lang="it-IT" sz="1400" dirty="0"/>
              <a:t>dell’Osservanza,</a:t>
            </a:r>
          </a:p>
          <a:p>
            <a:pPr lvl="0" algn="just"/>
            <a:r>
              <a:rPr lang="it-IT" sz="1400" dirty="0"/>
              <a:t>-</a:t>
            </a:r>
            <a:r>
              <a:rPr lang="it-IT" sz="1400" dirty="0" smtClean="0"/>
              <a:t>Via </a:t>
            </a:r>
            <a:r>
              <a:rPr lang="it-IT" sz="1400" dirty="0"/>
              <a:t>Calzoni,</a:t>
            </a:r>
          </a:p>
          <a:p>
            <a:pPr lvl="0" algn="just"/>
            <a:r>
              <a:rPr lang="it-IT" sz="1400" dirty="0"/>
              <a:t>-</a:t>
            </a:r>
            <a:r>
              <a:rPr lang="it-IT" sz="1400" dirty="0" smtClean="0"/>
              <a:t>Via </a:t>
            </a:r>
            <a:r>
              <a:rPr lang="it-IT" sz="1400" dirty="0"/>
              <a:t>Milazzo,</a:t>
            </a:r>
          </a:p>
          <a:p>
            <a:pPr lvl="0" algn="just"/>
            <a:r>
              <a:rPr lang="it-IT" sz="1400" dirty="0" smtClean="0"/>
              <a:t>-San </a:t>
            </a:r>
            <a:r>
              <a:rPr lang="it-IT" sz="1400" dirty="0"/>
              <a:t>Luca,</a:t>
            </a:r>
          </a:p>
          <a:p>
            <a:pPr lvl="0" algn="just"/>
            <a:r>
              <a:rPr lang="it-IT" sz="1400" dirty="0" smtClean="0"/>
              <a:t>-Via </a:t>
            </a:r>
            <a:r>
              <a:rPr lang="it-IT" sz="1400" dirty="0"/>
              <a:t>Triumvirato,</a:t>
            </a:r>
          </a:p>
          <a:p>
            <a:pPr lvl="0" algn="just"/>
            <a:r>
              <a:rPr lang="it-IT" sz="1400" dirty="0" smtClean="0"/>
              <a:t>-Via </a:t>
            </a:r>
            <a:r>
              <a:rPr lang="it-IT" sz="1400" dirty="0"/>
              <a:t>Ferrarese,</a:t>
            </a:r>
          </a:p>
          <a:p>
            <a:pPr lvl="0" algn="just"/>
            <a:r>
              <a:rPr lang="it-IT" sz="1400" dirty="0" smtClean="0"/>
              <a:t>-Via </a:t>
            </a:r>
            <a:r>
              <a:rPr lang="it-IT" sz="1400" dirty="0" err="1"/>
              <a:t>Sthendal</a:t>
            </a:r>
            <a:r>
              <a:rPr lang="it-IT" sz="1400" dirty="0"/>
              <a:t>,</a:t>
            </a:r>
          </a:p>
          <a:p>
            <a:pPr lvl="0" algn="just"/>
            <a:r>
              <a:rPr lang="it-IT" sz="1400" dirty="0" smtClean="0"/>
              <a:t>-Via </a:t>
            </a:r>
            <a:r>
              <a:rPr lang="it-IT" sz="1400" dirty="0"/>
              <a:t>Tipografo,</a:t>
            </a:r>
          </a:p>
          <a:p>
            <a:pPr lvl="0" algn="just"/>
            <a:r>
              <a:rPr lang="it-IT" sz="1400" dirty="0" smtClean="0"/>
              <a:t>-Monte </a:t>
            </a:r>
            <a:r>
              <a:rPr lang="it-IT" sz="1400" dirty="0"/>
              <a:t>Donato,</a:t>
            </a:r>
          </a:p>
          <a:p>
            <a:pPr lvl="0" algn="just"/>
            <a:r>
              <a:rPr lang="it-IT" sz="1400" dirty="0" smtClean="0"/>
              <a:t>-Castelmaggiore</a:t>
            </a:r>
            <a:r>
              <a:rPr lang="it-IT" sz="1400" dirty="0"/>
              <a:t>,</a:t>
            </a:r>
          </a:p>
          <a:p>
            <a:pPr lvl="0" algn="just"/>
            <a:r>
              <a:rPr lang="it-IT" sz="1400" dirty="0" smtClean="0"/>
              <a:t>-Via </a:t>
            </a:r>
            <a:r>
              <a:rPr lang="it-IT" sz="1400" dirty="0"/>
              <a:t>Rialto,</a:t>
            </a:r>
          </a:p>
          <a:p>
            <a:pPr lvl="0" algn="just"/>
            <a:r>
              <a:rPr lang="it-IT" sz="1400" dirty="0" smtClean="0"/>
              <a:t>-Via </a:t>
            </a:r>
            <a:r>
              <a:rPr lang="it-IT" sz="1400" dirty="0"/>
              <a:t>Arcoveggio,</a:t>
            </a:r>
          </a:p>
          <a:p>
            <a:pPr lvl="0" algn="just"/>
            <a:r>
              <a:rPr lang="it-IT" sz="1400" dirty="0" smtClean="0"/>
              <a:t>-Via </a:t>
            </a:r>
            <a:r>
              <a:rPr lang="it-IT" sz="1400" dirty="0"/>
              <a:t>Caduti di Amola,</a:t>
            </a:r>
          </a:p>
          <a:p>
            <a:pPr lvl="0" algn="just"/>
            <a:r>
              <a:rPr lang="it-IT" sz="1400" dirty="0" smtClean="0"/>
              <a:t>-</a:t>
            </a:r>
            <a:r>
              <a:rPr lang="it-IT" sz="1400" dirty="0" err="1" smtClean="0"/>
              <a:t>Vill</a:t>
            </a:r>
            <a:r>
              <a:rPr lang="it-IT" sz="1400" dirty="0"/>
              <a:t>. Castenaso.</a:t>
            </a:r>
          </a:p>
          <a:p>
            <a:pPr algn="just"/>
            <a:r>
              <a:rPr lang="it-IT" sz="1400" dirty="0"/>
              <a:t>La copertura dei precedenti 14 trasmettitori urbani si </a:t>
            </a:r>
            <a:r>
              <a:rPr lang="it-IT" sz="1400" dirty="0" err="1"/>
              <a:t>puo’</a:t>
            </a:r>
            <a:r>
              <a:rPr lang="it-IT" sz="1400" dirty="0"/>
              <a:t> vedere in </a:t>
            </a:r>
            <a:r>
              <a:rPr lang="it-IT" sz="1400" dirty="0" err="1"/>
              <a:t>Tab</a:t>
            </a:r>
            <a:r>
              <a:rPr lang="it-IT" sz="1400" dirty="0"/>
              <a:t>. 9, dove con questo numero di impianti si riesce ad ottenere una buonissima copertura OUTDOOR e MOBILE, mentre per la copertura in ricezione INDOOR si raggiunge una copertura accettabile maggiore del 70%.</a:t>
            </a:r>
          </a:p>
        </p:txBody>
      </p:sp>
      <p:graphicFrame>
        <p:nvGraphicFramePr>
          <p:cNvPr id="4" name="Tabella 3"/>
          <p:cNvGraphicFramePr>
            <a:graphicFrameLocks noGrp="1"/>
          </p:cNvGraphicFramePr>
          <p:nvPr>
            <p:extLst>
              <p:ext uri="{D42A27DB-BD31-4B8C-83A1-F6EECF244321}">
                <p14:modId xmlns:p14="http://schemas.microsoft.com/office/powerpoint/2010/main" val="4198487110"/>
              </p:ext>
            </p:extLst>
          </p:nvPr>
        </p:nvGraphicFramePr>
        <p:xfrm>
          <a:off x="1619672" y="5013176"/>
          <a:ext cx="4897755" cy="841248"/>
        </p:xfrm>
        <a:graphic>
          <a:graphicData uri="http://schemas.openxmlformats.org/drawingml/2006/table">
            <a:tbl>
              <a:tblPr firstRow="1" firstCol="1" bandRow="1">
                <a:tableStyleId>{5C22544A-7EE6-4342-B048-85BDC9FD1C3A}</a:tableStyleId>
              </a:tblPr>
              <a:tblGrid>
                <a:gridCol w="1578610"/>
                <a:gridCol w="1296035"/>
                <a:gridCol w="1206500"/>
                <a:gridCol w="816610"/>
              </a:tblGrid>
              <a:tr h="0">
                <a:tc>
                  <a:txBody>
                    <a:bodyPr/>
                    <a:lstStyle/>
                    <a:p>
                      <a:pPr algn="just">
                        <a:lnSpc>
                          <a:spcPct val="115000"/>
                        </a:lnSpc>
                        <a:spcAft>
                          <a:spcPts val="0"/>
                        </a:spcAft>
                      </a:pPr>
                      <a:r>
                        <a:rPr lang="it-IT" sz="1200">
                          <a:effectLst/>
                        </a:rPr>
                        <a:t>14 impianti</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a:effectLst/>
                        </a:rPr>
                        <a:t>Area urbana</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89,31%</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74,44%</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 </a:t>
                      </a:r>
                      <a:endParaRPr lang="it-IT" sz="1100" dirty="0">
                        <a:effectLst/>
                      </a:endParaRPr>
                    </a:p>
                    <a:p>
                      <a:pPr algn="just">
                        <a:lnSpc>
                          <a:spcPct val="115000"/>
                        </a:lnSpc>
                        <a:spcAft>
                          <a:spcPts val="0"/>
                        </a:spcAft>
                      </a:pPr>
                      <a:r>
                        <a:rPr lang="it-IT" sz="1200" dirty="0">
                          <a:effectLst/>
                        </a:rPr>
                        <a:t>70,37%</a:t>
                      </a:r>
                      <a:endParaRPr lang="it-IT" sz="1100" dirty="0">
                        <a:effectLst/>
                      </a:endParaRPr>
                    </a:p>
                    <a:p>
                      <a:pPr algn="just">
                        <a:lnSpc>
                          <a:spcPct val="115000"/>
                        </a:lnSpc>
                        <a:spcAft>
                          <a:spcPts val="0"/>
                        </a:spcAft>
                      </a:pPr>
                      <a:r>
                        <a:rPr lang="it-IT" sz="1200" dirty="0">
                          <a:effectLst/>
                        </a:rPr>
                        <a:t> </a:t>
                      </a:r>
                      <a:endParaRPr lang="it-IT" sz="1100" dirty="0">
                        <a:effectLst/>
                        <a:latin typeface="Calibri"/>
                        <a:ea typeface="Calibri"/>
                        <a:cs typeface="Times New Roman"/>
                      </a:endParaRPr>
                    </a:p>
                  </a:txBody>
                  <a:tcPr marL="68580" marR="68580" marT="0" marB="0"/>
                </a:tc>
              </a:tr>
            </a:tbl>
          </a:graphicData>
        </a:graphic>
      </p:graphicFrame>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r>
              <a:rPr kumimoji="0" lang="it-IT" altLang="it-IT" sz="1200" b="0" i="0" u="none" strike="noStrike" cap="none" normalizeH="0" baseline="0" dirty="0" err="1" smtClean="0">
                <a:ln>
                  <a:noFill/>
                </a:ln>
                <a:solidFill>
                  <a:schemeClr val="tx1"/>
                </a:solidFill>
                <a:effectLst/>
                <a:latin typeface="Helvetica"/>
                <a:ea typeface="Calibri" pitchFamily="34" charset="0"/>
                <a:cs typeface="Times New Roman" pitchFamily="18" charset="0"/>
              </a:rPr>
              <a:t>Tab</a:t>
            </a: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9</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836932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19</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ttangolo 2"/>
          <p:cNvSpPr/>
          <p:nvPr/>
        </p:nvSpPr>
        <p:spPr>
          <a:xfrm>
            <a:off x="1979712" y="908720"/>
            <a:ext cx="4878288" cy="2154436"/>
          </a:xfrm>
          <a:prstGeom prst="rect">
            <a:avLst/>
          </a:prstGeom>
        </p:spPr>
        <p:txBody>
          <a:bodyPr wrap="square">
            <a:spAutoFit/>
          </a:bodyPr>
          <a:lstStyle/>
          <a:p>
            <a:r>
              <a:rPr lang="it-IT" sz="1400" dirty="0"/>
              <a:t>Pertanto si </a:t>
            </a:r>
            <a:r>
              <a:rPr lang="it-IT" sz="1400" dirty="0" err="1"/>
              <a:t>puo’</a:t>
            </a:r>
            <a:r>
              <a:rPr lang="it-IT" sz="1400" dirty="0"/>
              <a:t> vedere dalla Fig. 1.3 come varia la copertura in funzione del numero dei trasmettitori e del tipo di ricezione. Grazie al </a:t>
            </a:r>
            <a:r>
              <a:rPr lang="it-IT" sz="1400" u="sng" dirty="0"/>
              <a:t>metodo K-LNM </a:t>
            </a:r>
            <a:r>
              <a:rPr lang="it-IT" sz="1400" dirty="0"/>
              <a:t>utilizzato </a:t>
            </a:r>
            <a:r>
              <a:rPr lang="it-IT" sz="1400" u="sng" dirty="0"/>
              <a:t>nell’algoritmo di analisi della copertura</a:t>
            </a:r>
            <a:r>
              <a:rPr lang="it-IT" sz="1400" dirty="0"/>
              <a:t>, si evidenzia un andamento crescente della percentuale di copertura con l’aumento del numero di impianti. E’ </a:t>
            </a:r>
            <a:r>
              <a:rPr lang="it-IT" sz="1400" dirty="0" err="1"/>
              <a:t>cio’</a:t>
            </a:r>
            <a:r>
              <a:rPr lang="it-IT" sz="1400" dirty="0"/>
              <a:t> che ci si aspettava anche se  l’interferenza interna è purtroppo un problema da risolvere con scelte di implementazioni diverse da quella considerata</a:t>
            </a:r>
            <a:r>
              <a:rPr lang="it-IT" dirty="0"/>
              <a:t>.</a:t>
            </a:r>
          </a:p>
          <a:p>
            <a:r>
              <a:rPr lang="it-IT" dirty="0"/>
              <a:t> </a:t>
            </a:r>
          </a:p>
        </p:txBody>
      </p:sp>
      <p:pic>
        <p:nvPicPr>
          <p:cNvPr id="18" name="Immagine 17" descr="C:\Users\zaira\OneDrive\Desktop\ritaglia pag. 12.jpg"/>
          <p:cNvPicPr/>
          <p:nvPr/>
        </p:nvPicPr>
        <p:blipFill>
          <a:blip r:embed="rId5">
            <a:extLst>
              <a:ext uri="{28A0092B-C50C-407E-A947-70E740481C1C}">
                <a14:useLocalDpi xmlns:a14="http://schemas.microsoft.com/office/drawing/2010/main" val="0"/>
              </a:ext>
            </a:extLst>
          </a:blip>
          <a:srcRect/>
          <a:stretch>
            <a:fillRect/>
          </a:stretch>
        </p:blipFill>
        <p:spPr bwMode="auto">
          <a:xfrm>
            <a:off x="1511935" y="2780928"/>
            <a:ext cx="6444441" cy="3174214"/>
          </a:xfrm>
          <a:prstGeom prst="rect">
            <a:avLst/>
          </a:prstGeom>
          <a:noFill/>
          <a:ln>
            <a:noFill/>
          </a:ln>
        </p:spPr>
      </p:pic>
    </p:spTree>
    <p:extLst>
      <p:ext uri="{BB962C8B-B14F-4D97-AF65-F5344CB8AC3E}">
        <p14:creationId xmlns:p14="http://schemas.microsoft.com/office/powerpoint/2010/main" val="2809023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20</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ttangolo 1"/>
          <p:cNvSpPr/>
          <p:nvPr/>
        </p:nvSpPr>
        <p:spPr>
          <a:xfrm>
            <a:off x="2195736" y="332656"/>
            <a:ext cx="6768752" cy="1938992"/>
          </a:xfrm>
          <a:prstGeom prst="rect">
            <a:avLst/>
          </a:prstGeom>
        </p:spPr>
        <p:txBody>
          <a:bodyPr wrap="square">
            <a:spAutoFit/>
          </a:bodyPr>
          <a:lstStyle/>
          <a:p>
            <a:r>
              <a:rPr lang="it-IT" b="1" dirty="0">
                <a:latin typeface="Helvetica" panose="020B0604020202020204" pitchFamily="34" charset="0"/>
                <a:cs typeface="Helvetica" panose="020B0604020202020204" pitchFamily="34" charset="0"/>
              </a:rPr>
              <a:t>Valutazione delle prestazioni dei trasmettitori televisivi esistenti a </a:t>
            </a:r>
            <a:r>
              <a:rPr lang="it-IT" b="1" dirty="0" smtClean="0">
                <a:latin typeface="Helvetica" panose="020B0604020202020204" pitchFamily="34" charset="0"/>
                <a:cs typeface="Helvetica" panose="020B0604020202020204" pitchFamily="34" charset="0"/>
              </a:rPr>
              <a:t>Milano</a:t>
            </a:r>
          </a:p>
          <a:p>
            <a:r>
              <a:rPr lang="it-IT" sz="1400" dirty="0" smtClean="0"/>
              <a:t>La </a:t>
            </a:r>
            <a:r>
              <a:rPr lang="it-IT" sz="1400" dirty="0"/>
              <a:t>rete SFN di Milano è stata progettata con 2 impianti posti rispettivamente in Corso Sempione e in via Fabio </a:t>
            </a:r>
            <a:r>
              <a:rPr lang="it-IT" sz="1400" dirty="0" err="1"/>
              <a:t>Filzi</a:t>
            </a:r>
            <a:r>
              <a:rPr lang="it-IT" sz="1400" dirty="0"/>
              <a:t>. Questi ultimi trasmettono rispettivamente sul canale 22 in banda UHF e sul canale 29 in banda UHF.</a:t>
            </a:r>
          </a:p>
          <a:p>
            <a:r>
              <a:rPr lang="it-IT" sz="1400" dirty="0"/>
              <a:t>Si sono considerate potenze di trasmissione di 10 kW, che hanno portato ad avere delle potenze ricevute rappresentate in fig.1.4 e 1.5. Il </a:t>
            </a:r>
            <a:r>
              <a:rPr lang="it-IT" sz="1400" u="sng" dirty="0"/>
              <a:t>modello utilizzato per il calcolo dell’attenuazione è quello di </a:t>
            </a:r>
            <a:r>
              <a:rPr lang="it-IT" sz="1400" u="sng" dirty="0" err="1"/>
              <a:t>Okumura-Hata</a:t>
            </a:r>
            <a:endParaRPr lang="it-IT" sz="1400" u="sng" dirty="0"/>
          </a:p>
        </p:txBody>
      </p:sp>
      <p:pic>
        <p:nvPicPr>
          <p:cNvPr id="19" name="Immagine 18" descr="C:\Users\zaira\OneDrive\Desktop\ritaglio pag. 1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74977" y="2271648"/>
            <a:ext cx="6408712" cy="3326765"/>
          </a:xfrm>
          <a:prstGeom prst="rect">
            <a:avLst/>
          </a:prstGeom>
          <a:noFill/>
          <a:ln>
            <a:noFill/>
          </a:ln>
        </p:spPr>
      </p:pic>
      <p:sp>
        <p:nvSpPr>
          <p:cNvPr id="4" name="Rettangolo 3"/>
          <p:cNvSpPr/>
          <p:nvPr/>
        </p:nvSpPr>
        <p:spPr>
          <a:xfrm>
            <a:off x="2610036" y="5614151"/>
            <a:ext cx="4662264" cy="307777"/>
          </a:xfrm>
          <a:prstGeom prst="rect">
            <a:avLst/>
          </a:prstGeom>
        </p:spPr>
        <p:txBody>
          <a:bodyPr wrap="square">
            <a:spAutoFit/>
          </a:bodyPr>
          <a:lstStyle/>
          <a:p>
            <a:r>
              <a:rPr lang="it-IT" sz="1400" dirty="0"/>
              <a:t>Fig. 1.4 Corso Sempione-potenza ricevuta (</a:t>
            </a:r>
            <a:r>
              <a:rPr lang="it-IT" sz="1400" dirty="0" err="1"/>
              <a:t>dBW</a:t>
            </a:r>
            <a:r>
              <a:rPr lang="it-IT" sz="1400" dirty="0"/>
              <a:t>)</a:t>
            </a:r>
          </a:p>
        </p:txBody>
      </p:sp>
    </p:spTree>
    <p:extLst>
      <p:ext uri="{BB962C8B-B14F-4D97-AF65-F5344CB8AC3E}">
        <p14:creationId xmlns:p14="http://schemas.microsoft.com/office/powerpoint/2010/main" val="314245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21</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8" name="Immagine 17" descr="C:\Users\zaira\OneDrive\Desktop\ritaglio n. 2 pag.11.jpg"/>
          <p:cNvPicPr/>
          <p:nvPr/>
        </p:nvPicPr>
        <p:blipFill>
          <a:blip r:embed="rId5">
            <a:extLst>
              <a:ext uri="{28A0092B-C50C-407E-A947-70E740481C1C}">
                <a14:useLocalDpi xmlns:a14="http://schemas.microsoft.com/office/drawing/2010/main" val="0"/>
              </a:ext>
            </a:extLst>
          </a:blip>
          <a:srcRect/>
          <a:stretch>
            <a:fillRect/>
          </a:stretch>
        </p:blipFill>
        <p:spPr bwMode="auto">
          <a:xfrm>
            <a:off x="1417847" y="116632"/>
            <a:ext cx="6120130" cy="3731895"/>
          </a:xfrm>
          <a:prstGeom prst="rect">
            <a:avLst/>
          </a:prstGeom>
          <a:noFill/>
          <a:ln>
            <a:noFill/>
          </a:ln>
        </p:spPr>
      </p:pic>
      <p:sp>
        <p:nvSpPr>
          <p:cNvPr id="4" name="Rettangolo 3"/>
          <p:cNvSpPr/>
          <p:nvPr/>
        </p:nvSpPr>
        <p:spPr>
          <a:xfrm>
            <a:off x="2348473" y="3933056"/>
            <a:ext cx="3499228" cy="307777"/>
          </a:xfrm>
          <a:prstGeom prst="rect">
            <a:avLst/>
          </a:prstGeom>
        </p:spPr>
        <p:txBody>
          <a:bodyPr wrap="none">
            <a:spAutoFit/>
          </a:bodyPr>
          <a:lstStyle/>
          <a:p>
            <a:r>
              <a:rPr lang="it-IT" sz="1400" dirty="0"/>
              <a:t>Fig. 1.5 Via Fabio </a:t>
            </a:r>
            <a:r>
              <a:rPr lang="it-IT" sz="1400" dirty="0" err="1"/>
              <a:t>Filzi</a:t>
            </a:r>
            <a:r>
              <a:rPr lang="it-IT" sz="1400" dirty="0"/>
              <a:t>-potenza ricevuta (</a:t>
            </a:r>
            <a:r>
              <a:rPr lang="it-IT" sz="1400" dirty="0" err="1"/>
              <a:t>dBW</a:t>
            </a:r>
            <a:r>
              <a:rPr lang="it-IT" sz="1400" dirty="0"/>
              <a:t>)</a:t>
            </a:r>
          </a:p>
        </p:txBody>
      </p:sp>
      <p:sp>
        <p:nvSpPr>
          <p:cNvPr id="5" name="Rettangolo 4"/>
          <p:cNvSpPr/>
          <p:nvPr/>
        </p:nvSpPr>
        <p:spPr>
          <a:xfrm>
            <a:off x="1417847" y="4293096"/>
            <a:ext cx="7618649" cy="1169551"/>
          </a:xfrm>
          <a:prstGeom prst="rect">
            <a:avLst/>
          </a:prstGeom>
        </p:spPr>
        <p:txBody>
          <a:bodyPr wrap="square">
            <a:spAutoFit/>
          </a:bodyPr>
          <a:lstStyle/>
          <a:p>
            <a:pPr algn="just"/>
            <a:r>
              <a:rPr lang="it-IT" sz="1400" dirty="0"/>
              <a:t>Si è quindi valutata la copertura sull’area totale e urbana per ciascun trasmettitore televisivo, utilizzando gli stessi parametri delle simulazioni effettuate per la mappa di Bologna ad eccezione della frequenza indicata a 500 </a:t>
            </a:r>
            <a:r>
              <a:rPr lang="it-IT" sz="1400" dirty="0" err="1"/>
              <a:t>Mhz</a:t>
            </a:r>
            <a:r>
              <a:rPr lang="it-IT" sz="1400" dirty="0"/>
              <a:t>. Le coperture sono molto basse rispetto a quelle di Bologna, ed il principale motivo è dovuto alla grandezza dell’area da coprire ed anche alle limitate </a:t>
            </a:r>
            <a:r>
              <a:rPr lang="it-IT" sz="1400" dirty="0" err="1"/>
              <a:t>possibilita’</a:t>
            </a:r>
            <a:r>
              <a:rPr lang="it-IT" sz="1400" dirty="0"/>
              <a:t> di posizionamento dei singoli trasmettitori a causa del territorio. </a:t>
            </a:r>
          </a:p>
        </p:txBody>
      </p:sp>
    </p:spTree>
    <p:extLst>
      <p:ext uri="{BB962C8B-B14F-4D97-AF65-F5344CB8AC3E}">
        <p14:creationId xmlns:p14="http://schemas.microsoft.com/office/powerpoint/2010/main" val="1151798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22</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ttangolo 3"/>
          <p:cNvSpPr/>
          <p:nvPr/>
        </p:nvSpPr>
        <p:spPr>
          <a:xfrm>
            <a:off x="2339752" y="188640"/>
            <a:ext cx="4572000" cy="523220"/>
          </a:xfrm>
          <a:prstGeom prst="rect">
            <a:avLst/>
          </a:prstGeom>
        </p:spPr>
        <p:txBody>
          <a:bodyPr>
            <a:spAutoFit/>
          </a:bodyPr>
          <a:lstStyle/>
          <a:p>
            <a:pPr algn="just"/>
            <a:r>
              <a:rPr lang="it-IT" sz="1400" dirty="0"/>
              <a:t>Per i trasmettitori situati in Corso Sempione e in via Fabio </a:t>
            </a:r>
            <a:r>
              <a:rPr lang="it-IT" sz="1400" dirty="0" err="1"/>
              <a:t>Filzisi</a:t>
            </a:r>
            <a:r>
              <a:rPr lang="it-IT" sz="1400" dirty="0"/>
              <a:t> hanno le seguenti Tabelle di copertura 10 e 11.</a:t>
            </a:r>
          </a:p>
        </p:txBody>
      </p:sp>
      <p:graphicFrame>
        <p:nvGraphicFramePr>
          <p:cNvPr id="5" name="Tabella 4"/>
          <p:cNvGraphicFramePr>
            <a:graphicFrameLocks noGrp="1"/>
          </p:cNvGraphicFramePr>
          <p:nvPr>
            <p:extLst>
              <p:ext uri="{D42A27DB-BD31-4B8C-83A1-F6EECF244321}">
                <p14:modId xmlns:p14="http://schemas.microsoft.com/office/powerpoint/2010/main" val="2649422808"/>
              </p:ext>
            </p:extLst>
          </p:nvPr>
        </p:nvGraphicFramePr>
        <p:xfrm>
          <a:off x="2303375" y="3501008"/>
          <a:ext cx="4897755" cy="630936"/>
        </p:xfrm>
        <a:graphic>
          <a:graphicData uri="http://schemas.openxmlformats.org/drawingml/2006/table">
            <a:tbl>
              <a:tblPr firstRow="1" firstCol="1" bandRow="1">
                <a:tableStyleId>{5C22544A-7EE6-4342-B048-85BDC9FD1C3A}</a:tableStyleId>
              </a:tblPr>
              <a:tblGrid>
                <a:gridCol w="1578610"/>
                <a:gridCol w="1296035"/>
                <a:gridCol w="1206500"/>
                <a:gridCol w="816610"/>
              </a:tblGrid>
              <a:tr h="0">
                <a:tc>
                  <a:txBody>
                    <a:bodyPr/>
                    <a:lstStyle/>
                    <a:p>
                      <a:endParaRPr lang="it-IT" sz="1200" dirty="0">
                        <a:effectLst/>
                        <a:latin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a:effectLst/>
                        </a:rPr>
                        <a:t>Corso Sempione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81,26%</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54,52%</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12,72%</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a:effectLst/>
                        </a:rPr>
                        <a:t>Via Fabio Filzi</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75,5%</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53%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12,34%</a:t>
                      </a:r>
                      <a:endParaRPr lang="it-IT" sz="1100" dirty="0">
                        <a:effectLst/>
                        <a:latin typeface="Calibri"/>
                        <a:ea typeface="Calibri"/>
                        <a:cs typeface="Times New Roman"/>
                      </a:endParaRPr>
                    </a:p>
                  </a:txBody>
                  <a:tcPr marL="68580" marR="68580" marT="0" marB="0"/>
                </a:tc>
              </a:tr>
            </a:tbl>
          </a:graphicData>
        </a:graphic>
      </p:graphicFrame>
      <p:graphicFrame>
        <p:nvGraphicFramePr>
          <p:cNvPr id="6" name="Tabella 5"/>
          <p:cNvGraphicFramePr>
            <a:graphicFrameLocks noGrp="1"/>
          </p:cNvGraphicFramePr>
          <p:nvPr>
            <p:extLst>
              <p:ext uri="{D42A27DB-BD31-4B8C-83A1-F6EECF244321}">
                <p14:modId xmlns:p14="http://schemas.microsoft.com/office/powerpoint/2010/main" val="1033490931"/>
              </p:ext>
            </p:extLst>
          </p:nvPr>
        </p:nvGraphicFramePr>
        <p:xfrm>
          <a:off x="2279886" y="2276872"/>
          <a:ext cx="4897755" cy="630936"/>
        </p:xfrm>
        <a:graphic>
          <a:graphicData uri="http://schemas.openxmlformats.org/drawingml/2006/table">
            <a:tbl>
              <a:tblPr firstRow="1" firstCol="1" bandRow="1">
                <a:tableStyleId>{5C22544A-7EE6-4342-B048-85BDC9FD1C3A}</a:tableStyleId>
              </a:tblPr>
              <a:tblGrid>
                <a:gridCol w="1578610"/>
                <a:gridCol w="1296035"/>
                <a:gridCol w="1206500"/>
                <a:gridCol w="816610"/>
              </a:tblGrid>
              <a:tr h="0">
                <a:tc>
                  <a:txBody>
                    <a:bodyPr/>
                    <a:lstStyle/>
                    <a:p>
                      <a:endParaRPr lang="it-IT" sz="1200">
                        <a:effectLst/>
                        <a:latin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a:effectLst/>
                        </a:rPr>
                        <a:t>Corso Sempione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93,6%</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74,53%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17,11%</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a:effectLst/>
                        </a:rPr>
                        <a:t>Via Fabio Filzi</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87,88%</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68,39%</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16,34%</a:t>
                      </a:r>
                      <a:endParaRPr lang="it-IT" sz="1100" dirty="0">
                        <a:effectLst/>
                        <a:latin typeface="Calibri"/>
                        <a:ea typeface="Calibri"/>
                        <a:cs typeface="Times New Roman"/>
                      </a:endParaRPr>
                    </a:p>
                  </a:txBody>
                  <a:tcPr marL="68580" marR="68580" marT="0" marB="0"/>
                </a:tc>
              </a:tr>
            </a:tbl>
          </a:graphicData>
        </a:graphic>
      </p:graphicFrame>
      <p:sp>
        <p:nvSpPr>
          <p:cNvPr id="9" name="Rectangle 1"/>
          <p:cNvSpPr>
            <a:spLocks noChangeArrowheads="1"/>
          </p:cNvSpPr>
          <p:nvPr/>
        </p:nvSpPr>
        <p:spPr bwMode="auto">
          <a:xfrm>
            <a:off x="3345448" y="4277706"/>
            <a:ext cx="257551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400" b="0" i="0" u="none" strike="noStrike" cap="none" normalizeH="0" baseline="0" dirty="0" err="1" smtClean="0">
                <a:ln>
                  <a:noFill/>
                </a:ln>
                <a:solidFill>
                  <a:schemeClr val="tx1"/>
                </a:solidFill>
                <a:effectLst/>
                <a:ea typeface="Calibri" pitchFamily="34" charset="0"/>
                <a:cs typeface="Times New Roman" pitchFamily="18" charset="0"/>
              </a:rPr>
              <a:t>Tab</a:t>
            </a: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 11 % di area urbana coperta</a:t>
            </a:r>
            <a:endParaRPr kumimoji="0" lang="it-IT" altLang="it-IT" sz="1400" b="0" i="0" u="none" strike="noStrike" cap="none" normalizeH="0" baseline="0" dirty="0" smtClean="0">
              <a:ln>
                <a:noFill/>
              </a:ln>
              <a:solidFill>
                <a:schemeClr val="tx1"/>
              </a:solidFill>
              <a:effectLst/>
              <a:cs typeface="Arial" pitchFamily="34" charset="0"/>
            </a:endParaRPr>
          </a:p>
        </p:txBody>
      </p:sp>
      <p:sp>
        <p:nvSpPr>
          <p:cNvPr id="10" name="Rettangolo 9"/>
          <p:cNvSpPr/>
          <p:nvPr/>
        </p:nvSpPr>
        <p:spPr>
          <a:xfrm>
            <a:off x="3328678" y="2936557"/>
            <a:ext cx="2486643" cy="307777"/>
          </a:xfrm>
          <a:prstGeom prst="rect">
            <a:avLst/>
          </a:prstGeom>
        </p:spPr>
        <p:txBody>
          <a:bodyPr wrap="none">
            <a:spAutoFit/>
          </a:bodyPr>
          <a:lstStyle/>
          <a:p>
            <a:pPr lvl="0" algn="just" fontAlgn="base">
              <a:spcBef>
                <a:spcPct val="0"/>
              </a:spcBef>
              <a:spcAft>
                <a:spcPct val="0"/>
              </a:spcAft>
            </a:pPr>
            <a:r>
              <a:rPr lang="it-IT" altLang="it-IT" sz="1400" dirty="0" err="1">
                <a:ea typeface="Calibri" pitchFamily="34" charset="0"/>
                <a:cs typeface="Times New Roman" pitchFamily="18" charset="0"/>
              </a:rPr>
              <a:t>Tab</a:t>
            </a:r>
            <a:r>
              <a:rPr lang="it-IT" altLang="it-IT" sz="1400" dirty="0">
                <a:ea typeface="Calibri" pitchFamily="34" charset="0"/>
                <a:cs typeface="Times New Roman" pitchFamily="18" charset="0"/>
              </a:rPr>
              <a:t>. 10 % di area totale coperta</a:t>
            </a:r>
            <a:endParaRPr lang="it-IT" altLang="it-IT" sz="1400" dirty="0">
              <a:cs typeface="Arial" pitchFamily="34" charset="0"/>
            </a:endParaRPr>
          </a:p>
        </p:txBody>
      </p:sp>
      <p:sp>
        <p:nvSpPr>
          <p:cNvPr id="11" name="Rettangolo 10"/>
          <p:cNvSpPr/>
          <p:nvPr/>
        </p:nvSpPr>
        <p:spPr>
          <a:xfrm>
            <a:off x="2063646" y="4786118"/>
            <a:ext cx="6036745" cy="1169551"/>
          </a:xfrm>
          <a:prstGeom prst="rect">
            <a:avLst/>
          </a:prstGeom>
        </p:spPr>
        <p:txBody>
          <a:bodyPr wrap="square">
            <a:spAutoFit/>
          </a:bodyPr>
          <a:lstStyle/>
          <a:p>
            <a:pPr algn="just"/>
            <a:r>
              <a:rPr lang="it-IT" sz="1400" dirty="0"/>
              <a:t>Provando invece a tenere accesi entrambi i trasmettitori televisivi si hanno valori di copertura che crescono anche se i valori in ricezione INDOOR restano bassi(vedi Tabella 12)</a:t>
            </a:r>
          </a:p>
          <a:p>
            <a:pPr algn="just"/>
            <a:r>
              <a:rPr lang="it-IT" sz="1400" dirty="0"/>
              <a:t>Utilizzando i trasmettitori urbani si </a:t>
            </a:r>
            <a:r>
              <a:rPr lang="it-IT" sz="1400" dirty="0" err="1"/>
              <a:t>vedra’</a:t>
            </a:r>
            <a:r>
              <a:rPr lang="it-IT" sz="1400" dirty="0"/>
              <a:t> come la copertura assumi valori simili a quelli visti con 2 trasmettitori televisivi accesi.</a:t>
            </a:r>
          </a:p>
        </p:txBody>
      </p:sp>
    </p:spTree>
    <p:extLst>
      <p:ext uri="{BB962C8B-B14F-4D97-AF65-F5344CB8AC3E}">
        <p14:creationId xmlns:p14="http://schemas.microsoft.com/office/powerpoint/2010/main" val="612080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23</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2" name="Tabella 1"/>
          <p:cNvGraphicFramePr>
            <a:graphicFrameLocks noGrp="1"/>
          </p:cNvGraphicFramePr>
          <p:nvPr>
            <p:extLst>
              <p:ext uri="{D42A27DB-BD31-4B8C-83A1-F6EECF244321}">
                <p14:modId xmlns:p14="http://schemas.microsoft.com/office/powerpoint/2010/main" val="4263205784"/>
              </p:ext>
            </p:extLst>
          </p:nvPr>
        </p:nvGraphicFramePr>
        <p:xfrm>
          <a:off x="2020198" y="249033"/>
          <a:ext cx="4898389" cy="841248"/>
        </p:xfrm>
        <a:graphic>
          <a:graphicData uri="http://schemas.openxmlformats.org/drawingml/2006/table">
            <a:tbl>
              <a:tblPr firstRow="1" firstCol="1" bandRow="1">
                <a:tableStyleId>{5C22544A-7EE6-4342-B048-85BDC9FD1C3A}</a:tableStyleId>
              </a:tblPr>
              <a:tblGrid>
                <a:gridCol w="1578814"/>
                <a:gridCol w="1296203"/>
                <a:gridCol w="1206656"/>
                <a:gridCol w="816716"/>
              </a:tblGrid>
              <a:tr h="415187">
                <a:tc>
                  <a:txBody>
                    <a:bodyPr/>
                    <a:lstStyle/>
                    <a:p>
                      <a:pPr algn="just">
                        <a:lnSpc>
                          <a:spcPct val="115000"/>
                        </a:lnSpc>
                        <a:spcAft>
                          <a:spcPts val="0"/>
                        </a:spcAft>
                      </a:pPr>
                      <a:r>
                        <a:rPr lang="it-IT" sz="1200" dirty="0">
                          <a:effectLst/>
                        </a:rPr>
                        <a:t>Corso Sempione e Via Fabio </a:t>
                      </a:r>
                      <a:r>
                        <a:rPr lang="it-IT" sz="1200" dirty="0" err="1">
                          <a:effectLst/>
                        </a:rPr>
                        <a:t>Filzi</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201330">
                <a:tc>
                  <a:txBody>
                    <a:bodyPr/>
                    <a:lstStyle/>
                    <a:p>
                      <a:pPr algn="just">
                        <a:lnSpc>
                          <a:spcPct val="115000"/>
                        </a:lnSpc>
                        <a:spcAft>
                          <a:spcPts val="0"/>
                        </a:spcAft>
                      </a:pPr>
                      <a:r>
                        <a:rPr lang="it-IT" sz="1200">
                          <a:effectLst/>
                        </a:rPr>
                        <a:t>Area totale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71,26%</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51,08%</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15,13%</a:t>
                      </a:r>
                      <a:endParaRPr lang="it-IT" sz="1100">
                        <a:effectLst/>
                        <a:latin typeface="Calibri"/>
                        <a:ea typeface="Calibri"/>
                        <a:cs typeface="Times New Roman"/>
                      </a:endParaRPr>
                    </a:p>
                  </a:txBody>
                  <a:tcPr marL="68580" marR="68580" marT="0" marB="0"/>
                </a:tc>
              </a:tr>
              <a:tr h="201330">
                <a:tc>
                  <a:txBody>
                    <a:bodyPr/>
                    <a:lstStyle/>
                    <a:p>
                      <a:pPr algn="just">
                        <a:lnSpc>
                          <a:spcPct val="115000"/>
                        </a:lnSpc>
                        <a:spcAft>
                          <a:spcPts val="0"/>
                        </a:spcAft>
                      </a:pPr>
                      <a:r>
                        <a:rPr lang="it-IT" sz="1200">
                          <a:effectLst/>
                        </a:rPr>
                        <a:t>Area urbana</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98,89%</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94,93%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35,57%</a:t>
                      </a:r>
                      <a:endParaRPr lang="it-IT" sz="1100" dirty="0">
                        <a:effectLst/>
                        <a:latin typeface="Calibri"/>
                        <a:ea typeface="Calibri"/>
                        <a:cs typeface="Times New Roman"/>
                      </a:endParaRPr>
                    </a:p>
                  </a:txBody>
                  <a:tcPr marL="68580" marR="68580" marT="0" marB="0"/>
                </a:tc>
              </a:tr>
            </a:tbl>
          </a:graphicData>
        </a:graphic>
      </p:graphicFrame>
      <p:sp>
        <p:nvSpPr>
          <p:cNvPr id="3" name="Rectangle 1"/>
          <p:cNvSpPr>
            <a:spLocks noChangeArrowheads="1"/>
          </p:cNvSpPr>
          <p:nvPr/>
        </p:nvSpPr>
        <p:spPr bwMode="auto">
          <a:xfrm>
            <a:off x="2003849" y="1644583"/>
            <a:ext cx="6408712"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E’ da notare come i valori di copertura </a:t>
            </a:r>
            <a:r>
              <a:rPr kumimoji="0" lang="it-IT" altLang="it-IT" sz="1400" b="0" i="0" u="none" strike="noStrike" cap="none" normalizeH="0" baseline="0" dirty="0" err="1" smtClean="0">
                <a:ln>
                  <a:noFill/>
                </a:ln>
                <a:solidFill>
                  <a:schemeClr val="tx1"/>
                </a:solidFill>
                <a:effectLst/>
                <a:ea typeface="Calibri" pitchFamily="34" charset="0"/>
                <a:cs typeface="Times New Roman" pitchFamily="18" charset="0"/>
              </a:rPr>
              <a:t>cosi’</a:t>
            </a: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 nettamente bassi in INDOOR sono da attribuire essenzialmente ad una perdita di attraversamento dell’edificio di circa 12 dB, mentre nelle ricezioni MOBILE ed OUTDOOR i valori si mantengono buoni.</a:t>
            </a:r>
            <a:endParaRPr kumimoji="0" lang="it-IT" altLang="it-IT" sz="14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Si nota come la distinzione tra zone di coperture Urbana densa, Urbana media, ed Urbana bassa non si è potuta realizzare perché il </a:t>
            </a:r>
            <a:r>
              <a:rPr kumimoji="0" lang="it-IT" altLang="it-IT" sz="1400" b="0" i="0" u="none" strike="noStrike" cap="none" normalizeH="0" baseline="0" dirty="0" err="1" smtClean="0">
                <a:ln>
                  <a:noFill/>
                </a:ln>
                <a:solidFill>
                  <a:schemeClr val="tx1"/>
                </a:solidFill>
                <a:effectLst/>
                <a:ea typeface="Calibri" pitchFamily="34" charset="0"/>
                <a:cs typeface="Times New Roman" pitchFamily="18" charset="0"/>
              </a:rPr>
              <a:t>clutter</a:t>
            </a: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 urbano di Milano(posto come </a:t>
            </a:r>
            <a:r>
              <a:rPr kumimoji="0" lang="it-IT" altLang="it-IT" sz="1400" b="0" i="0" u="none" strike="noStrike" cap="none" normalizeH="0" baseline="0" dirty="0" err="1" smtClean="0">
                <a:ln>
                  <a:noFill/>
                </a:ln>
                <a:solidFill>
                  <a:schemeClr val="tx1"/>
                </a:solidFill>
                <a:effectLst/>
                <a:ea typeface="Calibri" pitchFamily="34" charset="0"/>
                <a:cs typeface="Times New Roman" pitchFamily="18" charset="0"/>
              </a:rPr>
              <a:t>clutter</a:t>
            </a: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=5 vedi Fig. 1.6) è stato rappresentato nella sua </a:t>
            </a:r>
            <a:r>
              <a:rPr kumimoji="0" lang="it-IT" altLang="it-IT" sz="1400" b="0" i="0" u="none" strike="noStrike" cap="none" normalizeH="0" baseline="0" dirty="0" err="1" smtClean="0">
                <a:ln>
                  <a:noFill/>
                </a:ln>
                <a:solidFill>
                  <a:schemeClr val="tx1"/>
                </a:solidFill>
                <a:effectLst/>
                <a:ea typeface="Calibri" pitchFamily="34" charset="0"/>
                <a:cs typeface="Times New Roman" pitchFamily="18" charset="0"/>
              </a:rPr>
              <a:t>totalita’</a:t>
            </a: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a:t>
            </a:r>
            <a:endParaRPr kumimoji="0" lang="it-IT" altLang="it-IT" sz="1400" b="0" i="0" u="none" strike="noStrike" cap="none" normalizeH="0" baseline="0" dirty="0" smtClean="0">
              <a:ln>
                <a:noFill/>
              </a:ln>
              <a:solidFill>
                <a:schemeClr val="tx1"/>
              </a:solidFill>
              <a:effectLst/>
              <a:cs typeface="Arial" pitchFamily="34" charset="0"/>
            </a:endParaRPr>
          </a:p>
        </p:txBody>
      </p:sp>
      <p:sp>
        <p:nvSpPr>
          <p:cNvPr id="13" name="Rectangle 2"/>
          <p:cNvSpPr>
            <a:spLocks noChangeArrowheads="1"/>
          </p:cNvSpPr>
          <p:nvPr/>
        </p:nvSpPr>
        <p:spPr bwMode="auto">
          <a:xfrm>
            <a:off x="3644886" y="1340768"/>
            <a:ext cx="124848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Tab</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12</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7879304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24</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8" name="Immagine 17" descr="C:\Users\zaira\OneDrive\Desktop\ritaglia cartina Milano.jpg"/>
          <p:cNvPicPr/>
          <p:nvPr/>
        </p:nvPicPr>
        <p:blipFill>
          <a:blip r:embed="rId5">
            <a:extLst>
              <a:ext uri="{28A0092B-C50C-407E-A947-70E740481C1C}">
                <a14:useLocalDpi xmlns:a14="http://schemas.microsoft.com/office/drawing/2010/main" val="0"/>
              </a:ext>
            </a:extLst>
          </a:blip>
          <a:srcRect/>
          <a:stretch>
            <a:fillRect/>
          </a:stretch>
        </p:blipFill>
        <p:spPr bwMode="auto">
          <a:xfrm>
            <a:off x="1517046" y="104213"/>
            <a:ext cx="6120130" cy="3767455"/>
          </a:xfrm>
          <a:prstGeom prst="rect">
            <a:avLst/>
          </a:prstGeom>
          <a:noFill/>
          <a:ln>
            <a:noFill/>
          </a:ln>
        </p:spPr>
      </p:pic>
      <p:sp>
        <p:nvSpPr>
          <p:cNvPr id="4" name="Rettangolo 3"/>
          <p:cNvSpPr/>
          <p:nvPr/>
        </p:nvSpPr>
        <p:spPr>
          <a:xfrm>
            <a:off x="4158619" y="3871668"/>
            <a:ext cx="705642" cy="307777"/>
          </a:xfrm>
          <a:prstGeom prst="rect">
            <a:avLst/>
          </a:prstGeom>
        </p:spPr>
        <p:txBody>
          <a:bodyPr wrap="none">
            <a:spAutoFit/>
          </a:bodyPr>
          <a:lstStyle/>
          <a:p>
            <a:r>
              <a:rPr lang="it-IT" sz="1400" dirty="0"/>
              <a:t>Fig. 1.6</a:t>
            </a:r>
          </a:p>
        </p:txBody>
      </p:sp>
      <p:sp>
        <p:nvSpPr>
          <p:cNvPr id="5" name="Rettangolo 4"/>
          <p:cNvSpPr/>
          <p:nvPr/>
        </p:nvSpPr>
        <p:spPr>
          <a:xfrm>
            <a:off x="2314271" y="4133979"/>
            <a:ext cx="5076938" cy="2031325"/>
          </a:xfrm>
          <a:prstGeom prst="rect">
            <a:avLst/>
          </a:prstGeom>
        </p:spPr>
        <p:txBody>
          <a:bodyPr wrap="square">
            <a:spAutoFit/>
          </a:bodyPr>
          <a:lstStyle/>
          <a:p>
            <a:r>
              <a:rPr lang="it-IT" sz="1400" dirty="0"/>
              <a:t>Dove le varie zone sono suddivise in,</a:t>
            </a:r>
          </a:p>
          <a:p>
            <a:r>
              <a:rPr lang="it-IT" sz="1400" dirty="0" err="1"/>
              <a:t>clutter</a:t>
            </a:r>
            <a:r>
              <a:rPr lang="it-IT" sz="1400" dirty="0"/>
              <a:t>=7, LAGHI;</a:t>
            </a:r>
          </a:p>
          <a:p>
            <a:r>
              <a:rPr lang="it-IT" sz="1400" dirty="0" err="1"/>
              <a:t>clutter</a:t>
            </a:r>
            <a:r>
              <a:rPr lang="it-IT" sz="1400" dirty="0"/>
              <a:t>=6, INDETERMINATA;</a:t>
            </a:r>
          </a:p>
          <a:p>
            <a:r>
              <a:rPr lang="it-IT" sz="1400" dirty="0" err="1"/>
              <a:t>clutter</a:t>
            </a:r>
            <a:r>
              <a:rPr lang="it-IT" sz="1400" dirty="0"/>
              <a:t>=5, URBANA;</a:t>
            </a:r>
          </a:p>
          <a:p>
            <a:r>
              <a:rPr lang="it-IT" sz="1400" dirty="0" err="1"/>
              <a:t>clutter</a:t>
            </a:r>
            <a:r>
              <a:rPr lang="it-IT" sz="1400" dirty="0"/>
              <a:t>=4, SUB-URBANA;</a:t>
            </a:r>
          </a:p>
          <a:p>
            <a:r>
              <a:rPr lang="it-IT" sz="1400" dirty="0" err="1"/>
              <a:t>clutter</a:t>
            </a:r>
            <a:r>
              <a:rPr lang="it-IT" sz="1400" dirty="0"/>
              <a:t>=3, QUASI-APERTA;</a:t>
            </a:r>
          </a:p>
          <a:p>
            <a:r>
              <a:rPr lang="it-IT" sz="1400" dirty="0" err="1"/>
              <a:t>clutter</a:t>
            </a:r>
            <a:r>
              <a:rPr lang="it-IT" sz="1400" dirty="0"/>
              <a:t>=2, VEGETAZIONE;</a:t>
            </a:r>
          </a:p>
          <a:p>
            <a:r>
              <a:rPr lang="it-IT" sz="1400" dirty="0" err="1"/>
              <a:t>clutter</a:t>
            </a:r>
            <a:r>
              <a:rPr lang="it-IT" sz="1400" dirty="0"/>
              <a:t>=1, APERTA;</a:t>
            </a:r>
          </a:p>
          <a:p>
            <a:r>
              <a:rPr lang="it-IT" sz="1400" dirty="0" err="1"/>
              <a:t>clutter</a:t>
            </a:r>
            <a:r>
              <a:rPr lang="it-IT" sz="1400" dirty="0"/>
              <a:t>=0, ACQUA;</a:t>
            </a:r>
          </a:p>
        </p:txBody>
      </p:sp>
    </p:spTree>
    <p:extLst>
      <p:ext uri="{BB962C8B-B14F-4D97-AF65-F5344CB8AC3E}">
        <p14:creationId xmlns:p14="http://schemas.microsoft.com/office/powerpoint/2010/main" val="2349790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25</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ttangolo 1"/>
          <p:cNvSpPr/>
          <p:nvPr/>
        </p:nvSpPr>
        <p:spPr>
          <a:xfrm>
            <a:off x="1979712" y="188640"/>
            <a:ext cx="4893160" cy="1723549"/>
          </a:xfrm>
          <a:prstGeom prst="rect">
            <a:avLst/>
          </a:prstGeom>
        </p:spPr>
        <p:txBody>
          <a:bodyPr wrap="square">
            <a:spAutoFit/>
          </a:bodyPr>
          <a:lstStyle/>
          <a:p>
            <a:r>
              <a:rPr lang="it-IT" b="1" dirty="0"/>
              <a:t>Valutazione di prestazione dei trasmettitori urbani esistenti a Milano</a:t>
            </a:r>
          </a:p>
          <a:p>
            <a:pPr algn="just"/>
            <a:r>
              <a:rPr lang="it-IT" sz="1400" dirty="0"/>
              <a:t>I trasmettitori urbani utilizzati per la copertura urbana di Milano sono </a:t>
            </a:r>
            <a:r>
              <a:rPr lang="it-IT" sz="1400" dirty="0" err="1"/>
              <a:t>gia’</a:t>
            </a:r>
            <a:r>
              <a:rPr lang="it-IT" sz="1400" dirty="0"/>
              <a:t> esistenti per il servizio di telefonia mobile GSM-UMTS. Analizzando pertanto le coperture dei singoli trasmettitori urbani descritti nel Capitolo 4 , si è trovata la configurazione ottima della rete SFN con i seguenti 3 trasmettitori posti a 2Kw:</a:t>
            </a:r>
          </a:p>
        </p:txBody>
      </p:sp>
      <p:graphicFrame>
        <p:nvGraphicFramePr>
          <p:cNvPr id="3" name="Tabella 2"/>
          <p:cNvGraphicFramePr>
            <a:graphicFrameLocks noGrp="1"/>
          </p:cNvGraphicFramePr>
          <p:nvPr/>
        </p:nvGraphicFramePr>
        <p:xfrm>
          <a:off x="2123122" y="3547713"/>
          <a:ext cx="4897755" cy="630936"/>
        </p:xfrm>
        <a:graphic>
          <a:graphicData uri="http://schemas.openxmlformats.org/drawingml/2006/table">
            <a:tbl>
              <a:tblPr firstRow="1" firstCol="1" bandRow="1">
                <a:tableStyleId>{5C22544A-7EE6-4342-B048-85BDC9FD1C3A}</a:tableStyleId>
              </a:tblPr>
              <a:tblGrid>
                <a:gridCol w="1578610"/>
                <a:gridCol w="1296035"/>
                <a:gridCol w="1206500"/>
                <a:gridCol w="816610"/>
              </a:tblGrid>
              <a:tr h="0">
                <a:tc>
                  <a:txBody>
                    <a:bodyPr/>
                    <a:lstStyle/>
                    <a:p>
                      <a:pPr algn="just">
                        <a:lnSpc>
                          <a:spcPct val="115000"/>
                        </a:lnSpc>
                        <a:spcAft>
                          <a:spcPts val="0"/>
                        </a:spcAft>
                      </a:pPr>
                      <a:r>
                        <a:rPr lang="it-IT" sz="1200">
                          <a:effectLst/>
                        </a:rPr>
                        <a:t>3 impianti</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a:effectLst/>
                        </a:rPr>
                        <a:t>Area totale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62,81%</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44,64%</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15,33%</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a:effectLst/>
                        </a:rPr>
                        <a:t>Area urbana</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86,73%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65,72%</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24,62%</a:t>
                      </a:r>
                      <a:endParaRPr lang="it-IT" sz="1100" dirty="0">
                        <a:effectLst/>
                        <a:latin typeface="Calibri"/>
                        <a:ea typeface="Calibri"/>
                        <a:cs typeface="Times New Roman"/>
                      </a:endParaRPr>
                    </a:p>
                  </a:txBody>
                  <a:tcPr marL="68580" marR="68580" marT="0" marB="0"/>
                </a:tc>
              </a:tr>
            </a:tbl>
          </a:graphicData>
        </a:graphic>
      </p:graphicFrame>
      <p:sp>
        <p:nvSpPr>
          <p:cNvPr id="6" name="Rectangle 1"/>
          <p:cNvSpPr>
            <a:spLocks noChangeArrowheads="1"/>
          </p:cNvSpPr>
          <p:nvPr/>
        </p:nvSpPr>
        <p:spPr bwMode="auto">
          <a:xfrm>
            <a:off x="2051721" y="2114707"/>
            <a:ext cx="633670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Fabio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Filzi</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Ripamonti,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Sesto S. Giovanni.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Il modello utilizzato per il calcolo delle potenze ricevute </a:t>
            </a:r>
            <a:r>
              <a:rPr kumimoji="0" lang="it-IT" altLang="it-IT" sz="1200" b="0" i="0" u="none" strike="noStrike" cap="none" normalizeH="0" baseline="0" dirty="0" smtClean="0">
                <a:ln>
                  <a:noFill/>
                </a:ln>
                <a:solidFill>
                  <a:schemeClr val="tx1"/>
                </a:solidFill>
                <a:effectLst/>
                <a:latin typeface="Calibri"/>
                <a:ea typeface="Calibri" pitchFamily="34" charset="0"/>
                <a:cs typeface="Times New Roman" pitchFamily="18" charset="0"/>
              </a:rPr>
              <a:t>è</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il modello di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Okumura-Hata</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I valori di copertura sono stati raccolti in Tabella 13.</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Tab</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13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242459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26</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4" name="Tabella 3"/>
          <p:cNvGraphicFramePr>
            <a:graphicFrameLocks noGrp="1"/>
          </p:cNvGraphicFramePr>
          <p:nvPr>
            <p:extLst>
              <p:ext uri="{D42A27DB-BD31-4B8C-83A1-F6EECF244321}">
                <p14:modId xmlns:p14="http://schemas.microsoft.com/office/powerpoint/2010/main" val="1883685780"/>
              </p:ext>
            </p:extLst>
          </p:nvPr>
        </p:nvGraphicFramePr>
        <p:xfrm>
          <a:off x="2051720" y="1844824"/>
          <a:ext cx="4897755" cy="420624"/>
        </p:xfrm>
        <a:graphic>
          <a:graphicData uri="http://schemas.openxmlformats.org/drawingml/2006/table">
            <a:tbl>
              <a:tblPr firstRow="1" firstCol="1" bandRow="1">
                <a:tableStyleId>{5C22544A-7EE6-4342-B048-85BDC9FD1C3A}</a:tableStyleId>
              </a:tblPr>
              <a:tblGrid>
                <a:gridCol w="1578610"/>
                <a:gridCol w="1296035"/>
                <a:gridCol w="1206500"/>
                <a:gridCol w="816610"/>
              </a:tblGrid>
              <a:tr h="0">
                <a:tc>
                  <a:txBody>
                    <a:bodyPr/>
                    <a:lstStyle/>
                    <a:p>
                      <a:pPr marL="457200" algn="just">
                        <a:lnSpc>
                          <a:spcPct val="115000"/>
                        </a:lnSpc>
                        <a:spcAft>
                          <a:spcPts val="0"/>
                        </a:spcAft>
                      </a:pPr>
                      <a:r>
                        <a:rPr lang="it-IT" sz="1200" dirty="0">
                          <a:effectLst/>
                        </a:rPr>
                        <a:t>5 impianti</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a:effectLst/>
                        </a:rPr>
                        <a:t>Area urbana</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96,87%</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73,44%</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28,44%</a:t>
                      </a:r>
                      <a:endParaRPr lang="it-IT" sz="1100" dirty="0">
                        <a:effectLst/>
                        <a:latin typeface="Calibri"/>
                        <a:ea typeface="Calibri"/>
                        <a:cs typeface="Times New Roman"/>
                      </a:endParaRPr>
                    </a:p>
                  </a:txBody>
                  <a:tcPr marL="68580" marR="68580" marT="0" marB="0"/>
                </a:tc>
              </a:tr>
            </a:tbl>
          </a:graphicData>
        </a:graphic>
      </p:graphicFrame>
      <p:sp>
        <p:nvSpPr>
          <p:cNvPr id="5" name="Rectangle 1"/>
          <p:cNvSpPr>
            <a:spLocks noChangeArrowheads="1"/>
          </p:cNvSpPr>
          <p:nvPr/>
        </p:nvSpPr>
        <p:spPr bwMode="auto">
          <a:xfrm>
            <a:off x="1871700" y="129291"/>
            <a:ext cx="6757751"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Si </a:t>
            </a:r>
            <a:r>
              <a:rPr kumimoji="0" lang="it-IT" altLang="it-IT" sz="1200" b="0" i="0" u="none" strike="noStrike" cap="none" normalizeH="0" baseline="0" dirty="0" smtClean="0">
                <a:ln>
                  <a:noFill/>
                </a:ln>
                <a:solidFill>
                  <a:schemeClr val="tx1"/>
                </a:solidFill>
                <a:effectLst/>
                <a:latin typeface="Calibri"/>
                <a:ea typeface="Calibri" pitchFamily="34" charset="0"/>
                <a:cs typeface="Times New Roman" pitchFamily="18" charset="0"/>
              </a:rPr>
              <a:t>è</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cercato di aumentare il numero degli impianti per migliorare la copertura. Infatti in tabella 14 si evidenziano le prestazioni di una rete SFN con 5 impianti contemporaneamente accesi: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Fabio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Filzi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Ripamonti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Sesto S. Giovanni, via Carlo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Marx</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Baggio, via Quinto Romano,</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Pero, via Sempione.</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Tab</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14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ttangolo 8"/>
          <p:cNvSpPr/>
          <p:nvPr/>
        </p:nvSpPr>
        <p:spPr>
          <a:xfrm>
            <a:off x="2051720" y="2348880"/>
            <a:ext cx="4572000" cy="2677656"/>
          </a:xfrm>
          <a:prstGeom prst="rect">
            <a:avLst/>
          </a:prstGeom>
        </p:spPr>
        <p:txBody>
          <a:bodyPr>
            <a:spAutoFit/>
          </a:bodyPr>
          <a:lstStyle/>
          <a:p>
            <a:r>
              <a:rPr lang="it-IT" sz="1400" dirty="0"/>
              <a:t>In seguito si sono aggiunti i restanti impianti e si ha la configurazione di 8 trasmettitori urbani:</a:t>
            </a:r>
          </a:p>
          <a:p>
            <a:pPr lvl="0"/>
            <a:r>
              <a:rPr lang="it-IT" sz="1400" dirty="0" smtClean="0"/>
              <a:t>-Via </a:t>
            </a:r>
            <a:r>
              <a:rPr lang="it-IT" sz="1400" dirty="0"/>
              <a:t>Fabio </a:t>
            </a:r>
            <a:r>
              <a:rPr lang="it-IT" sz="1400" dirty="0" err="1"/>
              <a:t>filzi</a:t>
            </a:r>
            <a:r>
              <a:rPr lang="it-IT" sz="1400" dirty="0"/>
              <a:t>,</a:t>
            </a:r>
          </a:p>
          <a:p>
            <a:pPr lvl="0"/>
            <a:r>
              <a:rPr lang="it-IT" sz="1400" dirty="0" smtClean="0"/>
              <a:t>-Via </a:t>
            </a:r>
            <a:r>
              <a:rPr lang="it-IT" sz="1400" dirty="0"/>
              <a:t>Ripamonti,</a:t>
            </a:r>
          </a:p>
          <a:p>
            <a:pPr lvl="0"/>
            <a:r>
              <a:rPr lang="it-IT" sz="1400" dirty="0" smtClean="0"/>
              <a:t>-Sesto </a:t>
            </a:r>
            <a:r>
              <a:rPr lang="it-IT" sz="1400" dirty="0"/>
              <a:t>S. Giovanni, via Carlo </a:t>
            </a:r>
            <a:r>
              <a:rPr lang="it-IT" sz="1400" dirty="0" err="1"/>
              <a:t>marx</a:t>
            </a:r>
            <a:r>
              <a:rPr lang="it-IT" sz="1400" dirty="0"/>
              <a:t>,</a:t>
            </a:r>
          </a:p>
          <a:p>
            <a:pPr lvl="0"/>
            <a:r>
              <a:rPr lang="it-IT" sz="1400" dirty="0"/>
              <a:t>-</a:t>
            </a:r>
            <a:r>
              <a:rPr lang="it-IT" sz="1400" dirty="0" smtClean="0"/>
              <a:t>Baggio</a:t>
            </a:r>
            <a:r>
              <a:rPr lang="it-IT" sz="1400" dirty="0"/>
              <a:t>, via Quinto Romano,</a:t>
            </a:r>
          </a:p>
          <a:p>
            <a:pPr lvl="0"/>
            <a:r>
              <a:rPr lang="it-IT" sz="1400" dirty="0" smtClean="0"/>
              <a:t>-Pero</a:t>
            </a:r>
            <a:r>
              <a:rPr lang="it-IT" sz="1400" dirty="0"/>
              <a:t>, via Sempione,</a:t>
            </a:r>
          </a:p>
          <a:p>
            <a:pPr lvl="0"/>
            <a:r>
              <a:rPr lang="it-IT" sz="1400" dirty="0" smtClean="0"/>
              <a:t>-Corso </a:t>
            </a:r>
            <a:r>
              <a:rPr lang="it-IT" sz="1400" dirty="0"/>
              <a:t>Sempione,</a:t>
            </a:r>
          </a:p>
          <a:p>
            <a:pPr lvl="0"/>
            <a:r>
              <a:rPr lang="it-IT" sz="1400" dirty="0"/>
              <a:t>-</a:t>
            </a:r>
            <a:r>
              <a:rPr lang="it-IT" sz="1400" dirty="0" smtClean="0"/>
              <a:t>Via </a:t>
            </a:r>
            <a:r>
              <a:rPr lang="it-IT" sz="1400" dirty="0"/>
              <a:t>Stendhal,</a:t>
            </a:r>
          </a:p>
          <a:p>
            <a:pPr lvl="0"/>
            <a:r>
              <a:rPr lang="it-IT" sz="1400" dirty="0" smtClean="0"/>
              <a:t>-Viale </a:t>
            </a:r>
            <a:r>
              <a:rPr lang="it-IT" sz="1400" dirty="0"/>
              <a:t>Giovanni da Cermenate,</a:t>
            </a:r>
          </a:p>
          <a:p>
            <a:r>
              <a:rPr lang="it-IT" sz="1400" dirty="0"/>
              <a:t>Si raggiunge la conseguente copertura con le simulazioni effettuate per rete SFN a 8 impianti(vedi tabella 15).</a:t>
            </a:r>
          </a:p>
        </p:txBody>
      </p:sp>
    </p:spTree>
    <p:extLst>
      <p:ext uri="{BB962C8B-B14F-4D97-AF65-F5344CB8AC3E}">
        <p14:creationId xmlns:p14="http://schemas.microsoft.com/office/powerpoint/2010/main" val="2141859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27</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2" name="Tabella 1"/>
          <p:cNvGraphicFramePr>
            <a:graphicFrameLocks noGrp="1"/>
          </p:cNvGraphicFramePr>
          <p:nvPr>
            <p:extLst>
              <p:ext uri="{D42A27DB-BD31-4B8C-83A1-F6EECF244321}">
                <p14:modId xmlns:p14="http://schemas.microsoft.com/office/powerpoint/2010/main" val="819304722"/>
              </p:ext>
            </p:extLst>
          </p:nvPr>
        </p:nvGraphicFramePr>
        <p:xfrm>
          <a:off x="2050990" y="40528"/>
          <a:ext cx="4897755" cy="420624"/>
        </p:xfrm>
        <a:graphic>
          <a:graphicData uri="http://schemas.openxmlformats.org/drawingml/2006/table">
            <a:tbl>
              <a:tblPr firstRow="1" firstCol="1" bandRow="1">
                <a:tableStyleId>{5C22544A-7EE6-4342-B048-85BDC9FD1C3A}</a:tableStyleId>
              </a:tblPr>
              <a:tblGrid>
                <a:gridCol w="1578610"/>
                <a:gridCol w="1296035"/>
                <a:gridCol w="1206500"/>
                <a:gridCol w="816610"/>
              </a:tblGrid>
              <a:tr h="0">
                <a:tc>
                  <a:txBody>
                    <a:bodyPr/>
                    <a:lstStyle/>
                    <a:p>
                      <a:pPr marL="457200" algn="just">
                        <a:lnSpc>
                          <a:spcPct val="115000"/>
                        </a:lnSpc>
                        <a:spcAft>
                          <a:spcPts val="0"/>
                        </a:spcAft>
                      </a:pPr>
                      <a:r>
                        <a:rPr lang="it-IT" sz="1200" dirty="0" smtClean="0">
                          <a:effectLst/>
                        </a:rPr>
                        <a:t> </a:t>
                      </a:r>
                      <a:r>
                        <a:rPr lang="it-IT" sz="1200" dirty="0">
                          <a:effectLst/>
                        </a:rPr>
                        <a:t>impianti</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a:effectLst/>
                        </a:rPr>
                        <a:t>Area urbana</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99,23%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91,66%</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56,98%</a:t>
                      </a:r>
                      <a:endParaRPr lang="it-IT" sz="1100" dirty="0">
                        <a:effectLst/>
                        <a:latin typeface="Calibri"/>
                        <a:ea typeface="Calibri"/>
                        <a:cs typeface="Times New Roman"/>
                      </a:endParaRPr>
                    </a:p>
                  </a:txBody>
                  <a:tcPr marL="68580" marR="68580" marT="0" marB="0"/>
                </a:tc>
              </a:tr>
            </a:tbl>
          </a:graphicData>
        </a:graphic>
      </p:graphicFrame>
      <p:sp>
        <p:nvSpPr>
          <p:cNvPr id="3" name="Rectangle 1"/>
          <p:cNvSpPr>
            <a:spLocks noChangeArrowheads="1"/>
          </p:cNvSpPr>
          <p:nvPr/>
        </p:nvSpPr>
        <p:spPr bwMode="auto">
          <a:xfrm>
            <a:off x="2051720" y="511295"/>
            <a:ext cx="684076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Tab</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15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Utilizzando una configurazione di 15 impianti si ottiene un notevole aumento delle zone coperte in INDOOR poich</a:t>
            </a:r>
            <a:r>
              <a:rPr kumimoji="0" lang="it-IT" altLang="it-IT" sz="1200" b="0"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si aggiungono i restanti impianti situati nelle zone di aree inizialmente scoperte, mentre in ricezione MOBILE e OUTDOOR ormai anche con 8 impianti si </a:t>
            </a:r>
            <a:r>
              <a:rPr kumimoji="0" lang="it-IT" altLang="it-IT" sz="1200" b="0" i="0" u="none" strike="noStrike" cap="none" normalizeH="0" baseline="0" dirty="0" smtClean="0">
                <a:ln>
                  <a:noFill/>
                </a:ln>
                <a:solidFill>
                  <a:schemeClr val="tx1"/>
                </a:solidFill>
                <a:effectLst/>
                <a:latin typeface="Calibri"/>
                <a:ea typeface="Calibri" pitchFamily="34" charset="0"/>
                <a:cs typeface="Times New Roman" pitchFamily="18" charset="0"/>
              </a:rPr>
              <a:t>è</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raggiunta una buona copertura.</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I 15 trasmettitori utilizzati sono quindi: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Fabio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Filzi</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Ripamonti,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Sesto S. Giovanni,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Baggio, via Quinto Romano,</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Pero, via Sempione,</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Corso Sempione,</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Stendhal,</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Giovanni da Cermenate,</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Bresso, via Romani,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Piazza Grandi,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Aeroporto Linate,</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Assago, vicino al Forum,</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Viale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Sarca</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Settimo Milanese,</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Viale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Rubattino</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1748895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28</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4" name="Tabella 3"/>
          <p:cNvGraphicFramePr>
            <a:graphicFrameLocks noGrp="1"/>
          </p:cNvGraphicFramePr>
          <p:nvPr>
            <p:extLst>
              <p:ext uri="{D42A27DB-BD31-4B8C-83A1-F6EECF244321}">
                <p14:modId xmlns:p14="http://schemas.microsoft.com/office/powerpoint/2010/main" val="1910507659"/>
              </p:ext>
            </p:extLst>
          </p:nvPr>
        </p:nvGraphicFramePr>
        <p:xfrm>
          <a:off x="2075064" y="472901"/>
          <a:ext cx="4897755" cy="630936"/>
        </p:xfrm>
        <a:graphic>
          <a:graphicData uri="http://schemas.openxmlformats.org/drawingml/2006/table">
            <a:tbl>
              <a:tblPr firstRow="1" firstCol="1" bandRow="1">
                <a:tableStyleId>{5C22544A-7EE6-4342-B048-85BDC9FD1C3A}</a:tableStyleId>
              </a:tblPr>
              <a:tblGrid>
                <a:gridCol w="1578610"/>
                <a:gridCol w="1296035"/>
                <a:gridCol w="1206500"/>
                <a:gridCol w="816610"/>
              </a:tblGrid>
              <a:tr h="0">
                <a:tc>
                  <a:txBody>
                    <a:bodyPr/>
                    <a:lstStyle/>
                    <a:p>
                      <a:pPr algn="just">
                        <a:lnSpc>
                          <a:spcPct val="115000"/>
                        </a:lnSpc>
                        <a:spcAft>
                          <a:spcPts val="0"/>
                        </a:spcAft>
                      </a:pPr>
                      <a:r>
                        <a:rPr lang="it-IT" sz="1200">
                          <a:effectLst/>
                        </a:rPr>
                        <a:t>15 impianti</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a:effectLst/>
                        </a:rPr>
                        <a:t>Area totale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63,43%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35,17%</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24,21%</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a:effectLst/>
                        </a:rPr>
                        <a:t>Area urbana</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99,64%</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88,37%</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72,93%</a:t>
                      </a:r>
                      <a:endParaRPr lang="it-IT" sz="1100" dirty="0">
                        <a:effectLst/>
                        <a:latin typeface="Calibri"/>
                        <a:ea typeface="Calibri"/>
                        <a:cs typeface="Times New Roman"/>
                      </a:endParaRPr>
                    </a:p>
                  </a:txBody>
                  <a:tcPr marL="68580" marR="68580" marT="0" marB="0"/>
                </a:tc>
              </a:tr>
            </a:tbl>
          </a:graphicData>
        </a:graphic>
      </p:graphicFrame>
      <p:sp>
        <p:nvSpPr>
          <p:cNvPr id="5" name="Rectangle 1"/>
          <p:cNvSpPr>
            <a:spLocks noChangeArrowheads="1"/>
          </p:cNvSpPr>
          <p:nvPr/>
        </p:nvSpPr>
        <p:spPr bwMode="auto">
          <a:xfrm>
            <a:off x="2051720" y="1514304"/>
            <a:ext cx="676875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Le percentuali di copertura urbane della rete SFN con 15 impianti sono molte elevate in condizioni di ricezione OUTDOOR dove si raggiunge la copertura urbana ottima, ma risulta anche elevata la copertura urbana in ricezione MOBILE, come si </a:t>
            </a:r>
            <a:r>
              <a:rPr kumimoji="0" lang="it-IT" altLang="it-IT" sz="1400" b="0" i="0" u="none" strike="noStrike" cap="none" normalizeH="0" baseline="0" dirty="0" err="1" smtClean="0">
                <a:ln>
                  <a:noFill/>
                </a:ln>
                <a:solidFill>
                  <a:schemeClr val="tx1"/>
                </a:solidFill>
                <a:effectLst/>
                <a:ea typeface="Calibri" pitchFamily="34" charset="0"/>
                <a:cs typeface="Times New Roman" pitchFamily="18" charset="0"/>
              </a:rPr>
              <a:t>puo’</a:t>
            </a: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 vedere dalla Tabella 16. In ricezione INDOOR, sempre in area urbana, si raggiunge una copertura finalmente accettabile del 72,39%. </a:t>
            </a:r>
            <a:endParaRPr kumimoji="0" lang="it-IT" altLang="it-IT" sz="1400" b="0"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                                                         </a:t>
            </a:r>
            <a:endParaRPr kumimoji="0" lang="it-IT" altLang="it-IT" sz="1400" b="0" i="0" u="none" strike="noStrike" cap="none" normalizeH="0" baseline="0" dirty="0" smtClean="0">
              <a:ln>
                <a:noFill/>
              </a:ln>
              <a:solidFill>
                <a:schemeClr val="tx1"/>
              </a:solidFill>
              <a:effectLst/>
              <a:cs typeface="Arial" pitchFamily="34" charset="0"/>
            </a:endParaRPr>
          </a:p>
        </p:txBody>
      </p:sp>
      <p:sp>
        <p:nvSpPr>
          <p:cNvPr id="6" name="Rettangolo 5"/>
          <p:cNvSpPr/>
          <p:nvPr/>
        </p:nvSpPr>
        <p:spPr>
          <a:xfrm>
            <a:off x="2051720" y="3262624"/>
            <a:ext cx="6696744" cy="1384995"/>
          </a:xfrm>
          <a:prstGeom prst="rect">
            <a:avLst/>
          </a:prstGeom>
        </p:spPr>
        <p:txBody>
          <a:bodyPr wrap="square">
            <a:spAutoFit/>
          </a:bodyPr>
          <a:lstStyle/>
          <a:p>
            <a:pPr algn="just"/>
            <a:r>
              <a:rPr lang="it-IT" sz="1400" dirty="0"/>
              <a:t>Le coperture dell’area totale restano ulteriormente basse a causa della grande zona da coprire.</a:t>
            </a:r>
          </a:p>
          <a:p>
            <a:pPr algn="just"/>
            <a:r>
              <a:rPr lang="it-IT" sz="1400" dirty="0"/>
              <a:t>Pertanto si è voluto evidenziare l’andamento di prestazioni del sistema DVB-H con l’uso dei trasmettitori </a:t>
            </a:r>
            <a:r>
              <a:rPr lang="it-IT" sz="1400" dirty="0" smtClean="0"/>
              <a:t>urbani ed </a:t>
            </a:r>
            <a:r>
              <a:rPr lang="it-IT" sz="1400" dirty="0"/>
              <a:t>il seguente grafico mostra l’efficacia del metodo K-LNM utilizzato nel calcolo della copertura. Gli istogrammi , infatti, rappresentano la forte crescita di percentuale ottenuta con l’aumento dei trasmettitori</a:t>
            </a:r>
          </a:p>
        </p:txBody>
      </p:sp>
      <p:sp>
        <p:nvSpPr>
          <p:cNvPr id="9" name="Rettangolo 8"/>
          <p:cNvSpPr/>
          <p:nvPr/>
        </p:nvSpPr>
        <p:spPr>
          <a:xfrm>
            <a:off x="4364535" y="1196752"/>
            <a:ext cx="747705" cy="307777"/>
          </a:xfrm>
          <a:prstGeom prst="rect">
            <a:avLst/>
          </a:prstGeom>
        </p:spPr>
        <p:txBody>
          <a:bodyPr wrap="none">
            <a:spAutoFit/>
          </a:bodyPr>
          <a:lstStyle/>
          <a:p>
            <a:pPr lvl="0" algn="just" eaLnBrk="0" fontAlgn="base" hangingPunct="0">
              <a:spcBef>
                <a:spcPct val="0"/>
              </a:spcBef>
              <a:spcAft>
                <a:spcPct val="0"/>
              </a:spcAft>
            </a:pPr>
            <a:r>
              <a:rPr lang="it-IT" altLang="it-IT" sz="1400" dirty="0" err="1">
                <a:ea typeface="Calibri" pitchFamily="34" charset="0"/>
                <a:cs typeface="Times New Roman" pitchFamily="18" charset="0"/>
              </a:rPr>
              <a:t>Tab</a:t>
            </a:r>
            <a:r>
              <a:rPr lang="it-IT" altLang="it-IT" sz="1400" dirty="0">
                <a:ea typeface="Calibri" pitchFamily="34" charset="0"/>
                <a:cs typeface="Times New Roman" pitchFamily="18" charset="0"/>
              </a:rPr>
              <a:t>. 16 </a:t>
            </a:r>
            <a:endParaRPr lang="it-IT" altLang="it-IT" sz="1400" dirty="0">
              <a:cs typeface="Arial" pitchFamily="34" charset="0"/>
            </a:endParaRPr>
          </a:p>
        </p:txBody>
      </p:sp>
    </p:spTree>
    <p:extLst>
      <p:ext uri="{BB962C8B-B14F-4D97-AF65-F5344CB8AC3E}">
        <p14:creationId xmlns:p14="http://schemas.microsoft.com/office/powerpoint/2010/main" val="3987088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29</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9" name="Immagine 18" descr="C:\Users\zaira\OneDrive\Desktop\ritaglia istogramma.jpg"/>
          <p:cNvPicPr/>
          <p:nvPr/>
        </p:nvPicPr>
        <p:blipFill>
          <a:blip r:embed="rId5">
            <a:extLst>
              <a:ext uri="{28A0092B-C50C-407E-A947-70E740481C1C}">
                <a14:useLocalDpi xmlns:a14="http://schemas.microsoft.com/office/drawing/2010/main" val="0"/>
              </a:ext>
            </a:extLst>
          </a:blip>
          <a:srcRect/>
          <a:stretch>
            <a:fillRect/>
          </a:stretch>
        </p:blipFill>
        <p:spPr bwMode="auto">
          <a:xfrm>
            <a:off x="1510069" y="538409"/>
            <a:ext cx="6120130" cy="2675255"/>
          </a:xfrm>
          <a:prstGeom prst="rect">
            <a:avLst/>
          </a:prstGeom>
          <a:noFill/>
          <a:ln>
            <a:noFill/>
          </a:ln>
        </p:spPr>
      </p:pic>
      <p:sp>
        <p:nvSpPr>
          <p:cNvPr id="2" name="Rettangolo 1"/>
          <p:cNvSpPr/>
          <p:nvPr/>
        </p:nvSpPr>
        <p:spPr>
          <a:xfrm>
            <a:off x="2303375" y="3429000"/>
            <a:ext cx="4572000" cy="1015663"/>
          </a:xfrm>
          <a:prstGeom prst="rect">
            <a:avLst/>
          </a:prstGeom>
        </p:spPr>
        <p:txBody>
          <a:bodyPr>
            <a:spAutoFit/>
          </a:bodyPr>
          <a:lstStyle/>
          <a:p>
            <a:r>
              <a:rPr lang="it-IT" dirty="0"/>
              <a:t> </a:t>
            </a:r>
            <a:r>
              <a:rPr lang="it-IT" dirty="0" smtClean="0"/>
              <a:t>                             </a:t>
            </a:r>
            <a:r>
              <a:rPr lang="it-IT" sz="1400" dirty="0" smtClean="0"/>
              <a:t>Fig</a:t>
            </a:r>
            <a:r>
              <a:rPr lang="it-IT" sz="1400" dirty="0"/>
              <a:t>. 1.7</a:t>
            </a:r>
          </a:p>
          <a:p>
            <a:r>
              <a:rPr lang="it-IT" sz="1400" dirty="0"/>
              <a:t>Inoltre si </a:t>
            </a:r>
            <a:r>
              <a:rPr lang="it-IT" sz="1400" dirty="0" err="1"/>
              <a:t>puo’</a:t>
            </a:r>
            <a:r>
              <a:rPr lang="it-IT" sz="1400" dirty="0"/>
              <a:t> vedere come per una configurazione di 15 trasmettitori nell’area di Milano le coperture INDOOR, OUTDOOR sono diverse(vedi Fig. 1.8, 1.9).</a:t>
            </a:r>
          </a:p>
        </p:txBody>
      </p:sp>
    </p:spTree>
    <p:extLst>
      <p:ext uri="{BB962C8B-B14F-4D97-AF65-F5344CB8AC3E}">
        <p14:creationId xmlns:p14="http://schemas.microsoft.com/office/powerpoint/2010/main" val="3422073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30</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a:spLocks noChangeArrowheads="1"/>
          </p:cNvSpPr>
          <p:nvPr/>
        </p:nvSpPr>
        <p:spPr bwMode="auto">
          <a:xfrm>
            <a:off x="1619672" y="-26432"/>
            <a:ext cx="752432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Inoltre si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puo</a:t>
            </a:r>
            <a:r>
              <a:rPr kumimoji="0" lang="it-IT" altLang="it-IT" sz="1200" b="0" i="0" u="none" strike="noStrike" cap="none" normalizeH="0" baseline="0" dirty="0" err="1" smtClean="0">
                <a:ln>
                  <a:noFill/>
                </a:ln>
                <a:solidFill>
                  <a:schemeClr val="tx1"/>
                </a:solidFill>
                <a:effectLst/>
                <a:latin typeface="Calibri"/>
                <a:ea typeface="Calibri" pitchFamily="34" charset="0"/>
                <a:cs typeface="Times New Roman" pitchFamily="18" charset="0"/>
              </a:rPr>
              <a:t>’</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vedere come per una configurazione di 15 trasmettitori nell</a:t>
            </a:r>
            <a:r>
              <a:rPr kumimoji="0" lang="it-IT" altLang="it-IT" sz="12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area di Milano le coperture INDOOR, OUTDOOR sono diverse(vedi Fig. 1.8, 1.9).</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481" name="Immagine 10" descr="copertura Milan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1700" y="556097"/>
            <a:ext cx="6115050" cy="4191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1871700" y="5013176"/>
            <a:ext cx="736773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Fig. 1.8 Copertura area totale in indoor 15 impianti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verde=zona coperta</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blu=zona non coperta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3503389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31</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ctangle 2"/>
          <p:cNvSpPr>
            <a:spLocks noChangeArrowheads="1"/>
          </p:cNvSpPr>
          <p:nvPr/>
        </p:nvSpPr>
        <p:spPr bwMode="auto">
          <a:xfrm>
            <a:off x="2483768" y="69349"/>
            <a:ext cx="666023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rosso= non arriva il segnale DVB-H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2529" name="Immagine 11" descr="copertura milano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1720" y="346348"/>
            <a:ext cx="6124575" cy="36004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3125514" y="3914962"/>
            <a:ext cx="413125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Fig. 1.9 Copertura area totale in outdoor 15 impianti</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ttangolo 5"/>
          <p:cNvSpPr/>
          <p:nvPr/>
        </p:nvSpPr>
        <p:spPr>
          <a:xfrm>
            <a:off x="2483768" y="4409528"/>
            <a:ext cx="4572000" cy="523220"/>
          </a:xfrm>
          <a:prstGeom prst="rect">
            <a:avLst/>
          </a:prstGeom>
        </p:spPr>
        <p:txBody>
          <a:bodyPr>
            <a:spAutoFit/>
          </a:bodyPr>
          <a:lstStyle/>
          <a:p>
            <a:r>
              <a:rPr lang="it-IT" sz="1400" dirty="0"/>
              <a:t>verde=zona coperta</a:t>
            </a:r>
          </a:p>
          <a:p>
            <a:r>
              <a:rPr lang="it-IT" sz="1400" dirty="0"/>
              <a:t>blu=zona non coperta</a:t>
            </a:r>
          </a:p>
        </p:txBody>
      </p:sp>
    </p:spTree>
    <p:extLst>
      <p:ext uri="{BB962C8B-B14F-4D97-AF65-F5344CB8AC3E}">
        <p14:creationId xmlns:p14="http://schemas.microsoft.com/office/powerpoint/2010/main" val="24664675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32</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3"/>
          <p:cNvSpPr>
            <a:spLocks noChangeArrowheads="1"/>
          </p:cNvSpPr>
          <p:nvPr/>
        </p:nvSpPr>
        <p:spPr bwMode="auto">
          <a:xfrm>
            <a:off x="4687640" y="3914962"/>
            <a:ext cx="100700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ttangolo 2"/>
          <p:cNvSpPr/>
          <p:nvPr/>
        </p:nvSpPr>
        <p:spPr>
          <a:xfrm>
            <a:off x="2051720" y="188641"/>
            <a:ext cx="6336704" cy="1785104"/>
          </a:xfrm>
          <a:prstGeom prst="rect">
            <a:avLst/>
          </a:prstGeom>
        </p:spPr>
        <p:txBody>
          <a:bodyPr wrap="square">
            <a:spAutoFit/>
          </a:bodyPr>
          <a:lstStyle/>
          <a:p>
            <a:pPr algn="just"/>
            <a:r>
              <a:rPr lang="it-IT" b="1" dirty="0"/>
              <a:t>Valutazione di prestazioni delle reti SFN con l’uso del modello </a:t>
            </a:r>
            <a:r>
              <a:rPr lang="it-IT" b="1" dirty="0" err="1"/>
              <a:t>Walfish-Ikegami</a:t>
            </a:r>
            <a:endParaRPr lang="it-IT" b="1" dirty="0"/>
          </a:p>
          <a:p>
            <a:endParaRPr lang="it-IT" sz="1400" dirty="0" smtClean="0"/>
          </a:p>
          <a:p>
            <a:pPr algn="just"/>
            <a:r>
              <a:rPr lang="it-IT" sz="1400" dirty="0" smtClean="0"/>
              <a:t>Mantenendo </a:t>
            </a:r>
            <a:r>
              <a:rPr lang="it-IT" sz="1400" dirty="0"/>
              <a:t>fissi i parametri di simulazione si è utilizzato il calcolo </a:t>
            </a:r>
            <a:r>
              <a:rPr lang="it-IT" sz="1400" dirty="0" smtClean="0"/>
              <a:t>dell’attenuazione con </a:t>
            </a:r>
            <a:r>
              <a:rPr lang="it-IT" sz="1400" dirty="0"/>
              <a:t>il modello statistico di </a:t>
            </a:r>
            <a:r>
              <a:rPr lang="it-IT" sz="1400" dirty="0" err="1"/>
              <a:t>Walfish-Ikegami</a:t>
            </a:r>
            <a:r>
              <a:rPr lang="it-IT" sz="1400" dirty="0"/>
              <a:t>. Si sono </a:t>
            </a:r>
            <a:r>
              <a:rPr lang="it-IT" sz="1400" dirty="0" err="1"/>
              <a:t>cosi’</a:t>
            </a:r>
            <a:r>
              <a:rPr lang="it-IT" sz="1400" dirty="0"/>
              <a:t> analizzate le 2 reti SFN progettate a Bologna e a Milano e si sono volute rappresentare le differenze evidenziate  con il modello di </a:t>
            </a:r>
            <a:r>
              <a:rPr lang="it-IT" sz="1400" dirty="0" err="1"/>
              <a:t>Okumura-Hata</a:t>
            </a:r>
            <a:r>
              <a:rPr lang="it-IT" dirty="0"/>
              <a:t>.</a:t>
            </a:r>
          </a:p>
        </p:txBody>
      </p:sp>
      <p:graphicFrame>
        <p:nvGraphicFramePr>
          <p:cNvPr id="4" name="Tabella 3"/>
          <p:cNvGraphicFramePr>
            <a:graphicFrameLocks noGrp="1"/>
          </p:cNvGraphicFramePr>
          <p:nvPr>
            <p:extLst>
              <p:ext uri="{D42A27DB-BD31-4B8C-83A1-F6EECF244321}">
                <p14:modId xmlns:p14="http://schemas.microsoft.com/office/powerpoint/2010/main" val="60596569"/>
              </p:ext>
            </p:extLst>
          </p:nvPr>
        </p:nvGraphicFramePr>
        <p:xfrm>
          <a:off x="1979712" y="2204864"/>
          <a:ext cx="4897755" cy="630936"/>
        </p:xfrm>
        <a:graphic>
          <a:graphicData uri="http://schemas.openxmlformats.org/drawingml/2006/table">
            <a:tbl>
              <a:tblPr firstRow="1" firstCol="1" bandRow="1">
                <a:tableStyleId>{5C22544A-7EE6-4342-B048-85BDC9FD1C3A}</a:tableStyleId>
              </a:tblPr>
              <a:tblGrid>
                <a:gridCol w="1578610"/>
                <a:gridCol w="1296035"/>
                <a:gridCol w="1206500"/>
                <a:gridCol w="816610"/>
              </a:tblGrid>
              <a:tr h="0">
                <a:tc>
                  <a:txBody>
                    <a:bodyPr/>
                    <a:lstStyle/>
                    <a:p>
                      <a:pPr algn="just">
                        <a:lnSpc>
                          <a:spcPct val="115000"/>
                        </a:lnSpc>
                        <a:spcAft>
                          <a:spcPts val="0"/>
                        </a:spcAft>
                      </a:pPr>
                      <a:r>
                        <a:rPr lang="it-IT" sz="1200" dirty="0">
                          <a:effectLst/>
                        </a:rPr>
                        <a:t>Castelmaggiore</a:t>
                      </a:r>
                      <a:endParaRPr lang="it-IT" sz="1100" dirty="0">
                        <a:effectLst/>
                      </a:endParaRPr>
                    </a:p>
                    <a:p>
                      <a:pPr algn="just">
                        <a:lnSpc>
                          <a:spcPct val="115000"/>
                        </a:lnSpc>
                        <a:spcAft>
                          <a:spcPts val="0"/>
                        </a:spcAft>
                      </a:pPr>
                      <a:r>
                        <a:rPr lang="it-IT" sz="1200" dirty="0">
                          <a:effectLst/>
                        </a:rPr>
                        <a:t>Colle Barbiano</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dirty="0">
                          <a:effectLst/>
                        </a:rPr>
                        <a:t>Area urbana</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96,03%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93,89%</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82,69%</a:t>
                      </a:r>
                      <a:endParaRPr lang="it-IT" sz="1100" dirty="0">
                        <a:effectLst/>
                        <a:latin typeface="Calibri"/>
                        <a:ea typeface="Calibri"/>
                        <a:cs typeface="Times New Roman"/>
                      </a:endParaRPr>
                    </a:p>
                  </a:txBody>
                  <a:tcPr marL="68580" marR="68580" marT="0" marB="0"/>
                </a:tc>
              </a:tr>
            </a:tbl>
          </a:graphicData>
        </a:graphic>
      </p:graphicFrame>
      <p:sp>
        <p:nvSpPr>
          <p:cNvPr id="9" name="Rectangle 1"/>
          <p:cNvSpPr>
            <a:spLocks noChangeArrowheads="1"/>
          </p:cNvSpPr>
          <p:nvPr/>
        </p:nvSpPr>
        <p:spPr bwMode="auto">
          <a:xfrm>
            <a:off x="2051720" y="2916622"/>
            <a:ext cx="6336705"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Si vuole partire dalla condizione di Bologna: si sono mantenute le coordinate di ogni impianto , ed in particolare per la rete SFN  costituita dai 2 impianti televisivi di Bologna, le coperture evidenziano valori elevati.</a:t>
            </a:r>
            <a:endParaRPr kumimoji="0" lang="it-IT" altLang="it-IT" sz="1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                                                                 </a:t>
            </a:r>
            <a:r>
              <a:rPr kumimoji="0" lang="it-IT" altLang="it-IT" sz="1400" b="0" i="0" u="none" strike="noStrike" cap="none" normalizeH="0" baseline="0" dirty="0" err="1" smtClean="0">
                <a:ln>
                  <a:noFill/>
                </a:ln>
                <a:solidFill>
                  <a:schemeClr val="tx1"/>
                </a:solidFill>
                <a:effectLst/>
                <a:ea typeface="Calibri" pitchFamily="34" charset="0"/>
                <a:cs typeface="Times New Roman" pitchFamily="18" charset="0"/>
              </a:rPr>
              <a:t>Tab</a:t>
            </a: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 17</a:t>
            </a: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Si sottolinea come la copertura dell’area urbana di Bologna raggiunga valori </a:t>
            </a:r>
            <a:r>
              <a:rPr kumimoji="0" lang="it-IT" altLang="it-IT" sz="1400" b="0" i="0" u="none" strike="noStrike" cap="none" normalizeH="0" baseline="0" dirty="0" err="1" smtClean="0">
                <a:ln>
                  <a:noFill/>
                </a:ln>
                <a:solidFill>
                  <a:schemeClr val="tx1"/>
                </a:solidFill>
                <a:effectLst/>
                <a:ea typeface="Calibri" pitchFamily="34" charset="0"/>
                <a:cs typeface="Times New Roman" pitchFamily="18" charset="0"/>
              </a:rPr>
              <a:t>piu’</a:t>
            </a: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 grandi con </a:t>
            </a:r>
            <a:r>
              <a:rPr kumimoji="0" lang="it-IT" altLang="it-IT" sz="1400" b="0" i="0" u="none" strike="noStrike" cap="none" normalizeH="0" baseline="0" dirty="0" err="1" smtClean="0">
                <a:ln>
                  <a:noFill/>
                </a:ln>
                <a:solidFill>
                  <a:schemeClr val="tx1"/>
                </a:solidFill>
                <a:effectLst/>
                <a:ea typeface="Calibri" pitchFamily="34" charset="0"/>
                <a:cs typeface="Times New Roman" pitchFamily="18" charset="0"/>
              </a:rPr>
              <a:t>Walfish-Ikegami</a:t>
            </a: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 che con il modello di </a:t>
            </a:r>
            <a:r>
              <a:rPr kumimoji="0" lang="it-IT" altLang="it-IT" sz="1400" b="0" i="0" u="none" strike="noStrike" cap="none" normalizeH="0" baseline="0" dirty="0" err="1" smtClean="0">
                <a:ln>
                  <a:noFill/>
                </a:ln>
                <a:solidFill>
                  <a:schemeClr val="tx1"/>
                </a:solidFill>
                <a:effectLst/>
                <a:ea typeface="Calibri" pitchFamily="34" charset="0"/>
                <a:cs typeface="Times New Roman" pitchFamily="18" charset="0"/>
              </a:rPr>
              <a:t>Okumura-Hata</a:t>
            </a:r>
            <a:r>
              <a:rPr kumimoji="0" lang="it-IT" altLang="it-IT" sz="1400" b="0" i="0" u="none" strike="noStrike" cap="none" normalizeH="0" baseline="0" dirty="0" smtClean="0">
                <a:ln>
                  <a:noFill/>
                </a:ln>
                <a:solidFill>
                  <a:schemeClr val="tx1"/>
                </a:solidFill>
                <a:effectLst/>
                <a:ea typeface="Calibri" pitchFamily="34" charset="0"/>
                <a:cs typeface="Times New Roman" pitchFamily="18" charset="0"/>
              </a:rPr>
              <a:t>(vedi Tabella 3</a:t>
            </a:r>
            <a:r>
              <a:rPr lang="it-IT" altLang="it-IT" sz="1400" dirty="0" smtClean="0">
                <a:cs typeface="Arial" pitchFamily="34" charset="0"/>
              </a:rPr>
              <a:t>)</a:t>
            </a:r>
            <a:endParaRPr kumimoji="0" lang="it-IT" altLang="it-IT" sz="1400" b="0" i="0" u="none" strike="noStrike" cap="none" normalizeH="0" baseline="0" dirty="0" smtClean="0">
              <a:ln>
                <a:noFill/>
              </a:ln>
              <a:solidFill>
                <a:schemeClr val="tx1"/>
              </a:solidFill>
              <a:effectLst/>
              <a:cs typeface="Arial" pitchFamily="34" charset="0"/>
            </a:endParaRPr>
          </a:p>
        </p:txBody>
      </p:sp>
    </p:spTree>
    <p:extLst>
      <p:ext uri="{BB962C8B-B14F-4D97-AF65-F5344CB8AC3E}">
        <p14:creationId xmlns:p14="http://schemas.microsoft.com/office/powerpoint/2010/main" val="1184471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33</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3"/>
          <p:cNvSpPr>
            <a:spLocks noChangeArrowheads="1"/>
          </p:cNvSpPr>
          <p:nvPr/>
        </p:nvSpPr>
        <p:spPr bwMode="auto">
          <a:xfrm>
            <a:off x="4687640" y="3914962"/>
            <a:ext cx="100700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ctangle 2"/>
          <p:cNvSpPr>
            <a:spLocks noChangeArrowheads="1"/>
          </p:cNvSpPr>
          <p:nvPr/>
        </p:nvSpPr>
        <p:spPr bwMode="auto">
          <a:xfrm>
            <a:off x="1691680" y="-13896"/>
            <a:ext cx="745232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Si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puo</a:t>
            </a:r>
            <a:r>
              <a:rPr kumimoji="0" lang="it-IT" altLang="it-IT" sz="1200" b="0" i="0" u="none" strike="noStrike" cap="none" normalizeH="0" baseline="0" dirty="0" err="1" smtClean="0">
                <a:ln>
                  <a:noFill/>
                </a:ln>
                <a:solidFill>
                  <a:schemeClr val="tx1"/>
                </a:solidFill>
                <a:effectLst/>
                <a:latin typeface="Calibri"/>
                <a:ea typeface="Calibri" pitchFamily="34" charset="0"/>
                <a:cs typeface="Times New Roman" pitchFamily="18" charset="0"/>
              </a:rPr>
              <a:t>’</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vederlo nel grafico sottostante(vedi Fig. 2).</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4577" name="Immagine 12" descr="ritaglia confron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0115" y="579390"/>
            <a:ext cx="6115050" cy="33718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3181234" y="3690551"/>
            <a:ext cx="27815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ttangolo 9"/>
          <p:cNvSpPr/>
          <p:nvPr/>
        </p:nvSpPr>
        <p:spPr>
          <a:xfrm>
            <a:off x="4332240" y="4008837"/>
            <a:ext cx="529312" cy="307777"/>
          </a:xfrm>
          <a:prstGeom prst="rect">
            <a:avLst/>
          </a:prstGeom>
        </p:spPr>
        <p:txBody>
          <a:bodyPr wrap="none">
            <a:spAutoFit/>
          </a:bodyPr>
          <a:lstStyle/>
          <a:p>
            <a:pPr lvl="0" algn="just" fontAlgn="base">
              <a:spcBef>
                <a:spcPct val="0"/>
              </a:spcBef>
              <a:spcAft>
                <a:spcPct val="0"/>
              </a:spcAft>
            </a:pPr>
            <a:r>
              <a:rPr lang="it-IT" altLang="it-IT" sz="1400" dirty="0">
                <a:ea typeface="Calibri" pitchFamily="34" charset="0"/>
                <a:cs typeface="Times New Roman" pitchFamily="18" charset="0"/>
              </a:rPr>
              <a:t>Fig.2</a:t>
            </a:r>
            <a:endParaRPr lang="it-IT" altLang="it-IT" sz="1400" dirty="0">
              <a:cs typeface="Arial" pitchFamily="34" charset="0"/>
            </a:endParaRPr>
          </a:p>
        </p:txBody>
      </p:sp>
    </p:spTree>
    <p:extLst>
      <p:ext uri="{BB962C8B-B14F-4D97-AF65-F5344CB8AC3E}">
        <p14:creationId xmlns:p14="http://schemas.microsoft.com/office/powerpoint/2010/main" val="14280724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34</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3"/>
          <p:cNvSpPr>
            <a:spLocks noChangeArrowheads="1"/>
          </p:cNvSpPr>
          <p:nvPr/>
        </p:nvSpPr>
        <p:spPr bwMode="auto">
          <a:xfrm>
            <a:off x="4687640" y="3914962"/>
            <a:ext cx="100700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ctangle 2"/>
          <p:cNvSpPr>
            <a:spLocks noChangeArrowheads="1"/>
          </p:cNvSpPr>
          <p:nvPr/>
        </p:nvSpPr>
        <p:spPr bwMode="auto">
          <a:xfrm>
            <a:off x="1691680" y="16882"/>
            <a:ext cx="745232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3"/>
          <p:cNvSpPr>
            <a:spLocks noChangeArrowheads="1"/>
          </p:cNvSpPr>
          <p:nvPr/>
        </p:nvSpPr>
        <p:spPr bwMode="auto">
          <a:xfrm>
            <a:off x="3181234" y="3690551"/>
            <a:ext cx="27815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Tabella 2"/>
          <p:cNvGraphicFramePr>
            <a:graphicFrameLocks noGrp="1"/>
          </p:cNvGraphicFramePr>
          <p:nvPr>
            <p:extLst>
              <p:ext uri="{D42A27DB-BD31-4B8C-83A1-F6EECF244321}">
                <p14:modId xmlns:p14="http://schemas.microsoft.com/office/powerpoint/2010/main" val="3148449379"/>
              </p:ext>
            </p:extLst>
          </p:nvPr>
        </p:nvGraphicFramePr>
        <p:xfrm>
          <a:off x="2407178" y="1700808"/>
          <a:ext cx="4560923" cy="3575304"/>
        </p:xfrm>
        <a:graphic>
          <a:graphicData uri="http://schemas.openxmlformats.org/drawingml/2006/table">
            <a:tbl>
              <a:tblPr firstRow="1" firstCol="1" bandRow="1">
                <a:tableStyleId>{5C22544A-7EE6-4342-B048-85BDC9FD1C3A}</a:tableStyleId>
              </a:tblPr>
              <a:tblGrid>
                <a:gridCol w="1455888"/>
                <a:gridCol w="1195280"/>
                <a:gridCol w="1112706"/>
                <a:gridCol w="797049"/>
              </a:tblGrid>
              <a:tr h="171333">
                <a:tc>
                  <a:txBody>
                    <a:bodyPr/>
                    <a:lstStyle/>
                    <a:p>
                      <a:endParaRPr lang="it-IT" sz="1200" dirty="0">
                        <a:effectLst/>
                        <a:latin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171333">
                <a:tc>
                  <a:txBody>
                    <a:bodyPr/>
                    <a:lstStyle/>
                    <a:p>
                      <a:pPr algn="just">
                        <a:lnSpc>
                          <a:spcPct val="115000"/>
                        </a:lnSpc>
                        <a:spcAft>
                          <a:spcPts val="0"/>
                        </a:spcAft>
                      </a:pPr>
                      <a:r>
                        <a:rPr lang="it-IT" sz="1200">
                          <a:effectLst/>
                        </a:rPr>
                        <a:t>Via Rialto</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59,06%</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43,89%</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13,24%</a:t>
                      </a:r>
                      <a:endParaRPr lang="it-IT" sz="1100">
                        <a:effectLst/>
                        <a:latin typeface="Calibri"/>
                        <a:ea typeface="Calibri"/>
                        <a:cs typeface="Times New Roman"/>
                      </a:endParaRPr>
                    </a:p>
                  </a:txBody>
                  <a:tcPr marL="68580" marR="68580" marT="0" marB="0"/>
                </a:tc>
              </a:tr>
              <a:tr h="171333">
                <a:tc>
                  <a:txBody>
                    <a:bodyPr/>
                    <a:lstStyle/>
                    <a:p>
                      <a:pPr algn="just">
                        <a:lnSpc>
                          <a:spcPct val="115000"/>
                        </a:lnSpc>
                        <a:spcAft>
                          <a:spcPts val="0"/>
                        </a:spcAft>
                      </a:pPr>
                      <a:r>
                        <a:rPr lang="it-IT" sz="1200">
                          <a:effectLst/>
                        </a:rPr>
                        <a:t>Via Arcoveggio</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34,42%</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20,57%</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6,52%</a:t>
                      </a:r>
                      <a:endParaRPr lang="it-IT" sz="1100">
                        <a:effectLst/>
                        <a:latin typeface="Calibri"/>
                        <a:ea typeface="Calibri"/>
                        <a:cs typeface="Times New Roman"/>
                      </a:endParaRPr>
                    </a:p>
                  </a:txBody>
                  <a:tcPr marL="68580" marR="68580" marT="0" marB="0"/>
                </a:tc>
              </a:tr>
              <a:tr h="171333">
                <a:tc>
                  <a:txBody>
                    <a:bodyPr/>
                    <a:lstStyle/>
                    <a:p>
                      <a:pPr algn="just">
                        <a:lnSpc>
                          <a:spcPct val="115000"/>
                        </a:lnSpc>
                        <a:spcAft>
                          <a:spcPts val="0"/>
                        </a:spcAft>
                      </a:pPr>
                      <a:r>
                        <a:rPr lang="it-IT" sz="1200">
                          <a:effectLst/>
                        </a:rPr>
                        <a:t>Via Calzoni</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61,51%</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45,21%</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11,2%</a:t>
                      </a:r>
                      <a:endParaRPr lang="it-IT" sz="1100">
                        <a:effectLst/>
                        <a:latin typeface="Calibri"/>
                        <a:ea typeface="Calibri"/>
                        <a:cs typeface="Times New Roman"/>
                      </a:endParaRPr>
                    </a:p>
                  </a:txBody>
                  <a:tcPr marL="68580" marR="68580" marT="0" marB="0"/>
                </a:tc>
              </a:tr>
              <a:tr h="171333">
                <a:tc>
                  <a:txBody>
                    <a:bodyPr/>
                    <a:lstStyle/>
                    <a:p>
                      <a:pPr algn="just">
                        <a:lnSpc>
                          <a:spcPct val="115000"/>
                        </a:lnSpc>
                        <a:spcAft>
                          <a:spcPts val="0"/>
                        </a:spcAft>
                      </a:pPr>
                      <a:r>
                        <a:rPr lang="it-IT" sz="1200">
                          <a:effectLst/>
                        </a:rPr>
                        <a:t>Via Ferrarese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59,88%</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43,79%</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13,24%</a:t>
                      </a:r>
                      <a:endParaRPr lang="it-IT" sz="1100">
                        <a:effectLst/>
                        <a:latin typeface="Calibri"/>
                        <a:ea typeface="Calibri"/>
                        <a:cs typeface="Times New Roman"/>
                      </a:endParaRPr>
                    </a:p>
                  </a:txBody>
                  <a:tcPr marL="68580" marR="68580" marT="0" marB="0"/>
                </a:tc>
              </a:tr>
              <a:tr h="171333">
                <a:tc>
                  <a:txBody>
                    <a:bodyPr/>
                    <a:lstStyle/>
                    <a:p>
                      <a:pPr algn="just">
                        <a:lnSpc>
                          <a:spcPct val="115000"/>
                        </a:lnSpc>
                        <a:spcAft>
                          <a:spcPts val="0"/>
                        </a:spcAft>
                      </a:pPr>
                      <a:r>
                        <a:rPr lang="it-IT" sz="1200">
                          <a:effectLst/>
                        </a:rPr>
                        <a:t>Via Stendhal</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39,51%</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24,75%</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7,54%</a:t>
                      </a:r>
                      <a:endParaRPr lang="it-IT" sz="1100">
                        <a:effectLst/>
                        <a:latin typeface="Calibri"/>
                        <a:ea typeface="Calibri"/>
                        <a:cs typeface="Times New Roman"/>
                      </a:endParaRPr>
                    </a:p>
                  </a:txBody>
                  <a:tcPr marL="68580" marR="68580" marT="0" marB="0"/>
                </a:tc>
              </a:tr>
              <a:tr h="171333">
                <a:tc>
                  <a:txBody>
                    <a:bodyPr/>
                    <a:lstStyle/>
                    <a:p>
                      <a:pPr algn="just">
                        <a:lnSpc>
                          <a:spcPct val="115000"/>
                        </a:lnSpc>
                        <a:spcAft>
                          <a:spcPts val="0"/>
                        </a:spcAft>
                      </a:pPr>
                      <a:r>
                        <a:rPr lang="it-IT" sz="1200">
                          <a:effectLst/>
                        </a:rPr>
                        <a:t>Via Caduta di Amola</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35,74%</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24,44%</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6,21%</a:t>
                      </a:r>
                      <a:endParaRPr lang="it-IT" sz="1100">
                        <a:effectLst/>
                        <a:latin typeface="Calibri"/>
                        <a:ea typeface="Calibri"/>
                        <a:cs typeface="Times New Roman"/>
                      </a:endParaRPr>
                    </a:p>
                  </a:txBody>
                  <a:tcPr marL="68580" marR="68580" marT="0" marB="0"/>
                </a:tc>
              </a:tr>
              <a:tr h="171333">
                <a:tc>
                  <a:txBody>
                    <a:bodyPr/>
                    <a:lstStyle/>
                    <a:p>
                      <a:pPr algn="just">
                        <a:lnSpc>
                          <a:spcPct val="115000"/>
                        </a:lnSpc>
                        <a:spcAft>
                          <a:spcPts val="0"/>
                        </a:spcAft>
                      </a:pPr>
                      <a:r>
                        <a:rPr lang="it-IT" sz="1200">
                          <a:effectLst/>
                        </a:rPr>
                        <a:t>Via Milazzo</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63,44%</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46,84%</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17,62%</a:t>
                      </a:r>
                      <a:endParaRPr lang="it-IT" sz="1100">
                        <a:effectLst/>
                        <a:latin typeface="Calibri"/>
                        <a:ea typeface="Calibri"/>
                        <a:cs typeface="Times New Roman"/>
                      </a:endParaRPr>
                    </a:p>
                  </a:txBody>
                  <a:tcPr marL="68580" marR="68580" marT="0" marB="0"/>
                </a:tc>
              </a:tr>
              <a:tr h="171333">
                <a:tc>
                  <a:txBody>
                    <a:bodyPr/>
                    <a:lstStyle/>
                    <a:p>
                      <a:pPr algn="just">
                        <a:lnSpc>
                          <a:spcPct val="115000"/>
                        </a:lnSpc>
                        <a:spcAft>
                          <a:spcPts val="0"/>
                        </a:spcAft>
                      </a:pPr>
                      <a:r>
                        <a:rPr lang="it-IT" sz="1200">
                          <a:effectLst/>
                        </a:rPr>
                        <a:t>Vill. Castenaso</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22,3%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12,53%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4,89%</a:t>
                      </a:r>
                      <a:endParaRPr lang="it-IT" sz="1100">
                        <a:effectLst/>
                        <a:latin typeface="Calibri"/>
                        <a:ea typeface="Calibri"/>
                        <a:cs typeface="Times New Roman"/>
                      </a:endParaRPr>
                    </a:p>
                  </a:txBody>
                  <a:tcPr marL="68580" marR="68580" marT="0" marB="0"/>
                </a:tc>
              </a:tr>
              <a:tr h="171333">
                <a:tc>
                  <a:txBody>
                    <a:bodyPr/>
                    <a:lstStyle/>
                    <a:p>
                      <a:pPr algn="just">
                        <a:lnSpc>
                          <a:spcPct val="115000"/>
                        </a:lnSpc>
                        <a:spcAft>
                          <a:spcPts val="0"/>
                        </a:spcAft>
                      </a:pPr>
                      <a:r>
                        <a:rPr lang="it-IT" sz="1200">
                          <a:effectLst/>
                        </a:rPr>
                        <a:t>Via Tipografo</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27,29%</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18,02%</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3,16%</a:t>
                      </a:r>
                      <a:endParaRPr lang="it-IT" sz="1100">
                        <a:effectLst/>
                        <a:latin typeface="Calibri"/>
                        <a:ea typeface="Calibri"/>
                        <a:cs typeface="Times New Roman"/>
                      </a:endParaRPr>
                    </a:p>
                  </a:txBody>
                  <a:tcPr marL="68580" marR="68580" marT="0" marB="0"/>
                </a:tc>
              </a:tr>
              <a:tr h="171333">
                <a:tc>
                  <a:txBody>
                    <a:bodyPr/>
                    <a:lstStyle/>
                    <a:p>
                      <a:pPr algn="just">
                        <a:lnSpc>
                          <a:spcPct val="115000"/>
                        </a:lnSpc>
                        <a:spcAft>
                          <a:spcPts val="0"/>
                        </a:spcAft>
                      </a:pPr>
                      <a:r>
                        <a:rPr lang="it-IT" sz="1200">
                          <a:effectLst/>
                        </a:rPr>
                        <a:t>Via Triumvirato</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40,22%</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27,8%</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7,84%</a:t>
                      </a:r>
                      <a:endParaRPr lang="it-IT" sz="1100">
                        <a:effectLst/>
                        <a:latin typeface="Calibri"/>
                        <a:ea typeface="Calibri"/>
                        <a:cs typeface="Times New Roman"/>
                      </a:endParaRPr>
                    </a:p>
                  </a:txBody>
                  <a:tcPr marL="68580" marR="68580" marT="0" marB="0"/>
                </a:tc>
              </a:tr>
              <a:tr h="171333">
                <a:tc>
                  <a:txBody>
                    <a:bodyPr/>
                    <a:lstStyle/>
                    <a:p>
                      <a:pPr algn="just">
                        <a:lnSpc>
                          <a:spcPct val="115000"/>
                        </a:lnSpc>
                        <a:spcAft>
                          <a:spcPts val="0"/>
                        </a:spcAft>
                      </a:pPr>
                      <a:r>
                        <a:rPr lang="it-IT" sz="1200">
                          <a:effectLst/>
                        </a:rPr>
                        <a:t>San Luca</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99,39%</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97,56%</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53,05%</a:t>
                      </a:r>
                      <a:endParaRPr lang="it-IT" sz="1100">
                        <a:effectLst/>
                        <a:latin typeface="Calibri"/>
                        <a:ea typeface="Calibri"/>
                        <a:cs typeface="Times New Roman"/>
                      </a:endParaRPr>
                    </a:p>
                  </a:txBody>
                  <a:tcPr marL="68580" marR="68580" marT="0" marB="0"/>
                </a:tc>
              </a:tr>
              <a:tr h="535320">
                <a:tc>
                  <a:txBody>
                    <a:bodyPr/>
                    <a:lstStyle/>
                    <a:p>
                      <a:pPr algn="just">
                        <a:lnSpc>
                          <a:spcPct val="115000"/>
                        </a:lnSpc>
                        <a:spcAft>
                          <a:spcPts val="0"/>
                        </a:spcAft>
                      </a:pPr>
                      <a:r>
                        <a:rPr lang="it-IT" sz="1200">
                          <a:effectLst/>
                        </a:rPr>
                        <a:t>Colle dell’Osservanza</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99,8%</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97,56%</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 </a:t>
                      </a:r>
                      <a:endParaRPr lang="it-IT" sz="1100">
                        <a:effectLst/>
                      </a:endParaRPr>
                    </a:p>
                    <a:p>
                      <a:pPr algn="just">
                        <a:lnSpc>
                          <a:spcPct val="115000"/>
                        </a:lnSpc>
                        <a:spcAft>
                          <a:spcPts val="0"/>
                        </a:spcAft>
                      </a:pPr>
                      <a:r>
                        <a:rPr lang="it-IT" sz="1200">
                          <a:effectLst/>
                        </a:rPr>
                        <a:t>53,05%</a:t>
                      </a:r>
                      <a:endParaRPr lang="it-IT" sz="1100">
                        <a:effectLst/>
                      </a:endParaRPr>
                    </a:p>
                    <a:p>
                      <a:pPr algn="just">
                        <a:lnSpc>
                          <a:spcPct val="115000"/>
                        </a:lnSpc>
                        <a:spcAft>
                          <a:spcPts val="0"/>
                        </a:spcAft>
                      </a:pPr>
                      <a:r>
                        <a:rPr lang="it-IT" sz="1200">
                          <a:effectLst/>
                        </a:rPr>
                        <a:t> </a:t>
                      </a:r>
                      <a:endParaRPr lang="it-IT" sz="1100">
                        <a:effectLst/>
                        <a:latin typeface="Calibri"/>
                        <a:ea typeface="Calibri"/>
                        <a:cs typeface="Times New Roman"/>
                      </a:endParaRPr>
                    </a:p>
                  </a:txBody>
                  <a:tcPr marL="68580" marR="68580" marT="0" marB="0"/>
                </a:tc>
              </a:tr>
              <a:tr h="171333">
                <a:tc>
                  <a:txBody>
                    <a:bodyPr/>
                    <a:lstStyle/>
                    <a:p>
                      <a:pPr algn="just">
                        <a:lnSpc>
                          <a:spcPct val="115000"/>
                        </a:lnSpc>
                        <a:spcAft>
                          <a:spcPts val="0"/>
                        </a:spcAft>
                      </a:pPr>
                      <a:r>
                        <a:rPr lang="it-IT" sz="1200">
                          <a:effectLst/>
                        </a:rPr>
                        <a:t>Monte Donato</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48,17%</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47,45%</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31,16%</a:t>
                      </a:r>
                      <a:endParaRPr lang="it-IT" sz="1100">
                        <a:effectLst/>
                        <a:latin typeface="Calibri"/>
                        <a:ea typeface="Calibri"/>
                        <a:cs typeface="Times New Roman"/>
                      </a:endParaRPr>
                    </a:p>
                  </a:txBody>
                  <a:tcPr marL="68580" marR="68580" marT="0" marB="0"/>
                </a:tc>
              </a:tr>
              <a:tr h="171333">
                <a:tc>
                  <a:txBody>
                    <a:bodyPr/>
                    <a:lstStyle/>
                    <a:p>
                      <a:pPr algn="just">
                        <a:lnSpc>
                          <a:spcPct val="115000"/>
                        </a:lnSpc>
                        <a:spcAft>
                          <a:spcPts val="0"/>
                        </a:spcAft>
                      </a:pPr>
                      <a:r>
                        <a:rPr lang="it-IT" sz="1200">
                          <a:effectLst/>
                        </a:rPr>
                        <a:t>Castelmaggiore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a:t>
                      </a:r>
                      <a:endParaRPr lang="it-IT" sz="1100" dirty="0">
                        <a:effectLst/>
                        <a:latin typeface="Calibri"/>
                        <a:ea typeface="Calibri"/>
                        <a:cs typeface="Times New Roman"/>
                      </a:endParaRPr>
                    </a:p>
                  </a:txBody>
                  <a:tcPr marL="68580" marR="68580" marT="0" marB="0"/>
                </a:tc>
              </a:tr>
            </a:tbl>
          </a:graphicData>
        </a:graphic>
      </p:graphicFrame>
      <p:sp>
        <p:nvSpPr>
          <p:cNvPr id="4" name="Rectangle 1"/>
          <p:cNvSpPr>
            <a:spLocks noChangeArrowheads="1"/>
          </p:cNvSpPr>
          <p:nvPr/>
        </p:nvSpPr>
        <p:spPr bwMode="auto">
          <a:xfrm>
            <a:off x="2075105" y="574522"/>
            <a:ext cx="6721797"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Nella rete SFN costituita dai singoli trasmettitori urbani si </a:t>
            </a:r>
            <a:r>
              <a:rPr kumimoji="0" lang="it-IT" altLang="it-IT" sz="1200" b="0" i="0" u="none" strike="noStrike" cap="none" normalizeH="0" baseline="0" dirty="0" smtClean="0">
                <a:ln>
                  <a:noFill/>
                </a:ln>
                <a:solidFill>
                  <a:schemeClr val="tx1"/>
                </a:solidFill>
                <a:effectLst/>
                <a:latin typeface="Calibri"/>
                <a:ea typeface="Calibri" pitchFamily="34" charset="0"/>
                <a:cs typeface="Times New Roman" pitchFamily="18" charset="0"/>
              </a:rPr>
              <a:t>è</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calcolata la seguente copertura urbana con il modello di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Walfish-Ikegami</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Tab</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18</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ttangolo 8"/>
          <p:cNvSpPr/>
          <p:nvPr/>
        </p:nvSpPr>
        <p:spPr>
          <a:xfrm>
            <a:off x="1498605" y="5445224"/>
            <a:ext cx="2137380" cy="307777"/>
          </a:xfrm>
          <a:prstGeom prst="rect">
            <a:avLst/>
          </a:prstGeom>
        </p:spPr>
        <p:txBody>
          <a:bodyPr wrap="none">
            <a:spAutoFit/>
          </a:bodyPr>
          <a:lstStyle/>
          <a:p>
            <a:pPr lvl="0" algn="just" eaLnBrk="0" fontAlgn="base" hangingPunct="0">
              <a:spcBef>
                <a:spcPct val="0"/>
              </a:spcBef>
              <a:spcAft>
                <a:spcPct val="0"/>
              </a:spcAft>
            </a:pPr>
            <a:r>
              <a:rPr lang="it-IT" altLang="it-IT" sz="1400" dirty="0">
                <a:ea typeface="Calibri" pitchFamily="34" charset="0"/>
                <a:cs typeface="Times New Roman" pitchFamily="18" charset="0"/>
              </a:rPr>
              <a:t>*=valori di copertura &lt; 4%.</a:t>
            </a:r>
            <a:endParaRPr lang="it-IT" altLang="it-IT" sz="1400" dirty="0">
              <a:cs typeface="Arial" pitchFamily="34" charset="0"/>
            </a:endParaRPr>
          </a:p>
        </p:txBody>
      </p:sp>
    </p:spTree>
    <p:extLst>
      <p:ext uri="{BB962C8B-B14F-4D97-AF65-F5344CB8AC3E}">
        <p14:creationId xmlns:p14="http://schemas.microsoft.com/office/powerpoint/2010/main" val="9128571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35</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3"/>
          <p:cNvSpPr>
            <a:spLocks noChangeArrowheads="1"/>
          </p:cNvSpPr>
          <p:nvPr/>
        </p:nvSpPr>
        <p:spPr bwMode="auto">
          <a:xfrm>
            <a:off x="4687640" y="3914962"/>
            <a:ext cx="100700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ctangle 2"/>
          <p:cNvSpPr>
            <a:spLocks noChangeArrowheads="1"/>
          </p:cNvSpPr>
          <p:nvPr/>
        </p:nvSpPr>
        <p:spPr bwMode="auto">
          <a:xfrm>
            <a:off x="1691680" y="16882"/>
            <a:ext cx="745232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3"/>
          <p:cNvSpPr>
            <a:spLocks noChangeArrowheads="1"/>
          </p:cNvSpPr>
          <p:nvPr/>
        </p:nvSpPr>
        <p:spPr bwMode="auto">
          <a:xfrm>
            <a:off x="3181234" y="3690551"/>
            <a:ext cx="27815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0" name="Tabella 9"/>
          <p:cNvGraphicFramePr>
            <a:graphicFrameLocks noGrp="1"/>
          </p:cNvGraphicFramePr>
          <p:nvPr>
            <p:extLst>
              <p:ext uri="{D42A27DB-BD31-4B8C-83A1-F6EECF244321}">
                <p14:modId xmlns:p14="http://schemas.microsoft.com/office/powerpoint/2010/main" val="3986298163"/>
              </p:ext>
            </p:extLst>
          </p:nvPr>
        </p:nvGraphicFramePr>
        <p:xfrm>
          <a:off x="2318767" y="1484784"/>
          <a:ext cx="4897755" cy="841248"/>
        </p:xfrm>
        <a:graphic>
          <a:graphicData uri="http://schemas.openxmlformats.org/drawingml/2006/table">
            <a:tbl>
              <a:tblPr firstRow="1" firstCol="1" bandRow="1">
                <a:tableStyleId>{5C22544A-7EE6-4342-B048-85BDC9FD1C3A}</a:tableStyleId>
              </a:tblPr>
              <a:tblGrid>
                <a:gridCol w="1578610"/>
                <a:gridCol w="1296035"/>
                <a:gridCol w="1206500"/>
                <a:gridCol w="816610"/>
              </a:tblGrid>
              <a:tr h="0">
                <a:tc>
                  <a:txBody>
                    <a:bodyPr/>
                    <a:lstStyle/>
                    <a:p>
                      <a:pPr algn="just">
                        <a:lnSpc>
                          <a:spcPct val="115000"/>
                        </a:lnSpc>
                        <a:spcAft>
                          <a:spcPts val="0"/>
                        </a:spcAft>
                      </a:pPr>
                      <a:r>
                        <a:rPr lang="it-IT" sz="1200" dirty="0">
                          <a:effectLst/>
                        </a:rPr>
                        <a:t>3 impianti</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dirty="0">
                          <a:effectLst/>
                        </a:rPr>
                        <a:t>Area urbana</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74,95%</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66,7%</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 </a:t>
                      </a:r>
                      <a:endParaRPr lang="it-IT" sz="1100" dirty="0">
                        <a:effectLst/>
                      </a:endParaRPr>
                    </a:p>
                    <a:p>
                      <a:pPr algn="just">
                        <a:lnSpc>
                          <a:spcPct val="115000"/>
                        </a:lnSpc>
                        <a:spcAft>
                          <a:spcPts val="0"/>
                        </a:spcAft>
                      </a:pPr>
                      <a:r>
                        <a:rPr lang="it-IT" sz="1200" dirty="0">
                          <a:effectLst/>
                        </a:rPr>
                        <a:t>45,21%</a:t>
                      </a:r>
                      <a:endParaRPr lang="it-IT" sz="1100" dirty="0">
                        <a:effectLst/>
                      </a:endParaRPr>
                    </a:p>
                    <a:p>
                      <a:pPr algn="just">
                        <a:lnSpc>
                          <a:spcPct val="115000"/>
                        </a:lnSpc>
                        <a:spcAft>
                          <a:spcPts val="0"/>
                        </a:spcAft>
                      </a:pPr>
                      <a:r>
                        <a:rPr lang="it-IT" sz="1200" dirty="0">
                          <a:effectLst/>
                        </a:rPr>
                        <a:t> </a:t>
                      </a:r>
                      <a:endParaRPr lang="it-IT" sz="1100" dirty="0">
                        <a:effectLst/>
                        <a:latin typeface="Calibri"/>
                        <a:ea typeface="Calibri"/>
                        <a:cs typeface="Times New Roman"/>
                      </a:endParaRPr>
                    </a:p>
                  </a:txBody>
                  <a:tcPr marL="68580" marR="68580" marT="0" marB="0"/>
                </a:tc>
              </a:tr>
            </a:tbl>
          </a:graphicData>
        </a:graphic>
      </p:graphicFrame>
      <p:graphicFrame>
        <p:nvGraphicFramePr>
          <p:cNvPr id="11" name="Tabella 10"/>
          <p:cNvGraphicFramePr>
            <a:graphicFrameLocks noGrp="1"/>
          </p:cNvGraphicFramePr>
          <p:nvPr>
            <p:extLst>
              <p:ext uri="{D42A27DB-BD31-4B8C-83A1-F6EECF244321}">
                <p14:modId xmlns:p14="http://schemas.microsoft.com/office/powerpoint/2010/main" val="3067834354"/>
              </p:ext>
            </p:extLst>
          </p:nvPr>
        </p:nvGraphicFramePr>
        <p:xfrm>
          <a:off x="2483768" y="3963899"/>
          <a:ext cx="4897755" cy="841248"/>
        </p:xfrm>
        <a:graphic>
          <a:graphicData uri="http://schemas.openxmlformats.org/drawingml/2006/table">
            <a:tbl>
              <a:tblPr firstRow="1" firstCol="1" bandRow="1">
                <a:tableStyleId>{5C22544A-7EE6-4342-B048-85BDC9FD1C3A}</a:tableStyleId>
              </a:tblPr>
              <a:tblGrid>
                <a:gridCol w="1578610"/>
                <a:gridCol w="1296035"/>
                <a:gridCol w="1206500"/>
                <a:gridCol w="816610"/>
              </a:tblGrid>
              <a:tr h="0">
                <a:tc>
                  <a:txBody>
                    <a:bodyPr/>
                    <a:lstStyle/>
                    <a:p>
                      <a:pPr algn="just">
                        <a:lnSpc>
                          <a:spcPct val="115000"/>
                        </a:lnSpc>
                        <a:spcAft>
                          <a:spcPts val="0"/>
                        </a:spcAft>
                      </a:pPr>
                      <a:r>
                        <a:rPr lang="it-IT" sz="1200" dirty="0">
                          <a:effectLst/>
                        </a:rPr>
                        <a:t>5 impianti</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a:effectLst/>
                        </a:rPr>
                        <a:t>Area urbana</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76,58%</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65,58%</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 </a:t>
                      </a:r>
                      <a:endParaRPr lang="it-IT" sz="1100" dirty="0">
                        <a:effectLst/>
                      </a:endParaRPr>
                    </a:p>
                    <a:p>
                      <a:pPr algn="just">
                        <a:lnSpc>
                          <a:spcPct val="115000"/>
                        </a:lnSpc>
                        <a:spcAft>
                          <a:spcPts val="0"/>
                        </a:spcAft>
                      </a:pPr>
                      <a:r>
                        <a:rPr lang="it-IT" sz="1200" dirty="0">
                          <a:effectLst/>
                        </a:rPr>
                        <a:t>57,13%</a:t>
                      </a:r>
                      <a:endParaRPr lang="it-IT" sz="1100" dirty="0">
                        <a:effectLst/>
                      </a:endParaRPr>
                    </a:p>
                    <a:p>
                      <a:pPr algn="just">
                        <a:lnSpc>
                          <a:spcPct val="115000"/>
                        </a:lnSpc>
                        <a:spcAft>
                          <a:spcPts val="0"/>
                        </a:spcAft>
                      </a:pPr>
                      <a:r>
                        <a:rPr lang="it-IT" sz="1200" dirty="0">
                          <a:effectLst/>
                        </a:rPr>
                        <a:t> </a:t>
                      </a:r>
                      <a:endParaRPr lang="it-IT" sz="1100" dirty="0">
                        <a:effectLst/>
                        <a:latin typeface="Calibri"/>
                        <a:ea typeface="Calibri"/>
                        <a:cs typeface="Times New Roman"/>
                      </a:endParaRPr>
                    </a:p>
                  </a:txBody>
                  <a:tcPr marL="68580" marR="68580" marT="0" marB="0"/>
                </a:tc>
              </a:tr>
            </a:tbl>
          </a:graphicData>
        </a:graphic>
      </p:graphicFrame>
      <p:sp>
        <p:nvSpPr>
          <p:cNvPr id="12" name="Rectangle 1"/>
          <p:cNvSpPr>
            <a:spLocks noChangeArrowheads="1"/>
          </p:cNvSpPr>
          <p:nvPr/>
        </p:nvSpPr>
        <p:spPr bwMode="auto">
          <a:xfrm>
            <a:off x="2195736" y="160273"/>
            <a:ext cx="6696744"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Pertanto utilizzando la seguente configurazione ottima dei trasmettitori urbani nella rete SFN:</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Colle dell</a:t>
            </a:r>
            <a:r>
              <a:rPr kumimoji="0" lang="it-IT" altLang="it-IT" sz="12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Osservanza,</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Calzoni,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Milazzo.</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Si sono raggiunti i valori di copertura seguenti: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Tab</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19</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Con 5 trasmettitori: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Colle dell</a:t>
            </a:r>
            <a:r>
              <a:rPr kumimoji="0" lang="it-IT" altLang="it-IT" sz="12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Osservanza,</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Calzoni,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Milazzo,</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San Luca,</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Triumvirato.</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ttangolo 12"/>
          <p:cNvSpPr/>
          <p:nvPr/>
        </p:nvSpPr>
        <p:spPr>
          <a:xfrm>
            <a:off x="4483513" y="4819465"/>
            <a:ext cx="707630" cy="307777"/>
          </a:xfrm>
          <a:prstGeom prst="rect">
            <a:avLst/>
          </a:prstGeom>
        </p:spPr>
        <p:txBody>
          <a:bodyPr wrap="none">
            <a:spAutoFit/>
          </a:bodyPr>
          <a:lstStyle/>
          <a:p>
            <a:pPr lvl="0" algn="just" eaLnBrk="0" fontAlgn="base" hangingPunct="0">
              <a:spcBef>
                <a:spcPct val="0"/>
              </a:spcBef>
              <a:spcAft>
                <a:spcPct val="0"/>
              </a:spcAft>
            </a:pPr>
            <a:r>
              <a:rPr lang="it-IT" altLang="it-IT" sz="1400" dirty="0" err="1">
                <a:ea typeface="Calibri" pitchFamily="34" charset="0"/>
                <a:cs typeface="Times New Roman" pitchFamily="18" charset="0"/>
              </a:rPr>
              <a:t>Tab</a:t>
            </a:r>
            <a:r>
              <a:rPr lang="it-IT" altLang="it-IT" sz="1400" dirty="0">
                <a:ea typeface="Calibri" pitchFamily="34" charset="0"/>
                <a:cs typeface="Times New Roman" pitchFamily="18" charset="0"/>
              </a:rPr>
              <a:t>. 20</a:t>
            </a:r>
            <a:endParaRPr lang="it-IT" altLang="it-IT" sz="1400" dirty="0">
              <a:cs typeface="Arial" pitchFamily="34" charset="0"/>
            </a:endParaRPr>
          </a:p>
        </p:txBody>
      </p:sp>
    </p:spTree>
    <p:extLst>
      <p:ext uri="{BB962C8B-B14F-4D97-AF65-F5344CB8AC3E}">
        <p14:creationId xmlns:p14="http://schemas.microsoft.com/office/powerpoint/2010/main" val="7383825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36</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3"/>
          <p:cNvSpPr>
            <a:spLocks noChangeArrowheads="1"/>
          </p:cNvSpPr>
          <p:nvPr/>
        </p:nvSpPr>
        <p:spPr bwMode="auto">
          <a:xfrm>
            <a:off x="4687640" y="3914962"/>
            <a:ext cx="100700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ctangle 2"/>
          <p:cNvSpPr>
            <a:spLocks noChangeArrowheads="1"/>
          </p:cNvSpPr>
          <p:nvPr/>
        </p:nvSpPr>
        <p:spPr bwMode="auto">
          <a:xfrm>
            <a:off x="1691680" y="16882"/>
            <a:ext cx="745232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3"/>
          <p:cNvSpPr>
            <a:spLocks noChangeArrowheads="1"/>
          </p:cNvSpPr>
          <p:nvPr/>
        </p:nvSpPr>
        <p:spPr bwMode="auto">
          <a:xfrm>
            <a:off x="3181234" y="3690551"/>
            <a:ext cx="27815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1"/>
          <p:cNvSpPr>
            <a:spLocks noChangeArrowheads="1"/>
          </p:cNvSpPr>
          <p:nvPr/>
        </p:nvSpPr>
        <p:spPr bwMode="auto">
          <a:xfrm>
            <a:off x="2195736" y="1360602"/>
            <a:ext cx="669674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Tabella 2"/>
          <p:cNvGraphicFramePr>
            <a:graphicFrameLocks noGrp="1"/>
          </p:cNvGraphicFramePr>
          <p:nvPr>
            <p:extLst>
              <p:ext uri="{D42A27DB-BD31-4B8C-83A1-F6EECF244321}">
                <p14:modId xmlns:p14="http://schemas.microsoft.com/office/powerpoint/2010/main" val="2316648082"/>
              </p:ext>
            </p:extLst>
          </p:nvPr>
        </p:nvGraphicFramePr>
        <p:xfrm>
          <a:off x="2195736" y="2018749"/>
          <a:ext cx="4897755" cy="841248"/>
        </p:xfrm>
        <a:graphic>
          <a:graphicData uri="http://schemas.openxmlformats.org/drawingml/2006/table">
            <a:tbl>
              <a:tblPr firstRow="1" firstCol="1" bandRow="1">
                <a:tableStyleId>{5C22544A-7EE6-4342-B048-85BDC9FD1C3A}</a:tableStyleId>
              </a:tblPr>
              <a:tblGrid>
                <a:gridCol w="1578610"/>
                <a:gridCol w="1296035"/>
                <a:gridCol w="1206500"/>
                <a:gridCol w="816610"/>
              </a:tblGrid>
              <a:tr h="0">
                <a:tc>
                  <a:txBody>
                    <a:bodyPr/>
                    <a:lstStyle/>
                    <a:p>
                      <a:pPr algn="just">
                        <a:lnSpc>
                          <a:spcPct val="115000"/>
                        </a:lnSpc>
                        <a:spcAft>
                          <a:spcPts val="0"/>
                        </a:spcAft>
                      </a:pPr>
                      <a:r>
                        <a:rPr lang="it-IT" sz="1200" dirty="0">
                          <a:effectLst/>
                        </a:rPr>
                        <a:t>8 impianti</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dirty="0">
                          <a:effectLst/>
                        </a:rPr>
                        <a:t>Area urbana</a:t>
                      </a:r>
                      <a:endParaRPr lang="it-IT" sz="1100" dirty="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87,58%</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77,19%</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 </a:t>
                      </a:r>
                      <a:endParaRPr lang="it-IT" sz="1100" dirty="0">
                        <a:effectLst/>
                      </a:endParaRPr>
                    </a:p>
                    <a:p>
                      <a:pPr algn="just">
                        <a:lnSpc>
                          <a:spcPct val="115000"/>
                        </a:lnSpc>
                        <a:spcAft>
                          <a:spcPts val="0"/>
                        </a:spcAft>
                      </a:pPr>
                      <a:r>
                        <a:rPr lang="it-IT" sz="1200" dirty="0">
                          <a:effectLst/>
                        </a:rPr>
                        <a:t>74,03%</a:t>
                      </a:r>
                      <a:endParaRPr lang="it-IT" sz="1100" dirty="0">
                        <a:effectLst/>
                      </a:endParaRPr>
                    </a:p>
                    <a:p>
                      <a:pPr algn="just">
                        <a:lnSpc>
                          <a:spcPct val="115000"/>
                        </a:lnSpc>
                        <a:spcAft>
                          <a:spcPts val="0"/>
                        </a:spcAft>
                      </a:pPr>
                      <a:r>
                        <a:rPr lang="it-IT" sz="1200" dirty="0">
                          <a:effectLst/>
                        </a:rPr>
                        <a:t> </a:t>
                      </a:r>
                      <a:endParaRPr lang="it-IT" sz="1100" dirty="0">
                        <a:effectLst/>
                        <a:latin typeface="Calibri"/>
                        <a:ea typeface="Calibri"/>
                        <a:cs typeface="Times New Roman"/>
                      </a:endParaRPr>
                    </a:p>
                  </a:txBody>
                  <a:tcPr marL="68580" marR="68580" marT="0" marB="0"/>
                </a:tc>
              </a:tr>
            </a:tbl>
          </a:graphicData>
        </a:graphic>
      </p:graphicFrame>
      <p:sp>
        <p:nvSpPr>
          <p:cNvPr id="4" name="Rectangle 1"/>
          <p:cNvSpPr>
            <a:spLocks noChangeArrowheads="1"/>
          </p:cNvSpPr>
          <p:nvPr/>
        </p:nvSpPr>
        <p:spPr bwMode="auto">
          <a:xfrm>
            <a:off x="2032844" y="69007"/>
            <a:ext cx="6769992"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Con 8 trasmettitori: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Colle dell</a:t>
            </a:r>
            <a:r>
              <a:rPr kumimoji="0" lang="it-IT" altLang="it-IT" sz="12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Osservanza,</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Calzoni,</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Milazzo,</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San Luca,</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Triumvirato,</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Ferrarese,</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Sthendal</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Via Tipografo.</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Tab</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21</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ttangolo 8"/>
          <p:cNvSpPr/>
          <p:nvPr/>
        </p:nvSpPr>
        <p:spPr>
          <a:xfrm>
            <a:off x="2179833" y="2901487"/>
            <a:ext cx="5256584" cy="3323987"/>
          </a:xfrm>
          <a:prstGeom prst="rect">
            <a:avLst/>
          </a:prstGeom>
        </p:spPr>
        <p:txBody>
          <a:bodyPr wrap="square">
            <a:spAutoFit/>
          </a:bodyPr>
          <a:lstStyle/>
          <a:p>
            <a:r>
              <a:rPr lang="it-IT" sz="1400" dirty="0" smtClean="0"/>
              <a:t>Con </a:t>
            </a:r>
            <a:r>
              <a:rPr lang="it-IT" sz="1400" dirty="0"/>
              <a:t>14 impianti facenti parte della stessa rete SFN:</a:t>
            </a:r>
          </a:p>
          <a:p>
            <a:pPr lvl="0"/>
            <a:r>
              <a:rPr lang="it-IT" sz="1400" dirty="0"/>
              <a:t>Colle dell’Osservanza,</a:t>
            </a:r>
          </a:p>
          <a:p>
            <a:pPr lvl="0"/>
            <a:r>
              <a:rPr lang="it-IT" sz="1400" dirty="0"/>
              <a:t>Via Calzoni,</a:t>
            </a:r>
          </a:p>
          <a:p>
            <a:pPr lvl="0"/>
            <a:r>
              <a:rPr lang="it-IT" sz="1400" dirty="0"/>
              <a:t>Via Milazzo,</a:t>
            </a:r>
          </a:p>
          <a:p>
            <a:pPr lvl="0"/>
            <a:r>
              <a:rPr lang="it-IT" sz="1400" dirty="0"/>
              <a:t>San Luca,</a:t>
            </a:r>
          </a:p>
          <a:p>
            <a:pPr lvl="0"/>
            <a:r>
              <a:rPr lang="it-IT" sz="1400" dirty="0"/>
              <a:t>Via Triumvirato,</a:t>
            </a:r>
          </a:p>
          <a:p>
            <a:pPr lvl="0"/>
            <a:r>
              <a:rPr lang="it-IT" sz="1400" dirty="0"/>
              <a:t>Via Ferrarese,</a:t>
            </a:r>
          </a:p>
          <a:p>
            <a:pPr lvl="0"/>
            <a:r>
              <a:rPr lang="it-IT" sz="1400" dirty="0"/>
              <a:t>Via </a:t>
            </a:r>
            <a:r>
              <a:rPr lang="it-IT" sz="1400" dirty="0" err="1"/>
              <a:t>Sthendal</a:t>
            </a:r>
            <a:r>
              <a:rPr lang="it-IT" sz="1400" dirty="0"/>
              <a:t>,</a:t>
            </a:r>
          </a:p>
          <a:p>
            <a:pPr lvl="0"/>
            <a:r>
              <a:rPr lang="it-IT" sz="1400" dirty="0"/>
              <a:t>Via Tipografo,</a:t>
            </a:r>
          </a:p>
          <a:p>
            <a:pPr lvl="0"/>
            <a:r>
              <a:rPr lang="it-IT" sz="1400" dirty="0"/>
              <a:t>Monte Donato,</a:t>
            </a:r>
          </a:p>
          <a:p>
            <a:pPr lvl="0"/>
            <a:r>
              <a:rPr lang="it-IT" sz="1400" dirty="0"/>
              <a:t>Castelmaggiore,</a:t>
            </a:r>
          </a:p>
          <a:p>
            <a:pPr lvl="0"/>
            <a:r>
              <a:rPr lang="it-IT" sz="1400" dirty="0"/>
              <a:t>Via Rialto,</a:t>
            </a:r>
          </a:p>
          <a:p>
            <a:pPr lvl="0"/>
            <a:r>
              <a:rPr lang="it-IT" sz="1400" dirty="0"/>
              <a:t>Via Arcoveggio,</a:t>
            </a:r>
          </a:p>
          <a:p>
            <a:pPr lvl="0"/>
            <a:r>
              <a:rPr lang="it-IT" sz="1400" dirty="0"/>
              <a:t>Via Caduti di Amola,</a:t>
            </a:r>
          </a:p>
          <a:p>
            <a:pPr lvl="0"/>
            <a:r>
              <a:rPr lang="it-IT" sz="1400" dirty="0" err="1"/>
              <a:t>Vill</a:t>
            </a:r>
            <a:r>
              <a:rPr lang="it-IT" sz="1400" dirty="0"/>
              <a:t>. Castenaso.</a:t>
            </a:r>
          </a:p>
        </p:txBody>
      </p:sp>
    </p:spTree>
    <p:extLst>
      <p:ext uri="{BB962C8B-B14F-4D97-AF65-F5344CB8AC3E}">
        <p14:creationId xmlns:p14="http://schemas.microsoft.com/office/powerpoint/2010/main" val="349880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37</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1547664" y="4647619"/>
            <a:ext cx="9646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2303463" algn="l"/>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3"/>
          <p:cNvSpPr>
            <a:spLocks noChangeArrowheads="1"/>
          </p:cNvSpPr>
          <p:nvPr/>
        </p:nvSpPr>
        <p:spPr bwMode="auto">
          <a:xfrm>
            <a:off x="4687640" y="3914962"/>
            <a:ext cx="100700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ctangle 2"/>
          <p:cNvSpPr>
            <a:spLocks noChangeArrowheads="1"/>
          </p:cNvSpPr>
          <p:nvPr/>
        </p:nvSpPr>
        <p:spPr bwMode="auto">
          <a:xfrm>
            <a:off x="1691680" y="16882"/>
            <a:ext cx="745232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3"/>
          <p:cNvSpPr>
            <a:spLocks noChangeArrowheads="1"/>
          </p:cNvSpPr>
          <p:nvPr/>
        </p:nvSpPr>
        <p:spPr bwMode="auto">
          <a:xfrm>
            <a:off x="3181234" y="3690551"/>
            <a:ext cx="27815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1"/>
          <p:cNvSpPr>
            <a:spLocks noChangeArrowheads="1"/>
          </p:cNvSpPr>
          <p:nvPr/>
        </p:nvSpPr>
        <p:spPr bwMode="auto">
          <a:xfrm>
            <a:off x="2195736" y="1360602"/>
            <a:ext cx="669674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0" name="Tabella 9"/>
          <p:cNvGraphicFramePr>
            <a:graphicFrameLocks noGrp="1"/>
          </p:cNvGraphicFramePr>
          <p:nvPr>
            <p:extLst>
              <p:ext uri="{D42A27DB-BD31-4B8C-83A1-F6EECF244321}">
                <p14:modId xmlns:p14="http://schemas.microsoft.com/office/powerpoint/2010/main" val="3018696278"/>
              </p:ext>
            </p:extLst>
          </p:nvPr>
        </p:nvGraphicFramePr>
        <p:xfrm>
          <a:off x="1871700" y="159638"/>
          <a:ext cx="4897755" cy="841248"/>
        </p:xfrm>
        <a:graphic>
          <a:graphicData uri="http://schemas.openxmlformats.org/drawingml/2006/table">
            <a:tbl>
              <a:tblPr firstRow="1" firstCol="1" bandRow="1">
                <a:tableStyleId>{5C22544A-7EE6-4342-B048-85BDC9FD1C3A}</a:tableStyleId>
              </a:tblPr>
              <a:tblGrid>
                <a:gridCol w="1578610"/>
                <a:gridCol w="1296035"/>
                <a:gridCol w="1206500"/>
                <a:gridCol w="816610"/>
              </a:tblGrid>
              <a:tr h="0">
                <a:tc>
                  <a:txBody>
                    <a:bodyPr/>
                    <a:lstStyle/>
                    <a:p>
                      <a:pPr marL="271780" algn="just">
                        <a:lnSpc>
                          <a:spcPct val="115000"/>
                        </a:lnSpc>
                        <a:spcAft>
                          <a:spcPts val="0"/>
                        </a:spcAft>
                      </a:pPr>
                      <a:r>
                        <a:rPr lang="it-IT" sz="1200">
                          <a:effectLst/>
                        </a:rPr>
                        <a:t>14 impianti</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OUTDOOR</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MOBILE</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INDOOR</a:t>
                      </a:r>
                      <a:endParaRPr lang="it-IT" sz="1100">
                        <a:effectLst/>
                        <a:latin typeface="Calibri"/>
                        <a:ea typeface="Calibri"/>
                        <a:cs typeface="Times New Roman"/>
                      </a:endParaRPr>
                    </a:p>
                  </a:txBody>
                  <a:tcPr marL="68580" marR="68580" marT="0" marB="0"/>
                </a:tc>
              </a:tr>
              <a:tr h="0">
                <a:tc>
                  <a:txBody>
                    <a:bodyPr/>
                    <a:lstStyle/>
                    <a:p>
                      <a:pPr algn="just">
                        <a:lnSpc>
                          <a:spcPct val="115000"/>
                        </a:lnSpc>
                        <a:spcAft>
                          <a:spcPts val="0"/>
                        </a:spcAft>
                      </a:pPr>
                      <a:r>
                        <a:rPr lang="it-IT" sz="1200">
                          <a:effectLst/>
                        </a:rPr>
                        <a:t>Area urbana</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94,20%</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a:effectLst/>
                        </a:rPr>
                        <a:t>85,03%</a:t>
                      </a:r>
                      <a:endParaRPr lang="it-IT" sz="1100">
                        <a:effectLst/>
                        <a:latin typeface="Calibri"/>
                        <a:ea typeface="Calibri"/>
                        <a:cs typeface="Times New Roman"/>
                      </a:endParaRPr>
                    </a:p>
                  </a:txBody>
                  <a:tcPr marL="68580" marR="68580" marT="0" marB="0" anchor="ctr"/>
                </a:tc>
                <a:tc>
                  <a:txBody>
                    <a:bodyPr/>
                    <a:lstStyle/>
                    <a:p>
                      <a:pPr algn="just">
                        <a:lnSpc>
                          <a:spcPct val="115000"/>
                        </a:lnSpc>
                        <a:spcAft>
                          <a:spcPts val="0"/>
                        </a:spcAft>
                      </a:pPr>
                      <a:r>
                        <a:rPr lang="it-IT" sz="1200" dirty="0">
                          <a:effectLst/>
                        </a:rPr>
                        <a:t> </a:t>
                      </a:r>
                      <a:endParaRPr lang="it-IT" sz="1100" dirty="0">
                        <a:effectLst/>
                      </a:endParaRPr>
                    </a:p>
                    <a:p>
                      <a:pPr algn="just">
                        <a:lnSpc>
                          <a:spcPct val="115000"/>
                        </a:lnSpc>
                        <a:spcAft>
                          <a:spcPts val="0"/>
                        </a:spcAft>
                      </a:pPr>
                      <a:r>
                        <a:rPr lang="it-IT" sz="1200" dirty="0">
                          <a:effectLst/>
                        </a:rPr>
                        <a:t>82,69%</a:t>
                      </a:r>
                      <a:endParaRPr lang="it-IT" sz="1100" dirty="0">
                        <a:effectLst/>
                      </a:endParaRPr>
                    </a:p>
                    <a:p>
                      <a:pPr algn="just">
                        <a:lnSpc>
                          <a:spcPct val="115000"/>
                        </a:lnSpc>
                        <a:spcAft>
                          <a:spcPts val="0"/>
                        </a:spcAft>
                      </a:pPr>
                      <a:r>
                        <a:rPr lang="it-IT" sz="1200" dirty="0">
                          <a:effectLst/>
                        </a:rPr>
                        <a:t> </a:t>
                      </a:r>
                      <a:endParaRPr lang="it-IT" sz="1100" dirty="0">
                        <a:effectLst/>
                        <a:latin typeface="Calibri"/>
                        <a:ea typeface="Calibri"/>
                        <a:cs typeface="Times New Roman"/>
                      </a:endParaRPr>
                    </a:p>
                  </a:txBody>
                  <a:tcPr marL="68580" marR="68580" marT="0" marB="0"/>
                </a:tc>
              </a:tr>
            </a:tbl>
          </a:graphicData>
        </a:graphic>
      </p:graphicFrame>
      <p:sp>
        <p:nvSpPr>
          <p:cNvPr id="11" name="Rectangle 1"/>
          <p:cNvSpPr>
            <a:spLocks noChangeArrowheads="1"/>
          </p:cNvSpPr>
          <p:nvPr/>
        </p:nvSpPr>
        <p:spPr bwMode="auto">
          <a:xfrm>
            <a:off x="1871700" y="1314435"/>
            <a:ext cx="693601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Tab</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22</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In Fig. 1.8 si vedranno le coperture urbane di BOLOGNA con i modelli di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Okumura-Hata</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e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Walfish-Ikegami</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utilizzati per il calcolo delle attenuazioni. Le coperture valutate secondo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Walfish-Ikegami</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sono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piu</a:t>
            </a:r>
            <a:r>
              <a:rPr kumimoji="0" lang="it-IT" altLang="it-IT" sz="1200" b="0" i="0" u="none" strike="noStrike" cap="none" normalizeH="0" baseline="0" dirty="0" err="1" smtClean="0">
                <a:ln>
                  <a:noFill/>
                </a:ln>
                <a:solidFill>
                  <a:schemeClr val="tx1"/>
                </a:solidFill>
                <a:effectLst/>
                <a:latin typeface="Calibri"/>
                <a:ea typeface="Calibri" pitchFamily="34" charset="0"/>
                <a:cs typeface="Times New Roman" pitchFamily="18" charset="0"/>
              </a:rPr>
              <a:t>’</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elevate come </a:t>
            </a:r>
            <a:r>
              <a:rPr kumimoji="0" lang="it-IT" altLang="it-IT" sz="1200" b="0" i="0" u="none" strike="noStrike" cap="none" normalizeH="0" baseline="0" dirty="0" err="1" smtClean="0">
                <a:ln>
                  <a:noFill/>
                </a:ln>
                <a:solidFill>
                  <a:schemeClr val="tx1"/>
                </a:solidFill>
                <a:effectLst/>
                <a:latin typeface="Helvetica" charset="0"/>
                <a:ea typeface="Calibri" pitchFamily="34" charset="0"/>
                <a:cs typeface="Times New Roman" pitchFamily="18" charset="0"/>
              </a:rPr>
              <a:t>gia</a:t>
            </a:r>
            <a:r>
              <a:rPr kumimoji="0" lang="it-IT" altLang="it-IT" sz="1200" b="0" i="0" u="none" strike="noStrike" cap="none" normalizeH="0" baseline="0" dirty="0" err="1" smtClean="0">
                <a:ln>
                  <a:noFill/>
                </a:ln>
                <a:solidFill>
                  <a:schemeClr val="tx1"/>
                </a:solidFill>
                <a:effectLst/>
                <a:latin typeface="Calibri"/>
                <a:ea typeface="Calibri" pitchFamily="34" charset="0"/>
                <a:cs typeface="Times New Roman" pitchFamily="18" charset="0"/>
              </a:rPr>
              <a:t>’</a:t>
            </a: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era successo per la copertura con i trasmettitori televisivi.</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1" name="Immagine 30" descr="C:\Users\zaira\OneDrive\Desktop\ritaglia copertura Bologna.jpg"/>
          <p:cNvPicPr/>
          <p:nvPr/>
        </p:nvPicPr>
        <p:blipFill>
          <a:blip r:embed="rId5">
            <a:extLst>
              <a:ext uri="{28A0092B-C50C-407E-A947-70E740481C1C}">
                <a14:useLocalDpi xmlns:a14="http://schemas.microsoft.com/office/drawing/2010/main" val="0"/>
              </a:ext>
            </a:extLst>
          </a:blip>
          <a:srcRect/>
          <a:stretch>
            <a:fillRect/>
          </a:stretch>
        </p:blipFill>
        <p:spPr bwMode="auto">
          <a:xfrm>
            <a:off x="1871701" y="2276872"/>
            <a:ext cx="6084676" cy="3359705"/>
          </a:xfrm>
          <a:prstGeom prst="rect">
            <a:avLst/>
          </a:prstGeom>
          <a:noFill/>
          <a:ln>
            <a:noFill/>
          </a:ln>
        </p:spPr>
      </p:pic>
    </p:spTree>
    <p:extLst>
      <p:ext uri="{BB962C8B-B14F-4D97-AF65-F5344CB8AC3E}">
        <p14:creationId xmlns:p14="http://schemas.microsoft.com/office/powerpoint/2010/main" val="34066053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38</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1"/>
          <p:cNvSpPr>
            <a:spLocks noChangeArrowheads="1"/>
          </p:cNvSpPr>
          <p:nvPr/>
        </p:nvSpPr>
        <p:spPr bwMode="auto">
          <a:xfrm>
            <a:off x="2207662" y="4415189"/>
            <a:ext cx="682883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303463" algn="l"/>
              </a:tabLst>
              <a:defRPr>
                <a:solidFill>
                  <a:schemeClr val="tx1"/>
                </a:solidFill>
                <a:latin typeface="Arial" pitchFamily="34" charset="0"/>
                <a:cs typeface="Arial" pitchFamily="34" charset="0"/>
              </a:defRPr>
            </a:lvl1pPr>
            <a:lvl2pPr fontAlgn="base">
              <a:spcBef>
                <a:spcPct val="0"/>
              </a:spcBef>
              <a:spcAft>
                <a:spcPct val="0"/>
              </a:spcAft>
              <a:tabLst>
                <a:tab pos="2303463" algn="l"/>
              </a:tabLst>
              <a:defRPr>
                <a:solidFill>
                  <a:schemeClr val="tx1"/>
                </a:solidFill>
                <a:latin typeface="Arial" pitchFamily="34" charset="0"/>
                <a:cs typeface="Arial" pitchFamily="34" charset="0"/>
              </a:defRPr>
            </a:lvl2pPr>
            <a:lvl3pPr fontAlgn="base">
              <a:spcBef>
                <a:spcPct val="0"/>
              </a:spcBef>
              <a:spcAft>
                <a:spcPct val="0"/>
              </a:spcAft>
              <a:tabLst>
                <a:tab pos="2303463" algn="l"/>
              </a:tabLst>
              <a:defRPr>
                <a:solidFill>
                  <a:schemeClr val="tx1"/>
                </a:solidFill>
                <a:latin typeface="Arial" pitchFamily="34" charset="0"/>
                <a:cs typeface="Arial" pitchFamily="34" charset="0"/>
              </a:defRPr>
            </a:lvl3pPr>
            <a:lvl4pPr fontAlgn="base">
              <a:spcBef>
                <a:spcPct val="0"/>
              </a:spcBef>
              <a:spcAft>
                <a:spcPct val="0"/>
              </a:spcAft>
              <a:tabLst>
                <a:tab pos="2303463" algn="l"/>
              </a:tabLst>
              <a:defRPr>
                <a:solidFill>
                  <a:schemeClr val="tx1"/>
                </a:solidFill>
                <a:latin typeface="Arial" pitchFamily="34" charset="0"/>
                <a:cs typeface="Arial" pitchFamily="34" charset="0"/>
              </a:defRPr>
            </a:lvl4pPr>
            <a:lvl5pPr fontAlgn="base">
              <a:spcBef>
                <a:spcPct val="0"/>
              </a:spcBef>
              <a:spcAft>
                <a:spcPct val="0"/>
              </a:spcAft>
              <a:tabLst>
                <a:tab pos="2303463" algn="l"/>
              </a:tabLst>
              <a:defRPr>
                <a:solidFill>
                  <a:schemeClr val="tx1"/>
                </a:solidFill>
                <a:latin typeface="Arial" pitchFamily="34" charset="0"/>
                <a:cs typeface="Arial" pitchFamily="34" charset="0"/>
              </a:defRPr>
            </a:lvl5pPr>
            <a:lvl6pPr fontAlgn="base">
              <a:spcBef>
                <a:spcPct val="0"/>
              </a:spcBef>
              <a:spcAft>
                <a:spcPct val="0"/>
              </a:spcAft>
              <a:tabLst>
                <a:tab pos="2303463" algn="l"/>
              </a:tabLst>
              <a:defRPr>
                <a:solidFill>
                  <a:schemeClr val="tx1"/>
                </a:solidFill>
                <a:latin typeface="Arial" pitchFamily="34" charset="0"/>
                <a:cs typeface="Arial" pitchFamily="34" charset="0"/>
              </a:defRPr>
            </a:lvl6pPr>
            <a:lvl7pPr fontAlgn="base">
              <a:spcBef>
                <a:spcPct val="0"/>
              </a:spcBef>
              <a:spcAft>
                <a:spcPct val="0"/>
              </a:spcAft>
              <a:tabLst>
                <a:tab pos="2303463" algn="l"/>
              </a:tabLst>
              <a:defRPr>
                <a:solidFill>
                  <a:schemeClr val="tx1"/>
                </a:solidFill>
                <a:latin typeface="Arial" pitchFamily="34" charset="0"/>
                <a:cs typeface="Arial" pitchFamily="34" charset="0"/>
              </a:defRPr>
            </a:lvl7pPr>
            <a:lvl8pPr fontAlgn="base">
              <a:spcBef>
                <a:spcPct val="0"/>
              </a:spcBef>
              <a:spcAft>
                <a:spcPct val="0"/>
              </a:spcAft>
              <a:tabLst>
                <a:tab pos="2303463" algn="l"/>
              </a:tabLst>
              <a:defRPr>
                <a:solidFill>
                  <a:schemeClr val="tx1"/>
                </a:solidFill>
                <a:latin typeface="Arial" pitchFamily="34" charset="0"/>
                <a:cs typeface="Arial" pitchFamily="34" charset="0"/>
              </a:defRPr>
            </a:lvl8pPr>
            <a:lvl9pPr fontAlgn="base">
              <a:spcBef>
                <a:spcPct val="0"/>
              </a:spcBef>
              <a:spcAft>
                <a:spcPct val="0"/>
              </a:spcAft>
              <a:tabLst>
                <a:tab pos="2303463" algn="l"/>
              </a:tabLst>
              <a:defRPr>
                <a:solidFill>
                  <a:schemeClr val="tx1"/>
                </a:solidFill>
                <a:latin typeface="Arial" pitchFamily="34" charset="0"/>
                <a:cs typeface="Arial" pitchFamily="34" charset="0"/>
              </a:defRPr>
            </a:lvl9pPr>
          </a:lstStyle>
          <a:p>
            <a:pPr lvl="0" algn="just"/>
            <a:r>
              <a:rPr lang="it-IT" sz="1400" dirty="0">
                <a:latin typeface="+mn-lt"/>
              </a:rPr>
              <a:t>E’ chiaro quindi, che per fornire una copertura adeguata con una rete GSM-</a:t>
            </a:r>
            <a:r>
              <a:rPr lang="it-IT" sz="1400" dirty="0" err="1">
                <a:latin typeface="+mn-lt"/>
              </a:rPr>
              <a:t>like</a:t>
            </a:r>
            <a:r>
              <a:rPr lang="it-IT" sz="1400" dirty="0">
                <a:latin typeface="+mn-lt"/>
              </a:rPr>
              <a:t> si devono aumentare il numero di trasmettitori urbani. La rete GSM </a:t>
            </a:r>
            <a:r>
              <a:rPr lang="it-IT" sz="1400" dirty="0" smtClean="0">
                <a:latin typeface="+mn-lt"/>
              </a:rPr>
              <a:t>di una </a:t>
            </a:r>
            <a:r>
              <a:rPr lang="it-IT" sz="1400" dirty="0" err="1" smtClean="0">
                <a:latin typeface="+mn-lt"/>
              </a:rPr>
              <a:t>societa’</a:t>
            </a:r>
            <a:r>
              <a:rPr lang="it-IT" sz="1400" dirty="0" smtClean="0">
                <a:latin typeface="+mn-lt"/>
              </a:rPr>
              <a:t> radiomobile di telecomunicazioni per </a:t>
            </a:r>
            <a:r>
              <a:rPr lang="it-IT" sz="1400" dirty="0">
                <a:latin typeface="+mn-lt"/>
              </a:rPr>
              <a:t>esempio per coprire il comune di Bologna utilizza 59 impianti trasmittenti considerando anche le micro-BTS</a:t>
            </a:r>
            <a:endParaRPr kumimoji="0" lang="it-IT" altLang="it-IT" sz="1400" b="0" i="0" u="none" strike="noStrike" cap="none" normalizeH="0" baseline="0" dirty="0" smtClean="0">
              <a:ln>
                <a:noFill/>
              </a:ln>
              <a:solidFill>
                <a:schemeClr val="tx1"/>
              </a:solidFill>
              <a:effectLst/>
              <a:latin typeface="+mn-lt"/>
            </a:endParaRPr>
          </a:p>
        </p:txBody>
      </p:sp>
      <p:sp>
        <p:nvSpPr>
          <p:cNvPr id="5" name="Rectangle 3"/>
          <p:cNvSpPr>
            <a:spLocks noChangeArrowheads="1"/>
          </p:cNvSpPr>
          <p:nvPr/>
        </p:nvSpPr>
        <p:spPr bwMode="auto">
          <a:xfrm>
            <a:off x="4687640" y="3914962"/>
            <a:ext cx="100700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ctangle 2"/>
          <p:cNvSpPr>
            <a:spLocks noChangeArrowheads="1"/>
          </p:cNvSpPr>
          <p:nvPr/>
        </p:nvSpPr>
        <p:spPr bwMode="auto">
          <a:xfrm>
            <a:off x="1691680" y="16882"/>
            <a:ext cx="745232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3"/>
          <p:cNvSpPr>
            <a:spLocks noChangeArrowheads="1"/>
          </p:cNvSpPr>
          <p:nvPr/>
        </p:nvSpPr>
        <p:spPr bwMode="auto">
          <a:xfrm>
            <a:off x="3181234" y="3690551"/>
            <a:ext cx="27815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1"/>
          <p:cNvSpPr>
            <a:spLocks noChangeArrowheads="1"/>
          </p:cNvSpPr>
          <p:nvPr/>
        </p:nvSpPr>
        <p:spPr bwMode="auto">
          <a:xfrm>
            <a:off x="2195736" y="1360602"/>
            <a:ext cx="669674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ttangolo 2"/>
          <p:cNvSpPr/>
          <p:nvPr/>
        </p:nvSpPr>
        <p:spPr>
          <a:xfrm>
            <a:off x="2207662" y="207477"/>
            <a:ext cx="6468793" cy="1661993"/>
          </a:xfrm>
          <a:prstGeom prst="rect">
            <a:avLst/>
          </a:prstGeom>
        </p:spPr>
        <p:txBody>
          <a:bodyPr wrap="square">
            <a:spAutoFit/>
          </a:bodyPr>
          <a:lstStyle/>
          <a:p>
            <a:r>
              <a:rPr lang="it-IT" b="1" dirty="0"/>
              <a:t>Osservazioni conclusive</a:t>
            </a:r>
          </a:p>
          <a:p>
            <a:endParaRPr lang="it-IT" sz="1400" dirty="0" smtClean="0"/>
          </a:p>
          <a:p>
            <a:endParaRPr lang="it-IT" sz="1400" dirty="0"/>
          </a:p>
          <a:p>
            <a:pPr algn="just"/>
            <a:r>
              <a:rPr lang="it-IT" sz="1400" dirty="0" smtClean="0"/>
              <a:t>Alla </a:t>
            </a:r>
            <a:r>
              <a:rPr lang="it-IT" sz="1400" dirty="0"/>
              <a:t>luce dei risultati ottenuti si </a:t>
            </a:r>
            <a:r>
              <a:rPr lang="it-IT" sz="1400" dirty="0" err="1"/>
              <a:t>puo’</a:t>
            </a:r>
            <a:r>
              <a:rPr lang="it-IT" sz="1400" dirty="0"/>
              <a:t> concludere come la realizzazione di una rete che fornisca un servizio televisivo digitale ad utenti mobili necessiti di un numero di impianti superiore rispetto a quelli utilizzati dalle reti broadcast che forniscono servizi in </a:t>
            </a:r>
            <a:r>
              <a:rPr lang="it-IT" sz="1400" dirty="0" err="1"/>
              <a:t>modalita’</a:t>
            </a:r>
            <a:r>
              <a:rPr lang="it-IT" sz="1400" dirty="0"/>
              <a:t> FIXED.</a:t>
            </a:r>
          </a:p>
        </p:txBody>
      </p:sp>
      <p:sp>
        <p:nvSpPr>
          <p:cNvPr id="4" name="Rettangolo 3"/>
          <p:cNvSpPr/>
          <p:nvPr/>
        </p:nvSpPr>
        <p:spPr>
          <a:xfrm>
            <a:off x="2178657" y="1869469"/>
            <a:ext cx="6425791" cy="1815882"/>
          </a:xfrm>
          <a:prstGeom prst="rect">
            <a:avLst/>
          </a:prstGeom>
        </p:spPr>
        <p:txBody>
          <a:bodyPr wrap="square">
            <a:spAutoFit/>
          </a:bodyPr>
          <a:lstStyle/>
          <a:p>
            <a:pPr algn="just"/>
            <a:r>
              <a:rPr lang="it-IT" sz="1400" dirty="0"/>
              <a:t>Considerando ricezione PORTABLE si </a:t>
            </a:r>
            <a:r>
              <a:rPr lang="it-IT" sz="1400" dirty="0" err="1"/>
              <a:t>puo’</a:t>
            </a:r>
            <a:r>
              <a:rPr lang="it-IT" sz="1400" dirty="0"/>
              <a:t> concludere che, in ambiente urbano, per fornire un adeguato servizio soprattutto nelle condizioni di ricezione in </a:t>
            </a:r>
            <a:r>
              <a:rPr lang="it-IT" sz="1400" dirty="0" err="1"/>
              <a:t>mobilita’</a:t>
            </a:r>
            <a:r>
              <a:rPr lang="it-IT" sz="1400" dirty="0"/>
              <a:t> o all’interno degli edifici, sia necessario aggiungere impianti nella zona urbana.</a:t>
            </a:r>
          </a:p>
          <a:p>
            <a:pPr algn="just"/>
            <a:r>
              <a:rPr lang="it-IT" sz="1400" dirty="0"/>
              <a:t>Le reti SFN finali che si sono realizzate per BOLOGNA e per MILANO cercano di  sfruttare i siti posizionati nelle zone privilegiate di territorio, laddove si voglia fornire un servizio televisivo digitale con trasmettitori televisivi di media potenza, mentre per fornire lo stesso servizio in </a:t>
            </a:r>
            <a:r>
              <a:rPr lang="it-IT" sz="1400" dirty="0" err="1"/>
              <a:t>citta’</a:t>
            </a:r>
            <a:r>
              <a:rPr lang="it-IT" sz="1400" dirty="0"/>
              <a:t> solo con trasmettitori urbani(GSM-</a:t>
            </a:r>
            <a:r>
              <a:rPr lang="it-IT" sz="1400" dirty="0" err="1"/>
              <a:t>like</a:t>
            </a:r>
            <a:r>
              <a:rPr lang="it-IT" sz="1400" dirty="0"/>
              <a:t>) si sono inseriti in maniera opportuna trasmettitori di bassa potenza nella zona urbana.</a:t>
            </a:r>
          </a:p>
        </p:txBody>
      </p:sp>
      <p:sp>
        <p:nvSpPr>
          <p:cNvPr id="9" name="Rettangolo 8"/>
          <p:cNvSpPr/>
          <p:nvPr/>
        </p:nvSpPr>
        <p:spPr>
          <a:xfrm>
            <a:off x="2178657" y="3685351"/>
            <a:ext cx="6569807" cy="738664"/>
          </a:xfrm>
          <a:prstGeom prst="rect">
            <a:avLst/>
          </a:prstGeom>
        </p:spPr>
        <p:txBody>
          <a:bodyPr wrap="square">
            <a:spAutoFit/>
          </a:bodyPr>
          <a:lstStyle/>
          <a:p>
            <a:r>
              <a:rPr lang="it-IT" sz="1400" dirty="0"/>
              <a:t>Nelle simulazioni effettuate considerando solo gli 8 impianti a 2kW si dimostra come le zone coperte nel caso di ricezione indoor risultino essere solo il 61% del territorio a Bologna, il 56,98% a Milano</a:t>
            </a:r>
          </a:p>
        </p:txBody>
      </p:sp>
    </p:spTree>
    <p:extLst>
      <p:ext uri="{BB962C8B-B14F-4D97-AF65-F5344CB8AC3E}">
        <p14:creationId xmlns:p14="http://schemas.microsoft.com/office/powerpoint/2010/main" val="629119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39</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3"/>
          <p:cNvSpPr>
            <a:spLocks noChangeArrowheads="1"/>
          </p:cNvSpPr>
          <p:nvPr/>
        </p:nvSpPr>
        <p:spPr bwMode="auto">
          <a:xfrm>
            <a:off x="4687640" y="3914962"/>
            <a:ext cx="100700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ctangle 2"/>
          <p:cNvSpPr>
            <a:spLocks noChangeArrowheads="1"/>
          </p:cNvSpPr>
          <p:nvPr/>
        </p:nvSpPr>
        <p:spPr bwMode="auto">
          <a:xfrm>
            <a:off x="1691680" y="16882"/>
            <a:ext cx="745232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3"/>
          <p:cNvSpPr>
            <a:spLocks noChangeArrowheads="1"/>
          </p:cNvSpPr>
          <p:nvPr/>
        </p:nvSpPr>
        <p:spPr bwMode="auto">
          <a:xfrm>
            <a:off x="3181234" y="3690551"/>
            <a:ext cx="27815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1"/>
          <p:cNvSpPr>
            <a:spLocks noChangeArrowheads="1"/>
          </p:cNvSpPr>
          <p:nvPr/>
        </p:nvSpPr>
        <p:spPr bwMode="auto">
          <a:xfrm>
            <a:off x="2195736" y="1360602"/>
            <a:ext cx="669674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ttangolo 2"/>
          <p:cNvSpPr/>
          <p:nvPr/>
        </p:nvSpPr>
        <p:spPr>
          <a:xfrm>
            <a:off x="2207662" y="207477"/>
            <a:ext cx="6468793" cy="584775"/>
          </a:xfrm>
          <a:prstGeom prst="rect">
            <a:avLst/>
          </a:prstGeom>
        </p:spPr>
        <p:txBody>
          <a:bodyPr wrap="square">
            <a:spAutoFit/>
          </a:bodyPr>
          <a:lstStyle/>
          <a:p>
            <a:endParaRPr lang="it-IT" b="1" dirty="0"/>
          </a:p>
          <a:p>
            <a:endParaRPr lang="it-IT" sz="1400" dirty="0" smtClean="0"/>
          </a:p>
        </p:txBody>
      </p:sp>
      <p:sp>
        <p:nvSpPr>
          <p:cNvPr id="10" name="Rettangolo 9"/>
          <p:cNvSpPr/>
          <p:nvPr/>
        </p:nvSpPr>
        <p:spPr>
          <a:xfrm>
            <a:off x="2289976" y="95417"/>
            <a:ext cx="5882424" cy="2462213"/>
          </a:xfrm>
          <a:prstGeom prst="rect">
            <a:avLst/>
          </a:prstGeom>
        </p:spPr>
        <p:txBody>
          <a:bodyPr wrap="square">
            <a:spAutoFit/>
          </a:bodyPr>
          <a:lstStyle/>
          <a:p>
            <a:pPr algn="just"/>
            <a:r>
              <a:rPr lang="it-IT" sz="1400" dirty="0"/>
              <a:t>Nella </a:t>
            </a:r>
            <a:r>
              <a:rPr lang="it-IT" sz="1400" dirty="0" err="1"/>
              <a:t>realta’</a:t>
            </a:r>
            <a:r>
              <a:rPr lang="it-IT" sz="1400" dirty="0"/>
              <a:t> </a:t>
            </a:r>
            <a:r>
              <a:rPr lang="it-IT" sz="1400" dirty="0" err="1"/>
              <a:t>pero’</a:t>
            </a:r>
            <a:r>
              <a:rPr lang="it-IT" sz="1400" dirty="0"/>
              <a:t> le reti per la telefonia necessitano di un numero di impianti </a:t>
            </a:r>
            <a:r>
              <a:rPr lang="it-IT" sz="1400" dirty="0" err="1"/>
              <a:t>cosi’</a:t>
            </a:r>
            <a:r>
              <a:rPr lang="it-IT" sz="1400" dirty="0"/>
              <a:t> elevato non solo per problemi di copertura ma anche per il problema del riuso delle frequenze sul territorio che influisce sul numero massimo di utenti servibili contemporaneamente. </a:t>
            </a:r>
          </a:p>
          <a:p>
            <a:pPr algn="just"/>
            <a:r>
              <a:rPr lang="it-IT" sz="1400" dirty="0"/>
              <a:t>Una rete prettamente diffusiva quindi </a:t>
            </a:r>
            <a:r>
              <a:rPr lang="it-IT" sz="1400" dirty="0" err="1"/>
              <a:t>necessitera’</a:t>
            </a:r>
            <a:r>
              <a:rPr lang="it-IT" sz="1400" dirty="0"/>
              <a:t> di un numero minore di impianti.</a:t>
            </a:r>
          </a:p>
          <a:p>
            <a:pPr algn="just"/>
            <a:r>
              <a:rPr lang="it-IT" sz="1400" dirty="0"/>
              <a:t>Nella pianificazione della rete si è scelto di utilizzare siti </a:t>
            </a:r>
            <a:r>
              <a:rPr lang="it-IT" sz="1400" dirty="0" err="1"/>
              <a:t>gia’</a:t>
            </a:r>
            <a:r>
              <a:rPr lang="it-IT" sz="1400" dirty="0"/>
              <a:t> esistenti dove sono presenti altri impianti di trasmissione. Pertanto </a:t>
            </a:r>
            <a:r>
              <a:rPr lang="it-IT" sz="1400" dirty="0" err="1"/>
              <a:t>sara’</a:t>
            </a:r>
            <a:r>
              <a:rPr lang="it-IT" sz="1400" dirty="0"/>
              <a:t> importante valutare la differenza tra le due reti SFN progettate in Bologna e Milano per vedere se con i parametri di trasmissione adottati </a:t>
            </a:r>
            <a:r>
              <a:rPr lang="it-IT" sz="1400" dirty="0" err="1"/>
              <a:t>converra’</a:t>
            </a:r>
            <a:r>
              <a:rPr lang="it-IT" sz="1400" dirty="0"/>
              <a:t> trasmettere di </a:t>
            </a:r>
            <a:r>
              <a:rPr lang="it-IT" sz="1400" dirty="0" err="1"/>
              <a:t>piu’</a:t>
            </a:r>
            <a:r>
              <a:rPr lang="it-IT" sz="1400" dirty="0"/>
              <a:t> con la rete GSM-</a:t>
            </a:r>
            <a:r>
              <a:rPr lang="it-IT" sz="1400" dirty="0" err="1"/>
              <a:t>like</a:t>
            </a:r>
            <a:r>
              <a:rPr lang="it-IT" sz="1400" dirty="0"/>
              <a:t> oppure con quella composta da trasmettitori televisivi esistenti.</a:t>
            </a:r>
          </a:p>
        </p:txBody>
      </p:sp>
      <p:sp>
        <p:nvSpPr>
          <p:cNvPr id="11" name="Rettangolo 10"/>
          <p:cNvSpPr/>
          <p:nvPr/>
        </p:nvSpPr>
        <p:spPr>
          <a:xfrm>
            <a:off x="2289976" y="2557630"/>
            <a:ext cx="5882424" cy="1815882"/>
          </a:xfrm>
          <a:prstGeom prst="rect">
            <a:avLst/>
          </a:prstGeom>
        </p:spPr>
        <p:txBody>
          <a:bodyPr wrap="square">
            <a:spAutoFit/>
          </a:bodyPr>
          <a:lstStyle/>
          <a:p>
            <a:pPr algn="just"/>
            <a:r>
              <a:rPr lang="it-IT" sz="1400" dirty="0"/>
              <a:t>Per Bologna si comporta decisamente meglio la rete SFN con trasmettitori televisivi, mentre per Milano si comporta meglio la rete GSM-</a:t>
            </a:r>
            <a:r>
              <a:rPr lang="it-IT" sz="1400" dirty="0" err="1"/>
              <a:t>like</a:t>
            </a:r>
            <a:r>
              <a:rPr lang="it-IT" sz="1400" dirty="0"/>
              <a:t> soprattutto per la condizione di ricezione INDOOR. Questa ultima analisi di Milano è vera anche perché sono stati adottati trasmettitori televisivi vicini.</a:t>
            </a:r>
          </a:p>
          <a:p>
            <a:pPr algn="just"/>
            <a:r>
              <a:rPr lang="it-IT" sz="1400" dirty="0"/>
              <a:t>In </a:t>
            </a:r>
            <a:r>
              <a:rPr lang="it-IT" sz="1400" dirty="0" err="1"/>
              <a:t>realta’</a:t>
            </a:r>
            <a:r>
              <a:rPr lang="it-IT" sz="1400" dirty="0"/>
              <a:t> si dovranno valutare gli effetti in termini di impatto ambientale che l’inserimento di nuovi impianti produce nella rete GSM-</a:t>
            </a:r>
            <a:r>
              <a:rPr lang="it-IT" sz="1400" dirty="0" err="1"/>
              <a:t>like</a:t>
            </a:r>
            <a:r>
              <a:rPr lang="it-IT" sz="1400" dirty="0"/>
              <a:t>.</a:t>
            </a:r>
          </a:p>
          <a:p>
            <a:pPr algn="just"/>
            <a:r>
              <a:rPr lang="it-IT" sz="1400" dirty="0"/>
              <a:t>Se i valori di campo superano i limiti consentiti dalla legge vigente si dovranno cercare altri siti o si dovranno diminuire le potenze irradiate</a:t>
            </a:r>
          </a:p>
        </p:txBody>
      </p:sp>
    </p:spTree>
    <p:extLst>
      <p:ext uri="{BB962C8B-B14F-4D97-AF65-F5344CB8AC3E}">
        <p14:creationId xmlns:p14="http://schemas.microsoft.com/office/powerpoint/2010/main" val="17279881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40</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3"/>
          <p:cNvSpPr>
            <a:spLocks noChangeArrowheads="1"/>
          </p:cNvSpPr>
          <p:nvPr/>
        </p:nvSpPr>
        <p:spPr bwMode="auto">
          <a:xfrm>
            <a:off x="4687640" y="3914962"/>
            <a:ext cx="100700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ctangle 2"/>
          <p:cNvSpPr>
            <a:spLocks noChangeArrowheads="1"/>
          </p:cNvSpPr>
          <p:nvPr/>
        </p:nvSpPr>
        <p:spPr bwMode="auto">
          <a:xfrm>
            <a:off x="1691680" y="16882"/>
            <a:ext cx="745232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3"/>
          <p:cNvSpPr>
            <a:spLocks noChangeArrowheads="1"/>
          </p:cNvSpPr>
          <p:nvPr/>
        </p:nvSpPr>
        <p:spPr bwMode="auto">
          <a:xfrm>
            <a:off x="3181234" y="3690551"/>
            <a:ext cx="27815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1"/>
          <p:cNvSpPr>
            <a:spLocks noChangeArrowheads="1"/>
          </p:cNvSpPr>
          <p:nvPr/>
        </p:nvSpPr>
        <p:spPr bwMode="auto">
          <a:xfrm>
            <a:off x="2195736" y="1360602"/>
            <a:ext cx="669674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it-IT" altLang="it-IT" sz="1200" dirty="0">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charset="0"/>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ttangolo 2"/>
          <p:cNvSpPr/>
          <p:nvPr/>
        </p:nvSpPr>
        <p:spPr>
          <a:xfrm>
            <a:off x="2207662" y="207477"/>
            <a:ext cx="6468793" cy="584775"/>
          </a:xfrm>
          <a:prstGeom prst="rect">
            <a:avLst/>
          </a:prstGeom>
        </p:spPr>
        <p:txBody>
          <a:bodyPr wrap="square">
            <a:spAutoFit/>
          </a:bodyPr>
          <a:lstStyle/>
          <a:p>
            <a:endParaRPr lang="it-IT" b="1" dirty="0"/>
          </a:p>
          <a:p>
            <a:endParaRPr lang="it-IT" sz="1400" dirty="0" smtClean="0"/>
          </a:p>
        </p:txBody>
      </p:sp>
      <p:sp>
        <p:nvSpPr>
          <p:cNvPr id="4" name="Rettangolo 3"/>
          <p:cNvSpPr/>
          <p:nvPr/>
        </p:nvSpPr>
        <p:spPr>
          <a:xfrm>
            <a:off x="2211638" y="115690"/>
            <a:ext cx="6320802" cy="5016758"/>
          </a:xfrm>
          <a:prstGeom prst="rect">
            <a:avLst/>
          </a:prstGeom>
        </p:spPr>
        <p:txBody>
          <a:bodyPr wrap="square">
            <a:spAutoFit/>
          </a:bodyPr>
          <a:lstStyle/>
          <a:p>
            <a:r>
              <a:rPr lang="it-IT" sz="1400" dirty="0"/>
              <a:t>Per quanto riguarda il problema dell’impatto ambientale, un Decreto Interministeriale in vigore dal </a:t>
            </a:r>
            <a:r>
              <a:rPr lang="it-IT" sz="1400" b="1" dirty="0"/>
              <a:t>2 gennaio 1999 </a:t>
            </a:r>
            <a:r>
              <a:rPr lang="it-IT" sz="1400" dirty="0"/>
              <a:t>fissa limiti molto restrittivi per quanto concerne </a:t>
            </a:r>
            <a:r>
              <a:rPr lang="it-IT" sz="1400" dirty="0" err="1"/>
              <a:t>l’intensita’</a:t>
            </a:r>
            <a:r>
              <a:rPr lang="it-IT" sz="1400" dirty="0"/>
              <a:t> dei campi. I limiti imposti dalla legge in Italia, riferiti alle frequenze comprese tra 3 </a:t>
            </a:r>
            <a:r>
              <a:rPr lang="it-IT" sz="1400" dirty="0" err="1"/>
              <a:t>Mhz</a:t>
            </a:r>
            <a:r>
              <a:rPr lang="it-IT" sz="1400" dirty="0"/>
              <a:t> e 3 </a:t>
            </a:r>
            <a:r>
              <a:rPr lang="it-IT" sz="1400" dirty="0" err="1"/>
              <a:t>Ghz</a:t>
            </a:r>
            <a:r>
              <a:rPr lang="it-IT" sz="1400" dirty="0"/>
              <a:t> sono:</a:t>
            </a:r>
          </a:p>
          <a:p>
            <a:pPr lvl="0"/>
            <a:r>
              <a:rPr lang="it-IT" sz="1400" dirty="0"/>
              <a:t>Campo elettrico 20 V/m,</a:t>
            </a:r>
          </a:p>
          <a:p>
            <a:pPr lvl="0"/>
            <a:r>
              <a:rPr lang="it-IT" sz="1400" dirty="0"/>
              <a:t>Campo magnetico 0.05 A/m,</a:t>
            </a:r>
          </a:p>
          <a:p>
            <a:pPr lvl="0"/>
            <a:r>
              <a:rPr lang="it-IT" sz="1400" dirty="0" err="1"/>
              <a:t>Densita’</a:t>
            </a:r>
            <a:r>
              <a:rPr lang="it-IT" sz="1400" dirty="0"/>
              <a:t> di potenza 1 W/m2,</a:t>
            </a:r>
          </a:p>
          <a:p>
            <a:r>
              <a:rPr lang="it-IT" sz="1400" dirty="0"/>
              <a:t>Per edifici adibiti a permanenze non inferiori a 4 ore i limiti diventano:</a:t>
            </a:r>
          </a:p>
          <a:p>
            <a:pPr lvl="0"/>
            <a:r>
              <a:rPr lang="it-IT" sz="1400" dirty="0"/>
              <a:t>Campo elettrico 6 V/m,</a:t>
            </a:r>
          </a:p>
          <a:p>
            <a:pPr lvl="0"/>
            <a:r>
              <a:rPr lang="it-IT" sz="1400" dirty="0"/>
              <a:t>Campo magnetico 0.016 A/m,</a:t>
            </a:r>
          </a:p>
          <a:p>
            <a:pPr lvl="0"/>
            <a:r>
              <a:rPr lang="it-IT" sz="1400" dirty="0" err="1"/>
              <a:t>Densita’</a:t>
            </a:r>
            <a:r>
              <a:rPr lang="it-IT" sz="1400" dirty="0"/>
              <a:t> di potenza 0.1 W/m2.</a:t>
            </a:r>
          </a:p>
          <a:p>
            <a:r>
              <a:rPr lang="it-IT" sz="1400" dirty="0"/>
              <a:t>Tali limiti risultano essere 45 volte </a:t>
            </a:r>
            <a:r>
              <a:rPr lang="it-IT" sz="1400" dirty="0" err="1"/>
              <a:t>piu’</a:t>
            </a:r>
            <a:r>
              <a:rPr lang="it-IT" sz="1400" dirty="0"/>
              <a:t> severi rispetto a quelli imposti dagli enti di normalizzazione europei ICNIRP e CENELEC e garantiscono quindi ampi margini di sicurezza</a:t>
            </a:r>
            <a:r>
              <a:rPr lang="it-IT" dirty="0" smtClean="0"/>
              <a:t>.</a:t>
            </a:r>
          </a:p>
          <a:p>
            <a:r>
              <a:rPr lang="it-IT" dirty="0" smtClean="0"/>
              <a:t>Parametri aggiornati-</a:t>
            </a:r>
          </a:p>
          <a:p>
            <a:r>
              <a:rPr lang="it-IT" dirty="0" smtClean="0"/>
              <a:t>Italia </a:t>
            </a:r>
          </a:p>
          <a:p>
            <a:r>
              <a:rPr lang="it-IT" sz="1400" dirty="0" smtClean="0"/>
              <a:t>USA 60 V/m-Europa 40V/m</a:t>
            </a:r>
          </a:p>
          <a:p>
            <a:r>
              <a:rPr lang="it-IT" sz="1400" b="1" dirty="0" smtClean="0"/>
              <a:t>Anno 2003</a:t>
            </a:r>
            <a:r>
              <a:rPr lang="it-IT" sz="1400" dirty="0" smtClean="0"/>
              <a:t> Italia aggiornamento legge con il D.L. Concorrenza </a:t>
            </a:r>
          </a:p>
          <a:p>
            <a:r>
              <a:rPr lang="it-IT" sz="1400" b="1" dirty="0"/>
              <a:t>valori di attenzione </a:t>
            </a:r>
            <a:r>
              <a:rPr lang="it-IT" sz="1400" dirty="0"/>
              <a:t>e gli obiettivi di qualità di cui alle tabelle 2 e 3 del D.P.C.M. 8 luglio 2003: per quanto attiene all’intensità di campo elettrico E a un valore di </a:t>
            </a:r>
            <a:r>
              <a:rPr lang="it-IT" sz="1400" b="1" dirty="0"/>
              <a:t>15 V/m;</a:t>
            </a:r>
            <a:r>
              <a:rPr lang="it-IT" sz="1400" dirty="0"/>
              <a:t> per quanto attiene all’intensità di campo magnetico H a un valore di 0,037 A/m; e per quanto attiene alla densità di potenza D a un valore pari a 0,52 W/m2.</a:t>
            </a:r>
          </a:p>
        </p:txBody>
      </p:sp>
    </p:spTree>
    <p:extLst>
      <p:ext uri="{BB962C8B-B14F-4D97-AF65-F5344CB8AC3E}">
        <p14:creationId xmlns:p14="http://schemas.microsoft.com/office/powerpoint/2010/main" val="224645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41</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ttangolo 9"/>
          <p:cNvSpPr/>
          <p:nvPr/>
        </p:nvSpPr>
        <p:spPr>
          <a:xfrm>
            <a:off x="1979712" y="69007"/>
            <a:ext cx="6984776" cy="2523768"/>
          </a:xfrm>
          <a:prstGeom prst="rect">
            <a:avLst/>
          </a:prstGeom>
        </p:spPr>
        <p:txBody>
          <a:bodyPr wrap="square">
            <a:spAutoFit/>
          </a:bodyPr>
          <a:lstStyle/>
          <a:p>
            <a:r>
              <a:rPr lang="it-IT" b="1" dirty="0"/>
              <a:t>Il 5G abbraccia la Tv e la tv internet abbraccia il 5G</a:t>
            </a:r>
            <a:endParaRPr lang="it-IT" dirty="0"/>
          </a:p>
          <a:p>
            <a:pPr algn="just"/>
            <a:r>
              <a:rPr lang="it-IT" sz="1400" dirty="0"/>
              <a:t>Il nuovo standard DVB-I è stato sviluppato per poter veicolare programmi televisivi su Internet in modo che siano ricevuti e visualizzati su dispositivi connessi come Pc, </a:t>
            </a:r>
            <a:r>
              <a:rPr lang="it-IT" sz="1400" dirty="0" err="1"/>
              <a:t>tablet</a:t>
            </a:r>
            <a:r>
              <a:rPr lang="it-IT" sz="1400" dirty="0"/>
              <a:t>, </a:t>
            </a:r>
            <a:r>
              <a:rPr lang="it-IT" sz="1400" dirty="0" err="1"/>
              <a:t>smartphone</a:t>
            </a:r>
            <a:r>
              <a:rPr lang="it-IT" sz="1400" dirty="0"/>
              <a:t> e </a:t>
            </a:r>
            <a:r>
              <a:rPr lang="it-IT" sz="1400" dirty="0" err="1"/>
              <a:t>smart</a:t>
            </a:r>
            <a:r>
              <a:rPr lang="it-IT" sz="1400" dirty="0"/>
              <a:t> Tv con la stessa </a:t>
            </a:r>
            <a:r>
              <a:rPr lang="it-IT" sz="1400" dirty="0" err="1"/>
              <a:t>facilita’</a:t>
            </a:r>
            <a:r>
              <a:rPr lang="it-IT" sz="1400" dirty="0"/>
              <a:t> con cui si ricevono i programmi televisivi via antenna.</a:t>
            </a:r>
          </a:p>
          <a:p>
            <a:pPr algn="just"/>
            <a:r>
              <a:rPr lang="it-IT" sz="1400" dirty="0"/>
              <a:t>All’inizio di luglio 2021 lo </a:t>
            </a:r>
            <a:r>
              <a:rPr lang="it-IT" sz="1400" dirty="0" err="1"/>
              <a:t>Steering</a:t>
            </a:r>
            <a:r>
              <a:rPr lang="it-IT" sz="1400" dirty="0"/>
              <a:t> </a:t>
            </a:r>
            <a:r>
              <a:rPr lang="it-IT" sz="1400" dirty="0" err="1"/>
              <a:t>board</a:t>
            </a:r>
            <a:r>
              <a:rPr lang="it-IT" sz="1400" dirty="0"/>
              <a:t> del DVB , il consorzio dell’industria dei media e dell’</a:t>
            </a:r>
            <a:r>
              <a:rPr lang="it-IT" sz="1400" dirty="0" err="1"/>
              <a:t>hitech</a:t>
            </a:r>
            <a:r>
              <a:rPr lang="it-IT" sz="1400" dirty="0"/>
              <a:t> che lavora sulle specifiche per la distribuzione digitale dei media, ha approvato la pubblicazione dei requisiti commerciali, disponibili online:</a:t>
            </a:r>
          </a:p>
          <a:p>
            <a:pPr algn="just"/>
            <a:r>
              <a:rPr lang="it-IT" sz="1400" dirty="0"/>
              <a:t>70 requisiti tecnici e procedurali e , soprattutto introduce elementi chiave delle reti e dei sistemi 5G in relazione alla distribuzione di media, tra cui 5G broadcast, 5G media streaming e altri </a:t>
            </a:r>
            <a:r>
              <a:rPr lang="it-IT" sz="1400" dirty="0" err="1"/>
              <a:t>attivita’</a:t>
            </a:r>
            <a:r>
              <a:rPr lang="it-IT" sz="1400" dirty="0"/>
              <a:t> in corso presso il 3GPP. In particolare , il 5G Broadcast basato su </a:t>
            </a:r>
            <a:r>
              <a:rPr lang="it-IT" sz="1400" dirty="0" err="1"/>
              <a:t>Lte</a:t>
            </a:r>
            <a:r>
              <a:rPr lang="it-IT" sz="1400" dirty="0"/>
              <a:t> fornisce tutte le </a:t>
            </a:r>
            <a:r>
              <a:rPr lang="it-IT" sz="1400" dirty="0" err="1"/>
              <a:t>funzionalita’</a:t>
            </a:r>
            <a:r>
              <a:rPr lang="it-IT" sz="1400" dirty="0"/>
              <a:t> per operare servizi Tv classici</a:t>
            </a:r>
            <a:r>
              <a:rPr lang="it-IT" sz="1400" dirty="0" smtClean="0"/>
              <a:t>.</a:t>
            </a:r>
            <a:endParaRPr lang="it-IT" sz="1400" dirty="0"/>
          </a:p>
        </p:txBody>
      </p:sp>
    </p:spTree>
    <p:extLst>
      <p:ext uri="{BB962C8B-B14F-4D97-AF65-F5344CB8AC3E}">
        <p14:creationId xmlns:p14="http://schemas.microsoft.com/office/powerpoint/2010/main" val="10127152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42</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ttangolo 2"/>
          <p:cNvSpPr/>
          <p:nvPr/>
        </p:nvSpPr>
        <p:spPr>
          <a:xfrm>
            <a:off x="899592" y="58847"/>
            <a:ext cx="8136904" cy="4832092"/>
          </a:xfrm>
          <a:prstGeom prst="rect">
            <a:avLst/>
          </a:prstGeom>
        </p:spPr>
        <p:txBody>
          <a:bodyPr wrap="square">
            <a:spAutoFit/>
          </a:bodyPr>
          <a:lstStyle/>
          <a:p>
            <a:pPr lvl="0" algn="just" eaLnBrk="0" fontAlgn="base" hangingPunct="0">
              <a:spcBef>
                <a:spcPct val="0"/>
              </a:spcBef>
              <a:spcAft>
                <a:spcPct val="0"/>
              </a:spcAft>
              <a:tabLst>
                <a:tab pos="2124075" algn="l"/>
              </a:tabLst>
            </a:pPr>
            <a:r>
              <a:rPr lang="it-IT" b="1" dirty="0" smtClean="0"/>
              <a:t>04/2023 </a:t>
            </a:r>
            <a:r>
              <a:rPr lang="it-IT" altLang="it-IT" sz="1600" b="1" dirty="0">
                <a:latin typeface="Calibri" pitchFamily="34" charset="0"/>
                <a:ea typeface="Calibri" pitchFamily="34" charset="0"/>
                <a:cs typeface="Times New Roman" pitchFamily="18" charset="0"/>
              </a:rPr>
              <a:t>risultati simulazioni sul </a:t>
            </a:r>
            <a:r>
              <a:rPr lang="it-IT" altLang="it-IT" sz="1600" b="1" dirty="0" smtClean="0">
                <a:latin typeface="Calibri" pitchFamily="34" charset="0"/>
                <a:ea typeface="Calibri" pitchFamily="34" charset="0"/>
                <a:cs typeface="Times New Roman" pitchFamily="18" charset="0"/>
              </a:rPr>
              <a:t>DVB-T2 </a:t>
            </a:r>
            <a:r>
              <a:rPr lang="it-IT" altLang="it-IT" sz="1600" b="1" dirty="0">
                <a:latin typeface="Calibri" pitchFamily="34" charset="0"/>
                <a:ea typeface="Calibri" pitchFamily="34" charset="0"/>
                <a:cs typeface="Times New Roman" pitchFamily="18" charset="0"/>
              </a:rPr>
              <a:t>e sul 5G</a:t>
            </a:r>
            <a:endParaRPr lang="it-IT" altLang="it-IT" dirty="0">
              <a:latin typeface="Arial" pitchFamily="34" charset="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b="1" dirty="0" smtClean="0">
                <a:latin typeface="Calibri" pitchFamily="34" charset="0"/>
                <a:ea typeface="Times New Roman" pitchFamily="18" charset="0"/>
                <a:cs typeface="Times New Roman" pitchFamily="18" charset="0"/>
              </a:rPr>
              <a:t>Misure </a:t>
            </a:r>
            <a:r>
              <a:rPr lang="it-IT" altLang="it-IT" b="1" dirty="0">
                <a:latin typeface="Calibri" pitchFamily="34" charset="0"/>
                <a:ea typeface="Times New Roman" pitchFamily="18" charset="0"/>
                <a:cs typeface="Times New Roman" pitchFamily="18" charset="0"/>
              </a:rPr>
              <a:t>sperimentali sull’interferenza prodotta dai segnali radiomobili 4G e 5G su segnali DTT trasmessi in standard DVB-T2 e ricevuti in sistemi MATV-pubblicato da Fondazione Ugo Bordoni</a:t>
            </a:r>
            <a:endParaRPr lang="it-IT" altLang="it-IT" dirty="0">
              <a:latin typeface="Arial" pitchFamily="34" charset="0"/>
              <a:ea typeface="Times New Roman" pitchFamily="18" charset="0"/>
              <a:cs typeface="Arial" pitchFamily="34" charset="0"/>
            </a:endParaRPr>
          </a:p>
          <a:p>
            <a:pPr lvl="0"/>
            <a:endParaRPr lang="it-IT" b="1" dirty="0" smtClean="0"/>
          </a:p>
          <a:p>
            <a:pPr lvl="0" algn="just"/>
            <a:r>
              <a:rPr lang="it-IT" sz="1400" dirty="0" smtClean="0"/>
              <a:t>L'erogazione </a:t>
            </a:r>
            <a:r>
              <a:rPr lang="it-IT" sz="1400" dirty="0"/>
              <a:t>del servizio di TV digitale in Italia sta attraversando un periodo di transizione caratterizzato dall'introduzione dello standard DVB-T2 in sostituzione dell'attuale standard DVB-T. Questa transizione, accompagnata anche da una riduzione del numero delle reti televisive operanti a livello nazionale e locale, si rende necessaria a seguito della assegnazione della banda dei 700 MHz ai servizi emergenti 5G-NR. Di conseguenza, in linea con analoghe indagini condotte in occasione della diffusione dei servizi LTE nella banda 800 MHz, risulta necessario analizzare il possibile impatto dei segnali radiomobili interferenti LTE e 5G-NR, operanti rispettivamente nelle bande di frequenza 800 e 700 MHz, sulla corretta ricezione dei segnali DTT trasmessi nella banda di frequenza compresa tra 470 e 694 MHz.</a:t>
            </a:r>
          </a:p>
          <a:p>
            <a:pPr algn="just"/>
            <a:r>
              <a:rPr lang="it-IT" sz="1400" dirty="0"/>
              <a:t>Riguarda Stazioni base 5G-NR, con particolare attenzione all'interferenza che i segnali TV terrestri DVB-T2 potrebbero subire. </a:t>
            </a:r>
          </a:p>
          <a:p>
            <a:pPr algn="just"/>
            <a:r>
              <a:rPr lang="it-IT" sz="1400" dirty="0"/>
              <a:t>Riguarda anche i MATV (acronimo per Master Antenna </a:t>
            </a:r>
            <a:r>
              <a:rPr lang="it-IT" sz="1400" dirty="0" err="1"/>
              <a:t>Television</a:t>
            </a:r>
            <a:r>
              <a:rPr lang="it-IT" sz="1400" dirty="0"/>
              <a:t> e che si riferisce agli impianti televisivi centralizzati)</a:t>
            </a:r>
          </a:p>
          <a:p>
            <a:pPr algn="just"/>
            <a:r>
              <a:rPr lang="it-IT" sz="1400" dirty="0"/>
              <a:t>impianto MATV è un sistema di distribuzione del segnale televisivo in edifici multi-utenza come ad esempio condomini, alberghi o ospedali. L'impianto prevede l'utilizzo di una singola antenna </a:t>
            </a:r>
          </a:p>
          <a:p>
            <a:pPr lvl="0" algn="just" eaLnBrk="0" fontAlgn="base" hangingPunct="0">
              <a:spcBef>
                <a:spcPct val="0"/>
              </a:spcBef>
              <a:spcAft>
                <a:spcPct val="0"/>
              </a:spcAft>
              <a:tabLst>
                <a:tab pos="2124075" algn="l"/>
              </a:tabLst>
            </a:pPr>
            <a:r>
              <a:rPr lang="it-IT" altLang="it-IT" dirty="0" smtClean="0">
                <a:latin typeface="Arial" pitchFamily="34" charset="0"/>
                <a:ea typeface="Times New Roman" pitchFamily="18" charset="0"/>
                <a:cs typeface="Arial" pitchFamily="34" charset="0"/>
              </a:rPr>
              <a:t> </a:t>
            </a:r>
            <a:endParaRPr lang="it-IT" altLang="it-IT" dirty="0">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3578344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43</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ttangolo 2"/>
          <p:cNvSpPr/>
          <p:nvPr/>
        </p:nvSpPr>
        <p:spPr>
          <a:xfrm>
            <a:off x="899592" y="58847"/>
            <a:ext cx="8136904" cy="5539978"/>
          </a:xfrm>
          <a:prstGeom prst="rect">
            <a:avLst/>
          </a:prstGeom>
        </p:spPr>
        <p:txBody>
          <a:bodyPr wrap="square">
            <a:spAutoFit/>
          </a:bodyPr>
          <a:lstStyle/>
          <a:p>
            <a:pPr algn="just"/>
            <a:r>
              <a:rPr lang="it-IT" sz="1400" dirty="0"/>
              <a:t>posizionata sul tetto dell'edificio, che riceve il segnale televisivo trasmesso dalle stazioni degli operatori nazionali e locali. Il segnale viene quindi amplificato, distribuito attraverso una serie di cavi coassiali e infine messo a disposizione degli utenti tramite prese TV presenti nelle singole unità abitative, come mostrato in Figura 1.</a:t>
            </a:r>
          </a:p>
          <a:p>
            <a:pPr algn="just"/>
            <a:r>
              <a:rPr lang="it-IT" sz="1400" dirty="0"/>
              <a:t>Elemento essenziale negli impianti MATV è </a:t>
            </a:r>
            <a:r>
              <a:rPr lang="it-IT" sz="1400" b="1" dirty="0"/>
              <a:t>l’amplificatore a banda larga</a:t>
            </a:r>
            <a:r>
              <a:rPr lang="it-IT" sz="1400" dirty="0"/>
              <a:t>, un dispositivo utilizzato per aumentare la potenza dei segnali televisivi provenienti dall'antenna, al fine di renderli utilizzabili anche dagli apparati posti a maggior distanza dall’antenna ricevente, potendo sopperire alle maggiori attenuazioni di tratta cui sono sottoposti rispetto agli apparati più prossimi alla stessa antenna. Questi amplificatori sono progettati per funzionare con un'ampia gamma di frequenze, il che li rende ideali per l'uso con segnali TV digitali, che spesso occupano più bande di frequenza.</a:t>
            </a:r>
          </a:p>
          <a:p>
            <a:pPr algn="just"/>
            <a:r>
              <a:rPr lang="it-IT" sz="1400" dirty="0"/>
              <a:t>Lo scopo principale di un amplificatore TV a banda larga, come detto, è quello di elevare in potenza il segnale ricevuto per consentirgli di far fronte ad eventuali perdite che possono verificarsi a causa della presenza nell’impianto di cavi lunghi, derivatori ed altri dispositivi o anche per facilitare la distribuzione di segnali ricevuti a bassa potenza.</a:t>
            </a:r>
          </a:p>
          <a:p>
            <a:r>
              <a:rPr lang="it-IT" sz="1400" dirty="0"/>
              <a:t>Aumentando la potenza del segnale, un amplificatore TV a banda larga può migliorare la qualità dell'immagine TV fornita all’utente e ridurre problemi come la </a:t>
            </a:r>
            <a:r>
              <a:rPr lang="it-IT" sz="1400" dirty="0" err="1"/>
              <a:t>pixelizzazione</a:t>
            </a:r>
            <a:r>
              <a:rPr lang="it-IT" sz="1400" dirty="0"/>
              <a:t> (effetto che si verifica sulle immagini digitali quando il numero di pixel che compongono l’immagine è troppo basso per rappresentare correttamente </a:t>
            </a:r>
            <a:r>
              <a:rPr lang="it-IT" sz="1400" dirty="0" smtClean="0"/>
              <a:t>i </a:t>
            </a:r>
            <a:r>
              <a:rPr lang="it-IT" sz="1400" dirty="0"/>
              <a:t>dettagli dell’immagine stessa) o l’interruzione del servizio dovuta ad una scarsa ricezione del segnale.</a:t>
            </a:r>
          </a:p>
          <a:p>
            <a:r>
              <a:rPr lang="it-IT" sz="1400" dirty="0"/>
              <a:t>Gli amplificatori TV a banda larga in genere hanno una cifra di rumore bassa. Questo significa che viene aggiunto un basso quantitativo di rumore al segnale in uscita dal dispositivo e di conseguenza l’immagine del servizio televisivo risulterà affetta da un disturbo contenuto. Inoltre, alcuni amplificatori TV a banda larga includono filtri che possono contribuire a ridurre le interferenze dei segnali radio trasmessi nelle vicinanze o di altre fonti di interferenza elettromagnetica</a:t>
            </a:r>
          </a:p>
          <a:p>
            <a:pPr lvl="0" algn="just" eaLnBrk="0" fontAlgn="base" hangingPunct="0">
              <a:spcBef>
                <a:spcPct val="0"/>
              </a:spcBef>
              <a:spcAft>
                <a:spcPct val="0"/>
              </a:spcAft>
              <a:tabLst>
                <a:tab pos="2124075" algn="l"/>
              </a:tabLst>
            </a:pPr>
            <a:r>
              <a:rPr lang="it-IT" altLang="it-IT" dirty="0" smtClean="0">
                <a:latin typeface="Arial" pitchFamily="34" charset="0"/>
                <a:ea typeface="Times New Roman" pitchFamily="18" charset="0"/>
                <a:cs typeface="Arial" pitchFamily="34" charset="0"/>
              </a:rPr>
              <a:t> </a:t>
            </a:r>
            <a:endParaRPr lang="it-IT" altLang="it-IT" dirty="0">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35102713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44</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ttangolo 2"/>
          <p:cNvSpPr/>
          <p:nvPr/>
        </p:nvSpPr>
        <p:spPr>
          <a:xfrm>
            <a:off x="899592" y="58847"/>
            <a:ext cx="8136904" cy="6401753"/>
          </a:xfrm>
          <a:prstGeom prst="rect">
            <a:avLst/>
          </a:prstGeom>
        </p:spPr>
        <p:txBody>
          <a:bodyPr wrap="square">
            <a:spAutoFit/>
          </a:bodyPr>
          <a:lstStyle/>
          <a:p>
            <a:pPr algn="just"/>
            <a:r>
              <a:rPr lang="it-IT" sz="1400" dirty="0"/>
              <a:t>Alcuni amplificatori TV a banda larga sono più adatti per l'uso all'aperto e vengono installati vicino all'antenna ricevente, mentre altri possono essere progettati per uso interno, come nel caso dell'amplificatore da palo nei sistemi MATV, o per funzionare come gap filler.</a:t>
            </a:r>
          </a:p>
          <a:p>
            <a:pPr algn="just"/>
            <a:r>
              <a:rPr lang="it-IT" sz="1400" dirty="0"/>
              <a:t>Con la decisione assunta durante la </a:t>
            </a:r>
            <a:r>
              <a:rPr lang="it-IT" sz="1400" b="1" dirty="0"/>
              <a:t>WRC-12</a:t>
            </a:r>
            <a:r>
              <a:rPr lang="it-IT" sz="1400" dirty="0"/>
              <a:t>  di destinare parte della banda originariamente utilizzata per le trasmissioni televisive ai sistemi radiomobili e con il successivo recepimento di tale decisione, che in Europa si è concretizzata definitivamente nel mese di giugno 2022, sta emergendo la situazione che gli impianti MATV di meno recente installazione, dotati di amplificatori a banda larga progettati per operare su tutta la banda originariamente utilizzata dal broadcast televisivo, amplificano anche i segnali radiomobili trasmessi nella banda dei 700 MHz (ed in alcuni casi anche quelli nella banda degli 800 MHz).</a:t>
            </a:r>
          </a:p>
          <a:p>
            <a:pPr algn="just"/>
            <a:r>
              <a:rPr lang="it-IT" sz="1400" dirty="0"/>
              <a:t>Tali segnali, essendo ricevuti a  potenze anche piuttosto elevate, possono dare luogo, all’uscita dell’amplificatore, alla presenza di prodotti di intermodulazione che, interferendo con i segnali televisivi, in determinate circostanze, impediscono la ricezione di alcuni o addirittura di tutti i canali trasmessi in banda televisiva.</a:t>
            </a:r>
          </a:p>
          <a:p>
            <a:pPr algn="just"/>
            <a:r>
              <a:rPr lang="it-IT" sz="1400" dirty="0"/>
              <a:t>Da parte loro, i sistemi di trasmissione televisiva digitale DVB-T e T2 hanno caratteristiche che consentono all'utente di fruire del servizio con un livello di qualità sufficiente, anche quando la qualità dei segnali ricevuti risulta degradata a causa di disturbi presenti nella catena di ricezione. Tuttavia, nel nuovo scenario, diventa decisivo capire quando potenziali interferenze dovute ai segnali trasmessi dalle stazioni radio base 5G-NR e 4G-LTE, operanti rispettivamente nelle bande di frequenza 700 MHz e 800 MHz, possano compromettere la corretta ricezione dei servizi TV (vedi Figura 2).</a:t>
            </a:r>
          </a:p>
          <a:p>
            <a:pPr algn="just"/>
            <a:r>
              <a:rPr lang="it-IT" sz="1400" dirty="0"/>
              <a:t>Lo scenario tipico è quello caratterizzato da edifici condominiali in presenza di sistemi di ricezione MATV obsoleti, comprensivi di amplificatori operanti in banda UHF, potenzialmente fino alla parte più alta della banda 800 MHz. In questo scenario le trasmissioni generate dai sistemi radiomobili, attivi nelle bande dei 700 e 800 MHz, non vengono ostacolate dai circuiti di ricezione dei sistemi TV e questo può determinare malfunzionamenti dovuti alla presenza di interferenze che possono disturbare, in modo significativo, alcuni o anche la totalità dei segnali televisivi. Occorre sottolineare che in molti impianti condominiali sono già stati effettuati interventi tecnici di protezione dalle interferenze prodotte dal segnale 4G-LTE a partire dal 2012 (quando il sistema LTE è stato reso operativo in banda 800 MHz) installando opportuni filtri, sostituendo i componenti più critici o adottando altre tecniche di mitigazione.</a:t>
            </a:r>
          </a:p>
          <a:p>
            <a:pPr algn="just"/>
            <a:endParaRPr lang="it-IT" altLang="it-IT" dirty="0">
              <a:latin typeface="Arial" pitchFamily="34" charset="0"/>
              <a:ea typeface="Times New Roman" pitchFamily="18" charset="0"/>
              <a:cs typeface="Arial" pitchFamily="34" charset="0"/>
            </a:endParaRPr>
          </a:p>
        </p:txBody>
      </p:sp>
    </p:spTree>
    <p:extLst>
      <p:ext uri="{BB962C8B-B14F-4D97-AF65-F5344CB8AC3E}">
        <p14:creationId xmlns:p14="http://schemas.microsoft.com/office/powerpoint/2010/main" val="37484737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45</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ttangolo 2"/>
          <p:cNvSpPr/>
          <p:nvPr/>
        </p:nvSpPr>
        <p:spPr>
          <a:xfrm>
            <a:off x="2286000" y="58847"/>
            <a:ext cx="6678488" cy="646331"/>
          </a:xfrm>
          <a:prstGeom prst="rect">
            <a:avLst/>
          </a:prstGeom>
        </p:spPr>
        <p:txBody>
          <a:bodyPr wrap="square">
            <a:spAutoFit/>
          </a:bodyPr>
          <a:lstStyle/>
          <a:p>
            <a:pPr lvl="0"/>
            <a:endParaRPr lang="it-IT" dirty="0"/>
          </a:p>
          <a:p>
            <a:pPr lvl="0" algn="just" eaLnBrk="0" fontAlgn="base" hangingPunct="0">
              <a:spcBef>
                <a:spcPct val="0"/>
              </a:spcBef>
              <a:spcAft>
                <a:spcPct val="0"/>
              </a:spcAft>
              <a:tabLst>
                <a:tab pos="2124075" algn="l"/>
              </a:tabLst>
            </a:pPr>
            <a:endParaRPr lang="it-IT" altLang="it-IT" dirty="0">
              <a:latin typeface="Arial" pitchFamily="34" charset="0"/>
              <a:ea typeface="Times New Roman" pitchFamily="18" charset="0"/>
              <a:cs typeface="Arial" pitchFamily="34" charset="0"/>
            </a:endParaRPr>
          </a:p>
        </p:txBody>
      </p:sp>
      <p:sp>
        <p:nvSpPr>
          <p:cNvPr id="2" name="Rettangolo 1"/>
          <p:cNvSpPr/>
          <p:nvPr/>
        </p:nvSpPr>
        <p:spPr>
          <a:xfrm>
            <a:off x="1043608" y="58847"/>
            <a:ext cx="8100392" cy="5909310"/>
          </a:xfrm>
          <a:prstGeom prst="rect">
            <a:avLst/>
          </a:prstGeom>
        </p:spPr>
        <p:txBody>
          <a:bodyPr wrap="square">
            <a:spAutoFit/>
          </a:bodyPr>
          <a:lstStyle/>
          <a:p>
            <a:pPr algn="just"/>
            <a:r>
              <a:rPr lang="it-IT" sz="1400" dirty="0"/>
              <a:t>In questi contesti, il sistema di ricezione TV è già in grado di ostacolare la ricezione dei segnali radiomobili trasmessi a frequenze superiori a 790 MHz. Inoltre, a partire dal 2013, con la pubblicazione del D.M. 22/01/2013, è stata disciplinata la progettazione degli impianti centralizzati d'antenna condominiali che ricevono i segnali del servizio di radiodiffusione, terrestre e satellitare, e in questo contesto è stato formalmente indicato che tutti gli impianti realizzati successivamente alla data di pubblicazione del decreto devono essere conformi a quanto indicato nella guida CEI 100-7 [5] e quindi, in presenza di un amplificatore nel sistema di ricezione, deve essere previsto anche un circuito per filtrare i segnali trasmessi nella banda dedicata ai servizi 4G-LTE.</a:t>
            </a:r>
          </a:p>
          <a:p>
            <a:pPr algn="just"/>
            <a:r>
              <a:rPr lang="it-IT" sz="1400" dirty="0"/>
              <a:t>Tuttavia, rimangono ancora operanti numerosi impianti che risultano non conformi a questa normativa e in particolare quelli che, fino ad oggi, non hanno avuto la necessità di effettuare alcun intervento in quanto i segnali radiomobili, pur essendo presenti, non causavano loro alcun disturbo. Resta da valutare se l'attivazione di trasmissioni 5G, provenienti da stazioni radio base solitamente co-situate con stazioni 4G-LTE, e quindi ubicate in aree di prossimità dell'antenna TV di ricezione, possano creare ulteriori problemi a questi impianti televisivi. Inoltre, non è escluso che gli impianti che sono stati protetti dai segnali 4G-LTE, possano comunque subire interferenza dovuta alla presenza dei soli segnali 5G-NR.</a:t>
            </a:r>
          </a:p>
          <a:p>
            <a:pPr algn="just"/>
            <a:r>
              <a:rPr lang="it-IT" sz="1400" dirty="0"/>
              <a:t>Il servizio è realizzato dal MIMIT con la collaborazione della Fondazione Ugo Bordoni e degli operatori dei sistemi radio mobili. Il servizio è regolato da un'apposita normativa (D.M. 165/2013[6]) e offre ai cittadini la possibilità di:</a:t>
            </a:r>
          </a:p>
          <a:p>
            <a:r>
              <a:rPr lang="it-IT" sz="1400" dirty="0"/>
              <a:t>• informarsi sui potenziali disturbi alla ricezione televisiva riscontrabili da parte dell'utenza e causati dalla presenza dei segnali LTE e/o 5G;</a:t>
            </a:r>
          </a:p>
          <a:p>
            <a:r>
              <a:rPr lang="it-IT" sz="1400" dirty="0"/>
              <a:t> • verificare se l'area in cui è ubicato il proprio impianto televisivo rientri nelle aree geografiche interessate da potenziali interferenze LTE e/o 5G;</a:t>
            </a:r>
          </a:p>
          <a:p>
            <a:r>
              <a:rPr lang="it-IT" sz="1400" dirty="0"/>
              <a:t>• richiedere adeguata assistenza per la risoluzione del problema, qualora se ne riscontri la presenza nel proprio impianto.</a:t>
            </a:r>
          </a:p>
          <a:p>
            <a:r>
              <a:rPr lang="it-IT" sz="1400" dirty="0"/>
              <a:t>Anche in altri paesi europei sono state studiate attività di monitoraggio e supporto agli utenti del servizio televisivo digitale terrestre soggetti a interferenze da segnali LTE. Il Regno Unito, la Francia e la Svezia sono stati i Paesi particolarmente attivi in questo senso</a:t>
            </a:r>
            <a:r>
              <a:rPr lang="it-IT" sz="1400" dirty="0" smtClean="0"/>
              <a:t>.</a:t>
            </a:r>
            <a:endParaRPr lang="it-IT" sz="1400" dirty="0"/>
          </a:p>
        </p:txBody>
      </p:sp>
    </p:spTree>
    <p:extLst>
      <p:ext uri="{BB962C8B-B14F-4D97-AF65-F5344CB8AC3E}">
        <p14:creationId xmlns:p14="http://schemas.microsoft.com/office/powerpoint/2010/main" val="3995311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46</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ttangolo 2"/>
          <p:cNvSpPr/>
          <p:nvPr/>
        </p:nvSpPr>
        <p:spPr>
          <a:xfrm>
            <a:off x="1043608" y="69007"/>
            <a:ext cx="7632848" cy="5047536"/>
          </a:xfrm>
          <a:prstGeom prst="rect">
            <a:avLst/>
          </a:prstGeom>
        </p:spPr>
        <p:txBody>
          <a:bodyPr wrap="square">
            <a:spAutoFit/>
          </a:bodyPr>
          <a:lstStyle/>
          <a:p>
            <a:pPr algn="just"/>
            <a:r>
              <a:rPr lang="it-IT" sz="1400" dirty="0"/>
              <a:t>Le mappe di rischio rappresentano gli output del modello di simulazione adottato per fronteggiare il problema, valutate in specifiche aree </a:t>
            </a:r>
            <a:r>
              <a:rPr lang="it-IT" sz="1400" dirty="0" err="1"/>
              <a:t>georeferenziate</a:t>
            </a:r>
            <a:r>
              <a:rPr lang="it-IT" sz="1400" dirty="0"/>
              <a:t>. Individuano le aree del territorio nazionale dove i sistemi di ricezione DVB-T o T2, singoli o centralizzati, sono potenzialmente soggetti a malfunzionamenti dovuti ai segnali provenienti dai sistemi gestiti dagli operatori radio mobili.</a:t>
            </a:r>
          </a:p>
          <a:p>
            <a:pPr algn="just"/>
            <a:r>
              <a:rPr lang="it-IT" sz="1400" dirty="0"/>
              <a:t>Il suddetto modello di simulazione consente di stimare il rischio di interferenza riscontrabile nelle aree del territorio interessate dall’operatività delle Base Station radiomobili e si basa sull’impiego di informazioni provenienti da: </a:t>
            </a:r>
          </a:p>
          <a:p>
            <a:pPr algn="just"/>
            <a:r>
              <a:rPr lang="it-IT" sz="1400" dirty="0"/>
              <a:t>• il database delle stazioni base LTE e 5G attivate sul territorio, fornito dagli operatori; </a:t>
            </a:r>
          </a:p>
          <a:p>
            <a:pPr algn="just"/>
            <a:r>
              <a:rPr lang="it-IT" sz="1400" dirty="0"/>
              <a:t>• la banca dati delle emittenti televisive, messa a disposizione dal MIMIT; </a:t>
            </a:r>
          </a:p>
          <a:p>
            <a:pPr algn="just"/>
            <a:r>
              <a:rPr lang="it-IT" sz="1400" dirty="0"/>
              <a:t>• modelli digitali di elevazione del terreno, riferiti al territorio nazionale;</a:t>
            </a:r>
          </a:p>
          <a:p>
            <a:pPr algn="just"/>
            <a:r>
              <a:rPr lang="it-IT" sz="1400" dirty="0"/>
              <a:t>• modelli di propagazione radio dei segnali di interesse; </a:t>
            </a:r>
          </a:p>
          <a:p>
            <a:pPr algn="just"/>
            <a:r>
              <a:rPr lang="it-IT" sz="1400" dirty="0"/>
              <a:t>• modelli di fenomeni interferenziali causati dai segnali radiomobili sui segnali TV, basati su risultati sperimentali. Proprio quest’ultimo modello è oggetto del presente studio e si cercherà di determinarne le caratteristiche attraverso la campagna di misure illustrata nei successivi paragrafi</a:t>
            </a:r>
            <a:r>
              <a:rPr lang="it-IT" sz="1400" dirty="0" smtClean="0"/>
              <a:t>.</a:t>
            </a:r>
          </a:p>
          <a:p>
            <a:r>
              <a:rPr lang="it-IT" sz="1400" b="1" dirty="0"/>
              <a:t>Setup sperimentale per le misure in laboratorio</a:t>
            </a:r>
            <a:endParaRPr lang="it-IT" sz="1400" dirty="0"/>
          </a:p>
          <a:p>
            <a:r>
              <a:rPr lang="it-IT" sz="1400" dirty="0"/>
              <a:t>A supporto delle attività previste nel progetto Help Interferenze è stata condotta una campagna di misure sperimentali mirata alla valutazione dei fenomeni interferenziali descritti, avvalendosi della riproduzione, in un ambiente controllato, di scenari operativi che possono essere riscontrati in situazioni di impiego reali. Il setup sperimentale allestito allo scopo nel laboratorio messo a disposizione dall’Istituto Superiore delle Comunicazioni e delle Tecnologie dell'Informazione (ISCTI) comprende strumentazione professionale per la generazione, misura e analisi dei segnali oggetto di questo studio.</a:t>
            </a:r>
          </a:p>
          <a:p>
            <a:pPr algn="just"/>
            <a:endParaRPr lang="it-IT" sz="1400" dirty="0"/>
          </a:p>
        </p:txBody>
      </p:sp>
    </p:spTree>
    <p:extLst>
      <p:ext uri="{BB962C8B-B14F-4D97-AF65-F5344CB8AC3E}">
        <p14:creationId xmlns:p14="http://schemas.microsoft.com/office/powerpoint/2010/main" val="13183091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47</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ttangolo 2"/>
          <p:cNvSpPr/>
          <p:nvPr/>
        </p:nvSpPr>
        <p:spPr>
          <a:xfrm>
            <a:off x="1043608" y="69007"/>
            <a:ext cx="7632848" cy="6740307"/>
          </a:xfrm>
          <a:prstGeom prst="rect">
            <a:avLst/>
          </a:prstGeom>
        </p:spPr>
        <p:txBody>
          <a:bodyPr wrap="square">
            <a:spAutoFit/>
          </a:bodyPr>
          <a:lstStyle/>
          <a:p>
            <a:pPr lvl="0" algn="just" eaLnBrk="0" fontAlgn="base" hangingPunct="0">
              <a:spcBef>
                <a:spcPct val="0"/>
              </a:spcBef>
              <a:spcAft>
                <a:spcPct val="0"/>
              </a:spcAft>
              <a:tabLst>
                <a:tab pos="2124075" algn="l"/>
              </a:tabLst>
            </a:pPr>
            <a:r>
              <a:rPr lang="it-IT" altLang="it-IT" sz="1400" dirty="0">
                <a:solidFill>
                  <a:srgbClr val="222222"/>
                </a:solidFill>
                <a:ea typeface="Calibri" pitchFamily="34" charset="0"/>
                <a:cs typeface="Arial" pitchFamily="34" charset="0"/>
              </a:rPr>
              <a:t>Dopo il </a:t>
            </a:r>
            <a:r>
              <a:rPr lang="it-IT" altLang="it-IT" sz="1400" b="1" dirty="0">
                <a:solidFill>
                  <a:srgbClr val="222222"/>
                </a:solidFill>
                <a:ea typeface="Calibri" pitchFamily="34" charset="0"/>
                <a:cs typeface="Arial" pitchFamily="34" charset="0"/>
              </a:rPr>
              <a:t>DVB-T/T2</a:t>
            </a:r>
            <a:r>
              <a:rPr lang="it-IT" altLang="it-IT" sz="1400" dirty="0">
                <a:solidFill>
                  <a:srgbClr val="222222"/>
                </a:solidFill>
                <a:ea typeface="Calibri" pitchFamily="34" charset="0"/>
                <a:cs typeface="Arial" pitchFamily="34" charset="0"/>
              </a:rPr>
              <a:t>, lo standard televisivo digitale </a:t>
            </a:r>
            <a:r>
              <a:rPr lang="it-IT" altLang="it-IT" sz="1400" b="1" dirty="0">
                <a:solidFill>
                  <a:srgbClr val="222222"/>
                </a:solidFill>
                <a:ea typeface="Calibri" pitchFamily="34" charset="0"/>
                <a:cs typeface="Arial" pitchFamily="34" charset="0"/>
              </a:rPr>
              <a:t>terrestre</a:t>
            </a:r>
            <a:r>
              <a:rPr lang="it-IT" altLang="it-IT" sz="1400" dirty="0">
                <a:solidFill>
                  <a:srgbClr val="222222"/>
                </a:solidFill>
                <a:ea typeface="Calibri" pitchFamily="34" charset="0"/>
                <a:cs typeface="Arial" pitchFamily="34" charset="0"/>
              </a:rPr>
              <a:t>, il </a:t>
            </a:r>
            <a:r>
              <a:rPr lang="it-IT" altLang="it-IT" sz="1400" b="1" dirty="0">
                <a:solidFill>
                  <a:srgbClr val="222222"/>
                </a:solidFill>
                <a:ea typeface="Calibri" pitchFamily="34" charset="0"/>
                <a:cs typeface="Arial" pitchFamily="34" charset="0"/>
              </a:rPr>
              <a:t>DVB-S/S2</a:t>
            </a:r>
            <a:r>
              <a:rPr lang="it-IT" altLang="it-IT" sz="1400" dirty="0">
                <a:solidFill>
                  <a:srgbClr val="222222"/>
                </a:solidFill>
                <a:ea typeface="Calibri" pitchFamily="34" charset="0"/>
                <a:cs typeface="Arial" pitchFamily="34" charset="0"/>
              </a:rPr>
              <a:t> (</a:t>
            </a:r>
            <a:r>
              <a:rPr lang="it-IT" altLang="it-IT" sz="1400" b="1" dirty="0">
                <a:solidFill>
                  <a:srgbClr val="222222"/>
                </a:solidFill>
                <a:ea typeface="Calibri" pitchFamily="34" charset="0"/>
                <a:cs typeface="Arial" pitchFamily="34" charset="0"/>
              </a:rPr>
              <a:t>satellitare</a:t>
            </a:r>
            <a:r>
              <a:rPr lang="it-IT" altLang="it-IT" sz="1400" dirty="0">
                <a:solidFill>
                  <a:srgbClr val="222222"/>
                </a:solidFill>
                <a:ea typeface="Calibri" pitchFamily="34" charset="0"/>
                <a:cs typeface="Arial" pitchFamily="34" charset="0"/>
              </a:rPr>
              <a:t>), il </a:t>
            </a:r>
            <a:r>
              <a:rPr lang="it-IT" altLang="it-IT" sz="1400" b="1" dirty="0">
                <a:solidFill>
                  <a:srgbClr val="222222"/>
                </a:solidFill>
                <a:ea typeface="Calibri" pitchFamily="34" charset="0"/>
                <a:cs typeface="Arial" pitchFamily="34" charset="0"/>
              </a:rPr>
              <a:t>DVB-C</a:t>
            </a:r>
            <a:r>
              <a:rPr lang="it-IT" altLang="it-IT" sz="1400" dirty="0">
                <a:solidFill>
                  <a:srgbClr val="222222"/>
                </a:solidFill>
                <a:ea typeface="Calibri" pitchFamily="34" charset="0"/>
                <a:cs typeface="Arial" pitchFamily="34" charset="0"/>
              </a:rPr>
              <a:t> (</a:t>
            </a:r>
            <a:r>
              <a:rPr lang="it-IT" altLang="it-IT" sz="1400" b="1" dirty="0">
                <a:solidFill>
                  <a:srgbClr val="222222"/>
                </a:solidFill>
                <a:ea typeface="Calibri" pitchFamily="34" charset="0"/>
                <a:cs typeface="Arial" pitchFamily="34" charset="0"/>
              </a:rPr>
              <a:t>via cavo</a:t>
            </a:r>
            <a:r>
              <a:rPr lang="it-IT" altLang="it-IT" sz="1400" dirty="0">
                <a:solidFill>
                  <a:srgbClr val="222222"/>
                </a:solidFill>
                <a:ea typeface="Calibri" pitchFamily="34" charset="0"/>
                <a:cs typeface="Arial" pitchFamily="34" charset="0"/>
              </a:rPr>
              <a:t>) e l’ormai defunto </a:t>
            </a:r>
            <a:r>
              <a:rPr lang="it-IT" altLang="it-IT" sz="1400" b="1" dirty="0">
                <a:solidFill>
                  <a:srgbClr val="222222"/>
                </a:solidFill>
                <a:ea typeface="Calibri" pitchFamily="34" charset="0"/>
                <a:cs typeface="Arial" pitchFamily="34" charset="0"/>
              </a:rPr>
              <a:t>DVB-H</a:t>
            </a:r>
            <a:r>
              <a:rPr lang="it-IT" altLang="it-IT" sz="1400" dirty="0">
                <a:solidFill>
                  <a:srgbClr val="222222"/>
                </a:solidFill>
                <a:ea typeface="Calibri" pitchFamily="34" charset="0"/>
                <a:cs typeface="Arial" pitchFamily="34" charset="0"/>
              </a:rPr>
              <a:t> (canali e servizi DTT sui </a:t>
            </a:r>
            <a:r>
              <a:rPr lang="it-IT" altLang="it-IT" sz="1400" b="1" dirty="0">
                <a:solidFill>
                  <a:srgbClr val="222222"/>
                </a:solidFill>
                <a:ea typeface="Calibri" pitchFamily="34" charset="0"/>
                <a:cs typeface="Arial" pitchFamily="34" charset="0"/>
              </a:rPr>
              <a:t>dispositivi</a:t>
            </a:r>
            <a:r>
              <a:rPr lang="it-IT" altLang="it-IT" sz="1400" dirty="0">
                <a:solidFill>
                  <a:srgbClr val="222222"/>
                </a:solidFill>
                <a:ea typeface="Calibri" pitchFamily="34" charset="0"/>
                <a:cs typeface="Arial" pitchFamily="34" charset="0"/>
              </a:rPr>
              <a:t> </a:t>
            </a:r>
            <a:r>
              <a:rPr lang="it-IT" altLang="it-IT" sz="1400" b="1" dirty="0">
                <a:solidFill>
                  <a:srgbClr val="222222"/>
                </a:solidFill>
                <a:ea typeface="Calibri" pitchFamily="34" charset="0"/>
                <a:cs typeface="Arial" pitchFamily="34" charset="0"/>
              </a:rPr>
              <a:t>mobili</a:t>
            </a:r>
            <a:r>
              <a:rPr lang="it-IT" altLang="it-IT" sz="1400" dirty="0">
                <a:solidFill>
                  <a:srgbClr val="222222"/>
                </a:solidFill>
                <a:ea typeface="Calibri" pitchFamily="34" charset="0"/>
                <a:cs typeface="Arial" pitchFamily="34" charset="0"/>
              </a:rPr>
              <a:t> come </a:t>
            </a:r>
            <a:r>
              <a:rPr lang="it-IT" altLang="it-IT" sz="1400" dirty="0" err="1">
                <a:solidFill>
                  <a:srgbClr val="222222"/>
                </a:solidFill>
                <a:ea typeface="Calibri" pitchFamily="34" charset="0"/>
                <a:cs typeface="Arial" pitchFamily="34" charset="0"/>
              </a:rPr>
              <a:t>smartphone</a:t>
            </a:r>
            <a:r>
              <a:rPr lang="it-IT" altLang="it-IT" sz="1400" dirty="0">
                <a:solidFill>
                  <a:srgbClr val="222222"/>
                </a:solidFill>
                <a:ea typeface="Calibri" pitchFamily="34" charset="0"/>
                <a:cs typeface="Arial" pitchFamily="34" charset="0"/>
              </a:rPr>
              <a:t> e </a:t>
            </a:r>
            <a:r>
              <a:rPr lang="it-IT" altLang="it-IT" sz="1400" dirty="0" err="1">
                <a:solidFill>
                  <a:srgbClr val="222222"/>
                </a:solidFill>
                <a:ea typeface="Calibri" pitchFamily="34" charset="0"/>
                <a:cs typeface="Arial" pitchFamily="34" charset="0"/>
              </a:rPr>
              <a:t>tablet</a:t>
            </a:r>
            <a:r>
              <a:rPr lang="it-IT" altLang="it-IT" sz="1400" dirty="0">
                <a:solidFill>
                  <a:srgbClr val="222222"/>
                </a:solidFill>
                <a:ea typeface="Calibri" pitchFamily="34" charset="0"/>
                <a:cs typeface="Arial" pitchFamily="34" charset="0"/>
              </a:rPr>
              <a:t>), il consorzio DVB è ormai pronto a lanciare sul mercato un </a:t>
            </a:r>
            <a:r>
              <a:rPr lang="it-IT" altLang="it-IT" sz="1400" b="1" dirty="0">
                <a:solidFill>
                  <a:srgbClr val="222222"/>
                </a:solidFill>
                <a:ea typeface="Calibri" pitchFamily="34" charset="0"/>
                <a:cs typeface="Arial" pitchFamily="34" charset="0"/>
              </a:rPr>
              <a:t>nuovo standard</a:t>
            </a:r>
            <a:r>
              <a:rPr lang="it-IT" altLang="it-IT" sz="1400" dirty="0">
                <a:solidFill>
                  <a:srgbClr val="222222"/>
                </a:solidFill>
                <a:ea typeface="Calibri" pitchFamily="34" charset="0"/>
                <a:cs typeface="Arial" pitchFamily="34" charset="0"/>
              </a:rPr>
              <a:t> chiamato “</a:t>
            </a:r>
            <a:r>
              <a:rPr lang="it-IT" altLang="it-IT" sz="1400" b="1" dirty="0">
                <a:solidFill>
                  <a:srgbClr val="222222"/>
                </a:solidFill>
                <a:ea typeface="Calibri" pitchFamily="34" charset="0"/>
                <a:cs typeface="Arial" pitchFamily="34" charset="0"/>
              </a:rPr>
              <a:t>DVB-I</a:t>
            </a:r>
            <a:r>
              <a:rPr lang="it-IT" altLang="it-IT" sz="1400" dirty="0">
                <a:solidFill>
                  <a:srgbClr val="222222"/>
                </a:solidFill>
                <a:ea typeface="Calibri" pitchFamily="34" charset="0"/>
                <a:cs typeface="Arial" pitchFamily="34" charset="0"/>
              </a:rPr>
              <a:t>” (</a:t>
            </a:r>
            <a:r>
              <a:rPr lang="it-IT" altLang="it-IT" sz="1400" b="1" dirty="0">
                <a:solidFill>
                  <a:srgbClr val="222222"/>
                </a:solidFill>
                <a:ea typeface="Calibri" pitchFamily="34" charset="0"/>
                <a:cs typeface="Arial" pitchFamily="34" charset="0"/>
              </a:rPr>
              <a:t>D</a:t>
            </a:r>
            <a:r>
              <a:rPr lang="it-IT" altLang="it-IT" sz="1400" dirty="0">
                <a:solidFill>
                  <a:srgbClr val="222222"/>
                </a:solidFill>
                <a:ea typeface="Calibri" pitchFamily="34" charset="0"/>
                <a:cs typeface="Arial" pitchFamily="34" charset="0"/>
              </a:rPr>
              <a:t>igital </a:t>
            </a:r>
            <a:r>
              <a:rPr lang="it-IT" altLang="it-IT" sz="1400" b="1" dirty="0">
                <a:solidFill>
                  <a:srgbClr val="222222"/>
                </a:solidFill>
                <a:ea typeface="Calibri" pitchFamily="34" charset="0"/>
                <a:cs typeface="Arial" pitchFamily="34" charset="0"/>
              </a:rPr>
              <a:t>V</a:t>
            </a:r>
            <a:r>
              <a:rPr lang="it-IT" altLang="it-IT" sz="1400" dirty="0">
                <a:solidFill>
                  <a:srgbClr val="222222"/>
                </a:solidFill>
                <a:ea typeface="Calibri" pitchFamily="34" charset="0"/>
                <a:cs typeface="Arial" pitchFamily="34" charset="0"/>
              </a:rPr>
              <a:t>ideo </a:t>
            </a:r>
            <a:r>
              <a:rPr lang="it-IT" altLang="it-IT" sz="1400" b="1" dirty="0" err="1">
                <a:solidFill>
                  <a:srgbClr val="222222"/>
                </a:solidFill>
                <a:ea typeface="Calibri" pitchFamily="34" charset="0"/>
                <a:cs typeface="Arial" pitchFamily="34" charset="0"/>
              </a:rPr>
              <a:t>B</a:t>
            </a:r>
            <a:r>
              <a:rPr lang="it-IT" altLang="it-IT" sz="1400" dirty="0" err="1">
                <a:solidFill>
                  <a:srgbClr val="222222"/>
                </a:solidFill>
                <a:ea typeface="Calibri" pitchFamily="34" charset="0"/>
                <a:cs typeface="Arial" pitchFamily="34" charset="0"/>
              </a:rPr>
              <a:t>roadcasting</a:t>
            </a:r>
            <a:r>
              <a:rPr lang="it-IT" altLang="it-IT" sz="1400" dirty="0">
                <a:solidFill>
                  <a:srgbClr val="222222"/>
                </a:solidFill>
                <a:ea typeface="Calibri" pitchFamily="34" charset="0"/>
                <a:cs typeface="Arial" pitchFamily="34" charset="0"/>
              </a:rPr>
              <a:t> over </a:t>
            </a:r>
            <a:r>
              <a:rPr lang="it-IT" altLang="it-IT" sz="1400" b="1" dirty="0">
                <a:solidFill>
                  <a:srgbClr val="222222"/>
                </a:solidFill>
                <a:ea typeface="Calibri" pitchFamily="34" charset="0"/>
                <a:cs typeface="Arial" pitchFamily="34" charset="0"/>
              </a:rPr>
              <a:t>I</a:t>
            </a:r>
            <a:r>
              <a:rPr lang="it-IT" altLang="it-IT" sz="1400" dirty="0">
                <a:solidFill>
                  <a:srgbClr val="222222"/>
                </a:solidFill>
                <a:ea typeface="Calibri" pitchFamily="34" charset="0"/>
                <a:cs typeface="Arial" pitchFamily="34" charset="0"/>
              </a:rPr>
              <a:t>nternet).</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Calibri" pitchFamily="34" charset="0"/>
                <a:cs typeface="Arial" pitchFamily="34" charset="0"/>
              </a:rPr>
              <a:t>Si tratta di una </a:t>
            </a:r>
            <a:r>
              <a:rPr lang="it-IT" altLang="it-IT" sz="1400" b="1" dirty="0">
                <a:solidFill>
                  <a:srgbClr val="222222"/>
                </a:solidFill>
                <a:ea typeface="Calibri" pitchFamily="34" charset="0"/>
                <a:cs typeface="Arial" pitchFamily="34" charset="0"/>
              </a:rPr>
              <a:t>nuova piattaforma</a:t>
            </a:r>
            <a:r>
              <a:rPr lang="it-IT" altLang="it-IT" sz="1400" dirty="0">
                <a:solidFill>
                  <a:srgbClr val="222222"/>
                </a:solidFill>
                <a:ea typeface="Calibri" pitchFamily="34" charset="0"/>
                <a:cs typeface="Arial" pitchFamily="34" charset="0"/>
              </a:rPr>
              <a:t> per la </a:t>
            </a:r>
            <a:r>
              <a:rPr lang="it-IT" altLang="it-IT" sz="1400" b="1" dirty="0">
                <a:solidFill>
                  <a:srgbClr val="222222"/>
                </a:solidFill>
                <a:ea typeface="Calibri" pitchFamily="34" charset="0"/>
                <a:cs typeface="Arial" pitchFamily="34" charset="0"/>
              </a:rPr>
              <a:t>diffusione “lineare” di contenuti audio/video </a:t>
            </a:r>
            <a:r>
              <a:rPr lang="it-IT" altLang="it-IT" sz="1400" dirty="0">
                <a:solidFill>
                  <a:srgbClr val="222222"/>
                </a:solidFill>
                <a:ea typeface="Calibri" pitchFamily="34" charset="0"/>
                <a:cs typeface="Arial" pitchFamily="34" charset="0"/>
              </a:rPr>
              <a:t>equivalente a quelle terrestri, via cavo e satellitari ma questa volta basata su </a:t>
            </a:r>
            <a:r>
              <a:rPr lang="it-IT" altLang="it-IT" sz="1400" b="1" dirty="0">
                <a:solidFill>
                  <a:srgbClr val="222222"/>
                </a:solidFill>
                <a:ea typeface="Calibri" pitchFamily="34" charset="0"/>
                <a:cs typeface="Arial" pitchFamily="34" charset="0"/>
              </a:rPr>
              <a:t>internet</a:t>
            </a:r>
            <a:r>
              <a:rPr lang="it-IT" altLang="it-IT" sz="1400" dirty="0">
                <a:solidFill>
                  <a:srgbClr val="222222"/>
                </a:solidFill>
                <a:ea typeface="Calibri" pitchFamily="34" charset="0"/>
                <a:cs typeface="Arial" pitchFamily="34" charset="0"/>
              </a:rPr>
              <a:t>, cioè sullo </a:t>
            </a:r>
            <a:r>
              <a:rPr lang="it-IT" altLang="it-IT" sz="1400" b="1" dirty="0">
                <a:solidFill>
                  <a:srgbClr val="222222"/>
                </a:solidFill>
                <a:ea typeface="Calibri" pitchFamily="34" charset="0"/>
                <a:cs typeface="Arial" pitchFamily="34" charset="0"/>
              </a:rPr>
              <a:t>streaming via IP</a:t>
            </a:r>
            <a:r>
              <a:rPr lang="it-IT" altLang="it-IT" sz="1400" dirty="0">
                <a:solidFill>
                  <a:srgbClr val="222222"/>
                </a:solidFill>
                <a:ea typeface="Calibri" pitchFamily="34" charset="0"/>
                <a:cs typeface="Arial" pitchFamily="34" charset="0"/>
              </a:rPr>
              <a:t>, e </a:t>
            </a:r>
            <a:r>
              <a:rPr lang="it-IT" altLang="it-IT" sz="1400" u="sng" dirty="0">
                <a:solidFill>
                  <a:srgbClr val="222222"/>
                </a:solidFill>
                <a:ea typeface="Calibri" pitchFamily="34" charset="0"/>
                <a:cs typeface="Arial" pitchFamily="34" charset="0"/>
              </a:rPr>
              <a:t>non su onde radio</a:t>
            </a:r>
            <a:r>
              <a:rPr lang="it-IT" altLang="it-IT" sz="1400" dirty="0">
                <a:solidFill>
                  <a:srgbClr val="222222"/>
                </a:solidFill>
                <a:ea typeface="Calibri" pitchFamily="34" charset="0"/>
                <a:cs typeface="Arial" pitchFamily="34" charset="0"/>
              </a:rPr>
              <a:t>.</a:t>
            </a:r>
            <a:r>
              <a:rPr lang="it-IT" altLang="it-IT" sz="1400" dirty="0">
                <a:ea typeface="Calibri" pitchFamily="34" charset="0"/>
                <a:cs typeface="Times New Roman" pitchFamily="18" charset="0"/>
              </a:rPr>
              <a:t>  </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b="1" dirty="0">
                <a:solidFill>
                  <a:srgbClr val="222222"/>
                </a:solidFill>
                <a:ea typeface="Times New Roman" pitchFamily="18" charset="0"/>
                <a:cs typeface="Arial" pitchFamily="34" charset="0"/>
              </a:rPr>
              <a:t>DVB-I</a:t>
            </a:r>
            <a:r>
              <a:rPr lang="it-IT" altLang="it-IT" sz="1400" dirty="0">
                <a:solidFill>
                  <a:srgbClr val="222222"/>
                </a:solidFill>
                <a:ea typeface="Times New Roman" pitchFamily="18" charset="0"/>
                <a:cs typeface="Arial" pitchFamily="34" charset="0"/>
              </a:rPr>
              <a:t> si </a:t>
            </a:r>
            <a:r>
              <a:rPr lang="it-IT" altLang="it-IT" sz="1400" b="1" dirty="0">
                <a:solidFill>
                  <a:srgbClr val="222222"/>
                </a:solidFill>
                <a:ea typeface="Times New Roman" pitchFamily="18" charset="0"/>
                <a:cs typeface="Arial" pitchFamily="34" charset="0"/>
              </a:rPr>
              <a:t>affianca</a:t>
            </a:r>
            <a:r>
              <a:rPr lang="it-IT" altLang="it-IT" sz="1400" dirty="0">
                <a:solidFill>
                  <a:srgbClr val="222222"/>
                </a:solidFill>
                <a:ea typeface="Times New Roman" pitchFamily="18" charset="0"/>
                <a:cs typeface="Arial" pitchFamily="34" charset="0"/>
              </a:rPr>
              <a:t> e </a:t>
            </a:r>
            <a:r>
              <a:rPr lang="it-IT" altLang="it-IT" sz="1400" u="sng" dirty="0">
                <a:solidFill>
                  <a:srgbClr val="222222"/>
                </a:solidFill>
                <a:ea typeface="Times New Roman" pitchFamily="18" charset="0"/>
                <a:cs typeface="Arial" pitchFamily="34" charset="0"/>
              </a:rPr>
              <a:t>non sostituisce</a:t>
            </a:r>
            <a:r>
              <a:rPr lang="it-IT" altLang="it-IT" sz="1400" dirty="0">
                <a:solidFill>
                  <a:srgbClr val="222222"/>
                </a:solidFill>
                <a:ea typeface="Times New Roman" pitchFamily="18" charset="0"/>
                <a:cs typeface="Arial" pitchFamily="34" charset="0"/>
              </a:rPr>
              <a:t> </a:t>
            </a:r>
            <a:r>
              <a:rPr lang="it-IT" altLang="it-IT" sz="1400" b="1" dirty="0">
                <a:solidFill>
                  <a:srgbClr val="222222"/>
                </a:solidFill>
                <a:ea typeface="Times New Roman" pitchFamily="18" charset="0"/>
                <a:cs typeface="Arial" pitchFamily="34" charset="0"/>
              </a:rPr>
              <a:t>i vari DVB-T/T2/C/S/S2</a:t>
            </a:r>
            <a:r>
              <a:rPr lang="it-IT" altLang="it-IT" sz="1400" dirty="0">
                <a:solidFill>
                  <a:srgbClr val="222222"/>
                </a:solidFill>
                <a:ea typeface="Times New Roman" pitchFamily="18" charset="0"/>
                <a:cs typeface="Arial" pitchFamily="34" charset="0"/>
              </a:rPr>
              <a:t> per portare l’</a:t>
            </a:r>
            <a:r>
              <a:rPr lang="it-IT" altLang="it-IT" sz="1400" b="1" dirty="0">
                <a:solidFill>
                  <a:srgbClr val="222222"/>
                </a:solidFill>
                <a:ea typeface="Times New Roman" pitchFamily="18" charset="0"/>
                <a:cs typeface="Arial" pitchFamily="34" charset="0"/>
              </a:rPr>
              <a:t>esperienza televisiva </a:t>
            </a:r>
            <a:r>
              <a:rPr lang="it-IT" altLang="it-IT" sz="1400" dirty="0">
                <a:solidFill>
                  <a:srgbClr val="222222"/>
                </a:solidFill>
                <a:ea typeface="Times New Roman" pitchFamily="18" charset="0"/>
                <a:cs typeface="Arial" pitchFamily="34" charset="0"/>
              </a:rPr>
              <a:t>ad un </a:t>
            </a:r>
            <a:r>
              <a:rPr lang="it-IT" altLang="it-IT" sz="1400" b="1" dirty="0">
                <a:solidFill>
                  <a:srgbClr val="222222"/>
                </a:solidFill>
                <a:ea typeface="Times New Roman" pitchFamily="18" charset="0"/>
                <a:cs typeface="Arial" pitchFamily="34" charset="0"/>
              </a:rPr>
              <a:t>livello ancora più ricco e di qualità</a:t>
            </a:r>
            <a:r>
              <a:rPr lang="it-IT" altLang="it-IT" sz="1400" dirty="0">
                <a:solidFill>
                  <a:srgbClr val="222222"/>
                </a:solidFill>
                <a:ea typeface="Times New Roman" pitchFamily="18" charset="0"/>
                <a:cs typeface="Arial" pitchFamily="34" charset="0"/>
              </a:rPr>
              <a:t>, verso un </a:t>
            </a:r>
            <a:r>
              <a:rPr lang="it-IT" altLang="it-IT" sz="1400" b="1" dirty="0">
                <a:solidFill>
                  <a:srgbClr val="222222"/>
                </a:solidFill>
                <a:ea typeface="Times New Roman" pitchFamily="18" charset="0"/>
                <a:cs typeface="Arial" pitchFamily="34" charset="0"/>
              </a:rPr>
              <a:t>futuro</a:t>
            </a:r>
            <a:r>
              <a:rPr lang="it-IT" altLang="it-IT" sz="1400" dirty="0">
                <a:solidFill>
                  <a:srgbClr val="222222"/>
                </a:solidFill>
                <a:ea typeface="Times New Roman" pitchFamily="18" charset="0"/>
                <a:cs typeface="Arial" pitchFamily="34" charset="0"/>
              </a:rPr>
              <a:t> dove </a:t>
            </a:r>
            <a:r>
              <a:rPr lang="it-IT" altLang="it-IT" sz="1400" b="1" dirty="0">
                <a:solidFill>
                  <a:srgbClr val="222222"/>
                </a:solidFill>
                <a:ea typeface="Times New Roman" pitchFamily="18" charset="0"/>
                <a:cs typeface="Arial" pitchFamily="34" charset="0"/>
              </a:rPr>
              <a:t>la banda UHF sarà sempre meno utilizzata</a:t>
            </a:r>
            <a:r>
              <a:rPr lang="it-IT" altLang="it-IT" sz="1400" dirty="0">
                <a:solidFill>
                  <a:srgbClr val="222222"/>
                </a:solidFill>
                <a:ea typeface="Times New Roman" pitchFamily="18" charset="0"/>
                <a:cs typeface="Arial" pitchFamily="34" charset="0"/>
              </a:rPr>
              <a:t> e progressivamente sostituita dalle </a:t>
            </a:r>
            <a:r>
              <a:rPr lang="it-IT" altLang="it-IT" sz="1400" b="1" dirty="0">
                <a:solidFill>
                  <a:srgbClr val="222222"/>
                </a:solidFill>
                <a:ea typeface="Times New Roman" pitchFamily="18" charset="0"/>
                <a:cs typeface="Arial" pitchFamily="34" charset="0"/>
              </a:rPr>
              <a:t>reti internet </a:t>
            </a:r>
            <a:r>
              <a:rPr lang="it-IT" altLang="it-IT" sz="1400" dirty="0">
                <a:solidFill>
                  <a:srgbClr val="222222"/>
                </a:solidFill>
                <a:ea typeface="Times New Roman" pitchFamily="18" charset="0"/>
                <a:cs typeface="Arial" pitchFamily="34" charset="0"/>
              </a:rPr>
              <a:t>per la trasmissione e la ricezione dei canali televisivi nazionali.</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Calibri" pitchFamily="34" charset="0"/>
                <a:cs typeface="Arial" pitchFamily="34" charset="0"/>
              </a:rPr>
              <a:t>Le </a:t>
            </a:r>
            <a:r>
              <a:rPr lang="it-IT" altLang="it-IT" sz="1400" b="1" dirty="0">
                <a:solidFill>
                  <a:srgbClr val="CC1235"/>
                </a:solidFill>
                <a:ea typeface="Calibri" pitchFamily="34" charset="0"/>
                <a:cs typeface="Arial" pitchFamily="34" charset="0"/>
                <a:hlinkClick r:id="rId5"/>
              </a:rPr>
              <a:t>prime specifiche</a:t>
            </a:r>
            <a:r>
              <a:rPr lang="it-IT" altLang="it-IT" sz="1400" dirty="0">
                <a:solidFill>
                  <a:srgbClr val="222222"/>
                </a:solidFill>
                <a:ea typeface="Calibri" pitchFamily="34" charset="0"/>
                <a:cs typeface="Arial" pitchFamily="34" charset="0"/>
              </a:rPr>
              <a:t> del DVB-I sono state approvate nel </a:t>
            </a:r>
            <a:r>
              <a:rPr lang="it-IT" altLang="it-IT" sz="1400" b="1" dirty="0">
                <a:solidFill>
                  <a:srgbClr val="222222"/>
                </a:solidFill>
                <a:ea typeface="Calibri" pitchFamily="34" charset="0"/>
                <a:cs typeface="Arial" pitchFamily="34" charset="0"/>
              </a:rPr>
              <a:t>2019</a:t>
            </a:r>
            <a:r>
              <a:rPr lang="it-IT" altLang="it-IT" sz="1400" dirty="0">
                <a:solidFill>
                  <a:srgbClr val="222222"/>
                </a:solidFill>
                <a:ea typeface="Calibri" pitchFamily="34" charset="0"/>
                <a:cs typeface="Arial" pitchFamily="34" charset="0"/>
              </a:rPr>
              <a:t> e, dopo un lungo ed elaborato percorso di studio e affinamento, il nuovo standard è </a:t>
            </a:r>
            <a:r>
              <a:rPr lang="it-IT" altLang="it-IT" sz="1400" b="1" dirty="0">
                <a:solidFill>
                  <a:srgbClr val="222222"/>
                </a:solidFill>
                <a:ea typeface="Calibri" pitchFamily="34" charset="0"/>
                <a:cs typeface="Arial" pitchFamily="34" charset="0"/>
              </a:rPr>
              <a:t>ormai pronto ad affrontare i primi test sul campo</a:t>
            </a:r>
            <a:r>
              <a:rPr lang="it-IT" altLang="it-IT" sz="1400" dirty="0">
                <a:solidFill>
                  <a:srgbClr val="222222"/>
                </a:solidFill>
                <a:ea typeface="Calibri" pitchFamily="34" charset="0"/>
                <a:cs typeface="Arial" pitchFamily="34" charset="0"/>
              </a:rPr>
              <a:t> (market trial) previsti nel </a:t>
            </a:r>
            <a:r>
              <a:rPr lang="it-IT" altLang="it-IT" sz="1400" b="1" dirty="0">
                <a:solidFill>
                  <a:srgbClr val="222222"/>
                </a:solidFill>
                <a:ea typeface="Calibri" pitchFamily="34" charset="0"/>
                <a:cs typeface="Arial" pitchFamily="34" charset="0"/>
              </a:rPr>
              <a:t>2023</a:t>
            </a:r>
            <a:r>
              <a:rPr lang="it-IT" altLang="it-IT" sz="1400" dirty="0">
                <a:solidFill>
                  <a:srgbClr val="222222"/>
                </a:solidFill>
                <a:ea typeface="Calibri" pitchFamily="34" charset="0"/>
                <a:cs typeface="Arial" pitchFamily="34" charset="0"/>
              </a:rPr>
              <a:t> in tutta Europa. Le </a:t>
            </a:r>
            <a:r>
              <a:rPr lang="it-IT" altLang="it-IT" sz="1400" b="1" dirty="0">
                <a:solidFill>
                  <a:srgbClr val="CC1235"/>
                </a:solidFill>
                <a:ea typeface="Calibri" pitchFamily="34" charset="0"/>
                <a:cs typeface="Arial" pitchFamily="34" charset="0"/>
                <a:hlinkClick r:id="rId5"/>
              </a:rPr>
              <a:t>prime specifiche</a:t>
            </a:r>
            <a:r>
              <a:rPr lang="it-IT" altLang="it-IT" sz="1400" dirty="0">
                <a:solidFill>
                  <a:srgbClr val="222222"/>
                </a:solidFill>
                <a:ea typeface="Calibri" pitchFamily="34" charset="0"/>
                <a:cs typeface="Arial" pitchFamily="34" charset="0"/>
              </a:rPr>
              <a:t> del DVB-I sono state approvate nel </a:t>
            </a:r>
            <a:r>
              <a:rPr lang="it-IT" altLang="it-IT" sz="1400" b="1" dirty="0">
                <a:solidFill>
                  <a:srgbClr val="222222"/>
                </a:solidFill>
                <a:ea typeface="Calibri" pitchFamily="34" charset="0"/>
                <a:cs typeface="Arial" pitchFamily="34" charset="0"/>
              </a:rPr>
              <a:t>2019</a:t>
            </a:r>
            <a:r>
              <a:rPr lang="it-IT" altLang="it-IT" sz="1400" dirty="0">
                <a:solidFill>
                  <a:srgbClr val="222222"/>
                </a:solidFill>
                <a:ea typeface="Calibri" pitchFamily="34" charset="0"/>
                <a:cs typeface="Arial" pitchFamily="34" charset="0"/>
              </a:rPr>
              <a:t> e, dopo un lungo ed elaborato percorso di studio e affinamento, il nuovo standard è </a:t>
            </a:r>
            <a:r>
              <a:rPr lang="it-IT" altLang="it-IT" sz="1400" b="1" dirty="0">
                <a:solidFill>
                  <a:srgbClr val="222222"/>
                </a:solidFill>
                <a:ea typeface="Calibri" pitchFamily="34" charset="0"/>
                <a:cs typeface="Arial" pitchFamily="34" charset="0"/>
              </a:rPr>
              <a:t>ormai pronto ad affrontare i primi test sul campo</a:t>
            </a:r>
            <a:r>
              <a:rPr lang="it-IT" altLang="it-IT" sz="1400" dirty="0">
                <a:solidFill>
                  <a:srgbClr val="222222"/>
                </a:solidFill>
                <a:ea typeface="Calibri" pitchFamily="34" charset="0"/>
                <a:cs typeface="Arial" pitchFamily="34" charset="0"/>
              </a:rPr>
              <a:t> (market trial) previsti nel </a:t>
            </a:r>
            <a:r>
              <a:rPr lang="it-IT" altLang="it-IT" sz="1400" b="1" dirty="0">
                <a:solidFill>
                  <a:srgbClr val="222222"/>
                </a:solidFill>
                <a:ea typeface="Calibri" pitchFamily="34" charset="0"/>
                <a:cs typeface="Arial" pitchFamily="34" charset="0"/>
              </a:rPr>
              <a:t>2023</a:t>
            </a:r>
            <a:r>
              <a:rPr lang="it-IT" altLang="it-IT" sz="1400" dirty="0">
                <a:solidFill>
                  <a:srgbClr val="222222"/>
                </a:solidFill>
                <a:ea typeface="Calibri" pitchFamily="34" charset="0"/>
                <a:cs typeface="Arial" pitchFamily="34" charset="0"/>
              </a:rPr>
              <a:t> in tutta Europa.</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600" dirty="0">
                <a:ea typeface="Times New Roman" pitchFamily="18" charset="0"/>
                <a:cs typeface="Times New Roman" pitchFamily="18" charset="0"/>
              </a:rPr>
              <a:t>	</a:t>
            </a:r>
            <a:endParaRPr lang="it-IT" altLang="it-IT" sz="16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Le </a:t>
            </a:r>
            <a:r>
              <a:rPr lang="it-IT" altLang="it-IT" sz="1400" b="1" dirty="0">
                <a:solidFill>
                  <a:srgbClr val="CC1235"/>
                </a:solidFill>
                <a:ea typeface="Times New Roman" pitchFamily="18" charset="0"/>
                <a:cs typeface="Arial" pitchFamily="34" charset="0"/>
                <a:hlinkClick r:id="rId5"/>
              </a:rPr>
              <a:t>prime specifiche</a:t>
            </a:r>
            <a:r>
              <a:rPr lang="it-IT" altLang="it-IT" sz="1400" dirty="0">
                <a:solidFill>
                  <a:srgbClr val="222222"/>
                </a:solidFill>
                <a:ea typeface="Times New Roman" pitchFamily="18" charset="0"/>
                <a:cs typeface="Arial" pitchFamily="34" charset="0"/>
              </a:rPr>
              <a:t> del DVB-I sono state approvate nel </a:t>
            </a:r>
            <a:r>
              <a:rPr lang="it-IT" altLang="it-IT" sz="1400" b="1" dirty="0">
                <a:solidFill>
                  <a:srgbClr val="222222"/>
                </a:solidFill>
                <a:ea typeface="Times New Roman" pitchFamily="18" charset="0"/>
                <a:cs typeface="Arial" pitchFamily="34" charset="0"/>
              </a:rPr>
              <a:t>2019</a:t>
            </a:r>
            <a:r>
              <a:rPr lang="it-IT" altLang="it-IT" sz="1400" dirty="0">
                <a:solidFill>
                  <a:srgbClr val="222222"/>
                </a:solidFill>
                <a:ea typeface="Times New Roman" pitchFamily="18" charset="0"/>
                <a:cs typeface="Arial" pitchFamily="34" charset="0"/>
              </a:rPr>
              <a:t> e, dopo un lungo ed elaborato percorso di studio e affinamento, il nuovo standard è </a:t>
            </a:r>
            <a:r>
              <a:rPr lang="it-IT" altLang="it-IT" sz="1400" b="1" dirty="0">
                <a:solidFill>
                  <a:srgbClr val="222222"/>
                </a:solidFill>
                <a:ea typeface="Times New Roman" pitchFamily="18" charset="0"/>
                <a:cs typeface="Arial" pitchFamily="34" charset="0"/>
              </a:rPr>
              <a:t>ormai pronto ad affrontare i primi test sul campo</a:t>
            </a:r>
            <a:r>
              <a:rPr lang="it-IT" altLang="it-IT" sz="1400" dirty="0">
                <a:solidFill>
                  <a:srgbClr val="222222"/>
                </a:solidFill>
                <a:ea typeface="Times New Roman" pitchFamily="18" charset="0"/>
                <a:cs typeface="Arial" pitchFamily="34" charset="0"/>
              </a:rPr>
              <a:t> (market trial) previsti nel </a:t>
            </a:r>
            <a:r>
              <a:rPr lang="it-IT" altLang="it-IT" sz="1400" b="1" dirty="0">
                <a:solidFill>
                  <a:srgbClr val="222222"/>
                </a:solidFill>
                <a:ea typeface="Times New Roman" pitchFamily="18" charset="0"/>
                <a:cs typeface="Arial" pitchFamily="34" charset="0"/>
              </a:rPr>
              <a:t>2023</a:t>
            </a:r>
            <a:r>
              <a:rPr lang="it-IT" altLang="it-IT" sz="1400" dirty="0">
                <a:solidFill>
                  <a:srgbClr val="222222"/>
                </a:solidFill>
                <a:ea typeface="Times New Roman" pitchFamily="18" charset="0"/>
                <a:cs typeface="Arial" pitchFamily="34" charset="0"/>
              </a:rPr>
              <a:t> in tutta Europa.</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L’</a:t>
            </a:r>
            <a:r>
              <a:rPr lang="it-IT" altLang="it-IT" sz="1400" b="1" dirty="0">
                <a:solidFill>
                  <a:srgbClr val="222222"/>
                </a:solidFill>
                <a:ea typeface="Times New Roman" pitchFamily="18" charset="0"/>
                <a:cs typeface="Arial" pitchFamily="34" charset="0"/>
              </a:rPr>
              <a:t>Italia</a:t>
            </a:r>
            <a:r>
              <a:rPr lang="it-IT" altLang="it-IT" sz="1400" dirty="0">
                <a:solidFill>
                  <a:srgbClr val="222222"/>
                </a:solidFill>
                <a:ea typeface="Times New Roman" pitchFamily="18" charset="0"/>
                <a:cs typeface="Arial" pitchFamily="34" charset="0"/>
              </a:rPr>
              <a:t> è tra i </a:t>
            </a:r>
            <a:r>
              <a:rPr lang="it-IT" altLang="it-IT" sz="1400" b="1" dirty="0">
                <a:solidFill>
                  <a:srgbClr val="222222"/>
                </a:solidFill>
                <a:ea typeface="Times New Roman" pitchFamily="18" charset="0"/>
                <a:cs typeface="Arial" pitchFamily="34" charset="0"/>
              </a:rPr>
              <a:t>primi paesi europei</a:t>
            </a:r>
            <a:r>
              <a:rPr lang="it-IT" altLang="it-IT" sz="1400" dirty="0">
                <a:solidFill>
                  <a:srgbClr val="222222"/>
                </a:solidFill>
                <a:ea typeface="Times New Roman" pitchFamily="18" charset="0"/>
                <a:cs typeface="Arial" pitchFamily="34" charset="0"/>
              </a:rPr>
              <a:t> ad aver contribuito allo sviluppo del DVB-I grazie a </a:t>
            </a:r>
            <a:r>
              <a:rPr lang="it-IT" altLang="it-IT" sz="1400" b="1" dirty="0">
                <a:solidFill>
                  <a:srgbClr val="222222"/>
                </a:solidFill>
                <a:ea typeface="Times New Roman" pitchFamily="18" charset="0"/>
                <a:cs typeface="Arial" pitchFamily="34" charset="0"/>
              </a:rPr>
              <a:t>Mediaset</a:t>
            </a:r>
            <a:r>
              <a:rPr lang="it-IT" altLang="it-IT" sz="1400" dirty="0">
                <a:solidFill>
                  <a:srgbClr val="222222"/>
                </a:solidFill>
                <a:ea typeface="Times New Roman" pitchFamily="18" charset="0"/>
                <a:cs typeface="Arial" pitchFamily="34" charset="0"/>
              </a:rPr>
              <a:t> (in particolare alla divisione standard &amp; </a:t>
            </a:r>
            <a:r>
              <a:rPr lang="it-IT" altLang="it-IT" sz="1400" dirty="0" err="1">
                <a:solidFill>
                  <a:srgbClr val="222222"/>
                </a:solidFill>
                <a:ea typeface="Times New Roman" pitchFamily="18" charset="0"/>
                <a:cs typeface="Arial" pitchFamily="34" charset="0"/>
              </a:rPr>
              <a:t>innovation</a:t>
            </a:r>
            <a:r>
              <a:rPr lang="it-IT" altLang="it-IT" sz="1400" dirty="0">
                <a:solidFill>
                  <a:srgbClr val="222222"/>
                </a:solidFill>
                <a:ea typeface="Times New Roman" pitchFamily="18" charset="0"/>
                <a:cs typeface="Arial" pitchFamily="34" charset="0"/>
              </a:rPr>
              <a:t> di RTI) e </a:t>
            </a:r>
            <a:r>
              <a:rPr lang="it-IT" altLang="it-IT" sz="1400" b="1" dirty="0">
                <a:solidFill>
                  <a:srgbClr val="222222"/>
                </a:solidFill>
                <a:ea typeface="Times New Roman" pitchFamily="18" charset="0"/>
                <a:cs typeface="Arial" pitchFamily="34" charset="0"/>
              </a:rPr>
              <a:t>Rai</a:t>
            </a:r>
            <a:r>
              <a:rPr lang="it-IT" altLang="it-IT" sz="1400" dirty="0">
                <a:solidFill>
                  <a:srgbClr val="222222"/>
                </a:solidFill>
                <a:ea typeface="Times New Roman" pitchFamily="18" charset="0"/>
                <a:cs typeface="Arial" pitchFamily="34" charset="0"/>
              </a:rPr>
              <a:t> (CRIT – Centro Ricerche Rai Torino).</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Prima di scoprire </a:t>
            </a:r>
            <a:r>
              <a:rPr lang="it-IT" altLang="it-IT" sz="1400" b="1" dirty="0">
                <a:solidFill>
                  <a:srgbClr val="222222"/>
                </a:solidFill>
                <a:ea typeface="Times New Roman" pitchFamily="18" charset="0"/>
                <a:cs typeface="Arial" pitchFamily="34" charset="0"/>
              </a:rPr>
              <a:t>cosa succederà nei prossimi mesi ai canali televisivi italiani</a:t>
            </a:r>
            <a:r>
              <a:rPr lang="it-IT" altLang="it-IT" sz="1400" dirty="0">
                <a:solidFill>
                  <a:srgbClr val="222222"/>
                </a:solidFill>
                <a:ea typeface="Times New Roman" pitchFamily="18" charset="0"/>
                <a:cs typeface="Arial" pitchFamily="34" charset="0"/>
              </a:rPr>
              <a:t>, è necessario capire </a:t>
            </a:r>
            <a:r>
              <a:rPr lang="it-IT" altLang="it-IT" sz="1400" b="1" dirty="0">
                <a:solidFill>
                  <a:srgbClr val="222222"/>
                </a:solidFill>
                <a:ea typeface="Times New Roman" pitchFamily="18" charset="0"/>
                <a:cs typeface="Arial" pitchFamily="34" charset="0"/>
              </a:rPr>
              <a:t>come funziona il DVB-I</a:t>
            </a:r>
            <a:r>
              <a:rPr lang="it-IT" altLang="it-IT" sz="1400" dirty="0">
                <a:solidFill>
                  <a:srgbClr val="222222"/>
                </a:solidFill>
                <a:ea typeface="Times New Roman" pitchFamily="18" charset="0"/>
                <a:cs typeface="Arial" pitchFamily="34" charset="0"/>
              </a:rPr>
              <a:t>, quali sono i </a:t>
            </a:r>
            <a:r>
              <a:rPr lang="it-IT" altLang="it-IT" sz="1400" b="1" dirty="0">
                <a:solidFill>
                  <a:srgbClr val="222222"/>
                </a:solidFill>
                <a:ea typeface="Times New Roman" pitchFamily="18" charset="0"/>
                <a:cs typeface="Arial" pitchFamily="34" charset="0"/>
              </a:rPr>
              <a:t>vantaggi</a:t>
            </a:r>
            <a:r>
              <a:rPr lang="it-IT" altLang="it-IT" sz="1400" dirty="0">
                <a:solidFill>
                  <a:srgbClr val="222222"/>
                </a:solidFill>
                <a:ea typeface="Times New Roman" pitchFamily="18" charset="0"/>
                <a:cs typeface="Arial" pitchFamily="34" charset="0"/>
              </a:rPr>
              <a:t>, gli </a:t>
            </a:r>
            <a:r>
              <a:rPr lang="it-IT" altLang="it-IT" sz="1400" b="1" dirty="0">
                <a:solidFill>
                  <a:srgbClr val="222222"/>
                </a:solidFill>
                <a:ea typeface="Times New Roman" pitchFamily="18" charset="0"/>
                <a:cs typeface="Arial" pitchFamily="34" charset="0"/>
              </a:rPr>
              <a:t>svantaggi</a:t>
            </a:r>
            <a:r>
              <a:rPr lang="it-IT" altLang="it-IT" sz="1400" dirty="0">
                <a:solidFill>
                  <a:srgbClr val="222222"/>
                </a:solidFill>
                <a:ea typeface="Times New Roman" pitchFamily="18" charset="0"/>
                <a:cs typeface="Arial" pitchFamily="34" charset="0"/>
              </a:rPr>
              <a:t> e le </a:t>
            </a:r>
            <a:r>
              <a:rPr lang="it-IT" altLang="it-IT" sz="1400" b="1" dirty="0">
                <a:solidFill>
                  <a:srgbClr val="222222"/>
                </a:solidFill>
                <a:ea typeface="Times New Roman" pitchFamily="18" charset="0"/>
                <a:cs typeface="Arial" pitchFamily="34" charset="0"/>
              </a:rPr>
              <a:t>differenze</a:t>
            </a:r>
            <a:r>
              <a:rPr lang="it-IT" altLang="it-IT" sz="1400" dirty="0">
                <a:solidFill>
                  <a:srgbClr val="222222"/>
                </a:solidFill>
                <a:ea typeface="Times New Roman" pitchFamily="18" charset="0"/>
                <a:cs typeface="Arial" pitchFamily="34" charset="0"/>
              </a:rPr>
              <a:t> con il DVB-T/T2, </a:t>
            </a:r>
            <a:r>
              <a:rPr lang="it-IT" altLang="it-IT" sz="1400" b="1" dirty="0">
                <a:solidFill>
                  <a:srgbClr val="222222"/>
                </a:solidFill>
                <a:ea typeface="Times New Roman" pitchFamily="18" charset="0"/>
                <a:cs typeface="Arial" pitchFamily="34" charset="0"/>
              </a:rPr>
              <a:t>cosa servirà</a:t>
            </a:r>
            <a:r>
              <a:rPr lang="it-IT" altLang="it-IT" sz="1400" dirty="0">
                <a:solidFill>
                  <a:srgbClr val="222222"/>
                </a:solidFill>
                <a:ea typeface="Times New Roman" pitchFamily="18" charset="0"/>
                <a:cs typeface="Arial" pitchFamily="34" charset="0"/>
              </a:rPr>
              <a:t> per vedere i canali trasmessi con questa tecnologia.</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smtClean="0">
                <a:solidFill>
                  <a:srgbClr val="222222"/>
                </a:solidFill>
                <a:ea typeface="Times New Roman" pitchFamily="18" charset="0"/>
                <a:cs typeface="Arial" pitchFamily="34" charset="0"/>
              </a:rPr>
              <a:t>l </a:t>
            </a:r>
            <a:r>
              <a:rPr lang="it-IT" altLang="it-IT" sz="1400" dirty="0">
                <a:solidFill>
                  <a:srgbClr val="222222"/>
                </a:solidFill>
                <a:ea typeface="Times New Roman" pitchFamily="18" charset="0"/>
                <a:cs typeface="Arial" pitchFamily="34" charset="0"/>
              </a:rPr>
              <a:t>telespettatore </a:t>
            </a:r>
            <a:r>
              <a:rPr lang="it-IT" altLang="it-IT" sz="1400" b="1" dirty="0">
                <a:solidFill>
                  <a:srgbClr val="222222"/>
                </a:solidFill>
                <a:ea typeface="Times New Roman" pitchFamily="18" charset="0"/>
                <a:cs typeface="Arial" pitchFamily="34" charset="0"/>
              </a:rPr>
              <a:t>non deve preoccuparsi di come vengono ricevuti i programmi televisivi,</a:t>
            </a:r>
            <a:r>
              <a:rPr lang="it-IT" altLang="it-IT" sz="1400" dirty="0">
                <a:solidFill>
                  <a:srgbClr val="222222"/>
                </a:solidFill>
                <a:ea typeface="Times New Roman" pitchFamily="18" charset="0"/>
                <a:cs typeface="Arial" pitchFamily="34" charset="0"/>
              </a:rPr>
              <a:t> se via etere, satellite o internet, perché sarà il televisore stesso a </a:t>
            </a:r>
            <a:r>
              <a:rPr lang="it-IT" altLang="it-IT" sz="1400" b="1" dirty="0">
                <a:solidFill>
                  <a:srgbClr val="222222"/>
                </a:solidFill>
                <a:ea typeface="Times New Roman" pitchFamily="18" charset="0"/>
                <a:cs typeface="Arial" pitchFamily="34" charset="0"/>
              </a:rPr>
              <a:t>cercare le varie offerte</a:t>
            </a:r>
            <a:r>
              <a:rPr lang="it-IT" altLang="it-IT" sz="1400" dirty="0">
                <a:solidFill>
                  <a:srgbClr val="222222"/>
                </a:solidFill>
                <a:ea typeface="Times New Roman" pitchFamily="18" charset="0"/>
                <a:cs typeface="Arial" pitchFamily="34" charset="0"/>
              </a:rPr>
              <a:t>, a combinarle tra loro e a mostrare tutti i canali in </a:t>
            </a:r>
            <a:r>
              <a:rPr lang="it-IT" altLang="it-IT" sz="1400" b="1" dirty="0">
                <a:solidFill>
                  <a:srgbClr val="222222"/>
                </a:solidFill>
                <a:ea typeface="Times New Roman" pitchFamily="18" charset="0"/>
                <a:cs typeface="Arial" pitchFamily="34" charset="0"/>
              </a:rPr>
              <a:t>una lista unificata</a:t>
            </a:r>
            <a:r>
              <a:rPr lang="it-IT" altLang="it-IT" sz="1400" dirty="0">
                <a:solidFill>
                  <a:srgbClr val="222222"/>
                </a:solidFill>
                <a:ea typeface="Times New Roman" pitchFamily="18" charset="0"/>
                <a:cs typeface="Arial" pitchFamily="34" charset="0"/>
              </a:rPr>
              <a:t> con indicazione della </a:t>
            </a:r>
            <a:r>
              <a:rPr lang="it-IT" altLang="it-IT" sz="1400" b="1" dirty="0">
                <a:solidFill>
                  <a:srgbClr val="222222"/>
                </a:solidFill>
                <a:ea typeface="Times New Roman" pitchFamily="18" charset="0"/>
                <a:cs typeface="Arial" pitchFamily="34" charset="0"/>
              </a:rPr>
              <a:t>fonte</a:t>
            </a:r>
            <a:r>
              <a:rPr lang="it-IT" altLang="it-IT" sz="1400" dirty="0">
                <a:solidFill>
                  <a:srgbClr val="222222"/>
                </a:solidFill>
                <a:ea typeface="Times New Roman" pitchFamily="18" charset="0"/>
                <a:cs typeface="Arial" pitchFamily="34" charset="0"/>
              </a:rPr>
              <a:t> di provenienza (DTT, SAT o IP).</a:t>
            </a:r>
            <a:endParaRPr lang="it-IT" altLang="it-IT" sz="1400" dirty="0">
              <a:ea typeface="Times New Roman" pitchFamily="18" charset="0"/>
              <a:cs typeface="Arial" pitchFamily="34" charset="0"/>
            </a:endParaRPr>
          </a:p>
          <a:p>
            <a:pPr lvl="0" eaLnBrk="0" fontAlgn="base" hangingPunct="0">
              <a:spcBef>
                <a:spcPct val="0"/>
              </a:spcBef>
              <a:spcAft>
                <a:spcPct val="0"/>
              </a:spcAft>
              <a:tabLst>
                <a:tab pos="2124075" algn="l"/>
              </a:tabLst>
            </a:pPr>
            <a:endParaRPr lang="it-IT" altLang="it-IT" sz="2400" dirty="0">
              <a:latin typeface="Arial" pitchFamily="34" charset="0"/>
              <a:cs typeface="Arial" pitchFamily="34" charset="0"/>
            </a:endParaRPr>
          </a:p>
          <a:p>
            <a:pPr algn="just"/>
            <a:endParaRPr lang="it-IT" sz="1400" dirty="0"/>
          </a:p>
        </p:txBody>
      </p:sp>
    </p:spTree>
    <p:extLst>
      <p:ext uri="{BB962C8B-B14F-4D97-AF65-F5344CB8AC3E}">
        <p14:creationId xmlns:p14="http://schemas.microsoft.com/office/powerpoint/2010/main" val="3893426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48</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ttangolo 2"/>
          <p:cNvSpPr/>
          <p:nvPr/>
        </p:nvSpPr>
        <p:spPr>
          <a:xfrm>
            <a:off x="1043608" y="69007"/>
            <a:ext cx="7632848" cy="6093976"/>
          </a:xfrm>
          <a:prstGeom prst="rect">
            <a:avLst/>
          </a:prstGeom>
        </p:spPr>
        <p:txBody>
          <a:bodyPr wrap="square">
            <a:spAutoFit/>
          </a:bodyPr>
          <a:lstStyle/>
          <a:p>
            <a:pPr lvl="0" algn="just" eaLnBrk="0" fontAlgn="base" hangingPunct="0">
              <a:spcBef>
                <a:spcPct val="0"/>
              </a:spcBef>
              <a:spcAft>
                <a:spcPct val="0"/>
              </a:spcAft>
              <a:tabLst>
                <a:tab pos="2124075" algn="l"/>
              </a:tabLst>
            </a:pPr>
            <a:r>
              <a:rPr lang="it-IT" altLang="it-IT" sz="2800" b="1" dirty="0" smtClean="0">
                <a:solidFill>
                  <a:srgbClr val="111111"/>
                </a:solidFill>
                <a:ea typeface="Times New Roman" pitchFamily="18" charset="0"/>
                <a:cs typeface="Arial" pitchFamily="34" charset="0"/>
              </a:rPr>
              <a:t>Come </a:t>
            </a:r>
            <a:r>
              <a:rPr lang="it-IT" altLang="it-IT" sz="2800" b="1" dirty="0">
                <a:solidFill>
                  <a:srgbClr val="111111"/>
                </a:solidFill>
                <a:ea typeface="Times New Roman" pitchFamily="18" charset="0"/>
                <a:cs typeface="Arial" pitchFamily="34" charset="0"/>
              </a:rPr>
              <a:t>funziona il DVB-I</a:t>
            </a:r>
            <a:endParaRPr lang="it-IT" altLang="it-IT" sz="16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Il DVB-I utilizza un “</a:t>
            </a:r>
            <a:r>
              <a:rPr lang="it-IT" altLang="it-IT" sz="1400" b="1" dirty="0">
                <a:solidFill>
                  <a:srgbClr val="222222"/>
                </a:solidFill>
                <a:ea typeface="Times New Roman" pitchFamily="18" charset="0"/>
                <a:cs typeface="Arial" pitchFamily="34" charset="0"/>
              </a:rPr>
              <a:t>front-end</a:t>
            </a:r>
            <a:r>
              <a:rPr lang="it-IT" altLang="it-IT" sz="1400" dirty="0">
                <a:solidFill>
                  <a:srgbClr val="222222"/>
                </a:solidFill>
                <a:ea typeface="Times New Roman" pitchFamily="18" charset="0"/>
                <a:cs typeface="Arial" pitchFamily="34" charset="0"/>
              </a:rPr>
              <a:t>” indipendente da quello degli altri standard DVB, in parole semplici un “</a:t>
            </a:r>
            <a:r>
              <a:rPr lang="it-IT" altLang="it-IT" sz="1400" b="1" dirty="0">
                <a:solidFill>
                  <a:srgbClr val="222222"/>
                </a:solidFill>
                <a:ea typeface="Times New Roman" pitchFamily="18" charset="0"/>
                <a:cs typeface="Arial" pitchFamily="34" charset="0"/>
              </a:rPr>
              <a:t>sintonizzatore</a:t>
            </a:r>
            <a:r>
              <a:rPr lang="it-IT" altLang="it-IT" sz="1400" dirty="0">
                <a:solidFill>
                  <a:srgbClr val="222222"/>
                </a:solidFill>
                <a:ea typeface="Times New Roman" pitchFamily="18" charset="0"/>
                <a:cs typeface="Arial" pitchFamily="34" charset="0"/>
              </a:rPr>
              <a:t>” (</a:t>
            </a:r>
            <a:r>
              <a:rPr lang="it-IT" altLang="it-IT" sz="1400" dirty="0" err="1">
                <a:solidFill>
                  <a:srgbClr val="222222"/>
                </a:solidFill>
                <a:ea typeface="Times New Roman" pitchFamily="18" charset="0"/>
                <a:cs typeface="Arial" pitchFamily="34" charset="0"/>
              </a:rPr>
              <a:t>tuner</a:t>
            </a:r>
            <a:r>
              <a:rPr lang="it-IT" altLang="it-IT" sz="1400" dirty="0">
                <a:solidFill>
                  <a:srgbClr val="222222"/>
                </a:solidFill>
                <a:ea typeface="Times New Roman" pitchFamily="18" charset="0"/>
                <a:cs typeface="Arial" pitchFamily="34" charset="0"/>
              </a:rPr>
              <a:t>) che lavora con il </a:t>
            </a:r>
            <a:r>
              <a:rPr lang="it-IT" altLang="it-IT" sz="1400" b="1" dirty="0">
                <a:solidFill>
                  <a:srgbClr val="222222"/>
                </a:solidFill>
                <a:ea typeface="Times New Roman" pitchFamily="18" charset="0"/>
                <a:cs typeface="Arial" pitchFamily="34" charset="0"/>
              </a:rPr>
              <a:t>protocollo internet</a:t>
            </a:r>
            <a:r>
              <a:rPr lang="it-IT" altLang="it-IT" sz="1400" dirty="0">
                <a:solidFill>
                  <a:srgbClr val="222222"/>
                </a:solidFill>
                <a:ea typeface="Times New Roman" pitchFamily="18" charset="0"/>
                <a:cs typeface="Arial" pitchFamily="34" charset="0"/>
              </a:rPr>
              <a:t> (IP) al posto delle </a:t>
            </a:r>
            <a:r>
              <a:rPr lang="it-IT" altLang="it-IT" sz="1400" b="1" dirty="0">
                <a:solidFill>
                  <a:srgbClr val="222222"/>
                </a:solidFill>
                <a:ea typeface="Times New Roman" pitchFamily="18" charset="0"/>
                <a:cs typeface="Arial" pitchFamily="34" charset="0"/>
              </a:rPr>
              <a:t>frequenze radio</a:t>
            </a:r>
            <a:r>
              <a:rPr lang="it-IT" altLang="it-IT" sz="1400" dirty="0">
                <a:solidFill>
                  <a:srgbClr val="222222"/>
                </a:solidFill>
                <a:ea typeface="Times New Roman" pitchFamily="18" charset="0"/>
                <a:cs typeface="Arial" pitchFamily="34" charset="0"/>
              </a:rPr>
              <a:t> (VHF/UHF per DVB-C/T/T2, banda C/Ku per DVB-S/S2, ecc.).</a:t>
            </a:r>
            <a:endParaRPr lang="it-IT" altLang="it-IT" sz="16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I dati digitali inviati tramite DVB-I vengono riconosciuti da </a:t>
            </a:r>
            <a:r>
              <a:rPr lang="it-IT" altLang="it-IT" sz="1400" b="1" dirty="0">
                <a:solidFill>
                  <a:srgbClr val="222222"/>
                </a:solidFill>
                <a:ea typeface="Times New Roman" pitchFamily="18" charset="0"/>
                <a:cs typeface="Arial" pitchFamily="34" charset="0"/>
              </a:rPr>
              <a:t>Tv, decoder e qualsiasi altro dispositivi</a:t>
            </a:r>
            <a:r>
              <a:rPr lang="it-IT" altLang="it-IT" sz="1400" dirty="0">
                <a:solidFill>
                  <a:srgbClr val="222222"/>
                </a:solidFill>
                <a:ea typeface="Times New Roman" pitchFamily="18" charset="0"/>
                <a:cs typeface="Arial" pitchFamily="34" charset="0"/>
              </a:rPr>
              <a:t> (</a:t>
            </a:r>
            <a:r>
              <a:rPr lang="it-IT" altLang="it-IT" sz="1400" dirty="0" err="1">
                <a:solidFill>
                  <a:srgbClr val="222222"/>
                </a:solidFill>
                <a:ea typeface="Times New Roman" pitchFamily="18" charset="0"/>
                <a:cs typeface="Arial" pitchFamily="34" charset="0"/>
              </a:rPr>
              <a:t>smartphone</a:t>
            </a:r>
            <a:r>
              <a:rPr lang="it-IT" altLang="it-IT" sz="1400" dirty="0">
                <a:solidFill>
                  <a:srgbClr val="222222"/>
                </a:solidFill>
                <a:ea typeface="Times New Roman" pitchFamily="18" charset="0"/>
                <a:cs typeface="Arial" pitchFamily="34" charset="0"/>
              </a:rPr>
              <a:t>, </a:t>
            </a:r>
            <a:r>
              <a:rPr lang="it-IT" altLang="it-IT" sz="1400" dirty="0" err="1">
                <a:solidFill>
                  <a:srgbClr val="222222"/>
                </a:solidFill>
                <a:ea typeface="Times New Roman" pitchFamily="18" charset="0"/>
                <a:cs typeface="Arial" pitchFamily="34" charset="0"/>
              </a:rPr>
              <a:t>tablet</a:t>
            </a:r>
            <a:r>
              <a:rPr lang="it-IT" altLang="it-IT" sz="1400" dirty="0">
                <a:solidFill>
                  <a:srgbClr val="222222"/>
                </a:solidFill>
                <a:ea typeface="Times New Roman" pitchFamily="18" charset="0"/>
                <a:cs typeface="Arial" pitchFamily="34" charset="0"/>
              </a:rPr>
              <a:t>, </a:t>
            </a:r>
            <a:r>
              <a:rPr lang="it-IT" altLang="it-IT" sz="1400" dirty="0" err="1">
                <a:solidFill>
                  <a:srgbClr val="222222"/>
                </a:solidFill>
                <a:ea typeface="Times New Roman" pitchFamily="18" charset="0"/>
                <a:cs typeface="Arial" pitchFamily="34" charset="0"/>
              </a:rPr>
              <a:t>dongle</a:t>
            </a:r>
            <a:r>
              <a:rPr lang="it-IT" altLang="it-IT" sz="1400" dirty="0">
                <a:solidFill>
                  <a:srgbClr val="222222"/>
                </a:solidFill>
                <a:ea typeface="Times New Roman" pitchFamily="18" charset="0"/>
                <a:cs typeface="Arial" pitchFamily="34" charset="0"/>
              </a:rPr>
              <a:t> HDMI, ecc.) come un </a:t>
            </a:r>
            <a:r>
              <a:rPr lang="it-IT" altLang="it-IT" sz="1400" b="1" dirty="0">
                <a:solidFill>
                  <a:srgbClr val="222222"/>
                </a:solidFill>
                <a:ea typeface="Times New Roman" pitchFamily="18" charset="0"/>
                <a:cs typeface="Arial" pitchFamily="34" charset="0"/>
              </a:rPr>
              <a:t>flusso IP</a:t>
            </a:r>
            <a:r>
              <a:rPr lang="it-IT" altLang="it-IT" sz="1400" dirty="0">
                <a:solidFill>
                  <a:srgbClr val="222222"/>
                </a:solidFill>
                <a:ea typeface="Times New Roman" pitchFamily="18" charset="0"/>
                <a:cs typeface="Arial" pitchFamily="34" charset="0"/>
              </a:rPr>
              <a:t>, decodificati, organizzati (secondo la numerazione LCN) e visualizzati sullo schermo come se si trattasse di un </a:t>
            </a:r>
            <a:r>
              <a:rPr lang="it-IT" altLang="it-IT" sz="1400" b="1" dirty="0">
                <a:solidFill>
                  <a:srgbClr val="222222"/>
                </a:solidFill>
                <a:ea typeface="Times New Roman" pitchFamily="18" charset="0"/>
                <a:cs typeface="Arial" pitchFamily="34" charset="0"/>
              </a:rPr>
              <a:t>canale terrestre o satellitare</a:t>
            </a:r>
            <a:r>
              <a:rPr lang="it-IT" altLang="it-IT" sz="1400" dirty="0">
                <a:solidFill>
                  <a:srgbClr val="222222"/>
                </a:solidFill>
                <a:ea typeface="Times New Roman" pitchFamily="18" charset="0"/>
                <a:cs typeface="Arial" pitchFamily="34" charset="0"/>
              </a:rPr>
              <a:t>.</a:t>
            </a:r>
            <a:endParaRPr lang="it-IT" altLang="it-IT" sz="16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l telespettatore </a:t>
            </a:r>
            <a:r>
              <a:rPr lang="it-IT" altLang="it-IT" sz="1400" b="1" dirty="0">
                <a:solidFill>
                  <a:srgbClr val="222222"/>
                </a:solidFill>
                <a:ea typeface="Times New Roman" pitchFamily="18" charset="0"/>
                <a:cs typeface="Arial" pitchFamily="34" charset="0"/>
              </a:rPr>
              <a:t>non deve preoccuparsi di come vengono ricevuti i programmi televisivi,</a:t>
            </a:r>
            <a:r>
              <a:rPr lang="it-IT" altLang="it-IT" sz="1400" dirty="0">
                <a:solidFill>
                  <a:srgbClr val="222222"/>
                </a:solidFill>
                <a:ea typeface="Times New Roman" pitchFamily="18" charset="0"/>
                <a:cs typeface="Arial" pitchFamily="34" charset="0"/>
              </a:rPr>
              <a:t> se via etere, satellite o internet, perché sarà il televisore stesso a </a:t>
            </a:r>
            <a:r>
              <a:rPr lang="it-IT" altLang="it-IT" sz="1400" b="1" dirty="0">
                <a:solidFill>
                  <a:srgbClr val="222222"/>
                </a:solidFill>
                <a:ea typeface="Times New Roman" pitchFamily="18" charset="0"/>
                <a:cs typeface="Arial" pitchFamily="34" charset="0"/>
              </a:rPr>
              <a:t>cercare le varie offerte</a:t>
            </a:r>
            <a:r>
              <a:rPr lang="it-IT" altLang="it-IT" sz="1400" dirty="0">
                <a:solidFill>
                  <a:srgbClr val="222222"/>
                </a:solidFill>
                <a:ea typeface="Times New Roman" pitchFamily="18" charset="0"/>
                <a:cs typeface="Arial" pitchFamily="34" charset="0"/>
              </a:rPr>
              <a:t>, a combinarle tra loro e a mostrare tutti i canali in </a:t>
            </a:r>
            <a:r>
              <a:rPr lang="it-IT" altLang="it-IT" sz="1400" b="1" dirty="0">
                <a:solidFill>
                  <a:srgbClr val="222222"/>
                </a:solidFill>
                <a:ea typeface="Times New Roman" pitchFamily="18" charset="0"/>
                <a:cs typeface="Arial" pitchFamily="34" charset="0"/>
              </a:rPr>
              <a:t>una lista unificata</a:t>
            </a:r>
            <a:r>
              <a:rPr lang="it-IT" altLang="it-IT" sz="1400" dirty="0">
                <a:solidFill>
                  <a:srgbClr val="222222"/>
                </a:solidFill>
                <a:ea typeface="Times New Roman" pitchFamily="18" charset="0"/>
                <a:cs typeface="Arial" pitchFamily="34" charset="0"/>
              </a:rPr>
              <a:t> con indicazione della </a:t>
            </a:r>
            <a:r>
              <a:rPr lang="it-IT" altLang="it-IT" sz="1400" b="1" dirty="0">
                <a:solidFill>
                  <a:srgbClr val="222222"/>
                </a:solidFill>
                <a:ea typeface="Times New Roman" pitchFamily="18" charset="0"/>
                <a:cs typeface="Arial" pitchFamily="34" charset="0"/>
              </a:rPr>
              <a:t>fonte</a:t>
            </a:r>
            <a:r>
              <a:rPr lang="it-IT" altLang="it-IT" sz="1400" dirty="0">
                <a:solidFill>
                  <a:srgbClr val="222222"/>
                </a:solidFill>
                <a:ea typeface="Times New Roman" pitchFamily="18" charset="0"/>
                <a:cs typeface="Arial" pitchFamily="34" charset="0"/>
              </a:rPr>
              <a:t> di provenienza (DTT, SAT o IP</a:t>
            </a:r>
            <a:r>
              <a:rPr lang="it-IT" altLang="it-IT" sz="1400" dirty="0" smtClean="0">
                <a:solidFill>
                  <a:srgbClr val="222222"/>
                </a:solidFill>
                <a:ea typeface="Times New Roman" pitchFamily="18" charset="0"/>
                <a:cs typeface="Arial" pitchFamily="34" charset="0"/>
              </a:rPr>
              <a:t>).</a:t>
            </a: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Il DVB-I utilizza un “</a:t>
            </a:r>
            <a:r>
              <a:rPr lang="it-IT" altLang="it-IT" sz="1400" b="1" dirty="0">
                <a:solidFill>
                  <a:srgbClr val="222222"/>
                </a:solidFill>
                <a:ea typeface="Times New Roman" pitchFamily="18" charset="0"/>
                <a:cs typeface="Arial" pitchFamily="34" charset="0"/>
              </a:rPr>
              <a:t>front-end</a:t>
            </a:r>
            <a:r>
              <a:rPr lang="it-IT" altLang="it-IT" sz="1400" dirty="0">
                <a:solidFill>
                  <a:srgbClr val="222222"/>
                </a:solidFill>
                <a:ea typeface="Times New Roman" pitchFamily="18" charset="0"/>
                <a:cs typeface="Arial" pitchFamily="34" charset="0"/>
              </a:rPr>
              <a:t>” indipendente da quello degli altri standard DVB, in parole semplici un “</a:t>
            </a:r>
            <a:r>
              <a:rPr lang="it-IT" altLang="it-IT" sz="1400" b="1" dirty="0">
                <a:solidFill>
                  <a:srgbClr val="222222"/>
                </a:solidFill>
                <a:ea typeface="Times New Roman" pitchFamily="18" charset="0"/>
                <a:cs typeface="Arial" pitchFamily="34" charset="0"/>
              </a:rPr>
              <a:t>sintonizzatore</a:t>
            </a:r>
            <a:r>
              <a:rPr lang="it-IT" altLang="it-IT" sz="1400" dirty="0">
                <a:solidFill>
                  <a:srgbClr val="222222"/>
                </a:solidFill>
                <a:ea typeface="Times New Roman" pitchFamily="18" charset="0"/>
                <a:cs typeface="Arial" pitchFamily="34" charset="0"/>
              </a:rPr>
              <a:t>” (</a:t>
            </a:r>
            <a:r>
              <a:rPr lang="it-IT" altLang="it-IT" sz="1400" dirty="0" err="1">
                <a:solidFill>
                  <a:srgbClr val="222222"/>
                </a:solidFill>
                <a:ea typeface="Times New Roman" pitchFamily="18" charset="0"/>
                <a:cs typeface="Arial" pitchFamily="34" charset="0"/>
              </a:rPr>
              <a:t>tuner</a:t>
            </a:r>
            <a:r>
              <a:rPr lang="it-IT" altLang="it-IT" sz="1400" dirty="0">
                <a:solidFill>
                  <a:srgbClr val="222222"/>
                </a:solidFill>
                <a:ea typeface="Times New Roman" pitchFamily="18" charset="0"/>
                <a:cs typeface="Arial" pitchFamily="34" charset="0"/>
              </a:rPr>
              <a:t>) che lavora con il </a:t>
            </a:r>
            <a:r>
              <a:rPr lang="it-IT" altLang="it-IT" sz="1400" b="1" dirty="0">
                <a:solidFill>
                  <a:srgbClr val="222222"/>
                </a:solidFill>
                <a:ea typeface="Times New Roman" pitchFamily="18" charset="0"/>
                <a:cs typeface="Arial" pitchFamily="34" charset="0"/>
              </a:rPr>
              <a:t>protocollo internet</a:t>
            </a:r>
            <a:r>
              <a:rPr lang="it-IT" altLang="it-IT" sz="1400" dirty="0">
                <a:solidFill>
                  <a:srgbClr val="222222"/>
                </a:solidFill>
                <a:ea typeface="Times New Roman" pitchFamily="18" charset="0"/>
                <a:cs typeface="Arial" pitchFamily="34" charset="0"/>
              </a:rPr>
              <a:t> (IP) al posto delle </a:t>
            </a:r>
            <a:r>
              <a:rPr lang="it-IT" altLang="it-IT" sz="1400" b="1" dirty="0">
                <a:solidFill>
                  <a:srgbClr val="222222"/>
                </a:solidFill>
                <a:ea typeface="Times New Roman" pitchFamily="18" charset="0"/>
                <a:cs typeface="Arial" pitchFamily="34" charset="0"/>
              </a:rPr>
              <a:t>frequenze radio</a:t>
            </a:r>
            <a:r>
              <a:rPr lang="it-IT" altLang="it-IT" sz="1400" dirty="0">
                <a:solidFill>
                  <a:srgbClr val="222222"/>
                </a:solidFill>
                <a:ea typeface="Times New Roman" pitchFamily="18" charset="0"/>
                <a:cs typeface="Arial" pitchFamily="34" charset="0"/>
              </a:rPr>
              <a:t> (VHF/UHF per DVB-C/T/T2, banda C/Ku per DVB-S/S2, ecc.).</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I dati digitali inviati tramite DVB-I vengono riconosciuti da </a:t>
            </a:r>
            <a:r>
              <a:rPr lang="it-IT" altLang="it-IT" sz="1400" b="1" dirty="0">
                <a:solidFill>
                  <a:srgbClr val="222222"/>
                </a:solidFill>
                <a:ea typeface="Times New Roman" pitchFamily="18" charset="0"/>
                <a:cs typeface="Arial" pitchFamily="34" charset="0"/>
              </a:rPr>
              <a:t>Tv, decoder e qualsiasi altro dispositivi</a:t>
            </a:r>
            <a:r>
              <a:rPr lang="it-IT" altLang="it-IT" sz="1400" dirty="0">
                <a:solidFill>
                  <a:srgbClr val="222222"/>
                </a:solidFill>
                <a:ea typeface="Times New Roman" pitchFamily="18" charset="0"/>
                <a:cs typeface="Arial" pitchFamily="34" charset="0"/>
              </a:rPr>
              <a:t> (</a:t>
            </a:r>
            <a:r>
              <a:rPr lang="it-IT" altLang="it-IT" sz="1400" dirty="0" err="1">
                <a:solidFill>
                  <a:srgbClr val="222222"/>
                </a:solidFill>
                <a:ea typeface="Times New Roman" pitchFamily="18" charset="0"/>
                <a:cs typeface="Arial" pitchFamily="34" charset="0"/>
              </a:rPr>
              <a:t>smartphone</a:t>
            </a:r>
            <a:r>
              <a:rPr lang="it-IT" altLang="it-IT" sz="1400" dirty="0">
                <a:solidFill>
                  <a:srgbClr val="222222"/>
                </a:solidFill>
                <a:ea typeface="Times New Roman" pitchFamily="18" charset="0"/>
                <a:cs typeface="Arial" pitchFamily="34" charset="0"/>
              </a:rPr>
              <a:t>, </a:t>
            </a:r>
            <a:r>
              <a:rPr lang="it-IT" altLang="it-IT" sz="1400" dirty="0" err="1">
                <a:solidFill>
                  <a:srgbClr val="222222"/>
                </a:solidFill>
                <a:ea typeface="Times New Roman" pitchFamily="18" charset="0"/>
                <a:cs typeface="Arial" pitchFamily="34" charset="0"/>
              </a:rPr>
              <a:t>tablet</a:t>
            </a:r>
            <a:r>
              <a:rPr lang="it-IT" altLang="it-IT" sz="1400" dirty="0">
                <a:solidFill>
                  <a:srgbClr val="222222"/>
                </a:solidFill>
                <a:ea typeface="Times New Roman" pitchFamily="18" charset="0"/>
                <a:cs typeface="Arial" pitchFamily="34" charset="0"/>
              </a:rPr>
              <a:t>, </a:t>
            </a:r>
            <a:r>
              <a:rPr lang="it-IT" altLang="it-IT" sz="1400" dirty="0" err="1">
                <a:solidFill>
                  <a:srgbClr val="222222"/>
                </a:solidFill>
                <a:ea typeface="Times New Roman" pitchFamily="18" charset="0"/>
                <a:cs typeface="Arial" pitchFamily="34" charset="0"/>
              </a:rPr>
              <a:t>dongle</a:t>
            </a:r>
            <a:r>
              <a:rPr lang="it-IT" altLang="it-IT" sz="1400" dirty="0">
                <a:solidFill>
                  <a:srgbClr val="222222"/>
                </a:solidFill>
                <a:ea typeface="Times New Roman" pitchFamily="18" charset="0"/>
                <a:cs typeface="Arial" pitchFamily="34" charset="0"/>
              </a:rPr>
              <a:t> HDMI, ecc.) come un </a:t>
            </a:r>
            <a:r>
              <a:rPr lang="it-IT" altLang="it-IT" sz="1400" b="1" dirty="0">
                <a:solidFill>
                  <a:srgbClr val="222222"/>
                </a:solidFill>
                <a:ea typeface="Times New Roman" pitchFamily="18" charset="0"/>
                <a:cs typeface="Arial" pitchFamily="34" charset="0"/>
              </a:rPr>
              <a:t>flusso IP</a:t>
            </a:r>
            <a:r>
              <a:rPr lang="it-IT" altLang="it-IT" sz="1400" dirty="0">
                <a:solidFill>
                  <a:srgbClr val="222222"/>
                </a:solidFill>
                <a:ea typeface="Times New Roman" pitchFamily="18" charset="0"/>
                <a:cs typeface="Arial" pitchFamily="34" charset="0"/>
              </a:rPr>
              <a:t>, decodificati, organizzati (secondo la numerazione LCN) e visualizzati sullo schermo come se si trattasse di un </a:t>
            </a:r>
            <a:r>
              <a:rPr lang="it-IT" altLang="it-IT" sz="1400" b="1" dirty="0">
                <a:solidFill>
                  <a:srgbClr val="222222"/>
                </a:solidFill>
                <a:ea typeface="Times New Roman" pitchFamily="18" charset="0"/>
                <a:cs typeface="Arial" pitchFamily="34" charset="0"/>
              </a:rPr>
              <a:t>canale terrestre o satellitare</a:t>
            </a:r>
            <a:r>
              <a:rPr lang="it-IT" altLang="it-IT" sz="1400" dirty="0">
                <a:solidFill>
                  <a:srgbClr val="222222"/>
                </a:solidFill>
                <a:ea typeface="Times New Roman" pitchFamily="18" charset="0"/>
                <a:cs typeface="Arial" pitchFamily="34" charset="0"/>
              </a:rPr>
              <a:t>.</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l telespettatore </a:t>
            </a:r>
            <a:r>
              <a:rPr lang="it-IT" altLang="it-IT" sz="1400" b="1" dirty="0">
                <a:solidFill>
                  <a:srgbClr val="222222"/>
                </a:solidFill>
                <a:ea typeface="Times New Roman" pitchFamily="18" charset="0"/>
                <a:cs typeface="Arial" pitchFamily="34" charset="0"/>
              </a:rPr>
              <a:t>non deve preoccuparsi di come vengono ricevuti i programmi televisivi,</a:t>
            </a:r>
            <a:r>
              <a:rPr lang="it-IT" altLang="it-IT" sz="1400" dirty="0">
                <a:solidFill>
                  <a:srgbClr val="222222"/>
                </a:solidFill>
                <a:ea typeface="Times New Roman" pitchFamily="18" charset="0"/>
                <a:cs typeface="Arial" pitchFamily="34" charset="0"/>
              </a:rPr>
              <a:t> se via etere, satellite o internet, perché sarà il televisore stesso a </a:t>
            </a:r>
            <a:r>
              <a:rPr lang="it-IT" altLang="it-IT" sz="1400" b="1" dirty="0">
                <a:solidFill>
                  <a:srgbClr val="222222"/>
                </a:solidFill>
                <a:ea typeface="Times New Roman" pitchFamily="18" charset="0"/>
                <a:cs typeface="Arial" pitchFamily="34" charset="0"/>
              </a:rPr>
              <a:t>cercare le varie offerte</a:t>
            </a:r>
            <a:r>
              <a:rPr lang="it-IT" altLang="it-IT" sz="1400" dirty="0">
                <a:solidFill>
                  <a:srgbClr val="222222"/>
                </a:solidFill>
                <a:ea typeface="Times New Roman" pitchFamily="18" charset="0"/>
                <a:cs typeface="Arial" pitchFamily="34" charset="0"/>
              </a:rPr>
              <a:t>, a combinarle tra loro e a mostrare tutti i canali in </a:t>
            </a:r>
            <a:r>
              <a:rPr lang="it-IT" altLang="it-IT" sz="1400" b="1" dirty="0">
                <a:solidFill>
                  <a:srgbClr val="222222"/>
                </a:solidFill>
                <a:ea typeface="Times New Roman" pitchFamily="18" charset="0"/>
                <a:cs typeface="Arial" pitchFamily="34" charset="0"/>
              </a:rPr>
              <a:t>una lista unificata</a:t>
            </a:r>
            <a:r>
              <a:rPr lang="it-IT" altLang="it-IT" sz="1400" dirty="0">
                <a:solidFill>
                  <a:srgbClr val="222222"/>
                </a:solidFill>
                <a:ea typeface="Times New Roman" pitchFamily="18" charset="0"/>
                <a:cs typeface="Arial" pitchFamily="34" charset="0"/>
              </a:rPr>
              <a:t> con indicazione della </a:t>
            </a:r>
            <a:r>
              <a:rPr lang="it-IT" altLang="it-IT" sz="1400" b="1" dirty="0">
                <a:solidFill>
                  <a:srgbClr val="222222"/>
                </a:solidFill>
                <a:ea typeface="Times New Roman" pitchFamily="18" charset="0"/>
                <a:cs typeface="Arial" pitchFamily="34" charset="0"/>
              </a:rPr>
              <a:t>fonte</a:t>
            </a:r>
            <a:r>
              <a:rPr lang="it-IT" altLang="it-IT" sz="1400" dirty="0">
                <a:solidFill>
                  <a:srgbClr val="222222"/>
                </a:solidFill>
                <a:ea typeface="Times New Roman" pitchFamily="18" charset="0"/>
                <a:cs typeface="Arial" pitchFamily="34" charset="0"/>
              </a:rPr>
              <a:t> di provenienza (DTT, SAT o IP).</a:t>
            </a:r>
            <a:endParaRPr lang="it-IT" altLang="it-IT" sz="1400" dirty="0">
              <a:ea typeface="Times New Roman" pitchFamily="18" charset="0"/>
              <a:cs typeface="Arial" pitchFamily="34" charset="0"/>
            </a:endParaRPr>
          </a:p>
          <a:p>
            <a:pPr lvl="0" eaLnBrk="0" fontAlgn="base" hangingPunct="0">
              <a:spcBef>
                <a:spcPct val="0"/>
              </a:spcBef>
              <a:spcAft>
                <a:spcPct val="0"/>
              </a:spcAft>
              <a:tabLst>
                <a:tab pos="2124075" algn="l"/>
              </a:tabLst>
            </a:pPr>
            <a:endParaRPr lang="it-IT" altLang="it-IT" sz="2800" dirty="0">
              <a:latin typeface="Arial" pitchFamily="34" charset="0"/>
              <a:cs typeface="Arial" pitchFamily="34" charset="0"/>
            </a:endParaRPr>
          </a:p>
          <a:p>
            <a:pPr lvl="0" algn="just" eaLnBrk="0" fontAlgn="base" hangingPunct="0">
              <a:spcBef>
                <a:spcPct val="0"/>
              </a:spcBef>
              <a:spcAft>
                <a:spcPct val="0"/>
              </a:spcAft>
              <a:tabLst>
                <a:tab pos="2124075" algn="l"/>
              </a:tabLst>
            </a:pPr>
            <a:endParaRPr lang="it-IT" altLang="it-IT" sz="1600" dirty="0">
              <a:ea typeface="Times New Roman" pitchFamily="18" charset="0"/>
              <a:cs typeface="Arial" pitchFamily="34" charset="0"/>
            </a:endParaRPr>
          </a:p>
          <a:p>
            <a:pPr lvl="0" eaLnBrk="0" fontAlgn="base" hangingPunct="0">
              <a:spcBef>
                <a:spcPct val="0"/>
              </a:spcBef>
              <a:spcAft>
                <a:spcPct val="0"/>
              </a:spcAft>
              <a:tabLst>
                <a:tab pos="2124075" algn="l"/>
              </a:tabLst>
            </a:pPr>
            <a:endParaRPr lang="it-IT" altLang="it-IT" sz="2400" dirty="0">
              <a:latin typeface="Arial" pitchFamily="34" charset="0"/>
              <a:cs typeface="Arial" pitchFamily="34" charset="0"/>
            </a:endParaRPr>
          </a:p>
          <a:p>
            <a:pPr algn="just"/>
            <a:endParaRPr lang="it-IT" sz="1400" dirty="0"/>
          </a:p>
        </p:txBody>
      </p:sp>
    </p:spTree>
    <p:extLst>
      <p:ext uri="{BB962C8B-B14F-4D97-AF65-F5344CB8AC3E}">
        <p14:creationId xmlns:p14="http://schemas.microsoft.com/office/powerpoint/2010/main" val="38076153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49</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ttangolo 2"/>
          <p:cNvSpPr/>
          <p:nvPr/>
        </p:nvSpPr>
        <p:spPr>
          <a:xfrm>
            <a:off x="1043608" y="69007"/>
            <a:ext cx="7632848" cy="1354217"/>
          </a:xfrm>
          <a:prstGeom prst="rect">
            <a:avLst/>
          </a:prstGeom>
        </p:spPr>
        <p:txBody>
          <a:bodyPr wrap="square">
            <a:spAutoFit/>
          </a:bodyPr>
          <a:lstStyle/>
          <a:p>
            <a:pPr lvl="0" eaLnBrk="0" fontAlgn="base" hangingPunct="0">
              <a:spcBef>
                <a:spcPct val="0"/>
              </a:spcBef>
              <a:spcAft>
                <a:spcPct val="0"/>
              </a:spcAft>
              <a:tabLst>
                <a:tab pos="2124075" algn="l"/>
              </a:tabLst>
            </a:pPr>
            <a:endParaRPr lang="it-IT" altLang="it-IT" sz="2800" dirty="0">
              <a:latin typeface="Arial" pitchFamily="34" charset="0"/>
              <a:cs typeface="Arial" pitchFamily="34" charset="0"/>
            </a:endParaRPr>
          </a:p>
          <a:p>
            <a:pPr lvl="0" algn="just" eaLnBrk="0" fontAlgn="base" hangingPunct="0">
              <a:spcBef>
                <a:spcPct val="0"/>
              </a:spcBef>
              <a:spcAft>
                <a:spcPct val="0"/>
              </a:spcAft>
              <a:tabLst>
                <a:tab pos="2124075" algn="l"/>
              </a:tabLst>
            </a:pPr>
            <a:endParaRPr lang="it-IT" altLang="it-IT" sz="1600" dirty="0">
              <a:ea typeface="Times New Roman" pitchFamily="18" charset="0"/>
              <a:cs typeface="Arial" pitchFamily="34" charset="0"/>
            </a:endParaRPr>
          </a:p>
          <a:p>
            <a:pPr lvl="0" eaLnBrk="0" fontAlgn="base" hangingPunct="0">
              <a:spcBef>
                <a:spcPct val="0"/>
              </a:spcBef>
              <a:spcAft>
                <a:spcPct val="0"/>
              </a:spcAft>
              <a:tabLst>
                <a:tab pos="2124075" algn="l"/>
              </a:tabLst>
            </a:pPr>
            <a:endParaRPr lang="it-IT" altLang="it-IT" sz="2400" dirty="0">
              <a:latin typeface="Arial" pitchFamily="34" charset="0"/>
              <a:cs typeface="Arial" pitchFamily="34" charset="0"/>
            </a:endParaRPr>
          </a:p>
          <a:p>
            <a:pPr algn="just"/>
            <a:endParaRPr lang="it-IT" sz="1400" dirty="0"/>
          </a:p>
        </p:txBody>
      </p:sp>
      <p:pic>
        <p:nvPicPr>
          <p:cNvPr id="15" name="Immagine 2" descr="https://www.01smartlife.it/wp-content/uploads/sites/41/2022/12/DVB-I_schem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9712" y="188640"/>
            <a:ext cx="6124575" cy="1914525"/>
          </a:xfrm>
          <a:prstGeom prst="rect">
            <a:avLst/>
          </a:prstGeom>
          <a:noFill/>
          <a:extLst>
            <a:ext uri="{909E8E84-426E-40DD-AFC4-6F175D3DCCD1}">
              <a14:hiddenFill xmlns:a14="http://schemas.microsoft.com/office/drawing/2010/main">
                <a:solidFill>
                  <a:srgbClr val="FFFFFF"/>
                </a:solidFill>
              </a14:hiddenFill>
            </a:ext>
          </a:extLst>
        </p:spPr>
      </p:pic>
      <p:sp>
        <p:nvSpPr>
          <p:cNvPr id="2" name="Rettangolo 1"/>
          <p:cNvSpPr/>
          <p:nvPr/>
        </p:nvSpPr>
        <p:spPr>
          <a:xfrm>
            <a:off x="899592" y="1916831"/>
            <a:ext cx="7776864" cy="4185761"/>
          </a:xfrm>
          <a:prstGeom prst="rect">
            <a:avLst/>
          </a:prstGeom>
        </p:spPr>
        <p:txBody>
          <a:bodyPr wrap="square">
            <a:spAutoFit/>
          </a:bodyPr>
          <a:lstStyle/>
          <a:p>
            <a:pPr lvl="0" algn="just" fontAlgn="base">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Tuttavia, al posto di una </a:t>
            </a:r>
            <a:r>
              <a:rPr lang="it-IT" altLang="it-IT" sz="1400" b="1" dirty="0" err="1">
                <a:solidFill>
                  <a:srgbClr val="222222"/>
                </a:solidFill>
                <a:ea typeface="Times New Roman" pitchFamily="18" charset="0"/>
                <a:cs typeface="Arial" pitchFamily="34" charset="0"/>
              </a:rPr>
              <a:t>app</a:t>
            </a:r>
            <a:r>
              <a:rPr lang="it-IT" altLang="it-IT" sz="1400" b="1" dirty="0">
                <a:solidFill>
                  <a:srgbClr val="222222"/>
                </a:solidFill>
                <a:ea typeface="Times New Roman" pitchFamily="18" charset="0"/>
                <a:cs typeface="Arial" pitchFamily="34" charset="0"/>
              </a:rPr>
              <a:t> da installare o proprietaria</a:t>
            </a:r>
            <a:r>
              <a:rPr lang="it-IT" altLang="it-IT" sz="1400" dirty="0">
                <a:solidFill>
                  <a:srgbClr val="222222"/>
                </a:solidFill>
                <a:ea typeface="Times New Roman" pitchFamily="18" charset="0"/>
                <a:cs typeface="Arial" pitchFamily="34" charset="0"/>
              </a:rPr>
              <a:t>, troviamo un “</a:t>
            </a:r>
            <a:r>
              <a:rPr lang="it-IT" altLang="it-IT" sz="1400" b="1" dirty="0" err="1">
                <a:solidFill>
                  <a:srgbClr val="222222"/>
                </a:solidFill>
                <a:ea typeface="Times New Roman" pitchFamily="18" charset="0"/>
                <a:cs typeface="Arial" pitchFamily="34" charset="0"/>
              </a:rPr>
              <a:t>tuner</a:t>
            </a:r>
            <a:r>
              <a:rPr lang="it-IT" altLang="it-IT" sz="1400" b="1" dirty="0">
                <a:solidFill>
                  <a:srgbClr val="222222"/>
                </a:solidFill>
                <a:ea typeface="Times New Roman" pitchFamily="18" charset="0"/>
                <a:cs typeface="Arial" pitchFamily="34" charset="0"/>
              </a:rPr>
              <a:t> software</a:t>
            </a:r>
            <a:r>
              <a:rPr lang="it-IT" altLang="it-IT" sz="1400" dirty="0">
                <a:solidFill>
                  <a:srgbClr val="222222"/>
                </a:solidFill>
                <a:ea typeface="Times New Roman" pitchFamily="18" charset="0"/>
                <a:cs typeface="Arial" pitchFamily="34" charset="0"/>
              </a:rPr>
              <a:t>” </a:t>
            </a:r>
            <a:r>
              <a:rPr lang="it-IT" altLang="it-IT" sz="1400" b="1" dirty="0">
                <a:solidFill>
                  <a:srgbClr val="222222"/>
                </a:solidFill>
                <a:ea typeface="Times New Roman" pitchFamily="18" charset="0"/>
                <a:cs typeface="Arial" pitchFamily="34" charset="0"/>
              </a:rPr>
              <a:t>indipendente</a:t>
            </a:r>
            <a:r>
              <a:rPr lang="it-IT" altLang="it-IT" sz="1400" dirty="0">
                <a:solidFill>
                  <a:srgbClr val="222222"/>
                </a:solidFill>
                <a:ea typeface="Times New Roman" pitchFamily="18" charset="0"/>
                <a:cs typeface="Arial" pitchFamily="34" charset="0"/>
              </a:rPr>
              <a:t> e </a:t>
            </a:r>
            <a:r>
              <a:rPr lang="it-IT" altLang="it-IT" sz="1400" b="1" dirty="0">
                <a:solidFill>
                  <a:srgbClr val="222222"/>
                </a:solidFill>
                <a:ea typeface="Times New Roman" pitchFamily="18" charset="0"/>
                <a:cs typeface="Arial" pitchFamily="34" charset="0"/>
              </a:rPr>
              <a:t>aperto a tutti i </a:t>
            </a:r>
            <a:r>
              <a:rPr lang="it-IT" altLang="it-IT" sz="1400" b="1" dirty="0" err="1">
                <a:solidFill>
                  <a:srgbClr val="222222"/>
                </a:solidFill>
                <a:ea typeface="Times New Roman" pitchFamily="18" charset="0"/>
                <a:cs typeface="Arial" pitchFamily="34" charset="0"/>
              </a:rPr>
              <a:t>broadcaster</a:t>
            </a:r>
            <a:r>
              <a:rPr lang="it-IT" altLang="it-IT" sz="1400" b="1" dirty="0">
                <a:solidFill>
                  <a:srgbClr val="222222"/>
                </a:solidFill>
                <a:ea typeface="Times New Roman" pitchFamily="18" charset="0"/>
                <a:cs typeface="Arial" pitchFamily="34" charset="0"/>
              </a:rPr>
              <a:t> e ai fornitori di contenuti che sceglieranno di adottare questo standard</a:t>
            </a:r>
            <a:r>
              <a:rPr lang="it-IT" altLang="it-IT" sz="1400" dirty="0">
                <a:solidFill>
                  <a:srgbClr val="222222"/>
                </a:solidFill>
                <a:ea typeface="Times New Roman" pitchFamily="18" charset="0"/>
                <a:cs typeface="Arial" pitchFamily="34" charset="0"/>
              </a:rPr>
              <a:t>.</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Il DVB-I è inoltre </a:t>
            </a:r>
            <a:r>
              <a:rPr lang="it-IT" altLang="it-IT" sz="1400" b="1" dirty="0">
                <a:solidFill>
                  <a:srgbClr val="222222"/>
                </a:solidFill>
                <a:ea typeface="Times New Roman" pitchFamily="18" charset="0"/>
                <a:cs typeface="Arial" pitchFamily="34" charset="0"/>
              </a:rPr>
              <a:t>totalmente differente dall’</a:t>
            </a:r>
            <a:r>
              <a:rPr lang="it-IT" altLang="it-IT" sz="1400" b="1" dirty="0" err="1">
                <a:solidFill>
                  <a:srgbClr val="222222"/>
                </a:solidFill>
                <a:ea typeface="Times New Roman" pitchFamily="18" charset="0"/>
                <a:cs typeface="Arial" pitchFamily="34" charset="0"/>
              </a:rPr>
              <a:t>HbbTV</a:t>
            </a:r>
            <a:r>
              <a:rPr lang="it-IT" altLang="it-IT" sz="1400" dirty="0">
                <a:solidFill>
                  <a:srgbClr val="222222"/>
                </a:solidFill>
                <a:ea typeface="Times New Roman" pitchFamily="18" charset="0"/>
                <a:cs typeface="Arial" pitchFamily="34" charset="0"/>
              </a:rPr>
              <a:t>, ovvero dalla </a:t>
            </a:r>
            <a:r>
              <a:rPr lang="it-IT" altLang="it-IT" sz="1400" b="1" dirty="0">
                <a:solidFill>
                  <a:srgbClr val="222222"/>
                </a:solidFill>
                <a:ea typeface="Times New Roman" pitchFamily="18" charset="0"/>
                <a:cs typeface="Arial" pitchFamily="34" charset="0"/>
              </a:rPr>
              <a:t>Tv ibrida terrestre/IP</a:t>
            </a:r>
            <a:r>
              <a:rPr lang="it-IT" altLang="it-IT" sz="1400" dirty="0">
                <a:solidFill>
                  <a:srgbClr val="222222"/>
                </a:solidFill>
                <a:ea typeface="Times New Roman" pitchFamily="18" charset="0"/>
                <a:cs typeface="Arial" pitchFamily="34" charset="0"/>
              </a:rPr>
              <a:t> attualmente utilizzata da </a:t>
            </a:r>
            <a:r>
              <a:rPr lang="it-IT" altLang="it-IT" sz="1400" b="1" dirty="0">
                <a:solidFill>
                  <a:srgbClr val="222222"/>
                </a:solidFill>
                <a:ea typeface="Times New Roman" pitchFamily="18" charset="0"/>
                <a:cs typeface="Arial" pitchFamily="34" charset="0"/>
              </a:rPr>
              <a:t>Rai</a:t>
            </a:r>
            <a:r>
              <a:rPr lang="it-IT" altLang="it-IT" sz="1400" dirty="0">
                <a:solidFill>
                  <a:srgbClr val="222222"/>
                </a:solidFill>
                <a:ea typeface="Times New Roman" pitchFamily="18" charset="0"/>
                <a:cs typeface="Arial" pitchFamily="34" charset="0"/>
              </a:rPr>
              <a:t> e altri operatori per i </a:t>
            </a:r>
            <a:r>
              <a:rPr lang="it-IT" altLang="it-IT" sz="1400" b="1" dirty="0">
                <a:solidFill>
                  <a:srgbClr val="222222"/>
                </a:solidFill>
                <a:ea typeface="Times New Roman" pitchFamily="18" charset="0"/>
                <a:cs typeface="Arial" pitchFamily="34" charset="0"/>
              </a:rPr>
              <a:t>servizi interattivi</a:t>
            </a:r>
            <a:r>
              <a:rPr lang="it-IT" altLang="it-IT" sz="1400" dirty="0">
                <a:solidFill>
                  <a:srgbClr val="222222"/>
                </a:solidFill>
                <a:ea typeface="Times New Roman" pitchFamily="18" charset="0"/>
                <a:cs typeface="Arial" pitchFamily="34" charset="0"/>
              </a:rPr>
              <a:t> e lo </a:t>
            </a:r>
            <a:r>
              <a:rPr lang="it-IT" altLang="it-IT" sz="1400" b="1" dirty="0">
                <a:solidFill>
                  <a:srgbClr val="222222"/>
                </a:solidFill>
                <a:ea typeface="Times New Roman" pitchFamily="18" charset="0"/>
                <a:cs typeface="Arial" pitchFamily="34" charset="0"/>
              </a:rPr>
              <a:t>streaming live/on-demand</a:t>
            </a:r>
            <a:r>
              <a:rPr lang="it-IT" altLang="it-IT" sz="1400" dirty="0">
                <a:solidFill>
                  <a:srgbClr val="222222"/>
                </a:solidFill>
                <a:ea typeface="Times New Roman" pitchFamily="18" charset="0"/>
                <a:cs typeface="Arial" pitchFamily="34" charset="0"/>
              </a:rPr>
              <a:t> (es.: </a:t>
            </a:r>
            <a:r>
              <a:rPr lang="it-IT" altLang="it-IT" sz="1400" dirty="0" err="1">
                <a:solidFill>
                  <a:srgbClr val="222222"/>
                </a:solidFill>
                <a:ea typeface="Times New Roman" pitchFamily="18" charset="0"/>
                <a:cs typeface="Arial" pitchFamily="34" charset="0"/>
              </a:rPr>
              <a:t>RaiPlay</a:t>
            </a:r>
            <a:r>
              <a:rPr lang="it-IT" altLang="it-IT" sz="1400" dirty="0">
                <a:solidFill>
                  <a:srgbClr val="222222"/>
                </a:solidFill>
                <a:ea typeface="Times New Roman" pitchFamily="18" charset="0"/>
                <a:cs typeface="Arial" pitchFamily="34" charset="0"/>
              </a:rPr>
              <a:t>, Replay, Rai 4K, </a:t>
            </a:r>
            <a:r>
              <a:rPr lang="it-IT" altLang="it-IT" sz="1400" dirty="0" err="1">
                <a:solidFill>
                  <a:srgbClr val="222222"/>
                </a:solidFill>
                <a:ea typeface="Times New Roman" pitchFamily="18" charset="0"/>
                <a:cs typeface="Arial" pitchFamily="34" charset="0"/>
              </a:rPr>
              <a:t>Sportitalia</a:t>
            </a:r>
            <a:r>
              <a:rPr lang="it-IT" altLang="it-IT" sz="1400" dirty="0">
                <a:solidFill>
                  <a:srgbClr val="222222"/>
                </a:solidFill>
                <a:ea typeface="Times New Roman" pitchFamily="18" charset="0"/>
                <a:cs typeface="Arial" pitchFamily="34" charset="0"/>
              </a:rPr>
              <a:t>, ecc.) che richiede una </a:t>
            </a:r>
            <a:r>
              <a:rPr lang="it-IT" altLang="it-IT" sz="1400" b="1" dirty="0">
                <a:solidFill>
                  <a:srgbClr val="222222"/>
                </a:solidFill>
                <a:ea typeface="Times New Roman" pitchFamily="18" charset="0"/>
                <a:cs typeface="Arial" pitchFamily="34" charset="0"/>
              </a:rPr>
              <a:t>piattaforma ad-hoc</a:t>
            </a:r>
            <a:r>
              <a:rPr lang="it-IT" altLang="it-IT" sz="1400" dirty="0">
                <a:solidFill>
                  <a:srgbClr val="222222"/>
                </a:solidFill>
                <a:ea typeface="Times New Roman" pitchFamily="18" charset="0"/>
                <a:cs typeface="Arial" pitchFamily="34" charset="0"/>
              </a:rPr>
              <a:t> installata sul Tv/decoder (vedi sotto).</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Il DVB-I offre </a:t>
            </a:r>
            <a:r>
              <a:rPr lang="it-IT" altLang="it-IT" sz="1400" b="1" dirty="0">
                <a:solidFill>
                  <a:srgbClr val="222222"/>
                </a:solidFill>
                <a:ea typeface="Times New Roman" pitchFamily="18" charset="0"/>
                <a:cs typeface="Arial" pitchFamily="34" charset="0"/>
              </a:rPr>
              <a:t>molti vantaggi</a:t>
            </a:r>
            <a:r>
              <a:rPr lang="it-IT" altLang="it-IT" sz="1400" dirty="0">
                <a:solidFill>
                  <a:srgbClr val="222222"/>
                </a:solidFill>
                <a:ea typeface="Times New Roman" pitchFamily="18" charset="0"/>
                <a:cs typeface="Arial" pitchFamily="34" charset="0"/>
              </a:rPr>
              <a:t> (e qualche </a:t>
            </a:r>
            <a:r>
              <a:rPr lang="it-IT" altLang="it-IT" sz="1400" b="1" dirty="0">
                <a:solidFill>
                  <a:srgbClr val="222222"/>
                </a:solidFill>
                <a:ea typeface="Times New Roman" pitchFamily="18" charset="0"/>
                <a:cs typeface="Arial" pitchFamily="34" charset="0"/>
              </a:rPr>
              <a:t>svantaggio</a:t>
            </a:r>
            <a:r>
              <a:rPr lang="it-IT" altLang="it-IT" sz="1400" dirty="0">
                <a:solidFill>
                  <a:srgbClr val="222222"/>
                </a:solidFill>
                <a:ea typeface="Times New Roman" pitchFamily="18" charset="0"/>
                <a:cs typeface="Arial" pitchFamily="34" charset="0"/>
              </a:rPr>
              <a:t>) rispetto all’attuale DVB-T/T2, tanto da poterlo tranquillamente definire già da ora come il </a:t>
            </a:r>
            <a:r>
              <a:rPr lang="it-IT" altLang="it-IT" sz="1400" b="1" dirty="0">
                <a:solidFill>
                  <a:srgbClr val="222222"/>
                </a:solidFill>
                <a:ea typeface="Times New Roman" pitchFamily="18" charset="0"/>
                <a:cs typeface="Arial" pitchFamily="34" charset="0"/>
              </a:rPr>
              <a:t>futuro standard della televisione digitale</a:t>
            </a:r>
            <a:r>
              <a:rPr lang="it-IT" altLang="it-IT" sz="1400" dirty="0">
                <a:solidFill>
                  <a:srgbClr val="222222"/>
                </a:solidFill>
                <a:ea typeface="Times New Roman" pitchFamily="18" charset="0"/>
                <a:cs typeface="Arial" pitchFamily="34" charset="0"/>
              </a:rPr>
              <a:t> (</a:t>
            </a:r>
            <a:r>
              <a:rPr lang="it-IT" altLang="it-IT" sz="1400" b="1" dirty="0">
                <a:solidFill>
                  <a:srgbClr val="222222"/>
                </a:solidFill>
                <a:ea typeface="Times New Roman" pitchFamily="18" charset="0"/>
                <a:cs typeface="Arial" pitchFamily="34" charset="0"/>
              </a:rPr>
              <a:t>TV 5.0</a:t>
            </a:r>
            <a:r>
              <a:rPr lang="it-IT" altLang="it-IT" sz="1400" dirty="0">
                <a:solidFill>
                  <a:srgbClr val="222222"/>
                </a:solidFill>
                <a:ea typeface="Times New Roman" pitchFamily="18" charset="0"/>
                <a:cs typeface="Arial" pitchFamily="34" charset="0"/>
              </a:rPr>
              <a:t>)</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Innanzitutto utilizza un “</a:t>
            </a:r>
            <a:r>
              <a:rPr lang="it-IT" altLang="it-IT" sz="1400" b="1" dirty="0">
                <a:solidFill>
                  <a:srgbClr val="222222"/>
                </a:solidFill>
                <a:ea typeface="Times New Roman" pitchFamily="18" charset="0"/>
                <a:cs typeface="Arial" pitchFamily="34" charset="0"/>
              </a:rPr>
              <a:t>veicolo</a:t>
            </a:r>
            <a:r>
              <a:rPr lang="it-IT" altLang="it-IT" sz="1400" dirty="0">
                <a:solidFill>
                  <a:srgbClr val="222222"/>
                </a:solidFill>
                <a:ea typeface="Times New Roman" pitchFamily="18" charset="0"/>
                <a:cs typeface="Arial" pitchFamily="34" charset="0"/>
              </a:rPr>
              <a:t>” (portante) </a:t>
            </a:r>
            <a:r>
              <a:rPr lang="it-IT" altLang="it-IT" sz="1400" b="1" dirty="0">
                <a:solidFill>
                  <a:srgbClr val="222222"/>
                </a:solidFill>
                <a:ea typeface="Times New Roman" pitchFamily="18" charset="0"/>
                <a:cs typeface="Arial" pitchFamily="34" charset="0"/>
              </a:rPr>
              <a:t>molto più ampio e veloce di quello terrestre </a:t>
            </a:r>
            <a:r>
              <a:rPr lang="it-IT" altLang="it-IT" sz="1400" dirty="0">
                <a:solidFill>
                  <a:srgbClr val="222222"/>
                </a:solidFill>
                <a:ea typeface="Times New Roman" pitchFamily="18" charset="0"/>
                <a:cs typeface="Arial" pitchFamily="34" charset="0"/>
              </a:rPr>
              <a:t>per garantire sia una </a:t>
            </a:r>
            <a:r>
              <a:rPr lang="it-IT" altLang="it-IT" sz="1400" b="1" dirty="0">
                <a:solidFill>
                  <a:srgbClr val="222222"/>
                </a:solidFill>
                <a:ea typeface="Times New Roman" pitchFamily="18" charset="0"/>
                <a:cs typeface="Arial" pitchFamily="34" charset="0"/>
              </a:rPr>
              <a:t>migliore qualità audio/video</a:t>
            </a:r>
            <a:r>
              <a:rPr lang="it-IT" altLang="it-IT" sz="1400" dirty="0">
                <a:solidFill>
                  <a:srgbClr val="222222"/>
                </a:solidFill>
                <a:ea typeface="Times New Roman" pitchFamily="18" charset="0"/>
                <a:cs typeface="Arial" pitchFamily="34" charset="0"/>
              </a:rPr>
              <a:t> sia una </a:t>
            </a:r>
            <a:r>
              <a:rPr lang="it-IT" altLang="it-IT" sz="1400" b="1" dirty="0">
                <a:solidFill>
                  <a:srgbClr val="222222"/>
                </a:solidFill>
                <a:ea typeface="Times New Roman" pitchFamily="18" charset="0"/>
                <a:cs typeface="Arial" pitchFamily="34" charset="0"/>
              </a:rPr>
              <a:t>latenza inferiore</a:t>
            </a:r>
            <a:r>
              <a:rPr lang="it-IT" altLang="it-IT" sz="1400" dirty="0">
                <a:solidFill>
                  <a:srgbClr val="222222"/>
                </a:solidFill>
                <a:ea typeface="Times New Roman" pitchFamily="18" charset="0"/>
                <a:cs typeface="Arial" pitchFamily="34" charset="0"/>
              </a:rPr>
              <a:t>.</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Grazie alle reti IP e alle </a:t>
            </a:r>
            <a:r>
              <a:rPr lang="it-IT" altLang="it-IT" sz="1400" b="1" dirty="0">
                <a:solidFill>
                  <a:srgbClr val="222222"/>
                </a:solidFill>
                <a:ea typeface="Times New Roman" pitchFamily="18" charset="0"/>
                <a:cs typeface="Arial" pitchFamily="34" charset="0"/>
              </a:rPr>
              <a:t>connessioni</a:t>
            </a:r>
            <a:r>
              <a:rPr lang="it-IT" altLang="it-IT" sz="1400" dirty="0">
                <a:solidFill>
                  <a:srgbClr val="222222"/>
                </a:solidFill>
                <a:ea typeface="Times New Roman" pitchFamily="18" charset="0"/>
                <a:cs typeface="Arial" pitchFamily="34" charset="0"/>
              </a:rPr>
              <a:t> </a:t>
            </a:r>
            <a:r>
              <a:rPr lang="it-IT" altLang="it-IT" sz="1400" b="1" dirty="0">
                <a:solidFill>
                  <a:srgbClr val="222222"/>
                </a:solidFill>
                <a:ea typeface="Times New Roman" pitchFamily="18" charset="0"/>
                <a:cs typeface="Arial" pitchFamily="34" charset="0"/>
              </a:rPr>
              <a:t>broadband ultraveloci</a:t>
            </a:r>
            <a:r>
              <a:rPr lang="it-IT" altLang="it-IT" sz="1400" dirty="0">
                <a:solidFill>
                  <a:srgbClr val="222222"/>
                </a:solidFill>
                <a:ea typeface="Times New Roman" pitchFamily="18" charset="0"/>
                <a:cs typeface="Arial" pitchFamily="34" charset="0"/>
              </a:rPr>
              <a:t> (FTTC e 5G) si potranno finalmente ricevere i canali televisivi in </a:t>
            </a:r>
            <a:r>
              <a:rPr lang="it-IT" altLang="it-IT" sz="1400" b="1" dirty="0">
                <a:solidFill>
                  <a:srgbClr val="222222"/>
                </a:solidFill>
                <a:ea typeface="Times New Roman" pitchFamily="18" charset="0"/>
                <a:cs typeface="Arial" pitchFamily="34" charset="0"/>
              </a:rPr>
              <a:t>Ultra HD 4K e 8K HDR</a:t>
            </a:r>
            <a:r>
              <a:rPr lang="it-IT" altLang="it-IT" sz="1400" dirty="0">
                <a:solidFill>
                  <a:srgbClr val="222222"/>
                </a:solidFill>
                <a:ea typeface="Times New Roman" pitchFamily="18" charset="0"/>
                <a:cs typeface="Arial" pitchFamily="34" charset="0"/>
              </a:rPr>
              <a:t>, con </a:t>
            </a:r>
            <a:r>
              <a:rPr lang="it-IT" altLang="it-IT" sz="1400" b="1" dirty="0">
                <a:solidFill>
                  <a:srgbClr val="222222"/>
                </a:solidFill>
                <a:ea typeface="Times New Roman" pitchFamily="18" charset="0"/>
                <a:cs typeface="Arial" pitchFamily="34" charset="0"/>
              </a:rPr>
              <a:t>audio surround multicanale</a:t>
            </a:r>
            <a:r>
              <a:rPr lang="it-IT" altLang="it-IT" sz="1400" dirty="0">
                <a:solidFill>
                  <a:srgbClr val="222222"/>
                </a:solidFill>
                <a:ea typeface="Times New Roman" pitchFamily="18" charset="0"/>
                <a:cs typeface="Arial" pitchFamily="34" charset="0"/>
              </a:rPr>
              <a:t> (anche </a:t>
            </a:r>
            <a:r>
              <a:rPr lang="it-IT" altLang="it-IT" sz="1400" b="1" dirty="0">
                <a:solidFill>
                  <a:srgbClr val="222222"/>
                </a:solidFill>
                <a:ea typeface="Times New Roman" pitchFamily="18" charset="0"/>
                <a:cs typeface="Arial" pitchFamily="34" charset="0"/>
              </a:rPr>
              <a:t>Dolby </a:t>
            </a:r>
            <a:r>
              <a:rPr lang="it-IT" altLang="it-IT" sz="1400" b="1" dirty="0" err="1">
                <a:solidFill>
                  <a:srgbClr val="222222"/>
                </a:solidFill>
                <a:ea typeface="Times New Roman" pitchFamily="18" charset="0"/>
                <a:cs typeface="Arial" pitchFamily="34" charset="0"/>
              </a:rPr>
              <a:t>Atmos</a:t>
            </a:r>
            <a:r>
              <a:rPr lang="it-IT" altLang="it-IT" sz="1400" dirty="0">
                <a:solidFill>
                  <a:srgbClr val="222222"/>
                </a:solidFill>
                <a:ea typeface="Times New Roman" pitchFamily="18" charset="0"/>
                <a:cs typeface="Arial" pitchFamily="34" charset="0"/>
              </a:rPr>
              <a:t>) senza sprecare le bande VHF/UHF.</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b="1" dirty="0">
                <a:solidFill>
                  <a:srgbClr val="222222"/>
                </a:solidFill>
                <a:ea typeface="Times New Roman" pitchFamily="18" charset="0"/>
                <a:cs typeface="Arial" pitchFamily="34" charset="0"/>
              </a:rPr>
              <a:t>Tempi di latenza</a:t>
            </a:r>
            <a:r>
              <a:rPr lang="it-IT" altLang="it-IT" sz="1400" dirty="0">
                <a:solidFill>
                  <a:srgbClr val="222222"/>
                </a:solidFill>
                <a:ea typeface="Times New Roman" pitchFamily="18" charset="0"/>
                <a:cs typeface="Arial" pitchFamily="34" charset="0"/>
              </a:rPr>
              <a:t>: Inoltre la ricezione avviene in </a:t>
            </a:r>
            <a:r>
              <a:rPr lang="it-IT" altLang="it-IT" sz="1400" b="1" dirty="0">
                <a:solidFill>
                  <a:srgbClr val="222222"/>
                </a:solidFill>
                <a:ea typeface="Times New Roman" pitchFamily="18" charset="0"/>
                <a:cs typeface="Arial" pitchFamily="34" charset="0"/>
              </a:rPr>
              <a:t>tempo reale</a:t>
            </a:r>
            <a:r>
              <a:rPr lang="it-IT" altLang="it-IT" sz="1400" dirty="0">
                <a:solidFill>
                  <a:srgbClr val="222222"/>
                </a:solidFill>
                <a:ea typeface="Times New Roman" pitchFamily="18" charset="0"/>
                <a:cs typeface="Arial" pitchFamily="34" charset="0"/>
              </a:rPr>
              <a:t>, cioè con </a:t>
            </a:r>
            <a:r>
              <a:rPr lang="it-IT" altLang="it-IT" sz="1400" b="1" dirty="0">
                <a:solidFill>
                  <a:srgbClr val="222222"/>
                </a:solidFill>
                <a:ea typeface="Times New Roman" pitchFamily="18" charset="0"/>
                <a:cs typeface="Arial" pitchFamily="34" charset="0"/>
              </a:rPr>
              <a:t>zero ritardi</a:t>
            </a:r>
            <a:r>
              <a:rPr lang="it-IT" altLang="it-IT" sz="1400" dirty="0">
                <a:solidFill>
                  <a:srgbClr val="222222"/>
                </a:solidFill>
                <a:ea typeface="Times New Roman" pitchFamily="18" charset="0"/>
                <a:cs typeface="Arial" pitchFamily="34" charset="0"/>
              </a:rPr>
              <a:t> rispetto alla trasmissione. Ricordiamo che sul </a:t>
            </a:r>
            <a:r>
              <a:rPr lang="it-IT" altLang="it-IT" sz="1400" b="1" dirty="0">
                <a:solidFill>
                  <a:srgbClr val="222222"/>
                </a:solidFill>
                <a:ea typeface="Times New Roman" pitchFamily="18" charset="0"/>
                <a:cs typeface="Arial" pitchFamily="34" charset="0"/>
              </a:rPr>
              <a:t>digitale terrestre</a:t>
            </a:r>
            <a:r>
              <a:rPr lang="it-IT" altLang="it-IT" sz="1400" dirty="0">
                <a:solidFill>
                  <a:srgbClr val="222222"/>
                </a:solidFill>
                <a:ea typeface="Times New Roman" pitchFamily="18" charset="0"/>
                <a:cs typeface="Arial" pitchFamily="34" charset="0"/>
              </a:rPr>
              <a:t> il “gap” è di circa </a:t>
            </a:r>
            <a:r>
              <a:rPr lang="it-IT" altLang="it-IT" sz="1400" b="1" dirty="0">
                <a:solidFill>
                  <a:srgbClr val="222222"/>
                </a:solidFill>
                <a:ea typeface="Times New Roman" pitchFamily="18" charset="0"/>
                <a:cs typeface="Arial" pitchFamily="34" charset="0"/>
              </a:rPr>
              <a:t>3 secondi</a:t>
            </a:r>
            <a:r>
              <a:rPr lang="it-IT" altLang="it-IT" sz="1400" dirty="0">
                <a:solidFill>
                  <a:srgbClr val="222222"/>
                </a:solidFill>
                <a:ea typeface="Times New Roman" pitchFamily="18" charset="0"/>
                <a:cs typeface="Arial" pitchFamily="34" charset="0"/>
              </a:rPr>
              <a:t> (5 sul satellite) mentre lo </a:t>
            </a:r>
            <a:r>
              <a:rPr lang="it-IT" altLang="it-IT" sz="1400" b="1" dirty="0">
                <a:solidFill>
                  <a:srgbClr val="222222"/>
                </a:solidFill>
                <a:ea typeface="Times New Roman" pitchFamily="18" charset="0"/>
                <a:cs typeface="Arial" pitchFamily="34" charset="0"/>
              </a:rPr>
              <a:t>streaming</a:t>
            </a:r>
            <a:r>
              <a:rPr lang="it-IT" altLang="it-IT" sz="1400" dirty="0">
                <a:solidFill>
                  <a:srgbClr val="222222"/>
                </a:solidFill>
                <a:ea typeface="Times New Roman" pitchFamily="18" charset="0"/>
                <a:cs typeface="Arial" pitchFamily="34" charset="0"/>
              </a:rPr>
              <a:t> può arrivare anche a </a:t>
            </a:r>
            <a:r>
              <a:rPr lang="it-IT" altLang="it-IT" sz="1400" b="1" dirty="0">
                <a:solidFill>
                  <a:srgbClr val="222222"/>
                </a:solidFill>
                <a:ea typeface="Times New Roman" pitchFamily="18" charset="0"/>
                <a:cs typeface="Arial" pitchFamily="34" charset="0"/>
              </a:rPr>
              <a:t>20-30 secondi </a:t>
            </a:r>
            <a:r>
              <a:rPr lang="it-IT" altLang="it-IT" sz="1400" dirty="0">
                <a:solidFill>
                  <a:srgbClr val="222222"/>
                </a:solidFill>
                <a:ea typeface="Times New Roman" pitchFamily="18" charset="0"/>
                <a:cs typeface="Arial" pitchFamily="34" charset="0"/>
              </a:rPr>
              <a:t>come sanno bene i tifosi di calcio che seguono le partite su </a:t>
            </a:r>
            <a:r>
              <a:rPr lang="it-IT" altLang="it-IT" sz="1400" b="1" dirty="0">
                <a:solidFill>
                  <a:srgbClr val="222222"/>
                </a:solidFill>
                <a:ea typeface="Times New Roman" pitchFamily="18" charset="0"/>
                <a:cs typeface="Arial" pitchFamily="34" charset="0"/>
              </a:rPr>
              <a:t>DAZN</a:t>
            </a:r>
            <a:r>
              <a:rPr lang="it-IT" altLang="it-IT" sz="1400" dirty="0">
                <a:solidFill>
                  <a:srgbClr val="222222"/>
                </a:solidFill>
                <a:ea typeface="Times New Roman" pitchFamily="18" charset="0"/>
                <a:cs typeface="Arial" pitchFamily="34" charset="0"/>
              </a:rPr>
              <a:t> e </a:t>
            </a:r>
            <a:r>
              <a:rPr lang="it-IT" altLang="it-IT" sz="1400" b="1" dirty="0">
                <a:solidFill>
                  <a:srgbClr val="222222"/>
                </a:solidFill>
                <a:ea typeface="Times New Roman" pitchFamily="18" charset="0"/>
                <a:cs typeface="Arial" pitchFamily="34" charset="0"/>
              </a:rPr>
              <a:t>Amazon Prime Video</a:t>
            </a:r>
            <a:r>
              <a:rPr lang="it-IT" altLang="it-IT" sz="1400" dirty="0">
                <a:solidFill>
                  <a:srgbClr val="222222"/>
                </a:solidFill>
                <a:ea typeface="Times New Roman" pitchFamily="18" charset="0"/>
                <a:cs typeface="Arial" pitchFamily="34" charset="0"/>
              </a:rPr>
              <a:t>.</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smtClean="0">
                <a:solidFill>
                  <a:srgbClr val="222222"/>
                </a:solidFill>
                <a:ea typeface="Times New Roman" pitchFamily="18" charset="0"/>
                <a:cs typeface="Arial" pitchFamily="34" charset="0"/>
              </a:rPr>
              <a:t>.</a:t>
            </a:r>
            <a:endParaRPr lang="it-IT" altLang="it-IT" sz="1400" dirty="0">
              <a:ea typeface="Times New Roman" pitchFamily="18" charset="0"/>
              <a:cs typeface="Arial" pitchFamily="34" charset="0"/>
            </a:endParaRPr>
          </a:p>
        </p:txBody>
      </p:sp>
    </p:spTree>
    <p:extLst>
      <p:ext uri="{BB962C8B-B14F-4D97-AF65-F5344CB8AC3E}">
        <p14:creationId xmlns:p14="http://schemas.microsoft.com/office/powerpoint/2010/main" val="26261413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50</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ttangolo 2"/>
          <p:cNvSpPr/>
          <p:nvPr/>
        </p:nvSpPr>
        <p:spPr>
          <a:xfrm>
            <a:off x="1043608" y="69007"/>
            <a:ext cx="7632848" cy="1354217"/>
          </a:xfrm>
          <a:prstGeom prst="rect">
            <a:avLst/>
          </a:prstGeom>
        </p:spPr>
        <p:txBody>
          <a:bodyPr wrap="square">
            <a:spAutoFit/>
          </a:bodyPr>
          <a:lstStyle/>
          <a:p>
            <a:pPr lvl="0" eaLnBrk="0" fontAlgn="base" hangingPunct="0">
              <a:spcBef>
                <a:spcPct val="0"/>
              </a:spcBef>
              <a:spcAft>
                <a:spcPct val="0"/>
              </a:spcAft>
              <a:tabLst>
                <a:tab pos="2124075" algn="l"/>
              </a:tabLst>
            </a:pPr>
            <a:endParaRPr lang="it-IT" altLang="it-IT" sz="2800" dirty="0">
              <a:latin typeface="Arial" pitchFamily="34" charset="0"/>
              <a:cs typeface="Arial" pitchFamily="34" charset="0"/>
            </a:endParaRPr>
          </a:p>
          <a:p>
            <a:pPr lvl="0" algn="just" eaLnBrk="0" fontAlgn="base" hangingPunct="0">
              <a:spcBef>
                <a:spcPct val="0"/>
              </a:spcBef>
              <a:spcAft>
                <a:spcPct val="0"/>
              </a:spcAft>
              <a:tabLst>
                <a:tab pos="2124075" algn="l"/>
              </a:tabLst>
            </a:pPr>
            <a:endParaRPr lang="it-IT" altLang="it-IT" sz="1600" dirty="0">
              <a:ea typeface="Times New Roman" pitchFamily="18" charset="0"/>
              <a:cs typeface="Arial" pitchFamily="34" charset="0"/>
            </a:endParaRPr>
          </a:p>
          <a:p>
            <a:pPr lvl="0" eaLnBrk="0" fontAlgn="base" hangingPunct="0">
              <a:spcBef>
                <a:spcPct val="0"/>
              </a:spcBef>
              <a:spcAft>
                <a:spcPct val="0"/>
              </a:spcAft>
              <a:tabLst>
                <a:tab pos="2124075" algn="l"/>
              </a:tabLst>
            </a:pPr>
            <a:endParaRPr lang="it-IT" altLang="it-IT" sz="2400" dirty="0">
              <a:latin typeface="Arial" pitchFamily="34" charset="0"/>
              <a:cs typeface="Arial" pitchFamily="34" charset="0"/>
            </a:endParaRPr>
          </a:p>
          <a:p>
            <a:pPr algn="just"/>
            <a:endParaRPr lang="it-IT" sz="1400" dirty="0"/>
          </a:p>
        </p:txBody>
      </p:sp>
      <p:sp>
        <p:nvSpPr>
          <p:cNvPr id="2" name="Rettangolo 1"/>
          <p:cNvSpPr/>
          <p:nvPr/>
        </p:nvSpPr>
        <p:spPr>
          <a:xfrm>
            <a:off x="880566" y="77525"/>
            <a:ext cx="7776864" cy="6124754"/>
          </a:xfrm>
          <a:prstGeom prst="rect">
            <a:avLst/>
          </a:prstGeom>
        </p:spPr>
        <p:txBody>
          <a:bodyPr wrap="square">
            <a:spAutoFit/>
          </a:bodyPr>
          <a:lstStyle/>
          <a:p>
            <a:pPr lvl="0" algn="just" eaLnBrk="0" fontAlgn="base" hangingPunct="0">
              <a:spcBef>
                <a:spcPct val="0"/>
              </a:spcBef>
              <a:spcAft>
                <a:spcPct val="0"/>
              </a:spcAft>
              <a:tabLst>
                <a:tab pos="2124075" algn="l"/>
              </a:tabLst>
            </a:pPr>
            <a:r>
              <a:rPr lang="it-IT" altLang="it-IT" sz="1400" dirty="0" smtClean="0">
                <a:solidFill>
                  <a:srgbClr val="222222"/>
                </a:solidFill>
                <a:ea typeface="Times New Roman" pitchFamily="18" charset="0"/>
                <a:cs typeface="Arial" pitchFamily="34" charset="0"/>
              </a:rPr>
              <a:t>La </a:t>
            </a:r>
            <a:r>
              <a:rPr lang="it-IT" altLang="it-IT" sz="1400" dirty="0">
                <a:solidFill>
                  <a:srgbClr val="222222"/>
                </a:solidFill>
                <a:ea typeface="Times New Roman" pitchFamily="18" charset="0"/>
                <a:cs typeface="Arial" pitchFamily="34" charset="0"/>
              </a:rPr>
              <a:t>scelta della </a:t>
            </a:r>
            <a:r>
              <a:rPr lang="it-IT" altLang="it-IT" sz="1400" b="1" dirty="0">
                <a:solidFill>
                  <a:srgbClr val="222222"/>
                </a:solidFill>
                <a:ea typeface="Times New Roman" pitchFamily="18" charset="0"/>
                <a:cs typeface="Arial" pitchFamily="34" charset="0"/>
              </a:rPr>
              <a:t>migliore qualità video possibile</a:t>
            </a:r>
            <a:r>
              <a:rPr lang="it-IT" altLang="it-IT" sz="1400" dirty="0">
                <a:solidFill>
                  <a:srgbClr val="222222"/>
                </a:solidFill>
                <a:ea typeface="Times New Roman" pitchFamily="18" charset="0"/>
                <a:cs typeface="Arial" pitchFamily="34" charset="0"/>
              </a:rPr>
              <a:t> (SD, HD, Full HD, 4K o 8K) avverrà non solo in base al formato video nativo e a quello del Tv/decoder ma soprattutto a seconda della </a:t>
            </a:r>
            <a:r>
              <a:rPr lang="it-IT" altLang="it-IT" sz="1400" b="1" dirty="0">
                <a:solidFill>
                  <a:srgbClr val="222222"/>
                </a:solidFill>
                <a:ea typeface="Times New Roman" pitchFamily="18" charset="0"/>
                <a:cs typeface="Arial" pitchFamily="34" charset="0"/>
              </a:rPr>
              <a:t>banda disponibile in quello specifico momento</a:t>
            </a:r>
            <a:r>
              <a:rPr lang="it-IT" altLang="it-IT" sz="1400" dirty="0">
                <a:solidFill>
                  <a:srgbClr val="222222"/>
                </a:solidFill>
                <a:ea typeface="Times New Roman" pitchFamily="18" charset="0"/>
                <a:cs typeface="Arial" pitchFamily="34" charset="0"/>
              </a:rPr>
              <a:t> grazie alla </a:t>
            </a:r>
            <a:r>
              <a:rPr lang="it-IT" altLang="it-IT" sz="1400" b="1" dirty="0">
                <a:solidFill>
                  <a:srgbClr val="222222"/>
                </a:solidFill>
                <a:ea typeface="Times New Roman" pitchFamily="18" charset="0"/>
                <a:cs typeface="Arial" pitchFamily="34" charset="0"/>
              </a:rPr>
              <a:t>“qualità adattiva” delle reti IP</a:t>
            </a:r>
            <a:r>
              <a:rPr lang="it-IT" altLang="it-IT" sz="1400" dirty="0" smtClean="0">
                <a:solidFill>
                  <a:srgbClr val="222222"/>
                </a:solidFill>
                <a:ea typeface="Times New Roman" pitchFamily="18" charset="0"/>
                <a:cs typeface="Arial" pitchFamily="34" charset="0"/>
              </a:rPr>
              <a:t>.</a:t>
            </a:r>
          </a:p>
          <a:p>
            <a:pPr lvl="0" eaLnBrk="0" fontAlgn="base" hangingPunct="0">
              <a:spcBef>
                <a:spcPct val="0"/>
              </a:spcBef>
              <a:spcAft>
                <a:spcPct val="0"/>
              </a:spcAft>
              <a:tabLst>
                <a:tab pos="2124075" algn="l"/>
              </a:tabLst>
            </a:pPr>
            <a:r>
              <a:rPr lang="it-IT" altLang="it-IT" sz="1400" dirty="0">
                <a:solidFill>
                  <a:srgbClr val="222222"/>
                </a:solidFill>
                <a:latin typeface="Arial" pitchFamily="34" charset="0"/>
                <a:ea typeface="Times New Roman" pitchFamily="18" charset="0"/>
                <a:cs typeface="Arial" pitchFamily="34" charset="0"/>
              </a:rPr>
              <a:t>Questo significa che </a:t>
            </a:r>
            <a:r>
              <a:rPr lang="it-IT" altLang="it-IT" sz="1400" b="1" dirty="0">
                <a:solidFill>
                  <a:srgbClr val="222222"/>
                </a:solidFill>
                <a:latin typeface="Arial" pitchFamily="34" charset="0"/>
                <a:ea typeface="Times New Roman" pitchFamily="18" charset="0"/>
                <a:cs typeface="Arial" pitchFamily="34" charset="0"/>
              </a:rPr>
              <a:t>non sarà necessario trasmettere 3 o 4 canali identici con formati differenti</a:t>
            </a:r>
            <a:r>
              <a:rPr lang="it-IT" altLang="it-IT" sz="1400" dirty="0">
                <a:solidFill>
                  <a:srgbClr val="222222"/>
                </a:solidFill>
                <a:latin typeface="Arial" pitchFamily="34" charset="0"/>
                <a:ea typeface="Times New Roman" pitchFamily="18" charset="0"/>
                <a:cs typeface="Arial" pitchFamily="34" charset="0"/>
              </a:rPr>
              <a:t> (come accade ora in SD/HD e MPEG-4/MPEG-2) ma basterà </a:t>
            </a:r>
            <a:r>
              <a:rPr lang="it-IT" altLang="it-IT" sz="1400" b="1" dirty="0">
                <a:solidFill>
                  <a:srgbClr val="222222"/>
                </a:solidFill>
                <a:latin typeface="Arial" pitchFamily="34" charset="0"/>
                <a:ea typeface="Times New Roman" pitchFamily="18" charset="0"/>
                <a:cs typeface="Arial" pitchFamily="34" charset="0"/>
              </a:rPr>
              <a:t>un solo canale per tutti i Tv/decoder</a:t>
            </a:r>
            <a:r>
              <a:rPr lang="it-IT" altLang="it-IT" sz="1400" dirty="0">
                <a:solidFill>
                  <a:srgbClr val="222222"/>
                </a:solidFill>
                <a:latin typeface="Arial" pitchFamily="34" charset="0"/>
                <a:ea typeface="Times New Roman" pitchFamily="18" charset="0"/>
                <a:cs typeface="Arial" pitchFamily="34" charset="0"/>
              </a:rPr>
              <a:t> e le connessioni broadband.</a:t>
            </a:r>
            <a:endParaRPr lang="it-IT" altLang="it-IT" sz="1600" dirty="0">
              <a:latin typeface="Arial" pitchFamily="34" charset="0"/>
              <a:ea typeface="Times New Roman" pitchFamily="18" charset="0"/>
              <a:cs typeface="Arial" pitchFamily="34" charset="0"/>
            </a:endParaRPr>
          </a:p>
          <a:p>
            <a:pPr lvl="0" eaLnBrk="0" fontAlgn="base" hangingPunct="0">
              <a:spcBef>
                <a:spcPct val="0"/>
              </a:spcBef>
              <a:spcAft>
                <a:spcPct val="0"/>
              </a:spcAft>
              <a:tabLst>
                <a:tab pos="2124075" algn="l"/>
              </a:tabLst>
            </a:pPr>
            <a:r>
              <a:rPr lang="it-IT" altLang="it-IT" sz="1400" dirty="0">
                <a:solidFill>
                  <a:srgbClr val="222222"/>
                </a:solidFill>
                <a:latin typeface="Arial" pitchFamily="34" charset="0"/>
                <a:ea typeface="Times New Roman" pitchFamily="18" charset="0"/>
                <a:cs typeface="Arial" pitchFamily="34" charset="0"/>
              </a:rPr>
              <a:t>Quasi certamente i</a:t>
            </a:r>
            <a:r>
              <a:rPr lang="it-IT" altLang="it-IT" sz="1400" dirty="0">
                <a:solidFill>
                  <a:srgbClr val="222222"/>
                </a:solidFill>
                <a:ea typeface="Times New Roman" pitchFamily="18" charset="0"/>
                <a:cs typeface="Arial" pitchFamily="34" charset="0"/>
              </a:rPr>
              <a:t> </a:t>
            </a:r>
            <a:r>
              <a:rPr lang="it-IT" altLang="it-IT" sz="1400" b="1" dirty="0">
                <a:solidFill>
                  <a:srgbClr val="222222"/>
                </a:solidFill>
                <a:latin typeface="Arial" pitchFamily="34" charset="0"/>
                <a:ea typeface="Times New Roman" pitchFamily="18" charset="0"/>
                <a:cs typeface="Arial" pitchFamily="34" charset="0"/>
              </a:rPr>
              <a:t>canali SD e HD</a:t>
            </a:r>
            <a:r>
              <a:rPr lang="it-IT" altLang="it-IT" sz="1400" dirty="0">
                <a:solidFill>
                  <a:srgbClr val="222222"/>
                </a:solidFill>
                <a:ea typeface="Times New Roman" pitchFamily="18" charset="0"/>
                <a:cs typeface="Arial" pitchFamily="34" charset="0"/>
              </a:rPr>
              <a:t> </a:t>
            </a:r>
            <a:r>
              <a:rPr lang="it-IT" altLang="it-IT" sz="1400" dirty="0">
                <a:solidFill>
                  <a:srgbClr val="222222"/>
                </a:solidFill>
                <a:latin typeface="Arial" pitchFamily="34" charset="0"/>
                <a:ea typeface="Times New Roman" pitchFamily="18" charset="0"/>
                <a:cs typeface="Arial" pitchFamily="34" charset="0"/>
              </a:rPr>
              <a:t>saranno ancora ospitati sulle</a:t>
            </a:r>
            <a:r>
              <a:rPr lang="it-IT" altLang="it-IT" sz="1400" dirty="0">
                <a:solidFill>
                  <a:srgbClr val="222222"/>
                </a:solidFill>
                <a:ea typeface="Times New Roman" pitchFamily="18" charset="0"/>
                <a:cs typeface="Arial" pitchFamily="34" charset="0"/>
              </a:rPr>
              <a:t> </a:t>
            </a:r>
            <a:r>
              <a:rPr lang="it-IT" altLang="it-IT" sz="1400" b="1" dirty="0">
                <a:solidFill>
                  <a:srgbClr val="222222"/>
                </a:solidFill>
                <a:latin typeface="Arial" pitchFamily="34" charset="0"/>
                <a:ea typeface="Times New Roman" pitchFamily="18" charset="0"/>
                <a:cs typeface="Arial" pitchFamily="34" charset="0"/>
              </a:rPr>
              <a:t>frequenze VHF/UHF</a:t>
            </a:r>
            <a:r>
              <a:rPr lang="it-IT" altLang="it-IT" sz="1400" dirty="0">
                <a:solidFill>
                  <a:srgbClr val="222222"/>
                </a:solidFill>
                <a:ea typeface="Times New Roman" pitchFamily="18" charset="0"/>
                <a:cs typeface="Arial" pitchFamily="34" charset="0"/>
              </a:rPr>
              <a:t> </a:t>
            </a:r>
            <a:r>
              <a:rPr lang="it-IT" altLang="it-IT" sz="1400" dirty="0">
                <a:solidFill>
                  <a:srgbClr val="222222"/>
                </a:solidFill>
                <a:latin typeface="Arial" pitchFamily="34" charset="0"/>
                <a:ea typeface="Times New Roman" pitchFamily="18" charset="0"/>
                <a:cs typeface="Arial" pitchFamily="34" charset="0"/>
              </a:rPr>
              <a:t>visto che occupano poca banda (soprattutto dal 2023 con l</a:t>
            </a:r>
            <a:r>
              <a:rPr lang="it-IT" altLang="it-IT" sz="1400" dirty="0">
                <a:solidFill>
                  <a:srgbClr val="222222"/>
                </a:solidFill>
                <a:ea typeface="Times New Roman" pitchFamily="18" charset="0"/>
                <a:cs typeface="Arial" pitchFamily="34" charset="0"/>
              </a:rPr>
              <a:t>’</a:t>
            </a:r>
            <a:r>
              <a:rPr lang="it-IT" altLang="it-IT" sz="1400" dirty="0">
                <a:solidFill>
                  <a:srgbClr val="222222"/>
                </a:solidFill>
                <a:latin typeface="Arial" pitchFamily="34" charset="0"/>
                <a:ea typeface="Times New Roman" pitchFamily="18" charset="0"/>
                <a:cs typeface="Arial" pitchFamily="34" charset="0"/>
              </a:rPr>
              <a:t>arrivo del DVB-T2 HEVC </a:t>
            </a:r>
            <a:r>
              <a:rPr lang="it-IT" altLang="it-IT" sz="1400" dirty="0" err="1">
                <a:solidFill>
                  <a:srgbClr val="222222"/>
                </a:solidFill>
                <a:latin typeface="Arial" pitchFamily="34" charset="0"/>
                <a:ea typeface="Times New Roman" pitchFamily="18" charset="0"/>
                <a:cs typeface="Arial" pitchFamily="34" charset="0"/>
              </a:rPr>
              <a:t>Main</a:t>
            </a:r>
            <a:r>
              <a:rPr lang="it-IT" altLang="it-IT" sz="1400" dirty="0">
                <a:solidFill>
                  <a:srgbClr val="222222"/>
                </a:solidFill>
                <a:latin typeface="Arial" pitchFamily="34" charset="0"/>
                <a:ea typeface="Times New Roman" pitchFamily="18" charset="0"/>
                <a:cs typeface="Arial" pitchFamily="34" charset="0"/>
              </a:rPr>
              <a:t> 10) mentre quelli in</a:t>
            </a:r>
            <a:r>
              <a:rPr lang="it-IT" altLang="it-IT" sz="1400" dirty="0">
                <a:solidFill>
                  <a:srgbClr val="222222"/>
                </a:solidFill>
                <a:ea typeface="Times New Roman" pitchFamily="18" charset="0"/>
                <a:cs typeface="Arial" pitchFamily="34" charset="0"/>
              </a:rPr>
              <a:t> </a:t>
            </a:r>
            <a:r>
              <a:rPr lang="it-IT" altLang="it-IT" sz="1400" b="1" dirty="0">
                <a:solidFill>
                  <a:srgbClr val="222222"/>
                </a:solidFill>
                <a:latin typeface="Arial" pitchFamily="34" charset="0"/>
                <a:ea typeface="Times New Roman" pitchFamily="18" charset="0"/>
                <a:cs typeface="Arial" pitchFamily="34" charset="0"/>
              </a:rPr>
              <a:t>Full HD e Ultra HD 4K/8K</a:t>
            </a:r>
            <a:r>
              <a:rPr lang="it-IT" altLang="it-IT" sz="1400" dirty="0">
                <a:solidFill>
                  <a:srgbClr val="222222"/>
                </a:solidFill>
                <a:ea typeface="Times New Roman" pitchFamily="18" charset="0"/>
                <a:cs typeface="Arial" pitchFamily="34" charset="0"/>
              </a:rPr>
              <a:t> </a:t>
            </a:r>
            <a:r>
              <a:rPr lang="it-IT" altLang="it-IT" sz="1400" dirty="0">
                <a:solidFill>
                  <a:srgbClr val="222222"/>
                </a:solidFill>
                <a:latin typeface="Arial" pitchFamily="34" charset="0"/>
                <a:ea typeface="Times New Roman" pitchFamily="18" charset="0"/>
                <a:cs typeface="Arial" pitchFamily="34" charset="0"/>
              </a:rPr>
              <a:t>si vedranno solamente in</a:t>
            </a:r>
            <a:r>
              <a:rPr lang="it-IT" altLang="it-IT" sz="1400" dirty="0">
                <a:solidFill>
                  <a:srgbClr val="222222"/>
                </a:solidFill>
                <a:ea typeface="Times New Roman" pitchFamily="18" charset="0"/>
                <a:cs typeface="Arial" pitchFamily="34" charset="0"/>
              </a:rPr>
              <a:t> </a:t>
            </a:r>
            <a:r>
              <a:rPr lang="it-IT" altLang="it-IT" sz="1400" b="1" dirty="0">
                <a:solidFill>
                  <a:srgbClr val="222222"/>
                </a:solidFill>
                <a:latin typeface="Arial" pitchFamily="34" charset="0"/>
                <a:ea typeface="Times New Roman" pitchFamily="18" charset="0"/>
                <a:cs typeface="Arial" pitchFamily="34" charset="0"/>
              </a:rPr>
              <a:t>DVB-I.</a:t>
            </a:r>
            <a:endParaRPr lang="it-IT" altLang="it-IT" sz="2400" b="1" dirty="0">
              <a:latin typeface="Arial" pitchFamily="34" charset="0"/>
              <a:ea typeface="Times New Roman" pitchFamily="18" charset="0"/>
              <a:cs typeface="Arial" pitchFamily="34" charset="0"/>
            </a:endParaRPr>
          </a:p>
          <a:p>
            <a:pPr lvl="0" eaLnBrk="0" fontAlgn="base" hangingPunct="0">
              <a:spcBef>
                <a:spcPct val="0"/>
              </a:spcBef>
              <a:spcAft>
                <a:spcPct val="0"/>
              </a:spcAft>
              <a:tabLst>
                <a:tab pos="2124075" algn="l"/>
              </a:tabLst>
            </a:pPr>
            <a:r>
              <a:rPr lang="it-IT" altLang="it-IT" sz="2800" b="1" dirty="0">
                <a:solidFill>
                  <a:srgbClr val="111111"/>
                </a:solidFill>
                <a:latin typeface="Arial" pitchFamily="34" charset="0"/>
                <a:ea typeface="Times New Roman" pitchFamily="18" charset="0"/>
                <a:cs typeface="Arial" pitchFamily="34" charset="0"/>
              </a:rPr>
              <a:t>Canali “</a:t>
            </a:r>
            <a:r>
              <a:rPr lang="it-IT" altLang="it-IT" sz="2800" b="1" dirty="0" err="1">
                <a:solidFill>
                  <a:srgbClr val="111111"/>
                </a:solidFill>
                <a:latin typeface="Arial" pitchFamily="34" charset="0"/>
                <a:ea typeface="Times New Roman" pitchFamily="18" charset="0"/>
                <a:cs typeface="Arial" pitchFamily="34" charset="0"/>
              </a:rPr>
              <a:t>timeshifted</a:t>
            </a:r>
            <a:r>
              <a:rPr lang="it-IT" altLang="it-IT" sz="2800" b="1" dirty="0">
                <a:solidFill>
                  <a:srgbClr val="111111"/>
                </a:solidFill>
                <a:latin typeface="Arial" pitchFamily="34" charset="0"/>
                <a:ea typeface="Times New Roman" pitchFamily="18" charset="0"/>
                <a:cs typeface="Arial" pitchFamily="34" charset="0"/>
              </a:rPr>
              <a:t>” e migrazione dall’UHF all’IP</a:t>
            </a:r>
            <a:endParaRPr lang="it-IT" altLang="it-IT" sz="2400" b="1" dirty="0">
              <a:latin typeface="Arial" pitchFamily="34" charset="0"/>
              <a:ea typeface="Times New Roman" pitchFamily="18" charset="0"/>
              <a:cs typeface="Arial" pitchFamily="34" charset="0"/>
            </a:endParaRPr>
          </a:p>
          <a:p>
            <a:pPr lvl="0" eaLnBrk="0" fontAlgn="base" hangingPunct="0">
              <a:spcBef>
                <a:spcPct val="0"/>
              </a:spcBef>
              <a:spcAft>
                <a:spcPct val="0"/>
              </a:spcAft>
              <a:tabLst>
                <a:tab pos="2124075" algn="l"/>
              </a:tabLst>
            </a:pPr>
            <a:r>
              <a:rPr lang="it-IT" altLang="it-IT" sz="1400" dirty="0">
                <a:solidFill>
                  <a:srgbClr val="222222"/>
                </a:solidFill>
                <a:latin typeface="Arial" pitchFamily="34" charset="0"/>
                <a:ea typeface="Times New Roman" pitchFamily="18" charset="0"/>
                <a:cs typeface="Arial" pitchFamily="34" charset="0"/>
              </a:rPr>
              <a:t>In secondo luogo il DVB-I permette di </a:t>
            </a:r>
            <a:r>
              <a:rPr lang="it-IT" altLang="it-IT" sz="1400" b="1" dirty="0">
                <a:solidFill>
                  <a:srgbClr val="222222"/>
                </a:solidFill>
                <a:latin typeface="Arial" pitchFamily="34" charset="0"/>
                <a:ea typeface="Times New Roman" pitchFamily="18" charset="0"/>
                <a:cs typeface="Arial" pitchFamily="34" charset="0"/>
              </a:rPr>
              <a:t>affiancare ai servizi televisivi lineari</a:t>
            </a:r>
            <a:r>
              <a:rPr lang="it-IT" altLang="it-IT" sz="1400" dirty="0">
                <a:solidFill>
                  <a:srgbClr val="222222"/>
                </a:solidFill>
                <a:latin typeface="Arial" pitchFamily="34" charset="0"/>
                <a:ea typeface="Times New Roman" pitchFamily="18" charset="0"/>
                <a:cs typeface="Arial" pitchFamily="34" charset="0"/>
              </a:rPr>
              <a:t> trasmessi in tempo reale (live) quelli “</a:t>
            </a:r>
            <a:r>
              <a:rPr lang="it-IT" altLang="it-IT" sz="1400" b="1" dirty="0" err="1">
                <a:solidFill>
                  <a:srgbClr val="222222"/>
                </a:solidFill>
                <a:latin typeface="Arial" pitchFamily="34" charset="0"/>
                <a:ea typeface="Times New Roman" pitchFamily="18" charset="0"/>
                <a:cs typeface="Arial" pitchFamily="34" charset="0"/>
              </a:rPr>
              <a:t>timeshifted</a:t>
            </a:r>
            <a:r>
              <a:rPr lang="it-IT" altLang="it-IT" sz="1400" dirty="0">
                <a:solidFill>
                  <a:srgbClr val="222222"/>
                </a:solidFill>
                <a:latin typeface="Arial" pitchFamily="34" charset="0"/>
                <a:ea typeface="Times New Roman" pitchFamily="18" charset="0"/>
                <a:cs typeface="Arial" pitchFamily="34" charset="0"/>
              </a:rPr>
              <a:t>” con la programmazione </a:t>
            </a:r>
            <a:r>
              <a:rPr lang="it-IT" altLang="it-IT" sz="1400" b="1" dirty="0">
                <a:solidFill>
                  <a:srgbClr val="222222"/>
                </a:solidFill>
                <a:latin typeface="Arial" pitchFamily="34" charset="0"/>
                <a:ea typeface="Times New Roman" pitchFamily="18" charset="0"/>
                <a:cs typeface="Arial" pitchFamily="34" charset="0"/>
              </a:rPr>
              <a:t>posticipata</a:t>
            </a:r>
            <a:r>
              <a:rPr lang="it-IT" altLang="it-IT" sz="1400" dirty="0">
                <a:solidFill>
                  <a:srgbClr val="222222"/>
                </a:solidFill>
                <a:latin typeface="Arial" pitchFamily="34" charset="0"/>
                <a:ea typeface="Times New Roman" pitchFamily="18" charset="0"/>
                <a:cs typeface="Arial" pitchFamily="34" charset="0"/>
              </a:rPr>
              <a:t> di 1, 2 o 24 ore (canali +1, +2, +24) senza bisogno di </a:t>
            </a:r>
            <a:r>
              <a:rPr lang="it-IT" altLang="it-IT" sz="1400" dirty="0" err="1">
                <a:solidFill>
                  <a:srgbClr val="222222"/>
                </a:solidFill>
                <a:latin typeface="Arial" pitchFamily="34" charset="0"/>
                <a:ea typeface="Times New Roman" pitchFamily="18" charset="0"/>
                <a:cs typeface="Arial" pitchFamily="34" charset="0"/>
              </a:rPr>
              <a:t>app</a:t>
            </a:r>
            <a:r>
              <a:rPr lang="it-IT" altLang="it-IT" sz="1400" dirty="0">
                <a:solidFill>
                  <a:srgbClr val="222222"/>
                </a:solidFill>
                <a:latin typeface="Arial" pitchFamily="34" charset="0"/>
                <a:ea typeface="Times New Roman" pitchFamily="18" charset="0"/>
                <a:cs typeface="Arial" pitchFamily="34" charset="0"/>
              </a:rPr>
              <a:t> o piattaforme ad-hoc.</a:t>
            </a:r>
            <a:endParaRPr lang="it-IT" altLang="it-IT" sz="1600" dirty="0">
              <a:latin typeface="Arial" pitchFamily="34" charset="0"/>
              <a:ea typeface="Times New Roman" pitchFamily="18" charset="0"/>
              <a:cs typeface="Arial" pitchFamily="34" charset="0"/>
            </a:endParaRPr>
          </a:p>
          <a:p>
            <a:pPr lvl="0" eaLnBrk="0" fontAlgn="base" hangingPunct="0">
              <a:spcBef>
                <a:spcPct val="0"/>
              </a:spcBef>
              <a:spcAft>
                <a:spcPct val="0"/>
              </a:spcAft>
              <a:tabLst>
                <a:tab pos="2124075" algn="l"/>
              </a:tabLst>
            </a:pPr>
            <a:r>
              <a:rPr lang="it-IT" altLang="it-IT" sz="1400" dirty="0">
                <a:solidFill>
                  <a:srgbClr val="222222"/>
                </a:solidFill>
                <a:latin typeface="Arial" pitchFamily="34" charset="0"/>
                <a:ea typeface="Times New Roman" pitchFamily="18" charset="0"/>
                <a:cs typeface="Arial" pitchFamily="34" charset="0"/>
              </a:rPr>
              <a:t>Ad esempio, Rai, Mediaset e altri operatori potrebbero lanciare </a:t>
            </a:r>
            <a:r>
              <a:rPr lang="it-IT" altLang="it-IT" sz="1400" b="1" dirty="0">
                <a:solidFill>
                  <a:srgbClr val="222222"/>
                </a:solidFill>
                <a:latin typeface="Arial" pitchFamily="34" charset="0"/>
                <a:ea typeface="Times New Roman" pitchFamily="18" charset="0"/>
                <a:cs typeface="Arial" pitchFamily="34" charset="0"/>
              </a:rPr>
              <a:t>nuovi canali dedicati ad uno specifico contenuto </a:t>
            </a:r>
            <a:r>
              <a:rPr lang="it-IT" altLang="it-IT" sz="1400" dirty="0">
                <a:solidFill>
                  <a:srgbClr val="222222"/>
                </a:solidFill>
                <a:latin typeface="Arial" pitchFamily="34" charset="0"/>
                <a:ea typeface="Times New Roman" pitchFamily="18" charset="0"/>
                <a:cs typeface="Arial" pitchFamily="34" charset="0"/>
              </a:rPr>
              <a:t>(telegiornale, talk show, reality, serie Tv, ecc.) con </a:t>
            </a:r>
            <a:r>
              <a:rPr lang="it-IT" altLang="it-IT" sz="1400" b="1" dirty="0">
                <a:solidFill>
                  <a:srgbClr val="222222"/>
                </a:solidFill>
                <a:latin typeface="Arial" pitchFamily="34" charset="0"/>
                <a:ea typeface="Times New Roman" pitchFamily="18" charset="0"/>
                <a:cs typeface="Arial" pitchFamily="34" charset="0"/>
              </a:rPr>
              <a:t>tutte le edizioni</a:t>
            </a:r>
            <a:r>
              <a:rPr lang="it-IT" altLang="it-IT" sz="1400" dirty="0">
                <a:solidFill>
                  <a:srgbClr val="222222"/>
                </a:solidFill>
                <a:latin typeface="Arial" pitchFamily="34" charset="0"/>
                <a:ea typeface="Times New Roman" pitchFamily="18" charset="0"/>
                <a:cs typeface="Arial" pitchFamily="34" charset="0"/>
              </a:rPr>
              <a:t> e le </a:t>
            </a:r>
            <a:r>
              <a:rPr lang="it-IT" altLang="it-IT" sz="1400" b="1" dirty="0">
                <a:solidFill>
                  <a:srgbClr val="222222"/>
                </a:solidFill>
                <a:latin typeface="Arial" pitchFamily="34" charset="0"/>
                <a:ea typeface="Times New Roman" pitchFamily="18" charset="0"/>
                <a:cs typeface="Arial" pitchFamily="34" charset="0"/>
              </a:rPr>
              <a:t>puntate</a:t>
            </a:r>
            <a:r>
              <a:rPr lang="it-IT" altLang="it-IT" sz="1400" dirty="0">
                <a:solidFill>
                  <a:srgbClr val="222222"/>
                </a:solidFill>
                <a:latin typeface="Arial" pitchFamily="34" charset="0"/>
                <a:ea typeface="Times New Roman" pitchFamily="18" charset="0"/>
                <a:cs typeface="Arial" pitchFamily="34" charset="0"/>
              </a:rPr>
              <a:t> trasmesse in sequenza, versioni </a:t>
            </a:r>
            <a:r>
              <a:rPr lang="it-IT" altLang="it-IT" sz="1400" b="1" dirty="0">
                <a:solidFill>
                  <a:srgbClr val="222222"/>
                </a:solidFill>
                <a:latin typeface="Arial" pitchFamily="34" charset="0"/>
                <a:ea typeface="Times New Roman" pitchFamily="18" charset="0"/>
                <a:cs typeface="Arial" pitchFamily="34" charset="0"/>
              </a:rPr>
              <a:t>“</a:t>
            </a:r>
            <a:r>
              <a:rPr lang="it-IT" altLang="it-IT" sz="1400" b="1" dirty="0" err="1">
                <a:solidFill>
                  <a:srgbClr val="222222"/>
                </a:solidFill>
                <a:latin typeface="Arial" pitchFamily="34" charset="0"/>
                <a:ea typeface="Times New Roman" pitchFamily="18" charset="0"/>
                <a:cs typeface="Arial" pitchFamily="34" charset="0"/>
              </a:rPr>
              <a:t>timeshifted</a:t>
            </a:r>
            <a:r>
              <a:rPr lang="it-IT" altLang="it-IT" sz="1400" b="1" dirty="0">
                <a:solidFill>
                  <a:srgbClr val="222222"/>
                </a:solidFill>
                <a:latin typeface="Arial" pitchFamily="34" charset="0"/>
                <a:ea typeface="Times New Roman" pitchFamily="18" charset="0"/>
                <a:cs typeface="Arial" pitchFamily="34" charset="0"/>
              </a:rPr>
              <a:t>” di Rai 1 o Canale 5 </a:t>
            </a:r>
            <a:r>
              <a:rPr lang="it-IT" altLang="it-IT" sz="1400" dirty="0">
                <a:solidFill>
                  <a:srgbClr val="222222"/>
                </a:solidFill>
                <a:latin typeface="Arial" pitchFamily="34" charset="0"/>
                <a:ea typeface="Times New Roman" pitchFamily="18" charset="0"/>
                <a:cs typeface="Arial" pitchFamily="34" charset="0"/>
              </a:rPr>
              <a:t>con la stessa programmazione di quelle originali ma </a:t>
            </a:r>
            <a:r>
              <a:rPr lang="it-IT" altLang="it-IT" sz="1400" b="1" dirty="0">
                <a:solidFill>
                  <a:srgbClr val="222222"/>
                </a:solidFill>
                <a:latin typeface="Arial" pitchFamily="34" charset="0"/>
                <a:ea typeface="Times New Roman" pitchFamily="18" charset="0"/>
                <a:cs typeface="Arial" pitchFamily="34" charset="0"/>
              </a:rPr>
              <a:t>posticipate di un’ora o un giorno</a:t>
            </a:r>
            <a:r>
              <a:rPr lang="it-IT" altLang="it-IT" sz="1400" dirty="0">
                <a:solidFill>
                  <a:srgbClr val="222222"/>
                </a:solidFill>
                <a:latin typeface="Arial" pitchFamily="34" charset="0"/>
                <a:ea typeface="Times New Roman" pitchFamily="18" charset="0"/>
                <a:cs typeface="Arial" pitchFamily="34" charset="0"/>
              </a:rPr>
              <a:t> per i telespettatori che si sono persi il “live”.</a:t>
            </a:r>
            <a:endParaRPr lang="it-IT" altLang="it-IT" sz="1600" dirty="0">
              <a:latin typeface="Arial" pitchFamily="34" charset="0"/>
              <a:ea typeface="Times New Roman" pitchFamily="18" charset="0"/>
              <a:cs typeface="Arial" pitchFamily="34" charset="0"/>
            </a:endParaRPr>
          </a:p>
          <a:p>
            <a:pPr lvl="0" eaLnBrk="0" fontAlgn="base" hangingPunct="0">
              <a:spcBef>
                <a:spcPct val="0"/>
              </a:spcBef>
              <a:spcAft>
                <a:spcPct val="0"/>
              </a:spcAft>
              <a:tabLst>
                <a:tab pos="2124075" algn="l"/>
              </a:tabLst>
            </a:pPr>
            <a:r>
              <a:rPr lang="it-IT" altLang="it-IT" sz="1400" dirty="0">
                <a:solidFill>
                  <a:srgbClr val="222222"/>
                </a:solidFill>
                <a:latin typeface="Arial" pitchFamily="34" charset="0"/>
                <a:ea typeface="Times New Roman" pitchFamily="18" charset="0"/>
                <a:cs typeface="Arial" pitchFamily="34" charset="0"/>
              </a:rPr>
              <a:t>Altro vantaggio (e </a:t>
            </a:r>
            <a:r>
              <a:rPr lang="it-IT" altLang="it-IT" sz="1400" b="1" dirty="0">
                <a:solidFill>
                  <a:srgbClr val="222222"/>
                </a:solidFill>
                <a:latin typeface="Arial" pitchFamily="34" charset="0"/>
                <a:ea typeface="Times New Roman" pitchFamily="18" charset="0"/>
                <a:cs typeface="Arial" pitchFamily="34" charset="0"/>
              </a:rPr>
              <a:t>scopo</a:t>
            </a:r>
            <a:r>
              <a:rPr lang="it-IT" altLang="it-IT" sz="1400" dirty="0">
                <a:solidFill>
                  <a:srgbClr val="222222"/>
                </a:solidFill>
                <a:latin typeface="Arial" pitchFamily="34" charset="0"/>
                <a:ea typeface="Times New Roman" pitchFamily="18" charset="0"/>
                <a:cs typeface="Arial" pitchFamily="34" charset="0"/>
              </a:rPr>
              <a:t>) del DVB-I è </a:t>
            </a:r>
            <a:r>
              <a:rPr lang="it-IT" altLang="it-IT" sz="1400" b="1" dirty="0">
                <a:solidFill>
                  <a:srgbClr val="222222"/>
                </a:solidFill>
                <a:latin typeface="Arial" pitchFamily="34" charset="0"/>
                <a:ea typeface="Times New Roman" pitchFamily="18" charset="0"/>
                <a:cs typeface="Arial" pitchFamily="34" charset="0"/>
              </a:rPr>
              <a:t>favorire la migrazione </a:t>
            </a:r>
            <a:r>
              <a:rPr lang="it-IT" altLang="it-IT" sz="1400" dirty="0">
                <a:solidFill>
                  <a:srgbClr val="222222"/>
                </a:solidFill>
                <a:latin typeface="Arial" pitchFamily="34" charset="0"/>
                <a:ea typeface="Times New Roman" pitchFamily="18" charset="0"/>
                <a:cs typeface="Arial" pitchFamily="34" charset="0"/>
              </a:rPr>
              <a:t>progressiva delle trasmissioni televisive</a:t>
            </a:r>
            <a:r>
              <a:rPr lang="it-IT" altLang="it-IT" sz="1400" b="1" dirty="0">
                <a:solidFill>
                  <a:srgbClr val="222222"/>
                </a:solidFill>
                <a:latin typeface="Arial" pitchFamily="34" charset="0"/>
                <a:ea typeface="Times New Roman" pitchFamily="18" charset="0"/>
                <a:cs typeface="Arial" pitchFamily="34" charset="0"/>
              </a:rPr>
              <a:t> dalle frequenze via etere alle reti IP</a:t>
            </a:r>
            <a:r>
              <a:rPr lang="it-IT" altLang="it-IT" sz="1400" dirty="0">
                <a:solidFill>
                  <a:srgbClr val="222222"/>
                </a:solidFill>
                <a:latin typeface="Arial" pitchFamily="34" charset="0"/>
                <a:ea typeface="Times New Roman" pitchFamily="18" charset="0"/>
                <a:cs typeface="Arial" pitchFamily="34" charset="0"/>
              </a:rPr>
              <a:t> man mano che le bande VHF e UHF </a:t>
            </a:r>
            <a:r>
              <a:rPr lang="it-IT" altLang="it-IT" sz="1400" b="1" dirty="0">
                <a:solidFill>
                  <a:srgbClr val="222222"/>
                </a:solidFill>
                <a:latin typeface="Arial" pitchFamily="34" charset="0"/>
                <a:ea typeface="Times New Roman" pitchFamily="18" charset="0"/>
                <a:cs typeface="Arial" pitchFamily="34" charset="0"/>
              </a:rPr>
              <a:t>saranno cedute ad altri servizi </a:t>
            </a:r>
            <a:r>
              <a:rPr lang="it-IT" altLang="it-IT" sz="1400" dirty="0">
                <a:solidFill>
                  <a:srgbClr val="222222"/>
                </a:solidFill>
                <a:latin typeface="Arial" pitchFamily="34" charset="0"/>
                <a:ea typeface="Times New Roman" pitchFamily="18" charset="0"/>
                <a:cs typeface="Arial" pitchFamily="34" charset="0"/>
              </a:rPr>
              <a:t>che richiedono obbligatoriamente questa tipologia di “risorsa” (es.: reti mobili 5G e 6G).</a:t>
            </a:r>
            <a:endParaRPr lang="it-IT" altLang="it-IT" sz="1600" dirty="0">
              <a:latin typeface="Arial" pitchFamily="34" charset="0"/>
              <a:ea typeface="Times New Roman" pitchFamily="18" charset="0"/>
              <a:cs typeface="Arial" pitchFamily="34" charset="0"/>
            </a:endParaRPr>
          </a:p>
          <a:p>
            <a:pPr lvl="0" eaLnBrk="0" fontAlgn="base" hangingPunct="0">
              <a:spcBef>
                <a:spcPct val="0"/>
              </a:spcBef>
              <a:spcAft>
                <a:spcPct val="0"/>
              </a:spcAft>
              <a:tabLst>
                <a:tab pos="2124075" algn="l"/>
              </a:tabLst>
            </a:pPr>
            <a:r>
              <a:rPr lang="it-IT" altLang="it-IT" sz="1400" dirty="0">
                <a:solidFill>
                  <a:srgbClr val="222222"/>
                </a:solidFill>
                <a:latin typeface="Arial" pitchFamily="34" charset="0"/>
                <a:ea typeface="Times New Roman" pitchFamily="18" charset="0"/>
                <a:cs typeface="Arial" pitchFamily="34" charset="0"/>
              </a:rPr>
              <a:t>Anche se non ancora confermato ufficialmente, entro il 2030 assisteremo probabilmente al “</a:t>
            </a:r>
            <a:r>
              <a:rPr lang="it-IT" altLang="it-IT" sz="1400" b="1" dirty="0">
                <a:solidFill>
                  <a:srgbClr val="222222"/>
                </a:solidFill>
                <a:latin typeface="Arial" pitchFamily="34" charset="0"/>
                <a:ea typeface="Times New Roman" pitchFamily="18" charset="0"/>
                <a:cs typeface="Arial" pitchFamily="34" charset="0"/>
              </a:rPr>
              <a:t>terzo dividendo digitale</a:t>
            </a:r>
            <a:r>
              <a:rPr lang="it-IT" altLang="it-IT" sz="1400" dirty="0">
                <a:solidFill>
                  <a:srgbClr val="222222"/>
                </a:solidFill>
                <a:latin typeface="Arial" pitchFamily="34" charset="0"/>
                <a:ea typeface="Times New Roman" pitchFamily="18" charset="0"/>
                <a:cs typeface="Arial" pitchFamily="34" charset="0"/>
              </a:rPr>
              <a:t>” che toglierà ai </a:t>
            </a:r>
            <a:r>
              <a:rPr lang="it-IT" altLang="it-IT" sz="1400" dirty="0" err="1">
                <a:solidFill>
                  <a:srgbClr val="222222"/>
                </a:solidFill>
                <a:latin typeface="Arial" pitchFamily="34" charset="0"/>
                <a:ea typeface="Times New Roman" pitchFamily="18" charset="0"/>
                <a:cs typeface="Arial" pitchFamily="34" charset="0"/>
              </a:rPr>
              <a:t>broadcaster</a:t>
            </a:r>
            <a:r>
              <a:rPr lang="it-IT" altLang="it-IT" sz="1400" dirty="0">
                <a:solidFill>
                  <a:srgbClr val="222222"/>
                </a:solidFill>
                <a:latin typeface="Arial" pitchFamily="34" charset="0"/>
                <a:ea typeface="Times New Roman" pitchFamily="18" charset="0"/>
                <a:cs typeface="Arial" pitchFamily="34" charset="0"/>
              </a:rPr>
              <a:t> televisivi </a:t>
            </a:r>
            <a:r>
              <a:rPr lang="it-IT" altLang="it-IT" sz="1400" b="1" dirty="0">
                <a:solidFill>
                  <a:srgbClr val="222222"/>
                </a:solidFill>
                <a:latin typeface="Arial" pitchFamily="34" charset="0"/>
                <a:ea typeface="Times New Roman" pitchFamily="18" charset="0"/>
                <a:cs typeface="Arial" pitchFamily="34" charset="0"/>
              </a:rPr>
              <a:t>un’ulteriore fetta della banda UHF</a:t>
            </a:r>
            <a:r>
              <a:rPr lang="it-IT" altLang="it-IT" sz="1400" dirty="0">
                <a:solidFill>
                  <a:srgbClr val="222222"/>
                </a:solidFill>
                <a:latin typeface="Arial" pitchFamily="34" charset="0"/>
                <a:ea typeface="Times New Roman" pitchFamily="18" charset="0"/>
                <a:cs typeface="Arial" pitchFamily="34" charset="0"/>
              </a:rPr>
              <a:t> (</a:t>
            </a:r>
            <a:r>
              <a:rPr lang="it-IT" altLang="it-IT" sz="1400" b="1" dirty="0">
                <a:solidFill>
                  <a:srgbClr val="222222"/>
                </a:solidFill>
                <a:latin typeface="Arial" pitchFamily="34" charset="0"/>
                <a:ea typeface="Times New Roman" pitchFamily="18" charset="0"/>
                <a:cs typeface="Arial" pitchFamily="34" charset="0"/>
              </a:rPr>
              <a:t>600 MHz</a:t>
            </a:r>
            <a:r>
              <a:rPr lang="it-IT" altLang="it-IT" sz="1400" dirty="0">
                <a:solidFill>
                  <a:srgbClr val="222222"/>
                </a:solidFill>
                <a:latin typeface="Arial" pitchFamily="34" charset="0"/>
                <a:ea typeface="Times New Roman" pitchFamily="18" charset="0"/>
                <a:cs typeface="Arial" pitchFamily="34" charset="0"/>
              </a:rPr>
              <a:t>) e la consegnerà agli operatori mobili per i </a:t>
            </a:r>
            <a:r>
              <a:rPr lang="it-IT" altLang="it-IT" sz="1400" b="1" dirty="0">
                <a:solidFill>
                  <a:srgbClr val="222222"/>
                </a:solidFill>
                <a:latin typeface="Arial" pitchFamily="34" charset="0"/>
                <a:ea typeface="Times New Roman" pitchFamily="18" charset="0"/>
                <a:cs typeface="Arial" pitchFamily="34" charset="0"/>
              </a:rPr>
              <a:t>servizi 5G e 6G.</a:t>
            </a:r>
            <a:endParaRPr lang="it-IT" altLang="it-IT" sz="1400" dirty="0">
              <a:ea typeface="Times New Roman" pitchFamily="18" charset="0"/>
              <a:cs typeface="Arial" pitchFamily="34" charset="0"/>
            </a:endParaRPr>
          </a:p>
        </p:txBody>
      </p:sp>
    </p:spTree>
    <p:extLst>
      <p:ext uri="{BB962C8B-B14F-4D97-AF65-F5344CB8AC3E}">
        <p14:creationId xmlns:p14="http://schemas.microsoft.com/office/powerpoint/2010/main" val="10752783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51</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5" name="Immagine 3" descr="https://www.01smartlife.it/wp-content/uploads/sites/41/2022/12/DTT_secondo-terzo-dividendo-digital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5616" y="69007"/>
            <a:ext cx="6400800" cy="4543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0488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52</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ttangolo 8"/>
          <p:cNvSpPr/>
          <p:nvPr/>
        </p:nvSpPr>
        <p:spPr>
          <a:xfrm>
            <a:off x="1115616" y="69007"/>
            <a:ext cx="7272808" cy="5047536"/>
          </a:xfrm>
          <a:prstGeom prst="rect">
            <a:avLst/>
          </a:prstGeom>
        </p:spPr>
        <p:txBody>
          <a:bodyPr wrap="square">
            <a:spAutoFit/>
          </a:bodyPr>
          <a:lstStyle/>
          <a:p>
            <a:pPr lvl="0" algn="just" fontAlgn="base">
              <a:spcBef>
                <a:spcPct val="0"/>
              </a:spcBef>
              <a:spcAft>
                <a:spcPct val="0"/>
              </a:spcAft>
              <a:tabLst>
                <a:tab pos="2124075" algn="l"/>
              </a:tabLst>
            </a:pPr>
            <a:r>
              <a:rPr lang="it-IT" altLang="it-IT" sz="1400" dirty="0">
                <a:ea typeface="Times New Roman" pitchFamily="18" charset="0"/>
                <a:cs typeface="Arial" pitchFamily="34" charset="0"/>
              </a:rPr>
              <a:t>Secondo (attuale) e terzo dividendo digitale (futuro) a confronto</a:t>
            </a: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Con questa ulteriore cessione, ai canali televisivi DTT rimarranno </a:t>
            </a:r>
            <a:r>
              <a:rPr lang="it-IT" altLang="it-IT" sz="1400" b="1" dirty="0">
                <a:solidFill>
                  <a:srgbClr val="222222"/>
                </a:solidFill>
                <a:ea typeface="Times New Roman" pitchFamily="18" charset="0"/>
                <a:cs typeface="Arial" pitchFamily="34" charset="0"/>
              </a:rPr>
              <a:t>solo un centinaio di megahertz</a:t>
            </a:r>
            <a:r>
              <a:rPr lang="it-IT" altLang="it-IT" sz="1400" dirty="0">
                <a:solidFill>
                  <a:srgbClr val="222222"/>
                </a:solidFill>
                <a:ea typeface="Times New Roman" pitchFamily="18" charset="0"/>
                <a:cs typeface="Arial" pitchFamily="34" charset="0"/>
              </a:rPr>
              <a:t>, in pratica la sola </a:t>
            </a:r>
            <a:r>
              <a:rPr lang="it-IT" altLang="it-IT" sz="1400" b="1" dirty="0">
                <a:solidFill>
                  <a:srgbClr val="222222"/>
                </a:solidFill>
                <a:ea typeface="Times New Roman" pitchFamily="18" charset="0"/>
                <a:cs typeface="Arial" pitchFamily="34" charset="0"/>
              </a:rPr>
              <a:t>banda UHF IV</a:t>
            </a:r>
            <a:r>
              <a:rPr lang="it-IT" altLang="it-IT" sz="1400" dirty="0">
                <a:solidFill>
                  <a:srgbClr val="222222"/>
                </a:solidFill>
                <a:ea typeface="Times New Roman" pitchFamily="18" charset="0"/>
                <a:cs typeface="Arial" pitchFamily="34" charset="0"/>
              </a:rPr>
              <a:t> (470-606 MHz – canali 21-37), </a:t>
            </a:r>
            <a:r>
              <a:rPr lang="it-IT" altLang="it-IT" sz="1400" b="1" dirty="0">
                <a:solidFill>
                  <a:srgbClr val="222222"/>
                </a:solidFill>
                <a:ea typeface="Times New Roman" pitchFamily="18" charset="0"/>
                <a:cs typeface="Arial" pitchFamily="34" charset="0"/>
              </a:rPr>
              <a:t>troppo pochi</a:t>
            </a:r>
            <a:r>
              <a:rPr lang="it-IT" altLang="it-IT" sz="1400" dirty="0">
                <a:solidFill>
                  <a:srgbClr val="222222"/>
                </a:solidFill>
                <a:ea typeface="Times New Roman" pitchFamily="18" charset="0"/>
                <a:cs typeface="Arial" pitchFamily="34" charset="0"/>
              </a:rPr>
              <a:t> per garantire la stessa offerta attuale se non si ricorre ad una </a:t>
            </a:r>
            <a:r>
              <a:rPr lang="it-IT" altLang="it-IT" sz="1400" b="1" dirty="0">
                <a:solidFill>
                  <a:srgbClr val="222222"/>
                </a:solidFill>
                <a:ea typeface="Times New Roman" pitchFamily="18" charset="0"/>
                <a:cs typeface="Arial" pitchFamily="34" charset="0"/>
              </a:rPr>
              <a:t>soluzione alternativa</a:t>
            </a:r>
            <a:r>
              <a:rPr lang="it-IT" altLang="it-IT" sz="1400" dirty="0">
                <a:solidFill>
                  <a:srgbClr val="222222"/>
                </a:solidFill>
                <a:ea typeface="Times New Roman" pitchFamily="18" charset="0"/>
                <a:cs typeface="Arial" pitchFamily="34" charset="0"/>
              </a:rPr>
              <a:t> come lo </a:t>
            </a:r>
            <a:r>
              <a:rPr lang="it-IT" altLang="it-IT" sz="1400" b="1" dirty="0">
                <a:solidFill>
                  <a:srgbClr val="222222"/>
                </a:solidFill>
                <a:ea typeface="Times New Roman" pitchFamily="18" charset="0"/>
                <a:cs typeface="Arial" pitchFamily="34" charset="0"/>
              </a:rPr>
              <a:t>streaming IP</a:t>
            </a:r>
            <a:r>
              <a:rPr lang="it-IT" altLang="it-IT" sz="1400" dirty="0">
                <a:solidFill>
                  <a:srgbClr val="222222"/>
                </a:solidFill>
                <a:ea typeface="Times New Roman" pitchFamily="18" charset="0"/>
                <a:cs typeface="Arial" pitchFamily="34" charset="0"/>
              </a:rPr>
              <a:t>.</a:t>
            </a:r>
            <a:endParaRPr lang="it-IT" altLang="it-IT" sz="1400" b="1"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b="1" dirty="0">
                <a:solidFill>
                  <a:srgbClr val="111111"/>
                </a:solidFill>
                <a:ea typeface="Times New Roman" pitchFamily="18" charset="0"/>
                <a:cs typeface="Arial" pitchFamily="34" charset="0"/>
              </a:rPr>
              <a:t>Totale integrazione con il DVB-T2</a:t>
            </a:r>
            <a:endParaRPr lang="it-IT" altLang="it-IT" sz="1400" b="1"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Lo standard DVB-I aiuta anche a </a:t>
            </a:r>
            <a:r>
              <a:rPr lang="it-IT" altLang="it-IT" sz="1400" b="1" dirty="0">
                <a:solidFill>
                  <a:srgbClr val="222222"/>
                </a:solidFill>
                <a:ea typeface="Times New Roman" pitchFamily="18" charset="0"/>
                <a:cs typeface="Arial" pitchFamily="34" charset="0"/>
              </a:rPr>
              <a:t>rendere più stabile la ricezione dei canali DVB-T/T2</a:t>
            </a:r>
            <a:r>
              <a:rPr lang="it-IT" altLang="it-IT" sz="1400" dirty="0">
                <a:solidFill>
                  <a:srgbClr val="222222"/>
                </a:solidFill>
                <a:ea typeface="Times New Roman" pitchFamily="18" charset="0"/>
                <a:cs typeface="Arial" pitchFamily="34" charset="0"/>
              </a:rPr>
              <a:t> quando il segnale VHF/UHF è </a:t>
            </a:r>
            <a:r>
              <a:rPr lang="it-IT" altLang="it-IT" sz="1400" b="1" dirty="0">
                <a:solidFill>
                  <a:srgbClr val="222222"/>
                </a:solidFill>
                <a:ea typeface="Times New Roman" pitchFamily="18" charset="0"/>
                <a:cs typeface="Arial" pitchFamily="34" charset="0"/>
              </a:rPr>
              <a:t>scarso</a:t>
            </a:r>
            <a:r>
              <a:rPr lang="it-IT" altLang="it-IT" sz="1400" dirty="0">
                <a:solidFill>
                  <a:srgbClr val="222222"/>
                </a:solidFill>
                <a:ea typeface="Times New Roman" pitchFamily="18" charset="0"/>
                <a:cs typeface="Arial" pitchFamily="34" charset="0"/>
              </a:rPr>
              <a:t> o </a:t>
            </a:r>
            <a:r>
              <a:rPr lang="it-IT" altLang="it-IT" sz="1400" b="1" dirty="0">
                <a:solidFill>
                  <a:srgbClr val="222222"/>
                </a:solidFill>
                <a:ea typeface="Times New Roman" pitchFamily="18" charset="0"/>
                <a:cs typeface="Arial" pitchFamily="34" charset="0"/>
              </a:rPr>
              <a:t>disturbato</a:t>
            </a:r>
            <a:r>
              <a:rPr lang="it-IT" altLang="it-IT" sz="1400" dirty="0">
                <a:solidFill>
                  <a:srgbClr val="222222"/>
                </a:solidFill>
                <a:ea typeface="Times New Roman" pitchFamily="18" charset="0"/>
                <a:cs typeface="Arial" pitchFamily="34" charset="0"/>
              </a:rPr>
              <a:t>, intervenendo in suo </a:t>
            </a:r>
            <a:r>
              <a:rPr lang="it-IT" altLang="it-IT" sz="1400" b="1" dirty="0">
                <a:solidFill>
                  <a:srgbClr val="222222"/>
                </a:solidFill>
                <a:ea typeface="Times New Roman" pitchFamily="18" charset="0"/>
                <a:cs typeface="Arial" pitchFamily="34" charset="0"/>
              </a:rPr>
              <a:t>aiuto</a:t>
            </a:r>
            <a:r>
              <a:rPr lang="it-IT" altLang="it-IT" sz="1400" dirty="0">
                <a:solidFill>
                  <a:srgbClr val="222222"/>
                </a:solidFill>
                <a:ea typeface="Times New Roman" pitchFamily="18" charset="0"/>
                <a:cs typeface="Arial" pitchFamily="34" charset="0"/>
              </a:rPr>
              <a:t> in tempo reale (</a:t>
            </a:r>
            <a:r>
              <a:rPr lang="it-IT" altLang="it-IT" sz="1400" b="1" dirty="0">
                <a:solidFill>
                  <a:srgbClr val="222222"/>
                </a:solidFill>
                <a:ea typeface="Times New Roman" pitchFamily="18" charset="0"/>
                <a:cs typeface="Arial" pitchFamily="34" charset="0"/>
              </a:rPr>
              <a:t>backup</a:t>
            </a:r>
            <a:r>
              <a:rPr lang="it-IT" altLang="it-IT" sz="1400" dirty="0">
                <a:solidFill>
                  <a:srgbClr val="222222"/>
                </a:solidFill>
                <a:ea typeface="Times New Roman" pitchFamily="18" charset="0"/>
                <a:cs typeface="Arial" pitchFamily="34" charset="0"/>
              </a:rPr>
              <a:t>, </a:t>
            </a:r>
            <a:r>
              <a:rPr lang="it-IT" altLang="it-IT" sz="1400" b="1" dirty="0" err="1">
                <a:solidFill>
                  <a:srgbClr val="222222"/>
                </a:solidFill>
                <a:ea typeface="Times New Roman" pitchFamily="18" charset="0"/>
                <a:cs typeface="Arial" pitchFamily="34" charset="0"/>
              </a:rPr>
              <a:t>fallback</a:t>
            </a:r>
            <a:r>
              <a:rPr lang="it-IT" altLang="it-IT" sz="1400" b="1" dirty="0">
                <a:solidFill>
                  <a:srgbClr val="222222"/>
                </a:solidFill>
                <a:ea typeface="Times New Roman" pitchFamily="18" charset="0"/>
                <a:cs typeface="Arial" pitchFamily="34" charset="0"/>
              </a:rPr>
              <a:t> o estensione</a:t>
            </a:r>
            <a:r>
              <a:rPr lang="it-IT" altLang="it-IT" sz="1400" dirty="0">
                <a:solidFill>
                  <a:srgbClr val="222222"/>
                </a:solidFill>
                <a:ea typeface="Times New Roman" pitchFamily="18" charset="0"/>
                <a:cs typeface="Arial" pitchFamily="34" charset="0"/>
              </a:rPr>
              <a:t>) come già accade tuttora con le </a:t>
            </a:r>
            <a:r>
              <a:rPr lang="it-IT" altLang="it-IT" sz="1400" b="1" dirty="0">
                <a:solidFill>
                  <a:srgbClr val="222222"/>
                </a:solidFill>
                <a:ea typeface="Times New Roman" pitchFamily="18" charset="0"/>
                <a:cs typeface="Arial" pitchFamily="34" charset="0"/>
              </a:rPr>
              <a:t>radio FM</a:t>
            </a:r>
            <a:r>
              <a:rPr lang="it-IT" altLang="it-IT" sz="1400" dirty="0">
                <a:solidFill>
                  <a:srgbClr val="222222"/>
                </a:solidFill>
                <a:ea typeface="Times New Roman" pitchFamily="18" charset="0"/>
                <a:cs typeface="Arial" pitchFamily="34" charset="0"/>
              </a:rPr>
              <a:t> che subentrano automaticamente a quelle digitali </a:t>
            </a:r>
            <a:r>
              <a:rPr lang="it-IT" altLang="it-IT" sz="1400" b="1" dirty="0">
                <a:solidFill>
                  <a:srgbClr val="222222"/>
                </a:solidFill>
                <a:ea typeface="Times New Roman" pitchFamily="18" charset="0"/>
                <a:cs typeface="Arial" pitchFamily="34" charset="0"/>
              </a:rPr>
              <a:t>DAB+</a:t>
            </a:r>
            <a:r>
              <a:rPr lang="it-IT" altLang="it-IT" sz="1400" dirty="0">
                <a:solidFill>
                  <a:srgbClr val="222222"/>
                </a:solidFill>
                <a:ea typeface="Times New Roman" pitchFamily="18" charset="0"/>
                <a:cs typeface="Arial" pitchFamily="34" charset="0"/>
              </a:rPr>
              <a:t> nelle zone </a:t>
            </a:r>
            <a:r>
              <a:rPr lang="it-IT" altLang="it-IT" sz="1400" b="1" dirty="0">
                <a:solidFill>
                  <a:srgbClr val="222222"/>
                </a:solidFill>
                <a:ea typeface="Times New Roman" pitchFamily="18" charset="0"/>
                <a:cs typeface="Arial" pitchFamily="34" charset="0"/>
              </a:rPr>
              <a:t>con scarsa copertura</a:t>
            </a:r>
            <a:r>
              <a:rPr lang="it-IT" altLang="it-IT" sz="1400" dirty="0">
                <a:solidFill>
                  <a:srgbClr val="222222"/>
                </a:solidFill>
                <a:ea typeface="Times New Roman" pitchFamily="18" charset="0"/>
                <a:cs typeface="Arial" pitchFamily="34" charset="0"/>
              </a:rPr>
              <a:t>.</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Purtroppo, però, il DVB-I richiede </a:t>
            </a:r>
            <a:r>
              <a:rPr lang="it-IT" altLang="it-IT" sz="1400" b="1" dirty="0">
                <a:solidFill>
                  <a:srgbClr val="222222"/>
                </a:solidFill>
                <a:ea typeface="Times New Roman" pitchFamily="18" charset="0"/>
                <a:cs typeface="Arial" pitchFamily="34" charset="0"/>
              </a:rPr>
              <a:t>una connessione internet almeno FTTC, FWA o 4G </a:t>
            </a:r>
            <a:r>
              <a:rPr lang="it-IT" altLang="it-IT" sz="1400" dirty="0">
                <a:solidFill>
                  <a:srgbClr val="222222"/>
                </a:solidFill>
                <a:ea typeface="Times New Roman" pitchFamily="18" charset="0"/>
                <a:cs typeface="Arial" pitchFamily="34" charset="0"/>
              </a:rPr>
              <a:t>perché </a:t>
            </a:r>
            <a:r>
              <a:rPr lang="it-IT" altLang="it-IT" sz="1400" b="1" dirty="0">
                <a:solidFill>
                  <a:srgbClr val="222222"/>
                </a:solidFill>
                <a:ea typeface="Times New Roman" pitchFamily="18" charset="0"/>
                <a:cs typeface="Arial" pitchFamily="34" charset="0"/>
              </a:rPr>
              <a:t>lo streaming</a:t>
            </a:r>
            <a:r>
              <a:rPr lang="it-IT" altLang="it-IT" sz="1400" dirty="0">
                <a:solidFill>
                  <a:srgbClr val="222222"/>
                </a:solidFill>
                <a:ea typeface="Times New Roman" pitchFamily="18" charset="0"/>
                <a:cs typeface="Arial" pitchFamily="34" charset="0"/>
              </a:rPr>
              <a:t> dei canali televisivi </a:t>
            </a:r>
            <a:r>
              <a:rPr lang="it-IT" altLang="it-IT" sz="1400" b="1" dirty="0">
                <a:solidFill>
                  <a:srgbClr val="222222"/>
                </a:solidFill>
                <a:ea typeface="Times New Roman" pitchFamily="18" charset="0"/>
                <a:cs typeface="Arial" pitchFamily="34" charset="0"/>
              </a:rPr>
              <a:t>“consuma” molta banda</a:t>
            </a:r>
            <a:r>
              <a:rPr lang="it-IT" altLang="it-IT" sz="1400" dirty="0">
                <a:solidFill>
                  <a:srgbClr val="222222"/>
                </a:solidFill>
                <a:ea typeface="Times New Roman" pitchFamily="18" charset="0"/>
                <a:cs typeface="Arial" pitchFamily="34" charset="0"/>
              </a:rPr>
              <a:t>. Per chi vive in </a:t>
            </a:r>
            <a:r>
              <a:rPr lang="it-IT" altLang="it-IT" sz="1400" b="1" dirty="0">
                <a:solidFill>
                  <a:srgbClr val="222222"/>
                </a:solidFill>
                <a:ea typeface="Times New Roman" pitchFamily="18" charset="0"/>
                <a:cs typeface="Arial" pitchFamily="34" charset="0"/>
              </a:rPr>
              <a:t>città</a:t>
            </a:r>
            <a:r>
              <a:rPr lang="it-IT" altLang="it-IT" sz="1400" dirty="0">
                <a:solidFill>
                  <a:srgbClr val="222222"/>
                </a:solidFill>
                <a:ea typeface="Times New Roman" pitchFamily="18" charset="0"/>
                <a:cs typeface="Arial" pitchFamily="34" charset="0"/>
              </a:rPr>
              <a:t> (o nelle zone limitrofe) non è certo un problema, visto che ormai le reti in </a:t>
            </a:r>
            <a:r>
              <a:rPr lang="it-IT" altLang="it-IT" sz="1400" b="1" dirty="0">
                <a:solidFill>
                  <a:srgbClr val="222222"/>
                </a:solidFill>
                <a:ea typeface="Times New Roman" pitchFamily="18" charset="0"/>
                <a:cs typeface="Arial" pitchFamily="34" charset="0"/>
              </a:rPr>
              <a:t>fibra</a:t>
            </a:r>
            <a:r>
              <a:rPr lang="it-IT" altLang="it-IT" sz="1400" dirty="0">
                <a:solidFill>
                  <a:srgbClr val="222222"/>
                </a:solidFill>
                <a:ea typeface="Times New Roman" pitchFamily="18" charset="0"/>
                <a:cs typeface="Arial" pitchFamily="34" charset="0"/>
              </a:rPr>
              <a:t> (FFTH) e quelle </a:t>
            </a:r>
            <a:r>
              <a:rPr lang="it-IT" altLang="it-IT" sz="1400" b="1" dirty="0">
                <a:solidFill>
                  <a:srgbClr val="222222"/>
                </a:solidFill>
                <a:ea typeface="Times New Roman" pitchFamily="18" charset="0"/>
                <a:cs typeface="Arial" pitchFamily="34" charset="0"/>
              </a:rPr>
              <a:t>miste</a:t>
            </a:r>
            <a:r>
              <a:rPr lang="it-IT" altLang="it-IT" sz="1400" dirty="0">
                <a:solidFill>
                  <a:srgbClr val="222222"/>
                </a:solidFill>
                <a:ea typeface="Times New Roman" pitchFamily="18" charset="0"/>
                <a:cs typeface="Arial" pitchFamily="34" charset="0"/>
              </a:rPr>
              <a:t> </a:t>
            </a:r>
            <a:r>
              <a:rPr lang="it-IT" altLang="it-IT" sz="1400" b="1" dirty="0">
                <a:solidFill>
                  <a:srgbClr val="222222"/>
                </a:solidFill>
                <a:ea typeface="Times New Roman" pitchFamily="18" charset="0"/>
                <a:cs typeface="Arial" pitchFamily="34" charset="0"/>
              </a:rPr>
              <a:t>fibra-rame</a:t>
            </a:r>
            <a:r>
              <a:rPr lang="it-IT" altLang="it-IT" sz="1400" dirty="0">
                <a:solidFill>
                  <a:srgbClr val="222222"/>
                </a:solidFill>
                <a:ea typeface="Times New Roman" pitchFamily="18" charset="0"/>
                <a:cs typeface="Arial" pitchFamily="34" charset="0"/>
              </a:rPr>
              <a:t> (FTTC) sono </a:t>
            </a:r>
            <a:r>
              <a:rPr lang="it-IT" altLang="it-IT" sz="1400" b="1" dirty="0">
                <a:solidFill>
                  <a:srgbClr val="222222"/>
                </a:solidFill>
                <a:ea typeface="Times New Roman" pitchFamily="18" charset="0"/>
                <a:cs typeface="Arial" pitchFamily="34" charset="0"/>
              </a:rPr>
              <a:t>ampiamente diffuse</a:t>
            </a:r>
            <a:r>
              <a:rPr lang="it-IT" altLang="it-IT" sz="1400" dirty="0">
                <a:solidFill>
                  <a:srgbClr val="222222"/>
                </a:solidFill>
                <a:ea typeface="Times New Roman" pitchFamily="18" charset="0"/>
                <a:cs typeface="Arial" pitchFamily="34" charset="0"/>
              </a:rPr>
              <a:t>.</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Può essere invece un </a:t>
            </a:r>
            <a:r>
              <a:rPr lang="it-IT" altLang="it-IT" sz="1400" b="1" dirty="0">
                <a:solidFill>
                  <a:srgbClr val="222222"/>
                </a:solidFill>
                <a:ea typeface="Times New Roman" pitchFamily="18" charset="0"/>
                <a:cs typeface="Arial" pitchFamily="34" charset="0"/>
              </a:rPr>
              <a:t>problema</a:t>
            </a:r>
            <a:r>
              <a:rPr lang="it-IT" altLang="it-IT" sz="1400" dirty="0">
                <a:solidFill>
                  <a:srgbClr val="222222"/>
                </a:solidFill>
                <a:ea typeface="Times New Roman" pitchFamily="18" charset="0"/>
                <a:cs typeface="Arial" pitchFamily="34" charset="0"/>
              </a:rPr>
              <a:t> per coloro che vivono nelle zone dove le reti broadband sono </a:t>
            </a:r>
            <a:r>
              <a:rPr lang="it-IT" altLang="it-IT" sz="1400" b="1" dirty="0">
                <a:solidFill>
                  <a:srgbClr val="222222"/>
                </a:solidFill>
                <a:ea typeface="Times New Roman" pitchFamily="18" charset="0"/>
                <a:cs typeface="Arial" pitchFamily="34" charset="0"/>
              </a:rPr>
              <a:t>lente</a:t>
            </a:r>
            <a:r>
              <a:rPr lang="it-IT" altLang="it-IT" sz="1400" dirty="0">
                <a:solidFill>
                  <a:srgbClr val="222222"/>
                </a:solidFill>
                <a:ea typeface="Times New Roman" pitchFamily="18" charset="0"/>
                <a:cs typeface="Arial" pitchFamily="34" charset="0"/>
              </a:rPr>
              <a:t>, ormai </a:t>
            </a:r>
            <a:r>
              <a:rPr lang="it-IT" altLang="it-IT" sz="1400" b="1" dirty="0">
                <a:solidFill>
                  <a:srgbClr val="222222"/>
                </a:solidFill>
                <a:ea typeface="Times New Roman" pitchFamily="18" charset="0"/>
                <a:cs typeface="Arial" pitchFamily="34" charset="0"/>
              </a:rPr>
              <a:t>sature</a:t>
            </a:r>
            <a:r>
              <a:rPr lang="it-IT" altLang="it-IT" sz="1400" dirty="0">
                <a:solidFill>
                  <a:srgbClr val="222222"/>
                </a:solidFill>
                <a:ea typeface="Times New Roman" pitchFamily="18" charset="0"/>
                <a:cs typeface="Arial" pitchFamily="34" charset="0"/>
              </a:rPr>
              <a:t> o addirittura </a:t>
            </a:r>
            <a:r>
              <a:rPr lang="it-IT" altLang="it-IT" sz="1400" b="1" dirty="0">
                <a:solidFill>
                  <a:srgbClr val="222222"/>
                </a:solidFill>
                <a:ea typeface="Times New Roman" pitchFamily="18" charset="0"/>
                <a:cs typeface="Arial" pitchFamily="34" charset="0"/>
              </a:rPr>
              <a:t>assenti</a:t>
            </a:r>
            <a:r>
              <a:rPr lang="it-IT" altLang="it-IT" sz="1400" dirty="0">
                <a:solidFill>
                  <a:srgbClr val="222222"/>
                </a:solidFill>
                <a:ea typeface="Times New Roman" pitchFamily="18" charset="0"/>
                <a:cs typeface="Arial" pitchFamily="34" charset="0"/>
              </a:rPr>
              <a:t>. In questi casi la </a:t>
            </a:r>
            <a:r>
              <a:rPr lang="it-IT" altLang="it-IT" sz="1400" b="1" dirty="0">
                <a:solidFill>
                  <a:srgbClr val="222222"/>
                </a:solidFill>
                <a:ea typeface="Times New Roman" pitchFamily="18" charset="0"/>
                <a:cs typeface="Arial" pitchFamily="34" charset="0"/>
              </a:rPr>
              <a:t>copertura del DVB-T/T2 è spesso migliore</a:t>
            </a:r>
            <a:r>
              <a:rPr lang="it-IT" altLang="it-IT" sz="1400" dirty="0">
                <a:solidFill>
                  <a:srgbClr val="222222"/>
                </a:solidFill>
                <a:ea typeface="Times New Roman" pitchFamily="18" charset="0"/>
                <a:cs typeface="Arial" pitchFamily="34" charset="0"/>
              </a:rPr>
              <a:t> mentre quella del </a:t>
            </a:r>
            <a:r>
              <a:rPr lang="it-IT" altLang="it-IT" sz="1400" b="1" dirty="0">
                <a:solidFill>
                  <a:srgbClr val="222222"/>
                </a:solidFill>
                <a:ea typeface="Times New Roman" pitchFamily="18" charset="0"/>
                <a:cs typeface="Arial" pitchFamily="34" charset="0"/>
              </a:rPr>
              <a:t>DVB-S/S2</a:t>
            </a:r>
            <a:r>
              <a:rPr lang="it-IT" altLang="it-IT" sz="1400" dirty="0">
                <a:solidFill>
                  <a:srgbClr val="222222"/>
                </a:solidFill>
                <a:ea typeface="Times New Roman" pitchFamily="18" charset="0"/>
                <a:cs typeface="Arial" pitchFamily="34" charset="0"/>
              </a:rPr>
              <a:t> è addirittura </a:t>
            </a:r>
            <a:r>
              <a:rPr lang="it-IT" altLang="it-IT" sz="1400" b="1" dirty="0">
                <a:solidFill>
                  <a:srgbClr val="222222"/>
                </a:solidFill>
                <a:ea typeface="Times New Roman" pitchFamily="18" charset="0"/>
                <a:cs typeface="Arial" pitchFamily="34" charset="0"/>
              </a:rPr>
              <a:t>garantita al 100% su tutto il territorio</a:t>
            </a:r>
            <a:r>
              <a:rPr lang="it-IT" altLang="it-IT" sz="1400" dirty="0">
                <a:solidFill>
                  <a:srgbClr val="222222"/>
                </a:solidFill>
                <a:ea typeface="Times New Roman" pitchFamily="18" charset="0"/>
                <a:cs typeface="Arial" pitchFamily="34" charset="0"/>
              </a:rPr>
              <a:t> (il satellite arriva ovunque).</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dirty="0">
                <a:solidFill>
                  <a:srgbClr val="222222"/>
                </a:solidFill>
                <a:ea typeface="Times New Roman" pitchFamily="18" charset="0"/>
                <a:cs typeface="Arial" pitchFamily="34" charset="0"/>
              </a:rPr>
              <a:t>Il </a:t>
            </a:r>
            <a:r>
              <a:rPr lang="it-IT" altLang="it-IT" sz="1400" b="1" dirty="0">
                <a:solidFill>
                  <a:srgbClr val="222222"/>
                </a:solidFill>
                <a:ea typeface="Times New Roman" pitchFamily="18" charset="0"/>
                <a:cs typeface="Arial" pitchFamily="34" charset="0"/>
              </a:rPr>
              <a:t>DVB-I</a:t>
            </a:r>
            <a:r>
              <a:rPr lang="it-IT" altLang="it-IT" sz="1400" dirty="0">
                <a:solidFill>
                  <a:srgbClr val="222222"/>
                </a:solidFill>
                <a:ea typeface="Times New Roman" pitchFamily="18" charset="0"/>
                <a:cs typeface="Arial" pitchFamily="34" charset="0"/>
              </a:rPr>
              <a:t> è stato uno degli </a:t>
            </a:r>
            <a:r>
              <a:rPr lang="it-IT" altLang="it-IT" sz="1400" b="1" dirty="0">
                <a:solidFill>
                  <a:srgbClr val="222222"/>
                </a:solidFill>
                <a:ea typeface="Times New Roman" pitchFamily="18" charset="0"/>
                <a:cs typeface="Arial" pitchFamily="34" charset="0"/>
              </a:rPr>
              <a:t>argomenti più discussi</a:t>
            </a:r>
            <a:r>
              <a:rPr lang="it-IT" altLang="it-IT" sz="1400" dirty="0">
                <a:solidFill>
                  <a:srgbClr val="222222"/>
                </a:solidFill>
                <a:ea typeface="Times New Roman" pitchFamily="18" charset="0"/>
                <a:cs typeface="Arial" pitchFamily="34" charset="0"/>
              </a:rPr>
              <a:t> durante il </a:t>
            </a:r>
            <a:r>
              <a:rPr lang="it-IT" altLang="it-IT" sz="1400" b="1" dirty="0">
                <a:solidFill>
                  <a:srgbClr val="222222"/>
                </a:solidFill>
                <a:ea typeface="Times New Roman" pitchFamily="18" charset="0"/>
                <a:cs typeface="Arial" pitchFamily="34" charset="0"/>
              </a:rPr>
              <a:t>convegno</a:t>
            </a:r>
            <a:r>
              <a:rPr lang="it-IT" altLang="it-IT" sz="1400" dirty="0">
                <a:solidFill>
                  <a:srgbClr val="222222"/>
                </a:solidFill>
                <a:ea typeface="Times New Roman" pitchFamily="18" charset="0"/>
                <a:cs typeface="Arial" pitchFamily="34" charset="0"/>
              </a:rPr>
              <a:t> “</a:t>
            </a:r>
            <a:r>
              <a:rPr lang="it-IT" altLang="it-IT" sz="1400" b="1" dirty="0">
                <a:solidFill>
                  <a:srgbClr val="CC1235"/>
                </a:solidFill>
                <a:ea typeface="Times New Roman" pitchFamily="18" charset="0"/>
                <a:cs typeface="Arial" pitchFamily="34" charset="0"/>
                <a:hlinkClick r:id="rId5"/>
              </a:rPr>
              <a:t>HDFI </a:t>
            </a:r>
            <a:r>
              <a:rPr lang="it-IT" altLang="it-IT" sz="1400" b="1" dirty="0" err="1">
                <a:solidFill>
                  <a:srgbClr val="CC1235"/>
                </a:solidFill>
                <a:ea typeface="Times New Roman" pitchFamily="18" charset="0"/>
                <a:cs typeface="Arial" pitchFamily="34" charset="0"/>
                <a:hlinkClick r:id="rId5"/>
              </a:rPr>
              <a:t>Innovation</a:t>
            </a:r>
            <a:r>
              <a:rPr lang="it-IT" altLang="it-IT" sz="1400" b="1" dirty="0">
                <a:solidFill>
                  <a:srgbClr val="CC1235"/>
                </a:solidFill>
                <a:ea typeface="Times New Roman" pitchFamily="18" charset="0"/>
                <a:cs typeface="Arial" pitchFamily="34" charset="0"/>
                <a:hlinkClick r:id="rId5"/>
              </a:rPr>
              <a:t> </a:t>
            </a:r>
            <a:r>
              <a:rPr lang="it-IT" altLang="it-IT" sz="1400" b="1" dirty="0" err="1">
                <a:solidFill>
                  <a:srgbClr val="CC1235"/>
                </a:solidFill>
                <a:ea typeface="Times New Roman" pitchFamily="18" charset="0"/>
                <a:cs typeface="Arial" pitchFamily="34" charset="0"/>
                <a:hlinkClick r:id="rId5"/>
              </a:rPr>
              <a:t>Day</a:t>
            </a:r>
            <a:r>
              <a:rPr lang="it-IT" altLang="it-IT" sz="1400" b="1" dirty="0">
                <a:solidFill>
                  <a:srgbClr val="CC1235"/>
                </a:solidFill>
                <a:ea typeface="Times New Roman" pitchFamily="18" charset="0"/>
                <a:cs typeface="Arial" pitchFamily="34" charset="0"/>
                <a:hlinkClick r:id="rId5"/>
              </a:rPr>
              <a:t> 2022</a:t>
            </a:r>
            <a:r>
              <a:rPr lang="it-IT" altLang="it-IT" sz="1400" dirty="0">
                <a:solidFill>
                  <a:srgbClr val="222222"/>
                </a:solidFill>
                <a:ea typeface="Times New Roman" pitchFamily="18" charset="0"/>
                <a:cs typeface="Arial" pitchFamily="34" charset="0"/>
              </a:rPr>
              <a:t>” organizzato alcune settimane fa da </a:t>
            </a:r>
            <a:r>
              <a:rPr lang="it-IT" altLang="it-IT" sz="1400" b="1" dirty="0">
                <a:solidFill>
                  <a:srgbClr val="CC1235"/>
                </a:solidFill>
                <a:ea typeface="Times New Roman" pitchFamily="18" charset="0"/>
                <a:cs typeface="Arial" pitchFamily="34" charset="0"/>
                <a:hlinkClick r:id="rId6"/>
              </a:rPr>
              <a:t>HD Forum Italia</a:t>
            </a:r>
            <a:r>
              <a:rPr lang="it-IT" altLang="it-IT" sz="1400" dirty="0">
                <a:solidFill>
                  <a:srgbClr val="222222"/>
                </a:solidFill>
                <a:ea typeface="Times New Roman" pitchFamily="18" charset="0"/>
                <a:cs typeface="Arial" pitchFamily="34" charset="0"/>
              </a:rPr>
              <a:t> (</a:t>
            </a:r>
            <a:r>
              <a:rPr lang="it-IT" altLang="it-IT" sz="1400" b="1" dirty="0">
                <a:solidFill>
                  <a:srgbClr val="222222"/>
                </a:solidFill>
                <a:ea typeface="Times New Roman" pitchFamily="18" charset="0"/>
                <a:cs typeface="Arial" pitchFamily="34" charset="0"/>
              </a:rPr>
              <a:t>HDFI</a:t>
            </a:r>
            <a:r>
              <a:rPr lang="it-IT" altLang="it-IT" sz="1400" dirty="0">
                <a:solidFill>
                  <a:srgbClr val="222222"/>
                </a:solidFill>
                <a:ea typeface="Times New Roman" pitchFamily="18" charset="0"/>
                <a:cs typeface="Arial" pitchFamily="34" charset="0"/>
              </a:rPr>
              <a:t>), il gruppo che riunisce una ventina di società leader dei mercati del </a:t>
            </a:r>
            <a:r>
              <a:rPr lang="it-IT" altLang="it-IT" sz="1400" dirty="0" err="1">
                <a:solidFill>
                  <a:srgbClr val="222222"/>
                </a:solidFill>
                <a:ea typeface="Times New Roman" pitchFamily="18" charset="0"/>
                <a:cs typeface="Arial" pitchFamily="34" charset="0"/>
              </a:rPr>
              <a:t>broadcasting</a:t>
            </a:r>
            <a:r>
              <a:rPr lang="it-IT" altLang="it-IT" sz="1400" dirty="0">
                <a:solidFill>
                  <a:srgbClr val="222222"/>
                </a:solidFill>
                <a:ea typeface="Times New Roman" pitchFamily="18" charset="0"/>
                <a:cs typeface="Arial" pitchFamily="34" charset="0"/>
              </a:rPr>
              <a:t>, dell’audiovisivo e delle telecomunicazioni.</a:t>
            </a:r>
            <a:endParaRPr lang="it-IT" altLang="it-IT" sz="1400" dirty="0">
              <a:ea typeface="Times New Roman" pitchFamily="18" charset="0"/>
              <a:cs typeface="Arial" pitchFamily="34" charset="0"/>
            </a:endParaRPr>
          </a:p>
          <a:p>
            <a:pPr lvl="0" algn="just" eaLnBrk="0" fontAlgn="base" hangingPunct="0">
              <a:spcBef>
                <a:spcPct val="0"/>
              </a:spcBef>
              <a:spcAft>
                <a:spcPct val="0"/>
              </a:spcAft>
              <a:tabLst>
                <a:tab pos="2124075" algn="l"/>
              </a:tabLst>
            </a:pPr>
            <a:r>
              <a:rPr lang="it-IT" altLang="it-IT" sz="1400" b="1" dirty="0">
                <a:solidFill>
                  <a:srgbClr val="222222"/>
                </a:solidFill>
                <a:ea typeface="Times New Roman" pitchFamily="18" charset="0"/>
                <a:cs typeface="Arial" pitchFamily="34" charset="0"/>
              </a:rPr>
              <a:t>Mediaset</a:t>
            </a:r>
            <a:r>
              <a:rPr lang="it-IT" altLang="it-IT" sz="1400" dirty="0">
                <a:solidFill>
                  <a:srgbClr val="222222"/>
                </a:solidFill>
                <a:ea typeface="Times New Roman" pitchFamily="18" charset="0"/>
                <a:cs typeface="Arial" pitchFamily="34" charset="0"/>
              </a:rPr>
              <a:t> ha presentato la propria </a:t>
            </a:r>
            <a:r>
              <a:rPr lang="it-IT" altLang="it-IT" sz="1400" b="1" dirty="0">
                <a:solidFill>
                  <a:srgbClr val="CC1235"/>
                </a:solidFill>
                <a:ea typeface="Times New Roman" pitchFamily="18" charset="0"/>
                <a:cs typeface="Arial" pitchFamily="34" charset="0"/>
                <a:hlinkClick r:id="rId7"/>
              </a:rPr>
              <a:t>sperimentazione DVB-I</a:t>
            </a:r>
            <a:r>
              <a:rPr lang="it-IT" altLang="it-IT" sz="1400" dirty="0">
                <a:solidFill>
                  <a:srgbClr val="222222"/>
                </a:solidFill>
                <a:ea typeface="Times New Roman" pitchFamily="18" charset="0"/>
                <a:cs typeface="Arial" pitchFamily="34" charset="0"/>
              </a:rPr>
              <a:t> anticipando le date e le modalità di svolgimento del suo market trial. I </a:t>
            </a:r>
            <a:r>
              <a:rPr lang="it-IT" altLang="it-IT" sz="1400" b="1" dirty="0">
                <a:solidFill>
                  <a:srgbClr val="222222"/>
                </a:solidFill>
                <a:ea typeface="Times New Roman" pitchFamily="18" charset="0"/>
                <a:cs typeface="Arial" pitchFamily="34" charset="0"/>
              </a:rPr>
              <a:t>test di trasmissione in DVB-I</a:t>
            </a:r>
            <a:r>
              <a:rPr lang="it-IT" altLang="it-IT" sz="1400" dirty="0">
                <a:solidFill>
                  <a:srgbClr val="222222"/>
                </a:solidFill>
                <a:ea typeface="Times New Roman" pitchFamily="18" charset="0"/>
                <a:cs typeface="Arial" pitchFamily="34" charset="0"/>
              </a:rPr>
              <a:t> inizieranno a </a:t>
            </a:r>
            <a:r>
              <a:rPr lang="it-IT" altLang="it-IT" sz="1400" b="1" dirty="0">
                <a:solidFill>
                  <a:srgbClr val="222222"/>
                </a:solidFill>
                <a:ea typeface="Times New Roman" pitchFamily="18" charset="0"/>
                <a:cs typeface="Arial" pitchFamily="34" charset="0"/>
              </a:rPr>
              <a:t>marzo-aprile 2023</a:t>
            </a:r>
            <a:r>
              <a:rPr lang="it-IT" altLang="it-IT" sz="1400" dirty="0">
                <a:solidFill>
                  <a:srgbClr val="222222"/>
                </a:solidFill>
                <a:ea typeface="Times New Roman" pitchFamily="18" charset="0"/>
                <a:cs typeface="Arial" pitchFamily="34" charset="0"/>
              </a:rPr>
              <a:t> e riguarderanno </a:t>
            </a:r>
            <a:r>
              <a:rPr lang="it-IT" altLang="it-IT" sz="1400" b="1" dirty="0">
                <a:solidFill>
                  <a:srgbClr val="222222"/>
                </a:solidFill>
                <a:ea typeface="Times New Roman" pitchFamily="18" charset="0"/>
                <a:cs typeface="Arial" pitchFamily="34" charset="0"/>
              </a:rPr>
              <a:t>quattro canali </a:t>
            </a:r>
            <a:r>
              <a:rPr lang="it-IT" altLang="it-IT" sz="1400" dirty="0">
                <a:solidFill>
                  <a:srgbClr val="222222"/>
                </a:solidFill>
                <a:ea typeface="Times New Roman" pitchFamily="18" charset="0"/>
                <a:cs typeface="Arial" pitchFamily="34" charset="0"/>
              </a:rPr>
              <a:t>generalisti del biscione: </a:t>
            </a:r>
            <a:r>
              <a:rPr lang="it-IT" altLang="it-IT" sz="1400" b="1" dirty="0">
                <a:solidFill>
                  <a:srgbClr val="222222"/>
                </a:solidFill>
                <a:ea typeface="Times New Roman" pitchFamily="18" charset="0"/>
                <a:cs typeface="Arial" pitchFamily="34" charset="0"/>
              </a:rPr>
              <a:t>Canale 5, Rete 4, Italia 1 e Mediaset 20</a:t>
            </a:r>
            <a:r>
              <a:rPr lang="it-IT" altLang="it-IT" sz="1400" dirty="0">
                <a:solidFill>
                  <a:srgbClr val="222222"/>
                </a:solidFill>
                <a:ea typeface="Times New Roman" pitchFamily="18" charset="0"/>
                <a:cs typeface="Arial" pitchFamily="34" charset="0"/>
              </a:rPr>
              <a:t>.</a:t>
            </a:r>
            <a:endParaRPr lang="it-IT" sz="1400" dirty="0"/>
          </a:p>
        </p:txBody>
      </p:sp>
    </p:spTree>
    <p:extLst>
      <p:ext uri="{BB962C8B-B14F-4D97-AF65-F5344CB8AC3E}">
        <p14:creationId xmlns:p14="http://schemas.microsoft.com/office/powerpoint/2010/main" val="6612609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69006"/>
            <a:ext cx="755645" cy="6788993"/>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53</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ttangolo 8"/>
          <p:cNvSpPr/>
          <p:nvPr/>
        </p:nvSpPr>
        <p:spPr>
          <a:xfrm>
            <a:off x="1115616" y="69007"/>
            <a:ext cx="7200800" cy="5355312"/>
          </a:xfrm>
          <a:prstGeom prst="rect">
            <a:avLst/>
          </a:prstGeom>
        </p:spPr>
        <p:txBody>
          <a:bodyPr wrap="square">
            <a:spAutoFit/>
          </a:bodyPr>
          <a:lstStyle/>
          <a:p>
            <a:pPr lvl="0" algn="just" fontAlgn="base">
              <a:spcBef>
                <a:spcPct val="0"/>
              </a:spcBef>
              <a:spcAft>
                <a:spcPct val="0"/>
              </a:spcAft>
              <a:tabLst>
                <a:tab pos="2124075" algn="l"/>
              </a:tabLst>
            </a:pPr>
            <a:endParaRPr lang="it-IT" sz="1400" dirty="0" smtClean="0"/>
          </a:p>
          <a:p>
            <a:pPr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4800" dirty="0"/>
          </a:p>
        </p:txBody>
      </p:sp>
      <p:pic>
        <p:nvPicPr>
          <p:cNvPr id="1033" name="Picture 9" descr="C:\Users\Utente\Downloads\IMG-20241118-WA000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44414" y="116632"/>
            <a:ext cx="3835828" cy="5114438"/>
          </a:xfrm>
          <a:prstGeom prst="rect">
            <a:avLst/>
          </a:prstGeom>
          <a:noFill/>
          <a:extLst>
            <a:ext uri="{909E8E84-426E-40DD-AFC4-6F175D3DCCD1}">
              <a14:hiddenFill xmlns:a14="http://schemas.microsoft.com/office/drawing/2010/main">
                <a:solidFill>
                  <a:srgbClr val="FFFFFF"/>
                </a:solidFill>
              </a14:hiddenFill>
            </a:ext>
          </a:extLst>
        </p:spPr>
      </p:pic>
      <p:sp>
        <p:nvSpPr>
          <p:cNvPr id="3" name="Rettangolo 2"/>
          <p:cNvSpPr/>
          <p:nvPr/>
        </p:nvSpPr>
        <p:spPr>
          <a:xfrm>
            <a:off x="971600" y="116632"/>
            <a:ext cx="3740823" cy="6401753"/>
          </a:xfrm>
          <a:prstGeom prst="rect">
            <a:avLst/>
          </a:prstGeom>
        </p:spPr>
        <p:txBody>
          <a:bodyPr wrap="square">
            <a:spAutoFit/>
          </a:bodyPr>
          <a:lstStyle/>
          <a:p>
            <a:pPr algn="just"/>
            <a:r>
              <a:rPr lang="it-IT" sz="1400" b="1" dirty="0" smtClean="0"/>
              <a:t>Terminale satellitare trasportabile</a:t>
            </a:r>
          </a:p>
          <a:p>
            <a:pPr algn="just"/>
            <a:r>
              <a:rPr lang="it-IT" sz="1400" b="1" dirty="0" smtClean="0"/>
              <a:t>TST 301/B </a:t>
            </a:r>
            <a:r>
              <a:rPr lang="it-IT" sz="1400" b="1" dirty="0" err="1" smtClean="0"/>
              <a:t>Lightweight</a:t>
            </a:r>
            <a:endParaRPr lang="it-IT" sz="1400" b="1" dirty="0" smtClean="0"/>
          </a:p>
          <a:p>
            <a:pPr algn="just"/>
            <a:r>
              <a:rPr lang="it-IT" sz="1400" dirty="0" smtClean="0"/>
              <a:t>Nell’ambito dei sistemi satellitari per i collegamenti a lunga distanza in dotazione alle </a:t>
            </a:r>
            <a:r>
              <a:rPr lang="it-IT" sz="1400" dirty="0" err="1" smtClean="0"/>
              <a:t>unita’</a:t>
            </a:r>
            <a:r>
              <a:rPr lang="it-IT" sz="1400" dirty="0" smtClean="0"/>
              <a:t> C5 di supporto alla manovra vi è il TST 301/B </a:t>
            </a:r>
            <a:r>
              <a:rPr lang="it-IT" sz="1400" dirty="0" err="1" smtClean="0"/>
              <a:t>lightweight</a:t>
            </a:r>
            <a:r>
              <a:rPr lang="it-IT" sz="1400" dirty="0" smtClean="0"/>
              <a:t> ideale per le proiezioni </a:t>
            </a:r>
            <a:r>
              <a:rPr lang="it-IT" sz="1400" dirty="0" err="1" smtClean="0"/>
              <a:t>early</a:t>
            </a:r>
            <a:r>
              <a:rPr lang="it-IT" sz="1400" dirty="0" smtClean="0"/>
              <a:t> entry con equipaggio non inferiore alle 2 persone. Il TST 301/B è un terminale satellitare trasportabile su colli tipo MAN-</a:t>
            </a:r>
            <a:r>
              <a:rPr lang="it-IT" sz="1400" dirty="0" err="1" smtClean="0"/>
              <a:t>Portable</a:t>
            </a:r>
            <a:r>
              <a:rPr lang="it-IT" sz="1400" dirty="0" smtClean="0"/>
              <a:t> in funzione del peso (</a:t>
            </a:r>
            <a:r>
              <a:rPr lang="it-IT" sz="1400" dirty="0" err="1" smtClean="0"/>
              <a:t>lightweight</a:t>
            </a:r>
            <a:r>
              <a:rPr lang="it-IT" sz="1400" dirty="0" smtClean="0"/>
              <a:t>) e delle dimensioni particolarmente contenute (parabola scomponibile in fibra di carbonio da 96 cm con illuminazione diretta prime  focus)</a:t>
            </a:r>
          </a:p>
          <a:p>
            <a:pPr algn="just"/>
            <a:r>
              <a:rPr lang="it-IT" sz="1400" dirty="0" smtClean="0"/>
              <a:t>Aviotrasportabile/elitrasportabile e aviolanciabile con una preventiva preparazione. E’ in grado di operare su tre differenti bande (tri-banda): Banda X(satelliti militari), banda Ku(satelliti commerciali)e banda ka(satelliti civili e militari </a:t>
            </a:r>
            <a:r>
              <a:rPr lang="it-IT" sz="1400" dirty="0" err="1" smtClean="0"/>
              <a:t>dual</a:t>
            </a:r>
            <a:r>
              <a:rPr lang="it-IT" sz="1400" dirty="0" smtClean="0"/>
              <a:t> use)con </a:t>
            </a:r>
            <a:r>
              <a:rPr lang="it-IT" sz="1400" dirty="0" err="1" smtClean="0"/>
              <a:t>capacita’</a:t>
            </a:r>
            <a:r>
              <a:rPr lang="it-IT" sz="1400" dirty="0" smtClean="0"/>
              <a:t> di gestire molteplici </a:t>
            </a:r>
            <a:r>
              <a:rPr lang="it-IT" sz="1400" dirty="0" err="1" smtClean="0"/>
              <a:t>modalita’</a:t>
            </a:r>
            <a:r>
              <a:rPr lang="it-IT" sz="1400" dirty="0" smtClean="0"/>
              <a:t> di collegamento tra cui FDMA(</a:t>
            </a:r>
            <a:r>
              <a:rPr lang="it-IT" sz="1400" dirty="0" err="1"/>
              <a:t>F</a:t>
            </a:r>
            <a:r>
              <a:rPr lang="it-IT" sz="1400" dirty="0" err="1" smtClean="0"/>
              <a:t>requency</a:t>
            </a:r>
            <a:r>
              <a:rPr lang="it-IT" sz="1400" dirty="0" smtClean="0"/>
              <a:t> </a:t>
            </a:r>
            <a:r>
              <a:rPr lang="it-IT" sz="1400" dirty="0" err="1"/>
              <a:t>D</a:t>
            </a:r>
            <a:r>
              <a:rPr lang="it-IT" sz="1400" dirty="0" err="1" smtClean="0"/>
              <a:t>ivision</a:t>
            </a:r>
            <a:r>
              <a:rPr lang="it-IT" sz="1400" dirty="0" smtClean="0"/>
              <a:t> Multiple </a:t>
            </a:r>
            <a:r>
              <a:rPr lang="it-IT" sz="1400" dirty="0"/>
              <a:t>A</a:t>
            </a:r>
            <a:r>
              <a:rPr lang="it-IT" sz="1400" dirty="0" smtClean="0"/>
              <a:t>ccess) e DVB(Digital Video </a:t>
            </a:r>
            <a:r>
              <a:rPr lang="it-IT" sz="1400" dirty="0" err="1" smtClean="0"/>
              <a:t>Broadcasting</a:t>
            </a:r>
            <a:r>
              <a:rPr lang="it-IT" sz="1400" dirty="0" smtClean="0"/>
              <a:t>)</a:t>
            </a:r>
            <a:endParaRPr lang="it-IT" sz="1400" dirty="0"/>
          </a:p>
          <a:p>
            <a:pPr algn="just"/>
            <a:r>
              <a:rPr lang="it-IT" sz="1400" dirty="0"/>
              <a:t>i</a:t>
            </a:r>
            <a:r>
              <a:rPr lang="it-IT" sz="1400" dirty="0" smtClean="0"/>
              <a:t>n un’unica banda di funzionamento tramite i due flussi satellitari realizzabili di tipo FDMA e DVB(sullo stesso satellite). </a:t>
            </a:r>
            <a:r>
              <a:rPr lang="it-IT" sz="1400" dirty="0" err="1" smtClean="0"/>
              <a:t>Peculiarita’</a:t>
            </a:r>
            <a:r>
              <a:rPr lang="it-IT" sz="1400" dirty="0" smtClean="0"/>
              <a:t> è la </a:t>
            </a:r>
            <a:r>
              <a:rPr lang="it-IT" sz="1400" dirty="0" err="1" smtClean="0"/>
              <a:t>rapidita’</a:t>
            </a:r>
            <a:r>
              <a:rPr lang="it-IT" sz="1400" dirty="0" smtClean="0"/>
              <a:t> nell’ installazione(stimata in un tempo massimo di 10min.) tale da permettere il facile dispiegamento, ripiegamento e </a:t>
            </a:r>
            <a:r>
              <a:rPr lang="it-IT" sz="1400" dirty="0" err="1" smtClean="0"/>
              <a:t>facilita’</a:t>
            </a:r>
            <a:r>
              <a:rPr lang="it-IT" sz="1400" dirty="0" smtClean="0"/>
              <a:t> di resa</a:t>
            </a:r>
            <a:endParaRPr lang="it-IT" dirty="0"/>
          </a:p>
          <a:p>
            <a:endParaRPr lang="it-IT" dirty="0"/>
          </a:p>
        </p:txBody>
      </p:sp>
    </p:spTree>
    <p:extLst>
      <p:ext uri="{BB962C8B-B14F-4D97-AF65-F5344CB8AC3E}">
        <p14:creationId xmlns:p14="http://schemas.microsoft.com/office/powerpoint/2010/main" val="15042875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69006"/>
            <a:ext cx="755645" cy="6788993"/>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54</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ttangolo 8"/>
          <p:cNvSpPr/>
          <p:nvPr/>
        </p:nvSpPr>
        <p:spPr>
          <a:xfrm>
            <a:off x="1115616" y="69007"/>
            <a:ext cx="7272808" cy="8586966"/>
          </a:xfrm>
          <a:prstGeom prst="rect">
            <a:avLst/>
          </a:prstGeom>
        </p:spPr>
        <p:txBody>
          <a:bodyPr wrap="square">
            <a:spAutoFit/>
          </a:bodyPr>
          <a:lstStyle/>
          <a:p>
            <a:pPr algn="just"/>
            <a:r>
              <a:rPr lang="it-IT" sz="1400" dirty="0"/>
              <a:t>dei servizi(Easy </a:t>
            </a:r>
            <a:r>
              <a:rPr lang="it-IT" sz="1400" dirty="0" err="1"/>
              <a:t>Deployable</a:t>
            </a:r>
            <a:r>
              <a:rPr lang="it-IT" sz="1400" dirty="0"/>
              <a:t>) attraverso l’estrazione diretta  delle utenze </a:t>
            </a:r>
            <a:r>
              <a:rPr lang="it-IT" sz="1400" dirty="0" smtClean="0"/>
              <a:t>protette </a:t>
            </a:r>
            <a:r>
              <a:rPr lang="it-IT" sz="1400" dirty="0"/>
              <a:t>(</a:t>
            </a:r>
            <a:r>
              <a:rPr lang="it-IT" sz="1400" dirty="0" err="1"/>
              <a:t>encrypted</a:t>
            </a:r>
            <a:r>
              <a:rPr lang="it-IT" sz="1400" dirty="0"/>
              <a:t>) di tipo voce, dati e  video su interfacce di tipo Ethernet o seriali. L’alimentazione è garantita  attraverso l’impiego combinato di un sistema di </a:t>
            </a:r>
            <a:r>
              <a:rPr lang="it-IT" sz="1400" dirty="0" err="1"/>
              <a:t>continuita’</a:t>
            </a:r>
            <a:r>
              <a:rPr lang="it-IT" sz="1400" dirty="0"/>
              <a:t>(UPS)  ultracompatto in serie al gruppo elettrogeno multi </a:t>
            </a:r>
            <a:r>
              <a:rPr lang="it-IT" sz="1400" dirty="0" smtClean="0"/>
              <a:t>combustibile a </a:t>
            </a:r>
            <a:r>
              <a:rPr lang="it-IT" sz="1400" dirty="0"/>
              <a:t>tecnologia inverter in dotazione.</a:t>
            </a:r>
          </a:p>
          <a:p>
            <a:endParaRPr lang="it-IT" sz="1400" dirty="0" smtClean="0"/>
          </a:p>
          <a:p>
            <a:endParaRPr lang="it-IT" sz="1400" dirty="0"/>
          </a:p>
          <a:p>
            <a:endParaRPr lang="it-IT" sz="1400" dirty="0" smtClean="0"/>
          </a:p>
          <a:p>
            <a:r>
              <a:rPr lang="it-IT" sz="1400" dirty="0" smtClean="0"/>
              <a:t>“</a:t>
            </a:r>
            <a:r>
              <a:rPr lang="it-IT" sz="2800" dirty="0"/>
              <a:t>Il genio non esiste” </a:t>
            </a:r>
          </a:p>
          <a:p>
            <a:r>
              <a:rPr lang="it-IT" sz="2800" dirty="0"/>
              <a:t>“Il genio è soltanto la </a:t>
            </a:r>
            <a:r>
              <a:rPr lang="it-IT" sz="2800" dirty="0" err="1"/>
              <a:t>capacita’</a:t>
            </a:r>
            <a:r>
              <a:rPr lang="it-IT" sz="2800" dirty="0"/>
              <a:t> dell’applicazione continua al proprio lavoro”</a:t>
            </a:r>
          </a:p>
          <a:p>
            <a:pPr lvl="0" algn="just" fontAlgn="base">
              <a:spcBef>
                <a:spcPct val="0"/>
              </a:spcBef>
              <a:spcAft>
                <a:spcPct val="0"/>
              </a:spcAft>
              <a:tabLst>
                <a:tab pos="2124075" algn="l"/>
              </a:tabLst>
            </a:pPr>
            <a:r>
              <a:rPr lang="it-IT" sz="1400" dirty="0" smtClean="0"/>
              <a:t>Guglielmo Marconi</a:t>
            </a:r>
          </a:p>
          <a:p>
            <a:pPr lvl="0" algn="just" fontAlgn="base">
              <a:spcBef>
                <a:spcPct val="0"/>
              </a:spcBef>
              <a:spcAft>
                <a:spcPct val="0"/>
              </a:spcAft>
              <a:tabLst>
                <a:tab pos="2124075" algn="l"/>
              </a:tabLst>
            </a:pPr>
            <a:endParaRPr lang="it-IT" sz="1400" dirty="0"/>
          </a:p>
          <a:p>
            <a:pPr algn="just" fontAlgn="base">
              <a:spcBef>
                <a:spcPct val="0"/>
              </a:spcBef>
              <a:spcAft>
                <a:spcPct val="0"/>
              </a:spcAft>
              <a:tabLst>
                <a:tab pos="2124075" algn="l"/>
              </a:tabLst>
            </a:pPr>
            <a:endParaRPr lang="it-IT" sz="1400" dirty="0"/>
          </a:p>
          <a:p>
            <a:pPr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4800" dirty="0"/>
          </a:p>
        </p:txBody>
      </p:sp>
    </p:spTree>
    <p:extLst>
      <p:ext uri="{BB962C8B-B14F-4D97-AF65-F5344CB8AC3E}">
        <p14:creationId xmlns:p14="http://schemas.microsoft.com/office/powerpoint/2010/main" val="37937631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69006"/>
            <a:ext cx="755645" cy="6788993"/>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smtClean="0">
                <a:solidFill>
                  <a:srgbClr val="003399"/>
                </a:solidFill>
                <a:latin typeface="Arial" pitchFamily="34" charset="0"/>
                <a:cs typeface="Arial" pitchFamily="34" charset="0"/>
              </a:rPr>
              <a:t>19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11 </a:t>
            </a:r>
            <a:r>
              <a:rPr lang="it-IT" sz="1000" dirty="0">
                <a:solidFill>
                  <a:srgbClr val="003399"/>
                </a:solidFill>
                <a:latin typeface="Arial" pitchFamily="34" charset="0"/>
                <a:cs typeface="Arial" pitchFamily="34" charset="0"/>
              </a:rPr>
              <a:t>/ </a:t>
            </a:r>
            <a:r>
              <a:rPr lang="it-IT" sz="1000" dirty="0" smtClean="0">
                <a:solidFill>
                  <a:srgbClr val="003399"/>
                </a:solidFill>
                <a:latin typeface="Arial" pitchFamily="34" charset="0"/>
                <a:cs typeface="Arial" pitchFamily="34" charset="0"/>
              </a:rPr>
              <a:t>2024</a:t>
            </a:r>
            <a:endParaRPr lang="it-IT" sz="1000" dirty="0">
              <a:solidFill>
                <a:srgbClr val="003399"/>
              </a:solidFill>
              <a:latin typeface="Arial" pitchFamily="34" charset="0"/>
              <a:cs typeface="Arial" pitchFamily="34" charset="0"/>
            </a:endParaRP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rgbClr val="003399"/>
                </a:solidFill>
                <a:latin typeface="Arial" pitchFamily="34" charset="0"/>
                <a:cs typeface="Arial" pitchFamily="34" charset="0"/>
              </a:rPr>
              <a:t>Ing. Umberto Santoro</a:t>
            </a:r>
            <a:endParaRPr lang="it-IT" sz="1000" dirty="0">
              <a:solidFill>
                <a:srgbClr val="003399"/>
              </a:solidFill>
              <a:latin typeface="Arial" pitchFamily="34" charset="0"/>
              <a:cs typeface="Arial" pitchFamily="34" charset="0"/>
            </a:endParaRP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55</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15662" y="6342335"/>
            <a:ext cx="5562789" cy="365125"/>
          </a:xfrm>
        </p:spPr>
        <p:txBody>
          <a:bodyPr/>
          <a:lstStyle/>
          <a:p>
            <a:pPr algn="l"/>
            <a:r>
              <a:rPr lang="it-IT" b="1" i="1" dirty="0">
                <a:solidFill>
                  <a:srgbClr val="002060"/>
                </a:solidFill>
                <a:latin typeface="Arial" pitchFamily="34" charset="0"/>
                <a:cs typeface="Arial" pitchFamily="34" charset="0"/>
              </a:rPr>
              <a:t>Problemi di copertura del servizio digitale terrestre in </a:t>
            </a:r>
            <a:r>
              <a:rPr lang="it-IT" b="1" i="1" dirty="0" err="1">
                <a:solidFill>
                  <a:srgbClr val="002060"/>
                </a:solidFill>
                <a:latin typeface="Arial" pitchFamily="34" charset="0"/>
                <a:cs typeface="Arial" pitchFamily="34" charset="0"/>
              </a:rPr>
              <a:t>mobilita’</a:t>
            </a:r>
            <a:r>
              <a:rPr lang="it-IT" b="1" i="1" dirty="0">
                <a:solidFill>
                  <a:srgbClr val="002060"/>
                </a:solidFill>
                <a:latin typeface="Arial" pitchFamily="34" charset="0"/>
                <a:cs typeface="Arial" pitchFamily="34" charset="0"/>
              </a:rPr>
              <a:t> 5G abbraccia il DVB-T2</a:t>
            </a:r>
          </a:p>
          <a:p>
            <a:pPr algn="l"/>
            <a:r>
              <a:rPr lang="it-IT" dirty="0" smtClean="0">
                <a:solidFill>
                  <a:srgbClr val="003399"/>
                </a:solidFill>
                <a:latin typeface="Arial" pitchFamily="34" charset="0"/>
                <a:cs typeface="Arial" pitchFamily="34" charset="0"/>
              </a:rPr>
              <a:t>(seminario)</a:t>
            </a:r>
            <a:endParaRPr lang="it-IT" dirty="0">
              <a:solidFill>
                <a:srgbClr val="003399"/>
              </a:solidFill>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1296144" cy="10286"/>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 name="Rectangle 4"/>
          <p:cNvSpPr>
            <a:spLocks noChangeArrowheads="1"/>
          </p:cNvSpPr>
          <p:nvPr/>
        </p:nvSpPr>
        <p:spPr bwMode="auto">
          <a:xfrm>
            <a:off x="2122488" y="8203556"/>
            <a:ext cx="13532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chemeClr val="tx1"/>
                </a:solidFill>
                <a:effectLst/>
                <a:latin typeface="Helvetica"/>
                <a:ea typeface="Calibri" pitchFamily="34" charset="0"/>
                <a:cs typeface="Times New Roman" pitchFamily="18" charset="0"/>
              </a:rPr>
              <a:t>                           </a:t>
            </a:r>
            <a:endParaRPr kumimoji="0" lang="it-IT" alt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ttangolo 8"/>
          <p:cNvSpPr/>
          <p:nvPr/>
        </p:nvSpPr>
        <p:spPr>
          <a:xfrm>
            <a:off x="1115616" y="69007"/>
            <a:ext cx="7272808" cy="5570756"/>
          </a:xfrm>
          <a:prstGeom prst="rect">
            <a:avLst/>
          </a:prstGeom>
        </p:spPr>
        <p:txBody>
          <a:bodyPr wrap="square">
            <a:spAutoFit/>
          </a:bodyPr>
          <a:lstStyle/>
          <a:p>
            <a:pPr lvl="0" algn="just" fontAlgn="base">
              <a:spcBef>
                <a:spcPct val="0"/>
              </a:spcBef>
              <a:spcAft>
                <a:spcPct val="0"/>
              </a:spcAft>
              <a:tabLst>
                <a:tab pos="2124075" algn="l"/>
              </a:tabLst>
            </a:pPr>
            <a:endParaRPr lang="it-IT" sz="1400" dirty="0"/>
          </a:p>
          <a:p>
            <a:pPr algn="just" fontAlgn="base">
              <a:spcBef>
                <a:spcPct val="0"/>
              </a:spcBef>
              <a:spcAft>
                <a:spcPct val="0"/>
              </a:spcAft>
              <a:tabLst>
                <a:tab pos="2124075" algn="l"/>
              </a:tabLst>
            </a:pPr>
            <a:endParaRPr lang="it-IT" sz="1400" dirty="0"/>
          </a:p>
          <a:p>
            <a:pPr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1400" dirty="0"/>
          </a:p>
          <a:p>
            <a:pPr lvl="0" algn="just" fontAlgn="base">
              <a:spcBef>
                <a:spcPct val="0"/>
              </a:spcBef>
              <a:spcAft>
                <a:spcPct val="0"/>
              </a:spcAft>
              <a:tabLst>
                <a:tab pos="2124075" algn="l"/>
              </a:tabLst>
            </a:pPr>
            <a:endParaRPr lang="it-IT" sz="1400" dirty="0" smtClean="0"/>
          </a:p>
          <a:p>
            <a:pPr lvl="0" algn="just" fontAlgn="base">
              <a:spcBef>
                <a:spcPct val="0"/>
              </a:spcBef>
              <a:spcAft>
                <a:spcPct val="0"/>
              </a:spcAft>
              <a:tabLst>
                <a:tab pos="2124075" algn="l"/>
              </a:tabLst>
            </a:pPr>
            <a:endParaRPr lang="it-IT" sz="4800" dirty="0"/>
          </a:p>
        </p:txBody>
      </p:sp>
      <p:pic>
        <p:nvPicPr>
          <p:cNvPr id="1026" name="Picture 2" descr="C:\Users\Utente\Downloads\20241117_18512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5616" y="270950"/>
            <a:ext cx="7845724" cy="5884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742714"/>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15458</TotalTime>
  <Words>8581</Words>
  <Application>Microsoft Office PowerPoint</Application>
  <PresentationFormat>Presentazione su schermo (4:3)</PresentationFormat>
  <Paragraphs>1278</Paragraphs>
  <Slides>55</Slides>
  <Notes>6</Notes>
  <HiddenSlides>0</HiddenSlides>
  <MMClips>0</MMClips>
  <ScaleCrop>false</ScaleCrop>
  <HeadingPairs>
    <vt:vector size="4" baseType="variant">
      <vt:variant>
        <vt:lpstr>Tema</vt:lpstr>
      </vt:variant>
      <vt:variant>
        <vt:i4>1</vt:i4>
      </vt:variant>
      <vt:variant>
        <vt:lpstr>Titoli diapositive</vt:lpstr>
      </vt:variant>
      <vt:variant>
        <vt:i4>55</vt:i4>
      </vt:variant>
    </vt:vector>
  </HeadingPairs>
  <TitlesOfParts>
    <vt:vector size="56" baseType="lpstr">
      <vt:lpstr>Tema di Office</vt:lpstr>
      <vt:lpstr>Presentazione standard di PowerPoint</vt:lpstr>
      <vt:lpstr>Aggiornamento standard DVBH:</vt:lpstr>
      <vt:lpstr>Risultati delle simulazioni</vt:lpstr>
      <vt:lpstr>Valutazione delle prestazioni dei trasmettitori televisivi esistenti a Bologna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fulvi_f</dc:creator>
  <cp:lastModifiedBy>Utente</cp:lastModifiedBy>
  <cp:revision>184</cp:revision>
  <dcterms:created xsi:type="dcterms:W3CDTF">2013-04-02T13:36:43Z</dcterms:created>
  <dcterms:modified xsi:type="dcterms:W3CDTF">2024-11-19T05:48:44Z</dcterms:modified>
</cp:coreProperties>
</file>