
<file path=[Content_Types].xml><?xml version="1.0" encoding="utf-8"?>
<Types xmlns="http://schemas.openxmlformats.org/package/2006/content-types">
  <Default Extension="bin" ContentType="application/vnd.ms-office.vbaProject"/>
  <Default Extension="emf" ContentType="image/x-emf"/>
  <Default Extension="jpeg" ContentType="image/jpeg"/>
  <Default Extension="jpg" ContentType="image/jpg"/>
  <Default Extension="png" ContentType="image/png"/>
  <Default Extension="rels" ContentType="application/vnd.openxmlformats-package.relationships+xml"/>
  <Default Extension="wdp" ContentType="image/vnd.ms-photo"/>
  <Default Extension="wmf" ContentType="image/x-wmf"/>
  <Default Extension="xml" ContentType="application/xml"/>
  <Override PartName="/ppt/presentation.xml" ContentType="application/vnd.ms-powerpoint.presentation.macroEnabled.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41"/>
  </p:notesMasterIdLst>
  <p:sldIdLst>
    <p:sldId id="256" r:id="rId2"/>
    <p:sldId id="258" r:id="rId3"/>
    <p:sldId id="265" r:id="rId4"/>
    <p:sldId id="500" r:id="rId5"/>
    <p:sldId id="281" r:id="rId6"/>
    <p:sldId id="279" r:id="rId7"/>
    <p:sldId id="262" r:id="rId8"/>
    <p:sldId id="266" r:id="rId9"/>
    <p:sldId id="268" r:id="rId10"/>
    <p:sldId id="269" r:id="rId11"/>
    <p:sldId id="270" r:id="rId12"/>
    <p:sldId id="512" r:id="rId13"/>
    <p:sldId id="513" r:id="rId14"/>
    <p:sldId id="514" r:id="rId15"/>
    <p:sldId id="515" r:id="rId16"/>
    <p:sldId id="517" r:id="rId17"/>
    <p:sldId id="516" r:id="rId18"/>
    <p:sldId id="502" r:id="rId19"/>
    <p:sldId id="320" r:id="rId20"/>
    <p:sldId id="323" r:id="rId21"/>
    <p:sldId id="325" r:id="rId22"/>
    <p:sldId id="324" r:id="rId23"/>
    <p:sldId id="284" r:id="rId24"/>
    <p:sldId id="278" r:id="rId25"/>
    <p:sldId id="327" r:id="rId26"/>
    <p:sldId id="503" r:id="rId27"/>
    <p:sldId id="264" r:id="rId28"/>
    <p:sldId id="272" r:id="rId29"/>
    <p:sldId id="274" r:id="rId30"/>
    <p:sldId id="276" r:id="rId31"/>
    <p:sldId id="330" r:id="rId32"/>
    <p:sldId id="331" r:id="rId33"/>
    <p:sldId id="332" r:id="rId34"/>
    <p:sldId id="333" r:id="rId35"/>
    <p:sldId id="334" r:id="rId36"/>
    <p:sldId id="335" r:id="rId37"/>
    <p:sldId id="336" r:id="rId38"/>
    <p:sldId id="337" r:id="rId39"/>
    <p:sldId id="338" r:id="rId40"/>
    <p:sldId id="339" r:id="rId41"/>
    <p:sldId id="340" r:id="rId42"/>
    <p:sldId id="341" r:id="rId43"/>
    <p:sldId id="342" r:id="rId44"/>
    <p:sldId id="343" r:id="rId45"/>
    <p:sldId id="344" r:id="rId46"/>
    <p:sldId id="292" r:id="rId47"/>
    <p:sldId id="345" r:id="rId48"/>
    <p:sldId id="346" r:id="rId49"/>
    <p:sldId id="347" r:id="rId50"/>
    <p:sldId id="348" r:id="rId51"/>
    <p:sldId id="349" r:id="rId52"/>
    <p:sldId id="350" r:id="rId53"/>
    <p:sldId id="351" r:id="rId54"/>
    <p:sldId id="352" r:id="rId55"/>
    <p:sldId id="353" r:id="rId56"/>
    <p:sldId id="354" r:id="rId57"/>
    <p:sldId id="355" r:id="rId58"/>
    <p:sldId id="356" r:id="rId59"/>
    <p:sldId id="357" r:id="rId60"/>
    <p:sldId id="358" r:id="rId61"/>
    <p:sldId id="359" r:id="rId62"/>
    <p:sldId id="360" r:id="rId63"/>
    <p:sldId id="361" r:id="rId64"/>
    <p:sldId id="518" r:id="rId65"/>
    <p:sldId id="504" r:id="rId66"/>
    <p:sldId id="326" r:id="rId67"/>
    <p:sldId id="364" r:id="rId68"/>
    <p:sldId id="519" r:id="rId69"/>
    <p:sldId id="505" r:id="rId70"/>
    <p:sldId id="286" r:id="rId71"/>
    <p:sldId id="289" r:id="rId72"/>
    <p:sldId id="287" r:id="rId73"/>
    <p:sldId id="288" r:id="rId74"/>
    <p:sldId id="273" r:id="rId75"/>
    <p:sldId id="298" r:id="rId76"/>
    <p:sldId id="299" r:id="rId77"/>
    <p:sldId id="520" r:id="rId78"/>
    <p:sldId id="290" r:id="rId79"/>
    <p:sldId id="311" r:id="rId80"/>
    <p:sldId id="312" r:id="rId81"/>
    <p:sldId id="296" r:id="rId82"/>
    <p:sldId id="314" r:id="rId83"/>
    <p:sldId id="291" r:id="rId84"/>
    <p:sldId id="297" r:id="rId85"/>
    <p:sldId id="293" r:id="rId86"/>
    <p:sldId id="294" r:id="rId87"/>
    <p:sldId id="295" r:id="rId88"/>
    <p:sldId id="315" r:id="rId89"/>
    <p:sldId id="307" r:id="rId90"/>
    <p:sldId id="309" r:id="rId91"/>
    <p:sldId id="310" r:id="rId92"/>
    <p:sldId id="316" r:id="rId93"/>
    <p:sldId id="317" r:id="rId94"/>
    <p:sldId id="305" r:id="rId95"/>
    <p:sldId id="368" r:id="rId96"/>
    <p:sldId id="429" r:id="rId97"/>
    <p:sldId id="430" r:id="rId98"/>
    <p:sldId id="431" r:id="rId99"/>
    <p:sldId id="433" r:id="rId100"/>
    <p:sldId id="434" r:id="rId101"/>
    <p:sldId id="370" r:id="rId102"/>
    <p:sldId id="400" r:id="rId103"/>
    <p:sldId id="401" r:id="rId104"/>
    <p:sldId id="371" r:id="rId105"/>
    <p:sldId id="436" r:id="rId106"/>
    <p:sldId id="437" r:id="rId107"/>
    <p:sldId id="438" r:id="rId108"/>
    <p:sldId id="478" r:id="rId109"/>
    <p:sldId id="479" r:id="rId110"/>
    <p:sldId id="480" r:id="rId111"/>
    <p:sldId id="440" r:id="rId112"/>
    <p:sldId id="481" r:id="rId113"/>
    <p:sldId id="482" r:id="rId114"/>
    <p:sldId id="439" r:id="rId115"/>
    <p:sldId id="441" r:id="rId116"/>
    <p:sldId id="442" r:id="rId117"/>
    <p:sldId id="458" r:id="rId118"/>
    <p:sldId id="484" r:id="rId119"/>
    <p:sldId id="483" r:id="rId120"/>
    <p:sldId id="485" r:id="rId121"/>
    <p:sldId id="486" r:id="rId122"/>
    <p:sldId id="487" r:id="rId123"/>
    <p:sldId id="488" r:id="rId124"/>
    <p:sldId id="489" r:id="rId125"/>
    <p:sldId id="490" r:id="rId126"/>
    <p:sldId id="491" r:id="rId127"/>
    <p:sldId id="492" r:id="rId128"/>
    <p:sldId id="493" r:id="rId129"/>
    <p:sldId id="494" r:id="rId130"/>
    <p:sldId id="495" r:id="rId131"/>
    <p:sldId id="496" r:id="rId132"/>
    <p:sldId id="497" r:id="rId133"/>
    <p:sldId id="498" r:id="rId134"/>
    <p:sldId id="506" r:id="rId135"/>
    <p:sldId id="507" r:id="rId136"/>
    <p:sldId id="508" r:id="rId137"/>
    <p:sldId id="509" r:id="rId138"/>
    <p:sldId id="521" r:id="rId139"/>
    <p:sldId id="523" r:id="rId14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46C0A"/>
    <a:srgbClr val="A20E0E"/>
    <a:srgbClr val="EADBAD"/>
    <a:srgbClr val="B41010"/>
    <a:srgbClr val="548134"/>
    <a:srgbClr val="DDDDDD"/>
    <a:srgbClr val="4472C3"/>
    <a:srgbClr val="376F75"/>
    <a:srgbClr val="203864"/>
    <a:srgbClr val="C4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ile medio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5" autoAdjust="0"/>
    <p:restoredTop sz="94660"/>
  </p:normalViewPr>
  <p:slideViewPr>
    <p:cSldViewPr snapToGrid="0">
      <p:cViewPr varScale="1">
        <p:scale>
          <a:sx n="105" d="100"/>
          <a:sy n="105" d="100"/>
        </p:scale>
        <p:origin x="1716"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63" Type="http://schemas.openxmlformats.org/officeDocument/2006/relationships/slide" Target="slides/slide62.xml"/><Relationship Id="rId84" Type="http://schemas.openxmlformats.org/officeDocument/2006/relationships/slide" Target="slides/slide83.xml"/><Relationship Id="rId138" Type="http://schemas.openxmlformats.org/officeDocument/2006/relationships/slide" Target="slides/slide137.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53" Type="http://schemas.openxmlformats.org/officeDocument/2006/relationships/slide" Target="slides/slide52.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notesMaster" Target="notesMasters/notesMaster1.xml"/><Relationship Id="rId146" Type="http://schemas.microsoft.com/office/2006/relationships/vbaProject" Target="vbaProject.bin"/><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presProps" Target="presProp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26" Type="http://schemas.openxmlformats.org/officeDocument/2006/relationships/slide" Target="slides/slide25.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6" Type="http://schemas.openxmlformats.org/officeDocument/2006/relationships/slide" Target="slides/slide15.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theme" Target="theme/theme1.xml"/></Relationships>
</file>

<file path=ppt/diagrams/_rels/data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diagrams/_rels/drawing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image" Target="../media/image26.png"/><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559E4E4-F691-43EE-B52F-74E00504135D}" type="doc">
      <dgm:prSet loTypeId="urn:microsoft.com/office/officeart/2008/layout/PictureStrips" loCatId="list" qsTypeId="urn:microsoft.com/office/officeart/2005/8/quickstyle/3d3" qsCatId="3D" csTypeId="urn:microsoft.com/office/officeart/2005/8/colors/accent1_1" csCatId="accent1" phldr="1"/>
      <dgm:spPr/>
      <dgm:t>
        <a:bodyPr/>
        <a:lstStyle/>
        <a:p>
          <a:endParaRPr lang="it-IT"/>
        </a:p>
      </dgm:t>
    </dgm:pt>
    <dgm:pt modelId="{3BC48EE6-2F99-49EC-9011-C8DF6DD24A95}">
      <dgm:prSet phldrT="[Testo]"/>
      <dgm:spPr/>
      <dgm:t>
        <a:bodyPr/>
        <a:lstStyle/>
        <a:p>
          <a:r>
            <a:rPr lang="it-IT" b="1" i="1" dirty="0">
              <a:latin typeface="Times" panose="02020603050405020304" pitchFamily="18" charset="0"/>
              <a:cs typeface="Times" panose="02020603050405020304" pitchFamily="18" charset="0"/>
            </a:rPr>
            <a:t>a) Minimizzare le cause di incendio</a:t>
          </a:r>
          <a:endParaRPr lang="it-IT" dirty="0"/>
        </a:p>
      </dgm:t>
    </dgm:pt>
    <dgm:pt modelId="{948C6919-54C7-4FD2-AC35-53F5FC1E0A4E}" type="parTrans" cxnId="{6CBB532A-1417-4A02-8831-09859A16646D}">
      <dgm:prSet/>
      <dgm:spPr/>
      <dgm:t>
        <a:bodyPr/>
        <a:lstStyle/>
        <a:p>
          <a:endParaRPr lang="it-IT"/>
        </a:p>
      </dgm:t>
    </dgm:pt>
    <dgm:pt modelId="{5ADD6CC2-3C52-4515-924F-5A180D0E1EE9}" type="sibTrans" cxnId="{6CBB532A-1417-4A02-8831-09859A16646D}">
      <dgm:prSet/>
      <dgm:spPr/>
      <dgm:t>
        <a:bodyPr/>
        <a:lstStyle/>
        <a:p>
          <a:endParaRPr lang="it-IT"/>
        </a:p>
      </dgm:t>
    </dgm:pt>
    <dgm:pt modelId="{3E3AEC61-6CCE-4446-B1AE-8E09BA6A6F13}">
      <dgm:prSet phldrT="[Testo]"/>
      <dgm:spPr/>
      <dgm:t>
        <a:bodyPr/>
        <a:lstStyle/>
        <a:p>
          <a:r>
            <a:rPr lang="it-IT" b="1" i="1" dirty="0">
              <a:latin typeface="Times New Roman" panose="02020603050405020304" pitchFamily="18" charset="0"/>
              <a:cs typeface="Times New Roman" panose="02020603050405020304" pitchFamily="18" charset="0"/>
            </a:rPr>
            <a:t>b) </a:t>
          </a:r>
          <a:r>
            <a:rPr lang="it-IT" b="1" i="1" spc="-5" dirty="0">
              <a:latin typeface="Times New Roman" panose="02020603050405020304" pitchFamily="18" charset="0"/>
              <a:cs typeface="Times New Roman" panose="02020603050405020304" pitchFamily="18" charset="0"/>
            </a:rPr>
            <a:t>garantire </a:t>
          </a:r>
          <a:r>
            <a:rPr lang="it-IT" b="1" i="1" spc="5" dirty="0">
              <a:latin typeface="Times New Roman" panose="02020603050405020304" pitchFamily="18" charset="0"/>
              <a:cs typeface="Times New Roman" panose="02020603050405020304" pitchFamily="18" charset="0"/>
            </a:rPr>
            <a:t>la </a:t>
          </a:r>
          <a:r>
            <a:rPr lang="it-IT" b="1" i="1" spc="-5" dirty="0">
              <a:latin typeface="Times New Roman" panose="02020603050405020304" pitchFamily="18" charset="0"/>
              <a:cs typeface="Times New Roman" panose="02020603050405020304" pitchFamily="18" charset="0"/>
            </a:rPr>
            <a:t>stabilità </a:t>
          </a:r>
          <a:r>
            <a:rPr lang="it-IT" b="1" i="1" dirty="0">
              <a:latin typeface="Times New Roman" panose="02020603050405020304" pitchFamily="18" charset="0"/>
              <a:cs typeface="Times New Roman" panose="02020603050405020304" pitchFamily="18" charset="0"/>
            </a:rPr>
            <a:t>delle </a:t>
          </a:r>
          <a:r>
            <a:rPr lang="it-IT" b="1" i="1" spc="-5" dirty="0">
              <a:latin typeface="Times New Roman" panose="02020603050405020304" pitchFamily="18" charset="0"/>
              <a:cs typeface="Times New Roman" panose="02020603050405020304" pitchFamily="18" charset="0"/>
            </a:rPr>
            <a:t>strutture portanti al </a:t>
          </a:r>
          <a:r>
            <a:rPr lang="it-IT" b="1" i="1" dirty="0">
              <a:latin typeface="Times New Roman" panose="02020603050405020304" pitchFamily="18" charset="0"/>
              <a:cs typeface="Times New Roman" panose="02020603050405020304" pitchFamily="18" charset="0"/>
            </a:rPr>
            <a:t>fine </a:t>
          </a:r>
          <a:r>
            <a:rPr lang="it-IT" b="1" i="1" spc="-5" dirty="0">
              <a:latin typeface="Times New Roman" panose="02020603050405020304" pitchFamily="18" charset="0"/>
              <a:cs typeface="Times New Roman" panose="02020603050405020304" pitchFamily="18" charset="0"/>
            </a:rPr>
            <a:t>di assicurare </a:t>
          </a:r>
          <a:r>
            <a:rPr lang="it-IT" b="1" i="1" spc="5" dirty="0">
              <a:latin typeface="Times New Roman" panose="02020603050405020304" pitchFamily="18" charset="0"/>
              <a:cs typeface="Times New Roman" panose="02020603050405020304" pitchFamily="18" charset="0"/>
            </a:rPr>
            <a:t>il </a:t>
          </a:r>
          <a:r>
            <a:rPr lang="it-IT" b="1" i="1" spc="-5" dirty="0">
              <a:latin typeface="Times New Roman" panose="02020603050405020304" pitchFamily="18" charset="0"/>
              <a:cs typeface="Times New Roman" panose="02020603050405020304" pitchFamily="18" charset="0"/>
            </a:rPr>
            <a:t>soccorso agli</a:t>
          </a:r>
          <a:r>
            <a:rPr lang="it-IT" b="1" i="1" spc="165" dirty="0">
              <a:latin typeface="Times New Roman" panose="02020603050405020304" pitchFamily="18" charset="0"/>
              <a:cs typeface="Times New Roman" panose="02020603050405020304" pitchFamily="18" charset="0"/>
            </a:rPr>
            <a:t> </a:t>
          </a:r>
          <a:r>
            <a:rPr lang="it-IT" b="1" i="1" spc="-5" dirty="0">
              <a:latin typeface="Times New Roman" panose="02020603050405020304" pitchFamily="18" charset="0"/>
              <a:cs typeface="Times New Roman" panose="02020603050405020304" pitchFamily="18" charset="0"/>
            </a:rPr>
            <a:t>occupanti</a:t>
          </a:r>
          <a:endParaRPr lang="it-IT" dirty="0"/>
        </a:p>
      </dgm:t>
    </dgm:pt>
    <dgm:pt modelId="{9E871DF4-0426-4AA9-A10F-04986F133D60}" type="parTrans" cxnId="{8011C32D-79FA-4826-A5A2-A4985BFBC65D}">
      <dgm:prSet/>
      <dgm:spPr/>
      <dgm:t>
        <a:bodyPr/>
        <a:lstStyle/>
        <a:p>
          <a:endParaRPr lang="it-IT"/>
        </a:p>
      </dgm:t>
    </dgm:pt>
    <dgm:pt modelId="{1E62CD17-03AC-4256-93D0-768B106F6066}" type="sibTrans" cxnId="{8011C32D-79FA-4826-A5A2-A4985BFBC65D}">
      <dgm:prSet/>
      <dgm:spPr/>
      <dgm:t>
        <a:bodyPr/>
        <a:lstStyle/>
        <a:p>
          <a:endParaRPr lang="it-IT"/>
        </a:p>
      </dgm:t>
    </dgm:pt>
    <dgm:pt modelId="{B8952348-3C41-4552-AAF5-43B2BE355F35}">
      <dgm:prSet phldrT="[Testo]"/>
      <dgm:spPr/>
      <dgm:t>
        <a:bodyPr/>
        <a:lstStyle/>
        <a:p>
          <a:r>
            <a:rPr lang="it-IT" b="1" i="1" dirty="0">
              <a:latin typeface="Times New Roman" panose="02020603050405020304" pitchFamily="18" charset="0"/>
              <a:cs typeface="Times New Roman" panose="02020603050405020304" pitchFamily="18" charset="0"/>
            </a:rPr>
            <a:t>c) </a:t>
          </a:r>
          <a:r>
            <a:rPr lang="it-IT" b="1" i="1" spc="-5" dirty="0">
              <a:latin typeface="Times New Roman" panose="02020603050405020304" pitchFamily="18" charset="0"/>
              <a:cs typeface="Times New Roman" panose="02020603050405020304" pitchFamily="18" charset="0"/>
            </a:rPr>
            <a:t>limitare la produzione e la propagazione di un incendio all'interno dei locali</a:t>
          </a:r>
          <a:endParaRPr lang="it-IT" dirty="0"/>
        </a:p>
      </dgm:t>
    </dgm:pt>
    <dgm:pt modelId="{E2534F2A-3184-4083-B6C3-C8C4E26320AB}" type="parTrans" cxnId="{72EF0F08-CADD-4806-8BDB-FD3AF1C27C54}">
      <dgm:prSet/>
      <dgm:spPr/>
      <dgm:t>
        <a:bodyPr/>
        <a:lstStyle/>
        <a:p>
          <a:endParaRPr lang="it-IT"/>
        </a:p>
      </dgm:t>
    </dgm:pt>
    <dgm:pt modelId="{8F627613-A7D7-40A8-9EB8-54B240DF48EE}" type="sibTrans" cxnId="{72EF0F08-CADD-4806-8BDB-FD3AF1C27C54}">
      <dgm:prSet/>
      <dgm:spPr/>
      <dgm:t>
        <a:bodyPr/>
        <a:lstStyle/>
        <a:p>
          <a:endParaRPr lang="it-IT"/>
        </a:p>
      </dgm:t>
    </dgm:pt>
    <dgm:pt modelId="{F2B0C3DB-4145-4113-BB6A-E9E303CE5F74}">
      <dgm:prSet/>
      <dgm:spPr/>
      <dgm:t>
        <a:bodyPr/>
        <a:lstStyle/>
        <a:p>
          <a:r>
            <a:rPr lang="it-IT" b="1" i="1">
              <a:latin typeface="Times New Roman" panose="02020603050405020304" pitchFamily="18" charset="0"/>
              <a:cs typeface="Times New Roman" panose="02020603050405020304" pitchFamily="18" charset="0"/>
            </a:rPr>
            <a:t>d) </a:t>
          </a:r>
          <a:r>
            <a:rPr lang="it-IT" b="1" i="1" spc="-5">
              <a:latin typeface="Times New Roman" panose="02020603050405020304" pitchFamily="18" charset="0"/>
              <a:cs typeface="Times New Roman" panose="02020603050405020304" pitchFamily="18" charset="0"/>
            </a:rPr>
            <a:t>limitare la propagazione di un incendio ad edifici e/o locali contigui</a:t>
          </a:r>
          <a:endParaRPr lang="it-IT" dirty="0"/>
        </a:p>
      </dgm:t>
    </dgm:pt>
    <dgm:pt modelId="{A80F83BD-31C0-444E-B6CF-2A02021123EF}" type="parTrans" cxnId="{E736BCAA-9564-4419-8D23-72DFE41AA5BA}">
      <dgm:prSet/>
      <dgm:spPr/>
      <dgm:t>
        <a:bodyPr/>
        <a:lstStyle/>
        <a:p>
          <a:endParaRPr lang="it-IT"/>
        </a:p>
      </dgm:t>
    </dgm:pt>
    <dgm:pt modelId="{796AF69C-E01B-4AB3-A9C3-7BBFECD613F5}" type="sibTrans" cxnId="{E736BCAA-9564-4419-8D23-72DFE41AA5BA}">
      <dgm:prSet/>
      <dgm:spPr/>
      <dgm:t>
        <a:bodyPr/>
        <a:lstStyle/>
        <a:p>
          <a:endParaRPr lang="it-IT"/>
        </a:p>
      </dgm:t>
    </dgm:pt>
    <dgm:pt modelId="{74BB718F-C0D0-4C2E-9CAF-791C63B2612D}">
      <dgm:prSet/>
      <dgm:spPr/>
      <dgm:t>
        <a:bodyPr/>
        <a:lstStyle/>
        <a:p>
          <a:r>
            <a:rPr lang="it-IT" b="1" i="1">
              <a:latin typeface="Times New Roman" panose="02020603050405020304" pitchFamily="18" charset="0"/>
              <a:cs typeface="Times New Roman" panose="02020603050405020304" pitchFamily="18" charset="0"/>
            </a:rPr>
            <a:t>e) </a:t>
          </a:r>
          <a:r>
            <a:rPr lang="it-IT" b="1" i="1" spc="-5">
              <a:latin typeface="Times New Roman" panose="02020603050405020304" pitchFamily="18" charset="0"/>
              <a:cs typeface="Times New Roman" panose="02020603050405020304" pitchFamily="18" charset="0"/>
            </a:rPr>
            <a:t>assicurare la possibilità che gli occupanti lascino il locale indenni o che gli stessi siano soccorsi in altro modo</a:t>
          </a:r>
          <a:endParaRPr lang="it-IT" dirty="0"/>
        </a:p>
      </dgm:t>
    </dgm:pt>
    <dgm:pt modelId="{DA35B690-6589-4030-95FA-122D8D4BF477}" type="parTrans" cxnId="{ADEB1EDF-2C35-458B-BBFA-B4B5D8265803}">
      <dgm:prSet/>
      <dgm:spPr/>
      <dgm:t>
        <a:bodyPr/>
        <a:lstStyle/>
        <a:p>
          <a:endParaRPr lang="it-IT"/>
        </a:p>
      </dgm:t>
    </dgm:pt>
    <dgm:pt modelId="{598260B7-978F-41ED-AD89-291D204CDE39}" type="sibTrans" cxnId="{ADEB1EDF-2C35-458B-BBFA-B4B5D8265803}">
      <dgm:prSet/>
      <dgm:spPr/>
      <dgm:t>
        <a:bodyPr/>
        <a:lstStyle/>
        <a:p>
          <a:endParaRPr lang="it-IT"/>
        </a:p>
      </dgm:t>
    </dgm:pt>
    <dgm:pt modelId="{BE317305-8297-4C6A-931F-46ADCEC0C8FE}">
      <dgm:prSet/>
      <dgm:spPr/>
      <dgm:t>
        <a:bodyPr/>
        <a:lstStyle/>
        <a:p>
          <a:r>
            <a:rPr lang="it-IT" b="1" i="1">
              <a:latin typeface="Times New Roman" panose="02020603050405020304" pitchFamily="18" charset="0"/>
              <a:cs typeface="Times New Roman" panose="02020603050405020304" pitchFamily="18" charset="0"/>
            </a:rPr>
            <a:t>f) </a:t>
          </a:r>
          <a:r>
            <a:rPr lang="it-IT" b="1" i="1" spc="-5">
              <a:latin typeface="Times New Roman" panose="02020603050405020304" pitchFamily="18" charset="0"/>
              <a:cs typeface="Times New Roman" panose="02020603050405020304" pitchFamily="18" charset="0"/>
            </a:rPr>
            <a:t>garantire la possibilità per le squadre di soccorso di operare in condizioni di sicurezza</a:t>
          </a:r>
          <a:endParaRPr lang="it-IT" dirty="0"/>
        </a:p>
      </dgm:t>
    </dgm:pt>
    <dgm:pt modelId="{755A57DB-D4A8-4F9D-A651-1D6B38488257}" type="parTrans" cxnId="{61930C45-A296-4993-85AB-8ADF614814D4}">
      <dgm:prSet/>
      <dgm:spPr/>
      <dgm:t>
        <a:bodyPr/>
        <a:lstStyle/>
        <a:p>
          <a:endParaRPr lang="it-IT"/>
        </a:p>
      </dgm:t>
    </dgm:pt>
    <dgm:pt modelId="{E48594A6-79B5-424A-96C3-B70CAF205E3C}" type="sibTrans" cxnId="{61930C45-A296-4993-85AB-8ADF614814D4}">
      <dgm:prSet/>
      <dgm:spPr/>
      <dgm:t>
        <a:bodyPr/>
        <a:lstStyle/>
        <a:p>
          <a:endParaRPr lang="it-IT"/>
        </a:p>
      </dgm:t>
    </dgm:pt>
    <dgm:pt modelId="{AF1E221E-A30A-4FED-89DE-374513066FC8}" type="pres">
      <dgm:prSet presAssocID="{8559E4E4-F691-43EE-B52F-74E00504135D}" presName="Name0" presStyleCnt="0">
        <dgm:presLayoutVars>
          <dgm:dir/>
          <dgm:resizeHandles val="exact"/>
        </dgm:presLayoutVars>
      </dgm:prSet>
      <dgm:spPr/>
    </dgm:pt>
    <dgm:pt modelId="{C8718C55-C03D-4F81-951E-9D1C2A17541F}" type="pres">
      <dgm:prSet presAssocID="{3BC48EE6-2F99-49EC-9011-C8DF6DD24A95}" presName="composite" presStyleCnt="0"/>
      <dgm:spPr/>
    </dgm:pt>
    <dgm:pt modelId="{B372FEE7-7BEB-4783-967B-38F6CCA07C6A}" type="pres">
      <dgm:prSet presAssocID="{3BC48EE6-2F99-49EC-9011-C8DF6DD24A95}" presName="rect1" presStyleLbl="trAlignAcc1" presStyleIdx="0" presStyleCnt="6">
        <dgm:presLayoutVars>
          <dgm:bulletEnabled val="1"/>
        </dgm:presLayoutVars>
      </dgm:prSet>
      <dgm:spPr/>
    </dgm:pt>
    <dgm:pt modelId="{83197F80-4A45-4DFF-A89C-27C5535ECD37}" type="pres">
      <dgm:prSet presAssocID="{3BC48EE6-2F99-49EC-9011-C8DF6DD24A95}" presName="rect2" presStyleLbl="fgImgPlace1" presStyleIdx="0" presStyleCnt="6" custScaleX="123734" custScaleY="72277" custLinFactNeighborX="-12585" custLinFactNeighborY="3707"/>
      <dgm:spPr>
        <a:blipFill>
          <a:blip xmlns:r="http://schemas.openxmlformats.org/officeDocument/2006/relationships" r:embed="rId1">
            <a:extLst>
              <a:ext uri="{28A0092B-C50C-407E-A947-70E740481C1C}">
                <a14:useLocalDpi xmlns:a14="http://schemas.microsoft.com/office/drawing/2010/main" val="0"/>
              </a:ext>
            </a:extLst>
          </a:blip>
          <a:srcRect/>
          <a:stretch>
            <a:fillRect l="-4000" r="-4000"/>
          </a:stretch>
        </a:blipFill>
      </dgm:spPr>
    </dgm:pt>
    <dgm:pt modelId="{72E8881B-D0CB-499B-BC78-AAE5A22FBEAC}" type="pres">
      <dgm:prSet presAssocID="{5ADD6CC2-3C52-4515-924F-5A180D0E1EE9}" presName="sibTrans" presStyleCnt="0"/>
      <dgm:spPr/>
    </dgm:pt>
    <dgm:pt modelId="{CB1A3BF6-B007-4473-A7E4-CE9AC34B9176}" type="pres">
      <dgm:prSet presAssocID="{3E3AEC61-6CCE-4446-B1AE-8E09BA6A6F13}" presName="composite" presStyleCnt="0"/>
      <dgm:spPr/>
    </dgm:pt>
    <dgm:pt modelId="{668CEEC3-C550-4124-8E24-12103DA8E6BA}" type="pres">
      <dgm:prSet presAssocID="{3E3AEC61-6CCE-4446-B1AE-8E09BA6A6F13}" presName="rect1" presStyleLbl="trAlignAcc1" presStyleIdx="1" presStyleCnt="6">
        <dgm:presLayoutVars>
          <dgm:bulletEnabled val="1"/>
        </dgm:presLayoutVars>
      </dgm:prSet>
      <dgm:spPr/>
    </dgm:pt>
    <dgm:pt modelId="{9A379E80-A1E6-462D-9D0A-34CB39712E9B}" type="pres">
      <dgm:prSet presAssocID="{3E3AEC61-6CCE-4446-B1AE-8E09BA6A6F13}" presName="rect2" presStyleLbl="fgImgPlace1" presStyleIdx="1" presStyleCnt="6" custScaleX="117506" custScaleY="64961"/>
      <dgm:spPr>
        <a:blipFill rotWithShape="1">
          <a:blip xmlns:r="http://schemas.openxmlformats.org/officeDocument/2006/relationships" r:embed="rId2"/>
          <a:srcRect/>
          <a:stretch>
            <a:fillRect t="-5000" b="-5000"/>
          </a:stretch>
        </a:blipFill>
      </dgm:spPr>
    </dgm:pt>
    <dgm:pt modelId="{40AF06BE-A908-4929-B542-0B23308ED576}" type="pres">
      <dgm:prSet presAssocID="{1E62CD17-03AC-4256-93D0-768B106F6066}" presName="sibTrans" presStyleCnt="0"/>
      <dgm:spPr/>
    </dgm:pt>
    <dgm:pt modelId="{9148E5F9-6471-43EC-A6B9-13950D2714A0}" type="pres">
      <dgm:prSet presAssocID="{B8952348-3C41-4552-AAF5-43B2BE355F35}" presName="composite" presStyleCnt="0"/>
      <dgm:spPr/>
    </dgm:pt>
    <dgm:pt modelId="{6149C973-F21A-4C9C-B3EB-FF2032E02015}" type="pres">
      <dgm:prSet presAssocID="{B8952348-3C41-4552-AAF5-43B2BE355F35}" presName="rect1" presStyleLbl="trAlignAcc1" presStyleIdx="2" presStyleCnt="6">
        <dgm:presLayoutVars>
          <dgm:bulletEnabled val="1"/>
        </dgm:presLayoutVars>
      </dgm:prSet>
      <dgm:spPr/>
    </dgm:pt>
    <dgm:pt modelId="{5510F117-09C8-44D5-99E3-8D987D916C6A}" type="pres">
      <dgm:prSet presAssocID="{B8952348-3C41-4552-AAF5-43B2BE355F35}" presName="rect2" presStyleLbl="fgImgPlace1" presStyleIdx="2" presStyleCnt="6" custScaleX="128380" custScaleY="73468" custLinFactNeighborX="-12560"/>
      <dgm:spPr>
        <a:blipFill rotWithShape="1">
          <a:blip xmlns:r="http://schemas.openxmlformats.org/officeDocument/2006/relationships" r:embed="rId3"/>
          <a:srcRect/>
          <a:stretch>
            <a:fillRect l="-1000" r="-1000"/>
          </a:stretch>
        </a:blipFill>
      </dgm:spPr>
    </dgm:pt>
    <dgm:pt modelId="{DCA584FB-EF1D-49B0-A396-6EB96A37F1EB}" type="pres">
      <dgm:prSet presAssocID="{8F627613-A7D7-40A8-9EB8-54B240DF48EE}" presName="sibTrans" presStyleCnt="0"/>
      <dgm:spPr/>
    </dgm:pt>
    <dgm:pt modelId="{265AD63A-AB6F-4D20-98AE-46336F906245}" type="pres">
      <dgm:prSet presAssocID="{F2B0C3DB-4145-4113-BB6A-E9E303CE5F74}" presName="composite" presStyleCnt="0"/>
      <dgm:spPr/>
    </dgm:pt>
    <dgm:pt modelId="{94E7DBF7-1319-460D-99B7-7FBA834EBA60}" type="pres">
      <dgm:prSet presAssocID="{F2B0C3DB-4145-4113-BB6A-E9E303CE5F74}" presName="rect1" presStyleLbl="trAlignAcc1" presStyleIdx="3" presStyleCnt="6">
        <dgm:presLayoutVars>
          <dgm:bulletEnabled val="1"/>
        </dgm:presLayoutVars>
      </dgm:prSet>
      <dgm:spPr/>
    </dgm:pt>
    <dgm:pt modelId="{49E3D741-0972-4D53-BC65-38B2D8388B34}" type="pres">
      <dgm:prSet presAssocID="{F2B0C3DB-4145-4113-BB6A-E9E303CE5F74}" presName="rect2" presStyleLbl="fgImgPlace1" presStyleIdx="3" presStyleCnt="6"/>
      <dgm:spPr>
        <a:blipFill rotWithShape="1">
          <a:blip xmlns:r="http://schemas.openxmlformats.org/officeDocument/2006/relationships" r:embed="rId4"/>
          <a:srcRect/>
          <a:stretch>
            <a:fillRect t="-5000" b="-5000"/>
          </a:stretch>
        </a:blipFill>
      </dgm:spPr>
    </dgm:pt>
    <dgm:pt modelId="{84D08D23-6083-43E5-B708-95F16CF31D7B}" type="pres">
      <dgm:prSet presAssocID="{796AF69C-E01B-4AB3-A9C3-7BBFECD613F5}" presName="sibTrans" presStyleCnt="0"/>
      <dgm:spPr/>
    </dgm:pt>
    <dgm:pt modelId="{36146075-0535-4E5C-8BAA-1575F647792F}" type="pres">
      <dgm:prSet presAssocID="{74BB718F-C0D0-4C2E-9CAF-791C63B2612D}" presName="composite" presStyleCnt="0"/>
      <dgm:spPr/>
    </dgm:pt>
    <dgm:pt modelId="{1034FA78-309C-4CBD-9FCE-24CD47A41C66}" type="pres">
      <dgm:prSet presAssocID="{74BB718F-C0D0-4C2E-9CAF-791C63B2612D}" presName="rect1" presStyleLbl="trAlignAcc1" presStyleIdx="4" presStyleCnt="6">
        <dgm:presLayoutVars>
          <dgm:bulletEnabled val="1"/>
        </dgm:presLayoutVars>
      </dgm:prSet>
      <dgm:spPr/>
    </dgm:pt>
    <dgm:pt modelId="{898112E6-E8C8-47C4-A308-59B91C3B4446}" type="pres">
      <dgm:prSet presAssocID="{74BB718F-C0D0-4C2E-9CAF-791C63B2612D}" presName="rect2" presStyleLbl="fgImgPlace1" presStyleIdx="4" presStyleCnt="6"/>
      <dgm:spPr>
        <a:blipFill rotWithShape="1">
          <a:blip xmlns:r="http://schemas.openxmlformats.org/officeDocument/2006/relationships" r:embed="rId5"/>
          <a:srcRect/>
          <a:stretch>
            <a:fillRect l="-25000" r="-25000"/>
          </a:stretch>
        </a:blipFill>
      </dgm:spPr>
    </dgm:pt>
    <dgm:pt modelId="{3311194A-4503-4100-A81C-4AE4F33275BF}" type="pres">
      <dgm:prSet presAssocID="{598260B7-978F-41ED-AD89-291D204CDE39}" presName="sibTrans" presStyleCnt="0"/>
      <dgm:spPr/>
    </dgm:pt>
    <dgm:pt modelId="{8C0931EF-C946-419C-B715-2A4FE8E7DB44}" type="pres">
      <dgm:prSet presAssocID="{BE317305-8297-4C6A-931F-46ADCEC0C8FE}" presName="composite" presStyleCnt="0"/>
      <dgm:spPr/>
    </dgm:pt>
    <dgm:pt modelId="{E0B02218-42A5-4D65-924D-001159F6D176}" type="pres">
      <dgm:prSet presAssocID="{BE317305-8297-4C6A-931F-46ADCEC0C8FE}" presName="rect1" presStyleLbl="trAlignAcc1" presStyleIdx="5" presStyleCnt="6">
        <dgm:presLayoutVars>
          <dgm:bulletEnabled val="1"/>
        </dgm:presLayoutVars>
      </dgm:prSet>
      <dgm:spPr/>
    </dgm:pt>
    <dgm:pt modelId="{427BF4C9-A0B2-4DFA-9313-846F4BFD2339}" type="pres">
      <dgm:prSet presAssocID="{BE317305-8297-4C6A-931F-46ADCEC0C8FE}" presName="rect2" presStyleLbl="fgImgPlace1" presStyleIdx="5" presStyleCnt="6"/>
      <dgm:spPr>
        <a:blipFill rotWithShape="1">
          <a:blip xmlns:r="http://schemas.openxmlformats.org/officeDocument/2006/relationships" r:embed="rId6"/>
          <a:srcRect/>
          <a:stretch>
            <a:fillRect l="-13000" r="-13000"/>
          </a:stretch>
        </a:blipFill>
      </dgm:spPr>
    </dgm:pt>
  </dgm:ptLst>
  <dgm:cxnLst>
    <dgm:cxn modelId="{72EF0F08-CADD-4806-8BDB-FD3AF1C27C54}" srcId="{8559E4E4-F691-43EE-B52F-74E00504135D}" destId="{B8952348-3C41-4552-AAF5-43B2BE355F35}" srcOrd="2" destOrd="0" parTransId="{E2534F2A-3184-4083-B6C3-C8C4E26320AB}" sibTransId="{8F627613-A7D7-40A8-9EB8-54B240DF48EE}"/>
    <dgm:cxn modelId="{6CBB532A-1417-4A02-8831-09859A16646D}" srcId="{8559E4E4-F691-43EE-B52F-74E00504135D}" destId="{3BC48EE6-2F99-49EC-9011-C8DF6DD24A95}" srcOrd="0" destOrd="0" parTransId="{948C6919-54C7-4FD2-AC35-53F5FC1E0A4E}" sibTransId="{5ADD6CC2-3C52-4515-924F-5A180D0E1EE9}"/>
    <dgm:cxn modelId="{8011C32D-79FA-4826-A5A2-A4985BFBC65D}" srcId="{8559E4E4-F691-43EE-B52F-74E00504135D}" destId="{3E3AEC61-6CCE-4446-B1AE-8E09BA6A6F13}" srcOrd="1" destOrd="0" parTransId="{9E871DF4-0426-4AA9-A10F-04986F133D60}" sibTransId="{1E62CD17-03AC-4256-93D0-768B106F6066}"/>
    <dgm:cxn modelId="{B3BF735C-40CA-45EB-ADA5-1908CEB8125C}" type="presOf" srcId="{8559E4E4-F691-43EE-B52F-74E00504135D}" destId="{AF1E221E-A30A-4FED-89DE-374513066FC8}" srcOrd="0" destOrd="0" presId="urn:microsoft.com/office/officeart/2008/layout/PictureStrips"/>
    <dgm:cxn modelId="{61930C45-A296-4993-85AB-8ADF614814D4}" srcId="{8559E4E4-F691-43EE-B52F-74E00504135D}" destId="{BE317305-8297-4C6A-931F-46ADCEC0C8FE}" srcOrd="5" destOrd="0" parTransId="{755A57DB-D4A8-4F9D-A651-1D6B38488257}" sibTransId="{E48594A6-79B5-424A-96C3-B70CAF205E3C}"/>
    <dgm:cxn modelId="{05B98999-54E1-4B7D-98F8-DF6E46A10AA0}" type="presOf" srcId="{B8952348-3C41-4552-AAF5-43B2BE355F35}" destId="{6149C973-F21A-4C9C-B3EB-FF2032E02015}" srcOrd="0" destOrd="0" presId="urn:microsoft.com/office/officeart/2008/layout/PictureStrips"/>
    <dgm:cxn modelId="{F0CF2BAA-80C7-45CF-B00D-B1132566515E}" type="presOf" srcId="{74BB718F-C0D0-4C2E-9CAF-791C63B2612D}" destId="{1034FA78-309C-4CBD-9FCE-24CD47A41C66}" srcOrd="0" destOrd="0" presId="urn:microsoft.com/office/officeart/2008/layout/PictureStrips"/>
    <dgm:cxn modelId="{E736BCAA-9564-4419-8D23-72DFE41AA5BA}" srcId="{8559E4E4-F691-43EE-B52F-74E00504135D}" destId="{F2B0C3DB-4145-4113-BB6A-E9E303CE5F74}" srcOrd="3" destOrd="0" parTransId="{A80F83BD-31C0-444E-B6CF-2A02021123EF}" sibTransId="{796AF69C-E01B-4AB3-A9C3-7BBFECD613F5}"/>
    <dgm:cxn modelId="{64ABEDC2-0FF9-43C9-B376-E96B538D050E}" type="presOf" srcId="{3BC48EE6-2F99-49EC-9011-C8DF6DD24A95}" destId="{B372FEE7-7BEB-4783-967B-38F6CCA07C6A}" srcOrd="0" destOrd="0" presId="urn:microsoft.com/office/officeart/2008/layout/PictureStrips"/>
    <dgm:cxn modelId="{57EED5C7-E045-4E24-BBFC-C9A7BC94EF4D}" type="presOf" srcId="{BE317305-8297-4C6A-931F-46ADCEC0C8FE}" destId="{E0B02218-42A5-4D65-924D-001159F6D176}" srcOrd="0" destOrd="0" presId="urn:microsoft.com/office/officeart/2008/layout/PictureStrips"/>
    <dgm:cxn modelId="{ADEB1EDF-2C35-458B-BBFA-B4B5D8265803}" srcId="{8559E4E4-F691-43EE-B52F-74E00504135D}" destId="{74BB718F-C0D0-4C2E-9CAF-791C63B2612D}" srcOrd="4" destOrd="0" parTransId="{DA35B690-6589-4030-95FA-122D8D4BF477}" sibTransId="{598260B7-978F-41ED-AD89-291D204CDE39}"/>
    <dgm:cxn modelId="{84EBA1FA-D18D-42D1-8D56-610159D90FDC}" type="presOf" srcId="{F2B0C3DB-4145-4113-BB6A-E9E303CE5F74}" destId="{94E7DBF7-1319-460D-99B7-7FBA834EBA60}" srcOrd="0" destOrd="0" presId="urn:microsoft.com/office/officeart/2008/layout/PictureStrips"/>
    <dgm:cxn modelId="{F4EE73FB-A4E1-4448-A3B3-6B15F02B14A1}" type="presOf" srcId="{3E3AEC61-6CCE-4446-B1AE-8E09BA6A6F13}" destId="{668CEEC3-C550-4124-8E24-12103DA8E6BA}" srcOrd="0" destOrd="0" presId="urn:microsoft.com/office/officeart/2008/layout/PictureStrips"/>
    <dgm:cxn modelId="{549DCCD7-CF36-4A22-8C9A-C09B1D99471B}" type="presParOf" srcId="{AF1E221E-A30A-4FED-89DE-374513066FC8}" destId="{C8718C55-C03D-4F81-951E-9D1C2A17541F}" srcOrd="0" destOrd="0" presId="urn:microsoft.com/office/officeart/2008/layout/PictureStrips"/>
    <dgm:cxn modelId="{28E5221D-6BF5-48B4-9D7E-DF0F766CCFAB}" type="presParOf" srcId="{C8718C55-C03D-4F81-951E-9D1C2A17541F}" destId="{B372FEE7-7BEB-4783-967B-38F6CCA07C6A}" srcOrd="0" destOrd="0" presId="urn:microsoft.com/office/officeart/2008/layout/PictureStrips"/>
    <dgm:cxn modelId="{FE5F43BB-113D-4865-8A9C-A631F9801B54}" type="presParOf" srcId="{C8718C55-C03D-4F81-951E-9D1C2A17541F}" destId="{83197F80-4A45-4DFF-A89C-27C5535ECD37}" srcOrd="1" destOrd="0" presId="urn:microsoft.com/office/officeart/2008/layout/PictureStrips"/>
    <dgm:cxn modelId="{444F5CC3-D6BB-4C38-AFEE-994CA6392913}" type="presParOf" srcId="{AF1E221E-A30A-4FED-89DE-374513066FC8}" destId="{72E8881B-D0CB-499B-BC78-AAE5A22FBEAC}" srcOrd="1" destOrd="0" presId="urn:microsoft.com/office/officeart/2008/layout/PictureStrips"/>
    <dgm:cxn modelId="{88236037-740A-4570-A0E3-3829FF6CF58C}" type="presParOf" srcId="{AF1E221E-A30A-4FED-89DE-374513066FC8}" destId="{CB1A3BF6-B007-4473-A7E4-CE9AC34B9176}" srcOrd="2" destOrd="0" presId="urn:microsoft.com/office/officeart/2008/layout/PictureStrips"/>
    <dgm:cxn modelId="{4CDBF126-33D8-4898-8F2D-FCFD76540475}" type="presParOf" srcId="{CB1A3BF6-B007-4473-A7E4-CE9AC34B9176}" destId="{668CEEC3-C550-4124-8E24-12103DA8E6BA}" srcOrd="0" destOrd="0" presId="urn:microsoft.com/office/officeart/2008/layout/PictureStrips"/>
    <dgm:cxn modelId="{AD2E0C8C-8C36-404A-A83F-F81DCE1B9404}" type="presParOf" srcId="{CB1A3BF6-B007-4473-A7E4-CE9AC34B9176}" destId="{9A379E80-A1E6-462D-9D0A-34CB39712E9B}" srcOrd="1" destOrd="0" presId="urn:microsoft.com/office/officeart/2008/layout/PictureStrips"/>
    <dgm:cxn modelId="{0B8A9172-2965-4565-A21F-BCDE5AA2DC9E}" type="presParOf" srcId="{AF1E221E-A30A-4FED-89DE-374513066FC8}" destId="{40AF06BE-A908-4929-B542-0B23308ED576}" srcOrd="3" destOrd="0" presId="urn:microsoft.com/office/officeart/2008/layout/PictureStrips"/>
    <dgm:cxn modelId="{AE0C3733-283B-4776-BB70-1F653406BF14}" type="presParOf" srcId="{AF1E221E-A30A-4FED-89DE-374513066FC8}" destId="{9148E5F9-6471-43EC-A6B9-13950D2714A0}" srcOrd="4" destOrd="0" presId="urn:microsoft.com/office/officeart/2008/layout/PictureStrips"/>
    <dgm:cxn modelId="{96037CB0-02B9-4B2A-AB4C-AF73CF556CE3}" type="presParOf" srcId="{9148E5F9-6471-43EC-A6B9-13950D2714A0}" destId="{6149C973-F21A-4C9C-B3EB-FF2032E02015}" srcOrd="0" destOrd="0" presId="urn:microsoft.com/office/officeart/2008/layout/PictureStrips"/>
    <dgm:cxn modelId="{1BF62955-D636-458F-B5AC-821B516893E2}" type="presParOf" srcId="{9148E5F9-6471-43EC-A6B9-13950D2714A0}" destId="{5510F117-09C8-44D5-99E3-8D987D916C6A}" srcOrd="1" destOrd="0" presId="urn:microsoft.com/office/officeart/2008/layout/PictureStrips"/>
    <dgm:cxn modelId="{9E84A863-0EC0-4110-80DE-BC86C270AA46}" type="presParOf" srcId="{AF1E221E-A30A-4FED-89DE-374513066FC8}" destId="{DCA584FB-EF1D-49B0-A396-6EB96A37F1EB}" srcOrd="5" destOrd="0" presId="urn:microsoft.com/office/officeart/2008/layout/PictureStrips"/>
    <dgm:cxn modelId="{F488EC50-DF46-4DD8-A2B4-68634A18C173}" type="presParOf" srcId="{AF1E221E-A30A-4FED-89DE-374513066FC8}" destId="{265AD63A-AB6F-4D20-98AE-46336F906245}" srcOrd="6" destOrd="0" presId="urn:microsoft.com/office/officeart/2008/layout/PictureStrips"/>
    <dgm:cxn modelId="{FF302EDF-BCBA-4603-8F3F-235127EFA986}" type="presParOf" srcId="{265AD63A-AB6F-4D20-98AE-46336F906245}" destId="{94E7DBF7-1319-460D-99B7-7FBA834EBA60}" srcOrd="0" destOrd="0" presId="urn:microsoft.com/office/officeart/2008/layout/PictureStrips"/>
    <dgm:cxn modelId="{D8893B29-8112-4B0D-B21D-8E882E5D2235}" type="presParOf" srcId="{265AD63A-AB6F-4D20-98AE-46336F906245}" destId="{49E3D741-0972-4D53-BC65-38B2D8388B34}" srcOrd="1" destOrd="0" presId="urn:microsoft.com/office/officeart/2008/layout/PictureStrips"/>
    <dgm:cxn modelId="{25CC159F-1B91-4F5F-98B9-649305B7C97E}" type="presParOf" srcId="{AF1E221E-A30A-4FED-89DE-374513066FC8}" destId="{84D08D23-6083-43E5-B708-95F16CF31D7B}" srcOrd="7" destOrd="0" presId="urn:microsoft.com/office/officeart/2008/layout/PictureStrips"/>
    <dgm:cxn modelId="{DF633D06-04BB-407B-BFDC-64119B03C08B}" type="presParOf" srcId="{AF1E221E-A30A-4FED-89DE-374513066FC8}" destId="{36146075-0535-4E5C-8BAA-1575F647792F}" srcOrd="8" destOrd="0" presId="urn:microsoft.com/office/officeart/2008/layout/PictureStrips"/>
    <dgm:cxn modelId="{05C8AC2C-50FD-46BC-B72D-B005AEB8A462}" type="presParOf" srcId="{36146075-0535-4E5C-8BAA-1575F647792F}" destId="{1034FA78-309C-4CBD-9FCE-24CD47A41C66}" srcOrd="0" destOrd="0" presId="urn:microsoft.com/office/officeart/2008/layout/PictureStrips"/>
    <dgm:cxn modelId="{AB95A8AF-9872-405E-9CEC-6C0B29A9E43C}" type="presParOf" srcId="{36146075-0535-4E5C-8BAA-1575F647792F}" destId="{898112E6-E8C8-47C4-A308-59B91C3B4446}" srcOrd="1" destOrd="0" presId="urn:microsoft.com/office/officeart/2008/layout/PictureStrips"/>
    <dgm:cxn modelId="{EFF9C8FC-E174-4A15-87D5-13990CECFCE7}" type="presParOf" srcId="{AF1E221E-A30A-4FED-89DE-374513066FC8}" destId="{3311194A-4503-4100-A81C-4AE4F33275BF}" srcOrd="9" destOrd="0" presId="urn:microsoft.com/office/officeart/2008/layout/PictureStrips"/>
    <dgm:cxn modelId="{DF3E961E-D294-45CE-8A47-BBFD5BF13EEE}" type="presParOf" srcId="{AF1E221E-A30A-4FED-89DE-374513066FC8}" destId="{8C0931EF-C946-419C-B715-2A4FE8E7DB44}" srcOrd="10" destOrd="0" presId="urn:microsoft.com/office/officeart/2008/layout/PictureStrips"/>
    <dgm:cxn modelId="{4AA1D5C1-1D0E-4AE3-A84E-5D852C2CE9EC}" type="presParOf" srcId="{8C0931EF-C946-419C-B715-2A4FE8E7DB44}" destId="{E0B02218-42A5-4D65-924D-001159F6D176}" srcOrd="0" destOrd="0" presId="urn:microsoft.com/office/officeart/2008/layout/PictureStrips"/>
    <dgm:cxn modelId="{86A427CE-84AE-4E36-AC70-7A51FAF5140A}" type="presParOf" srcId="{8C0931EF-C946-419C-B715-2A4FE8E7DB44}" destId="{427BF4C9-A0B2-4DFA-9313-846F4BFD2339}" srcOrd="1" destOrd="0" presId="urn:microsoft.com/office/officeart/2008/layout/PictureStrip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BB3006AD-2432-4FA8-9539-8D4E781BD8AE}" type="doc">
      <dgm:prSet loTypeId="urn:microsoft.com/office/officeart/2005/8/layout/hProcess9" loCatId="process" qsTypeId="urn:microsoft.com/office/officeart/2005/8/quickstyle/simple1" qsCatId="simple" csTypeId="urn:microsoft.com/office/officeart/2005/8/colors/accent0_3" csCatId="mainScheme" phldr="1"/>
      <dgm:spPr/>
      <dgm:t>
        <a:bodyPr/>
        <a:lstStyle/>
        <a:p>
          <a:endParaRPr lang="it-IT"/>
        </a:p>
      </dgm:t>
    </dgm:pt>
    <dgm:pt modelId="{3B69273D-6904-444A-A082-EBD7431A4350}">
      <dgm:prSet phldrT="[Testo]"/>
      <dgm:spPr>
        <a:solidFill>
          <a:schemeClr val="accent4">
            <a:lumMod val="60000"/>
            <a:lumOff val="40000"/>
            <a:alpha val="50000"/>
          </a:schemeClr>
        </a:solidFill>
      </dgm:spPr>
      <dgm:t>
        <a:bodyPr/>
        <a:lstStyle/>
        <a:p>
          <a:pPr algn="ctr"/>
          <a:r>
            <a:rPr lang="it-IT" b="1" dirty="0">
              <a:solidFill>
                <a:schemeClr val="tx1"/>
              </a:solidFill>
              <a:latin typeface="Times New Roman" panose="02020603050405020304" pitchFamily="18" charset="0"/>
              <a:cs typeface="Times New Roman" panose="02020603050405020304" pitchFamily="18" charset="0"/>
            </a:rPr>
            <a:t>DM 18.09.2002</a:t>
          </a:r>
        </a:p>
      </dgm:t>
    </dgm:pt>
    <dgm:pt modelId="{4A668271-DF89-41BF-A591-6597A7693212}" type="parTrans" cxnId="{26532E26-D965-4963-8D0F-1111CFCBBD15}">
      <dgm:prSet/>
      <dgm:spPr/>
      <dgm:t>
        <a:bodyPr/>
        <a:lstStyle/>
        <a:p>
          <a:pPr algn="ctr"/>
          <a:endParaRPr lang="it-IT"/>
        </a:p>
      </dgm:t>
    </dgm:pt>
    <dgm:pt modelId="{25921BEE-508E-47B9-B3BE-0B0E228EEC1B}" type="sibTrans" cxnId="{26532E26-D965-4963-8D0F-1111CFCBBD15}">
      <dgm:prSet/>
      <dgm:spPr/>
      <dgm:t>
        <a:bodyPr/>
        <a:lstStyle/>
        <a:p>
          <a:pPr algn="ctr"/>
          <a:endParaRPr lang="it-IT"/>
        </a:p>
      </dgm:t>
    </dgm:pt>
    <dgm:pt modelId="{24F7A57A-043C-4E5E-B509-4E126FF5D439}">
      <dgm:prSet phldrT="[Testo]"/>
      <dgm:spPr>
        <a:solidFill>
          <a:schemeClr val="accent4">
            <a:lumMod val="60000"/>
            <a:lumOff val="4000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Regola Tecnica</a:t>
          </a:r>
        </a:p>
      </dgm:t>
    </dgm:pt>
    <dgm:pt modelId="{6D8CCF65-549E-4C63-BF82-4A2F5FBD7F5F}" type="parTrans" cxnId="{86424D76-9710-47CC-BF80-1B93B1279561}">
      <dgm:prSet/>
      <dgm:spPr/>
      <dgm:t>
        <a:bodyPr/>
        <a:lstStyle/>
        <a:p>
          <a:pPr algn="ctr"/>
          <a:endParaRPr lang="it-IT"/>
        </a:p>
      </dgm:t>
    </dgm:pt>
    <dgm:pt modelId="{80EB93F2-630F-47F0-BAC5-01C15E745BDA}" type="sibTrans" cxnId="{86424D76-9710-47CC-BF80-1B93B1279561}">
      <dgm:prSet/>
      <dgm:spPr/>
      <dgm:t>
        <a:bodyPr/>
        <a:lstStyle/>
        <a:p>
          <a:pPr algn="ctr"/>
          <a:endParaRPr lang="it-IT"/>
        </a:p>
      </dgm:t>
    </dgm:pt>
    <dgm:pt modelId="{4CC6F05B-0603-4088-BDC6-79B5377F03DA}">
      <dgm:prSet phldrT="[Testo]"/>
      <dgm:spPr>
        <a:solidFill>
          <a:schemeClr val="dk2">
            <a:hueOff val="0"/>
            <a:satOff val="0"/>
            <a:lumOff val="0"/>
            <a:alpha val="50000"/>
          </a:schemeClr>
        </a:solidFill>
      </dgm:spPr>
      <dgm:t>
        <a:bodyPr/>
        <a:lstStyle/>
        <a:p>
          <a:pPr algn="ctr">
            <a:buNone/>
          </a:pPr>
          <a:r>
            <a:rPr lang="it-IT" b="1" dirty="0">
              <a:solidFill>
                <a:schemeClr val="tx1"/>
              </a:solidFill>
              <a:latin typeface="Times New Roman" panose="02020603050405020304" pitchFamily="18" charset="0"/>
              <a:cs typeface="Times New Roman" panose="02020603050405020304" pitchFamily="18" charset="0"/>
            </a:rPr>
            <a:t>DPR 151/2011</a:t>
          </a:r>
        </a:p>
      </dgm:t>
    </dgm:pt>
    <dgm:pt modelId="{824085EC-2354-4C3B-8F0A-32CF0FDD9FF7}" type="parTrans" cxnId="{517A93F5-1A12-4F28-BEB0-3BA02181FC10}">
      <dgm:prSet/>
      <dgm:spPr/>
      <dgm:t>
        <a:bodyPr/>
        <a:lstStyle/>
        <a:p>
          <a:pPr algn="ctr"/>
          <a:endParaRPr lang="it-IT"/>
        </a:p>
      </dgm:t>
    </dgm:pt>
    <dgm:pt modelId="{BCB6840C-56B8-40A0-B508-6076A507DAF3}" type="sibTrans" cxnId="{517A93F5-1A12-4F28-BEB0-3BA02181FC10}">
      <dgm:prSet/>
      <dgm:spPr/>
      <dgm:t>
        <a:bodyPr/>
        <a:lstStyle/>
        <a:p>
          <a:pPr algn="ctr"/>
          <a:endParaRPr lang="it-IT"/>
        </a:p>
      </dgm:t>
    </dgm:pt>
    <dgm:pt modelId="{744D6FDA-FE4E-4C90-9595-B712998161F9}">
      <dgm:prSet phldrT="[Testo]"/>
      <dgm:spPr>
        <a:solidFill>
          <a:schemeClr val="dk2">
            <a:hueOff val="0"/>
            <a:satOff val="0"/>
            <a:lumOff val="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Regolamento di Prevenzione Incendi</a:t>
          </a:r>
        </a:p>
      </dgm:t>
    </dgm:pt>
    <dgm:pt modelId="{7FA23EC9-159C-42D8-94A4-06DF2557B3E8}" type="parTrans" cxnId="{801ADDFF-46C2-4184-9804-006968FF1608}">
      <dgm:prSet/>
      <dgm:spPr/>
      <dgm:t>
        <a:bodyPr/>
        <a:lstStyle/>
        <a:p>
          <a:pPr algn="ctr"/>
          <a:endParaRPr lang="it-IT"/>
        </a:p>
      </dgm:t>
    </dgm:pt>
    <dgm:pt modelId="{7A6A1D6D-F291-4555-966A-F29684C8CB19}" type="sibTrans" cxnId="{801ADDFF-46C2-4184-9804-006968FF1608}">
      <dgm:prSet/>
      <dgm:spPr/>
      <dgm:t>
        <a:bodyPr/>
        <a:lstStyle/>
        <a:p>
          <a:pPr algn="ctr"/>
          <a:endParaRPr lang="it-IT"/>
        </a:p>
      </dgm:t>
    </dgm:pt>
    <dgm:pt modelId="{8B2AC58D-703E-4B1D-B79E-C76E058E103E}">
      <dgm:prSet phldrT="[Testo]"/>
      <dgm:spPr>
        <a:solidFill>
          <a:schemeClr val="dk2">
            <a:hueOff val="0"/>
            <a:satOff val="0"/>
            <a:lumOff val="0"/>
            <a:alpha val="50000"/>
          </a:schemeClr>
        </a:solidFill>
      </dgm:spPr>
      <dgm:t>
        <a:bodyPr/>
        <a:lstStyle/>
        <a:p>
          <a:pPr algn="ctr"/>
          <a:r>
            <a:rPr lang="it-IT" b="1" dirty="0">
              <a:solidFill>
                <a:schemeClr val="tx1"/>
              </a:solidFill>
              <a:latin typeface="Times New Roman" panose="02020603050405020304" pitchFamily="18" charset="0"/>
              <a:cs typeface="Times New Roman" panose="02020603050405020304" pitchFamily="18" charset="0"/>
            </a:rPr>
            <a:t>DL n. 158/2012</a:t>
          </a:r>
        </a:p>
        <a:p>
          <a:pPr algn="ctr"/>
          <a:r>
            <a:rPr lang="it-IT" b="1" dirty="0">
              <a:solidFill>
                <a:schemeClr val="tx1"/>
              </a:solidFill>
              <a:latin typeface="Times New Roman" panose="02020603050405020304" pitchFamily="18" charset="0"/>
              <a:cs typeface="Times New Roman" panose="02020603050405020304" pitchFamily="18" charset="0"/>
            </a:rPr>
            <a:t>DL n. 189/2012</a:t>
          </a:r>
        </a:p>
      </dgm:t>
    </dgm:pt>
    <dgm:pt modelId="{3E45815C-271F-40F0-8FF6-61CE4E0BBBD9}" type="parTrans" cxnId="{3665B05D-DB1F-42A6-B72B-CC51EF3E1A26}">
      <dgm:prSet/>
      <dgm:spPr/>
      <dgm:t>
        <a:bodyPr/>
        <a:lstStyle/>
        <a:p>
          <a:pPr algn="ctr"/>
          <a:endParaRPr lang="it-IT"/>
        </a:p>
      </dgm:t>
    </dgm:pt>
    <dgm:pt modelId="{18BA6FEE-A11A-44CE-94A7-CCEDFD2AE8AC}" type="sibTrans" cxnId="{3665B05D-DB1F-42A6-B72B-CC51EF3E1A26}">
      <dgm:prSet/>
      <dgm:spPr/>
      <dgm:t>
        <a:bodyPr/>
        <a:lstStyle/>
        <a:p>
          <a:pPr algn="ctr"/>
          <a:endParaRPr lang="it-IT"/>
        </a:p>
      </dgm:t>
    </dgm:pt>
    <dgm:pt modelId="{5C64482A-B023-44DE-B3B4-C3A2BD9D57B8}">
      <dgm:prSet phldrT="[Testo]"/>
      <dgm:spPr>
        <a:solidFill>
          <a:schemeClr val="accent4">
            <a:lumMod val="60000"/>
            <a:lumOff val="4000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di prevenzione incendi per la progettazione, costruzione e l’esercizio delle Strutture Sanitarie</a:t>
          </a:r>
        </a:p>
      </dgm:t>
    </dgm:pt>
    <dgm:pt modelId="{7BBE3C03-B2FA-483E-9FF4-08CD466EA796}" type="parTrans" cxnId="{8D9588D0-E9DF-403C-8DE1-7D9EC0448713}">
      <dgm:prSet/>
      <dgm:spPr/>
      <dgm:t>
        <a:bodyPr/>
        <a:lstStyle/>
        <a:p>
          <a:pPr algn="ctr"/>
          <a:endParaRPr lang="it-IT"/>
        </a:p>
      </dgm:t>
    </dgm:pt>
    <dgm:pt modelId="{CEFCC76F-C3EC-41AA-8EB6-1287DCFF49E8}" type="sibTrans" cxnId="{8D9588D0-E9DF-403C-8DE1-7D9EC0448713}">
      <dgm:prSet/>
      <dgm:spPr/>
      <dgm:t>
        <a:bodyPr/>
        <a:lstStyle/>
        <a:p>
          <a:pPr algn="ctr"/>
          <a:endParaRPr lang="it-IT"/>
        </a:p>
      </dgm:t>
    </dgm:pt>
    <dgm:pt modelId="{C0BBC48A-91D7-42C2-9853-F102B99CD9F2}">
      <dgm:prSet/>
      <dgm:spPr>
        <a:solidFill>
          <a:schemeClr val="dk2">
            <a:hueOff val="0"/>
            <a:satOff val="0"/>
            <a:lumOff val="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(legge Balduzzi)</a:t>
          </a:r>
        </a:p>
      </dgm:t>
    </dgm:pt>
    <dgm:pt modelId="{C27EC9ED-5946-4DB0-9A3C-310DA56082CC}" type="parTrans" cxnId="{69D94128-746C-41CC-898A-C094B74A3733}">
      <dgm:prSet/>
      <dgm:spPr/>
      <dgm:t>
        <a:bodyPr/>
        <a:lstStyle/>
        <a:p>
          <a:pPr algn="ctr"/>
          <a:endParaRPr lang="it-IT"/>
        </a:p>
      </dgm:t>
    </dgm:pt>
    <dgm:pt modelId="{7DD760E9-2C73-45A0-9494-F4C43F42D292}" type="sibTrans" cxnId="{69D94128-746C-41CC-898A-C094B74A3733}">
      <dgm:prSet/>
      <dgm:spPr/>
      <dgm:t>
        <a:bodyPr/>
        <a:lstStyle/>
        <a:p>
          <a:pPr algn="ctr"/>
          <a:endParaRPr lang="it-IT"/>
        </a:p>
      </dgm:t>
    </dgm:pt>
    <dgm:pt modelId="{502EFDF2-3202-4212-AA0B-4FC7FBF47E79}">
      <dgm:prSet/>
      <dgm:spPr>
        <a:solidFill>
          <a:schemeClr val="dk2">
            <a:hueOff val="0"/>
            <a:satOff val="0"/>
            <a:lumOff val="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Art.6 com.2</a:t>
          </a:r>
        </a:p>
      </dgm:t>
    </dgm:pt>
    <dgm:pt modelId="{597A9633-58D1-491A-8558-48808F7E1F64}" type="parTrans" cxnId="{1D582D55-AABF-4E86-849D-40716095D9CA}">
      <dgm:prSet/>
      <dgm:spPr/>
      <dgm:t>
        <a:bodyPr/>
        <a:lstStyle/>
        <a:p>
          <a:pPr algn="ctr"/>
          <a:endParaRPr lang="it-IT"/>
        </a:p>
      </dgm:t>
    </dgm:pt>
    <dgm:pt modelId="{BE62B13D-E9F6-4FF6-973C-190E7292FAB3}" type="sibTrans" cxnId="{1D582D55-AABF-4E86-849D-40716095D9CA}">
      <dgm:prSet/>
      <dgm:spPr/>
      <dgm:t>
        <a:bodyPr/>
        <a:lstStyle/>
        <a:p>
          <a:pPr algn="ctr"/>
          <a:endParaRPr lang="it-IT"/>
        </a:p>
      </dgm:t>
    </dgm:pt>
    <dgm:pt modelId="{8F8C432B-18AD-4267-901E-22357348D7BE}">
      <dgm:prSet/>
      <dgm:spPr>
        <a:solidFill>
          <a:schemeClr val="accent6">
            <a:lumMod val="75000"/>
            <a:alpha val="50000"/>
          </a:schemeClr>
        </a:solidFill>
      </dgm:spPr>
      <dgm:t>
        <a:bodyPr/>
        <a:lstStyle/>
        <a:p>
          <a:pPr algn="ctr"/>
          <a:r>
            <a:rPr lang="it-IT" b="1" dirty="0">
              <a:solidFill>
                <a:schemeClr val="tx1"/>
              </a:solidFill>
              <a:latin typeface="Times New Roman" panose="02020603050405020304" pitchFamily="18" charset="0"/>
              <a:cs typeface="Times New Roman" panose="02020603050405020304" pitchFamily="18" charset="0"/>
            </a:rPr>
            <a:t>DM.19.03.2015</a:t>
          </a:r>
        </a:p>
      </dgm:t>
    </dgm:pt>
    <dgm:pt modelId="{D8662F39-3E56-4E9C-AF87-38632182CDBF}" type="parTrans" cxnId="{FBC19C1A-2C70-4A37-80E6-36A34974BA26}">
      <dgm:prSet/>
      <dgm:spPr/>
      <dgm:t>
        <a:bodyPr/>
        <a:lstStyle/>
        <a:p>
          <a:pPr algn="ctr"/>
          <a:endParaRPr lang="it-IT"/>
        </a:p>
      </dgm:t>
    </dgm:pt>
    <dgm:pt modelId="{B0D42DA2-1558-4D19-9F62-747824DBCA60}" type="sibTrans" cxnId="{FBC19C1A-2C70-4A37-80E6-36A34974BA26}">
      <dgm:prSet/>
      <dgm:spPr/>
      <dgm:t>
        <a:bodyPr/>
        <a:lstStyle/>
        <a:p>
          <a:pPr algn="ctr"/>
          <a:endParaRPr lang="it-IT"/>
        </a:p>
      </dgm:t>
    </dgm:pt>
    <dgm:pt modelId="{38A08A86-4D36-4F47-8452-ACB4461827A9}">
      <dgm:prSet/>
      <dgm:spPr>
        <a:solidFill>
          <a:schemeClr val="accent6">
            <a:lumMod val="7500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Aggiornamento DM 18.09.2002</a:t>
          </a:r>
        </a:p>
      </dgm:t>
    </dgm:pt>
    <dgm:pt modelId="{F14D242E-1EE9-4C49-91C0-C601DCB0D06F}" type="parTrans" cxnId="{4158FD57-7BDC-46E0-BE2A-EB340FA153A3}">
      <dgm:prSet/>
      <dgm:spPr/>
      <dgm:t>
        <a:bodyPr/>
        <a:lstStyle/>
        <a:p>
          <a:pPr algn="ctr"/>
          <a:endParaRPr lang="it-IT"/>
        </a:p>
      </dgm:t>
    </dgm:pt>
    <dgm:pt modelId="{0EB22947-41B1-48A5-B6B4-F206A453F171}" type="sibTrans" cxnId="{4158FD57-7BDC-46E0-BE2A-EB340FA153A3}">
      <dgm:prSet/>
      <dgm:spPr/>
      <dgm:t>
        <a:bodyPr/>
        <a:lstStyle/>
        <a:p>
          <a:pPr algn="ctr"/>
          <a:endParaRPr lang="it-IT"/>
        </a:p>
      </dgm:t>
    </dgm:pt>
    <dgm:pt modelId="{2D80C496-2FEA-411D-AA61-4C753D673200}">
      <dgm:prSet/>
      <dgm:spPr>
        <a:solidFill>
          <a:schemeClr val="dk2">
            <a:hueOff val="0"/>
            <a:satOff val="0"/>
            <a:lumOff val="0"/>
            <a:alpha val="50000"/>
          </a:schemeClr>
        </a:solidFill>
      </dgm:spPr>
      <dgm:t>
        <a:bodyPr/>
        <a:lstStyle/>
        <a:p>
          <a:pPr algn="ctr">
            <a:buFontTx/>
            <a:buNone/>
          </a:pPr>
          <a:r>
            <a:rPr lang="it-IT" dirty="0">
              <a:solidFill>
                <a:schemeClr val="tx1"/>
              </a:solidFill>
              <a:latin typeface="Times New Roman" panose="02020603050405020304" pitchFamily="18" charset="0"/>
              <a:cs typeface="Times New Roman" panose="02020603050405020304" pitchFamily="18" charset="0"/>
            </a:rPr>
            <a:t>Affronta problematica del mancato adeguamento delle strutture sanitarie</a:t>
          </a:r>
        </a:p>
      </dgm:t>
    </dgm:pt>
    <dgm:pt modelId="{885BDEA8-4F69-48F2-9538-64114526A894}" type="parTrans" cxnId="{640BA4F4-1126-4244-9726-C9053FEA8274}">
      <dgm:prSet/>
      <dgm:spPr/>
      <dgm:t>
        <a:bodyPr/>
        <a:lstStyle/>
        <a:p>
          <a:pPr algn="ctr"/>
          <a:endParaRPr lang="it-IT"/>
        </a:p>
      </dgm:t>
    </dgm:pt>
    <dgm:pt modelId="{C8B8EEC6-0B2C-4CA5-B2EB-F386C0640EE6}" type="sibTrans" cxnId="{640BA4F4-1126-4244-9726-C9053FEA8274}">
      <dgm:prSet/>
      <dgm:spPr/>
      <dgm:t>
        <a:bodyPr/>
        <a:lstStyle/>
        <a:p>
          <a:pPr algn="ctr"/>
          <a:endParaRPr lang="it-IT"/>
        </a:p>
      </dgm:t>
    </dgm:pt>
    <dgm:pt modelId="{41A9F8B2-0BFF-452C-A70F-458FBC34DA6B}" type="pres">
      <dgm:prSet presAssocID="{BB3006AD-2432-4FA8-9539-8D4E781BD8AE}" presName="CompostProcess" presStyleCnt="0">
        <dgm:presLayoutVars>
          <dgm:dir/>
          <dgm:resizeHandles val="exact"/>
        </dgm:presLayoutVars>
      </dgm:prSet>
      <dgm:spPr/>
    </dgm:pt>
    <dgm:pt modelId="{99CBAC4B-78CC-4708-8E20-A636CD35BC1E}" type="pres">
      <dgm:prSet presAssocID="{BB3006AD-2432-4FA8-9539-8D4E781BD8AE}" presName="arrow" presStyleLbl="bgShp" presStyleIdx="0" presStyleCnt="1"/>
      <dgm:spPr>
        <a:solidFill>
          <a:schemeClr val="dk2">
            <a:tint val="40000"/>
            <a:hueOff val="0"/>
            <a:satOff val="0"/>
            <a:lumOff val="0"/>
            <a:alpha val="50000"/>
          </a:schemeClr>
        </a:solidFill>
      </dgm:spPr>
    </dgm:pt>
    <dgm:pt modelId="{7C990663-64E7-45B3-9244-AF113224725E}" type="pres">
      <dgm:prSet presAssocID="{BB3006AD-2432-4FA8-9539-8D4E781BD8AE}" presName="linearProcess" presStyleCnt="0"/>
      <dgm:spPr/>
    </dgm:pt>
    <dgm:pt modelId="{EFE8CBDF-20BD-4951-8336-DF165C398CA8}" type="pres">
      <dgm:prSet presAssocID="{3B69273D-6904-444A-A082-EBD7431A4350}" presName="textNode" presStyleLbl="node1" presStyleIdx="0" presStyleCnt="4">
        <dgm:presLayoutVars>
          <dgm:bulletEnabled val="1"/>
        </dgm:presLayoutVars>
      </dgm:prSet>
      <dgm:spPr/>
    </dgm:pt>
    <dgm:pt modelId="{56BAE07B-020C-4B16-BC7C-BCB84BA57709}" type="pres">
      <dgm:prSet presAssocID="{25921BEE-508E-47B9-B3BE-0B0E228EEC1B}" presName="sibTrans" presStyleCnt="0"/>
      <dgm:spPr/>
    </dgm:pt>
    <dgm:pt modelId="{7B761F5D-58BF-48F6-A138-98EBC5A1DDD7}" type="pres">
      <dgm:prSet presAssocID="{4CC6F05B-0603-4088-BDC6-79B5377F03DA}" presName="textNode" presStyleLbl="node1" presStyleIdx="1" presStyleCnt="4">
        <dgm:presLayoutVars>
          <dgm:bulletEnabled val="1"/>
        </dgm:presLayoutVars>
      </dgm:prSet>
      <dgm:spPr/>
    </dgm:pt>
    <dgm:pt modelId="{B54D8090-6065-44D8-ADE3-140DD0B49C89}" type="pres">
      <dgm:prSet presAssocID="{BCB6840C-56B8-40A0-B508-6076A507DAF3}" presName="sibTrans" presStyleCnt="0"/>
      <dgm:spPr/>
    </dgm:pt>
    <dgm:pt modelId="{E73B5DD6-BFD2-4456-B739-55F1484ED71A}" type="pres">
      <dgm:prSet presAssocID="{8B2AC58D-703E-4B1D-B79E-C76E058E103E}" presName="textNode" presStyleLbl="node1" presStyleIdx="2" presStyleCnt="4">
        <dgm:presLayoutVars>
          <dgm:bulletEnabled val="1"/>
        </dgm:presLayoutVars>
      </dgm:prSet>
      <dgm:spPr/>
    </dgm:pt>
    <dgm:pt modelId="{F8ECB1EF-1F43-4129-B931-E482F60360B9}" type="pres">
      <dgm:prSet presAssocID="{18BA6FEE-A11A-44CE-94A7-CCEDFD2AE8AC}" presName="sibTrans" presStyleCnt="0"/>
      <dgm:spPr/>
    </dgm:pt>
    <dgm:pt modelId="{E5547506-367C-417A-8834-2A64B0881B8E}" type="pres">
      <dgm:prSet presAssocID="{8F8C432B-18AD-4267-901E-22357348D7BE}" presName="textNode" presStyleLbl="node1" presStyleIdx="3" presStyleCnt="4">
        <dgm:presLayoutVars>
          <dgm:bulletEnabled val="1"/>
        </dgm:presLayoutVars>
      </dgm:prSet>
      <dgm:spPr/>
    </dgm:pt>
  </dgm:ptLst>
  <dgm:cxnLst>
    <dgm:cxn modelId="{5B34C216-8B24-427D-A060-89398E60E652}" type="presOf" srcId="{38A08A86-4D36-4F47-8452-ACB4461827A9}" destId="{E5547506-367C-417A-8834-2A64B0881B8E}" srcOrd="0" destOrd="1" presId="urn:microsoft.com/office/officeart/2005/8/layout/hProcess9"/>
    <dgm:cxn modelId="{FBC19C1A-2C70-4A37-80E6-36A34974BA26}" srcId="{BB3006AD-2432-4FA8-9539-8D4E781BD8AE}" destId="{8F8C432B-18AD-4267-901E-22357348D7BE}" srcOrd="3" destOrd="0" parTransId="{D8662F39-3E56-4E9C-AF87-38632182CDBF}" sibTransId="{B0D42DA2-1558-4D19-9F62-747824DBCA60}"/>
    <dgm:cxn modelId="{26532E26-D965-4963-8D0F-1111CFCBBD15}" srcId="{BB3006AD-2432-4FA8-9539-8D4E781BD8AE}" destId="{3B69273D-6904-444A-A082-EBD7431A4350}" srcOrd="0" destOrd="0" parTransId="{4A668271-DF89-41BF-A591-6597A7693212}" sibTransId="{25921BEE-508E-47B9-B3BE-0B0E228EEC1B}"/>
    <dgm:cxn modelId="{69D94128-746C-41CC-898A-C094B74A3733}" srcId="{8B2AC58D-703E-4B1D-B79E-C76E058E103E}" destId="{C0BBC48A-91D7-42C2-9853-F102B99CD9F2}" srcOrd="0" destOrd="0" parTransId="{C27EC9ED-5946-4DB0-9A3C-310DA56082CC}" sibTransId="{7DD760E9-2C73-45A0-9494-F4C43F42D292}"/>
    <dgm:cxn modelId="{8E5D5D3C-393F-401C-9C95-D6FFD4B29876}" type="presOf" srcId="{BB3006AD-2432-4FA8-9539-8D4E781BD8AE}" destId="{41A9F8B2-0BFF-452C-A70F-458FBC34DA6B}" srcOrd="0" destOrd="0" presId="urn:microsoft.com/office/officeart/2005/8/layout/hProcess9"/>
    <dgm:cxn modelId="{3665B05D-DB1F-42A6-B72B-CC51EF3E1A26}" srcId="{BB3006AD-2432-4FA8-9539-8D4E781BD8AE}" destId="{8B2AC58D-703E-4B1D-B79E-C76E058E103E}" srcOrd="2" destOrd="0" parTransId="{3E45815C-271F-40F0-8FF6-61CE4E0BBBD9}" sibTransId="{18BA6FEE-A11A-44CE-94A7-CCEDFD2AE8AC}"/>
    <dgm:cxn modelId="{3FA38262-D726-4832-B2D5-D4694DCB4702}" type="presOf" srcId="{4CC6F05B-0603-4088-BDC6-79B5377F03DA}" destId="{7B761F5D-58BF-48F6-A138-98EBC5A1DDD7}" srcOrd="0" destOrd="0" presId="urn:microsoft.com/office/officeart/2005/8/layout/hProcess9"/>
    <dgm:cxn modelId="{1D582D55-AABF-4E86-849D-40716095D9CA}" srcId="{8B2AC58D-703E-4B1D-B79E-C76E058E103E}" destId="{502EFDF2-3202-4212-AA0B-4FC7FBF47E79}" srcOrd="1" destOrd="0" parTransId="{597A9633-58D1-491A-8558-48808F7E1F64}" sibTransId="{BE62B13D-E9F6-4FF6-973C-190E7292FAB3}"/>
    <dgm:cxn modelId="{86424D76-9710-47CC-BF80-1B93B1279561}" srcId="{3B69273D-6904-444A-A082-EBD7431A4350}" destId="{24F7A57A-043C-4E5E-B509-4E126FF5D439}" srcOrd="0" destOrd="0" parTransId="{6D8CCF65-549E-4C63-BF82-4A2F5FBD7F5F}" sibTransId="{80EB93F2-630F-47F0-BAC5-01C15E745BDA}"/>
    <dgm:cxn modelId="{8E8BD857-24E5-4D0D-B863-296FC0C172D4}" type="presOf" srcId="{744D6FDA-FE4E-4C90-9595-B712998161F9}" destId="{7B761F5D-58BF-48F6-A138-98EBC5A1DDD7}" srcOrd="0" destOrd="1" presId="urn:microsoft.com/office/officeart/2005/8/layout/hProcess9"/>
    <dgm:cxn modelId="{4158FD57-7BDC-46E0-BE2A-EB340FA153A3}" srcId="{8F8C432B-18AD-4267-901E-22357348D7BE}" destId="{38A08A86-4D36-4F47-8452-ACB4461827A9}" srcOrd="0" destOrd="0" parTransId="{F14D242E-1EE9-4C49-91C0-C601DCB0D06F}" sibTransId="{0EB22947-41B1-48A5-B6B4-F206A453F171}"/>
    <dgm:cxn modelId="{6EC47D86-28BD-4F36-B79D-596A75A3301F}" type="presOf" srcId="{502EFDF2-3202-4212-AA0B-4FC7FBF47E79}" destId="{E73B5DD6-BFD2-4456-B739-55F1484ED71A}" srcOrd="0" destOrd="2" presId="urn:microsoft.com/office/officeart/2005/8/layout/hProcess9"/>
    <dgm:cxn modelId="{3375839A-33FA-4490-9A46-90F6A88B35E6}" type="presOf" srcId="{5C64482A-B023-44DE-B3B4-C3A2BD9D57B8}" destId="{EFE8CBDF-20BD-4951-8336-DF165C398CA8}" srcOrd="0" destOrd="2" presId="urn:microsoft.com/office/officeart/2005/8/layout/hProcess9"/>
    <dgm:cxn modelId="{8DF313A4-58D2-4A27-BD15-0210FB504B9C}" type="presOf" srcId="{3B69273D-6904-444A-A082-EBD7431A4350}" destId="{EFE8CBDF-20BD-4951-8336-DF165C398CA8}" srcOrd="0" destOrd="0" presId="urn:microsoft.com/office/officeart/2005/8/layout/hProcess9"/>
    <dgm:cxn modelId="{B2C8F9AA-D9CB-4C62-BBFF-239FE09EBE81}" type="presOf" srcId="{8B2AC58D-703E-4B1D-B79E-C76E058E103E}" destId="{E73B5DD6-BFD2-4456-B739-55F1484ED71A}" srcOrd="0" destOrd="0" presId="urn:microsoft.com/office/officeart/2005/8/layout/hProcess9"/>
    <dgm:cxn modelId="{9ABCD3B5-79BF-406A-8F1F-7B2FB8F03945}" type="presOf" srcId="{C0BBC48A-91D7-42C2-9853-F102B99CD9F2}" destId="{E73B5DD6-BFD2-4456-B739-55F1484ED71A}" srcOrd="0" destOrd="1" presId="urn:microsoft.com/office/officeart/2005/8/layout/hProcess9"/>
    <dgm:cxn modelId="{FC5E43C0-A509-4937-8325-CC5CB39E0039}" type="presOf" srcId="{2D80C496-2FEA-411D-AA61-4C753D673200}" destId="{E73B5DD6-BFD2-4456-B739-55F1484ED71A}" srcOrd="0" destOrd="3" presId="urn:microsoft.com/office/officeart/2005/8/layout/hProcess9"/>
    <dgm:cxn modelId="{1B506CC4-5151-4230-B32F-58258C93A26E}" type="presOf" srcId="{8F8C432B-18AD-4267-901E-22357348D7BE}" destId="{E5547506-367C-417A-8834-2A64B0881B8E}" srcOrd="0" destOrd="0" presId="urn:microsoft.com/office/officeart/2005/8/layout/hProcess9"/>
    <dgm:cxn modelId="{8D9588D0-E9DF-403C-8DE1-7D9EC0448713}" srcId="{3B69273D-6904-444A-A082-EBD7431A4350}" destId="{5C64482A-B023-44DE-B3B4-C3A2BD9D57B8}" srcOrd="1" destOrd="0" parTransId="{7BBE3C03-B2FA-483E-9FF4-08CD466EA796}" sibTransId="{CEFCC76F-C3EC-41AA-8EB6-1287DCFF49E8}"/>
    <dgm:cxn modelId="{FF7FB4EF-3619-422B-9B82-7DA578304F9B}" type="presOf" srcId="{24F7A57A-043C-4E5E-B509-4E126FF5D439}" destId="{EFE8CBDF-20BD-4951-8336-DF165C398CA8}" srcOrd="0" destOrd="1" presId="urn:microsoft.com/office/officeart/2005/8/layout/hProcess9"/>
    <dgm:cxn modelId="{640BA4F4-1126-4244-9726-C9053FEA8274}" srcId="{8B2AC58D-703E-4B1D-B79E-C76E058E103E}" destId="{2D80C496-2FEA-411D-AA61-4C753D673200}" srcOrd="2" destOrd="0" parTransId="{885BDEA8-4F69-48F2-9538-64114526A894}" sibTransId="{C8B8EEC6-0B2C-4CA5-B2EB-F386C0640EE6}"/>
    <dgm:cxn modelId="{517A93F5-1A12-4F28-BEB0-3BA02181FC10}" srcId="{BB3006AD-2432-4FA8-9539-8D4E781BD8AE}" destId="{4CC6F05B-0603-4088-BDC6-79B5377F03DA}" srcOrd="1" destOrd="0" parTransId="{824085EC-2354-4C3B-8F0A-32CF0FDD9FF7}" sibTransId="{BCB6840C-56B8-40A0-B508-6076A507DAF3}"/>
    <dgm:cxn modelId="{801ADDFF-46C2-4184-9804-006968FF1608}" srcId="{4CC6F05B-0603-4088-BDC6-79B5377F03DA}" destId="{744D6FDA-FE4E-4C90-9595-B712998161F9}" srcOrd="0" destOrd="0" parTransId="{7FA23EC9-159C-42D8-94A4-06DF2557B3E8}" sibTransId="{7A6A1D6D-F291-4555-966A-F29684C8CB19}"/>
    <dgm:cxn modelId="{10F2BE33-4EFA-4854-8D79-C0551367EF30}" type="presParOf" srcId="{41A9F8B2-0BFF-452C-A70F-458FBC34DA6B}" destId="{99CBAC4B-78CC-4708-8E20-A636CD35BC1E}" srcOrd="0" destOrd="0" presId="urn:microsoft.com/office/officeart/2005/8/layout/hProcess9"/>
    <dgm:cxn modelId="{1F7C7BEF-477B-4329-93BF-2EF7659D8FBF}" type="presParOf" srcId="{41A9F8B2-0BFF-452C-A70F-458FBC34DA6B}" destId="{7C990663-64E7-45B3-9244-AF113224725E}" srcOrd="1" destOrd="0" presId="urn:microsoft.com/office/officeart/2005/8/layout/hProcess9"/>
    <dgm:cxn modelId="{8C28DD5B-3B0A-4F8A-B127-D81B42ED87BA}" type="presParOf" srcId="{7C990663-64E7-45B3-9244-AF113224725E}" destId="{EFE8CBDF-20BD-4951-8336-DF165C398CA8}" srcOrd="0" destOrd="0" presId="urn:microsoft.com/office/officeart/2005/8/layout/hProcess9"/>
    <dgm:cxn modelId="{6BE7DA7B-F21D-4C10-9D6B-436EA9D48B26}" type="presParOf" srcId="{7C990663-64E7-45B3-9244-AF113224725E}" destId="{56BAE07B-020C-4B16-BC7C-BCB84BA57709}" srcOrd="1" destOrd="0" presId="urn:microsoft.com/office/officeart/2005/8/layout/hProcess9"/>
    <dgm:cxn modelId="{C0B65A0A-4826-4155-B0F1-9F3370D1DADD}" type="presParOf" srcId="{7C990663-64E7-45B3-9244-AF113224725E}" destId="{7B761F5D-58BF-48F6-A138-98EBC5A1DDD7}" srcOrd="2" destOrd="0" presId="urn:microsoft.com/office/officeart/2005/8/layout/hProcess9"/>
    <dgm:cxn modelId="{4CEFDE86-AA62-43DA-AFA2-D15DAF83891D}" type="presParOf" srcId="{7C990663-64E7-45B3-9244-AF113224725E}" destId="{B54D8090-6065-44D8-ADE3-140DD0B49C89}" srcOrd="3" destOrd="0" presId="urn:microsoft.com/office/officeart/2005/8/layout/hProcess9"/>
    <dgm:cxn modelId="{3CD91D08-3AD4-416B-92E2-A24487EDC821}" type="presParOf" srcId="{7C990663-64E7-45B3-9244-AF113224725E}" destId="{E73B5DD6-BFD2-4456-B739-55F1484ED71A}" srcOrd="4" destOrd="0" presId="urn:microsoft.com/office/officeart/2005/8/layout/hProcess9"/>
    <dgm:cxn modelId="{5DA721E9-14A6-4218-B620-C6DB9715B3DA}" type="presParOf" srcId="{7C990663-64E7-45B3-9244-AF113224725E}" destId="{F8ECB1EF-1F43-4129-B931-E482F60360B9}" srcOrd="5" destOrd="0" presId="urn:microsoft.com/office/officeart/2005/8/layout/hProcess9"/>
    <dgm:cxn modelId="{417FE589-DB72-4DDD-A870-C767324C373C}" type="presParOf" srcId="{7C990663-64E7-45B3-9244-AF113224725E}" destId="{E5547506-367C-417A-8834-2A64B0881B8E}" srcOrd="6" destOrd="0" presId="urn:microsoft.com/office/officeart/2005/8/layout/hProcess9"/>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88BFE3B-DB6C-4D34-A969-621ABCD6E8CC}" type="doc">
      <dgm:prSet loTypeId="urn:microsoft.com/office/officeart/2008/layout/NameandTitleOrganizationalChart" loCatId="hierarchy" qsTypeId="urn:microsoft.com/office/officeart/2005/8/quickstyle/3d3" qsCatId="3D" csTypeId="urn:microsoft.com/office/officeart/2005/8/colors/accent1_2" csCatId="accent1" phldr="1"/>
      <dgm:spPr/>
      <dgm:t>
        <a:bodyPr/>
        <a:lstStyle/>
        <a:p>
          <a:endParaRPr lang="it-IT"/>
        </a:p>
      </dgm:t>
    </dgm:pt>
    <dgm:pt modelId="{A991F75F-9C8E-479A-94BF-2BC853A64CE9}">
      <dgm:prSet phldrT="[Testo]" custT="1"/>
      <dgm:spPr>
        <a:solidFill>
          <a:srgbClr val="376F75"/>
        </a:solidFill>
      </dgm:spPr>
      <dgm:t>
        <a:bodyPr/>
        <a:lstStyle/>
        <a:p>
          <a:r>
            <a:rPr lang="it-IT" sz="1400" b="1" dirty="0"/>
            <a:t>DM 03.08.2015</a:t>
          </a:r>
        </a:p>
        <a:p>
          <a:r>
            <a:rPr lang="it-IT" sz="1400" b="1" dirty="0"/>
            <a:t>Codice di Prevenzione Incendi</a:t>
          </a:r>
        </a:p>
      </dgm:t>
    </dgm:pt>
    <dgm:pt modelId="{E022772A-B3E0-41E3-B5B8-8C7C92209B73}" type="parTrans" cxnId="{FB7DB9BA-7D3F-446B-A2CF-DA7D63F90D24}">
      <dgm:prSet/>
      <dgm:spPr/>
      <dgm:t>
        <a:bodyPr/>
        <a:lstStyle/>
        <a:p>
          <a:endParaRPr lang="it-IT"/>
        </a:p>
      </dgm:t>
    </dgm:pt>
    <dgm:pt modelId="{1C6E0491-8C79-4721-B142-968ED8453FB1}" type="sibTrans" cxnId="{FB7DB9BA-7D3F-446B-A2CF-DA7D63F90D24}">
      <dgm:prSet custT="1"/>
      <dgm:spPr/>
      <dgm:t>
        <a:bodyPr/>
        <a:lstStyle/>
        <a:p>
          <a:pPr algn="ctr"/>
          <a:r>
            <a:rPr lang="it-IT" sz="1200" b="0" i="1" dirty="0"/>
            <a:t>sistema normativo di tipo prestazionale</a:t>
          </a:r>
        </a:p>
      </dgm:t>
    </dgm:pt>
    <dgm:pt modelId="{01A64EE6-CBC8-4250-94C4-9C357D4F10F2}">
      <dgm:prSet phldrT="[Testo]" custT="1"/>
      <dgm:spPr>
        <a:solidFill>
          <a:schemeClr val="accent6">
            <a:lumMod val="75000"/>
          </a:schemeClr>
        </a:solidFill>
      </dgm:spPr>
      <dgm:t>
        <a:bodyPr/>
        <a:lstStyle/>
        <a:p>
          <a:r>
            <a:rPr lang="it-IT" sz="1400" b="1" dirty="0"/>
            <a:t>Regole Tecniche Orizzontali </a:t>
          </a:r>
        </a:p>
        <a:p>
          <a:r>
            <a:rPr lang="it-IT" sz="1400" b="1" dirty="0"/>
            <a:t>«RTO»</a:t>
          </a:r>
        </a:p>
      </dgm:t>
    </dgm:pt>
    <dgm:pt modelId="{C5CC43F1-241D-41CD-AE07-F6C6A7485BD6}" type="parTrans" cxnId="{B1E4416B-97AE-406A-B81B-C2A770F0F629}">
      <dgm:prSet/>
      <dgm:spPr>
        <a:ln w="28575"/>
      </dgm:spPr>
      <dgm:t>
        <a:bodyPr/>
        <a:lstStyle/>
        <a:p>
          <a:endParaRPr lang="it-IT"/>
        </a:p>
      </dgm:t>
    </dgm:pt>
    <dgm:pt modelId="{69BDF638-6B80-4911-A1C7-C16EEEDC3630}" type="sibTrans" cxnId="{B1E4416B-97AE-406A-B81B-C2A770F0F629}">
      <dgm:prSet/>
      <dgm:spPr/>
      <dgm:t>
        <a:bodyPr/>
        <a:lstStyle/>
        <a:p>
          <a:pPr algn="ctr"/>
          <a:r>
            <a:rPr lang="it-IT" b="0" i="1" dirty="0"/>
            <a:t>hanno carattere di universalità e sono applicabili a tutte le attività</a:t>
          </a:r>
        </a:p>
      </dgm:t>
    </dgm:pt>
    <dgm:pt modelId="{5AF9F48F-ED26-4E06-AFC1-2BDAFBE31F8F}">
      <dgm:prSet phldrT="[Testo]" custT="1"/>
      <dgm:spPr>
        <a:solidFill>
          <a:srgbClr val="A20E0E"/>
        </a:solidFill>
      </dgm:spPr>
      <dgm:t>
        <a:bodyPr/>
        <a:lstStyle/>
        <a:p>
          <a:r>
            <a:rPr lang="it-IT" sz="1400" b="1" dirty="0"/>
            <a:t>Regola Tecnica Verticale </a:t>
          </a:r>
        </a:p>
        <a:p>
          <a:r>
            <a:rPr lang="it-IT" sz="1400" b="1" dirty="0"/>
            <a:t>es: RTV 11 </a:t>
          </a:r>
        </a:p>
      </dgm:t>
    </dgm:pt>
    <dgm:pt modelId="{87BBED49-6DF0-47F9-9EC2-A7D96D5BBE04}" type="parTrans" cxnId="{12929C38-87A2-4116-875B-43F4B6759D20}">
      <dgm:prSet/>
      <dgm:spPr>
        <a:ln w="28575"/>
      </dgm:spPr>
      <dgm:t>
        <a:bodyPr/>
        <a:lstStyle/>
        <a:p>
          <a:endParaRPr lang="it-IT"/>
        </a:p>
      </dgm:t>
    </dgm:pt>
    <dgm:pt modelId="{B047B283-9835-4197-9304-34578E3BD6CF}" type="sibTrans" cxnId="{12929C38-87A2-4116-875B-43F4B6759D20}">
      <dgm:prSet custT="1"/>
      <dgm:spPr/>
      <dgm:t>
        <a:bodyPr/>
        <a:lstStyle/>
        <a:p>
          <a:pPr algn="ctr"/>
          <a:r>
            <a:rPr lang="it-IT" sz="1100" b="0" i="1" dirty="0"/>
            <a:t>Indicazioni complementari o sostitutive delle soluzioni conformi della RTO per tipologie di attività</a:t>
          </a:r>
        </a:p>
      </dgm:t>
    </dgm:pt>
    <dgm:pt modelId="{2178DEFD-4D8C-4B90-A7C1-477FA7929DB0}" type="pres">
      <dgm:prSet presAssocID="{988BFE3B-DB6C-4D34-A969-621ABCD6E8CC}" presName="hierChild1" presStyleCnt="0">
        <dgm:presLayoutVars>
          <dgm:orgChart val="1"/>
          <dgm:chPref val="1"/>
          <dgm:dir/>
          <dgm:animOne val="branch"/>
          <dgm:animLvl val="lvl"/>
          <dgm:resizeHandles/>
        </dgm:presLayoutVars>
      </dgm:prSet>
      <dgm:spPr/>
    </dgm:pt>
    <dgm:pt modelId="{3B15D4FD-91BC-4FBE-9460-738F708C27E9}" type="pres">
      <dgm:prSet presAssocID="{A991F75F-9C8E-479A-94BF-2BC853A64CE9}" presName="hierRoot1" presStyleCnt="0">
        <dgm:presLayoutVars>
          <dgm:hierBranch val="init"/>
        </dgm:presLayoutVars>
      </dgm:prSet>
      <dgm:spPr/>
    </dgm:pt>
    <dgm:pt modelId="{94D8330B-5C1B-4419-BAC8-73F884DBDF94}" type="pres">
      <dgm:prSet presAssocID="{A991F75F-9C8E-479A-94BF-2BC853A64CE9}" presName="rootComposite1" presStyleCnt="0"/>
      <dgm:spPr/>
    </dgm:pt>
    <dgm:pt modelId="{F46A7CAF-5447-4BE8-BC98-36FBFD122CFB}" type="pres">
      <dgm:prSet presAssocID="{A991F75F-9C8E-479A-94BF-2BC853A64CE9}" presName="rootText1" presStyleLbl="node0" presStyleIdx="0" presStyleCnt="1" custScaleX="80089" custScaleY="56915">
        <dgm:presLayoutVars>
          <dgm:chMax/>
          <dgm:chPref val="3"/>
        </dgm:presLayoutVars>
      </dgm:prSet>
      <dgm:spPr/>
    </dgm:pt>
    <dgm:pt modelId="{75F1CE2E-E975-45DD-951F-DFD71DABBB93}" type="pres">
      <dgm:prSet presAssocID="{A991F75F-9C8E-479A-94BF-2BC853A64CE9}" presName="titleText1" presStyleLbl="fgAcc0" presStyleIdx="0" presStyleCnt="1" custScaleX="51673" custScaleY="77313" custLinFactNeighborX="-16667" custLinFactNeighborY="-67306">
        <dgm:presLayoutVars>
          <dgm:chMax val="0"/>
          <dgm:chPref val="0"/>
        </dgm:presLayoutVars>
      </dgm:prSet>
      <dgm:spPr/>
    </dgm:pt>
    <dgm:pt modelId="{E6AA20A2-6CE2-410F-902F-7F16F0395921}" type="pres">
      <dgm:prSet presAssocID="{A991F75F-9C8E-479A-94BF-2BC853A64CE9}" presName="rootConnector1" presStyleLbl="node1" presStyleIdx="0" presStyleCnt="2"/>
      <dgm:spPr/>
    </dgm:pt>
    <dgm:pt modelId="{DD87B04D-5410-4935-8DE2-4687C2E09007}" type="pres">
      <dgm:prSet presAssocID="{A991F75F-9C8E-479A-94BF-2BC853A64CE9}" presName="hierChild2" presStyleCnt="0"/>
      <dgm:spPr/>
    </dgm:pt>
    <dgm:pt modelId="{D4A8B7AC-28AA-4C4D-8331-85BC449283D7}" type="pres">
      <dgm:prSet presAssocID="{C5CC43F1-241D-41CD-AE07-F6C6A7485BD6}" presName="Name37" presStyleLbl="parChTrans1D2" presStyleIdx="0" presStyleCnt="2"/>
      <dgm:spPr/>
    </dgm:pt>
    <dgm:pt modelId="{690AA58D-AEB0-4B18-843F-02F201717AD4}" type="pres">
      <dgm:prSet presAssocID="{01A64EE6-CBC8-4250-94C4-9C357D4F10F2}" presName="hierRoot2" presStyleCnt="0">
        <dgm:presLayoutVars>
          <dgm:hierBranch val="init"/>
        </dgm:presLayoutVars>
      </dgm:prSet>
      <dgm:spPr/>
    </dgm:pt>
    <dgm:pt modelId="{A8CE5E55-A169-4501-9842-DE703F20836F}" type="pres">
      <dgm:prSet presAssocID="{01A64EE6-CBC8-4250-94C4-9C357D4F10F2}" presName="rootComposite" presStyleCnt="0"/>
      <dgm:spPr/>
    </dgm:pt>
    <dgm:pt modelId="{42A2A815-84BF-450F-8E2E-35809C8B48D4}" type="pres">
      <dgm:prSet presAssocID="{01A64EE6-CBC8-4250-94C4-9C357D4F10F2}" presName="rootText" presStyleLbl="node1" presStyleIdx="0" presStyleCnt="2" custScaleX="66618" custScaleY="62038" custLinFactNeighborX="-26969" custLinFactNeighborY="-2031">
        <dgm:presLayoutVars>
          <dgm:chMax/>
          <dgm:chPref val="3"/>
        </dgm:presLayoutVars>
      </dgm:prSet>
      <dgm:spPr/>
    </dgm:pt>
    <dgm:pt modelId="{6F94D9A1-FE82-45B9-A5B8-57A85976A1CA}" type="pres">
      <dgm:prSet presAssocID="{01A64EE6-CBC8-4250-94C4-9C357D4F10F2}" presName="titleText2" presStyleLbl="fgAcc1" presStyleIdx="0" presStyleCnt="2" custScaleX="76519" custScaleY="69383" custLinFactNeighborX="-45383" custLinFactNeighborY="-55534">
        <dgm:presLayoutVars>
          <dgm:chMax val="0"/>
          <dgm:chPref val="0"/>
        </dgm:presLayoutVars>
      </dgm:prSet>
      <dgm:spPr/>
    </dgm:pt>
    <dgm:pt modelId="{04EFE05D-05DF-46CE-947A-BD66B2EF7F5D}" type="pres">
      <dgm:prSet presAssocID="{01A64EE6-CBC8-4250-94C4-9C357D4F10F2}" presName="rootConnector" presStyleLbl="node2" presStyleIdx="0" presStyleCnt="0"/>
      <dgm:spPr/>
    </dgm:pt>
    <dgm:pt modelId="{9AE19295-F767-4765-ABC8-2FBA9AFC10B7}" type="pres">
      <dgm:prSet presAssocID="{01A64EE6-CBC8-4250-94C4-9C357D4F10F2}" presName="hierChild4" presStyleCnt="0"/>
      <dgm:spPr/>
    </dgm:pt>
    <dgm:pt modelId="{8971AC9A-CCAF-44FB-AF85-288DAA499A7B}" type="pres">
      <dgm:prSet presAssocID="{01A64EE6-CBC8-4250-94C4-9C357D4F10F2}" presName="hierChild5" presStyleCnt="0"/>
      <dgm:spPr/>
    </dgm:pt>
    <dgm:pt modelId="{6DEE1462-3500-4668-B680-4CA10E7645FC}" type="pres">
      <dgm:prSet presAssocID="{87BBED49-6DF0-47F9-9EC2-A7D96D5BBE04}" presName="Name37" presStyleLbl="parChTrans1D2" presStyleIdx="1" presStyleCnt="2"/>
      <dgm:spPr/>
    </dgm:pt>
    <dgm:pt modelId="{7C641D40-80E7-4B59-82C1-FF6469E96FB9}" type="pres">
      <dgm:prSet presAssocID="{5AF9F48F-ED26-4E06-AFC1-2BDAFBE31F8F}" presName="hierRoot2" presStyleCnt="0">
        <dgm:presLayoutVars>
          <dgm:hierBranch val="init"/>
        </dgm:presLayoutVars>
      </dgm:prSet>
      <dgm:spPr/>
    </dgm:pt>
    <dgm:pt modelId="{5DB83A6D-6403-444E-BB4E-3FA0ED30CC4E}" type="pres">
      <dgm:prSet presAssocID="{5AF9F48F-ED26-4E06-AFC1-2BDAFBE31F8F}" presName="rootComposite" presStyleCnt="0"/>
      <dgm:spPr/>
    </dgm:pt>
    <dgm:pt modelId="{2E5D8255-AB79-4857-B285-F9F504E93FF8}" type="pres">
      <dgm:prSet presAssocID="{5AF9F48F-ED26-4E06-AFC1-2BDAFBE31F8F}" presName="rootText" presStyleLbl="node1" presStyleIdx="1" presStyleCnt="2" custScaleX="66162" custScaleY="60175" custLinFactNeighborX="41890" custLinFactNeighborY="-2099">
        <dgm:presLayoutVars>
          <dgm:chMax/>
          <dgm:chPref val="3"/>
        </dgm:presLayoutVars>
      </dgm:prSet>
      <dgm:spPr/>
    </dgm:pt>
    <dgm:pt modelId="{7A024835-B8D8-4846-B7CD-7078408ED1E9}" type="pres">
      <dgm:prSet presAssocID="{5AF9F48F-ED26-4E06-AFC1-2BDAFBE31F8F}" presName="titleText2" presStyleLbl="fgAcc1" presStyleIdx="1" presStyleCnt="2" custScaleX="73337" custScaleY="77035" custLinFactNeighborX="29966" custLinFactNeighborY="-58341">
        <dgm:presLayoutVars>
          <dgm:chMax val="0"/>
          <dgm:chPref val="0"/>
        </dgm:presLayoutVars>
      </dgm:prSet>
      <dgm:spPr/>
    </dgm:pt>
    <dgm:pt modelId="{2BB63D2D-F06E-4E14-B84F-31BFE98C5ADD}" type="pres">
      <dgm:prSet presAssocID="{5AF9F48F-ED26-4E06-AFC1-2BDAFBE31F8F}" presName="rootConnector" presStyleLbl="node2" presStyleIdx="0" presStyleCnt="0"/>
      <dgm:spPr/>
    </dgm:pt>
    <dgm:pt modelId="{D7A6D55C-9820-44AB-8565-ADF797841C57}" type="pres">
      <dgm:prSet presAssocID="{5AF9F48F-ED26-4E06-AFC1-2BDAFBE31F8F}" presName="hierChild4" presStyleCnt="0"/>
      <dgm:spPr/>
    </dgm:pt>
    <dgm:pt modelId="{8D07D679-906E-4FC1-AD0C-C382EDF2673D}" type="pres">
      <dgm:prSet presAssocID="{5AF9F48F-ED26-4E06-AFC1-2BDAFBE31F8F}" presName="hierChild5" presStyleCnt="0"/>
      <dgm:spPr/>
    </dgm:pt>
    <dgm:pt modelId="{7E916307-64EB-4336-943D-23C23D099546}" type="pres">
      <dgm:prSet presAssocID="{A991F75F-9C8E-479A-94BF-2BC853A64CE9}" presName="hierChild3" presStyleCnt="0"/>
      <dgm:spPr/>
    </dgm:pt>
  </dgm:ptLst>
  <dgm:cxnLst>
    <dgm:cxn modelId="{66BD9B0F-CBA6-4BF5-BB1A-959BBD2E9536}" type="presOf" srcId="{C5CC43F1-241D-41CD-AE07-F6C6A7485BD6}" destId="{D4A8B7AC-28AA-4C4D-8331-85BC449283D7}" srcOrd="0" destOrd="0" presId="urn:microsoft.com/office/officeart/2008/layout/NameandTitleOrganizationalChart"/>
    <dgm:cxn modelId="{E64FFE22-CAD4-4D3B-9956-6DCBA9A82EF9}" type="presOf" srcId="{A991F75F-9C8E-479A-94BF-2BC853A64CE9}" destId="{E6AA20A2-6CE2-410F-902F-7F16F0395921}" srcOrd="1" destOrd="0" presId="urn:microsoft.com/office/officeart/2008/layout/NameandTitleOrganizationalChart"/>
    <dgm:cxn modelId="{78FE9A23-0D51-460F-8C13-5A75DD61F0B6}" type="presOf" srcId="{69BDF638-6B80-4911-A1C7-C16EEEDC3630}" destId="{6F94D9A1-FE82-45B9-A5B8-57A85976A1CA}" srcOrd="0" destOrd="0" presId="urn:microsoft.com/office/officeart/2008/layout/NameandTitleOrganizationalChart"/>
    <dgm:cxn modelId="{9D057133-9281-4081-A4B0-012DB03ED782}" type="presOf" srcId="{988BFE3B-DB6C-4D34-A969-621ABCD6E8CC}" destId="{2178DEFD-4D8C-4B90-A7C1-477FA7929DB0}" srcOrd="0" destOrd="0" presId="urn:microsoft.com/office/officeart/2008/layout/NameandTitleOrganizationalChart"/>
    <dgm:cxn modelId="{12929C38-87A2-4116-875B-43F4B6759D20}" srcId="{A991F75F-9C8E-479A-94BF-2BC853A64CE9}" destId="{5AF9F48F-ED26-4E06-AFC1-2BDAFBE31F8F}" srcOrd="1" destOrd="0" parTransId="{87BBED49-6DF0-47F9-9EC2-A7D96D5BBE04}" sibTransId="{B047B283-9835-4197-9304-34578E3BD6CF}"/>
    <dgm:cxn modelId="{0CF6E639-B794-4B6A-A7C4-0334C90BDA91}" type="presOf" srcId="{5AF9F48F-ED26-4E06-AFC1-2BDAFBE31F8F}" destId="{2BB63D2D-F06E-4E14-B84F-31BFE98C5ADD}" srcOrd="1" destOrd="0" presId="urn:microsoft.com/office/officeart/2008/layout/NameandTitleOrganizationalChart"/>
    <dgm:cxn modelId="{BE615A48-C664-43F5-9BD3-38A535AA7693}" type="presOf" srcId="{01A64EE6-CBC8-4250-94C4-9C357D4F10F2}" destId="{04EFE05D-05DF-46CE-947A-BD66B2EF7F5D}" srcOrd="1" destOrd="0" presId="urn:microsoft.com/office/officeart/2008/layout/NameandTitleOrganizationalChart"/>
    <dgm:cxn modelId="{B1E4416B-97AE-406A-B81B-C2A770F0F629}" srcId="{A991F75F-9C8E-479A-94BF-2BC853A64CE9}" destId="{01A64EE6-CBC8-4250-94C4-9C357D4F10F2}" srcOrd="0" destOrd="0" parTransId="{C5CC43F1-241D-41CD-AE07-F6C6A7485BD6}" sibTransId="{69BDF638-6B80-4911-A1C7-C16EEEDC3630}"/>
    <dgm:cxn modelId="{9F330072-5E2D-4669-AAD3-EFF3A490C6CD}" type="presOf" srcId="{01A64EE6-CBC8-4250-94C4-9C357D4F10F2}" destId="{42A2A815-84BF-450F-8E2E-35809C8B48D4}" srcOrd="0" destOrd="0" presId="urn:microsoft.com/office/officeart/2008/layout/NameandTitleOrganizationalChart"/>
    <dgm:cxn modelId="{9613E677-76EE-4F75-8C21-2B242466DDE1}" type="presOf" srcId="{1C6E0491-8C79-4721-B142-968ED8453FB1}" destId="{75F1CE2E-E975-45DD-951F-DFD71DABBB93}" srcOrd="0" destOrd="0" presId="urn:microsoft.com/office/officeart/2008/layout/NameandTitleOrganizationalChart"/>
    <dgm:cxn modelId="{C615589D-C39F-437D-938C-16DDF1F705C7}" type="presOf" srcId="{87BBED49-6DF0-47F9-9EC2-A7D96D5BBE04}" destId="{6DEE1462-3500-4668-B680-4CA10E7645FC}" srcOrd="0" destOrd="0" presId="urn:microsoft.com/office/officeart/2008/layout/NameandTitleOrganizationalChart"/>
    <dgm:cxn modelId="{FB7DB9BA-7D3F-446B-A2CF-DA7D63F90D24}" srcId="{988BFE3B-DB6C-4D34-A969-621ABCD6E8CC}" destId="{A991F75F-9C8E-479A-94BF-2BC853A64CE9}" srcOrd="0" destOrd="0" parTransId="{E022772A-B3E0-41E3-B5B8-8C7C92209B73}" sibTransId="{1C6E0491-8C79-4721-B142-968ED8453FB1}"/>
    <dgm:cxn modelId="{FA2B27CD-B84F-4A36-97B0-FE6FBE59367C}" type="presOf" srcId="{5AF9F48F-ED26-4E06-AFC1-2BDAFBE31F8F}" destId="{2E5D8255-AB79-4857-B285-F9F504E93FF8}" srcOrd="0" destOrd="0" presId="urn:microsoft.com/office/officeart/2008/layout/NameandTitleOrganizationalChart"/>
    <dgm:cxn modelId="{D28018D7-94D8-487B-93F7-19AEE3AF80DE}" type="presOf" srcId="{B047B283-9835-4197-9304-34578E3BD6CF}" destId="{7A024835-B8D8-4846-B7CD-7078408ED1E9}" srcOrd="0" destOrd="0" presId="urn:microsoft.com/office/officeart/2008/layout/NameandTitleOrganizationalChart"/>
    <dgm:cxn modelId="{4D86ABE9-326A-46EE-B10A-5204D6A55D5B}" type="presOf" srcId="{A991F75F-9C8E-479A-94BF-2BC853A64CE9}" destId="{F46A7CAF-5447-4BE8-BC98-36FBFD122CFB}" srcOrd="0" destOrd="0" presId="urn:microsoft.com/office/officeart/2008/layout/NameandTitleOrganizationalChart"/>
    <dgm:cxn modelId="{6EE6D5D5-6023-4375-97F3-BE8F20350B72}" type="presParOf" srcId="{2178DEFD-4D8C-4B90-A7C1-477FA7929DB0}" destId="{3B15D4FD-91BC-4FBE-9460-738F708C27E9}" srcOrd="0" destOrd="0" presId="urn:microsoft.com/office/officeart/2008/layout/NameandTitleOrganizationalChart"/>
    <dgm:cxn modelId="{4D5E742D-870B-4E74-9E82-F69D46E7C0E0}" type="presParOf" srcId="{3B15D4FD-91BC-4FBE-9460-738F708C27E9}" destId="{94D8330B-5C1B-4419-BAC8-73F884DBDF94}" srcOrd="0" destOrd="0" presId="urn:microsoft.com/office/officeart/2008/layout/NameandTitleOrganizationalChart"/>
    <dgm:cxn modelId="{F16E6EA8-A3E0-42E9-9FE6-68CD5903AE3F}" type="presParOf" srcId="{94D8330B-5C1B-4419-BAC8-73F884DBDF94}" destId="{F46A7CAF-5447-4BE8-BC98-36FBFD122CFB}" srcOrd="0" destOrd="0" presId="urn:microsoft.com/office/officeart/2008/layout/NameandTitleOrganizationalChart"/>
    <dgm:cxn modelId="{C7FEB2A3-C575-4E82-AB14-AEA94A0BBD56}" type="presParOf" srcId="{94D8330B-5C1B-4419-BAC8-73F884DBDF94}" destId="{75F1CE2E-E975-45DD-951F-DFD71DABBB93}" srcOrd="1" destOrd="0" presId="urn:microsoft.com/office/officeart/2008/layout/NameandTitleOrganizationalChart"/>
    <dgm:cxn modelId="{159575B4-30FF-4CF8-90AF-E782A9EE1D52}" type="presParOf" srcId="{94D8330B-5C1B-4419-BAC8-73F884DBDF94}" destId="{E6AA20A2-6CE2-410F-902F-7F16F0395921}" srcOrd="2" destOrd="0" presId="urn:microsoft.com/office/officeart/2008/layout/NameandTitleOrganizationalChart"/>
    <dgm:cxn modelId="{030372EB-4176-45C5-AD9A-37E31C2B4F32}" type="presParOf" srcId="{3B15D4FD-91BC-4FBE-9460-738F708C27E9}" destId="{DD87B04D-5410-4935-8DE2-4687C2E09007}" srcOrd="1" destOrd="0" presId="urn:microsoft.com/office/officeart/2008/layout/NameandTitleOrganizationalChart"/>
    <dgm:cxn modelId="{F05AC041-C65F-419F-8C07-6E95FC260CC5}" type="presParOf" srcId="{DD87B04D-5410-4935-8DE2-4687C2E09007}" destId="{D4A8B7AC-28AA-4C4D-8331-85BC449283D7}" srcOrd="0" destOrd="0" presId="urn:microsoft.com/office/officeart/2008/layout/NameandTitleOrganizationalChart"/>
    <dgm:cxn modelId="{6E97C42B-3C82-492B-B21F-80897022F337}" type="presParOf" srcId="{DD87B04D-5410-4935-8DE2-4687C2E09007}" destId="{690AA58D-AEB0-4B18-843F-02F201717AD4}" srcOrd="1" destOrd="0" presId="urn:microsoft.com/office/officeart/2008/layout/NameandTitleOrganizationalChart"/>
    <dgm:cxn modelId="{C23951E5-1547-413F-BBEF-9EB20AFCE37E}" type="presParOf" srcId="{690AA58D-AEB0-4B18-843F-02F201717AD4}" destId="{A8CE5E55-A169-4501-9842-DE703F20836F}" srcOrd="0" destOrd="0" presId="urn:microsoft.com/office/officeart/2008/layout/NameandTitleOrganizationalChart"/>
    <dgm:cxn modelId="{5ECC51C6-7D39-4EC3-8C23-68C244B00FAB}" type="presParOf" srcId="{A8CE5E55-A169-4501-9842-DE703F20836F}" destId="{42A2A815-84BF-450F-8E2E-35809C8B48D4}" srcOrd="0" destOrd="0" presId="urn:microsoft.com/office/officeart/2008/layout/NameandTitleOrganizationalChart"/>
    <dgm:cxn modelId="{06693718-3B2E-4954-8EC3-806CB21C584D}" type="presParOf" srcId="{A8CE5E55-A169-4501-9842-DE703F20836F}" destId="{6F94D9A1-FE82-45B9-A5B8-57A85976A1CA}" srcOrd="1" destOrd="0" presId="urn:microsoft.com/office/officeart/2008/layout/NameandTitleOrganizationalChart"/>
    <dgm:cxn modelId="{34C6836B-15CC-42F2-9FB4-89BFC27CD3B3}" type="presParOf" srcId="{A8CE5E55-A169-4501-9842-DE703F20836F}" destId="{04EFE05D-05DF-46CE-947A-BD66B2EF7F5D}" srcOrd="2" destOrd="0" presId="urn:microsoft.com/office/officeart/2008/layout/NameandTitleOrganizationalChart"/>
    <dgm:cxn modelId="{23A16982-E4B0-471C-9F11-8F79ADFC818C}" type="presParOf" srcId="{690AA58D-AEB0-4B18-843F-02F201717AD4}" destId="{9AE19295-F767-4765-ABC8-2FBA9AFC10B7}" srcOrd="1" destOrd="0" presId="urn:microsoft.com/office/officeart/2008/layout/NameandTitleOrganizationalChart"/>
    <dgm:cxn modelId="{2A389E03-E68D-416B-8D97-CAE4CD63D82D}" type="presParOf" srcId="{690AA58D-AEB0-4B18-843F-02F201717AD4}" destId="{8971AC9A-CCAF-44FB-AF85-288DAA499A7B}" srcOrd="2" destOrd="0" presId="urn:microsoft.com/office/officeart/2008/layout/NameandTitleOrganizationalChart"/>
    <dgm:cxn modelId="{1F1B5B0B-7A90-4AB6-8FC0-E32C668D3B22}" type="presParOf" srcId="{DD87B04D-5410-4935-8DE2-4687C2E09007}" destId="{6DEE1462-3500-4668-B680-4CA10E7645FC}" srcOrd="2" destOrd="0" presId="urn:microsoft.com/office/officeart/2008/layout/NameandTitleOrganizationalChart"/>
    <dgm:cxn modelId="{A7F8E2F4-4195-42FF-BC60-250511D21DDB}" type="presParOf" srcId="{DD87B04D-5410-4935-8DE2-4687C2E09007}" destId="{7C641D40-80E7-4B59-82C1-FF6469E96FB9}" srcOrd="3" destOrd="0" presId="urn:microsoft.com/office/officeart/2008/layout/NameandTitleOrganizationalChart"/>
    <dgm:cxn modelId="{3C215F1B-ED37-4232-B4D2-65A6957D0246}" type="presParOf" srcId="{7C641D40-80E7-4B59-82C1-FF6469E96FB9}" destId="{5DB83A6D-6403-444E-BB4E-3FA0ED30CC4E}" srcOrd="0" destOrd="0" presId="urn:microsoft.com/office/officeart/2008/layout/NameandTitleOrganizationalChart"/>
    <dgm:cxn modelId="{3E7C6759-7072-4462-8137-FB1904C3B594}" type="presParOf" srcId="{5DB83A6D-6403-444E-BB4E-3FA0ED30CC4E}" destId="{2E5D8255-AB79-4857-B285-F9F504E93FF8}" srcOrd="0" destOrd="0" presId="urn:microsoft.com/office/officeart/2008/layout/NameandTitleOrganizationalChart"/>
    <dgm:cxn modelId="{40B0765A-63E9-4322-9D2E-1E6AF2C26B7D}" type="presParOf" srcId="{5DB83A6D-6403-444E-BB4E-3FA0ED30CC4E}" destId="{7A024835-B8D8-4846-B7CD-7078408ED1E9}" srcOrd="1" destOrd="0" presId="urn:microsoft.com/office/officeart/2008/layout/NameandTitleOrganizationalChart"/>
    <dgm:cxn modelId="{BABE7B5E-59A1-4447-B3AA-A4AF58F19ED0}" type="presParOf" srcId="{5DB83A6D-6403-444E-BB4E-3FA0ED30CC4E}" destId="{2BB63D2D-F06E-4E14-B84F-31BFE98C5ADD}" srcOrd="2" destOrd="0" presId="urn:microsoft.com/office/officeart/2008/layout/NameandTitleOrganizationalChart"/>
    <dgm:cxn modelId="{66C7845F-3C05-4E0A-8251-FE2FF3B461A0}" type="presParOf" srcId="{7C641D40-80E7-4B59-82C1-FF6469E96FB9}" destId="{D7A6D55C-9820-44AB-8565-ADF797841C57}" srcOrd="1" destOrd="0" presId="urn:microsoft.com/office/officeart/2008/layout/NameandTitleOrganizationalChart"/>
    <dgm:cxn modelId="{700D21AF-4AF7-4DC6-A5C4-3B4DF5397873}" type="presParOf" srcId="{7C641D40-80E7-4B59-82C1-FF6469E96FB9}" destId="{8D07D679-906E-4FC1-AD0C-C382EDF2673D}" srcOrd="2" destOrd="0" presId="urn:microsoft.com/office/officeart/2008/layout/NameandTitleOrganizationalChart"/>
    <dgm:cxn modelId="{F5AFF95F-F42C-4E84-AD18-668D83CE2ED5}" type="presParOf" srcId="{3B15D4FD-91BC-4FBE-9460-738F708C27E9}" destId="{7E916307-64EB-4336-943D-23C23D099546}" srcOrd="2" destOrd="0" presId="urn:microsoft.com/office/officeart/2008/layout/NameandTitleOrganizationalChar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372FEE7-7BEB-4783-967B-38F6CCA07C6A}">
      <dsp:nvSpPr>
        <dsp:cNvPr id="0" name=""/>
        <dsp:cNvSpPr/>
      </dsp:nvSpPr>
      <dsp:spPr>
        <a:xfrm>
          <a:off x="503364" y="51462"/>
          <a:ext cx="3465644" cy="1083013"/>
        </a:xfrm>
        <a:prstGeom prst="rect">
          <a:avLst/>
        </a:prstGeom>
        <a:solidFill>
          <a:schemeClr val="accent1">
            <a:alpha val="4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33561"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1" kern="1200" dirty="0">
              <a:latin typeface="Times" panose="02020603050405020304" pitchFamily="18" charset="0"/>
              <a:cs typeface="Times" panose="02020603050405020304" pitchFamily="18" charset="0"/>
            </a:rPr>
            <a:t>a) Minimizzare le cause di incendio</a:t>
          </a:r>
          <a:endParaRPr lang="it-IT" sz="1700" kern="1200" dirty="0"/>
        </a:p>
      </dsp:txBody>
      <dsp:txXfrm>
        <a:off x="503364" y="51462"/>
        <a:ext cx="3465644" cy="1083013"/>
      </dsp:txXfrm>
    </dsp:sp>
    <dsp:sp modelId="{83197F80-4A45-4DFF-A89C-27C5535ECD37}">
      <dsp:nvSpPr>
        <dsp:cNvPr id="0" name=""/>
        <dsp:cNvSpPr/>
      </dsp:nvSpPr>
      <dsp:spPr>
        <a:xfrm>
          <a:off x="173589" y="94809"/>
          <a:ext cx="938039" cy="821908"/>
        </a:xfrm>
        <a:prstGeom prst="rect">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4000" r="-4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68CEEC3-C550-4124-8E24-12103DA8E6BA}">
      <dsp:nvSpPr>
        <dsp:cNvPr id="0" name=""/>
        <dsp:cNvSpPr/>
      </dsp:nvSpPr>
      <dsp:spPr>
        <a:xfrm>
          <a:off x="4354388" y="51462"/>
          <a:ext cx="3465644" cy="1083013"/>
        </a:xfrm>
        <a:prstGeom prst="rect">
          <a:avLst/>
        </a:prstGeom>
        <a:solidFill>
          <a:schemeClr val="accent1">
            <a:alpha val="4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33561"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1" kern="1200" dirty="0">
              <a:latin typeface="Times New Roman" panose="02020603050405020304" pitchFamily="18" charset="0"/>
              <a:cs typeface="Times New Roman" panose="02020603050405020304" pitchFamily="18" charset="0"/>
            </a:rPr>
            <a:t>b) </a:t>
          </a:r>
          <a:r>
            <a:rPr lang="it-IT" sz="1700" b="1" i="1" kern="1200" spc="-5" dirty="0">
              <a:latin typeface="Times New Roman" panose="02020603050405020304" pitchFamily="18" charset="0"/>
              <a:cs typeface="Times New Roman" panose="02020603050405020304" pitchFamily="18" charset="0"/>
            </a:rPr>
            <a:t>garantire </a:t>
          </a:r>
          <a:r>
            <a:rPr lang="it-IT" sz="1700" b="1" i="1" kern="1200" spc="5" dirty="0">
              <a:latin typeface="Times New Roman" panose="02020603050405020304" pitchFamily="18" charset="0"/>
              <a:cs typeface="Times New Roman" panose="02020603050405020304" pitchFamily="18" charset="0"/>
            </a:rPr>
            <a:t>la </a:t>
          </a:r>
          <a:r>
            <a:rPr lang="it-IT" sz="1700" b="1" i="1" kern="1200" spc="-5" dirty="0">
              <a:latin typeface="Times New Roman" panose="02020603050405020304" pitchFamily="18" charset="0"/>
              <a:cs typeface="Times New Roman" panose="02020603050405020304" pitchFamily="18" charset="0"/>
            </a:rPr>
            <a:t>stabilità </a:t>
          </a:r>
          <a:r>
            <a:rPr lang="it-IT" sz="1700" b="1" i="1" kern="1200" dirty="0">
              <a:latin typeface="Times New Roman" panose="02020603050405020304" pitchFamily="18" charset="0"/>
              <a:cs typeface="Times New Roman" panose="02020603050405020304" pitchFamily="18" charset="0"/>
            </a:rPr>
            <a:t>delle </a:t>
          </a:r>
          <a:r>
            <a:rPr lang="it-IT" sz="1700" b="1" i="1" kern="1200" spc="-5" dirty="0">
              <a:latin typeface="Times New Roman" panose="02020603050405020304" pitchFamily="18" charset="0"/>
              <a:cs typeface="Times New Roman" panose="02020603050405020304" pitchFamily="18" charset="0"/>
            </a:rPr>
            <a:t>strutture portanti al </a:t>
          </a:r>
          <a:r>
            <a:rPr lang="it-IT" sz="1700" b="1" i="1" kern="1200" dirty="0">
              <a:latin typeface="Times New Roman" panose="02020603050405020304" pitchFamily="18" charset="0"/>
              <a:cs typeface="Times New Roman" panose="02020603050405020304" pitchFamily="18" charset="0"/>
            </a:rPr>
            <a:t>fine </a:t>
          </a:r>
          <a:r>
            <a:rPr lang="it-IT" sz="1700" b="1" i="1" kern="1200" spc="-5" dirty="0">
              <a:latin typeface="Times New Roman" panose="02020603050405020304" pitchFamily="18" charset="0"/>
              <a:cs typeface="Times New Roman" panose="02020603050405020304" pitchFamily="18" charset="0"/>
            </a:rPr>
            <a:t>di assicurare </a:t>
          </a:r>
          <a:r>
            <a:rPr lang="it-IT" sz="1700" b="1" i="1" kern="1200" spc="5" dirty="0">
              <a:latin typeface="Times New Roman" panose="02020603050405020304" pitchFamily="18" charset="0"/>
              <a:cs typeface="Times New Roman" panose="02020603050405020304" pitchFamily="18" charset="0"/>
            </a:rPr>
            <a:t>il </a:t>
          </a:r>
          <a:r>
            <a:rPr lang="it-IT" sz="1700" b="1" i="1" kern="1200" spc="-5" dirty="0">
              <a:latin typeface="Times New Roman" panose="02020603050405020304" pitchFamily="18" charset="0"/>
              <a:cs typeface="Times New Roman" panose="02020603050405020304" pitchFamily="18" charset="0"/>
            </a:rPr>
            <a:t>soccorso agli</a:t>
          </a:r>
          <a:r>
            <a:rPr lang="it-IT" sz="1700" b="1" i="1" kern="1200" spc="165" dirty="0">
              <a:latin typeface="Times New Roman" panose="02020603050405020304" pitchFamily="18" charset="0"/>
              <a:cs typeface="Times New Roman" panose="02020603050405020304" pitchFamily="18" charset="0"/>
            </a:rPr>
            <a:t> </a:t>
          </a:r>
          <a:r>
            <a:rPr lang="it-IT" sz="1700" b="1" i="1" kern="1200" spc="-5" dirty="0">
              <a:latin typeface="Times New Roman" panose="02020603050405020304" pitchFamily="18" charset="0"/>
              <a:cs typeface="Times New Roman" panose="02020603050405020304" pitchFamily="18" charset="0"/>
            </a:rPr>
            <a:t>occupanti</a:t>
          </a:r>
          <a:endParaRPr lang="it-IT" sz="1700" kern="1200" dirty="0"/>
        </a:p>
      </dsp:txBody>
      <dsp:txXfrm>
        <a:off x="4354388" y="51462"/>
        <a:ext cx="3465644" cy="1083013"/>
      </dsp:txXfrm>
    </dsp:sp>
    <dsp:sp modelId="{9A379E80-A1E6-462D-9D0A-34CB39712E9B}">
      <dsp:nvSpPr>
        <dsp:cNvPr id="0" name=""/>
        <dsp:cNvSpPr/>
      </dsp:nvSpPr>
      <dsp:spPr>
        <a:xfrm>
          <a:off x="4143629" y="94252"/>
          <a:ext cx="890824" cy="738713"/>
        </a:xfrm>
        <a:prstGeom prst="rect">
          <a:avLst/>
        </a:prstGeom>
        <a:blipFill rotWithShape="1">
          <a:blip xmlns:r="http://schemas.openxmlformats.org/officeDocument/2006/relationships" r:embed="rId2"/>
          <a:srcRect/>
          <a:stretch>
            <a:fillRect t="-5000" b="-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6149C973-F21A-4C9C-B3EB-FF2032E02015}">
      <dsp:nvSpPr>
        <dsp:cNvPr id="0" name=""/>
        <dsp:cNvSpPr/>
      </dsp:nvSpPr>
      <dsp:spPr>
        <a:xfrm>
          <a:off x="545348" y="1339428"/>
          <a:ext cx="3465644" cy="1083013"/>
        </a:xfrm>
        <a:prstGeom prst="rect">
          <a:avLst/>
        </a:prstGeom>
        <a:solidFill>
          <a:schemeClr val="accent1">
            <a:alpha val="4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33561"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1" kern="1200" dirty="0">
              <a:latin typeface="Times New Roman" panose="02020603050405020304" pitchFamily="18" charset="0"/>
              <a:cs typeface="Times New Roman" panose="02020603050405020304" pitchFamily="18" charset="0"/>
            </a:rPr>
            <a:t>c) </a:t>
          </a:r>
          <a:r>
            <a:rPr lang="it-IT" sz="1700" b="1" i="1" kern="1200" spc="-5" dirty="0">
              <a:latin typeface="Times New Roman" panose="02020603050405020304" pitchFamily="18" charset="0"/>
              <a:cs typeface="Times New Roman" panose="02020603050405020304" pitchFamily="18" charset="0"/>
            </a:rPr>
            <a:t>limitare la produzione e la propagazione di un incendio all'interno dei locali</a:t>
          </a:r>
          <a:endParaRPr lang="it-IT" sz="1700" kern="1200" dirty="0"/>
        </a:p>
      </dsp:txBody>
      <dsp:txXfrm>
        <a:off x="545348" y="1339428"/>
        <a:ext cx="3465644" cy="1083013"/>
      </dsp:txXfrm>
    </dsp:sp>
    <dsp:sp modelId="{5510F117-09C8-44D5-99E3-8D987D916C6A}">
      <dsp:nvSpPr>
        <dsp:cNvPr id="0" name=""/>
        <dsp:cNvSpPr/>
      </dsp:nvSpPr>
      <dsp:spPr>
        <a:xfrm>
          <a:off x="198152" y="1333849"/>
          <a:ext cx="973261" cy="835452"/>
        </a:xfrm>
        <a:prstGeom prst="rect">
          <a:avLst/>
        </a:prstGeom>
        <a:blipFill rotWithShape="1">
          <a:blip xmlns:r="http://schemas.openxmlformats.org/officeDocument/2006/relationships" r:embed="rId3"/>
          <a:srcRect/>
          <a:stretch>
            <a:fillRect l="-1000" r="-1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94E7DBF7-1319-460D-99B7-7FBA834EBA60}">
      <dsp:nvSpPr>
        <dsp:cNvPr id="0" name=""/>
        <dsp:cNvSpPr/>
      </dsp:nvSpPr>
      <dsp:spPr>
        <a:xfrm>
          <a:off x="4330015" y="1414856"/>
          <a:ext cx="3465644" cy="1083013"/>
        </a:xfrm>
        <a:prstGeom prst="rect">
          <a:avLst/>
        </a:prstGeom>
        <a:solidFill>
          <a:schemeClr val="accent1">
            <a:alpha val="4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33561"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1" kern="1200">
              <a:latin typeface="Times New Roman" panose="02020603050405020304" pitchFamily="18" charset="0"/>
              <a:cs typeface="Times New Roman" panose="02020603050405020304" pitchFamily="18" charset="0"/>
            </a:rPr>
            <a:t>d) </a:t>
          </a:r>
          <a:r>
            <a:rPr lang="it-IT" sz="1700" b="1" i="1" kern="1200" spc="-5">
              <a:latin typeface="Times New Roman" panose="02020603050405020304" pitchFamily="18" charset="0"/>
              <a:cs typeface="Times New Roman" panose="02020603050405020304" pitchFamily="18" charset="0"/>
            </a:rPr>
            <a:t>limitare la propagazione di un incendio ad edifici e/o locali contigui</a:t>
          </a:r>
          <a:endParaRPr lang="it-IT" sz="1700" kern="1200" dirty="0"/>
        </a:p>
      </dsp:txBody>
      <dsp:txXfrm>
        <a:off x="4330015" y="1414856"/>
        <a:ext cx="3465644" cy="1083013"/>
      </dsp:txXfrm>
    </dsp:sp>
    <dsp:sp modelId="{49E3D741-0972-4D53-BC65-38B2D8388B34}">
      <dsp:nvSpPr>
        <dsp:cNvPr id="0" name=""/>
        <dsp:cNvSpPr/>
      </dsp:nvSpPr>
      <dsp:spPr>
        <a:xfrm>
          <a:off x="4185613" y="1258421"/>
          <a:ext cx="758109" cy="1137164"/>
        </a:xfrm>
        <a:prstGeom prst="rect">
          <a:avLst/>
        </a:prstGeom>
        <a:blipFill rotWithShape="1">
          <a:blip xmlns:r="http://schemas.openxmlformats.org/officeDocument/2006/relationships" r:embed="rId4"/>
          <a:srcRect/>
          <a:stretch>
            <a:fillRect t="-5000" b="-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1034FA78-309C-4CBD-9FCE-24CD47A41C66}">
      <dsp:nvSpPr>
        <dsp:cNvPr id="0" name=""/>
        <dsp:cNvSpPr/>
      </dsp:nvSpPr>
      <dsp:spPr>
        <a:xfrm>
          <a:off x="491560" y="2778250"/>
          <a:ext cx="3465644" cy="1083013"/>
        </a:xfrm>
        <a:prstGeom prst="rect">
          <a:avLst/>
        </a:prstGeom>
        <a:solidFill>
          <a:schemeClr val="accent1">
            <a:alpha val="4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33561"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1" kern="1200">
              <a:latin typeface="Times New Roman" panose="02020603050405020304" pitchFamily="18" charset="0"/>
              <a:cs typeface="Times New Roman" panose="02020603050405020304" pitchFamily="18" charset="0"/>
            </a:rPr>
            <a:t>e) </a:t>
          </a:r>
          <a:r>
            <a:rPr lang="it-IT" sz="1700" b="1" i="1" kern="1200" spc="-5">
              <a:latin typeface="Times New Roman" panose="02020603050405020304" pitchFamily="18" charset="0"/>
              <a:cs typeface="Times New Roman" panose="02020603050405020304" pitchFamily="18" charset="0"/>
            </a:rPr>
            <a:t>assicurare la possibilità che gli occupanti lascino il locale indenni o che gli stessi siano soccorsi in altro modo</a:t>
          </a:r>
          <a:endParaRPr lang="it-IT" sz="1700" kern="1200" dirty="0"/>
        </a:p>
      </dsp:txBody>
      <dsp:txXfrm>
        <a:off x="491560" y="2778250"/>
        <a:ext cx="3465644" cy="1083013"/>
      </dsp:txXfrm>
    </dsp:sp>
    <dsp:sp modelId="{898112E6-E8C8-47C4-A308-59B91C3B4446}">
      <dsp:nvSpPr>
        <dsp:cNvPr id="0" name=""/>
        <dsp:cNvSpPr/>
      </dsp:nvSpPr>
      <dsp:spPr>
        <a:xfrm>
          <a:off x="347159" y="2621815"/>
          <a:ext cx="758109" cy="1137164"/>
        </a:xfrm>
        <a:prstGeom prst="rect">
          <a:avLst/>
        </a:prstGeom>
        <a:blipFill rotWithShape="1">
          <a:blip xmlns:r="http://schemas.openxmlformats.org/officeDocument/2006/relationships" r:embed="rId5"/>
          <a:srcRect/>
          <a:stretch>
            <a:fillRect l="-25000" r="-25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 modelId="{E0B02218-42A5-4D65-924D-001159F6D176}">
      <dsp:nvSpPr>
        <dsp:cNvPr id="0" name=""/>
        <dsp:cNvSpPr/>
      </dsp:nvSpPr>
      <dsp:spPr>
        <a:xfrm>
          <a:off x="4276227" y="2778250"/>
          <a:ext cx="3465644" cy="1083013"/>
        </a:xfrm>
        <a:prstGeom prst="rect">
          <a:avLst/>
        </a:prstGeom>
        <a:solidFill>
          <a:schemeClr val="accent1">
            <a:alpha val="40000"/>
            <a:tint val="40000"/>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dsp:style>
      <dsp:txBody>
        <a:bodyPr spcFirstLastPara="0" vert="horz" wrap="square" lIns="733561" tIns="64770" rIns="64770" bIns="64770" numCol="1" spcCol="1270" anchor="ctr" anchorCtr="0">
          <a:noAutofit/>
        </a:bodyPr>
        <a:lstStyle/>
        <a:p>
          <a:pPr marL="0" lvl="0" indent="0" algn="l" defTabSz="755650">
            <a:lnSpc>
              <a:spcPct val="90000"/>
            </a:lnSpc>
            <a:spcBef>
              <a:spcPct val="0"/>
            </a:spcBef>
            <a:spcAft>
              <a:spcPct val="35000"/>
            </a:spcAft>
            <a:buNone/>
          </a:pPr>
          <a:r>
            <a:rPr lang="it-IT" sz="1700" b="1" i="1" kern="1200">
              <a:latin typeface="Times New Roman" panose="02020603050405020304" pitchFamily="18" charset="0"/>
              <a:cs typeface="Times New Roman" panose="02020603050405020304" pitchFamily="18" charset="0"/>
            </a:rPr>
            <a:t>f) </a:t>
          </a:r>
          <a:r>
            <a:rPr lang="it-IT" sz="1700" b="1" i="1" kern="1200" spc="-5">
              <a:latin typeface="Times New Roman" panose="02020603050405020304" pitchFamily="18" charset="0"/>
              <a:cs typeface="Times New Roman" panose="02020603050405020304" pitchFamily="18" charset="0"/>
            </a:rPr>
            <a:t>garantire la possibilità per le squadre di soccorso di operare in condizioni di sicurezza</a:t>
          </a:r>
          <a:endParaRPr lang="it-IT" sz="1700" kern="1200" dirty="0"/>
        </a:p>
      </dsp:txBody>
      <dsp:txXfrm>
        <a:off x="4276227" y="2778250"/>
        <a:ext cx="3465644" cy="1083013"/>
      </dsp:txXfrm>
    </dsp:sp>
    <dsp:sp modelId="{427BF4C9-A0B2-4DFA-9313-846F4BFD2339}">
      <dsp:nvSpPr>
        <dsp:cNvPr id="0" name=""/>
        <dsp:cNvSpPr/>
      </dsp:nvSpPr>
      <dsp:spPr>
        <a:xfrm>
          <a:off x="4131825" y="2621815"/>
          <a:ext cx="758109" cy="1137164"/>
        </a:xfrm>
        <a:prstGeom prst="rect">
          <a:avLst/>
        </a:prstGeom>
        <a:blipFill rotWithShape="1">
          <a:blip xmlns:r="http://schemas.openxmlformats.org/officeDocument/2006/relationships" r:embed="rId6"/>
          <a:srcRect/>
          <a:stretch>
            <a:fillRect l="-13000" r="-13000"/>
          </a:stretch>
        </a:blip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1">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9CBAC4B-78CC-4708-8E20-A636CD35BC1E}">
      <dsp:nvSpPr>
        <dsp:cNvPr id="0" name=""/>
        <dsp:cNvSpPr/>
      </dsp:nvSpPr>
      <dsp:spPr>
        <a:xfrm>
          <a:off x="643651" y="0"/>
          <a:ext cx="7294721" cy="5394537"/>
        </a:xfrm>
        <a:prstGeom prst="rightArrow">
          <a:avLst/>
        </a:prstGeom>
        <a:solidFill>
          <a:schemeClr val="dk2">
            <a:tint val="40000"/>
            <a:hueOff val="0"/>
            <a:satOff val="0"/>
            <a:lumOff val="0"/>
            <a:alpha val="50000"/>
          </a:schemeClr>
        </a:solidFill>
        <a:ln>
          <a:noFill/>
        </a:ln>
        <a:effectLst/>
      </dsp:spPr>
      <dsp:style>
        <a:lnRef idx="0">
          <a:scrgbClr r="0" g="0" b="0"/>
        </a:lnRef>
        <a:fillRef idx="1">
          <a:scrgbClr r="0" g="0" b="0"/>
        </a:fillRef>
        <a:effectRef idx="0">
          <a:scrgbClr r="0" g="0" b="0"/>
        </a:effectRef>
        <a:fontRef idx="minor"/>
      </dsp:style>
    </dsp:sp>
    <dsp:sp modelId="{EFE8CBDF-20BD-4951-8336-DF165C398CA8}">
      <dsp:nvSpPr>
        <dsp:cNvPr id="0" name=""/>
        <dsp:cNvSpPr/>
      </dsp:nvSpPr>
      <dsp:spPr>
        <a:xfrm>
          <a:off x="4295" y="1618361"/>
          <a:ext cx="2065887" cy="2157814"/>
        </a:xfrm>
        <a:prstGeom prst="roundRect">
          <a:avLst/>
        </a:prstGeom>
        <a:solidFill>
          <a:schemeClr val="accent4">
            <a:lumMod val="60000"/>
            <a:lumOff val="40000"/>
            <a:alpha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it-IT" sz="1700" b="1" kern="1200" dirty="0">
              <a:solidFill>
                <a:schemeClr val="tx1"/>
              </a:solidFill>
              <a:latin typeface="Times New Roman" panose="02020603050405020304" pitchFamily="18" charset="0"/>
              <a:cs typeface="Times New Roman" panose="02020603050405020304" pitchFamily="18" charset="0"/>
            </a:rPr>
            <a:t>DM 18.09.2002</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Regola Tecnica</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di prevenzione incendi per la progettazione, costruzione e l’esercizio delle Strutture Sanitarie</a:t>
          </a:r>
        </a:p>
      </dsp:txBody>
      <dsp:txXfrm>
        <a:off x="105143" y="1719209"/>
        <a:ext cx="1864191" cy="1956118"/>
      </dsp:txXfrm>
    </dsp:sp>
    <dsp:sp modelId="{7B761F5D-58BF-48F6-A138-98EBC5A1DDD7}">
      <dsp:nvSpPr>
        <dsp:cNvPr id="0" name=""/>
        <dsp:cNvSpPr/>
      </dsp:nvSpPr>
      <dsp:spPr>
        <a:xfrm>
          <a:off x="2173477" y="1618361"/>
          <a:ext cx="2065887" cy="2157814"/>
        </a:xfrm>
        <a:prstGeom prst="roundRect">
          <a:avLst/>
        </a:prstGeom>
        <a:solidFill>
          <a:schemeClr val="dk2">
            <a:hueOff val="0"/>
            <a:satOff val="0"/>
            <a:lumOff val="0"/>
            <a:alpha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it-IT" sz="1700" b="1" kern="1200" dirty="0">
              <a:solidFill>
                <a:schemeClr val="tx1"/>
              </a:solidFill>
              <a:latin typeface="Times New Roman" panose="02020603050405020304" pitchFamily="18" charset="0"/>
              <a:cs typeface="Times New Roman" panose="02020603050405020304" pitchFamily="18" charset="0"/>
            </a:rPr>
            <a:t>DPR 151/2011</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Regolamento di Prevenzione Incendi</a:t>
          </a:r>
        </a:p>
      </dsp:txBody>
      <dsp:txXfrm>
        <a:off x="2274325" y="1719209"/>
        <a:ext cx="1864191" cy="1956118"/>
      </dsp:txXfrm>
    </dsp:sp>
    <dsp:sp modelId="{E73B5DD6-BFD2-4456-B739-55F1484ED71A}">
      <dsp:nvSpPr>
        <dsp:cNvPr id="0" name=""/>
        <dsp:cNvSpPr/>
      </dsp:nvSpPr>
      <dsp:spPr>
        <a:xfrm>
          <a:off x="4342659" y="1618361"/>
          <a:ext cx="2065887" cy="2157814"/>
        </a:xfrm>
        <a:prstGeom prst="roundRect">
          <a:avLst/>
        </a:prstGeom>
        <a:solidFill>
          <a:schemeClr val="dk2">
            <a:hueOff val="0"/>
            <a:satOff val="0"/>
            <a:lumOff val="0"/>
            <a:alpha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it-IT" sz="1700" b="1" kern="1200" dirty="0">
              <a:solidFill>
                <a:schemeClr val="tx1"/>
              </a:solidFill>
              <a:latin typeface="Times New Roman" panose="02020603050405020304" pitchFamily="18" charset="0"/>
              <a:cs typeface="Times New Roman" panose="02020603050405020304" pitchFamily="18" charset="0"/>
            </a:rPr>
            <a:t>DL n. 158/2012</a:t>
          </a:r>
        </a:p>
        <a:p>
          <a:pPr marL="0" lvl="0" indent="0" algn="ctr" defTabSz="755650">
            <a:lnSpc>
              <a:spcPct val="90000"/>
            </a:lnSpc>
            <a:spcBef>
              <a:spcPct val="0"/>
            </a:spcBef>
            <a:spcAft>
              <a:spcPct val="35000"/>
            </a:spcAft>
            <a:buNone/>
          </a:pPr>
          <a:r>
            <a:rPr lang="it-IT" sz="1700" b="1" kern="1200" dirty="0">
              <a:solidFill>
                <a:schemeClr val="tx1"/>
              </a:solidFill>
              <a:latin typeface="Times New Roman" panose="02020603050405020304" pitchFamily="18" charset="0"/>
              <a:cs typeface="Times New Roman" panose="02020603050405020304" pitchFamily="18" charset="0"/>
            </a:rPr>
            <a:t>DL n. 189/2012</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(legge Balduzzi)</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Art.6 com.2</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Affronta problematica del mancato adeguamento delle strutture sanitarie</a:t>
          </a:r>
        </a:p>
      </dsp:txBody>
      <dsp:txXfrm>
        <a:off x="4443507" y="1719209"/>
        <a:ext cx="1864191" cy="1956118"/>
      </dsp:txXfrm>
    </dsp:sp>
    <dsp:sp modelId="{E5547506-367C-417A-8834-2A64B0881B8E}">
      <dsp:nvSpPr>
        <dsp:cNvPr id="0" name=""/>
        <dsp:cNvSpPr/>
      </dsp:nvSpPr>
      <dsp:spPr>
        <a:xfrm>
          <a:off x="6511841" y="1618361"/>
          <a:ext cx="2065887" cy="2157814"/>
        </a:xfrm>
        <a:prstGeom prst="roundRect">
          <a:avLst/>
        </a:prstGeom>
        <a:solidFill>
          <a:schemeClr val="accent6">
            <a:lumMod val="75000"/>
            <a:alpha val="5000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4770" tIns="64770" rIns="64770" bIns="64770" numCol="1" spcCol="1270" anchor="t" anchorCtr="0">
          <a:noAutofit/>
        </a:bodyPr>
        <a:lstStyle/>
        <a:p>
          <a:pPr marL="0" lvl="0" indent="0" algn="ctr" defTabSz="755650">
            <a:lnSpc>
              <a:spcPct val="90000"/>
            </a:lnSpc>
            <a:spcBef>
              <a:spcPct val="0"/>
            </a:spcBef>
            <a:spcAft>
              <a:spcPct val="35000"/>
            </a:spcAft>
            <a:buNone/>
          </a:pPr>
          <a:r>
            <a:rPr lang="it-IT" sz="1700" b="1" kern="1200" dirty="0">
              <a:solidFill>
                <a:schemeClr val="tx1"/>
              </a:solidFill>
              <a:latin typeface="Times New Roman" panose="02020603050405020304" pitchFamily="18" charset="0"/>
              <a:cs typeface="Times New Roman" panose="02020603050405020304" pitchFamily="18" charset="0"/>
            </a:rPr>
            <a:t>DM.19.03.2015</a:t>
          </a:r>
        </a:p>
        <a:p>
          <a:pPr marL="114300" lvl="1" indent="-114300" algn="ctr" defTabSz="577850">
            <a:lnSpc>
              <a:spcPct val="90000"/>
            </a:lnSpc>
            <a:spcBef>
              <a:spcPct val="0"/>
            </a:spcBef>
            <a:spcAft>
              <a:spcPct val="15000"/>
            </a:spcAft>
            <a:buFontTx/>
            <a:buNone/>
          </a:pPr>
          <a:r>
            <a:rPr lang="it-IT" sz="1300" kern="1200" dirty="0">
              <a:solidFill>
                <a:schemeClr val="tx1"/>
              </a:solidFill>
              <a:latin typeface="Times New Roman" panose="02020603050405020304" pitchFamily="18" charset="0"/>
              <a:cs typeface="Times New Roman" panose="02020603050405020304" pitchFamily="18" charset="0"/>
            </a:rPr>
            <a:t>Aggiornamento DM 18.09.2002</a:t>
          </a:r>
        </a:p>
      </dsp:txBody>
      <dsp:txXfrm>
        <a:off x="6612689" y="1719209"/>
        <a:ext cx="1864191" cy="195611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DEE1462-3500-4668-B680-4CA10E7645FC}">
      <dsp:nvSpPr>
        <dsp:cNvPr id="0" name=""/>
        <dsp:cNvSpPr/>
      </dsp:nvSpPr>
      <dsp:spPr>
        <a:xfrm>
          <a:off x="3943350" y="1024636"/>
          <a:ext cx="2793231" cy="1321971"/>
        </a:xfrm>
        <a:custGeom>
          <a:avLst/>
          <a:gdLst/>
          <a:ahLst/>
          <a:cxnLst/>
          <a:rect l="0" t="0" r="0" b="0"/>
          <a:pathLst>
            <a:path>
              <a:moveTo>
                <a:pt x="0" y="0"/>
              </a:moveTo>
              <a:lnTo>
                <a:pt x="0" y="901956"/>
              </a:lnTo>
              <a:lnTo>
                <a:pt x="2793231" y="901956"/>
              </a:lnTo>
              <a:lnTo>
                <a:pt x="2793231" y="1321971"/>
              </a:lnTo>
            </a:path>
          </a:pathLst>
        </a:custGeom>
        <a:noFill/>
        <a:ln w="28575" cap="flat" cmpd="sng" algn="ctr">
          <a:solidFill>
            <a:scrgbClr r="0" g="0" b="0"/>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D4A8B7AC-28AA-4C4D-8331-85BC449283D7}">
      <dsp:nvSpPr>
        <dsp:cNvPr id="0" name=""/>
        <dsp:cNvSpPr/>
      </dsp:nvSpPr>
      <dsp:spPr>
        <a:xfrm>
          <a:off x="1158050" y="1024636"/>
          <a:ext cx="2785299" cy="1323196"/>
        </a:xfrm>
        <a:custGeom>
          <a:avLst/>
          <a:gdLst/>
          <a:ahLst/>
          <a:cxnLst/>
          <a:rect l="0" t="0" r="0" b="0"/>
          <a:pathLst>
            <a:path>
              <a:moveTo>
                <a:pt x="2785299" y="0"/>
              </a:moveTo>
              <a:lnTo>
                <a:pt x="2785299" y="903180"/>
              </a:lnTo>
              <a:lnTo>
                <a:pt x="0" y="903180"/>
              </a:lnTo>
              <a:lnTo>
                <a:pt x="0" y="1323196"/>
              </a:lnTo>
            </a:path>
          </a:pathLst>
        </a:custGeom>
        <a:noFill/>
        <a:ln w="28575" cap="flat" cmpd="sng" algn="ctr">
          <a:solidFill>
            <a:scrgbClr r="0" g="0" b="0"/>
          </a:solidFill>
          <a:prstDash val="solid"/>
          <a:miter lim="800000"/>
        </a:ln>
        <a:effectLst/>
        <a:scene3d>
          <a:camera prst="orthographicFront">
            <a:rot lat="0" lon="0" rev="0"/>
          </a:camera>
          <a:lightRig rig="contrasting" dir="t">
            <a:rot lat="0" lon="0" rev="1200000"/>
          </a:lightRig>
        </a:scene3d>
        <a:sp3d z="-110000"/>
      </dsp:spPr>
      <dsp:style>
        <a:lnRef idx="2">
          <a:scrgbClr r="0" g="0" b="0"/>
        </a:lnRef>
        <a:fillRef idx="0">
          <a:scrgbClr r="0" g="0" b="0"/>
        </a:fillRef>
        <a:effectRef idx="0">
          <a:scrgbClr r="0" g="0" b="0"/>
        </a:effectRef>
        <a:fontRef idx="minor"/>
      </dsp:style>
    </dsp:sp>
    <dsp:sp modelId="{F46A7CAF-5447-4BE8-BC98-36FBFD122CFB}">
      <dsp:nvSpPr>
        <dsp:cNvPr id="0" name=""/>
        <dsp:cNvSpPr/>
      </dsp:nvSpPr>
      <dsp:spPr>
        <a:xfrm>
          <a:off x="2551133" y="128"/>
          <a:ext cx="2784433" cy="1024508"/>
        </a:xfrm>
        <a:prstGeom prst="rect">
          <a:avLst/>
        </a:prstGeom>
        <a:solidFill>
          <a:srgbClr val="376F75"/>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1">
          <a:scrgbClr r="0" g="0" b="0"/>
        </a:effectRef>
        <a:fontRef idx="minor">
          <a:schemeClr val="lt1"/>
        </a:fontRef>
      </dsp:style>
      <dsp:txBody>
        <a:bodyPr spcFirstLastPara="0" vert="horz" wrap="square" lIns="8890" tIns="8890" rIns="8890" bIns="254010" numCol="1" spcCol="1270" anchor="ctr" anchorCtr="0">
          <a:noAutofit/>
        </a:bodyPr>
        <a:lstStyle/>
        <a:p>
          <a:pPr marL="0" lvl="0" indent="0" algn="ctr" defTabSz="622300">
            <a:lnSpc>
              <a:spcPct val="90000"/>
            </a:lnSpc>
            <a:spcBef>
              <a:spcPct val="0"/>
            </a:spcBef>
            <a:spcAft>
              <a:spcPct val="35000"/>
            </a:spcAft>
            <a:buNone/>
          </a:pPr>
          <a:r>
            <a:rPr lang="it-IT" sz="1400" b="1" kern="1200" dirty="0"/>
            <a:t>DM 03.08.2015</a:t>
          </a:r>
        </a:p>
        <a:p>
          <a:pPr marL="0" lvl="0" indent="0" algn="ctr" defTabSz="622300">
            <a:lnSpc>
              <a:spcPct val="90000"/>
            </a:lnSpc>
            <a:spcBef>
              <a:spcPct val="0"/>
            </a:spcBef>
            <a:spcAft>
              <a:spcPct val="35000"/>
            </a:spcAft>
            <a:buNone/>
          </a:pPr>
          <a:r>
            <a:rPr lang="it-IT" sz="1400" b="1" kern="1200" dirty="0"/>
            <a:t>Codice di Prevenzione Incendi</a:t>
          </a:r>
        </a:p>
      </dsp:txBody>
      <dsp:txXfrm>
        <a:off x="2551133" y="128"/>
        <a:ext cx="2784433" cy="1024508"/>
      </dsp:txXfrm>
    </dsp:sp>
    <dsp:sp modelId="{75F1CE2E-E975-45DD-951F-DFD71DABBB93}">
      <dsp:nvSpPr>
        <dsp:cNvPr id="0" name=""/>
        <dsp:cNvSpPr/>
      </dsp:nvSpPr>
      <dsp:spPr>
        <a:xfrm>
          <a:off x="3134913" y="676613"/>
          <a:ext cx="1616851" cy="463895"/>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0480" tIns="7620" rIns="30480" bIns="7620" numCol="1" spcCol="1270" anchor="ctr" anchorCtr="0">
          <a:noAutofit/>
        </a:bodyPr>
        <a:lstStyle/>
        <a:p>
          <a:pPr marL="0" lvl="0" indent="0" algn="ctr" defTabSz="533400">
            <a:lnSpc>
              <a:spcPct val="90000"/>
            </a:lnSpc>
            <a:spcBef>
              <a:spcPct val="0"/>
            </a:spcBef>
            <a:spcAft>
              <a:spcPct val="35000"/>
            </a:spcAft>
            <a:buNone/>
          </a:pPr>
          <a:r>
            <a:rPr lang="it-IT" sz="1200" b="0" i="1" kern="1200" dirty="0"/>
            <a:t>sistema normativo di tipo prestazionale</a:t>
          </a:r>
        </a:p>
      </dsp:txBody>
      <dsp:txXfrm>
        <a:off x="3134913" y="676613"/>
        <a:ext cx="1616851" cy="463895"/>
      </dsp:txXfrm>
    </dsp:sp>
    <dsp:sp modelId="{42A2A815-84BF-450F-8E2E-35809C8B48D4}">
      <dsp:nvSpPr>
        <dsp:cNvPr id="0" name=""/>
        <dsp:cNvSpPr/>
      </dsp:nvSpPr>
      <dsp:spPr>
        <a:xfrm>
          <a:off x="5" y="2347832"/>
          <a:ext cx="2316091" cy="1116726"/>
        </a:xfrm>
        <a:prstGeom prst="rect">
          <a:avLst/>
        </a:prstGeom>
        <a:solidFill>
          <a:schemeClr val="accent6">
            <a:lumMod val="75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254010" numCol="1" spcCol="1270" anchor="ctr" anchorCtr="0">
          <a:noAutofit/>
        </a:bodyPr>
        <a:lstStyle/>
        <a:p>
          <a:pPr marL="0" lvl="0" indent="0" algn="ctr" defTabSz="622300">
            <a:lnSpc>
              <a:spcPct val="90000"/>
            </a:lnSpc>
            <a:spcBef>
              <a:spcPct val="0"/>
            </a:spcBef>
            <a:spcAft>
              <a:spcPct val="35000"/>
            </a:spcAft>
            <a:buNone/>
          </a:pPr>
          <a:r>
            <a:rPr lang="it-IT" sz="1400" b="1" kern="1200" dirty="0"/>
            <a:t>Regole Tecniche Orizzontali </a:t>
          </a:r>
        </a:p>
        <a:p>
          <a:pPr marL="0" lvl="0" indent="0" algn="ctr" defTabSz="622300">
            <a:lnSpc>
              <a:spcPct val="90000"/>
            </a:lnSpc>
            <a:spcBef>
              <a:spcPct val="0"/>
            </a:spcBef>
            <a:spcAft>
              <a:spcPct val="35000"/>
            </a:spcAft>
            <a:buNone/>
          </a:pPr>
          <a:r>
            <a:rPr lang="it-IT" sz="1400" b="1" kern="1200" dirty="0"/>
            <a:t>«RTO»</a:t>
          </a:r>
        </a:p>
      </dsp:txBody>
      <dsp:txXfrm>
        <a:off x="5" y="2347832"/>
        <a:ext cx="2316091" cy="1116726"/>
      </dsp:txXfrm>
    </dsp:sp>
    <dsp:sp modelId="{6F94D9A1-FE82-45B9-A5B8-57A85976A1CA}">
      <dsp:nvSpPr>
        <dsp:cNvPr id="0" name=""/>
        <dsp:cNvSpPr/>
      </dsp:nvSpPr>
      <dsp:spPr>
        <a:xfrm>
          <a:off x="0" y="3201412"/>
          <a:ext cx="2394284" cy="416313"/>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33020" tIns="8255" rIns="33020" bIns="8255" numCol="1" spcCol="1270" anchor="ctr" anchorCtr="0">
          <a:noAutofit/>
        </a:bodyPr>
        <a:lstStyle/>
        <a:p>
          <a:pPr marL="0" lvl="0" indent="0" algn="ctr" defTabSz="577850">
            <a:lnSpc>
              <a:spcPct val="90000"/>
            </a:lnSpc>
            <a:spcBef>
              <a:spcPct val="0"/>
            </a:spcBef>
            <a:spcAft>
              <a:spcPct val="35000"/>
            </a:spcAft>
            <a:buNone/>
          </a:pPr>
          <a:r>
            <a:rPr lang="it-IT" sz="1300" b="0" i="1" kern="1200" dirty="0"/>
            <a:t>hanno carattere di universalità e sono applicabili a tutte le attività</a:t>
          </a:r>
        </a:p>
      </dsp:txBody>
      <dsp:txXfrm>
        <a:off x="0" y="3201412"/>
        <a:ext cx="2394284" cy="416313"/>
      </dsp:txXfrm>
    </dsp:sp>
    <dsp:sp modelId="{2E5D8255-AB79-4857-B285-F9F504E93FF8}">
      <dsp:nvSpPr>
        <dsp:cNvPr id="0" name=""/>
        <dsp:cNvSpPr/>
      </dsp:nvSpPr>
      <dsp:spPr>
        <a:xfrm>
          <a:off x="5586462" y="2346608"/>
          <a:ext cx="2300237" cy="1083190"/>
        </a:xfrm>
        <a:prstGeom prst="rect">
          <a:avLst/>
        </a:prstGeom>
        <a:solidFill>
          <a:srgbClr val="A20E0E"/>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890" tIns="8890" rIns="8890" bIns="254010" numCol="1" spcCol="1270" anchor="ctr" anchorCtr="0">
          <a:noAutofit/>
        </a:bodyPr>
        <a:lstStyle/>
        <a:p>
          <a:pPr marL="0" lvl="0" indent="0" algn="ctr" defTabSz="622300">
            <a:lnSpc>
              <a:spcPct val="90000"/>
            </a:lnSpc>
            <a:spcBef>
              <a:spcPct val="0"/>
            </a:spcBef>
            <a:spcAft>
              <a:spcPct val="35000"/>
            </a:spcAft>
            <a:buNone/>
          </a:pPr>
          <a:r>
            <a:rPr lang="it-IT" sz="1400" b="1" kern="1200" dirty="0"/>
            <a:t>Regola Tecnica Verticale </a:t>
          </a:r>
        </a:p>
        <a:p>
          <a:pPr marL="0" lvl="0" indent="0" algn="ctr" defTabSz="622300">
            <a:lnSpc>
              <a:spcPct val="90000"/>
            </a:lnSpc>
            <a:spcBef>
              <a:spcPct val="0"/>
            </a:spcBef>
            <a:spcAft>
              <a:spcPct val="35000"/>
            </a:spcAft>
            <a:buNone/>
          </a:pPr>
          <a:r>
            <a:rPr lang="it-IT" sz="1400" b="1" kern="1200" dirty="0"/>
            <a:t>es: RTV 11 </a:t>
          </a:r>
        </a:p>
      </dsp:txBody>
      <dsp:txXfrm>
        <a:off x="5586462" y="2346608"/>
        <a:ext cx="2300237" cy="1083190"/>
      </dsp:txXfrm>
    </dsp:sp>
    <dsp:sp modelId="{7A024835-B8D8-4846-B7CD-7078408ED1E9}">
      <dsp:nvSpPr>
        <dsp:cNvPr id="0" name=""/>
        <dsp:cNvSpPr/>
      </dsp:nvSpPr>
      <dsp:spPr>
        <a:xfrm>
          <a:off x="5591980" y="3144845"/>
          <a:ext cx="2294719" cy="462227"/>
        </a:xfrm>
        <a:prstGeom prst="rect">
          <a:avLst/>
        </a:prstGeom>
        <a:solidFill>
          <a:schemeClr val="lt1">
            <a:alpha val="90000"/>
            <a:hueOff val="0"/>
            <a:satOff val="0"/>
            <a:lumOff val="0"/>
            <a:alphaOff val="0"/>
          </a:schemeClr>
        </a:solidFill>
        <a:ln>
          <a:noFill/>
        </a:ln>
        <a:effectLst/>
        <a:scene3d>
          <a:camera prst="orthographicFront">
            <a:rot lat="0" lon="0" rev="0"/>
          </a:camera>
          <a:lightRig rig="contrasting" dir="t">
            <a:rot lat="0" lon="0" rev="1200000"/>
          </a:lightRig>
        </a:scene3d>
        <a:sp3d z="300000" contourW="19050" prstMaterial="metal">
          <a:bevelT w="88900" h="203200"/>
          <a:bevelB w="165100" h="254000"/>
        </a:sp3d>
      </dsp:spPr>
      <dsp:style>
        <a:lnRef idx="0">
          <a:scrgbClr r="0" g="0" b="0"/>
        </a:lnRef>
        <a:fillRef idx="1">
          <a:scrgbClr r="0" g="0" b="0"/>
        </a:fillRef>
        <a:effectRef idx="0">
          <a:scrgbClr r="0" g="0" b="0"/>
        </a:effectRef>
        <a:fontRef idx="minor"/>
      </dsp:style>
      <dsp:txBody>
        <a:bodyPr spcFirstLastPara="0" vert="horz" wrap="square" lIns="27940" tIns="6985" rIns="27940" bIns="6985" numCol="1" spcCol="1270" anchor="ctr" anchorCtr="0">
          <a:noAutofit/>
        </a:bodyPr>
        <a:lstStyle/>
        <a:p>
          <a:pPr marL="0" lvl="0" indent="0" algn="ctr" defTabSz="488950">
            <a:lnSpc>
              <a:spcPct val="90000"/>
            </a:lnSpc>
            <a:spcBef>
              <a:spcPct val="0"/>
            </a:spcBef>
            <a:spcAft>
              <a:spcPct val="35000"/>
            </a:spcAft>
            <a:buNone/>
          </a:pPr>
          <a:r>
            <a:rPr lang="it-IT" sz="1100" b="0" i="1" kern="1200" dirty="0"/>
            <a:t>Indicazioni complementari o sostitutive delle soluzioni conformi della RTO per tipologie di attività</a:t>
          </a:r>
        </a:p>
      </dsp:txBody>
      <dsp:txXfrm>
        <a:off x="5591980" y="3144845"/>
        <a:ext cx="2294719" cy="462227"/>
      </dsp:txXfrm>
    </dsp:sp>
  </dsp:spTree>
</dsp:drawing>
</file>

<file path=ppt/diagrams/layout1.xml><?xml version="1.0" encoding="utf-8"?>
<dgm:layoutDef xmlns:dgm="http://schemas.openxmlformats.org/drawingml/2006/diagram" xmlns:a="http://schemas.openxmlformats.org/drawingml/2006/main" uniqueId="urn:microsoft.com/office/officeart/2008/layout/PictureStrips">
  <dgm:title val=""/>
  <dgm:desc val=""/>
  <dgm:catLst>
    <dgm:cat type="list" pri="12500"/>
    <dgm:cat type="picture" pri="13000"/>
    <dgm:cat type="pictureconvert" pri="13000"/>
  </dgm:catLst>
  <dgm:sampData>
    <dgm:dataModel>
      <dgm:ptLst>
        <dgm:pt modelId="0" type="doc"/>
        <dgm:pt modelId="10">
          <dgm:prSet phldr="1"/>
        </dgm:pt>
        <dgm:pt modelId="20">
          <dgm:prSet phldr="1"/>
        </dgm:pt>
        <dgm:pt modelId="30">
          <dgm:prSet phldr="1"/>
        </dgm:pt>
      </dgm:ptLst>
      <dgm:cxnLst>
        <dgm:cxn modelId="40" srcId="0" destId="10" srcOrd="0" destOrd="0"/>
        <dgm:cxn modelId="50" srcId="0" destId="20" srcOrd="1" destOrd="0"/>
        <dgm:cxn modelId="60" srcId="0" destId="30" srcOrd="2"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40" srcId="0" destId="10" srcOrd="0" destOrd="0"/>
        <dgm:cxn modelId="50" srcId="0" destId="20" srcOrd="1" destOrd="0"/>
        <dgm:cxn modelId="60" srcId="0" destId="30" srcOrd="2" destOrd="0"/>
        <dgm:cxn modelId="70" srcId="0" destId="40" srcOrd="2"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h"/>
      <dgm:constr type="sp" refType="h" refFor="ch" refForName="composite" op="equ" fact="0.1"/>
      <dgm:constr type="h" for="ch" forName="sibTrans" refType="h" refFor="ch" refForName="composite" op="equ" fact="0.1"/>
      <dgm:constr type="w" for="ch" forName="sibTrans" refType="h" refFor="ch" refForName="sibTrans" op="equ"/>
    </dgm:constrLst>
    <dgm:forEach name="nodesForEach" axis="ch" ptType="node">
      <dgm:layoutNode name="composite">
        <dgm:alg type="composite">
          <dgm:param type="ar" val="3"/>
        </dgm:alg>
        <dgm:shape xmlns:r="http://schemas.openxmlformats.org/officeDocument/2006/relationships" r:blip="">
          <dgm:adjLst/>
        </dgm:shape>
        <dgm:choose name="Name4">
          <dgm:if name="Name5" func="var" arg="dir" op="equ" val="norm">
            <dgm:constrLst>
              <dgm:constr type="l" for="ch" forName="rect1" refType="w" fact="0.04"/>
              <dgm:constr type="t" for="ch" forName="rect1" refType="h" fact="0.13"/>
              <dgm:constr type="w" for="ch" forName="rect1" refType="w" fact="0.96"/>
              <dgm:constr type="h" for="ch" forName="rect1" refType="h" fact="0.9"/>
              <dgm:constr type="l" for="ch" forName="rect2" refType="w" fact="0"/>
              <dgm:constr type="t" for="ch" forName="rect2" refType="h" fact="0"/>
              <dgm:constr type="w" for="ch" forName="rect2" refType="w" fact="0.21"/>
              <dgm:constr type="h" for="ch" forName="rect2" refType="w" fact="0.315"/>
            </dgm:constrLst>
          </dgm:if>
          <dgm:else name="Name6">
            <dgm:constrLst>
              <dgm:constr type="l" for="ch" forName="rect1" refType="w" fact="0"/>
              <dgm:constr type="t" for="ch" forName="rect1" refType="h" fact="0.13"/>
              <dgm:constr type="w" for="ch" forName="rect1" refType="w" fact="0.96"/>
              <dgm:constr type="h" for="ch" forName="rect1" refType="h" fact="0.9"/>
              <dgm:constr type="l" for="ch" forName="rect2" refType="w" fact="0.79"/>
              <dgm:constr type="t" for="ch" forName="rect2" refType="h" fact="0"/>
              <dgm:constr type="w" for="ch" forName="rect2" refType="w" fact="0.21"/>
              <dgm:constr type="h" for="ch" forName="rect2" refType="w" fact="0.315"/>
            </dgm:constrLst>
          </dgm:else>
        </dgm:choose>
        <dgm:layoutNode name="rect1" styleLbl="trAlignAcc1">
          <dgm:varLst>
            <dgm:bulletEnabled val="1"/>
          </dgm:varLst>
          <dgm:alg type="tx">
            <dgm:param type="parTxLTRAlign" val="l"/>
          </dgm:alg>
          <dgm:shape xmlns:r="http://schemas.openxmlformats.org/officeDocument/2006/relationships" type="rect" r:blip="">
            <dgm:adjLst/>
          </dgm:shape>
          <dgm:presOf axis="desOrSelf" ptType="node"/>
          <dgm:choose name="Name7">
            <dgm:if name="Name8" func="var" arg="dir" op="equ" val="norm">
              <dgm:constrLst>
                <dgm:constr type="lMarg" refType="w" fact="0.6"/>
                <dgm:constr type="rMarg" refType="primFontSz" fact="0.3"/>
                <dgm:constr type="tMarg" refType="primFontSz" fact="0.3"/>
                <dgm:constr type="bMarg" refType="primFontSz" fact="0.3"/>
              </dgm:constrLst>
            </dgm:if>
            <dgm:else name="Name9">
              <dgm:constrLst>
                <dgm:constr type="lMarg" refType="primFontSz" fact="0.3"/>
                <dgm:constr type="rMarg" refType="w" fact="0.6"/>
                <dgm:constr type="tMarg" refType="primFontSz" fact="0.3"/>
                <dgm:constr type="bMarg" refType="primFontSz" fact="0.3"/>
              </dgm:constrLst>
            </dgm:else>
          </dgm:choose>
          <dgm:ruleLst>
            <dgm:rule type="primFontSz" val="5" fact="NaN" max="NaN"/>
          </dgm:ruleLst>
        </dgm:layoutNode>
        <dgm:layoutNode name="rect2" styleLbl="fgImgPlace1">
          <dgm:alg type="sp"/>
          <dgm:shape xmlns:r="http://schemas.openxmlformats.org/officeDocument/2006/relationships" type="rect" r:blip="" blipPhldr="1">
            <dgm:adjLst/>
          </dgm:shape>
          <dgm:presOf/>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9">
  <dgm:title val=""/>
  <dgm:desc val=""/>
  <dgm:catLst>
    <dgm:cat type="process" pri="5000"/>
    <dgm:cat type="convert"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tProcess">
    <dgm:varLst>
      <dgm:dir/>
      <dgm:resizeHandles val="exact"/>
    </dgm:varLst>
    <dgm:alg type="composite">
      <dgm:param type="horzAlign" val="ctr"/>
      <dgm:param type="vertAlign" val="mid"/>
    </dgm:alg>
    <dgm:shape xmlns:r="http://schemas.openxmlformats.org/officeDocument/2006/relationships" r:blip="">
      <dgm:adjLst/>
    </dgm:shape>
    <dgm:presOf/>
    <dgm:constrLst>
      <dgm:constr type="w" for="ch" forName="arrow" refType="w" fact="0.85"/>
      <dgm:constr type="h" for="ch" forName="arrow" refType="h"/>
      <dgm:constr type="ctrX" for="ch" forName="arrow" refType="w" fact="0.5"/>
      <dgm:constr type="ctrY" for="ch" forName="arrow" refType="h" fact="0.5"/>
      <dgm:constr type="w" for="ch" forName="linearProcess" refType="w"/>
      <dgm:constr type="h" for="ch" forName="linearProcess" refType="h" fact="0.4"/>
      <dgm:constr type="ctrX" for="ch" forName="linearProcess" refType="w" fact="0.5"/>
      <dgm:constr type="ctrY" for="ch" forName="linearProcess" refType="h" fact="0.5"/>
    </dgm:constrLst>
    <dgm:ruleLst/>
    <dgm:layoutNode name="arrow" styleLbl="bgShp">
      <dgm:alg type="sp"/>
      <dgm:choose name="Name0">
        <dgm:if name="Name1" func="var" arg="dir" op="equ" val="norm">
          <dgm:shape xmlns:r="http://schemas.openxmlformats.org/officeDocument/2006/relationships" type="rightArrow" r:blip="">
            <dgm:adjLst/>
          </dgm:shape>
        </dgm:if>
        <dgm:else name="Name2">
          <dgm:shape xmlns:r="http://schemas.openxmlformats.org/officeDocument/2006/relationships" type="leftArrow" r:blip="">
            <dgm:adjLst/>
          </dgm:shape>
        </dgm:else>
      </dgm:choose>
      <dgm:presOf/>
      <dgm:constrLst/>
      <dgm:ruleLst/>
    </dgm:layoutNode>
    <dgm:layoutNode name="linearProcess">
      <dgm:choose name="Name3">
        <dgm:if name="Name4" func="var" arg="dir" op="equ" val="norm">
          <dgm:alg type="lin"/>
        </dgm:if>
        <dgm:else name="Name5">
          <dgm:alg type="lin">
            <dgm:param type="linDir" val="fromR"/>
          </dgm:alg>
        </dgm:else>
      </dgm:choose>
      <dgm:shape xmlns:r="http://schemas.openxmlformats.org/officeDocument/2006/relationships" r:blip="">
        <dgm:adjLst/>
      </dgm:shape>
      <dgm:presOf/>
      <dgm:constrLst>
        <dgm:constr type="userA" for="ch" ptType="node" refType="w"/>
        <dgm:constr type="h" for="ch" ptType="node" refType="h"/>
        <dgm:constr type="w" for="ch" ptType="node" op="equ"/>
        <dgm:constr type="w" for="ch" forName="sibTrans" refType="w" fact="0.05"/>
        <dgm:constr type="primFontSz" for="ch" ptType="node" op="equ" val="65"/>
      </dgm:constrLst>
      <dgm:ruleLst/>
      <dgm:forEach name="Name6" axis="ch" ptType="node">
        <dgm:layoutNode name="textNode" styleLbl="node1">
          <dgm:varLst>
            <dgm:bulletEnabled val="1"/>
          </dgm:varLst>
          <dgm:alg type="tx"/>
          <dgm:shape xmlns:r="http://schemas.openxmlformats.org/officeDocument/2006/relationships" type="roundRect" r:blip="">
            <dgm:adjLst/>
          </dgm:shape>
          <dgm:presOf axis="desOrSelf" ptType="node"/>
          <dgm:constrLst>
            <dgm:constr type="userA"/>
            <dgm:constr type="w" refType="userA" fact="0.3"/>
            <dgm:constr type="tMarg" refType="primFontSz" fact="0.3"/>
            <dgm:constr type="bMarg" refType="primFontSz" fact="0.3"/>
            <dgm:constr type="lMarg" refType="primFontSz" fact="0.3"/>
            <dgm:constr type="rMarg" refType="primFontSz" fact="0.3"/>
          </dgm:constrLst>
          <dgm:ruleLst>
            <dgm:rule type="w" val="NaN" fact="1" max="NaN"/>
            <dgm:rule type="primFontSz" val="5" fact="NaN" max="NaN"/>
          </dgm:ruleLst>
        </dgm:layoutNode>
        <dgm:forEach name="Name7" axis="followSib" ptType="sibTrans" cnt="1">
          <dgm:layoutNode name="sibTrans">
            <dgm:alg type="sp"/>
            <dgm:shape xmlns:r="http://schemas.openxmlformats.org/officeDocument/2006/relationships" r:blip="">
              <dgm:adjLst/>
            </dgm:shape>
            <dgm:presOf/>
            <dgm:constrLst/>
            <dgm:ruleLst/>
          </dgm:layoutNode>
        </dgm:forEach>
      </dgm:forEach>
    </dgm:layoutNode>
  </dgm:layoutNode>
</dgm:layoutDef>
</file>

<file path=ppt/diagrams/layout3.xml><?xml version="1.0" encoding="utf-8"?>
<dgm:layoutDef xmlns:dgm="http://schemas.openxmlformats.org/drawingml/2006/diagram" xmlns:a="http://schemas.openxmlformats.org/drawingml/2006/main" uniqueId="urn:microsoft.com/office/officeart/2008/layout/NameandTitleOrganizationalChart">
  <dgm:title val=""/>
  <dgm:desc val=""/>
  <dgm:catLst>
    <dgm:cat type="hierarchy" pri="125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fact="0.9"/>
                  <dgm:constr type="l" for="ch" forName="titleText1" refType="w" fact="0.2"/>
                  <dgm:constr type="t" for="ch" forName="titleText1" refType="h" fact="0.7"/>
                  <dgm:constr type="w" for="ch" forName="titleText1" refType="w" fact="0.9"/>
                  <dgm:constr type="h" for="ch" forName="titleText1" refType="h" fact="0.3"/>
                  <dgm:constr type="primFontSz" for="des" forName="titleText1" refType="primFontSz" refFor="des" refForName="rootText1" op="lte"/>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1" styleLbl="fgAcc0">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alg type="conn">
                            <dgm:param type="connRout" val="bend"/>
                            <dgm:param type="dim" val="1D"/>
                            <dgm:param type="endSty" val="noArr"/>
                            <dgm:param type="begPts" val="bCtr"/>
                            <dgm:param type="endPts" val="tCtr"/>
                            <dgm:param type="bendPt" val="end"/>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41" func="var" arg="hierBranch" op="equ" val="hang">
                    <dgm:layoutNode name="Name42">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3">
                    <dgm:layoutNode name="Name44">
                      <dgm:choose name="Name45">
                        <dgm:if name="Name46" axis="self" func="depth" op="lte" val="2">
                          <dgm:choose name="Name47">
                            <dgm:if name="Name48" axis="par ch" ptType="node asst" func="cnt" op="gte" val="1">
                              <dgm:alg type="conn">
                                <dgm:param type="connRout" val="bend"/>
                                <dgm:param type="dim" val="1D"/>
                                <dgm:param type="endSty" val="noArr"/>
                                <dgm:param type="begPts" val="bCtr"/>
                                <dgm:param type="endPts" val="midL midR"/>
                              </dgm:alg>
                            </dgm:if>
                            <dgm:else name="Name49">
                              <dgm:alg type="conn">
                                <dgm:param type="connRout" val="bend"/>
                                <dgm:param type="dim" val="1D"/>
                                <dgm:param type="endSty" val="noArr"/>
                                <dgm:param type="begPts" val="bCtr"/>
                                <dgm:param type="endPts" val="midL midR"/>
                                <dgm:param type="srcNode" val="rootConnector1"/>
                              </dgm:alg>
                            </dgm:else>
                          </dgm:choose>
                        </dgm:if>
                        <dgm:else name="Name50">
                          <dgm:choose name="Name51">
                            <dgm:if name="Name52" axis="par ch" ptType="node asst" func="cnt" op="gte" val="1">
                              <dgm:alg type="conn">
                                <dgm:param type="connRout" val="bend"/>
                                <dgm:param type="dim" val="1D"/>
                                <dgm:param type="endSty" val="noArr"/>
                                <dgm:param type="begPts" val="bCtr"/>
                                <dgm:param type="endPts" val="midL midR"/>
                              </dgm:alg>
                            </dgm:if>
                            <dgm:else name="Name53">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54">
                  <dgm:if name="Name55" func="var" arg="hierBranch" op="equ" val="l">
                    <dgm:choose name="Name56">
                      <dgm:if name="Name57"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58">
                        <dgm:alg type="hierRoot">
                          <dgm:param type="hierAlign" val="tR"/>
                        </dgm:alg>
                        <dgm:shape xmlns:r="http://schemas.openxmlformats.org/officeDocument/2006/relationships" r:blip="">
                          <dgm:adjLst/>
                        </dgm:shape>
                        <dgm:presOf/>
                        <dgm:constrLst>
                          <dgm:constr type="alignOff" val="0.25"/>
                        </dgm:constrLst>
                      </dgm:else>
                    </dgm:choose>
                  </dgm:if>
                  <dgm:if name="Name59" func="var" arg="hierBranch" op="equ" val="r">
                    <dgm:choose name="Name60">
                      <dgm:if name="Name61"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2">
                        <dgm:alg type="hierRoot">
                          <dgm:param type="hierAlign" val="tL"/>
                        </dgm:alg>
                        <dgm:shape xmlns:r="http://schemas.openxmlformats.org/officeDocument/2006/relationships" r:blip="">
                          <dgm:adjLst/>
                        </dgm:shape>
                        <dgm:presOf/>
                        <dgm:constrLst>
                          <dgm:constr type="alignOff" val="0.25"/>
                        </dgm:constrLst>
                      </dgm:else>
                    </dgm:choose>
                  </dgm:if>
                  <dgm:if name="Name63"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64"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65">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66">
                    <dgm:if name="Name67" func="var" arg="hierBranch" op="equ" val="init">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68" func="var" arg="hierBranch" op="equ" val="l">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69" func="var" arg="hierBranch" op="equ" val="r">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70">
                      <dgm:constrLst>
                        <dgm:constr type="l" for="ch" forName="rootText"/>
                        <dgm:constr type="t" for="ch" forName="rootText"/>
                        <dgm:constr type="w" for="ch" forName="rootText" refType="w"/>
                        <dgm:constr type="h" for="ch" forName="rootText" refType="h" fact="0.9"/>
                        <dgm:constr type="l" for="ch" forName="titleText2" refType="w" fact="0.2"/>
                        <dgm:constr type="t" for="ch" forName="titleText2" refType="h" fact="0.7"/>
                        <dgm:constr type="w" for="ch" forName="titleText2" refType="w" fact="0.9"/>
                        <dgm:constr type="h" for="ch" forName="titleText2" refType="h" fact="0.3"/>
                        <dgm:constr type="primFontSz" for="des" forName="titleText2" refType="primFontSz" refFor="des" refForName="rootText1" op="lte"/>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varLst>
                      <dgm:chMax/>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2" styleLbl="fgAcc1">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71">
                    <dgm:if name="Name72" func="var" arg="hierBranch" op="equ" val="l">
                      <dgm:alg type="hierChild">
                        <dgm:param type="chAlign" val="r"/>
                        <dgm:param type="linDir" val="fromT"/>
                      </dgm:alg>
                    </dgm:if>
                    <dgm:if name="Name73" func="var" arg="hierBranch" op="equ" val="r">
                      <dgm:alg type="hierChild">
                        <dgm:param type="chAlign" val="l"/>
                        <dgm:param type="linDir" val="fromT"/>
                      </dgm:alg>
                    </dgm:if>
                    <dgm:if name="Name74" func="var" arg="hierBranch" op="equ" val="hang">
                      <dgm:choose name="Name75">
                        <dgm:if name="Name76" func="var" arg="dir" op="equ" val="norm">
                          <dgm:alg type="hierChild">
                            <dgm:param type="chAlign" val="l"/>
                            <dgm:param type="linDir" val="fromL"/>
                            <dgm:param type="secChAlign" val="t"/>
                            <dgm:param type="secLinDir" val="fromT"/>
                          </dgm:alg>
                        </dgm:if>
                        <dgm:else name="Name77">
                          <dgm:alg type="hierChild">
                            <dgm:param type="chAlign" val="l"/>
                            <dgm:param type="linDir" val="fromR"/>
                            <dgm:param type="secChAlign" val="t"/>
                            <dgm:param type="secLinDir" val="fromT"/>
                          </dgm:alg>
                        </dgm:else>
                      </dgm:choose>
                    </dgm:if>
                    <dgm:if name="Name78" func="var" arg="hierBranch" op="equ" val="std">
                      <dgm:choose name="Name79">
                        <dgm:if name="Name80" func="var" arg="dir" op="equ" val="norm">
                          <dgm:alg type="hierChild"/>
                        </dgm:if>
                        <dgm:else name="Name81">
                          <dgm:alg type="hierChild">
                            <dgm:param type="linDir" val="fromR"/>
                          </dgm:alg>
                        </dgm:else>
                      </dgm:choose>
                    </dgm:if>
                    <dgm:if name="Name82" func="var" arg="hierBranch" op="equ" val="init">
                      <dgm:choose name="Name83">
                        <dgm:if name="Name84" func="var" arg="dir" op="equ" val="norm">
                          <dgm:alg type="hierChild"/>
                        </dgm:if>
                        <dgm:else name="Name85">
                          <dgm:alg type="hierChild">
                            <dgm:param type="linDir" val="fromR"/>
                          </dgm:alg>
                        </dgm:else>
                      </dgm:choose>
                    </dgm:if>
                    <dgm:else name="Name86"/>
                  </dgm:choose>
                  <dgm:shape xmlns:r="http://schemas.openxmlformats.org/officeDocument/2006/relationships" r:blip="">
                    <dgm:adjLst/>
                  </dgm:shape>
                  <dgm:presOf/>
                  <dgm:constrLst/>
                  <dgm:ruleLst/>
                  <dgm:forEach name="Name87" ref="rep2a"/>
                </dgm:layoutNode>
                <dgm:layoutNode name="hierChild5">
                  <dgm:choose name="Name88">
                    <dgm:if name="Name89" func="var" arg="dir" op="equ" val="norm">
                      <dgm:alg type="hierChild">
                        <dgm:param type="chAlign" val="l"/>
                        <dgm:param type="linDir" val="fromL"/>
                        <dgm:param type="secChAlign" val="t"/>
                        <dgm:param type="secLinDir" val="fromT"/>
                      </dgm:alg>
                    </dgm:if>
                    <dgm:else name="Name90">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91" ref="rep2b"/>
                </dgm:layoutNode>
              </dgm:layoutNode>
            </dgm:forEach>
          </dgm:layoutNode>
          <dgm:layoutNode name="hierChild3">
            <dgm:choose name="Name92">
              <dgm:if name="Name93" func="var" arg="dir" op="equ" val="norm">
                <dgm:alg type="hierChild">
                  <dgm:param type="chAlign" val="l"/>
                  <dgm:param type="linDir" val="fromL"/>
                  <dgm:param type="secChAlign" val="t"/>
                  <dgm:param type="secLinDir" val="fromT"/>
                </dgm:alg>
              </dgm:if>
              <dgm:else name="Name94">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95" axis="precedSib" ptType="parTrans" st="-1" cnt="1">
                <dgm:layoutNode name="Name96">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97">
                  <dgm:if name="Name98" func="var" arg="hierBranch" op="equ" val="l">
                    <dgm:alg type="hierRoot">
                      <dgm:param type="hierAlign" val="tR"/>
                    </dgm:alg>
                    <dgm:shape xmlns:r="http://schemas.openxmlformats.org/officeDocument/2006/relationships" r:blip="">
                      <dgm:adjLst/>
                    </dgm:shape>
                    <dgm:presOf/>
                    <dgm:constrLst>
                      <dgm:constr type="alignOff" val="0.65"/>
                    </dgm:constrLst>
                  </dgm:if>
                  <dgm:if name="Name99" func="var" arg="hierBranch" op="equ" val="r">
                    <dgm:alg type="hierRoot">
                      <dgm:param type="hierAlign" val="tL"/>
                    </dgm:alg>
                    <dgm:shape xmlns:r="http://schemas.openxmlformats.org/officeDocument/2006/relationships" r:blip="">
                      <dgm:adjLst/>
                    </dgm:shape>
                    <dgm:presOf/>
                    <dgm:constrLst>
                      <dgm:constr type="alignOff" val="0.65"/>
                    </dgm:constrLst>
                  </dgm:if>
                  <dgm:if name="Name100" func="var" arg="hierBranch" op="equ" val="hang">
                    <dgm:alg type="hierRoot"/>
                    <dgm:shape xmlns:r="http://schemas.openxmlformats.org/officeDocument/2006/relationships" r:blip="">
                      <dgm:adjLst/>
                    </dgm:shape>
                    <dgm:presOf/>
                    <dgm:constrLst>
                      <dgm:constr type="alignOff" val="0.65"/>
                    </dgm:constrLst>
                  </dgm:if>
                  <dgm:if name="Name101"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02" func="var" arg="hierBranch" op="equ" val="init">
                    <dgm:alg type="hierRoot"/>
                    <dgm:shape xmlns:r="http://schemas.openxmlformats.org/officeDocument/2006/relationships" r:blip="">
                      <dgm:adjLst/>
                    </dgm:shape>
                    <dgm:presOf/>
                    <dgm:constrLst>
                      <dgm:constr type="alignOff"/>
                      <dgm:constr type="bendDist" for="des" ptType="parTrans" refType="sp" fact="0.5"/>
                    </dgm:constrLst>
                  </dgm:if>
                  <dgm:else name="Name103"/>
                </dgm:choose>
                <dgm:ruleLst/>
                <dgm:layoutNode name="rootComposite3">
                  <dgm:alg type="composite"/>
                  <dgm:shape xmlns:r="http://schemas.openxmlformats.org/officeDocument/2006/relationships" r:blip="">
                    <dgm:adjLst/>
                  </dgm:shape>
                  <dgm:presOf axis="self" ptType="node" cnt="1"/>
                  <dgm:choose name="Name104">
                    <dgm:if name="Name105" func="var" arg="hierBranch" op="equ" val="init">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06" func="var" arg="hierBranch" op="equ" val="l">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07" func="var" arg="hierBranch" op="equ" val="r">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08">
                      <dgm:constrLst>
                        <dgm:constr type="l" for="ch" forName="rootText3"/>
                        <dgm:constr type="t" for="ch" forName="rootText3"/>
                        <dgm:constr type="w" for="ch" forName="rootText3" refType="w"/>
                        <dgm:constr type="h" for="ch" forName="rootText3" refType="h" fact="0.9"/>
                        <dgm:constr type="l" for="ch" forName="titleText3" refType="w" fact="0.2"/>
                        <dgm:constr type="t" for="ch" forName="titleText3" refType="h" fact="0.7"/>
                        <dgm:constr type="w" for="ch" forName="titleText3" refType="w" fact="0.9"/>
                        <dgm:constr type="h" for="ch" forName="titleText3" refType="h" fact="0.3"/>
                        <dgm:constr type="primFontSz" for="des" forName="titleText3" refType="primFontSz" refFor="des" refForName="rootText3" op="lte"/>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styleLbl="asst1">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h" fact="0.4"/>
                    </dgm:constrLst>
                    <dgm:ruleLst>
                      <dgm:rule type="primFontSz" val="5" fact="NaN" max="NaN"/>
                    </dgm:ruleLst>
                  </dgm:layoutNode>
                  <dgm:layoutNode name="titleText3" styleLbl="fgAcc2">
                    <dgm:varLst>
                      <dgm:chMax val="0"/>
                      <dgm:chPref val="0"/>
                    </dgm:varLst>
                    <dgm:alg type="tx">
                      <dgm:param type="parTxLTRAlign" val="r"/>
                    </dgm:alg>
                    <dgm:shape xmlns:r="http://schemas.openxmlformats.org/officeDocument/2006/relationships" type="rect" r:blip="">
                      <dgm:adjLst/>
                    </dgm:shape>
                    <dgm:presOf axis="followSib" ptType="sibTrans" hideLastTrans="0" cnt="1"/>
                    <dgm:constrLst>
                      <dgm:constr type="primFontSz" val="65"/>
                      <dgm:constr type="lMarg" refType="primFontSz" fact="0.2"/>
                      <dgm:constr type="rMarg" refType="primFontSz" fact="0.2"/>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09">
                    <dgm:if name="Name110" func="var" arg="hierBranch" op="equ" val="l">
                      <dgm:alg type="hierChild">
                        <dgm:param type="chAlign" val="r"/>
                        <dgm:param type="linDir" val="fromT"/>
                      </dgm:alg>
                    </dgm:if>
                    <dgm:if name="Name111" func="var" arg="hierBranch" op="equ" val="r">
                      <dgm:alg type="hierChild">
                        <dgm:param type="chAlign" val="l"/>
                        <dgm:param type="linDir" val="fromT"/>
                      </dgm:alg>
                    </dgm:if>
                    <dgm:if name="Name112" func="var" arg="hierBranch" op="equ" val="hang">
                      <dgm:choose name="Name113">
                        <dgm:if name="Name114" func="var" arg="dir" op="equ" val="norm">
                          <dgm:alg type="hierChild">
                            <dgm:param type="chAlign" val="l"/>
                            <dgm:param type="linDir" val="fromL"/>
                            <dgm:param type="secChAlign" val="t"/>
                            <dgm:param type="secLinDir" val="fromT"/>
                          </dgm:alg>
                        </dgm:if>
                        <dgm:else name="Name115">
                          <dgm:alg type="hierChild">
                            <dgm:param type="chAlign" val="l"/>
                            <dgm:param type="linDir" val="fromR"/>
                            <dgm:param type="secChAlign" val="t"/>
                            <dgm:param type="secLinDir" val="fromT"/>
                          </dgm:alg>
                        </dgm:else>
                      </dgm:choose>
                    </dgm:if>
                    <dgm:if name="Name116" func="var" arg="hierBranch" op="equ" val="std">
                      <dgm:choose name="Name117">
                        <dgm:if name="Name118" func="var" arg="dir" op="equ" val="norm">
                          <dgm:alg type="hierChild"/>
                        </dgm:if>
                        <dgm:else name="Name119">
                          <dgm:alg type="hierChild">
                            <dgm:param type="linDir" val="fromR"/>
                          </dgm:alg>
                        </dgm:else>
                      </dgm:choose>
                    </dgm:if>
                    <dgm:if name="Name120" func="var" arg="hierBranch" op="equ" val="init">
                      <dgm:alg type="hierChild"/>
                    </dgm:if>
                    <dgm:else name="Name121"/>
                  </dgm:choose>
                  <dgm:shape xmlns:r="http://schemas.openxmlformats.org/officeDocument/2006/relationships" r:blip="">
                    <dgm:adjLst/>
                  </dgm:shape>
                  <dgm:presOf/>
                  <dgm:constrLst/>
                  <dgm:ruleLst/>
                  <dgm:forEach name="Name122" ref="rep2a"/>
                </dgm:layoutNode>
                <dgm:layoutNode name="hierChild7">
                  <dgm:choose name="Name123">
                    <dgm:if name="Name124" func="var" arg="dir" op="equ" val="norm">
                      <dgm:alg type="hierChild">
                        <dgm:param type="chAlign" val="l"/>
                        <dgm:param type="linDir" val="fromL"/>
                        <dgm:param type="secChAlign" val="t"/>
                        <dgm:param type="secLinDir" val="fromT"/>
                      </dgm:alg>
                    </dgm:if>
                    <dgm:else name="Name12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26"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AF758-E895-48F5-8A44-90FA8EC1D7A8}" type="datetimeFigureOut">
              <a:rPr lang="it-IT" smtClean="0"/>
              <a:t>13/11/2024</a:t>
            </a:fld>
            <a:endParaRPr lang="it-IT"/>
          </a:p>
        </p:txBody>
      </p:sp>
      <p:sp>
        <p:nvSpPr>
          <p:cNvPr id="4" name="Segnaposto immagine diapositiva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107FD3-7B20-410E-B48A-8207C6C355F1}" type="slidenum">
              <a:rPr lang="it-IT" smtClean="0"/>
              <a:t>‹N›</a:t>
            </a:fld>
            <a:endParaRPr lang="it-IT"/>
          </a:p>
        </p:txBody>
      </p:sp>
    </p:spTree>
    <p:extLst>
      <p:ext uri="{BB962C8B-B14F-4D97-AF65-F5344CB8AC3E}">
        <p14:creationId xmlns:p14="http://schemas.microsoft.com/office/powerpoint/2010/main" val="525380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D67EC0-C642-3B15-5FFD-D85C142DCD4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40D5F6E-375A-FC0F-1158-2F8FC8930E6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1961F42-BBB5-23B6-1843-7D78F058ADBB}"/>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BD1B68D2-1C5C-9A20-93BB-27589CAF4E68}"/>
              </a:ext>
            </a:extLst>
          </p:cNvPr>
          <p:cNvSpPr>
            <a:spLocks noGrp="1"/>
          </p:cNvSpPr>
          <p:nvPr>
            <p:ph type="sldNum" sz="quarter" idx="5"/>
          </p:nvPr>
        </p:nvSpPr>
        <p:spPr/>
        <p:txBody>
          <a:bodyPr/>
          <a:lstStyle/>
          <a:p>
            <a:fld id="{E4107FD3-7B20-410E-B48A-8207C6C355F1}" type="slidenum">
              <a:rPr lang="it-IT" smtClean="0"/>
              <a:t>17</a:t>
            </a:fld>
            <a:endParaRPr lang="it-IT"/>
          </a:p>
        </p:txBody>
      </p:sp>
    </p:spTree>
    <p:extLst>
      <p:ext uri="{BB962C8B-B14F-4D97-AF65-F5344CB8AC3E}">
        <p14:creationId xmlns:p14="http://schemas.microsoft.com/office/powerpoint/2010/main" val="70603481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3207E0-5B78-EE3A-7D6E-D952DA97B19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8EEC61D3-900B-3A16-B831-7E744FB7E15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12D9C9B9-C8AF-EFE1-B835-DFA1B9376398}"/>
              </a:ext>
            </a:extLst>
          </p:cNvPr>
          <p:cNvSpPr>
            <a:spLocks noGrp="1"/>
          </p:cNvSpPr>
          <p:nvPr>
            <p:ph type="body" idx="1"/>
          </p:nvPr>
        </p:nvSpPr>
        <p:spPr/>
        <p:txBody>
          <a:bodyPr/>
          <a:lstStyle/>
          <a:p>
            <a:r>
              <a:rPr lang="it-IT" dirty="0"/>
              <a:t>Quando parliamo di DM 18 Settembre 2002 faremo riferimento alla regola tecnica tradizionale aggiornata dal DM 19 Marzo 205 (</a:t>
            </a:r>
          </a:p>
        </p:txBody>
      </p:sp>
      <p:sp>
        <p:nvSpPr>
          <p:cNvPr id="4" name="Segnaposto numero diapositiva 3">
            <a:extLst>
              <a:ext uri="{FF2B5EF4-FFF2-40B4-BE49-F238E27FC236}">
                <a16:creationId xmlns:a16="http://schemas.microsoft.com/office/drawing/2014/main" id="{E715D6DC-DAA7-5B84-D7B0-A27B31F14572}"/>
              </a:ext>
            </a:extLst>
          </p:cNvPr>
          <p:cNvSpPr>
            <a:spLocks noGrp="1"/>
          </p:cNvSpPr>
          <p:nvPr>
            <p:ph type="sldNum" sz="quarter" idx="5"/>
          </p:nvPr>
        </p:nvSpPr>
        <p:spPr/>
        <p:txBody>
          <a:bodyPr/>
          <a:lstStyle/>
          <a:p>
            <a:fld id="{E4107FD3-7B20-410E-B48A-8207C6C355F1}" type="slidenum">
              <a:rPr lang="it-IT" smtClean="0"/>
              <a:t>18</a:t>
            </a:fld>
            <a:endParaRPr lang="it-IT"/>
          </a:p>
        </p:txBody>
      </p:sp>
    </p:spTree>
    <p:extLst>
      <p:ext uri="{BB962C8B-B14F-4D97-AF65-F5344CB8AC3E}">
        <p14:creationId xmlns:p14="http://schemas.microsoft.com/office/powerpoint/2010/main" val="7450451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D6CEA7-979B-8EF3-591C-837578ACACB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6827E98-CC6D-BDBC-CC19-DA85A1966E8C}"/>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0FB41E03-A4DF-308A-CE25-B42026CDA3B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DE94BCAD-9F69-59B7-1D00-62E79AB94D9B}"/>
              </a:ext>
            </a:extLst>
          </p:cNvPr>
          <p:cNvSpPr>
            <a:spLocks noGrp="1"/>
          </p:cNvSpPr>
          <p:nvPr>
            <p:ph type="sldNum" sz="quarter" idx="5"/>
          </p:nvPr>
        </p:nvSpPr>
        <p:spPr/>
        <p:txBody>
          <a:bodyPr/>
          <a:lstStyle/>
          <a:p>
            <a:fld id="{E4107FD3-7B20-410E-B48A-8207C6C355F1}" type="slidenum">
              <a:rPr lang="it-IT" smtClean="0"/>
              <a:t>26</a:t>
            </a:fld>
            <a:endParaRPr lang="it-IT"/>
          </a:p>
        </p:txBody>
      </p:sp>
    </p:spTree>
    <p:extLst>
      <p:ext uri="{BB962C8B-B14F-4D97-AF65-F5344CB8AC3E}">
        <p14:creationId xmlns:p14="http://schemas.microsoft.com/office/powerpoint/2010/main" val="34516716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E50B7649-A74C-4A04-BF88-698F2DC6302C}" type="slidenum">
              <a:rPr lang="it-IT" smtClean="0"/>
              <a:t>63</a:t>
            </a:fld>
            <a:endParaRPr lang="it-IT"/>
          </a:p>
        </p:txBody>
      </p:sp>
    </p:spTree>
    <p:extLst>
      <p:ext uri="{BB962C8B-B14F-4D97-AF65-F5344CB8AC3E}">
        <p14:creationId xmlns:p14="http://schemas.microsoft.com/office/powerpoint/2010/main" val="27329048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D80C7-D2AD-66CC-401F-B8DBCA00AA5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CB6ADC58-EF93-B5CF-DC73-D94189FB973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E1DBFF6-9819-5059-9D81-9985A8DDA829}"/>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33179793-C8A2-ECC2-D036-D171905AE6D2}"/>
              </a:ext>
            </a:extLst>
          </p:cNvPr>
          <p:cNvSpPr>
            <a:spLocks noGrp="1"/>
          </p:cNvSpPr>
          <p:nvPr>
            <p:ph type="sldNum" sz="quarter" idx="5"/>
          </p:nvPr>
        </p:nvSpPr>
        <p:spPr/>
        <p:txBody>
          <a:bodyPr/>
          <a:lstStyle/>
          <a:p>
            <a:fld id="{E4107FD3-7B20-410E-B48A-8207C6C355F1}" type="slidenum">
              <a:rPr lang="it-IT" smtClean="0"/>
              <a:t>65</a:t>
            </a:fld>
            <a:endParaRPr lang="it-IT"/>
          </a:p>
        </p:txBody>
      </p:sp>
    </p:spTree>
    <p:extLst>
      <p:ext uri="{BB962C8B-B14F-4D97-AF65-F5344CB8AC3E}">
        <p14:creationId xmlns:p14="http://schemas.microsoft.com/office/powerpoint/2010/main" val="41463495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8A8D4D-5220-16B8-21D7-9EC74672DA6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D03CE22-331B-1218-0A60-CFFCE4A601BF}"/>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D4A59802-17E1-4E31-9AFA-F5489B418223}"/>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6FFA3525-3E69-E40C-3299-C90F674E3A99}"/>
              </a:ext>
            </a:extLst>
          </p:cNvPr>
          <p:cNvSpPr>
            <a:spLocks noGrp="1"/>
          </p:cNvSpPr>
          <p:nvPr>
            <p:ph type="sldNum" sz="quarter" idx="5"/>
          </p:nvPr>
        </p:nvSpPr>
        <p:spPr/>
        <p:txBody>
          <a:bodyPr/>
          <a:lstStyle/>
          <a:p>
            <a:fld id="{E4107FD3-7B20-410E-B48A-8207C6C355F1}" type="slidenum">
              <a:rPr lang="it-IT" smtClean="0"/>
              <a:t>69</a:t>
            </a:fld>
            <a:endParaRPr lang="it-IT"/>
          </a:p>
        </p:txBody>
      </p:sp>
    </p:spTree>
    <p:extLst>
      <p:ext uri="{BB962C8B-B14F-4D97-AF65-F5344CB8AC3E}">
        <p14:creationId xmlns:p14="http://schemas.microsoft.com/office/powerpoint/2010/main" val="1133373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857E8A-DC62-858D-887D-7F0796F62E0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B1BA80C-B6AF-8FE5-2F7B-4F51070A73A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83D0E5E-B7E7-30D0-F44B-2AE99F6257A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BE5994AC-B9FA-069F-E1C4-453321681B32}"/>
              </a:ext>
            </a:extLst>
          </p:cNvPr>
          <p:cNvSpPr>
            <a:spLocks noGrp="1"/>
          </p:cNvSpPr>
          <p:nvPr>
            <p:ph type="sldNum" sz="quarter" idx="5"/>
          </p:nvPr>
        </p:nvSpPr>
        <p:spPr/>
        <p:txBody>
          <a:bodyPr/>
          <a:lstStyle/>
          <a:p>
            <a:fld id="{E4107FD3-7B20-410E-B48A-8207C6C355F1}" type="slidenum">
              <a:rPr lang="it-IT" smtClean="0"/>
              <a:t>118</a:t>
            </a:fld>
            <a:endParaRPr lang="it-IT"/>
          </a:p>
        </p:txBody>
      </p:sp>
    </p:spTree>
    <p:extLst>
      <p:ext uri="{BB962C8B-B14F-4D97-AF65-F5344CB8AC3E}">
        <p14:creationId xmlns:p14="http://schemas.microsoft.com/office/powerpoint/2010/main" val="79661822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a:p>
        </p:txBody>
      </p:sp>
      <p:sp>
        <p:nvSpPr>
          <p:cNvPr id="4" name="Segnaposto numero diapositiva 3"/>
          <p:cNvSpPr>
            <a:spLocks noGrp="1"/>
          </p:cNvSpPr>
          <p:nvPr>
            <p:ph type="sldNum" sz="quarter" idx="5"/>
          </p:nvPr>
        </p:nvSpPr>
        <p:spPr/>
        <p:txBody>
          <a:bodyPr/>
          <a:lstStyle/>
          <a:p>
            <a:fld id="{E4107FD3-7B20-410E-B48A-8207C6C355F1}" type="slidenum">
              <a:rPr lang="it-IT" smtClean="0"/>
              <a:t>119</a:t>
            </a:fld>
            <a:endParaRPr lang="it-IT"/>
          </a:p>
        </p:txBody>
      </p:sp>
    </p:spTree>
    <p:extLst>
      <p:ext uri="{BB962C8B-B14F-4D97-AF65-F5344CB8AC3E}">
        <p14:creationId xmlns:p14="http://schemas.microsoft.com/office/powerpoint/2010/main" val="33452065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8190D3-6FE6-271B-AD79-21B44403E23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296155F-C7EE-F4C3-AC79-9326A0B4B59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63EA4FA-88DE-3CA2-F119-601B7ABDCCC7}"/>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AF785DB5-325A-B592-82E2-4132BD53F9E3}"/>
              </a:ext>
            </a:extLst>
          </p:cNvPr>
          <p:cNvSpPr>
            <a:spLocks noGrp="1"/>
          </p:cNvSpPr>
          <p:nvPr>
            <p:ph type="sldNum" sz="quarter" idx="5"/>
          </p:nvPr>
        </p:nvSpPr>
        <p:spPr/>
        <p:txBody>
          <a:bodyPr/>
          <a:lstStyle/>
          <a:p>
            <a:fld id="{E4107FD3-7B20-410E-B48A-8207C6C355F1}" type="slidenum">
              <a:rPr lang="it-IT" smtClean="0"/>
              <a:t>120</a:t>
            </a:fld>
            <a:endParaRPr lang="it-IT"/>
          </a:p>
        </p:txBody>
      </p:sp>
    </p:spTree>
    <p:extLst>
      <p:ext uri="{BB962C8B-B14F-4D97-AF65-F5344CB8AC3E}">
        <p14:creationId xmlns:p14="http://schemas.microsoft.com/office/powerpoint/2010/main" val="4254629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5BFC81-9C09-2469-F747-A2F9239D07B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1477448-1087-36B5-EE0B-72C4FB0B879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F19070C-3F3F-6712-02E4-6EABD811AA3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19CEE5E3-A9E2-9F9E-3A40-401E6F8423DD}"/>
              </a:ext>
            </a:extLst>
          </p:cNvPr>
          <p:cNvSpPr>
            <a:spLocks noGrp="1"/>
          </p:cNvSpPr>
          <p:nvPr>
            <p:ph type="sldNum" sz="quarter" idx="5"/>
          </p:nvPr>
        </p:nvSpPr>
        <p:spPr/>
        <p:txBody>
          <a:bodyPr/>
          <a:lstStyle/>
          <a:p>
            <a:fld id="{E4107FD3-7B20-410E-B48A-8207C6C355F1}" type="slidenum">
              <a:rPr lang="it-IT" smtClean="0"/>
              <a:t>121</a:t>
            </a:fld>
            <a:endParaRPr lang="it-IT"/>
          </a:p>
        </p:txBody>
      </p:sp>
    </p:spTree>
    <p:extLst>
      <p:ext uri="{BB962C8B-B14F-4D97-AF65-F5344CB8AC3E}">
        <p14:creationId xmlns:p14="http://schemas.microsoft.com/office/powerpoint/2010/main" val="32437902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65556-C47A-4883-FBE9-7A42788FB1A3}"/>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BD7CCC6F-D6B0-11A5-E844-0DEC54134743}"/>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3718CCF0-E36C-6465-F673-7F2ECCC02A1F}"/>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3E00493B-C3DD-F055-7203-D483EAA13E6A}"/>
              </a:ext>
            </a:extLst>
          </p:cNvPr>
          <p:cNvSpPr>
            <a:spLocks noGrp="1"/>
          </p:cNvSpPr>
          <p:nvPr>
            <p:ph type="sldNum" sz="quarter" idx="5"/>
          </p:nvPr>
        </p:nvSpPr>
        <p:spPr/>
        <p:txBody>
          <a:bodyPr/>
          <a:lstStyle/>
          <a:p>
            <a:fld id="{E4107FD3-7B20-410E-B48A-8207C6C355F1}" type="slidenum">
              <a:rPr lang="it-IT" smtClean="0"/>
              <a:t>122</a:t>
            </a:fld>
            <a:endParaRPr lang="it-IT"/>
          </a:p>
        </p:txBody>
      </p:sp>
    </p:spTree>
    <p:extLst>
      <p:ext uri="{BB962C8B-B14F-4D97-AF65-F5344CB8AC3E}">
        <p14:creationId xmlns:p14="http://schemas.microsoft.com/office/powerpoint/2010/main" val="20588234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19BBF0-B39D-FB6D-BBDB-6E3EC4A0774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C463AA4-0A7B-A7C1-394E-557D4871857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C0E6A10-D6A6-3050-B9EF-E8043187C68C}"/>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5911A86B-6DD5-FB9C-88C4-7AE726BF1AF9}"/>
              </a:ext>
            </a:extLst>
          </p:cNvPr>
          <p:cNvSpPr>
            <a:spLocks noGrp="1"/>
          </p:cNvSpPr>
          <p:nvPr>
            <p:ph type="sldNum" sz="quarter" idx="5"/>
          </p:nvPr>
        </p:nvSpPr>
        <p:spPr/>
        <p:txBody>
          <a:bodyPr/>
          <a:lstStyle/>
          <a:p>
            <a:fld id="{E4107FD3-7B20-410E-B48A-8207C6C355F1}" type="slidenum">
              <a:rPr lang="it-IT" smtClean="0"/>
              <a:t>123</a:t>
            </a:fld>
            <a:endParaRPr lang="it-IT"/>
          </a:p>
        </p:txBody>
      </p:sp>
    </p:spTree>
    <p:extLst>
      <p:ext uri="{BB962C8B-B14F-4D97-AF65-F5344CB8AC3E}">
        <p14:creationId xmlns:p14="http://schemas.microsoft.com/office/powerpoint/2010/main" val="425371734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4C0C05-D396-28C0-C1D7-9EB2C1245AA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55764CEA-FFF9-2017-8478-1035F99BB02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B1DBDFA-62B2-C5C3-96C3-DA7949FFA77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9A2A971F-DA8A-DD48-789B-39AA234C2691}"/>
              </a:ext>
            </a:extLst>
          </p:cNvPr>
          <p:cNvSpPr>
            <a:spLocks noGrp="1"/>
          </p:cNvSpPr>
          <p:nvPr>
            <p:ph type="sldNum" sz="quarter" idx="5"/>
          </p:nvPr>
        </p:nvSpPr>
        <p:spPr/>
        <p:txBody>
          <a:bodyPr/>
          <a:lstStyle/>
          <a:p>
            <a:fld id="{E4107FD3-7B20-410E-B48A-8207C6C355F1}" type="slidenum">
              <a:rPr lang="it-IT" smtClean="0"/>
              <a:t>124</a:t>
            </a:fld>
            <a:endParaRPr lang="it-IT"/>
          </a:p>
        </p:txBody>
      </p:sp>
    </p:spTree>
    <p:extLst>
      <p:ext uri="{BB962C8B-B14F-4D97-AF65-F5344CB8AC3E}">
        <p14:creationId xmlns:p14="http://schemas.microsoft.com/office/powerpoint/2010/main" val="35379275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2ADFFB-DB45-E60B-EB0E-3884601F6234}"/>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73D0BFA-4E2E-7658-FF3D-EFD3326BBC5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CF798DE6-177A-88DA-6101-DD0E99CE695C}"/>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BBD25AD9-E21D-E47C-BB94-C7AF9485BE27}"/>
              </a:ext>
            </a:extLst>
          </p:cNvPr>
          <p:cNvSpPr>
            <a:spLocks noGrp="1"/>
          </p:cNvSpPr>
          <p:nvPr>
            <p:ph type="sldNum" sz="quarter" idx="5"/>
          </p:nvPr>
        </p:nvSpPr>
        <p:spPr/>
        <p:txBody>
          <a:bodyPr/>
          <a:lstStyle/>
          <a:p>
            <a:fld id="{E4107FD3-7B20-410E-B48A-8207C6C355F1}" type="slidenum">
              <a:rPr lang="it-IT" smtClean="0"/>
              <a:t>125</a:t>
            </a:fld>
            <a:endParaRPr lang="it-IT"/>
          </a:p>
        </p:txBody>
      </p:sp>
    </p:spTree>
    <p:extLst>
      <p:ext uri="{BB962C8B-B14F-4D97-AF65-F5344CB8AC3E}">
        <p14:creationId xmlns:p14="http://schemas.microsoft.com/office/powerpoint/2010/main" val="3564388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2ABE2A-C77A-7F98-226F-3DC250060B75}"/>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B7CEE16-C7FD-5E27-97CD-D601951C44B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2DC4450-70D3-BB92-1CA7-B308EB926327}"/>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1A43FA73-53E2-A4AF-07AB-A8A915D6A13D}"/>
              </a:ext>
            </a:extLst>
          </p:cNvPr>
          <p:cNvSpPr>
            <a:spLocks noGrp="1"/>
          </p:cNvSpPr>
          <p:nvPr>
            <p:ph type="sldNum" sz="quarter" idx="5"/>
          </p:nvPr>
        </p:nvSpPr>
        <p:spPr/>
        <p:txBody>
          <a:bodyPr/>
          <a:lstStyle/>
          <a:p>
            <a:fld id="{E4107FD3-7B20-410E-B48A-8207C6C355F1}" type="slidenum">
              <a:rPr lang="it-IT" smtClean="0"/>
              <a:t>126</a:t>
            </a:fld>
            <a:endParaRPr lang="it-IT"/>
          </a:p>
        </p:txBody>
      </p:sp>
    </p:spTree>
    <p:extLst>
      <p:ext uri="{BB962C8B-B14F-4D97-AF65-F5344CB8AC3E}">
        <p14:creationId xmlns:p14="http://schemas.microsoft.com/office/powerpoint/2010/main" val="38452541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0AAC36-12E0-0A79-0C29-036B81FBC06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C1505D5-F4DB-332D-9E23-6AE83CDE5C1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2D67F0D-B899-4DC0-A41E-FE3E3866DE71}"/>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477E1914-D491-41EF-FE9B-C90AD4396916}"/>
              </a:ext>
            </a:extLst>
          </p:cNvPr>
          <p:cNvSpPr>
            <a:spLocks noGrp="1"/>
          </p:cNvSpPr>
          <p:nvPr>
            <p:ph type="sldNum" sz="quarter" idx="5"/>
          </p:nvPr>
        </p:nvSpPr>
        <p:spPr/>
        <p:txBody>
          <a:bodyPr/>
          <a:lstStyle/>
          <a:p>
            <a:fld id="{E4107FD3-7B20-410E-B48A-8207C6C355F1}" type="slidenum">
              <a:rPr lang="it-IT" smtClean="0"/>
              <a:t>127</a:t>
            </a:fld>
            <a:endParaRPr lang="it-IT"/>
          </a:p>
        </p:txBody>
      </p:sp>
    </p:spTree>
    <p:extLst>
      <p:ext uri="{BB962C8B-B14F-4D97-AF65-F5344CB8AC3E}">
        <p14:creationId xmlns:p14="http://schemas.microsoft.com/office/powerpoint/2010/main" val="13550770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0DBC66-DD2E-BCA2-A980-DA1B1623A5C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B5C3A97-AE9F-C5D3-8ED2-DC3796189C1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5B408CD7-567B-E096-AB41-468C5602E08C}"/>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787BF8F8-0877-6ECF-5595-465EF0A163F2}"/>
              </a:ext>
            </a:extLst>
          </p:cNvPr>
          <p:cNvSpPr>
            <a:spLocks noGrp="1"/>
          </p:cNvSpPr>
          <p:nvPr>
            <p:ph type="sldNum" sz="quarter" idx="5"/>
          </p:nvPr>
        </p:nvSpPr>
        <p:spPr/>
        <p:txBody>
          <a:bodyPr/>
          <a:lstStyle/>
          <a:p>
            <a:fld id="{E4107FD3-7B20-410E-B48A-8207C6C355F1}" type="slidenum">
              <a:rPr lang="it-IT" smtClean="0"/>
              <a:t>128</a:t>
            </a:fld>
            <a:endParaRPr lang="it-IT"/>
          </a:p>
        </p:txBody>
      </p:sp>
    </p:spTree>
    <p:extLst>
      <p:ext uri="{BB962C8B-B14F-4D97-AF65-F5344CB8AC3E}">
        <p14:creationId xmlns:p14="http://schemas.microsoft.com/office/powerpoint/2010/main" val="325327723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8E80D1-D231-AE43-A557-5831E6448A2B}"/>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0570E63D-5D41-7C11-1EF1-89A6D86A6EB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0BDB93D-3BBA-959B-4ED1-D1AAD52E3816}"/>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E699261D-F175-E72C-B199-C4EC03C20EF5}"/>
              </a:ext>
            </a:extLst>
          </p:cNvPr>
          <p:cNvSpPr>
            <a:spLocks noGrp="1"/>
          </p:cNvSpPr>
          <p:nvPr>
            <p:ph type="sldNum" sz="quarter" idx="5"/>
          </p:nvPr>
        </p:nvSpPr>
        <p:spPr/>
        <p:txBody>
          <a:bodyPr/>
          <a:lstStyle/>
          <a:p>
            <a:fld id="{E4107FD3-7B20-410E-B48A-8207C6C355F1}" type="slidenum">
              <a:rPr lang="it-IT" smtClean="0"/>
              <a:t>129</a:t>
            </a:fld>
            <a:endParaRPr lang="it-IT"/>
          </a:p>
        </p:txBody>
      </p:sp>
    </p:spTree>
    <p:extLst>
      <p:ext uri="{BB962C8B-B14F-4D97-AF65-F5344CB8AC3E}">
        <p14:creationId xmlns:p14="http://schemas.microsoft.com/office/powerpoint/2010/main" val="344515822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C8C481-3C7F-C29F-2707-ABE1022E87AA}"/>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C378C93-113B-EBFA-4BCB-FA1016F272A8}"/>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426E4DD3-609D-154F-63FB-4053CCBDC3C2}"/>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E6C18108-35E3-D845-20B8-2274A8DF95E6}"/>
              </a:ext>
            </a:extLst>
          </p:cNvPr>
          <p:cNvSpPr>
            <a:spLocks noGrp="1"/>
          </p:cNvSpPr>
          <p:nvPr>
            <p:ph type="sldNum" sz="quarter" idx="5"/>
          </p:nvPr>
        </p:nvSpPr>
        <p:spPr/>
        <p:txBody>
          <a:bodyPr/>
          <a:lstStyle/>
          <a:p>
            <a:fld id="{E4107FD3-7B20-410E-B48A-8207C6C355F1}" type="slidenum">
              <a:rPr lang="it-IT" smtClean="0"/>
              <a:t>130</a:t>
            </a:fld>
            <a:endParaRPr lang="it-IT"/>
          </a:p>
        </p:txBody>
      </p:sp>
    </p:spTree>
    <p:extLst>
      <p:ext uri="{BB962C8B-B14F-4D97-AF65-F5344CB8AC3E}">
        <p14:creationId xmlns:p14="http://schemas.microsoft.com/office/powerpoint/2010/main" val="203410658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4D14DE-1417-C264-43EB-5B41A3301529}"/>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C22C41A-3A0B-B474-E960-0E9F6489EF41}"/>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047B627-AC4B-986D-151A-53854C19EEB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2C7758E7-21D2-9454-0199-5B6A034014B6}"/>
              </a:ext>
            </a:extLst>
          </p:cNvPr>
          <p:cNvSpPr>
            <a:spLocks noGrp="1"/>
          </p:cNvSpPr>
          <p:nvPr>
            <p:ph type="sldNum" sz="quarter" idx="5"/>
          </p:nvPr>
        </p:nvSpPr>
        <p:spPr/>
        <p:txBody>
          <a:bodyPr/>
          <a:lstStyle/>
          <a:p>
            <a:fld id="{E4107FD3-7B20-410E-B48A-8207C6C355F1}" type="slidenum">
              <a:rPr lang="it-IT" smtClean="0"/>
              <a:t>131</a:t>
            </a:fld>
            <a:endParaRPr lang="it-IT"/>
          </a:p>
        </p:txBody>
      </p:sp>
    </p:spTree>
    <p:extLst>
      <p:ext uri="{BB962C8B-B14F-4D97-AF65-F5344CB8AC3E}">
        <p14:creationId xmlns:p14="http://schemas.microsoft.com/office/powerpoint/2010/main" val="166648147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B0694A-BA73-0E13-C5A7-15BB0CF4573C}"/>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95C94A5-E4D9-0917-5E49-AF5C22155440}"/>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17DE6F1-761E-BF2C-17AE-E5C65374CBD1}"/>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6B1D223F-FDA0-0D8D-093E-399DE7CC8E8C}"/>
              </a:ext>
            </a:extLst>
          </p:cNvPr>
          <p:cNvSpPr>
            <a:spLocks noGrp="1"/>
          </p:cNvSpPr>
          <p:nvPr>
            <p:ph type="sldNum" sz="quarter" idx="5"/>
          </p:nvPr>
        </p:nvSpPr>
        <p:spPr/>
        <p:txBody>
          <a:bodyPr/>
          <a:lstStyle/>
          <a:p>
            <a:fld id="{E4107FD3-7B20-410E-B48A-8207C6C355F1}" type="slidenum">
              <a:rPr lang="it-IT" smtClean="0"/>
              <a:t>132</a:t>
            </a:fld>
            <a:endParaRPr lang="it-IT"/>
          </a:p>
        </p:txBody>
      </p:sp>
    </p:spTree>
    <p:extLst>
      <p:ext uri="{BB962C8B-B14F-4D97-AF65-F5344CB8AC3E}">
        <p14:creationId xmlns:p14="http://schemas.microsoft.com/office/powerpoint/2010/main" val="16821623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FCCFCB-56E0-A710-3D1E-D135C4416BDD}"/>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D6868398-7166-3E45-FB0B-E7394EC794C7}"/>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0111C93-4F4F-F079-A49A-BD24D5B539A6}"/>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CC4934A5-8B6E-2036-C2CF-8E76375B5BCD}"/>
              </a:ext>
            </a:extLst>
          </p:cNvPr>
          <p:cNvSpPr>
            <a:spLocks noGrp="1"/>
          </p:cNvSpPr>
          <p:nvPr>
            <p:ph type="sldNum" sz="quarter" idx="5"/>
          </p:nvPr>
        </p:nvSpPr>
        <p:spPr/>
        <p:txBody>
          <a:bodyPr/>
          <a:lstStyle/>
          <a:p>
            <a:fld id="{E4107FD3-7B20-410E-B48A-8207C6C355F1}" type="slidenum">
              <a:rPr lang="it-IT" smtClean="0"/>
              <a:t>133</a:t>
            </a:fld>
            <a:endParaRPr lang="it-IT"/>
          </a:p>
        </p:txBody>
      </p:sp>
    </p:spTree>
    <p:extLst>
      <p:ext uri="{BB962C8B-B14F-4D97-AF65-F5344CB8AC3E}">
        <p14:creationId xmlns:p14="http://schemas.microsoft.com/office/powerpoint/2010/main" val="321565929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2CFAA9-8FEF-F24F-8F6F-F483BFF68C0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E2151E52-A768-D228-7F8F-A8545408F3A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1A145EE-2921-1D83-641B-56E385C4A3B8}"/>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72D3C42D-A5EF-D07A-F630-46E5CC370FCD}"/>
              </a:ext>
            </a:extLst>
          </p:cNvPr>
          <p:cNvSpPr>
            <a:spLocks noGrp="1"/>
          </p:cNvSpPr>
          <p:nvPr>
            <p:ph type="sldNum" sz="quarter" idx="5"/>
          </p:nvPr>
        </p:nvSpPr>
        <p:spPr/>
        <p:txBody>
          <a:bodyPr/>
          <a:lstStyle/>
          <a:p>
            <a:fld id="{E4107FD3-7B20-410E-B48A-8207C6C355F1}" type="slidenum">
              <a:rPr lang="it-IT" smtClean="0"/>
              <a:t>134</a:t>
            </a:fld>
            <a:endParaRPr lang="it-IT"/>
          </a:p>
        </p:txBody>
      </p:sp>
    </p:spTree>
    <p:extLst>
      <p:ext uri="{BB962C8B-B14F-4D97-AF65-F5344CB8AC3E}">
        <p14:creationId xmlns:p14="http://schemas.microsoft.com/office/powerpoint/2010/main" val="9036833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55847F-D76C-D94E-3942-1B286804628E}"/>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11ADCAE8-1204-E238-503D-72487C06A7CE}"/>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4784F0A-6084-D1EA-E2A4-97855F680DA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29F165BA-9911-5F2C-6EF4-17AF69CE130D}"/>
              </a:ext>
            </a:extLst>
          </p:cNvPr>
          <p:cNvSpPr>
            <a:spLocks noGrp="1"/>
          </p:cNvSpPr>
          <p:nvPr>
            <p:ph type="sldNum" sz="quarter" idx="5"/>
          </p:nvPr>
        </p:nvSpPr>
        <p:spPr/>
        <p:txBody>
          <a:bodyPr/>
          <a:lstStyle/>
          <a:p>
            <a:fld id="{E4107FD3-7B20-410E-B48A-8207C6C355F1}" type="slidenum">
              <a:rPr lang="it-IT" smtClean="0"/>
              <a:t>135</a:t>
            </a:fld>
            <a:endParaRPr lang="it-IT"/>
          </a:p>
        </p:txBody>
      </p:sp>
    </p:spTree>
    <p:extLst>
      <p:ext uri="{BB962C8B-B14F-4D97-AF65-F5344CB8AC3E}">
        <p14:creationId xmlns:p14="http://schemas.microsoft.com/office/powerpoint/2010/main" val="6459308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B87C1-FFD5-5D32-8EAB-52613A7BD167}"/>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66D2F743-D365-4224-66ED-C8D12B0F4A66}"/>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E08A125-3776-A214-D85D-D4F267710D4D}"/>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FC78974E-FE46-556E-82EC-BEA369AA98F7}"/>
              </a:ext>
            </a:extLst>
          </p:cNvPr>
          <p:cNvSpPr>
            <a:spLocks noGrp="1"/>
          </p:cNvSpPr>
          <p:nvPr>
            <p:ph type="sldNum" sz="quarter" idx="5"/>
          </p:nvPr>
        </p:nvSpPr>
        <p:spPr/>
        <p:txBody>
          <a:bodyPr/>
          <a:lstStyle/>
          <a:p>
            <a:fld id="{E4107FD3-7B20-410E-B48A-8207C6C355F1}" type="slidenum">
              <a:rPr lang="it-IT" smtClean="0"/>
              <a:t>136</a:t>
            </a:fld>
            <a:endParaRPr lang="it-IT"/>
          </a:p>
        </p:txBody>
      </p:sp>
    </p:spTree>
    <p:extLst>
      <p:ext uri="{BB962C8B-B14F-4D97-AF65-F5344CB8AC3E}">
        <p14:creationId xmlns:p14="http://schemas.microsoft.com/office/powerpoint/2010/main" val="110712440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60C02-4D54-5CFC-6A09-2310F6A917D2}"/>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7F84970E-111B-DA57-59E5-E2996F185ED4}"/>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817A0805-E1E4-3595-270B-4F49F906FB7A}"/>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37ACAFCA-6CCC-BE46-2D9E-94048BFF639E}"/>
              </a:ext>
            </a:extLst>
          </p:cNvPr>
          <p:cNvSpPr>
            <a:spLocks noGrp="1"/>
          </p:cNvSpPr>
          <p:nvPr>
            <p:ph type="sldNum" sz="quarter" idx="5"/>
          </p:nvPr>
        </p:nvSpPr>
        <p:spPr/>
        <p:txBody>
          <a:bodyPr/>
          <a:lstStyle/>
          <a:p>
            <a:fld id="{E4107FD3-7B20-410E-B48A-8207C6C355F1}" type="slidenum">
              <a:rPr lang="it-IT" smtClean="0"/>
              <a:t>137</a:t>
            </a:fld>
            <a:endParaRPr lang="it-IT"/>
          </a:p>
        </p:txBody>
      </p:sp>
    </p:spTree>
    <p:extLst>
      <p:ext uri="{BB962C8B-B14F-4D97-AF65-F5344CB8AC3E}">
        <p14:creationId xmlns:p14="http://schemas.microsoft.com/office/powerpoint/2010/main" val="69713742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26D8E3-6C65-FFB3-9964-E7C1F4996396}"/>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422E9A9B-236F-C2CB-64E7-2E27FB910475}"/>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B0D88AF8-E10B-3549-C9CD-B14A98987C55}"/>
              </a:ext>
            </a:extLst>
          </p:cNvPr>
          <p:cNvSpPr>
            <a:spLocks noGrp="1"/>
          </p:cNvSpPr>
          <p:nvPr>
            <p:ph type="body" idx="1"/>
          </p:nvPr>
        </p:nvSpPr>
        <p:spPr/>
        <p:txBody>
          <a:bodyPr/>
          <a:lstStyle/>
          <a:p>
            <a:endParaRPr lang="it-IT"/>
          </a:p>
        </p:txBody>
      </p:sp>
      <p:sp>
        <p:nvSpPr>
          <p:cNvPr id="4" name="Segnaposto numero diapositiva 3">
            <a:extLst>
              <a:ext uri="{FF2B5EF4-FFF2-40B4-BE49-F238E27FC236}">
                <a16:creationId xmlns:a16="http://schemas.microsoft.com/office/drawing/2014/main" id="{DE5A0338-DADE-CA33-3D7C-1948998080BF}"/>
              </a:ext>
            </a:extLst>
          </p:cNvPr>
          <p:cNvSpPr>
            <a:spLocks noGrp="1"/>
          </p:cNvSpPr>
          <p:nvPr>
            <p:ph type="sldNum" sz="quarter" idx="5"/>
          </p:nvPr>
        </p:nvSpPr>
        <p:spPr/>
        <p:txBody>
          <a:bodyPr/>
          <a:lstStyle/>
          <a:p>
            <a:fld id="{E4107FD3-7B20-410E-B48A-8207C6C355F1}" type="slidenum">
              <a:rPr lang="it-IT" smtClean="0"/>
              <a:t>138</a:t>
            </a:fld>
            <a:endParaRPr lang="it-IT"/>
          </a:p>
        </p:txBody>
      </p:sp>
    </p:spTree>
    <p:extLst>
      <p:ext uri="{BB962C8B-B14F-4D97-AF65-F5344CB8AC3E}">
        <p14:creationId xmlns:p14="http://schemas.microsoft.com/office/powerpoint/2010/main" val="91673131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758EC296-6686-4C22-85CA-FB03EEAABE5A}" type="datetimeFigureOut">
              <a:rPr lang="it-IT" smtClean="0"/>
              <a:t>13/11/2024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20183539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58EC296-6686-4C22-85CA-FB03EEAABE5A}" type="datetimeFigureOut">
              <a:rPr lang="it-IT" smtClean="0"/>
              <a:t>13/11/2024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3752237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758EC296-6686-4C22-85CA-FB03EEAABE5A}" type="datetimeFigureOut">
              <a:rPr lang="it-IT" smtClean="0"/>
              <a:t>13/11/2024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2605254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758EC296-6686-4C22-85CA-FB03EEAABE5A}" type="datetimeFigureOut">
              <a:rPr lang="it-IT" smtClean="0"/>
              <a:t>13/11/2024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42299604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629842" y="2505075"/>
            <a:ext cx="3868340"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4629150" y="2505075"/>
            <a:ext cx="3887391"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758EC296-6686-4C22-85CA-FB03EEAABE5A}" type="datetimeFigureOut">
              <a:rPr lang="it-IT" smtClean="0"/>
              <a:t>13/11/2024</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4202317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p>
            <a:fld id="{758EC296-6686-4C22-85CA-FB03EEAABE5A}" type="datetimeFigureOut">
              <a:rPr lang="it-IT" smtClean="0"/>
              <a:t>13/11/2024</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14256270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8EC296-6686-4C22-85CA-FB03EEAABE5A}" type="datetimeFigureOut">
              <a:rPr lang="it-IT" smtClean="0"/>
              <a:t>13/11/2024</a:t>
            </a:fld>
            <a:endParaRPr lang="it-IT"/>
          </a:p>
        </p:txBody>
      </p:sp>
      <p:sp>
        <p:nvSpPr>
          <p:cNvPr id="3" name="Footer Placeholder 2"/>
          <p:cNvSpPr>
            <a:spLocks noGrp="1"/>
          </p:cNvSpPr>
          <p:nvPr>
            <p:ph type="ftr" sz="quarter" idx="11"/>
          </p:nvPr>
        </p:nvSpPr>
        <p:spPr/>
        <p:txBody>
          <a:bodyPr/>
          <a:lstStyle/>
          <a:p>
            <a:endParaRPr lang="it-IT"/>
          </a:p>
        </p:txBody>
      </p:sp>
      <p:sp>
        <p:nvSpPr>
          <p:cNvPr id="4" name="Slide Number Placeholder 3"/>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2824843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758EC296-6686-4C22-85CA-FB03EEAABE5A}" type="datetimeFigureOut">
              <a:rPr lang="it-IT" smtClean="0"/>
              <a:t>13/11/2024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4043096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758EC296-6686-4C22-85CA-FB03EEAABE5A}" type="datetimeFigureOut">
              <a:rPr lang="it-IT" smtClean="0"/>
              <a:t>13/11/2024</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2347524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58EC296-6686-4C22-85CA-FB03EEAABE5A}" type="datetimeFigureOut">
              <a:rPr lang="it-IT" smtClean="0"/>
              <a:t>13/11/2024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1985224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758EC296-6686-4C22-85CA-FB03EEAABE5A}" type="datetimeFigureOut">
              <a:rPr lang="it-IT" smtClean="0"/>
              <a:t>13/11/2024</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F0A0A810-DC7A-4FA8-98D0-8353EB518F7F}" type="slidenum">
              <a:rPr lang="it-IT" smtClean="0"/>
              <a:t>‹N›</a:t>
            </a:fld>
            <a:endParaRPr lang="it-IT"/>
          </a:p>
        </p:txBody>
      </p:sp>
    </p:spTree>
    <p:extLst>
      <p:ext uri="{BB962C8B-B14F-4D97-AF65-F5344CB8AC3E}">
        <p14:creationId xmlns:p14="http://schemas.microsoft.com/office/powerpoint/2010/main" val="4049076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8EC296-6686-4C22-85CA-FB03EEAABE5A}" type="datetimeFigureOut">
              <a:rPr lang="it-IT" smtClean="0"/>
              <a:t>13/11/2024</a:t>
            </a:fld>
            <a:endParaRPr lang="it-IT"/>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it-IT"/>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0A0A810-DC7A-4FA8-98D0-8353EB518F7F}" type="slidenum">
              <a:rPr lang="it-IT" smtClean="0"/>
              <a:t>‹N›</a:t>
            </a:fld>
            <a:endParaRPr lang="it-IT"/>
          </a:p>
        </p:txBody>
      </p:sp>
    </p:spTree>
    <p:extLst>
      <p:ext uri="{BB962C8B-B14F-4D97-AF65-F5344CB8AC3E}">
        <p14:creationId xmlns:p14="http://schemas.microsoft.com/office/powerpoint/2010/main" val="28153947"/>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2.xml"/><Relationship Id="rId6" Type="http://schemas.openxmlformats.org/officeDocument/2006/relationships/image" Target="../media/image11.jpeg"/><Relationship Id="rId5" Type="http://schemas.openxmlformats.org/officeDocument/2006/relationships/image" Target="../media/image10.jpeg"/><Relationship Id="rId10" Type="http://schemas.openxmlformats.org/officeDocument/2006/relationships/image" Target="../media/image6.png"/><Relationship Id="rId4" Type="http://schemas.openxmlformats.org/officeDocument/2006/relationships/image" Target="../media/image9.jpeg"/><Relationship Id="rId9"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microsoft.com/office/2007/relationships/hdphoto" Target="../media/hdphoto3.wdp"/><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18.jpg"/><Relationship Id="rId5" Type="http://schemas.openxmlformats.org/officeDocument/2006/relationships/image" Target="../media/image17.jpg"/><Relationship Id="rId4" Type="http://schemas.openxmlformats.org/officeDocument/2006/relationships/image" Target="../media/image16.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19.emf"/></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20.jpe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1.emf"/><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3.emf"/><Relationship Id="rId2" Type="http://schemas.openxmlformats.org/officeDocument/2006/relationships/image" Target="../media/image22.wmf"/><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6.png"/><Relationship Id="rId5" Type="http://schemas.openxmlformats.org/officeDocument/2006/relationships/image" Target="../media/image9.jpeg"/><Relationship Id="rId10" Type="http://schemas.openxmlformats.org/officeDocument/2006/relationships/image" Target="../media/image3.png"/><Relationship Id="rId4" Type="http://schemas.openxmlformats.org/officeDocument/2006/relationships/image" Target="../media/image8.jpeg"/><Relationship Id="rId9" Type="http://schemas.openxmlformats.org/officeDocument/2006/relationships/image" Target="../media/image13.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6.png"/></Relationships>
</file>

<file path=ppt/slides/_rels/slide20.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6.png"/><Relationship Id="rId7" Type="http://schemas.openxmlformats.org/officeDocument/2006/relationships/diagramColors" Target="../diagrams/colors1.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1.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6.png"/><Relationship Id="rId7" Type="http://schemas.openxmlformats.org/officeDocument/2006/relationships/diagramColors" Target="../diagrams/colors2.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6.png"/><Relationship Id="rId5" Type="http://schemas.openxmlformats.org/officeDocument/2006/relationships/image" Target="../media/image9.jpeg"/><Relationship Id="rId10" Type="http://schemas.openxmlformats.org/officeDocument/2006/relationships/image" Target="../media/image3.png"/><Relationship Id="rId4" Type="http://schemas.openxmlformats.org/officeDocument/2006/relationships/image" Target="../media/image8.jpeg"/><Relationship Id="rId9" Type="http://schemas.openxmlformats.org/officeDocument/2006/relationships/image" Target="../media/image13.jpe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jpe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6.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7.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8.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39.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2.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3.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6.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7.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8.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9.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0.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1.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4.xml.rels><?xml version="1.0" encoding="UTF-8" standalone="yes"?>
<Relationships xmlns="http://schemas.openxmlformats.org/package/2006/relationships"><Relationship Id="rId3" Type="http://schemas.openxmlformats.org/officeDocument/2006/relationships/image" Target="../media/image53.jpg"/><Relationship Id="rId2" Type="http://schemas.openxmlformats.org/officeDocument/2006/relationships/image" Target="../media/image52.jp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4.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5.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6.jp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5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3.png"/></Relationships>
</file>

<file path=ppt/slides/_rels/slide6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6.png"/><Relationship Id="rId5" Type="http://schemas.openxmlformats.org/officeDocument/2006/relationships/image" Target="../media/image9.jpeg"/><Relationship Id="rId10" Type="http://schemas.openxmlformats.org/officeDocument/2006/relationships/image" Target="../media/image3.png"/><Relationship Id="rId4" Type="http://schemas.openxmlformats.org/officeDocument/2006/relationships/image" Target="../media/image8.jpeg"/><Relationship Id="rId9" Type="http://schemas.openxmlformats.org/officeDocument/2006/relationships/image" Target="../media/image13.jpeg"/></Relationships>
</file>

<file path=ppt/slides/_rels/slide6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8" Type="http://schemas.openxmlformats.org/officeDocument/2006/relationships/image" Target="../media/image12.jpeg"/><Relationship Id="rId3" Type="http://schemas.openxmlformats.org/officeDocument/2006/relationships/image" Target="../media/image7.jpeg"/><Relationship Id="rId7"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0.jpeg"/><Relationship Id="rId11" Type="http://schemas.openxmlformats.org/officeDocument/2006/relationships/image" Target="../media/image6.png"/><Relationship Id="rId5" Type="http://schemas.openxmlformats.org/officeDocument/2006/relationships/image" Target="../media/image9.jpeg"/><Relationship Id="rId10" Type="http://schemas.openxmlformats.org/officeDocument/2006/relationships/image" Target="../media/image3.png"/><Relationship Id="rId4" Type="http://schemas.openxmlformats.org/officeDocument/2006/relationships/image" Target="../media/image8.jpeg"/><Relationship Id="rId9" Type="http://schemas.openxmlformats.org/officeDocument/2006/relationships/image" Target="../media/image13.jpeg"/></Relationships>
</file>

<file path=ppt/slides/_rels/slide7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7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7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0.png"/></Relationships>
</file>

<file path=ppt/slides/_rels/slide7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74.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6.png"/><Relationship Id="rId7" Type="http://schemas.openxmlformats.org/officeDocument/2006/relationships/diagramColors" Target="../diagrams/colors3.xml"/><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7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64.emf"/><Relationship Id="rId5" Type="http://schemas.openxmlformats.org/officeDocument/2006/relationships/image" Target="../media/image63.emf"/><Relationship Id="rId4" Type="http://schemas.openxmlformats.org/officeDocument/2006/relationships/image" Target="../media/image62.emf"/></Relationships>
</file>

<file path=ppt/slides/_rels/slide77.xml.rels><?xml version="1.0" encoding="UTF-8" standalone="yes"?>
<Relationships xmlns="http://schemas.openxmlformats.org/package/2006/relationships"><Relationship Id="rId8" Type="http://schemas.openxmlformats.org/officeDocument/2006/relationships/image" Target="../media/image69.jpeg"/><Relationship Id="rId3" Type="http://schemas.openxmlformats.org/officeDocument/2006/relationships/image" Target="../media/image66.jpeg"/><Relationship Id="rId7" Type="http://schemas.openxmlformats.org/officeDocument/2006/relationships/image" Target="../media/image6.png"/><Relationship Id="rId2" Type="http://schemas.openxmlformats.org/officeDocument/2006/relationships/image" Target="../media/image65.jpeg"/><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68.jpeg"/><Relationship Id="rId4" Type="http://schemas.openxmlformats.org/officeDocument/2006/relationships/image" Target="../media/image67.jpeg"/><Relationship Id="rId9" Type="http://schemas.openxmlformats.org/officeDocument/2006/relationships/image" Target="../media/image70.jpeg"/></Relationships>
</file>

<file path=ppt/slides/_rels/slide7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4.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6.png"/></Relationships>
</file>

<file path=ppt/slides/_rels/slide8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2.png"/><Relationship Id="rId4" Type="http://schemas.openxmlformats.org/officeDocument/2006/relationships/image" Target="../media/image71.jpeg"/></Relationships>
</file>

<file path=ppt/slides/_rels/slide8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hyperlink" Target="Reazione%20al%20Fuoco-Equiv.classi%20ita-DM%2015-03-05%5b1%5d.pdf" TargetMode="External"/><Relationship Id="rId5" Type="http://schemas.openxmlformats.org/officeDocument/2006/relationships/hyperlink" Target="Reazione%20al%20Fuoco-DM%2010-03-05%20mod.%20DM%2025-10-07.pdf%5b1%5d.pdf" TargetMode="External"/><Relationship Id="rId4" Type="http://schemas.openxmlformats.org/officeDocument/2006/relationships/image" Target="../media/image73.png"/></Relationships>
</file>

<file path=ppt/slides/_rels/slide8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4.png"/></Relationships>
</file>

<file path=ppt/slides/_rels/slide8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6.png"/><Relationship Id="rId4" Type="http://schemas.openxmlformats.org/officeDocument/2006/relationships/image" Target="../media/image75.png"/></Relationships>
</file>

<file path=ppt/slides/_rels/slide8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78.png"/><Relationship Id="rId4" Type="http://schemas.openxmlformats.org/officeDocument/2006/relationships/image" Target="../media/image77.png"/></Relationships>
</file>

<file path=ppt/slides/_rels/slide9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79.png"/></Relationships>
</file>

<file path=ppt/slides/_rels/slide9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4" Type="http://schemas.openxmlformats.org/officeDocument/2006/relationships/image" Target="../media/image80.png"/></Relationships>
</file>

<file path=ppt/slides/_rels/slide9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 Id="rId5" Type="http://schemas.openxmlformats.org/officeDocument/2006/relationships/image" Target="../media/image82.jpeg"/><Relationship Id="rId4" Type="http://schemas.openxmlformats.org/officeDocument/2006/relationships/image" Target="../media/image81.jpeg"/></Relationships>
</file>

<file path=ppt/slides/_rels/slide10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image" Target="../media/image84.png"/><Relationship Id="rId7" Type="http://schemas.openxmlformats.org/officeDocument/2006/relationships/image" Target="../media/image6.png"/><Relationship Id="rId2" Type="http://schemas.openxmlformats.org/officeDocument/2006/relationships/image" Target="../media/image83.png"/><Relationship Id="rId1" Type="http://schemas.openxmlformats.org/officeDocument/2006/relationships/slideLayout" Target="../slideLayouts/slideLayout1.xml"/><Relationship Id="rId6" Type="http://schemas.openxmlformats.org/officeDocument/2006/relationships/image" Target="../media/image3.png"/><Relationship Id="rId5" Type="http://schemas.openxmlformats.org/officeDocument/2006/relationships/image" Target="../media/image86.png"/><Relationship Id="rId4" Type="http://schemas.openxmlformats.org/officeDocument/2006/relationships/image" Target="../media/image85.png"/></Relationships>
</file>

<file path=ppt/slides/_rels/slide10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0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9.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0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9.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image" Target="../media/image90.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92.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1.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12.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5.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13.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7.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image" Target="../media/image98.png"/><Relationship Id="rId1" Type="http://schemas.openxmlformats.org/officeDocument/2006/relationships/slideLayout" Target="../slideLayouts/slideLayout1.xml"/><Relationship Id="rId5" Type="http://schemas.openxmlformats.org/officeDocument/2006/relationships/image" Target="../media/image6.png"/><Relationship Id="rId4" Type="http://schemas.openxmlformats.org/officeDocument/2006/relationships/image" Target="../media/image3.png"/></Relationships>
</file>

<file path=ppt/slides/_rels/slide1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8.png"/><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100.png"/><Relationship Id="rId5" Type="http://schemas.openxmlformats.org/officeDocument/2006/relationships/image" Target="../media/image99.png"/><Relationship Id="rId4" Type="http://schemas.openxmlformats.org/officeDocument/2006/relationships/image" Target="../media/image6.png"/></Relationships>
</file>

<file path=ppt/slides/_rels/slide1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101.png"/><Relationship Id="rId4" Type="http://schemas.openxmlformats.org/officeDocument/2006/relationships/image" Target="../media/image6.png"/></Relationships>
</file>

<file path=ppt/slides/_rels/slide1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03.png"/><Relationship Id="rId5" Type="http://schemas.openxmlformats.org/officeDocument/2006/relationships/image" Target="../media/image102.png"/><Relationship Id="rId4" Type="http://schemas.openxmlformats.org/officeDocument/2006/relationships/image" Target="../media/image6.png"/></Relationships>
</file>

<file path=ppt/slides/_rels/slide1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2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6.png"/></Relationships>
</file>

<file path=ppt/slides/_rels/slide1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openxmlformats.org/officeDocument/2006/relationships/image" Target="../media/image104.png"/><Relationship Id="rId4" Type="http://schemas.openxmlformats.org/officeDocument/2006/relationships/image" Target="../media/image6.png"/></Relationships>
</file>

<file path=ppt/slides/_rels/slide1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05.png"/><Relationship Id="rId4" Type="http://schemas.openxmlformats.org/officeDocument/2006/relationships/image" Target="../media/image6.png"/></Relationships>
</file>

<file path=ppt/slides/_rels/slide1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6.xml"/><Relationship Id="rId1" Type="http://schemas.openxmlformats.org/officeDocument/2006/relationships/slideLayout" Target="../slideLayouts/slideLayout1.xml"/><Relationship Id="rId6" Type="http://schemas.openxmlformats.org/officeDocument/2006/relationships/image" Target="../media/image107.png"/><Relationship Id="rId5" Type="http://schemas.openxmlformats.org/officeDocument/2006/relationships/image" Target="../media/image106.png"/><Relationship Id="rId4" Type="http://schemas.openxmlformats.org/officeDocument/2006/relationships/image" Target="../media/image6.png"/></Relationships>
</file>

<file path=ppt/slides/_rels/slide1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108.png"/><Relationship Id="rId4" Type="http://schemas.openxmlformats.org/officeDocument/2006/relationships/image" Target="../media/image6.png"/></Relationships>
</file>

<file path=ppt/slides/_rels/slide1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10.png"/><Relationship Id="rId5" Type="http://schemas.openxmlformats.org/officeDocument/2006/relationships/image" Target="../media/image109.png"/><Relationship Id="rId4" Type="http://schemas.openxmlformats.org/officeDocument/2006/relationships/image" Target="../media/image6.png"/></Relationships>
</file>

<file path=ppt/slides/_rels/slide1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11.png"/><Relationship Id="rId4" Type="http://schemas.openxmlformats.org/officeDocument/2006/relationships/image" Target="../media/image6.png"/></Relationships>
</file>

<file path=ppt/slides/_rels/slide1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1.xml"/><Relationship Id="rId6" Type="http://schemas.openxmlformats.org/officeDocument/2006/relationships/image" Target="../media/image113.png"/><Relationship Id="rId5" Type="http://schemas.openxmlformats.org/officeDocument/2006/relationships/image" Target="../media/image112.png"/><Relationship Id="rId4" Type="http://schemas.openxmlformats.org/officeDocument/2006/relationships/image" Target="../media/image6.png"/></Relationships>
</file>

<file path=ppt/slides/_rels/slide1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14.png"/><Relationship Id="rId4" Type="http://schemas.openxmlformats.org/officeDocument/2006/relationships/image" Target="../media/image6.png"/></Relationships>
</file>

<file path=ppt/slides/_rels/slide1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3.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6.png"/></Relationships>
</file>

<file path=ppt/slides/_rels/slide1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115.png"/><Relationship Id="rId4" Type="http://schemas.openxmlformats.org/officeDocument/2006/relationships/image" Target="../media/image6.png"/></Relationships>
</file>

<file path=ppt/slides/_rels/slide1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116.jpeg"/><Relationship Id="rId4" Type="http://schemas.openxmlformats.org/officeDocument/2006/relationships/image" Target="../media/image6.png"/></Relationships>
</file>

<file path=ppt/slides/_rels/slide139.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png"/><Relationship Id="rId7" Type="http://schemas.microsoft.com/office/2007/relationships/hdphoto" Target="../media/hdphoto2.wdp"/><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Immagine 12" descr="Immagine1">
            <a:extLst>
              <a:ext uri="{FF2B5EF4-FFF2-40B4-BE49-F238E27FC236}">
                <a16:creationId xmlns:a16="http://schemas.microsoft.com/office/drawing/2014/main" id="{EA966EF8-E43A-463C-AEB3-3F9C4167BEBF}"/>
              </a:ext>
            </a:extLst>
          </p:cNvPr>
          <p:cNvPicPr/>
          <p:nvPr/>
        </p:nvPicPr>
        <p:blipFill rotWithShape="1">
          <a:blip r:embed="rId2">
            <a:extLst>
              <a:ext uri="{28A0092B-C50C-407E-A947-70E740481C1C}">
                <a14:useLocalDpi xmlns:a14="http://schemas.microsoft.com/office/drawing/2010/main" val="0"/>
              </a:ext>
            </a:extLst>
          </a:blip>
          <a:srcRect l="7572" r="-96"/>
          <a:stretch/>
        </p:blipFill>
        <p:spPr bwMode="auto">
          <a:xfrm>
            <a:off x="8963" y="529822"/>
            <a:ext cx="9144001" cy="6175778"/>
          </a:xfrm>
          <a:prstGeom prst="rect">
            <a:avLst/>
          </a:prstGeom>
          <a:noFill/>
          <a:ln>
            <a:noFill/>
          </a:ln>
        </p:spPr>
      </p:pic>
      <p:sp>
        <p:nvSpPr>
          <p:cNvPr id="4" name="Rettangolo 3">
            <a:extLst>
              <a:ext uri="{FF2B5EF4-FFF2-40B4-BE49-F238E27FC236}">
                <a16:creationId xmlns:a16="http://schemas.microsoft.com/office/drawing/2014/main" id="{D8BC397A-A3F5-4560-880D-518F095F2FCB}"/>
              </a:ext>
            </a:extLst>
          </p:cNvPr>
          <p:cNvSpPr/>
          <p:nvPr/>
        </p:nvSpPr>
        <p:spPr>
          <a:xfrm>
            <a:off x="0" y="5599"/>
            <a:ext cx="9144000" cy="1241822"/>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1143000" y="187628"/>
            <a:ext cx="6791584" cy="934871"/>
          </a:xfrm>
          <a:prstGeom prst="rect">
            <a:avLst/>
          </a:prstGeom>
          <a:noFill/>
          <a:effectLst>
            <a:outerShdw dir="1200000" sx="1000" sy="1000" algn="ctr" rotWithShape="0">
              <a:srgbClr val="000000"/>
            </a:outerShdw>
          </a:effectLst>
        </p:spPr>
        <p:txBody>
          <a:bodyPr wrap="square" rtlCol="0">
            <a:spAutoFit/>
          </a:bodyPr>
          <a:lstStyle/>
          <a:p>
            <a:pPr algn="ctr"/>
            <a:r>
              <a:rPr lang="it-IT" sz="1500" dirty="0">
                <a:solidFill>
                  <a:schemeClr val="bg1"/>
                </a:solidFill>
                <a:latin typeface="Times New Roman" panose="02020603050405020304" pitchFamily="18" charset="0"/>
                <a:cs typeface="Times New Roman" panose="02020603050405020304" pitchFamily="18" charset="0"/>
              </a:rPr>
              <a:t>Dipartimento dei Vigili del Fuoco, del Soccorso Pubblico e della Difesa Civile</a:t>
            </a:r>
          </a:p>
          <a:p>
            <a:pPr algn="ctr"/>
            <a:r>
              <a:rPr lang="it-IT" sz="2625" dirty="0">
                <a:solidFill>
                  <a:schemeClr val="bg1"/>
                </a:solidFill>
                <a:latin typeface="Franklin Gothic Medium" panose="020B0603020102020204" pitchFamily="34" charset="0"/>
                <a:cs typeface="Dubai" panose="020B0503030403030204" pitchFamily="34" charset="-78"/>
              </a:rPr>
              <a:t>CORPO NAZIONALE DEI VIGILI DEL FUOCO</a:t>
            </a:r>
          </a:p>
          <a:p>
            <a:pPr algn="ctr"/>
            <a:r>
              <a:rPr lang="it-IT" sz="1350" dirty="0">
                <a:solidFill>
                  <a:schemeClr val="bg1"/>
                </a:solidFill>
                <a:latin typeface="Times New Roman" panose="02020603050405020304" pitchFamily="18" charset="0"/>
                <a:cs typeface="Times New Roman" panose="02020603050405020304" pitchFamily="18" charset="0"/>
              </a:rPr>
              <a:t>Direzione Regionale Lazio</a:t>
            </a:r>
          </a:p>
        </p:txBody>
      </p:sp>
      <p:pic>
        <p:nvPicPr>
          <p:cNvPr id="1050" name="Picture 26" descr="homepage - Vigili del Fuoco Bondone-Baitoni">
            <a:extLst>
              <a:ext uri="{FF2B5EF4-FFF2-40B4-BE49-F238E27FC236}">
                <a16:creationId xmlns:a16="http://schemas.microsoft.com/office/drawing/2014/main" id="{B021988C-EF5A-458B-A89F-F5F69F34CD2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val="0"/>
              </a:ext>
            </a:extLst>
          </a:blip>
          <a:srcRect l="19308" t="3232" r="18161" b="444"/>
          <a:stretch/>
        </p:blipFill>
        <p:spPr bwMode="auto">
          <a:xfrm>
            <a:off x="476501" y="164845"/>
            <a:ext cx="599801" cy="923330"/>
          </a:xfrm>
          <a:prstGeom prst="rect">
            <a:avLst/>
          </a:prstGeom>
          <a:noFill/>
          <a:effectLst>
            <a:outerShdw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1060" name="Picture 36" descr="File:MinisteroInterno.svg">
            <a:extLst>
              <a:ext uri="{FF2B5EF4-FFF2-40B4-BE49-F238E27FC236}">
                <a16:creationId xmlns:a16="http://schemas.microsoft.com/office/drawing/2014/main" id="{066FCDEF-6FCF-48E1-9CFC-BB45B43C1010}"/>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1754"/>
          <a:stretch/>
        </p:blipFill>
        <p:spPr bwMode="auto">
          <a:xfrm>
            <a:off x="8220457" y="337155"/>
            <a:ext cx="350478" cy="38533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6" descr="File:MinisteroInterno.svg">
            <a:extLst>
              <a:ext uri="{FF2B5EF4-FFF2-40B4-BE49-F238E27FC236}">
                <a16:creationId xmlns:a16="http://schemas.microsoft.com/office/drawing/2014/main" id="{31DA351C-D785-4E3E-B826-DFC0897B2B9A}"/>
              </a:ext>
            </a:extLst>
          </p:cNvPr>
          <p:cNvPicPr>
            <a:picLocks noChangeAspect="1" noChangeArrowheads="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7">
                    <a14:imgEffect>
                      <a14:colorTemperature colorTemp="1500"/>
                    </a14:imgEffect>
                    <a14:imgEffect>
                      <a14:saturation sat="0"/>
                    </a14:imgEffect>
                    <a14:imgEffect>
                      <a14:brightnessContrast bright="100000" contrast="-40000"/>
                    </a14:imgEffect>
                  </a14:imgLayer>
                </a14:imgProps>
              </a:ext>
              <a:ext uri="{28A0092B-C50C-407E-A947-70E740481C1C}">
                <a14:useLocalDpi xmlns:a14="http://schemas.microsoft.com/office/drawing/2010/main" val="0"/>
              </a:ext>
            </a:extLst>
          </a:blip>
          <a:srcRect l="31563" t="27836"/>
          <a:stretch/>
        </p:blipFill>
        <p:spPr bwMode="auto">
          <a:xfrm>
            <a:off x="7934584" y="720996"/>
            <a:ext cx="922224" cy="301989"/>
          </a:xfrm>
          <a:prstGeom prst="rect">
            <a:avLst/>
          </a:prstGeom>
          <a:noFill/>
          <a:extLst>
            <a:ext uri="{909E8E84-426E-40DD-AFC4-6F175D3DCCD1}">
              <a14:hiddenFill xmlns:a14="http://schemas.microsoft.com/office/drawing/2010/main">
                <a:solidFill>
                  <a:srgbClr val="FFFFFF"/>
                </a:solidFill>
              </a14:hiddenFill>
            </a:ext>
          </a:extLst>
        </p:spPr>
      </p:pic>
      <p:sp>
        <p:nvSpPr>
          <p:cNvPr id="2" name="Titolo 1">
            <a:extLst>
              <a:ext uri="{FF2B5EF4-FFF2-40B4-BE49-F238E27FC236}">
                <a16:creationId xmlns:a16="http://schemas.microsoft.com/office/drawing/2014/main" id="{E83FD811-EB82-411B-B0A9-90F2832DC251}"/>
              </a:ext>
            </a:extLst>
          </p:cNvPr>
          <p:cNvSpPr>
            <a:spLocks noGrp="1"/>
          </p:cNvSpPr>
          <p:nvPr>
            <p:ph type="ctrTitle"/>
          </p:nvPr>
        </p:nvSpPr>
        <p:spPr>
          <a:xfrm>
            <a:off x="0" y="1673029"/>
            <a:ext cx="9144000" cy="1581348"/>
          </a:xfrm>
          <a:noFill/>
        </p:spPr>
        <p:txBody>
          <a:bodyPr anchor="ctr" anchorCtr="1">
            <a:noAutofit/>
            <a:scene3d>
              <a:camera prst="orthographicFront"/>
              <a:lightRig rig="threePt" dir="t"/>
            </a:scene3d>
            <a:sp3d extrusionH="57150">
              <a:bevelT w="38100" h="38100"/>
            </a:sp3d>
          </a:bodyPr>
          <a:lstStyle/>
          <a:p>
            <a:r>
              <a:rPr lang="it-IT" sz="4700" dirty="0">
                <a:ln w="15875" cmpd="sng">
                  <a:noFill/>
                  <a:round/>
                </a:ln>
                <a:effectLst>
                  <a:outerShdw blurRad="50800" dist="50800" dir="7800000" algn="ctr" rotWithShape="0">
                    <a:schemeClr val="tx1"/>
                  </a:outerShdw>
                </a:effectLst>
                <a:latin typeface="Times New Roman" panose="02020603050405020304" pitchFamily="18" charset="0"/>
                <a:cs typeface="Times New Roman" panose="02020603050405020304" pitchFamily="18" charset="0"/>
              </a:rPr>
              <a:t>DM 29 marzo 2021</a:t>
            </a:r>
          </a:p>
        </p:txBody>
      </p:sp>
      <p:sp>
        <p:nvSpPr>
          <p:cNvPr id="3" name="Sottotitolo 2">
            <a:extLst>
              <a:ext uri="{FF2B5EF4-FFF2-40B4-BE49-F238E27FC236}">
                <a16:creationId xmlns:a16="http://schemas.microsoft.com/office/drawing/2014/main" id="{1E800B06-26E8-441A-9CE2-140D87CD82E0}"/>
              </a:ext>
            </a:extLst>
          </p:cNvPr>
          <p:cNvSpPr>
            <a:spLocks noGrp="1"/>
          </p:cNvSpPr>
          <p:nvPr>
            <p:ph type="subTitle" idx="1"/>
          </p:nvPr>
        </p:nvSpPr>
        <p:spPr>
          <a:xfrm>
            <a:off x="1493789" y="2850924"/>
            <a:ext cx="6090005" cy="1505399"/>
          </a:xfrm>
          <a:solidFill>
            <a:schemeClr val="accent4">
              <a:lumMod val="40000"/>
              <a:lumOff val="60000"/>
              <a:alpha val="45000"/>
            </a:schemeClr>
          </a:solidFill>
          <a:ln cap="flat">
            <a:noFill/>
          </a:ln>
          <a:effectLst>
            <a:outerShdw blurRad="215900" dist="152400" dir="3960000" algn="ctr" rotWithShape="0">
              <a:srgbClr val="000000">
                <a:alpha val="84000"/>
              </a:srgbClr>
            </a:outerShdw>
          </a:effectLst>
          <a:scene3d>
            <a:camera prst="orthographicFront"/>
            <a:lightRig rig="threePt" dir="t"/>
          </a:scene3d>
          <a:sp3d>
            <a:bevelT/>
          </a:sp3d>
        </p:spPr>
        <p:txBody>
          <a:bodyPr anchor="ctr" anchorCtr="0">
            <a:normAutofit/>
          </a:bodyPr>
          <a:lstStyle/>
          <a:p>
            <a:r>
              <a:rPr lang="it-IT" sz="2000" b="1" dirty="0">
                <a:latin typeface="Times New Roman" panose="02020603050405020304" pitchFamily="18" charset="0"/>
                <a:cs typeface="Times New Roman" panose="02020603050405020304" pitchFamily="18" charset="0"/>
              </a:rPr>
              <a:t>Approvazione di norme tecniche di prevenzione incendi per le strutture sanitarie</a:t>
            </a:r>
          </a:p>
          <a:p>
            <a:r>
              <a:rPr lang="it-IT" sz="2000" b="1" dirty="0">
                <a:ln w="12700" cmpd="dbl">
                  <a:noFill/>
                </a:ln>
                <a:latin typeface="Times New Roman" panose="02020603050405020304" pitchFamily="18" charset="0"/>
                <a:cs typeface="Times New Roman" panose="02020603050405020304" pitchFamily="18" charset="0"/>
              </a:rPr>
              <a:t>Regola Tecnica Verticale V.11 – Strutture sanitarie</a:t>
            </a:r>
            <a:endParaRPr lang="it-IT" sz="2000" b="1" dirty="0">
              <a:ln w="12700" cmpd="dbl">
                <a:noFill/>
              </a:ln>
              <a:latin typeface="Adobe Devanagari" panose="02040503050201020203" pitchFamily="18" charset="0"/>
              <a:cs typeface="Adobe Devanagari" panose="02040503050201020203" pitchFamily="18" charset="0"/>
            </a:endParaRPr>
          </a:p>
        </p:txBody>
      </p:sp>
      <p:pic>
        <p:nvPicPr>
          <p:cNvPr id="11" name="Picture 3" descr="C:\Users\monia.guadagnoli\Desktop\PRESENTAZIONE ATTIVITA' LAZIO\LOGO DIREZIONE LAZIO.png">
            <a:extLst>
              <a:ext uri="{FF2B5EF4-FFF2-40B4-BE49-F238E27FC236}">
                <a16:creationId xmlns:a16="http://schemas.microsoft.com/office/drawing/2014/main" id="{8712EF1A-E244-4C27-A1FB-9C3B848E4C1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81880" y="4698517"/>
            <a:ext cx="1398165" cy="1476164"/>
          </a:xfrm>
          <a:prstGeom prst="rect">
            <a:avLst/>
          </a:prstGeom>
          <a:noFill/>
          <a:extLst>
            <a:ext uri="{909E8E84-426E-40DD-AFC4-6F175D3DCCD1}">
              <a14:hiddenFill xmlns:a14="http://schemas.microsoft.com/office/drawing/2010/main">
                <a:solidFill>
                  <a:srgbClr val="FFFFFF"/>
                </a:solidFill>
              </a14:hiddenFill>
            </a:ext>
          </a:extLst>
        </p:spPr>
      </p:pic>
      <p:sp>
        <p:nvSpPr>
          <p:cNvPr id="7" name="PB">
            <a:extLst>
              <a:ext uri="{FF2B5EF4-FFF2-40B4-BE49-F238E27FC236}">
                <a16:creationId xmlns:a16="http://schemas.microsoft.com/office/drawing/2014/main" id="{ACEA489A-DF39-C97D-E631-2D7A5921EE92}"/>
              </a:ext>
            </a:extLst>
          </p:cNvPr>
          <p:cNvSpPr/>
          <p:nvPr/>
        </p:nvSpPr>
        <p:spPr>
          <a:xfrm>
            <a:off x="0" y="6705600"/>
            <a:ext cx="5899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813331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5152086" y="389893"/>
            <a:ext cx="168592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INDICE</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4" name="Segnaposto contenuto 7">
            <a:extLst>
              <a:ext uri="{FF2B5EF4-FFF2-40B4-BE49-F238E27FC236}">
                <a16:creationId xmlns:a16="http://schemas.microsoft.com/office/drawing/2014/main" id="{BC3D8B10-69C6-5C37-472A-054E82C681D1}"/>
              </a:ext>
            </a:extLst>
          </p:cNvPr>
          <p:cNvSpPr>
            <a:spLocks noGrp="1"/>
          </p:cNvSpPr>
          <p:nvPr>
            <p:ph idx="1"/>
          </p:nvPr>
        </p:nvSpPr>
        <p:spPr>
          <a:xfrm>
            <a:off x="628650" y="997808"/>
            <a:ext cx="7886700" cy="5179155"/>
          </a:xfrm>
        </p:spPr>
        <p:txBody>
          <a:bodyPr anchor="ctr" anchorCtr="1">
            <a:normAutofit/>
          </a:bodyPr>
          <a:lstStyle/>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Introduzione</a:t>
            </a:r>
          </a:p>
          <a:p>
            <a:pPr marL="457200" indent="-457200">
              <a:lnSpc>
                <a:spcPct val="100000"/>
              </a:lnSpc>
              <a:buFont typeface="+mj-lt"/>
              <a:buAutoNum type="arabicPeriod"/>
            </a:pPr>
            <a:r>
              <a:rPr lang="it-IT" sz="2400" b="1" i="1" dirty="0">
                <a:latin typeface="Times New Roman" panose="02020603050405020304" pitchFamily="18" charset="0"/>
                <a:cs typeface="Times New Roman" panose="02020603050405020304" pitchFamily="18" charset="0"/>
              </a:rPr>
              <a:t>DM 18 settembre 2002 : Regola Tecnica di Prevenzione Incendi per la progettazione, la costruzione e l’esercizio delle strutture sanitarie pubbliche e private </a:t>
            </a:r>
          </a:p>
          <a:p>
            <a:pPr marL="457200" indent="-457200">
              <a:lnSpc>
                <a:spcPct val="150000"/>
              </a:lnSpc>
              <a:buFont typeface="+mj-lt"/>
              <a:buAutoNum type="arabicPeriod"/>
            </a:pPr>
            <a:r>
              <a:rPr lang="it-IT" sz="2400" b="1" i="1" dirty="0">
                <a:latin typeface="Times New Roman" panose="02020603050405020304" pitchFamily="18" charset="0"/>
                <a:cs typeface="Times New Roman" panose="02020603050405020304" pitchFamily="18" charset="0"/>
              </a:rPr>
              <a:t>Decreto Milleproroghe</a:t>
            </a:r>
          </a:p>
          <a:p>
            <a:pPr marL="457200" indent="-457200">
              <a:lnSpc>
                <a:spcPct val="150000"/>
              </a:lnSpc>
              <a:buFont typeface="+mj-lt"/>
              <a:buAutoNum type="arabicPeriod"/>
            </a:pPr>
            <a:r>
              <a:rPr lang="it-IT" sz="2400" b="1" i="1" dirty="0">
                <a:latin typeface="Times New Roman" panose="02020603050405020304" pitchFamily="18" charset="0"/>
                <a:cs typeface="Times New Roman" panose="02020603050405020304" pitchFamily="18" charset="0"/>
              </a:rPr>
              <a:t>Regola tecnica verticale "V.11-Strutture sanitarie"</a:t>
            </a:r>
          </a:p>
          <a:p>
            <a:pPr>
              <a:lnSpc>
                <a:spcPct val="100000"/>
              </a:lnSpc>
            </a:pPr>
            <a:endParaRPr lang="it-IT" sz="2400" b="1" i="1" dirty="0">
              <a:latin typeface="Times New Roman" panose="02020603050405020304" pitchFamily="18" charset="0"/>
              <a:cs typeface="Times New Roman" panose="02020603050405020304" pitchFamily="18" charset="0"/>
            </a:endParaRPr>
          </a:p>
        </p:txBody>
      </p:sp>
      <p:sp>
        <p:nvSpPr>
          <p:cNvPr id="3" name="PB">
            <a:extLst>
              <a:ext uri="{FF2B5EF4-FFF2-40B4-BE49-F238E27FC236}">
                <a16:creationId xmlns:a16="http://schemas.microsoft.com/office/drawing/2014/main" id="{B4D8D411-C5D9-8C34-726B-A1F8B95B7CCD}"/>
              </a:ext>
            </a:extLst>
          </p:cNvPr>
          <p:cNvSpPr/>
          <p:nvPr/>
        </p:nvSpPr>
        <p:spPr>
          <a:xfrm>
            <a:off x="0" y="6705600"/>
            <a:ext cx="11798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832659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2A12763-6F8F-4C37-9DF9-B9E7C9CB67E3}"/>
              </a:ext>
            </a:extLst>
          </p:cNvPr>
          <p:cNvSpPr>
            <a:spLocks noGrp="1"/>
          </p:cNvSpPr>
          <p:nvPr>
            <p:ph type="title"/>
          </p:nvPr>
        </p:nvSpPr>
        <p:spPr>
          <a:xfrm>
            <a:off x="628650" y="850248"/>
            <a:ext cx="7886700" cy="988637"/>
          </a:xfrm>
          <a:solidFill>
            <a:srgbClr val="A20E0E"/>
          </a:solidFill>
        </p:spPr>
        <p:txBody>
          <a:bodyPr anchor="ctr" anchorCtr="0">
            <a:normAutofit/>
          </a:bodyPr>
          <a:lstStyle/>
          <a:p>
            <a:pPr algn="ctr"/>
            <a:r>
              <a:rPr lang="it-IT" sz="3200" i="1" dirty="0">
                <a:solidFill>
                  <a:schemeClr val="bg1"/>
                </a:solidFill>
                <a:latin typeface="Times New Roman" panose="02020603050405020304" pitchFamily="18" charset="0"/>
                <a:cs typeface="Times New Roman" panose="02020603050405020304" pitchFamily="18" charset="0"/>
              </a:rPr>
              <a:t>Introduzione</a:t>
            </a:r>
          </a:p>
        </p:txBody>
      </p:sp>
      <p:sp>
        <p:nvSpPr>
          <p:cNvPr id="3" name="Segnaposto testo 2">
            <a:extLst>
              <a:ext uri="{FF2B5EF4-FFF2-40B4-BE49-F238E27FC236}">
                <a16:creationId xmlns:a16="http://schemas.microsoft.com/office/drawing/2014/main" id="{1E6A908A-D9F0-48C1-BAC3-3BD8F99F7D1F}"/>
              </a:ext>
            </a:extLst>
          </p:cNvPr>
          <p:cNvSpPr>
            <a:spLocks noGrp="1"/>
          </p:cNvSpPr>
          <p:nvPr>
            <p:ph type="body" idx="1"/>
          </p:nvPr>
        </p:nvSpPr>
        <p:spPr>
          <a:xfrm>
            <a:off x="628650" y="2286000"/>
            <a:ext cx="7886700" cy="4216425"/>
          </a:xfrm>
        </p:spPr>
        <p:txBody>
          <a:bodyPr anchor="t" anchorCtr="0"/>
          <a:lstStyle/>
          <a:p>
            <a:pPr marL="342900" indent="-342900">
              <a:buFont typeface="Arial" panose="020B0604020202020204" pitchFamily="34" charset="0"/>
              <a:buChar char="•"/>
            </a:pPr>
            <a:r>
              <a:rPr lang="it-IT" b="1" i="1" dirty="0">
                <a:latin typeface="Times New Roman" panose="02020603050405020304" pitchFamily="18" charset="0"/>
                <a:cs typeface="Times New Roman" panose="02020603050405020304" pitchFamily="18" charset="0"/>
              </a:rPr>
              <a:t>Cronistoria della normativa</a:t>
            </a:r>
          </a:p>
          <a:p>
            <a:pPr marL="342900" indent="-342900">
              <a:buFont typeface="Arial" panose="020B0604020202020204" pitchFamily="34" charset="0"/>
              <a:buChar char="•"/>
            </a:pPr>
            <a:r>
              <a:rPr lang="it-IT" b="1" i="1" dirty="0">
                <a:latin typeface="Times New Roman" panose="02020603050405020304" pitchFamily="18" charset="0"/>
                <a:cs typeface="Times New Roman" panose="02020603050405020304" pitchFamily="18" charset="0"/>
              </a:rPr>
              <a:t>Le strutture sanitarie secondo il DPR 151/2011</a:t>
            </a:r>
          </a:p>
          <a:p>
            <a:pPr marL="342900" indent="-342900">
              <a:buFont typeface="Arial" panose="020B0604020202020204" pitchFamily="34" charset="0"/>
              <a:buChar char="•"/>
            </a:pPr>
            <a:r>
              <a:rPr lang="it-IT" b="1" i="1" dirty="0">
                <a:latin typeface="Times New Roman" panose="02020603050405020304" pitchFamily="18" charset="0"/>
                <a:cs typeface="Times New Roman" panose="02020603050405020304" pitchFamily="18" charset="0"/>
              </a:rPr>
              <a:t>Prevenzione incendi e Dlg 81/08</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2" y="269260"/>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362" y="230232"/>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9824" y="355574"/>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PB">
            <a:extLst>
              <a:ext uri="{FF2B5EF4-FFF2-40B4-BE49-F238E27FC236}">
                <a16:creationId xmlns:a16="http://schemas.microsoft.com/office/drawing/2014/main" id="{CB929631-3C8A-0445-AEB6-E281A474145D}"/>
              </a:ext>
            </a:extLst>
          </p:cNvPr>
          <p:cNvSpPr/>
          <p:nvPr/>
        </p:nvSpPr>
        <p:spPr>
          <a:xfrm>
            <a:off x="0" y="6705600"/>
            <a:ext cx="17698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3133108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29385-2203-CDDB-83ED-14C9663B6768}"/>
            </a:ext>
          </a:extLst>
        </p:cNvPr>
        <p:cNvGrpSpPr/>
        <p:nvPr/>
      </p:nvGrpSpPr>
      <p:grpSpPr>
        <a:xfrm>
          <a:off x="0" y="0"/>
          <a:ext cx="0" cy="0"/>
          <a:chOff x="0" y="0"/>
          <a:chExt cx="0" cy="0"/>
        </a:xfrm>
      </p:grpSpPr>
      <p:pic>
        <p:nvPicPr>
          <p:cNvPr id="1040" name="Picture 16" descr="Illustrazione di vettore di concetto astratto di ispezione antincendio. Allarme e rilevamento incendi, lista di controllo per l'ispezione di edifici, conformità ai requisiti, certificazione di sicurezza, metafora astratta dell'ispezione annuale.">
            <a:extLst>
              <a:ext uri="{FF2B5EF4-FFF2-40B4-BE49-F238E27FC236}">
                <a16:creationId xmlns:a16="http://schemas.microsoft.com/office/drawing/2014/main" id="{DB21E0E7-9938-5CAA-D829-1A3DF021F2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42822" y="4839809"/>
            <a:ext cx="1272633" cy="12726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omo che lavora sodo in stile piatto isolato sullo sfondo">
            <a:extLst>
              <a:ext uri="{FF2B5EF4-FFF2-40B4-BE49-F238E27FC236}">
                <a16:creationId xmlns:a16="http://schemas.microsoft.com/office/drawing/2014/main" id="{D680E120-E350-04C3-9254-8DBC05BD56D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205240" y="4510280"/>
            <a:ext cx="748656" cy="10773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ichiarazione legale. Avviso del tribunale, decisione del giudice, sistema giudiziario. Avvocato, avvocato che studia personaggio dei cartoni animati di carte.">
            <a:extLst>
              <a:ext uri="{FF2B5EF4-FFF2-40B4-BE49-F238E27FC236}">
                <a16:creationId xmlns:a16="http://schemas.microsoft.com/office/drawing/2014/main" id="{51EEA0FB-1F92-7FC8-5DE2-3370454FC8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65860" y="1195687"/>
            <a:ext cx="1267825" cy="1267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zione del concetto del metodo Scrum">
            <a:extLst>
              <a:ext uri="{FF2B5EF4-FFF2-40B4-BE49-F238E27FC236}">
                <a16:creationId xmlns:a16="http://schemas.microsoft.com/office/drawing/2014/main" id="{BA32B745-9AFE-8390-560C-7CE1475E7ED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52993" y="5273276"/>
            <a:ext cx="1545978" cy="1029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enco vuoto di carta bianca nelle mani Illustrazione vettoriale">
            <a:extLst>
              <a:ext uri="{FF2B5EF4-FFF2-40B4-BE49-F238E27FC236}">
                <a16:creationId xmlns:a16="http://schemas.microsoft.com/office/drawing/2014/main" id="{3B70CF5C-39D3-E6E2-A125-E0F57108DB1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621724" y="1329233"/>
            <a:ext cx="1058741" cy="10587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rsone che camminano e si siedono all'edificio dell'ospedale. Esterno di vetro della clinica della città. Illustrazione vettoriale piatto per assistenza medica, emergenza, architettura, concetto di assistenza sanitaria">
            <a:extLst>
              <a:ext uri="{FF2B5EF4-FFF2-40B4-BE49-F238E27FC236}">
                <a16:creationId xmlns:a16="http://schemas.microsoft.com/office/drawing/2014/main" id="{DD1AB577-F692-9AAA-3547-4BCB23390C8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84415" y="1060554"/>
            <a:ext cx="2147282" cy="13446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8" descr="cubi dell'alfabeto in legno con lettere a, b, c, illustrazione isolata del  vettore di colore 10204494 Arte vettoriale a Vecteezy">
            <a:extLst>
              <a:ext uri="{FF2B5EF4-FFF2-40B4-BE49-F238E27FC236}">
                <a16:creationId xmlns:a16="http://schemas.microsoft.com/office/drawing/2014/main" id="{ED958005-BD3C-7850-CD8B-4998211FF78A}"/>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001174" y="1481263"/>
            <a:ext cx="860458" cy="860458"/>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3928B625-E8F6-8889-E1E4-98639D35704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17328D48-91A3-5E5D-CAFA-6B12B8017CEC}"/>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DM 18 settembre 2002</a:t>
            </a:r>
          </a:p>
        </p:txBody>
      </p:sp>
      <p:pic>
        <p:nvPicPr>
          <p:cNvPr id="9" name="Picture 36" descr="File:MinisteroInterno.svg">
            <a:extLst>
              <a:ext uri="{FF2B5EF4-FFF2-40B4-BE49-F238E27FC236}">
                <a16:creationId xmlns:a16="http://schemas.microsoft.com/office/drawing/2014/main" id="{FF4748DF-6DCC-C73A-D881-3916135E4A6E}"/>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3ECB5E73-35DB-0072-6FB4-B8455C4BD7E1}"/>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DDDDDA24-A92E-9C08-B8E5-9E50F2815352}"/>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1" name="Rettangolo 10">
            <a:extLst>
              <a:ext uri="{FF2B5EF4-FFF2-40B4-BE49-F238E27FC236}">
                <a16:creationId xmlns:a16="http://schemas.microsoft.com/office/drawing/2014/main" id="{A9799937-32DE-0B2A-5232-55A826B6D462}"/>
              </a:ext>
            </a:extLst>
          </p:cNvPr>
          <p:cNvSpPr/>
          <p:nvPr/>
        </p:nvSpPr>
        <p:spPr>
          <a:xfrm>
            <a:off x="3474746" y="3977640"/>
            <a:ext cx="3775789" cy="9807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Ovale 33">
            <a:extLst>
              <a:ext uri="{FF2B5EF4-FFF2-40B4-BE49-F238E27FC236}">
                <a16:creationId xmlns:a16="http://schemas.microsoft.com/office/drawing/2014/main" id="{6ECFCCDB-180E-5C42-62F4-FB8BA2B487C9}"/>
              </a:ext>
            </a:extLst>
          </p:cNvPr>
          <p:cNvSpPr/>
          <p:nvPr/>
        </p:nvSpPr>
        <p:spPr>
          <a:xfrm>
            <a:off x="246224" y="4404839"/>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marL="0" lvl="0" indent="0" algn="ctr" defTabSz="577850">
              <a:lnSpc>
                <a:spcPct val="90000"/>
              </a:lnSpc>
              <a:spcBef>
                <a:spcPct val="0"/>
              </a:spcBef>
              <a:spcAft>
                <a:spcPct val="35000"/>
              </a:spcAft>
              <a:buNone/>
            </a:pPr>
            <a:r>
              <a:rPr lang="it-IT" sz="1000" b="1" kern="1200" dirty="0">
                <a:solidFill>
                  <a:schemeClr val="tx1"/>
                </a:solidFill>
              </a:rPr>
              <a:t>DM 18.09.2002</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endParaRPr lang="it-IT" sz="1000" kern="1200" dirty="0">
              <a:solidFill>
                <a:schemeClr val="tx1"/>
              </a:solidFill>
            </a:endParaRPr>
          </a:p>
        </p:txBody>
      </p:sp>
      <p:cxnSp>
        <p:nvCxnSpPr>
          <p:cNvPr id="38" name="Connettore diritto 37">
            <a:extLst>
              <a:ext uri="{FF2B5EF4-FFF2-40B4-BE49-F238E27FC236}">
                <a16:creationId xmlns:a16="http://schemas.microsoft.com/office/drawing/2014/main" id="{F7588B05-4D3F-4920-C935-425E909A7487}"/>
              </a:ext>
            </a:extLst>
          </p:cNvPr>
          <p:cNvCxnSpPr>
            <a:cxnSpLocks/>
          </p:cNvCxnSpPr>
          <p:nvPr/>
        </p:nvCxnSpPr>
        <p:spPr>
          <a:xfrm>
            <a:off x="720090" y="4045950"/>
            <a:ext cx="7518654" cy="9155"/>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1" name="Ovale 40">
            <a:extLst>
              <a:ext uri="{FF2B5EF4-FFF2-40B4-BE49-F238E27FC236}">
                <a16:creationId xmlns:a16="http://schemas.microsoft.com/office/drawing/2014/main" id="{4D79D0E2-E927-0F8E-C785-46A83085C857}"/>
              </a:ext>
            </a:extLst>
          </p:cNvPr>
          <p:cNvSpPr/>
          <p:nvPr/>
        </p:nvSpPr>
        <p:spPr>
          <a:xfrm>
            <a:off x="639608" y="2151926"/>
            <a:ext cx="1583591" cy="1544290"/>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DPR 01.08.2011 n.151</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Regolamento Prevenzione Incendi</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(attività soggette al controllo del C.N.VV.F.)</a:t>
            </a:r>
            <a:endParaRPr lang="it-IT" sz="1000" kern="1200" dirty="0">
              <a:solidFill>
                <a:schemeClr val="tx1"/>
              </a:solidFill>
            </a:endParaRPr>
          </a:p>
        </p:txBody>
      </p:sp>
      <p:sp>
        <p:nvSpPr>
          <p:cNvPr id="44" name="Ovale 43">
            <a:extLst>
              <a:ext uri="{FF2B5EF4-FFF2-40B4-BE49-F238E27FC236}">
                <a16:creationId xmlns:a16="http://schemas.microsoft.com/office/drawing/2014/main" id="{30B3DE3A-C740-D688-194B-B6C371BCBE30}"/>
              </a:ext>
            </a:extLst>
          </p:cNvPr>
          <p:cNvSpPr/>
          <p:nvPr/>
        </p:nvSpPr>
        <p:spPr>
          <a:xfrm>
            <a:off x="2351547" y="214167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07.08.2012</a:t>
            </a:r>
          </a:p>
          <a:p>
            <a:pPr lvl="0" algn="ctr"/>
            <a:r>
              <a:rPr lang="it-IT" sz="1000" dirty="0">
                <a:solidFill>
                  <a:schemeClr val="tx1"/>
                </a:solidFill>
                <a:latin typeface="Times New Roman" panose="02020603050405020304" pitchFamily="18" charset="0"/>
                <a:cs typeface="Times New Roman" panose="02020603050405020304" pitchFamily="18" charset="0"/>
              </a:rPr>
              <a:t>Modalità di presentazione delle istanze di Prevenzione Incendi</a:t>
            </a:r>
            <a:endParaRPr lang="it-IT" sz="1000" dirty="0">
              <a:solidFill>
                <a:schemeClr val="tx1"/>
              </a:solidFill>
            </a:endParaRPr>
          </a:p>
        </p:txBody>
      </p:sp>
      <p:sp>
        <p:nvSpPr>
          <p:cNvPr id="45" name="Ovale 44">
            <a:extLst>
              <a:ext uri="{FF2B5EF4-FFF2-40B4-BE49-F238E27FC236}">
                <a16:creationId xmlns:a16="http://schemas.microsoft.com/office/drawing/2014/main" id="{DE4522FD-B805-257F-D3F0-93714E8B1F5B}"/>
              </a:ext>
            </a:extLst>
          </p:cNvPr>
          <p:cNvSpPr/>
          <p:nvPr/>
        </p:nvSpPr>
        <p:spPr>
          <a:xfrm>
            <a:off x="3114211" y="4390501"/>
            <a:ext cx="1844131" cy="1820893"/>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panose="02020603050405020304" pitchFamily="18" charset="0"/>
                <a:cs typeface="Times" panose="02020603050405020304" pitchFamily="18" charset="0"/>
              </a:rPr>
              <a:t>L 08.11.2012, n.189 </a:t>
            </a:r>
            <a:r>
              <a:rPr lang="it-IT" sz="1000" b="1" dirty="0">
                <a:solidFill>
                  <a:schemeClr val="tx1"/>
                </a:solidFill>
                <a:latin typeface="Times New Roman" panose="02020603050405020304" pitchFamily="18" charset="0"/>
                <a:cs typeface="Times New Roman" panose="02020603050405020304" pitchFamily="18" charset="0"/>
              </a:rPr>
              <a:t>«Legge Balduzzi»</a:t>
            </a:r>
          </a:p>
          <a:p>
            <a:pPr lvl="0" algn="ctr"/>
            <a:r>
              <a:rPr lang="it-IT" sz="1000" dirty="0">
                <a:solidFill>
                  <a:schemeClr val="tx1"/>
                </a:solidFill>
                <a:latin typeface="Times New Roman" panose="02020603050405020304" pitchFamily="18" charset="0"/>
                <a:cs typeface="Times New Roman" panose="02020603050405020304" pitchFamily="18" charset="0"/>
              </a:rPr>
              <a:t>Art.6 comma 2: affronta la problematica del mancato adeguamento delle strutture sanitarie al DM 18.09.2002</a:t>
            </a:r>
            <a:endParaRPr lang="it-IT" sz="1000" dirty="0">
              <a:solidFill>
                <a:schemeClr val="tx1"/>
              </a:solidFill>
            </a:endParaRPr>
          </a:p>
        </p:txBody>
      </p:sp>
      <p:sp>
        <p:nvSpPr>
          <p:cNvPr id="46" name="Ovale 45">
            <a:extLst>
              <a:ext uri="{FF2B5EF4-FFF2-40B4-BE49-F238E27FC236}">
                <a16:creationId xmlns:a16="http://schemas.microsoft.com/office/drawing/2014/main" id="{39B111E7-C61B-E764-3AFD-29534144C45F}"/>
              </a:ext>
            </a:extLst>
          </p:cNvPr>
          <p:cNvSpPr/>
          <p:nvPr/>
        </p:nvSpPr>
        <p:spPr>
          <a:xfrm>
            <a:off x="4180877" y="2101475"/>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03.08.2015</a:t>
            </a:r>
          </a:p>
          <a:p>
            <a:pPr lvl="0" algn="ctr"/>
            <a:r>
              <a:rPr lang="it-IT" sz="1000" dirty="0">
                <a:solidFill>
                  <a:schemeClr val="tx1"/>
                </a:solidFill>
                <a:latin typeface="Times New Roman" panose="02020603050405020304" pitchFamily="18" charset="0"/>
                <a:cs typeface="Times New Roman" panose="02020603050405020304" pitchFamily="18" charset="0"/>
              </a:rPr>
              <a:t>Norme Tecniche di prevenzione incendi</a:t>
            </a:r>
          </a:p>
          <a:p>
            <a:pPr lvl="0" algn="ctr"/>
            <a:r>
              <a:rPr lang="it-IT" sz="1000" dirty="0">
                <a:solidFill>
                  <a:schemeClr val="tx1"/>
                </a:solidFill>
                <a:latin typeface="Times New Roman" panose="02020603050405020304" pitchFamily="18" charset="0"/>
                <a:cs typeface="Times New Roman" panose="02020603050405020304" pitchFamily="18" charset="0"/>
              </a:rPr>
              <a:t>(Codice di Prevenzione Incendi)</a:t>
            </a:r>
            <a:endParaRPr lang="it-IT" sz="1000" dirty="0">
              <a:solidFill>
                <a:schemeClr val="tx1"/>
              </a:solidFill>
            </a:endParaRPr>
          </a:p>
        </p:txBody>
      </p:sp>
      <p:sp>
        <p:nvSpPr>
          <p:cNvPr id="47" name="Ovale 46">
            <a:extLst>
              <a:ext uri="{FF2B5EF4-FFF2-40B4-BE49-F238E27FC236}">
                <a16:creationId xmlns:a16="http://schemas.microsoft.com/office/drawing/2014/main" id="{D0A72A61-CBB0-0B1A-E7F0-94261EEAB5CB}"/>
              </a:ext>
            </a:extLst>
          </p:cNvPr>
          <p:cNvSpPr/>
          <p:nvPr/>
        </p:nvSpPr>
        <p:spPr>
          <a:xfrm>
            <a:off x="5272847" y="4386784"/>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19.03.2015</a:t>
            </a:r>
          </a:p>
          <a:p>
            <a:pPr lvl="0" algn="ctr"/>
            <a:r>
              <a:rPr lang="it-IT" sz="1000" dirty="0">
                <a:solidFill>
                  <a:schemeClr val="tx1"/>
                </a:solidFill>
                <a:latin typeface="Times New Roman" panose="02020603050405020304" pitchFamily="18" charset="0"/>
                <a:cs typeface="Times New Roman" panose="02020603050405020304" pitchFamily="18" charset="0"/>
              </a:rPr>
              <a:t>Aggiornamento </a:t>
            </a:r>
          </a:p>
          <a:p>
            <a:pPr lvl="0" algn="ctr"/>
            <a:r>
              <a:rPr lang="it-IT" sz="1000" dirty="0">
                <a:solidFill>
                  <a:schemeClr val="tx1"/>
                </a:solidFill>
                <a:latin typeface="Times New Roman" panose="02020603050405020304" pitchFamily="18" charset="0"/>
                <a:cs typeface="Times New Roman" panose="02020603050405020304" pitchFamily="18" charset="0"/>
              </a:rPr>
              <a:t>DM 18 settembre 2002</a:t>
            </a:r>
          </a:p>
        </p:txBody>
      </p:sp>
      <p:sp>
        <p:nvSpPr>
          <p:cNvPr id="48" name="Ovale 47">
            <a:extLst>
              <a:ext uri="{FF2B5EF4-FFF2-40B4-BE49-F238E27FC236}">
                <a16:creationId xmlns:a16="http://schemas.microsoft.com/office/drawing/2014/main" id="{2FDAB676-19FD-3C3C-ADE9-7411C79D98A0}"/>
              </a:ext>
            </a:extLst>
          </p:cNvPr>
          <p:cNvSpPr/>
          <p:nvPr/>
        </p:nvSpPr>
        <p:spPr>
          <a:xfrm>
            <a:off x="6145586" y="2163915"/>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29.03.2021</a:t>
            </a:r>
          </a:p>
          <a:p>
            <a:pPr lvl="0" algn="ctr"/>
            <a:r>
              <a:rPr lang="it-IT" sz="1000" dirty="0">
                <a:solidFill>
                  <a:schemeClr val="tx1"/>
                </a:solidFill>
                <a:latin typeface="Times New Roman" panose="02020603050405020304" pitchFamily="18" charset="0"/>
                <a:cs typeface="Times New Roman" panose="02020603050405020304" pitchFamily="18" charset="0"/>
              </a:rPr>
              <a:t>Integrazione della "SEZIONE V" del Codice di Prevenzione Incendi con RTV 11 – "Strutture Sanitarie"</a:t>
            </a:r>
          </a:p>
        </p:txBody>
      </p:sp>
      <p:sp>
        <p:nvSpPr>
          <p:cNvPr id="49" name="Ovale 48">
            <a:extLst>
              <a:ext uri="{FF2B5EF4-FFF2-40B4-BE49-F238E27FC236}">
                <a16:creationId xmlns:a16="http://schemas.microsoft.com/office/drawing/2014/main" id="{AAF6CA85-3109-4BC6-433F-6CE790674807}"/>
              </a:ext>
            </a:extLst>
          </p:cNvPr>
          <p:cNvSpPr/>
          <p:nvPr/>
        </p:nvSpPr>
        <p:spPr>
          <a:xfrm>
            <a:off x="7006352" y="4386784"/>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DL n.198 2022 </a:t>
            </a:r>
            <a:endParaRPr lang="it-IT" sz="1000" b="1" dirty="0">
              <a:solidFill>
                <a:schemeClr val="tx1"/>
              </a:solidFill>
            </a:endParaRPr>
          </a:p>
          <a:p>
            <a:pPr lvl="0" algn="ctr"/>
            <a:r>
              <a:rPr lang="it-IT" sz="1000" dirty="0">
                <a:solidFill>
                  <a:schemeClr val="tx1"/>
                </a:solidFill>
                <a:latin typeface="Times New Roman" panose="02020603050405020304" pitchFamily="18" charset="0"/>
                <a:cs typeface="Times New Roman" panose="02020603050405020304" pitchFamily="18" charset="0"/>
              </a:rPr>
              <a:t>Decreto Milleproroghe</a:t>
            </a:r>
          </a:p>
          <a:p>
            <a:pPr lvl="0" algn="ctr"/>
            <a:r>
              <a:rPr lang="it-IT" sz="1000" dirty="0">
                <a:solidFill>
                  <a:schemeClr val="tx1"/>
                </a:solidFill>
                <a:latin typeface="Times New Roman" panose="02020603050405020304" pitchFamily="18" charset="0"/>
                <a:cs typeface="Times New Roman" panose="02020603050405020304" pitchFamily="18" charset="0"/>
              </a:rPr>
              <a:t> proroga di tre anni una serie di termini per l’adeguamento antincendio delle strutture sanitarie</a:t>
            </a:r>
          </a:p>
        </p:txBody>
      </p:sp>
      <p:cxnSp>
        <p:nvCxnSpPr>
          <p:cNvPr id="55" name="Connettore diritto 54">
            <a:extLst>
              <a:ext uri="{FF2B5EF4-FFF2-40B4-BE49-F238E27FC236}">
                <a16:creationId xmlns:a16="http://schemas.microsoft.com/office/drawing/2014/main" id="{85622A32-DD80-F10B-94DC-33542DD87ADA}"/>
              </a:ext>
            </a:extLst>
          </p:cNvPr>
          <p:cNvCxnSpPr/>
          <p:nvPr/>
        </p:nvCxnSpPr>
        <p:spPr>
          <a:xfrm>
            <a:off x="1038020" y="4045950"/>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Connettore diritto 55">
            <a:extLst>
              <a:ext uri="{FF2B5EF4-FFF2-40B4-BE49-F238E27FC236}">
                <a16:creationId xmlns:a16="http://schemas.microsoft.com/office/drawing/2014/main" id="{ADEA213E-A9EE-4C87-5C2B-67A39D23F14D}"/>
              </a:ext>
            </a:extLst>
          </p:cNvPr>
          <p:cNvCxnSpPr/>
          <p:nvPr/>
        </p:nvCxnSpPr>
        <p:spPr>
          <a:xfrm>
            <a:off x="1437308" y="3690660"/>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Connettore diritto 56">
            <a:extLst>
              <a:ext uri="{FF2B5EF4-FFF2-40B4-BE49-F238E27FC236}">
                <a16:creationId xmlns:a16="http://schemas.microsoft.com/office/drawing/2014/main" id="{91399749-3229-003C-D63A-C641E561FC09}"/>
              </a:ext>
            </a:extLst>
          </p:cNvPr>
          <p:cNvCxnSpPr/>
          <p:nvPr/>
        </p:nvCxnSpPr>
        <p:spPr>
          <a:xfrm>
            <a:off x="3143343" y="3690659"/>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nettore diritto 57">
            <a:extLst>
              <a:ext uri="{FF2B5EF4-FFF2-40B4-BE49-F238E27FC236}">
                <a16:creationId xmlns:a16="http://schemas.microsoft.com/office/drawing/2014/main" id="{E383961A-D436-2123-1011-D7E3C3080C94}"/>
              </a:ext>
            </a:extLst>
          </p:cNvPr>
          <p:cNvCxnSpPr/>
          <p:nvPr/>
        </p:nvCxnSpPr>
        <p:spPr>
          <a:xfrm>
            <a:off x="4036276" y="4026056"/>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ttore diritto 58">
            <a:extLst>
              <a:ext uri="{FF2B5EF4-FFF2-40B4-BE49-F238E27FC236}">
                <a16:creationId xmlns:a16="http://schemas.microsoft.com/office/drawing/2014/main" id="{833CB01C-5D10-958A-AE37-6699E47BC7D9}"/>
              </a:ext>
            </a:extLst>
          </p:cNvPr>
          <p:cNvCxnSpPr/>
          <p:nvPr/>
        </p:nvCxnSpPr>
        <p:spPr>
          <a:xfrm>
            <a:off x="4983631" y="366161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Connettore diritto 59">
            <a:extLst>
              <a:ext uri="{FF2B5EF4-FFF2-40B4-BE49-F238E27FC236}">
                <a16:creationId xmlns:a16="http://schemas.microsoft.com/office/drawing/2014/main" id="{4961E087-9D27-725D-85ED-0E81B7FA2B1F}"/>
              </a:ext>
            </a:extLst>
          </p:cNvPr>
          <p:cNvCxnSpPr/>
          <p:nvPr/>
        </p:nvCxnSpPr>
        <p:spPr>
          <a:xfrm>
            <a:off x="6064643" y="4022339"/>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Connettore diritto 60">
            <a:extLst>
              <a:ext uri="{FF2B5EF4-FFF2-40B4-BE49-F238E27FC236}">
                <a16:creationId xmlns:a16="http://schemas.microsoft.com/office/drawing/2014/main" id="{E72A51FB-AAAC-7B3D-CF15-0E1929AAA2E9}"/>
              </a:ext>
            </a:extLst>
          </p:cNvPr>
          <p:cNvCxnSpPr/>
          <p:nvPr/>
        </p:nvCxnSpPr>
        <p:spPr>
          <a:xfrm>
            <a:off x="6948225" y="3690659"/>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ttore diritto 61">
            <a:extLst>
              <a:ext uri="{FF2B5EF4-FFF2-40B4-BE49-F238E27FC236}">
                <a16:creationId xmlns:a16="http://schemas.microsoft.com/office/drawing/2014/main" id="{0625CDB2-7957-9058-B785-455880F48F09}"/>
              </a:ext>
            </a:extLst>
          </p:cNvPr>
          <p:cNvCxnSpPr/>
          <p:nvPr/>
        </p:nvCxnSpPr>
        <p:spPr>
          <a:xfrm>
            <a:off x="7798148" y="401480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2049" name="Rettangolo 2048">
            <a:extLst>
              <a:ext uri="{FF2B5EF4-FFF2-40B4-BE49-F238E27FC236}">
                <a16:creationId xmlns:a16="http://schemas.microsoft.com/office/drawing/2014/main" id="{B0C1F265-63BB-1028-DEE8-20C6EA9D973C}"/>
              </a:ext>
            </a:extLst>
          </p:cNvPr>
          <p:cNvSpPr/>
          <p:nvPr/>
        </p:nvSpPr>
        <p:spPr>
          <a:xfrm>
            <a:off x="530287" y="947355"/>
            <a:ext cx="8050804" cy="369332"/>
          </a:xfrm>
          <a:prstGeom prst="rect">
            <a:avLst/>
          </a:prstGeom>
        </p:spPr>
        <p:txBody>
          <a:bodyPr wrap="square">
            <a:spAutoFit/>
          </a:bodyPr>
          <a:lstStyle/>
          <a:p>
            <a:pPr algn="ctr"/>
            <a:r>
              <a:rPr lang="it-IT" b="1" u="sng" dirty="0">
                <a:solidFill>
                  <a:srgbClr val="C00000"/>
                </a:solidFill>
                <a:latin typeface="Times New Roman" panose="02020603050405020304" pitchFamily="18" charset="0"/>
                <a:cs typeface="Times New Roman" panose="02020603050405020304" pitchFamily="18" charset="0"/>
              </a:rPr>
              <a:t>Cronistoria della normativa</a:t>
            </a:r>
          </a:p>
        </p:txBody>
      </p:sp>
      <p:sp>
        <p:nvSpPr>
          <p:cNvPr id="3" name="PB">
            <a:extLst>
              <a:ext uri="{FF2B5EF4-FFF2-40B4-BE49-F238E27FC236}">
                <a16:creationId xmlns:a16="http://schemas.microsoft.com/office/drawing/2014/main" id="{06B77A50-7BC9-8350-3D88-F8A0C971B6E1}"/>
              </a:ext>
            </a:extLst>
          </p:cNvPr>
          <p:cNvSpPr/>
          <p:nvPr/>
        </p:nvSpPr>
        <p:spPr>
          <a:xfrm>
            <a:off x="0" y="6705600"/>
            <a:ext cx="29496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7789221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pic>
        <p:nvPicPr>
          <p:cNvPr id="4098" name="Picture 2" descr="Il Codice Prevenzione Incendi aggiornato renderà obbligatoria la RTO -  Teknoring">
            <a:extLst>
              <a:ext uri="{FF2B5EF4-FFF2-40B4-BE49-F238E27FC236}">
                <a16:creationId xmlns:a16="http://schemas.microsoft.com/office/drawing/2014/main" id="{3C3A01D7-2239-4B75-A8A0-E376AA23AAF2}"/>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5000" contrast="-55000"/>
                    </a14:imgEffect>
                  </a14:imgLayer>
                </a14:imgProps>
              </a:ext>
              <a:ext uri="{28A0092B-C50C-407E-A947-70E740481C1C}">
                <a14:useLocalDpi xmlns:a14="http://schemas.microsoft.com/office/drawing/2010/main" val="0"/>
              </a:ext>
            </a:extLst>
          </a:blip>
          <a:srcRect/>
          <a:stretch>
            <a:fillRect/>
          </a:stretch>
        </p:blipFill>
        <p:spPr bwMode="auto">
          <a:xfrm>
            <a:off x="1415933" y="1504817"/>
            <a:ext cx="6312134" cy="4908586"/>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a:extLst>
              <a:ext uri="{FF2B5EF4-FFF2-40B4-BE49-F238E27FC236}">
                <a16:creationId xmlns:a16="http://schemas.microsoft.com/office/drawing/2014/main" id="{FCF8C3AE-ECEC-4DED-BE8B-AC7CF423AA27}"/>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Le strutture sanitarie secondo il DPR 151/2011</a:t>
            </a:r>
          </a:p>
        </p:txBody>
      </p:sp>
      <p:sp>
        <p:nvSpPr>
          <p:cNvPr id="14" name="Rettangolo 13">
            <a:extLst>
              <a:ext uri="{FF2B5EF4-FFF2-40B4-BE49-F238E27FC236}">
                <a16:creationId xmlns:a16="http://schemas.microsoft.com/office/drawing/2014/main" id="{A54FF951-4992-403B-AEE1-634748C56285}"/>
              </a:ext>
            </a:extLst>
          </p:cNvPr>
          <p:cNvSpPr/>
          <p:nvPr/>
        </p:nvSpPr>
        <p:spPr>
          <a:xfrm>
            <a:off x="530287" y="947355"/>
            <a:ext cx="8050804" cy="369332"/>
          </a:xfrm>
          <a:prstGeom prst="rect">
            <a:avLst/>
          </a:prstGeom>
        </p:spPr>
        <p:txBody>
          <a:bodyPr wrap="square">
            <a:spAutoFit/>
          </a:bodyPr>
          <a:lstStyle/>
          <a:p>
            <a:pPr algn="ctr"/>
            <a:r>
              <a:rPr lang="it-IT" b="1" u="sng" dirty="0">
                <a:solidFill>
                  <a:srgbClr val="B41010"/>
                </a:solidFill>
                <a:latin typeface="Times New Roman" panose="02020603050405020304" pitchFamily="18" charset="0"/>
                <a:cs typeface="Times New Roman" panose="02020603050405020304" pitchFamily="18" charset="0"/>
              </a:rPr>
              <a:t>Applicazione della normativa</a:t>
            </a:r>
          </a:p>
        </p:txBody>
      </p:sp>
      <p:sp>
        <p:nvSpPr>
          <p:cNvPr id="3" name="PB">
            <a:extLst>
              <a:ext uri="{FF2B5EF4-FFF2-40B4-BE49-F238E27FC236}">
                <a16:creationId xmlns:a16="http://schemas.microsoft.com/office/drawing/2014/main" id="{8F50243F-9F21-1E2B-9DB9-905BB9D8DCE1}"/>
              </a:ext>
            </a:extLst>
          </p:cNvPr>
          <p:cNvSpPr/>
          <p:nvPr/>
        </p:nvSpPr>
        <p:spPr>
          <a:xfrm>
            <a:off x="0" y="6705600"/>
            <a:ext cx="35396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203611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Le strutture sanitarie secondo il DPR 151/2011</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Rettangolo 9">
            <a:extLst>
              <a:ext uri="{FF2B5EF4-FFF2-40B4-BE49-F238E27FC236}">
                <a16:creationId xmlns:a16="http://schemas.microsoft.com/office/drawing/2014/main" id="{8FC670BE-BA0E-4298-A601-5D61B4217E55}"/>
              </a:ext>
            </a:extLst>
          </p:cNvPr>
          <p:cNvSpPr/>
          <p:nvPr/>
        </p:nvSpPr>
        <p:spPr>
          <a:xfrm>
            <a:off x="530287" y="947355"/>
            <a:ext cx="8050804" cy="646331"/>
          </a:xfrm>
          <a:prstGeom prst="rect">
            <a:avLst/>
          </a:prstGeom>
        </p:spPr>
        <p:txBody>
          <a:bodyPr wrap="square">
            <a:spAutoFit/>
          </a:bodyPr>
          <a:lstStyle/>
          <a:p>
            <a:pPr algn="ctr"/>
            <a:r>
              <a:rPr lang="it-IT" b="1" u="sng" dirty="0">
                <a:solidFill>
                  <a:srgbClr val="B41010"/>
                </a:solidFill>
                <a:latin typeface="Times New Roman" panose="02020603050405020304" pitchFamily="18" charset="0"/>
                <a:cs typeface="Times New Roman" panose="02020603050405020304" pitchFamily="18" charset="0"/>
              </a:rPr>
              <a:t>DPR 01 agosto 2011 n.151</a:t>
            </a:r>
          </a:p>
          <a:p>
            <a:pPr algn="ctr"/>
            <a:r>
              <a:rPr lang="it-IT" b="1" u="sng" dirty="0">
                <a:solidFill>
                  <a:srgbClr val="B41010"/>
                </a:solidFill>
                <a:latin typeface="Times New Roman" panose="02020603050405020304" pitchFamily="18" charset="0"/>
                <a:cs typeface="Times New Roman" panose="02020603050405020304" pitchFamily="18" charset="0"/>
              </a:rPr>
              <a:t>Regolamento di Prevenzione Incendi</a:t>
            </a:r>
          </a:p>
        </p:txBody>
      </p:sp>
      <p:pic>
        <p:nvPicPr>
          <p:cNvPr id="8" name="Immagine 7">
            <a:extLst>
              <a:ext uri="{FF2B5EF4-FFF2-40B4-BE49-F238E27FC236}">
                <a16:creationId xmlns:a16="http://schemas.microsoft.com/office/drawing/2014/main" id="{7CDAF2DB-C7E2-4EB3-951E-9CA3F6A154A0}"/>
              </a:ext>
            </a:extLst>
          </p:cNvPr>
          <p:cNvPicPr>
            <a:picLocks noChangeAspect="1"/>
          </p:cNvPicPr>
          <p:nvPr/>
        </p:nvPicPr>
        <p:blipFill>
          <a:blip r:embed="rId4"/>
          <a:stretch>
            <a:fillRect/>
          </a:stretch>
        </p:blipFill>
        <p:spPr>
          <a:xfrm>
            <a:off x="628650" y="2867305"/>
            <a:ext cx="7886701" cy="3215856"/>
          </a:xfrm>
          <a:prstGeom prst="rect">
            <a:avLst/>
          </a:prstGeom>
        </p:spPr>
      </p:pic>
      <p:sp>
        <p:nvSpPr>
          <p:cNvPr id="11" name="Rettangolo 10">
            <a:extLst>
              <a:ext uri="{FF2B5EF4-FFF2-40B4-BE49-F238E27FC236}">
                <a16:creationId xmlns:a16="http://schemas.microsoft.com/office/drawing/2014/main" id="{0828E20E-2A09-4291-9599-F18E7824AABB}"/>
              </a:ext>
            </a:extLst>
          </p:cNvPr>
          <p:cNvSpPr/>
          <p:nvPr/>
        </p:nvSpPr>
        <p:spPr>
          <a:xfrm>
            <a:off x="628650" y="1640467"/>
            <a:ext cx="7886700" cy="646331"/>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Il DPR 151/2011 individua le </a:t>
            </a:r>
            <a:r>
              <a:rPr lang="it-IT" b="1" i="1" dirty="0">
                <a:latin typeface="Times New Roman" panose="02020603050405020304" pitchFamily="18" charset="0"/>
                <a:cs typeface="Times New Roman" panose="02020603050405020304" pitchFamily="18" charset="0"/>
              </a:rPr>
              <a:t>attività soggette al controllo dei Vigili del Fuoco</a:t>
            </a:r>
            <a:r>
              <a:rPr lang="it-IT" dirty="0">
                <a:latin typeface="Times New Roman" panose="02020603050405020304" pitchFamily="18" charset="0"/>
                <a:cs typeface="Times New Roman" panose="02020603050405020304" pitchFamily="18" charset="0"/>
              </a:rPr>
              <a:t>, categorizzate in maniera proporzionale al rischio connesso all’attività.</a:t>
            </a:r>
          </a:p>
        </p:txBody>
      </p:sp>
      <p:sp>
        <p:nvSpPr>
          <p:cNvPr id="3" name="PB">
            <a:extLst>
              <a:ext uri="{FF2B5EF4-FFF2-40B4-BE49-F238E27FC236}">
                <a16:creationId xmlns:a16="http://schemas.microsoft.com/office/drawing/2014/main" id="{4E2E2B8C-A6EE-5FC0-8816-B3AD826F9EE4}"/>
              </a:ext>
            </a:extLst>
          </p:cNvPr>
          <p:cNvSpPr/>
          <p:nvPr/>
        </p:nvSpPr>
        <p:spPr>
          <a:xfrm>
            <a:off x="0" y="6705600"/>
            <a:ext cx="41295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722456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Le strutture sanitarie secondo il DPR 151/2011</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3" name="Rettangolo 2">
            <a:extLst>
              <a:ext uri="{FF2B5EF4-FFF2-40B4-BE49-F238E27FC236}">
                <a16:creationId xmlns:a16="http://schemas.microsoft.com/office/drawing/2014/main" id="{FB6A4572-99BB-485F-A085-5A69EBB3C74F}"/>
              </a:ext>
            </a:extLst>
          </p:cNvPr>
          <p:cNvSpPr/>
          <p:nvPr/>
        </p:nvSpPr>
        <p:spPr>
          <a:xfrm>
            <a:off x="530287" y="1453181"/>
            <a:ext cx="8067115" cy="646331"/>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L’allegato I al DPR 151/2011 riporta n. </a:t>
            </a:r>
            <a:r>
              <a:rPr lang="it-IT" b="1" u="sng" dirty="0">
                <a:solidFill>
                  <a:schemeClr val="accent6">
                    <a:lumMod val="75000"/>
                  </a:schemeClr>
                </a:solidFill>
                <a:latin typeface="Times New Roman" panose="02020603050405020304" pitchFamily="18" charset="0"/>
                <a:cs typeface="Times New Roman" panose="02020603050405020304" pitchFamily="18" charset="0"/>
              </a:rPr>
              <a:t>80 attività</a:t>
            </a:r>
            <a:r>
              <a:rPr lang="it-IT" dirty="0">
                <a:latin typeface="Times New Roman" panose="02020603050405020304" pitchFamily="18" charset="0"/>
                <a:cs typeface="Times New Roman" panose="02020603050405020304" pitchFamily="18" charset="0"/>
              </a:rPr>
              <a:t> con relative «Sottoclassi» e «Categorie» che risultano soggette ai </a:t>
            </a:r>
            <a:r>
              <a:rPr lang="it-IT" b="1" u="sng" dirty="0">
                <a:latin typeface="Times New Roman" panose="02020603050405020304" pitchFamily="18" charset="0"/>
                <a:cs typeface="Times New Roman" panose="02020603050405020304" pitchFamily="18" charset="0"/>
              </a:rPr>
              <a:t>«CONTROLLI dei Vigili del Fuoco».</a:t>
            </a:r>
          </a:p>
        </p:txBody>
      </p:sp>
      <p:sp>
        <p:nvSpPr>
          <p:cNvPr id="12" name="object 5">
            <a:extLst>
              <a:ext uri="{FF2B5EF4-FFF2-40B4-BE49-F238E27FC236}">
                <a16:creationId xmlns:a16="http://schemas.microsoft.com/office/drawing/2014/main" id="{CAFFCA1A-D0E9-4412-AE2D-EE57A0B7252D}"/>
              </a:ext>
            </a:extLst>
          </p:cNvPr>
          <p:cNvSpPr>
            <a:spLocks noChangeAspect="1"/>
          </p:cNvSpPr>
          <p:nvPr/>
        </p:nvSpPr>
        <p:spPr>
          <a:xfrm>
            <a:off x="81976" y="3580685"/>
            <a:ext cx="4525113" cy="346835"/>
          </a:xfrm>
          <a:prstGeom prst="rect">
            <a:avLst/>
          </a:prstGeom>
          <a:blipFill>
            <a:blip r:embed="rId4" cstate="print"/>
            <a:stretch>
              <a:fillRect/>
            </a:stretch>
          </a:blipFill>
        </p:spPr>
        <p:txBody>
          <a:bodyPr wrap="square" lIns="0" tIns="0" rIns="0" bIns="0" rtlCol="0"/>
          <a:lstStyle/>
          <a:p>
            <a:endParaRPr dirty="0"/>
          </a:p>
        </p:txBody>
      </p:sp>
      <p:sp>
        <p:nvSpPr>
          <p:cNvPr id="13" name="object 6">
            <a:extLst>
              <a:ext uri="{FF2B5EF4-FFF2-40B4-BE49-F238E27FC236}">
                <a16:creationId xmlns:a16="http://schemas.microsoft.com/office/drawing/2014/main" id="{DC879383-6939-49BA-B6F3-682E366A65AA}"/>
              </a:ext>
            </a:extLst>
          </p:cNvPr>
          <p:cNvSpPr>
            <a:spLocks noChangeAspect="1"/>
          </p:cNvSpPr>
          <p:nvPr/>
        </p:nvSpPr>
        <p:spPr>
          <a:xfrm>
            <a:off x="102819" y="3885616"/>
            <a:ext cx="4498015" cy="2296426"/>
          </a:xfrm>
          <a:prstGeom prst="rect">
            <a:avLst/>
          </a:prstGeom>
          <a:blipFill>
            <a:blip r:embed="rId5" cstate="print"/>
            <a:stretch>
              <a:fillRect/>
            </a:stretch>
          </a:blipFill>
        </p:spPr>
        <p:txBody>
          <a:bodyPr wrap="square" lIns="0" tIns="0" rIns="0" bIns="0" rtlCol="0"/>
          <a:lstStyle/>
          <a:p>
            <a:endParaRPr/>
          </a:p>
        </p:txBody>
      </p:sp>
      <p:sp>
        <p:nvSpPr>
          <p:cNvPr id="14" name="object 7">
            <a:extLst>
              <a:ext uri="{FF2B5EF4-FFF2-40B4-BE49-F238E27FC236}">
                <a16:creationId xmlns:a16="http://schemas.microsoft.com/office/drawing/2014/main" id="{85882651-1723-488B-8C17-4CE329FADF51}"/>
              </a:ext>
            </a:extLst>
          </p:cNvPr>
          <p:cNvSpPr>
            <a:spLocks noChangeAspect="1"/>
          </p:cNvSpPr>
          <p:nvPr/>
        </p:nvSpPr>
        <p:spPr>
          <a:xfrm>
            <a:off x="4600834" y="2776395"/>
            <a:ext cx="4413250" cy="3405647"/>
          </a:xfrm>
          <a:prstGeom prst="rect">
            <a:avLst/>
          </a:prstGeom>
          <a:blipFill>
            <a:blip r:embed="rId6" cstate="print"/>
            <a:stretch>
              <a:fillRect/>
            </a:stretch>
          </a:blipFill>
        </p:spPr>
        <p:txBody>
          <a:bodyPr wrap="square" lIns="0" tIns="0" rIns="0" bIns="0" rtlCol="0"/>
          <a:lstStyle/>
          <a:p>
            <a:endParaRPr dirty="0"/>
          </a:p>
        </p:txBody>
      </p:sp>
      <p:sp>
        <p:nvSpPr>
          <p:cNvPr id="10" name="Rettangolo 9">
            <a:extLst>
              <a:ext uri="{FF2B5EF4-FFF2-40B4-BE49-F238E27FC236}">
                <a16:creationId xmlns:a16="http://schemas.microsoft.com/office/drawing/2014/main" id="{8FC670BE-BA0E-4298-A601-5D61B4217E55}"/>
              </a:ext>
            </a:extLst>
          </p:cNvPr>
          <p:cNvSpPr/>
          <p:nvPr/>
        </p:nvSpPr>
        <p:spPr>
          <a:xfrm>
            <a:off x="530287" y="947355"/>
            <a:ext cx="8050804" cy="369332"/>
          </a:xfrm>
          <a:prstGeom prst="rect">
            <a:avLst/>
          </a:prstGeom>
        </p:spPr>
        <p:txBody>
          <a:bodyPr wrap="square">
            <a:spAutoFit/>
          </a:bodyPr>
          <a:lstStyle/>
          <a:p>
            <a:pPr algn="ctr"/>
            <a:r>
              <a:rPr lang="it-IT" b="1" dirty="0">
                <a:latin typeface="Times New Roman" panose="02020603050405020304" pitchFamily="18" charset="0"/>
                <a:cs typeface="Times New Roman" panose="02020603050405020304" pitchFamily="18" charset="0"/>
              </a:rPr>
              <a:t>«Attività» elencate nell’Allegato I al DPR 151/2011</a:t>
            </a:r>
          </a:p>
        </p:txBody>
      </p:sp>
      <p:sp>
        <p:nvSpPr>
          <p:cNvPr id="2" name="Rettangolo 1">
            <a:extLst>
              <a:ext uri="{FF2B5EF4-FFF2-40B4-BE49-F238E27FC236}">
                <a16:creationId xmlns:a16="http://schemas.microsoft.com/office/drawing/2014/main" id="{61E5531D-1BB8-4775-A0D1-8B07500C469D}"/>
              </a:ext>
            </a:extLst>
          </p:cNvPr>
          <p:cNvSpPr/>
          <p:nvPr/>
        </p:nvSpPr>
        <p:spPr>
          <a:xfrm>
            <a:off x="530287" y="2504890"/>
            <a:ext cx="4191498" cy="830997"/>
          </a:xfrm>
          <a:prstGeom prst="rect">
            <a:avLst/>
          </a:prstGeom>
        </p:spPr>
        <p:txBody>
          <a:bodyPr wrap="square">
            <a:spAutoFit/>
          </a:bodyPr>
          <a:lstStyle/>
          <a:p>
            <a:pPr algn="ctr"/>
            <a:r>
              <a:rPr lang="it-IT" sz="1600" b="1" dirty="0">
                <a:solidFill>
                  <a:srgbClr val="C00000"/>
                </a:solidFill>
                <a:latin typeface="Times New Roman" panose="02020603050405020304" pitchFamily="18" charset="0"/>
                <a:cs typeface="Times New Roman" panose="02020603050405020304" pitchFamily="18" charset="0"/>
              </a:rPr>
              <a:t>L’attività individuata al p.to 68 è quella </a:t>
            </a:r>
          </a:p>
          <a:p>
            <a:pPr algn="ctr"/>
            <a:r>
              <a:rPr lang="it-IT" sz="1600" b="1" dirty="0">
                <a:solidFill>
                  <a:srgbClr val="C00000"/>
                </a:solidFill>
                <a:latin typeface="Times New Roman" panose="02020603050405020304" pitchFamily="18" charset="0"/>
                <a:cs typeface="Times New Roman" panose="02020603050405020304" pitchFamily="18" charset="0"/>
              </a:rPr>
              <a:t>delle «STRUTTURE SANITARIE»</a:t>
            </a:r>
          </a:p>
          <a:p>
            <a:pPr algn="ctr"/>
            <a:r>
              <a:rPr lang="it-IT" sz="1600" b="1" dirty="0">
                <a:solidFill>
                  <a:srgbClr val="C00000"/>
                </a:solidFill>
                <a:latin typeface="Times New Roman" panose="02020603050405020304" pitchFamily="18" charset="0"/>
                <a:cs typeface="Times New Roman" panose="02020603050405020304" pitchFamily="18" charset="0"/>
              </a:rPr>
              <a:t>suddivisa in 5 sottoclassi e 3 Categorie</a:t>
            </a:r>
          </a:p>
        </p:txBody>
      </p:sp>
      <p:sp>
        <p:nvSpPr>
          <p:cNvPr id="8" name="PB">
            <a:extLst>
              <a:ext uri="{FF2B5EF4-FFF2-40B4-BE49-F238E27FC236}">
                <a16:creationId xmlns:a16="http://schemas.microsoft.com/office/drawing/2014/main" id="{A575CFE5-4CA7-18F3-ABDB-F95EFE0C40EA}"/>
              </a:ext>
            </a:extLst>
          </p:cNvPr>
          <p:cNvSpPr/>
          <p:nvPr/>
        </p:nvSpPr>
        <p:spPr>
          <a:xfrm>
            <a:off x="0" y="6705600"/>
            <a:ext cx="47194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4802910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pic>
        <p:nvPicPr>
          <p:cNvPr id="10" name="Immagine 9">
            <a:extLst>
              <a:ext uri="{FF2B5EF4-FFF2-40B4-BE49-F238E27FC236}">
                <a16:creationId xmlns:a16="http://schemas.microsoft.com/office/drawing/2014/main" id="{F7187DC8-7AED-487E-BB8B-A8FF1F9A085A}"/>
              </a:ext>
            </a:extLst>
          </p:cNvPr>
          <p:cNvPicPr>
            <a:picLocks noChangeAspect="1"/>
          </p:cNvPicPr>
          <p:nvPr/>
        </p:nvPicPr>
        <p:blipFill>
          <a:blip r:embed="rId4">
            <a:lum bright="-6000" contrast="15000"/>
          </a:blip>
          <a:stretch>
            <a:fillRect/>
          </a:stretch>
        </p:blipFill>
        <p:spPr>
          <a:xfrm>
            <a:off x="683703" y="2348023"/>
            <a:ext cx="7811039" cy="2699566"/>
          </a:xfrm>
          <a:prstGeom prst="rect">
            <a:avLst/>
          </a:prstGeom>
        </p:spPr>
      </p:pic>
      <p:sp>
        <p:nvSpPr>
          <p:cNvPr id="3" name="Rettangolo 2">
            <a:extLst>
              <a:ext uri="{FF2B5EF4-FFF2-40B4-BE49-F238E27FC236}">
                <a16:creationId xmlns:a16="http://schemas.microsoft.com/office/drawing/2014/main" id="{BDCF8486-12C7-4D2F-A8CC-57E051F88AB3}"/>
              </a:ext>
            </a:extLst>
          </p:cNvPr>
          <p:cNvSpPr/>
          <p:nvPr/>
        </p:nvSpPr>
        <p:spPr>
          <a:xfrm>
            <a:off x="628650" y="1138275"/>
            <a:ext cx="7921146" cy="923330"/>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L’</a:t>
            </a:r>
            <a:r>
              <a:rPr lang="it-IT" b="1" dirty="0">
                <a:latin typeface="Times New Roman" panose="02020603050405020304" pitchFamily="18" charset="0"/>
                <a:cs typeface="Times New Roman" panose="02020603050405020304" pitchFamily="18" charset="0"/>
              </a:rPr>
              <a:t>attività 68</a:t>
            </a:r>
            <a:r>
              <a:rPr lang="it-IT" dirty="0">
                <a:latin typeface="Times New Roman" panose="02020603050405020304" pitchFamily="18" charset="0"/>
                <a:cs typeface="Times New Roman" panose="02020603050405020304" pitchFamily="18" charset="0"/>
              </a:rPr>
              <a:t> è ulteriormente suddivisa nelle tre categorie di rischio in funzione del numero di </a:t>
            </a:r>
            <a:r>
              <a:rPr lang="it-IT" b="1" i="1" dirty="0">
                <a:solidFill>
                  <a:srgbClr val="C00000"/>
                </a:solidFill>
                <a:latin typeface="Times New Roman" panose="02020603050405020304" pitchFamily="18" charset="0"/>
                <a:cs typeface="Times New Roman" panose="02020603050405020304" pitchFamily="18" charset="0"/>
              </a:rPr>
              <a:t>posti letto </a:t>
            </a:r>
            <a:r>
              <a:rPr lang="it-IT" dirty="0">
                <a:latin typeface="Times New Roman" panose="02020603050405020304" pitchFamily="18" charset="0"/>
                <a:cs typeface="Times New Roman" panose="02020603050405020304" pitchFamily="18" charset="0"/>
              </a:rPr>
              <a:t>(</a:t>
            </a:r>
            <a:r>
              <a:rPr lang="it-IT" i="1" dirty="0">
                <a:latin typeface="Times New Roman" panose="02020603050405020304" pitchFamily="18" charset="0"/>
                <a:cs typeface="Times New Roman" panose="02020603050405020304" pitchFamily="18" charset="0"/>
              </a:rPr>
              <a:t>per le strutture con </a:t>
            </a:r>
            <a:r>
              <a:rPr lang="it-IT" b="1" i="1" dirty="0">
                <a:solidFill>
                  <a:srgbClr val="C00000"/>
                </a:solidFill>
                <a:latin typeface="Times New Roman" panose="02020603050405020304" pitchFamily="18" charset="0"/>
                <a:cs typeface="Times New Roman" panose="02020603050405020304" pitchFamily="18" charset="0"/>
              </a:rPr>
              <a:t>servizio di ricovero</a:t>
            </a:r>
            <a:r>
              <a:rPr lang="it-IT" dirty="0">
                <a:latin typeface="Times New Roman" panose="02020603050405020304" pitchFamily="18" charset="0"/>
                <a:cs typeface="Times New Roman" panose="02020603050405020304" pitchFamily="18" charset="0"/>
              </a:rPr>
              <a:t>), oppure della </a:t>
            </a:r>
            <a:r>
              <a:rPr lang="it-IT" b="1" i="1" dirty="0">
                <a:solidFill>
                  <a:schemeClr val="accent6">
                    <a:lumMod val="75000"/>
                  </a:schemeClr>
                </a:solidFill>
                <a:latin typeface="Times New Roman" panose="02020603050405020304" pitchFamily="18" charset="0"/>
                <a:cs typeface="Times New Roman" panose="02020603050405020304" pitchFamily="18" charset="0"/>
              </a:rPr>
              <a:t>superficie complessiva</a:t>
            </a:r>
            <a:r>
              <a:rPr lang="it-IT" dirty="0">
                <a:latin typeface="Times New Roman" panose="02020603050405020304" pitchFamily="18" charset="0"/>
                <a:cs typeface="Times New Roman" panose="02020603050405020304" pitchFamily="18" charset="0"/>
              </a:rPr>
              <a:t> (</a:t>
            </a:r>
            <a:r>
              <a:rPr lang="it-IT" i="1" dirty="0">
                <a:latin typeface="Times New Roman" panose="02020603050405020304" pitchFamily="18" charset="0"/>
                <a:cs typeface="Times New Roman" panose="02020603050405020304" pitchFamily="18" charset="0"/>
              </a:rPr>
              <a:t>per le strutture con </a:t>
            </a:r>
            <a:r>
              <a:rPr lang="it-IT" b="1" i="1" dirty="0">
                <a:solidFill>
                  <a:schemeClr val="accent6">
                    <a:lumMod val="75000"/>
                  </a:schemeClr>
                </a:solidFill>
                <a:latin typeface="Times New Roman" panose="02020603050405020304" pitchFamily="18" charset="0"/>
                <a:cs typeface="Times New Roman" panose="02020603050405020304" pitchFamily="18" charset="0"/>
              </a:rPr>
              <a:t>servizi ambulatoriali</a:t>
            </a:r>
            <a:r>
              <a:rPr lang="it-IT" dirty="0">
                <a:latin typeface="Times New Roman" panose="02020603050405020304" pitchFamily="18" charset="0"/>
                <a:cs typeface="Times New Roman" panose="02020603050405020304" pitchFamily="18" charset="0"/>
              </a:rPr>
              <a:t>).</a:t>
            </a:r>
          </a:p>
        </p:txBody>
      </p:sp>
      <p:sp>
        <p:nvSpPr>
          <p:cNvPr id="11" name="Rettangolo 10">
            <a:extLst>
              <a:ext uri="{FF2B5EF4-FFF2-40B4-BE49-F238E27FC236}">
                <a16:creationId xmlns:a16="http://schemas.microsoft.com/office/drawing/2014/main" id="{308AE151-6A19-4CBB-B8E3-573F732EC1F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2" name="CasellaDiTesto 11">
            <a:extLst>
              <a:ext uri="{FF2B5EF4-FFF2-40B4-BE49-F238E27FC236}">
                <a16:creationId xmlns:a16="http://schemas.microsoft.com/office/drawing/2014/main" id="{86694B35-E361-4D44-A3E7-8341ACF5BEBF}"/>
              </a:ext>
            </a:extLst>
          </p:cNvPr>
          <p:cNvSpPr txBox="1"/>
          <p:nvPr/>
        </p:nvSpPr>
        <p:spPr>
          <a:xfrm>
            <a:off x="3514433" y="389893"/>
            <a:ext cx="5000911" cy="400110"/>
          </a:xfrm>
          <a:prstGeom prst="rect">
            <a:avLst/>
          </a:prstGeom>
          <a:noFill/>
          <a:effectLst/>
        </p:spPr>
        <p:txBody>
          <a:bodyPr wrap="square" rtlCol="0">
            <a:spAutoFit/>
          </a:bodyPr>
          <a:lstStyle/>
          <a:p>
            <a:pPr algn="ctr"/>
            <a:r>
              <a:rPr lang="it-IT" sz="2000" dirty="0">
                <a:solidFill>
                  <a:schemeClr val="bg1"/>
                </a:solidFill>
                <a:latin typeface="Times New Roman" panose="02020603050405020304" pitchFamily="18" charset="0"/>
                <a:cs typeface="Times New Roman" panose="02020603050405020304" pitchFamily="18" charset="0"/>
              </a:rPr>
              <a:t>Le strutture sanitarie secondo il DPR 151/2011</a:t>
            </a:r>
          </a:p>
        </p:txBody>
      </p:sp>
      <p:sp>
        <p:nvSpPr>
          <p:cNvPr id="2" name="Rettangolo 1">
            <a:extLst>
              <a:ext uri="{FF2B5EF4-FFF2-40B4-BE49-F238E27FC236}">
                <a16:creationId xmlns:a16="http://schemas.microsoft.com/office/drawing/2014/main" id="{73412780-7C45-4560-BBE2-6869601B4BBF}"/>
              </a:ext>
            </a:extLst>
          </p:cNvPr>
          <p:cNvSpPr/>
          <p:nvPr/>
        </p:nvSpPr>
        <p:spPr>
          <a:xfrm>
            <a:off x="386603" y="5549210"/>
            <a:ext cx="4572000" cy="646331"/>
          </a:xfrm>
          <a:prstGeom prst="rect">
            <a:avLst/>
          </a:prstGeom>
        </p:spPr>
        <p:txBody>
          <a:bodyPr wrap="square">
            <a:spAutoFit/>
          </a:bodyPr>
          <a:lstStyle/>
          <a:p>
            <a:pPr algn="ctr"/>
            <a:r>
              <a:rPr lang="it-IT" b="1" u="sng" dirty="0">
                <a:latin typeface="Times New Roman" panose="02020603050405020304" pitchFamily="18" charset="0"/>
                <a:cs typeface="Times New Roman" panose="02020603050405020304" pitchFamily="18" charset="0"/>
              </a:rPr>
              <a:t>l’attività non rientra nel campo di applicazione del DM 03/08/2015 </a:t>
            </a:r>
          </a:p>
        </p:txBody>
      </p:sp>
      <p:sp>
        <p:nvSpPr>
          <p:cNvPr id="19" name="Rettangolo 18">
            <a:extLst>
              <a:ext uri="{FF2B5EF4-FFF2-40B4-BE49-F238E27FC236}">
                <a16:creationId xmlns:a16="http://schemas.microsoft.com/office/drawing/2014/main" id="{007D967D-F2D2-480D-9A3F-9C6E3139E60C}"/>
              </a:ext>
            </a:extLst>
          </p:cNvPr>
          <p:cNvSpPr/>
          <p:nvPr/>
        </p:nvSpPr>
        <p:spPr>
          <a:xfrm>
            <a:off x="1228165" y="3904067"/>
            <a:ext cx="7037294" cy="1072124"/>
          </a:xfrm>
          <a:prstGeom prst="rect">
            <a:avLst/>
          </a:pr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1" name="Rettangolo 20">
            <a:extLst>
              <a:ext uri="{FF2B5EF4-FFF2-40B4-BE49-F238E27FC236}">
                <a16:creationId xmlns:a16="http://schemas.microsoft.com/office/drawing/2014/main" id="{46C3AF02-D8DD-4C82-BAB7-58F87F837D0C}"/>
              </a:ext>
            </a:extLst>
          </p:cNvPr>
          <p:cNvSpPr/>
          <p:nvPr/>
        </p:nvSpPr>
        <p:spPr>
          <a:xfrm>
            <a:off x="1228165" y="3000797"/>
            <a:ext cx="7037294" cy="863265"/>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8" name="Parentesi graffa aperta 17">
            <a:extLst>
              <a:ext uri="{FF2B5EF4-FFF2-40B4-BE49-F238E27FC236}">
                <a16:creationId xmlns:a16="http://schemas.microsoft.com/office/drawing/2014/main" id="{8E353732-9EDB-41EF-909F-1562A35AD74D}"/>
              </a:ext>
            </a:extLst>
          </p:cNvPr>
          <p:cNvSpPr/>
          <p:nvPr/>
        </p:nvSpPr>
        <p:spPr>
          <a:xfrm>
            <a:off x="4467845" y="5414126"/>
            <a:ext cx="242754" cy="1063188"/>
          </a:xfrm>
          <a:prstGeom prst="leftBrace">
            <a:avLst>
              <a:gd name="adj1" fmla="val 35493"/>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3" name="Rettangolo 22">
            <a:extLst>
              <a:ext uri="{FF2B5EF4-FFF2-40B4-BE49-F238E27FC236}">
                <a16:creationId xmlns:a16="http://schemas.microsoft.com/office/drawing/2014/main" id="{0EF0E051-B680-4DC3-A0CC-6C79297516D4}"/>
              </a:ext>
            </a:extLst>
          </p:cNvPr>
          <p:cNvSpPr/>
          <p:nvPr/>
        </p:nvSpPr>
        <p:spPr>
          <a:xfrm>
            <a:off x="4655545" y="5410710"/>
            <a:ext cx="3839197" cy="923330"/>
          </a:xfrm>
          <a:prstGeom prst="rect">
            <a:avLst/>
          </a:prstGeom>
        </p:spPr>
        <p:txBody>
          <a:bodyPr wrap="square">
            <a:spAutoFit/>
          </a:bodyPr>
          <a:lstStyle/>
          <a:p>
            <a:r>
              <a:rPr lang="it-IT" dirty="0">
                <a:latin typeface="Times New Roman" panose="02020603050405020304" pitchFamily="18" charset="0"/>
                <a:cs typeface="Times New Roman" panose="02020603050405020304" pitchFamily="18" charset="0"/>
              </a:rPr>
              <a:t>- numero posti letto &lt; 25</a:t>
            </a:r>
          </a:p>
          <a:p>
            <a:pPr marL="285750" indent="-285750">
              <a:buFontTx/>
              <a:buChar char="-"/>
            </a:pPr>
            <a:endParaRPr lang="it-IT" dirty="0">
              <a:latin typeface="Times New Roman" panose="02020603050405020304" pitchFamily="18" charset="0"/>
              <a:cs typeface="Times New Roman" panose="02020603050405020304" pitchFamily="18" charset="0"/>
            </a:endParaRPr>
          </a:p>
          <a:p>
            <a:r>
              <a:rPr lang="it-IT" dirty="0">
                <a:latin typeface="Times New Roman" panose="02020603050405020304" pitchFamily="18" charset="0"/>
                <a:cs typeface="Times New Roman" panose="02020603050405020304" pitchFamily="18" charset="0"/>
              </a:rPr>
              <a:t>- superficie complessiva &lt; 500 m</a:t>
            </a:r>
            <a:r>
              <a:rPr lang="it-IT" baseline="30000" dirty="0">
                <a:latin typeface="Times New Roman" panose="02020603050405020304" pitchFamily="18" charset="0"/>
                <a:cs typeface="Times New Roman" panose="02020603050405020304" pitchFamily="18" charset="0"/>
              </a:rPr>
              <a:t>2</a:t>
            </a:r>
          </a:p>
        </p:txBody>
      </p:sp>
      <p:sp>
        <p:nvSpPr>
          <p:cNvPr id="6" name="PB">
            <a:extLst>
              <a:ext uri="{FF2B5EF4-FFF2-40B4-BE49-F238E27FC236}">
                <a16:creationId xmlns:a16="http://schemas.microsoft.com/office/drawing/2014/main" id="{0D790164-128D-83ED-1E7D-E232C843D959}"/>
              </a:ext>
            </a:extLst>
          </p:cNvPr>
          <p:cNvSpPr/>
          <p:nvPr/>
        </p:nvSpPr>
        <p:spPr>
          <a:xfrm>
            <a:off x="0" y="6705600"/>
            <a:ext cx="53094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52942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ttangolo con angoli arrotondati 17">
            <a:extLst>
              <a:ext uri="{FF2B5EF4-FFF2-40B4-BE49-F238E27FC236}">
                <a16:creationId xmlns:a16="http://schemas.microsoft.com/office/drawing/2014/main" id="{DA86A1E1-35F2-4BE9-A50F-04BB46C31CE6}"/>
              </a:ext>
            </a:extLst>
          </p:cNvPr>
          <p:cNvSpPr/>
          <p:nvPr/>
        </p:nvSpPr>
        <p:spPr>
          <a:xfrm>
            <a:off x="612338" y="5342651"/>
            <a:ext cx="7886699" cy="584775"/>
          </a:xfrm>
          <a:prstGeom prst="roundRect">
            <a:avLst/>
          </a:prstGeom>
          <a:solidFill>
            <a:srgbClr val="A20E0E">
              <a:alpha val="3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1600" dirty="0">
                <a:solidFill>
                  <a:schemeClr val="tx1"/>
                </a:solidFill>
                <a:latin typeface="Times New Roman" panose="02020603050405020304" pitchFamily="18" charset="0"/>
                <a:cs typeface="Times New Roman" panose="02020603050405020304" pitchFamily="18" charset="0"/>
              </a:rPr>
              <a:t>strutture</a:t>
            </a:r>
            <a:r>
              <a:rPr lang="it-IT" sz="1600" b="1" dirty="0">
                <a:solidFill>
                  <a:schemeClr val="tx1"/>
                </a:solidFill>
                <a:latin typeface="Times New Roman" panose="02020603050405020304" pitchFamily="18" charset="0"/>
                <a:cs typeface="Times New Roman" panose="02020603050405020304" pitchFamily="18" charset="0"/>
              </a:rPr>
              <a:t> </a:t>
            </a:r>
            <a:r>
              <a:rPr lang="it-IT" sz="1600" dirty="0">
                <a:solidFill>
                  <a:schemeClr val="tx1"/>
                </a:solidFill>
                <a:latin typeface="Times New Roman" panose="02020603050405020304" pitchFamily="18" charset="0"/>
                <a:cs typeface="Times New Roman" panose="02020603050405020304" pitchFamily="18" charset="0"/>
              </a:rPr>
              <a:t>con</a:t>
            </a:r>
            <a:r>
              <a:rPr lang="it-IT" sz="1600" b="1" dirty="0">
                <a:solidFill>
                  <a:schemeClr val="tx1"/>
                </a:solidFill>
                <a:latin typeface="Times New Roman" panose="02020603050405020304" pitchFamily="18" charset="0"/>
                <a:cs typeface="Times New Roman" panose="02020603050405020304" pitchFamily="18" charset="0"/>
              </a:rPr>
              <a:t> </a:t>
            </a:r>
            <a:r>
              <a:rPr lang="it-IT" sz="1600" b="1" i="1" dirty="0">
                <a:solidFill>
                  <a:srgbClr val="C00000"/>
                </a:solidFill>
                <a:latin typeface="Times New Roman" panose="02020603050405020304" pitchFamily="18" charset="0"/>
                <a:cs typeface="Times New Roman" panose="02020603050405020304" pitchFamily="18" charset="0"/>
              </a:rPr>
              <a:t>più di 100 posti letto</a:t>
            </a:r>
            <a:r>
              <a:rPr lang="it-IT" sz="1600" dirty="0">
                <a:latin typeface="Times New Roman" panose="02020603050405020304" pitchFamily="18" charset="0"/>
                <a:cs typeface="Times New Roman" panose="02020603050405020304" pitchFamily="18" charset="0"/>
              </a:rPr>
              <a:t> </a:t>
            </a:r>
            <a:r>
              <a:rPr lang="it-IT" sz="1600" dirty="0">
                <a:solidFill>
                  <a:schemeClr val="tx1"/>
                </a:solidFill>
                <a:latin typeface="Times New Roman" panose="02020603050405020304" pitchFamily="18" charset="0"/>
                <a:cs typeface="Times New Roman" panose="02020603050405020304" pitchFamily="18" charset="0"/>
              </a:rPr>
              <a:t>che  erogano prestazioni di ricovero ospedaliero e/o residenziale a ciclo continuativo e/o  diurno e le case di riposo per anziani </a:t>
            </a:r>
            <a:r>
              <a:rPr lang="it-IT" sz="1600" b="1" dirty="0">
                <a:solidFill>
                  <a:schemeClr val="tx1"/>
                </a:solidFill>
                <a:latin typeface="Times New Roman" panose="02020603050405020304" pitchFamily="18" charset="0"/>
                <a:cs typeface="Times New Roman" panose="02020603050405020304" pitchFamily="18" charset="0"/>
              </a:rPr>
              <a:t>(68.5.C)</a:t>
            </a:r>
            <a:r>
              <a:rPr lang="it-IT" sz="1600" dirty="0">
                <a:solidFill>
                  <a:schemeClr val="tx1"/>
                </a:solidFill>
                <a:latin typeface="Times New Roman" panose="02020603050405020304" pitchFamily="18" charset="0"/>
                <a:cs typeface="Times New Roman" panose="02020603050405020304" pitchFamily="18" charset="0"/>
              </a:rPr>
              <a:t>.</a:t>
            </a:r>
          </a:p>
        </p:txBody>
      </p:sp>
      <p:sp>
        <p:nvSpPr>
          <p:cNvPr id="17" name="Rettangolo con angoli arrotondati 16">
            <a:extLst>
              <a:ext uri="{FF2B5EF4-FFF2-40B4-BE49-F238E27FC236}">
                <a16:creationId xmlns:a16="http://schemas.microsoft.com/office/drawing/2014/main" id="{93B2728E-DE79-4601-8A09-FB44C18F0071}"/>
              </a:ext>
            </a:extLst>
          </p:cNvPr>
          <p:cNvSpPr/>
          <p:nvPr/>
        </p:nvSpPr>
        <p:spPr>
          <a:xfrm>
            <a:off x="628645" y="3611034"/>
            <a:ext cx="7886699" cy="1077218"/>
          </a:xfrm>
          <a:prstGeom prst="roundRect">
            <a:avLst/>
          </a:prstGeom>
          <a:solidFill>
            <a:schemeClr val="accent4">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1600" dirty="0">
                <a:solidFill>
                  <a:schemeClr val="tx1"/>
                </a:solidFill>
                <a:latin typeface="Times New Roman" panose="02020603050405020304" pitchFamily="18" charset="0"/>
                <a:cs typeface="Times New Roman" panose="02020603050405020304" pitchFamily="18" charset="0"/>
              </a:rPr>
              <a:t>strutture con una capacità da </a:t>
            </a:r>
            <a:r>
              <a:rPr lang="it-IT" sz="1600" b="1" i="1" dirty="0">
                <a:solidFill>
                  <a:srgbClr val="C00000"/>
                </a:solidFill>
                <a:latin typeface="Times New Roman" panose="02020603050405020304" pitchFamily="18" charset="0"/>
                <a:cs typeface="Times New Roman" panose="02020603050405020304" pitchFamily="18" charset="0"/>
              </a:rPr>
              <a:t>51 a 100 posti  letto</a:t>
            </a:r>
            <a:r>
              <a:rPr lang="it-IT" sz="1600" dirty="0">
                <a:solidFill>
                  <a:schemeClr val="tx1"/>
                </a:solidFill>
                <a:latin typeface="Times New Roman" panose="02020603050405020304" pitchFamily="18" charset="0"/>
                <a:cs typeface="Times New Roman" panose="02020603050405020304" pitchFamily="18" charset="0"/>
              </a:rPr>
              <a:t> che erogano prestazioni di ricovero ospedaliero e/o residenziale a ciclo  continuativo e/o diurno e le case di riposo per anziani (</a:t>
            </a:r>
            <a:r>
              <a:rPr lang="it-IT" sz="1600" b="1" dirty="0">
                <a:solidFill>
                  <a:schemeClr val="tx1"/>
                </a:solidFill>
                <a:latin typeface="Times New Roman" panose="02020603050405020304" pitchFamily="18" charset="0"/>
                <a:cs typeface="Times New Roman" panose="02020603050405020304" pitchFamily="18" charset="0"/>
              </a:rPr>
              <a:t>68.3.B</a:t>
            </a:r>
            <a:r>
              <a:rPr lang="it-IT" sz="1600" dirty="0">
                <a:solidFill>
                  <a:schemeClr val="tx1"/>
                </a:solidFill>
                <a:latin typeface="Times New Roman" panose="02020603050405020304" pitchFamily="18" charset="0"/>
                <a:cs typeface="Times New Roman" panose="02020603050405020304" pitchFamily="18" charset="0"/>
              </a:rPr>
              <a:t>) e le strutture riabilitative,  di diagnostica strumentale e di laboratori con </a:t>
            </a:r>
            <a:r>
              <a:rPr lang="it-IT" sz="1600" b="1" i="1" dirty="0">
                <a:solidFill>
                  <a:schemeClr val="accent6">
                    <a:lumMod val="75000"/>
                  </a:schemeClr>
                </a:solidFill>
                <a:latin typeface="Times New Roman" panose="02020603050405020304" pitchFamily="18" charset="0"/>
                <a:cs typeface="Times New Roman" panose="02020603050405020304" pitchFamily="18" charset="0"/>
              </a:rPr>
              <a:t>superficie superiore ai 1000 mq</a:t>
            </a:r>
            <a:r>
              <a:rPr lang="it-IT" sz="1600" dirty="0">
                <a:latin typeface="Times New Roman" panose="02020603050405020304" pitchFamily="18" charset="0"/>
                <a:cs typeface="Times New Roman" panose="02020603050405020304" pitchFamily="18" charset="0"/>
              </a:rPr>
              <a:t> </a:t>
            </a:r>
            <a:r>
              <a:rPr lang="it-IT" sz="1600" dirty="0">
                <a:solidFill>
                  <a:schemeClr val="tx1"/>
                </a:solidFill>
                <a:latin typeface="Times New Roman" panose="02020603050405020304" pitchFamily="18" charset="0"/>
                <a:cs typeface="Times New Roman" panose="02020603050405020304" pitchFamily="18" charset="0"/>
              </a:rPr>
              <a:t>(</a:t>
            </a:r>
            <a:r>
              <a:rPr lang="it-IT" sz="1600" b="1" dirty="0">
                <a:solidFill>
                  <a:schemeClr val="tx1"/>
                </a:solidFill>
                <a:latin typeface="Times New Roman" panose="02020603050405020304" pitchFamily="18" charset="0"/>
                <a:cs typeface="Times New Roman" panose="02020603050405020304" pitchFamily="18" charset="0"/>
              </a:rPr>
              <a:t>68.4.B</a:t>
            </a:r>
            <a:r>
              <a:rPr lang="it-IT" sz="1600" dirty="0">
                <a:solidFill>
                  <a:schemeClr val="tx1"/>
                </a:solidFill>
                <a:latin typeface="Times New Roman" panose="02020603050405020304" pitchFamily="18" charset="0"/>
                <a:cs typeface="Times New Roman" panose="02020603050405020304" pitchFamily="18" charset="0"/>
              </a:rPr>
              <a:t>).</a:t>
            </a:r>
          </a:p>
        </p:txBody>
      </p:sp>
      <p:sp>
        <p:nvSpPr>
          <p:cNvPr id="16" name="Rettangolo con angoli arrotondati 15">
            <a:extLst>
              <a:ext uri="{FF2B5EF4-FFF2-40B4-BE49-F238E27FC236}">
                <a16:creationId xmlns:a16="http://schemas.microsoft.com/office/drawing/2014/main" id="{EA4C10F6-BEBD-4BB5-B904-7B6758CB8721}"/>
              </a:ext>
            </a:extLst>
          </p:cNvPr>
          <p:cNvSpPr/>
          <p:nvPr/>
        </p:nvSpPr>
        <p:spPr>
          <a:xfrm>
            <a:off x="628645" y="2020264"/>
            <a:ext cx="7886699" cy="1077218"/>
          </a:xfrm>
          <a:prstGeom prst="roundRect">
            <a:avLst/>
          </a:prstGeom>
          <a:solidFill>
            <a:schemeClr val="accent6">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sz="1600" dirty="0">
                <a:solidFill>
                  <a:schemeClr val="tx1"/>
                </a:solidFill>
                <a:latin typeface="Times New Roman" panose="02020603050405020304" pitchFamily="18" charset="0"/>
                <a:cs typeface="Times New Roman" panose="02020603050405020304" pitchFamily="18" charset="0"/>
              </a:rPr>
              <a:t>strutture sanitarie con dotazione da </a:t>
            </a:r>
            <a:r>
              <a:rPr lang="it-IT" sz="1600" b="1" i="1" dirty="0">
                <a:solidFill>
                  <a:srgbClr val="B41010"/>
                </a:solidFill>
                <a:latin typeface="Times New Roman" panose="02020603050405020304" pitchFamily="18" charset="0"/>
                <a:cs typeface="Times New Roman" panose="02020603050405020304" pitchFamily="18" charset="0"/>
              </a:rPr>
              <a:t>26 a 50 posti  letto</a:t>
            </a:r>
            <a:r>
              <a:rPr lang="it-IT" sz="1600" dirty="0">
                <a:latin typeface="Times New Roman" panose="02020603050405020304" pitchFamily="18" charset="0"/>
                <a:cs typeface="Times New Roman" panose="02020603050405020304" pitchFamily="18" charset="0"/>
              </a:rPr>
              <a:t> </a:t>
            </a:r>
            <a:r>
              <a:rPr lang="it-IT" sz="1600" dirty="0">
                <a:solidFill>
                  <a:schemeClr val="tx1"/>
                </a:solidFill>
                <a:latin typeface="Times New Roman" panose="02020603050405020304" pitchFamily="18" charset="0"/>
                <a:cs typeface="Times New Roman" panose="02020603050405020304" pitchFamily="18" charset="0"/>
              </a:rPr>
              <a:t>che erogano prestazioni di ricovero ospedaliero e/o residenziale a ciclo  continuativo e/o diurno e le case di riposo per anziani (</a:t>
            </a:r>
            <a:r>
              <a:rPr lang="it-IT" sz="1600" b="1" dirty="0">
                <a:solidFill>
                  <a:schemeClr val="tx1"/>
                </a:solidFill>
                <a:latin typeface="Times New Roman" panose="02020603050405020304" pitchFamily="18" charset="0"/>
                <a:cs typeface="Times New Roman" panose="02020603050405020304" pitchFamily="18" charset="0"/>
              </a:rPr>
              <a:t>68.1.A</a:t>
            </a:r>
            <a:r>
              <a:rPr lang="it-IT" sz="1600" dirty="0">
                <a:solidFill>
                  <a:schemeClr val="tx1"/>
                </a:solidFill>
                <a:latin typeface="Times New Roman" panose="02020603050405020304" pitchFamily="18" charset="0"/>
                <a:cs typeface="Times New Roman" panose="02020603050405020304" pitchFamily="18" charset="0"/>
              </a:rPr>
              <a:t>); nella stessa categoria  sono inserite anche le strutture riabilitative, di diagnostica strumentale e di laboratori  di</a:t>
            </a:r>
            <a:r>
              <a:rPr lang="it-IT" sz="1600" b="1" dirty="0">
                <a:solidFill>
                  <a:schemeClr val="tx1"/>
                </a:solidFill>
                <a:latin typeface="Times New Roman" panose="02020603050405020304" pitchFamily="18" charset="0"/>
                <a:cs typeface="Times New Roman" panose="02020603050405020304" pitchFamily="18" charset="0"/>
              </a:rPr>
              <a:t> </a:t>
            </a:r>
            <a:r>
              <a:rPr lang="it-IT" sz="1600" b="1" i="1" dirty="0">
                <a:solidFill>
                  <a:schemeClr val="accent6">
                    <a:lumMod val="75000"/>
                  </a:schemeClr>
                </a:solidFill>
                <a:latin typeface="Times New Roman" panose="02020603050405020304" pitchFamily="18" charset="0"/>
                <a:cs typeface="Times New Roman" panose="02020603050405020304" pitchFamily="18" charset="0"/>
              </a:rPr>
              <a:t>superficie compresa tra 500 mq e 1000 mq</a:t>
            </a:r>
            <a:r>
              <a:rPr lang="it-IT" sz="1600" b="1" dirty="0">
                <a:solidFill>
                  <a:schemeClr val="accent6">
                    <a:lumMod val="75000"/>
                  </a:schemeClr>
                </a:solidFill>
                <a:latin typeface="Times New Roman" panose="02020603050405020304" pitchFamily="18" charset="0"/>
                <a:cs typeface="Times New Roman" panose="02020603050405020304" pitchFamily="18" charset="0"/>
              </a:rPr>
              <a:t> </a:t>
            </a:r>
            <a:r>
              <a:rPr lang="it-IT" sz="1600" b="1" dirty="0">
                <a:solidFill>
                  <a:schemeClr val="tx1"/>
                </a:solidFill>
                <a:latin typeface="Times New Roman" panose="02020603050405020304" pitchFamily="18" charset="0"/>
                <a:cs typeface="Times New Roman" panose="02020603050405020304" pitchFamily="18" charset="0"/>
              </a:rPr>
              <a:t>(68.2.A).</a:t>
            </a:r>
          </a:p>
        </p:txBody>
      </p:sp>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514433" y="389893"/>
            <a:ext cx="5000911" cy="400110"/>
          </a:xfrm>
          <a:prstGeom prst="rect">
            <a:avLst/>
          </a:prstGeom>
          <a:noFill/>
          <a:effectLst/>
        </p:spPr>
        <p:txBody>
          <a:bodyPr wrap="square" rtlCol="0">
            <a:spAutoFit/>
          </a:bodyPr>
          <a:lstStyle/>
          <a:p>
            <a:pPr algn="ctr"/>
            <a:r>
              <a:rPr lang="it-IT" sz="2000" dirty="0">
                <a:solidFill>
                  <a:schemeClr val="bg1"/>
                </a:solidFill>
                <a:latin typeface="Times New Roman" panose="02020603050405020304" pitchFamily="18" charset="0"/>
                <a:cs typeface="Times New Roman" panose="02020603050405020304" pitchFamily="18" charset="0"/>
              </a:rPr>
              <a:t>Le strutture sanitarie secondo il DPR 151/2011</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5" name="Rettangolo 14">
            <a:extLst>
              <a:ext uri="{FF2B5EF4-FFF2-40B4-BE49-F238E27FC236}">
                <a16:creationId xmlns:a16="http://schemas.microsoft.com/office/drawing/2014/main" id="{94B741D4-5A10-422B-B997-BF79F8E523F2}"/>
              </a:ext>
            </a:extLst>
          </p:cNvPr>
          <p:cNvSpPr/>
          <p:nvPr/>
        </p:nvSpPr>
        <p:spPr>
          <a:xfrm>
            <a:off x="530287" y="947355"/>
            <a:ext cx="8050804" cy="646331"/>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CATEGORIE delle Strutture Sanitarie </a:t>
            </a:r>
          </a:p>
          <a:p>
            <a:pPr algn="ctr"/>
            <a:r>
              <a:rPr lang="it-IT" b="1" dirty="0">
                <a:solidFill>
                  <a:srgbClr val="B41010"/>
                </a:solidFill>
                <a:latin typeface="Times New Roman" panose="02020603050405020304" pitchFamily="18" charset="0"/>
                <a:cs typeface="Times New Roman" panose="02020603050405020304" pitchFamily="18" charset="0"/>
              </a:rPr>
              <a:t>secondo il DPR 151/2011</a:t>
            </a:r>
          </a:p>
        </p:txBody>
      </p:sp>
      <p:sp>
        <p:nvSpPr>
          <p:cNvPr id="2" name="Rettangolo 1">
            <a:extLst>
              <a:ext uri="{FF2B5EF4-FFF2-40B4-BE49-F238E27FC236}">
                <a16:creationId xmlns:a16="http://schemas.microsoft.com/office/drawing/2014/main" id="{201291E1-869C-415E-BB5D-3E16F3788BD4}"/>
              </a:ext>
            </a:extLst>
          </p:cNvPr>
          <p:cNvSpPr/>
          <p:nvPr/>
        </p:nvSpPr>
        <p:spPr>
          <a:xfrm>
            <a:off x="628645" y="1651822"/>
            <a:ext cx="1659493" cy="369332"/>
          </a:xfrm>
          <a:prstGeom prst="rect">
            <a:avLst/>
          </a:prstGeom>
        </p:spPr>
        <p:txBody>
          <a:bodyPr wrap="none">
            <a:spAutoFit/>
          </a:bodyPr>
          <a:lstStyle/>
          <a:p>
            <a:pPr algn="just"/>
            <a:r>
              <a:rPr lang="it-IT" b="1" dirty="0">
                <a:solidFill>
                  <a:schemeClr val="accent6">
                    <a:lumMod val="75000"/>
                  </a:schemeClr>
                </a:solidFill>
                <a:latin typeface="Times New Roman" panose="02020603050405020304" pitchFamily="18" charset="0"/>
                <a:cs typeface="Times New Roman" panose="02020603050405020304" pitchFamily="18" charset="0"/>
              </a:rPr>
              <a:t>“Categoria A”</a:t>
            </a:r>
            <a:r>
              <a:rPr lang="it-IT" dirty="0">
                <a:solidFill>
                  <a:schemeClr val="accent6">
                    <a:lumMod val="75000"/>
                  </a:schemeClr>
                </a:solidFill>
                <a:latin typeface="Times New Roman" panose="02020603050405020304" pitchFamily="18" charset="0"/>
                <a:cs typeface="Times New Roman" panose="02020603050405020304" pitchFamily="18" charset="0"/>
              </a:rPr>
              <a:t> </a:t>
            </a:r>
          </a:p>
        </p:txBody>
      </p:sp>
      <p:sp>
        <p:nvSpPr>
          <p:cNvPr id="3" name="Rettangolo 2">
            <a:extLst>
              <a:ext uri="{FF2B5EF4-FFF2-40B4-BE49-F238E27FC236}">
                <a16:creationId xmlns:a16="http://schemas.microsoft.com/office/drawing/2014/main" id="{2171F15E-71A2-42D6-A995-62831590C890}"/>
              </a:ext>
            </a:extLst>
          </p:cNvPr>
          <p:cNvSpPr/>
          <p:nvPr/>
        </p:nvSpPr>
        <p:spPr>
          <a:xfrm>
            <a:off x="628645" y="3228590"/>
            <a:ext cx="1659493" cy="369332"/>
          </a:xfrm>
          <a:prstGeom prst="rect">
            <a:avLst/>
          </a:prstGeom>
        </p:spPr>
        <p:txBody>
          <a:bodyPr wrap="square">
            <a:spAutoFit/>
          </a:bodyPr>
          <a:lstStyle/>
          <a:p>
            <a:r>
              <a:rPr lang="it-IT" b="1" dirty="0">
                <a:solidFill>
                  <a:schemeClr val="accent2"/>
                </a:solidFill>
                <a:latin typeface="Times New Roman" panose="02020603050405020304" pitchFamily="18" charset="0"/>
                <a:cs typeface="Times New Roman" panose="02020603050405020304" pitchFamily="18" charset="0"/>
              </a:rPr>
              <a:t>“Categoria B” </a:t>
            </a:r>
            <a:endParaRPr lang="it-IT" dirty="0">
              <a:latin typeface="Times New Roman" panose="02020603050405020304" pitchFamily="18" charset="0"/>
              <a:cs typeface="Times New Roman" panose="02020603050405020304" pitchFamily="18" charset="0"/>
            </a:endParaRPr>
          </a:p>
        </p:txBody>
      </p:sp>
      <p:sp>
        <p:nvSpPr>
          <p:cNvPr id="8" name="Rettangolo 7">
            <a:extLst>
              <a:ext uri="{FF2B5EF4-FFF2-40B4-BE49-F238E27FC236}">
                <a16:creationId xmlns:a16="http://schemas.microsoft.com/office/drawing/2014/main" id="{91AFA5C3-C04B-43A3-9AD5-659993203739}"/>
              </a:ext>
            </a:extLst>
          </p:cNvPr>
          <p:cNvSpPr/>
          <p:nvPr/>
        </p:nvSpPr>
        <p:spPr>
          <a:xfrm>
            <a:off x="612338" y="4954120"/>
            <a:ext cx="1672253" cy="369332"/>
          </a:xfrm>
          <a:prstGeom prst="rect">
            <a:avLst/>
          </a:prstGeom>
        </p:spPr>
        <p:txBody>
          <a:bodyPr wrap="none">
            <a:spAutoFit/>
          </a:bodyPr>
          <a:lstStyle/>
          <a:p>
            <a:r>
              <a:rPr lang="it-IT" b="1" dirty="0">
                <a:solidFill>
                  <a:srgbClr val="FF0000"/>
                </a:solidFill>
                <a:latin typeface="Times New Roman" panose="02020603050405020304" pitchFamily="18" charset="0"/>
                <a:cs typeface="Times New Roman" panose="02020603050405020304" pitchFamily="18" charset="0"/>
              </a:rPr>
              <a:t>“Categoria C” </a:t>
            </a:r>
            <a:endParaRPr lang="it-IT" dirty="0">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89384BA0-954E-021A-B13B-779DCDCF0D60}"/>
              </a:ext>
            </a:extLst>
          </p:cNvPr>
          <p:cNvSpPr/>
          <p:nvPr/>
        </p:nvSpPr>
        <p:spPr>
          <a:xfrm>
            <a:off x="0" y="6705600"/>
            <a:ext cx="58993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59315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39" y="389893"/>
            <a:ext cx="5040604" cy="323165"/>
          </a:xfrm>
          <a:prstGeom prst="rect">
            <a:avLst/>
          </a:prstGeom>
          <a:noFill/>
          <a:effectLst/>
        </p:spPr>
        <p:txBody>
          <a:bodyPr wrap="square" rtlCol="0">
            <a:spAutoFit/>
          </a:bodyPr>
          <a:lstStyle/>
          <a:p>
            <a:pPr algn="ctr"/>
            <a:r>
              <a:rPr lang="it-IT" sz="1500" dirty="0">
                <a:solidFill>
                  <a:schemeClr val="bg1"/>
                </a:solidFill>
                <a:latin typeface="Times New Roman" panose="02020603050405020304" pitchFamily="18" charset="0"/>
                <a:cs typeface="Times New Roman" panose="02020603050405020304" pitchFamily="18" charset="0"/>
              </a:rPr>
              <a:t>Attività che non ricadono nelle categorie del DPR 151/2011</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35BEE7AC-369B-4823-A764-DB1390740CBE}"/>
              </a:ext>
            </a:extLst>
          </p:cNvPr>
          <p:cNvSpPr/>
          <p:nvPr/>
        </p:nvSpPr>
        <p:spPr>
          <a:xfrm>
            <a:off x="530031" y="1141110"/>
            <a:ext cx="7985312" cy="523220"/>
          </a:xfrm>
          <a:prstGeom prst="rect">
            <a:avLst/>
          </a:prstGeom>
        </p:spPr>
        <p:txBody>
          <a:bodyPr wrap="square">
            <a:spAutoFit/>
          </a:bodyPr>
          <a:lstStyle/>
          <a:p>
            <a:pPr algn="ctr"/>
            <a:r>
              <a:rPr lang="it-IT" sz="2800" b="1" dirty="0">
                <a:latin typeface="Times New Roman" panose="02020603050405020304" pitchFamily="18" charset="0"/>
                <a:cs typeface="Times New Roman" panose="02020603050405020304" pitchFamily="18" charset="0"/>
              </a:rPr>
              <a:t>E le altre strutture sanitarie … ?</a:t>
            </a:r>
          </a:p>
        </p:txBody>
      </p:sp>
      <p:pic>
        <p:nvPicPr>
          <p:cNvPr id="1030" name="Picture 6" descr="omino bianco con punto interrogativo.jpg">
            <a:extLst>
              <a:ext uri="{FF2B5EF4-FFF2-40B4-BE49-F238E27FC236}">
                <a16:creationId xmlns:a16="http://schemas.microsoft.com/office/drawing/2014/main" id="{63FC44A0-53D9-4848-9621-268E73B6D7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78513" y="934760"/>
            <a:ext cx="940097" cy="935919"/>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con angoli arrotondati 7">
            <a:extLst>
              <a:ext uri="{FF2B5EF4-FFF2-40B4-BE49-F238E27FC236}">
                <a16:creationId xmlns:a16="http://schemas.microsoft.com/office/drawing/2014/main" id="{05A0A137-0277-2E6D-BB36-1D012CA27EEC}"/>
              </a:ext>
            </a:extLst>
          </p:cNvPr>
          <p:cNvSpPr/>
          <p:nvPr/>
        </p:nvSpPr>
        <p:spPr>
          <a:xfrm>
            <a:off x="628649" y="1939062"/>
            <a:ext cx="7886693" cy="1116848"/>
          </a:xfrm>
          <a:prstGeom prst="roundRect">
            <a:avLst/>
          </a:prstGeom>
          <a:solidFill>
            <a:schemeClr val="accent5">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rgbClr val="C00000"/>
                </a:solidFill>
                <a:latin typeface="Times New Roman" panose="02020603050405020304" pitchFamily="18" charset="0"/>
                <a:cs typeface="Times New Roman" panose="02020603050405020304" pitchFamily="18" charset="0"/>
              </a:rPr>
              <a:t>1. </a:t>
            </a:r>
            <a:r>
              <a:rPr lang="it-IT" dirty="0">
                <a:solidFill>
                  <a:srgbClr val="C00000"/>
                </a:solidFill>
                <a:latin typeface="Times New Roman" panose="02020603050405020304" pitchFamily="18" charset="0"/>
                <a:cs typeface="Times New Roman" panose="02020603050405020304" pitchFamily="18" charset="0"/>
              </a:rPr>
              <a:t>Le </a:t>
            </a:r>
            <a:r>
              <a:rPr lang="it-IT" b="1" dirty="0">
                <a:solidFill>
                  <a:srgbClr val="C00000"/>
                </a:solidFill>
                <a:latin typeface="Times New Roman" panose="02020603050405020304" pitchFamily="18" charset="0"/>
                <a:cs typeface="Times New Roman" panose="02020603050405020304" pitchFamily="18" charset="0"/>
              </a:rPr>
              <a:t>strutture sanitarie </a:t>
            </a:r>
            <a:r>
              <a:rPr lang="it-IT" dirty="0">
                <a:solidFill>
                  <a:srgbClr val="C00000"/>
                </a:solidFill>
                <a:latin typeface="Times New Roman" panose="02020603050405020304" pitchFamily="18" charset="0"/>
                <a:cs typeface="Times New Roman" panose="02020603050405020304" pitchFamily="18" charset="0"/>
              </a:rPr>
              <a:t>che erogano prestazioni di ricovero ospedaliero e/o  residenziale a ciclo continuativo e/o diurno e le case di riposo per anziani </a:t>
            </a:r>
            <a:r>
              <a:rPr lang="it-IT" b="1" dirty="0">
                <a:solidFill>
                  <a:srgbClr val="C00000"/>
                </a:solidFill>
                <a:latin typeface="Times New Roman" panose="02020603050405020304" pitchFamily="18" charset="0"/>
                <a:cs typeface="Times New Roman" panose="02020603050405020304" pitchFamily="18" charset="0"/>
              </a:rPr>
              <a:t>con  dotazione fino a 25 posti letto … </a:t>
            </a:r>
            <a:r>
              <a:rPr lang="it-IT" dirty="0">
                <a:solidFill>
                  <a:srgbClr val="C00000"/>
                </a:solidFill>
                <a:latin typeface="Times New Roman" panose="02020603050405020304" pitchFamily="18" charset="0"/>
                <a:cs typeface="Times New Roman" panose="02020603050405020304" pitchFamily="18" charset="0"/>
              </a:rPr>
              <a:t>?</a:t>
            </a:r>
          </a:p>
        </p:txBody>
      </p:sp>
      <p:sp>
        <p:nvSpPr>
          <p:cNvPr id="10" name="Rettangolo con angoli arrotondati 9">
            <a:extLst>
              <a:ext uri="{FF2B5EF4-FFF2-40B4-BE49-F238E27FC236}">
                <a16:creationId xmlns:a16="http://schemas.microsoft.com/office/drawing/2014/main" id="{E061782A-4043-117A-8B94-270085406F29}"/>
              </a:ext>
            </a:extLst>
          </p:cNvPr>
          <p:cNvSpPr/>
          <p:nvPr/>
        </p:nvSpPr>
        <p:spPr>
          <a:xfrm>
            <a:off x="628648" y="4301452"/>
            <a:ext cx="7886694" cy="1116848"/>
          </a:xfrm>
          <a:prstGeom prst="roundRect">
            <a:avLst/>
          </a:prstGeom>
          <a:solidFill>
            <a:schemeClr val="accent5">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rgbClr val="B41010"/>
                </a:solidFill>
                <a:latin typeface="Times New Roman" panose="02020603050405020304" pitchFamily="18" charset="0"/>
                <a:cs typeface="Times New Roman" panose="02020603050405020304" pitchFamily="18" charset="0"/>
              </a:rPr>
              <a:t>2. Le strutture riabilitative, di diagnostica strumentale e di laboratori di superficie  inferiore a 500 mq … ?</a:t>
            </a:r>
          </a:p>
        </p:txBody>
      </p:sp>
      <p:sp>
        <p:nvSpPr>
          <p:cNvPr id="11" name="Rettangolo con angoli arrotondati 10">
            <a:extLst>
              <a:ext uri="{FF2B5EF4-FFF2-40B4-BE49-F238E27FC236}">
                <a16:creationId xmlns:a16="http://schemas.microsoft.com/office/drawing/2014/main" id="{65F72DA7-86E6-4A68-2134-371BD8938839}"/>
              </a:ext>
            </a:extLst>
          </p:cNvPr>
          <p:cNvSpPr/>
          <p:nvPr/>
        </p:nvSpPr>
        <p:spPr>
          <a:xfrm>
            <a:off x="628647" y="3124293"/>
            <a:ext cx="7886693" cy="1116848"/>
          </a:xfrm>
          <a:prstGeom prst="roundRect">
            <a:avLst/>
          </a:prstGeom>
          <a:solidFill>
            <a:schemeClr val="accent5">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latin typeface="Times New Roman" panose="02020603050405020304" pitchFamily="18" charset="0"/>
                <a:cs typeface="Times New Roman" panose="02020603050405020304" pitchFamily="18" charset="0"/>
              </a:rPr>
              <a:t>1. Le strutture con meno di 25 posti letto devono fare riferimento alle disposizioni della regola tecnica orizzontale D.M. del 3 agosto 2015</a:t>
            </a:r>
            <a:endParaRPr lang="it-IT" dirty="0">
              <a:solidFill>
                <a:schemeClr val="tx1"/>
              </a:solidFill>
              <a:latin typeface="Times New Roman" panose="02020603050405020304" pitchFamily="18" charset="0"/>
              <a:cs typeface="Times New Roman" panose="02020603050405020304" pitchFamily="18" charset="0"/>
            </a:endParaRPr>
          </a:p>
        </p:txBody>
      </p:sp>
      <p:sp>
        <p:nvSpPr>
          <p:cNvPr id="12" name="Rettangolo con angoli arrotondati 11">
            <a:extLst>
              <a:ext uri="{FF2B5EF4-FFF2-40B4-BE49-F238E27FC236}">
                <a16:creationId xmlns:a16="http://schemas.microsoft.com/office/drawing/2014/main" id="{F57339BB-B6FA-15D3-31D7-44D0B9018071}"/>
              </a:ext>
            </a:extLst>
          </p:cNvPr>
          <p:cNvSpPr/>
          <p:nvPr/>
        </p:nvSpPr>
        <p:spPr>
          <a:xfrm>
            <a:off x="628647" y="5478611"/>
            <a:ext cx="7886693" cy="1116848"/>
          </a:xfrm>
          <a:prstGeom prst="roundRect">
            <a:avLst/>
          </a:prstGeom>
          <a:solidFill>
            <a:schemeClr val="accent5">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t-IT" b="1" dirty="0">
                <a:solidFill>
                  <a:schemeClr val="tx1"/>
                </a:solidFill>
                <a:latin typeface="Times New Roman" panose="02020603050405020304" pitchFamily="18" charset="0"/>
                <a:cs typeface="Times New Roman" panose="02020603050405020304" pitchFamily="18" charset="0"/>
              </a:rPr>
              <a:t>2. Nelle strutture sanitarie in cui vi siano </a:t>
            </a:r>
            <a:r>
              <a:rPr lang="it-IT" b="1" u="sng" dirty="0">
                <a:solidFill>
                  <a:schemeClr val="tx1"/>
                </a:solidFill>
                <a:latin typeface="Times New Roman" panose="02020603050405020304" pitchFamily="18" charset="0"/>
                <a:cs typeface="Times New Roman" panose="02020603050405020304" pitchFamily="18" charset="0"/>
              </a:rPr>
              <a:t>LAVORATORI</a:t>
            </a:r>
            <a:r>
              <a:rPr lang="it-IT" b="1" dirty="0">
                <a:solidFill>
                  <a:schemeClr val="tx1"/>
                </a:solidFill>
                <a:latin typeface="Times New Roman" panose="02020603050405020304" pitchFamily="18" charset="0"/>
                <a:cs typeface="Times New Roman" panose="02020603050405020304" pitchFamily="18" charset="0"/>
              </a:rPr>
              <a:t> sono soggette al </a:t>
            </a:r>
            <a:r>
              <a:rPr lang="it-IT" b="1" u="sng" dirty="0" err="1">
                <a:solidFill>
                  <a:schemeClr val="tx1"/>
                </a:solidFill>
                <a:latin typeface="Times New Roman" panose="02020603050405020304" pitchFamily="18" charset="0"/>
                <a:cs typeface="Times New Roman" panose="02020603050405020304" pitchFamily="18" charset="0"/>
              </a:rPr>
              <a:t>D.Lgs.</a:t>
            </a:r>
            <a:r>
              <a:rPr lang="it-IT" b="1" u="sng" dirty="0">
                <a:solidFill>
                  <a:schemeClr val="tx1"/>
                </a:solidFill>
                <a:latin typeface="Times New Roman" panose="02020603050405020304" pitchFamily="18" charset="0"/>
                <a:cs typeface="Times New Roman" panose="02020603050405020304" pitchFamily="18" charset="0"/>
              </a:rPr>
              <a:t> 81/08</a:t>
            </a:r>
            <a:r>
              <a:rPr lang="it-IT" b="1" dirty="0">
                <a:solidFill>
                  <a:schemeClr val="tx1"/>
                </a:solidFill>
                <a:latin typeface="Times New Roman" panose="02020603050405020304" pitchFamily="18" charset="0"/>
                <a:cs typeface="Times New Roman" panose="02020603050405020304" pitchFamily="18" charset="0"/>
              </a:rPr>
              <a:t> (e non al DPR 151/2011 ) ed al Decreto GSA (D.M. 02/09/2021), Decreto Controlli (D.M. 01/09/2021) e Decreto </a:t>
            </a:r>
            <a:r>
              <a:rPr lang="it-IT" b="1" dirty="0" err="1">
                <a:solidFill>
                  <a:schemeClr val="tx1"/>
                </a:solidFill>
                <a:latin typeface="Times New Roman" panose="02020603050405020304" pitchFamily="18" charset="0"/>
                <a:cs typeface="Times New Roman" panose="02020603050405020304" pitchFamily="18" charset="0"/>
              </a:rPr>
              <a:t>Minicodice</a:t>
            </a:r>
            <a:r>
              <a:rPr lang="it-IT" b="1" dirty="0">
                <a:solidFill>
                  <a:schemeClr val="tx1"/>
                </a:solidFill>
                <a:latin typeface="Times New Roman" panose="02020603050405020304" pitchFamily="18" charset="0"/>
                <a:cs typeface="Times New Roman" panose="02020603050405020304" pitchFamily="18" charset="0"/>
              </a:rPr>
              <a:t> (D.M. 03/09/2021)</a:t>
            </a:r>
          </a:p>
        </p:txBody>
      </p:sp>
      <p:sp>
        <p:nvSpPr>
          <p:cNvPr id="2" name="PB">
            <a:extLst>
              <a:ext uri="{FF2B5EF4-FFF2-40B4-BE49-F238E27FC236}">
                <a16:creationId xmlns:a16="http://schemas.microsoft.com/office/drawing/2014/main" id="{7F2133D5-D01F-CE3F-9F01-8EE8347E593D}"/>
              </a:ext>
            </a:extLst>
          </p:cNvPr>
          <p:cNvSpPr/>
          <p:nvPr/>
        </p:nvSpPr>
        <p:spPr>
          <a:xfrm>
            <a:off x="0" y="6705600"/>
            <a:ext cx="64892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797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Prevenzione incendi e </a:t>
            </a:r>
            <a:r>
              <a:rPr lang="it-IT" sz="2100" dirty="0" err="1">
                <a:solidFill>
                  <a:schemeClr val="bg1"/>
                </a:solidFill>
                <a:latin typeface="Times New Roman" panose="02020603050405020304" pitchFamily="18" charset="0"/>
                <a:cs typeface="Times New Roman" panose="02020603050405020304" pitchFamily="18" charset="0"/>
              </a:rPr>
              <a:t>D.L.vo</a:t>
            </a:r>
            <a:r>
              <a:rPr lang="it-IT" sz="2100" dirty="0">
                <a:solidFill>
                  <a:schemeClr val="bg1"/>
                </a:solidFill>
                <a:latin typeface="Times New Roman" panose="02020603050405020304" pitchFamily="18" charset="0"/>
                <a:cs typeface="Times New Roman" panose="02020603050405020304" pitchFamily="18" charset="0"/>
              </a:rPr>
              <a:t> 81/08</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4" name="Segnaposto contenuto 7">
            <a:extLst>
              <a:ext uri="{FF2B5EF4-FFF2-40B4-BE49-F238E27FC236}">
                <a16:creationId xmlns:a16="http://schemas.microsoft.com/office/drawing/2014/main" id="{5D6A9F55-6575-48F9-9F04-3F8FDE6BDAB9}"/>
              </a:ext>
            </a:extLst>
          </p:cNvPr>
          <p:cNvSpPr>
            <a:spLocks noGrp="1"/>
          </p:cNvSpPr>
          <p:nvPr>
            <p:ph idx="1"/>
          </p:nvPr>
        </p:nvSpPr>
        <p:spPr>
          <a:xfrm>
            <a:off x="475129" y="1466839"/>
            <a:ext cx="8040221" cy="5050847"/>
          </a:xfrm>
        </p:spPr>
        <p:txBody>
          <a:bodyPr>
            <a:normAutofit/>
          </a:bodyPr>
          <a:lstStyle/>
          <a:p>
            <a:pPr marL="0" indent="0" algn="just">
              <a:buNone/>
            </a:pPr>
            <a:r>
              <a:rPr lang="it-IT" sz="1800" b="1" i="1" u="sng" dirty="0">
                <a:latin typeface="Times New Roman" panose="02020603050405020304" pitchFamily="18" charset="0"/>
                <a:cs typeface="Times New Roman" panose="02020603050405020304" pitchFamily="18" charset="0"/>
              </a:rPr>
              <a:t>Riferimenti di carattere generale in materia di prevenzione incendi</a:t>
            </a:r>
            <a:r>
              <a:rPr lang="it-IT" sz="1800" b="1" dirty="0">
                <a:latin typeface="Times New Roman" panose="02020603050405020304" pitchFamily="18" charset="0"/>
                <a:cs typeface="Times New Roman" panose="02020603050405020304" pitchFamily="18" charset="0"/>
              </a:rPr>
              <a:t>:</a:t>
            </a:r>
            <a:endParaRPr lang="it-IT" sz="1800" dirty="0">
              <a:latin typeface="Times New Roman" panose="02020603050405020304" pitchFamily="18" charset="0"/>
              <a:cs typeface="Times New Roman" panose="02020603050405020304" pitchFamily="18" charset="0"/>
            </a:endParaRPr>
          </a:p>
          <a:p>
            <a:pPr algn="just">
              <a:buFont typeface="Wingdings" panose="05000000000000000000" pitchFamily="2" charset="2"/>
              <a:buChar char="§"/>
            </a:pPr>
            <a:r>
              <a:rPr lang="it-IT" sz="1800" b="1" dirty="0">
                <a:latin typeface="Times New Roman" panose="02020603050405020304" pitchFamily="18" charset="0"/>
                <a:cs typeface="Times New Roman" panose="02020603050405020304" pitchFamily="18" charset="0"/>
              </a:rPr>
              <a:t>Art. 15 comma u)</a:t>
            </a:r>
            <a:r>
              <a:rPr lang="it-IT" sz="1800" b="1" dirty="0">
                <a:latin typeface="Times New Roman" panose="02020603050405020304" pitchFamily="18" charset="0"/>
                <a:cs typeface="Times New Roman" panose="02020603050405020304" pitchFamily="18" charset="0"/>
                <a:sym typeface="Wingdings" panose="05000000000000000000" pitchFamily="2" charset="2"/>
              </a:rPr>
              <a:t>: </a:t>
            </a:r>
            <a:r>
              <a:rPr lang="it-IT" sz="1800" i="1" dirty="0">
                <a:latin typeface="Times New Roman" panose="02020603050405020304" pitchFamily="18" charset="0"/>
                <a:cs typeface="Times New Roman" panose="02020603050405020304" pitchFamily="18" charset="0"/>
              </a:rPr>
              <a:t>obblighi del Datore di Lavoro in materia di predisposizione delle misure generali  di tutela alla lotta antincendio</a:t>
            </a:r>
          </a:p>
          <a:p>
            <a:pPr algn="just">
              <a:buFont typeface="Wingdings" panose="05000000000000000000" pitchFamily="2" charset="2"/>
              <a:buChar char="§"/>
            </a:pPr>
            <a:r>
              <a:rPr lang="it-IT" sz="1800" b="1" dirty="0">
                <a:latin typeface="Times New Roman" panose="02020603050405020304" pitchFamily="18" charset="0"/>
                <a:cs typeface="Times New Roman" panose="02020603050405020304" pitchFamily="18" charset="0"/>
              </a:rPr>
              <a:t>Art. 17</a:t>
            </a:r>
            <a:r>
              <a:rPr lang="it-IT" sz="1800" b="1" dirty="0">
                <a:latin typeface="Times New Roman" panose="02020603050405020304" pitchFamily="18" charset="0"/>
                <a:cs typeface="Times New Roman" panose="02020603050405020304" pitchFamily="18" charset="0"/>
                <a:sym typeface="Wingdings" panose="05000000000000000000" pitchFamily="2" charset="2"/>
              </a:rPr>
              <a:t>: </a:t>
            </a:r>
            <a:r>
              <a:rPr lang="it-IT" sz="1800" b="1" i="1" dirty="0">
                <a:latin typeface="Times New Roman" panose="02020603050405020304" pitchFamily="18" charset="0"/>
                <a:cs typeface="Times New Roman" panose="02020603050405020304" pitchFamily="18" charset="0"/>
                <a:sym typeface="Wingdings" panose="05000000000000000000" pitchFamily="2" charset="2"/>
              </a:rPr>
              <a:t>nomina obbligatoria degli addetti</a:t>
            </a:r>
            <a:r>
              <a:rPr lang="it-IT" sz="1800" i="1" dirty="0">
                <a:latin typeface="Times New Roman" panose="02020603050405020304" pitchFamily="18" charset="0"/>
                <a:cs typeface="Times New Roman" panose="02020603050405020304" pitchFamily="18" charset="0"/>
                <a:sym typeface="Wingdings" panose="05000000000000000000" pitchFamily="2" charset="2"/>
              </a:rPr>
              <a:t> alle squadre di emergenza, ivi  compresa quella preposta </a:t>
            </a:r>
            <a:r>
              <a:rPr lang="it-IT" sz="1800" b="1" i="1" dirty="0">
                <a:latin typeface="Times New Roman" panose="02020603050405020304" pitchFamily="18" charset="0"/>
                <a:cs typeface="Times New Roman" panose="02020603050405020304" pitchFamily="18" charset="0"/>
                <a:sym typeface="Wingdings" panose="05000000000000000000" pitchFamily="2" charset="2"/>
              </a:rPr>
              <a:t>alla lotta antincendio</a:t>
            </a:r>
          </a:p>
          <a:p>
            <a:pPr algn="just">
              <a:buFont typeface="Wingdings" panose="05000000000000000000" pitchFamily="2" charset="2"/>
              <a:buChar char="§"/>
            </a:pPr>
            <a:r>
              <a:rPr lang="it-IT" sz="1800" b="1" dirty="0">
                <a:latin typeface="Times New Roman" panose="02020603050405020304" pitchFamily="18" charset="0"/>
                <a:cs typeface="Times New Roman" panose="02020603050405020304" pitchFamily="18" charset="0"/>
                <a:sym typeface="Wingdings" panose="05000000000000000000" pitchFamily="2" charset="2"/>
              </a:rPr>
              <a:t>Art. 37: </a:t>
            </a:r>
            <a:r>
              <a:rPr lang="it-IT" sz="1800" i="1" dirty="0">
                <a:latin typeface="Times New Roman" panose="02020603050405020304" pitchFamily="18" charset="0"/>
                <a:cs typeface="Times New Roman" panose="02020603050405020304" pitchFamily="18" charset="0"/>
                <a:sym typeface="Wingdings" panose="05000000000000000000" pitchFamily="2" charset="2"/>
              </a:rPr>
              <a:t>definisce gli obblighi in materia di formazione ed addestramento, riconducibili al datore di lavoro, per gli addetti alla gestione di questo tipo di emergenza</a:t>
            </a:r>
          </a:p>
          <a:p>
            <a:pPr marL="0" indent="0" algn="just">
              <a:buNone/>
            </a:pPr>
            <a:endParaRPr lang="it-IT" sz="1800" dirty="0">
              <a:latin typeface="Times New Roman" panose="02020603050405020304" pitchFamily="18" charset="0"/>
              <a:cs typeface="Times New Roman" panose="02020603050405020304" pitchFamily="18" charset="0"/>
            </a:endParaRPr>
          </a:p>
          <a:p>
            <a:pPr marL="0" indent="0" algn="just">
              <a:buNone/>
            </a:pPr>
            <a:endParaRPr lang="it-IT" sz="1800" dirty="0">
              <a:latin typeface="Times New Roman" panose="02020603050405020304" pitchFamily="18" charset="0"/>
              <a:cs typeface="Times New Roman" panose="02020603050405020304" pitchFamily="18" charset="0"/>
              <a:sym typeface="Wingdings" panose="05000000000000000000" pitchFamily="2" charset="2"/>
            </a:endParaRPr>
          </a:p>
          <a:p>
            <a:pPr marL="0" indent="0" algn="just">
              <a:buNone/>
            </a:pPr>
            <a:r>
              <a:rPr lang="it-IT" sz="1800" dirty="0">
                <a:latin typeface="Times New Roman" panose="02020603050405020304" pitchFamily="18" charset="0"/>
                <a:cs typeface="Times New Roman" panose="02020603050405020304" pitchFamily="18" charset="0"/>
                <a:sym typeface="Wingdings" panose="05000000000000000000" pitchFamily="2" charset="2"/>
              </a:rPr>
              <a:t>l’</a:t>
            </a:r>
            <a:r>
              <a:rPr lang="it-IT" sz="1800" b="1" dirty="0">
                <a:solidFill>
                  <a:srgbClr val="B41010"/>
                </a:solidFill>
                <a:latin typeface="Times New Roman" panose="02020603050405020304" pitchFamily="18" charset="0"/>
                <a:cs typeface="Times New Roman" panose="02020603050405020304" pitchFamily="18" charset="0"/>
                <a:sym typeface="Wingdings" panose="05000000000000000000" pitchFamily="2" charset="2"/>
              </a:rPr>
              <a:t>art.46</a:t>
            </a:r>
            <a:r>
              <a:rPr lang="it-IT" sz="1800" dirty="0">
                <a:latin typeface="Times New Roman" panose="02020603050405020304" pitchFamily="18" charset="0"/>
                <a:cs typeface="Times New Roman" panose="02020603050405020304" pitchFamily="18" charset="0"/>
                <a:sym typeface="Wingdings" panose="05000000000000000000" pitchFamily="2" charset="2"/>
              </a:rPr>
              <a:t> </a:t>
            </a:r>
            <a:r>
              <a:rPr lang="it-IT" sz="1800" b="1" dirty="0">
                <a:latin typeface="Times New Roman" panose="02020603050405020304" pitchFamily="18" charset="0"/>
                <a:cs typeface="Times New Roman" panose="02020603050405020304" pitchFamily="18" charset="0"/>
                <a:sym typeface="Wingdings" panose="05000000000000000000" pitchFamily="2" charset="2"/>
              </a:rPr>
              <a:t>entra nel vivo degli aspetti riguardanti la Prevenzione Incendi</a:t>
            </a:r>
            <a:r>
              <a:rPr lang="it-IT" sz="1800" dirty="0">
                <a:latin typeface="Times New Roman" panose="02020603050405020304" pitchFamily="18" charset="0"/>
                <a:cs typeface="Times New Roman" panose="02020603050405020304" pitchFamily="18" charset="0"/>
                <a:sym typeface="Wingdings" panose="05000000000000000000" pitchFamily="2" charset="2"/>
              </a:rPr>
              <a:t> relativi rispettivamente  alle disposizioni generali ed alla prevenzione incendi in materia di </a:t>
            </a:r>
            <a:r>
              <a:rPr lang="it-IT" sz="1800" b="1" dirty="0">
                <a:latin typeface="Times New Roman" panose="02020603050405020304" pitchFamily="18" charset="0"/>
                <a:cs typeface="Times New Roman" panose="02020603050405020304" pitchFamily="18" charset="0"/>
                <a:sym typeface="Wingdings" panose="05000000000000000000" pitchFamily="2" charset="2"/>
              </a:rPr>
              <a:t>“Gestione delle Emergenze”.</a:t>
            </a:r>
          </a:p>
          <a:p>
            <a:pPr marL="0" indent="0">
              <a:buNone/>
            </a:pPr>
            <a:endParaRPr lang="it-IT" sz="1800" dirty="0">
              <a:latin typeface="Times New Roman" panose="02020603050405020304" pitchFamily="18" charset="0"/>
              <a:cs typeface="Times New Roman" panose="02020603050405020304" pitchFamily="18" charset="0"/>
            </a:endParaRPr>
          </a:p>
        </p:txBody>
      </p:sp>
      <p:sp>
        <p:nvSpPr>
          <p:cNvPr id="10" name="Rettangolo 9">
            <a:extLst>
              <a:ext uri="{FF2B5EF4-FFF2-40B4-BE49-F238E27FC236}">
                <a16:creationId xmlns:a16="http://schemas.microsoft.com/office/drawing/2014/main" id="{8AFBC273-0E1C-43CD-A7AD-F98A00AB88C5}"/>
              </a:ext>
            </a:extLst>
          </p:cNvPr>
          <p:cNvSpPr/>
          <p:nvPr/>
        </p:nvSpPr>
        <p:spPr>
          <a:xfrm>
            <a:off x="530287" y="947355"/>
            <a:ext cx="8050804" cy="369332"/>
          </a:xfrm>
          <a:prstGeom prst="rect">
            <a:avLst/>
          </a:prstGeom>
        </p:spPr>
        <p:txBody>
          <a:bodyPr wrap="square">
            <a:spAutoFit/>
          </a:bodyPr>
          <a:lstStyle/>
          <a:p>
            <a:pPr algn="ctr"/>
            <a:r>
              <a:rPr lang="it-IT" b="1" u="sng" dirty="0">
                <a:solidFill>
                  <a:srgbClr val="B41010"/>
                </a:solidFill>
                <a:latin typeface="Times New Roman" panose="02020603050405020304" pitchFamily="18" charset="0"/>
                <a:cs typeface="Times New Roman" panose="02020603050405020304" pitchFamily="18" charset="0"/>
              </a:rPr>
              <a:t>Prevenzione incendi e Decreto legislativo 81/08</a:t>
            </a:r>
          </a:p>
        </p:txBody>
      </p:sp>
      <p:sp>
        <p:nvSpPr>
          <p:cNvPr id="3" name="PB">
            <a:extLst>
              <a:ext uri="{FF2B5EF4-FFF2-40B4-BE49-F238E27FC236}">
                <a16:creationId xmlns:a16="http://schemas.microsoft.com/office/drawing/2014/main" id="{A2EDAB80-4CCE-F838-3B56-447300635790}"/>
              </a:ext>
            </a:extLst>
          </p:cNvPr>
          <p:cNvSpPr/>
          <p:nvPr/>
        </p:nvSpPr>
        <p:spPr>
          <a:xfrm>
            <a:off x="0" y="6705600"/>
            <a:ext cx="70792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7629696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A3CD2-6868-82E9-415C-212BDB265105}"/>
            </a:ext>
          </a:extLst>
        </p:cNvPr>
        <p:cNvGrpSpPr/>
        <p:nvPr/>
      </p:nvGrpSpPr>
      <p:grpSpPr>
        <a:xfrm>
          <a:off x="0" y="0"/>
          <a:ext cx="0" cy="0"/>
          <a:chOff x="0" y="0"/>
          <a:chExt cx="0" cy="0"/>
        </a:xfrm>
      </p:grpSpPr>
      <p:pic>
        <p:nvPicPr>
          <p:cNvPr id="17" name="Immagine 16">
            <a:extLst>
              <a:ext uri="{FF2B5EF4-FFF2-40B4-BE49-F238E27FC236}">
                <a16:creationId xmlns:a16="http://schemas.microsoft.com/office/drawing/2014/main" id="{80A448DD-0DFF-4BDE-6859-0AC605EA40F3}"/>
              </a:ext>
            </a:extLst>
          </p:cNvPr>
          <p:cNvPicPr>
            <a:picLocks noChangeAspect="1"/>
          </p:cNvPicPr>
          <p:nvPr/>
        </p:nvPicPr>
        <p:blipFill>
          <a:blip r:embed="rId2"/>
          <a:srcRect l="2688" r="1740" b="1287"/>
          <a:stretch/>
        </p:blipFill>
        <p:spPr>
          <a:xfrm>
            <a:off x="520699" y="1182699"/>
            <a:ext cx="5156811" cy="5441964"/>
          </a:xfrm>
          <a:prstGeom prst="rect">
            <a:avLst/>
          </a:prstGeom>
        </p:spPr>
      </p:pic>
      <p:sp>
        <p:nvSpPr>
          <p:cNvPr id="8" name="CasellaDiTesto 7">
            <a:extLst>
              <a:ext uri="{FF2B5EF4-FFF2-40B4-BE49-F238E27FC236}">
                <a16:creationId xmlns:a16="http://schemas.microsoft.com/office/drawing/2014/main" id="{74173D57-50D0-CC97-2A3B-8A8FC62D191D}"/>
              </a:ext>
            </a:extLst>
          </p:cNvPr>
          <p:cNvSpPr txBox="1"/>
          <p:nvPr/>
        </p:nvSpPr>
        <p:spPr>
          <a:xfrm>
            <a:off x="2230800" y="4978173"/>
            <a:ext cx="138548" cy="248209"/>
          </a:xfrm>
          <a:prstGeom prst="rect">
            <a:avLst/>
          </a:prstGeom>
          <a:noFill/>
        </p:spPr>
        <p:txBody>
          <a:bodyPr wrap="square" rtlCol="0">
            <a:spAutoFit/>
          </a:bodyPr>
          <a:lstStyle/>
          <a:p>
            <a:endParaRPr lang="it-IT" sz="1013" dirty="0"/>
          </a:p>
        </p:txBody>
      </p:sp>
      <p:sp>
        <p:nvSpPr>
          <p:cNvPr id="18" name="Rettangolo 17">
            <a:extLst>
              <a:ext uri="{FF2B5EF4-FFF2-40B4-BE49-F238E27FC236}">
                <a16:creationId xmlns:a16="http://schemas.microsoft.com/office/drawing/2014/main" id="{4685147D-A5BD-F1DE-A2CF-29529A94895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9" name="CasellaDiTesto 18">
            <a:extLst>
              <a:ext uri="{FF2B5EF4-FFF2-40B4-BE49-F238E27FC236}">
                <a16:creationId xmlns:a16="http://schemas.microsoft.com/office/drawing/2014/main" id="{CA0062DA-9B4E-EE36-E655-D7B9B0EA3163}"/>
              </a:ext>
            </a:extLst>
          </p:cNvPr>
          <p:cNvSpPr txBox="1"/>
          <p:nvPr/>
        </p:nvSpPr>
        <p:spPr>
          <a:xfrm>
            <a:off x="3474745" y="389893"/>
            <a:ext cx="5040603"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Prevenzione incendi e </a:t>
            </a:r>
            <a:r>
              <a:rPr lang="it-IT" sz="2100" dirty="0" err="1">
                <a:solidFill>
                  <a:schemeClr val="bg1"/>
                </a:solidFill>
                <a:latin typeface="Times New Roman" panose="02020603050405020304" pitchFamily="18" charset="0"/>
                <a:cs typeface="Times New Roman" panose="02020603050405020304" pitchFamily="18" charset="0"/>
              </a:rPr>
              <a:t>D.L.vo</a:t>
            </a:r>
            <a:r>
              <a:rPr lang="it-IT" sz="2100" dirty="0">
                <a:solidFill>
                  <a:schemeClr val="bg1"/>
                </a:solidFill>
                <a:latin typeface="Times New Roman" panose="02020603050405020304" pitchFamily="18" charset="0"/>
                <a:cs typeface="Times New Roman" panose="02020603050405020304" pitchFamily="18" charset="0"/>
              </a:rPr>
              <a:t> 81/08</a:t>
            </a:r>
          </a:p>
        </p:txBody>
      </p:sp>
      <p:pic>
        <p:nvPicPr>
          <p:cNvPr id="20" name="Picture 36" descr="File:MinisteroInterno.svg">
            <a:extLst>
              <a:ext uri="{FF2B5EF4-FFF2-40B4-BE49-F238E27FC236}">
                <a16:creationId xmlns:a16="http://schemas.microsoft.com/office/drawing/2014/main" id="{FFF9FAF5-A0C2-A784-1377-6651237649B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File:Logo del Corpo Nazionale dei Vigili del Fuoco.svg - Wikipedia">
            <a:extLst>
              <a:ext uri="{FF2B5EF4-FFF2-40B4-BE49-F238E27FC236}">
                <a16:creationId xmlns:a16="http://schemas.microsoft.com/office/drawing/2014/main" id="{FC3C94A6-9241-3ABF-1A24-C015FB91F1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2" name="CasellaDiTesto 21">
            <a:extLst>
              <a:ext uri="{FF2B5EF4-FFF2-40B4-BE49-F238E27FC236}">
                <a16:creationId xmlns:a16="http://schemas.microsoft.com/office/drawing/2014/main" id="{577C65A9-CF6D-9DA0-497D-2529A0572EB5}"/>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 name="Stella a 10 punte 1">
            <a:extLst>
              <a:ext uri="{FF2B5EF4-FFF2-40B4-BE49-F238E27FC236}">
                <a16:creationId xmlns:a16="http://schemas.microsoft.com/office/drawing/2014/main" id="{EB5FED9B-5D33-BFEA-5BE1-E91F1E5799B6}"/>
              </a:ext>
            </a:extLst>
          </p:cNvPr>
          <p:cNvSpPr>
            <a:spLocks noChangeAspect="1"/>
          </p:cNvSpPr>
          <p:nvPr/>
        </p:nvSpPr>
        <p:spPr>
          <a:xfrm rot="19124742">
            <a:off x="3385022" y="775168"/>
            <a:ext cx="678849" cy="671047"/>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600" dirty="0" err="1">
                <a:latin typeface="Comic Sans MS" panose="030F0702030302020204" pitchFamily="66" charset="0"/>
              </a:rPr>
              <a:t>D.Lgs.</a:t>
            </a:r>
            <a:r>
              <a:rPr lang="it-IT" sz="600" dirty="0">
                <a:latin typeface="Comic Sans MS" panose="030F0702030302020204" pitchFamily="66" charset="0"/>
              </a:rPr>
              <a:t> 81/2008</a:t>
            </a:r>
          </a:p>
        </p:txBody>
      </p:sp>
      <p:sp>
        <p:nvSpPr>
          <p:cNvPr id="24" name="Rettangolo 23">
            <a:extLst>
              <a:ext uri="{FF2B5EF4-FFF2-40B4-BE49-F238E27FC236}">
                <a16:creationId xmlns:a16="http://schemas.microsoft.com/office/drawing/2014/main" id="{978D5C4A-2800-2C11-6306-1443F76AD3DA}"/>
              </a:ext>
            </a:extLst>
          </p:cNvPr>
          <p:cNvSpPr/>
          <p:nvPr/>
        </p:nvSpPr>
        <p:spPr>
          <a:xfrm>
            <a:off x="590837" y="2781203"/>
            <a:ext cx="4913851" cy="1425037"/>
          </a:xfrm>
          <a:prstGeom prst="rect">
            <a:avLst/>
          </a:prstGeom>
          <a:solidFill>
            <a:schemeClr val="accent6">
              <a:alpha val="31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it-IT"/>
          </a:p>
        </p:txBody>
      </p:sp>
      <p:cxnSp>
        <p:nvCxnSpPr>
          <p:cNvPr id="26" name="Connettore 1 10">
            <a:extLst>
              <a:ext uri="{FF2B5EF4-FFF2-40B4-BE49-F238E27FC236}">
                <a16:creationId xmlns:a16="http://schemas.microsoft.com/office/drawing/2014/main" id="{1FC27168-966E-C789-AA5A-90536C228079}"/>
              </a:ext>
            </a:extLst>
          </p:cNvPr>
          <p:cNvCxnSpPr>
            <a:cxnSpLocks/>
          </p:cNvCxnSpPr>
          <p:nvPr/>
        </p:nvCxnSpPr>
        <p:spPr>
          <a:xfrm flipV="1">
            <a:off x="5386933" y="1758683"/>
            <a:ext cx="924247" cy="655333"/>
          </a:xfrm>
          <a:prstGeom prst="line">
            <a:avLst/>
          </a:prstGeom>
          <a:ln w="34925">
            <a:solidFill>
              <a:srgbClr val="00B0F0"/>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28" name="CasellaDiTesto 27">
            <a:extLst>
              <a:ext uri="{FF2B5EF4-FFF2-40B4-BE49-F238E27FC236}">
                <a16:creationId xmlns:a16="http://schemas.microsoft.com/office/drawing/2014/main" id="{ECD445BB-EA8A-24AC-54DC-697C1C402648}"/>
              </a:ext>
            </a:extLst>
          </p:cNvPr>
          <p:cNvSpPr txBox="1"/>
          <p:nvPr/>
        </p:nvSpPr>
        <p:spPr>
          <a:xfrm>
            <a:off x="6334040" y="1451055"/>
            <a:ext cx="2181308" cy="523220"/>
          </a:xfrm>
          <a:prstGeom prst="rect">
            <a:avLst/>
          </a:prstGeom>
          <a:noFill/>
          <a:ln w="28575">
            <a:solidFill>
              <a:srgbClr val="00B0F0"/>
            </a:solidFill>
            <a:prstDash val="sysDash"/>
          </a:ln>
        </p:spPr>
        <p:txBody>
          <a:bodyPr wrap="square" rtlCol="0">
            <a:spAutoFit/>
          </a:bodyPr>
          <a:lstStyle/>
          <a:p>
            <a:pPr algn="ctr"/>
            <a:r>
              <a:rPr lang="it-IT" sz="1400" b="1" dirty="0"/>
              <a:t>Norme di prevenzione incendi</a:t>
            </a:r>
          </a:p>
        </p:txBody>
      </p:sp>
      <p:cxnSp>
        <p:nvCxnSpPr>
          <p:cNvPr id="32" name="Connettore 1 10">
            <a:extLst>
              <a:ext uri="{FF2B5EF4-FFF2-40B4-BE49-F238E27FC236}">
                <a16:creationId xmlns:a16="http://schemas.microsoft.com/office/drawing/2014/main" id="{5C0BA6D6-54B0-6D6A-7E31-0DA16E7117FC}"/>
              </a:ext>
            </a:extLst>
          </p:cNvPr>
          <p:cNvCxnSpPr>
            <a:cxnSpLocks/>
          </p:cNvCxnSpPr>
          <p:nvPr/>
        </p:nvCxnSpPr>
        <p:spPr>
          <a:xfrm>
            <a:off x="5574826" y="3467940"/>
            <a:ext cx="643094" cy="0"/>
          </a:xfrm>
          <a:prstGeom prst="line">
            <a:avLst/>
          </a:prstGeom>
          <a:ln w="34925">
            <a:solidFill>
              <a:srgbClr val="92D050"/>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3" name="CasellaDiTesto 32">
            <a:extLst>
              <a:ext uri="{FF2B5EF4-FFF2-40B4-BE49-F238E27FC236}">
                <a16:creationId xmlns:a16="http://schemas.microsoft.com/office/drawing/2014/main" id="{1F204722-1EE7-0E85-497A-61698544EA21}"/>
              </a:ext>
            </a:extLst>
          </p:cNvPr>
          <p:cNvSpPr txBox="1"/>
          <p:nvPr/>
        </p:nvSpPr>
        <p:spPr>
          <a:xfrm>
            <a:off x="6334040" y="3157346"/>
            <a:ext cx="2181308" cy="523220"/>
          </a:xfrm>
          <a:prstGeom prst="rect">
            <a:avLst/>
          </a:prstGeom>
          <a:noFill/>
          <a:ln w="28575">
            <a:solidFill>
              <a:srgbClr val="92D050"/>
            </a:solidFill>
            <a:prstDash val="sysDash"/>
          </a:ln>
        </p:spPr>
        <p:txBody>
          <a:bodyPr wrap="square" rtlCol="0">
            <a:spAutoFit/>
          </a:bodyPr>
          <a:lstStyle/>
          <a:p>
            <a:pPr algn="ctr"/>
            <a:r>
              <a:rPr lang="it-IT" sz="1400" b="1" dirty="0"/>
              <a:t>Nuovi decreti ai sensi dell’art. 46</a:t>
            </a:r>
          </a:p>
        </p:txBody>
      </p:sp>
      <p:sp>
        <p:nvSpPr>
          <p:cNvPr id="41" name="CasellaDiTesto 40">
            <a:extLst>
              <a:ext uri="{FF2B5EF4-FFF2-40B4-BE49-F238E27FC236}">
                <a16:creationId xmlns:a16="http://schemas.microsoft.com/office/drawing/2014/main" id="{6006CF02-3A95-6F3F-F2F9-8852DAEBDDEA}"/>
              </a:ext>
            </a:extLst>
          </p:cNvPr>
          <p:cNvSpPr txBox="1"/>
          <p:nvPr/>
        </p:nvSpPr>
        <p:spPr>
          <a:xfrm>
            <a:off x="5795619" y="5386858"/>
            <a:ext cx="2827681" cy="1169551"/>
          </a:xfrm>
          <a:prstGeom prst="rect">
            <a:avLst/>
          </a:prstGeom>
          <a:noFill/>
          <a:ln w="28575">
            <a:solidFill>
              <a:srgbClr val="E46C0A"/>
            </a:solidFill>
            <a:prstDash val="sysDash"/>
          </a:ln>
        </p:spPr>
        <p:txBody>
          <a:bodyPr wrap="square">
            <a:spAutoFit/>
          </a:bodyPr>
          <a:lstStyle/>
          <a:p>
            <a:pPr algn="ctr"/>
            <a:r>
              <a:rPr lang="it-IT" sz="1400" b="1" dirty="0"/>
              <a:t>DM 10/3/98: </a:t>
            </a:r>
          </a:p>
          <a:p>
            <a:pPr algn="ctr"/>
            <a:r>
              <a:rPr lang="it-IT" sz="1400" b="1" dirty="0"/>
              <a:t>Criteri generali di sicurezza antincendio e per la gestione dell’emergenza nei luoghi di lavoro</a:t>
            </a:r>
          </a:p>
          <a:p>
            <a:pPr algn="ctr"/>
            <a:r>
              <a:rPr lang="it-IT" sz="1400" b="1" dirty="0"/>
              <a:t>(Vigente fino al 28/10/2022)</a:t>
            </a:r>
          </a:p>
        </p:txBody>
      </p:sp>
      <p:cxnSp>
        <p:nvCxnSpPr>
          <p:cNvPr id="42" name="Connettore 1 10">
            <a:extLst>
              <a:ext uri="{FF2B5EF4-FFF2-40B4-BE49-F238E27FC236}">
                <a16:creationId xmlns:a16="http://schemas.microsoft.com/office/drawing/2014/main" id="{7FC976CB-05F8-48EC-108E-B6FCFD88918E}"/>
              </a:ext>
            </a:extLst>
          </p:cNvPr>
          <p:cNvCxnSpPr>
            <a:cxnSpLocks/>
          </p:cNvCxnSpPr>
          <p:nvPr/>
        </p:nvCxnSpPr>
        <p:spPr>
          <a:xfrm>
            <a:off x="5677510" y="4626703"/>
            <a:ext cx="1325815" cy="679218"/>
          </a:xfrm>
          <a:prstGeom prst="line">
            <a:avLst/>
          </a:prstGeom>
          <a:ln w="34925">
            <a:solidFill>
              <a:srgbClr val="E46C0A"/>
            </a:solidFill>
            <a:headEnd type="none" w="med" len="med"/>
            <a:tailEnd type="triangle"/>
          </a:ln>
        </p:spPr>
        <p:style>
          <a:lnRef idx="1">
            <a:schemeClr val="accent1"/>
          </a:lnRef>
          <a:fillRef idx="0">
            <a:schemeClr val="accent1"/>
          </a:fillRef>
          <a:effectRef idx="0">
            <a:schemeClr val="accent1"/>
          </a:effectRef>
          <a:fontRef idx="minor">
            <a:schemeClr val="tx1"/>
          </a:fontRef>
        </p:style>
      </p:cxnSp>
      <p:sp>
        <p:nvSpPr>
          <p:cNvPr id="3" name="PB">
            <a:extLst>
              <a:ext uri="{FF2B5EF4-FFF2-40B4-BE49-F238E27FC236}">
                <a16:creationId xmlns:a16="http://schemas.microsoft.com/office/drawing/2014/main" id="{C239E0CF-50EE-691D-6B40-7BC2F5BBD3F1}"/>
              </a:ext>
            </a:extLst>
          </p:cNvPr>
          <p:cNvSpPr/>
          <p:nvPr/>
        </p:nvSpPr>
        <p:spPr>
          <a:xfrm>
            <a:off x="0" y="6705600"/>
            <a:ext cx="88490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49139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childTnLst>
                          </p:cTn>
                        </p:par>
                      </p:childTnLst>
                    </p:cTn>
                  </p:par>
                  <p:par>
                    <p:cTn id="19" fill="hold">
                      <p:stCondLst>
                        <p:cond delay="indefinite"/>
                      </p:stCondLst>
                      <p:childTnLst>
                        <p:par>
                          <p:cTn id="20" fill="hold">
                            <p:stCondLst>
                              <p:cond delay="0"/>
                            </p:stCondLst>
                            <p:childTnLst>
                              <p:par>
                                <p:cTn id="21" presetID="16" presetClass="entr" presetSubtype="21" fill="hold" grpId="0" nodeType="click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barn(inVertical)">
                                      <p:cBhvr>
                                        <p:cTn id="23" dur="500"/>
                                        <p:tgtEl>
                                          <p:spTgt spid="24"/>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2"/>
                                        </p:tgtEl>
                                        <p:attrNameLst>
                                          <p:attrName>style.visibility</p:attrName>
                                        </p:attrNameLst>
                                      </p:cBhvr>
                                      <p:to>
                                        <p:strVal val="visible"/>
                                      </p:to>
                                    </p:set>
                                    <p:animEffect transition="in" filter="fade">
                                      <p:cBhvr>
                                        <p:cTn id="28" dur="500"/>
                                        <p:tgtEl>
                                          <p:spTgt spid="32"/>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33"/>
                                        </p:tgtEl>
                                        <p:attrNameLst>
                                          <p:attrName>style.visibility</p:attrName>
                                        </p:attrNameLst>
                                      </p:cBhvr>
                                      <p:to>
                                        <p:strVal val="visible"/>
                                      </p:to>
                                    </p:set>
                                    <p:animEffect transition="in" filter="fade">
                                      <p:cBhvr>
                                        <p:cTn id="31"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8" grpId="0" animBg="1"/>
      <p:bldP spid="33" grpId="0" animBg="1"/>
      <p:bldP spid="4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ustomShape 3">
            <a:extLst>
              <a:ext uri="{FF2B5EF4-FFF2-40B4-BE49-F238E27FC236}">
                <a16:creationId xmlns:a16="http://schemas.microsoft.com/office/drawing/2014/main" id="{1F1B5242-2B92-4282-9495-35E7A4C25E48}"/>
              </a:ext>
            </a:extLst>
          </p:cNvPr>
          <p:cNvSpPr/>
          <p:nvPr/>
        </p:nvSpPr>
        <p:spPr>
          <a:xfrm>
            <a:off x="355777" y="1821960"/>
            <a:ext cx="8491910" cy="3029226"/>
          </a:xfrm>
          <a:prstGeom prst="rect">
            <a:avLst/>
          </a:prstGeom>
          <a:noFill/>
          <a:ln w="38160">
            <a:noFill/>
          </a:ln>
        </p:spPr>
        <p:style>
          <a:lnRef idx="0">
            <a:scrgbClr r="0" g="0" b="0"/>
          </a:lnRef>
          <a:fillRef idx="0">
            <a:scrgbClr r="0" g="0" b="0"/>
          </a:fillRef>
          <a:effectRef idx="0">
            <a:scrgbClr r="0" g="0" b="0"/>
          </a:effectRef>
          <a:fontRef idx="minor"/>
        </p:style>
        <p:txBody>
          <a:bodyPr wrap="square" lIns="67500" tIns="33750" rIns="67500" bIns="33750">
            <a:spAutoFit/>
          </a:bodyPr>
          <a:lstStyle/>
          <a:p>
            <a:pPr algn="just">
              <a:spcAft>
                <a:spcPts val="899"/>
              </a:spcAft>
            </a:pPr>
            <a:r>
              <a:rPr lang="it-IT" sz="1500" spc="-1" dirty="0">
                <a:solidFill>
                  <a:srgbClr val="000000"/>
                </a:solidFill>
                <a:latin typeface="Calibri"/>
                <a:ea typeface="DejaVu Sans"/>
              </a:rPr>
              <a:t>Il testo dell’</a:t>
            </a:r>
            <a:r>
              <a:rPr lang="it-IT" b="1" spc="-1" dirty="0">
                <a:solidFill>
                  <a:srgbClr val="000000"/>
                </a:solidFill>
                <a:latin typeface="Calibri"/>
                <a:ea typeface="DejaVu Sans"/>
              </a:rPr>
              <a:t>art. 46 comma 3 del decreto legislativo n. 81/2008  </a:t>
            </a:r>
            <a:r>
              <a:rPr lang="it-IT" sz="1500" spc="-1" dirty="0">
                <a:solidFill>
                  <a:srgbClr val="000000"/>
                </a:solidFill>
                <a:latin typeface="Calibri"/>
                <a:ea typeface="DejaVu Sans"/>
              </a:rPr>
              <a:t>recita:</a:t>
            </a:r>
            <a:endParaRPr lang="it-IT" sz="1500" spc="-1" dirty="0">
              <a:latin typeface="Arial"/>
            </a:endParaRPr>
          </a:p>
          <a:p>
            <a:pPr algn="just">
              <a:spcAft>
                <a:spcPts val="899"/>
              </a:spcAft>
            </a:pPr>
            <a:r>
              <a:rPr lang="it-IT" sz="1500" b="1" i="1" spc="-1" dirty="0">
                <a:solidFill>
                  <a:srgbClr val="000000"/>
                </a:solidFill>
                <a:latin typeface="Calibri"/>
                <a:ea typeface="DejaVu Sans"/>
              </a:rPr>
              <a:t>I</a:t>
            </a:r>
            <a:r>
              <a:rPr lang="it-IT" sz="1650" b="1" i="1" spc="-1" dirty="0">
                <a:solidFill>
                  <a:srgbClr val="000000"/>
                </a:solidFill>
                <a:latin typeface="Calibri"/>
                <a:ea typeface="DejaVu Sans"/>
              </a:rPr>
              <a:t> Ministri dell’interno, del lavoro, della salute e delle politiche sociali, in relazione ai fattori di rischio, adottano uno o più Decreti nei quali sono definiti: </a:t>
            </a:r>
            <a:endParaRPr lang="it-IT" sz="1650" spc="-1" dirty="0">
              <a:latin typeface="Arial"/>
            </a:endParaRPr>
          </a:p>
          <a:p>
            <a:pPr algn="just">
              <a:lnSpc>
                <a:spcPct val="100000"/>
              </a:lnSpc>
            </a:pPr>
            <a:r>
              <a:rPr lang="it-IT" sz="1575" i="1" u="sng" spc="-1" dirty="0">
                <a:solidFill>
                  <a:srgbClr val="000000"/>
                </a:solidFill>
                <a:latin typeface="Calibri"/>
                <a:ea typeface="DejaVu Sans"/>
              </a:rPr>
              <a:t>a) i criteri diretti atti ad individuare</a:t>
            </a:r>
            <a:r>
              <a:rPr lang="it-IT" sz="1575" i="1" spc="-1" dirty="0">
                <a:solidFill>
                  <a:srgbClr val="000000"/>
                </a:solidFill>
                <a:latin typeface="Calibri"/>
                <a:ea typeface="DejaVu Sans"/>
              </a:rPr>
              <a:t>:</a:t>
            </a:r>
            <a:endParaRPr lang="it-IT" sz="1575" spc="-1" dirty="0">
              <a:latin typeface="Arial"/>
            </a:endParaRPr>
          </a:p>
          <a:p>
            <a:pPr marL="685800" lvl="1" indent="-342360" algn="just">
              <a:buClr>
                <a:srgbClr val="000000"/>
              </a:buClr>
              <a:buFont typeface="Calibri"/>
              <a:buAutoNum type="arabicPeriod"/>
            </a:pPr>
            <a:r>
              <a:rPr lang="it-IT" sz="1500" i="1" spc="-1" dirty="0">
                <a:solidFill>
                  <a:srgbClr val="000000"/>
                </a:solidFill>
                <a:latin typeface="Calibri"/>
                <a:ea typeface="DejaVu Sans"/>
              </a:rPr>
              <a:t>misure intese ad evitare l’insorgere di un incendio ed a limitarne le conseguenze qualora esso si verifichi;</a:t>
            </a:r>
            <a:endParaRPr lang="it-IT" sz="1500" spc="-1" dirty="0">
              <a:latin typeface="Arial"/>
            </a:endParaRPr>
          </a:p>
          <a:p>
            <a:pPr marL="685800" lvl="1" indent="-342360" algn="just">
              <a:buClr>
                <a:srgbClr val="000000"/>
              </a:buClr>
              <a:buFont typeface="Calibri"/>
              <a:buAutoNum type="arabicPeriod"/>
            </a:pPr>
            <a:r>
              <a:rPr lang="it-IT" sz="1500" i="1" spc="-1" dirty="0">
                <a:solidFill>
                  <a:srgbClr val="000000"/>
                </a:solidFill>
                <a:latin typeface="Calibri"/>
                <a:ea typeface="DejaVu Sans"/>
              </a:rPr>
              <a:t>misure precauzionali di esercizio;</a:t>
            </a:r>
            <a:endParaRPr lang="it-IT" sz="1500" spc="-1" dirty="0">
              <a:latin typeface="Arial"/>
            </a:endParaRPr>
          </a:p>
          <a:p>
            <a:pPr marL="685800" lvl="1" indent="-342360" algn="just">
              <a:buClr>
                <a:srgbClr val="000000"/>
              </a:buClr>
              <a:buFont typeface="Calibri"/>
              <a:buAutoNum type="arabicPeriod"/>
            </a:pPr>
            <a:r>
              <a:rPr lang="it-IT" sz="1500" i="1" spc="-1" dirty="0">
                <a:solidFill>
                  <a:srgbClr val="000000"/>
                </a:solidFill>
                <a:latin typeface="Calibri"/>
                <a:ea typeface="DejaVu Sans"/>
              </a:rPr>
              <a:t>metodi di controllo e manutenzione degli impianti e delle attrezzature antincendio;</a:t>
            </a:r>
            <a:endParaRPr lang="it-IT" sz="1500" spc="-1" dirty="0">
              <a:latin typeface="Arial"/>
            </a:endParaRPr>
          </a:p>
          <a:p>
            <a:pPr marL="685800" lvl="1" indent="-342360" algn="just">
              <a:spcAft>
                <a:spcPts val="451"/>
              </a:spcAft>
              <a:buClr>
                <a:srgbClr val="000000"/>
              </a:buClr>
              <a:buFont typeface="Calibri"/>
              <a:buAutoNum type="arabicPeriod"/>
            </a:pPr>
            <a:r>
              <a:rPr lang="it-IT" sz="1500" i="1" spc="-1" dirty="0">
                <a:solidFill>
                  <a:srgbClr val="000000"/>
                </a:solidFill>
                <a:latin typeface="Calibri"/>
                <a:ea typeface="DejaVu Sans"/>
              </a:rPr>
              <a:t>criteri per la gestione delle emergenze;</a:t>
            </a:r>
            <a:endParaRPr lang="it-IT" sz="1500" spc="-1" dirty="0">
              <a:latin typeface="Arial"/>
            </a:endParaRPr>
          </a:p>
          <a:p>
            <a:pPr algn="just">
              <a:lnSpc>
                <a:spcPct val="100000"/>
              </a:lnSpc>
            </a:pPr>
            <a:r>
              <a:rPr lang="it-IT" sz="1575" i="1" u="sng" spc="-1" dirty="0">
                <a:solidFill>
                  <a:srgbClr val="000000"/>
                </a:solidFill>
                <a:latin typeface="Calibri"/>
                <a:ea typeface="DejaVu Sans"/>
              </a:rPr>
              <a:t>b) le caratteristiche dello specifico servizio di prevenzione e protezione antincendio, compresi i requisiti del personale addetto e la sua formazione</a:t>
            </a:r>
            <a:r>
              <a:rPr lang="it-IT" sz="1575" i="1" spc="-1" dirty="0">
                <a:solidFill>
                  <a:srgbClr val="000000"/>
                </a:solidFill>
                <a:latin typeface="Calibri"/>
                <a:ea typeface="DejaVu Sans"/>
              </a:rPr>
              <a:t>.</a:t>
            </a:r>
            <a:endParaRPr lang="it-IT" sz="1575" spc="-1" dirty="0">
              <a:latin typeface="Arial"/>
            </a:endParaRPr>
          </a:p>
        </p:txBody>
      </p:sp>
      <p:sp>
        <p:nvSpPr>
          <p:cNvPr id="9" name="CustomShape 4">
            <a:extLst>
              <a:ext uri="{FF2B5EF4-FFF2-40B4-BE49-F238E27FC236}">
                <a16:creationId xmlns:a16="http://schemas.microsoft.com/office/drawing/2014/main" id="{70BCD339-8032-46BF-A8B0-EBB51A5D7C5E}"/>
              </a:ext>
            </a:extLst>
          </p:cNvPr>
          <p:cNvSpPr/>
          <p:nvPr/>
        </p:nvSpPr>
        <p:spPr>
          <a:xfrm>
            <a:off x="355777" y="1486080"/>
            <a:ext cx="8440079" cy="333425"/>
          </a:xfrm>
          <a:prstGeom prst="rect">
            <a:avLst/>
          </a:prstGeom>
          <a:noFill/>
          <a:ln>
            <a:noFill/>
          </a:ln>
        </p:spPr>
        <p:style>
          <a:lnRef idx="0">
            <a:scrgbClr r="0" g="0" b="0"/>
          </a:lnRef>
          <a:fillRef idx="0">
            <a:scrgbClr r="0" g="0" b="0"/>
          </a:fillRef>
          <a:effectRef idx="0">
            <a:scrgbClr r="0" g="0" b="0"/>
          </a:effectRef>
          <a:fontRef idx="minor"/>
        </p:style>
        <p:txBody>
          <a:bodyPr wrap="square" lIns="0" tIns="0" rIns="0" bIns="0">
            <a:spAutoFit/>
          </a:bodyPr>
          <a:lstStyle/>
          <a:p>
            <a:pPr marL="48870">
              <a:lnSpc>
                <a:spcPts val="2568"/>
              </a:lnSpc>
            </a:pPr>
            <a:r>
              <a:rPr lang="it-IT" sz="2400" b="1" spc="-1" dirty="0">
                <a:solidFill>
                  <a:srgbClr val="953735"/>
                </a:solidFill>
                <a:latin typeface="Times New Roman" panose="02020603050405020304" pitchFamily="18" charset="0"/>
                <a:ea typeface="DejaVu Sans"/>
                <a:cs typeface="Times New Roman" panose="02020603050405020304" pitchFamily="18" charset="0"/>
              </a:rPr>
              <a:t>Premessa</a:t>
            </a:r>
            <a:endParaRPr lang="it-IT" sz="2400" spc="-1" dirty="0">
              <a:latin typeface="Times New Roman" panose="02020603050405020304" pitchFamily="18" charset="0"/>
              <a:cs typeface="Times New Roman" panose="02020603050405020304" pitchFamily="18" charset="0"/>
            </a:endParaRPr>
          </a:p>
        </p:txBody>
      </p:sp>
      <p:sp>
        <p:nvSpPr>
          <p:cNvPr id="10" name="CustomShape 5">
            <a:extLst>
              <a:ext uri="{FF2B5EF4-FFF2-40B4-BE49-F238E27FC236}">
                <a16:creationId xmlns:a16="http://schemas.microsoft.com/office/drawing/2014/main" id="{9AE6AB08-934A-4419-9814-C103E6312181}"/>
              </a:ext>
            </a:extLst>
          </p:cNvPr>
          <p:cNvSpPr/>
          <p:nvPr/>
        </p:nvSpPr>
        <p:spPr>
          <a:xfrm>
            <a:off x="1898985" y="2516733"/>
            <a:ext cx="1516790" cy="26892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1" name="CustomShape 6">
            <a:extLst>
              <a:ext uri="{FF2B5EF4-FFF2-40B4-BE49-F238E27FC236}">
                <a16:creationId xmlns:a16="http://schemas.microsoft.com/office/drawing/2014/main" id="{D3F53EBD-AE52-47F2-8354-44BD5FAC7777}"/>
              </a:ext>
            </a:extLst>
          </p:cNvPr>
          <p:cNvSpPr/>
          <p:nvPr/>
        </p:nvSpPr>
        <p:spPr>
          <a:xfrm>
            <a:off x="303090" y="2848822"/>
            <a:ext cx="4084753" cy="26892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2" name="CustomShape 7">
            <a:extLst>
              <a:ext uri="{FF2B5EF4-FFF2-40B4-BE49-F238E27FC236}">
                <a16:creationId xmlns:a16="http://schemas.microsoft.com/office/drawing/2014/main" id="{C6193140-D3CF-40FC-A69A-D690521F3E41}"/>
              </a:ext>
            </a:extLst>
          </p:cNvPr>
          <p:cNvSpPr/>
          <p:nvPr/>
        </p:nvSpPr>
        <p:spPr>
          <a:xfrm>
            <a:off x="755386" y="3118282"/>
            <a:ext cx="8040470" cy="42984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3" name="CustomShape 8">
            <a:extLst>
              <a:ext uri="{FF2B5EF4-FFF2-40B4-BE49-F238E27FC236}">
                <a16:creationId xmlns:a16="http://schemas.microsoft.com/office/drawing/2014/main" id="{D32DEEF9-D376-49C3-B700-2354E645BDA5}"/>
              </a:ext>
            </a:extLst>
          </p:cNvPr>
          <p:cNvSpPr/>
          <p:nvPr/>
        </p:nvSpPr>
        <p:spPr>
          <a:xfrm>
            <a:off x="760200" y="3549472"/>
            <a:ext cx="4084753" cy="23193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4" name="CustomShape 9">
            <a:extLst>
              <a:ext uri="{FF2B5EF4-FFF2-40B4-BE49-F238E27FC236}">
                <a16:creationId xmlns:a16="http://schemas.microsoft.com/office/drawing/2014/main" id="{DE5D52EF-7DC5-4529-A56B-0D2986D4FC22}"/>
              </a:ext>
            </a:extLst>
          </p:cNvPr>
          <p:cNvSpPr/>
          <p:nvPr/>
        </p:nvSpPr>
        <p:spPr>
          <a:xfrm>
            <a:off x="755386" y="3782212"/>
            <a:ext cx="8040470" cy="23193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5" name="CustomShape 10">
            <a:extLst>
              <a:ext uri="{FF2B5EF4-FFF2-40B4-BE49-F238E27FC236}">
                <a16:creationId xmlns:a16="http://schemas.microsoft.com/office/drawing/2014/main" id="{9FFB3D03-34B2-415B-9B9E-869355466A92}"/>
              </a:ext>
            </a:extLst>
          </p:cNvPr>
          <p:cNvSpPr/>
          <p:nvPr/>
        </p:nvSpPr>
        <p:spPr>
          <a:xfrm>
            <a:off x="755386" y="4027751"/>
            <a:ext cx="8040470" cy="23193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6" name="CustomShape 11">
            <a:extLst>
              <a:ext uri="{FF2B5EF4-FFF2-40B4-BE49-F238E27FC236}">
                <a16:creationId xmlns:a16="http://schemas.microsoft.com/office/drawing/2014/main" id="{C97C7989-D77D-450A-882A-CCE974B63E30}"/>
              </a:ext>
            </a:extLst>
          </p:cNvPr>
          <p:cNvSpPr/>
          <p:nvPr/>
        </p:nvSpPr>
        <p:spPr>
          <a:xfrm>
            <a:off x="355683" y="4307339"/>
            <a:ext cx="8568758" cy="521100"/>
          </a:xfrm>
          <a:prstGeom prst="roundRect">
            <a:avLst>
              <a:gd name="adj" fmla="val 16667"/>
            </a:avLst>
          </a:prstGeom>
          <a:noFill/>
          <a:ln w="38160">
            <a:solidFill>
              <a:srgbClr val="C00000"/>
            </a:solidFill>
            <a:round/>
          </a:ln>
          <a:effectLst>
            <a:outerShdw blurRad="40000" dist="23040" dir="5400000" rotWithShape="0">
              <a:srgbClr val="000000">
                <a:alpha val="35000"/>
              </a:srgbClr>
            </a:outerShdw>
          </a:effectLst>
        </p:spPr>
        <p:style>
          <a:lnRef idx="1">
            <a:schemeClr val="accent1"/>
          </a:lnRef>
          <a:fillRef idx="3">
            <a:schemeClr val="accent1"/>
          </a:fillRef>
          <a:effectRef idx="2">
            <a:schemeClr val="accent1"/>
          </a:effectRef>
          <a:fontRef idx="minor"/>
        </p:style>
      </p:sp>
      <p:sp>
        <p:nvSpPr>
          <p:cNvPr id="18" name="Rettangolo 17">
            <a:extLst>
              <a:ext uri="{FF2B5EF4-FFF2-40B4-BE49-F238E27FC236}">
                <a16:creationId xmlns:a16="http://schemas.microsoft.com/office/drawing/2014/main" id="{6BDD1215-F417-4B68-8E0B-31BF4374216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9" name="CasellaDiTesto 18">
            <a:extLst>
              <a:ext uri="{FF2B5EF4-FFF2-40B4-BE49-F238E27FC236}">
                <a16:creationId xmlns:a16="http://schemas.microsoft.com/office/drawing/2014/main" id="{9FE5F7CF-C47A-46AE-A6BA-83CE5A1F2837}"/>
              </a:ext>
            </a:extLst>
          </p:cNvPr>
          <p:cNvSpPr txBox="1"/>
          <p:nvPr/>
        </p:nvSpPr>
        <p:spPr>
          <a:xfrm>
            <a:off x="3474745" y="389893"/>
            <a:ext cx="5040603"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Prevenzione incendi e </a:t>
            </a:r>
            <a:r>
              <a:rPr lang="it-IT" sz="2100" dirty="0" err="1">
                <a:solidFill>
                  <a:schemeClr val="bg1"/>
                </a:solidFill>
                <a:latin typeface="Times New Roman" panose="02020603050405020304" pitchFamily="18" charset="0"/>
                <a:cs typeface="Times New Roman" panose="02020603050405020304" pitchFamily="18" charset="0"/>
              </a:rPr>
              <a:t>D.L.vo</a:t>
            </a:r>
            <a:r>
              <a:rPr lang="it-IT" sz="2100" dirty="0">
                <a:solidFill>
                  <a:schemeClr val="bg1"/>
                </a:solidFill>
                <a:latin typeface="Times New Roman" panose="02020603050405020304" pitchFamily="18" charset="0"/>
                <a:cs typeface="Times New Roman" panose="02020603050405020304" pitchFamily="18" charset="0"/>
              </a:rPr>
              <a:t> 81/08</a:t>
            </a:r>
          </a:p>
        </p:txBody>
      </p:sp>
      <p:pic>
        <p:nvPicPr>
          <p:cNvPr id="20" name="Picture 36" descr="File:MinisteroInterno.svg">
            <a:extLst>
              <a:ext uri="{FF2B5EF4-FFF2-40B4-BE49-F238E27FC236}">
                <a16:creationId xmlns:a16="http://schemas.microsoft.com/office/drawing/2014/main" id="{C8513248-3DFE-4BBF-8099-BD9A6330574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File:Logo del Corpo Nazionale dei Vigili del Fuoco.svg - Wikipedia">
            <a:extLst>
              <a:ext uri="{FF2B5EF4-FFF2-40B4-BE49-F238E27FC236}">
                <a16:creationId xmlns:a16="http://schemas.microsoft.com/office/drawing/2014/main" id="{523B0545-BAFA-4E14-9BAA-2B642BB8D0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2" name="CasellaDiTesto 21">
            <a:extLst>
              <a:ext uri="{FF2B5EF4-FFF2-40B4-BE49-F238E27FC236}">
                <a16:creationId xmlns:a16="http://schemas.microsoft.com/office/drawing/2014/main" id="{48264A7A-EBA8-448C-A059-3F16ACD3B3D8}"/>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 name="PB">
            <a:extLst>
              <a:ext uri="{FF2B5EF4-FFF2-40B4-BE49-F238E27FC236}">
                <a16:creationId xmlns:a16="http://schemas.microsoft.com/office/drawing/2014/main" id="{9FE69CEF-50B1-D886-1E0F-99B8FE975284}"/>
              </a:ext>
            </a:extLst>
          </p:cNvPr>
          <p:cNvSpPr/>
          <p:nvPr/>
        </p:nvSpPr>
        <p:spPr>
          <a:xfrm>
            <a:off x="0" y="6705600"/>
            <a:ext cx="94389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557521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additive="repl">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additive="repl">
                                        <p:cTn id="12" dur="500"/>
                                        <p:tgtEl>
                                          <p:spTgt spid="11"/>
                                        </p:tgtEl>
                                      </p:cBhvr>
                                    </p:animEffect>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barn(inVertical)">
                                      <p:cBhvr additive="repl">
                                        <p:cTn id="16" dur="500"/>
                                        <p:tgtEl>
                                          <p:spTgt spid="12"/>
                                        </p:tgtEl>
                                      </p:cBhvr>
                                    </p:animEffect>
                                  </p:childTnLst>
                                </p:cTn>
                              </p:par>
                            </p:childTnLst>
                          </p:cTn>
                        </p:par>
                        <p:par>
                          <p:cTn id="17" fill="hold">
                            <p:stCondLst>
                              <p:cond delay="1000"/>
                            </p:stCondLst>
                            <p:childTnLst>
                              <p:par>
                                <p:cTn id="18" presetID="16" presetClass="entr" presetSubtype="21" fill="hold"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additive="repl">
                                        <p:cTn id="20" dur="500"/>
                                        <p:tgtEl>
                                          <p:spTgt spid="13"/>
                                        </p:tgtEl>
                                      </p:cBhvr>
                                    </p:animEffect>
                                  </p:childTnLst>
                                </p:cTn>
                              </p:par>
                            </p:childTnLst>
                          </p:cTn>
                        </p:par>
                        <p:par>
                          <p:cTn id="21" fill="hold">
                            <p:stCondLst>
                              <p:cond delay="1500"/>
                            </p:stCondLst>
                            <p:childTnLst>
                              <p:par>
                                <p:cTn id="22" presetID="16" presetClass="entr" presetSubtype="21"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barn(inVertical)">
                                      <p:cBhvr additive="repl">
                                        <p:cTn id="24" dur="500"/>
                                        <p:tgtEl>
                                          <p:spTgt spid="14"/>
                                        </p:tgtEl>
                                      </p:cBhvr>
                                    </p:animEffect>
                                  </p:childTnLst>
                                </p:cTn>
                              </p:par>
                            </p:childTnLst>
                          </p:cTn>
                        </p:par>
                        <p:par>
                          <p:cTn id="25" fill="hold">
                            <p:stCondLst>
                              <p:cond delay="2000"/>
                            </p:stCondLst>
                            <p:childTnLst>
                              <p:par>
                                <p:cTn id="26" presetID="16" presetClass="entr" presetSubtype="21"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barn(inVertical)">
                                      <p:cBhvr additive="repl">
                                        <p:cTn id="28" dur="500"/>
                                        <p:tgtEl>
                                          <p:spTgt spid="15"/>
                                        </p:tgtEl>
                                      </p:cBhvr>
                                    </p:animEffect>
                                  </p:childTnLst>
                                </p:cTn>
                              </p:par>
                            </p:childTnLst>
                          </p:cTn>
                        </p:par>
                      </p:childTnLst>
                    </p:cTn>
                  </p:par>
                  <p:par>
                    <p:cTn id="29" fill="hold">
                      <p:stCondLst>
                        <p:cond delay="indefinite"/>
                      </p:stCondLst>
                      <p:childTnLst>
                        <p:par>
                          <p:cTn id="30" fill="hold">
                            <p:stCondLst>
                              <p:cond delay="0"/>
                            </p:stCondLst>
                            <p:childTnLst>
                              <p:par>
                                <p:cTn id="31" presetID="16" presetClass="entr" presetSubtype="21"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barn(inVertical)">
                                      <p:cBhvr additive="repl">
                                        <p:cTn id="3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ustomShape 4">
            <a:extLst>
              <a:ext uri="{FF2B5EF4-FFF2-40B4-BE49-F238E27FC236}">
                <a16:creationId xmlns:a16="http://schemas.microsoft.com/office/drawing/2014/main" id="{1B243AD4-5F18-4060-A9DA-8078CA2B233C}"/>
              </a:ext>
            </a:extLst>
          </p:cNvPr>
          <p:cNvSpPr/>
          <p:nvPr/>
        </p:nvSpPr>
        <p:spPr>
          <a:xfrm>
            <a:off x="355776" y="1457897"/>
            <a:ext cx="6280284" cy="333425"/>
          </a:xfrm>
          <a:prstGeom prst="rect">
            <a:avLst/>
          </a:prstGeom>
          <a:noFill/>
          <a:ln>
            <a:noFill/>
          </a:ln>
        </p:spPr>
        <p:style>
          <a:lnRef idx="0">
            <a:scrgbClr r="0" g="0" b="0"/>
          </a:lnRef>
          <a:fillRef idx="0">
            <a:scrgbClr r="0" g="0" b="0"/>
          </a:fillRef>
          <a:effectRef idx="0">
            <a:scrgbClr r="0" g="0" b="0"/>
          </a:effectRef>
          <a:fontRef idx="minor"/>
        </p:style>
        <p:txBody>
          <a:bodyPr wrap="square" lIns="0" tIns="0" rIns="0" bIns="0">
            <a:spAutoFit/>
          </a:bodyPr>
          <a:lstStyle/>
          <a:p>
            <a:pPr marL="48870">
              <a:lnSpc>
                <a:spcPts val="2568"/>
              </a:lnSpc>
            </a:pPr>
            <a:r>
              <a:rPr lang="it-IT" sz="2400" b="1" spc="-1" dirty="0">
                <a:solidFill>
                  <a:srgbClr val="953735"/>
                </a:solidFill>
                <a:latin typeface="Times New Roman" panose="02020603050405020304" pitchFamily="18" charset="0"/>
                <a:ea typeface="DejaVu Sans"/>
                <a:cs typeface="Times New Roman" panose="02020603050405020304" pitchFamily="18" charset="0"/>
              </a:rPr>
              <a:t>Premessa</a:t>
            </a:r>
            <a:endParaRPr lang="it-IT" sz="2400" spc="-1" dirty="0">
              <a:latin typeface="Times New Roman" panose="02020603050405020304" pitchFamily="18" charset="0"/>
              <a:cs typeface="Times New Roman" panose="02020603050405020304" pitchFamily="18" charset="0"/>
            </a:endParaRPr>
          </a:p>
        </p:txBody>
      </p:sp>
      <p:pic>
        <p:nvPicPr>
          <p:cNvPr id="4" name="Immagine 20">
            <a:extLst>
              <a:ext uri="{FF2B5EF4-FFF2-40B4-BE49-F238E27FC236}">
                <a16:creationId xmlns:a16="http://schemas.microsoft.com/office/drawing/2014/main" id="{AD9C27F6-5F1D-4911-BCC3-5F5F5406ECFC}"/>
              </a:ext>
            </a:extLst>
          </p:cNvPr>
          <p:cNvPicPr/>
          <p:nvPr/>
        </p:nvPicPr>
        <p:blipFill>
          <a:blip r:embed="rId2"/>
          <a:stretch/>
        </p:blipFill>
        <p:spPr>
          <a:xfrm>
            <a:off x="3776793" y="3567508"/>
            <a:ext cx="3072063" cy="1936252"/>
          </a:xfrm>
          <a:prstGeom prst="rect">
            <a:avLst/>
          </a:prstGeom>
          <a:ln>
            <a:noFill/>
          </a:ln>
        </p:spPr>
      </p:pic>
      <p:sp>
        <p:nvSpPr>
          <p:cNvPr id="5" name="CustomShape 6">
            <a:extLst>
              <a:ext uri="{FF2B5EF4-FFF2-40B4-BE49-F238E27FC236}">
                <a16:creationId xmlns:a16="http://schemas.microsoft.com/office/drawing/2014/main" id="{FDFF61F7-0BA7-4E33-9AAF-FEB5D498B1D4}"/>
              </a:ext>
            </a:extLst>
          </p:cNvPr>
          <p:cNvSpPr/>
          <p:nvPr/>
        </p:nvSpPr>
        <p:spPr>
          <a:xfrm>
            <a:off x="446355" y="3891917"/>
            <a:ext cx="2882061" cy="1456633"/>
          </a:xfrm>
          <a:prstGeom prst="rect">
            <a:avLst/>
          </a:prstGeom>
          <a:solidFill>
            <a:schemeClr val="bg1"/>
          </a:solidFill>
          <a:ln w="38160">
            <a:solidFill>
              <a:schemeClr val="accent2">
                <a:lumMod val="75000"/>
              </a:schemeClr>
            </a:solidFill>
            <a:round/>
          </a:ln>
        </p:spPr>
        <p:style>
          <a:lnRef idx="0">
            <a:scrgbClr r="0" g="0" b="0"/>
          </a:lnRef>
          <a:fillRef idx="0">
            <a:scrgbClr r="0" g="0" b="0"/>
          </a:fillRef>
          <a:effectRef idx="0">
            <a:scrgbClr r="0" g="0" b="0"/>
          </a:effectRef>
          <a:fontRef idx="minor"/>
        </p:style>
        <p:txBody>
          <a:bodyPr wrap="square" lIns="50625" tIns="25313" rIns="50625" bIns="25313">
            <a:spAutoFit/>
          </a:bodyPr>
          <a:lstStyle/>
          <a:p>
            <a:pPr algn="just">
              <a:spcAft>
                <a:spcPts val="674"/>
              </a:spcAft>
            </a:pPr>
            <a:r>
              <a:rPr lang="it-IT" b="1" spc="-1" dirty="0">
                <a:solidFill>
                  <a:srgbClr val="953735"/>
                </a:solidFill>
                <a:latin typeface="Times New Roman" panose="02020603050405020304" pitchFamily="18" charset="0"/>
                <a:ea typeface="DejaVu Sans"/>
                <a:cs typeface="Times New Roman" panose="02020603050405020304" pitchFamily="18" charset="0"/>
              </a:rPr>
              <a:t>Principali vantaggi:</a:t>
            </a:r>
            <a:endParaRPr lang="it-IT" spc="-1" dirty="0">
              <a:latin typeface="Times New Roman" panose="02020603050405020304" pitchFamily="18" charset="0"/>
              <a:cs typeface="Times New Roman" panose="02020603050405020304" pitchFamily="18" charset="0"/>
            </a:endParaRPr>
          </a:p>
          <a:p>
            <a:pPr marL="192983" indent="-192578" algn="just">
              <a:buClr>
                <a:srgbClr val="000000"/>
              </a:buClr>
              <a:buFont typeface="Arial"/>
              <a:buChar char="•"/>
            </a:pPr>
            <a:r>
              <a:rPr lang="it-IT" sz="1350" b="1" spc="-1" dirty="0">
                <a:solidFill>
                  <a:srgbClr val="000000"/>
                </a:solidFill>
                <a:latin typeface="Times New Roman" panose="02020603050405020304" pitchFamily="18" charset="0"/>
                <a:ea typeface="DejaVu Sans"/>
                <a:cs typeface="Times New Roman" panose="02020603050405020304" pitchFamily="18" charset="0"/>
              </a:rPr>
              <a:t>semplificazione per l’utenza</a:t>
            </a:r>
            <a:endParaRPr lang="it-IT" sz="1350" spc="-1" dirty="0">
              <a:latin typeface="Times New Roman" panose="02020603050405020304" pitchFamily="18" charset="0"/>
              <a:cs typeface="Times New Roman" panose="02020603050405020304" pitchFamily="18" charset="0"/>
            </a:endParaRPr>
          </a:p>
          <a:p>
            <a:pPr marL="192983" indent="-192578" algn="just">
              <a:buClr>
                <a:srgbClr val="000000"/>
              </a:buClr>
              <a:buFont typeface="Arial"/>
              <a:buChar char="•"/>
            </a:pPr>
            <a:r>
              <a:rPr lang="it-IT" sz="1350" b="1" spc="-1" dirty="0">
                <a:solidFill>
                  <a:srgbClr val="000000"/>
                </a:solidFill>
                <a:latin typeface="Times New Roman" panose="02020603050405020304" pitchFamily="18" charset="0"/>
                <a:ea typeface="DejaVu Sans"/>
                <a:cs typeface="Times New Roman" panose="02020603050405020304" pitchFamily="18" charset="0"/>
              </a:rPr>
              <a:t>semplificazione di gestione futura </a:t>
            </a:r>
            <a:r>
              <a:rPr lang="it-IT" sz="1350" spc="-1" dirty="0">
                <a:solidFill>
                  <a:srgbClr val="000000"/>
                </a:solidFill>
                <a:latin typeface="Times New Roman" panose="02020603050405020304" pitchFamily="18" charset="0"/>
                <a:ea typeface="DejaVu Sans"/>
                <a:cs typeface="Times New Roman" panose="02020603050405020304" pitchFamily="18" charset="0"/>
              </a:rPr>
              <a:t>(i decreti possono essere aggiornati o modificati singolarmente nel caso se ne manifesti la necessità)</a:t>
            </a:r>
            <a:endParaRPr lang="it-IT" sz="1350" spc="-1" dirty="0">
              <a:latin typeface="Times New Roman" panose="02020603050405020304" pitchFamily="18" charset="0"/>
              <a:cs typeface="Times New Roman" panose="02020603050405020304" pitchFamily="18" charset="0"/>
            </a:endParaRPr>
          </a:p>
        </p:txBody>
      </p:sp>
      <p:sp>
        <p:nvSpPr>
          <p:cNvPr id="6" name="CustomShape 3">
            <a:extLst>
              <a:ext uri="{FF2B5EF4-FFF2-40B4-BE49-F238E27FC236}">
                <a16:creationId xmlns:a16="http://schemas.microsoft.com/office/drawing/2014/main" id="{B9E23628-798E-49E6-82A5-80D588684FA3}"/>
              </a:ext>
            </a:extLst>
          </p:cNvPr>
          <p:cNvSpPr/>
          <p:nvPr/>
        </p:nvSpPr>
        <p:spPr>
          <a:xfrm>
            <a:off x="628650" y="1991954"/>
            <a:ext cx="7886698" cy="1936252"/>
          </a:xfrm>
          <a:prstGeom prst="rect">
            <a:avLst/>
          </a:prstGeom>
          <a:noFill/>
          <a:ln w="38160">
            <a:noFill/>
          </a:ln>
        </p:spPr>
        <p:style>
          <a:lnRef idx="0">
            <a:scrgbClr r="0" g="0" b="0"/>
          </a:lnRef>
          <a:fillRef idx="0">
            <a:scrgbClr r="0" g="0" b="0"/>
          </a:fillRef>
          <a:effectRef idx="0">
            <a:scrgbClr r="0" g="0" b="0"/>
          </a:effectRef>
          <a:fontRef idx="minor"/>
        </p:style>
        <p:txBody>
          <a:bodyPr wrap="square" lIns="50625" tIns="25313" rIns="50625" bIns="25313">
            <a:spAutoFit/>
          </a:bodyPr>
          <a:lstStyle/>
          <a:p>
            <a:pPr algn="just">
              <a:spcAft>
                <a:spcPts val="674"/>
              </a:spcAft>
            </a:pPr>
            <a:r>
              <a:rPr lang="it-IT" sz="1500" spc="-1" dirty="0">
                <a:solidFill>
                  <a:srgbClr val="000000"/>
                </a:solidFill>
                <a:latin typeface="Times New Roman" panose="02020603050405020304" pitchFamily="18" charset="0"/>
                <a:ea typeface="DejaVu Sans"/>
                <a:cs typeface="Times New Roman" panose="02020603050405020304" pitchFamily="18" charset="0"/>
              </a:rPr>
              <a:t>L’attività di attuazione dell’art. 46 comma 3 del decreto legislativo 81/2008 è stata affidata ad un tavolo tecnico CNVVF – Ministero del Lavoro, nell’ambito del quale sono stati esaminati tutti gli argomenti indicati dall’art. 46  comma 3.</a:t>
            </a:r>
          </a:p>
          <a:p>
            <a:pPr algn="just">
              <a:spcAft>
                <a:spcPts val="674"/>
              </a:spcAft>
            </a:pPr>
            <a:r>
              <a:rPr lang="it-IT" sz="1500" spc="-1" dirty="0">
                <a:solidFill>
                  <a:srgbClr val="000000"/>
                </a:solidFill>
                <a:latin typeface="Times New Roman" panose="02020603050405020304" pitchFamily="18" charset="0"/>
                <a:ea typeface="DejaVu Sans"/>
                <a:cs typeface="Times New Roman" panose="02020603050405020304" pitchFamily="18" charset="0"/>
              </a:rPr>
              <a:t>Il tavolo tecnico ha concordato nell’articolare le diverse tematiche in documenti distinti da emanare con tre diversi Decreti</a:t>
            </a:r>
            <a:r>
              <a:rPr lang="it-IT" sz="1500" spc="-1" dirty="0">
                <a:latin typeface="Times New Roman" panose="02020603050405020304" pitchFamily="18" charset="0"/>
                <a:cs typeface="Times New Roman" panose="02020603050405020304" pitchFamily="18" charset="0"/>
              </a:rPr>
              <a:t>.</a:t>
            </a:r>
          </a:p>
          <a:p>
            <a:pPr algn="just">
              <a:spcAft>
                <a:spcPts val="674"/>
              </a:spcAft>
            </a:pPr>
            <a:endParaRPr lang="it-IT" sz="1500" spc="-1" dirty="0">
              <a:latin typeface="Times New Roman" panose="02020603050405020304" pitchFamily="18" charset="0"/>
              <a:cs typeface="Times New Roman" panose="02020603050405020304" pitchFamily="18" charset="0"/>
            </a:endParaRPr>
          </a:p>
          <a:p>
            <a:pPr algn="just">
              <a:spcAft>
                <a:spcPts val="674"/>
              </a:spcAft>
            </a:pPr>
            <a:endParaRPr lang="it-IT" sz="1500" spc="-1" dirty="0">
              <a:latin typeface="Times New Roman" panose="02020603050405020304" pitchFamily="18" charset="0"/>
              <a:cs typeface="Times New Roman" panose="02020603050405020304" pitchFamily="18" charset="0"/>
            </a:endParaRPr>
          </a:p>
        </p:txBody>
      </p:sp>
      <p:pic>
        <p:nvPicPr>
          <p:cNvPr id="7" name="Immagine 6">
            <a:extLst>
              <a:ext uri="{FF2B5EF4-FFF2-40B4-BE49-F238E27FC236}">
                <a16:creationId xmlns:a16="http://schemas.microsoft.com/office/drawing/2014/main" id="{5C019D29-E88A-4AAA-B084-FD242313FC2C}"/>
              </a:ext>
            </a:extLst>
          </p:cNvPr>
          <p:cNvPicPr>
            <a:picLocks noChangeAspect="1"/>
          </p:cNvPicPr>
          <p:nvPr/>
        </p:nvPicPr>
        <p:blipFill>
          <a:blip r:embed="rId3"/>
          <a:stretch>
            <a:fillRect/>
          </a:stretch>
        </p:blipFill>
        <p:spPr>
          <a:xfrm rot="1414629">
            <a:off x="7253378" y="3715951"/>
            <a:ext cx="1056745" cy="742058"/>
          </a:xfrm>
          <a:prstGeom prst="rect">
            <a:avLst/>
          </a:prstGeom>
        </p:spPr>
      </p:pic>
      <p:sp>
        <p:nvSpPr>
          <p:cNvPr id="8" name="Figura a mano libera 12">
            <a:extLst>
              <a:ext uri="{FF2B5EF4-FFF2-40B4-BE49-F238E27FC236}">
                <a16:creationId xmlns:a16="http://schemas.microsoft.com/office/drawing/2014/main" id="{6BBFF59E-2C42-4D78-87E4-504BBAF28CCF}"/>
              </a:ext>
            </a:extLst>
          </p:cNvPr>
          <p:cNvSpPr/>
          <p:nvPr/>
        </p:nvSpPr>
        <p:spPr>
          <a:xfrm>
            <a:off x="5842838" y="4135707"/>
            <a:ext cx="1938913" cy="1264396"/>
          </a:xfrm>
          <a:custGeom>
            <a:avLst/>
            <a:gdLst>
              <a:gd name="connsiteX0" fmla="*/ 0 w 2914650"/>
              <a:gd name="connsiteY0" fmla="*/ 1214438 h 1585913"/>
              <a:gd name="connsiteX1" fmla="*/ 100013 w 2914650"/>
              <a:gd name="connsiteY1" fmla="*/ 1357313 h 1585913"/>
              <a:gd name="connsiteX2" fmla="*/ 142875 w 2914650"/>
              <a:gd name="connsiteY2" fmla="*/ 1400175 h 1585913"/>
              <a:gd name="connsiteX3" fmla="*/ 171450 w 2914650"/>
              <a:gd name="connsiteY3" fmla="*/ 1443038 h 1585913"/>
              <a:gd name="connsiteX4" fmla="*/ 214313 w 2914650"/>
              <a:gd name="connsiteY4" fmla="*/ 1457325 h 1585913"/>
              <a:gd name="connsiteX5" fmla="*/ 371475 w 2914650"/>
              <a:gd name="connsiteY5" fmla="*/ 1543050 h 1585913"/>
              <a:gd name="connsiteX6" fmla="*/ 414338 w 2914650"/>
              <a:gd name="connsiteY6" fmla="*/ 1557338 h 1585913"/>
              <a:gd name="connsiteX7" fmla="*/ 542925 w 2914650"/>
              <a:gd name="connsiteY7" fmla="*/ 1543050 h 1585913"/>
              <a:gd name="connsiteX8" fmla="*/ 614363 w 2914650"/>
              <a:gd name="connsiteY8" fmla="*/ 1471613 h 1585913"/>
              <a:gd name="connsiteX9" fmla="*/ 657225 w 2914650"/>
              <a:gd name="connsiteY9" fmla="*/ 1428750 h 1585913"/>
              <a:gd name="connsiteX10" fmla="*/ 700088 w 2914650"/>
              <a:gd name="connsiteY10" fmla="*/ 1343025 h 1585913"/>
              <a:gd name="connsiteX11" fmla="*/ 742950 w 2914650"/>
              <a:gd name="connsiteY11" fmla="*/ 1300163 h 1585913"/>
              <a:gd name="connsiteX12" fmla="*/ 828675 w 2914650"/>
              <a:gd name="connsiteY12" fmla="*/ 1271588 h 1585913"/>
              <a:gd name="connsiteX13" fmla="*/ 914400 w 2914650"/>
              <a:gd name="connsiteY13" fmla="*/ 1314450 h 1585913"/>
              <a:gd name="connsiteX14" fmla="*/ 1000125 w 2914650"/>
              <a:gd name="connsiteY14" fmla="*/ 1428750 h 1585913"/>
              <a:gd name="connsiteX15" fmla="*/ 1100138 w 2914650"/>
              <a:gd name="connsiteY15" fmla="*/ 1500188 h 1585913"/>
              <a:gd name="connsiteX16" fmla="*/ 1143000 w 2914650"/>
              <a:gd name="connsiteY16" fmla="*/ 1514475 h 1585913"/>
              <a:gd name="connsiteX17" fmla="*/ 1271588 w 2914650"/>
              <a:gd name="connsiteY17" fmla="*/ 1571625 h 1585913"/>
              <a:gd name="connsiteX18" fmla="*/ 1314450 w 2914650"/>
              <a:gd name="connsiteY18" fmla="*/ 1585913 h 1585913"/>
              <a:gd name="connsiteX19" fmla="*/ 1428750 w 2914650"/>
              <a:gd name="connsiteY19" fmla="*/ 1571625 h 1585913"/>
              <a:gd name="connsiteX20" fmla="*/ 1500188 w 2914650"/>
              <a:gd name="connsiteY20" fmla="*/ 1457325 h 1585913"/>
              <a:gd name="connsiteX21" fmla="*/ 1528763 w 2914650"/>
              <a:gd name="connsiteY21" fmla="*/ 1414463 h 1585913"/>
              <a:gd name="connsiteX22" fmla="*/ 1571625 w 2914650"/>
              <a:gd name="connsiteY22" fmla="*/ 1328738 h 1585913"/>
              <a:gd name="connsiteX23" fmla="*/ 1585913 w 2914650"/>
              <a:gd name="connsiteY23" fmla="*/ 1285875 h 1585913"/>
              <a:gd name="connsiteX24" fmla="*/ 1671638 w 2914650"/>
              <a:gd name="connsiteY24" fmla="*/ 1243013 h 1585913"/>
              <a:gd name="connsiteX25" fmla="*/ 2171700 w 2914650"/>
              <a:gd name="connsiteY25" fmla="*/ 1257300 h 1585913"/>
              <a:gd name="connsiteX26" fmla="*/ 2214563 w 2914650"/>
              <a:gd name="connsiteY26" fmla="*/ 1271588 h 1585913"/>
              <a:gd name="connsiteX27" fmla="*/ 2300288 w 2914650"/>
              <a:gd name="connsiteY27" fmla="*/ 1328738 h 1585913"/>
              <a:gd name="connsiteX28" fmla="*/ 2286000 w 2914650"/>
              <a:gd name="connsiteY28" fmla="*/ 1385888 h 1585913"/>
              <a:gd name="connsiteX29" fmla="*/ 2157413 w 2914650"/>
              <a:gd name="connsiteY29" fmla="*/ 1400175 h 1585913"/>
              <a:gd name="connsiteX30" fmla="*/ 2143125 w 2914650"/>
              <a:gd name="connsiteY30" fmla="*/ 1357313 h 1585913"/>
              <a:gd name="connsiteX31" fmla="*/ 2114550 w 2914650"/>
              <a:gd name="connsiteY31" fmla="*/ 1314450 h 1585913"/>
              <a:gd name="connsiteX32" fmla="*/ 2128838 w 2914650"/>
              <a:gd name="connsiteY32" fmla="*/ 1185863 h 1585913"/>
              <a:gd name="connsiteX33" fmla="*/ 2171700 w 2914650"/>
              <a:gd name="connsiteY33" fmla="*/ 1157288 h 1585913"/>
              <a:gd name="connsiteX34" fmla="*/ 2286000 w 2914650"/>
              <a:gd name="connsiteY34" fmla="*/ 1128713 h 1585913"/>
              <a:gd name="connsiteX35" fmla="*/ 2486025 w 2914650"/>
              <a:gd name="connsiteY35" fmla="*/ 1100138 h 1585913"/>
              <a:gd name="connsiteX36" fmla="*/ 2614613 w 2914650"/>
              <a:gd name="connsiteY36" fmla="*/ 1071563 h 1585913"/>
              <a:gd name="connsiteX37" fmla="*/ 2657475 w 2914650"/>
              <a:gd name="connsiteY37" fmla="*/ 1057275 h 1585913"/>
              <a:gd name="connsiteX38" fmla="*/ 2714625 w 2914650"/>
              <a:gd name="connsiteY38" fmla="*/ 1042988 h 1585913"/>
              <a:gd name="connsiteX39" fmla="*/ 2757488 w 2914650"/>
              <a:gd name="connsiteY39" fmla="*/ 1014413 h 1585913"/>
              <a:gd name="connsiteX40" fmla="*/ 2828925 w 2914650"/>
              <a:gd name="connsiteY40" fmla="*/ 942975 h 1585913"/>
              <a:gd name="connsiteX41" fmla="*/ 2857500 w 2914650"/>
              <a:gd name="connsiteY41" fmla="*/ 900113 h 1585913"/>
              <a:gd name="connsiteX42" fmla="*/ 2886075 w 2914650"/>
              <a:gd name="connsiteY42" fmla="*/ 800100 h 1585913"/>
              <a:gd name="connsiteX43" fmla="*/ 2914650 w 2914650"/>
              <a:gd name="connsiteY43" fmla="*/ 685800 h 1585913"/>
              <a:gd name="connsiteX44" fmla="*/ 2886075 w 2914650"/>
              <a:gd name="connsiteY44" fmla="*/ 242888 h 1585913"/>
              <a:gd name="connsiteX45" fmla="*/ 2871788 w 2914650"/>
              <a:gd name="connsiteY45" fmla="*/ 128588 h 1585913"/>
              <a:gd name="connsiteX46" fmla="*/ 2843213 w 2914650"/>
              <a:gd name="connsiteY46" fmla="*/ 28575 h 1585913"/>
              <a:gd name="connsiteX47" fmla="*/ 2828925 w 2914650"/>
              <a:gd name="connsiteY47" fmla="*/ 0 h 158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Lst>
            <a:rect l="l" t="t" r="r" b="b"/>
            <a:pathLst>
              <a:path w="2914650" h="1585913">
                <a:moveTo>
                  <a:pt x="0" y="1214438"/>
                </a:moveTo>
                <a:cubicBezTo>
                  <a:pt x="33338" y="1262063"/>
                  <a:pt x="58906" y="1316206"/>
                  <a:pt x="100013" y="1357313"/>
                </a:cubicBezTo>
                <a:cubicBezTo>
                  <a:pt x="114300" y="1371600"/>
                  <a:pt x="129940" y="1384653"/>
                  <a:pt x="142875" y="1400175"/>
                </a:cubicBezTo>
                <a:cubicBezTo>
                  <a:pt x="153868" y="1413367"/>
                  <a:pt x="158041" y="1432311"/>
                  <a:pt x="171450" y="1443038"/>
                </a:cubicBezTo>
                <a:cubicBezTo>
                  <a:pt x="183210" y="1452446"/>
                  <a:pt x="200025" y="1452563"/>
                  <a:pt x="214313" y="1457325"/>
                </a:cubicBezTo>
                <a:cubicBezTo>
                  <a:pt x="266486" y="1492107"/>
                  <a:pt x="306643" y="1521439"/>
                  <a:pt x="371475" y="1543050"/>
                </a:cubicBezTo>
                <a:lnTo>
                  <a:pt x="414338" y="1557338"/>
                </a:lnTo>
                <a:cubicBezTo>
                  <a:pt x="457200" y="1552575"/>
                  <a:pt x="501087" y="1553510"/>
                  <a:pt x="542925" y="1543050"/>
                </a:cubicBezTo>
                <a:cubicBezTo>
                  <a:pt x="587041" y="1532021"/>
                  <a:pt x="589297" y="1501692"/>
                  <a:pt x="614363" y="1471613"/>
                </a:cubicBezTo>
                <a:cubicBezTo>
                  <a:pt x="627298" y="1456091"/>
                  <a:pt x="642938" y="1443038"/>
                  <a:pt x="657225" y="1428750"/>
                </a:cubicBezTo>
                <a:cubicBezTo>
                  <a:pt x="671545" y="1385793"/>
                  <a:pt x="669315" y="1379953"/>
                  <a:pt x="700088" y="1343025"/>
                </a:cubicBezTo>
                <a:cubicBezTo>
                  <a:pt x="713023" y="1327503"/>
                  <a:pt x="725287" y="1309976"/>
                  <a:pt x="742950" y="1300163"/>
                </a:cubicBezTo>
                <a:cubicBezTo>
                  <a:pt x="769280" y="1285535"/>
                  <a:pt x="828675" y="1271588"/>
                  <a:pt x="828675" y="1271588"/>
                </a:cubicBezTo>
                <a:cubicBezTo>
                  <a:pt x="860067" y="1282052"/>
                  <a:pt x="890659" y="1288071"/>
                  <a:pt x="914400" y="1314450"/>
                </a:cubicBezTo>
                <a:cubicBezTo>
                  <a:pt x="946259" y="1349849"/>
                  <a:pt x="962025" y="1400175"/>
                  <a:pt x="1000125" y="1428750"/>
                </a:cubicBezTo>
                <a:cubicBezTo>
                  <a:pt x="1013072" y="1438460"/>
                  <a:pt x="1079243" y="1489741"/>
                  <a:pt x="1100138" y="1500188"/>
                </a:cubicBezTo>
                <a:cubicBezTo>
                  <a:pt x="1113608" y="1506923"/>
                  <a:pt x="1128713" y="1509713"/>
                  <a:pt x="1143000" y="1514475"/>
                </a:cubicBezTo>
                <a:cubicBezTo>
                  <a:pt x="1210926" y="1559758"/>
                  <a:pt x="1169571" y="1537619"/>
                  <a:pt x="1271588" y="1571625"/>
                </a:cubicBezTo>
                <a:lnTo>
                  <a:pt x="1314450" y="1585913"/>
                </a:lnTo>
                <a:cubicBezTo>
                  <a:pt x="1352550" y="1581150"/>
                  <a:pt x="1391706" y="1581728"/>
                  <a:pt x="1428750" y="1571625"/>
                </a:cubicBezTo>
                <a:cubicBezTo>
                  <a:pt x="1498567" y="1552584"/>
                  <a:pt x="1462864" y="1513310"/>
                  <a:pt x="1500188" y="1457325"/>
                </a:cubicBezTo>
                <a:lnTo>
                  <a:pt x="1528763" y="1414463"/>
                </a:lnTo>
                <a:cubicBezTo>
                  <a:pt x="1564672" y="1306732"/>
                  <a:pt x="1516235" y="1439518"/>
                  <a:pt x="1571625" y="1328738"/>
                </a:cubicBezTo>
                <a:cubicBezTo>
                  <a:pt x="1578360" y="1315267"/>
                  <a:pt x="1576505" y="1297635"/>
                  <a:pt x="1585913" y="1285875"/>
                </a:cubicBezTo>
                <a:cubicBezTo>
                  <a:pt x="1606057" y="1260695"/>
                  <a:pt x="1643401" y="1252425"/>
                  <a:pt x="1671638" y="1243013"/>
                </a:cubicBezTo>
                <a:cubicBezTo>
                  <a:pt x="1838325" y="1247775"/>
                  <a:pt x="2005175" y="1248536"/>
                  <a:pt x="2171700" y="1257300"/>
                </a:cubicBezTo>
                <a:cubicBezTo>
                  <a:pt x="2186740" y="1258092"/>
                  <a:pt x="2201398" y="1264274"/>
                  <a:pt x="2214563" y="1271588"/>
                </a:cubicBezTo>
                <a:cubicBezTo>
                  <a:pt x="2244584" y="1288266"/>
                  <a:pt x="2300288" y="1328738"/>
                  <a:pt x="2300288" y="1328738"/>
                </a:cubicBezTo>
                <a:cubicBezTo>
                  <a:pt x="2295525" y="1347788"/>
                  <a:pt x="2296892" y="1369550"/>
                  <a:pt x="2286000" y="1385888"/>
                </a:cubicBezTo>
                <a:cubicBezTo>
                  <a:pt x="2252517" y="1436113"/>
                  <a:pt x="2203588" y="1407871"/>
                  <a:pt x="2157413" y="1400175"/>
                </a:cubicBezTo>
                <a:cubicBezTo>
                  <a:pt x="2152650" y="1385888"/>
                  <a:pt x="2149860" y="1370783"/>
                  <a:pt x="2143125" y="1357313"/>
                </a:cubicBezTo>
                <a:cubicBezTo>
                  <a:pt x="2135446" y="1341954"/>
                  <a:pt x="2115976" y="1331562"/>
                  <a:pt x="2114550" y="1314450"/>
                </a:cubicBezTo>
                <a:cubicBezTo>
                  <a:pt x="2110969" y="1271473"/>
                  <a:pt x="2114100" y="1226393"/>
                  <a:pt x="2128838" y="1185863"/>
                </a:cubicBezTo>
                <a:cubicBezTo>
                  <a:pt x="2134706" y="1169726"/>
                  <a:pt x="2156342" y="1164967"/>
                  <a:pt x="2171700" y="1157288"/>
                </a:cubicBezTo>
                <a:cubicBezTo>
                  <a:pt x="2198917" y="1143679"/>
                  <a:pt x="2262169" y="1132476"/>
                  <a:pt x="2286000" y="1128713"/>
                </a:cubicBezTo>
                <a:cubicBezTo>
                  <a:pt x="2352528" y="1118209"/>
                  <a:pt x="2486025" y="1100138"/>
                  <a:pt x="2486025" y="1100138"/>
                </a:cubicBezTo>
                <a:cubicBezTo>
                  <a:pt x="2582517" y="1067973"/>
                  <a:pt x="2463739" y="1105091"/>
                  <a:pt x="2614613" y="1071563"/>
                </a:cubicBezTo>
                <a:cubicBezTo>
                  <a:pt x="2629315" y="1068296"/>
                  <a:pt x="2642994" y="1061412"/>
                  <a:pt x="2657475" y="1057275"/>
                </a:cubicBezTo>
                <a:cubicBezTo>
                  <a:pt x="2676356" y="1051880"/>
                  <a:pt x="2695575" y="1047750"/>
                  <a:pt x="2714625" y="1042988"/>
                </a:cubicBezTo>
                <a:cubicBezTo>
                  <a:pt x="2728913" y="1033463"/>
                  <a:pt x="2745346" y="1026555"/>
                  <a:pt x="2757488" y="1014413"/>
                </a:cubicBezTo>
                <a:cubicBezTo>
                  <a:pt x="2852741" y="919160"/>
                  <a:pt x="2714623" y="1019177"/>
                  <a:pt x="2828925" y="942975"/>
                </a:cubicBezTo>
                <a:cubicBezTo>
                  <a:pt x="2838450" y="928688"/>
                  <a:pt x="2849821" y="915471"/>
                  <a:pt x="2857500" y="900113"/>
                </a:cubicBezTo>
                <a:cubicBezTo>
                  <a:pt x="2868921" y="877271"/>
                  <a:pt x="2879970" y="821469"/>
                  <a:pt x="2886075" y="800100"/>
                </a:cubicBezTo>
                <a:cubicBezTo>
                  <a:pt x="2915366" y="697582"/>
                  <a:pt x="2885601" y="831051"/>
                  <a:pt x="2914650" y="685800"/>
                </a:cubicBezTo>
                <a:cubicBezTo>
                  <a:pt x="2895823" y="233943"/>
                  <a:pt x="2917466" y="478318"/>
                  <a:pt x="2886075" y="242888"/>
                </a:cubicBezTo>
                <a:cubicBezTo>
                  <a:pt x="2881000" y="204828"/>
                  <a:pt x="2878100" y="166462"/>
                  <a:pt x="2871788" y="128588"/>
                </a:cubicBezTo>
                <a:cubicBezTo>
                  <a:pt x="2867918" y="105371"/>
                  <a:pt x="2852917" y="52835"/>
                  <a:pt x="2843213" y="28575"/>
                </a:cubicBezTo>
                <a:cubicBezTo>
                  <a:pt x="2839258" y="18687"/>
                  <a:pt x="2833688" y="9525"/>
                  <a:pt x="2828925" y="0"/>
                </a:cubicBezTo>
              </a:path>
            </a:pathLst>
          </a:custGeom>
          <a:noFill/>
          <a:ln w="38100">
            <a:solidFill>
              <a:schemeClr val="tx1">
                <a:lumMod val="50000"/>
                <a:lumOff val="50000"/>
                <a:alpha val="74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013">
              <a:latin typeface="Times New Roman" panose="02020603050405020304" pitchFamily="18" charset="0"/>
              <a:cs typeface="Times New Roman" panose="02020603050405020304" pitchFamily="18" charset="0"/>
            </a:endParaRPr>
          </a:p>
        </p:txBody>
      </p:sp>
      <p:sp>
        <p:nvSpPr>
          <p:cNvPr id="9" name="Rettangolo 8">
            <a:extLst>
              <a:ext uri="{FF2B5EF4-FFF2-40B4-BE49-F238E27FC236}">
                <a16:creationId xmlns:a16="http://schemas.microsoft.com/office/drawing/2014/main" id="{1854B3FE-4CE2-47F1-8F6F-FC4A634017E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10" name="CasellaDiTesto 9">
            <a:extLst>
              <a:ext uri="{FF2B5EF4-FFF2-40B4-BE49-F238E27FC236}">
                <a16:creationId xmlns:a16="http://schemas.microsoft.com/office/drawing/2014/main" id="{19860889-0544-4E27-88B7-F21D57044A37}"/>
              </a:ext>
            </a:extLst>
          </p:cNvPr>
          <p:cNvSpPr txBox="1"/>
          <p:nvPr/>
        </p:nvSpPr>
        <p:spPr>
          <a:xfrm>
            <a:off x="3474745" y="389893"/>
            <a:ext cx="5040603"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Prevenzione incendi e </a:t>
            </a:r>
            <a:r>
              <a:rPr lang="it-IT" sz="2100" dirty="0" err="1">
                <a:solidFill>
                  <a:schemeClr val="bg1"/>
                </a:solidFill>
                <a:latin typeface="Times New Roman" panose="02020603050405020304" pitchFamily="18" charset="0"/>
                <a:cs typeface="Times New Roman" panose="02020603050405020304" pitchFamily="18" charset="0"/>
              </a:rPr>
              <a:t>D.L.vo</a:t>
            </a:r>
            <a:r>
              <a:rPr lang="it-IT" sz="2100" dirty="0">
                <a:solidFill>
                  <a:schemeClr val="bg1"/>
                </a:solidFill>
                <a:latin typeface="Times New Roman" panose="02020603050405020304" pitchFamily="18" charset="0"/>
                <a:cs typeface="Times New Roman" panose="02020603050405020304" pitchFamily="18" charset="0"/>
              </a:rPr>
              <a:t> 81/08</a:t>
            </a:r>
          </a:p>
        </p:txBody>
      </p:sp>
      <p:pic>
        <p:nvPicPr>
          <p:cNvPr id="11" name="Picture 36" descr="File:MinisteroInterno.svg">
            <a:extLst>
              <a:ext uri="{FF2B5EF4-FFF2-40B4-BE49-F238E27FC236}">
                <a16:creationId xmlns:a16="http://schemas.microsoft.com/office/drawing/2014/main" id="{A82B10CE-5A68-4DF3-8B22-F08173E1221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File:Logo del Corpo Nazionale dei Vigili del Fuoco.svg - Wikipedia">
            <a:extLst>
              <a:ext uri="{FF2B5EF4-FFF2-40B4-BE49-F238E27FC236}">
                <a16:creationId xmlns:a16="http://schemas.microsoft.com/office/drawing/2014/main" id="{275DE4BE-814A-41B6-98AA-513FB28745A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3" name="CasellaDiTesto 12">
            <a:extLst>
              <a:ext uri="{FF2B5EF4-FFF2-40B4-BE49-F238E27FC236}">
                <a16:creationId xmlns:a16="http://schemas.microsoft.com/office/drawing/2014/main" id="{249E05D0-FD69-4F5F-9875-03944EC90DC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 name="PB">
            <a:extLst>
              <a:ext uri="{FF2B5EF4-FFF2-40B4-BE49-F238E27FC236}">
                <a16:creationId xmlns:a16="http://schemas.microsoft.com/office/drawing/2014/main" id="{7ED72CC5-F531-D448-4F97-40534D3C5F2E}"/>
              </a:ext>
            </a:extLst>
          </p:cNvPr>
          <p:cNvSpPr/>
          <p:nvPr/>
        </p:nvSpPr>
        <p:spPr>
          <a:xfrm>
            <a:off x="0" y="6705600"/>
            <a:ext cx="100289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18770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6">
                                            <p:txEl>
                                              <p:pRg st="1" end="1"/>
                                            </p:txEl>
                                          </p:spTgt>
                                        </p:tgtEl>
                                        <p:attrNameLst>
                                          <p:attrName>style.visibility</p:attrName>
                                        </p:attrNameLst>
                                      </p:cBhvr>
                                      <p:to>
                                        <p:strVal val="visible"/>
                                      </p:to>
                                    </p:set>
                                    <p:anim calcmode="lin" valueType="num">
                                      <p:cBhvr additive="base">
                                        <p:cTn id="13"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6">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500" fill="hold"/>
                                        <p:tgtEl>
                                          <p:spTgt spid="4"/>
                                        </p:tgtEl>
                                        <p:attrNameLst>
                                          <p:attrName>ppt_w</p:attrName>
                                        </p:attrNameLst>
                                      </p:cBhvr>
                                      <p:tavLst>
                                        <p:tav tm="0">
                                          <p:val>
                                            <p:fltVal val="0"/>
                                          </p:val>
                                        </p:tav>
                                        <p:tav tm="100000">
                                          <p:val>
                                            <p:strVal val="#ppt_w"/>
                                          </p:val>
                                        </p:tav>
                                      </p:tavLst>
                                    </p:anim>
                                    <p:anim calcmode="lin" valueType="num">
                                      <p:cBhvr>
                                        <p:cTn id="20" dur="500" fill="hold"/>
                                        <p:tgtEl>
                                          <p:spTgt spid="4"/>
                                        </p:tgtEl>
                                        <p:attrNameLst>
                                          <p:attrName>ppt_h</p:attrName>
                                        </p:attrNameLst>
                                      </p:cBhvr>
                                      <p:tavLst>
                                        <p:tav tm="0">
                                          <p:val>
                                            <p:fltVal val="0"/>
                                          </p:val>
                                        </p:tav>
                                        <p:tav tm="100000">
                                          <p:val>
                                            <p:strVal val="#ppt_h"/>
                                          </p:val>
                                        </p:tav>
                                      </p:tavLst>
                                    </p:anim>
                                  </p:childTnLst>
                                </p:cTn>
                              </p:par>
                              <p:par>
                                <p:cTn id="21" presetID="25" presetClass="entr" presetSubtype="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24"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25"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26" dur="1000" fill="hold"/>
                                        <p:tgtEl>
                                          <p:spTgt spid="8"/>
                                        </p:tgtEl>
                                        <p:attrNameLst>
                                          <p:attrName>ppt_h</p:attrName>
                                        </p:attrNameLst>
                                      </p:cBhvr>
                                      <p:tavLst>
                                        <p:tav tm="0">
                                          <p:val>
                                            <p:strVal val="#ppt_h"/>
                                          </p:val>
                                        </p:tav>
                                        <p:tav tm="100000">
                                          <p:val>
                                            <p:strVal val="#ppt_h"/>
                                          </p:val>
                                        </p:tav>
                                      </p:tavLst>
                                    </p:anim>
                                    <p:anim calcmode="lin" valueType="num">
                                      <p:cBhvr>
                                        <p:cTn id="27"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28"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29"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0" dur="1000" decel="50000">
                                          <p:stCondLst>
                                            <p:cond delay="0"/>
                                          </p:stCondLst>
                                        </p:cTn>
                                        <p:tgtEl>
                                          <p:spTgt spid="8"/>
                                        </p:tgtEl>
                                      </p:cBhvr>
                                    </p:animEffect>
                                  </p:childTnLst>
                                </p:cTn>
                              </p:par>
                              <p:par>
                                <p:cTn id="31" presetID="25" presetClass="entr" presetSubtype="0" fill="hold" nodeType="with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p:cTn id="33"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36" dur="1000" fill="hold"/>
                                        <p:tgtEl>
                                          <p:spTgt spid="7"/>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7"/>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5"/>
                                        </p:tgtEl>
                                        <p:attrNameLst>
                                          <p:attrName>style.visibility</p:attrName>
                                        </p:attrNameLst>
                                      </p:cBhvr>
                                      <p:to>
                                        <p:strVal val="visible"/>
                                      </p:to>
                                    </p:set>
                                    <p:anim calcmode="lin" valueType="num">
                                      <p:cBhvr>
                                        <p:cTn id="43" dur="500" fill="hold"/>
                                        <p:tgtEl>
                                          <p:spTgt spid="5"/>
                                        </p:tgtEl>
                                        <p:attrNameLst>
                                          <p:attrName>ppt_w</p:attrName>
                                        </p:attrNameLst>
                                      </p:cBhvr>
                                      <p:tavLst>
                                        <p:tav tm="0">
                                          <p:val>
                                            <p:fltVal val="0"/>
                                          </p:val>
                                        </p:tav>
                                        <p:tav tm="100000">
                                          <p:val>
                                            <p:strVal val="#ppt_w"/>
                                          </p:val>
                                        </p:tav>
                                      </p:tavLst>
                                    </p:anim>
                                    <p:anim calcmode="lin" valueType="num">
                                      <p:cBhvr>
                                        <p:cTn id="44" dur="500" fill="hold"/>
                                        <p:tgtEl>
                                          <p:spTgt spid="5"/>
                                        </p:tgtEl>
                                        <p:attrNameLst>
                                          <p:attrName>ppt_h</p:attrName>
                                        </p:attrNameLst>
                                      </p:cBhvr>
                                      <p:tavLst>
                                        <p:tav tm="0">
                                          <p:val>
                                            <p:fltVal val="0"/>
                                          </p:val>
                                        </p:tav>
                                        <p:tav tm="100000">
                                          <p:val>
                                            <p:strVal val="#ppt_h"/>
                                          </p:val>
                                        </p:tav>
                                      </p:tavLst>
                                    </p:anim>
                                    <p:animEffect transition="in" filter="fade">
                                      <p:cBhvr>
                                        <p:cTn id="4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074A08-E06A-0D16-8BC1-58A6B789BFE5}"/>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BDCD8EDC-22F1-7D4E-DE9B-215FA72D347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D665BCB0-B730-C1FF-1825-E3138B94AC80}"/>
              </a:ext>
            </a:extLst>
          </p:cNvPr>
          <p:cNvSpPr txBox="1"/>
          <p:nvPr/>
        </p:nvSpPr>
        <p:spPr>
          <a:xfrm>
            <a:off x="5152086" y="389893"/>
            <a:ext cx="168592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INDICE</a:t>
            </a:r>
          </a:p>
        </p:txBody>
      </p:sp>
      <p:pic>
        <p:nvPicPr>
          <p:cNvPr id="9" name="Picture 36" descr="File:MinisteroInterno.svg">
            <a:extLst>
              <a:ext uri="{FF2B5EF4-FFF2-40B4-BE49-F238E27FC236}">
                <a16:creationId xmlns:a16="http://schemas.microsoft.com/office/drawing/2014/main" id="{76780102-7334-E82D-8626-4FB4426BE52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E0D00C96-D4F4-C9AC-4098-252E10E6D9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66CC9642-8570-5ED3-CCD3-7C338E374E3B}"/>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4" name="Segnaposto contenuto 7">
            <a:extLst>
              <a:ext uri="{FF2B5EF4-FFF2-40B4-BE49-F238E27FC236}">
                <a16:creationId xmlns:a16="http://schemas.microsoft.com/office/drawing/2014/main" id="{FC90D5FC-0ED5-AFBE-A79C-10B2BF074C8B}"/>
              </a:ext>
            </a:extLst>
          </p:cNvPr>
          <p:cNvSpPr>
            <a:spLocks noGrp="1"/>
          </p:cNvSpPr>
          <p:nvPr>
            <p:ph idx="1"/>
          </p:nvPr>
        </p:nvSpPr>
        <p:spPr>
          <a:xfrm>
            <a:off x="628650" y="997808"/>
            <a:ext cx="7886700" cy="5179155"/>
          </a:xfrm>
        </p:spPr>
        <p:txBody>
          <a:bodyPr anchor="ctr" anchorCtr="1">
            <a:normAutofit/>
          </a:bodyPr>
          <a:lstStyle/>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Introduzione</a:t>
            </a:r>
          </a:p>
          <a:p>
            <a:pPr marL="457200" indent="-457200">
              <a:lnSpc>
                <a:spcPct val="10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DM 18 settembre 2002 : Regola Tecnica di Prevenzione Incendi per la progettazione, la costruzione e l’esercizio delle strutture sanitarie pubbliche e private </a:t>
            </a:r>
          </a:p>
          <a:p>
            <a:pPr marL="457200" indent="-457200">
              <a:lnSpc>
                <a:spcPct val="150000"/>
              </a:lnSpc>
              <a:buFont typeface="+mj-lt"/>
              <a:buAutoNum type="arabicPeriod"/>
            </a:pPr>
            <a:r>
              <a:rPr lang="it-IT" sz="2400" b="1" i="1" dirty="0">
                <a:latin typeface="Times New Roman" panose="02020603050405020304" pitchFamily="18" charset="0"/>
                <a:cs typeface="Times New Roman" panose="02020603050405020304" pitchFamily="18" charset="0"/>
              </a:rPr>
              <a:t>Decreto Milleproroghe</a:t>
            </a:r>
          </a:p>
          <a:p>
            <a:pPr marL="457200" indent="-457200">
              <a:lnSpc>
                <a:spcPct val="150000"/>
              </a:lnSpc>
              <a:buFont typeface="+mj-lt"/>
              <a:buAutoNum type="arabicPeriod"/>
            </a:pPr>
            <a:r>
              <a:rPr lang="it-IT" sz="2400" b="1" i="1" dirty="0">
                <a:latin typeface="Times New Roman" panose="02020603050405020304" pitchFamily="18" charset="0"/>
                <a:cs typeface="Times New Roman" panose="02020603050405020304" pitchFamily="18" charset="0"/>
              </a:rPr>
              <a:t>Regola tecnica verticale "V.11-Strutture sanitarie"</a:t>
            </a:r>
          </a:p>
          <a:p>
            <a:pPr>
              <a:lnSpc>
                <a:spcPct val="100000"/>
              </a:lnSpc>
            </a:pPr>
            <a:endParaRPr lang="it-IT" sz="2400" b="1" i="1" dirty="0">
              <a:latin typeface="Times New Roman" panose="02020603050405020304" pitchFamily="18" charset="0"/>
              <a:cs typeface="Times New Roman" panose="02020603050405020304" pitchFamily="18" charset="0"/>
            </a:endParaRPr>
          </a:p>
        </p:txBody>
      </p:sp>
      <p:sp>
        <p:nvSpPr>
          <p:cNvPr id="3" name="PB">
            <a:extLst>
              <a:ext uri="{FF2B5EF4-FFF2-40B4-BE49-F238E27FC236}">
                <a16:creationId xmlns:a16="http://schemas.microsoft.com/office/drawing/2014/main" id="{294F8459-6DD1-576A-410D-F5B2C1E6BE8E}"/>
              </a:ext>
            </a:extLst>
          </p:cNvPr>
          <p:cNvSpPr/>
          <p:nvPr/>
        </p:nvSpPr>
        <p:spPr>
          <a:xfrm>
            <a:off x="0" y="6705600"/>
            <a:ext cx="106188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597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DD3D42-8ED9-EBEC-A8DA-751BE2A8354C}"/>
            </a:ext>
          </a:extLst>
        </p:cNvPr>
        <p:cNvGrpSpPr/>
        <p:nvPr/>
      </p:nvGrpSpPr>
      <p:grpSpPr>
        <a:xfrm>
          <a:off x="0" y="0"/>
          <a:ext cx="0" cy="0"/>
          <a:chOff x="0" y="0"/>
          <a:chExt cx="0" cy="0"/>
        </a:xfrm>
      </p:grpSpPr>
      <p:sp>
        <p:nvSpPr>
          <p:cNvPr id="3" name="Segnaposto testo 2">
            <a:extLst>
              <a:ext uri="{FF2B5EF4-FFF2-40B4-BE49-F238E27FC236}">
                <a16:creationId xmlns:a16="http://schemas.microsoft.com/office/drawing/2014/main" id="{54AAD6CA-FB56-8457-DADE-675A833A4BF5}"/>
              </a:ext>
            </a:extLst>
          </p:cNvPr>
          <p:cNvSpPr>
            <a:spLocks noGrp="1"/>
          </p:cNvSpPr>
          <p:nvPr>
            <p:ph type="body" idx="1"/>
          </p:nvPr>
        </p:nvSpPr>
        <p:spPr>
          <a:xfrm>
            <a:off x="628650" y="2286000"/>
            <a:ext cx="7886700" cy="4216425"/>
          </a:xfrm>
        </p:spPr>
        <p:txBody>
          <a:bodyPr anchor="t" anchorCtr="0"/>
          <a:lstStyle/>
          <a:p>
            <a:pPr marL="342900" indent="-342900" algn="just">
              <a:buFont typeface="Arial" panose="020B0604020202020204" pitchFamily="34" charset="0"/>
              <a:buChar char="•"/>
            </a:pPr>
            <a:r>
              <a:rPr lang="it-IT" b="1" i="1" dirty="0">
                <a:latin typeface="Times" panose="02020603050405020304" pitchFamily="18" charset="0"/>
                <a:cs typeface="Times" panose="02020603050405020304" pitchFamily="18" charset="0"/>
              </a:rPr>
              <a:t>Struttura della regola tecnica tradizionale (RTT)</a:t>
            </a:r>
          </a:p>
          <a:p>
            <a:pPr marL="342900" indent="-342900" algn="just">
              <a:buFont typeface="Arial" panose="020B0604020202020204" pitchFamily="34" charset="0"/>
              <a:buChar char="•"/>
            </a:pPr>
            <a:r>
              <a:rPr lang="it-IT" b="1" i="1" dirty="0">
                <a:latin typeface="Times" panose="02020603050405020304" pitchFamily="18" charset="0"/>
                <a:cs typeface="Times" panose="02020603050405020304" pitchFamily="18" charset="0"/>
              </a:rPr>
              <a:t>Aggiornamento della RTT (DM 19.03.2015)</a:t>
            </a:r>
          </a:p>
        </p:txBody>
      </p:sp>
      <p:pic>
        <p:nvPicPr>
          <p:cNvPr id="9" name="Picture 36" descr="File:MinisteroInterno.svg">
            <a:extLst>
              <a:ext uri="{FF2B5EF4-FFF2-40B4-BE49-F238E27FC236}">
                <a16:creationId xmlns:a16="http://schemas.microsoft.com/office/drawing/2014/main" id="{14DAE36A-6C36-F432-F4D9-86A7E0D7C4B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3412" y="269260"/>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C6645C08-A968-C92D-0E40-92767B3A871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11362" y="230232"/>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08A344DF-A12F-DD20-04D3-BC4E16E452FC}"/>
              </a:ext>
            </a:extLst>
          </p:cNvPr>
          <p:cNvSpPr txBox="1"/>
          <p:nvPr/>
        </p:nvSpPr>
        <p:spPr>
          <a:xfrm>
            <a:off x="2409824" y="355574"/>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8" name="Titolo 1">
            <a:extLst>
              <a:ext uri="{FF2B5EF4-FFF2-40B4-BE49-F238E27FC236}">
                <a16:creationId xmlns:a16="http://schemas.microsoft.com/office/drawing/2014/main" id="{C5465030-4BD7-FE26-3F96-49095271BBF6}"/>
              </a:ext>
            </a:extLst>
          </p:cNvPr>
          <p:cNvSpPr txBox="1">
            <a:spLocks/>
          </p:cNvSpPr>
          <p:nvPr/>
        </p:nvSpPr>
        <p:spPr>
          <a:xfrm>
            <a:off x="628650" y="730180"/>
            <a:ext cx="7886700" cy="988637"/>
          </a:xfrm>
          <a:prstGeom prst="rect">
            <a:avLst/>
          </a:prstGeom>
          <a:solidFill>
            <a:srgbClr val="A20E0E"/>
          </a:solidFill>
        </p:spPr>
        <p:txBody>
          <a:bodyPr vert="horz" lIns="91440" tIns="45720" rIns="91440" bIns="45720" rtlCol="0" anchor="ctr" anchorCtr="1">
            <a:noAutofit/>
          </a:bodyPr>
          <a:lstStyle>
            <a:lvl1pPr algn="l"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ctr"/>
            <a:br>
              <a:rPr lang="it-IT" sz="2800" dirty="0">
                <a:solidFill>
                  <a:schemeClr val="bg1"/>
                </a:solidFill>
                <a:latin typeface="Times New Roman" panose="02020603050405020304" pitchFamily="18" charset="0"/>
                <a:cs typeface="Times New Roman" panose="02020603050405020304" pitchFamily="18" charset="0"/>
              </a:rPr>
            </a:br>
            <a:r>
              <a:rPr lang="it-IT" sz="2800" dirty="0">
                <a:solidFill>
                  <a:schemeClr val="bg1"/>
                </a:solidFill>
                <a:latin typeface="Times New Roman" panose="02020603050405020304" pitchFamily="18" charset="0"/>
                <a:cs typeface="Times New Roman" panose="02020603050405020304" pitchFamily="18" charset="0"/>
              </a:rPr>
              <a:t>DM 18 settembre 2002</a:t>
            </a:r>
            <a:br>
              <a:rPr lang="it-IT" sz="1800" dirty="0">
                <a:solidFill>
                  <a:schemeClr val="bg1"/>
                </a:solidFill>
                <a:latin typeface="Times New Roman" panose="02020603050405020304" pitchFamily="18" charset="0"/>
                <a:cs typeface="Times New Roman" panose="02020603050405020304" pitchFamily="18" charset="0"/>
              </a:rPr>
            </a:br>
            <a:r>
              <a:rPr lang="it-IT" sz="1600" dirty="0">
                <a:solidFill>
                  <a:schemeClr val="bg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br>
              <a:rPr lang="it-IT" sz="1800" dirty="0">
                <a:solidFill>
                  <a:schemeClr val="bg1"/>
                </a:solidFill>
                <a:latin typeface="Times New Roman" panose="02020603050405020304" pitchFamily="18" charset="0"/>
                <a:cs typeface="Times New Roman" panose="02020603050405020304" pitchFamily="18" charset="0"/>
              </a:rPr>
            </a:br>
            <a:endParaRPr lang="it-IT" sz="1800" dirty="0">
              <a:solidFill>
                <a:schemeClr val="bg1"/>
              </a:solidFill>
              <a:latin typeface="Times New Roman" panose="02020603050405020304" pitchFamily="18" charset="0"/>
              <a:cs typeface="Times New Roman" panose="02020603050405020304" pitchFamily="18" charset="0"/>
            </a:endParaRPr>
          </a:p>
        </p:txBody>
      </p:sp>
      <p:sp>
        <p:nvSpPr>
          <p:cNvPr id="2" name="PB">
            <a:extLst>
              <a:ext uri="{FF2B5EF4-FFF2-40B4-BE49-F238E27FC236}">
                <a16:creationId xmlns:a16="http://schemas.microsoft.com/office/drawing/2014/main" id="{5853C1E2-219A-45D5-DD3A-6E55862AEA22}"/>
              </a:ext>
            </a:extLst>
          </p:cNvPr>
          <p:cNvSpPr/>
          <p:nvPr/>
        </p:nvSpPr>
        <p:spPr>
          <a:xfrm>
            <a:off x="0" y="6705600"/>
            <a:ext cx="112087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939897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C9A554-6631-4C94-17A7-9C67D13C0935}"/>
            </a:ext>
          </a:extLst>
        </p:cNvPr>
        <p:cNvGrpSpPr/>
        <p:nvPr/>
      </p:nvGrpSpPr>
      <p:grpSpPr>
        <a:xfrm>
          <a:off x="0" y="0"/>
          <a:ext cx="0" cy="0"/>
          <a:chOff x="0" y="0"/>
          <a:chExt cx="0" cy="0"/>
        </a:xfrm>
      </p:grpSpPr>
      <p:pic>
        <p:nvPicPr>
          <p:cNvPr id="1040" name="Picture 16" descr="Illustrazione di vettore di concetto astratto di ispezione antincendio. Allarme e rilevamento incendi, lista di controllo per l'ispezione di edifici, conformità ai requisiti, certificazione di sicurezza, metafora astratta dell'ispezione annuale.">
            <a:extLst>
              <a:ext uri="{FF2B5EF4-FFF2-40B4-BE49-F238E27FC236}">
                <a16:creationId xmlns:a16="http://schemas.microsoft.com/office/drawing/2014/main" id="{E0558F0F-5606-5984-1FF1-7849906CD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822" y="5320081"/>
            <a:ext cx="1272633" cy="12726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omo che lavora sodo in stile piatto isolato sullo sfondo">
            <a:extLst>
              <a:ext uri="{FF2B5EF4-FFF2-40B4-BE49-F238E27FC236}">
                <a16:creationId xmlns:a16="http://schemas.microsoft.com/office/drawing/2014/main" id="{CD346FEE-06F9-84AD-0D6F-8DAC788C57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5240" y="4990552"/>
            <a:ext cx="748656" cy="10773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ichiarazione legale. Avviso del tribunale, decisione del giudice, sistema giudiziario. Avvocato, avvocato che studia personaggio dei cartoni animati di carte.">
            <a:extLst>
              <a:ext uri="{FF2B5EF4-FFF2-40B4-BE49-F238E27FC236}">
                <a16:creationId xmlns:a16="http://schemas.microsoft.com/office/drawing/2014/main" id="{618964FF-DCF5-2D5C-BA5F-6ABA26F2E3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860" y="1675959"/>
            <a:ext cx="1267825" cy="1267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zione del concetto del metodo Scrum">
            <a:extLst>
              <a:ext uri="{FF2B5EF4-FFF2-40B4-BE49-F238E27FC236}">
                <a16:creationId xmlns:a16="http://schemas.microsoft.com/office/drawing/2014/main" id="{58BA1561-0705-2B0B-E5D3-E0CF5AB86D4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2993" y="5753548"/>
            <a:ext cx="1545978" cy="1029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enco vuoto di carta bianca nelle mani Illustrazione vettoriale">
            <a:extLst>
              <a:ext uri="{FF2B5EF4-FFF2-40B4-BE49-F238E27FC236}">
                <a16:creationId xmlns:a16="http://schemas.microsoft.com/office/drawing/2014/main" id="{F5510733-7DD4-F8A1-5B33-24A0E7B91ECF}"/>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1724" y="1809505"/>
            <a:ext cx="1058741" cy="10587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rsone che camminano e si siedono all'edificio dell'ospedale. Esterno di vetro della clinica della città. Illustrazione vettoriale piatto per assistenza medica, emergenza, architettura, concetto di assistenza sanitaria">
            <a:extLst>
              <a:ext uri="{FF2B5EF4-FFF2-40B4-BE49-F238E27FC236}">
                <a16:creationId xmlns:a16="http://schemas.microsoft.com/office/drawing/2014/main" id="{6CDF8BEC-5BB8-69A4-5729-D6F862CAEEF1}"/>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415" y="1540826"/>
            <a:ext cx="2147282" cy="13446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8" descr="cubi dell'alfabeto in legno con lettere a, b, c, illustrazione isolata del  vettore di colore 10204494 Arte vettoriale a Vecteezy">
            <a:extLst>
              <a:ext uri="{FF2B5EF4-FFF2-40B4-BE49-F238E27FC236}">
                <a16:creationId xmlns:a16="http://schemas.microsoft.com/office/drawing/2014/main" id="{4445162A-14E1-2342-075E-C8BCB1934D9C}"/>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1174" y="1961535"/>
            <a:ext cx="860458" cy="860458"/>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10">
            <a:extLst>
              <a:ext uri="{FF2B5EF4-FFF2-40B4-BE49-F238E27FC236}">
                <a16:creationId xmlns:a16="http://schemas.microsoft.com/office/drawing/2014/main" id="{BC0062B7-0063-8ADD-6EB3-333D3B393FF1}"/>
              </a:ext>
            </a:extLst>
          </p:cNvPr>
          <p:cNvSpPr/>
          <p:nvPr/>
        </p:nvSpPr>
        <p:spPr>
          <a:xfrm>
            <a:off x="3474746" y="3977640"/>
            <a:ext cx="3775789" cy="9807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Ovale 33">
            <a:extLst>
              <a:ext uri="{FF2B5EF4-FFF2-40B4-BE49-F238E27FC236}">
                <a16:creationId xmlns:a16="http://schemas.microsoft.com/office/drawing/2014/main" id="{3C99C519-1420-0512-A3B2-B45AAB5AC601}"/>
              </a:ext>
            </a:extLst>
          </p:cNvPr>
          <p:cNvSpPr/>
          <p:nvPr/>
        </p:nvSpPr>
        <p:spPr>
          <a:xfrm>
            <a:off x="246224" y="4885111"/>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marL="0" lvl="0" indent="0" algn="ctr" defTabSz="577850">
              <a:lnSpc>
                <a:spcPct val="90000"/>
              </a:lnSpc>
              <a:spcBef>
                <a:spcPct val="0"/>
              </a:spcBef>
              <a:spcAft>
                <a:spcPct val="35000"/>
              </a:spcAft>
              <a:buNone/>
            </a:pPr>
            <a:r>
              <a:rPr lang="it-IT" sz="1000" b="1" kern="1200" dirty="0">
                <a:solidFill>
                  <a:schemeClr val="tx1"/>
                </a:solidFill>
              </a:rPr>
              <a:t>DM 18.09.2002</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endParaRPr lang="it-IT" sz="1000" kern="1200" dirty="0">
              <a:solidFill>
                <a:schemeClr val="tx1"/>
              </a:solidFill>
            </a:endParaRPr>
          </a:p>
        </p:txBody>
      </p:sp>
      <p:cxnSp>
        <p:nvCxnSpPr>
          <p:cNvPr id="38" name="Connettore diritto 37">
            <a:extLst>
              <a:ext uri="{FF2B5EF4-FFF2-40B4-BE49-F238E27FC236}">
                <a16:creationId xmlns:a16="http://schemas.microsoft.com/office/drawing/2014/main" id="{DA536315-13F2-BF0C-A952-7EDD7E79EAED}"/>
              </a:ext>
            </a:extLst>
          </p:cNvPr>
          <p:cNvCxnSpPr>
            <a:cxnSpLocks/>
          </p:cNvCxnSpPr>
          <p:nvPr/>
        </p:nvCxnSpPr>
        <p:spPr>
          <a:xfrm>
            <a:off x="720090" y="4526222"/>
            <a:ext cx="7518654" cy="9155"/>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1" name="Ovale 40">
            <a:extLst>
              <a:ext uri="{FF2B5EF4-FFF2-40B4-BE49-F238E27FC236}">
                <a16:creationId xmlns:a16="http://schemas.microsoft.com/office/drawing/2014/main" id="{53E94B60-535C-9A6F-077B-D8714E0009E8}"/>
              </a:ext>
            </a:extLst>
          </p:cNvPr>
          <p:cNvSpPr/>
          <p:nvPr/>
        </p:nvSpPr>
        <p:spPr>
          <a:xfrm>
            <a:off x="639608" y="2632198"/>
            <a:ext cx="1583591" cy="1544290"/>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DPR 01.08.2011 n.151</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Regolamento Prevenzione Incendi</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(attività soggette al controllo del C.N.VV.F.)</a:t>
            </a:r>
            <a:endParaRPr lang="it-IT" sz="1000" kern="1200" dirty="0">
              <a:solidFill>
                <a:schemeClr val="tx1"/>
              </a:solidFill>
            </a:endParaRPr>
          </a:p>
        </p:txBody>
      </p:sp>
      <p:sp>
        <p:nvSpPr>
          <p:cNvPr id="44" name="Ovale 43">
            <a:extLst>
              <a:ext uri="{FF2B5EF4-FFF2-40B4-BE49-F238E27FC236}">
                <a16:creationId xmlns:a16="http://schemas.microsoft.com/office/drawing/2014/main" id="{AC416017-77A0-F628-46F0-1E0EE80CA99A}"/>
              </a:ext>
            </a:extLst>
          </p:cNvPr>
          <p:cNvSpPr/>
          <p:nvPr/>
        </p:nvSpPr>
        <p:spPr>
          <a:xfrm>
            <a:off x="2351547" y="2621949"/>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07.08.2012</a:t>
            </a:r>
          </a:p>
          <a:p>
            <a:pPr lvl="0" algn="ctr"/>
            <a:r>
              <a:rPr lang="it-IT" sz="1000" dirty="0">
                <a:solidFill>
                  <a:schemeClr val="tx1"/>
                </a:solidFill>
                <a:latin typeface="Times New Roman" panose="02020603050405020304" pitchFamily="18" charset="0"/>
                <a:cs typeface="Times New Roman" panose="02020603050405020304" pitchFamily="18" charset="0"/>
              </a:rPr>
              <a:t>Modalità di presentazione delle istanze di Prevenzione Incendi</a:t>
            </a:r>
            <a:endParaRPr lang="it-IT" sz="1000" dirty="0">
              <a:solidFill>
                <a:schemeClr val="tx1"/>
              </a:solidFill>
            </a:endParaRPr>
          </a:p>
        </p:txBody>
      </p:sp>
      <p:sp>
        <p:nvSpPr>
          <p:cNvPr id="45" name="Ovale 44">
            <a:extLst>
              <a:ext uri="{FF2B5EF4-FFF2-40B4-BE49-F238E27FC236}">
                <a16:creationId xmlns:a16="http://schemas.microsoft.com/office/drawing/2014/main" id="{C82761B6-2B21-DEFF-4B8A-F2011E67FF62}"/>
              </a:ext>
            </a:extLst>
          </p:cNvPr>
          <p:cNvSpPr/>
          <p:nvPr/>
        </p:nvSpPr>
        <p:spPr>
          <a:xfrm>
            <a:off x="3114211" y="4870773"/>
            <a:ext cx="1844131" cy="1820893"/>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panose="02020603050405020304" pitchFamily="18" charset="0"/>
                <a:cs typeface="Times" panose="02020603050405020304" pitchFamily="18" charset="0"/>
              </a:rPr>
              <a:t>L 08.11.2012, n.189 </a:t>
            </a:r>
            <a:r>
              <a:rPr lang="it-IT" sz="1000" b="1" dirty="0">
                <a:solidFill>
                  <a:schemeClr val="tx1"/>
                </a:solidFill>
                <a:latin typeface="Times New Roman" panose="02020603050405020304" pitchFamily="18" charset="0"/>
                <a:cs typeface="Times New Roman" panose="02020603050405020304" pitchFamily="18" charset="0"/>
              </a:rPr>
              <a:t>«Legge Balduzzi»</a:t>
            </a:r>
          </a:p>
          <a:p>
            <a:pPr lvl="0" algn="ctr"/>
            <a:r>
              <a:rPr lang="it-IT" sz="1000" dirty="0">
                <a:solidFill>
                  <a:schemeClr val="tx1"/>
                </a:solidFill>
                <a:latin typeface="Times New Roman" panose="02020603050405020304" pitchFamily="18" charset="0"/>
                <a:cs typeface="Times New Roman" panose="02020603050405020304" pitchFamily="18" charset="0"/>
              </a:rPr>
              <a:t>Art.6 comma 2: affronta la problematica del mancato adeguamento delle strutture sanitarie al DM 18.09.2002</a:t>
            </a:r>
            <a:endParaRPr lang="it-IT" sz="1000" dirty="0">
              <a:solidFill>
                <a:schemeClr val="tx1"/>
              </a:solidFill>
            </a:endParaRPr>
          </a:p>
        </p:txBody>
      </p:sp>
      <p:sp>
        <p:nvSpPr>
          <p:cNvPr id="46" name="Ovale 45">
            <a:extLst>
              <a:ext uri="{FF2B5EF4-FFF2-40B4-BE49-F238E27FC236}">
                <a16:creationId xmlns:a16="http://schemas.microsoft.com/office/drawing/2014/main" id="{E6CAB794-C05F-6554-180F-7BB3D56E6864}"/>
              </a:ext>
            </a:extLst>
          </p:cNvPr>
          <p:cNvSpPr/>
          <p:nvPr/>
        </p:nvSpPr>
        <p:spPr>
          <a:xfrm>
            <a:off x="4180877" y="258174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03.08.2015</a:t>
            </a:r>
          </a:p>
          <a:p>
            <a:pPr lvl="0" algn="ctr"/>
            <a:r>
              <a:rPr lang="it-IT" sz="1000" dirty="0">
                <a:solidFill>
                  <a:schemeClr val="tx1"/>
                </a:solidFill>
                <a:latin typeface="Times New Roman" panose="02020603050405020304" pitchFamily="18" charset="0"/>
                <a:cs typeface="Times New Roman" panose="02020603050405020304" pitchFamily="18" charset="0"/>
              </a:rPr>
              <a:t>Norme Tecniche di prevenzione incendi</a:t>
            </a:r>
          </a:p>
          <a:p>
            <a:pPr lvl="0" algn="ctr"/>
            <a:r>
              <a:rPr lang="it-IT" sz="1000" dirty="0">
                <a:solidFill>
                  <a:schemeClr val="tx1"/>
                </a:solidFill>
                <a:latin typeface="Times New Roman" panose="02020603050405020304" pitchFamily="18" charset="0"/>
                <a:cs typeface="Times New Roman" panose="02020603050405020304" pitchFamily="18" charset="0"/>
              </a:rPr>
              <a:t>(Codice di Prevenzione Incendi)</a:t>
            </a:r>
            <a:endParaRPr lang="it-IT" sz="1000" dirty="0">
              <a:solidFill>
                <a:schemeClr val="tx1"/>
              </a:solidFill>
            </a:endParaRPr>
          </a:p>
        </p:txBody>
      </p:sp>
      <p:sp>
        <p:nvSpPr>
          <p:cNvPr id="47" name="Ovale 46">
            <a:extLst>
              <a:ext uri="{FF2B5EF4-FFF2-40B4-BE49-F238E27FC236}">
                <a16:creationId xmlns:a16="http://schemas.microsoft.com/office/drawing/2014/main" id="{019AF971-BED5-9C26-9D60-EDA85F03E391}"/>
              </a:ext>
            </a:extLst>
          </p:cNvPr>
          <p:cNvSpPr/>
          <p:nvPr/>
        </p:nvSpPr>
        <p:spPr>
          <a:xfrm>
            <a:off x="5272847"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19.03.2015</a:t>
            </a:r>
          </a:p>
          <a:p>
            <a:pPr lvl="0" algn="ctr"/>
            <a:r>
              <a:rPr lang="it-IT" sz="1000" dirty="0">
                <a:solidFill>
                  <a:schemeClr val="tx1"/>
                </a:solidFill>
                <a:latin typeface="Times New Roman" panose="02020603050405020304" pitchFamily="18" charset="0"/>
                <a:cs typeface="Times New Roman" panose="02020603050405020304" pitchFamily="18" charset="0"/>
              </a:rPr>
              <a:t>Aggiornamento </a:t>
            </a:r>
          </a:p>
          <a:p>
            <a:pPr lvl="0" algn="ctr"/>
            <a:r>
              <a:rPr lang="it-IT" sz="1000" dirty="0">
                <a:solidFill>
                  <a:schemeClr val="tx1"/>
                </a:solidFill>
                <a:latin typeface="Times New Roman" panose="02020603050405020304" pitchFamily="18" charset="0"/>
                <a:cs typeface="Times New Roman" panose="02020603050405020304" pitchFamily="18" charset="0"/>
              </a:rPr>
              <a:t>DM 18 settembre 2002</a:t>
            </a:r>
          </a:p>
        </p:txBody>
      </p:sp>
      <p:sp>
        <p:nvSpPr>
          <p:cNvPr id="48" name="Ovale 47">
            <a:extLst>
              <a:ext uri="{FF2B5EF4-FFF2-40B4-BE49-F238E27FC236}">
                <a16:creationId xmlns:a16="http://schemas.microsoft.com/office/drawing/2014/main" id="{97ADEBEA-33DA-D104-52F3-E29D38956D51}"/>
              </a:ext>
            </a:extLst>
          </p:cNvPr>
          <p:cNvSpPr/>
          <p:nvPr/>
        </p:nvSpPr>
        <p:spPr>
          <a:xfrm>
            <a:off x="6145586" y="264418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29.03.2021</a:t>
            </a:r>
          </a:p>
          <a:p>
            <a:pPr lvl="0" algn="ctr"/>
            <a:r>
              <a:rPr lang="it-IT" sz="1000" dirty="0">
                <a:solidFill>
                  <a:schemeClr val="tx1"/>
                </a:solidFill>
                <a:latin typeface="Times New Roman" panose="02020603050405020304" pitchFamily="18" charset="0"/>
                <a:cs typeface="Times New Roman" panose="02020603050405020304" pitchFamily="18" charset="0"/>
              </a:rPr>
              <a:t>Integrazione della "SEZIONE V" del Codice di Prevenzione Incendi con RTV 11 – "Strutture Sanitarie"</a:t>
            </a:r>
          </a:p>
        </p:txBody>
      </p:sp>
      <p:sp>
        <p:nvSpPr>
          <p:cNvPr id="49" name="Ovale 48">
            <a:extLst>
              <a:ext uri="{FF2B5EF4-FFF2-40B4-BE49-F238E27FC236}">
                <a16:creationId xmlns:a16="http://schemas.microsoft.com/office/drawing/2014/main" id="{24CF5B9D-3CE7-176D-5891-1E9CB8394B56}"/>
              </a:ext>
            </a:extLst>
          </p:cNvPr>
          <p:cNvSpPr/>
          <p:nvPr/>
        </p:nvSpPr>
        <p:spPr>
          <a:xfrm>
            <a:off x="7006352"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DL n.198 2022 </a:t>
            </a:r>
            <a:endParaRPr lang="it-IT" sz="1000" b="1" dirty="0">
              <a:solidFill>
                <a:schemeClr val="tx1"/>
              </a:solidFill>
            </a:endParaRPr>
          </a:p>
          <a:p>
            <a:pPr lvl="0" algn="ctr"/>
            <a:r>
              <a:rPr lang="it-IT" sz="1000" dirty="0">
                <a:solidFill>
                  <a:schemeClr val="tx1"/>
                </a:solidFill>
                <a:latin typeface="Times New Roman" panose="02020603050405020304" pitchFamily="18" charset="0"/>
                <a:cs typeface="Times New Roman" panose="02020603050405020304" pitchFamily="18" charset="0"/>
              </a:rPr>
              <a:t>Decreto Milleproroghe</a:t>
            </a:r>
          </a:p>
          <a:p>
            <a:pPr lvl="0" algn="ctr"/>
            <a:r>
              <a:rPr lang="it-IT" sz="1000" dirty="0">
                <a:solidFill>
                  <a:schemeClr val="tx1"/>
                </a:solidFill>
                <a:latin typeface="Times New Roman" panose="02020603050405020304" pitchFamily="18" charset="0"/>
                <a:cs typeface="Times New Roman" panose="02020603050405020304" pitchFamily="18" charset="0"/>
              </a:rPr>
              <a:t> proroga di tre anni una serie di termini per l’adeguamento antincendio delle strutture sanitarie</a:t>
            </a:r>
          </a:p>
        </p:txBody>
      </p:sp>
      <p:cxnSp>
        <p:nvCxnSpPr>
          <p:cNvPr id="55" name="Connettore diritto 54">
            <a:extLst>
              <a:ext uri="{FF2B5EF4-FFF2-40B4-BE49-F238E27FC236}">
                <a16:creationId xmlns:a16="http://schemas.microsoft.com/office/drawing/2014/main" id="{303452FB-C778-BB55-3BC4-253F2480CF50}"/>
              </a:ext>
            </a:extLst>
          </p:cNvPr>
          <p:cNvCxnSpPr/>
          <p:nvPr/>
        </p:nvCxnSpPr>
        <p:spPr>
          <a:xfrm>
            <a:off x="1038020" y="452622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Connettore diritto 55">
            <a:extLst>
              <a:ext uri="{FF2B5EF4-FFF2-40B4-BE49-F238E27FC236}">
                <a16:creationId xmlns:a16="http://schemas.microsoft.com/office/drawing/2014/main" id="{37B759CD-11A5-3C4D-1590-3FC6575618F3}"/>
              </a:ext>
            </a:extLst>
          </p:cNvPr>
          <p:cNvCxnSpPr/>
          <p:nvPr/>
        </p:nvCxnSpPr>
        <p:spPr>
          <a:xfrm>
            <a:off x="1437308" y="417093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Connettore diritto 56">
            <a:extLst>
              <a:ext uri="{FF2B5EF4-FFF2-40B4-BE49-F238E27FC236}">
                <a16:creationId xmlns:a16="http://schemas.microsoft.com/office/drawing/2014/main" id="{6753A189-50CB-4424-CCA9-B94898944B1D}"/>
              </a:ext>
            </a:extLst>
          </p:cNvPr>
          <p:cNvCxnSpPr/>
          <p:nvPr/>
        </p:nvCxnSpPr>
        <p:spPr>
          <a:xfrm>
            <a:off x="3143343"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nettore diritto 57">
            <a:extLst>
              <a:ext uri="{FF2B5EF4-FFF2-40B4-BE49-F238E27FC236}">
                <a16:creationId xmlns:a16="http://schemas.microsoft.com/office/drawing/2014/main" id="{365E857F-F524-1EA0-B6B9-DC11E40E6135}"/>
              </a:ext>
            </a:extLst>
          </p:cNvPr>
          <p:cNvCxnSpPr/>
          <p:nvPr/>
        </p:nvCxnSpPr>
        <p:spPr>
          <a:xfrm>
            <a:off x="4036276" y="4506328"/>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ttore diritto 58">
            <a:extLst>
              <a:ext uri="{FF2B5EF4-FFF2-40B4-BE49-F238E27FC236}">
                <a16:creationId xmlns:a16="http://schemas.microsoft.com/office/drawing/2014/main" id="{509D968F-1710-2105-DB4D-100074286E7B}"/>
              </a:ext>
            </a:extLst>
          </p:cNvPr>
          <p:cNvCxnSpPr/>
          <p:nvPr/>
        </p:nvCxnSpPr>
        <p:spPr>
          <a:xfrm>
            <a:off x="4983631" y="4141883"/>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Connettore diritto 59">
            <a:extLst>
              <a:ext uri="{FF2B5EF4-FFF2-40B4-BE49-F238E27FC236}">
                <a16:creationId xmlns:a16="http://schemas.microsoft.com/office/drawing/2014/main" id="{29C51A29-8541-76E2-8A9E-5D8A753C41AD}"/>
              </a:ext>
            </a:extLst>
          </p:cNvPr>
          <p:cNvCxnSpPr/>
          <p:nvPr/>
        </p:nvCxnSpPr>
        <p:spPr>
          <a:xfrm>
            <a:off x="6064643" y="450261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Connettore diritto 60">
            <a:extLst>
              <a:ext uri="{FF2B5EF4-FFF2-40B4-BE49-F238E27FC236}">
                <a16:creationId xmlns:a16="http://schemas.microsoft.com/office/drawing/2014/main" id="{D357EFC1-FC64-A5B0-FCE2-3F37E80D11D9}"/>
              </a:ext>
            </a:extLst>
          </p:cNvPr>
          <p:cNvCxnSpPr/>
          <p:nvPr/>
        </p:nvCxnSpPr>
        <p:spPr>
          <a:xfrm>
            <a:off x="6948225"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ttore diritto 61">
            <a:extLst>
              <a:ext uri="{FF2B5EF4-FFF2-40B4-BE49-F238E27FC236}">
                <a16:creationId xmlns:a16="http://schemas.microsoft.com/office/drawing/2014/main" id="{47847350-88B2-5564-3483-D868A54DEAF9}"/>
              </a:ext>
            </a:extLst>
          </p:cNvPr>
          <p:cNvCxnSpPr/>
          <p:nvPr/>
        </p:nvCxnSpPr>
        <p:spPr>
          <a:xfrm>
            <a:off x="7798148" y="4328825"/>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itolo 1">
            <a:extLst>
              <a:ext uri="{FF2B5EF4-FFF2-40B4-BE49-F238E27FC236}">
                <a16:creationId xmlns:a16="http://schemas.microsoft.com/office/drawing/2014/main" id="{7F54AC30-A1C2-2ACC-BEF0-53DD0E39B677}"/>
              </a:ext>
            </a:extLst>
          </p:cNvPr>
          <p:cNvSpPr>
            <a:spLocks noGrp="1"/>
          </p:cNvSpPr>
          <p:nvPr>
            <p:ph type="title"/>
          </p:nvPr>
        </p:nvSpPr>
        <p:spPr>
          <a:xfrm>
            <a:off x="628650" y="730180"/>
            <a:ext cx="7886700" cy="988637"/>
          </a:xfrm>
          <a:solidFill>
            <a:srgbClr val="A20E0E"/>
          </a:solidFill>
        </p:spPr>
        <p:txBody>
          <a:bodyPr anchor="ctr" anchorCtr="1">
            <a:noAutofit/>
          </a:bodyPr>
          <a:lstStyle/>
          <a:p>
            <a:pPr algn="ctr"/>
            <a:br>
              <a:rPr lang="it-IT" sz="2800" dirty="0">
                <a:solidFill>
                  <a:schemeClr val="bg1"/>
                </a:solidFill>
                <a:latin typeface="Times New Roman" panose="02020603050405020304" pitchFamily="18" charset="0"/>
                <a:cs typeface="Times New Roman" panose="02020603050405020304" pitchFamily="18" charset="0"/>
              </a:rPr>
            </a:br>
            <a:r>
              <a:rPr lang="it-IT" sz="2800" dirty="0">
                <a:solidFill>
                  <a:schemeClr val="bg1"/>
                </a:solidFill>
                <a:latin typeface="Times New Roman" panose="02020603050405020304" pitchFamily="18" charset="0"/>
                <a:cs typeface="Times New Roman" panose="02020603050405020304" pitchFamily="18" charset="0"/>
              </a:rPr>
              <a:t>DM 18 settembre 2002</a:t>
            </a:r>
            <a:br>
              <a:rPr lang="it-IT" sz="1800" dirty="0">
                <a:solidFill>
                  <a:schemeClr val="bg1"/>
                </a:solidFill>
                <a:latin typeface="Times New Roman" panose="02020603050405020304" pitchFamily="18" charset="0"/>
                <a:cs typeface="Times New Roman" panose="02020603050405020304" pitchFamily="18" charset="0"/>
              </a:rPr>
            </a:br>
            <a:r>
              <a:rPr lang="it-IT" sz="1600" dirty="0">
                <a:solidFill>
                  <a:schemeClr val="bg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br>
              <a:rPr lang="it-IT" sz="1800" dirty="0">
                <a:solidFill>
                  <a:schemeClr val="bg1"/>
                </a:solidFill>
                <a:latin typeface="Times New Roman" panose="02020603050405020304" pitchFamily="18" charset="0"/>
                <a:cs typeface="Times New Roman" panose="02020603050405020304" pitchFamily="18" charset="0"/>
              </a:rPr>
            </a:br>
            <a:endParaRPr lang="it-IT" sz="1800" dirty="0">
              <a:solidFill>
                <a:schemeClr val="bg1"/>
              </a:solidFill>
              <a:latin typeface="Times New Roman" panose="02020603050405020304" pitchFamily="18" charset="0"/>
              <a:cs typeface="Times New Roman" panose="02020603050405020304" pitchFamily="18" charset="0"/>
            </a:endParaRPr>
          </a:p>
        </p:txBody>
      </p:sp>
      <p:pic>
        <p:nvPicPr>
          <p:cNvPr id="13" name="Picture 36" descr="File:MinisteroInterno.svg">
            <a:extLst>
              <a:ext uri="{FF2B5EF4-FFF2-40B4-BE49-F238E27FC236}">
                <a16:creationId xmlns:a16="http://schemas.microsoft.com/office/drawing/2014/main" id="{B794A3E5-D1D5-F7C6-CEEB-76BB020A78F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3412" y="269260"/>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ile:Logo del Corpo Nazionale dei Vigili del Fuoco.svg - Wikipedia">
            <a:extLst>
              <a:ext uri="{FF2B5EF4-FFF2-40B4-BE49-F238E27FC236}">
                <a16:creationId xmlns:a16="http://schemas.microsoft.com/office/drawing/2014/main" id="{C8275AE1-0E59-2A3E-3044-4FE37B7E88EA}"/>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1362" y="230232"/>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a:extLst>
              <a:ext uri="{FF2B5EF4-FFF2-40B4-BE49-F238E27FC236}">
                <a16:creationId xmlns:a16="http://schemas.microsoft.com/office/drawing/2014/main" id="{458FA5D6-AC44-1A37-215A-D9DE65C883FB}"/>
              </a:ext>
            </a:extLst>
          </p:cNvPr>
          <p:cNvSpPr txBox="1"/>
          <p:nvPr/>
        </p:nvSpPr>
        <p:spPr>
          <a:xfrm>
            <a:off x="2409824" y="355574"/>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6" name="Ovale 15">
            <a:extLst>
              <a:ext uri="{FF2B5EF4-FFF2-40B4-BE49-F238E27FC236}">
                <a16:creationId xmlns:a16="http://schemas.microsoft.com/office/drawing/2014/main" id="{69E669C2-FF92-CE49-9FB7-28C4A8A85946}"/>
              </a:ext>
            </a:extLst>
          </p:cNvPr>
          <p:cNvSpPr/>
          <p:nvPr/>
        </p:nvSpPr>
        <p:spPr>
          <a:xfrm>
            <a:off x="632867" y="2632198"/>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17" name="Ovale 16">
            <a:extLst>
              <a:ext uri="{FF2B5EF4-FFF2-40B4-BE49-F238E27FC236}">
                <a16:creationId xmlns:a16="http://schemas.microsoft.com/office/drawing/2014/main" id="{2B245CF1-DF17-738C-F15D-89A856031658}"/>
              </a:ext>
            </a:extLst>
          </p:cNvPr>
          <p:cNvSpPr/>
          <p:nvPr/>
        </p:nvSpPr>
        <p:spPr>
          <a:xfrm>
            <a:off x="243692" y="4867056"/>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18" name="Ovale 17">
            <a:extLst>
              <a:ext uri="{FF2B5EF4-FFF2-40B4-BE49-F238E27FC236}">
                <a16:creationId xmlns:a16="http://schemas.microsoft.com/office/drawing/2014/main" id="{8199EFB0-C158-C41A-0747-A212B3F00A43}"/>
              </a:ext>
            </a:extLst>
          </p:cNvPr>
          <p:cNvSpPr/>
          <p:nvPr/>
        </p:nvSpPr>
        <p:spPr>
          <a:xfrm>
            <a:off x="5272847" y="4879868"/>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3" name="PB">
            <a:extLst>
              <a:ext uri="{FF2B5EF4-FFF2-40B4-BE49-F238E27FC236}">
                <a16:creationId xmlns:a16="http://schemas.microsoft.com/office/drawing/2014/main" id="{F1CA72A1-E43A-C3AE-0800-C726878A4DED}"/>
              </a:ext>
            </a:extLst>
          </p:cNvPr>
          <p:cNvSpPr/>
          <p:nvPr/>
        </p:nvSpPr>
        <p:spPr>
          <a:xfrm>
            <a:off x="0" y="6705600"/>
            <a:ext cx="117987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457457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17"/>
                                        </p:tgtEl>
                                        <p:attrNameLst>
                                          <p:attrName>style.visibility</p:attrName>
                                        </p:attrNameLst>
                                      </p:cBhvr>
                                      <p:to>
                                        <p:strVal val="visible"/>
                                      </p:to>
                                    </p:set>
                                    <p:animEffect transition="in" filter="barn(inVertical)">
                                      <p:cBhvr>
                                        <p:cTn id="10" dur="500"/>
                                        <p:tgtEl>
                                          <p:spTgt spid="17"/>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DE6BC7B-EB63-3B6A-0A69-A46F23BF63A9}"/>
            </a:ext>
          </a:extLst>
        </p:cNvPr>
        <p:cNvGrpSpPr/>
        <p:nvPr/>
      </p:nvGrpSpPr>
      <p:grpSpPr>
        <a:xfrm>
          <a:off x="0" y="0"/>
          <a:ext cx="0" cy="0"/>
          <a:chOff x="0" y="0"/>
          <a:chExt cx="0" cy="0"/>
        </a:xfrm>
      </p:grpSpPr>
      <p:sp>
        <p:nvSpPr>
          <p:cNvPr id="16" name="Rettangolo con angoli arrotondati 15">
            <a:extLst>
              <a:ext uri="{FF2B5EF4-FFF2-40B4-BE49-F238E27FC236}">
                <a16:creationId xmlns:a16="http://schemas.microsoft.com/office/drawing/2014/main" id="{E3CE54F4-D8BC-4DBE-8379-FF707997874B}"/>
              </a:ext>
            </a:extLst>
          </p:cNvPr>
          <p:cNvSpPr/>
          <p:nvPr/>
        </p:nvSpPr>
        <p:spPr>
          <a:xfrm>
            <a:off x="219075" y="3551558"/>
            <a:ext cx="8601075" cy="3154041"/>
          </a:xfrm>
          <a:prstGeom prst="roundRect">
            <a:avLst/>
          </a:prstGeom>
          <a:solidFill>
            <a:schemeClr val="accent6">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400" b="1" dirty="0">
                <a:solidFill>
                  <a:srgbClr val="A20E0E"/>
                </a:solidFill>
                <a:latin typeface="Times" panose="02020603050405020304" pitchFamily="18" charset="0"/>
                <a:cs typeface="Times" panose="02020603050405020304" pitchFamily="18" charset="0"/>
              </a:rPr>
              <a:t>Aggiornamenti apportati dal DM 19 Marzo 2015</a:t>
            </a:r>
          </a:p>
          <a:p>
            <a:pPr algn="just"/>
            <a:r>
              <a:rPr lang="it-IT" sz="1400" b="1" i="1" dirty="0">
                <a:solidFill>
                  <a:schemeClr val="tx1"/>
                </a:solidFill>
                <a:latin typeface="Times" panose="02020603050405020304" pitchFamily="18" charset="0"/>
                <a:cs typeface="Times" panose="02020603050405020304" pitchFamily="18" charset="0"/>
              </a:rPr>
              <a:t>TITOLO III		</a:t>
            </a:r>
            <a:r>
              <a:rPr lang="it-IT" sz="1400" i="1" dirty="0">
                <a:solidFill>
                  <a:schemeClr val="tx1"/>
                </a:solidFill>
                <a:latin typeface="Times" panose="02020603050405020304" pitchFamily="18" charset="0"/>
                <a:cs typeface="Times" panose="02020603050405020304" pitchFamily="18" charset="0"/>
              </a:rPr>
              <a:t>Strutture esistenti che erogano prestazioni in regime di ricovero ospedaliero e/o in regime 			residenziale a ciclo continuativo e/o diurno </a:t>
            </a:r>
          </a:p>
          <a:p>
            <a:pPr algn="just"/>
            <a:r>
              <a:rPr lang="it-IT" sz="1400" b="1" i="1" dirty="0">
                <a:solidFill>
                  <a:schemeClr val="tx1"/>
                </a:solidFill>
                <a:latin typeface="Times" panose="02020603050405020304" pitchFamily="18" charset="0"/>
                <a:cs typeface="Times" panose="02020603050405020304" pitchFamily="18" charset="0"/>
              </a:rPr>
              <a:t>TITOLO IV </a:t>
            </a:r>
          </a:p>
          <a:p>
            <a:pPr algn="just"/>
            <a:r>
              <a:rPr lang="it-IT" sz="1400" b="1" i="1" dirty="0">
                <a:solidFill>
                  <a:schemeClr val="tx1"/>
                </a:solidFill>
                <a:latin typeface="Times" panose="02020603050405020304" pitchFamily="18" charset="0"/>
                <a:cs typeface="Times" panose="02020603050405020304" pitchFamily="18" charset="0"/>
              </a:rPr>
              <a:t>			CAPO I	</a:t>
            </a:r>
            <a:r>
              <a:rPr lang="it-IT" sz="1400" i="1" dirty="0">
                <a:solidFill>
                  <a:schemeClr val="tx1"/>
                </a:solidFill>
                <a:latin typeface="Times" panose="02020603050405020304" pitchFamily="18" charset="0"/>
                <a:cs typeface="Times" panose="02020603050405020304" pitchFamily="18" charset="0"/>
              </a:rPr>
              <a:t>Strutture, sia esistenti che di nuova costruzione, non soggette ai controlli dei 					vigili del fuoco ai sensi dell’Allegato I al </a:t>
            </a:r>
            <a:r>
              <a:rPr lang="it-IT" sz="1400" b="1" i="1" dirty="0">
                <a:solidFill>
                  <a:schemeClr val="tx1"/>
                </a:solidFill>
                <a:latin typeface="Times" panose="02020603050405020304" pitchFamily="18" charset="0"/>
                <a:cs typeface="Times" panose="02020603050405020304" pitchFamily="18" charset="0"/>
              </a:rPr>
              <a:t>DPR 151/2011</a:t>
            </a:r>
          </a:p>
          <a:p>
            <a:pPr algn="just"/>
            <a:r>
              <a:rPr lang="it-IT" sz="1400" b="1" i="1" dirty="0">
                <a:solidFill>
                  <a:schemeClr val="tx1"/>
                </a:solidFill>
                <a:latin typeface="Times" panose="02020603050405020304" pitchFamily="18" charset="0"/>
                <a:cs typeface="Times" panose="02020603050405020304" pitchFamily="18" charset="0"/>
              </a:rPr>
              <a:t>			CAPO II	</a:t>
            </a:r>
            <a:r>
              <a:rPr lang="it-IT" sz="1400" i="1" dirty="0">
                <a:solidFill>
                  <a:schemeClr val="tx1"/>
                </a:solidFill>
                <a:latin typeface="Times" panose="02020603050405020304" pitchFamily="18" charset="0"/>
                <a:cs typeface="Times" panose="02020603050405020304" pitchFamily="18" charset="0"/>
              </a:rPr>
              <a:t>Strutture, sia esistenti che di nuova costruzione, che erogano prestazioni di 						assistenza specialistica in regime ambulatoriale aventi superficie maggiore di 					500 m</a:t>
            </a:r>
            <a:r>
              <a:rPr lang="it-IT" sz="1400" i="1" baseline="30000" dirty="0">
                <a:solidFill>
                  <a:schemeClr val="tx1"/>
                </a:solidFill>
                <a:latin typeface="Times" panose="02020603050405020304" pitchFamily="18" charset="0"/>
                <a:cs typeface="Times" panose="02020603050405020304" pitchFamily="18" charset="0"/>
              </a:rPr>
              <a:t>2</a:t>
            </a:r>
            <a:r>
              <a:rPr lang="it-IT" sz="1400" i="1" dirty="0">
                <a:solidFill>
                  <a:schemeClr val="tx1"/>
                </a:solidFill>
                <a:latin typeface="Times" panose="02020603050405020304" pitchFamily="18" charset="0"/>
                <a:cs typeface="Times" panose="02020603050405020304" pitchFamily="18" charset="0"/>
              </a:rPr>
              <a:t> e fino a 1.000 m</a:t>
            </a:r>
            <a:r>
              <a:rPr lang="it-IT" sz="1400" i="1" baseline="30000" dirty="0">
                <a:solidFill>
                  <a:schemeClr val="tx1"/>
                </a:solidFill>
                <a:latin typeface="Times" panose="02020603050405020304" pitchFamily="18" charset="0"/>
                <a:cs typeface="Times" panose="02020603050405020304" pitchFamily="18" charset="0"/>
              </a:rPr>
              <a:t>2</a:t>
            </a:r>
          </a:p>
          <a:p>
            <a:pPr algn="just"/>
            <a:r>
              <a:rPr lang="it-IT" sz="1400" b="1" i="1" dirty="0">
                <a:solidFill>
                  <a:schemeClr val="tx1"/>
                </a:solidFill>
                <a:latin typeface="Times" panose="02020603050405020304" pitchFamily="18" charset="0"/>
                <a:cs typeface="Times" panose="02020603050405020304" pitchFamily="18" charset="0"/>
              </a:rPr>
              <a:t>			CAPO III	</a:t>
            </a:r>
            <a:r>
              <a:rPr lang="it-IT" sz="1400" i="1" dirty="0">
                <a:solidFill>
                  <a:schemeClr val="tx1"/>
                </a:solidFill>
                <a:latin typeface="Times" panose="02020603050405020304" pitchFamily="18" charset="0"/>
                <a:cs typeface="Times" panose="02020603050405020304" pitchFamily="18" charset="0"/>
              </a:rPr>
              <a:t>Strutture esistenti che erogano prestazioni di assistenza specialistica in 						regime ambulatoriale aventi superficie maggiore di 1.000 m</a:t>
            </a:r>
            <a:r>
              <a:rPr lang="it-IT" sz="1400" i="1" baseline="30000" dirty="0">
                <a:solidFill>
                  <a:schemeClr val="tx1"/>
                </a:solidFill>
                <a:latin typeface="Times" panose="02020603050405020304" pitchFamily="18" charset="0"/>
                <a:cs typeface="Times" panose="02020603050405020304" pitchFamily="18" charset="0"/>
              </a:rPr>
              <a:t>2</a:t>
            </a:r>
          </a:p>
          <a:p>
            <a:pPr algn="just"/>
            <a:r>
              <a:rPr lang="it-IT" sz="1400" b="1" i="1" baseline="30000" dirty="0">
                <a:solidFill>
                  <a:schemeClr val="tx1"/>
                </a:solidFill>
                <a:latin typeface="Times" panose="02020603050405020304" pitchFamily="18" charset="0"/>
                <a:cs typeface="Times" panose="02020603050405020304" pitchFamily="18" charset="0"/>
              </a:rPr>
              <a:t>			</a:t>
            </a:r>
            <a:r>
              <a:rPr lang="it-IT" sz="1400" b="1" i="1" dirty="0">
                <a:solidFill>
                  <a:schemeClr val="tx1"/>
                </a:solidFill>
                <a:latin typeface="Times" panose="02020603050405020304" pitchFamily="18" charset="0"/>
                <a:cs typeface="Times" panose="02020603050405020304" pitchFamily="18" charset="0"/>
              </a:rPr>
              <a:t>CAPO IV	</a:t>
            </a:r>
            <a:r>
              <a:rPr lang="it-IT" sz="1400" i="1" dirty="0">
                <a:solidFill>
                  <a:schemeClr val="tx1"/>
                </a:solidFill>
                <a:latin typeface="Times" panose="02020603050405020304" pitchFamily="18" charset="0"/>
                <a:cs typeface="Times" panose="02020603050405020304" pitchFamily="18" charset="0"/>
              </a:rPr>
              <a:t>Strutture di nuova costruzione che erogano prestazioni di assistenza 							specialistica in regime ambulatoriale aventi superficie maggiore di 1.000 m</a:t>
            </a:r>
            <a:r>
              <a:rPr lang="it-IT" sz="1400" i="1" baseline="30000" dirty="0">
                <a:solidFill>
                  <a:schemeClr val="tx1"/>
                </a:solidFill>
                <a:latin typeface="Times" panose="02020603050405020304" pitchFamily="18" charset="0"/>
                <a:cs typeface="Times" panose="02020603050405020304" pitchFamily="18" charset="0"/>
              </a:rPr>
              <a:t>2</a:t>
            </a:r>
            <a:endParaRPr lang="it-IT" sz="1400" i="1" dirty="0">
              <a:solidFill>
                <a:schemeClr val="tx1"/>
              </a:solidFill>
              <a:latin typeface="Times" panose="02020603050405020304" pitchFamily="18" charset="0"/>
              <a:cs typeface="Times" panose="02020603050405020304" pitchFamily="18" charset="0"/>
            </a:endParaRPr>
          </a:p>
          <a:p>
            <a:pPr algn="just"/>
            <a:r>
              <a:rPr lang="it-IT" sz="1400" b="1" i="1" dirty="0">
                <a:solidFill>
                  <a:schemeClr val="tx1"/>
                </a:solidFill>
                <a:latin typeface="Times" panose="02020603050405020304" pitchFamily="18" charset="0"/>
                <a:cs typeface="Times" panose="02020603050405020304" pitchFamily="18" charset="0"/>
              </a:rPr>
              <a:t>TITOLO V		</a:t>
            </a:r>
            <a:r>
              <a:rPr lang="it-IT" sz="1400" i="1" dirty="0">
                <a:solidFill>
                  <a:schemeClr val="tx1"/>
                </a:solidFill>
                <a:latin typeface="Times" panose="02020603050405020304" pitchFamily="18" charset="0"/>
                <a:cs typeface="Times" panose="02020603050405020304" pitchFamily="18" charset="0"/>
              </a:rPr>
              <a:t>Sistema di gestione della sicurezza finalizzato all’adeguamento antincendio</a:t>
            </a:r>
          </a:p>
        </p:txBody>
      </p:sp>
      <p:sp>
        <p:nvSpPr>
          <p:cNvPr id="11" name="Rettangolo con angoli arrotondati 10">
            <a:extLst>
              <a:ext uri="{FF2B5EF4-FFF2-40B4-BE49-F238E27FC236}">
                <a16:creationId xmlns:a16="http://schemas.microsoft.com/office/drawing/2014/main" id="{9BE7544D-4598-E06F-266B-78A1CA91E938}"/>
              </a:ext>
            </a:extLst>
          </p:cNvPr>
          <p:cNvSpPr/>
          <p:nvPr/>
        </p:nvSpPr>
        <p:spPr>
          <a:xfrm>
            <a:off x="219075" y="853728"/>
            <a:ext cx="8601075" cy="2659616"/>
          </a:xfrm>
          <a:prstGeom prst="roundRect">
            <a:avLst/>
          </a:prstGeom>
          <a:solidFill>
            <a:schemeClr val="accent4">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ctr"/>
            <a:r>
              <a:rPr lang="it-IT" sz="1400" b="1" dirty="0">
                <a:solidFill>
                  <a:srgbClr val="A20E0E"/>
                </a:solidFill>
                <a:latin typeface="Times" panose="02020603050405020304" pitchFamily="18" charset="0"/>
                <a:cs typeface="Times" panose="02020603050405020304" pitchFamily="18" charset="0"/>
              </a:rPr>
              <a:t>DM 18 SETTEMBRE 2002 </a:t>
            </a:r>
          </a:p>
          <a:p>
            <a:pPr algn="ctr"/>
            <a:r>
              <a:rPr lang="it-IT" sz="1100" b="1" dirty="0">
                <a:solidFill>
                  <a:srgbClr val="A20E0E"/>
                </a:solidFill>
                <a:latin typeface="Times" panose="02020603050405020304" pitchFamily="18" charset="0"/>
                <a:cs typeface="Times" panose="02020603050405020304" pitchFamily="18" charset="0"/>
              </a:rPr>
              <a:t>Regola tecnica di prevenzione incendi per la progettazione, la costruzione e l’esercizio delle strutture sanitarie pubbliche e private</a:t>
            </a:r>
          </a:p>
          <a:p>
            <a:r>
              <a:rPr lang="it-IT" sz="1400" b="1" i="1" dirty="0">
                <a:solidFill>
                  <a:schemeClr val="tx1"/>
                </a:solidFill>
                <a:latin typeface="Times" panose="02020603050405020304" pitchFamily="18" charset="0"/>
                <a:cs typeface="Times" panose="02020603050405020304" pitchFamily="18" charset="0"/>
              </a:rPr>
              <a:t>Art.1</a:t>
            </a:r>
            <a:r>
              <a:rPr lang="it-IT" sz="1400" i="1" dirty="0">
                <a:solidFill>
                  <a:schemeClr val="tx1"/>
                </a:solidFill>
                <a:latin typeface="Times" panose="02020603050405020304" pitchFamily="18" charset="0"/>
                <a:cs typeface="Times" panose="02020603050405020304" pitchFamily="18" charset="0"/>
              </a:rPr>
              <a:t>	Scopo e Campo di applicazione </a:t>
            </a:r>
          </a:p>
          <a:p>
            <a:r>
              <a:rPr lang="it-IT" sz="1400" b="1" i="1" dirty="0">
                <a:solidFill>
                  <a:schemeClr val="tx1"/>
                </a:solidFill>
                <a:latin typeface="Times" panose="02020603050405020304" pitchFamily="18" charset="0"/>
                <a:cs typeface="Times" panose="02020603050405020304" pitchFamily="18" charset="0"/>
              </a:rPr>
              <a:t>Art.2</a:t>
            </a:r>
            <a:r>
              <a:rPr lang="it-IT" sz="1400" i="1" dirty="0">
                <a:solidFill>
                  <a:schemeClr val="tx1"/>
                </a:solidFill>
                <a:latin typeface="Times" panose="02020603050405020304" pitchFamily="18" charset="0"/>
                <a:cs typeface="Times" panose="02020603050405020304" pitchFamily="18" charset="0"/>
              </a:rPr>
              <a:t>	Obiettivi</a:t>
            </a:r>
          </a:p>
          <a:p>
            <a:r>
              <a:rPr lang="it-IT" sz="1400" b="1" i="1" dirty="0">
                <a:solidFill>
                  <a:schemeClr val="tx1"/>
                </a:solidFill>
                <a:latin typeface="Times" panose="02020603050405020304" pitchFamily="18" charset="0"/>
                <a:cs typeface="Times" panose="02020603050405020304" pitchFamily="18" charset="0"/>
              </a:rPr>
              <a:t>Art.3</a:t>
            </a:r>
            <a:r>
              <a:rPr lang="it-IT" sz="1400" i="1" dirty="0">
                <a:solidFill>
                  <a:schemeClr val="tx1"/>
                </a:solidFill>
                <a:latin typeface="Times" panose="02020603050405020304" pitchFamily="18" charset="0"/>
                <a:cs typeface="Times" panose="02020603050405020304" pitchFamily="18" charset="0"/>
              </a:rPr>
              <a:t>	Disposizioni Tecniche</a:t>
            </a:r>
          </a:p>
          <a:p>
            <a:r>
              <a:rPr lang="it-IT" sz="1400" b="1" i="1" dirty="0">
                <a:solidFill>
                  <a:schemeClr val="tx1"/>
                </a:solidFill>
                <a:latin typeface="Times" panose="02020603050405020304" pitchFamily="18" charset="0"/>
                <a:cs typeface="Times" panose="02020603050405020304" pitchFamily="18" charset="0"/>
              </a:rPr>
              <a:t>Art.4</a:t>
            </a:r>
            <a:r>
              <a:rPr lang="it-IT" sz="1400" i="1" dirty="0">
                <a:solidFill>
                  <a:schemeClr val="tx1"/>
                </a:solidFill>
                <a:latin typeface="Times" panose="02020603050405020304" pitchFamily="18" charset="0"/>
                <a:cs typeface="Times" panose="02020603050405020304" pitchFamily="18" charset="0"/>
              </a:rPr>
              <a:t>	Applicazione delle disposizioni tecniche</a:t>
            </a:r>
          </a:p>
          <a:p>
            <a:r>
              <a:rPr lang="it-IT" sz="1400" b="1" i="1" dirty="0">
                <a:solidFill>
                  <a:schemeClr val="tx1"/>
                </a:solidFill>
                <a:latin typeface="Times" panose="02020603050405020304" pitchFamily="18" charset="0"/>
                <a:cs typeface="Times" panose="02020603050405020304" pitchFamily="18" charset="0"/>
              </a:rPr>
              <a:t>Art.5 </a:t>
            </a:r>
            <a:r>
              <a:rPr lang="it-IT" sz="1400" i="1" dirty="0">
                <a:solidFill>
                  <a:schemeClr val="tx1"/>
                </a:solidFill>
                <a:latin typeface="Times" panose="02020603050405020304" pitchFamily="18" charset="0"/>
                <a:cs typeface="Times" panose="02020603050405020304" pitchFamily="18" charset="0"/>
              </a:rPr>
              <a:t>	Commercializzazione CE</a:t>
            </a:r>
          </a:p>
          <a:p>
            <a:r>
              <a:rPr lang="it-IT" sz="1400" b="1" i="1" dirty="0">
                <a:solidFill>
                  <a:schemeClr val="tx1"/>
                </a:solidFill>
                <a:latin typeface="Times" panose="02020603050405020304" pitchFamily="18" charset="0"/>
                <a:cs typeface="Times" panose="02020603050405020304" pitchFamily="18" charset="0"/>
              </a:rPr>
              <a:t>Art.6</a:t>
            </a:r>
            <a:r>
              <a:rPr lang="it-IT" sz="1400" i="1" dirty="0">
                <a:solidFill>
                  <a:schemeClr val="tx1"/>
                </a:solidFill>
                <a:latin typeface="Times" panose="02020603050405020304" pitchFamily="18" charset="0"/>
                <a:cs typeface="Times" panose="02020603050405020304" pitchFamily="18" charset="0"/>
              </a:rPr>
              <a:t>	Disposizioni transitorie e finali</a:t>
            </a:r>
          </a:p>
          <a:p>
            <a:endParaRPr lang="it-IT" sz="1400" i="1" dirty="0">
              <a:solidFill>
                <a:schemeClr val="tx1"/>
              </a:solidFill>
              <a:latin typeface="Times" panose="02020603050405020304" pitchFamily="18" charset="0"/>
              <a:cs typeface="Times" panose="02020603050405020304" pitchFamily="18" charset="0"/>
            </a:endParaRPr>
          </a:p>
          <a:p>
            <a:pPr algn="just"/>
            <a:r>
              <a:rPr lang="it-IT" sz="1400" b="1" i="1" dirty="0">
                <a:solidFill>
                  <a:schemeClr val="tx1"/>
                </a:solidFill>
                <a:latin typeface="Times" panose="02020603050405020304" pitchFamily="18" charset="0"/>
                <a:cs typeface="Times" panose="02020603050405020304" pitchFamily="18" charset="0"/>
              </a:rPr>
              <a:t>TITOLO I	    </a:t>
            </a:r>
            <a:r>
              <a:rPr lang="it-IT" sz="1400" i="1" dirty="0">
                <a:solidFill>
                  <a:schemeClr val="tx1"/>
                </a:solidFill>
                <a:latin typeface="Times" panose="02020603050405020304" pitchFamily="18" charset="0"/>
                <a:cs typeface="Times" panose="02020603050405020304" pitchFamily="18" charset="0"/>
              </a:rPr>
              <a:t>Definizioni e classificazione </a:t>
            </a:r>
          </a:p>
          <a:p>
            <a:pPr algn="just"/>
            <a:r>
              <a:rPr lang="it-IT" sz="1400" b="1" i="1" dirty="0">
                <a:solidFill>
                  <a:schemeClr val="tx1"/>
                </a:solidFill>
                <a:latin typeface="Times" panose="02020603050405020304" pitchFamily="18" charset="0"/>
                <a:cs typeface="Times" panose="02020603050405020304" pitchFamily="18" charset="0"/>
              </a:rPr>
              <a:t>TITOLO II   </a:t>
            </a:r>
            <a:r>
              <a:rPr lang="it-IT" sz="1400" i="1" dirty="0">
                <a:solidFill>
                  <a:schemeClr val="tx1"/>
                </a:solidFill>
                <a:latin typeface="Times" panose="02020603050405020304" pitchFamily="18" charset="0"/>
                <a:cs typeface="Times" panose="02020603050405020304" pitchFamily="18" charset="0"/>
              </a:rPr>
              <a:t>Strutture di nuova costruzione che erogano prestazioni in regime di ricovero ospedaliero e/o in 		   regime residenziale a ciclo continuativo e/o diurno </a:t>
            </a:r>
          </a:p>
          <a:p>
            <a:pPr algn="just"/>
            <a:endParaRPr lang="it-IT" sz="1400" i="1" dirty="0">
              <a:solidFill>
                <a:schemeClr val="tx1"/>
              </a:solidFill>
              <a:latin typeface="Times" panose="02020603050405020304" pitchFamily="18" charset="0"/>
              <a:cs typeface="Times" panose="02020603050405020304" pitchFamily="18" charset="0"/>
            </a:endParaRPr>
          </a:p>
        </p:txBody>
      </p:sp>
      <p:pic>
        <p:nvPicPr>
          <p:cNvPr id="9" name="Picture 36" descr="File:MinisteroInterno.svg">
            <a:extLst>
              <a:ext uri="{FF2B5EF4-FFF2-40B4-BE49-F238E27FC236}">
                <a16:creationId xmlns:a16="http://schemas.microsoft.com/office/drawing/2014/main" id="{EEB2F6B9-406D-4236-0379-98339D73B8A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39128459-90EC-524F-FF71-938959BFAD7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3CBEA29E-42DC-A7BE-18CA-0885387E37C0}"/>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41F7A822-70C5-AE62-5D06-E4146A3CFE9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2" name="PB">
            <a:extLst>
              <a:ext uri="{FF2B5EF4-FFF2-40B4-BE49-F238E27FC236}">
                <a16:creationId xmlns:a16="http://schemas.microsoft.com/office/drawing/2014/main" id="{A1B3C5DC-C2EC-A997-7632-3D0176F2888D}"/>
              </a:ext>
            </a:extLst>
          </p:cNvPr>
          <p:cNvSpPr/>
          <p:nvPr/>
        </p:nvSpPr>
        <p:spPr>
          <a:xfrm>
            <a:off x="0" y="6705600"/>
            <a:ext cx="123886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766436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tangolo con angoli arrotondati 27">
            <a:extLst>
              <a:ext uri="{FF2B5EF4-FFF2-40B4-BE49-F238E27FC236}">
                <a16:creationId xmlns:a16="http://schemas.microsoft.com/office/drawing/2014/main" id="{AC6FB58A-3D4D-4B71-9ED0-43A41AB65ED2}"/>
              </a:ext>
            </a:extLst>
          </p:cNvPr>
          <p:cNvSpPr/>
          <p:nvPr/>
        </p:nvSpPr>
        <p:spPr>
          <a:xfrm>
            <a:off x="482840" y="1089502"/>
            <a:ext cx="4273625" cy="2671034"/>
          </a:xfrm>
          <a:prstGeom prst="roundRect">
            <a:avLst/>
          </a:prstGeom>
          <a:solidFill>
            <a:schemeClr val="accent4">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i="1" dirty="0">
                <a:solidFill>
                  <a:srgbClr val="C00000"/>
                </a:solidFill>
                <a:latin typeface="Times" panose="02020603050405020304" pitchFamily="18" charset="0"/>
                <a:cs typeface="Times" panose="02020603050405020304" pitchFamily="18" charset="0"/>
              </a:rPr>
              <a:t>Art. 1</a:t>
            </a:r>
          </a:p>
          <a:p>
            <a:pPr algn="ctr"/>
            <a:r>
              <a:rPr lang="it-IT" sz="1600" b="1" i="1" dirty="0">
                <a:solidFill>
                  <a:srgbClr val="C00000"/>
                </a:solidFill>
                <a:latin typeface="Times" panose="02020603050405020304" pitchFamily="18" charset="0"/>
                <a:cs typeface="Times" panose="02020603050405020304" pitchFamily="18" charset="0"/>
              </a:rPr>
              <a:t>Scopo e Campo di applicazione</a:t>
            </a:r>
          </a:p>
          <a:p>
            <a:pPr algn="ctr"/>
            <a:endParaRPr lang="it-IT" sz="1600" b="1" i="1" dirty="0">
              <a:solidFill>
                <a:srgbClr val="C00000"/>
              </a:solidFill>
              <a:latin typeface="Times" panose="02020603050405020304" pitchFamily="18" charset="0"/>
              <a:cs typeface="Times" panose="02020603050405020304" pitchFamily="18" charset="0"/>
            </a:endParaRPr>
          </a:p>
          <a:p>
            <a:pPr algn="just"/>
            <a:r>
              <a:rPr lang="it-IT" sz="1600" dirty="0">
                <a:solidFill>
                  <a:schemeClr val="tx1"/>
                </a:solidFill>
                <a:latin typeface="Times" panose="02020603050405020304" pitchFamily="18" charset="0"/>
                <a:cs typeface="Times" panose="02020603050405020304" pitchFamily="18" charset="0"/>
              </a:rPr>
              <a:t>«Il presente decreto ha per scopo l’emanazione di disposizioni di prevenzione incendi riguardanti la progettazione, la costruzione e l’esercizio delle strutture sanitarie di seguito elencate in relazione alla </a:t>
            </a:r>
            <a:r>
              <a:rPr lang="it-IT" sz="1600" b="1" i="1" dirty="0">
                <a:solidFill>
                  <a:schemeClr val="tx1"/>
                </a:solidFill>
                <a:latin typeface="Times" panose="02020603050405020304" pitchFamily="18" charset="0"/>
                <a:cs typeface="Times" panose="02020603050405020304" pitchFamily="18" charset="0"/>
              </a:rPr>
              <a:t>tipologia delle prestazioni erogate: …</a:t>
            </a:r>
            <a:r>
              <a:rPr lang="it-IT" sz="1600" dirty="0">
                <a:solidFill>
                  <a:schemeClr val="tx1"/>
                </a:solidFill>
                <a:latin typeface="Times" panose="02020603050405020304" pitchFamily="18" charset="0"/>
                <a:cs typeface="Times" panose="02020603050405020304" pitchFamily="18" charset="0"/>
              </a:rPr>
              <a:t>»</a:t>
            </a:r>
          </a:p>
        </p:txBody>
      </p:sp>
      <p:sp>
        <p:nvSpPr>
          <p:cNvPr id="45" name="Rettangolo con angoli arrotondati 44">
            <a:extLst>
              <a:ext uri="{FF2B5EF4-FFF2-40B4-BE49-F238E27FC236}">
                <a16:creationId xmlns:a16="http://schemas.microsoft.com/office/drawing/2014/main" id="{0E0CADF6-F95B-4440-AFA6-AA5676463755}"/>
              </a:ext>
            </a:extLst>
          </p:cNvPr>
          <p:cNvSpPr/>
          <p:nvPr/>
        </p:nvSpPr>
        <p:spPr>
          <a:xfrm>
            <a:off x="625671" y="4001410"/>
            <a:ext cx="3899816" cy="245850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con angoli arrotondati 22">
            <a:extLst>
              <a:ext uri="{FF2B5EF4-FFF2-40B4-BE49-F238E27FC236}">
                <a16:creationId xmlns:a16="http://schemas.microsoft.com/office/drawing/2014/main" id="{978E8377-AE95-47C1-B36C-FC8E237AD1AC}"/>
              </a:ext>
            </a:extLst>
          </p:cNvPr>
          <p:cNvSpPr/>
          <p:nvPr/>
        </p:nvSpPr>
        <p:spPr>
          <a:xfrm>
            <a:off x="5052522" y="1385364"/>
            <a:ext cx="3670126" cy="237391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Rettangolo con angoli arrotondati 43">
            <a:extLst>
              <a:ext uri="{FF2B5EF4-FFF2-40B4-BE49-F238E27FC236}">
                <a16:creationId xmlns:a16="http://schemas.microsoft.com/office/drawing/2014/main" id="{239DFAC9-0BCF-4200-9155-9980FCE36FD3}"/>
              </a:ext>
            </a:extLst>
          </p:cNvPr>
          <p:cNvSpPr/>
          <p:nvPr/>
        </p:nvSpPr>
        <p:spPr>
          <a:xfrm>
            <a:off x="5052522" y="4001410"/>
            <a:ext cx="3670126" cy="245850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Picture 18" descr="Insegne orizzontali isometriche della casa di cura">
            <a:extLst>
              <a:ext uri="{FF2B5EF4-FFF2-40B4-BE49-F238E27FC236}">
                <a16:creationId xmlns:a16="http://schemas.microsoft.com/office/drawing/2014/main" id="{B1FD4F9E-D460-49FB-A73B-39A984A9D1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175" b="-1"/>
          <a:stretch/>
        </p:blipFill>
        <p:spPr bwMode="auto">
          <a:xfrm>
            <a:off x="5290560" y="2055750"/>
            <a:ext cx="3261487" cy="1373250"/>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9" name="CasellaDiTesto 18">
            <a:extLst>
              <a:ext uri="{FF2B5EF4-FFF2-40B4-BE49-F238E27FC236}">
                <a16:creationId xmlns:a16="http://schemas.microsoft.com/office/drawing/2014/main" id="{2F6882F0-A06E-4E0B-9E66-0B7EB42260C8}"/>
              </a:ext>
            </a:extLst>
          </p:cNvPr>
          <p:cNvSpPr txBox="1"/>
          <p:nvPr/>
        </p:nvSpPr>
        <p:spPr>
          <a:xfrm>
            <a:off x="5338185" y="1428170"/>
            <a:ext cx="3261486" cy="584775"/>
          </a:xfrm>
          <a:prstGeom prst="rect">
            <a:avLst/>
          </a:prstGeom>
          <a:noFill/>
        </p:spPr>
        <p:txBody>
          <a:bodyPr wrap="square">
            <a:spAutoFit/>
          </a:bodyPr>
          <a:lstStyle/>
          <a:p>
            <a:pPr algn="ctr" fontAlgn="b"/>
            <a:r>
              <a:rPr lang="it-IT" sz="1600" b="1" i="1" dirty="0">
                <a:latin typeface="Times" panose="02020603050405020304" pitchFamily="18" charset="0"/>
                <a:cs typeface="Times" panose="02020603050405020304" pitchFamily="18" charset="0"/>
              </a:rPr>
              <a:t>ricovero ospedaliero a ciclo continuativo e/o diurno</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sp>
        <p:nvSpPr>
          <p:cNvPr id="26" name="CasellaDiTesto 25">
            <a:extLst>
              <a:ext uri="{FF2B5EF4-FFF2-40B4-BE49-F238E27FC236}">
                <a16:creationId xmlns:a16="http://schemas.microsoft.com/office/drawing/2014/main" id="{35D79424-E0E5-4D66-AF96-654FD16730E4}"/>
              </a:ext>
            </a:extLst>
          </p:cNvPr>
          <p:cNvSpPr txBox="1"/>
          <p:nvPr/>
        </p:nvSpPr>
        <p:spPr>
          <a:xfrm>
            <a:off x="625671" y="3996311"/>
            <a:ext cx="3899816" cy="1077218"/>
          </a:xfrm>
          <a:prstGeom prst="rect">
            <a:avLst/>
          </a:prstGeom>
          <a:noFill/>
        </p:spPr>
        <p:txBody>
          <a:bodyPr wrap="square">
            <a:spAutoFit/>
          </a:bodyPr>
          <a:lstStyle/>
          <a:p>
            <a:pPr algn="ctr" fontAlgn="b"/>
            <a:r>
              <a:rPr lang="it-IT" sz="1600" b="1" i="1" dirty="0">
                <a:latin typeface="Times" panose="02020603050405020304" pitchFamily="18" charset="0"/>
                <a:cs typeface="Times" panose="02020603050405020304" pitchFamily="18" charset="0"/>
              </a:rPr>
              <a:t>assistenza specialistica in regime ambulatoriale, ivi comprese quelle riabilitative, di diagnostica strumentale e di laboratorio</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pic>
        <p:nvPicPr>
          <p:cNvPr id="1042" name="Picture 18" descr="Insegne orizzontali isometriche della casa di cura">
            <a:extLst>
              <a:ext uri="{FF2B5EF4-FFF2-40B4-BE49-F238E27FC236}">
                <a16:creationId xmlns:a16="http://schemas.microsoft.com/office/drawing/2014/main" id="{83E1FA7F-9A25-41E9-A597-519498CBD3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174"/>
          <a:stretch/>
        </p:blipFill>
        <p:spPr bwMode="auto">
          <a:xfrm>
            <a:off x="5256842" y="4756280"/>
            <a:ext cx="3261487" cy="13732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ntestazione dell'esame medico">
            <a:extLst>
              <a:ext uri="{FF2B5EF4-FFF2-40B4-BE49-F238E27FC236}">
                <a16:creationId xmlns:a16="http://schemas.microsoft.com/office/drawing/2014/main" id="{2EDD6664-4C66-47EC-9DB7-D26DED5695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691" y="5073529"/>
            <a:ext cx="3485775" cy="1158212"/>
          </a:xfrm>
          <a:prstGeom prst="rect">
            <a:avLst/>
          </a:prstGeom>
          <a:noFill/>
          <a:extLst>
            <a:ext uri="{909E8E84-426E-40DD-AFC4-6F175D3DCCD1}">
              <a14:hiddenFill xmlns:a14="http://schemas.microsoft.com/office/drawing/2010/main">
                <a:solidFill>
                  <a:srgbClr val="FFFFFF"/>
                </a:solidFill>
              </a14:hiddenFill>
            </a:ext>
          </a:extLst>
        </p:spPr>
      </p:pic>
      <p:sp>
        <p:nvSpPr>
          <p:cNvPr id="38" name="CasellaDiTesto 37">
            <a:extLst>
              <a:ext uri="{FF2B5EF4-FFF2-40B4-BE49-F238E27FC236}">
                <a16:creationId xmlns:a16="http://schemas.microsoft.com/office/drawing/2014/main" id="{D8301B97-3FFF-46EE-87E9-2EF2BE43120F}"/>
              </a:ext>
            </a:extLst>
          </p:cNvPr>
          <p:cNvSpPr txBox="1"/>
          <p:nvPr/>
        </p:nvSpPr>
        <p:spPr>
          <a:xfrm>
            <a:off x="5256842" y="4084790"/>
            <a:ext cx="3261487" cy="584775"/>
          </a:xfrm>
          <a:prstGeom prst="rect">
            <a:avLst/>
          </a:prstGeom>
          <a:noFill/>
        </p:spPr>
        <p:txBody>
          <a:bodyPr wrap="square">
            <a:spAutoFit/>
          </a:bodyPr>
          <a:lstStyle/>
          <a:p>
            <a:pPr algn="ctr" fontAlgn="b"/>
            <a:r>
              <a:rPr lang="it-IT" sz="1600" b="1" i="1" dirty="0">
                <a:latin typeface="Times" panose="02020603050405020304" pitchFamily="18" charset="0"/>
                <a:cs typeface="Times" panose="02020603050405020304" pitchFamily="18" charset="0"/>
              </a:rPr>
              <a:t>regime residenziale a ciclo continuativo e/o diurno</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sp>
        <p:nvSpPr>
          <p:cNvPr id="6" name="Rettangolo 5">
            <a:extLst>
              <a:ext uri="{FF2B5EF4-FFF2-40B4-BE49-F238E27FC236}">
                <a16:creationId xmlns:a16="http://schemas.microsoft.com/office/drawing/2014/main" id="{7B9CF04C-DD2A-4A8F-BF9A-4A69C4AB45C3}"/>
              </a:ext>
            </a:extLst>
          </p:cNvPr>
          <p:cNvSpPr/>
          <p:nvPr/>
        </p:nvSpPr>
        <p:spPr>
          <a:xfrm>
            <a:off x="5149672" y="1428170"/>
            <a:ext cx="377026" cy="369332"/>
          </a:xfrm>
          <a:prstGeom prst="rect">
            <a:avLst/>
          </a:prstGeom>
        </p:spPr>
        <p:txBody>
          <a:bodyPr wrap="none">
            <a:spAutoFit/>
          </a:bodyPr>
          <a:lstStyle/>
          <a:p>
            <a:r>
              <a:rPr lang="it-IT" b="1" i="1" dirty="0">
                <a:latin typeface="Times" panose="02020603050405020304" pitchFamily="18" charset="0"/>
                <a:cs typeface="Times" panose="02020603050405020304" pitchFamily="18" charset="0"/>
              </a:rPr>
              <a:t>a)</a:t>
            </a:r>
            <a:endParaRPr lang="it-IT" dirty="0"/>
          </a:p>
        </p:txBody>
      </p:sp>
      <p:sp>
        <p:nvSpPr>
          <p:cNvPr id="8" name="Rettangolo 7">
            <a:extLst>
              <a:ext uri="{FF2B5EF4-FFF2-40B4-BE49-F238E27FC236}">
                <a16:creationId xmlns:a16="http://schemas.microsoft.com/office/drawing/2014/main" id="{36FDBB3D-AFCA-41A5-9020-BFF0AC114C12}"/>
              </a:ext>
            </a:extLst>
          </p:cNvPr>
          <p:cNvSpPr/>
          <p:nvPr/>
        </p:nvSpPr>
        <p:spPr>
          <a:xfrm>
            <a:off x="735412" y="4060092"/>
            <a:ext cx="364202" cy="369332"/>
          </a:xfrm>
          <a:prstGeom prst="rect">
            <a:avLst/>
          </a:prstGeom>
        </p:spPr>
        <p:txBody>
          <a:bodyPr wrap="none">
            <a:spAutoFit/>
          </a:bodyPr>
          <a:lstStyle/>
          <a:p>
            <a:r>
              <a:rPr lang="it-IT" b="1" i="1" dirty="0">
                <a:latin typeface="Times" panose="02020603050405020304" pitchFamily="18" charset="0"/>
                <a:cs typeface="Times" panose="02020603050405020304" pitchFamily="18" charset="0"/>
              </a:rPr>
              <a:t>c)</a:t>
            </a:r>
            <a:endParaRPr lang="it-IT" dirty="0"/>
          </a:p>
        </p:txBody>
      </p:sp>
      <p:sp>
        <p:nvSpPr>
          <p:cNvPr id="11" name="Rettangolo 10">
            <a:extLst>
              <a:ext uri="{FF2B5EF4-FFF2-40B4-BE49-F238E27FC236}">
                <a16:creationId xmlns:a16="http://schemas.microsoft.com/office/drawing/2014/main" id="{9AD43239-30E9-45D1-B11A-4406FB9292DB}"/>
              </a:ext>
            </a:extLst>
          </p:cNvPr>
          <p:cNvSpPr/>
          <p:nvPr/>
        </p:nvSpPr>
        <p:spPr>
          <a:xfrm>
            <a:off x="5153857" y="4060092"/>
            <a:ext cx="377026" cy="369332"/>
          </a:xfrm>
          <a:prstGeom prst="rect">
            <a:avLst/>
          </a:prstGeom>
        </p:spPr>
        <p:txBody>
          <a:bodyPr wrap="none">
            <a:spAutoFit/>
          </a:bodyPr>
          <a:lstStyle/>
          <a:p>
            <a:r>
              <a:rPr lang="it-IT" b="1" i="1" dirty="0">
                <a:latin typeface="Times" panose="02020603050405020304" pitchFamily="18" charset="0"/>
                <a:cs typeface="Times" panose="02020603050405020304" pitchFamily="18" charset="0"/>
              </a:rPr>
              <a:t>b)</a:t>
            </a:r>
            <a:endParaRPr lang="it-IT" dirty="0"/>
          </a:p>
        </p:txBody>
      </p:sp>
      <p:sp>
        <p:nvSpPr>
          <p:cNvPr id="2" name="PB">
            <a:extLst>
              <a:ext uri="{FF2B5EF4-FFF2-40B4-BE49-F238E27FC236}">
                <a16:creationId xmlns:a16="http://schemas.microsoft.com/office/drawing/2014/main" id="{26AD21A2-B966-6691-4943-9C022A9EA039}"/>
              </a:ext>
            </a:extLst>
          </p:cNvPr>
          <p:cNvSpPr/>
          <p:nvPr/>
        </p:nvSpPr>
        <p:spPr>
          <a:xfrm>
            <a:off x="0" y="6705600"/>
            <a:ext cx="135685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87415877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tangolo con angoli arrotondati 27">
            <a:extLst>
              <a:ext uri="{FF2B5EF4-FFF2-40B4-BE49-F238E27FC236}">
                <a16:creationId xmlns:a16="http://schemas.microsoft.com/office/drawing/2014/main" id="{AC6FB58A-3D4D-4B71-9ED0-43A41AB65ED2}"/>
              </a:ext>
            </a:extLst>
          </p:cNvPr>
          <p:cNvSpPr/>
          <p:nvPr/>
        </p:nvSpPr>
        <p:spPr>
          <a:xfrm>
            <a:off x="628650" y="986631"/>
            <a:ext cx="7886700" cy="1657147"/>
          </a:xfrm>
          <a:prstGeom prst="roundRect">
            <a:avLst/>
          </a:prstGeom>
          <a:solidFill>
            <a:schemeClr val="accent4">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a:solidFill>
                  <a:srgbClr val="C00000"/>
                </a:solidFill>
                <a:latin typeface="Times" panose="02020603050405020304" pitchFamily="18" charset="0"/>
                <a:cs typeface="Times" panose="02020603050405020304" pitchFamily="18" charset="0"/>
              </a:rPr>
              <a:t>Art. 2</a:t>
            </a:r>
          </a:p>
          <a:p>
            <a:pPr algn="ctr"/>
            <a:r>
              <a:rPr lang="it-IT" b="1" i="1" dirty="0">
                <a:solidFill>
                  <a:srgbClr val="C00000"/>
                </a:solidFill>
                <a:latin typeface="Times" panose="02020603050405020304" pitchFamily="18" charset="0"/>
                <a:cs typeface="Times" panose="02020603050405020304" pitchFamily="18" charset="0"/>
              </a:rPr>
              <a:t>Obiettivi</a:t>
            </a:r>
          </a:p>
          <a:p>
            <a:pPr algn="just"/>
            <a:r>
              <a:rPr lang="it-IT" dirty="0">
                <a:solidFill>
                  <a:schemeClr val="tx1"/>
                </a:solidFill>
                <a:latin typeface="Times" panose="02020603050405020304" pitchFamily="18" charset="0"/>
                <a:cs typeface="Times" panose="02020603050405020304" pitchFamily="18" charset="0"/>
              </a:rPr>
              <a:t>Ai fini della prevenzione incendi, allo scopo di raggiungere i primari obiettivi di sicurezza relativi alla </a:t>
            </a:r>
            <a:r>
              <a:rPr lang="it-IT" b="1" i="1" dirty="0">
                <a:solidFill>
                  <a:schemeClr val="tx1"/>
                </a:solidFill>
                <a:latin typeface="Times" panose="02020603050405020304" pitchFamily="18" charset="0"/>
                <a:cs typeface="Times" panose="02020603050405020304" pitchFamily="18" charset="0"/>
              </a:rPr>
              <a:t>salvaguardia delle persone</a:t>
            </a:r>
            <a:r>
              <a:rPr lang="it-IT" dirty="0">
                <a:solidFill>
                  <a:schemeClr val="tx1"/>
                </a:solidFill>
                <a:latin typeface="Times" panose="02020603050405020304" pitchFamily="18" charset="0"/>
                <a:cs typeface="Times" panose="02020603050405020304" pitchFamily="18" charset="0"/>
              </a:rPr>
              <a:t> e alla </a:t>
            </a:r>
            <a:r>
              <a:rPr lang="it-IT" b="1" i="1" dirty="0">
                <a:solidFill>
                  <a:schemeClr val="tx1"/>
                </a:solidFill>
                <a:latin typeface="Times" panose="02020603050405020304" pitchFamily="18" charset="0"/>
                <a:cs typeface="Times" panose="02020603050405020304" pitchFamily="18" charset="0"/>
              </a:rPr>
              <a:t>tutela dei beni</a:t>
            </a:r>
            <a:r>
              <a:rPr lang="it-IT" dirty="0">
                <a:solidFill>
                  <a:schemeClr val="tx1"/>
                </a:solidFill>
                <a:latin typeface="Times" panose="02020603050405020304" pitchFamily="18" charset="0"/>
                <a:cs typeface="Times" panose="02020603050405020304" pitchFamily="18" charset="0"/>
              </a:rPr>
              <a:t> contro i rischi di incendio, le strutture sanitarie, …, sono realizzate e gestite in modo da:</a:t>
            </a:r>
          </a:p>
        </p:txBody>
      </p:sp>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graphicFrame>
        <p:nvGraphicFramePr>
          <p:cNvPr id="12" name="Diagramma 11">
            <a:extLst>
              <a:ext uri="{FF2B5EF4-FFF2-40B4-BE49-F238E27FC236}">
                <a16:creationId xmlns:a16="http://schemas.microsoft.com/office/drawing/2014/main" id="{3E8EC6FC-C680-49E4-B71E-C232FE5A5BF4}"/>
              </a:ext>
            </a:extLst>
          </p:cNvPr>
          <p:cNvGraphicFramePr/>
          <p:nvPr>
            <p:extLst>
              <p:ext uri="{D42A27DB-BD31-4B8C-83A1-F6EECF244321}">
                <p14:modId xmlns:p14="http://schemas.microsoft.com/office/powerpoint/2010/main" val="1088562885"/>
              </p:ext>
            </p:extLst>
          </p:nvPr>
        </p:nvGraphicFramePr>
        <p:xfrm>
          <a:off x="628650" y="2681877"/>
          <a:ext cx="8089031" cy="391272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6" name="CasellaDiTesto 5">
            <a:extLst>
              <a:ext uri="{FF2B5EF4-FFF2-40B4-BE49-F238E27FC236}">
                <a16:creationId xmlns:a16="http://schemas.microsoft.com/office/drawing/2014/main" id="{BCD480AF-1690-4274-33FE-A12BF148729E}"/>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DM 18 settembre 2002 – Struttura della RTT</a:t>
            </a:r>
          </a:p>
        </p:txBody>
      </p:sp>
      <p:sp>
        <p:nvSpPr>
          <p:cNvPr id="2" name="PB">
            <a:extLst>
              <a:ext uri="{FF2B5EF4-FFF2-40B4-BE49-F238E27FC236}">
                <a16:creationId xmlns:a16="http://schemas.microsoft.com/office/drawing/2014/main" id="{3255D119-B487-F6D5-5D62-A0448348D7FC}"/>
              </a:ext>
            </a:extLst>
          </p:cNvPr>
          <p:cNvSpPr/>
          <p:nvPr/>
        </p:nvSpPr>
        <p:spPr>
          <a:xfrm>
            <a:off x="0" y="6705600"/>
            <a:ext cx="141584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9120199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graphicFrame>
        <p:nvGraphicFramePr>
          <p:cNvPr id="2" name="Diagramma 1">
            <a:extLst>
              <a:ext uri="{FF2B5EF4-FFF2-40B4-BE49-F238E27FC236}">
                <a16:creationId xmlns:a16="http://schemas.microsoft.com/office/drawing/2014/main" id="{B9BBB5D3-CF62-48BA-91D9-C95DC7651C9A}"/>
              </a:ext>
            </a:extLst>
          </p:cNvPr>
          <p:cNvGraphicFramePr/>
          <p:nvPr>
            <p:extLst>
              <p:ext uri="{D42A27DB-BD31-4B8C-83A1-F6EECF244321}">
                <p14:modId xmlns:p14="http://schemas.microsoft.com/office/powerpoint/2010/main" val="1366812798"/>
              </p:ext>
            </p:extLst>
          </p:nvPr>
        </p:nvGraphicFramePr>
        <p:xfrm>
          <a:off x="295275" y="979068"/>
          <a:ext cx="8582025" cy="5394537"/>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Rettangolo 6">
            <a:extLst>
              <a:ext uri="{FF2B5EF4-FFF2-40B4-BE49-F238E27FC236}">
                <a16:creationId xmlns:a16="http://schemas.microsoft.com/office/drawing/2014/main" id="{8945EFC9-B1F1-2A2D-53F4-328E6A23D5F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4" name="PB">
            <a:extLst>
              <a:ext uri="{FF2B5EF4-FFF2-40B4-BE49-F238E27FC236}">
                <a16:creationId xmlns:a16="http://schemas.microsoft.com/office/drawing/2014/main" id="{972AE362-AE5E-F413-30D3-3117B08FFF63}"/>
              </a:ext>
            </a:extLst>
          </p:cNvPr>
          <p:cNvSpPr/>
          <p:nvPr/>
        </p:nvSpPr>
        <p:spPr>
          <a:xfrm>
            <a:off x="0" y="6705600"/>
            <a:ext cx="153383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038656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Rettangolo con angoli arrotondati 9">
            <a:extLst>
              <a:ext uri="{FF2B5EF4-FFF2-40B4-BE49-F238E27FC236}">
                <a16:creationId xmlns:a16="http://schemas.microsoft.com/office/drawing/2014/main" id="{704F94EA-DD2C-446F-84A1-C879D0E98BE8}"/>
              </a:ext>
            </a:extLst>
          </p:cNvPr>
          <p:cNvSpPr/>
          <p:nvPr/>
        </p:nvSpPr>
        <p:spPr>
          <a:xfrm>
            <a:off x="628650" y="863130"/>
            <a:ext cx="7967653" cy="5785529"/>
          </a:xfrm>
          <a:prstGeom prst="roundRect">
            <a:avLst/>
          </a:prstGeom>
          <a:solidFill>
            <a:schemeClr val="accent6">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600" b="1" i="1" dirty="0">
                <a:solidFill>
                  <a:srgbClr val="A20E0E"/>
                </a:solidFill>
                <a:latin typeface="Times" panose="02020603050405020304" pitchFamily="18" charset="0"/>
                <a:cs typeface="Times" panose="02020603050405020304" pitchFamily="18" charset="0"/>
              </a:rPr>
              <a:t>TITOLO III</a:t>
            </a:r>
          </a:p>
          <a:p>
            <a:pPr algn="ctr"/>
            <a:r>
              <a:rPr lang="it-IT" sz="1600" b="1" i="1" dirty="0">
                <a:solidFill>
                  <a:srgbClr val="A20E0E"/>
                </a:solidFill>
                <a:latin typeface="Times" panose="02020603050405020304" pitchFamily="18" charset="0"/>
                <a:cs typeface="Times" panose="02020603050405020304" pitchFamily="18" charset="0"/>
              </a:rPr>
              <a:t>1. Termini, definizioni e tolleranze dimensionali</a:t>
            </a:r>
          </a:p>
          <a:p>
            <a:pPr algn="ctr"/>
            <a:endParaRPr lang="it-IT" sz="1320" b="1" i="1" dirty="0">
              <a:solidFill>
                <a:srgbClr val="C00000"/>
              </a:solidFill>
              <a:latin typeface="Times" panose="02020603050405020304" pitchFamily="18" charset="0"/>
              <a:cs typeface="Times" panose="02020603050405020304" pitchFamily="18" charset="0"/>
            </a:endParaRPr>
          </a:p>
          <a:p>
            <a:pPr marL="342900" indent="-342900" algn="just">
              <a:buFont typeface="+mj-lt"/>
              <a:buAutoNum type="alphaLcParenR"/>
            </a:pPr>
            <a:r>
              <a:rPr lang="it-IT" sz="1320" b="1" dirty="0">
                <a:solidFill>
                  <a:schemeClr val="tx1"/>
                </a:solidFill>
                <a:latin typeface="Times New Roman" panose="02020603050405020304" pitchFamily="18" charset="0"/>
                <a:cs typeface="Times New Roman" panose="02020603050405020304" pitchFamily="18" charset="0"/>
              </a:rPr>
              <a:t>corridoio cieco</a:t>
            </a:r>
            <a:r>
              <a:rPr lang="it-IT" sz="1320" dirty="0">
                <a:solidFill>
                  <a:schemeClr val="tx1"/>
                </a:solidFill>
                <a:latin typeface="Times New Roman" panose="02020603050405020304" pitchFamily="18" charset="0"/>
                <a:cs typeface="Times New Roman" panose="02020603050405020304" pitchFamily="18" charset="0"/>
              </a:rPr>
              <a:t>: corridoio o porzione di corridoio dal quale è possibile l’esodo in un’unica direzione. La lunghezza del corridoio cieco va calcolata dall’inizio dello stesso fino all’incrocio con un corridoio dal quale sia possibile l’esodo in almeno due direzioni, o fino al più prossimo luogo sicuro o via di esodo verticale</a:t>
            </a:r>
          </a:p>
          <a:p>
            <a:pPr marL="342900" indent="-342900" algn="just">
              <a:buFont typeface="+mj-lt"/>
              <a:buAutoNum type="alphaLcParenR"/>
            </a:pPr>
            <a:endParaRPr lang="it-IT" sz="132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mj-lt"/>
              <a:buAutoNum type="alphaLcParenR"/>
            </a:pPr>
            <a:r>
              <a:rPr lang="it-IT" sz="1320" b="1" dirty="0">
                <a:solidFill>
                  <a:schemeClr val="tx1"/>
                </a:solidFill>
                <a:latin typeface="Times New Roman" panose="02020603050405020304" pitchFamily="18" charset="0"/>
                <a:cs typeface="Times New Roman" panose="02020603050405020304" pitchFamily="18" charset="0"/>
              </a:rPr>
              <a:t>esodo orizzontale progressivo</a:t>
            </a:r>
            <a:r>
              <a:rPr lang="it-IT" sz="1320" dirty="0">
                <a:solidFill>
                  <a:schemeClr val="tx1"/>
                </a:solidFill>
                <a:latin typeface="Times New Roman" panose="02020603050405020304" pitchFamily="18" charset="0"/>
                <a:cs typeface="Times New Roman" panose="02020603050405020304" pitchFamily="18" charset="0"/>
              </a:rPr>
              <a:t>: modalità di esodo che prevede lo spostamento dei degenti in un compartimento adiacente capace di contenerli e proteggerli fino a quando l’incendio non sia stato domato o fino a che non diventi necessario procedere ad una successiva evacuazione verso luogo sicuro</a:t>
            </a:r>
          </a:p>
          <a:p>
            <a:pPr marL="342900" indent="-342900" algn="just">
              <a:buFont typeface="+mj-lt"/>
              <a:buAutoNum type="alphaLcParenR"/>
            </a:pPr>
            <a:endParaRPr lang="it-IT" sz="132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mj-lt"/>
              <a:buAutoNum type="alphaLcParenR"/>
            </a:pPr>
            <a:r>
              <a:rPr lang="it-IT" sz="1320" b="1" dirty="0">
                <a:solidFill>
                  <a:schemeClr val="tx1"/>
                </a:solidFill>
                <a:latin typeface="Times New Roman" panose="02020603050405020304" pitchFamily="18" charset="0"/>
                <a:cs typeface="Times New Roman" panose="02020603050405020304" pitchFamily="18" charset="0"/>
              </a:rPr>
              <a:t>percorso orizzontale protetto</a:t>
            </a:r>
            <a:r>
              <a:rPr lang="it-IT" sz="1320" dirty="0">
                <a:solidFill>
                  <a:schemeClr val="tx1"/>
                </a:solidFill>
                <a:latin typeface="Times New Roman" panose="02020603050405020304" pitchFamily="18" charset="0"/>
                <a:cs typeface="Times New Roman" panose="02020603050405020304" pitchFamily="18" charset="0"/>
              </a:rPr>
              <a:t>: percorso di comunicazione orizzontale o </a:t>
            </a:r>
            <a:r>
              <a:rPr lang="it-IT" sz="1320" dirty="0" err="1">
                <a:solidFill>
                  <a:schemeClr val="tx1"/>
                </a:solidFill>
                <a:latin typeface="Times New Roman" panose="02020603050405020304" pitchFamily="18" charset="0"/>
                <a:cs typeface="Times New Roman" panose="02020603050405020304" pitchFamily="18" charset="0"/>
              </a:rPr>
              <a:t>suborizzontale</a:t>
            </a:r>
            <a:r>
              <a:rPr lang="it-IT" sz="1320" dirty="0">
                <a:solidFill>
                  <a:schemeClr val="tx1"/>
                </a:solidFill>
                <a:latin typeface="Times New Roman" panose="02020603050405020304" pitchFamily="18" charset="0"/>
                <a:cs typeface="Times New Roman" panose="02020603050405020304" pitchFamily="18" charset="0"/>
              </a:rPr>
              <a:t> protetto da elementi con caratteristiche di resistenza al fuoco adeguata, con funzione di collegamento tra compartimenti o di adduzione verso luogo sicuro</a:t>
            </a:r>
          </a:p>
          <a:p>
            <a:pPr marL="342900" indent="-342900" algn="just">
              <a:buFont typeface="+mj-lt"/>
              <a:buAutoNum type="alphaLcParenR"/>
            </a:pPr>
            <a:endParaRPr lang="it-IT" sz="132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mj-lt"/>
              <a:buAutoNum type="alphaLcParenR"/>
            </a:pPr>
            <a:r>
              <a:rPr lang="it-IT" sz="1320" b="1" dirty="0">
                <a:solidFill>
                  <a:schemeClr val="tx1"/>
                </a:solidFill>
                <a:latin typeface="Times New Roman" panose="02020603050405020304" pitchFamily="18" charset="0"/>
                <a:cs typeface="Times New Roman" panose="02020603050405020304" pitchFamily="18" charset="0"/>
              </a:rPr>
              <a:t>piano di uscita dell’edificio</a:t>
            </a:r>
            <a:r>
              <a:rPr lang="it-IT" sz="1320" dirty="0">
                <a:solidFill>
                  <a:schemeClr val="tx1"/>
                </a:solidFill>
                <a:latin typeface="Times New Roman" panose="02020603050405020304" pitchFamily="18" charset="0"/>
                <a:cs typeface="Times New Roman" panose="02020603050405020304" pitchFamily="18" charset="0"/>
              </a:rPr>
              <a:t>: piano dal quale sia possibile l’evacuazione degli occupanti direttamente in luogo sicuro all’esterno dell’edificio, anche attraverso percorsi orizzontali protetti</a:t>
            </a:r>
          </a:p>
          <a:p>
            <a:pPr marL="342900" indent="-342900" algn="just">
              <a:buFont typeface="+mj-lt"/>
              <a:buAutoNum type="alphaLcParenR"/>
            </a:pPr>
            <a:endParaRPr lang="it-IT" sz="1320" dirty="0">
              <a:solidFill>
                <a:schemeClr val="tx1"/>
              </a:solidFill>
              <a:latin typeface="Times New Roman" panose="02020603050405020304" pitchFamily="18" charset="0"/>
              <a:cs typeface="Times New Roman" panose="02020603050405020304" pitchFamily="18" charset="0"/>
            </a:endParaRPr>
          </a:p>
          <a:p>
            <a:pPr marL="342900" indent="-342900" algn="just">
              <a:buFont typeface="+mj-lt"/>
              <a:buAutoNum type="alphaLcParenR"/>
            </a:pPr>
            <a:r>
              <a:rPr lang="it-IT" sz="1320" b="1" dirty="0">
                <a:solidFill>
                  <a:schemeClr val="tx1"/>
                </a:solidFill>
                <a:latin typeface="Times New Roman" panose="02020603050405020304" pitchFamily="18" charset="0"/>
                <a:cs typeface="Times New Roman" panose="02020603050405020304" pitchFamily="18" charset="0"/>
              </a:rPr>
              <a:t>scala di sicurezza esterna</a:t>
            </a:r>
            <a:r>
              <a:rPr lang="it-IT" sz="1320" dirty="0">
                <a:solidFill>
                  <a:schemeClr val="tx1"/>
                </a:solidFill>
                <a:latin typeface="Times New Roman" panose="02020603050405020304" pitchFamily="18" charset="0"/>
                <a:cs typeface="Times New Roman" panose="02020603050405020304" pitchFamily="18" charset="0"/>
              </a:rPr>
              <a:t>: scala totalmente esterna, rispetto al fabbricato servito, munito di parapetto regolamentare e realizzata secondo i criteri sotto riportati:</a:t>
            </a:r>
          </a:p>
          <a:p>
            <a:pPr marL="742950" lvl="1" indent="-285750" algn="just">
              <a:buFontTx/>
              <a:buChar char="-"/>
            </a:pPr>
            <a:r>
              <a:rPr lang="it-IT" sz="1320" dirty="0">
                <a:solidFill>
                  <a:schemeClr val="tx1"/>
                </a:solidFill>
                <a:latin typeface="Times New Roman" panose="02020603050405020304" pitchFamily="18" charset="0"/>
                <a:cs typeface="Times New Roman" panose="02020603050405020304" pitchFamily="18" charset="0"/>
              </a:rPr>
              <a:t>i materiali devono essere di classe 0 di reazione al fuoco</a:t>
            </a:r>
          </a:p>
          <a:p>
            <a:pPr marL="742950" lvl="1" indent="-285750" algn="just">
              <a:buFontTx/>
              <a:buChar char="-"/>
            </a:pPr>
            <a:r>
              <a:rPr lang="it-IT" sz="1320" dirty="0">
                <a:solidFill>
                  <a:schemeClr val="tx1"/>
                </a:solidFill>
                <a:latin typeface="Times New Roman" panose="02020603050405020304" pitchFamily="18" charset="0"/>
                <a:cs typeface="Times New Roman" panose="02020603050405020304" pitchFamily="18" charset="0"/>
              </a:rPr>
              <a:t>la parete esterna dell’edificio su cui è collocata la scala, compresi gli eventuali infissi, deve possedere, per una larghezza pari alla proiezione della scala, incrementata di 2,5 m per ogni lato, requisiti di resistenza al fuoco almeno REI 60. In alternativa la scala esterna deve distaccarsi di 2,5 m dalle pareti dell’edificio e collegarsi alle porte di piano tramite passerelle protette con setti laterali, a tutta altezza, aventi requisiti di resistenza al fuoco pari a quanto sopra indicato</a:t>
            </a:r>
          </a:p>
        </p:txBody>
      </p:sp>
      <p:sp>
        <p:nvSpPr>
          <p:cNvPr id="3" name="Rettangolo 2">
            <a:extLst>
              <a:ext uri="{FF2B5EF4-FFF2-40B4-BE49-F238E27FC236}">
                <a16:creationId xmlns:a16="http://schemas.microsoft.com/office/drawing/2014/main" id="{C73DA71B-72FD-CA36-B9C9-1A6206CDC9AC}"/>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11" name="Stella a 10 punte 10">
            <a:extLst>
              <a:ext uri="{FF2B5EF4-FFF2-40B4-BE49-F238E27FC236}">
                <a16:creationId xmlns:a16="http://schemas.microsoft.com/office/drawing/2014/main" id="{4159BFA5-2F12-40EE-ADA5-210DE51EEB0B}"/>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800" dirty="0">
                <a:latin typeface="Comic Sans MS" panose="030F0702030302020204" pitchFamily="66" charset="0"/>
              </a:rPr>
              <a:t>DM 19.03. 2015</a:t>
            </a:r>
          </a:p>
        </p:txBody>
      </p:sp>
      <p:sp>
        <p:nvSpPr>
          <p:cNvPr id="4" name="PB">
            <a:extLst>
              <a:ext uri="{FF2B5EF4-FFF2-40B4-BE49-F238E27FC236}">
                <a16:creationId xmlns:a16="http://schemas.microsoft.com/office/drawing/2014/main" id="{C0B71C90-974D-DD67-0BB2-402A475993A3}"/>
              </a:ext>
            </a:extLst>
          </p:cNvPr>
          <p:cNvSpPr/>
          <p:nvPr/>
        </p:nvSpPr>
        <p:spPr>
          <a:xfrm>
            <a:off x="0" y="6705600"/>
            <a:ext cx="159282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42855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ttangolo con angoli arrotondati 12">
            <a:extLst>
              <a:ext uri="{FF2B5EF4-FFF2-40B4-BE49-F238E27FC236}">
                <a16:creationId xmlns:a16="http://schemas.microsoft.com/office/drawing/2014/main" id="{7EA25CB3-C3C6-4255-9005-0CADD9DA2436}"/>
              </a:ext>
            </a:extLst>
          </p:cNvPr>
          <p:cNvSpPr/>
          <p:nvPr/>
        </p:nvSpPr>
        <p:spPr>
          <a:xfrm>
            <a:off x="628650" y="891705"/>
            <a:ext cx="7967653" cy="5785529"/>
          </a:xfrm>
          <a:prstGeom prst="roundRect">
            <a:avLst/>
          </a:prstGeom>
          <a:solidFill>
            <a:schemeClr val="accent6">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400" b="1" dirty="0">
              <a:solidFill>
                <a:schemeClr val="tx1"/>
              </a:solidFill>
              <a:latin typeface="Times New Roman" panose="02020603050405020304" pitchFamily="18" charset="0"/>
              <a:cs typeface="Times New Roman" panose="02020603050405020304" pitchFamily="18" charset="0"/>
            </a:endParaRP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graphicFrame>
        <p:nvGraphicFramePr>
          <p:cNvPr id="3" name="Tabella 2">
            <a:extLst>
              <a:ext uri="{FF2B5EF4-FFF2-40B4-BE49-F238E27FC236}">
                <a16:creationId xmlns:a16="http://schemas.microsoft.com/office/drawing/2014/main" id="{F3ACD9B0-1117-40E2-8BDB-70EB155968DA}"/>
              </a:ext>
            </a:extLst>
          </p:cNvPr>
          <p:cNvGraphicFramePr>
            <a:graphicFrameLocks noGrp="1"/>
          </p:cNvGraphicFramePr>
          <p:nvPr>
            <p:extLst>
              <p:ext uri="{D42A27DB-BD31-4B8C-83A1-F6EECF244321}">
                <p14:modId xmlns:p14="http://schemas.microsoft.com/office/powerpoint/2010/main" val="3955612566"/>
              </p:ext>
            </p:extLst>
          </p:nvPr>
        </p:nvGraphicFramePr>
        <p:xfrm>
          <a:off x="628650" y="1319652"/>
          <a:ext cx="7886700" cy="5295972"/>
        </p:xfrm>
        <a:graphic>
          <a:graphicData uri="http://schemas.openxmlformats.org/drawingml/2006/table">
            <a:tbl>
              <a:tblPr firstRow="1" bandRow="1">
                <a:tableStyleId>{2D5ABB26-0587-4C30-8999-92F81FD0307C}</a:tableStyleId>
              </a:tblPr>
              <a:tblGrid>
                <a:gridCol w="685356">
                  <a:extLst>
                    <a:ext uri="{9D8B030D-6E8A-4147-A177-3AD203B41FA5}">
                      <a16:colId xmlns:a16="http://schemas.microsoft.com/office/drawing/2014/main" val="1030310332"/>
                    </a:ext>
                  </a:extLst>
                </a:gridCol>
                <a:gridCol w="7201344">
                  <a:extLst>
                    <a:ext uri="{9D8B030D-6E8A-4147-A177-3AD203B41FA5}">
                      <a16:colId xmlns:a16="http://schemas.microsoft.com/office/drawing/2014/main" val="1105951396"/>
                    </a:ext>
                  </a:extLst>
                </a:gridCol>
              </a:tblGrid>
              <a:tr h="660902">
                <a:tc>
                  <a:txBody>
                    <a:bodyPr/>
                    <a:lstStyle/>
                    <a:p>
                      <a:pPr marL="91440">
                        <a:lnSpc>
                          <a:spcPct val="100000"/>
                        </a:lnSpc>
                        <a:spcBef>
                          <a:spcPts val="1520"/>
                        </a:spcBef>
                      </a:pPr>
                      <a:r>
                        <a:rPr sz="1300" b="1" spc="-10" dirty="0">
                          <a:latin typeface="Times New Roman" panose="02020603050405020304" pitchFamily="18" charset="0"/>
                          <a:cs typeface="Times New Roman" panose="02020603050405020304" pitchFamily="18" charset="0"/>
                        </a:rPr>
                        <a:t>Tipo</a:t>
                      </a:r>
                      <a:r>
                        <a:rPr sz="1300" b="1" spc="-70" dirty="0">
                          <a:latin typeface="Times New Roman" panose="02020603050405020304" pitchFamily="18" charset="0"/>
                          <a:cs typeface="Times New Roman" panose="02020603050405020304" pitchFamily="18" charset="0"/>
                        </a:rPr>
                        <a:t> </a:t>
                      </a:r>
                      <a:r>
                        <a:rPr sz="1300" b="1" spc="-5" dirty="0">
                          <a:latin typeface="Times New Roman" panose="02020603050405020304" pitchFamily="18" charset="0"/>
                          <a:cs typeface="Times New Roman" panose="02020603050405020304" pitchFamily="18" charset="0"/>
                        </a:rPr>
                        <a:t>A</a:t>
                      </a:r>
                      <a:endParaRPr sz="1300" dirty="0">
                        <a:latin typeface="Times New Roman" panose="02020603050405020304" pitchFamily="18" charset="0"/>
                        <a:cs typeface="Times New Roman" panose="02020603050405020304" pitchFamily="18" charset="0"/>
                      </a:endParaRPr>
                    </a:p>
                  </a:txBody>
                  <a:tcPr marL="0" marR="0" marT="19304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noFill/>
                  </a:tcPr>
                </a:tc>
                <a:tc>
                  <a:txBody>
                    <a:bodyPr/>
                    <a:lstStyle/>
                    <a:p>
                      <a:pPr marL="91440" marR="82550">
                        <a:lnSpc>
                          <a:spcPct val="100000"/>
                        </a:lnSpc>
                        <a:spcBef>
                          <a:spcPts val="795"/>
                        </a:spcBef>
                      </a:pPr>
                      <a:r>
                        <a:rPr sz="1300" b="1" spc="-5" dirty="0">
                          <a:solidFill>
                            <a:srgbClr val="C00000"/>
                          </a:solidFill>
                          <a:latin typeface="Times New Roman" panose="02020603050405020304" pitchFamily="18" charset="0"/>
                          <a:cs typeface="Times New Roman" panose="02020603050405020304" pitchFamily="18" charset="0"/>
                        </a:rPr>
                        <a:t>Aree od impianti </a:t>
                      </a:r>
                      <a:r>
                        <a:rPr sz="1300" b="1" dirty="0">
                          <a:solidFill>
                            <a:srgbClr val="C00000"/>
                          </a:solidFill>
                          <a:latin typeface="Times New Roman" panose="02020603050405020304" pitchFamily="18" charset="0"/>
                          <a:cs typeface="Times New Roman" panose="02020603050405020304" pitchFamily="18" charset="0"/>
                        </a:rPr>
                        <a:t>a </a:t>
                      </a:r>
                      <a:r>
                        <a:rPr sz="1300" b="1" spc="-5" dirty="0">
                          <a:solidFill>
                            <a:srgbClr val="C00000"/>
                          </a:solidFill>
                          <a:latin typeface="Times New Roman" panose="02020603050405020304" pitchFamily="18" charset="0"/>
                          <a:cs typeface="Times New Roman" panose="02020603050405020304" pitchFamily="18" charset="0"/>
                        </a:rPr>
                        <a:t>rischio specifico</a:t>
                      </a:r>
                      <a:r>
                        <a:rPr sz="1300" spc="-5" dirty="0">
                          <a:latin typeface="Times New Roman" panose="02020603050405020304" pitchFamily="18" charset="0"/>
                          <a:cs typeface="Times New Roman" panose="02020603050405020304" pitchFamily="18" charset="0"/>
                        </a:rPr>
                        <a:t>, classificati come </a:t>
                      </a:r>
                      <a:r>
                        <a:rPr sz="1300" dirty="0">
                          <a:latin typeface="Times New Roman" panose="02020603050405020304" pitchFamily="18" charset="0"/>
                          <a:cs typeface="Times New Roman" panose="02020603050405020304" pitchFamily="18" charset="0"/>
                        </a:rPr>
                        <a:t>attività </a:t>
                      </a:r>
                      <a:r>
                        <a:rPr sz="1300" spc="-5" dirty="0">
                          <a:latin typeface="Times New Roman" panose="02020603050405020304" pitchFamily="18" charset="0"/>
                          <a:cs typeface="Times New Roman" panose="02020603050405020304" pitchFamily="18" charset="0"/>
                        </a:rPr>
                        <a:t>soggette ai controlli </a:t>
                      </a:r>
                      <a:r>
                        <a:rPr sz="1300" dirty="0">
                          <a:latin typeface="Times New Roman" panose="02020603050405020304" pitchFamily="18" charset="0"/>
                          <a:cs typeface="Times New Roman" panose="02020603050405020304" pitchFamily="18" charset="0"/>
                        </a:rPr>
                        <a:t>del </a:t>
                      </a:r>
                      <a:r>
                        <a:rPr sz="1300" spc="-5" dirty="0" err="1">
                          <a:latin typeface="Times New Roman" panose="02020603050405020304" pitchFamily="18" charset="0"/>
                          <a:cs typeface="Times New Roman" panose="02020603050405020304" pitchFamily="18" charset="0"/>
                        </a:rPr>
                        <a:t>Corpo</a:t>
                      </a:r>
                      <a:r>
                        <a:rPr sz="1300" spc="-5" dirty="0">
                          <a:latin typeface="Times New Roman" panose="02020603050405020304" pitchFamily="18" charset="0"/>
                          <a:cs typeface="Times New Roman" panose="02020603050405020304" pitchFamily="18" charset="0"/>
                        </a:rPr>
                        <a:t> </a:t>
                      </a:r>
                      <a:r>
                        <a:rPr sz="1300" spc="-5" dirty="0" err="1">
                          <a:latin typeface="Times New Roman" panose="02020603050405020304" pitchFamily="18" charset="0"/>
                          <a:cs typeface="Times New Roman" panose="02020603050405020304" pitchFamily="18" charset="0"/>
                        </a:rPr>
                        <a:t>azionale</a:t>
                      </a:r>
                      <a:r>
                        <a:rPr sz="1300" spc="-5" dirty="0">
                          <a:latin typeface="Times New Roman" panose="02020603050405020304" pitchFamily="18" charset="0"/>
                          <a:cs typeface="Times New Roman" panose="02020603050405020304" pitchFamily="18" charset="0"/>
                        </a:rPr>
                        <a:t> </a:t>
                      </a:r>
                      <a:r>
                        <a:rPr sz="1300" dirty="0">
                          <a:latin typeface="Times New Roman" panose="02020603050405020304" pitchFamily="18" charset="0"/>
                          <a:cs typeface="Times New Roman" panose="02020603050405020304" pitchFamily="18" charset="0"/>
                        </a:rPr>
                        <a:t>dei </a:t>
                      </a:r>
                      <a:r>
                        <a:rPr sz="1300" spc="-5" dirty="0">
                          <a:latin typeface="Times New Roman" panose="02020603050405020304" pitchFamily="18" charset="0"/>
                          <a:cs typeface="Times New Roman" panose="02020603050405020304" pitchFamily="18" charset="0"/>
                        </a:rPr>
                        <a:t>Vigili </a:t>
                      </a:r>
                      <a:r>
                        <a:rPr sz="1300" dirty="0">
                          <a:latin typeface="Times New Roman" panose="02020603050405020304" pitchFamily="18" charset="0"/>
                          <a:cs typeface="Times New Roman" panose="02020603050405020304" pitchFamily="18" charset="0"/>
                        </a:rPr>
                        <a:t>del </a:t>
                      </a:r>
                      <a:r>
                        <a:rPr sz="1300" spc="-5" dirty="0">
                          <a:latin typeface="Times New Roman" panose="02020603050405020304" pitchFamily="18" charset="0"/>
                          <a:cs typeface="Times New Roman" panose="02020603050405020304" pitchFamily="18" charset="0"/>
                        </a:rPr>
                        <a:t>Fuoco </a:t>
                      </a:r>
                      <a:r>
                        <a:rPr sz="1300" spc="-5" dirty="0">
                          <a:solidFill>
                            <a:srgbClr val="C00000"/>
                          </a:solidFill>
                          <a:latin typeface="Times New Roman" panose="02020603050405020304" pitchFamily="18" charset="0"/>
                          <a:cs typeface="Times New Roman" panose="02020603050405020304" pitchFamily="18" charset="0"/>
                        </a:rPr>
                        <a:t>ai sensi  dell’allegato </a:t>
                      </a:r>
                      <a:r>
                        <a:rPr sz="1300" dirty="0">
                          <a:solidFill>
                            <a:srgbClr val="C00000"/>
                          </a:solidFill>
                          <a:latin typeface="Times New Roman" panose="02020603050405020304" pitchFamily="18" charset="0"/>
                          <a:cs typeface="Times New Roman" panose="02020603050405020304" pitchFamily="18" charset="0"/>
                        </a:rPr>
                        <a:t>I </a:t>
                      </a:r>
                      <a:r>
                        <a:rPr sz="1300" spc="-5" dirty="0">
                          <a:solidFill>
                            <a:srgbClr val="C00000"/>
                          </a:solidFill>
                          <a:latin typeface="Times New Roman" panose="02020603050405020304" pitchFamily="18" charset="0"/>
                          <a:cs typeface="Times New Roman" panose="02020603050405020304" pitchFamily="18" charset="0"/>
                        </a:rPr>
                        <a:t>al </a:t>
                      </a:r>
                      <a:r>
                        <a:rPr sz="1300" spc="-35" dirty="0">
                          <a:solidFill>
                            <a:srgbClr val="C00000"/>
                          </a:solidFill>
                          <a:latin typeface="Times New Roman" panose="02020603050405020304" pitchFamily="18" charset="0"/>
                          <a:cs typeface="Times New Roman" panose="02020603050405020304" pitchFamily="18" charset="0"/>
                        </a:rPr>
                        <a:t>D.P.R. </a:t>
                      </a:r>
                      <a:r>
                        <a:rPr sz="1300" spc="-10" dirty="0">
                          <a:solidFill>
                            <a:srgbClr val="C00000"/>
                          </a:solidFill>
                          <a:latin typeface="Times New Roman" panose="02020603050405020304" pitchFamily="18" charset="0"/>
                          <a:cs typeface="Times New Roman" panose="02020603050405020304" pitchFamily="18" charset="0"/>
                        </a:rPr>
                        <a:t>151/2011 </a:t>
                      </a:r>
                      <a:r>
                        <a:rPr sz="1300" spc="-5" dirty="0">
                          <a:latin typeface="Times New Roman" panose="02020603050405020304" pitchFamily="18" charset="0"/>
                          <a:cs typeface="Times New Roman" panose="02020603050405020304" pitchFamily="18" charset="0"/>
                        </a:rPr>
                        <a:t>(impianti </a:t>
                      </a:r>
                      <a:r>
                        <a:rPr sz="1300" dirty="0">
                          <a:latin typeface="Times New Roman" panose="02020603050405020304" pitchFamily="18" charset="0"/>
                          <a:cs typeface="Times New Roman" panose="02020603050405020304" pitchFamily="18" charset="0"/>
                        </a:rPr>
                        <a:t>di </a:t>
                      </a:r>
                      <a:r>
                        <a:rPr sz="1300" spc="-5" dirty="0">
                          <a:latin typeface="Times New Roman" panose="02020603050405020304" pitchFamily="18" charset="0"/>
                          <a:cs typeface="Times New Roman" panose="02020603050405020304" pitchFamily="18" charset="0"/>
                        </a:rPr>
                        <a:t>produzione calore, </a:t>
                      </a:r>
                      <a:r>
                        <a:rPr sz="1300" dirty="0">
                          <a:latin typeface="Times New Roman" panose="02020603050405020304" pitchFamily="18" charset="0"/>
                          <a:cs typeface="Times New Roman" panose="02020603050405020304" pitchFamily="18" charset="0"/>
                        </a:rPr>
                        <a:t>gruppi </a:t>
                      </a:r>
                      <a:r>
                        <a:rPr sz="1300" spc="-5" dirty="0">
                          <a:latin typeface="Times New Roman" panose="02020603050405020304" pitchFamily="18" charset="0"/>
                          <a:cs typeface="Times New Roman" panose="02020603050405020304" pitchFamily="18" charset="0"/>
                        </a:rPr>
                        <a:t>elettrogeni, autorimesse,</a:t>
                      </a:r>
                      <a:r>
                        <a:rPr sz="1300" spc="25" dirty="0">
                          <a:latin typeface="Times New Roman" panose="02020603050405020304" pitchFamily="18" charset="0"/>
                          <a:cs typeface="Times New Roman" panose="02020603050405020304" pitchFamily="18" charset="0"/>
                        </a:rPr>
                        <a:t> </a:t>
                      </a:r>
                      <a:r>
                        <a:rPr sz="1300" spc="-10" dirty="0">
                          <a:latin typeface="Times New Roman" panose="02020603050405020304" pitchFamily="18" charset="0"/>
                          <a:cs typeface="Times New Roman" panose="02020603050405020304" pitchFamily="18" charset="0"/>
                        </a:rPr>
                        <a:t>ecc.);</a:t>
                      </a:r>
                      <a:endParaRPr sz="1300" dirty="0">
                        <a:latin typeface="Times New Roman" panose="02020603050405020304" pitchFamily="18" charset="0"/>
                        <a:cs typeface="Times New Roman" panose="02020603050405020304" pitchFamily="18" charset="0"/>
                      </a:endParaRPr>
                    </a:p>
                  </a:txBody>
                  <a:tcPr marL="0" marR="0" marT="10096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noFill/>
                  </a:tcPr>
                </a:tc>
                <a:extLst>
                  <a:ext uri="{0D108BD9-81ED-4DB2-BD59-A6C34878D82A}">
                    <a16:rowId xmlns:a16="http://schemas.microsoft.com/office/drawing/2014/main" val="667954064"/>
                  </a:ext>
                </a:extLst>
              </a:tr>
              <a:tr h="644606">
                <a:tc>
                  <a:txBody>
                    <a:bodyPr/>
                    <a:lstStyle/>
                    <a:p>
                      <a:pPr marL="91440">
                        <a:lnSpc>
                          <a:spcPct val="100000"/>
                        </a:lnSpc>
                        <a:spcBef>
                          <a:spcPts val="1385"/>
                        </a:spcBef>
                      </a:pPr>
                      <a:r>
                        <a:rPr sz="1300" b="1" spc="-10" dirty="0">
                          <a:latin typeface="Times New Roman" panose="02020603050405020304" pitchFamily="18" charset="0"/>
                          <a:cs typeface="Times New Roman" panose="02020603050405020304" pitchFamily="18" charset="0"/>
                        </a:rPr>
                        <a:t>Tipo</a:t>
                      </a:r>
                      <a:r>
                        <a:rPr sz="1300" b="1" spc="-20" dirty="0">
                          <a:latin typeface="Times New Roman" panose="02020603050405020304" pitchFamily="18" charset="0"/>
                          <a:cs typeface="Times New Roman" panose="02020603050405020304" pitchFamily="18" charset="0"/>
                        </a:rPr>
                        <a:t> </a:t>
                      </a:r>
                      <a:r>
                        <a:rPr sz="1300" b="1" spc="-5" dirty="0">
                          <a:latin typeface="Times New Roman" panose="02020603050405020304" pitchFamily="18" charset="0"/>
                          <a:cs typeface="Times New Roman" panose="02020603050405020304" pitchFamily="18" charset="0"/>
                        </a:rPr>
                        <a:t>B</a:t>
                      </a:r>
                      <a:endParaRPr sz="1300">
                        <a:latin typeface="Times New Roman" panose="02020603050405020304" pitchFamily="18" charset="0"/>
                        <a:cs typeface="Times New Roman" panose="02020603050405020304" pitchFamily="18" charset="0"/>
                      </a:endParaRPr>
                    </a:p>
                  </a:txBody>
                  <a:tcPr marL="0" marR="0" marT="17589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noFill/>
                  </a:tcPr>
                </a:tc>
                <a:tc>
                  <a:txBody>
                    <a:bodyPr/>
                    <a:lstStyle/>
                    <a:p>
                      <a:pPr marL="91440">
                        <a:lnSpc>
                          <a:spcPct val="100000"/>
                        </a:lnSpc>
                        <a:spcBef>
                          <a:spcPts val="660"/>
                        </a:spcBef>
                      </a:pPr>
                      <a:r>
                        <a:rPr sz="1300" b="1" spc="-5" dirty="0">
                          <a:solidFill>
                            <a:srgbClr val="C00000"/>
                          </a:solidFill>
                          <a:latin typeface="Times New Roman" panose="02020603050405020304" pitchFamily="18" charset="0"/>
                          <a:cs typeface="Times New Roman" panose="02020603050405020304" pitchFamily="18" charset="0"/>
                        </a:rPr>
                        <a:t>Aree </a:t>
                      </a:r>
                      <a:r>
                        <a:rPr sz="1300" b="1" dirty="0">
                          <a:solidFill>
                            <a:srgbClr val="C00000"/>
                          </a:solidFill>
                          <a:latin typeface="Times New Roman" panose="02020603050405020304" pitchFamily="18" charset="0"/>
                          <a:cs typeface="Times New Roman" panose="02020603050405020304" pitchFamily="18" charset="0"/>
                        </a:rPr>
                        <a:t>a </a:t>
                      </a:r>
                      <a:r>
                        <a:rPr sz="1300" b="1" spc="-5" dirty="0">
                          <a:solidFill>
                            <a:srgbClr val="C00000"/>
                          </a:solidFill>
                          <a:latin typeface="Times New Roman" panose="02020603050405020304" pitchFamily="18" charset="0"/>
                          <a:cs typeface="Times New Roman" panose="02020603050405020304" pitchFamily="18" charset="0"/>
                        </a:rPr>
                        <a:t>rischio specifico </a:t>
                      </a:r>
                      <a:r>
                        <a:rPr sz="1300" b="1" spc="-10" dirty="0">
                          <a:solidFill>
                            <a:srgbClr val="C00000"/>
                          </a:solidFill>
                          <a:latin typeface="Times New Roman" panose="02020603050405020304" pitchFamily="18" charset="0"/>
                          <a:cs typeface="Times New Roman" panose="02020603050405020304" pitchFamily="18" charset="0"/>
                        </a:rPr>
                        <a:t>accessibili </a:t>
                      </a:r>
                      <a:r>
                        <a:rPr sz="1300" b="1" spc="-5" dirty="0">
                          <a:solidFill>
                            <a:srgbClr val="C00000"/>
                          </a:solidFill>
                          <a:latin typeface="Times New Roman" panose="02020603050405020304" pitchFamily="18" charset="0"/>
                          <a:cs typeface="Times New Roman" panose="02020603050405020304" pitchFamily="18" charset="0"/>
                        </a:rPr>
                        <a:t>al solo personale dipendente </a:t>
                      </a:r>
                      <a:r>
                        <a:rPr sz="1300" spc="-5" dirty="0">
                          <a:latin typeface="Times New Roman" panose="02020603050405020304" pitchFamily="18" charset="0"/>
                          <a:cs typeface="Times New Roman" panose="02020603050405020304" pitchFamily="18" charset="0"/>
                        </a:rPr>
                        <a:t>(laboratori </a:t>
                      </a:r>
                      <a:r>
                        <a:rPr sz="1300" dirty="0">
                          <a:latin typeface="Times New Roman" panose="02020603050405020304" pitchFamily="18" charset="0"/>
                          <a:cs typeface="Times New Roman" panose="02020603050405020304" pitchFamily="18" charset="0"/>
                        </a:rPr>
                        <a:t>di </a:t>
                      </a:r>
                      <a:r>
                        <a:rPr sz="1300" spc="-5" dirty="0">
                          <a:latin typeface="Times New Roman" panose="02020603050405020304" pitchFamily="18" charset="0"/>
                          <a:cs typeface="Times New Roman" panose="02020603050405020304" pitchFamily="18" charset="0"/>
                        </a:rPr>
                        <a:t>analisi </a:t>
                      </a:r>
                      <a:r>
                        <a:rPr sz="1300" dirty="0">
                          <a:latin typeface="Times New Roman" panose="02020603050405020304" pitchFamily="18" charset="0"/>
                          <a:cs typeface="Times New Roman" panose="02020603050405020304" pitchFamily="18" charset="0"/>
                        </a:rPr>
                        <a:t>e </a:t>
                      </a:r>
                      <a:r>
                        <a:rPr sz="1300" spc="-5" dirty="0">
                          <a:latin typeface="Times New Roman" panose="02020603050405020304" pitchFamily="18" charset="0"/>
                          <a:cs typeface="Times New Roman" panose="02020603050405020304" pitchFamily="18" charset="0"/>
                        </a:rPr>
                        <a:t>ricerca, </a:t>
                      </a:r>
                      <a:r>
                        <a:rPr sz="1300" dirty="0">
                          <a:latin typeface="Times New Roman" panose="02020603050405020304" pitchFamily="18" charset="0"/>
                          <a:cs typeface="Times New Roman" panose="02020603050405020304" pitchFamily="18" charset="0"/>
                        </a:rPr>
                        <a:t>depositi, lavanderie, </a:t>
                      </a:r>
                      <a:r>
                        <a:rPr sz="1300" spc="-5" dirty="0">
                          <a:latin typeface="Times New Roman" panose="02020603050405020304" pitchFamily="18" charset="0"/>
                          <a:cs typeface="Times New Roman" panose="02020603050405020304" pitchFamily="18" charset="0"/>
                        </a:rPr>
                        <a:t>ecc.) </a:t>
                      </a:r>
                      <a:r>
                        <a:rPr sz="1300" dirty="0">
                          <a:latin typeface="Times New Roman" panose="02020603050405020304" pitchFamily="18" charset="0"/>
                          <a:cs typeface="Times New Roman" panose="02020603050405020304" pitchFamily="18" charset="0"/>
                        </a:rPr>
                        <a:t>ubicate</a:t>
                      </a:r>
                      <a:r>
                        <a:rPr sz="1300" spc="60" dirty="0">
                          <a:latin typeface="Times New Roman" panose="02020603050405020304" pitchFamily="18" charset="0"/>
                          <a:cs typeface="Times New Roman" panose="02020603050405020304" pitchFamily="18" charset="0"/>
                        </a:rPr>
                        <a:t> </a:t>
                      </a:r>
                      <a:r>
                        <a:rPr sz="1300" spc="-5" dirty="0" err="1">
                          <a:latin typeface="Times New Roman" panose="02020603050405020304" pitchFamily="18" charset="0"/>
                          <a:cs typeface="Times New Roman" panose="02020603050405020304" pitchFamily="18" charset="0"/>
                        </a:rPr>
                        <a:t>nel</a:t>
                      </a:r>
                      <a:r>
                        <a:rPr lang="it-IT" sz="1300" spc="-5" dirty="0">
                          <a:latin typeface="Times New Roman" panose="02020603050405020304" pitchFamily="18" charset="0"/>
                          <a:cs typeface="Times New Roman" panose="02020603050405020304" pitchFamily="18" charset="0"/>
                        </a:rPr>
                        <a:t> </a:t>
                      </a:r>
                      <a:r>
                        <a:rPr sz="1300" dirty="0">
                          <a:latin typeface="Times New Roman" panose="02020603050405020304" pitchFamily="18" charset="0"/>
                          <a:cs typeface="Times New Roman" panose="02020603050405020304" pitchFamily="18" charset="0"/>
                        </a:rPr>
                        <a:t>volume degli </a:t>
                      </a:r>
                      <a:r>
                        <a:rPr sz="1300" spc="-5" dirty="0">
                          <a:latin typeface="Times New Roman" panose="02020603050405020304" pitchFamily="18" charset="0"/>
                          <a:cs typeface="Times New Roman" panose="02020603050405020304" pitchFamily="18" charset="0"/>
                        </a:rPr>
                        <a:t>edifici destinati, anche in </a:t>
                      </a:r>
                      <a:r>
                        <a:rPr sz="1300" dirty="0">
                          <a:latin typeface="Times New Roman" panose="02020603050405020304" pitchFamily="18" charset="0"/>
                          <a:cs typeface="Times New Roman" panose="02020603050405020304" pitchFamily="18" charset="0"/>
                        </a:rPr>
                        <a:t>parte, ad </a:t>
                      </a:r>
                      <a:r>
                        <a:rPr sz="1300" spc="-5" dirty="0">
                          <a:latin typeface="Times New Roman" panose="02020603050405020304" pitchFamily="18" charset="0"/>
                          <a:cs typeface="Times New Roman" panose="02020603050405020304" pitchFamily="18" charset="0"/>
                        </a:rPr>
                        <a:t>aree </a:t>
                      </a:r>
                      <a:r>
                        <a:rPr sz="1300" dirty="0">
                          <a:latin typeface="Times New Roman" panose="02020603050405020304" pitchFamily="18" charset="0"/>
                          <a:cs typeface="Times New Roman" panose="02020603050405020304" pitchFamily="18" charset="0"/>
                        </a:rPr>
                        <a:t>di </a:t>
                      </a:r>
                      <a:r>
                        <a:rPr sz="1300" spc="-5" dirty="0">
                          <a:latin typeface="Times New Roman" panose="02020603050405020304" pitchFamily="18" charset="0"/>
                          <a:cs typeface="Times New Roman" panose="02020603050405020304" pitchFamily="18" charset="0"/>
                        </a:rPr>
                        <a:t>tipo </a:t>
                      </a:r>
                      <a:r>
                        <a:rPr sz="1300" dirty="0">
                          <a:latin typeface="Times New Roman" panose="02020603050405020304" pitchFamily="18" charset="0"/>
                          <a:cs typeface="Times New Roman" panose="02020603050405020304" pitchFamily="18" charset="0"/>
                        </a:rPr>
                        <a:t>C, </a:t>
                      </a:r>
                      <a:r>
                        <a:rPr sz="1300" spc="-5" dirty="0">
                          <a:latin typeface="Times New Roman" panose="02020603050405020304" pitchFamily="18" charset="0"/>
                          <a:cs typeface="Times New Roman" panose="02020603050405020304" pitchFamily="18" charset="0"/>
                        </a:rPr>
                        <a:t>D1, </a:t>
                      </a:r>
                      <a:r>
                        <a:rPr sz="1300" dirty="0">
                          <a:latin typeface="Times New Roman" panose="02020603050405020304" pitchFamily="18" charset="0"/>
                          <a:cs typeface="Times New Roman" panose="02020603050405020304" pitchFamily="18" charset="0"/>
                        </a:rPr>
                        <a:t>D2 ed</a:t>
                      </a:r>
                      <a:r>
                        <a:rPr sz="1300" spc="-155" dirty="0">
                          <a:latin typeface="Times New Roman" panose="02020603050405020304" pitchFamily="18" charset="0"/>
                          <a:cs typeface="Times New Roman" panose="02020603050405020304" pitchFamily="18" charset="0"/>
                        </a:rPr>
                        <a:t> </a:t>
                      </a:r>
                      <a:r>
                        <a:rPr sz="1300" spc="-5" dirty="0">
                          <a:latin typeface="Times New Roman" panose="02020603050405020304" pitchFamily="18" charset="0"/>
                          <a:cs typeface="Times New Roman" panose="02020603050405020304" pitchFamily="18" charset="0"/>
                        </a:rPr>
                        <a:t>F;</a:t>
                      </a:r>
                      <a:endParaRPr sz="1300" dirty="0">
                        <a:latin typeface="Times New Roman" panose="02020603050405020304" pitchFamily="18" charset="0"/>
                        <a:cs typeface="Times New Roman" panose="02020603050405020304" pitchFamily="18" charset="0"/>
                      </a:endParaRPr>
                    </a:p>
                  </a:txBody>
                  <a:tcPr marL="0" marR="0" marT="8382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noFill/>
                  </a:tcPr>
                </a:tc>
                <a:extLst>
                  <a:ext uri="{0D108BD9-81ED-4DB2-BD59-A6C34878D82A}">
                    <a16:rowId xmlns:a16="http://schemas.microsoft.com/office/drawing/2014/main" val="4255711475"/>
                  </a:ext>
                </a:extLst>
              </a:tr>
              <a:tr h="451375">
                <a:tc>
                  <a:txBody>
                    <a:bodyPr/>
                    <a:lstStyle/>
                    <a:p>
                      <a:pPr marL="91440">
                        <a:lnSpc>
                          <a:spcPct val="100000"/>
                        </a:lnSpc>
                        <a:spcBef>
                          <a:spcPts val="1060"/>
                        </a:spcBef>
                      </a:pPr>
                      <a:r>
                        <a:rPr sz="1300" b="1" spc="-10" dirty="0">
                          <a:latin typeface="Times New Roman" panose="02020603050405020304" pitchFamily="18" charset="0"/>
                          <a:cs typeface="Times New Roman" panose="02020603050405020304" pitchFamily="18" charset="0"/>
                        </a:rPr>
                        <a:t>Tipo</a:t>
                      </a:r>
                      <a:r>
                        <a:rPr sz="1300" b="1" spc="-20" dirty="0">
                          <a:latin typeface="Times New Roman" panose="02020603050405020304" pitchFamily="18" charset="0"/>
                          <a:cs typeface="Times New Roman" panose="02020603050405020304" pitchFamily="18" charset="0"/>
                        </a:rPr>
                        <a:t> </a:t>
                      </a:r>
                      <a:r>
                        <a:rPr sz="1300" b="1" spc="-5" dirty="0">
                          <a:latin typeface="Times New Roman" panose="02020603050405020304" pitchFamily="18" charset="0"/>
                          <a:cs typeface="Times New Roman" panose="02020603050405020304" pitchFamily="18" charset="0"/>
                        </a:rPr>
                        <a:t>C</a:t>
                      </a:r>
                      <a:endParaRPr sz="1300">
                        <a:latin typeface="Times New Roman" panose="02020603050405020304" pitchFamily="18" charset="0"/>
                        <a:cs typeface="Times New Roman" panose="02020603050405020304" pitchFamily="18" charset="0"/>
                      </a:endParaRPr>
                    </a:p>
                  </a:txBody>
                  <a:tcPr marL="0" marR="0" marT="13462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84455">
                        <a:lnSpc>
                          <a:spcPct val="100000"/>
                        </a:lnSpc>
                        <a:spcBef>
                          <a:spcPts val="335"/>
                        </a:spcBef>
                      </a:pPr>
                      <a:r>
                        <a:rPr sz="1300" b="1" spc="-5" dirty="0">
                          <a:solidFill>
                            <a:srgbClr val="C00000"/>
                          </a:solidFill>
                          <a:latin typeface="Times New Roman" panose="02020603050405020304" pitchFamily="18" charset="0"/>
                          <a:cs typeface="Times New Roman" panose="02020603050405020304" pitchFamily="18" charset="0"/>
                        </a:rPr>
                        <a:t>Aree destinate </a:t>
                      </a:r>
                      <a:r>
                        <a:rPr sz="1300" b="1" dirty="0">
                          <a:solidFill>
                            <a:srgbClr val="C00000"/>
                          </a:solidFill>
                          <a:latin typeface="Times New Roman" panose="02020603050405020304" pitchFamily="18" charset="0"/>
                          <a:cs typeface="Times New Roman" panose="02020603050405020304" pitchFamily="18" charset="0"/>
                        </a:rPr>
                        <a:t>a </a:t>
                      </a:r>
                      <a:r>
                        <a:rPr sz="1300" b="1" spc="-5" dirty="0">
                          <a:solidFill>
                            <a:srgbClr val="C00000"/>
                          </a:solidFill>
                          <a:latin typeface="Times New Roman" panose="02020603050405020304" pitchFamily="18" charset="0"/>
                          <a:cs typeface="Times New Roman" panose="02020603050405020304" pitchFamily="18" charset="0"/>
                        </a:rPr>
                        <a:t>prestazioni medico-sanitarie di tipo ambulatoriale </a:t>
                      </a:r>
                      <a:r>
                        <a:rPr sz="1300" spc="-5" dirty="0">
                          <a:latin typeface="Times New Roman" panose="02020603050405020304" pitchFamily="18" charset="0"/>
                          <a:cs typeface="Times New Roman" panose="02020603050405020304" pitchFamily="18" charset="0"/>
                        </a:rPr>
                        <a:t>(ambulatori, </a:t>
                      </a:r>
                      <a:r>
                        <a:rPr sz="1300" dirty="0">
                          <a:latin typeface="Times New Roman" panose="02020603050405020304" pitchFamily="18" charset="0"/>
                          <a:cs typeface="Times New Roman" panose="02020603050405020304" pitchFamily="18" charset="0"/>
                        </a:rPr>
                        <a:t>centri </a:t>
                      </a:r>
                      <a:r>
                        <a:rPr sz="1300" spc="-5" dirty="0">
                          <a:latin typeface="Times New Roman" panose="02020603050405020304" pitchFamily="18" charset="0"/>
                          <a:cs typeface="Times New Roman" panose="02020603050405020304" pitchFamily="18" charset="0"/>
                        </a:rPr>
                        <a:t>specialistici, centri </a:t>
                      </a:r>
                      <a:r>
                        <a:rPr sz="1300" dirty="0">
                          <a:latin typeface="Times New Roman" panose="02020603050405020304" pitchFamily="18" charset="0"/>
                          <a:cs typeface="Times New Roman" panose="02020603050405020304" pitchFamily="18" charset="0"/>
                        </a:rPr>
                        <a:t>di diagnostica, </a:t>
                      </a:r>
                      <a:r>
                        <a:rPr sz="1300" spc="-5" dirty="0">
                          <a:latin typeface="Times New Roman" panose="02020603050405020304" pitchFamily="18" charset="0"/>
                          <a:cs typeface="Times New Roman" panose="02020603050405020304" pitchFamily="18" charset="0"/>
                        </a:rPr>
                        <a:t>consultori,  </a:t>
                      </a:r>
                      <a:r>
                        <a:rPr sz="1300" spc="-10" dirty="0">
                          <a:latin typeface="Times New Roman" panose="02020603050405020304" pitchFamily="18" charset="0"/>
                          <a:cs typeface="Times New Roman" panose="02020603050405020304" pitchFamily="18" charset="0"/>
                        </a:rPr>
                        <a:t>ecc.) </a:t>
                      </a:r>
                      <a:r>
                        <a:rPr sz="1300" spc="-5" dirty="0">
                          <a:solidFill>
                            <a:srgbClr val="C00000"/>
                          </a:solidFill>
                          <a:latin typeface="Times New Roman" panose="02020603050405020304" pitchFamily="18" charset="0"/>
                          <a:cs typeface="Times New Roman" panose="02020603050405020304" pitchFamily="18" charset="0"/>
                        </a:rPr>
                        <a:t>in cui non </a:t>
                      </a:r>
                      <a:r>
                        <a:rPr sz="1300" dirty="0">
                          <a:solidFill>
                            <a:srgbClr val="C00000"/>
                          </a:solidFill>
                          <a:latin typeface="Times New Roman" panose="02020603050405020304" pitchFamily="18" charset="0"/>
                          <a:cs typeface="Times New Roman" panose="02020603050405020304" pitchFamily="18" charset="0"/>
                        </a:rPr>
                        <a:t>è </a:t>
                      </a:r>
                      <a:r>
                        <a:rPr sz="1300" spc="-5" dirty="0">
                          <a:solidFill>
                            <a:srgbClr val="C00000"/>
                          </a:solidFill>
                          <a:latin typeface="Times New Roman" panose="02020603050405020304" pitchFamily="18" charset="0"/>
                          <a:cs typeface="Times New Roman" panose="02020603050405020304" pitchFamily="18" charset="0"/>
                        </a:rPr>
                        <a:t>previsto il ricovero</a:t>
                      </a:r>
                      <a:r>
                        <a:rPr sz="1300" spc="-5" dirty="0">
                          <a:latin typeface="Times New Roman" panose="02020603050405020304" pitchFamily="18" charset="0"/>
                          <a:cs typeface="Times New Roman" panose="02020603050405020304" pitchFamily="18" charset="0"/>
                        </a:rPr>
                        <a:t>;</a:t>
                      </a:r>
                      <a:endParaRPr sz="1300" dirty="0">
                        <a:latin typeface="Times New Roman" panose="02020603050405020304" pitchFamily="18" charset="0"/>
                        <a:cs typeface="Times New Roman" panose="02020603050405020304" pitchFamily="18" charset="0"/>
                      </a:endParaRPr>
                    </a:p>
                  </a:txBody>
                  <a:tcPr marL="0" marR="0" marT="4254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514178618"/>
                  </a:ext>
                </a:extLst>
              </a:tr>
              <a:tr h="364591">
                <a:tc>
                  <a:txBody>
                    <a:bodyPr/>
                    <a:lstStyle/>
                    <a:p>
                      <a:pPr marL="91440">
                        <a:lnSpc>
                          <a:spcPct val="100000"/>
                        </a:lnSpc>
                        <a:spcBef>
                          <a:spcPts val="655"/>
                        </a:spcBef>
                      </a:pPr>
                      <a:r>
                        <a:rPr sz="1300" b="1" spc="-10" dirty="0">
                          <a:latin typeface="Times New Roman" panose="02020603050405020304" pitchFamily="18" charset="0"/>
                          <a:cs typeface="Times New Roman" panose="02020603050405020304" pitchFamily="18" charset="0"/>
                        </a:rPr>
                        <a:t>Tipo</a:t>
                      </a:r>
                      <a:r>
                        <a:rPr sz="1300" b="1" spc="-25" dirty="0">
                          <a:latin typeface="Times New Roman" panose="02020603050405020304" pitchFamily="18" charset="0"/>
                          <a:cs typeface="Times New Roman" panose="02020603050405020304" pitchFamily="18" charset="0"/>
                        </a:rPr>
                        <a:t> </a:t>
                      </a:r>
                      <a:r>
                        <a:rPr sz="1300" b="1" dirty="0">
                          <a:latin typeface="Times New Roman" panose="02020603050405020304" pitchFamily="18" charset="0"/>
                          <a:cs typeface="Times New Roman" panose="02020603050405020304" pitchFamily="18" charset="0"/>
                        </a:rPr>
                        <a:t>D</a:t>
                      </a:r>
                      <a:r>
                        <a:rPr sz="1300" b="1" baseline="-21164" dirty="0">
                          <a:latin typeface="Times New Roman" panose="02020603050405020304" pitchFamily="18" charset="0"/>
                          <a:cs typeface="Times New Roman" panose="02020603050405020304" pitchFamily="18" charset="0"/>
                        </a:rPr>
                        <a:t>1</a:t>
                      </a:r>
                      <a:endParaRPr sz="1300" baseline="-21164">
                        <a:latin typeface="Times New Roman" panose="02020603050405020304" pitchFamily="18" charset="0"/>
                        <a:cs typeface="Times New Roman" panose="02020603050405020304" pitchFamily="18" charset="0"/>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a:lnSpc>
                          <a:spcPct val="100000"/>
                        </a:lnSpc>
                        <a:spcBef>
                          <a:spcPts val="770"/>
                        </a:spcBef>
                      </a:pPr>
                      <a:r>
                        <a:rPr sz="1300" b="1" spc="-5" dirty="0">
                          <a:solidFill>
                            <a:srgbClr val="C00000"/>
                          </a:solidFill>
                          <a:latin typeface="Times New Roman" panose="02020603050405020304" pitchFamily="18" charset="0"/>
                          <a:cs typeface="Times New Roman" panose="02020603050405020304" pitchFamily="18" charset="0"/>
                        </a:rPr>
                        <a:t>Aree </a:t>
                      </a:r>
                      <a:r>
                        <a:rPr sz="1300" b="1" dirty="0">
                          <a:solidFill>
                            <a:srgbClr val="C00000"/>
                          </a:solidFill>
                          <a:latin typeface="Times New Roman" panose="02020603050405020304" pitchFamily="18" charset="0"/>
                          <a:cs typeface="Times New Roman" panose="02020603050405020304" pitchFamily="18" charset="0"/>
                        </a:rPr>
                        <a:t>destinate a ricovero </a:t>
                      </a:r>
                      <a:r>
                        <a:rPr sz="1300" spc="-5" dirty="0">
                          <a:solidFill>
                            <a:srgbClr val="404040"/>
                          </a:solidFill>
                          <a:latin typeface="Times New Roman" panose="02020603050405020304" pitchFamily="18" charset="0"/>
                          <a:cs typeface="Times New Roman" panose="02020603050405020304" pitchFamily="18" charset="0"/>
                        </a:rPr>
                        <a:t>in </a:t>
                      </a:r>
                      <a:r>
                        <a:rPr sz="1300" dirty="0">
                          <a:solidFill>
                            <a:srgbClr val="404040"/>
                          </a:solidFill>
                          <a:latin typeface="Times New Roman" panose="02020603050405020304" pitchFamily="18" charset="0"/>
                          <a:cs typeface="Times New Roman" panose="02020603050405020304" pitchFamily="18" charset="0"/>
                        </a:rPr>
                        <a:t>regime </a:t>
                      </a:r>
                      <a:r>
                        <a:rPr sz="1300" spc="-5" dirty="0">
                          <a:solidFill>
                            <a:srgbClr val="404040"/>
                          </a:solidFill>
                          <a:latin typeface="Times New Roman" panose="02020603050405020304" pitchFamily="18" charset="0"/>
                          <a:cs typeface="Times New Roman" panose="02020603050405020304" pitchFamily="18" charset="0"/>
                        </a:rPr>
                        <a:t>ospedaliero </a:t>
                      </a:r>
                      <a:r>
                        <a:rPr sz="1300" dirty="0">
                          <a:solidFill>
                            <a:srgbClr val="404040"/>
                          </a:solidFill>
                          <a:latin typeface="Times New Roman" panose="02020603050405020304" pitchFamily="18" charset="0"/>
                          <a:cs typeface="Times New Roman" panose="02020603050405020304" pitchFamily="18" charset="0"/>
                        </a:rPr>
                        <a:t>e/o</a:t>
                      </a:r>
                      <a:r>
                        <a:rPr sz="1300" spc="-100" dirty="0">
                          <a:solidFill>
                            <a:srgbClr val="404040"/>
                          </a:solidFill>
                          <a:latin typeface="Times New Roman" panose="02020603050405020304" pitchFamily="18" charset="0"/>
                          <a:cs typeface="Times New Roman" panose="02020603050405020304" pitchFamily="18" charset="0"/>
                        </a:rPr>
                        <a:t> </a:t>
                      </a:r>
                      <a:r>
                        <a:rPr sz="1300" spc="-5" dirty="0">
                          <a:solidFill>
                            <a:srgbClr val="404040"/>
                          </a:solidFill>
                          <a:latin typeface="Times New Roman" panose="02020603050405020304" pitchFamily="18" charset="0"/>
                          <a:cs typeface="Times New Roman" panose="02020603050405020304" pitchFamily="18" charset="0"/>
                        </a:rPr>
                        <a:t>residenziale;</a:t>
                      </a:r>
                      <a:endParaRPr sz="1300" dirty="0">
                        <a:latin typeface="Times New Roman" panose="02020603050405020304" pitchFamily="18" charset="0"/>
                        <a:cs typeface="Times New Roman" panose="02020603050405020304" pitchFamily="18" charset="0"/>
                      </a:endParaRPr>
                    </a:p>
                  </a:txBody>
                  <a:tcPr marL="0" marR="0" marT="9779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591376041"/>
                  </a:ext>
                </a:extLst>
              </a:tr>
              <a:tr h="470176">
                <a:tc>
                  <a:txBody>
                    <a:bodyPr/>
                    <a:lstStyle/>
                    <a:p>
                      <a:pPr marL="91440">
                        <a:lnSpc>
                          <a:spcPct val="100000"/>
                        </a:lnSpc>
                        <a:spcBef>
                          <a:spcPts val="655"/>
                        </a:spcBef>
                      </a:pPr>
                      <a:r>
                        <a:rPr sz="1300" b="1" spc="-10" dirty="0">
                          <a:latin typeface="Times New Roman" panose="02020603050405020304" pitchFamily="18" charset="0"/>
                          <a:cs typeface="Times New Roman" panose="02020603050405020304" pitchFamily="18" charset="0"/>
                        </a:rPr>
                        <a:t>Tipo</a:t>
                      </a:r>
                      <a:r>
                        <a:rPr sz="1300" b="1" spc="-25" dirty="0">
                          <a:latin typeface="Times New Roman" panose="02020603050405020304" pitchFamily="18" charset="0"/>
                          <a:cs typeface="Times New Roman" panose="02020603050405020304" pitchFamily="18" charset="0"/>
                        </a:rPr>
                        <a:t> </a:t>
                      </a:r>
                      <a:r>
                        <a:rPr sz="1300" b="1" dirty="0">
                          <a:latin typeface="Times New Roman" panose="02020603050405020304" pitchFamily="18" charset="0"/>
                          <a:cs typeface="Times New Roman" panose="02020603050405020304" pitchFamily="18" charset="0"/>
                        </a:rPr>
                        <a:t>D</a:t>
                      </a:r>
                      <a:r>
                        <a:rPr sz="1300" b="1" baseline="-21164" dirty="0">
                          <a:latin typeface="Times New Roman" panose="02020603050405020304" pitchFamily="18" charset="0"/>
                          <a:cs typeface="Times New Roman" panose="02020603050405020304" pitchFamily="18" charset="0"/>
                        </a:rPr>
                        <a:t>2</a:t>
                      </a:r>
                      <a:endParaRPr sz="1300" baseline="-21164">
                        <a:latin typeface="Times New Roman" panose="02020603050405020304" pitchFamily="18" charset="0"/>
                        <a:cs typeface="Times New Roman" panose="02020603050405020304" pitchFamily="18" charset="0"/>
                      </a:endParaRPr>
                    </a:p>
                  </a:txBody>
                  <a:tcPr marL="0" marR="0" marT="8318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a:lnSpc>
                          <a:spcPct val="100000"/>
                        </a:lnSpc>
                        <a:spcBef>
                          <a:spcPts val="775"/>
                        </a:spcBef>
                      </a:pPr>
                      <a:r>
                        <a:rPr sz="1300" b="1" spc="-5" dirty="0">
                          <a:solidFill>
                            <a:srgbClr val="C00000"/>
                          </a:solidFill>
                          <a:latin typeface="Times New Roman" panose="02020603050405020304" pitchFamily="18" charset="0"/>
                          <a:cs typeface="Times New Roman" panose="02020603050405020304" pitchFamily="18" charset="0"/>
                        </a:rPr>
                        <a:t>Aree adibite ad </a:t>
                      </a:r>
                      <a:r>
                        <a:rPr sz="1300" b="1" dirty="0">
                          <a:solidFill>
                            <a:srgbClr val="C00000"/>
                          </a:solidFill>
                          <a:latin typeface="Times New Roman" panose="02020603050405020304" pitchFamily="18" charset="0"/>
                          <a:cs typeface="Times New Roman" panose="02020603050405020304" pitchFamily="18" charset="0"/>
                        </a:rPr>
                        <a:t>unità speciali </a:t>
                      </a:r>
                      <a:r>
                        <a:rPr sz="1300" dirty="0">
                          <a:latin typeface="Times New Roman" panose="02020603050405020304" pitchFamily="18" charset="0"/>
                          <a:cs typeface="Times New Roman" panose="02020603050405020304" pitchFamily="18" charset="0"/>
                        </a:rPr>
                        <a:t>(terapia intensiva, </a:t>
                      </a:r>
                      <a:r>
                        <a:rPr sz="1300" spc="-5" dirty="0">
                          <a:latin typeface="Times New Roman" panose="02020603050405020304" pitchFamily="18" charset="0"/>
                          <a:cs typeface="Times New Roman" panose="02020603050405020304" pitchFamily="18" charset="0"/>
                        </a:rPr>
                        <a:t>neonatologia, reparto </a:t>
                      </a:r>
                      <a:r>
                        <a:rPr sz="1300" dirty="0">
                          <a:latin typeface="Times New Roman" panose="02020603050405020304" pitchFamily="18" charset="0"/>
                          <a:cs typeface="Times New Roman" panose="02020603050405020304" pitchFamily="18" charset="0"/>
                        </a:rPr>
                        <a:t>di </a:t>
                      </a:r>
                      <a:r>
                        <a:rPr sz="1300" spc="-5" dirty="0">
                          <a:latin typeface="Times New Roman" panose="02020603050405020304" pitchFamily="18" charset="0"/>
                          <a:cs typeface="Times New Roman" panose="02020603050405020304" pitchFamily="18" charset="0"/>
                        </a:rPr>
                        <a:t>rianimazione, sale operatorie, terapie particolari,</a:t>
                      </a:r>
                      <a:r>
                        <a:rPr sz="1300" spc="75" dirty="0">
                          <a:latin typeface="Times New Roman" panose="02020603050405020304" pitchFamily="18" charset="0"/>
                          <a:cs typeface="Times New Roman" panose="02020603050405020304" pitchFamily="18" charset="0"/>
                        </a:rPr>
                        <a:t> </a:t>
                      </a:r>
                      <a:r>
                        <a:rPr sz="1300" spc="-10" dirty="0">
                          <a:latin typeface="Times New Roman" panose="02020603050405020304" pitchFamily="18" charset="0"/>
                          <a:cs typeface="Times New Roman" panose="02020603050405020304" pitchFamily="18" charset="0"/>
                        </a:rPr>
                        <a:t>ecc.);</a:t>
                      </a:r>
                      <a:endParaRPr sz="1300" dirty="0">
                        <a:latin typeface="Times New Roman" panose="02020603050405020304" pitchFamily="18" charset="0"/>
                        <a:cs typeface="Times New Roman" panose="02020603050405020304" pitchFamily="18" charset="0"/>
                      </a:endParaRPr>
                    </a:p>
                  </a:txBody>
                  <a:tcPr marL="0" marR="0" marT="984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2685397052"/>
                  </a:ext>
                </a:extLst>
              </a:tr>
              <a:tr h="1351378">
                <a:tc>
                  <a:txBody>
                    <a:bodyPr/>
                    <a:lstStyle/>
                    <a:p>
                      <a:pPr>
                        <a:lnSpc>
                          <a:spcPct val="100000"/>
                        </a:lnSpc>
                        <a:spcBef>
                          <a:spcPts val="25"/>
                        </a:spcBef>
                      </a:pPr>
                      <a:endParaRPr sz="1300">
                        <a:latin typeface="Times New Roman" panose="02020603050405020304" pitchFamily="18" charset="0"/>
                        <a:cs typeface="Times New Roman" panose="02020603050405020304" pitchFamily="18" charset="0"/>
                      </a:endParaRPr>
                    </a:p>
                    <a:p>
                      <a:pPr marL="91440">
                        <a:lnSpc>
                          <a:spcPct val="100000"/>
                        </a:lnSpc>
                        <a:spcBef>
                          <a:spcPts val="5"/>
                        </a:spcBef>
                      </a:pPr>
                      <a:r>
                        <a:rPr sz="1300" b="1" spc="-10" dirty="0">
                          <a:latin typeface="Times New Roman" panose="02020603050405020304" pitchFamily="18" charset="0"/>
                          <a:cs typeface="Times New Roman" panose="02020603050405020304" pitchFamily="18" charset="0"/>
                        </a:rPr>
                        <a:t>Tipo</a:t>
                      </a:r>
                      <a:r>
                        <a:rPr sz="1300" b="1" spc="-20" dirty="0">
                          <a:latin typeface="Times New Roman" panose="02020603050405020304" pitchFamily="18" charset="0"/>
                          <a:cs typeface="Times New Roman" panose="02020603050405020304" pitchFamily="18" charset="0"/>
                        </a:rPr>
                        <a:t> </a:t>
                      </a:r>
                      <a:r>
                        <a:rPr sz="1300" b="1" spc="-5" dirty="0">
                          <a:latin typeface="Times New Roman" panose="02020603050405020304" pitchFamily="18" charset="0"/>
                          <a:cs typeface="Times New Roman" panose="02020603050405020304" pitchFamily="18" charset="0"/>
                        </a:rPr>
                        <a:t>E</a:t>
                      </a:r>
                      <a:endParaRPr sz="1300">
                        <a:latin typeface="Times New Roman" panose="02020603050405020304" pitchFamily="18" charset="0"/>
                        <a:cs typeface="Times New Roman" panose="02020603050405020304" pitchFamily="18" charset="0"/>
                      </a:endParaRPr>
                    </a:p>
                  </a:txBody>
                  <a:tcPr marL="0" marR="0" marT="317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81280" algn="just">
                        <a:lnSpc>
                          <a:spcPct val="100000"/>
                        </a:lnSpc>
                        <a:spcBef>
                          <a:spcPts val="275"/>
                        </a:spcBef>
                      </a:pPr>
                      <a:r>
                        <a:rPr sz="1300" b="1" spc="-5" dirty="0">
                          <a:solidFill>
                            <a:srgbClr val="C00000"/>
                          </a:solidFill>
                          <a:latin typeface="Times New Roman" panose="02020603050405020304" pitchFamily="18" charset="0"/>
                          <a:cs typeface="Times New Roman" panose="02020603050405020304" pitchFamily="18" charset="0"/>
                        </a:rPr>
                        <a:t>Aree destinate ad </a:t>
                      </a:r>
                      <a:r>
                        <a:rPr sz="1300" b="1" dirty="0">
                          <a:solidFill>
                            <a:srgbClr val="C00000"/>
                          </a:solidFill>
                          <a:latin typeface="Times New Roman" panose="02020603050405020304" pitchFamily="18" charset="0"/>
                          <a:cs typeface="Times New Roman" panose="02020603050405020304" pitchFamily="18" charset="0"/>
                        </a:rPr>
                        <a:t>altri </a:t>
                      </a:r>
                      <a:r>
                        <a:rPr sz="1300" b="1" spc="-5" dirty="0">
                          <a:solidFill>
                            <a:srgbClr val="C00000"/>
                          </a:solidFill>
                          <a:latin typeface="Times New Roman" panose="02020603050405020304" pitchFamily="18" charset="0"/>
                          <a:cs typeface="Times New Roman" panose="02020603050405020304" pitchFamily="18" charset="0"/>
                        </a:rPr>
                        <a:t>servizi pertinenti </a:t>
                      </a:r>
                      <a:r>
                        <a:rPr sz="1300" spc="-5" dirty="0">
                          <a:latin typeface="Times New Roman" panose="02020603050405020304" pitchFamily="18" charset="0"/>
                          <a:cs typeface="Times New Roman" panose="02020603050405020304" pitchFamily="18" charset="0"/>
                        </a:rPr>
                        <a:t>(uffici </a:t>
                      </a:r>
                      <a:r>
                        <a:rPr sz="1300" dirty="0">
                          <a:latin typeface="Times New Roman" panose="02020603050405020304" pitchFamily="18" charset="0"/>
                          <a:cs typeface="Times New Roman" panose="02020603050405020304" pitchFamily="18" charset="0"/>
                        </a:rPr>
                        <a:t>amministrativi, </a:t>
                      </a:r>
                      <a:r>
                        <a:rPr sz="1300" spc="-5" dirty="0">
                          <a:latin typeface="Times New Roman" panose="02020603050405020304" pitchFamily="18" charset="0"/>
                          <a:cs typeface="Times New Roman" panose="02020603050405020304" pitchFamily="18" charset="0"/>
                        </a:rPr>
                        <a:t>scuole </a:t>
                      </a:r>
                      <a:r>
                        <a:rPr sz="1300" dirty="0">
                          <a:latin typeface="Times New Roman" panose="02020603050405020304" pitchFamily="18" charset="0"/>
                          <a:cs typeface="Times New Roman" panose="02020603050405020304" pitchFamily="18" charset="0"/>
                        </a:rPr>
                        <a:t>e </a:t>
                      </a:r>
                      <a:r>
                        <a:rPr sz="1300" spc="-5" dirty="0">
                          <a:latin typeface="Times New Roman" panose="02020603050405020304" pitchFamily="18" charset="0"/>
                          <a:cs typeface="Times New Roman" panose="02020603050405020304" pitchFamily="18" charset="0"/>
                        </a:rPr>
                        <a:t>convitti professionali, spazi </a:t>
                      </a:r>
                      <a:r>
                        <a:rPr sz="1300" dirty="0">
                          <a:latin typeface="Times New Roman" panose="02020603050405020304" pitchFamily="18" charset="0"/>
                          <a:cs typeface="Times New Roman" panose="02020603050405020304" pitchFamily="18" charset="0"/>
                        </a:rPr>
                        <a:t>per </a:t>
                      </a:r>
                      <a:r>
                        <a:rPr sz="1300" spc="-5" dirty="0">
                          <a:latin typeface="Times New Roman" panose="02020603050405020304" pitchFamily="18" charset="0"/>
                          <a:cs typeface="Times New Roman" panose="02020603050405020304" pitchFamily="18" charset="0"/>
                        </a:rPr>
                        <a:t>riunioni </a:t>
                      </a:r>
                      <a:r>
                        <a:rPr sz="1300" dirty="0">
                          <a:latin typeface="Times New Roman" panose="02020603050405020304" pitchFamily="18" charset="0"/>
                          <a:cs typeface="Times New Roman" panose="02020603050405020304" pitchFamily="18" charset="0"/>
                        </a:rPr>
                        <a:t>e </a:t>
                      </a:r>
                      <a:r>
                        <a:rPr sz="1300" spc="-5" dirty="0">
                          <a:latin typeface="Times New Roman" panose="02020603050405020304" pitchFamily="18" charset="0"/>
                          <a:cs typeface="Times New Roman" panose="02020603050405020304" pitchFamily="18" charset="0"/>
                        </a:rPr>
                        <a:t>convegni, </a:t>
                      </a:r>
                      <a:r>
                        <a:rPr sz="1300" dirty="0">
                          <a:latin typeface="Times New Roman" panose="02020603050405020304" pitchFamily="18" charset="0"/>
                          <a:cs typeface="Times New Roman" panose="02020603050405020304" pitchFamily="18" charset="0"/>
                        </a:rPr>
                        <a:t>mensa  </a:t>
                      </a:r>
                      <a:r>
                        <a:rPr sz="1300" spc="-5" dirty="0">
                          <a:latin typeface="Times New Roman" panose="02020603050405020304" pitchFamily="18" charset="0"/>
                          <a:cs typeface="Times New Roman" panose="02020603050405020304" pitchFamily="18" charset="0"/>
                        </a:rPr>
                        <a:t>aziendale, spazi </a:t>
                      </a:r>
                      <a:r>
                        <a:rPr sz="1300" dirty="0">
                          <a:latin typeface="Times New Roman" panose="02020603050405020304" pitchFamily="18" charset="0"/>
                          <a:cs typeface="Times New Roman" panose="02020603050405020304" pitchFamily="18" charset="0"/>
                        </a:rPr>
                        <a:t>per visitatori inclusi bar e limitati </a:t>
                      </a:r>
                      <a:r>
                        <a:rPr sz="1300" spc="-5" dirty="0">
                          <a:latin typeface="Times New Roman" panose="02020603050405020304" pitchFamily="18" charset="0"/>
                          <a:cs typeface="Times New Roman" panose="02020603050405020304" pitchFamily="18" charset="0"/>
                        </a:rPr>
                        <a:t>spazi commerciali). </a:t>
                      </a:r>
                      <a:r>
                        <a:rPr sz="1300" spc="-5" dirty="0">
                          <a:solidFill>
                            <a:srgbClr val="C00000"/>
                          </a:solidFill>
                          <a:latin typeface="Times New Roman" panose="02020603050405020304" pitchFamily="18" charset="0"/>
                          <a:cs typeface="Times New Roman" panose="02020603050405020304" pitchFamily="18" charset="0"/>
                        </a:rPr>
                        <a:t>Gli uffici, sino ad un massimo complessivo </a:t>
                      </a:r>
                      <a:r>
                        <a:rPr sz="1300" dirty="0">
                          <a:solidFill>
                            <a:srgbClr val="C00000"/>
                          </a:solidFill>
                          <a:latin typeface="Times New Roman" panose="02020603050405020304" pitchFamily="18" charset="0"/>
                          <a:cs typeface="Times New Roman" panose="02020603050405020304" pitchFamily="18" charset="0"/>
                        </a:rPr>
                        <a:t>di </a:t>
                      </a:r>
                      <a:r>
                        <a:rPr sz="1300" spc="-20" dirty="0">
                          <a:solidFill>
                            <a:srgbClr val="C00000"/>
                          </a:solidFill>
                          <a:latin typeface="Times New Roman" panose="02020603050405020304" pitchFamily="18" charset="0"/>
                          <a:cs typeface="Times New Roman" panose="02020603050405020304" pitchFamily="18" charset="0"/>
                        </a:rPr>
                        <a:t>25 </a:t>
                      </a:r>
                      <a:r>
                        <a:rPr sz="1300" spc="-5" dirty="0">
                          <a:solidFill>
                            <a:srgbClr val="C00000"/>
                          </a:solidFill>
                          <a:latin typeface="Times New Roman" panose="02020603050405020304" pitchFamily="18" charset="0"/>
                          <a:cs typeface="Times New Roman" panose="02020603050405020304" pitchFamily="18" charset="0"/>
                        </a:rPr>
                        <a:t>persone, non  costituiscono aree </a:t>
                      </a:r>
                      <a:r>
                        <a:rPr sz="1300" dirty="0">
                          <a:solidFill>
                            <a:srgbClr val="C00000"/>
                          </a:solidFill>
                          <a:latin typeface="Times New Roman" panose="02020603050405020304" pitchFamily="18" charset="0"/>
                          <a:cs typeface="Times New Roman" panose="02020603050405020304" pitchFamily="18" charset="0"/>
                        </a:rPr>
                        <a:t>di </a:t>
                      </a:r>
                      <a:r>
                        <a:rPr sz="1300" spc="-5" dirty="0">
                          <a:solidFill>
                            <a:srgbClr val="C00000"/>
                          </a:solidFill>
                          <a:latin typeface="Times New Roman" panose="02020603050405020304" pitchFamily="18" charset="0"/>
                          <a:cs typeface="Times New Roman" panose="02020603050405020304" pitchFamily="18" charset="0"/>
                        </a:rPr>
                        <a:t>Tipo </a:t>
                      </a:r>
                      <a:r>
                        <a:rPr sz="1300" dirty="0">
                          <a:solidFill>
                            <a:srgbClr val="C00000"/>
                          </a:solidFill>
                          <a:latin typeface="Times New Roman" panose="02020603050405020304" pitchFamily="18" charset="0"/>
                          <a:cs typeface="Times New Roman" panose="02020603050405020304" pitchFamily="18" charset="0"/>
                        </a:rPr>
                        <a:t>E </a:t>
                      </a:r>
                      <a:r>
                        <a:rPr sz="1300" spc="-5" dirty="0">
                          <a:solidFill>
                            <a:srgbClr val="C00000"/>
                          </a:solidFill>
                          <a:latin typeface="Times New Roman" panose="02020603050405020304" pitchFamily="18" charset="0"/>
                          <a:cs typeface="Times New Roman" panose="02020603050405020304" pitchFamily="18" charset="0"/>
                        </a:rPr>
                        <a:t>se presenti nelle aree </a:t>
                      </a:r>
                      <a:r>
                        <a:rPr sz="1300" dirty="0">
                          <a:solidFill>
                            <a:srgbClr val="C00000"/>
                          </a:solidFill>
                          <a:latin typeface="Times New Roman" panose="02020603050405020304" pitchFamily="18" charset="0"/>
                          <a:cs typeface="Times New Roman" panose="02020603050405020304" pitchFamily="18" charset="0"/>
                        </a:rPr>
                        <a:t>di </a:t>
                      </a:r>
                      <a:r>
                        <a:rPr sz="1300" spc="-5" dirty="0">
                          <a:solidFill>
                            <a:srgbClr val="C00000"/>
                          </a:solidFill>
                          <a:latin typeface="Times New Roman" panose="02020603050405020304" pitchFamily="18" charset="0"/>
                          <a:cs typeface="Times New Roman" panose="02020603050405020304" pitchFamily="18" charset="0"/>
                        </a:rPr>
                        <a:t>altro tipo. </a:t>
                      </a:r>
                      <a:r>
                        <a:rPr sz="1300" spc="-10" dirty="0">
                          <a:solidFill>
                            <a:srgbClr val="C00000"/>
                          </a:solidFill>
                          <a:latin typeface="Times New Roman" panose="02020603050405020304" pitchFamily="18" charset="0"/>
                          <a:cs typeface="Times New Roman" panose="02020603050405020304" pitchFamily="18" charset="0"/>
                        </a:rPr>
                        <a:t>Le </a:t>
                      </a:r>
                      <a:r>
                        <a:rPr sz="1300" dirty="0">
                          <a:solidFill>
                            <a:srgbClr val="C00000"/>
                          </a:solidFill>
                          <a:latin typeface="Times New Roman" panose="02020603050405020304" pitchFamily="18" charset="0"/>
                          <a:cs typeface="Times New Roman" panose="02020603050405020304" pitchFamily="18" charset="0"/>
                        </a:rPr>
                        <a:t>aule </a:t>
                      </a:r>
                      <a:r>
                        <a:rPr sz="1300" spc="-5" dirty="0">
                          <a:solidFill>
                            <a:srgbClr val="C00000"/>
                          </a:solidFill>
                          <a:latin typeface="Times New Roman" panose="02020603050405020304" pitchFamily="18" charset="0"/>
                          <a:cs typeface="Times New Roman" panose="02020603050405020304" pitchFamily="18" charset="0"/>
                        </a:rPr>
                        <a:t>didattiche/riunione, </a:t>
                      </a:r>
                      <a:r>
                        <a:rPr sz="1300" dirty="0">
                          <a:solidFill>
                            <a:srgbClr val="C00000"/>
                          </a:solidFill>
                          <a:latin typeface="Times New Roman" panose="02020603050405020304" pitchFamily="18" charset="0"/>
                          <a:cs typeface="Times New Roman" panose="02020603050405020304" pitchFamily="18" charset="0"/>
                        </a:rPr>
                        <a:t>fino a </a:t>
                      </a:r>
                      <a:r>
                        <a:rPr sz="1300" spc="-20" dirty="0">
                          <a:solidFill>
                            <a:srgbClr val="C00000"/>
                          </a:solidFill>
                          <a:latin typeface="Times New Roman" panose="02020603050405020304" pitchFamily="18" charset="0"/>
                          <a:cs typeface="Times New Roman" panose="02020603050405020304" pitchFamily="18" charset="0"/>
                        </a:rPr>
                        <a:t>25 </a:t>
                      </a:r>
                      <a:r>
                        <a:rPr sz="1300" spc="-5" dirty="0">
                          <a:solidFill>
                            <a:srgbClr val="C00000"/>
                          </a:solidFill>
                          <a:latin typeface="Times New Roman" panose="02020603050405020304" pitchFamily="18" charset="0"/>
                          <a:cs typeface="Times New Roman" panose="02020603050405020304" pitchFamily="18" charset="0"/>
                        </a:rPr>
                        <a:t>persone, non costituiscono </a:t>
                      </a:r>
                      <a:r>
                        <a:rPr sz="1300" dirty="0">
                          <a:solidFill>
                            <a:srgbClr val="C00000"/>
                          </a:solidFill>
                          <a:latin typeface="Times New Roman" panose="02020603050405020304" pitchFamily="18" charset="0"/>
                          <a:cs typeface="Times New Roman" panose="02020603050405020304" pitchFamily="18" charset="0"/>
                        </a:rPr>
                        <a:t>aree di </a:t>
                      </a:r>
                      <a:r>
                        <a:rPr sz="1300" spc="-5" dirty="0">
                          <a:solidFill>
                            <a:srgbClr val="C00000"/>
                          </a:solidFill>
                          <a:latin typeface="Times New Roman" panose="02020603050405020304" pitchFamily="18" charset="0"/>
                          <a:cs typeface="Times New Roman" panose="02020603050405020304" pitchFamily="18" charset="0"/>
                        </a:rPr>
                        <a:t>Tipo  </a:t>
                      </a:r>
                      <a:r>
                        <a:rPr sz="1300" dirty="0">
                          <a:solidFill>
                            <a:srgbClr val="C00000"/>
                          </a:solidFill>
                          <a:latin typeface="Times New Roman" panose="02020603050405020304" pitchFamily="18" charset="0"/>
                          <a:cs typeface="Times New Roman" panose="02020603050405020304" pitchFamily="18" charset="0"/>
                        </a:rPr>
                        <a:t>E </a:t>
                      </a:r>
                      <a:r>
                        <a:rPr sz="1300" spc="-5" dirty="0">
                          <a:solidFill>
                            <a:srgbClr val="C00000"/>
                          </a:solidFill>
                          <a:latin typeface="Times New Roman" panose="02020603050405020304" pitchFamily="18" charset="0"/>
                          <a:cs typeface="Times New Roman" panose="02020603050405020304" pitchFamily="18" charset="0"/>
                        </a:rPr>
                        <a:t>se presenti nelle aree </a:t>
                      </a:r>
                      <a:r>
                        <a:rPr sz="1300" dirty="0">
                          <a:solidFill>
                            <a:srgbClr val="C00000"/>
                          </a:solidFill>
                          <a:latin typeface="Times New Roman" panose="02020603050405020304" pitchFamily="18" charset="0"/>
                          <a:cs typeface="Times New Roman" panose="02020603050405020304" pitchFamily="18" charset="0"/>
                        </a:rPr>
                        <a:t>di </a:t>
                      </a:r>
                      <a:r>
                        <a:rPr sz="1300" spc="-5" dirty="0">
                          <a:solidFill>
                            <a:srgbClr val="C00000"/>
                          </a:solidFill>
                          <a:latin typeface="Times New Roman" panose="02020603050405020304" pitchFamily="18" charset="0"/>
                          <a:cs typeface="Times New Roman" panose="02020603050405020304" pitchFamily="18" charset="0"/>
                        </a:rPr>
                        <a:t>Tipo B, </a:t>
                      </a:r>
                      <a:r>
                        <a:rPr sz="1300" dirty="0">
                          <a:solidFill>
                            <a:srgbClr val="C00000"/>
                          </a:solidFill>
                          <a:latin typeface="Times New Roman" panose="02020603050405020304" pitchFamily="18" charset="0"/>
                          <a:cs typeface="Times New Roman" panose="02020603050405020304" pitchFamily="18" charset="0"/>
                        </a:rPr>
                        <a:t>C, D1 e </a:t>
                      </a:r>
                      <a:r>
                        <a:rPr sz="1300" spc="-5" dirty="0">
                          <a:solidFill>
                            <a:srgbClr val="C00000"/>
                          </a:solidFill>
                          <a:latin typeface="Times New Roman" panose="02020603050405020304" pitchFamily="18" charset="0"/>
                          <a:cs typeface="Times New Roman" panose="02020603050405020304" pitchFamily="18" charset="0"/>
                        </a:rPr>
                        <a:t>D2. </a:t>
                      </a:r>
                      <a:r>
                        <a:rPr sz="1300" dirty="0">
                          <a:solidFill>
                            <a:srgbClr val="C00000"/>
                          </a:solidFill>
                          <a:latin typeface="Times New Roman" panose="02020603050405020304" pitchFamily="18" charset="0"/>
                          <a:cs typeface="Times New Roman" panose="02020603050405020304" pitchFamily="18" charset="0"/>
                        </a:rPr>
                        <a:t>Le </a:t>
                      </a:r>
                      <a:r>
                        <a:rPr sz="1300" spc="-5" dirty="0">
                          <a:solidFill>
                            <a:srgbClr val="C00000"/>
                          </a:solidFill>
                          <a:latin typeface="Times New Roman" panose="02020603050405020304" pitchFamily="18" charset="0"/>
                          <a:cs typeface="Times New Roman" panose="02020603050405020304" pitchFamily="18" charset="0"/>
                        </a:rPr>
                        <a:t>mense aziendali, </a:t>
                      </a:r>
                      <a:r>
                        <a:rPr sz="1300" dirty="0">
                          <a:solidFill>
                            <a:srgbClr val="C00000"/>
                          </a:solidFill>
                          <a:latin typeface="Times New Roman" panose="02020603050405020304" pitchFamily="18" charset="0"/>
                          <a:cs typeface="Times New Roman" panose="02020603050405020304" pitchFamily="18" charset="0"/>
                        </a:rPr>
                        <a:t>fino a </a:t>
                      </a:r>
                      <a:r>
                        <a:rPr sz="1300" spc="-20" dirty="0">
                          <a:solidFill>
                            <a:srgbClr val="C00000"/>
                          </a:solidFill>
                          <a:latin typeface="Times New Roman" panose="02020603050405020304" pitchFamily="18" charset="0"/>
                          <a:cs typeface="Times New Roman" panose="02020603050405020304" pitchFamily="18" charset="0"/>
                        </a:rPr>
                        <a:t>25 </a:t>
                      </a:r>
                      <a:r>
                        <a:rPr sz="1300" spc="-5" dirty="0">
                          <a:solidFill>
                            <a:srgbClr val="C00000"/>
                          </a:solidFill>
                          <a:latin typeface="Times New Roman" panose="02020603050405020304" pitchFamily="18" charset="0"/>
                          <a:cs typeface="Times New Roman" panose="02020603050405020304" pitchFamily="18" charset="0"/>
                        </a:rPr>
                        <a:t>persone </a:t>
                      </a:r>
                      <a:r>
                        <a:rPr sz="1300" dirty="0">
                          <a:solidFill>
                            <a:srgbClr val="C00000"/>
                          </a:solidFill>
                          <a:latin typeface="Times New Roman" panose="02020603050405020304" pitchFamily="18" charset="0"/>
                          <a:cs typeface="Times New Roman" panose="02020603050405020304" pitchFamily="18" charset="0"/>
                        </a:rPr>
                        <a:t>e </a:t>
                      </a:r>
                      <a:r>
                        <a:rPr sz="1300" spc="-5" dirty="0">
                          <a:solidFill>
                            <a:srgbClr val="C00000"/>
                          </a:solidFill>
                          <a:latin typeface="Times New Roman" panose="02020603050405020304" pitchFamily="18" charset="0"/>
                          <a:cs typeface="Times New Roman" panose="02020603050405020304" pitchFamily="18" charset="0"/>
                        </a:rPr>
                        <a:t>con eventuale annessa cucina </a:t>
                      </a:r>
                      <a:r>
                        <a:rPr sz="1300" dirty="0">
                          <a:solidFill>
                            <a:srgbClr val="C00000"/>
                          </a:solidFill>
                          <a:latin typeface="Times New Roman" panose="02020603050405020304" pitchFamily="18" charset="0"/>
                          <a:cs typeface="Times New Roman" panose="02020603050405020304" pitchFamily="18" charset="0"/>
                        </a:rPr>
                        <a:t>alimentata </a:t>
                      </a:r>
                      <a:r>
                        <a:rPr sz="1300" spc="-5" dirty="0">
                          <a:solidFill>
                            <a:srgbClr val="C00000"/>
                          </a:solidFill>
                          <a:latin typeface="Times New Roman" panose="02020603050405020304" pitchFamily="18" charset="0"/>
                          <a:cs typeface="Times New Roman" panose="02020603050405020304" pitchFamily="18" charset="0"/>
                        </a:rPr>
                        <a:t>solo  </a:t>
                      </a:r>
                      <a:r>
                        <a:rPr sz="1300" dirty="0">
                          <a:solidFill>
                            <a:srgbClr val="C00000"/>
                          </a:solidFill>
                          <a:latin typeface="Times New Roman" panose="02020603050405020304" pitchFamily="18" charset="0"/>
                          <a:cs typeface="Times New Roman" panose="02020603050405020304" pitchFamily="18" charset="0"/>
                        </a:rPr>
                        <a:t>elettricamente,</a:t>
                      </a:r>
                      <a:r>
                        <a:rPr sz="1300" spc="5"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non</a:t>
                      </a:r>
                      <a:r>
                        <a:rPr sz="1300" spc="-15"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costituiscono</a:t>
                      </a:r>
                      <a:r>
                        <a:rPr sz="1300"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aree</a:t>
                      </a:r>
                      <a:r>
                        <a:rPr sz="1300" dirty="0">
                          <a:solidFill>
                            <a:srgbClr val="C00000"/>
                          </a:solidFill>
                          <a:latin typeface="Times New Roman" panose="02020603050405020304" pitchFamily="18" charset="0"/>
                          <a:cs typeface="Times New Roman" panose="02020603050405020304" pitchFamily="18" charset="0"/>
                        </a:rPr>
                        <a:t> di</a:t>
                      </a:r>
                      <a:r>
                        <a:rPr sz="1300" spc="-105"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Tipo</a:t>
                      </a:r>
                      <a:r>
                        <a:rPr sz="1300" spc="-25" dirty="0">
                          <a:solidFill>
                            <a:srgbClr val="C00000"/>
                          </a:solidFill>
                          <a:latin typeface="Times New Roman" panose="02020603050405020304" pitchFamily="18" charset="0"/>
                          <a:cs typeface="Times New Roman" panose="02020603050405020304" pitchFamily="18" charset="0"/>
                        </a:rPr>
                        <a:t> </a:t>
                      </a:r>
                      <a:r>
                        <a:rPr sz="1300" dirty="0">
                          <a:solidFill>
                            <a:srgbClr val="C00000"/>
                          </a:solidFill>
                          <a:latin typeface="Times New Roman" panose="02020603050405020304" pitchFamily="18" charset="0"/>
                          <a:cs typeface="Times New Roman" panose="02020603050405020304" pitchFamily="18" charset="0"/>
                        </a:rPr>
                        <a:t>E </a:t>
                      </a:r>
                      <a:r>
                        <a:rPr sz="1300" spc="-5" dirty="0">
                          <a:solidFill>
                            <a:srgbClr val="C00000"/>
                          </a:solidFill>
                          <a:latin typeface="Times New Roman" panose="02020603050405020304" pitchFamily="18" charset="0"/>
                          <a:cs typeface="Times New Roman" panose="02020603050405020304" pitchFamily="18" charset="0"/>
                        </a:rPr>
                        <a:t>se presenti</a:t>
                      </a:r>
                      <a:r>
                        <a:rPr sz="1300"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nelle</a:t>
                      </a:r>
                      <a:r>
                        <a:rPr sz="1300" spc="-10"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aree</a:t>
                      </a:r>
                      <a:r>
                        <a:rPr sz="1300" dirty="0">
                          <a:solidFill>
                            <a:srgbClr val="C00000"/>
                          </a:solidFill>
                          <a:latin typeface="Times New Roman" panose="02020603050405020304" pitchFamily="18" charset="0"/>
                          <a:cs typeface="Times New Roman" panose="02020603050405020304" pitchFamily="18" charset="0"/>
                        </a:rPr>
                        <a:t> di</a:t>
                      </a:r>
                      <a:r>
                        <a:rPr sz="1300" spc="-105" dirty="0">
                          <a:solidFill>
                            <a:srgbClr val="C00000"/>
                          </a:solidFill>
                          <a:latin typeface="Times New Roman" panose="02020603050405020304" pitchFamily="18" charset="0"/>
                          <a:cs typeface="Times New Roman" panose="02020603050405020304" pitchFamily="18" charset="0"/>
                        </a:rPr>
                        <a:t> </a:t>
                      </a:r>
                      <a:r>
                        <a:rPr sz="1300" spc="-5" dirty="0">
                          <a:solidFill>
                            <a:srgbClr val="C00000"/>
                          </a:solidFill>
                          <a:latin typeface="Times New Roman" panose="02020603050405020304" pitchFamily="18" charset="0"/>
                          <a:cs typeface="Times New Roman" panose="02020603050405020304" pitchFamily="18" charset="0"/>
                        </a:rPr>
                        <a:t>Tipo</a:t>
                      </a:r>
                      <a:r>
                        <a:rPr sz="1300" spc="-75" dirty="0">
                          <a:solidFill>
                            <a:srgbClr val="C00000"/>
                          </a:solidFill>
                          <a:latin typeface="Times New Roman" panose="02020603050405020304" pitchFamily="18" charset="0"/>
                          <a:cs typeface="Times New Roman" panose="02020603050405020304" pitchFamily="18" charset="0"/>
                        </a:rPr>
                        <a:t> </a:t>
                      </a:r>
                      <a:r>
                        <a:rPr sz="1300" dirty="0">
                          <a:solidFill>
                            <a:srgbClr val="C00000"/>
                          </a:solidFill>
                          <a:latin typeface="Times New Roman" panose="02020603050405020304" pitchFamily="18" charset="0"/>
                          <a:cs typeface="Times New Roman" panose="02020603050405020304" pitchFamily="18" charset="0"/>
                        </a:rPr>
                        <a:t>C,</a:t>
                      </a:r>
                      <a:r>
                        <a:rPr sz="1300" spc="-5" dirty="0">
                          <a:solidFill>
                            <a:srgbClr val="C00000"/>
                          </a:solidFill>
                          <a:latin typeface="Times New Roman" panose="02020603050405020304" pitchFamily="18" charset="0"/>
                          <a:cs typeface="Times New Roman" panose="02020603050405020304" pitchFamily="18" charset="0"/>
                        </a:rPr>
                        <a:t> </a:t>
                      </a:r>
                      <a:r>
                        <a:rPr sz="1300" dirty="0">
                          <a:solidFill>
                            <a:srgbClr val="C00000"/>
                          </a:solidFill>
                          <a:latin typeface="Times New Roman" panose="02020603050405020304" pitchFamily="18" charset="0"/>
                          <a:cs typeface="Times New Roman" panose="02020603050405020304" pitchFamily="18" charset="0"/>
                        </a:rPr>
                        <a:t>D1</a:t>
                      </a:r>
                      <a:r>
                        <a:rPr sz="1300" spc="-25" dirty="0">
                          <a:solidFill>
                            <a:srgbClr val="C00000"/>
                          </a:solidFill>
                          <a:latin typeface="Times New Roman" panose="02020603050405020304" pitchFamily="18" charset="0"/>
                          <a:cs typeface="Times New Roman" panose="02020603050405020304" pitchFamily="18" charset="0"/>
                        </a:rPr>
                        <a:t> </a:t>
                      </a:r>
                      <a:r>
                        <a:rPr sz="1300" dirty="0">
                          <a:solidFill>
                            <a:srgbClr val="C00000"/>
                          </a:solidFill>
                          <a:latin typeface="Times New Roman" panose="02020603050405020304" pitchFamily="18" charset="0"/>
                          <a:cs typeface="Times New Roman" panose="02020603050405020304" pitchFamily="18" charset="0"/>
                        </a:rPr>
                        <a:t>e D2.</a:t>
                      </a: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2436577895"/>
                  </a:ext>
                </a:extLst>
              </a:tr>
              <a:tr h="1163066">
                <a:tc>
                  <a:txBody>
                    <a:bodyPr/>
                    <a:lstStyle/>
                    <a:p>
                      <a:pPr>
                        <a:lnSpc>
                          <a:spcPct val="100000"/>
                        </a:lnSpc>
                      </a:pPr>
                      <a:endParaRPr sz="1300" dirty="0">
                        <a:latin typeface="Times New Roman" panose="02020603050405020304" pitchFamily="18" charset="0"/>
                        <a:cs typeface="Times New Roman" panose="02020603050405020304" pitchFamily="18" charset="0"/>
                      </a:endParaRPr>
                    </a:p>
                    <a:p>
                      <a:pPr marL="91440">
                        <a:lnSpc>
                          <a:spcPct val="100000"/>
                        </a:lnSpc>
                        <a:spcBef>
                          <a:spcPts val="1450"/>
                        </a:spcBef>
                      </a:pPr>
                      <a:r>
                        <a:rPr sz="1300" b="1" spc="-10" dirty="0">
                          <a:latin typeface="Times New Roman" panose="02020603050405020304" pitchFamily="18" charset="0"/>
                          <a:cs typeface="Times New Roman" panose="02020603050405020304" pitchFamily="18" charset="0"/>
                        </a:rPr>
                        <a:t>Tipo</a:t>
                      </a:r>
                      <a:r>
                        <a:rPr sz="1300" b="1" spc="-20" dirty="0">
                          <a:latin typeface="Times New Roman" panose="02020603050405020304" pitchFamily="18" charset="0"/>
                          <a:cs typeface="Times New Roman" panose="02020603050405020304" pitchFamily="18" charset="0"/>
                        </a:rPr>
                        <a:t> </a:t>
                      </a:r>
                      <a:r>
                        <a:rPr sz="1300" b="1" spc="-5" dirty="0">
                          <a:latin typeface="Times New Roman" panose="02020603050405020304" pitchFamily="18" charset="0"/>
                          <a:cs typeface="Times New Roman" panose="02020603050405020304" pitchFamily="18" charset="0"/>
                        </a:rPr>
                        <a:t>F</a:t>
                      </a:r>
                      <a:endParaRPr sz="1300" dirty="0">
                        <a:latin typeface="Times New Roman" panose="02020603050405020304" pitchFamily="18" charset="0"/>
                        <a:cs typeface="Times New Roman" panose="02020603050405020304" pitchFamily="18" charset="0"/>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tc>
                  <a:txBody>
                    <a:bodyPr/>
                    <a:lstStyle/>
                    <a:p>
                      <a:pPr marL="91440" marR="105410">
                        <a:lnSpc>
                          <a:spcPct val="100000"/>
                        </a:lnSpc>
                        <a:spcBef>
                          <a:spcPts val="275"/>
                        </a:spcBef>
                      </a:pPr>
                      <a:r>
                        <a:rPr sz="1300" b="1" spc="-5" dirty="0">
                          <a:solidFill>
                            <a:srgbClr val="C00000"/>
                          </a:solidFill>
                          <a:latin typeface="Times New Roman" panose="02020603050405020304" pitchFamily="18" charset="0"/>
                          <a:cs typeface="Times New Roman" panose="02020603050405020304" pitchFamily="18" charset="0"/>
                        </a:rPr>
                        <a:t>Aree </a:t>
                      </a:r>
                      <a:r>
                        <a:rPr sz="1300" b="1" dirty="0">
                          <a:solidFill>
                            <a:srgbClr val="C00000"/>
                          </a:solidFill>
                          <a:latin typeface="Times New Roman" panose="02020603050405020304" pitchFamily="18" charset="0"/>
                          <a:cs typeface="Times New Roman" panose="02020603050405020304" pitchFamily="18" charset="0"/>
                        </a:rPr>
                        <a:t>destinate a contenere </a:t>
                      </a:r>
                      <a:r>
                        <a:rPr sz="1300" b="1" spc="-5" dirty="0">
                          <a:solidFill>
                            <a:srgbClr val="C00000"/>
                          </a:solidFill>
                          <a:latin typeface="Times New Roman" panose="02020603050405020304" pitchFamily="18" charset="0"/>
                          <a:cs typeface="Times New Roman" panose="02020603050405020304" pitchFamily="18" charset="0"/>
                        </a:rPr>
                        <a:t>apparecchiature </a:t>
                      </a:r>
                      <a:r>
                        <a:rPr sz="1300" b="1" dirty="0">
                          <a:solidFill>
                            <a:srgbClr val="C00000"/>
                          </a:solidFill>
                          <a:latin typeface="Times New Roman" panose="02020603050405020304" pitchFamily="18" charset="0"/>
                          <a:cs typeface="Times New Roman" panose="02020603050405020304" pitchFamily="18" charset="0"/>
                        </a:rPr>
                        <a:t>ad </a:t>
                      </a:r>
                      <a:r>
                        <a:rPr sz="1300" b="1" spc="-5" dirty="0">
                          <a:solidFill>
                            <a:srgbClr val="C00000"/>
                          </a:solidFill>
                          <a:latin typeface="Times New Roman" panose="02020603050405020304" pitchFamily="18" charset="0"/>
                          <a:cs typeface="Times New Roman" panose="02020603050405020304" pitchFamily="18" charset="0"/>
                        </a:rPr>
                        <a:t>elevata </a:t>
                      </a:r>
                      <a:r>
                        <a:rPr sz="1300" b="1" dirty="0">
                          <a:solidFill>
                            <a:srgbClr val="C00000"/>
                          </a:solidFill>
                          <a:latin typeface="Times New Roman" panose="02020603050405020304" pitchFamily="18" charset="0"/>
                          <a:cs typeface="Times New Roman" panose="02020603050405020304" pitchFamily="18" charset="0"/>
                        </a:rPr>
                        <a:t>tecnologia oppure sorgenti di radiazioni ionizzanti </a:t>
                      </a:r>
                      <a:r>
                        <a:rPr sz="1300" spc="-5" dirty="0">
                          <a:solidFill>
                            <a:srgbClr val="404040"/>
                          </a:solidFill>
                          <a:latin typeface="Times New Roman" panose="02020603050405020304" pitchFamily="18" charset="0"/>
                          <a:cs typeface="Times New Roman" panose="02020603050405020304" pitchFamily="18" charset="0"/>
                        </a:rPr>
                        <a:t>(sorgenti radioattive,  apparecchiature </a:t>
                      </a:r>
                      <a:r>
                        <a:rPr sz="1300" dirty="0">
                          <a:solidFill>
                            <a:srgbClr val="404040"/>
                          </a:solidFill>
                          <a:latin typeface="Times New Roman" panose="02020603050405020304" pitchFamily="18" charset="0"/>
                          <a:cs typeface="Times New Roman" panose="02020603050405020304" pitchFamily="18" charset="0"/>
                        </a:rPr>
                        <a:t>o </a:t>
                      </a:r>
                      <a:r>
                        <a:rPr sz="1300" spc="-5" dirty="0">
                          <a:solidFill>
                            <a:srgbClr val="404040"/>
                          </a:solidFill>
                          <a:latin typeface="Times New Roman" panose="02020603050405020304" pitchFamily="18" charset="0"/>
                          <a:cs typeface="Times New Roman" panose="02020603050405020304" pitchFamily="18" charset="0"/>
                        </a:rPr>
                        <a:t>dispositivi </a:t>
                      </a:r>
                      <a:r>
                        <a:rPr sz="1300" dirty="0">
                          <a:solidFill>
                            <a:srgbClr val="404040"/>
                          </a:solidFill>
                          <a:latin typeface="Times New Roman" panose="02020603050405020304" pitchFamily="18" charset="0"/>
                          <a:cs typeface="Times New Roman" panose="02020603050405020304" pitchFamily="18" charset="0"/>
                        </a:rPr>
                        <a:t>contenenti </a:t>
                      </a:r>
                      <a:r>
                        <a:rPr sz="1300" spc="-5" dirty="0">
                          <a:solidFill>
                            <a:srgbClr val="404040"/>
                          </a:solidFill>
                          <a:latin typeface="Times New Roman" panose="02020603050405020304" pitchFamily="18" charset="0"/>
                          <a:cs typeface="Times New Roman" panose="02020603050405020304" pitchFamily="18" charset="0"/>
                        </a:rPr>
                        <a:t>sorgenti </a:t>
                      </a:r>
                      <a:r>
                        <a:rPr sz="1300" spc="-5" dirty="0" err="1">
                          <a:solidFill>
                            <a:srgbClr val="404040"/>
                          </a:solidFill>
                          <a:latin typeface="Times New Roman" panose="02020603050405020304" pitchFamily="18" charset="0"/>
                          <a:cs typeface="Times New Roman" panose="02020603050405020304" pitchFamily="18" charset="0"/>
                        </a:rPr>
                        <a:t>radioattive</a:t>
                      </a:r>
                      <a:r>
                        <a:rPr sz="1300" spc="-5" dirty="0">
                          <a:solidFill>
                            <a:srgbClr val="404040"/>
                          </a:solidFill>
                          <a:latin typeface="Times New Roman" panose="02020603050405020304" pitchFamily="18" charset="0"/>
                          <a:cs typeface="Times New Roman" panose="02020603050405020304" pitchFamily="18" charset="0"/>
                        </a:rPr>
                        <a:t>,</a:t>
                      </a:r>
                      <a:r>
                        <a:rPr lang="it-IT" sz="1300" spc="-5" dirty="0">
                          <a:solidFill>
                            <a:srgbClr val="404040"/>
                          </a:solidFill>
                          <a:latin typeface="Times New Roman" panose="02020603050405020304" pitchFamily="18" charset="0"/>
                          <a:cs typeface="Times New Roman" panose="02020603050405020304" pitchFamily="18" charset="0"/>
                        </a:rPr>
                        <a:t> </a:t>
                      </a:r>
                      <a:r>
                        <a:rPr sz="1300" spc="-5" dirty="0" err="1">
                          <a:solidFill>
                            <a:srgbClr val="404040"/>
                          </a:solidFill>
                          <a:latin typeface="Times New Roman" panose="02020603050405020304" pitchFamily="18" charset="0"/>
                          <a:cs typeface="Times New Roman" panose="02020603050405020304" pitchFamily="18" charset="0"/>
                        </a:rPr>
                        <a:t>apparecchiature</a:t>
                      </a:r>
                      <a:r>
                        <a:rPr sz="1300" spc="-5" dirty="0">
                          <a:solidFill>
                            <a:srgbClr val="404040"/>
                          </a:solidFill>
                          <a:latin typeface="Times New Roman" panose="02020603050405020304" pitchFamily="18" charset="0"/>
                          <a:cs typeface="Times New Roman" panose="02020603050405020304" pitchFamily="18" charset="0"/>
                        </a:rPr>
                        <a:t> </a:t>
                      </a:r>
                      <a:r>
                        <a:rPr sz="1300" dirty="0">
                          <a:solidFill>
                            <a:srgbClr val="404040"/>
                          </a:solidFill>
                          <a:latin typeface="Times New Roman" panose="02020603050405020304" pitchFamily="18" charset="0"/>
                          <a:cs typeface="Times New Roman" panose="02020603050405020304" pitchFamily="18" charset="0"/>
                        </a:rPr>
                        <a:t>ad </a:t>
                      </a:r>
                      <a:r>
                        <a:rPr sz="1300" spc="-5" dirty="0">
                          <a:solidFill>
                            <a:srgbClr val="404040"/>
                          </a:solidFill>
                          <a:latin typeface="Times New Roman" panose="02020603050405020304" pitchFamily="18" charset="0"/>
                          <a:cs typeface="Times New Roman" panose="02020603050405020304" pitchFamily="18" charset="0"/>
                        </a:rPr>
                        <a:t>alta </a:t>
                      </a:r>
                      <a:r>
                        <a:rPr sz="1300" dirty="0">
                          <a:solidFill>
                            <a:srgbClr val="404040"/>
                          </a:solidFill>
                          <a:latin typeface="Times New Roman" panose="02020603050405020304" pitchFamily="18" charset="0"/>
                          <a:cs typeface="Times New Roman" panose="02020603050405020304" pitchFamily="18" charset="0"/>
                        </a:rPr>
                        <a:t>energia di </a:t>
                      </a:r>
                      <a:r>
                        <a:rPr sz="1300" spc="-5" dirty="0">
                          <a:solidFill>
                            <a:srgbClr val="404040"/>
                          </a:solidFill>
                          <a:latin typeface="Times New Roman" panose="02020603050405020304" pitchFamily="18" charset="0"/>
                          <a:cs typeface="Times New Roman" panose="02020603050405020304" pitchFamily="18" charset="0"/>
                        </a:rPr>
                        <a:t>tipo ionizzante </a:t>
                      </a:r>
                      <a:r>
                        <a:rPr sz="1300" dirty="0">
                          <a:solidFill>
                            <a:srgbClr val="404040"/>
                          </a:solidFill>
                          <a:latin typeface="Times New Roman" panose="02020603050405020304" pitchFamily="18" charset="0"/>
                          <a:cs typeface="Times New Roman" panose="02020603050405020304" pitchFamily="18" charset="0"/>
                        </a:rPr>
                        <a:t>e </a:t>
                      </a:r>
                      <a:r>
                        <a:rPr sz="1300" spc="-5" dirty="0">
                          <a:solidFill>
                            <a:srgbClr val="404040"/>
                          </a:solidFill>
                          <a:latin typeface="Times New Roman" panose="02020603050405020304" pitchFamily="18" charset="0"/>
                          <a:cs typeface="Times New Roman" panose="02020603050405020304" pitchFamily="18" charset="0"/>
                        </a:rPr>
                        <a:t>simili) </a:t>
                      </a:r>
                      <a:r>
                        <a:rPr sz="1300" spc="10" dirty="0">
                          <a:solidFill>
                            <a:srgbClr val="404040"/>
                          </a:solidFill>
                          <a:latin typeface="Times New Roman" panose="02020603050405020304" pitchFamily="18" charset="0"/>
                          <a:cs typeface="Times New Roman" panose="02020603050405020304" pitchFamily="18" charset="0"/>
                        </a:rPr>
                        <a:t>che </a:t>
                      </a:r>
                      <a:r>
                        <a:rPr sz="1300" spc="-5" dirty="0">
                          <a:solidFill>
                            <a:srgbClr val="404040"/>
                          </a:solidFill>
                          <a:latin typeface="Times New Roman" panose="02020603050405020304" pitchFamily="18" charset="0"/>
                          <a:cs typeface="Times New Roman" panose="02020603050405020304" pitchFamily="18" charset="0"/>
                        </a:rPr>
                        <a:t>siano soggette  </a:t>
                      </a:r>
                      <a:r>
                        <a:rPr sz="1300" dirty="0">
                          <a:solidFill>
                            <a:srgbClr val="404040"/>
                          </a:solidFill>
                          <a:latin typeface="Times New Roman" panose="02020603050405020304" pitchFamily="18" charset="0"/>
                          <a:cs typeface="Times New Roman" panose="02020603050405020304" pitchFamily="18" charset="0"/>
                        </a:rPr>
                        <a:t>ai </a:t>
                      </a:r>
                      <a:r>
                        <a:rPr sz="1300" dirty="0" err="1">
                          <a:solidFill>
                            <a:srgbClr val="404040"/>
                          </a:solidFill>
                          <a:latin typeface="Times New Roman" panose="02020603050405020304" pitchFamily="18" charset="0"/>
                          <a:cs typeface="Times New Roman" panose="02020603050405020304" pitchFamily="18" charset="0"/>
                        </a:rPr>
                        <a:t>provvedimenti</a:t>
                      </a:r>
                      <a:r>
                        <a:rPr lang="it-IT" sz="1300" dirty="0">
                          <a:solidFill>
                            <a:srgbClr val="404040"/>
                          </a:solidFill>
                          <a:latin typeface="Times New Roman" panose="02020603050405020304" pitchFamily="18" charset="0"/>
                          <a:cs typeface="Times New Roman" panose="02020603050405020304" pitchFamily="18" charset="0"/>
                        </a:rPr>
                        <a:t> </a:t>
                      </a:r>
                      <a:r>
                        <a:rPr sz="1300" dirty="0" err="1">
                          <a:solidFill>
                            <a:srgbClr val="404040"/>
                          </a:solidFill>
                          <a:latin typeface="Times New Roman" panose="02020603050405020304" pitchFamily="18" charset="0"/>
                          <a:cs typeface="Times New Roman" panose="02020603050405020304" pitchFamily="18" charset="0"/>
                        </a:rPr>
                        <a:t>autorizzativi</a:t>
                      </a:r>
                      <a:r>
                        <a:rPr sz="1300" dirty="0">
                          <a:solidFill>
                            <a:srgbClr val="404040"/>
                          </a:solidFill>
                          <a:latin typeface="Times New Roman" panose="02020603050405020304" pitchFamily="18" charset="0"/>
                          <a:cs typeface="Times New Roman" panose="02020603050405020304" pitchFamily="18" charset="0"/>
                        </a:rPr>
                        <a:t> di nulla </a:t>
                      </a:r>
                      <a:r>
                        <a:rPr sz="1300" spc="-5" dirty="0">
                          <a:solidFill>
                            <a:srgbClr val="404040"/>
                          </a:solidFill>
                          <a:latin typeface="Times New Roman" panose="02020603050405020304" pitchFamily="18" charset="0"/>
                          <a:cs typeface="Times New Roman" panose="02020603050405020304" pitchFamily="18" charset="0"/>
                        </a:rPr>
                        <a:t>osta </a:t>
                      </a:r>
                      <a:r>
                        <a:rPr sz="1300" dirty="0">
                          <a:solidFill>
                            <a:srgbClr val="404040"/>
                          </a:solidFill>
                          <a:latin typeface="Times New Roman" panose="02020603050405020304" pitchFamily="18" charset="0"/>
                          <a:cs typeface="Times New Roman" panose="02020603050405020304" pitchFamily="18" charset="0"/>
                        </a:rPr>
                        <a:t>per impiego di </a:t>
                      </a:r>
                      <a:r>
                        <a:rPr sz="1300" spc="-5" dirty="0">
                          <a:solidFill>
                            <a:srgbClr val="404040"/>
                          </a:solidFill>
                          <a:latin typeface="Times New Roman" panose="02020603050405020304" pitchFamily="18" charset="0"/>
                          <a:cs typeface="Times New Roman" panose="02020603050405020304" pitchFamily="18" charset="0"/>
                        </a:rPr>
                        <a:t>categoria </a:t>
                      </a:r>
                      <a:r>
                        <a:rPr sz="1300" dirty="0">
                          <a:solidFill>
                            <a:srgbClr val="404040"/>
                          </a:solidFill>
                          <a:latin typeface="Times New Roman" panose="02020603050405020304" pitchFamily="18" charset="0"/>
                          <a:cs typeface="Times New Roman" panose="02020603050405020304" pitchFamily="18" charset="0"/>
                        </a:rPr>
                        <a:t>A e </a:t>
                      </a:r>
                      <a:r>
                        <a:rPr sz="1300" spc="-5" dirty="0">
                          <a:solidFill>
                            <a:srgbClr val="404040"/>
                          </a:solidFill>
                          <a:latin typeface="Times New Roman" panose="02020603050405020304" pitchFamily="18" charset="0"/>
                          <a:cs typeface="Times New Roman" panose="02020603050405020304" pitchFamily="18" charset="0"/>
                        </a:rPr>
                        <a:t>B, ai sensi </a:t>
                      </a:r>
                      <a:r>
                        <a:rPr sz="1300" dirty="0">
                          <a:solidFill>
                            <a:srgbClr val="404040"/>
                          </a:solidFill>
                          <a:latin typeface="Times New Roman" panose="02020603050405020304" pitchFamily="18" charset="0"/>
                          <a:cs typeface="Times New Roman" panose="02020603050405020304" pitchFamily="18" charset="0"/>
                        </a:rPr>
                        <a:t>del decreto </a:t>
                      </a:r>
                      <a:r>
                        <a:rPr sz="1300" spc="-5" dirty="0">
                          <a:solidFill>
                            <a:srgbClr val="404040"/>
                          </a:solidFill>
                          <a:latin typeface="Times New Roman" panose="02020603050405020304" pitchFamily="18" charset="0"/>
                          <a:cs typeface="Times New Roman" panose="02020603050405020304" pitchFamily="18" charset="0"/>
                        </a:rPr>
                        <a:t>legislativo </a:t>
                      </a:r>
                      <a:r>
                        <a:rPr sz="1300" spc="-15" dirty="0">
                          <a:solidFill>
                            <a:srgbClr val="404040"/>
                          </a:solidFill>
                          <a:latin typeface="Times New Roman" panose="02020603050405020304" pitchFamily="18" charset="0"/>
                          <a:cs typeface="Times New Roman" panose="02020603050405020304" pitchFamily="18" charset="0"/>
                        </a:rPr>
                        <a:t>17 </a:t>
                      </a:r>
                      <a:r>
                        <a:rPr sz="1300" spc="-5" dirty="0">
                          <a:solidFill>
                            <a:srgbClr val="404040"/>
                          </a:solidFill>
                          <a:latin typeface="Times New Roman" panose="02020603050405020304" pitchFamily="18" charset="0"/>
                          <a:cs typeface="Times New Roman" panose="02020603050405020304" pitchFamily="18" charset="0"/>
                        </a:rPr>
                        <a:t>marzo 1995, n. </a:t>
                      </a:r>
                      <a:r>
                        <a:rPr sz="1300" spc="-10" dirty="0">
                          <a:solidFill>
                            <a:srgbClr val="404040"/>
                          </a:solidFill>
                          <a:latin typeface="Times New Roman" panose="02020603050405020304" pitchFamily="18" charset="0"/>
                          <a:cs typeface="Times New Roman" panose="02020603050405020304" pitchFamily="18" charset="0"/>
                        </a:rPr>
                        <a:t>230, </a:t>
                      </a:r>
                      <a:r>
                        <a:rPr sz="1300" spc="-5" dirty="0">
                          <a:solidFill>
                            <a:srgbClr val="404040"/>
                          </a:solidFill>
                          <a:latin typeface="Times New Roman" panose="02020603050405020304" pitchFamily="18" charset="0"/>
                          <a:cs typeface="Times New Roman" panose="02020603050405020304" pitchFamily="18" charset="0"/>
                        </a:rPr>
                        <a:t>come  </a:t>
                      </a:r>
                      <a:r>
                        <a:rPr sz="1300" dirty="0">
                          <a:solidFill>
                            <a:srgbClr val="404040"/>
                          </a:solidFill>
                          <a:latin typeface="Times New Roman" panose="02020603050405020304" pitchFamily="18" charset="0"/>
                          <a:cs typeface="Times New Roman" panose="02020603050405020304" pitchFamily="18" charset="0"/>
                        </a:rPr>
                        <a:t>integrato dal decreto </a:t>
                      </a:r>
                      <a:r>
                        <a:rPr sz="1300" spc="-5" dirty="0">
                          <a:solidFill>
                            <a:srgbClr val="404040"/>
                          </a:solidFill>
                          <a:latin typeface="Times New Roman" panose="02020603050405020304" pitchFamily="18" charset="0"/>
                          <a:cs typeface="Times New Roman" panose="02020603050405020304" pitchFamily="18" charset="0"/>
                        </a:rPr>
                        <a:t>legislativo </a:t>
                      </a:r>
                      <a:r>
                        <a:rPr sz="1300" dirty="0">
                          <a:solidFill>
                            <a:srgbClr val="404040"/>
                          </a:solidFill>
                          <a:latin typeface="Times New Roman" panose="02020603050405020304" pitchFamily="18" charset="0"/>
                          <a:cs typeface="Times New Roman" panose="02020603050405020304" pitchFamily="18" charset="0"/>
                        </a:rPr>
                        <a:t>26 maggio </a:t>
                      </a:r>
                      <a:r>
                        <a:rPr sz="1300" spc="-10" dirty="0">
                          <a:solidFill>
                            <a:srgbClr val="404040"/>
                          </a:solidFill>
                          <a:latin typeface="Times New Roman" panose="02020603050405020304" pitchFamily="18" charset="0"/>
                          <a:cs typeface="Times New Roman" panose="02020603050405020304" pitchFamily="18" charset="0"/>
                        </a:rPr>
                        <a:t>2000, </a:t>
                      </a:r>
                      <a:r>
                        <a:rPr sz="1300" spc="-5" dirty="0">
                          <a:solidFill>
                            <a:srgbClr val="404040"/>
                          </a:solidFill>
                          <a:latin typeface="Times New Roman" panose="02020603050405020304" pitchFamily="18" charset="0"/>
                          <a:cs typeface="Times New Roman" panose="02020603050405020304" pitchFamily="18" charset="0"/>
                        </a:rPr>
                        <a:t>n. </a:t>
                      </a:r>
                      <a:r>
                        <a:rPr sz="1300" dirty="0">
                          <a:solidFill>
                            <a:srgbClr val="404040"/>
                          </a:solidFill>
                          <a:latin typeface="Times New Roman" panose="02020603050405020304" pitchFamily="18" charset="0"/>
                          <a:cs typeface="Times New Roman" panose="02020603050405020304" pitchFamily="18" charset="0"/>
                        </a:rPr>
                        <a:t>241 e </a:t>
                      </a:r>
                      <a:r>
                        <a:rPr sz="1300" spc="-5" dirty="0">
                          <a:solidFill>
                            <a:srgbClr val="404040"/>
                          </a:solidFill>
                          <a:latin typeface="Times New Roman" panose="02020603050405020304" pitchFamily="18" charset="0"/>
                          <a:cs typeface="Times New Roman" panose="02020603050405020304" pitchFamily="18" charset="0"/>
                        </a:rPr>
                        <a:t>successive modifiche </a:t>
                      </a:r>
                      <a:r>
                        <a:rPr sz="1300" dirty="0">
                          <a:solidFill>
                            <a:srgbClr val="404040"/>
                          </a:solidFill>
                          <a:latin typeface="Times New Roman" panose="02020603050405020304" pitchFamily="18" charset="0"/>
                          <a:cs typeface="Times New Roman" panose="02020603050405020304" pitchFamily="18" charset="0"/>
                        </a:rPr>
                        <a:t>e </a:t>
                      </a:r>
                      <a:r>
                        <a:rPr sz="1300" spc="-5" dirty="0">
                          <a:solidFill>
                            <a:srgbClr val="404040"/>
                          </a:solidFill>
                          <a:latin typeface="Times New Roman" panose="02020603050405020304" pitchFamily="18" charset="0"/>
                          <a:cs typeface="Times New Roman" panose="02020603050405020304" pitchFamily="18" charset="0"/>
                        </a:rPr>
                        <a:t>integrazioni. Sono ricompresi </a:t>
                      </a:r>
                      <a:r>
                        <a:rPr sz="1300" dirty="0">
                          <a:solidFill>
                            <a:srgbClr val="404040"/>
                          </a:solidFill>
                          <a:latin typeface="Times New Roman" panose="02020603050405020304" pitchFamily="18" charset="0"/>
                          <a:cs typeface="Times New Roman" panose="02020603050405020304" pitchFamily="18" charset="0"/>
                        </a:rPr>
                        <a:t>i limitati posti di degenza  </a:t>
                      </a:r>
                      <a:r>
                        <a:rPr sz="1300" spc="-5" dirty="0">
                          <a:solidFill>
                            <a:srgbClr val="404040"/>
                          </a:solidFill>
                          <a:latin typeface="Times New Roman" panose="02020603050405020304" pitchFamily="18" charset="0"/>
                          <a:cs typeface="Times New Roman" panose="02020603050405020304" pitchFamily="18" charset="0"/>
                        </a:rPr>
                        <a:t>annessi </a:t>
                      </a:r>
                      <a:r>
                        <a:rPr sz="1300" dirty="0">
                          <a:solidFill>
                            <a:srgbClr val="404040"/>
                          </a:solidFill>
                          <a:latin typeface="Times New Roman" panose="02020603050405020304" pitchFamily="18" charset="0"/>
                          <a:cs typeface="Times New Roman" panose="02020603050405020304" pitchFamily="18" charset="0"/>
                        </a:rPr>
                        <a:t>a dette</a:t>
                      </a:r>
                      <a:r>
                        <a:rPr sz="1300" spc="-45" dirty="0">
                          <a:solidFill>
                            <a:srgbClr val="404040"/>
                          </a:solidFill>
                          <a:latin typeface="Times New Roman" panose="02020603050405020304" pitchFamily="18" charset="0"/>
                          <a:cs typeface="Times New Roman" panose="02020603050405020304" pitchFamily="18" charset="0"/>
                        </a:rPr>
                        <a:t> </a:t>
                      </a:r>
                      <a:r>
                        <a:rPr sz="1300" spc="-5" dirty="0">
                          <a:solidFill>
                            <a:srgbClr val="404040"/>
                          </a:solidFill>
                          <a:latin typeface="Times New Roman" panose="02020603050405020304" pitchFamily="18" charset="0"/>
                          <a:cs typeface="Times New Roman" panose="02020603050405020304" pitchFamily="18" charset="0"/>
                        </a:rPr>
                        <a:t>aree.</a:t>
                      </a:r>
                      <a:endParaRPr sz="1300" dirty="0">
                        <a:latin typeface="Times New Roman" panose="02020603050405020304" pitchFamily="18" charset="0"/>
                        <a:cs typeface="Times New Roman" panose="02020603050405020304" pitchFamily="18" charset="0"/>
                      </a:endParaRPr>
                    </a:p>
                  </a:txBody>
                  <a:tcPr marL="0" marR="0" marT="34925"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noFill/>
                  </a:tcPr>
                </a:tc>
                <a:extLst>
                  <a:ext uri="{0D108BD9-81ED-4DB2-BD59-A6C34878D82A}">
                    <a16:rowId xmlns:a16="http://schemas.microsoft.com/office/drawing/2014/main" val="2448031325"/>
                  </a:ext>
                </a:extLst>
              </a:tr>
            </a:tbl>
          </a:graphicData>
        </a:graphic>
      </p:graphicFrame>
      <p:sp>
        <p:nvSpPr>
          <p:cNvPr id="10" name="Rettangolo 9">
            <a:extLst>
              <a:ext uri="{FF2B5EF4-FFF2-40B4-BE49-F238E27FC236}">
                <a16:creationId xmlns:a16="http://schemas.microsoft.com/office/drawing/2014/main" id="{93A37200-CAB5-49C6-BD31-ADB9ECDA7DAB}"/>
              </a:ext>
            </a:extLst>
          </p:cNvPr>
          <p:cNvSpPr/>
          <p:nvPr/>
        </p:nvSpPr>
        <p:spPr>
          <a:xfrm>
            <a:off x="628650" y="819772"/>
            <a:ext cx="7886700" cy="492443"/>
          </a:xfrm>
          <a:prstGeom prst="rect">
            <a:avLst/>
          </a:prstGeom>
        </p:spPr>
        <p:txBody>
          <a:bodyPr wrap="square">
            <a:spAutoFit/>
          </a:bodyPr>
          <a:lstStyle/>
          <a:p>
            <a:pPr algn="ctr"/>
            <a:r>
              <a:rPr lang="it-IT" sz="1300" b="1" i="1" dirty="0">
                <a:solidFill>
                  <a:srgbClr val="B41010"/>
                </a:solidFill>
                <a:latin typeface="Times" panose="02020603050405020304" pitchFamily="18" charset="0"/>
                <a:cs typeface="Times" panose="02020603050405020304" pitchFamily="18" charset="0"/>
              </a:rPr>
              <a:t>TITOLO III</a:t>
            </a:r>
          </a:p>
          <a:p>
            <a:pPr algn="ctr"/>
            <a:r>
              <a:rPr lang="it-IT" sz="1300" b="1" i="1" dirty="0">
                <a:solidFill>
                  <a:srgbClr val="B41010"/>
                </a:solidFill>
                <a:latin typeface="Times" panose="02020603050405020304" pitchFamily="18" charset="0"/>
                <a:cs typeface="Times" panose="02020603050405020304" pitchFamily="18" charset="0"/>
              </a:rPr>
              <a:t>Classificazione delle aree delle strutture sanitarie (ai fini antincendio)</a:t>
            </a:r>
          </a:p>
        </p:txBody>
      </p:sp>
      <p:sp>
        <p:nvSpPr>
          <p:cNvPr id="7" name="Rettangolo 6">
            <a:extLst>
              <a:ext uri="{FF2B5EF4-FFF2-40B4-BE49-F238E27FC236}">
                <a16:creationId xmlns:a16="http://schemas.microsoft.com/office/drawing/2014/main" id="{D6C43FE2-27E7-6479-50A8-6536A7AF6B2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11" name="Stella a 10 punte 10">
            <a:extLst>
              <a:ext uri="{FF2B5EF4-FFF2-40B4-BE49-F238E27FC236}">
                <a16:creationId xmlns:a16="http://schemas.microsoft.com/office/drawing/2014/main" id="{CE29319D-49FA-4EEF-A954-0F3CC50E9079}"/>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800" dirty="0">
                <a:latin typeface="Comic Sans MS" panose="030F0702030302020204" pitchFamily="66" charset="0"/>
              </a:rPr>
              <a:t>DM 19.03. 2015</a:t>
            </a:r>
          </a:p>
        </p:txBody>
      </p:sp>
      <p:sp>
        <p:nvSpPr>
          <p:cNvPr id="4" name="PB">
            <a:extLst>
              <a:ext uri="{FF2B5EF4-FFF2-40B4-BE49-F238E27FC236}">
                <a16:creationId xmlns:a16="http://schemas.microsoft.com/office/drawing/2014/main" id="{26FB79ED-63E8-57FC-28A2-C241E01499DC}"/>
              </a:ext>
            </a:extLst>
          </p:cNvPr>
          <p:cNvSpPr/>
          <p:nvPr/>
        </p:nvSpPr>
        <p:spPr>
          <a:xfrm>
            <a:off x="0" y="6705600"/>
            <a:ext cx="165181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1879656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Rettangolo con angoli arrotondati 9">
            <a:extLst>
              <a:ext uri="{FF2B5EF4-FFF2-40B4-BE49-F238E27FC236}">
                <a16:creationId xmlns:a16="http://schemas.microsoft.com/office/drawing/2014/main" id="{704F94EA-DD2C-446F-84A1-C879D0E98BE8}"/>
              </a:ext>
            </a:extLst>
          </p:cNvPr>
          <p:cNvSpPr/>
          <p:nvPr/>
        </p:nvSpPr>
        <p:spPr>
          <a:xfrm>
            <a:off x="581025" y="997808"/>
            <a:ext cx="8001000" cy="4905584"/>
          </a:xfrm>
          <a:prstGeom prst="roundRect">
            <a:avLst/>
          </a:prstGeom>
          <a:solidFill>
            <a:schemeClr val="accent6">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a:solidFill>
                  <a:srgbClr val="A20E0E"/>
                </a:solidFill>
                <a:latin typeface="Times New Roman" panose="02020603050405020304" pitchFamily="18" charset="0"/>
                <a:cs typeface="Times New Roman" panose="02020603050405020304" pitchFamily="18" charset="0"/>
              </a:rPr>
              <a:t>TITOLO III</a:t>
            </a:r>
          </a:p>
          <a:p>
            <a:pPr algn="ctr"/>
            <a:r>
              <a:rPr lang="it-IT" b="1" i="1" dirty="0">
                <a:solidFill>
                  <a:srgbClr val="A20E0E"/>
                </a:solidFill>
                <a:latin typeface="Times New Roman" panose="02020603050405020304" pitchFamily="18" charset="0"/>
                <a:cs typeface="Times New Roman" panose="02020603050405020304" pitchFamily="18" charset="0"/>
              </a:rPr>
              <a:t>13.3 Termini, definizioni e tolleranze dimensionali</a:t>
            </a:r>
          </a:p>
          <a:p>
            <a:pPr algn="ctr"/>
            <a:endParaRPr lang="it-IT" b="1" i="1" dirty="0">
              <a:solidFill>
                <a:srgbClr val="A20E0E"/>
              </a:solidFill>
              <a:latin typeface="Times New Roman" panose="02020603050405020304" pitchFamily="18" charset="0"/>
              <a:cs typeface="Times New Roman" panose="02020603050405020304" pitchFamily="18" charset="0"/>
            </a:endParaRPr>
          </a:p>
          <a:p>
            <a:pPr marL="342900" indent="-342900" algn="just">
              <a:buAutoNum type="arabicPeriod"/>
            </a:pPr>
            <a:r>
              <a:rPr lang="it-IT" b="1" dirty="0">
                <a:solidFill>
                  <a:schemeClr val="tx1"/>
                </a:solidFill>
                <a:latin typeface="Times New Roman" panose="02020603050405020304" pitchFamily="18" charset="0"/>
                <a:cs typeface="Times New Roman" panose="02020603050405020304" pitchFamily="18" charset="0"/>
              </a:rPr>
              <a:t>Per le aree di tipo A ed E, salvo quanto diversamente previsto</a:t>
            </a:r>
            <a:r>
              <a:rPr lang="it-IT" dirty="0">
                <a:solidFill>
                  <a:schemeClr val="tx1"/>
                </a:solidFill>
                <a:latin typeface="Times New Roman" panose="02020603050405020304" pitchFamily="18" charset="0"/>
                <a:cs typeface="Times New Roman" panose="02020603050405020304" pitchFamily="18" charset="0"/>
              </a:rPr>
              <a:t> nella presente regola tecnica, </a:t>
            </a:r>
            <a:r>
              <a:rPr lang="it-IT" b="1" dirty="0">
                <a:solidFill>
                  <a:schemeClr val="tx1"/>
                </a:solidFill>
                <a:latin typeface="Times New Roman" panose="02020603050405020304" pitchFamily="18" charset="0"/>
                <a:cs typeface="Times New Roman" panose="02020603050405020304" pitchFamily="18" charset="0"/>
              </a:rPr>
              <a:t>si applicano</a:t>
            </a:r>
            <a:r>
              <a:rPr lang="it-IT" dirty="0">
                <a:solidFill>
                  <a:schemeClr val="tx1"/>
                </a:solidFill>
                <a:latin typeface="Times New Roman" panose="02020603050405020304" pitchFamily="18" charset="0"/>
                <a:cs typeface="Times New Roman" panose="02020603050405020304" pitchFamily="18" charset="0"/>
              </a:rPr>
              <a:t> le specifiche disposizioni di prevenzione incendi o, in mancanza di esse, </a:t>
            </a:r>
            <a:r>
              <a:rPr lang="it-IT" b="1" dirty="0">
                <a:solidFill>
                  <a:schemeClr val="tx1"/>
                </a:solidFill>
                <a:latin typeface="Times New Roman" panose="02020603050405020304" pitchFamily="18" charset="0"/>
                <a:cs typeface="Times New Roman" panose="02020603050405020304" pitchFamily="18" charset="0"/>
              </a:rPr>
              <a:t>i criteri tecnici generali di prevenzione incendi di cui</a:t>
            </a:r>
            <a:r>
              <a:rPr lang="it-IT" dirty="0">
                <a:solidFill>
                  <a:schemeClr val="tx1"/>
                </a:solidFill>
                <a:latin typeface="Times New Roman" panose="02020603050405020304" pitchFamily="18" charset="0"/>
                <a:cs typeface="Times New Roman" panose="02020603050405020304" pitchFamily="18" charset="0"/>
              </a:rPr>
              <a:t> </a:t>
            </a:r>
            <a:r>
              <a:rPr lang="it-IT" b="1" u="sng" dirty="0">
                <a:solidFill>
                  <a:srgbClr val="A20E0E"/>
                </a:solidFill>
                <a:latin typeface="Times New Roman" panose="02020603050405020304" pitchFamily="18" charset="0"/>
                <a:cs typeface="Times New Roman" panose="02020603050405020304" pitchFamily="18" charset="0"/>
              </a:rPr>
              <a:t>all’articolo 15 del decreto legislativo 8 marzo 2006, n. 139.</a:t>
            </a:r>
          </a:p>
          <a:p>
            <a:pPr marL="342900" indent="-342900" algn="just">
              <a:buAutoNum type="arabicPeriod"/>
            </a:pPr>
            <a:endParaRPr lang="it-IT" dirty="0">
              <a:solidFill>
                <a:schemeClr val="tx1"/>
              </a:solidFill>
              <a:latin typeface="Times New Roman" panose="02020603050405020304" pitchFamily="18" charset="0"/>
              <a:cs typeface="Times New Roman" panose="02020603050405020304" pitchFamily="18" charset="0"/>
            </a:endParaRPr>
          </a:p>
          <a:p>
            <a:pPr marL="342900" indent="-342900" algn="just">
              <a:buAutoNum type="arabicPeriod"/>
            </a:pPr>
            <a:r>
              <a:rPr lang="it-IT" b="1" dirty="0">
                <a:solidFill>
                  <a:schemeClr val="tx1"/>
                </a:solidFill>
                <a:latin typeface="Times New Roman" panose="02020603050405020304" pitchFamily="18" charset="0"/>
                <a:cs typeface="Times New Roman" panose="02020603050405020304" pitchFamily="18" charset="0"/>
              </a:rPr>
              <a:t>Per le aree di Tipo F, salvo quanto diversamente previsto</a:t>
            </a:r>
            <a:r>
              <a:rPr lang="it-IT" dirty="0">
                <a:solidFill>
                  <a:schemeClr val="tx1"/>
                </a:solidFill>
                <a:latin typeface="Times New Roman" panose="02020603050405020304" pitchFamily="18" charset="0"/>
                <a:cs typeface="Times New Roman" panose="02020603050405020304" pitchFamily="18" charset="0"/>
              </a:rPr>
              <a:t> nel presente Allegato, </a:t>
            </a:r>
            <a:r>
              <a:rPr lang="it-IT" b="1" dirty="0">
                <a:solidFill>
                  <a:schemeClr val="tx1"/>
                </a:solidFill>
                <a:latin typeface="Times New Roman" panose="02020603050405020304" pitchFamily="18" charset="0"/>
                <a:cs typeface="Times New Roman" panose="02020603050405020304" pitchFamily="18" charset="0"/>
              </a:rPr>
              <a:t>si applicano le misure di prevenzione e protezione antincendio</a:t>
            </a:r>
            <a:r>
              <a:rPr lang="it-IT" dirty="0">
                <a:solidFill>
                  <a:schemeClr val="tx1"/>
                </a:solidFill>
                <a:latin typeface="Times New Roman" panose="02020603050405020304" pitchFamily="18" charset="0"/>
                <a:cs typeface="Times New Roman" panose="02020603050405020304" pitchFamily="18" charset="0"/>
              </a:rPr>
              <a:t> derivanti dalla applicazione </a:t>
            </a:r>
            <a:r>
              <a:rPr lang="it-IT" b="1" u="sng" dirty="0">
                <a:solidFill>
                  <a:srgbClr val="A20E0E"/>
                </a:solidFill>
                <a:latin typeface="Times New Roman" panose="02020603050405020304" pitchFamily="18" charset="0"/>
                <a:cs typeface="Times New Roman" panose="02020603050405020304" pitchFamily="18" charset="0"/>
              </a:rPr>
              <a:t>dell’allegato I, lettera A, del decreto del Ministro dell’interno del 7 agosto 2012</a:t>
            </a:r>
            <a:r>
              <a:rPr lang="it-IT" dirty="0">
                <a:solidFill>
                  <a:schemeClr val="tx1"/>
                </a:solidFill>
                <a:latin typeface="Times New Roman" panose="02020603050405020304" pitchFamily="18" charset="0"/>
                <a:cs typeface="Times New Roman" panose="02020603050405020304" pitchFamily="18" charset="0"/>
              </a:rPr>
              <a:t> ed indicate nei provvedimenti autorizzativi di nulla osta per impiego di categoria A e B di sorgenti di radiazioni ionizzanti, ai sensi del </a:t>
            </a:r>
            <a:r>
              <a:rPr lang="it-IT" b="1" u="sng" dirty="0">
                <a:solidFill>
                  <a:srgbClr val="A20E0E"/>
                </a:solidFill>
                <a:latin typeface="Times New Roman" panose="02020603050405020304" pitchFamily="18" charset="0"/>
                <a:cs typeface="Times New Roman" panose="02020603050405020304" pitchFamily="18" charset="0"/>
              </a:rPr>
              <a:t>decreto legislativo 17 marzo 1995, n. 230, come integrato dal decreto legislativo 26 maggio 2000, n. 241</a:t>
            </a:r>
            <a:r>
              <a:rPr lang="it-IT" dirty="0">
                <a:solidFill>
                  <a:schemeClr val="tx1"/>
                </a:solidFill>
                <a:latin typeface="Times New Roman" panose="02020603050405020304" pitchFamily="18" charset="0"/>
                <a:cs typeface="Times New Roman" panose="02020603050405020304" pitchFamily="18" charset="0"/>
              </a:rPr>
              <a:t> e successive modificazioni.</a:t>
            </a:r>
          </a:p>
        </p:txBody>
      </p:sp>
      <p:sp>
        <p:nvSpPr>
          <p:cNvPr id="3" name="Rettangolo 2">
            <a:extLst>
              <a:ext uri="{FF2B5EF4-FFF2-40B4-BE49-F238E27FC236}">
                <a16:creationId xmlns:a16="http://schemas.microsoft.com/office/drawing/2014/main" id="{64EA68B8-A9E9-0461-7166-2A370806930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11" name="Stella a 10 punte 10">
            <a:extLst>
              <a:ext uri="{FF2B5EF4-FFF2-40B4-BE49-F238E27FC236}">
                <a16:creationId xmlns:a16="http://schemas.microsoft.com/office/drawing/2014/main" id="{105D5655-F86A-47CD-AAF9-5D9F0EFB6071}"/>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800" dirty="0">
                <a:latin typeface="Comic Sans MS" panose="030F0702030302020204" pitchFamily="66" charset="0"/>
              </a:rPr>
              <a:t>DM 19.03. 2015</a:t>
            </a:r>
          </a:p>
        </p:txBody>
      </p:sp>
      <p:sp>
        <p:nvSpPr>
          <p:cNvPr id="4" name="PB">
            <a:extLst>
              <a:ext uri="{FF2B5EF4-FFF2-40B4-BE49-F238E27FC236}">
                <a16:creationId xmlns:a16="http://schemas.microsoft.com/office/drawing/2014/main" id="{59A94BDE-31F9-BF1E-1882-B1CFF0B288C9}"/>
              </a:ext>
            </a:extLst>
          </p:cNvPr>
          <p:cNvSpPr/>
          <p:nvPr/>
        </p:nvSpPr>
        <p:spPr>
          <a:xfrm>
            <a:off x="0" y="6705600"/>
            <a:ext cx="171081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434808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Rettangolo con angoli arrotondati 9">
            <a:extLst>
              <a:ext uri="{FF2B5EF4-FFF2-40B4-BE49-F238E27FC236}">
                <a16:creationId xmlns:a16="http://schemas.microsoft.com/office/drawing/2014/main" id="{704F94EA-DD2C-446F-84A1-C879D0E98BE8}"/>
              </a:ext>
            </a:extLst>
          </p:cNvPr>
          <p:cNvSpPr/>
          <p:nvPr/>
        </p:nvSpPr>
        <p:spPr>
          <a:xfrm>
            <a:off x="581025" y="997808"/>
            <a:ext cx="8001000" cy="4905584"/>
          </a:xfrm>
          <a:prstGeom prst="roundRect">
            <a:avLst/>
          </a:prstGeom>
          <a:solidFill>
            <a:schemeClr val="accent6">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i="1" dirty="0">
                <a:solidFill>
                  <a:srgbClr val="A20E0E"/>
                </a:solidFill>
                <a:latin typeface="Times New Roman" panose="02020603050405020304" pitchFamily="18" charset="0"/>
                <a:cs typeface="Times New Roman" panose="02020603050405020304" pitchFamily="18" charset="0"/>
              </a:rPr>
              <a:t>Modalità di adeguamento</a:t>
            </a:r>
          </a:p>
          <a:p>
            <a:pPr algn="ctr"/>
            <a:endParaRPr lang="it-IT" b="1" i="1" dirty="0">
              <a:solidFill>
                <a:srgbClr val="A20E0E"/>
              </a:solidFill>
              <a:latin typeface="Times New Roman" panose="02020603050405020304" pitchFamily="18" charset="0"/>
              <a:cs typeface="Times New Roman" panose="02020603050405020304" pitchFamily="18" charset="0"/>
            </a:endParaRPr>
          </a:p>
          <a:p>
            <a:pPr marL="342900" indent="-342900" algn="just">
              <a:buAutoNum type="arabicPeriod"/>
            </a:pPr>
            <a:r>
              <a:rPr lang="it-IT" b="1" dirty="0">
                <a:solidFill>
                  <a:schemeClr val="tx1"/>
                </a:solidFill>
                <a:latin typeface="Times New Roman" panose="02020603050405020304" pitchFamily="18" charset="0"/>
                <a:cs typeface="Times New Roman" panose="02020603050405020304" pitchFamily="18" charset="0"/>
              </a:rPr>
              <a:t>Per le aree di tipo A ed E, salvo quanto diversamente previsto</a:t>
            </a:r>
            <a:r>
              <a:rPr lang="it-IT" dirty="0">
                <a:solidFill>
                  <a:schemeClr val="tx1"/>
                </a:solidFill>
                <a:latin typeface="Times New Roman" panose="02020603050405020304" pitchFamily="18" charset="0"/>
                <a:cs typeface="Times New Roman" panose="02020603050405020304" pitchFamily="18" charset="0"/>
              </a:rPr>
              <a:t> nella presente regola tecnica, </a:t>
            </a:r>
            <a:r>
              <a:rPr lang="it-IT" b="1" dirty="0">
                <a:solidFill>
                  <a:schemeClr val="tx1"/>
                </a:solidFill>
                <a:latin typeface="Times New Roman" panose="02020603050405020304" pitchFamily="18" charset="0"/>
                <a:cs typeface="Times New Roman" panose="02020603050405020304" pitchFamily="18" charset="0"/>
              </a:rPr>
              <a:t>si applicano</a:t>
            </a:r>
            <a:r>
              <a:rPr lang="it-IT" dirty="0">
                <a:solidFill>
                  <a:schemeClr val="tx1"/>
                </a:solidFill>
                <a:latin typeface="Times New Roman" panose="02020603050405020304" pitchFamily="18" charset="0"/>
                <a:cs typeface="Times New Roman" panose="02020603050405020304" pitchFamily="18" charset="0"/>
              </a:rPr>
              <a:t> le specifiche disposizioni di prevenzione incendi o, in mancanza di esse, </a:t>
            </a:r>
            <a:r>
              <a:rPr lang="it-IT" b="1" dirty="0">
                <a:solidFill>
                  <a:schemeClr val="tx1"/>
                </a:solidFill>
                <a:latin typeface="Times New Roman" panose="02020603050405020304" pitchFamily="18" charset="0"/>
                <a:cs typeface="Times New Roman" panose="02020603050405020304" pitchFamily="18" charset="0"/>
              </a:rPr>
              <a:t>i criteri tecnici generali di prevenzione incendi di cui</a:t>
            </a:r>
            <a:r>
              <a:rPr lang="it-IT" dirty="0">
                <a:solidFill>
                  <a:schemeClr val="tx1"/>
                </a:solidFill>
                <a:latin typeface="Times New Roman" panose="02020603050405020304" pitchFamily="18" charset="0"/>
                <a:cs typeface="Times New Roman" panose="02020603050405020304" pitchFamily="18" charset="0"/>
              </a:rPr>
              <a:t> </a:t>
            </a:r>
            <a:r>
              <a:rPr lang="it-IT" b="1" u="sng" dirty="0">
                <a:solidFill>
                  <a:srgbClr val="A20E0E"/>
                </a:solidFill>
                <a:latin typeface="Times New Roman" panose="02020603050405020304" pitchFamily="18" charset="0"/>
                <a:cs typeface="Times New Roman" panose="02020603050405020304" pitchFamily="18" charset="0"/>
              </a:rPr>
              <a:t>all’articolo 15 del decreto legislativo 8 marzo 2006, n. 139.</a:t>
            </a:r>
          </a:p>
          <a:p>
            <a:pPr marL="342900" indent="-342900" algn="just">
              <a:buAutoNum type="arabicPeriod"/>
            </a:pPr>
            <a:endParaRPr lang="it-IT" dirty="0">
              <a:solidFill>
                <a:schemeClr val="tx1"/>
              </a:solidFill>
              <a:latin typeface="Times New Roman" panose="02020603050405020304" pitchFamily="18" charset="0"/>
              <a:cs typeface="Times New Roman" panose="02020603050405020304" pitchFamily="18" charset="0"/>
            </a:endParaRPr>
          </a:p>
          <a:p>
            <a:pPr marL="342900" indent="-342900" algn="just">
              <a:buAutoNum type="arabicPeriod"/>
            </a:pPr>
            <a:r>
              <a:rPr lang="it-IT" b="1" dirty="0">
                <a:solidFill>
                  <a:schemeClr val="tx1"/>
                </a:solidFill>
                <a:latin typeface="Times New Roman" panose="02020603050405020304" pitchFamily="18" charset="0"/>
                <a:cs typeface="Times New Roman" panose="02020603050405020304" pitchFamily="18" charset="0"/>
              </a:rPr>
              <a:t>Per le aree di Tipo F, salvo quanto diversamente previsto</a:t>
            </a:r>
            <a:r>
              <a:rPr lang="it-IT" dirty="0">
                <a:solidFill>
                  <a:schemeClr val="tx1"/>
                </a:solidFill>
                <a:latin typeface="Times New Roman" panose="02020603050405020304" pitchFamily="18" charset="0"/>
                <a:cs typeface="Times New Roman" panose="02020603050405020304" pitchFamily="18" charset="0"/>
              </a:rPr>
              <a:t> nel presente Allegato, </a:t>
            </a:r>
            <a:r>
              <a:rPr lang="it-IT" b="1" dirty="0">
                <a:solidFill>
                  <a:schemeClr val="tx1"/>
                </a:solidFill>
                <a:latin typeface="Times New Roman" panose="02020603050405020304" pitchFamily="18" charset="0"/>
                <a:cs typeface="Times New Roman" panose="02020603050405020304" pitchFamily="18" charset="0"/>
              </a:rPr>
              <a:t>si applicano le misure di prevenzione e protezione antincendio</a:t>
            </a:r>
            <a:r>
              <a:rPr lang="it-IT" dirty="0">
                <a:solidFill>
                  <a:schemeClr val="tx1"/>
                </a:solidFill>
                <a:latin typeface="Times New Roman" panose="02020603050405020304" pitchFamily="18" charset="0"/>
                <a:cs typeface="Times New Roman" panose="02020603050405020304" pitchFamily="18" charset="0"/>
              </a:rPr>
              <a:t> derivanti dalla applicazione </a:t>
            </a:r>
            <a:r>
              <a:rPr lang="it-IT" b="1" u="sng" dirty="0">
                <a:solidFill>
                  <a:srgbClr val="A20E0E"/>
                </a:solidFill>
                <a:latin typeface="Times New Roman" panose="02020603050405020304" pitchFamily="18" charset="0"/>
                <a:cs typeface="Times New Roman" panose="02020603050405020304" pitchFamily="18" charset="0"/>
              </a:rPr>
              <a:t>dell’allegato I, lettera A, del decreto del Ministro dell’interno del 7 agosto 2012</a:t>
            </a:r>
            <a:r>
              <a:rPr lang="it-IT" dirty="0">
                <a:solidFill>
                  <a:schemeClr val="tx1"/>
                </a:solidFill>
                <a:latin typeface="Times New Roman" panose="02020603050405020304" pitchFamily="18" charset="0"/>
                <a:cs typeface="Times New Roman" panose="02020603050405020304" pitchFamily="18" charset="0"/>
              </a:rPr>
              <a:t> ed indicate nei provvedimenti autorizzativi di nulla osta per impiego di categoria A e B di sorgenti di radiazioni ionizzanti, ai sensi del </a:t>
            </a:r>
            <a:r>
              <a:rPr lang="it-IT" b="1" u="sng" dirty="0">
                <a:solidFill>
                  <a:srgbClr val="A20E0E"/>
                </a:solidFill>
                <a:latin typeface="Times New Roman" panose="02020603050405020304" pitchFamily="18" charset="0"/>
                <a:cs typeface="Times New Roman" panose="02020603050405020304" pitchFamily="18" charset="0"/>
              </a:rPr>
              <a:t>decreto legislativo 17 marzo 1995, n. 230, come integrato dal decreto legislativo 26 maggio 2000, n. 241</a:t>
            </a:r>
            <a:r>
              <a:rPr lang="it-IT" dirty="0">
                <a:solidFill>
                  <a:schemeClr val="tx1"/>
                </a:solidFill>
                <a:latin typeface="Times New Roman" panose="02020603050405020304" pitchFamily="18" charset="0"/>
                <a:cs typeface="Times New Roman" panose="02020603050405020304" pitchFamily="18" charset="0"/>
              </a:rPr>
              <a:t> e successive modificazioni.</a:t>
            </a:r>
          </a:p>
        </p:txBody>
      </p:sp>
      <p:sp>
        <p:nvSpPr>
          <p:cNvPr id="11" name="Stella a 10 punte 10">
            <a:extLst>
              <a:ext uri="{FF2B5EF4-FFF2-40B4-BE49-F238E27FC236}">
                <a16:creationId xmlns:a16="http://schemas.microsoft.com/office/drawing/2014/main" id="{105D5655-F86A-47CD-AAF9-5D9F0EFB6071}"/>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800" dirty="0">
                <a:latin typeface="Comic Sans MS" panose="030F0702030302020204" pitchFamily="66" charset="0"/>
              </a:rPr>
              <a:t>DM 19.03. 2015&gt;</a:t>
            </a:r>
          </a:p>
        </p:txBody>
      </p:sp>
      <p:sp>
        <p:nvSpPr>
          <p:cNvPr id="3" name="Rettangolo 2">
            <a:extLst>
              <a:ext uri="{FF2B5EF4-FFF2-40B4-BE49-F238E27FC236}">
                <a16:creationId xmlns:a16="http://schemas.microsoft.com/office/drawing/2014/main" id="{C7CAF5D1-E229-5E74-E0A5-343511ED214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DM 18 settembre 2002 – Struttura della RTT</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4" name="PB">
            <a:extLst>
              <a:ext uri="{FF2B5EF4-FFF2-40B4-BE49-F238E27FC236}">
                <a16:creationId xmlns:a16="http://schemas.microsoft.com/office/drawing/2014/main" id="{D67C6F5D-6A04-71FE-D71F-C6DC65B42B44}"/>
              </a:ext>
            </a:extLst>
          </p:cNvPr>
          <p:cNvSpPr/>
          <p:nvPr/>
        </p:nvSpPr>
        <p:spPr>
          <a:xfrm>
            <a:off x="0" y="6705600"/>
            <a:ext cx="176980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588271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4199B-DB46-2095-D065-737A2ECE6787}"/>
            </a:ext>
          </a:extLst>
        </p:cNvPr>
        <p:cNvGrpSpPr/>
        <p:nvPr/>
      </p:nvGrpSpPr>
      <p:grpSpPr>
        <a:xfrm>
          <a:off x="0" y="0"/>
          <a:ext cx="0" cy="0"/>
          <a:chOff x="0" y="0"/>
          <a:chExt cx="0" cy="0"/>
        </a:xfrm>
      </p:grpSpPr>
      <p:pic>
        <p:nvPicPr>
          <p:cNvPr id="1040" name="Picture 16" descr="Illustrazione di vettore di concetto astratto di ispezione antincendio. Allarme e rilevamento incendi, lista di controllo per l'ispezione di edifici, conformità ai requisiti, certificazione di sicurezza, metafora astratta dell'ispezione annuale.">
            <a:extLst>
              <a:ext uri="{FF2B5EF4-FFF2-40B4-BE49-F238E27FC236}">
                <a16:creationId xmlns:a16="http://schemas.microsoft.com/office/drawing/2014/main" id="{CBA908AD-C07E-8A4D-6940-69BAEC77335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822" y="5320081"/>
            <a:ext cx="1272633" cy="12726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omo che lavora sodo in stile piatto isolato sullo sfondo">
            <a:extLst>
              <a:ext uri="{FF2B5EF4-FFF2-40B4-BE49-F238E27FC236}">
                <a16:creationId xmlns:a16="http://schemas.microsoft.com/office/drawing/2014/main" id="{9F717436-F8DE-52BD-9E81-CFA77E286A1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5240" y="4990552"/>
            <a:ext cx="748656" cy="10773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ichiarazione legale. Avviso del tribunale, decisione del giudice, sistema giudiziario. Avvocato, avvocato che studia personaggio dei cartoni animati di carte.">
            <a:extLst>
              <a:ext uri="{FF2B5EF4-FFF2-40B4-BE49-F238E27FC236}">
                <a16:creationId xmlns:a16="http://schemas.microsoft.com/office/drawing/2014/main" id="{691C0413-38BA-D7CC-6AE0-0FD020D659C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860" y="1675959"/>
            <a:ext cx="1267825" cy="1267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zione del concetto del metodo Scrum">
            <a:extLst>
              <a:ext uri="{FF2B5EF4-FFF2-40B4-BE49-F238E27FC236}">
                <a16:creationId xmlns:a16="http://schemas.microsoft.com/office/drawing/2014/main" id="{DE7180BA-8165-5105-45EB-F1351FD6100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2993" y="5753548"/>
            <a:ext cx="1545978" cy="1029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enco vuoto di carta bianca nelle mani Illustrazione vettoriale">
            <a:extLst>
              <a:ext uri="{FF2B5EF4-FFF2-40B4-BE49-F238E27FC236}">
                <a16:creationId xmlns:a16="http://schemas.microsoft.com/office/drawing/2014/main" id="{E678BF4A-5224-7504-14CE-A617BEBF0A8D}"/>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1724" y="1809505"/>
            <a:ext cx="1058741" cy="10587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rsone che camminano e si siedono all'edificio dell'ospedale. Esterno di vetro della clinica della città. Illustrazione vettoriale piatto per assistenza medica, emergenza, architettura, concetto di assistenza sanitaria">
            <a:extLst>
              <a:ext uri="{FF2B5EF4-FFF2-40B4-BE49-F238E27FC236}">
                <a16:creationId xmlns:a16="http://schemas.microsoft.com/office/drawing/2014/main" id="{DD998E2B-7E74-D92C-35CD-47E5FB7B0BA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415" y="1540826"/>
            <a:ext cx="2147282" cy="13446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8" descr="cubi dell'alfabeto in legno con lettere a, b, c, illustrazione isolata del  vettore di colore 10204494 Arte vettoriale a Vecteezy">
            <a:extLst>
              <a:ext uri="{FF2B5EF4-FFF2-40B4-BE49-F238E27FC236}">
                <a16:creationId xmlns:a16="http://schemas.microsoft.com/office/drawing/2014/main" id="{E081F798-6043-13B4-893B-07B4D66F20C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1174" y="1961535"/>
            <a:ext cx="860458" cy="860458"/>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10">
            <a:extLst>
              <a:ext uri="{FF2B5EF4-FFF2-40B4-BE49-F238E27FC236}">
                <a16:creationId xmlns:a16="http://schemas.microsoft.com/office/drawing/2014/main" id="{36FA5263-2EA2-E1DF-4C3F-F0B044230C15}"/>
              </a:ext>
            </a:extLst>
          </p:cNvPr>
          <p:cNvSpPr/>
          <p:nvPr/>
        </p:nvSpPr>
        <p:spPr>
          <a:xfrm>
            <a:off x="3474746" y="3977640"/>
            <a:ext cx="3775789" cy="9807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Ovale 33">
            <a:extLst>
              <a:ext uri="{FF2B5EF4-FFF2-40B4-BE49-F238E27FC236}">
                <a16:creationId xmlns:a16="http://schemas.microsoft.com/office/drawing/2014/main" id="{80BC83E7-B3CD-55E2-63D3-92AB084B5D50}"/>
              </a:ext>
            </a:extLst>
          </p:cNvPr>
          <p:cNvSpPr/>
          <p:nvPr/>
        </p:nvSpPr>
        <p:spPr>
          <a:xfrm>
            <a:off x="246224" y="4885111"/>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marL="0" lvl="0" indent="0" algn="ctr" defTabSz="577850">
              <a:lnSpc>
                <a:spcPct val="90000"/>
              </a:lnSpc>
              <a:spcBef>
                <a:spcPct val="0"/>
              </a:spcBef>
              <a:spcAft>
                <a:spcPct val="35000"/>
              </a:spcAft>
              <a:buNone/>
            </a:pPr>
            <a:r>
              <a:rPr lang="it-IT" sz="1000" b="1" kern="1200" dirty="0">
                <a:solidFill>
                  <a:schemeClr val="tx1"/>
                </a:solidFill>
              </a:rPr>
              <a:t>DM 18.09.2002</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endParaRPr lang="it-IT" sz="1000" kern="1200" dirty="0">
              <a:solidFill>
                <a:schemeClr val="tx1"/>
              </a:solidFill>
            </a:endParaRPr>
          </a:p>
        </p:txBody>
      </p:sp>
      <p:cxnSp>
        <p:nvCxnSpPr>
          <p:cNvPr id="38" name="Connettore diritto 37">
            <a:extLst>
              <a:ext uri="{FF2B5EF4-FFF2-40B4-BE49-F238E27FC236}">
                <a16:creationId xmlns:a16="http://schemas.microsoft.com/office/drawing/2014/main" id="{501E6C7A-E238-E3FF-FFE3-FFC7CAD59A73}"/>
              </a:ext>
            </a:extLst>
          </p:cNvPr>
          <p:cNvCxnSpPr>
            <a:cxnSpLocks/>
          </p:cNvCxnSpPr>
          <p:nvPr/>
        </p:nvCxnSpPr>
        <p:spPr>
          <a:xfrm>
            <a:off x="720090" y="4526222"/>
            <a:ext cx="7518654" cy="9155"/>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1" name="Ovale 40">
            <a:extLst>
              <a:ext uri="{FF2B5EF4-FFF2-40B4-BE49-F238E27FC236}">
                <a16:creationId xmlns:a16="http://schemas.microsoft.com/office/drawing/2014/main" id="{0040ED7D-863B-9575-E082-8EB902E4A902}"/>
              </a:ext>
            </a:extLst>
          </p:cNvPr>
          <p:cNvSpPr/>
          <p:nvPr/>
        </p:nvSpPr>
        <p:spPr>
          <a:xfrm>
            <a:off x="639608" y="2632198"/>
            <a:ext cx="1583591" cy="1544290"/>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DPR 01.08.2011 n.151</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Regolamento Prevenzione Incendi</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(attività soggette al controllo del C.N.VV.F.)</a:t>
            </a:r>
            <a:endParaRPr lang="it-IT" sz="1000" kern="1200" dirty="0">
              <a:solidFill>
                <a:schemeClr val="tx1"/>
              </a:solidFill>
            </a:endParaRPr>
          </a:p>
        </p:txBody>
      </p:sp>
      <p:sp>
        <p:nvSpPr>
          <p:cNvPr id="44" name="Ovale 43">
            <a:extLst>
              <a:ext uri="{FF2B5EF4-FFF2-40B4-BE49-F238E27FC236}">
                <a16:creationId xmlns:a16="http://schemas.microsoft.com/office/drawing/2014/main" id="{2F0E8152-B43D-007F-979A-47E5C726B608}"/>
              </a:ext>
            </a:extLst>
          </p:cNvPr>
          <p:cNvSpPr/>
          <p:nvPr/>
        </p:nvSpPr>
        <p:spPr>
          <a:xfrm>
            <a:off x="2351547" y="2621949"/>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07.08.2012</a:t>
            </a:r>
          </a:p>
          <a:p>
            <a:pPr lvl="0" algn="ctr"/>
            <a:r>
              <a:rPr lang="it-IT" sz="1000" dirty="0">
                <a:solidFill>
                  <a:schemeClr val="tx1"/>
                </a:solidFill>
                <a:latin typeface="Times New Roman" panose="02020603050405020304" pitchFamily="18" charset="0"/>
                <a:cs typeface="Times New Roman" panose="02020603050405020304" pitchFamily="18" charset="0"/>
              </a:rPr>
              <a:t>Modalità di presentazione delle istanze di Prevenzione Incendi</a:t>
            </a:r>
            <a:endParaRPr lang="it-IT" sz="1000" dirty="0">
              <a:solidFill>
                <a:schemeClr val="tx1"/>
              </a:solidFill>
            </a:endParaRPr>
          </a:p>
        </p:txBody>
      </p:sp>
      <p:sp>
        <p:nvSpPr>
          <p:cNvPr id="45" name="Ovale 44">
            <a:extLst>
              <a:ext uri="{FF2B5EF4-FFF2-40B4-BE49-F238E27FC236}">
                <a16:creationId xmlns:a16="http://schemas.microsoft.com/office/drawing/2014/main" id="{975ACFDD-D519-5781-40A8-8D4A2CB3AA6C}"/>
              </a:ext>
            </a:extLst>
          </p:cNvPr>
          <p:cNvSpPr/>
          <p:nvPr/>
        </p:nvSpPr>
        <p:spPr>
          <a:xfrm>
            <a:off x="3114211" y="4870773"/>
            <a:ext cx="1844131" cy="1820893"/>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panose="02020603050405020304" pitchFamily="18" charset="0"/>
                <a:cs typeface="Times" panose="02020603050405020304" pitchFamily="18" charset="0"/>
              </a:rPr>
              <a:t>L 08.11.2012, n.189 </a:t>
            </a:r>
            <a:r>
              <a:rPr lang="it-IT" sz="1000" b="1" dirty="0">
                <a:solidFill>
                  <a:schemeClr val="tx1"/>
                </a:solidFill>
                <a:latin typeface="Times New Roman" panose="02020603050405020304" pitchFamily="18" charset="0"/>
                <a:cs typeface="Times New Roman" panose="02020603050405020304" pitchFamily="18" charset="0"/>
              </a:rPr>
              <a:t>«Legge Balduzzi»</a:t>
            </a:r>
          </a:p>
          <a:p>
            <a:pPr lvl="0" algn="ctr"/>
            <a:r>
              <a:rPr lang="it-IT" sz="1000" dirty="0">
                <a:solidFill>
                  <a:schemeClr val="tx1"/>
                </a:solidFill>
                <a:latin typeface="Times New Roman" panose="02020603050405020304" pitchFamily="18" charset="0"/>
                <a:cs typeface="Times New Roman" panose="02020603050405020304" pitchFamily="18" charset="0"/>
              </a:rPr>
              <a:t>Art.6 comma 2: affronta la problematica del mancato adeguamento delle strutture sanitarie al DM 18.09.2002</a:t>
            </a:r>
            <a:endParaRPr lang="it-IT" sz="1000" dirty="0">
              <a:solidFill>
                <a:schemeClr val="tx1"/>
              </a:solidFill>
            </a:endParaRPr>
          </a:p>
        </p:txBody>
      </p:sp>
      <p:sp>
        <p:nvSpPr>
          <p:cNvPr id="46" name="Ovale 45">
            <a:extLst>
              <a:ext uri="{FF2B5EF4-FFF2-40B4-BE49-F238E27FC236}">
                <a16:creationId xmlns:a16="http://schemas.microsoft.com/office/drawing/2014/main" id="{9788A9D7-C344-B814-DC8A-8B40C48CB04A}"/>
              </a:ext>
            </a:extLst>
          </p:cNvPr>
          <p:cNvSpPr/>
          <p:nvPr/>
        </p:nvSpPr>
        <p:spPr>
          <a:xfrm>
            <a:off x="4180877" y="258174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03.08.2015</a:t>
            </a:r>
          </a:p>
          <a:p>
            <a:pPr lvl="0" algn="ctr"/>
            <a:r>
              <a:rPr lang="it-IT" sz="1000" dirty="0">
                <a:solidFill>
                  <a:schemeClr val="tx1"/>
                </a:solidFill>
                <a:latin typeface="Times New Roman" panose="02020603050405020304" pitchFamily="18" charset="0"/>
                <a:cs typeface="Times New Roman" panose="02020603050405020304" pitchFamily="18" charset="0"/>
              </a:rPr>
              <a:t>Norme Tecniche di prevenzione incendi</a:t>
            </a:r>
          </a:p>
          <a:p>
            <a:pPr lvl="0" algn="ctr"/>
            <a:r>
              <a:rPr lang="it-IT" sz="1000" dirty="0">
                <a:solidFill>
                  <a:schemeClr val="tx1"/>
                </a:solidFill>
                <a:latin typeface="Times New Roman" panose="02020603050405020304" pitchFamily="18" charset="0"/>
                <a:cs typeface="Times New Roman" panose="02020603050405020304" pitchFamily="18" charset="0"/>
              </a:rPr>
              <a:t>(Codice di Prevenzione Incendi)</a:t>
            </a:r>
            <a:endParaRPr lang="it-IT" sz="1000" dirty="0">
              <a:solidFill>
                <a:schemeClr val="tx1"/>
              </a:solidFill>
            </a:endParaRPr>
          </a:p>
        </p:txBody>
      </p:sp>
      <p:sp>
        <p:nvSpPr>
          <p:cNvPr id="47" name="Ovale 46">
            <a:extLst>
              <a:ext uri="{FF2B5EF4-FFF2-40B4-BE49-F238E27FC236}">
                <a16:creationId xmlns:a16="http://schemas.microsoft.com/office/drawing/2014/main" id="{3BC8F05A-8FD3-BC44-CF93-576D202A440C}"/>
              </a:ext>
            </a:extLst>
          </p:cNvPr>
          <p:cNvSpPr/>
          <p:nvPr/>
        </p:nvSpPr>
        <p:spPr>
          <a:xfrm>
            <a:off x="5272847"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19.03.2015</a:t>
            </a:r>
          </a:p>
          <a:p>
            <a:pPr lvl="0" algn="ctr"/>
            <a:r>
              <a:rPr lang="it-IT" sz="1000" dirty="0">
                <a:solidFill>
                  <a:schemeClr val="tx1"/>
                </a:solidFill>
                <a:latin typeface="Times New Roman" panose="02020603050405020304" pitchFamily="18" charset="0"/>
                <a:cs typeface="Times New Roman" panose="02020603050405020304" pitchFamily="18" charset="0"/>
              </a:rPr>
              <a:t>Aggiornamento </a:t>
            </a:r>
          </a:p>
          <a:p>
            <a:pPr lvl="0" algn="ctr"/>
            <a:r>
              <a:rPr lang="it-IT" sz="1000" dirty="0">
                <a:solidFill>
                  <a:schemeClr val="tx1"/>
                </a:solidFill>
                <a:latin typeface="Times New Roman" panose="02020603050405020304" pitchFamily="18" charset="0"/>
                <a:cs typeface="Times New Roman" panose="02020603050405020304" pitchFamily="18" charset="0"/>
              </a:rPr>
              <a:t>DM 18 settembre 2002</a:t>
            </a:r>
          </a:p>
        </p:txBody>
      </p:sp>
      <p:sp>
        <p:nvSpPr>
          <p:cNvPr id="48" name="Ovale 47">
            <a:extLst>
              <a:ext uri="{FF2B5EF4-FFF2-40B4-BE49-F238E27FC236}">
                <a16:creationId xmlns:a16="http://schemas.microsoft.com/office/drawing/2014/main" id="{49E4DA0B-B976-4115-AB24-90B403F61682}"/>
              </a:ext>
            </a:extLst>
          </p:cNvPr>
          <p:cNvSpPr/>
          <p:nvPr/>
        </p:nvSpPr>
        <p:spPr>
          <a:xfrm>
            <a:off x="6145586" y="264418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29.03.2021</a:t>
            </a:r>
          </a:p>
          <a:p>
            <a:pPr lvl="0" algn="ctr"/>
            <a:r>
              <a:rPr lang="it-IT" sz="1000" dirty="0">
                <a:solidFill>
                  <a:schemeClr val="tx1"/>
                </a:solidFill>
                <a:latin typeface="Times New Roman" panose="02020603050405020304" pitchFamily="18" charset="0"/>
                <a:cs typeface="Times New Roman" panose="02020603050405020304" pitchFamily="18" charset="0"/>
              </a:rPr>
              <a:t>Integrazione della "SEZIONE V" del Codice di Prevenzione Incendi con RTV 11 – "Strutture Sanitarie"</a:t>
            </a:r>
          </a:p>
        </p:txBody>
      </p:sp>
      <p:sp>
        <p:nvSpPr>
          <p:cNvPr id="49" name="Ovale 48">
            <a:extLst>
              <a:ext uri="{FF2B5EF4-FFF2-40B4-BE49-F238E27FC236}">
                <a16:creationId xmlns:a16="http://schemas.microsoft.com/office/drawing/2014/main" id="{9E570C6C-22CA-4E61-10E7-7A9F5720A45A}"/>
              </a:ext>
            </a:extLst>
          </p:cNvPr>
          <p:cNvSpPr/>
          <p:nvPr/>
        </p:nvSpPr>
        <p:spPr>
          <a:xfrm>
            <a:off x="7006352"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DL n.198 2022 </a:t>
            </a:r>
            <a:endParaRPr lang="it-IT" sz="1000" b="1" dirty="0">
              <a:solidFill>
                <a:schemeClr val="tx1"/>
              </a:solidFill>
            </a:endParaRPr>
          </a:p>
          <a:p>
            <a:pPr lvl="0" algn="ctr"/>
            <a:r>
              <a:rPr lang="it-IT" sz="1000" dirty="0">
                <a:solidFill>
                  <a:schemeClr val="tx1"/>
                </a:solidFill>
                <a:latin typeface="Times New Roman" panose="02020603050405020304" pitchFamily="18" charset="0"/>
                <a:cs typeface="Times New Roman" panose="02020603050405020304" pitchFamily="18" charset="0"/>
              </a:rPr>
              <a:t>Decreto Milleproroghe</a:t>
            </a:r>
          </a:p>
          <a:p>
            <a:pPr lvl="0" algn="ctr"/>
            <a:r>
              <a:rPr lang="it-IT" sz="1000" dirty="0">
                <a:solidFill>
                  <a:schemeClr val="tx1"/>
                </a:solidFill>
                <a:latin typeface="Times New Roman" panose="02020603050405020304" pitchFamily="18" charset="0"/>
                <a:cs typeface="Times New Roman" panose="02020603050405020304" pitchFamily="18" charset="0"/>
              </a:rPr>
              <a:t> proroga di tre anni una serie di termini per l’adeguamento antincendio delle strutture sanitarie</a:t>
            </a:r>
          </a:p>
        </p:txBody>
      </p:sp>
      <p:cxnSp>
        <p:nvCxnSpPr>
          <p:cNvPr id="55" name="Connettore diritto 54">
            <a:extLst>
              <a:ext uri="{FF2B5EF4-FFF2-40B4-BE49-F238E27FC236}">
                <a16:creationId xmlns:a16="http://schemas.microsoft.com/office/drawing/2014/main" id="{3A4E4CF1-49D4-ADD4-4611-9E57D1C4EC94}"/>
              </a:ext>
            </a:extLst>
          </p:cNvPr>
          <p:cNvCxnSpPr/>
          <p:nvPr/>
        </p:nvCxnSpPr>
        <p:spPr>
          <a:xfrm>
            <a:off x="1038020" y="452622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Connettore diritto 55">
            <a:extLst>
              <a:ext uri="{FF2B5EF4-FFF2-40B4-BE49-F238E27FC236}">
                <a16:creationId xmlns:a16="http://schemas.microsoft.com/office/drawing/2014/main" id="{EF8D9143-083A-F3CE-A745-3098E7BBDA3D}"/>
              </a:ext>
            </a:extLst>
          </p:cNvPr>
          <p:cNvCxnSpPr/>
          <p:nvPr/>
        </p:nvCxnSpPr>
        <p:spPr>
          <a:xfrm>
            <a:off x="1437308" y="417093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Connettore diritto 56">
            <a:extLst>
              <a:ext uri="{FF2B5EF4-FFF2-40B4-BE49-F238E27FC236}">
                <a16:creationId xmlns:a16="http://schemas.microsoft.com/office/drawing/2014/main" id="{ABA51AB6-E7F6-DFEA-D5E7-85E913F22C62}"/>
              </a:ext>
            </a:extLst>
          </p:cNvPr>
          <p:cNvCxnSpPr/>
          <p:nvPr/>
        </p:nvCxnSpPr>
        <p:spPr>
          <a:xfrm>
            <a:off x="3143343"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nettore diritto 57">
            <a:extLst>
              <a:ext uri="{FF2B5EF4-FFF2-40B4-BE49-F238E27FC236}">
                <a16:creationId xmlns:a16="http://schemas.microsoft.com/office/drawing/2014/main" id="{C09D7C89-681B-5CCD-4E10-98F087773548}"/>
              </a:ext>
            </a:extLst>
          </p:cNvPr>
          <p:cNvCxnSpPr/>
          <p:nvPr/>
        </p:nvCxnSpPr>
        <p:spPr>
          <a:xfrm>
            <a:off x="4036276" y="4506328"/>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ttore diritto 58">
            <a:extLst>
              <a:ext uri="{FF2B5EF4-FFF2-40B4-BE49-F238E27FC236}">
                <a16:creationId xmlns:a16="http://schemas.microsoft.com/office/drawing/2014/main" id="{2426D8DB-63F7-005F-7930-2ED919D077B9}"/>
              </a:ext>
            </a:extLst>
          </p:cNvPr>
          <p:cNvCxnSpPr/>
          <p:nvPr/>
        </p:nvCxnSpPr>
        <p:spPr>
          <a:xfrm>
            <a:off x="4983631" y="4141883"/>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Connettore diritto 59">
            <a:extLst>
              <a:ext uri="{FF2B5EF4-FFF2-40B4-BE49-F238E27FC236}">
                <a16:creationId xmlns:a16="http://schemas.microsoft.com/office/drawing/2014/main" id="{9F215214-4942-B127-DF09-69436326721A}"/>
              </a:ext>
            </a:extLst>
          </p:cNvPr>
          <p:cNvCxnSpPr/>
          <p:nvPr/>
        </p:nvCxnSpPr>
        <p:spPr>
          <a:xfrm>
            <a:off x="6064643" y="450261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Connettore diritto 60">
            <a:extLst>
              <a:ext uri="{FF2B5EF4-FFF2-40B4-BE49-F238E27FC236}">
                <a16:creationId xmlns:a16="http://schemas.microsoft.com/office/drawing/2014/main" id="{5F7BCD4C-F8F3-EC39-081C-079BAE726903}"/>
              </a:ext>
            </a:extLst>
          </p:cNvPr>
          <p:cNvCxnSpPr/>
          <p:nvPr/>
        </p:nvCxnSpPr>
        <p:spPr>
          <a:xfrm>
            <a:off x="6948225"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ttore diritto 61">
            <a:extLst>
              <a:ext uri="{FF2B5EF4-FFF2-40B4-BE49-F238E27FC236}">
                <a16:creationId xmlns:a16="http://schemas.microsoft.com/office/drawing/2014/main" id="{9D7A156F-C99A-F77D-E825-083DFFCE6570}"/>
              </a:ext>
            </a:extLst>
          </p:cNvPr>
          <p:cNvCxnSpPr/>
          <p:nvPr/>
        </p:nvCxnSpPr>
        <p:spPr>
          <a:xfrm>
            <a:off x="7798148" y="4328825"/>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itolo 1">
            <a:extLst>
              <a:ext uri="{FF2B5EF4-FFF2-40B4-BE49-F238E27FC236}">
                <a16:creationId xmlns:a16="http://schemas.microsoft.com/office/drawing/2014/main" id="{ABDBA444-0E99-52C8-82CE-951BFAA9C23C}"/>
              </a:ext>
            </a:extLst>
          </p:cNvPr>
          <p:cNvSpPr>
            <a:spLocks noGrp="1"/>
          </p:cNvSpPr>
          <p:nvPr>
            <p:ph type="title"/>
          </p:nvPr>
        </p:nvSpPr>
        <p:spPr>
          <a:xfrm>
            <a:off x="628650" y="730180"/>
            <a:ext cx="7886700" cy="988637"/>
          </a:xfrm>
          <a:solidFill>
            <a:srgbClr val="A20E0E"/>
          </a:solidFill>
        </p:spPr>
        <p:txBody>
          <a:bodyPr anchor="ctr" anchorCtr="1">
            <a:noAutofit/>
          </a:bodyPr>
          <a:lstStyle/>
          <a:p>
            <a:pPr algn="ctr"/>
            <a:br>
              <a:rPr lang="it-IT" sz="2800" dirty="0">
                <a:solidFill>
                  <a:schemeClr val="bg1"/>
                </a:solidFill>
                <a:latin typeface="Times New Roman" panose="02020603050405020304" pitchFamily="18" charset="0"/>
                <a:cs typeface="Times New Roman" panose="02020603050405020304" pitchFamily="18" charset="0"/>
              </a:rPr>
            </a:br>
            <a:r>
              <a:rPr lang="it-IT" sz="2800" dirty="0">
                <a:solidFill>
                  <a:schemeClr val="bg1"/>
                </a:solidFill>
                <a:latin typeface="Times New Roman" panose="02020603050405020304" pitchFamily="18" charset="0"/>
                <a:cs typeface="Times New Roman" panose="02020603050405020304" pitchFamily="18" charset="0"/>
              </a:rPr>
              <a:t>DM 19 marzo 2019</a:t>
            </a:r>
            <a:br>
              <a:rPr lang="it-IT" sz="1800" dirty="0">
                <a:solidFill>
                  <a:schemeClr val="bg1"/>
                </a:solidFill>
                <a:latin typeface="Times New Roman" panose="02020603050405020304" pitchFamily="18" charset="0"/>
                <a:cs typeface="Times New Roman" panose="02020603050405020304" pitchFamily="18" charset="0"/>
              </a:rPr>
            </a:br>
            <a:r>
              <a:rPr lang="it-IT" sz="1400" dirty="0">
                <a:solidFill>
                  <a:schemeClr val="bg1"/>
                </a:solidFill>
                <a:latin typeface="Times New Roman" panose="02020603050405020304" pitchFamily="18" charset="0"/>
                <a:cs typeface="Times New Roman" panose="02020603050405020304" pitchFamily="18" charset="0"/>
              </a:rPr>
              <a:t>Aggiornamento della regola tecnica di prevenzione incendi per la progettazione, la costruzione e l’esercizio delle strutture sanitarie pubbliche e private di cui al decreto 18 settembre 2002</a:t>
            </a:r>
            <a:br>
              <a:rPr lang="it-IT" sz="1600" dirty="0">
                <a:solidFill>
                  <a:schemeClr val="bg1"/>
                </a:solidFill>
                <a:latin typeface="Times New Roman" panose="02020603050405020304" pitchFamily="18" charset="0"/>
                <a:cs typeface="Times New Roman" panose="02020603050405020304" pitchFamily="18" charset="0"/>
              </a:rPr>
            </a:br>
            <a:br>
              <a:rPr lang="it-IT" sz="1800" dirty="0">
                <a:solidFill>
                  <a:schemeClr val="bg1"/>
                </a:solidFill>
                <a:latin typeface="Times New Roman" panose="02020603050405020304" pitchFamily="18" charset="0"/>
                <a:cs typeface="Times New Roman" panose="02020603050405020304" pitchFamily="18" charset="0"/>
              </a:rPr>
            </a:br>
            <a:endParaRPr lang="it-IT" sz="1800" dirty="0">
              <a:solidFill>
                <a:schemeClr val="bg1"/>
              </a:solidFill>
              <a:latin typeface="Times New Roman" panose="02020603050405020304" pitchFamily="18" charset="0"/>
              <a:cs typeface="Times New Roman" panose="02020603050405020304" pitchFamily="18" charset="0"/>
            </a:endParaRPr>
          </a:p>
        </p:txBody>
      </p:sp>
      <p:pic>
        <p:nvPicPr>
          <p:cNvPr id="13" name="Picture 36" descr="File:MinisteroInterno.svg">
            <a:extLst>
              <a:ext uri="{FF2B5EF4-FFF2-40B4-BE49-F238E27FC236}">
                <a16:creationId xmlns:a16="http://schemas.microsoft.com/office/drawing/2014/main" id="{03971FB6-6B4E-0474-5E3C-B48BCC6E645A}"/>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3412" y="269260"/>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ile:Logo del Corpo Nazionale dei Vigili del Fuoco.svg - Wikipedia">
            <a:extLst>
              <a:ext uri="{FF2B5EF4-FFF2-40B4-BE49-F238E27FC236}">
                <a16:creationId xmlns:a16="http://schemas.microsoft.com/office/drawing/2014/main" id="{DC12AACC-2E53-0B6E-92E1-CF82E1AB560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1362" y="230232"/>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a:extLst>
              <a:ext uri="{FF2B5EF4-FFF2-40B4-BE49-F238E27FC236}">
                <a16:creationId xmlns:a16="http://schemas.microsoft.com/office/drawing/2014/main" id="{3541C7A7-5FBA-4813-2F50-8B09170D17A5}"/>
              </a:ext>
            </a:extLst>
          </p:cNvPr>
          <p:cNvSpPr txBox="1"/>
          <p:nvPr/>
        </p:nvSpPr>
        <p:spPr>
          <a:xfrm>
            <a:off x="2409824" y="355574"/>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8" name="Ovale 17">
            <a:extLst>
              <a:ext uri="{FF2B5EF4-FFF2-40B4-BE49-F238E27FC236}">
                <a16:creationId xmlns:a16="http://schemas.microsoft.com/office/drawing/2014/main" id="{6BFA6FBB-1251-C67A-C692-1F9652518217}"/>
              </a:ext>
            </a:extLst>
          </p:cNvPr>
          <p:cNvSpPr/>
          <p:nvPr/>
        </p:nvSpPr>
        <p:spPr>
          <a:xfrm>
            <a:off x="5272847" y="4879868"/>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3" name="PB">
            <a:extLst>
              <a:ext uri="{FF2B5EF4-FFF2-40B4-BE49-F238E27FC236}">
                <a16:creationId xmlns:a16="http://schemas.microsoft.com/office/drawing/2014/main" id="{A07D5ACF-27A6-D473-B47F-5E54DE184C0F}"/>
              </a:ext>
            </a:extLst>
          </p:cNvPr>
          <p:cNvSpPr/>
          <p:nvPr/>
        </p:nvSpPr>
        <p:spPr>
          <a:xfrm>
            <a:off x="0" y="6705600"/>
            <a:ext cx="182880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81384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 name="Rettangolo 1">
            <a:extLst>
              <a:ext uri="{FF2B5EF4-FFF2-40B4-BE49-F238E27FC236}">
                <a16:creationId xmlns:a16="http://schemas.microsoft.com/office/drawing/2014/main" id="{E35E5A0C-AB11-4C16-88B7-FFFF736AADC8}"/>
              </a:ext>
            </a:extLst>
          </p:cNvPr>
          <p:cNvSpPr/>
          <p:nvPr/>
        </p:nvSpPr>
        <p:spPr>
          <a:xfrm>
            <a:off x="578786" y="997808"/>
            <a:ext cx="7986430" cy="369332"/>
          </a:xfrm>
          <a:prstGeom prst="rect">
            <a:avLst/>
          </a:prstGeom>
        </p:spPr>
        <p:txBody>
          <a:bodyPr wrap="square">
            <a:spAutoFit/>
          </a:bodyPr>
          <a:lstStyle/>
          <a:p>
            <a:r>
              <a:rPr lang="it-IT" b="1" dirty="0"/>
              <a:t>Quali sono le strutture sanitarie pubbliche e private soggette al D.M. 19.03.2015 ?</a:t>
            </a:r>
          </a:p>
        </p:txBody>
      </p:sp>
      <p:sp>
        <p:nvSpPr>
          <p:cNvPr id="7" name="Rettangolo 6">
            <a:extLst>
              <a:ext uri="{FF2B5EF4-FFF2-40B4-BE49-F238E27FC236}">
                <a16:creationId xmlns:a16="http://schemas.microsoft.com/office/drawing/2014/main" id="{731D9887-5EC9-4123-A28D-B7F9A67600BA}"/>
              </a:ext>
            </a:extLst>
          </p:cNvPr>
          <p:cNvSpPr/>
          <p:nvPr/>
        </p:nvSpPr>
        <p:spPr>
          <a:xfrm>
            <a:off x="578785" y="1367140"/>
            <a:ext cx="7986429" cy="830997"/>
          </a:xfrm>
          <a:prstGeom prst="rect">
            <a:avLst/>
          </a:prstGeom>
        </p:spPr>
        <p:txBody>
          <a:bodyPr wrap="square">
            <a:spAutoFit/>
          </a:bodyPr>
          <a:lstStyle/>
          <a:p>
            <a:pPr algn="just"/>
            <a:r>
              <a:rPr lang="it-IT" sz="1600" dirty="0"/>
              <a:t>Quelle classificate sulla base di quanto riportato all'art. 4 del decreto del  Presidente della Repubblica 14 gennaio 1997 (</a:t>
            </a:r>
            <a:r>
              <a:rPr lang="it-IT" sz="1600" b="1" dirty="0">
                <a:solidFill>
                  <a:schemeClr val="bg2">
                    <a:lumMod val="50000"/>
                  </a:schemeClr>
                </a:solidFill>
              </a:rPr>
              <a:t>supplemento ordinario alla Gazzetta  Ufficiale n. 42 del 20 febbraio 1997</a:t>
            </a:r>
            <a:r>
              <a:rPr lang="it-IT" sz="1600" dirty="0"/>
              <a:t>) in relazione alla tipologia delle prestazioni  erogate:</a:t>
            </a:r>
          </a:p>
        </p:txBody>
      </p:sp>
      <p:sp>
        <p:nvSpPr>
          <p:cNvPr id="10" name="Rettangolo con angoli arrotondati 9">
            <a:extLst>
              <a:ext uri="{FF2B5EF4-FFF2-40B4-BE49-F238E27FC236}">
                <a16:creationId xmlns:a16="http://schemas.microsoft.com/office/drawing/2014/main" id="{03CBE6D8-0A92-13D3-1082-013ED815163C}"/>
              </a:ext>
            </a:extLst>
          </p:cNvPr>
          <p:cNvSpPr/>
          <p:nvPr/>
        </p:nvSpPr>
        <p:spPr>
          <a:xfrm>
            <a:off x="648340" y="2348886"/>
            <a:ext cx="3670126" cy="2373913"/>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it-IT" b="1" i="1" dirty="0">
                <a:solidFill>
                  <a:schemeClr val="tx1"/>
                </a:solidFill>
                <a:latin typeface="Times" panose="02020603050405020304" pitchFamily="18" charset="0"/>
                <a:cs typeface="Times" panose="02020603050405020304" pitchFamily="18" charset="0"/>
              </a:rPr>
              <a:t>a) </a:t>
            </a:r>
            <a:r>
              <a:rPr lang="it-IT" sz="1800" b="1" i="1" dirty="0">
                <a:solidFill>
                  <a:schemeClr val="tx1"/>
                </a:solidFill>
                <a:latin typeface="Times" panose="02020603050405020304" pitchFamily="18" charset="0"/>
                <a:cs typeface="Times" panose="02020603050405020304" pitchFamily="18" charset="0"/>
              </a:rPr>
              <a:t>ricovero ospedaliero a ciclo continuativo e/o diurno</a:t>
            </a:r>
            <a:endParaRPr lang="it-IT" sz="1800" b="1" i="1" u="none" strike="noStrike" dirty="0">
              <a:solidFill>
                <a:schemeClr val="tx1"/>
              </a:solidFill>
              <a:effectLst/>
              <a:latin typeface="Times" panose="02020603050405020304" pitchFamily="18" charset="0"/>
              <a:cs typeface="Times" panose="02020603050405020304" pitchFamily="18" charset="0"/>
            </a:endParaRPr>
          </a:p>
        </p:txBody>
      </p:sp>
      <p:sp>
        <p:nvSpPr>
          <p:cNvPr id="11" name="Rettangolo con angoli arrotondati 10">
            <a:extLst>
              <a:ext uri="{FF2B5EF4-FFF2-40B4-BE49-F238E27FC236}">
                <a16:creationId xmlns:a16="http://schemas.microsoft.com/office/drawing/2014/main" id="{71DFABDA-AFC5-D351-DFC7-6B22FFC1A9FB}"/>
              </a:ext>
            </a:extLst>
          </p:cNvPr>
          <p:cNvSpPr/>
          <p:nvPr/>
        </p:nvSpPr>
        <p:spPr>
          <a:xfrm>
            <a:off x="4921379" y="2345450"/>
            <a:ext cx="3670126" cy="245850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it-IT" b="1" i="1" dirty="0">
                <a:solidFill>
                  <a:schemeClr val="tx1"/>
                </a:solidFill>
                <a:latin typeface="Times" panose="02020603050405020304" pitchFamily="18" charset="0"/>
                <a:cs typeface="Times" panose="02020603050405020304" pitchFamily="18" charset="0"/>
              </a:rPr>
              <a:t>b) </a:t>
            </a:r>
            <a:r>
              <a:rPr lang="it-IT" sz="1800" b="1" i="1" dirty="0">
                <a:solidFill>
                  <a:schemeClr val="tx1"/>
                </a:solidFill>
                <a:latin typeface="Times" panose="02020603050405020304" pitchFamily="18" charset="0"/>
                <a:cs typeface="Times" panose="02020603050405020304" pitchFamily="18" charset="0"/>
              </a:rPr>
              <a:t>regime residenziale a ciclo continuativo e/o diurno</a:t>
            </a:r>
            <a:endParaRPr lang="it-IT" sz="1800" b="1" i="1" u="none" strike="noStrike" dirty="0">
              <a:solidFill>
                <a:schemeClr val="tx1"/>
              </a:solidFill>
              <a:effectLst/>
              <a:latin typeface="Times" panose="02020603050405020304" pitchFamily="18" charset="0"/>
              <a:cs typeface="Times" panose="02020603050405020304" pitchFamily="18" charset="0"/>
            </a:endParaRPr>
          </a:p>
        </p:txBody>
      </p:sp>
      <p:pic>
        <p:nvPicPr>
          <p:cNvPr id="12" name="Picture 18" descr="Insegne orizzontali isometriche della casa di cura">
            <a:extLst>
              <a:ext uri="{FF2B5EF4-FFF2-40B4-BE49-F238E27FC236}">
                <a16:creationId xmlns:a16="http://schemas.microsoft.com/office/drawing/2014/main" id="{F3297C2C-1E10-1A21-0CCF-B12A605D09A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50175" b="-1"/>
          <a:stretch/>
        </p:blipFill>
        <p:spPr bwMode="auto">
          <a:xfrm>
            <a:off x="852659" y="3101600"/>
            <a:ext cx="3261487" cy="1373250"/>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8" descr="Insegne orizzontali isometriche della casa di cura">
            <a:extLst>
              <a:ext uri="{FF2B5EF4-FFF2-40B4-BE49-F238E27FC236}">
                <a16:creationId xmlns:a16="http://schemas.microsoft.com/office/drawing/2014/main" id="{661E461F-F9F2-698E-4232-6104B09A4DE0}"/>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50174"/>
          <a:stretch/>
        </p:blipFill>
        <p:spPr bwMode="auto">
          <a:xfrm>
            <a:off x="5138383" y="3124785"/>
            <a:ext cx="3261487" cy="1373250"/>
          </a:xfrm>
          <a:prstGeom prst="rect">
            <a:avLst/>
          </a:prstGeom>
          <a:noFill/>
          <a:extLst>
            <a:ext uri="{909E8E84-426E-40DD-AFC4-6F175D3DCCD1}">
              <a14:hiddenFill xmlns:a14="http://schemas.microsoft.com/office/drawing/2010/main">
                <a:solidFill>
                  <a:srgbClr val="FFFFFF"/>
                </a:solidFill>
              </a14:hiddenFill>
            </a:ext>
          </a:extLst>
        </p:spPr>
      </p:pic>
      <p:sp>
        <p:nvSpPr>
          <p:cNvPr id="8" name="Rettangolo con angoli arrotondati 7">
            <a:extLst>
              <a:ext uri="{FF2B5EF4-FFF2-40B4-BE49-F238E27FC236}">
                <a16:creationId xmlns:a16="http://schemas.microsoft.com/office/drawing/2014/main" id="{9593A4D8-6D48-E588-C58C-87B60BE4ED5A}"/>
              </a:ext>
            </a:extLst>
          </p:cNvPr>
          <p:cNvSpPr/>
          <p:nvPr/>
        </p:nvSpPr>
        <p:spPr>
          <a:xfrm>
            <a:off x="2470718" y="4261605"/>
            <a:ext cx="3899816" cy="2458509"/>
          </a:xfrm>
          <a:prstGeom prst="roundRect">
            <a:avLst/>
          </a:prstGeom>
          <a:solidFill>
            <a:schemeClr val="accent5">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it-IT" sz="1500" b="1" i="1" dirty="0">
                <a:solidFill>
                  <a:schemeClr val="tx1"/>
                </a:solidFill>
                <a:latin typeface="Times" panose="02020603050405020304" pitchFamily="18" charset="0"/>
                <a:cs typeface="Times" panose="02020603050405020304" pitchFamily="18" charset="0"/>
              </a:rPr>
              <a:t>c) assistenza specialistica in regime ambulatoriale, ivi comprese quelle riabilitative, di diagnostica strumentale e di laboratorio</a:t>
            </a:r>
            <a:endParaRPr lang="it-IT" sz="1500" b="1" i="1" u="none" strike="noStrike" dirty="0">
              <a:solidFill>
                <a:schemeClr val="tx1"/>
              </a:solidFill>
              <a:effectLst/>
              <a:latin typeface="Times" panose="02020603050405020304" pitchFamily="18" charset="0"/>
              <a:cs typeface="Times" panose="02020603050405020304" pitchFamily="18" charset="0"/>
            </a:endParaRPr>
          </a:p>
        </p:txBody>
      </p:sp>
      <p:pic>
        <p:nvPicPr>
          <p:cNvPr id="16" name="Picture 20" descr="Intestazione dell'esame medico">
            <a:extLst>
              <a:ext uri="{FF2B5EF4-FFF2-40B4-BE49-F238E27FC236}">
                <a16:creationId xmlns:a16="http://schemas.microsoft.com/office/drawing/2014/main" id="{615C1F44-4058-C850-C4E0-F33DAF173E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677738" y="5333724"/>
            <a:ext cx="3485775" cy="1158212"/>
          </a:xfrm>
          <a:prstGeom prst="rect">
            <a:avLst/>
          </a:prstGeom>
          <a:noFill/>
          <a:extLst>
            <a:ext uri="{909E8E84-426E-40DD-AFC4-6F175D3DCCD1}">
              <a14:hiddenFill xmlns:a14="http://schemas.microsoft.com/office/drawing/2010/main">
                <a:solidFill>
                  <a:srgbClr val="FFFFFF"/>
                </a:solidFill>
              </a14:hiddenFill>
            </a:ext>
          </a:extLst>
        </p:spPr>
      </p:pic>
      <p:sp>
        <p:nvSpPr>
          <p:cNvPr id="6" name="PB">
            <a:extLst>
              <a:ext uri="{FF2B5EF4-FFF2-40B4-BE49-F238E27FC236}">
                <a16:creationId xmlns:a16="http://schemas.microsoft.com/office/drawing/2014/main" id="{FF4E977A-5B22-0DF4-DFEB-88069D2E4786}"/>
              </a:ext>
            </a:extLst>
          </p:cNvPr>
          <p:cNvSpPr/>
          <p:nvPr/>
        </p:nvSpPr>
        <p:spPr>
          <a:xfrm>
            <a:off x="0" y="6705600"/>
            <a:ext cx="188779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0221123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1" name="Rettangolo 10">
            <a:extLst>
              <a:ext uri="{FF2B5EF4-FFF2-40B4-BE49-F238E27FC236}">
                <a16:creationId xmlns:a16="http://schemas.microsoft.com/office/drawing/2014/main" id="{FA13CF74-C2AC-4940-B4BC-66EFE6FA003D}"/>
              </a:ext>
            </a:extLst>
          </p:cNvPr>
          <p:cNvSpPr/>
          <p:nvPr/>
        </p:nvSpPr>
        <p:spPr>
          <a:xfrm>
            <a:off x="315025" y="1123235"/>
            <a:ext cx="8513949" cy="369332"/>
          </a:xfrm>
          <a:prstGeom prst="rect">
            <a:avLst/>
          </a:prstGeom>
        </p:spPr>
        <p:txBody>
          <a:bodyPr wrap="square">
            <a:spAutoFit/>
          </a:bodyPr>
          <a:lstStyle/>
          <a:p>
            <a:pPr algn="just"/>
            <a:r>
              <a:rPr lang="it-IT" b="1" dirty="0">
                <a:solidFill>
                  <a:srgbClr val="C00000"/>
                </a:solidFill>
                <a:latin typeface="Times New Roman" panose="02020603050405020304" pitchFamily="18" charset="0"/>
                <a:cs typeface="Times New Roman" panose="02020603050405020304" pitchFamily="18" charset="0"/>
              </a:rPr>
              <a:t>Quali altre </a:t>
            </a:r>
            <a:r>
              <a:rPr lang="it-IT" b="1" u="sng" dirty="0">
                <a:solidFill>
                  <a:srgbClr val="C00000"/>
                </a:solidFill>
                <a:latin typeface="Times New Roman" panose="02020603050405020304" pitchFamily="18" charset="0"/>
                <a:cs typeface="Times New Roman" panose="02020603050405020304" pitchFamily="18" charset="0"/>
              </a:rPr>
              <a:t>strutture sanitarie</a:t>
            </a:r>
            <a:r>
              <a:rPr lang="it-IT" b="1" dirty="0">
                <a:solidFill>
                  <a:srgbClr val="C00000"/>
                </a:solidFill>
                <a:latin typeface="Times New Roman" panose="02020603050405020304" pitchFamily="18" charset="0"/>
                <a:cs typeface="Times New Roman" panose="02020603050405020304" pitchFamily="18" charset="0"/>
              </a:rPr>
              <a:t> pubbliche e private sono soggette al D.M. 19.03.2015 ?</a:t>
            </a:r>
          </a:p>
        </p:txBody>
      </p:sp>
      <p:sp>
        <p:nvSpPr>
          <p:cNvPr id="13" name="Rettangolo 12">
            <a:extLst>
              <a:ext uri="{FF2B5EF4-FFF2-40B4-BE49-F238E27FC236}">
                <a16:creationId xmlns:a16="http://schemas.microsoft.com/office/drawing/2014/main" id="{A3617530-241E-45F8-BA29-C5B1DBDFD122}"/>
              </a:ext>
            </a:extLst>
          </p:cNvPr>
          <p:cNvSpPr/>
          <p:nvPr/>
        </p:nvSpPr>
        <p:spPr>
          <a:xfrm>
            <a:off x="401450" y="2159321"/>
            <a:ext cx="4889353" cy="2862322"/>
          </a:xfrm>
          <a:prstGeom prst="rect">
            <a:avLst/>
          </a:prstGeom>
        </p:spPr>
        <p:txBody>
          <a:bodyPr wrap="square">
            <a:spAutoFit/>
          </a:bodyPr>
          <a:lstStyle/>
          <a:p>
            <a:pPr marL="342900" indent="-342900" algn="just">
              <a:buAutoNum type="arabicPeriod"/>
            </a:pPr>
            <a:r>
              <a:rPr lang="it-IT" b="1" dirty="0">
                <a:solidFill>
                  <a:schemeClr val="accent1">
                    <a:lumMod val="50000"/>
                  </a:schemeClr>
                </a:solidFill>
              </a:rPr>
              <a:t>Case di riposo</a:t>
            </a:r>
          </a:p>
          <a:p>
            <a:pPr marL="342900" indent="-342900" algn="just">
              <a:buAutoNum type="arabicPeriod"/>
            </a:pPr>
            <a:endParaRPr lang="it-IT" b="1" dirty="0">
              <a:solidFill>
                <a:schemeClr val="accent1">
                  <a:lumMod val="50000"/>
                </a:schemeClr>
              </a:solidFill>
            </a:endParaRPr>
          </a:p>
          <a:p>
            <a:pPr marL="342900" indent="-342900" algn="just">
              <a:buAutoNum type="arabicPeriod"/>
            </a:pPr>
            <a:r>
              <a:rPr lang="it-IT" b="1" dirty="0">
                <a:solidFill>
                  <a:schemeClr val="accent1">
                    <a:lumMod val="50000"/>
                  </a:schemeClr>
                </a:solidFill>
              </a:rPr>
              <a:t>Attività odontoiatriche mono-specialistiche</a:t>
            </a:r>
          </a:p>
          <a:p>
            <a:pPr marL="342900" indent="-342900" algn="just">
              <a:buAutoNum type="arabicPeriod"/>
            </a:pPr>
            <a:endParaRPr lang="it-IT" b="1" dirty="0">
              <a:solidFill>
                <a:schemeClr val="accent1">
                  <a:lumMod val="50000"/>
                </a:schemeClr>
              </a:solidFill>
            </a:endParaRPr>
          </a:p>
          <a:p>
            <a:pPr marL="342900" indent="-342900" algn="just">
              <a:buAutoNum type="arabicPeriod"/>
            </a:pPr>
            <a:r>
              <a:rPr lang="it-IT" b="1" dirty="0">
                <a:solidFill>
                  <a:schemeClr val="accent1">
                    <a:lumMod val="50000"/>
                  </a:schemeClr>
                </a:solidFill>
              </a:rPr>
              <a:t>Le strutture che erogano prestazioni di assistenza sanitaria non specialistica in regime ambulatoriale (ambulatori di medicina di base e/o ambulatori pediatrici di base ecc.)</a:t>
            </a:r>
          </a:p>
          <a:p>
            <a:pPr marL="342900" indent="-342900" algn="just">
              <a:buAutoNum type="arabicPeriod"/>
            </a:pPr>
            <a:endParaRPr lang="it-IT" b="1" dirty="0">
              <a:solidFill>
                <a:schemeClr val="accent1">
                  <a:lumMod val="50000"/>
                </a:schemeClr>
              </a:solidFill>
            </a:endParaRPr>
          </a:p>
          <a:p>
            <a:pPr marL="342900" indent="-342900" algn="just">
              <a:buAutoNum type="arabicPeriod"/>
            </a:pPr>
            <a:r>
              <a:rPr lang="it-IT" b="1" dirty="0">
                <a:solidFill>
                  <a:schemeClr val="accent1">
                    <a:lumMod val="50000"/>
                  </a:schemeClr>
                </a:solidFill>
              </a:rPr>
              <a:t>Le strutture dedicate all’assistenza dei disabili</a:t>
            </a:r>
          </a:p>
        </p:txBody>
      </p:sp>
      <p:sp>
        <p:nvSpPr>
          <p:cNvPr id="12" name="Rettangolo 11">
            <a:extLst>
              <a:ext uri="{FF2B5EF4-FFF2-40B4-BE49-F238E27FC236}">
                <a16:creationId xmlns:a16="http://schemas.microsoft.com/office/drawing/2014/main" id="{F0C72473-D9AC-4CFA-BF8A-9457F6666556}"/>
              </a:ext>
            </a:extLst>
          </p:cNvPr>
          <p:cNvSpPr/>
          <p:nvPr/>
        </p:nvSpPr>
        <p:spPr>
          <a:xfrm>
            <a:off x="6784975" y="1962815"/>
            <a:ext cx="1955187"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3600" b="1" cap="none" spc="0" dirty="0">
                <a:ln/>
                <a:solidFill>
                  <a:srgbClr val="00B050"/>
                </a:solidFill>
                <a:effectLst/>
              </a:rPr>
              <a:t>sì/</a:t>
            </a:r>
            <a:r>
              <a:rPr lang="it-IT" sz="3600" b="1" dirty="0">
                <a:ln/>
                <a:solidFill>
                  <a:srgbClr val="FF0000"/>
                </a:solidFill>
              </a:rPr>
              <a:t>no</a:t>
            </a:r>
          </a:p>
        </p:txBody>
      </p:sp>
      <p:sp>
        <p:nvSpPr>
          <p:cNvPr id="17" name="Rettangolo 16">
            <a:extLst>
              <a:ext uri="{FF2B5EF4-FFF2-40B4-BE49-F238E27FC236}">
                <a16:creationId xmlns:a16="http://schemas.microsoft.com/office/drawing/2014/main" id="{7E9D4048-92BF-4320-9A23-7F7B930BB617}"/>
              </a:ext>
            </a:extLst>
          </p:cNvPr>
          <p:cNvSpPr/>
          <p:nvPr/>
        </p:nvSpPr>
        <p:spPr>
          <a:xfrm>
            <a:off x="6878955" y="2583559"/>
            <a:ext cx="167225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3600" b="1" dirty="0">
                <a:ln/>
                <a:solidFill>
                  <a:srgbClr val="00B050"/>
                </a:solidFill>
              </a:rPr>
              <a:t>sì</a:t>
            </a:r>
            <a:endParaRPr lang="it-IT" sz="3600" b="1" cap="none" spc="0" dirty="0">
              <a:ln/>
              <a:solidFill>
                <a:srgbClr val="FF0000"/>
              </a:solidFill>
              <a:effectLst/>
            </a:endParaRPr>
          </a:p>
        </p:txBody>
      </p:sp>
      <p:sp>
        <p:nvSpPr>
          <p:cNvPr id="18" name="Rettangolo 17">
            <a:extLst>
              <a:ext uri="{FF2B5EF4-FFF2-40B4-BE49-F238E27FC236}">
                <a16:creationId xmlns:a16="http://schemas.microsoft.com/office/drawing/2014/main" id="{16905E6F-44FD-49B6-9A0C-3B3816BAC945}"/>
              </a:ext>
            </a:extLst>
          </p:cNvPr>
          <p:cNvSpPr/>
          <p:nvPr/>
        </p:nvSpPr>
        <p:spPr>
          <a:xfrm>
            <a:off x="6931500" y="3375147"/>
            <a:ext cx="167225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3600" b="1" dirty="0">
                <a:ln/>
                <a:solidFill>
                  <a:srgbClr val="FF0000"/>
                </a:solidFill>
              </a:rPr>
              <a:t>no</a:t>
            </a:r>
            <a:endParaRPr lang="it-IT" sz="3600" b="1" cap="none" spc="0" dirty="0">
              <a:ln/>
              <a:solidFill>
                <a:srgbClr val="FF0000"/>
              </a:solidFill>
              <a:effectLst/>
            </a:endParaRPr>
          </a:p>
        </p:txBody>
      </p:sp>
      <p:sp>
        <p:nvSpPr>
          <p:cNvPr id="19" name="Rettangolo 18">
            <a:extLst>
              <a:ext uri="{FF2B5EF4-FFF2-40B4-BE49-F238E27FC236}">
                <a16:creationId xmlns:a16="http://schemas.microsoft.com/office/drawing/2014/main" id="{35D89699-1589-472D-A591-0E71A1716B12}"/>
              </a:ext>
            </a:extLst>
          </p:cNvPr>
          <p:cNvSpPr/>
          <p:nvPr/>
        </p:nvSpPr>
        <p:spPr>
          <a:xfrm>
            <a:off x="6926441" y="4361637"/>
            <a:ext cx="1672253" cy="646331"/>
          </a:xfrm>
          <a:prstGeom prst="rect">
            <a:avLst/>
          </a:prstGeom>
          <a:noFill/>
        </p:spPr>
        <p:txBody>
          <a:bodyPr wrap="square" lIns="91440" tIns="45720" rIns="91440" bIns="45720">
            <a:spAutoFit/>
            <a:scene3d>
              <a:camera prst="orthographicFront"/>
              <a:lightRig rig="harsh" dir="t"/>
            </a:scene3d>
            <a:sp3d extrusionH="57150" prstMaterial="matte">
              <a:bevelT w="63500" h="12700" prst="angle"/>
              <a:contourClr>
                <a:schemeClr val="bg1">
                  <a:lumMod val="65000"/>
                </a:schemeClr>
              </a:contourClr>
            </a:sp3d>
          </a:bodyPr>
          <a:lstStyle/>
          <a:p>
            <a:pPr algn="ctr"/>
            <a:r>
              <a:rPr lang="it-IT" sz="3600" b="1" dirty="0">
                <a:ln/>
                <a:solidFill>
                  <a:srgbClr val="FF0000"/>
                </a:solidFill>
              </a:rPr>
              <a:t>no</a:t>
            </a:r>
            <a:endParaRPr lang="it-IT" sz="3600" b="1" cap="none" spc="0" dirty="0">
              <a:ln/>
              <a:solidFill>
                <a:srgbClr val="FF0000"/>
              </a:solidFill>
              <a:effectLst/>
            </a:endParaRPr>
          </a:p>
        </p:txBody>
      </p:sp>
      <p:sp>
        <p:nvSpPr>
          <p:cNvPr id="22" name="Freccia a destra 21">
            <a:extLst>
              <a:ext uri="{FF2B5EF4-FFF2-40B4-BE49-F238E27FC236}">
                <a16:creationId xmlns:a16="http://schemas.microsoft.com/office/drawing/2014/main" id="{F4FD253D-EAB2-407F-8E9D-43C571C87D6D}"/>
              </a:ext>
            </a:extLst>
          </p:cNvPr>
          <p:cNvSpPr/>
          <p:nvPr/>
        </p:nvSpPr>
        <p:spPr>
          <a:xfrm>
            <a:off x="5290803" y="2840826"/>
            <a:ext cx="1695355" cy="236451"/>
          </a:xfrm>
          <a:prstGeom prst="rightArrow">
            <a:avLst/>
          </a:prstGeom>
          <a:solidFill>
            <a:srgbClr val="20386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6" name="Freccia a destra 25">
            <a:extLst>
              <a:ext uri="{FF2B5EF4-FFF2-40B4-BE49-F238E27FC236}">
                <a16:creationId xmlns:a16="http://schemas.microsoft.com/office/drawing/2014/main" id="{93459227-F48D-438A-8085-0EC5250E7392}"/>
              </a:ext>
            </a:extLst>
          </p:cNvPr>
          <p:cNvSpPr/>
          <p:nvPr/>
        </p:nvSpPr>
        <p:spPr>
          <a:xfrm>
            <a:off x="5290803" y="3624462"/>
            <a:ext cx="1695355" cy="236451"/>
          </a:xfrm>
          <a:prstGeom prst="rightArrow">
            <a:avLst/>
          </a:prstGeom>
          <a:solidFill>
            <a:srgbClr val="20386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7" name="Freccia a destra 26">
            <a:extLst>
              <a:ext uri="{FF2B5EF4-FFF2-40B4-BE49-F238E27FC236}">
                <a16:creationId xmlns:a16="http://schemas.microsoft.com/office/drawing/2014/main" id="{D8BF40A5-F113-4F00-8FB4-8AFF70E584DE}"/>
              </a:ext>
            </a:extLst>
          </p:cNvPr>
          <p:cNvSpPr/>
          <p:nvPr/>
        </p:nvSpPr>
        <p:spPr>
          <a:xfrm>
            <a:off x="5290803" y="4566576"/>
            <a:ext cx="1695355" cy="236451"/>
          </a:xfrm>
          <a:prstGeom prst="rightArrow">
            <a:avLst/>
          </a:prstGeom>
          <a:solidFill>
            <a:srgbClr val="20386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8" name="Freccia a destra 27">
            <a:extLst>
              <a:ext uri="{FF2B5EF4-FFF2-40B4-BE49-F238E27FC236}">
                <a16:creationId xmlns:a16="http://schemas.microsoft.com/office/drawing/2014/main" id="{A798D864-67B0-4512-A5FB-A03B42E62FFD}"/>
              </a:ext>
            </a:extLst>
          </p:cNvPr>
          <p:cNvSpPr/>
          <p:nvPr/>
        </p:nvSpPr>
        <p:spPr>
          <a:xfrm>
            <a:off x="2617695" y="2249013"/>
            <a:ext cx="4368464" cy="236451"/>
          </a:xfrm>
          <a:prstGeom prst="rightArrow">
            <a:avLst/>
          </a:prstGeom>
          <a:solidFill>
            <a:srgbClr val="203864"/>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3" name="Rettangolo 2">
            <a:extLst>
              <a:ext uri="{FF2B5EF4-FFF2-40B4-BE49-F238E27FC236}">
                <a16:creationId xmlns:a16="http://schemas.microsoft.com/office/drawing/2014/main" id="{28D18711-5BC5-2E49-559C-7DF6AA9EFB9A}"/>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4" name="PB">
            <a:extLst>
              <a:ext uri="{FF2B5EF4-FFF2-40B4-BE49-F238E27FC236}">
                <a16:creationId xmlns:a16="http://schemas.microsoft.com/office/drawing/2014/main" id="{3038E5B8-FC85-0546-0AAF-1AC724ED03E7}"/>
              </a:ext>
            </a:extLst>
          </p:cNvPr>
          <p:cNvSpPr/>
          <p:nvPr/>
        </p:nvSpPr>
        <p:spPr>
          <a:xfrm>
            <a:off x="0" y="6705600"/>
            <a:ext cx="194678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4651839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Segnaposto contenuto 7">
            <a:extLst>
              <a:ext uri="{FF2B5EF4-FFF2-40B4-BE49-F238E27FC236}">
                <a16:creationId xmlns:a16="http://schemas.microsoft.com/office/drawing/2014/main" id="{7EFDF0DD-FBFF-43FB-A75A-A3CA5F2DB0AD}"/>
              </a:ext>
            </a:extLst>
          </p:cNvPr>
          <p:cNvSpPr>
            <a:spLocks noGrp="1"/>
          </p:cNvSpPr>
          <p:nvPr>
            <p:ph idx="1"/>
          </p:nvPr>
        </p:nvSpPr>
        <p:spPr>
          <a:xfrm>
            <a:off x="628213" y="1180133"/>
            <a:ext cx="7886700" cy="5179155"/>
          </a:xfrm>
        </p:spPr>
        <p:txBody>
          <a:bodyPr>
            <a:noAutofit/>
          </a:bodyPr>
          <a:lstStyle/>
          <a:p>
            <a:pPr marL="0" indent="0" algn="just">
              <a:lnSpc>
                <a:spcPct val="160000"/>
              </a:lnSpc>
              <a:buNone/>
            </a:pPr>
            <a:r>
              <a:rPr lang="it-IT" sz="1600" b="1" spc="-5" dirty="0">
                <a:latin typeface="Times New Roman" panose="02020603050405020304" pitchFamily="18" charset="0"/>
                <a:cs typeface="Times New Roman" panose="02020603050405020304" pitchFamily="18" charset="0"/>
              </a:rPr>
              <a:t>Le case </a:t>
            </a:r>
            <a:r>
              <a:rPr lang="it-IT" sz="1600" b="1" dirty="0">
                <a:latin typeface="Times New Roman" panose="02020603050405020304" pitchFamily="18" charset="0"/>
                <a:cs typeface="Times New Roman" panose="02020603050405020304" pitchFamily="18" charset="0"/>
              </a:rPr>
              <a:t>di </a:t>
            </a:r>
            <a:r>
              <a:rPr lang="it-IT" sz="1600" b="1" spc="-5" dirty="0">
                <a:latin typeface="Times New Roman" panose="02020603050405020304" pitchFamily="18" charset="0"/>
                <a:cs typeface="Times New Roman" panose="02020603050405020304" pitchFamily="18" charset="0"/>
              </a:rPr>
              <a:t>riposo per </a:t>
            </a:r>
            <a:r>
              <a:rPr lang="it-IT" sz="1600" b="1" dirty="0">
                <a:latin typeface="Times New Roman" panose="02020603050405020304" pitchFamily="18" charset="0"/>
                <a:cs typeface="Times New Roman" panose="02020603050405020304" pitchFamily="18" charset="0"/>
              </a:rPr>
              <a:t>anziani: </a:t>
            </a:r>
          </a:p>
          <a:p>
            <a:pPr marL="0" indent="0" algn="just">
              <a:lnSpc>
                <a:spcPct val="160000"/>
              </a:lnSpc>
              <a:buNone/>
            </a:pPr>
            <a:r>
              <a:rPr lang="it-IT" sz="1600" dirty="0">
                <a:latin typeface="Times New Roman" panose="02020603050405020304" pitchFamily="18" charset="0"/>
                <a:cs typeface="Times New Roman" panose="02020603050405020304" pitchFamily="18" charset="0"/>
              </a:rPr>
              <a:t>le </a:t>
            </a:r>
            <a:r>
              <a:rPr lang="it-IT" sz="1600" spc="-10" dirty="0">
                <a:latin typeface="Times New Roman" panose="02020603050405020304" pitchFamily="18" charset="0"/>
                <a:cs typeface="Times New Roman" panose="02020603050405020304" pitchFamily="18" charset="0"/>
              </a:rPr>
              <a:t>strutture </a:t>
            </a:r>
            <a:r>
              <a:rPr lang="it-IT" sz="1600" dirty="0">
                <a:latin typeface="Times New Roman" panose="02020603050405020304" pitchFamily="18" charset="0"/>
                <a:cs typeface="Times New Roman" panose="02020603050405020304" pitchFamily="18" charset="0"/>
              </a:rPr>
              <a:t>a </a:t>
            </a:r>
            <a:r>
              <a:rPr lang="it-IT" sz="1600" spc="-15" dirty="0">
                <a:latin typeface="Times New Roman" panose="02020603050405020304" pitchFamily="18" charset="0"/>
                <a:cs typeface="Times New Roman" panose="02020603050405020304" pitchFamily="18" charset="0"/>
              </a:rPr>
              <a:t>carattere </a:t>
            </a:r>
            <a:r>
              <a:rPr lang="it-IT" sz="1600" dirty="0">
                <a:latin typeface="Times New Roman" panose="02020603050405020304" pitchFamily="18" charset="0"/>
                <a:cs typeface="Times New Roman" panose="02020603050405020304" pitchFamily="18" charset="0"/>
              </a:rPr>
              <a:t>residenziale </a:t>
            </a:r>
            <a:r>
              <a:rPr lang="it-IT" sz="1600" b="1" dirty="0">
                <a:latin typeface="Times New Roman" panose="02020603050405020304" pitchFamily="18" charset="0"/>
                <a:cs typeface="Times New Roman" panose="02020603050405020304" pitchFamily="18" charset="0"/>
              </a:rPr>
              <a:t>che </a:t>
            </a:r>
            <a:r>
              <a:rPr lang="it-IT" sz="1600" b="1" spc="-5" dirty="0">
                <a:latin typeface="Times New Roman" panose="02020603050405020304" pitchFamily="18" charset="0"/>
                <a:cs typeface="Times New Roman" panose="02020603050405020304" pitchFamily="18" charset="0"/>
              </a:rPr>
              <a:t>forniscono </a:t>
            </a:r>
            <a:r>
              <a:rPr lang="it-IT" sz="1600" b="1" dirty="0">
                <a:latin typeface="Times New Roman" panose="02020603050405020304" pitchFamily="18" charset="0"/>
                <a:cs typeface="Times New Roman" panose="02020603050405020304" pitchFamily="18" charset="0"/>
              </a:rPr>
              <a:t>ad </a:t>
            </a:r>
            <a:r>
              <a:rPr lang="it-IT" sz="1600" b="1" i="1" u="heavy" spc="-5" dirty="0">
                <a:uFill>
                  <a:solidFill>
                    <a:srgbClr val="1D293D"/>
                  </a:solidFill>
                </a:uFill>
                <a:latin typeface="Times New Roman" panose="02020603050405020304" pitchFamily="18" charset="0"/>
                <a:cs typeface="Times New Roman" panose="02020603050405020304" pitchFamily="18" charset="0"/>
              </a:rPr>
              <a:t>ospiti autosufficienti </a:t>
            </a:r>
            <a:r>
              <a:rPr lang="it-IT" sz="1600" b="1" spc="-5" dirty="0">
                <a:latin typeface="Times New Roman" panose="02020603050405020304" pitchFamily="18" charset="0"/>
                <a:cs typeface="Times New Roman" panose="02020603050405020304" pitchFamily="18" charset="0"/>
              </a:rPr>
              <a:t>prestazioni </a:t>
            </a:r>
            <a:r>
              <a:rPr lang="it-IT" sz="1600" b="1" spc="-10" dirty="0">
                <a:latin typeface="Times New Roman" panose="02020603050405020304" pitchFamily="18" charset="0"/>
                <a:cs typeface="Times New Roman" panose="02020603050405020304" pitchFamily="18" charset="0"/>
              </a:rPr>
              <a:t>di  </a:t>
            </a:r>
            <a:r>
              <a:rPr lang="it-IT" sz="1600" b="1" dirty="0">
                <a:latin typeface="Times New Roman" panose="02020603050405020304" pitchFamily="18" charset="0"/>
                <a:cs typeface="Times New Roman" panose="02020603050405020304" pitchFamily="18" charset="0"/>
              </a:rPr>
              <a:t>tipo </a:t>
            </a:r>
            <a:r>
              <a:rPr lang="it-IT" sz="1600" b="1" spc="-5" dirty="0">
                <a:latin typeface="Times New Roman" panose="02020603050405020304" pitchFamily="18" charset="0"/>
                <a:cs typeface="Times New Roman" panose="02020603050405020304" pitchFamily="18" charset="0"/>
              </a:rPr>
              <a:t>alberghiero</a:t>
            </a:r>
            <a:r>
              <a:rPr lang="it-IT" sz="1600" spc="-5" dirty="0">
                <a:latin typeface="Times New Roman" panose="02020603050405020304" pitchFamily="18" charset="0"/>
                <a:cs typeface="Times New Roman" panose="02020603050405020304" pitchFamily="18" charset="0"/>
              </a:rPr>
              <a:t>, essendo prive di </a:t>
            </a:r>
            <a:r>
              <a:rPr lang="it-IT" sz="1600" dirty="0">
                <a:latin typeface="Times New Roman" panose="02020603050405020304" pitchFamily="18" charset="0"/>
                <a:cs typeface="Times New Roman" panose="02020603050405020304" pitchFamily="18" charset="0"/>
              </a:rPr>
              <a:t>qualsiasi servizio </a:t>
            </a:r>
            <a:r>
              <a:rPr lang="it-IT" sz="1600" spc="-5" dirty="0">
                <a:latin typeface="Times New Roman" panose="02020603050405020304" pitchFamily="18" charset="0"/>
                <a:cs typeface="Times New Roman" panose="02020603050405020304" pitchFamily="18" charset="0"/>
              </a:rPr>
              <a:t>di assistenza sanitaria ed infermieristica, </a:t>
            </a:r>
            <a:r>
              <a:rPr lang="it-IT" sz="1600" b="1" dirty="0">
                <a:latin typeface="Times New Roman" panose="02020603050405020304" pitchFamily="18" charset="0"/>
                <a:cs typeface="Times New Roman" panose="02020603050405020304" pitchFamily="18" charset="0"/>
              </a:rPr>
              <a:t>non </a:t>
            </a:r>
            <a:r>
              <a:rPr lang="it-IT" sz="1600" b="1" spc="-5" dirty="0">
                <a:latin typeface="Times New Roman" panose="02020603050405020304" pitchFamily="18" charset="0"/>
                <a:cs typeface="Times New Roman" panose="02020603050405020304" pitchFamily="18" charset="0"/>
              </a:rPr>
              <a:t>ricadono nel campo </a:t>
            </a:r>
            <a:r>
              <a:rPr lang="it-IT" sz="1600" b="1" spc="-10" dirty="0">
                <a:latin typeface="Times New Roman" panose="02020603050405020304" pitchFamily="18" charset="0"/>
                <a:cs typeface="Times New Roman" panose="02020603050405020304" pitchFamily="18" charset="0"/>
              </a:rPr>
              <a:t>di  </a:t>
            </a:r>
            <a:r>
              <a:rPr lang="it-IT" sz="1600" b="1" spc="-5" dirty="0">
                <a:latin typeface="Times New Roman" panose="02020603050405020304" pitchFamily="18" charset="0"/>
                <a:cs typeface="Times New Roman" panose="02020603050405020304" pitchFamily="18" charset="0"/>
              </a:rPr>
              <a:t>applicazione </a:t>
            </a:r>
            <a:r>
              <a:rPr lang="it-IT" sz="1600" b="1" dirty="0">
                <a:latin typeface="Times New Roman" panose="02020603050405020304" pitchFamily="18" charset="0"/>
                <a:cs typeface="Times New Roman" panose="02020603050405020304" pitchFamily="18" charset="0"/>
              </a:rPr>
              <a:t>del DM 18/9/2002 </a:t>
            </a:r>
            <a:r>
              <a:rPr lang="it-IT" sz="1600" spc="-5" dirty="0">
                <a:latin typeface="Times New Roman" panose="02020603050405020304" pitchFamily="18" charset="0"/>
                <a:cs typeface="Times New Roman" panose="02020603050405020304" pitchFamily="18" charset="0"/>
              </a:rPr>
              <a:t>che, come </a:t>
            </a:r>
            <a:r>
              <a:rPr lang="it-IT" sz="1600" dirty="0">
                <a:latin typeface="Times New Roman" panose="02020603050405020304" pitchFamily="18" charset="0"/>
                <a:cs typeface="Times New Roman" panose="02020603050405020304" pitchFamily="18" charset="0"/>
              </a:rPr>
              <a:t>è </a:t>
            </a:r>
            <a:r>
              <a:rPr lang="it-IT" sz="1600" spc="-10" dirty="0">
                <a:latin typeface="Times New Roman" panose="02020603050405020304" pitchFamily="18" charset="0"/>
                <a:cs typeface="Times New Roman" panose="02020603050405020304" pitchFamily="18" charset="0"/>
              </a:rPr>
              <a:t>noto, </a:t>
            </a:r>
            <a:r>
              <a:rPr lang="it-IT" sz="1600" spc="-15" dirty="0">
                <a:latin typeface="Times New Roman" panose="02020603050405020304" pitchFamily="18" charset="0"/>
                <a:cs typeface="Times New Roman" panose="02020603050405020304" pitchFamily="18" charset="0"/>
              </a:rPr>
              <a:t>fa </a:t>
            </a:r>
            <a:r>
              <a:rPr lang="it-IT" sz="1600" spc="-5" dirty="0">
                <a:latin typeface="Times New Roman" panose="02020603050405020304" pitchFamily="18" charset="0"/>
                <a:cs typeface="Times New Roman" panose="02020603050405020304" pitchFamily="18" charset="0"/>
              </a:rPr>
              <a:t>esplicito riferimento </a:t>
            </a:r>
            <a:r>
              <a:rPr lang="it-IT" sz="1600" dirty="0">
                <a:latin typeface="Times New Roman" panose="02020603050405020304" pitchFamily="18" charset="0"/>
                <a:cs typeface="Times New Roman" panose="02020603050405020304" pitchFamily="18" charset="0"/>
              </a:rPr>
              <a:t>alle </a:t>
            </a:r>
            <a:r>
              <a:rPr lang="it-IT" sz="1600" spc="-5" dirty="0">
                <a:latin typeface="Times New Roman" panose="02020603050405020304" pitchFamily="18" charset="0"/>
                <a:cs typeface="Times New Roman" panose="02020603050405020304" pitchFamily="18" charset="0"/>
              </a:rPr>
              <a:t>strutture sanitarie individuate dal </a:t>
            </a:r>
            <a:r>
              <a:rPr lang="it-IT" sz="1600" spc="-35" dirty="0">
                <a:latin typeface="Times New Roman" panose="02020603050405020304" pitchFamily="18" charset="0"/>
                <a:cs typeface="Times New Roman" panose="02020603050405020304" pitchFamily="18" charset="0"/>
              </a:rPr>
              <a:t>D.P.R. </a:t>
            </a:r>
            <a:r>
              <a:rPr lang="it-IT" sz="1600" spc="-5" dirty="0">
                <a:latin typeface="Times New Roman" panose="02020603050405020304" pitchFamily="18" charset="0"/>
                <a:cs typeface="Times New Roman" panose="02020603050405020304" pitchFamily="18" charset="0"/>
              </a:rPr>
              <a:t>14  gennaio </a:t>
            </a:r>
            <a:r>
              <a:rPr lang="it-IT" sz="1600" dirty="0">
                <a:latin typeface="Times New Roman" panose="02020603050405020304" pitchFamily="18" charset="0"/>
                <a:cs typeface="Times New Roman" panose="02020603050405020304" pitchFamily="18" charset="0"/>
              </a:rPr>
              <a:t>1997. Ciò </a:t>
            </a:r>
            <a:r>
              <a:rPr lang="it-IT" sz="1600" spc="-5" dirty="0">
                <a:latin typeface="Times New Roman" panose="02020603050405020304" pitchFamily="18" charset="0"/>
                <a:cs typeface="Times New Roman" panose="02020603050405020304" pitchFamily="18" charset="0"/>
              </a:rPr>
              <a:t>premesso, </a:t>
            </a:r>
            <a:r>
              <a:rPr lang="it-IT" sz="1600" dirty="0">
                <a:latin typeface="Times New Roman" panose="02020603050405020304" pitchFamily="18" charset="0"/>
                <a:cs typeface="Times New Roman" panose="02020603050405020304" pitchFamily="18" charset="0"/>
              </a:rPr>
              <a:t>si ribadisce </a:t>
            </a:r>
            <a:r>
              <a:rPr lang="it-IT" sz="1600" spc="-5" dirty="0">
                <a:latin typeface="Times New Roman" panose="02020603050405020304" pitchFamily="18" charset="0"/>
                <a:cs typeface="Times New Roman" panose="02020603050405020304" pitchFamily="18" charset="0"/>
              </a:rPr>
              <a:t>che, </a:t>
            </a:r>
            <a:r>
              <a:rPr lang="it-IT" sz="1600" b="1" dirty="0">
                <a:latin typeface="Times New Roman" panose="02020603050405020304" pitchFamily="18" charset="0"/>
                <a:cs typeface="Times New Roman" panose="02020603050405020304" pitchFamily="18" charset="0"/>
              </a:rPr>
              <a:t>le </a:t>
            </a:r>
            <a:r>
              <a:rPr lang="it-IT" sz="1600" b="1" spc="-5" dirty="0">
                <a:latin typeface="Times New Roman" panose="02020603050405020304" pitchFamily="18" charset="0"/>
                <a:cs typeface="Times New Roman" panose="02020603050405020304" pitchFamily="18" charset="0"/>
              </a:rPr>
              <a:t>attività </a:t>
            </a:r>
            <a:r>
              <a:rPr lang="it-IT" sz="1600" b="1" dirty="0">
                <a:latin typeface="Times New Roman" panose="02020603050405020304" pitchFamily="18" charset="0"/>
                <a:cs typeface="Times New Roman" panose="02020603050405020304" pitchFamily="18" charset="0"/>
              </a:rPr>
              <a:t>in </a:t>
            </a:r>
            <a:r>
              <a:rPr lang="it-IT" sz="1600" b="1" spc="-10" dirty="0">
                <a:latin typeface="Times New Roman" panose="02020603050405020304" pitchFamily="18" charset="0"/>
                <a:cs typeface="Times New Roman" panose="02020603050405020304" pitchFamily="18" charset="0"/>
              </a:rPr>
              <a:t>oggetto, </a:t>
            </a:r>
            <a:r>
              <a:rPr lang="it-IT" sz="1600" b="1" u="sng" spc="-10" dirty="0">
                <a:uFill>
                  <a:solidFill>
                    <a:srgbClr val="FF0000"/>
                  </a:solidFill>
                </a:uFill>
                <a:latin typeface="Times New Roman" panose="02020603050405020304" pitchFamily="18" charset="0"/>
                <a:cs typeface="Times New Roman" panose="02020603050405020304" pitchFamily="18" charset="0"/>
              </a:rPr>
              <a:t>qualora </a:t>
            </a:r>
            <a:r>
              <a:rPr lang="it-IT" sz="1600" b="1" u="sng" spc="-5" dirty="0">
                <a:uFill>
                  <a:solidFill>
                    <a:srgbClr val="FF0000"/>
                  </a:solidFill>
                </a:uFill>
                <a:latin typeface="Times New Roman" panose="02020603050405020304" pitchFamily="18" charset="0"/>
                <a:cs typeface="Times New Roman" panose="02020603050405020304" pitchFamily="18" charset="0"/>
              </a:rPr>
              <a:t>superino </a:t>
            </a:r>
            <a:r>
              <a:rPr lang="it-IT" sz="1600" b="1" u="sng" dirty="0">
                <a:uFill>
                  <a:solidFill>
                    <a:srgbClr val="FF0000"/>
                  </a:solidFill>
                </a:uFill>
                <a:latin typeface="Times New Roman" panose="02020603050405020304" pitchFamily="18" charset="0"/>
                <a:cs typeface="Times New Roman" panose="02020603050405020304" pitchFamily="18" charset="0"/>
              </a:rPr>
              <a:t>i </a:t>
            </a:r>
            <a:r>
              <a:rPr lang="it-IT" sz="1600" b="1" u="sng" spc="-5" dirty="0">
                <a:uFill>
                  <a:solidFill>
                    <a:srgbClr val="FF0000"/>
                  </a:solidFill>
                </a:uFill>
                <a:latin typeface="Times New Roman" panose="02020603050405020304" pitchFamily="18" charset="0"/>
                <a:cs typeface="Times New Roman" panose="02020603050405020304" pitchFamily="18" charset="0"/>
              </a:rPr>
              <a:t>25 posti </a:t>
            </a:r>
            <a:r>
              <a:rPr lang="it-IT" sz="1600" b="1" u="sng" spc="-10" dirty="0">
                <a:uFill>
                  <a:solidFill>
                    <a:srgbClr val="FF0000"/>
                  </a:solidFill>
                </a:uFill>
                <a:latin typeface="Times New Roman" panose="02020603050405020304" pitchFamily="18" charset="0"/>
                <a:cs typeface="Times New Roman" panose="02020603050405020304" pitchFamily="18" charset="0"/>
              </a:rPr>
              <a:t>letto, </a:t>
            </a:r>
            <a:r>
              <a:rPr lang="it-IT" sz="1600" b="1" u="sng" spc="-5" dirty="0">
                <a:uFill>
                  <a:solidFill>
                    <a:srgbClr val="FF0000"/>
                  </a:solidFill>
                </a:uFill>
                <a:latin typeface="Times New Roman" panose="02020603050405020304" pitchFamily="18" charset="0"/>
                <a:cs typeface="Times New Roman" panose="02020603050405020304" pitchFamily="18" charset="0"/>
              </a:rPr>
              <a:t>sono ricomprese nel </a:t>
            </a:r>
            <a:r>
              <a:rPr lang="it-IT" sz="1600" b="1" spc="-5" dirty="0">
                <a:latin typeface="Times New Roman" panose="02020603050405020304" pitchFamily="18" charset="0"/>
                <a:cs typeface="Times New Roman" panose="02020603050405020304" pitchFamily="18" charset="0"/>
              </a:rPr>
              <a:t> </a:t>
            </a:r>
            <a:r>
              <a:rPr lang="it-IT" sz="1600" b="1" u="sng" spc="-10" dirty="0">
                <a:uFill>
                  <a:solidFill>
                    <a:srgbClr val="FF0000"/>
                  </a:solidFill>
                </a:uFill>
                <a:latin typeface="Times New Roman" panose="02020603050405020304" pitchFamily="18" charset="0"/>
                <a:cs typeface="Times New Roman" panose="02020603050405020304" pitchFamily="18" charset="0"/>
              </a:rPr>
              <a:t>punto </a:t>
            </a:r>
            <a:r>
              <a:rPr lang="it-IT" sz="1600" b="1" u="sng" spc="-5" dirty="0">
                <a:uFill>
                  <a:solidFill>
                    <a:srgbClr val="FF0000"/>
                  </a:solidFill>
                </a:uFill>
                <a:latin typeface="Times New Roman" panose="02020603050405020304" pitchFamily="18" charset="0"/>
                <a:cs typeface="Times New Roman" panose="02020603050405020304" pitchFamily="18" charset="0"/>
              </a:rPr>
              <a:t>68 </a:t>
            </a:r>
            <a:r>
              <a:rPr lang="it-IT" sz="1600" b="1" u="sng" spc="-10" dirty="0">
                <a:uFill>
                  <a:solidFill>
                    <a:srgbClr val="FF0000"/>
                  </a:solidFill>
                </a:uFill>
                <a:latin typeface="Times New Roman" panose="02020603050405020304" pitchFamily="18" charset="0"/>
                <a:cs typeface="Times New Roman" panose="02020603050405020304" pitchFamily="18" charset="0"/>
              </a:rPr>
              <a:t>dell’elenco allegato </a:t>
            </a:r>
            <a:r>
              <a:rPr lang="it-IT" sz="1600" b="1" u="sng" dirty="0">
                <a:uFill>
                  <a:solidFill>
                    <a:srgbClr val="FF0000"/>
                  </a:solidFill>
                </a:uFill>
                <a:latin typeface="Times New Roman" panose="02020603050405020304" pitchFamily="18" charset="0"/>
                <a:cs typeface="Times New Roman" panose="02020603050405020304" pitchFamily="18" charset="0"/>
              </a:rPr>
              <a:t>al </a:t>
            </a:r>
            <a:r>
              <a:rPr lang="it-IT" sz="1600" b="1" u="sng" spc="-5" dirty="0">
                <a:uFill>
                  <a:solidFill>
                    <a:srgbClr val="FF0000"/>
                  </a:solidFill>
                </a:uFill>
                <a:latin typeface="Times New Roman" panose="02020603050405020304" pitchFamily="18" charset="0"/>
                <a:cs typeface="Times New Roman" panose="02020603050405020304" pitchFamily="18" charset="0"/>
              </a:rPr>
              <a:t>DPR 151/2011 </a:t>
            </a:r>
            <a:r>
              <a:rPr lang="it-IT" sz="1600" spc="-10" dirty="0">
                <a:latin typeface="Times New Roman" panose="02020603050405020304" pitchFamily="18" charset="0"/>
                <a:cs typeface="Times New Roman" panose="02020603050405020304" pitchFamily="18" charset="0"/>
              </a:rPr>
              <a:t>come </a:t>
            </a:r>
            <a:r>
              <a:rPr lang="it-IT" sz="1600" dirty="0">
                <a:latin typeface="Times New Roman" panose="02020603050405020304" pitchFamily="18" charset="0"/>
                <a:cs typeface="Times New Roman" panose="02020603050405020304" pitchFamily="18" charset="0"/>
              </a:rPr>
              <a:t>già </a:t>
            </a:r>
            <a:r>
              <a:rPr lang="it-IT" sz="1600" spc="-5" dirty="0">
                <a:latin typeface="Times New Roman" panose="02020603050405020304" pitchFamily="18" charset="0"/>
                <a:cs typeface="Times New Roman" panose="02020603050405020304" pitchFamily="18" charset="0"/>
              </a:rPr>
              <a:t>chiarito </a:t>
            </a:r>
            <a:r>
              <a:rPr lang="it-IT" sz="1600" spc="-10" dirty="0">
                <a:latin typeface="Times New Roman" panose="02020603050405020304" pitchFamily="18" charset="0"/>
                <a:cs typeface="Times New Roman" panose="02020603050405020304" pitchFamily="18" charset="0"/>
              </a:rPr>
              <a:t>con </a:t>
            </a:r>
            <a:r>
              <a:rPr lang="it-IT" sz="1600" dirty="0">
                <a:latin typeface="Times New Roman" panose="02020603050405020304" pitchFamily="18" charset="0"/>
                <a:cs typeface="Times New Roman" panose="02020603050405020304" pitchFamily="18" charset="0"/>
              </a:rPr>
              <a:t>le </a:t>
            </a:r>
            <a:r>
              <a:rPr lang="it-IT" sz="1600" spc="-10" dirty="0">
                <a:latin typeface="Times New Roman" panose="02020603050405020304" pitchFamily="18" charset="0"/>
                <a:cs typeface="Times New Roman" panose="02020603050405020304" pitchFamily="18" charset="0"/>
              </a:rPr>
              <a:t>lettere </a:t>
            </a:r>
            <a:r>
              <a:rPr lang="it-IT" sz="1600" spc="-5" dirty="0">
                <a:latin typeface="Times New Roman" panose="02020603050405020304" pitchFamily="18" charset="0"/>
                <a:cs typeface="Times New Roman" panose="02020603050405020304" pitchFamily="18" charset="0"/>
              </a:rPr>
              <a:t>circolari </a:t>
            </a:r>
            <a:r>
              <a:rPr lang="it-IT" sz="1600" spc="-5" dirty="0" err="1">
                <a:latin typeface="Times New Roman" panose="02020603050405020304" pitchFamily="18" charset="0"/>
                <a:cs typeface="Times New Roman" panose="02020603050405020304" pitchFamily="18" charset="0"/>
              </a:rPr>
              <a:t>nn</a:t>
            </a:r>
            <a:r>
              <a:rPr lang="it-IT" sz="1600" spc="-5" dirty="0">
                <a:latin typeface="Times New Roman" panose="02020603050405020304" pitchFamily="18" charset="0"/>
                <a:cs typeface="Times New Roman" panose="02020603050405020304" pitchFamily="18" charset="0"/>
              </a:rPr>
              <a:t>° </a:t>
            </a:r>
            <a:r>
              <a:rPr lang="it-IT" sz="1600" dirty="0">
                <a:latin typeface="Times New Roman" panose="02020603050405020304" pitchFamily="18" charset="0"/>
                <a:cs typeface="Times New Roman" panose="02020603050405020304" pitchFamily="18" charset="0"/>
              </a:rPr>
              <a:t>P1829/4101 </a:t>
            </a:r>
            <a:r>
              <a:rPr lang="it-IT" sz="1600" spc="-5" dirty="0">
                <a:latin typeface="Times New Roman" panose="02020603050405020304" pitchFamily="18" charset="0"/>
                <a:cs typeface="Times New Roman" panose="02020603050405020304" pitchFamily="18" charset="0"/>
              </a:rPr>
              <a:t>sott. 106/53 </a:t>
            </a:r>
            <a:r>
              <a:rPr lang="it-IT" sz="1600" dirty="0">
                <a:latin typeface="Times New Roman" panose="02020603050405020304" pitchFamily="18" charset="0"/>
                <a:cs typeface="Times New Roman" panose="02020603050405020304" pitchFamily="18" charset="0"/>
              </a:rPr>
              <a:t>del 3  </a:t>
            </a:r>
            <a:r>
              <a:rPr lang="it-IT" sz="1600" spc="-5" dirty="0">
                <a:latin typeface="Times New Roman" panose="02020603050405020304" pitchFamily="18" charset="0"/>
                <a:cs typeface="Times New Roman" panose="02020603050405020304" pitchFamily="18" charset="0"/>
              </a:rPr>
              <a:t>agosto 1994 </a:t>
            </a:r>
            <a:r>
              <a:rPr lang="it-IT" sz="1600" dirty="0">
                <a:latin typeface="Times New Roman" panose="02020603050405020304" pitchFamily="18" charset="0"/>
                <a:cs typeface="Times New Roman" panose="02020603050405020304" pitchFamily="18" charset="0"/>
              </a:rPr>
              <a:t>e </a:t>
            </a:r>
            <a:r>
              <a:rPr lang="it-IT" sz="1600" spc="-5" dirty="0">
                <a:latin typeface="Times New Roman" panose="02020603050405020304" pitchFamily="18" charset="0"/>
                <a:cs typeface="Times New Roman" panose="02020603050405020304" pitchFamily="18" charset="0"/>
              </a:rPr>
              <a:t>P1126/4101 sott. 106/53 del </a:t>
            </a:r>
            <a:r>
              <a:rPr lang="it-IT" sz="1600" dirty="0">
                <a:latin typeface="Times New Roman" panose="02020603050405020304" pitchFamily="18" charset="0"/>
                <a:cs typeface="Times New Roman" panose="02020603050405020304" pitchFamily="18" charset="0"/>
              </a:rPr>
              <a:t>9 </a:t>
            </a:r>
            <a:r>
              <a:rPr lang="it-IT" sz="1600" spc="-10" dirty="0">
                <a:latin typeface="Times New Roman" panose="02020603050405020304" pitchFamily="18" charset="0"/>
                <a:cs typeface="Times New Roman" panose="02020603050405020304" pitchFamily="18" charset="0"/>
              </a:rPr>
              <a:t>settembre </a:t>
            </a:r>
            <a:r>
              <a:rPr lang="it-IT" sz="1600" spc="-5" dirty="0">
                <a:latin typeface="Times New Roman" panose="02020603050405020304" pitchFamily="18" charset="0"/>
                <a:cs typeface="Times New Roman" panose="02020603050405020304" pitchFamily="18" charset="0"/>
              </a:rPr>
              <a:t>2002. </a:t>
            </a:r>
            <a:r>
              <a:rPr lang="it-IT" sz="1600" b="1" spc="-10" dirty="0">
                <a:latin typeface="Times New Roman" panose="02020603050405020304" pitchFamily="18" charset="0"/>
                <a:cs typeface="Times New Roman" panose="02020603050405020304" pitchFamily="18" charset="0"/>
              </a:rPr>
              <a:t>Pertanto, </a:t>
            </a:r>
            <a:r>
              <a:rPr lang="it-IT" sz="1600" b="1" dirty="0">
                <a:latin typeface="Times New Roman" panose="02020603050405020304" pitchFamily="18" charset="0"/>
                <a:cs typeface="Times New Roman" panose="02020603050405020304" pitchFamily="18" charset="0"/>
              </a:rPr>
              <a:t>per </a:t>
            </a:r>
            <a:r>
              <a:rPr lang="it-IT" sz="1600" b="1" spc="-5" dirty="0">
                <a:latin typeface="Times New Roman" panose="02020603050405020304" pitchFamily="18" charset="0"/>
                <a:cs typeface="Times New Roman" panose="02020603050405020304" pitchFamily="18" charset="0"/>
              </a:rPr>
              <a:t>quanto attiene la normativa tecnica </a:t>
            </a:r>
            <a:r>
              <a:rPr lang="it-IT" sz="1600" b="1" spc="-10" dirty="0">
                <a:latin typeface="Times New Roman" panose="02020603050405020304" pitchFamily="18" charset="0"/>
                <a:cs typeface="Times New Roman" panose="02020603050405020304" pitchFamily="18" charset="0"/>
              </a:rPr>
              <a:t>da   </a:t>
            </a:r>
            <a:r>
              <a:rPr lang="it-IT" sz="1600" b="1" spc="-5" dirty="0">
                <a:latin typeface="Times New Roman" panose="02020603050405020304" pitchFamily="18" charset="0"/>
                <a:cs typeface="Times New Roman" panose="02020603050405020304" pitchFamily="18" charset="0"/>
              </a:rPr>
              <a:t>applicare, </a:t>
            </a:r>
            <a:r>
              <a:rPr lang="it-IT" sz="1600" b="1" dirty="0">
                <a:latin typeface="Times New Roman" panose="02020603050405020304" pitchFamily="18" charset="0"/>
                <a:cs typeface="Times New Roman" panose="02020603050405020304" pitchFamily="18" charset="0"/>
              </a:rPr>
              <a:t>si </a:t>
            </a:r>
            <a:r>
              <a:rPr lang="it-IT" sz="1600" b="1" spc="-5" dirty="0">
                <a:latin typeface="Times New Roman" panose="02020603050405020304" pitchFamily="18" charset="0"/>
                <a:cs typeface="Times New Roman" panose="02020603050405020304" pitchFamily="18" charset="0"/>
              </a:rPr>
              <a:t>ritiene che </a:t>
            </a:r>
            <a:r>
              <a:rPr lang="it-IT" sz="1600" b="1" dirty="0">
                <a:latin typeface="Times New Roman" panose="02020603050405020304" pitchFamily="18" charset="0"/>
                <a:cs typeface="Times New Roman" panose="02020603050405020304" pitchFamily="18" charset="0"/>
              </a:rPr>
              <a:t>le disposizioni </a:t>
            </a:r>
            <a:r>
              <a:rPr lang="it-IT" sz="1600" b="1" spc="-10" dirty="0">
                <a:latin typeface="Times New Roman" panose="02020603050405020304" pitchFamily="18" charset="0"/>
                <a:cs typeface="Times New Roman" panose="02020603050405020304" pitchFamily="18" charset="0"/>
              </a:rPr>
              <a:t>allegate </a:t>
            </a:r>
            <a:r>
              <a:rPr lang="it-IT" sz="1600" b="1" dirty="0">
                <a:latin typeface="Times New Roman" panose="02020603050405020304" pitchFamily="18" charset="0"/>
                <a:cs typeface="Times New Roman" panose="02020603050405020304" pitchFamily="18" charset="0"/>
              </a:rPr>
              <a:t>al </a:t>
            </a:r>
            <a:r>
              <a:rPr lang="it-IT" sz="1600" b="1" spc="-10" dirty="0">
                <a:latin typeface="Times New Roman" panose="02020603050405020304" pitchFamily="18" charset="0"/>
                <a:cs typeface="Times New Roman" panose="02020603050405020304" pitchFamily="18" charset="0"/>
              </a:rPr>
              <a:t>citato D.M. </a:t>
            </a:r>
            <a:r>
              <a:rPr lang="it-IT" sz="1600" b="1" spc="-5" dirty="0">
                <a:latin typeface="Times New Roman" panose="02020603050405020304" pitchFamily="18" charset="0"/>
                <a:cs typeface="Times New Roman" panose="02020603050405020304" pitchFamily="18" charset="0"/>
              </a:rPr>
              <a:t>18/9/2002 come </a:t>
            </a:r>
            <a:r>
              <a:rPr lang="it-IT" sz="1600" b="1" spc="-10" dirty="0">
                <a:latin typeface="Times New Roman" panose="02020603050405020304" pitchFamily="18" charset="0"/>
                <a:cs typeface="Times New Roman" panose="02020603050405020304" pitchFamily="18" charset="0"/>
              </a:rPr>
              <a:t>modificato </a:t>
            </a:r>
            <a:r>
              <a:rPr lang="it-IT" sz="1600" b="1" spc="-5" dirty="0">
                <a:latin typeface="Times New Roman" panose="02020603050405020304" pitchFamily="18" charset="0"/>
                <a:cs typeface="Times New Roman" panose="02020603050405020304" pitchFamily="18" charset="0"/>
              </a:rPr>
              <a:t>dal </a:t>
            </a:r>
            <a:r>
              <a:rPr lang="it-IT" sz="1600" b="1" dirty="0">
                <a:latin typeface="Times New Roman" panose="02020603050405020304" pitchFamily="18" charset="0"/>
                <a:cs typeface="Times New Roman" panose="02020603050405020304" pitchFamily="18" charset="0"/>
              </a:rPr>
              <a:t>DM </a:t>
            </a:r>
            <a:r>
              <a:rPr lang="it-IT" sz="1600" b="1" spc="-5" dirty="0">
                <a:latin typeface="Times New Roman" panose="02020603050405020304" pitchFamily="18" charset="0"/>
                <a:cs typeface="Times New Roman" panose="02020603050405020304" pitchFamily="18" charset="0"/>
              </a:rPr>
              <a:t>19/03/2015, </a:t>
            </a:r>
            <a:r>
              <a:rPr lang="it-IT" sz="1600" b="1" dirty="0">
                <a:latin typeface="Times New Roman" panose="02020603050405020304" pitchFamily="18" charset="0"/>
                <a:cs typeface="Times New Roman" panose="02020603050405020304" pitchFamily="18" charset="0"/>
              </a:rPr>
              <a:t>pur </a:t>
            </a:r>
            <a:r>
              <a:rPr lang="it-IT" sz="1600" b="1" spc="-5" dirty="0">
                <a:latin typeface="Times New Roman" panose="02020603050405020304" pitchFamily="18" charset="0"/>
                <a:cs typeface="Times New Roman" panose="02020603050405020304" pitchFamily="18" charset="0"/>
              </a:rPr>
              <a:t>non  </a:t>
            </a:r>
            <a:r>
              <a:rPr lang="it-IT" sz="1600" b="1" spc="-10" dirty="0">
                <a:latin typeface="Times New Roman" panose="02020603050405020304" pitchFamily="18" charset="0"/>
                <a:cs typeface="Times New Roman" panose="02020603050405020304" pitchFamily="18" charset="0"/>
              </a:rPr>
              <a:t>cogenti, </a:t>
            </a:r>
            <a:r>
              <a:rPr lang="it-IT" sz="1600" b="1" spc="-5" dirty="0">
                <a:latin typeface="Times New Roman" panose="02020603050405020304" pitchFamily="18" charset="0"/>
                <a:cs typeface="Times New Roman" panose="02020603050405020304" pitchFamily="18" charset="0"/>
              </a:rPr>
              <a:t>possano </a:t>
            </a:r>
            <a:r>
              <a:rPr lang="it-IT" sz="1600" b="1" spc="-15" dirty="0">
                <a:latin typeface="Times New Roman" panose="02020603050405020304" pitchFamily="18" charset="0"/>
                <a:cs typeface="Times New Roman" panose="02020603050405020304" pitchFamily="18" charset="0"/>
              </a:rPr>
              <a:t>rappresentare </a:t>
            </a:r>
            <a:r>
              <a:rPr lang="it-IT" sz="1600" b="1" dirty="0">
                <a:latin typeface="Times New Roman" panose="02020603050405020304" pitchFamily="18" charset="0"/>
                <a:cs typeface="Times New Roman" panose="02020603050405020304" pitchFamily="18" charset="0"/>
              </a:rPr>
              <a:t>un </a:t>
            </a:r>
            <a:r>
              <a:rPr lang="it-IT" sz="1600" b="1" spc="-5" dirty="0">
                <a:latin typeface="Times New Roman" panose="02020603050405020304" pitchFamily="18" charset="0"/>
                <a:cs typeface="Times New Roman" panose="02020603050405020304" pitchFamily="18" charset="0"/>
              </a:rPr>
              <a:t>significativo </a:t>
            </a:r>
            <a:r>
              <a:rPr lang="it-IT" sz="1600" b="1" spc="-10" dirty="0">
                <a:latin typeface="Times New Roman" panose="02020603050405020304" pitchFamily="18" charset="0"/>
                <a:cs typeface="Times New Roman" panose="02020603050405020304" pitchFamily="18" charset="0"/>
              </a:rPr>
              <a:t>riferimento </a:t>
            </a:r>
            <a:r>
              <a:rPr lang="it-IT" sz="1600" b="1" spc="-5" dirty="0">
                <a:latin typeface="Times New Roman" panose="02020603050405020304" pitchFamily="18" charset="0"/>
                <a:cs typeface="Times New Roman" panose="02020603050405020304" pitchFamily="18" charset="0"/>
              </a:rPr>
              <a:t>da </a:t>
            </a:r>
            <a:r>
              <a:rPr lang="it-IT" sz="1600" b="1" spc="-10" dirty="0">
                <a:latin typeface="Times New Roman" panose="02020603050405020304" pitchFamily="18" charset="0"/>
                <a:cs typeface="Times New Roman" panose="02020603050405020304" pitchFamily="18" charset="0"/>
              </a:rPr>
              <a:t>ponderare </a:t>
            </a:r>
            <a:r>
              <a:rPr lang="it-IT" sz="1600" b="1" spc="-5" dirty="0">
                <a:latin typeface="Times New Roman" panose="02020603050405020304" pitchFamily="18" charset="0"/>
                <a:cs typeface="Times New Roman" panose="02020603050405020304" pitchFamily="18" charset="0"/>
              </a:rPr>
              <a:t>anche </a:t>
            </a:r>
            <a:r>
              <a:rPr lang="it-IT" sz="1600" b="1" dirty="0">
                <a:latin typeface="Times New Roman" panose="02020603050405020304" pitchFamily="18" charset="0"/>
                <a:cs typeface="Times New Roman" panose="02020603050405020304" pitchFamily="18" charset="0"/>
              </a:rPr>
              <a:t>in </a:t>
            </a:r>
            <a:r>
              <a:rPr lang="it-IT" sz="1600" b="1" spc="-5" dirty="0">
                <a:latin typeface="Times New Roman" panose="02020603050405020304" pitchFamily="18" charset="0"/>
                <a:cs typeface="Times New Roman" panose="02020603050405020304" pitchFamily="18" charset="0"/>
              </a:rPr>
              <a:t>funzione delle </a:t>
            </a:r>
            <a:r>
              <a:rPr lang="it-IT" sz="1600" b="1" spc="-10" dirty="0">
                <a:latin typeface="Times New Roman" panose="02020603050405020304" pitchFamily="18" charset="0"/>
                <a:cs typeface="Times New Roman" panose="02020603050405020304" pitchFamily="18" charset="0"/>
              </a:rPr>
              <a:t>reali </a:t>
            </a:r>
            <a:r>
              <a:rPr lang="it-IT" sz="1600" b="1" dirty="0">
                <a:latin typeface="Times New Roman" panose="02020603050405020304" pitchFamily="18" charset="0"/>
                <a:cs typeface="Times New Roman" panose="02020603050405020304" pitchFamily="18" charset="0"/>
              </a:rPr>
              <a:t>condizioni </a:t>
            </a:r>
            <a:r>
              <a:rPr lang="it-IT" sz="1600" b="1" spc="-5" dirty="0">
                <a:latin typeface="Times New Roman" panose="02020603050405020304" pitchFamily="18" charset="0"/>
                <a:cs typeface="Times New Roman" panose="02020603050405020304" pitchFamily="18" charset="0"/>
              </a:rPr>
              <a:t>psico-motorie </a:t>
            </a:r>
            <a:r>
              <a:rPr lang="it-IT" sz="1600" b="1" dirty="0">
                <a:latin typeface="Times New Roman" panose="02020603050405020304" pitchFamily="18" charset="0"/>
                <a:cs typeface="Times New Roman" panose="02020603050405020304" pitchFamily="18" charset="0"/>
              </a:rPr>
              <a:t>degli ospiti </a:t>
            </a:r>
            <a:r>
              <a:rPr lang="it-IT" sz="1600" spc="-5" dirty="0">
                <a:latin typeface="Times New Roman" panose="02020603050405020304" pitchFamily="18" charset="0"/>
                <a:cs typeface="Times New Roman" panose="02020603050405020304" pitchFamily="18" charset="0"/>
              </a:rPr>
              <a:t>(Chiarimento Nota </a:t>
            </a:r>
            <a:r>
              <a:rPr lang="it-IT" sz="1600" spc="-10" dirty="0">
                <a:latin typeface="Times New Roman" panose="02020603050405020304" pitchFamily="18" charset="0"/>
                <a:cs typeface="Times New Roman" panose="02020603050405020304" pitchFamily="18" charset="0"/>
              </a:rPr>
              <a:t>Prot. </a:t>
            </a:r>
            <a:r>
              <a:rPr lang="it-IT" sz="1600" spc="-5" dirty="0">
                <a:latin typeface="Times New Roman" panose="02020603050405020304" pitchFamily="18" charset="0"/>
                <a:cs typeface="Times New Roman" panose="02020603050405020304" pitchFamily="18" charset="0"/>
              </a:rPr>
              <a:t>n° P477/4101 </a:t>
            </a:r>
            <a:r>
              <a:rPr lang="it-IT" sz="1600" spc="-10" dirty="0">
                <a:latin typeface="Times New Roman" panose="02020603050405020304" pitchFamily="18" charset="0"/>
                <a:cs typeface="Times New Roman" panose="02020603050405020304" pitchFamily="18" charset="0"/>
              </a:rPr>
              <a:t>sott. </a:t>
            </a:r>
            <a:r>
              <a:rPr lang="it-IT" sz="1600" spc="-5" dirty="0">
                <a:latin typeface="Times New Roman" panose="02020603050405020304" pitchFamily="18" charset="0"/>
                <a:cs typeface="Times New Roman" panose="02020603050405020304" pitchFamily="18" charset="0"/>
              </a:rPr>
              <a:t>106/53 del 14 </a:t>
            </a:r>
            <a:r>
              <a:rPr lang="it-IT" sz="1600" dirty="0">
                <a:latin typeface="Times New Roman" panose="02020603050405020304" pitchFamily="18" charset="0"/>
                <a:cs typeface="Times New Roman" panose="02020603050405020304" pitchFamily="18" charset="0"/>
              </a:rPr>
              <a:t>maggio</a:t>
            </a:r>
            <a:r>
              <a:rPr lang="it-IT" sz="1600" spc="45" dirty="0">
                <a:latin typeface="Times New Roman" panose="02020603050405020304" pitchFamily="18" charset="0"/>
                <a:cs typeface="Times New Roman" panose="02020603050405020304" pitchFamily="18" charset="0"/>
              </a:rPr>
              <a:t> </a:t>
            </a:r>
            <a:r>
              <a:rPr lang="it-IT" sz="1600" spc="-5" dirty="0">
                <a:latin typeface="Times New Roman" panose="02020603050405020304" pitchFamily="18" charset="0"/>
                <a:cs typeface="Times New Roman" panose="02020603050405020304" pitchFamily="18" charset="0"/>
              </a:rPr>
              <a:t>2003).</a:t>
            </a:r>
            <a:endParaRPr lang="it-IT" sz="1600" dirty="0">
              <a:latin typeface="Times New Roman" panose="02020603050405020304" pitchFamily="18" charset="0"/>
              <a:cs typeface="Times New Roman" panose="02020603050405020304" pitchFamily="18" charset="0"/>
            </a:endParaRPr>
          </a:p>
          <a:p>
            <a:pPr marL="0" indent="0" algn="just">
              <a:lnSpc>
                <a:spcPct val="160000"/>
              </a:lnSpc>
              <a:buNone/>
            </a:pPr>
            <a:endParaRPr lang="it-IT" sz="1600" dirty="0">
              <a:latin typeface="Times New Roman" panose="02020603050405020304" pitchFamily="18" charset="0"/>
              <a:cs typeface="Times New Roman" panose="02020603050405020304" pitchFamily="18" charset="0"/>
            </a:endParaRP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3" name="Rettangolo 2">
            <a:extLst>
              <a:ext uri="{FF2B5EF4-FFF2-40B4-BE49-F238E27FC236}">
                <a16:creationId xmlns:a16="http://schemas.microsoft.com/office/drawing/2014/main" id="{87A609E9-9045-9BD7-90C6-FF71316C316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4" name="PB">
            <a:extLst>
              <a:ext uri="{FF2B5EF4-FFF2-40B4-BE49-F238E27FC236}">
                <a16:creationId xmlns:a16="http://schemas.microsoft.com/office/drawing/2014/main" id="{F313BD07-D97F-DABA-79BC-F96FB87AE860}"/>
              </a:ext>
            </a:extLst>
          </p:cNvPr>
          <p:cNvSpPr/>
          <p:nvPr/>
        </p:nvSpPr>
        <p:spPr>
          <a:xfrm>
            <a:off x="0" y="6705600"/>
            <a:ext cx="200578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4311544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p:nvPr/>
        </p:nvSpPr>
        <p:spPr>
          <a:xfrm>
            <a:off x="824102" y="4562856"/>
            <a:ext cx="1204913" cy="971550"/>
          </a:xfrm>
          <a:custGeom>
            <a:avLst/>
            <a:gdLst/>
            <a:ahLst/>
            <a:cxnLst/>
            <a:rect l="l" t="t" r="r" b="b"/>
            <a:pathLst>
              <a:path w="1606550" h="1295400">
                <a:moveTo>
                  <a:pt x="295770" y="0"/>
                </a:moveTo>
                <a:lnTo>
                  <a:pt x="0" y="0"/>
                </a:lnTo>
                <a:lnTo>
                  <a:pt x="0" y="1119441"/>
                </a:lnTo>
                <a:lnTo>
                  <a:pt x="1282446" y="1119441"/>
                </a:lnTo>
                <a:lnTo>
                  <a:pt x="1282446" y="1295400"/>
                </a:lnTo>
                <a:lnTo>
                  <a:pt x="1606296" y="971550"/>
                </a:lnTo>
                <a:lnTo>
                  <a:pt x="1458404" y="823658"/>
                </a:lnTo>
                <a:lnTo>
                  <a:pt x="295770" y="823658"/>
                </a:lnTo>
                <a:lnTo>
                  <a:pt x="295770" y="0"/>
                </a:lnTo>
                <a:close/>
              </a:path>
              <a:path w="1606550" h="1295400">
                <a:moveTo>
                  <a:pt x="1282446" y="647700"/>
                </a:moveTo>
                <a:lnTo>
                  <a:pt x="1282446" y="823658"/>
                </a:lnTo>
                <a:lnTo>
                  <a:pt x="1458404" y="823658"/>
                </a:lnTo>
                <a:lnTo>
                  <a:pt x="1282446" y="647700"/>
                </a:lnTo>
                <a:close/>
              </a:path>
            </a:pathLst>
          </a:custGeom>
          <a:solidFill>
            <a:srgbClr val="30A961"/>
          </a:solidFill>
        </p:spPr>
        <p:txBody>
          <a:bodyPr wrap="square" lIns="0" tIns="0" rIns="0" bIns="0" rtlCol="0"/>
          <a:lstStyle/>
          <a:p>
            <a:endParaRPr sz="1350"/>
          </a:p>
        </p:txBody>
      </p:sp>
      <p:sp>
        <p:nvSpPr>
          <p:cNvPr id="4" name="object 4"/>
          <p:cNvSpPr/>
          <p:nvPr/>
        </p:nvSpPr>
        <p:spPr>
          <a:xfrm>
            <a:off x="824102" y="4562856"/>
            <a:ext cx="1204913" cy="971550"/>
          </a:xfrm>
          <a:custGeom>
            <a:avLst/>
            <a:gdLst/>
            <a:ahLst/>
            <a:cxnLst/>
            <a:rect l="l" t="t" r="r" b="b"/>
            <a:pathLst>
              <a:path w="1606550" h="1295400">
                <a:moveTo>
                  <a:pt x="295770" y="0"/>
                </a:moveTo>
                <a:lnTo>
                  <a:pt x="295770" y="823658"/>
                </a:lnTo>
                <a:lnTo>
                  <a:pt x="1282446" y="823658"/>
                </a:lnTo>
                <a:lnTo>
                  <a:pt x="1282446" y="647700"/>
                </a:lnTo>
                <a:lnTo>
                  <a:pt x="1606296" y="971550"/>
                </a:lnTo>
                <a:lnTo>
                  <a:pt x="1282446" y="1295400"/>
                </a:lnTo>
                <a:lnTo>
                  <a:pt x="1282446" y="1119441"/>
                </a:lnTo>
                <a:lnTo>
                  <a:pt x="0" y="1119441"/>
                </a:lnTo>
                <a:lnTo>
                  <a:pt x="0" y="0"/>
                </a:lnTo>
                <a:lnTo>
                  <a:pt x="295770" y="0"/>
                </a:lnTo>
                <a:close/>
              </a:path>
            </a:pathLst>
          </a:custGeom>
          <a:ln w="12192">
            <a:solidFill>
              <a:srgbClr val="30A961"/>
            </a:solidFill>
          </a:ln>
        </p:spPr>
        <p:txBody>
          <a:bodyPr wrap="square" lIns="0" tIns="0" rIns="0" bIns="0" rtlCol="0"/>
          <a:lstStyle/>
          <a:p>
            <a:endParaRPr sz="1350"/>
          </a:p>
        </p:txBody>
      </p:sp>
      <p:sp>
        <p:nvSpPr>
          <p:cNvPr id="9" name="object 9"/>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0" name="object 10"/>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1" name="object 11"/>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2" name="object 12"/>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3" name="object 13"/>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4" name="object 14"/>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5" name="object 15"/>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6" name="object 16"/>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7" name="object 17"/>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8" name="object 18"/>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dirty="0">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dirty="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dirty="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dirty="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dirty="0">
              <a:latin typeface="Calibri"/>
              <a:cs typeface="Calibri"/>
            </a:endParaRPr>
          </a:p>
        </p:txBody>
      </p:sp>
      <p:sp>
        <p:nvSpPr>
          <p:cNvPr id="19" name="object 19"/>
          <p:cNvSpPr/>
          <p:nvPr/>
        </p:nvSpPr>
        <p:spPr>
          <a:xfrm>
            <a:off x="2010537" y="1803654"/>
            <a:ext cx="2044065" cy="878205"/>
          </a:xfrm>
          <a:custGeom>
            <a:avLst/>
            <a:gdLst/>
            <a:ahLst/>
            <a:cxnLst/>
            <a:rect l="l" t="t" r="r" b="b"/>
            <a:pathLst>
              <a:path w="2725420" h="1170939">
                <a:moveTo>
                  <a:pt x="2139683" y="0"/>
                </a:moveTo>
                <a:lnTo>
                  <a:pt x="0" y="0"/>
                </a:lnTo>
                <a:lnTo>
                  <a:pt x="585216" y="585228"/>
                </a:lnTo>
                <a:lnTo>
                  <a:pt x="0" y="1170431"/>
                </a:lnTo>
                <a:lnTo>
                  <a:pt x="2139683" y="1170431"/>
                </a:lnTo>
                <a:lnTo>
                  <a:pt x="2724911" y="585228"/>
                </a:lnTo>
                <a:lnTo>
                  <a:pt x="2139683" y="0"/>
                </a:lnTo>
                <a:close/>
              </a:path>
            </a:pathLst>
          </a:custGeom>
          <a:solidFill>
            <a:srgbClr val="D8D8D8"/>
          </a:solidFill>
        </p:spPr>
        <p:txBody>
          <a:bodyPr wrap="square" lIns="0" tIns="0" rIns="0" bIns="0" rtlCol="0"/>
          <a:lstStyle/>
          <a:p>
            <a:endParaRPr sz="1350"/>
          </a:p>
        </p:txBody>
      </p:sp>
      <p:sp>
        <p:nvSpPr>
          <p:cNvPr id="20" name="object 20"/>
          <p:cNvSpPr/>
          <p:nvPr/>
        </p:nvSpPr>
        <p:spPr>
          <a:xfrm>
            <a:off x="2010537" y="1803654"/>
            <a:ext cx="2044065" cy="878205"/>
          </a:xfrm>
          <a:custGeom>
            <a:avLst/>
            <a:gdLst/>
            <a:ahLst/>
            <a:cxnLst/>
            <a:rect l="l" t="t" r="r" b="b"/>
            <a:pathLst>
              <a:path w="2725420" h="1170939">
                <a:moveTo>
                  <a:pt x="0" y="0"/>
                </a:moveTo>
                <a:lnTo>
                  <a:pt x="2139683" y="0"/>
                </a:lnTo>
                <a:lnTo>
                  <a:pt x="2724911" y="585228"/>
                </a:lnTo>
                <a:lnTo>
                  <a:pt x="2139683" y="1170431"/>
                </a:lnTo>
                <a:lnTo>
                  <a:pt x="0" y="1170431"/>
                </a:lnTo>
                <a:lnTo>
                  <a:pt x="585216" y="585228"/>
                </a:lnTo>
                <a:lnTo>
                  <a:pt x="0" y="0"/>
                </a:lnTo>
                <a:close/>
              </a:path>
            </a:pathLst>
          </a:custGeom>
          <a:ln w="12192">
            <a:solidFill>
              <a:srgbClr val="FFFFFF"/>
            </a:solidFill>
          </a:ln>
        </p:spPr>
        <p:txBody>
          <a:bodyPr wrap="square" lIns="0" tIns="0" rIns="0" bIns="0" rtlCol="0"/>
          <a:lstStyle/>
          <a:p>
            <a:endParaRPr sz="1350"/>
          </a:p>
        </p:txBody>
      </p:sp>
      <p:sp>
        <p:nvSpPr>
          <p:cNvPr id="21" name="object 21"/>
          <p:cNvSpPr txBox="1"/>
          <p:nvPr/>
        </p:nvSpPr>
        <p:spPr>
          <a:xfrm>
            <a:off x="2454115" y="1970627"/>
            <a:ext cx="1176338" cy="522098"/>
          </a:xfrm>
          <a:prstGeom prst="rect">
            <a:avLst/>
          </a:prstGeom>
        </p:spPr>
        <p:txBody>
          <a:bodyPr vert="horz" wrap="square" lIns="0" tIns="9049" rIns="0" bIns="0" rtlCol="0">
            <a:spAutoFit/>
          </a:bodyPr>
          <a:lstStyle/>
          <a:p>
            <a:pPr marL="150971" marR="144780" algn="ctr">
              <a:spcBef>
                <a:spcPts val="71"/>
              </a:spcBef>
            </a:pPr>
            <a:r>
              <a:rPr sz="750" b="1" spc="-8" dirty="0">
                <a:solidFill>
                  <a:srgbClr val="404040"/>
                </a:solidFill>
                <a:latin typeface="Calibri"/>
                <a:cs typeface="Calibri"/>
              </a:rPr>
              <a:t>STRUTTURE ESISTENTI  </a:t>
            </a:r>
            <a:r>
              <a:rPr sz="750" b="1" spc="-4" dirty="0">
                <a:solidFill>
                  <a:srgbClr val="404040"/>
                </a:solidFill>
                <a:latin typeface="Calibri"/>
                <a:cs typeface="Calibri"/>
              </a:rPr>
              <a:t>AL</a:t>
            </a:r>
            <a:r>
              <a:rPr sz="750" b="1" spc="-11" dirty="0">
                <a:solidFill>
                  <a:srgbClr val="404040"/>
                </a:solidFill>
                <a:latin typeface="Calibri"/>
                <a:cs typeface="Calibri"/>
              </a:rPr>
              <a:t> </a:t>
            </a:r>
            <a:r>
              <a:rPr sz="750" b="1" spc="-4" dirty="0">
                <a:solidFill>
                  <a:srgbClr val="404040"/>
                </a:solidFill>
                <a:latin typeface="Calibri"/>
                <a:cs typeface="Calibri"/>
              </a:rPr>
              <a:t>26.12.2012</a:t>
            </a:r>
            <a:endParaRPr sz="750">
              <a:latin typeface="Calibri"/>
              <a:cs typeface="Calibri"/>
            </a:endParaRPr>
          </a:p>
          <a:p>
            <a:pPr marL="9525" marR="3810" algn="ctr">
              <a:lnSpc>
                <a:spcPct val="94000"/>
              </a:lnSpc>
              <a:spcBef>
                <a:spcPts val="49"/>
              </a:spcBef>
            </a:pPr>
            <a:r>
              <a:rPr sz="600" dirty="0">
                <a:solidFill>
                  <a:srgbClr val="404040"/>
                </a:solidFill>
                <a:latin typeface="Calibri"/>
                <a:cs typeface="Calibri"/>
              </a:rPr>
              <a:t>Che </a:t>
            </a:r>
            <a:r>
              <a:rPr sz="600" spc="-4" dirty="0">
                <a:solidFill>
                  <a:srgbClr val="404040"/>
                </a:solidFill>
                <a:latin typeface="Calibri"/>
                <a:cs typeface="Calibri"/>
              </a:rPr>
              <a:t>erogano prestazioni di assistenza  specialistica in </a:t>
            </a:r>
            <a:r>
              <a:rPr sz="600" dirty="0">
                <a:solidFill>
                  <a:srgbClr val="404040"/>
                </a:solidFill>
                <a:latin typeface="Calibri"/>
                <a:cs typeface="Calibri"/>
              </a:rPr>
              <a:t>regime </a:t>
            </a:r>
            <a:r>
              <a:rPr sz="600" spc="-4" dirty="0">
                <a:solidFill>
                  <a:srgbClr val="404040"/>
                </a:solidFill>
                <a:latin typeface="Calibri"/>
                <a:cs typeface="Calibri"/>
              </a:rPr>
              <a:t>ambulatoriale  </a:t>
            </a:r>
            <a:r>
              <a:rPr sz="750" b="1" spc="-4" dirty="0">
                <a:solidFill>
                  <a:srgbClr val="404040"/>
                </a:solidFill>
                <a:latin typeface="Calibri"/>
                <a:cs typeface="Calibri"/>
              </a:rPr>
              <a:t>500 mq &lt; S ≤ 1000</a:t>
            </a:r>
            <a:r>
              <a:rPr sz="750" b="1" spc="26" dirty="0">
                <a:solidFill>
                  <a:srgbClr val="404040"/>
                </a:solidFill>
                <a:latin typeface="Calibri"/>
                <a:cs typeface="Calibri"/>
              </a:rPr>
              <a:t> </a:t>
            </a:r>
            <a:r>
              <a:rPr sz="750" b="1" spc="-4" dirty="0">
                <a:solidFill>
                  <a:srgbClr val="404040"/>
                </a:solidFill>
                <a:latin typeface="Calibri"/>
                <a:cs typeface="Calibri"/>
              </a:rPr>
              <a:t>mq</a:t>
            </a:r>
            <a:endParaRPr sz="750">
              <a:latin typeface="Calibri"/>
              <a:cs typeface="Calibri"/>
            </a:endParaRPr>
          </a:p>
        </p:txBody>
      </p:sp>
      <p:sp>
        <p:nvSpPr>
          <p:cNvPr id="22" name="object 22"/>
          <p:cNvSpPr/>
          <p:nvPr/>
        </p:nvSpPr>
        <p:spPr>
          <a:xfrm>
            <a:off x="3706750" y="1810512"/>
            <a:ext cx="1865471" cy="862013"/>
          </a:xfrm>
          <a:custGeom>
            <a:avLst/>
            <a:gdLst/>
            <a:ahLst/>
            <a:cxnLst/>
            <a:rect l="l" t="t" r="r" b="b"/>
            <a:pathLst>
              <a:path w="2487295" h="1149350">
                <a:moveTo>
                  <a:pt x="1912619" y="0"/>
                </a:moveTo>
                <a:lnTo>
                  <a:pt x="0" y="0"/>
                </a:lnTo>
                <a:lnTo>
                  <a:pt x="574535" y="574560"/>
                </a:lnTo>
                <a:lnTo>
                  <a:pt x="0" y="1149096"/>
                </a:lnTo>
                <a:lnTo>
                  <a:pt x="1912619" y="1149096"/>
                </a:lnTo>
                <a:lnTo>
                  <a:pt x="2487167" y="574560"/>
                </a:lnTo>
                <a:lnTo>
                  <a:pt x="1912619" y="0"/>
                </a:lnTo>
                <a:close/>
              </a:path>
            </a:pathLst>
          </a:custGeom>
          <a:solidFill>
            <a:srgbClr val="D8D8D8"/>
          </a:solidFill>
        </p:spPr>
        <p:txBody>
          <a:bodyPr wrap="square" lIns="0" tIns="0" rIns="0" bIns="0" rtlCol="0"/>
          <a:lstStyle/>
          <a:p>
            <a:endParaRPr sz="1350"/>
          </a:p>
        </p:txBody>
      </p:sp>
      <p:sp>
        <p:nvSpPr>
          <p:cNvPr id="23" name="object 23"/>
          <p:cNvSpPr/>
          <p:nvPr/>
        </p:nvSpPr>
        <p:spPr>
          <a:xfrm>
            <a:off x="3706750" y="1810512"/>
            <a:ext cx="1865471" cy="862013"/>
          </a:xfrm>
          <a:custGeom>
            <a:avLst/>
            <a:gdLst/>
            <a:ahLst/>
            <a:cxnLst/>
            <a:rect l="l" t="t" r="r" b="b"/>
            <a:pathLst>
              <a:path w="2487295" h="1149350">
                <a:moveTo>
                  <a:pt x="0" y="0"/>
                </a:moveTo>
                <a:lnTo>
                  <a:pt x="1912619" y="0"/>
                </a:lnTo>
                <a:lnTo>
                  <a:pt x="2487167" y="574560"/>
                </a:lnTo>
                <a:lnTo>
                  <a:pt x="1912619" y="1149096"/>
                </a:lnTo>
                <a:lnTo>
                  <a:pt x="0" y="1149096"/>
                </a:lnTo>
                <a:lnTo>
                  <a:pt x="574535" y="574560"/>
                </a:lnTo>
                <a:lnTo>
                  <a:pt x="0" y="0"/>
                </a:lnTo>
                <a:close/>
              </a:path>
            </a:pathLst>
          </a:custGeom>
          <a:ln w="12192">
            <a:solidFill>
              <a:srgbClr val="FFFFFF"/>
            </a:solidFill>
          </a:ln>
        </p:spPr>
        <p:txBody>
          <a:bodyPr wrap="square" lIns="0" tIns="0" rIns="0" bIns="0" rtlCol="0"/>
          <a:lstStyle/>
          <a:p>
            <a:endParaRPr sz="1350"/>
          </a:p>
        </p:txBody>
      </p:sp>
      <p:sp>
        <p:nvSpPr>
          <p:cNvPr id="24" name="object 24"/>
          <p:cNvSpPr txBox="1"/>
          <p:nvPr/>
        </p:nvSpPr>
        <p:spPr>
          <a:xfrm>
            <a:off x="4203096" y="1917763"/>
            <a:ext cx="893445" cy="632385"/>
          </a:xfrm>
          <a:prstGeom prst="rect">
            <a:avLst/>
          </a:prstGeom>
        </p:spPr>
        <p:txBody>
          <a:bodyPr vert="horz" wrap="square" lIns="0" tIns="9049" rIns="0" bIns="0" rtlCol="0">
            <a:spAutoFit/>
          </a:bodyPr>
          <a:lstStyle/>
          <a:p>
            <a:pPr marL="9525" marR="3810" algn="ctr">
              <a:spcBef>
                <a:spcPts val="71"/>
              </a:spcBef>
            </a:pPr>
            <a:r>
              <a:rPr sz="750" b="1" spc="-8" dirty="0">
                <a:solidFill>
                  <a:srgbClr val="404040"/>
                </a:solidFill>
                <a:latin typeface="Calibri"/>
                <a:cs typeface="Calibri"/>
              </a:rPr>
              <a:t>STRUTTURE ESISTENTI  </a:t>
            </a:r>
            <a:r>
              <a:rPr sz="750" b="1" spc="-4" dirty="0">
                <a:solidFill>
                  <a:srgbClr val="404040"/>
                </a:solidFill>
                <a:latin typeface="Calibri"/>
                <a:cs typeface="Calibri"/>
              </a:rPr>
              <a:t>AL</a:t>
            </a:r>
            <a:r>
              <a:rPr sz="750" b="1" spc="-11" dirty="0">
                <a:solidFill>
                  <a:srgbClr val="404040"/>
                </a:solidFill>
                <a:latin typeface="Calibri"/>
                <a:cs typeface="Calibri"/>
              </a:rPr>
              <a:t> </a:t>
            </a:r>
            <a:r>
              <a:rPr sz="750" b="1" spc="-4" dirty="0">
                <a:solidFill>
                  <a:srgbClr val="404040"/>
                </a:solidFill>
                <a:latin typeface="Calibri"/>
                <a:cs typeface="Calibri"/>
              </a:rPr>
              <a:t>26.12.2002</a:t>
            </a:r>
            <a:endParaRPr sz="750">
              <a:latin typeface="Calibri"/>
              <a:cs typeface="Calibri"/>
            </a:endParaRPr>
          </a:p>
          <a:p>
            <a:pPr marL="59531" marR="53816" indent="-953" algn="ctr">
              <a:spcBef>
                <a:spcPts val="8"/>
              </a:spcBef>
            </a:pPr>
            <a:r>
              <a:rPr sz="600" dirty="0">
                <a:solidFill>
                  <a:srgbClr val="404040"/>
                </a:solidFill>
                <a:latin typeface="Calibri"/>
                <a:cs typeface="Calibri"/>
              </a:rPr>
              <a:t>Che </a:t>
            </a:r>
            <a:r>
              <a:rPr sz="600" spc="-4" dirty="0">
                <a:solidFill>
                  <a:srgbClr val="404040"/>
                </a:solidFill>
                <a:latin typeface="Calibri"/>
                <a:cs typeface="Calibri"/>
              </a:rPr>
              <a:t>erogano prestazioni  di assistenza</a:t>
            </a:r>
            <a:r>
              <a:rPr sz="600" spc="-38" dirty="0">
                <a:solidFill>
                  <a:srgbClr val="404040"/>
                </a:solidFill>
                <a:latin typeface="Calibri"/>
                <a:cs typeface="Calibri"/>
              </a:rPr>
              <a:t> </a:t>
            </a:r>
            <a:r>
              <a:rPr sz="600" spc="-4" dirty="0">
                <a:solidFill>
                  <a:srgbClr val="404040"/>
                </a:solidFill>
                <a:latin typeface="Calibri"/>
                <a:cs typeface="Calibri"/>
              </a:rPr>
              <a:t>specialistica  in </a:t>
            </a:r>
            <a:r>
              <a:rPr sz="600" dirty="0">
                <a:solidFill>
                  <a:srgbClr val="404040"/>
                </a:solidFill>
                <a:latin typeface="Calibri"/>
                <a:cs typeface="Calibri"/>
              </a:rPr>
              <a:t>regime </a:t>
            </a:r>
            <a:r>
              <a:rPr sz="600" spc="-4" dirty="0">
                <a:solidFill>
                  <a:srgbClr val="404040"/>
                </a:solidFill>
                <a:latin typeface="Calibri"/>
                <a:cs typeface="Calibri"/>
              </a:rPr>
              <a:t>ambulatoriale  </a:t>
            </a:r>
            <a:r>
              <a:rPr sz="750" b="1" spc="-4" dirty="0">
                <a:solidFill>
                  <a:srgbClr val="404040"/>
                </a:solidFill>
                <a:latin typeface="Calibri"/>
                <a:cs typeface="Calibri"/>
              </a:rPr>
              <a:t>S &gt; 1000</a:t>
            </a:r>
            <a:r>
              <a:rPr sz="750" b="1" spc="8" dirty="0">
                <a:solidFill>
                  <a:srgbClr val="404040"/>
                </a:solidFill>
                <a:latin typeface="Calibri"/>
                <a:cs typeface="Calibri"/>
              </a:rPr>
              <a:t> </a:t>
            </a:r>
            <a:r>
              <a:rPr sz="750" b="1" spc="-4" dirty="0">
                <a:solidFill>
                  <a:srgbClr val="404040"/>
                </a:solidFill>
                <a:latin typeface="Calibri"/>
                <a:cs typeface="Calibri"/>
              </a:rPr>
              <a:t>mq</a:t>
            </a:r>
            <a:endParaRPr sz="750">
              <a:latin typeface="Calibri"/>
              <a:cs typeface="Calibri"/>
            </a:endParaRPr>
          </a:p>
        </p:txBody>
      </p:sp>
      <p:sp>
        <p:nvSpPr>
          <p:cNvPr id="25" name="object 25"/>
          <p:cNvSpPr/>
          <p:nvPr/>
        </p:nvSpPr>
        <p:spPr>
          <a:xfrm>
            <a:off x="5238369" y="1817370"/>
            <a:ext cx="2190274" cy="855345"/>
          </a:xfrm>
          <a:custGeom>
            <a:avLst/>
            <a:gdLst/>
            <a:ahLst/>
            <a:cxnLst/>
            <a:rect l="l" t="t" r="r" b="b"/>
            <a:pathLst>
              <a:path w="2920365" h="1140460">
                <a:moveTo>
                  <a:pt x="2350007" y="0"/>
                </a:moveTo>
                <a:lnTo>
                  <a:pt x="0" y="0"/>
                </a:lnTo>
                <a:lnTo>
                  <a:pt x="569976" y="569976"/>
                </a:lnTo>
                <a:lnTo>
                  <a:pt x="0" y="1139952"/>
                </a:lnTo>
                <a:lnTo>
                  <a:pt x="2350007" y="1139952"/>
                </a:lnTo>
                <a:lnTo>
                  <a:pt x="2919983" y="569976"/>
                </a:lnTo>
                <a:lnTo>
                  <a:pt x="2350007" y="0"/>
                </a:lnTo>
                <a:close/>
              </a:path>
            </a:pathLst>
          </a:custGeom>
          <a:solidFill>
            <a:srgbClr val="D8D8D8"/>
          </a:solidFill>
        </p:spPr>
        <p:txBody>
          <a:bodyPr wrap="square" lIns="0" tIns="0" rIns="0" bIns="0" rtlCol="0"/>
          <a:lstStyle/>
          <a:p>
            <a:endParaRPr sz="1350"/>
          </a:p>
        </p:txBody>
      </p:sp>
      <p:sp>
        <p:nvSpPr>
          <p:cNvPr id="26" name="object 26"/>
          <p:cNvSpPr/>
          <p:nvPr/>
        </p:nvSpPr>
        <p:spPr>
          <a:xfrm>
            <a:off x="5238369" y="1817370"/>
            <a:ext cx="2190274" cy="855345"/>
          </a:xfrm>
          <a:custGeom>
            <a:avLst/>
            <a:gdLst/>
            <a:ahLst/>
            <a:cxnLst/>
            <a:rect l="l" t="t" r="r" b="b"/>
            <a:pathLst>
              <a:path w="2920365" h="1140460">
                <a:moveTo>
                  <a:pt x="0" y="0"/>
                </a:moveTo>
                <a:lnTo>
                  <a:pt x="2350007" y="0"/>
                </a:lnTo>
                <a:lnTo>
                  <a:pt x="2919983" y="569976"/>
                </a:lnTo>
                <a:lnTo>
                  <a:pt x="2350007" y="1139952"/>
                </a:lnTo>
                <a:lnTo>
                  <a:pt x="0" y="1139952"/>
                </a:lnTo>
                <a:lnTo>
                  <a:pt x="569976" y="569976"/>
                </a:lnTo>
                <a:lnTo>
                  <a:pt x="0" y="0"/>
                </a:lnTo>
                <a:close/>
              </a:path>
            </a:pathLst>
          </a:custGeom>
          <a:ln w="12192">
            <a:solidFill>
              <a:srgbClr val="FFFFFF"/>
            </a:solidFill>
          </a:ln>
        </p:spPr>
        <p:txBody>
          <a:bodyPr wrap="square" lIns="0" tIns="0" rIns="0" bIns="0" rtlCol="0"/>
          <a:lstStyle/>
          <a:p>
            <a:endParaRPr sz="1350"/>
          </a:p>
        </p:txBody>
      </p:sp>
      <p:sp>
        <p:nvSpPr>
          <p:cNvPr id="27" name="object 27"/>
          <p:cNvSpPr txBox="1"/>
          <p:nvPr/>
        </p:nvSpPr>
        <p:spPr>
          <a:xfrm>
            <a:off x="5837587" y="1886902"/>
            <a:ext cx="1013936" cy="701635"/>
          </a:xfrm>
          <a:prstGeom prst="rect">
            <a:avLst/>
          </a:prstGeom>
        </p:spPr>
        <p:txBody>
          <a:bodyPr vert="horz" wrap="square" lIns="0" tIns="9049" rIns="0" bIns="0" rtlCol="0">
            <a:spAutoFit/>
          </a:bodyPr>
          <a:lstStyle/>
          <a:p>
            <a:pPr algn="ctr">
              <a:spcBef>
                <a:spcPts val="71"/>
              </a:spcBef>
            </a:pPr>
            <a:r>
              <a:rPr sz="750" b="1" spc="-8" dirty="0">
                <a:solidFill>
                  <a:srgbClr val="404040"/>
                </a:solidFill>
                <a:latin typeface="Calibri"/>
                <a:cs typeface="Calibri"/>
              </a:rPr>
              <a:t>STRUTTURE</a:t>
            </a:r>
            <a:endParaRPr sz="750">
              <a:latin typeface="Calibri"/>
              <a:cs typeface="Calibri"/>
            </a:endParaRPr>
          </a:p>
          <a:p>
            <a:pPr algn="ctr">
              <a:lnSpc>
                <a:spcPct val="100000"/>
              </a:lnSpc>
            </a:pPr>
            <a:r>
              <a:rPr sz="750" b="1" spc="-4" dirty="0">
                <a:solidFill>
                  <a:srgbClr val="404040"/>
                </a:solidFill>
                <a:latin typeface="Calibri"/>
                <a:cs typeface="Calibri"/>
              </a:rPr>
              <a:t>DI NUOVA</a:t>
            </a:r>
            <a:r>
              <a:rPr sz="750" b="1" spc="-64" dirty="0">
                <a:solidFill>
                  <a:srgbClr val="404040"/>
                </a:solidFill>
                <a:latin typeface="Calibri"/>
                <a:cs typeface="Calibri"/>
              </a:rPr>
              <a:t> </a:t>
            </a:r>
            <a:r>
              <a:rPr sz="750" b="1" spc="-4" dirty="0">
                <a:solidFill>
                  <a:srgbClr val="404040"/>
                </a:solidFill>
                <a:latin typeface="Calibri"/>
                <a:cs typeface="Calibri"/>
              </a:rPr>
              <a:t>COSTRUZIONE</a:t>
            </a:r>
            <a:endParaRPr sz="750">
              <a:latin typeface="Calibri"/>
              <a:cs typeface="Calibri"/>
            </a:endParaRPr>
          </a:p>
          <a:p>
            <a:pPr marL="22860" marR="19526" indent="953" algn="ctr"/>
            <a:r>
              <a:rPr sz="750" spc="-8" dirty="0">
                <a:solidFill>
                  <a:srgbClr val="404040"/>
                </a:solidFill>
                <a:latin typeface="Calibri"/>
                <a:cs typeface="Calibri"/>
              </a:rPr>
              <a:t>Che </a:t>
            </a:r>
            <a:r>
              <a:rPr sz="750" spc="-4" dirty="0">
                <a:solidFill>
                  <a:srgbClr val="404040"/>
                </a:solidFill>
                <a:latin typeface="Calibri"/>
                <a:cs typeface="Calibri"/>
              </a:rPr>
              <a:t>erogano prestazioni  di assistenza</a:t>
            </a:r>
            <a:r>
              <a:rPr sz="750" spc="-38" dirty="0">
                <a:solidFill>
                  <a:srgbClr val="404040"/>
                </a:solidFill>
                <a:latin typeface="Calibri"/>
                <a:cs typeface="Calibri"/>
              </a:rPr>
              <a:t> </a:t>
            </a:r>
            <a:r>
              <a:rPr sz="750" spc="-4" dirty="0">
                <a:solidFill>
                  <a:srgbClr val="404040"/>
                </a:solidFill>
                <a:latin typeface="Calibri"/>
                <a:cs typeface="Calibri"/>
              </a:rPr>
              <a:t>specialistica  in regime ambulatoriale  </a:t>
            </a:r>
            <a:r>
              <a:rPr sz="750" b="1" spc="-4" dirty="0">
                <a:solidFill>
                  <a:srgbClr val="404040"/>
                </a:solidFill>
                <a:latin typeface="Calibri"/>
                <a:cs typeface="Calibri"/>
              </a:rPr>
              <a:t>S &gt; 1000</a:t>
            </a:r>
            <a:r>
              <a:rPr sz="750" b="1" spc="11" dirty="0">
                <a:solidFill>
                  <a:srgbClr val="404040"/>
                </a:solidFill>
                <a:latin typeface="Calibri"/>
                <a:cs typeface="Calibri"/>
              </a:rPr>
              <a:t> </a:t>
            </a:r>
            <a:r>
              <a:rPr sz="750" b="1" spc="-4" dirty="0">
                <a:solidFill>
                  <a:srgbClr val="404040"/>
                </a:solidFill>
                <a:latin typeface="Calibri"/>
                <a:cs typeface="Calibri"/>
              </a:rPr>
              <a:t>mq</a:t>
            </a:r>
            <a:endParaRPr sz="750">
              <a:latin typeface="Calibri"/>
              <a:cs typeface="Calibri"/>
            </a:endParaRPr>
          </a:p>
        </p:txBody>
      </p:sp>
      <p:sp>
        <p:nvSpPr>
          <p:cNvPr id="28" name="object 28"/>
          <p:cNvSpPr/>
          <p:nvPr/>
        </p:nvSpPr>
        <p:spPr>
          <a:xfrm>
            <a:off x="7094601" y="1817370"/>
            <a:ext cx="1850708" cy="855345"/>
          </a:xfrm>
          <a:custGeom>
            <a:avLst/>
            <a:gdLst/>
            <a:ahLst/>
            <a:cxnLst/>
            <a:rect l="l" t="t" r="r" b="b"/>
            <a:pathLst>
              <a:path w="2467609" h="1140460">
                <a:moveTo>
                  <a:pt x="1897367" y="0"/>
                </a:moveTo>
                <a:lnTo>
                  <a:pt x="0" y="0"/>
                </a:lnTo>
                <a:lnTo>
                  <a:pt x="569963" y="569976"/>
                </a:lnTo>
                <a:lnTo>
                  <a:pt x="0" y="1139952"/>
                </a:lnTo>
                <a:lnTo>
                  <a:pt x="1897367" y="1139952"/>
                </a:lnTo>
                <a:lnTo>
                  <a:pt x="2467343" y="569976"/>
                </a:lnTo>
                <a:lnTo>
                  <a:pt x="1897367" y="0"/>
                </a:lnTo>
                <a:close/>
              </a:path>
            </a:pathLst>
          </a:custGeom>
          <a:solidFill>
            <a:srgbClr val="D8D8D8"/>
          </a:solidFill>
        </p:spPr>
        <p:txBody>
          <a:bodyPr wrap="square" lIns="0" tIns="0" rIns="0" bIns="0" rtlCol="0"/>
          <a:lstStyle/>
          <a:p>
            <a:endParaRPr sz="1350"/>
          </a:p>
        </p:txBody>
      </p:sp>
      <p:sp>
        <p:nvSpPr>
          <p:cNvPr id="29" name="object 29"/>
          <p:cNvSpPr/>
          <p:nvPr/>
        </p:nvSpPr>
        <p:spPr>
          <a:xfrm>
            <a:off x="7094601" y="1817370"/>
            <a:ext cx="1850708" cy="855345"/>
          </a:xfrm>
          <a:custGeom>
            <a:avLst/>
            <a:gdLst/>
            <a:ahLst/>
            <a:cxnLst/>
            <a:rect l="l" t="t" r="r" b="b"/>
            <a:pathLst>
              <a:path w="2467609" h="1140460">
                <a:moveTo>
                  <a:pt x="0" y="0"/>
                </a:moveTo>
                <a:lnTo>
                  <a:pt x="1897367" y="0"/>
                </a:lnTo>
                <a:lnTo>
                  <a:pt x="2467343" y="569976"/>
                </a:lnTo>
                <a:lnTo>
                  <a:pt x="1897367" y="1139952"/>
                </a:lnTo>
                <a:lnTo>
                  <a:pt x="0" y="1139952"/>
                </a:lnTo>
                <a:lnTo>
                  <a:pt x="569963" y="569976"/>
                </a:lnTo>
                <a:lnTo>
                  <a:pt x="0" y="0"/>
                </a:lnTo>
                <a:close/>
              </a:path>
            </a:pathLst>
          </a:custGeom>
          <a:ln w="12192">
            <a:solidFill>
              <a:srgbClr val="FFFFFF"/>
            </a:solidFill>
          </a:ln>
        </p:spPr>
        <p:txBody>
          <a:bodyPr wrap="square" lIns="0" tIns="0" rIns="0" bIns="0" rtlCol="0"/>
          <a:lstStyle/>
          <a:p>
            <a:endParaRPr sz="1350"/>
          </a:p>
        </p:txBody>
      </p:sp>
      <p:sp>
        <p:nvSpPr>
          <p:cNvPr id="30" name="object 30"/>
          <p:cNvSpPr txBox="1"/>
          <p:nvPr/>
        </p:nvSpPr>
        <p:spPr>
          <a:xfrm>
            <a:off x="7547991" y="1915763"/>
            <a:ext cx="924878" cy="667010"/>
          </a:xfrm>
          <a:prstGeom prst="rect">
            <a:avLst/>
          </a:prstGeom>
        </p:spPr>
        <p:txBody>
          <a:bodyPr vert="horz" wrap="square" lIns="0" tIns="9049" rIns="0" bIns="0" rtlCol="0">
            <a:spAutoFit/>
          </a:bodyPr>
          <a:lstStyle/>
          <a:p>
            <a:pPr marL="9525" marR="3810" algn="ctr">
              <a:spcBef>
                <a:spcPts val="71"/>
              </a:spcBef>
            </a:pPr>
            <a:r>
              <a:rPr sz="750" b="1" spc="-8" dirty="0">
                <a:solidFill>
                  <a:srgbClr val="404040"/>
                </a:solidFill>
                <a:latin typeface="Calibri"/>
                <a:cs typeface="Calibri"/>
              </a:rPr>
              <a:t>STRUTTURE</a:t>
            </a:r>
            <a:r>
              <a:rPr sz="750" b="1" spc="-23" dirty="0">
                <a:solidFill>
                  <a:srgbClr val="404040"/>
                </a:solidFill>
                <a:latin typeface="Calibri"/>
                <a:cs typeface="Calibri"/>
              </a:rPr>
              <a:t> </a:t>
            </a:r>
            <a:r>
              <a:rPr sz="750" b="1" spc="-4" dirty="0">
                <a:solidFill>
                  <a:srgbClr val="404040"/>
                </a:solidFill>
                <a:latin typeface="Calibri"/>
                <a:cs typeface="Calibri"/>
              </a:rPr>
              <a:t>SANITARIE  NON </a:t>
            </a:r>
            <a:r>
              <a:rPr sz="750" b="1" spc="-8" dirty="0">
                <a:solidFill>
                  <a:srgbClr val="404040"/>
                </a:solidFill>
                <a:latin typeface="Calibri"/>
                <a:cs typeface="Calibri"/>
              </a:rPr>
              <a:t>SOGGETTE </a:t>
            </a:r>
            <a:r>
              <a:rPr sz="750" b="1" spc="-4" dirty="0">
                <a:solidFill>
                  <a:srgbClr val="404040"/>
                </a:solidFill>
                <a:latin typeface="Calibri"/>
                <a:cs typeface="Calibri"/>
              </a:rPr>
              <a:t>AL  </a:t>
            </a:r>
            <a:r>
              <a:rPr sz="750" b="1" spc="-8" dirty="0">
                <a:solidFill>
                  <a:srgbClr val="404040"/>
                </a:solidFill>
                <a:latin typeface="Calibri"/>
                <a:cs typeface="Calibri"/>
              </a:rPr>
              <a:t>CONTROLLO</a:t>
            </a:r>
            <a:r>
              <a:rPr sz="750" b="1" spc="4" dirty="0">
                <a:solidFill>
                  <a:srgbClr val="404040"/>
                </a:solidFill>
                <a:latin typeface="Calibri"/>
                <a:cs typeface="Calibri"/>
              </a:rPr>
              <a:t> </a:t>
            </a:r>
            <a:r>
              <a:rPr sz="750" b="1" spc="-4" dirty="0">
                <a:solidFill>
                  <a:srgbClr val="404040"/>
                </a:solidFill>
                <a:latin typeface="Calibri"/>
                <a:cs typeface="Calibri"/>
              </a:rPr>
              <a:t>VV.F.</a:t>
            </a:r>
            <a:endParaRPr sz="750">
              <a:latin typeface="Calibri"/>
              <a:cs typeface="Calibri"/>
            </a:endParaRPr>
          </a:p>
          <a:p>
            <a:pPr marL="70009" marR="64294" algn="ctr">
              <a:spcBef>
                <a:spcPts val="4"/>
              </a:spcBef>
            </a:pPr>
            <a:r>
              <a:rPr sz="675" spc="-4" dirty="0">
                <a:solidFill>
                  <a:srgbClr val="404040"/>
                </a:solidFill>
                <a:latin typeface="Calibri"/>
                <a:cs typeface="Calibri"/>
              </a:rPr>
              <a:t>(Attività non</a:t>
            </a:r>
            <a:r>
              <a:rPr sz="675" spc="-19" dirty="0">
                <a:solidFill>
                  <a:srgbClr val="404040"/>
                </a:solidFill>
                <a:latin typeface="Calibri"/>
                <a:cs typeface="Calibri"/>
              </a:rPr>
              <a:t> </a:t>
            </a:r>
            <a:r>
              <a:rPr sz="675" spc="-4" dirty="0">
                <a:solidFill>
                  <a:srgbClr val="404040"/>
                </a:solidFill>
                <a:latin typeface="Calibri"/>
                <a:cs typeface="Calibri"/>
              </a:rPr>
              <a:t>rientranti  nell'allegato</a:t>
            </a:r>
            <a:r>
              <a:rPr sz="675" spc="23" dirty="0">
                <a:solidFill>
                  <a:srgbClr val="404040"/>
                </a:solidFill>
                <a:latin typeface="Calibri"/>
                <a:cs typeface="Calibri"/>
              </a:rPr>
              <a:t> </a:t>
            </a:r>
            <a:r>
              <a:rPr sz="675" dirty="0">
                <a:solidFill>
                  <a:srgbClr val="404040"/>
                </a:solidFill>
                <a:latin typeface="Calibri"/>
                <a:cs typeface="Calibri"/>
              </a:rPr>
              <a:t>I</a:t>
            </a:r>
            <a:endParaRPr sz="675">
              <a:latin typeface="Calibri"/>
              <a:cs typeface="Calibri"/>
            </a:endParaRPr>
          </a:p>
          <a:p>
            <a:pPr algn="ctr">
              <a:lnSpc>
                <a:spcPct val="100000"/>
              </a:lnSpc>
            </a:pPr>
            <a:r>
              <a:rPr sz="675" dirty="0">
                <a:solidFill>
                  <a:srgbClr val="404040"/>
                </a:solidFill>
                <a:latin typeface="Calibri"/>
                <a:cs typeface="Calibri"/>
              </a:rPr>
              <a:t>al </a:t>
            </a:r>
            <a:r>
              <a:rPr sz="675" spc="-4" dirty="0">
                <a:solidFill>
                  <a:srgbClr val="404040"/>
                </a:solidFill>
                <a:latin typeface="Calibri"/>
                <a:cs typeface="Calibri"/>
              </a:rPr>
              <a:t>D.P.R.</a:t>
            </a:r>
            <a:r>
              <a:rPr sz="675" spc="-34" dirty="0">
                <a:solidFill>
                  <a:srgbClr val="404040"/>
                </a:solidFill>
                <a:latin typeface="Calibri"/>
                <a:cs typeface="Calibri"/>
              </a:rPr>
              <a:t> </a:t>
            </a:r>
            <a:r>
              <a:rPr sz="675" spc="-4" dirty="0">
                <a:solidFill>
                  <a:srgbClr val="404040"/>
                </a:solidFill>
                <a:latin typeface="Calibri"/>
                <a:cs typeface="Calibri"/>
              </a:rPr>
              <a:t>151/2011)</a:t>
            </a:r>
            <a:endParaRPr sz="675">
              <a:latin typeface="Calibri"/>
              <a:cs typeface="Calibri"/>
            </a:endParaRPr>
          </a:p>
        </p:txBody>
      </p:sp>
      <p:sp>
        <p:nvSpPr>
          <p:cNvPr id="31" name="object 31"/>
          <p:cNvSpPr/>
          <p:nvPr/>
        </p:nvSpPr>
        <p:spPr>
          <a:xfrm>
            <a:off x="824102" y="3861063"/>
            <a:ext cx="1204913" cy="971550"/>
          </a:xfrm>
          <a:custGeom>
            <a:avLst/>
            <a:gdLst/>
            <a:ahLst/>
            <a:cxnLst/>
            <a:rect l="l" t="t" r="r" b="b"/>
            <a:pathLst>
              <a:path w="1606550" h="1295400">
                <a:moveTo>
                  <a:pt x="295770" y="0"/>
                </a:moveTo>
                <a:lnTo>
                  <a:pt x="0" y="0"/>
                </a:lnTo>
                <a:lnTo>
                  <a:pt x="0" y="1119365"/>
                </a:lnTo>
                <a:lnTo>
                  <a:pt x="1282446" y="1119365"/>
                </a:lnTo>
                <a:lnTo>
                  <a:pt x="1282446" y="1295400"/>
                </a:lnTo>
                <a:lnTo>
                  <a:pt x="1606296" y="971550"/>
                </a:lnTo>
                <a:lnTo>
                  <a:pt x="1458468" y="823722"/>
                </a:lnTo>
                <a:lnTo>
                  <a:pt x="295770" y="823722"/>
                </a:lnTo>
                <a:lnTo>
                  <a:pt x="295770" y="0"/>
                </a:lnTo>
                <a:close/>
              </a:path>
              <a:path w="1606550" h="1295400">
                <a:moveTo>
                  <a:pt x="1282446" y="647700"/>
                </a:moveTo>
                <a:lnTo>
                  <a:pt x="1282446" y="823722"/>
                </a:lnTo>
                <a:lnTo>
                  <a:pt x="1458468" y="823722"/>
                </a:lnTo>
                <a:lnTo>
                  <a:pt x="1282446" y="647700"/>
                </a:lnTo>
                <a:close/>
              </a:path>
            </a:pathLst>
          </a:custGeom>
          <a:solidFill>
            <a:srgbClr val="366A99"/>
          </a:solidFill>
        </p:spPr>
        <p:txBody>
          <a:bodyPr wrap="square" lIns="0" tIns="0" rIns="0" bIns="0" rtlCol="0"/>
          <a:lstStyle/>
          <a:p>
            <a:endParaRPr sz="1350"/>
          </a:p>
        </p:txBody>
      </p:sp>
      <p:sp>
        <p:nvSpPr>
          <p:cNvPr id="32" name="object 32"/>
          <p:cNvSpPr/>
          <p:nvPr/>
        </p:nvSpPr>
        <p:spPr>
          <a:xfrm>
            <a:off x="824102" y="3861063"/>
            <a:ext cx="1204913" cy="971550"/>
          </a:xfrm>
          <a:custGeom>
            <a:avLst/>
            <a:gdLst/>
            <a:ahLst/>
            <a:cxnLst/>
            <a:rect l="l" t="t" r="r" b="b"/>
            <a:pathLst>
              <a:path w="1606550" h="1295400">
                <a:moveTo>
                  <a:pt x="295770" y="0"/>
                </a:moveTo>
                <a:lnTo>
                  <a:pt x="295770" y="823722"/>
                </a:lnTo>
                <a:lnTo>
                  <a:pt x="1282446" y="823722"/>
                </a:lnTo>
                <a:lnTo>
                  <a:pt x="1282446" y="647700"/>
                </a:lnTo>
                <a:lnTo>
                  <a:pt x="1606296" y="971550"/>
                </a:lnTo>
                <a:lnTo>
                  <a:pt x="1282446" y="1295400"/>
                </a:lnTo>
                <a:lnTo>
                  <a:pt x="1282446" y="1119365"/>
                </a:lnTo>
                <a:lnTo>
                  <a:pt x="0" y="1119365"/>
                </a:lnTo>
                <a:lnTo>
                  <a:pt x="0" y="0"/>
                </a:lnTo>
                <a:lnTo>
                  <a:pt x="295770" y="0"/>
                </a:lnTo>
                <a:close/>
              </a:path>
            </a:pathLst>
          </a:custGeom>
          <a:ln w="12191">
            <a:solidFill>
              <a:srgbClr val="263958"/>
            </a:solidFill>
          </a:ln>
        </p:spPr>
        <p:txBody>
          <a:bodyPr wrap="square" lIns="0" tIns="0" rIns="0" bIns="0" rtlCol="0"/>
          <a:lstStyle/>
          <a:p>
            <a:endParaRPr sz="1350"/>
          </a:p>
        </p:txBody>
      </p:sp>
      <p:sp>
        <p:nvSpPr>
          <p:cNvPr id="33" name="object 33"/>
          <p:cNvSpPr txBox="1"/>
          <p:nvPr/>
        </p:nvSpPr>
        <p:spPr>
          <a:xfrm>
            <a:off x="88582" y="2742629"/>
            <a:ext cx="8857298" cy="892392"/>
          </a:xfrm>
          <a:prstGeom prst="rect">
            <a:avLst/>
          </a:prstGeom>
          <a:solidFill>
            <a:srgbClr val="FFFFFF"/>
          </a:solidFill>
          <a:ln w="19810">
            <a:solidFill>
              <a:srgbClr val="006FC0"/>
            </a:solidFill>
          </a:ln>
        </p:spPr>
        <p:txBody>
          <a:bodyPr vert="horz" wrap="square" lIns="0" tIns="12859" rIns="0" bIns="0" rtlCol="0">
            <a:spAutoFit/>
          </a:bodyPr>
          <a:lstStyle/>
          <a:p>
            <a:pPr marL="68104" marR="62389" algn="just">
              <a:lnSpc>
                <a:spcPct val="107100"/>
              </a:lnSpc>
              <a:spcBef>
                <a:spcPts val="101"/>
              </a:spcBef>
            </a:pPr>
            <a:r>
              <a:rPr sz="1350" b="1" spc="-4" dirty="0">
                <a:solidFill>
                  <a:srgbClr val="0032CC"/>
                </a:solidFill>
                <a:latin typeface="Calibri"/>
                <a:cs typeface="Calibri"/>
              </a:rPr>
              <a:t>Nota: </a:t>
            </a:r>
            <a:r>
              <a:rPr sz="1350" b="1" spc="-4" dirty="0">
                <a:solidFill>
                  <a:srgbClr val="FF0000"/>
                </a:solidFill>
                <a:latin typeface="Calibri"/>
                <a:cs typeface="Calibri"/>
              </a:rPr>
              <a:t>Le </a:t>
            </a:r>
            <a:r>
              <a:rPr sz="1350" b="1" spc="-8" dirty="0">
                <a:solidFill>
                  <a:srgbClr val="FF0000"/>
                </a:solidFill>
                <a:latin typeface="Calibri"/>
                <a:cs typeface="Calibri"/>
              </a:rPr>
              <a:t>strutture </a:t>
            </a:r>
            <a:r>
              <a:rPr sz="1350" b="1" spc="-11" dirty="0">
                <a:solidFill>
                  <a:srgbClr val="FF0000"/>
                </a:solidFill>
                <a:latin typeface="Calibri"/>
                <a:cs typeface="Calibri"/>
              </a:rPr>
              <a:t>esistenti</a:t>
            </a:r>
            <a:r>
              <a:rPr sz="1350" spc="-11" dirty="0">
                <a:latin typeface="Calibri"/>
                <a:cs typeface="Calibri"/>
              </a:rPr>
              <a:t>, </a:t>
            </a:r>
            <a:r>
              <a:rPr sz="1350" dirty="0">
                <a:latin typeface="Calibri"/>
                <a:cs typeface="Calibri"/>
              </a:rPr>
              <a:t>ai </a:t>
            </a:r>
            <a:r>
              <a:rPr sz="1350" spc="-4" dirty="0">
                <a:latin typeface="Calibri"/>
                <a:cs typeface="Calibri"/>
              </a:rPr>
              <a:t>sensi </a:t>
            </a:r>
            <a:r>
              <a:rPr sz="1350" spc="-15" dirty="0">
                <a:latin typeface="Calibri"/>
                <a:cs typeface="Calibri"/>
              </a:rPr>
              <a:t>dell’art. </a:t>
            </a:r>
            <a:r>
              <a:rPr sz="1350" dirty="0">
                <a:latin typeface="Calibri"/>
                <a:cs typeface="Calibri"/>
              </a:rPr>
              <a:t>4 del </a:t>
            </a:r>
            <a:r>
              <a:rPr sz="1350" spc="-11" dirty="0">
                <a:latin typeface="Calibri"/>
                <a:cs typeface="Calibri"/>
              </a:rPr>
              <a:t>D.M. </a:t>
            </a:r>
            <a:r>
              <a:rPr sz="1350" dirty="0">
                <a:latin typeface="Calibri"/>
                <a:cs typeface="Calibri"/>
              </a:rPr>
              <a:t>19/03/2015 </a:t>
            </a:r>
            <a:r>
              <a:rPr sz="1350" b="1" dirty="0">
                <a:solidFill>
                  <a:srgbClr val="FF0000"/>
                </a:solidFill>
                <a:latin typeface="Calibri"/>
                <a:cs typeface="Calibri"/>
              </a:rPr>
              <a:t>per </a:t>
            </a:r>
            <a:r>
              <a:rPr sz="1350" b="1" spc="-8" dirty="0">
                <a:solidFill>
                  <a:srgbClr val="FF0000"/>
                </a:solidFill>
                <a:latin typeface="Calibri"/>
                <a:cs typeface="Calibri"/>
              </a:rPr>
              <a:t>le quali </a:t>
            </a:r>
            <a:r>
              <a:rPr sz="1350" b="1" spc="-4" dirty="0">
                <a:solidFill>
                  <a:srgbClr val="FF0000"/>
                </a:solidFill>
                <a:latin typeface="Calibri"/>
                <a:cs typeface="Calibri"/>
              </a:rPr>
              <a:t>siano </a:t>
            </a:r>
            <a:r>
              <a:rPr sz="1350" b="1" spc="-11" dirty="0">
                <a:solidFill>
                  <a:srgbClr val="FF0000"/>
                </a:solidFill>
                <a:latin typeface="Calibri"/>
                <a:cs typeface="Calibri"/>
              </a:rPr>
              <a:t>stati </a:t>
            </a:r>
            <a:r>
              <a:rPr sz="1350" b="1" spc="-8" dirty="0">
                <a:solidFill>
                  <a:srgbClr val="FF0000"/>
                </a:solidFill>
                <a:latin typeface="Calibri"/>
                <a:cs typeface="Calibri"/>
              </a:rPr>
              <a:t>pianificati </a:t>
            </a:r>
            <a:r>
              <a:rPr sz="1350" b="1" dirty="0">
                <a:solidFill>
                  <a:srgbClr val="FF0000"/>
                </a:solidFill>
                <a:latin typeface="Calibri"/>
                <a:cs typeface="Calibri"/>
              </a:rPr>
              <a:t>o </a:t>
            </a:r>
            <a:r>
              <a:rPr sz="1350" b="1" spc="-4" dirty="0">
                <a:solidFill>
                  <a:srgbClr val="FF0000"/>
                </a:solidFill>
                <a:latin typeface="Calibri"/>
                <a:cs typeface="Calibri"/>
              </a:rPr>
              <a:t>siano </a:t>
            </a:r>
            <a:r>
              <a:rPr sz="1350" b="1" spc="-8" dirty="0">
                <a:solidFill>
                  <a:srgbClr val="FF0000"/>
                </a:solidFill>
                <a:latin typeface="Calibri"/>
                <a:cs typeface="Calibri"/>
              </a:rPr>
              <a:t>in corso </a:t>
            </a:r>
            <a:r>
              <a:rPr sz="1350" b="1" spc="-11" dirty="0">
                <a:solidFill>
                  <a:srgbClr val="FF0000"/>
                </a:solidFill>
                <a:latin typeface="Calibri"/>
                <a:cs typeface="Calibri"/>
              </a:rPr>
              <a:t>lavori  </a:t>
            </a:r>
            <a:r>
              <a:rPr sz="1350" b="1" dirty="0">
                <a:solidFill>
                  <a:srgbClr val="FF0000"/>
                </a:solidFill>
                <a:latin typeface="Calibri"/>
                <a:cs typeface="Calibri"/>
              </a:rPr>
              <a:t>di </a:t>
            </a:r>
            <a:r>
              <a:rPr sz="1350" b="1" spc="-8" dirty="0">
                <a:solidFill>
                  <a:srgbClr val="FF0000"/>
                </a:solidFill>
                <a:latin typeface="Calibri"/>
                <a:cs typeface="Calibri"/>
              </a:rPr>
              <a:t>adeguamento </a:t>
            </a:r>
            <a:r>
              <a:rPr sz="1350" dirty="0">
                <a:latin typeface="Calibri"/>
                <a:cs typeface="Calibri"/>
              </a:rPr>
              <a:t>ai </a:t>
            </a:r>
            <a:r>
              <a:rPr sz="1350" spc="-8" dirty="0">
                <a:latin typeface="Calibri"/>
                <a:cs typeface="Calibri"/>
              </a:rPr>
              <a:t>requisiti </a:t>
            </a:r>
            <a:r>
              <a:rPr sz="1350" dirty="0">
                <a:latin typeface="Calibri"/>
                <a:cs typeface="Calibri"/>
              </a:rPr>
              <a:t>di </a:t>
            </a:r>
            <a:r>
              <a:rPr sz="1350" spc="-4" dirty="0">
                <a:latin typeface="Calibri"/>
                <a:cs typeface="Calibri"/>
              </a:rPr>
              <a:t>cui </a:t>
            </a:r>
            <a:r>
              <a:rPr sz="1350" dirty="0">
                <a:latin typeface="Calibri"/>
                <a:cs typeface="Calibri"/>
              </a:rPr>
              <a:t>al </a:t>
            </a:r>
            <a:r>
              <a:rPr sz="1350" spc="-11" dirty="0">
                <a:latin typeface="Calibri"/>
                <a:cs typeface="Calibri"/>
              </a:rPr>
              <a:t>D.M. </a:t>
            </a:r>
            <a:r>
              <a:rPr sz="1350" spc="-4" dirty="0">
                <a:latin typeface="Calibri"/>
                <a:cs typeface="Calibri"/>
              </a:rPr>
              <a:t>18/09/2002 </a:t>
            </a:r>
            <a:r>
              <a:rPr sz="1350" b="1" spc="-4" dirty="0">
                <a:solidFill>
                  <a:srgbClr val="FF0000"/>
                </a:solidFill>
                <a:latin typeface="Calibri"/>
                <a:cs typeface="Calibri"/>
              </a:rPr>
              <a:t>sulla </a:t>
            </a:r>
            <a:r>
              <a:rPr sz="1350" b="1" spc="-8" dirty="0">
                <a:solidFill>
                  <a:srgbClr val="FF0000"/>
                </a:solidFill>
                <a:latin typeface="Calibri"/>
                <a:cs typeface="Calibri"/>
              </a:rPr>
              <a:t>base </a:t>
            </a:r>
            <a:r>
              <a:rPr sz="1350" b="1" spc="-4" dirty="0">
                <a:solidFill>
                  <a:srgbClr val="FF0000"/>
                </a:solidFill>
                <a:latin typeface="Calibri"/>
                <a:cs typeface="Calibri"/>
              </a:rPr>
              <a:t>di un </a:t>
            </a:r>
            <a:r>
              <a:rPr sz="1350" b="1" spc="-11" dirty="0">
                <a:solidFill>
                  <a:srgbClr val="FF0000"/>
                </a:solidFill>
                <a:latin typeface="Calibri"/>
                <a:cs typeface="Calibri"/>
              </a:rPr>
              <a:t>progetto approvato </a:t>
            </a:r>
            <a:r>
              <a:rPr sz="1350" spc="-4" dirty="0">
                <a:latin typeface="Calibri"/>
                <a:cs typeface="Calibri"/>
              </a:rPr>
              <a:t>dal </a:t>
            </a:r>
            <a:r>
              <a:rPr sz="1350" spc="-8" dirty="0">
                <a:latin typeface="Calibri"/>
                <a:cs typeface="Calibri"/>
              </a:rPr>
              <a:t>competente </a:t>
            </a:r>
            <a:r>
              <a:rPr sz="1350" dirty="0">
                <a:latin typeface="Calibri"/>
                <a:cs typeface="Calibri"/>
              </a:rPr>
              <a:t>comando dei  </a:t>
            </a:r>
            <a:r>
              <a:rPr sz="1350" spc="-4" dirty="0">
                <a:latin typeface="Calibri"/>
                <a:cs typeface="Calibri"/>
              </a:rPr>
              <a:t>Vigili </a:t>
            </a:r>
            <a:r>
              <a:rPr sz="1350" dirty="0">
                <a:latin typeface="Calibri"/>
                <a:cs typeface="Calibri"/>
              </a:rPr>
              <a:t>del </a:t>
            </a:r>
            <a:r>
              <a:rPr sz="1350" spc="-8" dirty="0">
                <a:latin typeface="Calibri"/>
                <a:cs typeface="Calibri"/>
              </a:rPr>
              <a:t>Fuoco, </a:t>
            </a:r>
            <a:r>
              <a:rPr sz="1350" dirty="0">
                <a:latin typeface="Calibri"/>
                <a:cs typeface="Calibri"/>
              </a:rPr>
              <a:t>anche </a:t>
            </a:r>
            <a:r>
              <a:rPr sz="1350" spc="-4" dirty="0">
                <a:latin typeface="Calibri"/>
                <a:cs typeface="Calibri"/>
              </a:rPr>
              <a:t>in </a:t>
            </a:r>
            <a:r>
              <a:rPr sz="1350" spc="-11" dirty="0">
                <a:latin typeface="Calibri"/>
                <a:cs typeface="Calibri"/>
              </a:rPr>
              <a:t>data </a:t>
            </a:r>
            <a:r>
              <a:rPr sz="1350" spc="-8" dirty="0">
                <a:latin typeface="Calibri"/>
                <a:cs typeface="Calibri"/>
              </a:rPr>
              <a:t>antecedente </a:t>
            </a:r>
            <a:r>
              <a:rPr sz="1350" spc="-15" dirty="0">
                <a:latin typeface="Calibri"/>
                <a:cs typeface="Calibri"/>
              </a:rPr>
              <a:t>all’entrata </a:t>
            </a:r>
            <a:r>
              <a:rPr sz="1350" spc="-4" dirty="0">
                <a:latin typeface="Calibri"/>
                <a:cs typeface="Calibri"/>
              </a:rPr>
              <a:t>in vigore </a:t>
            </a:r>
            <a:r>
              <a:rPr sz="1350" dirty="0">
                <a:latin typeface="Calibri"/>
                <a:cs typeface="Calibri"/>
              </a:rPr>
              <a:t>del medesimo </a:t>
            </a:r>
            <a:r>
              <a:rPr sz="1350" spc="-11" dirty="0">
                <a:latin typeface="Calibri"/>
                <a:cs typeface="Calibri"/>
              </a:rPr>
              <a:t>D.M. </a:t>
            </a:r>
            <a:r>
              <a:rPr sz="1350" dirty="0">
                <a:latin typeface="Calibri"/>
                <a:cs typeface="Calibri"/>
              </a:rPr>
              <a:t>18/09/2002 </a:t>
            </a:r>
            <a:r>
              <a:rPr sz="1350" spc="-4" dirty="0">
                <a:latin typeface="Calibri"/>
                <a:cs typeface="Calibri"/>
              </a:rPr>
              <a:t>(26/12/2002) </a:t>
            </a:r>
            <a:r>
              <a:rPr sz="1350" b="1" spc="-8" dirty="0">
                <a:solidFill>
                  <a:srgbClr val="FF0000"/>
                </a:solidFill>
                <a:latin typeface="Calibri"/>
                <a:cs typeface="Calibri"/>
              </a:rPr>
              <a:t>possono  optare </a:t>
            </a:r>
            <a:r>
              <a:rPr sz="1350" b="1" dirty="0">
                <a:solidFill>
                  <a:srgbClr val="FF0000"/>
                </a:solidFill>
                <a:latin typeface="Calibri"/>
                <a:cs typeface="Calibri"/>
              </a:rPr>
              <a:t>per </a:t>
            </a:r>
            <a:r>
              <a:rPr sz="1350" b="1" spc="-11" dirty="0">
                <a:solidFill>
                  <a:srgbClr val="FF0000"/>
                </a:solidFill>
                <a:latin typeface="Calibri"/>
                <a:cs typeface="Calibri"/>
              </a:rPr>
              <a:t>l’applicazione </a:t>
            </a:r>
            <a:r>
              <a:rPr sz="1350" b="1" dirty="0">
                <a:solidFill>
                  <a:srgbClr val="FF0000"/>
                </a:solidFill>
                <a:latin typeface="Calibri"/>
                <a:cs typeface="Calibri"/>
              </a:rPr>
              <a:t>delle </a:t>
            </a:r>
            <a:r>
              <a:rPr sz="1350" b="1" spc="-8" dirty="0">
                <a:solidFill>
                  <a:srgbClr val="FF0000"/>
                </a:solidFill>
                <a:latin typeface="Calibri"/>
                <a:cs typeface="Calibri"/>
              </a:rPr>
              <a:t>nuove prescrizioni </a:t>
            </a:r>
            <a:r>
              <a:rPr sz="1350" b="1" spc="-4" dirty="0">
                <a:solidFill>
                  <a:srgbClr val="FF0000"/>
                </a:solidFill>
                <a:latin typeface="Calibri"/>
                <a:cs typeface="Calibri"/>
              </a:rPr>
              <a:t>tecniche </a:t>
            </a:r>
            <a:r>
              <a:rPr sz="1350" spc="-8" dirty="0">
                <a:latin typeface="Calibri"/>
                <a:cs typeface="Calibri"/>
              </a:rPr>
              <a:t>come </a:t>
            </a:r>
            <a:r>
              <a:rPr sz="1350" spc="-11" dirty="0">
                <a:latin typeface="Calibri"/>
                <a:cs typeface="Calibri"/>
              </a:rPr>
              <a:t>introdotte </a:t>
            </a:r>
            <a:r>
              <a:rPr sz="1350" spc="-4" dirty="0">
                <a:latin typeface="Calibri"/>
                <a:cs typeface="Calibri"/>
              </a:rPr>
              <a:t>dal </a:t>
            </a:r>
            <a:r>
              <a:rPr sz="1350" spc="-11" dirty="0">
                <a:latin typeface="Calibri"/>
                <a:cs typeface="Calibri"/>
              </a:rPr>
              <a:t>D.M. </a:t>
            </a:r>
            <a:r>
              <a:rPr sz="1350" spc="-4" dirty="0">
                <a:latin typeface="Calibri"/>
                <a:cs typeface="Calibri"/>
              </a:rPr>
              <a:t>19/03/</a:t>
            </a:r>
            <a:r>
              <a:rPr sz="1350" spc="-4" dirty="0">
                <a:solidFill>
                  <a:srgbClr val="404040"/>
                </a:solidFill>
                <a:latin typeface="Calibri"/>
                <a:cs typeface="Calibri"/>
              </a:rPr>
              <a:t>2015.</a:t>
            </a:r>
            <a:endParaRPr sz="1350" dirty="0">
              <a:latin typeface="Calibri"/>
              <a:cs typeface="Calibri"/>
            </a:endParaRPr>
          </a:p>
        </p:txBody>
      </p:sp>
      <p:sp>
        <p:nvSpPr>
          <p:cNvPr id="34" name="object 34"/>
          <p:cNvSpPr/>
          <p:nvPr/>
        </p:nvSpPr>
        <p:spPr>
          <a:xfrm>
            <a:off x="2039674" y="4293679"/>
            <a:ext cx="6906101" cy="525780"/>
          </a:xfrm>
          <a:custGeom>
            <a:avLst/>
            <a:gdLst/>
            <a:ahLst/>
            <a:cxnLst/>
            <a:rect l="l" t="t" r="r" b="b"/>
            <a:pathLst>
              <a:path w="9208135" h="701039">
                <a:moveTo>
                  <a:pt x="8853043" y="0"/>
                </a:moveTo>
                <a:lnTo>
                  <a:pt x="0" y="0"/>
                </a:lnTo>
                <a:lnTo>
                  <a:pt x="0" y="701040"/>
                </a:lnTo>
                <a:lnTo>
                  <a:pt x="9208008" y="701040"/>
                </a:lnTo>
                <a:lnTo>
                  <a:pt x="9208008" y="116840"/>
                </a:lnTo>
                <a:lnTo>
                  <a:pt x="8853043" y="0"/>
                </a:lnTo>
                <a:close/>
              </a:path>
            </a:pathLst>
          </a:custGeom>
          <a:solidFill>
            <a:srgbClr val="366A99"/>
          </a:solidFill>
        </p:spPr>
        <p:txBody>
          <a:bodyPr wrap="square" lIns="0" tIns="0" rIns="0" bIns="0" rtlCol="0"/>
          <a:lstStyle/>
          <a:p>
            <a:endParaRPr sz="1350"/>
          </a:p>
        </p:txBody>
      </p:sp>
      <p:sp>
        <p:nvSpPr>
          <p:cNvPr id="35" name="object 35"/>
          <p:cNvSpPr/>
          <p:nvPr/>
        </p:nvSpPr>
        <p:spPr>
          <a:xfrm>
            <a:off x="2039674" y="4293679"/>
            <a:ext cx="6906101" cy="525780"/>
          </a:xfrm>
          <a:custGeom>
            <a:avLst/>
            <a:gdLst/>
            <a:ahLst/>
            <a:cxnLst/>
            <a:rect l="l" t="t" r="r" b="b"/>
            <a:pathLst>
              <a:path w="9208135" h="701039">
                <a:moveTo>
                  <a:pt x="0" y="0"/>
                </a:moveTo>
                <a:lnTo>
                  <a:pt x="8853043" y="0"/>
                </a:lnTo>
                <a:lnTo>
                  <a:pt x="9208008" y="116840"/>
                </a:lnTo>
                <a:lnTo>
                  <a:pt x="9208008" y="701040"/>
                </a:lnTo>
                <a:lnTo>
                  <a:pt x="0" y="701040"/>
                </a:lnTo>
                <a:lnTo>
                  <a:pt x="0" y="0"/>
                </a:lnTo>
                <a:close/>
              </a:path>
            </a:pathLst>
          </a:custGeom>
          <a:ln w="19810">
            <a:solidFill>
              <a:srgbClr val="FFFFFF"/>
            </a:solidFill>
          </a:ln>
        </p:spPr>
        <p:txBody>
          <a:bodyPr wrap="square" lIns="0" tIns="0" rIns="0" bIns="0" rtlCol="0"/>
          <a:lstStyle/>
          <a:p>
            <a:endParaRPr sz="1350"/>
          </a:p>
        </p:txBody>
      </p:sp>
      <p:sp>
        <p:nvSpPr>
          <p:cNvPr id="36" name="object 36"/>
          <p:cNvSpPr/>
          <p:nvPr/>
        </p:nvSpPr>
        <p:spPr>
          <a:xfrm>
            <a:off x="2052257" y="5024056"/>
            <a:ext cx="6903720" cy="512445"/>
          </a:xfrm>
          <a:custGeom>
            <a:avLst/>
            <a:gdLst/>
            <a:ahLst/>
            <a:cxnLst/>
            <a:rect l="l" t="t" r="r" b="b"/>
            <a:pathLst>
              <a:path w="9204960" h="683260">
                <a:moveTo>
                  <a:pt x="8850122" y="0"/>
                </a:moveTo>
                <a:lnTo>
                  <a:pt x="0" y="0"/>
                </a:lnTo>
                <a:lnTo>
                  <a:pt x="0" y="682764"/>
                </a:lnTo>
                <a:lnTo>
                  <a:pt x="9204960" y="682764"/>
                </a:lnTo>
                <a:lnTo>
                  <a:pt x="9204960" y="113792"/>
                </a:lnTo>
                <a:lnTo>
                  <a:pt x="8850122" y="0"/>
                </a:lnTo>
                <a:close/>
              </a:path>
            </a:pathLst>
          </a:custGeom>
          <a:solidFill>
            <a:srgbClr val="30A961"/>
          </a:solidFill>
        </p:spPr>
        <p:txBody>
          <a:bodyPr wrap="square" lIns="0" tIns="0" rIns="0" bIns="0" rtlCol="0"/>
          <a:lstStyle/>
          <a:p>
            <a:endParaRPr sz="1350"/>
          </a:p>
        </p:txBody>
      </p:sp>
      <p:sp>
        <p:nvSpPr>
          <p:cNvPr id="37" name="object 37"/>
          <p:cNvSpPr/>
          <p:nvPr/>
        </p:nvSpPr>
        <p:spPr>
          <a:xfrm>
            <a:off x="2052257" y="5024056"/>
            <a:ext cx="6903720" cy="512445"/>
          </a:xfrm>
          <a:custGeom>
            <a:avLst/>
            <a:gdLst/>
            <a:ahLst/>
            <a:cxnLst/>
            <a:rect l="l" t="t" r="r" b="b"/>
            <a:pathLst>
              <a:path w="9204960" h="683260">
                <a:moveTo>
                  <a:pt x="0" y="0"/>
                </a:moveTo>
                <a:lnTo>
                  <a:pt x="8850122" y="0"/>
                </a:lnTo>
                <a:lnTo>
                  <a:pt x="9204960" y="113792"/>
                </a:lnTo>
                <a:lnTo>
                  <a:pt x="9204960" y="682764"/>
                </a:lnTo>
                <a:lnTo>
                  <a:pt x="0" y="682764"/>
                </a:lnTo>
                <a:lnTo>
                  <a:pt x="0" y="0"/>
                </a:lnTo>
                <a:close/>
              </a:path>
            </a:pathLst>
          </a:custGeom>
          <a:ln w="19810">
            <a:solidFill>
              <a:srgbClr val="30A961"/>
            </a:solidFill>
          </a:ln>
        </p:spPr>
        <p:txBody>
          <a:bodyPr wrap="square" lIns="0" tIns="0" rIns="0" bIns="0" rtlCol="0"/>
          <a:lstStyle/>
          <a:p>
            <a:endParaRPr sz="1350"/>
          </a:p>
        </p:txBody>
      </p:sp>
      <p:sp>
        <p:nvSpPr>
          <p:cNvPr id="38" name="object 38"/>
          <p:cNvSpPr txBox="1"/>
          <p:nvPr/>
        </p:nvSpPr>
        <p:spPr>
          <a:xfrm>
            <a:off x="2099120" y="4303967"/>
            <a:ext cx="6715125" cy="1186863"/>
          </a:xfrm>
          <a:prstGeom prst="rect">
            <a:avLst/>
          </a:prstGeom>
        </p:spPr>
        <p:txBody>
          <a:bodyPr vert="horz" wrap="square" lIns="0" tIns="9525" rIns="0" bIns="0" rtlCol="0">
            <a:spAutoFit/>
          </a:bodyPr>
          <a:lstStyle/>
          <a:p>
            <a:pPr marL="9525">
              <a:spcBef>
                <a:spcPts val="75"/>
              </a:spcBef>
            </a:pPr>
            <a:r>
              <a:rPr b="1" spc="-8" dirty="0">
                <a:solidFill>
                  <a:srgbClr val="FFFFFF"/>
                </a:solidFill>
                <a:latin typeface="Calibri"/>
                <a:cs typeface="Calibri"/>
              </a:rPr>
              <a:t>OPZIONE </a:t>
            </a:r>
            <a:r>
              <a:rPr b="1" dirty="0">
                <a:solidFill>
                  <a:srgbClr val="FFFFFF"/>
                </a:solidFill>
                <a:latin typeface="Calibri"/>
                <a:cs typeface="Calibri"/>
              </a:rPr>
              <a:t>A</a:t>
            </a:r>
            <a:r>
              <a:rPr lang="it-IT" b="1" dirty="0">
                <a:solidFill>
                  <a:srgbClr val="FFFFFF"/>
                </a:solidFill>
                <a:latin typeface="Calibri"/>
                <a:cs typeface="Calibri"/>
              </a:rPr>
              <a:t> (</a:t>
            </a:r>
            <a:r>
              <a:rPr lang="it-IT" sz="1350" b="1" dirty="0">
                <a:solidFill>
                  <a:srgbClr val="FFFFFF"/>
                </a:solidFill>
                <a:latin typeface="Calibri"/>
                <a:cs typeface="Calibri"/>
              </a:rPr>
              <a:t>requisiti</a:t>
            </a:r>
            <a:r>
              <a:rPr lang="it-IT" b="1" dirty="0">
                <a:solidFill>
                  <a:srgbClr val="FFFFFF"/>
                </a:solidFill>
                <a:latin typeface="Calibri"/>
                <a:cs typeface="Calibri"/>
              </a:rPr>
              <a:t>)</a:t>
            </a:r>
            <a:endParaRPr dirty="0">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00"/>
                </a:solidFill>
                <a:latin typeface="Calibri"/>
                <a:cs typeface="Calibri"/>
              </a:rPr>
              <a:t>INTERA STRUTTURA </a:t>
            </a:r>
            <a:r>
              <a:rPr sz="1200" b="1" spc="-8" dirty="0">
                <a:solidFill>
                  <a:srgbClr val="FFFF00"/>
                </a:solidFill>
                <a:latin typeface="Calibri"/>
                <a:cs typeface="Calibri"/>
              </a:rPr>
              <a:t>CON </a:t>
            </a:r>
            <a:r>
              <a:rPr sz="1200" b="1" spc="-4" dirty="0">
                <a:solidFill>
                  <a:srgbClr val="FFFF00"/>
                </a:solidFill>
                <a:latin typeface="Calibri"/>
                <a:cs typeface="Calibri"/>
              </a:rPr>
              <a:t>APPLICAZIONE DEI </a:t>
            </a:r>
            <a:r>
              <a:rPr sz="1200" b="1" spc="-8" dirty="0">
                <a:solidFill>
                  <a:srgbClr val="FFFF00"/>
                </a:solidFill>
                <a:latin typeface="Calibri"/>
                <a:cs typeface="Calibri"/>
              </a:rPr>
              <a:t>REQUISITI </a:t>
            </a:r>
            <a:r>
              <a:rPr sz="1200" b="1" spc="-8" dirty="0">
                <a:solidFill>
                  <a:srgbClr val="FFFFFF"/>
                </a:solidFill>
                <a:latin typeface="Calibri"/>
                <a:cs typeface="Calibri"/>
              </a:rPr>
              <a:t>CON </a:t>
            </a:r>
            <a:r>
              <a:rPr sz="1200" b="1" spc="-4" dirty="0">
                <a:solidFill>
                  <a:srgbClr val="FFFFFF"/>
                </a:solidFill>
                <a:latin typeface="Calibri"/>
                <a:cs typeface="Calibri"/>
              </a:rPr>
              <a:t>SCADENZE</a:t>
            </a:r>
            <a:r>
              <a:rPr sz="1200" b="1" spc="143" dirty="0">
                <a:solidFill>
                  <a:srgbClr val="FFFFFF"/>
                </a:solidFill>
                <a:latin typeface="Calibri"/>
                <a:cs typeface="Calibri"/>
              </a:rPr>
              <a:t> </a:t>
            </a:r>
            <a:r>
              <a:rPr sz="1200" b="1" spc="-8" dirty="0">
                <a:solidFill>
                  <a:srgbClr val="FFFFFF"/>
                </a:solidFill>
                <a:latin typeface="Calibri"/>
                <a:cs typeface="Calibri"/>
              </a:rPr>
              <a:t>TEMPORALI</a:t>
            </a:r>
            <a:endParaRPr sz="1200" dirty="0">
              <a:latin typeface="Calibri"/>
              <a:cs typeface="Calibri"/>
            </a:endParaRPr>
          </a:p>
          <a:p>
            <a:pPr>
              <a:spcBef>
                <a:spcPts val="38"/>
              </a:spcBef>
            </a:pPr>
            <a:endParaRPr sz="1650" dirty="0">
              <a:latin typeface="Calibri"/>
              <a:cs typeface="Calibri"/>
            </a:endParaRPr>
          </a:p>
          <a:p>
            <a:pPr marL="21431"/>
            <a:r>
              <a:rPr b="1" spc="-8" dirty="0">
                <a:solidFill>
                  <a:srgbClr val="FFFFFF"/>
                </a:solidFill>
                <a:latin typeface="Calibri"/>
                <a:cs typeface="Calibri"/>
              </a:rPr>
              <a:t>OPZIONE </a:t>
            </a:r>
            <a:r>
              <a:rPr b="1" dirty="0">
                <a:solidFill>
                  <a:srgbClr val="FFFFFF"/>
                </a:solidFill>
                <a:latin typeface="Calibri"/>
                <a:cs typeface="Calibri"/>
              </a:rPr>
              <a:t>B</a:t>
            </a:r>
            <a:r>
              <a:rPr lang="it-IT" b="1" dirty="0">
                <a:solidFill>
                  <a:srgbClr val="FFFFFF"/>
                </a:solidFill>
                <a:latin typeface="Calibri"/>
                <a:cs typeface="Calibri"/>
              </a:rPr>
              <a:t> (</a:t>
            </a:r>
            <a:r>
              <a:rPr lang="it-IT" sz="1350" b="1" dirty="0">
                <a:solidFill>
                  <a:srgbClr val="FFFFFF"/>
                </a:solidFill>
                <a:cs typeface="Calibri"/>
              </a:rPr>
              <a:t>superfici</a:t>
            </a:r>
            <a:r>
              <a:rPr lang="it-IT" b="1" dirty="0">
                <a:solidFill>
                  <a:srgbClr val="FFFFFF"/>
                </a:solidFill>
                <a:cs typeface="Calibri"/>
              </a:rPr>
              <a:t>)</a:t>
            </a:r>
            <a:endParaRPr sz="1350" b="1" dirty="0">
              <a:solidFill>
                <a:srgbClr val="FFFFFF"/>
              </a:solidFill>
              <a:latin typeface="Calibri"/>
              <a:cs typeface="Calibri"/>
            </a:endParaRPr>
          </a:p>
          <a:p>
            <a:pPr marL="21431">
              <a:spcBef>
                <a:spcPts val="41"/>
              </a:spcBef>
            </a:pPr>
            <a:r>
              <a:rPr sz="1200" b="1" spc="-11" dirty="0">
                <a:solidFill>
                  <a:srgbClr val="FFFFFF"/>
                </a:solidFill>
                <a:latin typeface="Calibri"/>
                <a:cs typeface="Calibri"/>
              </a:rPr>
              <a:t>ADEGUAMENTO </a:t>
            </a:r>
            <a:r>
              <a:rPr sz="1200" b="1" spc="-8" dirty="0">
                <a:solidFill>
                  <a:srgbClr val="FFFFFF"/>
                </a:solidFill>
                <a:latin typeface="Calibri"/>
                <a:cs typeface="Calibri"/>
              </a:rPr>
              <a:t>DELLA </a:t>
            </a:r>
            <a:r>
              <a:rPr sz="1200" b="1" spc="-4" dirty="0">
                <a:solidFill>
                  <a:srgbClr val="FFFFFF"/>
                </a:solidFill>
                <a:latin typeface="Calibri"/>
                <a:cs typeface="Calibri"/>
              </a:rPr>
              <a:t>STRUTTURA </a:t>
            </a:r>
            <a:r>
              <a:rPr sz="1200" b="1" spc="-8" dirty="0">
                <a:solidFill>
                  <a:srgbClr val="FFFFFF"/>
                </a:solidFill>
                <a:latin typeface="Calibri"/>
                <a:cs typeface="Calibri"/>
              </a:rPr>
              <a:t>PER </a:t>
            </a:r>
            <a:r>
              <a:rPr sz="1200" b="1" spc="-11" dirty="0">
                <a:solidFill>
                  <a:srgbClr val="FFFFFF"/>
                </a:solidFill>
                <a:latin typeface="Calibri"/>
                <a:cs typeface="Calibri"/>
              </a:rPr>
              <a:t>LOTTI CON </a:t>
            </a:r>
            <a:r>
              <a:rPr sz="1200" b="1" spc="-8" dirty="0">
                <a:solidFill>
                  <a:srgbClr val="FFFF00"/>
                </a:solidFill>
                <a:latin typeface="Calibri"/>
                <a:cs typeface="Calibri"/>
              </a:rPr>
              <a:t>APPLICAZIONE </a:t>
            </a:r>
            <a:r>
              <a:rPr sz="1200" b="1" spc="-4" dirty="0">
                <a:solidFill>
                  <a:srgbClr val="FFFF00"/>
                </a:solidFill>
                <a:latin typeface="Calibri"/>
                <a:cs typeface="Calibri"/>
              </a:rPr>
              <a:t>DI </a:t>
            </a:r>
            <a:r>
              <a:rPr sz="1200" b="1" dirty="0">
                <a:solidFill>
                  <a:srgbClr val="FFFF00"/>
                </a:solidFill>
                <a:latin typeface="Calibri"/>
                <a:cs typeface="Calibri"/>
              </a:rPr>
              <a:t>TUTTI </a:t>
            </a:r>
            <a:r>
              <a:rPr sz="1200" b="1" spc="-4" dirty="0">
                <a:solidFill>
                  <a:srgbClr val="FFFF00"/>
                </a:solidFill>
                <a:latin typeface="Calibri"/>
                <a:cs typeface="Calibri"/>
              </a:rPr>
              <a:t>I </a:t>
            </a:r>
            <a:r>
              <a:rPr sz="1200" b="1" spc="-8" dirty="0">
                <a:solidFill>
                  <a:srgbClr val="FFFF00"/>
                </a:solidFill>
                <a:latin typeface="Calibri"/>
                <a:cs typeface="Calibri"/>
              </a:rPr>
              <a:t>REQUISITI </a:t>
            </a:r>
            <a:r>
              <a:rPr sz="1200" b="1" spc="-4" dirty="0">
                <a:solidFill>
                  <a:srgbClr val="FFFF00"/>
                </a:solidFill>
                <a:latin typeface="Calibri"/>
                <a:cs typeface="Calibri"/>
              </a:rPr>
              <a:t>A CIASCUN</a:t>
            </a:r>
            <a:r>
              <a:rPr sz="1200" b="1" spc="251" dirty="0">
                <a:solidFill>
                  <a:srgbClr val="FFFF00"/>
                </a:solidFill>
                <a:latin typeface="Calibri"/>
                <a:cs typeface="Calibri"/>
              </a:rPr>
              <a:t> </a:t>
            </a:r>
            <a:r>
              <a:rPr sz="1200" b="1" spc="-19" dirty="0">
                <a:solidFill>
                  <a:srgbClr val="FFFF00"/>
                </a:solidFill>
                <a:latin typeface="Calibri"/>
                <a:cs typeface="Calibri"/>
              </a:rPr>
              <a:t>LOTTO</a:t>
            </a:r>
            <a:endParaRPr sz="1200" dirty="0">
              <a:solidFill>
                <a:srgbClr val="FFFF00"/>
              </a:solidFill>
              <a:latin typeface="Calibri"/>
              <a:cs typeface="Calibri"/>
            </a:endParaRPr>
          </a:p>
        </p:txBody>
      </p:sp>
      <p:sp>
        <p:nvSpPr>
          <p:cNvPr id="39" name="object 39"/>
          <p:cNvSpPr txBox="1"/>
          <p:nvPr/>
        </p:nvSpPr>
        <p:spPr>
          <a:xfrm>
            <a:off x="88582" y="3705043"/>
            <a:ext cx="8857298" cy="447303"/>
          </a:xfrm>
          <a:prstGeom prst="rect">
            <a:avLst/>
          </a:prstGeom>
          <a:solidFill>
            <a:srgbClr val="FFFF00"/>
          </a:solidFill>
          <a:ln w="19810">
            <a:solidFill>
              <a:srgbClr val="006FC0"/>
            </a:solidFill>
          </a:ln>
        </p:spPr>
        <p:txBody>
          <a:bodyPr vert="horz" wrap="square" lIns="0" tIns="12383" rIns="0" bIns="0" rtlCol="0">
            <a:spAutoFit/>
          </a:bodyPr>
          <a:lstStyle/>
          <a:p>
            <a:pPr marL="68104" marR="61913">
              <a:lnSpc>
                <a:spcPct val="107300"/>
              </a:lnSpc>
              <a:spcBef>
                <a:spcPts val="98"/>
              </a:spcBef>
            </a:pPr>
            <a:r>
              <a:rPr sz="1350" b="1" u="heavy" dirty="0">
                <a:solidFill>
                  <a:srgbClr val="FF0000"/>
                </a:solidFill>
                <a:uFill>
                  <a:solidFill>
                    <a:srgbClr val="FF0000"/>
                  </a:solidFill>
                </a:uFill>
                <a:latin typeface="Calibri"/>
                <a:cs typeface="Calibri"/>
              </a:rPr>
              <a:t>Se </a:t>
            </a:r>
            <a:r>
              <a:rPr sz="1350" b="1" u="heavy" spc="-8" dirty="0">
                <a:solidFill>
                  <a:srgbClr val="FF0000"/>
                </a:solidFill>
                <a:uFill>
                  <a:solidFill>
                    <a:srgbClr val="FF0000"/>
                  </a:solidFill>
                </a:uFill>
                <a:latin typeface="Calibri"/>
                <a:cs typeface="Calibri"/>
              </a:rPr>
              <a:t>non optano </a:t>
            </a:r>
            <a:r>
              <a:rPr sz="1350" b="1" u="heavy" spc="-4" dirty="0">
                <a:solidFill>
                  <a:srgbClr val="FF0000"/>
                </a:solidFill>
                <a:uFill>
                  <a:solidFill>
                    <a:srgbClr val="FF0000"/>
                  </a:solidFill>
                </a:uFill>
                <a:latin typeface="Calibri"/>
                <a:cs typeface="Calibri"/>
              </a:rPr>
              <a:t>per </a:t>
            </a:r>
            <a:r>
              <a:rPr sz="1350" b="1" u="heavy" spc="-8" dirty="0">
                <a:solidFill>
                  <a:srgbClr val="FF0000"/>
                </a:solidFill>
                <a:uFill>
                  <a:solidFill>
                    <a:srgbClr val="FF0000"/>
                  </a:solidFill>
                </a:uFill>
                <a:latin typeface="Calibri"/>
                <a:cs typeface="Calibri"/>
              </a:rPr>
              <a:t>nessuna delle due opzioni </a:t>
            </a:r>
            <a:r>
              <a:rPr sz="1350" u="heavy" spc="-8" dirty="0">
                <a:solidFill>
                  <a:srgbClr val="FF0000"/>
                </a:solidFill>
                <a:uFill>
                  <a:solidFill>
                    <a:srgbClr val="FF0000"/>
                  </a:solidFill>
                </a:uFill>
                <a:latin typeface="Calibri"/>
                <a:cs typeface="Calibri"/>
              </a:rPr>
              <a:t>sotto </a:t>
            </a:r>
            <a:r>
              <a:rPr sz="1350" u="heavy" spc="-11" dirty="0">
                <a:solidFill>
                  <a:srgbClr val="FF0000"/>
                </a:solidFill>
                <a:uFill>
                  <a:solidFill>
                    <a:srgbClr val="FF0000"/>
                  </a:solidFill>
                </a:uFill>
                <a:latin typeface="Calibri"/>
                <a:cs typeface="Calibri"/>
              </a:rPr>
              <a:t>riportate </a:t>
            </a:r>
            <a:r>
              <a:rPr sz="1350" b="1" u="heavy" spc="-8" dirty="0">
                <a:solidFill>
                  <a:srgbClr val="FF0000"/>
                </a:solidFill>
                <a:uFill>
                  <a:solidFill>
                    <a:srgbClr val="FF0000"/>
                  </a:solidFill>
                </a:uFill>
                <a:latin typeface="Calibri"/>
                <a:cs typeface="Calibri"/>
              </a:rPr>
              <a:t>devono </a:t>
            </a:r>
            <a:r>
              <a:rPr sz="1350" b="1" u="heavy" spc="-11" dirty="0">
                <a:solidFill>
                  <a:srgbClr val="FF0000"/>
                </a:solidFill>
                <a:uFill>
                  <a:solidFill>
                    <a:srgbClr val="FF0000"/>
                  </a:solidFill>
                </a:uFill>
                <a:latin typeface="Calibri"/>
                <a:cs typeface="Calibri"/>
              </a:rPr>
              <a:t>adempiere </a:t>
            </a:r>
            <a:r>
              <a:rPr sz="1350" b="1" u="heavy" dirty="0">
                <a:solidFill>
                  <a:srgbClr val="FF0000"/>
                </a:solidFill>
                <a:uFill>
                  <a:solidFill>
                    <a:srgbClr val="FF0000"/>
                  </a:solidFill>
                </a:uFill>
                <a:latin typeface="Calibri"/>
                <a:cs typeface="Calibri"/>
              </a:rPr>
              <a:t>a </a:t>
            </a:r>
            <a:r>
              <a:rPr sz="1350" b="1" u="heavy" spc="-8" dirty="0">
                <a:solidFill>
                  <a:srgbClr val="FF0000"/>
                </a:solidFill>
                <a:uFill>
                  <a:solidFill>
                    <a:srgbClr val="FF0000"/>
                  </a:solidFill>
                </a:uFill>
                <a:latin typeface="Calibri"/>
                <a:cs typeface="Calibri"/>
              </a:rPr>
              <a:t>quanto richiesto </a:t>
            </a:r>
            <a:r>
              <a:rPr sz="1350" b="1" u="heavy" spc="-4" dirty="0">
                <a:solidFill>
                  <a:srgbClr val="FF0000"/>
                </a:solidFill>
                <a:uFill>
                  <a:solidFill>
                    <a:srgbClr val="FF0000"/>
                  </a:solidFill>
                </a:uFill>
                <a:latin typeface="Calibri"/>
                <a:cs typeface="Calibri"/>
              </a:rPr>
              <a:t>dalla </a:t>
            </a:r>
            <a:r>
              <a:rPr sz="1350" b="1" u="heavy" spc="-8" dirty="0">
                <a:solidFill>
                  <a:srgbClr val="FF0000"/>
                </a:solidFill>
                <a:uFill>
                  <a:solidFill>
                    <a:srgbClr val="FF0000"/>
                  </a:solidFill>
                </a:uFill>
                <a:latin typeface="Calibri"/>
                <a:cs typeface="Calibri"/>
              </a:rPr>
              <a:t>scadenza del </a:t>
            </a:r>
            <a:r>
              <a:rPr sz="1350" b="1" spc="-8" dirty="0">
                <a:solidFill>
                  <a:srgbClr val="FF0000"/>
                </a:solidFill>
                <a:latin typeface="Calibri"/>
                <a:cs typeface="Calibri"/>
              </a:rPr>
              <a:t> </a:t>
            </a:r>
            <a:r>
              <a:rPr sz="1350" b="1" u="heavy" spc="-4" dirty="0">
                <a:solidFill>
                  <a:srgbClr val="FF0000"/>
                </a:solidFill>
                <a:uFill>
                  <a:solidFill>
                    <a:srgbClr val="FF0000"/>
                  </a:solidFill>
                </a:uFill>
                <a:latin typeface="Calibri"/>
                <a:cs typeface="Calibri"/>
              </a:rPr>
              <a:t>24/04/2016 </a:t>
            </a:r>
            <a:r>
              <a:rPr sz="1350" b="1" u="heavy" dirty="0">
                <a:solidFill>
                  <a:srgbClr val="FF0000"/>
                </a:solidFill>
                <a:uFill>
                  <a:solidFill>
                    <a:srgbClr val="FF0000"/>
                  </a:solidFill>
                </a:uFill>
                <a:latin typeface="Calibri"/>
                <a:cs typeface="Calibri"/>
              </a:rPr>
              <a:t>della </a:t>
            </a:r>
            <a:r>
              <a:rPr sz="1350" b="1" u="heavy" spc="-4" dirty="0">
                <a:solidFill>
                  <a:srgbClr val="FF0000"/>
                </a:solidFill>
                <a:uFill>
                  <a:solidFill>
                    <a:srgbClr val="FF0000"/>
                  </a:solidFill>
                </a:uFill>
                <a:latin typeface="Calibri"/>
                <a:cs typeface="Calibri"/>
              </a:rPr>
              <a:t>OPZIONE </a:t>
            </a:r>
            <a:r>
              <a:rPr sz="1350" b="1" u="heavy" dirty="0">
                <a:solidFill>
                  <a:srgbClr val="FF0000"/>
                </a:solidFill>
                <a:uFill>
                  <a:solidFill>
                    <a:srgbClr val="FF0000"/>
                  </a:solidFill>
                </a:uFill>
                <a:latin typeface="Calibri"/>
                <a:cs typeface="Calibri"/>
              </a:rPr>
              <a:t>A e </a:t>
            </a:r>
            <a:r>
              <a:rPr sz="1350" b="1" u="heavy" spc="-8" dirty="0">
                <a:solidFill>
                  <a:srgbClr val="FF0000"/>
                </a:solidFill>
                <a:uFill>
                  <a:solidFill>
                    <a:srgbClr val="FF0000"/>
                  </a:solidFill>
                </a:uFill>
                <a:latin typeface="Calibri"/>
                <a:cs typeface="Calibri"/>
              </a:rPr>
              <a:t>presentare </a:t>
            </a:r>
            <a:r>
              <a:rPr sz="1350" b="1" u="heavy" spc="-4" dirty="0">
                <a:solidFill>
                  <a:srgbClr val="FF0000"/>
                </a:solidFill>
                <a:uFill>
                  <a:solidFill>
                    <a:srgbClr val="FF0000"/>
                  </a:solidFill>
                </a:uFill>
                <a:latin typeface="Calibri"/>
                <a:cs typeface="Calibri"/>
              </a:rPr>
              <a:t>S.C.I.A. </a:t>
            </a:r>
            <a:r>
              <a:rPr sz="1350" b="1" u="heavy" dirty="0">
                <a:solidFill>
                  <a:srgbClr val="FF0000"/>
                </a:solidFill>
                <a:uFill>
                  <a:solidFill>
                    <a:srgbClr val="FF0000"/>
                  </a:solidFill>
                </a:uFill>
                <a:latin typeface="Calibri"/>
                <a:cs typeface="Calibri"/>
              </a:rPr>
              <a:t>di </a:t>
            </a:r>
            <a:r>
              <a:rPr sz="1350" b="1" u="heavy" spc="-4" dirty="0">
                <a:solidFill>
                  <a:srgbClr val="FF0000"/>
                </a:solidFill>
                <a:uFill>
                  <a:solidFill>
                    <a:srgbClr val="FF0000"/>
                  </a:solidFill>
                </a:uFill>
                <a:latin typeface="Calibri"/>
                <a:cs typeface="Calibri"/>
              </a:rPr>
              <a:t>completo adeguamento </a:t>
            </a:r>
            <a:r>
              <a:rPr sz="1350" b="1" u="heavy" spc="-8" dirty="0">
                <a:solidFill>
                  <a:srgbClr val="FF0000"/>
                </a:solidFill>
                <a:uFill>
                  <a:solidFill>
                    <a:srgbClr val="FF0000"/>
                  </a:solidFill>
                </a:uFill>
                <a:latin typeface="Calibri"/>
                <a:cs typeface="Calibri"/>
              </a:rPr>
              <a:t>entro </a:t>
            </a:r>
            <a:r>
              <a:rPr sz="1350" b="1" u="heavy" dirty="0">
                <a:solidFill>
                  <a:srgbClr val="FF0000"/>
                </a:solidFill>
                <a:uFill>
                  <a:solidFill>
                    <a:srgbClr val="FF0000"/>
                  </a:solidFill>
                </a:uFill>
                <a:latin typeface="Calibri"/>
                <a:cs typeface="Calibri"/>
              </a:rPr>
              <a:t>il</a:t>
            </a:r>
            <a:r>
              <a:rPr sz="1350" b="1" u="heavy" spc="-113" dirty="0">
                <a:solidFill>
                  <a:srgbClr val="FF0000"/>
                </a:solidFill>
                <a:uFill>
                  <a:solidFill>
                    <a:srgbClr val="FF0000"/>
                  </a:solidFill>
                </a:uFill>
                <a:latin typeface="Calibri"/>
                <a:cs typeface="Calibri"/>
              </a:rPr>
              <a:t> </a:t>
            </a:r>
            <a:r>
              <a:rPr sz="1350" b="1" u="heavy" spc="-4" dirty="0">
                <a:solidFill>
                  <a:srgbClr val="FF0000"/>
                </a:solidFill>
                <a:uFill>
                  <a:solidFill>
                    <a:srgbClr val="FF0000"/>
                  </a:solidFill>
                </a:uFill>
                <a:latin typeface="Calibri"/>
                <a:cs typeface="Calibri"/>
              </a:rPr>
              <a:t>24.04.2025.</a:t>
            </a:r>
            <a:endParaRPr sz="1350">
              <a:latin typeface="Calibri"/>
              <a:cs typeface="Calibri"/>
            </a:endParaRPr>
          </a:p>
        </p:txBody>
      </p:sp>
      <p:pic>
        <p:nvPicPr>
          <p:cNvPr id="44" name="Picture 36" descr="File:MinisteroInterno.svg">
            <a:extLst>
              <a:ext uri="{FF2B5EF4-FFF2-40B4-BE49-F238E27FC236}">
                <a16:creationId xmlns:a16="http://schemas.microsoft.com/office/drawing/2014/main" id="{0A2561DE-3DF3-4F37-831A-45FA8201429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45" name="Picture 2" descr="File:Logo del Corpo Nazionale dei Vigili del Fuoco.svg - Wikipedia">
            <a:extLst>
              <a:ext uri="{FF2B5EF4-FFF2-40B4-BE49-F238E27FC236}">
                <a16:creationId xmlns:a16="http://schemas.microsoft.com/office/drawing/2014/main" id="{DDC3A731-9B72-44A7-9305-65683165CB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46" name="CasellaDiTesto 45">
            <a:extLst>
              <a:ext uri="{FF2B5EF4-FFF2-40B4-BE49-F238E27FC236}">
                <a16:creationId xmlns:a16="http://schemas.microsoft.com/office/drawing/2014/main" id="{FA13A7E4-0C46-42C4-86CF-9646BF16C77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5" name="Rettangolo 4">
            <a:extLst>
              <a:ext uri="{FF2B5EF4-FFF2-40B4-BE49-F238E27FC236}">
                <a16:creationId xmlns:a16="http://schemas.microsoft.com/office/drawing/2014/main" id="{748C5E7F-1728-6A06-17C8-BC19A5622B59}"/>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6" name="PB">
            <a:extLst>
              <a:ext uri="{FF2B5EF4-FFF2-40B4-BE49-F238E27FC236}">
                <a16:creationId xmlns:a16="http://schemas.microsoft.com/office/drawing/2014/main" id="{D397444F-6B48-3081-68B2-1E4A4067A0F0}"/>
              </a:ext>
            </a:extLst>
          </p:cNvPr>
          <p:cNvSpPr/>
          <p:nvPr/>
        </p:nvSpPr>
        <p:spPr>
          <a:xfrm>
            <a:off x="0" y="6705600"/>
            <a:ext cx="206477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1°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24.04.2016</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1333119" y="3408645"/>
            <a:ext cx="3615690" cy="2274094"/>
          </a:xfrm>
          <a:custGeom>
            <a:avLst/>
            <a:gdLst/>
            <a:ahLst/>
            <a:cxnLst/>
            <a:rect l="l" t="t" r="r" b="b"/>
            <a:pathLst>
              <a:path w="4820920" h="3032125">
                <a:moveTo>
                  <a:pt x="0" y="3031998"/>
                </a:moveTo>
                <a:lnTo>
                  <a:pt x="4820920" y="3031998"/>
                </a:lnTo>
                <a:lnTo>
                  <a:pt x="4820920" y="0"/>
                </a:lnTo>
                <a:lnTo>
                  <a:pt x="0" y="0"/>
                </a:lnTo>
                <a:lnTo>
                  <a:pt x="0" y="3031998"/>
                </a:lnTo>
                <a:close/>
              </a:path>
            </a:pathLst>
          </a:custGeom>
          <a:solidFill>
            <a:srgbClr val="E8E9EB"/>
          </a:solidFill>
        </p:spPr>
        <p:txBody>
          <a:bodyPr wrap="square" lIns="0" tIns="0" rIns="0" bIns="0" rtlCol="0"/>
          <a:lstStyle/>
          <a:p>
            <a:endParaRPr sz="1350"/>
          </a:p>
        </p:txBody>
      </p:sp>
      <p:sp>
        <p:nvSpPr>
          <p:cNvPr id="21" name="object 21"/>
          <p:cNvSpPr/>
          <p:nvPr/>
        </p:nvSpPr>
        <p:spPr>
          <a:xfrm>
            <a:off x="4948799" y="3408645"/>
            <a:ext cx="3999548" cy="2274094"/>
          </a:xfrm>
          <a:custGeom>
            <a:avLst/>
            <a:gdLst/>
            <a:ahLst/>
            <a:cxnLst/>
            <a:rect l="l" t="t" r="r" b="b"/>
            <a:pathLst>
              <a:path w="5332730" h="3032125">
                <a:moveTo>
                  <a:pt x="0" y="3031998"/>
                </a:moveTo>
                <a:lnTo>
                  <a:pt x="5332209" y="3031998"/>
                </a:lnTo>
                <a:lnTo>
                  <a:pt x="5332209" y="0"/>
                </a:lnTo>
                <a:lnTo>
                  <a:pt x="0" y="0"/>
                </a:lnTo>
                <a:lnTo>
                  <a:pt x="0" y="3031998"/>
                </a:lnTo>
                <a:close/>
              </a:path>
            </a:pathLst>
          </a:custGeom>
          <a:solidFill>
            <a:srgbClr val="E8E9EB"/>
          </a:solidFill>
        </p:spPr>
        <p:txBody>
          <a:bodyPr wrap="square" lIns="0" tIns="0" rIns="0" bIns="0" rtlCol="0"/>
          <a:lstStyle/>
          <a:p>
            <a:endParaRPr sz="1350"/>
          </a:p>
        </p:txBody>
      </p:sp>
      <p:graphicFrame>
        <p:nvGraphicFramePr>
          <p:cNvPr id="22" name="object 22"/>
          <p:cNvGraphicFramePr>
            <a:graphicFrameLocks noGrp="1"/>
          </p:cNvGraphicFramePr>
          <p:nvPr/>
        </p:nvGraphicFramePr>
        <p:xfrm>
          <a:off x="86256" y="2748819"/>
          <a:ext cx="8863965" cy="3116771"/>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615690">
                  <a:extLst>
                    <a:ext uri="{9D8B030D-6E8A-4147-A177-3AD203B41FA5}">
                      <a16:colId xmlns:a16="http://schemas.microsoft.com/office/drawing/2014/main" val="20001"/>
                    </a:ext>
                  </a:extLst>
                </a:gridCol>
                <a:gridCol w="4006215">
                  <a:extLst>
                    <a:ext uri="{9D8B030D-6E8A-4147-A177-3AD203B41FA5}">
                      <a16:colId xmlns:a16="http://schemas.microsoft.com/office/drawing/2014/main" val="20002"/>
                    </a:ext>
                  </a:extLst>
                </a:gridCol>
              </a:tblGrid>
              <a:tr h="171269">
                <a:tc>
                  <a:txBody>
                    <a:bodyPr/>
                    <a:lstStyle/>
                    <a:p>
                      <a:pPr marL="267970">
                        <a:lnSpc>
                          <a:spcPts val="1630"/>
                        </a:lnSpc>
                      </a:pPr>
                      <a:r>
                        <a:rPr sz="1100" b="1" spc="5" dirty="0">
                          <a:solidFill>
                            <a:srgbClr val="FFFFFF"/>
                          </a:solidFill>
                          <a:latin typeface="Arial"/>
                          <a:cs typeface="Arial"/>
                        </a:rPr>
                        <a:t>1</a:t>
                      </a:r>
                      <a:r>
                        <a:rPr sz="1000" b="1" spc="7" baseline="24691" dirty="0">
                          <a:solidFill>
                            <a:srgbClr val="FFFFFF"/>
                          </a:solidFill>
                          <a:latin typeface="Arial"/>
                          <a:cs typeface="Arial"/>
                        </a:rPr>
                        <a:t>a</a:t>
                      </a:r>
                      <a:r>
                        <a:rPr sz="1000" b="1" spc="187" baseline="24691" dirty="0">
                          <a:solidFill>
                            <a:srgbClr val="FFFFFF"/>
                          </a:solidFill>
                          <a:latin typeface="Arial"/>
                          <a:cs typeface="Arial"/>
                        </a:rPr>
                        <a:t> </a:t>
                      </a:r>
                      <a:r>
                        <a:rPr sz="1100" b="1" spc="-5" dirty="0">
                          <a:solidFill>
                            <a:srgbClr val="FFFFFF"/>
                          </a:solidFill>
                          <a:latin typeface="Corbel"/>
                          <a:cs typeface="Corbel"/>
                        </a:rPr>
                        <a:t>SCADENZA</a:t>
                      </a:r>
                      <a:endParaRPr sz="11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334135">
                        <a:lnSpc>
                          <a:spcPts val="1630"/>
                        </a:lnSpc>
                      </a:pPr>
                      <a:r>
                        <a:rPr sz="1100" b="1" spc="-5" dirty="0">
                          <a:solidFill>
                            <a:srgbClr val="FFFFFF"/>
                          </a:solidFill>
                          <a:latin typeface="Corbel"/>
                          <a:cs typeface="Corbel"/>
                        </a:rPr>
                        <a:t>ADEMPIMENTO</a:t>
                      </a:r>
                      <a:endParaRPr sz="11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270" marR="3175" algn="ctr">
                        <a:lnSpc>
                          <a:spcPts val="1630"/>
                        </a:lnSpc>
                      </a:pPr>
                      <a:r>
                        <a:rPr sz="1100" b="1" spc="-10" dirty="0">
                          <a:solidFill>
                            <a:srgbClr val="FFFFFF"/>
                          </a:solidFill>
                          <a:latin typeface="Corbel"/>
                          <a:cs typeface="Corbel"/>
                        </a:rPr>
                        <a:t>NOTE</a:t>
                      </a:r>
                      <a:endParaRPr sz="11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extLst>
                  <a:ext uri="{0D108BD9-81ED-4DB2-BD59-A6C34878D82A}">
                    <a16:rowId xmlns:a16="http://schemas.microsoft.com/office/drawing/2014/main" val="10000"/>
                  </a:ext>
                </a:extLst>
              </a:tr>
              <a:tr h="483765">
                <a:tc>
                  <a:txBody>
                    <a:bodyPr/>
                    <a:lstStyle/>
                    <a:p>
                      <a:pPr algn="ctr">
                        <a:lnSpc>
                          <a:spcPts val="1630"/>
                        </a:lnSpc>
                      </a:pPr>
                      <a:r>
                        <a:rPr sz="1100" b="1" spc="-5" dirty="0">
                          <a:solidFill>
                            <a:srgbClr val="FFFFFF"/>
                          </a:solidFill>
                          <a:latin typeface="Corbel"/>
                          <a:cs typeface="Corbel"/>
                        </a:rPr>
                        <a:t>24/04/2016</a:t>
                      </a:r>
                      <a:endParaRPr sz="1100">
                        <a:latin typeface="Corbel"/>
                        <a:cs typeface="Corbel"/>
                      </a:endParaRPr>
                    </a:p>
                    <a:p>
                      <a:pPr marL="36830" marR="29209" algn="ctr">
                        <a:lnSpc>
                          <a:spcPct val="106700"/>
                        </a:lnSpc>
                        <a:spcBef>
                          <a:spcPts val="235"/>
                        </a:spcBef>
                      </a:pPr>
                      <a:r>
                        <a:rPr sz="900" b="1" spc="-5" dirty="0">
                          <a:solidFill>
                            <a:srgbClr val="FFFFFF"/>
                          </a:solidFill>
                          <a:latin typeface="Corbel"/>
                          <a:cs typeface="Corbel"/>
                        </a:rPr>
                        <a:t>(art. </a:t>
                      </a:r>
                      <a:r>
                        <a:rPr sz="900" b="1" dirty="0">
                          <a:solidFill>
                            <a:srgbClr val="FFFFFF"/>
                          </a:solidFill>
                          <a:latin typeface="Corbel"/>
                          <a:cs typeface="Corbel"/>
                        </a:rPr>
                        <a:t>2, </a:t>
                      </a:r>
                      <a:r>
                        <a:rPr sz="900" b="1" spc="-5" dirty="0">
                          <a:solidFill>
                            <a:srgbClr val="FFFFFF"/>
                          </a:solidFill>
                          <a:latin typeface="Corbel"/>
                          <a:cs typeface="Corbel"/>
                        </a:rPr>
                        <a:t>comma 1,</a:t>
                      </a:r>
                      <a:r>
                        <a:rPr sz="900" b="1" spc="-50" dirty="0">
                          <a:solidFill>
                            <a:srgbClr val="FFFFFF"/>
                          </a:solidFill>
                          <a:latin typeface="Corbel"/>
                          <a:cs typeface="Corbel"/>
                        </a:rPr>
                        <a:t> </a:t>
                      </a:r>
                      <a:r>
                        <a:rPr sz="900" b="1" spc="-10" dirty="0">
                          <a:solidFill>
                            <a:srgbClr val="FFFFFF"/>
                          </a:solidFill>
                          <a:latin typeface="Corbel"/>
                          <a:cs typeface="Corbel"/>
                        </a:rPr>
                        <a:t>lettera  </a:t>
                      </a:r>
                      <a:r>
                        <a:rPr sz="900" b="1" spc="-5" dirty="0">
                          <a:solidFill>
                            <a:srgbClr val="FFFFFF"/>
                          </a:solidFill>
                          <a:latin typeface="Corbel"/>
                          <a:cs typeface="Corbel"/>
                        </a:rPr>
                        <a:t>a), </a:t>
                      </a:r>
                      <a:r>
                        <a:rPr sz="900" b="1" dirty="0">
                          <a:solidFill>
                            <a:srgbClr val="FFFFFF"/>
                          </a:solidFill>
                          <a:latin typeface="Corbel"/>
                          <a:cs typeface="Corbel"/>
                        </a:rPr>
                        <a:t>del </a:t>
                      </a:r>
                      <a:r>
                        <a:rPr sz="900" b="1" spc="-10" dirty="0">
                          <a:solidFill>
                            <a:srgbClr val="FFFFFF"/>
                          </a:solidFill>
                          <a:latin typeface="Corbel"/>
                          <a:cs typeface="Corbel"/>
                        </a:rPr>
                        <a:t>D.M.</a:t>
                      </a:r>
                      <a:r>
                        <a:rPr sz="900" b="1" spc="-75" dirty="0">
                          <a:solidFill>
                            <a:srgbClr val="FFFFFF"/>
                          </a:solidFill>
                          <a:latin typeface="Corbel"/>
                          <a:cs typeface="Corbel"/>
                        </a:rPr>
                        <a:t> </a:t>
                      </a:r>
                      <a:r>
                        <a:rPr sz="900" b="1" spc="-10" dirty="0">
                          <a:solidFill>
                            <a:srgbClr val="FFFFFF"/>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9527A"/>
                    </a:solidFill>
                  </a:tcPr>
                </a:tc>
                <a:tc>
                  <a:txBody>
                    <a:bodyPr/>
                    <a:lstStyle/>
                    <a:p>
                      <a:pPr marL="45720">
                        <a:lnSpc>
                          <a:spcPct val="100000"/>
                        </a:lnSpc>
                        <a:spcBef>
                          <a:spcPts val="185"/>
                        </a:spcBef>
                      </a:pPr>
                      <a:r>
                        <a:rPr sz="900" spc="-5" dirty="0">
                          <a:solidFill>
                            <a:srgbClr val="404040"/>
                          </a:solidFill>
                          <a:latin typeface="Corbel"/>
                          <a:cs typeface="Corbel"/>
                        </a:rPr>
                        <a:t>Richiesta </a:t>
                      </a:r>
                      <a:r>
                        <a:rPr sz="900" dirty="0">
                          <a:solidFill>
                            <a:srgbClr val="404040"/>
                          </a:solidFill>
                          <a:latin typeface="Corbel"/>
                          <a:cs typeface="Corbel"/>
                        </a:rPr>
                        <a:t>al </a:t>
                      </a:r>
                      <a:r>
                        <a:rPr sz="900" spc="-5" dirty="0">
                          <a:solidFill>
                            <a:srgbClr val="404040"/>
                          </a:solidFill>
                          <a:latin typeface="Corbel"/>
                          <a:cs typeface="Corbel"/>
                        </a:rPr>
                        <a:t>competente comando provinciale </a:t>
                      </a:r>
                      <a:r>
                        <a:rPr sz="900" dirty="0">
                          <a:solidFill>
                            <a:srgbClr val="404040"/>
                          </a:solidFill>
                          <a:latin typeface="Corbel"/>
                          <a:cs typeface="Corbel"/>
                        </a:rPr>
                        <a:t>dei </a:t>
                      </a:r>
                      <a:r>
                        <a:rPr sz="900" spc="-5" dirty="0">
                          <a:solidFill>
                            <a:srgbClr val="404040"/>
                          </a:solidFill>
                          <a:latin typeface="Corbel"/>
                          <a:cs typeface="Corbel"/>
                        </a:rPr>
                        <a:t>Vigili </a:t>
                      </a:r>
                      <a:r>
                        <a:rPr sz="900" dirty="0">
                          <a:solidFill>
                            <a:srgbClr val="404040"/>
                          </a:solidFill>
                          <a:latin typeface="Corbel"/>
                          <a:cs typeface="Corbel"/>
                        </a:rPr>
                        <a:t>del </a:t>
                      </a:r>
                      <a:r>
                        <a:rPr sz="900" spc="-5" dirty="0">
                          <a:solidFill>
                            <a:srgbClr val="404040"/>
                          </a:solidFill>
                          <a:latin typeface="Corbel"/>
                          <a:cs typeface="Corbel"/>
                        </a:rPr>
                        <a:t>Fuoco</a:t>
                      </a:r>
                      <a:r>
                        <a:rPr sz="900" spc="-150" dirty="0">
                          <a:solidFill>
                            <a:srgbClr val="404040"/>
                          </a:solidFill>
                          <a:latin typeface="Corbel"/>
                          <a:cs typeface="Corbel"/>
                        </a:rPr>
                        <a:t> </a:t>
                      </a:r>
                      <a:r>
                        <a:rPr sz="900" spc="-5" dirty="0">
                          <a:solidFill>
                            <a:srgbClr val="404040"/>
                          </a:solidFill>
                          <a:latin typeface="Corbel"/>
                          <a:cs typeface="Corbel"/>
                        </a:rPr>
                        <a:t>della</a:t>
                      </a:r>
                      <a:endParaRPr sz="900">
                        <a:latin typeface="Corbel"/>
                        <a:cs typeface="Corbel"/>
                      </a:endParaRPr>
                    </a:p>
                    <a:p>
                      <a:pPr marL="45720" marR="260985">
                        <a:lnSpc>
                          <a:spcPct val="106700"/>
                        </a:lnSpc>
                        <a:spcBef>
                          <a:spcPts val="10"/>
                        </a:spcBef>
                      </a:pPr>
                      <a:r>
                        <a:rPr sz="900" spc="-5" dirty="0">
                          <a:solidFill>
                            <a:srgbClr val="404040"/>
                          </a:solidFill>
                          <a:latin typeface="Corbel"/>
                          <a:cs typeface="Corbel"/>
                        </a:rPr>
                        <a:t>valutazione </a:t>
                      </a:r>
                      <a:r>
                        <a:rPr sz="900" dirty="0">
                          <a:solidFill>
                            <a:srgbClr val="404040"/>
                          </a:solidFill>
                          <a:latin typeface="Corbel"/>
                          <a:cs typeface="Corbel"/>
                        </a:rPr>
                        <a:t>del </a:t>
                      </a:r>
                      <a:r>
                        <a:rPr sz="900" spc="-5" dirty="0">
                          <a:solidFill>
                            <a:srgbClr val="404040"/>
                          </a:solidFill>
                          <a:latin typeface="Corbel"/>
                          <a:cs typeface="Corbel"/>
                        </a:rPr>
                        <a:t>progetto </a:t>
                      </a:r>
                      <a:r>
                        <a:rPr sz="900" dirty="0">
                          <a:solidFill>
                            <a:srgbClr val="404040"/>
                          </a:solidFill>
                          <a:latin typeface="Corbel"/>
                          <a:cs typeface="Corbel"/>
                        </a:rPr>
                        <a:t>ai </a:t>
                      </a:r>
                      <a:r>
                        <a:rPr sz="900" spc="-5" dirty="0">
                          <a:solidFill>
                            <a:srgbClr val="404040"/>
                          </a:solidFill>
                          <a:latin typeface="Corbel"/>
                          <a:cs typeface="Corbel"/>
                        </a:rPr>
                        <a:t>sensi dell’art. </a:t>
                      </a:r>
                      <a:r>
                        <a:rPr sz="900" dirty="0">
                          <a:solidFill>
                            <a:srgbClr val="404040"/>
                          </a:solidFill>
                          <a:latin typeface="Corbel"/>
                          <a:cs typeface="Corbel"/>
                        </a:rPr>
                        <a:t>3 del </a:t>
                      </a:r>
                      <a:r>
                        <a:rPr sz="900" spc="-35" dirty="0">
                          <a:solidFill>
                            <a:srgbClr val="404040"/>
                          </a:solidFill>
                          <a:latin typeface="Corbel"/>
                          <a:cs typeface="Corbel"/>
                        </a:rPr>
                        <a:t>D.P.R. </a:t>
                      </a:r>
                      <a:r>
                        <a:rPr sz="900" spc="-10" dirty="0">
                          <a:solidFill>
                            <a:srgbClr val="404040"/>
                          </a:solidFill>
                          <a:latin typeface="Corbel"/>
                          <a:cs typeface="Corbel"/>
                        </a:rPr>
                        <a:t>151/2011, </a:t>
                      </a:r>
                      <a:r>
                        <a:rPr sz="900" spc="-5" dirty="0">
                          <a:solidFill>
                            <a:srgbClr val="404040"/>
                          </a:solidFill>
                          <a:latin typeface="Corbel"/>
                          <a:cs typeface="Corbel"/>
                        </a:rPr>
                        <a:t>relativo </a:t>
                      </a:r>
                      <a:r>
                        <a:rPr sz="900" dirty="0">
                          <a:solidFill>
                            <a:srgbClr val="404040"/>
                          </a:solidFill>
                          <a:latin typeface="Corbel"/>
                          <a:cs typeface="Corbel"/>
                        </a:rPr>
                        <a:t>al  </a:t>
                      </a:r>
                      <a:r>
                        <a:rPr sz="900" spc="-5" dirty="0">
                          <a:solidFill>
                            <a:srgbClr val="404040"/>
                          </a:solidFill>
                          <a:latin typeface="Corbel"/>
                          <a:cs typeface="Corbel"/>
                        </a:rPr>
                        <a:t>completo </a:t>
                      </a:r>
                      <a:r>
                        <a:rPr sz="900" dirty="0">
                          <a:solidFill>
                            <a:srgbClr val="404040"/>
                          </a:solidFill>
                          <a:latin typeface="Corbel"/>
                          <a:cs typeface="Corbel"/>
                        </a:rPr>
                        <a:t>adeguamento</a:t>
                      </a:r>
                      <a:r>
                        <a:rPr sz="900" spc="-25" dirty="0">
                          <a:solidFill>
                            <a:srgbClr val="404040"/>
                          </a:solidFill>
                          <a:latin typeface="Corbel"/>
                          <a:cs typeface="Corbel"/>
                        </a:rPr>
                        <a:t> </a:t>
                      </a:r>
                      <a:r>
                        <a:rPr sz="900" spc="-5" dirty="0">
                          <a:solidFill>
                            <a:srgbClr val="404040"/>
                          </a:solidFill>
                          <a:latin typeface="Corbel"/>
                          <a:cs typeface="Corbel"/>
                        </a:rPr>
                        <a:t>dell’attività.</a:t>
                      </a:r>
                      <a:endParaRPr sz="900">
                        <a:latin typeface="Corbel"/>
                        <a:cs typeface="Corbel"/>
                      </a:endParaRPr>
                    </a:p>
                  </a:txBody>
                  <a:tcPr marL="0" marR="0" marT="17621"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ED0D6"/>
                    </a:solidFill>
                  </a:tcPr>
                </a:tc>
                <a:tc>
                  <a:txBody>
                    <a:bodyPr/>
                    <a:lstStyle/>
                    <a:p>
                      <a:pPr marR="3175">
                        <a:lnSpc>
                          <a:spcPct val="100000"/>
                        </a:lnSpc>
                      </a:pPr>
                      <a:endParaRPr sz="1100">
                        <a:latin typeface="Times New Roman"/>
                        <a:cs typeface="Times New Roman"/>
                      </a:endParaRPr>
                    </a:p>
                    <a:p>
                      <a:pPr marL="46355" marR="3175">
                        <a:lnSpc>
                          <a:spcPct val="100000"/>
                        </a:lnSpc>
                      </a:pPr>
                      <a:r>
                        <a:rPr sz="900" spc="-5" dirty="0">
                          <a:solidFill>
                            <a:srgbClr val="404040"/>
                          </a:solidFill>
                          <a:latin typeface="Corbel"/>
                          <a:cs typeface="Corbel"/>
                        </a:rPr>
                        <a:t>Attività classificate </a:t>
                      </a:r>
                      <a:r>
                        <a:rPr sz="900" dirty="0">
                          <a:solidFill>
                            <a:srgbClr val="404040"/>
                          </a:solidFill>
                          <a:latin typeface="Corbel"/>
                          <a:cs typeface="Corbel"/>
                        </a:rPr>
                        <a:t>nelle </a:t>
                      </a:r>
                      <a:r>
                        <a:rPr sz="900" spc="-5" dirty="0">
                          <a:solidFill>
                            <a:srgbClr val="404040"/>
                          </a:solidFill>
                          <a:latin typeface="Corbel"/>
                          <a:cs typeface="Corbel"/>
                        </a:rPr>
                        <a:t>categorie </a:t>
                      </a:r>
                      <a:r>
                        <a:rPr sz="900" dirty="0">
                          <a:solidFill>
                            <a:srgbClr val="404040"/>
                          </a:solidFill>
                          <a:latin typeface="Corbel"/>
                          <a:cs typeface="Corbel"/>
                        </a:rPr>
                        <a:t>B e C ai </a:t>
                      </a:r>
                      <a:r>
                        <a:rPr sz="900" spc="-5" dirty="0">
                          <a:solidFill>
                            <a:srgbClr val="404040"/>
                          </a:solidFill>
                          <a:latin typeface="Corbel"/>
                          <a:cs typeface="Corbel"/>
                        </a:rPr>
                        <a:t>sensi </a:t>
                      </a:r>
                      <a:r>
                        <a:rPr sz="900" dirty="0">
                          <a:solidFill>
                            <a:srgbClr val="404040"/>
                          </a:solidFill>
                          <a:latin typeface="Corbel"/>
                          <a:cs typeface="Corbel"/>
                        </a:rPr>
                        <a:t>del </a:t>
                      </a:r>
                      <a:r>
                        <a:rPr sz="900" spc="-35" dirty="0">
                          <a:solidFill>
                            <a:srgbClr val="404040"/>
                          </a:solidFill>
                          <a:latin typeface="Corbel"/>
                          <a:cs typeface="Corbel"/>
                        </a:rPr>
                        <a:t>D.P.R.</a:t>
                      </a:r>
                      <a:r>
                        <a:rPr sz="900" spc="-105" dirty="0">
                          <a:solidFill>
                            <a:srgbClr val="404040"/>
                          </a:solidFill>
                          <a:latin typeface="Corbel"/>
                          <a:cs typeface="Corbel"/>
                        </a:rPr>
                        <a:t> </a:t>
                      </a:r>
                      <a:r>
                        <a:rPr sz="900" spc="-10" dirty="0">
                          <a:solidFill>
                            <a:srgbClr val="404040"/>
                          </a:solidFill>
                          <a:latin typeface="Corbel"/>
                          <a:cs typeface="Corbel"/>
                        </a:rPr>
                        <a:t>151/2011.</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ED0D6"/>
                    </a:solidFill>
                  </a:tcPr>
                </a:tc>
                <a:extLst>
                  <a:ext uri="{0D108BD9-81ED-4DB2-BD59-A6C34878D82A}">
                    <a16:rowId xmlns:a16="http://schemas.microsoft.com/office/drawing/2014/main" val="10001"/>
                  </a:ext>
                </a:extLst>
              </a:tr>
              <a:tr h="2274027">
                <a:tc>
                  <a:txBody>
                    <a:bodyPr/>
                    <a:lstStyle/>
                    <a:p>
                      <a:pPr algn="ctr">
                        <a:lnSpc>
                          <a:spcPts val="1630"/>
                        </a:lnSpc>
                      </a:pPr>
                      <a:r>
                        <a:rPr sz="1100" b="1" spc="-5" dirty="0">
                          <a:solidFill>
                            <a:srgbClr val="FFFFFF"/>
                          </a:solidFill>
                          <a:latin typeface="Corbel"/>
                          <a:cs typeface="Corbel"/>
                        </a:rPr>
                        <a:t>24/04/2016</a:t>
                      </a:r>
                      <a:endParaRPr sz="1100">
                        <a:latin typeface="Corbel"/>
                        <a:cs typeface="Corbel"/>
                      </a:endParaRPr>
                    </a:p>
                    <a:p>
                      <a:pPr marL="13970" marR="8255" algn="ctr">
                        <a:lnSpc>
                          <a:spcPct val="106700"/>
                        </a:lnSpc>
                        <a:spcBef>
                          <a:spcPts val="235"/>
                        </a:spcBef>
                      </a:pPr>
                      <a:r>
                        <a:rPr sz="900" b="1" spc="-5" dirty="0">
                          <a:solidFill>
                            <a:srgbClr val="FFFFFF"/>
                          </a:solidFill>
                          <a:latin typeface="Corbel"/>
                          <a:cs typeface="Corbel"/>
                        </a:rPr>
                        <a:t>(art. </a:t>
                      </a:r>
                      <a:r>
                        <a:rPr sz="900" b="1" dirty="0">
                          <a:solidFill>
                            <a:srgbClr val="FFFFFF"/>
                          </a:solidFill>
                          <a:latin typeface="Corbel"/>
                          <a:cs typeface="Corbel"/>
                        </a:rPr>
                        <a:t>2, </a:t>
                      </a:r>
                      <a:r>
                        <a:rPr sz="900" b="1" spc="-5" dirty="0">
                          <a:solidFill>
                            <a:srgbClr val="FFFFFF"/>
                          </a:solidFill>
                          <a:latin typeface="Corbel"/>
                          <a:cs typeface="Corbel"/>
                        </a:rPr>
                        <a:t>comma 1, lett.</a:t>
                      </a:r>
                      <a:r>
                        <a:rPr sz="900" b="1" spc="-80" dirty="0">
                          <a:solidFill>
                            <a:srgbClr val="FFFFFF"/>
                          </a:solidFill>
                          <a:latin typeface="Corbel"/>
                          <a:cs typeface="Corbel"/>
                        </a:rPr>
                        <a:t> </a:t>
                      </a:r>
                      <a:r>
                        <a:rPr sz="900" b="1" spc="-10" dirty="0">
                          <a:solidFill>
                            <a:srgbClr val="FFFFFF"/>
                          </a:solidFill>
                          <a:latin typeface="Corbel"/>
                          <a:cs typeface="Corbel"/>
                        </a:rPr>
                        <a:t>b),  </a:t>
                      </a:r>
                      <a:r>
                        <a:rPr sz="900" b="1" dirty="0">
                          <a:solidFill>
                            <a:srgbClr val="FFFFFF"/>
                          </a:solidFill>
                          <a:latin typeface="Corbel"/>
                          <a:cs typeface="Corbel"/>
                        </a:rPr>
                        <a:t>del </a:t>
                      </a:r>
                      <a:r>
                        <a:rPr sz="900" b="1" spc="-10" dirty="0">
                          <a:solidFill>
                            <a:srgbClr val="FFFFFF"/>
                          </a:solidFill>
                          <a:latin typeface="Corbel"/>
                          <a:cs typeface="Corbel"/>
                        </a:rPr>
                        <a:t>D.M.</a:t>
                      </a:r>
                      <a:r>
                        <a:rPr sz="900" b="1" spc="-35" dirty="0">
                          <a:solidFill>
                            <a:srgbClr val="FFFFFF"/>
                          </a:solidFill>
                          <a:latin typeface="Corbel"/>
                          <a:cs typeface="Corbel"/>
                        </a:rPr>
                        <a:t> </a:t>
                      </a:r>
                      <a:r>
                        <a:rPr sz="900" b="1" spc="-10" dirty="0">
                          <a:solidFill>
                            <a:srgbClr val="FFFFFF"/>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39527A"/>
                    </a:solidFill>
                  </a:tcPr>
                </a:tc>
                <a:tc>
                  <a:txBody>
                    <a:bodyPr/>
                    <a:lstStyle/>
                    <a:p>
                      <a:pPr marL="47625">
                        <a:lnSpc>
                          <a:spcPts val="1395"/>
                        </a:lnSpc>
                      </a:pPr>
                      <a:r>
                        <a:rPr sz="900" b="1" spc="-5" dirty="0">
                          <a:solidFill>
                            <a:srgbClr val="FF0000"/>
                          </a:solidFill>
                          <a:latin typeface="Corbel"/>
                          <a:cs typeface="Corbel"/>
                        </a:rPr>
                        <a:t>Presentazione della </a:t>
                      </a:r>
                      <a:r>
                        <a:rPr sz="900" b="1" spc="-10" dirty="0">
                          <a:solidFill>
                            <a:srgbClr val="FF0000"/>
                          </a:solidFill>
                          <a:latin typeface="Corbel"/>
                          <a:cs typeface="Corbel"/>
                        </a:rPr>
                        <a:t>Segnalazione </a:t>
                      </a:r>
                      <a:r>
                        <a:rPr sz="900" b="1" spc="-5" dirty="0">
                          <a:solidFill>
                            <a:srgbClr val="FF0000"/>
                          </a:solidFill>
                          <a:latin typeface="Corbel"/>
                          <a:cs typeface="Corbel"/>
                        </a:rPr>
                        <a:t>certificata </a:t>
                      </a:r>
                      <a:r>
                        <a:rPr sz="900" b="1" dirty="0">
                          <a:solidFill>
                            <a:srgbClr val="FF0000"/>
                          </a:solidFill>
                          <a:latin typeface="Corbel"/>
                          <a:cs typeface="Corbel"/>
                        </a:rPr>
                        <a:t>di </a:t>
                      </a:r>
                      <a:r>
                        <a:rPr sz="900" b="1" spc="-5" dirty="0">
                          <a:solidFill>
                            <a:srgbClr val="FF0000"/>
                          </a:solidFill>
                          <a:latin typeface="Corbel"/>
                          <a:cs typeface="Corbel"/>
                        </a:rPr>
                        <a:t>inizio attività (SCIA) </a:t>
                      </a:r>
                      <a:r>
                        <a:rPr sz="900" dirty="0">
                          <a:solidFill>
                            <a:srgbClr val="404040"/>
                          </a:solidFill>
                          <a:latin typeface="Corbel"/>
                          <a:cs typeface="Corbel"/>
                        </a:rPr>
                        <a:t>ai</a:t>
                      </a:r>
                      <a:endParaRPr sz="900">
                        <a:latin typeface="Corbel"/>
                        <a:cs typeface="Corbel"/>
                      </a:endParaRPr>
                    </a:p>
                    <a:p>
                      <a:pPr marL="47625" marR="499109">
                        <a:lnSpc>
                          <a:spcPct val="106700"/>
                        </a:lnSpc>
                        <a:spcBef>
                          <a:spcPts val="15"/>
                        </a:spcBef>
                      </a:pPr>
                      <a:r>
                        <a:rPr sz="900" spc="-5" dirty="0">
                          <a:solidFill>
                            <a:srgbClr val="404040"/>
                          </a:solidFill>
                          <a:latin typeface="Corbel"/>
                          <a:cs typeface="Corbel"/>
                        </a:rPr>
                        <a:t>sensi dell’art. </a:t>
                      </a:r>
                      <a:r>
                        <a:rPr sz="900" dirty="0">
                          <a:solidFill>
                            <a:srgbClr val="404040"/>
                          </a:solidFill>
                          <a:latin typeface="Corbel"/>
                          <a:cs typeface="Corbel"/>
                        </a:rPr>
                        <a:t>4 del </a:t>
                      </a:r>
                      <a:r>
                        <a:rPr sz="900" spc="-35" dirty="0">
                          <a:solidFill>
                            <a:srgbClr val="404040"/>
                          </a:solidFill>
                          <a:latin typeface="Corbel"/>
                          <a:cs typeface="Corbel"/>
                        </a:rPr>
                        <a:t>D.P.R. </a:t>
                      </a:r>
                      <a:r>
                        <a:rPr sz="900" spc="-10" dirty="0">
                          <a:solidFill>
                            <a:srgbClr val="404040"/>
                          </a:solidFill>
                          <a:latin typeface="Corbel"/>
                          <a:cs typeface="Corbel"/>
                        </a:rPr>
                        <a:t>151/2011, </a:t>
                      </a:r>
                      <a:r>
                        <a:rPr sz="900" dirty="0">
                          <a:solidFill>
                            <a:srgbClr val="404040"/>
                          </a:solidFill>
                          <a:latin typeface="Corbel"/>
                          <a:cs typeface="Corbel"/>
                        </a:rPr>
                        <a:t>attestante il </a:t>
                      </a:r>
                      <a:r>
                        <a:rPr sz="900" spc="-5" dirty="0">
                          <a:solidFill>
                            <a:srgbClr val="404040"/>
                          </a:solidFill>
                          <a:latin typeface="Corbel"/>
                          <a:cs typeface="Corbel"/>
                        </a:rPr>
                        <a:t>rispetto </a:t>
                      </a:r>
                      <a:r>
                        <a:rPr sz="900" dirty="0">
                          <a:solidFill>
                            <a:srgbClr val="404040"/>
                          </a:solidFill>
                          <a:latin typeface="Corbel"/>
                          <a:cs typeface="Corbel"/>
                        </a:rPr>
                        <a:t>dei </a:t>
                      </a:r>
                      <a:r>
                        <a:rPr sz="900" spc="-5" dirty="0">
                          <a:solidFill>
                            <a:srgbClr val="404040"/>
                          </a:solidFill>
                          <a:latin typeface="Corbel"/>
                          <a:cs typeface="Corbel"/>
                        </a:rPr>
                        <a:t>seguenti  requisiti:</a:t>
                      </a:r>
                      <a:endParaRPr sz="900">
                        <a:latin typeface="Corbel"/>
                        <a:cs typeface="Corbel"/>
                      </a:endParaRPr>
                    </a:p>
                    <a:p>
                      <a:pPr marL="332105" indent="-287020">
                        <a:lnSpc>
                          <a:spcPct val="100000"/>
                        </a:lnSpc>
                        <a:spcBef>
                          <a:spcPts val="405"/>
                        </a:spcBef>
                        <a:buChar char="-"/>
                        <a:tabLst>
                          <a:tab pos="332105" algn="l"/>
                          <a:tab pos="332740" algn="l"/>
                        </a:tabLst>
                      </a:pPr>
                      <a:r>
                        <a:rPr sz="900" spc="-5" dirty="0">
                          <a:solidFill>
                            <a:srgbClr val="404040"/>
                          </a:solidFill>
                          <a:latin typeface="Corbel"/>
                          <a:cs typeface="Corbel"/>
                        </a:rPr>
                        <a:t>punto 17.1, comma </a:t>
                      </a:r>
                      <a:r>
                        <a:rPr sz="900" dirty="0">
                          <a:solidFill>
                            <a:srgbClr val="404040"/>
                          </a:solidFill>
                          <a:latin typeface="Corbel"/>
                          <a:cs typeface="Corbel"/>
                        </a:rPr>
                        <a:t>2, </a:t>
                      </a:r>
                      <a:r>
                        <a:rPr sz="900" spc="-5" dirty="0">
                          <a:solidFill>
                            <a:srgbClr val="404040"/>
                          </a:solidFill>
                          <a:latin typeface="Corbel"/>
                          <a:cs typeface="Corbel"/>
                        </a:rPr>
                        <a:t>esclusa lettera</a:t>
                      </a:r>
                      <a:r>
                        <a:rPr sz="900" spc="-30" dirty="0">
                          <a:solidFill>
                            <a:srgbClr val="404040"/>
                          </a:solidFill>
                          <a:latin typeface="Corbel"/>
                          <a:cs typeface="Corbel"/>
                        </a:rPr>
                        <a:t> </a:t>
                      </a:r>
                      <a:r>
                        <a:rPr sz="900" spc="-5" dirty="0">
                          <a:solidFill>
                            <a:srgbClr val="404040"/>
                          </a:solidFill>
                          <a:latin typeface="Corbel"/>
                          <a:cs typeface="Corbel"/>
                        </a:rPr>
                        <a:t>e);</a:t>
                      </a:r>
                      <a:endParaRPr sz="900">
                        <a:latin typeface="Corbel"/>
                        <a:cs typeface="Corbel"/>
                      </a:endParaRPr>
                    </a:p>
                    <a:p>
                      <a:pPr marL="45720">
                        <a:lnSpc>
                          <a:spcPct val="100000"/>
                        </a:lnSpc>
                        <a:spcBef>
                          <a:spcPts val="300"/>
                        </a:spcBef>
                        <a:tabLst>
                          <a:tab pos="332105" algn="l"/>
                        </a:tabLst>
                      </a:pPr>
                      <a:r>
                        <a:rPr sz="900" dirty="0">
                          <a:solidFill>
                            <a:srgbClr val="404040"/>
                          </a:solidFill>
                          <a:latin typeface="Corbel"/>
                          <a:cs typeface="Corbel"/>
                        </a:rPr>
                        <a:t>-	</a:t>
                      </a:r>
                      <a:r>
                        <a:rPr sz="900" spc="-5" dirty="0">
                          <a:solidFill>
                            <a:srgbClr val="404040"/>
                          </a:solidFill>
                          <a:latin typeface="Corbel"/>
                          <a:cs typeface="Corbel"/>
                        </a:rPr>
                        <a:t>punto 17.2.4;</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 </a:t>
                      </a:r>
                      <a:r>
                        <a:rPr sz="900" spc="-10" dirty="0">
                          <a:solidFill>
                            <a:srgbClr val="404040"/>
                          </a:solidFill>
                          <a:latin typeface="Corbel"/>
                          <a:cs typeface="Corbel"/>
                        </a:rPr>
                        <a:t>17.3.1, </a:t>
                      </a:r>
                      <a:r>
                        <a:rPr sz="900" spc="-5" dirty="0">
                          <a:solidFill>
                            <a:srgbClr val="404040"/>
                          </a:solidFill>
                          <a:latin typeface="Corbel"/>
                          <a:cs typeface="Corbel"/>
                        </a:rPr>
                        <a:t>comma</a:t>
                      </a:r>
                      <a:r>
                        <a:rPr sz="900" spc="-30" dirty="0">
                          <a:solidFill>
                            <a:srgbClr val="404040"/>
                          </a:solidFill>
                          <a:latin typeface="Corbel"/>
                          <a:cs typeface="Corbel"/>
                        </a:rPr>
                        <a:t> </a:t>
                      </a:r>
                      <a:r>
                        <a:rPr sz="900" dirty="0">
                          <a:solidFill>
                            <a:srgbClr val="404040"/>
                          </a:solidFill>
                          <a:latin typeface="Corbel"/>
                          <a:cs typeface="Corbel"/>
                        </a:rPr>
                        <a:t>2;</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 17.4.1, comma</a:t>
                      </a:r>
                      <a:r>
                        <a:rPr sz="900" spc="-85" dirty="0">
                          <a:solidFill>
                            <a:srgbClr val="404040"/>
                          </a:solidFill>
                          <a:latin typeface="Corbel"/>
                          <a:cs typeface="Corbel"/>
                        </a:rPr>
                        <a:t> </a:t>
                      </a:r>
                      <a:r>
                        <a:rPr sz="900" dirty="0">
                          <a:solidFill>
                            <a:srgbClr val="404040"/>
                          </a:solidFill>
                          <a:latin typeface="Corbel"/>
                          <a:cs typeface="Corbel"/>
                        </a:rPr>
                        <a:t>1;</a:t>
                      </a:r>
                      <a:endParaRPr sz="900">
                        <a:latin typeface="Corbel"/>
                        <a:cs typeface="Corbel"/>
                      </a:endParaRPr>
                    </a:p>
                    <a:p>
                      <a:pPr marL="332105" indent="-287020">
                        <a:lnSpc>
                          <a:spcPct val="100000"/>
                        </a:lnSpc>
                        <a:spcBef>
                          <a:spcPts val="300"/>
                        </a:spcBef>
                        <a:buChar char="-"/>
                        <a:tabLst>
                          <a:tab pos="332105" algn="l"/>
                          <a:tab pos="332740" algn="l"/>
                        </a:tabLst>
                      </a:pPr>
                      <a:r>
                        <a:rPr sz="900" dirty="0">
                          <a:solidFill>
                            <a:srgbClr val="404040"/>
                          </a:solidFill>
                          <a:latin typeface="Corbel"/>
                          <a:cs typeface="Corbel"/>
                        </a:rPr>
                        <a:t>punto </a:t>
                      </a:r>
                      <a:r>
                        <a:rPr sz="900" spc="-10" dirty="0">
                          <a:solidFill>
                            <a:srgbClr val="404040"/>
                          </a:solidFill>
                          <a:latin typeface="Corbel"/>
                          <a:cs typeface="Corbel"/>
                        </a:rPr>
                        <a:t>17.5, </a:t>
                      </a:r>
                      <a:r>
                        <a:rPr sz="900" spc="-5" dirty="0">
                          <a:solidFill>
                            <a:srgbClr val="404040"/>
                          </a:solidFill>
                          <a:latin typeface="Corbel"/>
                          <a:cs typeface="Corbel"/>
                        </a:rPr>
                        <a:t>commi </a:t>
                      </a:r>
                      <a:r>
                        <a:rPr sz="900" dirty="0">
                          <a:solidFill>
                            <a:srgbClr val="404040"/>
                          </a:solidFill>
                          <a:latin typeface="Corbel"/>
                          <a:cs typeface="Corbel"/>
                        </a:rPr>
                        <a:t>1 e</a:t>
                      </a:r>
                      <a:r>
                        <a:rPr sz="900" spc="-25" dirty="0">
                          <a:solidFill>
                            <a:srgbClr val="404040"/>
                          </a:solidFill>
                          <a:latin typeface="Corbel"/>
                          <a:cs typeface="Corbel"/>
                        </a:rPr>
                        <a:t> </a:t>
                      </a:r>
                      <a:r>
                        <a:rPr sz="900" dirty="0">
                          <a:solidFill>
                            <a:srgbClr val="404040"/>
                          </a:solidFill>
                          <a:latin typeface="Corbel"/>
                          <a:cs typeface="Corbel"/>
                        </a:rPr>
                        <a:t>7;</a:t>
                      </a:r>
                      <a:endParaRPr sz="900">
                        <a:latin typeface="Corbel"/>
                        <a:cs typeface="Corbel"/>
                      </a:endParaRPr>
                    </a:p>
                    <a:p>
                      <a:pPr marL="332105" indent="-287020">
                        <a:lnSpc>
                          <a:spcPct val="100000"/>
                        </a:lnSpc>
                        <a:spcBef>
                          <a:spcPts val="305"/>
                        </a:spcBef>
                        <a:buChar char="-"/>
                        <a:tabLst>
                          <a:tab pos="332105" algn="l"/>
                          <a:tab pos="332740" algn="l"/>
                        </a:tabLst>
                      </a:pPr>
                      <a:r>
                        <a:rPr sz="900" spc="-5" dirty="0">
                          <a:solidFill>
                            <a:srgbClr val="404040"/>
                          </a:solidFill>
                          <a:latin typeface="Corbel"/>
                          <a:cs typeface="Corbel"/>
                        </a:rPr>
                        <a:t>punto</a:t>
                      </a:r>
                      <a:r>
                        <a:rPr sz="900" spc="-75" dirty="0">
                          <a:solidFill>
                            <a:srgbClr val="404040"/>
                          </a:solidFill>
                          <a:latin typeface="Corbel"/>
                          <a:cs typeface="Corbel"/>
                        </a:rPr>
                        <a:t> </a:t>
                      </a:r>
                      <a:r>
                        <a:rPr sz="900" spc="-5" dirty="0">
                          <a:solidFill>
                            <a:srgbClr val="404040"/>
                          </a:solidFill>
                          <a:latin typeface="Corbel"/>
                          <a:cs typeface="Corbel"/>
                        </a:rPr>
                        <a:t>18.2;</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a:t>
                      </a:r>
                      <a:r>
                        <a:rPr sz="900" spc="-65" dirty="0">
                          <a:solidFill>
                            <a:srgbClr val="404040"/>
                          </a:solidFill>
                          <a:latin typeface="Corbel"/>
                          <a:cs typeface="Corbel"/>
                        </a:rPr>
                        <a:t> </a:t>
                      </a:r>
                      <a:r>
                        <a:rPr sz="900" spc="-10" dirty="0">
                          <a:solidFill>
                            <a:srgbClr val="404040"/>
                          </a:solidFill>
                          <a:latin typeface="Corbel"/>
                          <a:cs typeface="Corbel"/>
                        </a:rPr>
                        <a:t>19.1;</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a:t>
                      </a:r>
                      <a:r>
                        <a:rPr sz="900" spc="-80" dirty="0">
                          <a:solidFill>
                            <a:srgbClr val="404040"/>
                          </a:solidFill>
                          <a:latin typeface="Corbel"/>
                          <a:cs typeface="Corbel"/>
                        </a:rPr>
                        <a:t> </a:t>
                      </a:r>
                      <a:r>
                        <a:rPr sz="900" spc="-5" dirty="0">
                          <a:solidFill>
                            <a:srgbClr val="404040"/>
                          </a:solidFill>
                          <a:latin typeface="Corbel"/>
                          <a:cs typeface="Corbel"/>
                        </a:rPr>
                        <a:t>19.2;</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a:t>
                      </a:r>
                      <a:r>
                        <a:rPr sz="900" spc="-85" dirty="0">
                          <a:solidFill>
                            <a:srgbClr val="404040"/>
                          </a:solidFill>
                          <a:latin typeface="Corbel"/>
                          <a:cs typeface="Corbel"/>
                        </a:rPr>
                        <a:t> </a:t>
                      </a:r>
                      <a:r>
                        <a:rPr sz="900" spc="-10" dirty="0">
                          <a:solidFill>
                            <a:srgbClr val="404040"/>
                          </a:solidFill>
                          <a:latin typeface="Corbel"/>
                          <a:cs typeface="Corbel"/>
                        </a:rPr>
                        <a:t>20;</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a:t>
                      </a:r>
                      <a:r>
                        <a:rPr sz="900" spc="-85" dirty="0">
                          <a:solidFill>
                            <a:srgbClr val="404040"/>
                          </a:solidFill>
                          <a:latin typeface="Corbel"/>
                          <a:cs typeface="Corbel"/>
                        </a:rPr>
                        <a:t> </a:t>
                      </a:r>
                      <a:r>
                        <a:rPr sz="900" dirty="0">
                          <a:solidFill>
                            <a:srgbClr val="404040"/>
                          </a:solidFill>
                          <a:latin typeface="Corbel"/>
                          <a:cs typeface="Corbel"/>
                        </a:rPr>
                        <a:t>21;</a:t>
                      </a:r>
                      <a:endParaRPr sz="900">
                        <a:latin typeface="Corbel"/>
                        <a:cs typeface="Corbel"/>
                      </a:endParaRPr>
                    </a:p>
                    <a:p>
                      <a:pPr marL="332105" indent="-287020">
                        <a:lnSpc>
                          <a:spcPct val="100000"/>
                        </a:lnSpc>
                        <a:spcBef>
                          <a:spcPts val="300"/>
                        </a:spcBef>
                        <a:buChar char="-"/>
                        <a:tabLst>
                          <a:tab pos="332105" algn="l"/>
                          <a:tab pos="332740" algn="l"/>
                        </a:tabLst>
                      </a:pPr>
                      <a:r>
                        <a:rPr sz="900" spc="-5" dirty="0">
                          <a:solidFill>
                            <a:srgbClr val="404040"/>
                          </a:solidFill>
                          <a:latin typeface="Corbel"/>
                          <a:cs typeface="Corbel"/>
                        </a:rPr>
                        <a:t>punto</a:t>
                      </a:r>
                      <a:r>
                        <a:rPr sz="900" spc="-70" dirty="0">
                          <a:solidFill>
                            <a:srgbClr val="404040"/>
                          </a:solidFill>
                          <a:latin typeface="Corbel"/>
                          <a:cs typeface="Corbel"/>
                        </a:rPr>
                        <a:t> </a:t>
                      </a:r>
                      <a:r>
                        <a:rPr sz="900" spc="-20" dirty="0">
                          <a:solidFill>
                            <a:srgbClr val="404040"/>
                          </a:solidFill>
                          <a:latin typeface="Corbel"/>
                          <a:cs typeface="Corbel"/>
                        </a:rPr>
                        <a:t>22.</a:t>
                      </a:r>
                      <a:endParaRPr sz="9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tc>
                  <a:txBody>
                    <a:bodyPr/>
                    <a:lstStyle/>
                    <a:p>
                      <a:pPr marL="46355" marR="3175" algn="just">
                        <a:lnSpc>
                          <a:spcPts val="1395"/>
                        </a:lnSpc>
                      </a:pPr>
                      <a:r>
                        <a:rPr sz="900" b="1" dirty="0">
                          <a:solidFill>
                            <a:srgbClr val="FF0000"/>
                          </a:solidFill>
                          <a:latin typeface="Corbel"/>
                          <a:cs typeface="Corbel"/>
                        </a:rPr>
                        <a:t>La </a:t>
                      </a:r>
                      <a:r>
                        <a:rPr sz="900" b="1" spc="-5" dirty="0">
                          <a:solidFill>
                            <a:srgbClr val="FF0000"/>
                          </a:solidFill>
                          <a:latin typeface="Corbel"/>
                          <a:cs typeface="Corbel"/>
                        </a:rPr>
                        <a:t>SCIA </a:t>
                      </a:r>
                      <a:r>
                        <a:rPr sz="900" b="1" dirty="0">
                          <a:solidFill>
                            <a:srgbClr val="FF0000"/>
                          </a:solidFill>
                          <a:latin typeface="Corbel"/>
                          <a:cs typeface="Corbel"/>
                        </a:rPr>
                        <a:t>deve </a:t>
                      </a:r>
                      <a:r>
                        <a:rPr sz="900" b="1" spc="-10" dirty="0">
                          <a:solidFill>
                            <a:srgbClr val="FF0000"/>
                          </a:solidFill>
                          <a:latin typeface="Corbel"/>
                          <a:cs typeface="Corbel"/>
                        </a:rPr>
                        <a:t>altresì attestare </a:t>
                      </a:r>
                      <a:r>
                        <a:rPr sz="900" b="1" spc="-5" dirty="0">
                          <a:solidFill>
                            <a:srgbClr val="FF0000"/>
                          </a:solidFill>
                          <a:latin typeface="Corbel"/>
                          <a:cs typeface="Corbel"/>
                        </a:rPr>
                        <a:t>la predisposizione </a:t>
                      </a:r>
                      <a:r>
                        <a:rPr sz="900" b="1" dirty="0">
                          <a:solidFill>
                            <a:srgbClr val="FF0000"/>
                          </a:solidFill>
                          <a:latin typeface="Corbel"/>
                          <a:cs typeface="Corbel"/>
                        </a:rPr>
                        <a:t>e </a:t>
                      </a:r>
                      <a:r>
                        <a:rPr sz="900" b="1" spc="-10" dirty="0">
                          <a:solidFill>
                            <a:srgbClr val="FF0000"/>
                          </a:solidFill>
                          <a:latin typeface="Corbel"/>
                          <a:cs typeface="Corbel"/>
                        </a:rPr>
                        <a:t>l’adozione </a:t>
                      </a:r>
                      <a:r>
                        <a:rPr sz="900" b="1" dirty="0">
                          <a:solidFill>
                            <a:srgbClr val="FF0000"/>
                          </a:solidFill>
                          <a:latin typeface="Corbel"/>
                          <a:cs typeface="Corbel"/>
                        </a:rPr>
                        <a:t>di un</a:t>
                      </a:r>
                      <a:r>
                        <a:rPr sz="900" b="1" spc="130" dirty="0">
                          <a:solidFill>
                            <a:srgbClr val="FF0000"/>
                          </a:solidFill>
                          <a:latin typeface="Corbel"/>
                          <a:cs typeface="Corbel"/>
                        </a:rPr>
                        <a:t> </a:t>
                      </a:r>
                      <a:r>
                        <a:rPr sz="900" b="1" spc="-5" dirty="0">
                          <a:solidFill>
                            <a:srgbClr val="FF0000"/>
                          </a:solidFill>
                          <a:latin typeface="Corbel"/>
                          <a:cs typeface="Corbel"/>
                        </a:rPr>
                        <a:t>apposito</a:t>
                      </a:r>
                      <a:endParaRPr sz="900" dirty="0">
                        <a:latin typeface="Corbel"/>
                        <a:cs typeface="Corbel"/>
                      </a:endParaRPr>
                    </a:p>
                    <a:p>
                      <a:pPr marL="46355" marR="181610" algn="just">
                        <a:lnSpc>
                          <a:spcPct val="106900"/>
                        </a:lnSpc>
                        <a:spcBef>
                          <a:spcPts val="10"/>
                        </a:spcBef>
                      </a:pPr>
                      <a:r>
                        <a:rPr sz="900" b="1" spc="-5" dirty="0">
                          <a:solidFill>
                            <a:srgbClr val="FF0000"/>
                          </a:solidFill>
                          <a:latin typeface="Corbel"/>
                          <a:cs typeface="Corbel"/>
                        </a:rPr>
                        <a:t>sistema </a:t>
                      </a:r>
                      <a:r>
                        <a:rPr sz="900" b="1" dirty="0">
                          <a:solidFill>
                            <a:srgbClr val="FF0000"/>
                          </a:solidFill>
                          <a:latin typeface="Corbel"/>
                          <a:cs typeface="Corbel"/>
                        </a:rPr>
                        <a:t>di </a:t>
                      </a:r>
                      <a:r>
                        <a:rPr sz="900" b="1" spc="-5" dirty="0">
                          <a:solidFill>
                            <a:srgbClr val="FF0000"/>
                          </a:solidFill>
                          <a:latin typeface="Corbel"/>
                          <a:cs typeface="Corbel"/>
                        </a:rPr>
                        <a:t>gestione della sicurezza </a:t>
                      </a:r>
                      <a:r>
                        <a:rPr sz="900" b="1" spc="-5" dirty="0">
                          <a:solidFill>
                            <a:srgbClr val="0032CC"/>
                          </a:solidFill>
                          <a:latin typeface="Corbel"/>
                          <a:cs typeface="Corbel"/>
                        </a:rPr>
                        <a:t>finalizzato </a:t>
                      </a:r>
                      <a:r>
                        <a:rPr sz="900" b="1" spc="-10" dirty="0">
                          <a:solidFill>
                            <a:srgbClr val="0032CC"/>
                          </a:solidFill>
                          <a:latin typeface="Corbel"/>
                          <a:cs typeface="Corbel"/>
                        </a:rPr>
                        <a:t>all’adeguamento antincendio,  </a:t>
                      </a:r>
                      <a:r>
                        <a:rPr sz="900" b="1" spc="-5" dirty="0">
                          <a:solidFill>
                            <a:srgbClr val="0032CC"/>
                          </a:solidFill>
                          <a:latin typeface="Corbel"/>
                          <a:cs typeface="Corbel"/>
                        </a:rPr>
                        <a:t>conforme </a:t>
                      </a:r>
                      <a:r>
                        <a:rPr sz="900" b="1" dirty="0">
                          <a:solidFill>
                            <a:srgbClr val="0032CC"/>
                          </a:solidFill>
                          <a:latin typeface="Corbel"/>
                          <a:cs typeface="Corbel"/>
                        </a:rPr>
                        <a:t>a </a:t>
                      </a:r>
                      <a:r>
                        <a:rPr sz="900" b="1" spc="-5" dirty="0">
                          <a:solidFill>
                            <a:srgbClr val="0032CC"/>
                          </a:solidFill>
                          <a:latin typeface="Corbel"/>
                          <a:cs typeface="Corbel"/>
                        </a:rPr>
                        <a:t>quanto stabilito dal </a:t>
                      </a:r>
                      <a:r>
                        <a:rPr sz="900" b="1" spc="-10" dirty="0">
                          <a:solidFill>
                            <a:srgbClr val="0032CC"/>
                          </a:solidFill>
                          <a:latin typeface="Corbel"/>
                          <a:cs typeface="Corbel"/>
                        </a:rPr>
                        <a:t>nuovo Titolo </a:t>
                      </a:r>
                      <a:r>
                        <a:rPr sz="900" b="1" dirty="0">
                          <a:solidFill>
                            <a:srgbClr val="0032CC"/>
                          </a:solidFill>
                          <a:latin typeface="Corbel"/>
                          <a:cs typeface="Corbel"/>
                        </a:rPr>
                        <a:t>V del </a:t>
                      </a:r>
                      <a:r>
                        <a:rPr sz="900" b="1" spc="-10" dirty="0">
                          <a:solidFill>
                            <a:srgbClr val="0032CC"/>
                          </a:solidFill>
                          <a:latin typeface="Corbel"/>
                          <a:cs typeface="Corbel"/>
                        </a:rPr>
                        <a:t>D.M. 18/09/2002 </a:t>
                      </a:r>
                      <a:r>
                        <a:rPr sz="900" b="1" spc="-5" dirty="0">
                          <a:solidFill>
                            <a:srgbClr val="0032CC"/>
                          </a:solidFill>
                          <a:latin typeface="Corbel"/>
                          <a:cs typeface="Corbel"/>
                        </a:rPr>
                        <a:t>come  introdotto dal </a:t>
                      </a:r>
                      <a:r>
                        <a:rPr sz="900" b="1" spc="-10" dirty="0">
                          <a:solidFill>
                            <a:srgbClr val="0032CC"/>
                          </a:solidFill>
                          <a:latin typeface="Corbel"/>
                          <a:cs typeface="Corbel"/>
                        </a:rPr>
                        <a:t>D.M. 19/03/2015, </a:t>
                      </a:r>
                      <a:r>
                        <a:rPr sz="900" spc="-5" dirty="0">
                          <a:solidFill>
                            <a:srgbClr val="404040"/>
                          </a:solidFill>
                          <a:latin typeface="Corbel"/>
                          <a:cs typeface="Corbel"/>
                        </a:rPr>
                        <a:t>relativamente alle misure </a:t>
                      </a:r>
                      <a:r>
                        <a:rPr sz="900" dirty="0">
                          <a:solidFill>
                            <a:srgbClr val="404040"/>
                          </a:solidFill>
                          <a:latin typeface="Corbel"/>
                          <a:cs typeface="Corbel"/>
                        </a:rPr>
                        <a:t>di </a:t>
                      </a:r>
                      <a:r>
                        <a:rPr sz="900" spc="-5" dirty="0">
                          <a:solidFill>
                            <a:srgbClr val="404040"/>
                          </a:solidFill>
                          <a:latin typeface="Corbel"/>
                          <a:cs typeface="Corbel"/>
                        </a:rPr>
                        <a:t>prevenzione  necessarie </a:t>
                      </a:r>
                      <a:r>
                        <a:rPr sz="900" dirty="0">
                          <a:solidFill>
                            <a:srgbClr val="404040"/>
                          </a:solidFill>
                          <a:latin typeface="Corbel"/>
                          <a:cs typeface="Corbel"/>
                        </a:rPr>
                        <a:t>per </a:t>
                      </a:r>
                      <a:r>
                        <a:rPr sz="900" spc="-5" dirty="0">
                          <a:solidFill>
                            <a:srgbClr val="404040"/>
                          </a:solidFill>
                          <a:latin typeface="Corbel"/>
                          <a:cs typeface="Corbel"/>
                        </a:rPr>
                        <a:t>ciascuna specifica</a:t>
                      </a:r>
                      <a:r>
                        <a:rPr sz="900" spc="5" dirty="0">
                          <a:solidFill>
                            <a:srgbClr val="404040"/>
                          </a:solidFill>
                          <a:latin typeface="Corbel"/>
                          <a:cs typeface="Corbel"/>
                        </a:rPr>
                        <a:t> </a:t>
                      </a:r>
                      <a:r>
                        <a:rPr sz="900" dirty="0">
                          <a:solidFill>
                            <a:srgbClr val="404040"/>
                          </a:solidFill>
                          <a:latin typeface="Corbel"/>
                          <a:cs typeface="Corbel"/>
                        </a:rPr>
                        <a:t>fase.</a:t>
                      </a:r>
                      <a:endParaRPr sz="900" dirty="0">
                        <a:latin typeface="Corbel"/>
                        <a:cs typeface="Corbel"/>
                      </a:endParaRPr>
                    </a:p>
                    <a:p>
                      <a:pPr marL="46355" marR="184785" algn="just">
                        <a:lnSpc>
                          <a:spcPct val="107500"/>
                        </a:lnSpc>
                        <a:spcBef>
                          <a:spcPts val="190"/>
                        </a:spcBef>
                      </a:pPr>
                      <a:r>
                        <a:rPr sz="900" spc="-20" dirty="0">
                          <a:solidFill>
                            <a:srgbClr val="404040"/>
                          </a:solidFill>
                          <a:latin typeface="Corbel"/>
                          <a:cs typeface="Corbel"/>
                        </a:rPr>
                        <a:t>Per </a:t>
                      </a:r>
                      <a:r>
                        <a:rPr sz="900" spc="-10" dirty="0">
                          <a:solidFill>
                            <a:srgbClr val="404040"/>
                          </a:solidFill>
                          <a:latin typeface="Corbel"/>
                          <a:cs typeface="Corbel"/>
                        </a:rPr>
                        <a:t>la predisposizione </a:t>
                      </a:r>
                      <a:r>
                        <a:rPr sz="900" spc="-5" dirty="0">
                          <a:solidFill>
                            <a:srgbClr val="404040"/>
                          </a:solidFill>
                          <a:latin typeface="Corbel"/>
                          <a:cs typeface="Corbel"/>
                        </a:rPr>
                        <a:t>del </a:t>
                      </a:r>
                      <a:r>
                        <a:rPr sz="900" b="1" u="sng" spc="-5" dirty="0">
                          <a:solidFill>
                            <a:srgbClr val="FF0000"/>
                          </a:solidFill>
                          <a:uFill>
                            <a:solidFill>
                              <a:srgbClr val="FF0000"/>
                            </a:solidFill>
                          </a:uFill>
                          <a:latin typeface="Corbel"/>
                          <a:cs typeface="Corbel"/>
                        </a:rPr>
                        <a:t>sistema di </a:t>
                      </a:r>
                      <a:r>
                        <a:rPr sz="900" b="1" u="sng" spc="-10" dirty="0">
                          <a:solidFill>
                            <a:srgbClr val="FF0000"/>
                          </a:solidFill>
                          <a:uFill>
                            <a:solidFill>
                              <a:srgbClr val="FF0000"/>
                            </a:solidFill>
                          </a:uFill>
                          <a:latin typeface="Corbel"/>
                          <a:cs typeface="Corbel"/>
                        </a:rPr>
                        <a:t>gestione </a:t>
                      </a:r>
                      <a:r>
                        <a:rPr sz="900" b="1" u="sng" spc="-5" dirty="0">
                          <a:solidFill>
                            <a:srgbClr val="FF0000"/>
                          </a:solidFill>
                          <a:uFill>
                            <a:solidFill>
                              <a:srgbClr val="FF0000"/>
                            </a:solidFill>
                          </a:uFill>
                          <a:latin typeface="Corbel"/>
                          <a:cs typeface="Corbel"/>
                        </a:rPr>
                        <a:t>della sicurezza </a:t>
                      </a:r>
                      <a:r>
                        <a:rPr sz="900" dirty="0">
                          <a:solidFill>
                            <a:srgbClr val="404040"/>
                          </a:solidFill>
                          <a:latin typeface="Corbel"/>
                          <a:cs typeface="Corbel"/>
                        </a:rPr>
                        <a:t>e </a:t>
                      </a:r>
                      <a:r>
                        <a:rPr sz="900" spc="-5" dirty="0">
                          <a:solidFill>
                            <a:srgbClr val="404040"/>
                          </a:solidFill>
                          <a:latin typeface="Corbel"/>
                          <a:cs typeface="Corbel"/>
                        </a:rPr>
                        <a:t>per </a:t>
                      </a:r>
                      <a:r>
                        <a:rPr sz="900" spc="-10" dirty="0">
                          <a:solidFill>
                            <a:srgbClr val="404040"/>
                          </a:solidFill>
                          <a:latin typeface="Corbel"/>
                          <a:cs typeface="Corbel"/>
                        </a:rPr>
                        <a:t>la relativa  </a:t>
                      </a:r>
                      <a:r>
                        <a:rPr sz="900" spc="-5" dirty="0">
                          <a:solidFill>
                            <a:srgbClr val="404040"/>
                          </a:solidFill>
                          <a:latin typeface="Corbel"/>
                          <a:cs typeface="Corbel"/>
                        </a:rPr>
                        <a:t>attuazione,</a:t>
                      </a:r>
                      <a:r>
                        <a:rPr sz="900" spc="-55" dirty="0">
                          <a:solidFill>
                            <a:srgbClr val="404040"/>
                          </a:solidFill>
                          <a:latin typeface="Corbel"/>
                          <a:cs typeface="Corbel"/>
                        </a:rPr>
                        <a:t> </a:t>
                      </a:r>
                      <a:r>
                        <a:rPr sz="900" spc="-5" dirty="0">
                          <a:solidFill>
                            <a:srgbClr val="404040"/>
                          </a:solidFill>
                          <a:latin typeface="Corbel"/>
                          <a:cs typeface="Corbel"/>
                        </a:rPr>
                        <a:t>devono</a:t>
                      </a:r>
                      <a:r>
                        <a:rPr sz="900" spc="-50" dirty="0">
                          <a:solidFill>
                            <a:srgbClr val="404040"/>
                          </a:solidFill>
                          <a:latin typeface="Corbel"/>
                          <a:cs typeface="Corbel"/>
                        </a:rPr>
                        <a:t> </a:t>
                      </a:r>
                      <a:r>
                        <a:rPr sz="900" spc="-5" dirty="0">
                          <a:solidFill>
                            <a:srgbClr val="404040"/>
                          </a:solidFill>
                          <a:latin typeface="Corbel"/>
                          <a:cs typeface="Corbel"/>
                        </a:rPr>
                        <a:t>essere</a:t>
                      </a:r>
                      <a:r>
                        <a:rPr sz="900" spc="-2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dirty="0">
                        <a:latin typeface="Corbel"/>
                        <a:cs typeface="Corbel"/>
                      </a:endParaRPr>
                    </a:p>
                    <a:p>
                      <a:pPr marL="274955" marR="66040" indent="-229235" algn="just">
                        <a:lnSpc>
                          <a:spcPct val="107000"/>
                        </a:lnSpc>
                        <a:spcBef>
                          <a:spcPts val="200"/>
                        </a:spcBef>
                        <a:buFont typeface="Corbel"/>
                        <a:buChar char="-"/>
                        <a:tabLst>
                          <a:tab pos="275590" algn="l"/>
                        </a:tabLst>
                      </a:pPr>
                      <a:r>
                        <a:rPr sz="900" b="1" spc="-10" dirty="0">
                          <a:solidFill>
                            <a:srgbClr val="404040"/>
                          </a:solidFill>
                          <a:latin typeface="Corbel"/>
                          <a:cs typeface="Corbel"/>
                        </a:rPr>
                        <a:t>in </a:t>
                      </a:r>
                      <a:r>
                        <a:rPr sz="900" b="1" spc="-15" dirty="0">
                          <a:solidFill>
                            <a:srgbClr val="404040"/>
                          </a:solidFill>
                          <a:latin typeface="Corbel"/>
                          <a:cs typeface="Corbel"/>
                        </a:rPr>
                        <a:t>fase </a:t>
                      </a:r>
                      <a:r>
                        <a:rPr sz="900" b="1" spc="-20" dirty="0">
                          <a:solidFill>
                            <a:srgbClr val="404040"/>
                          </a:solidFill>
                          <a:latin typeface="Corbel"/>
                          <a:cs typeface="Corbel"/>
                        </a:rPr>
                        <a:t>iniziale </a:t>
                      </a:r>
                      <a:r>
                        <a:rPr sz="900" dirty="0">
                          <a:solidFill>
                            <a:srgbClr val="404040"/>
                          </a:solidFill>
                          <a:latin typeface="Corbel"/>
                          <a:cs typeface="Corbel"/>
                        </a:rPr>
                        <a:t>- </a:t>
                      </a:r>
                      <a:r>
                        <a:rPr sz="900" spc="-15" dirty="0">
                          <a:solidFill>
                            <a:srgbClr val="404040"/>
                          </a:solidFill>
                          <a:latin typeface="Corbel"/>
                          <a:cs typeface="Corbel"/>
                        </a:rPr>
                        <a:t>entro il </a:t>
                      </a:r>
                      <a:r>
                        <a:rPr sz="900" spc="-20" dirty="0">
                          <a:solidFill>
                            <a:srgbClr val="404040"/>
                          </a:solidFill>
                          <a:latin typeface="Corbel"/>
                          <a:cs typeface="Corbel"/>
                        </a:rPr>
                        <a:t>24/04/2016 </a:t>
                      </a:r>
                      <a:r>
                        <a:rPr sz="900" dirty="0">
                          <a:solidFill>
                            <a:srgbClr val="404040"/>
                          </a:solidFill>
                          <a:latin typeface="Corbel"/>
                          <a:cs typeface="Corbel"/>
                        </a:rPr>
                        <a:t>- </a:t>
                      </a:r>
                      <a:r>
                        <a:rPr sz="900" b="1" spc="-5" dirty="0">
                          <a:solidFill>
                            <a:srgbClr val="FF0000"/>
                          </a:solidFill>
                          <a:latin typeface="Corbel"/>
                          <a:cs typeface="Corbel"/>
                        </a:rPr>
                        <a:t>un </a:t>
                      </a:r>
                      <a:r>
                        <a:rPr sz="900" b="1" spc="-20" dirty="0">
                          <a:solidFill>
                            <a:srgbClr val="FF0000"/>
                          </a:solidFill>
                          <a:latin typeface="Corbel"/>
                          <a:cs typeface="Corbel"/>
                        </a:rPr>
                        <a:t>responsabile tecnico </a:t>
                      </a:r>
                      <a:r>
                        <a:rPr sz="900" b="1" spc="-15" dirty="0">
                          <a:solidFill>
                            <a:srgbClr val="FF0000"/>
                          </a:solidFill>
                          <a:latin typeface="Corbel"/>
                          <a:cs typeface="Corbel"/>
                        </a:rPr>
                        <a:t>della </a:t>
                      </a:r>
                      <a:r>
                        <a:rPr sz="900" b="1" spc="-20" dirty="0">
                          <a:solidFill>
                            <a:srgbClr val="FF0000"/>
                          </a:solidFill>
                          <a:latin typeface="Corbel"/>
                          <a:cs typeface="Corbel"/>
                        </a:rPr>
                        <a:t>sicurezza </a:t>
                      </a:r>
                      <a:r>
                        <a:rPr sz="900" b="1" spc="-20" dirty="0">
                          <a:solidFill>
                            <a:srgbClr val="404040"/>
                          </a:solidFill>
                          <a:latin typeface="Corbel"/>
                          <a:cs typeface="Corbel"/>
                        </a:rPr>
                        <a:t> </a:t>
                      </a:r>
                      <a:r>
                        <a:rPr sz="900" spc="-15" dirty="0">
                          <a:solidFill>
                            <a:srgbClr val="404040"/>
                          </a:solidFill>
                          <a:latin typeface="Corbel"/>
                          <a:cs typeface="Corbel"/>
                        </a:rPr>
                        <a:t>antincendio, </a:t>
                      </a:r>
                      <a:r>
                        <a:rPr sz="900" spc="-10"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t>
                      </a:r>
                      <a:r>
                        <a:rPr sz="900" spc="-20" dirty="0">
                          <a:solidFill>
                            <a:srgbClr val="404040"/>
                          </a:solidFill>
                          <a:latin typeface="Corbel"/>
                          <a:cs typeface="Corbel"/>
                        </a:rPr>
                        <a:t>altre </a:t>
                      </a:r>
                      <a:r>
                        <a:rPr sz="900" spc="-15" dirty="0">
                          <a:solidFill>
                            <a:srgbClr val="404040"/>
                          </a:solidFill>
                          <a:latin typeface="Corbel"/>
                          <a:cs typeface="Corbel"/>
                        </a:rPr>
                        <a:t>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0"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a:t>
                      </a:r>
                      <a:r>
                        <a:rPr sz="900" spc="-5" dirty="0">
                          <a:solidFill>
                            <a:srgbClr val="404040"/>
                          </a:solidFill>
                          <a:latin typeface="Corbel"/>
                          <a:cs typeface="Corbel"/>
                        </a:rPr>
                        <a:t>di </a:t>
                      </a:r>
                      <a:r>
                        <a:rPr sz="900" spc="-20" dirty="0">
                          <a:solidFill>
                            <a:srgbClr val="404040"/>
                          </a:solidFill>
                          <a:latin typeface="Corbel"/>
                          <a:cs typeface="Corbel"/>
                        </a:rPr>
                        <a:t>partecipazione, </a:t>
                      </a:r>
                      <a:r>
                        <a:rPr sz="900" spc="-15" dirty="0">
                          <a:solidFill>
                            <a:srgbClr val="404040"/>
                          </a:solidFill>
                          <a:latin typeface="Corbel"/>
                          <a:cs typeface="Corbel"/>
                        </a:rPr>
                        <a:t>con esito </a:t>
                      </a:r>
                      <a:r>
                        <a:rPr sz="900" spc="-20" dirty="0">
                          <a:solidFill>
                            <a:srgbClr val="404040"/>
                          </a:solidFill>
                          <a:latin typeface="Corbel"/>
                          <a:cs typeface="Corbel"/>
                        </a:rPr>
                        <a:t>positivo, </a:t>
                      </a:r>
                      <a:r>
                        <a:rPr sz="900" spc="-10" dirty="0">
                          <a:solidFill>
                            <a:srgbClr val="404040"/>
                          </a:solidFill>
                          <a:latin typeface="Corbel"/>
                          <a:cs typeface="Corbel"/>
                        </a:rPr>
                        <a:t>ai </a:t>
                      </a:r>
                      <a:r>
                        <a:rPr sz="900" spc="-15" dirty="0">
                          <a:solidFill>
                            <a:srgbClr val="404040"/>
                          </a:solidFill>
                          <a:latin typeface="Corbel"/>
                          <a:cs typeface="Corbel"/>
                        </a:rPr>
                        <a:t>corsi  base</a:t>
                      </a:r>
                      <a:r>
                        <a:rPr sz="900" spc="-55" dirty="0">
                          <a:solidFill>
                            <a:srgbClr val="404040"/>
                          </a:solidFill>
                          <a:latin typeface="Corbel"/>
                          <a:cs typeface="Corbel"/>
                        </a:rPr>
                        <a:t> </a:t>
                      </a:r>
                      <a:r>
                        <a:rPr sz="900" spc="-5" dirty="0">
                          <a:solidFill>
                            <a:srgbClr val="404040"/>
                          </a:solidFill>
                          <a:latin typeface="Corbel"/>
                          <a:cs typeface="Corbel"/>
                        </a:rPr>
                        <a:t>di</a:t>
                      </a:r>
                      <a:r>
                        <a:rPr sz="900" spc="-55" dirty="0">
                          <a:solidFill>
                            <a:srgbClr val="404040"/>
                          </a:solidFill>
                          <a:latin typeface="Corbel"/>
                          <a:cs typeface="Corbel"/>
                        </a:rPr>
                        <a:t> </a:t>
                      </a:r>
                      <a:r>
                        <a:rPr sz="900" spc="-15" dirty="0">
                          <a:solidFill>
                            <a:srgbClr val="404040"/>
                          </a:solidFill>
                          <a:latin typeface="Corbel"/>
                          <a:cs typeface="Corbel"/>
                        </a:rPr>
                        <a:t>specializzazione</a:t>
                      </a:r>
                      <a:r>
                        <a:rPr sz="900" spc="-35" dirty="0">
                          <a:solidFill>
                            <a:srgbClr val="404040"/>
                          </a:solidFill>
                          <a:latin typeface="Corbel"/>
                          <a:cs typeface="Corbel"/>
                        </a:rPr>
                        <a:t> </a:t>
                      </a:r>
                      <a:r>
                        <a:rPr sz="900" spc="-10" dirty="0">
                          <a:solidFill>
                            <a:srgbClr val="404040"/>
                          </a:solidFill>
                          <a:latin typeface="Corbel"/>
                          <a:cs typeface="Corbel"/>
                        </a:rPr>
                        <a:t>ai</a:t>
                      </a:r>
                      <a:r>
                        <a:rPr sz="900" spc="-40" dirty="0">
                          <a:solidFill>
                            <a:srgbClr val="404040"/>
                          </a:solidFill>
                          <a:latin typeface="Corbel"/>
                          <a:cs typeface="Corbel"/>
                        </a:rPr>
                        <a:t> </a:t>
                      </a:r>
                      <a:r>
                        <a:rPr sz="900" spc="-15" dirty="0">
                          <a:solidFill>
                            <a:srgbClr val="404040"/>
                          </a:solidFill>
                          <a:latin typeface="Corbel"/>
                          <a:cs typeface="Corbel"/>
                        </a:rPr>
                        <a:t>sensi</a:t>
                      </a:r>
                      <a:r>
                        <a:rPr sz="900" spc="-40" dirty="0">
                          <a:solidFill>
                            <a:srgbClr val="404040"/>
                          </a:solidFill>
                          <a:latin typeface="Corbel"/>
                          <a:cs typeface="Corbel"/>
                        </a:rPr>
                        <a:t> </a:t>
                      </a:r>
                      <a:r>
                        <a:rPr sz="900" spc="-10" dirty="0">
                          <a:solidFill>
                            <a:srgbClr val="404040"/>
                          </a:solidFill>
                          <a:latin typeface="Corbel"/>
                          <a:cs typeface="Corbel"/>
                        </a:rPr>
                        <a:t>del</a:t>
                      </a:r>
                      <a:r>
                        <a:rPr sz="900" spc="-55" dirty="0">
                          <a:solidFill>
                            <a:srgbClr val="404040"/>
                          </a:solidFill>
                          <a:latin typeface="Corbel"/>
                          <a:cs typeface="Corbel"/>
                        </a:rPr>
                        <a:t> </a:t>
                      </a:r>
                      <a:r>
                        <a:rPr sz="900" spc="-20" dirty="0">
                          <a:solidFill>
                            <a:srgbClr val="404040"/>
                          </a:solidFill>
                          <a:latin typeface="Corbel"/>
                          <a:cs typeface="Corbel"/>
                        </a:rPr>
                        <a:t>D.M.</a:t>
                      </a:r>
                      <a:r>
                        <a:rPr sz="900" spc="-55" dirty="0">
                          <a:solidFill>
                            <a:srgbClr val="404040"/>
                          </a:solidFill>
                          <a:latin typeface="Corbel"/>
                          <a:cs typeface="Corbel"/>
                        </a:rPr>
                        <a:t> </a:t>
                      </a:r>
                      <a:r>
                        <a:rPr sz="900" spc="-20" dirty="0">
                          <a:solidFill>
                            <a:srgbClr val="404040"/>
                          </a:solidFill>
                          <a:latin typeface="Corbel"/>
                          <a:cs typeface="Corbel"/>
                        </a:rPr>
                        <a:t>05/08/2011;</a:t>
                      </a:r>
                      <a:endParaRPr sz="900" dirty="0">
                        <a:latin typeface="Corbel"/>
                        <a:cs typeface="Corbel"/>
                      </a:endParaRPr>
                    </a:p>
                    <a:p>
                      <a:pPr marL="274955" indent="-229235" algn="just">
                        <a:lnSpc>
                          <a:spcPct val="107100"/>
                        </a:lnSpc>
                        <a:spcBef>
                          <a:spcPts val="200"/>
                        </a:spcBef>
                        <a:buFont typeface="Corbel"/>
                        <a:buChar char="-"/>
                        <a:tabLst>
                          <a:tab pos="275590" algn="l"/>
                        </a:tabLst>
                      </a:pPr>
                      <a:r>
                        <a:rPr sz="900" b="1" spc="-5" dirty="0">
                          <a:solidFill>
                            <a:srgbClr val="404040"/>
                          </a:solidFill>
                          <a:latin typeface="Corbel"/>
                          <a:cs typeface="Corbel"/>
                        </a:rPr>
                        <a:t>fase per fase</a:t>
                      </a:r>
                      <a:r>
                        <a:rPr sz="900" spc="-5" dirty="0">
                          <a:solidFill>
                            <a:srgbClr val="404040"/>
                          </a:solidFill>
                          <a:latin typeface="Corbel"/>
                          <a:cs typeface="Corbel"/>
                        </a:rPr>
                        <a:t>, </a:t>
                      </a:r>
                      <a:r>
                        <a:rPr sz="900" b="1" dirty="0">
                          <a:solidFill>
                            <a:srgbClr val="FF0000"/>
                          </a:solidFill>
                          <a:latin typeface="Corbel"/>
                          <a:cs typeface="Corbel"/>
                        </a:rPr>
                        <a:t>un </a:t>
                      </a:r>
                      <a:r>
                        <a:rPr sz="900" b="1" spc="-5" dirty="0">
                          <a:solidFill>
                            <a:srgbClr val="FF0000"/>
                          </a:solidFill>
                          <a:latin typeface="Corbel"/>
                          <a:cs typeface="Corbel"/>
                        </a:rPr>
                        <a:t>numero congruo </a:t>
                      </a:r>
                      <a:r>
                        <a:rPr sz="900" b="1" dirty="0">
                          <a:solidFill>
                            <a:srgbClr val="FF0000"/>
                          </a:solidFill>
                          <a:latin typeface="Corbel"/>
                          <a:cs typeface="Corbel"/>
                        </a:rPr>
                        <a:t>di </a:t>
                      </a:r>
                      <a:r>
                        <a:rPr sz="900" b="1" spc="-5" dirty="0">
                          <a:solidFill>
                            <a:srgbClr val="FF0000"/>
                          </a:solidFill>
                          <a:latin typeface="Corbel"/>
                          <a:cs typeface="Corbel"/>
                        </a:rPr>
                        <a:t>addetti </a:t>
                      </a:r>
                      <a:r>
                        <a:rPr sz="900" b="1" spc="-15" dirty="0">
                          <a:solidFill>
                            <a:srgbClr val="FF0000"/>
                          </a:solidFill>
                          <a:latin typeface="Corbel"/>
                          <a:cs typeface="Corbel"/>
                        </a:rPr>
                        <a:t>antincendio, valutato con il  metodo riportato </a:t>
                      </a:r>
                      <a:r>
                        <a:rPr sz="900" b="1" spc="-10" dirty="0">
                          <a:solidFill>
                            <a:srgbClr val="FF0000"/>
                          </a:solidFill>
                          <a:latin typeface="Corbel"/>
                          <a:cs typeface="Corbel"/>
                        </a:rPr>
                        <a:t>al nuovo </a:t>
                      </a:r>
                      <a:r>
                        <a:rPr sz="900" b="1" spc="-15" dirty="0">
                          <a:solidFill>
                            <a:srgbClr val="FF0000"/>
                          </a:solidFill>
                          <a:latin typeface="Corbel"/>
                          <a:cs typeface="Corbel"/>
                        </a:rPr>
                        <a:t>Titolo </a:t>
                      </a:r>
                      <a:r>
                        <a:rPr sz="900" b="1" dirty="0">
                          <a:solidFill>
                            <a:srgbClr val="FF0000"/>
                          </a:solidFill>
                          <a:latin typeface="Corbel"/>
                          <a:cs typeface="Corbel"/>
                        </a:rPr>
                        <a:t>V </a:t>
                      </a:r>
                      <a:r>
                        <a:rPr sz="900" spc="-10" dirty="0">
                          <a:solidFill>
                            <a:srgbClr val="404040"/>
                          </a:solidFill>
                          <a:latin typeface="Corbel"/>
                          <a:cs typeface="Corbel"/>
                        </a:rPr>
                        <a:t>del </a:t>
                      </a:r>
                      <a:r>
                        <a:rPr sz="900" spc="-20" dirty="0">
                          <a:solidFill>
                            <a:srgbClr val="404040"/>
                          </a:solidFill>
                          <a:latin typeface="Corbel"/>
                          <a:cs typeface="Corbel"/>
                        </a:rPr>
                        <a:t>D.M. 18/09/2002 </a:t>
                      </a:r>
                      <a:r>
                        <a:rPr sz="900" spc="-10" dirty="0">
                          <a:solidFill>
                            <a:srgbClr val="404040"/>
                          </a:solidFill>
                          <a:latin typeface="Corbel"/>
                          <a:cs typeface="Corbel"/>
                        </a:rPr>
                        <a:t>come </a:t>
                      </a:r>
                      <a:r>
                        <a:rPr sz="900" spc="-15" dirty="0">
                          <a:solidFill>
                            <a:srgbClr val="404040"/>
                          </a:solidFill>
                          <a:latin typeface="Corbel"/>
                          <a:cs typeface="Corbel"/>
                        </a:rPr>
                        <a:t>introdotto </a:t>
                      </a:r>
                      <a:r>
                        <a:rPr sz="900" spc="-10" dirty="0">
                          <a:solidFill>
                            <a:srgbClr val="404040"/>
                          </a:solidFill>
                          <a:latin typeface="Corbel"/>
                          <a:cs typeface="Corbel"/>
                        </a:rPr>
                        <a:t>dal </a:t>
                      </a:r>
                      <a:r>
                        <a:rPr sz="900" spc="-30" dirty="0">
                          <a:solidFill>
                            <a:srgbClr val="404040"/>
                          </a:solidFill>
                          <a:latin typeface="Corbel"/>
                          <a:cs typeface="Corbel"/>
                        </a:rPr>
                        <a:t>D.M.  </a:t>
                      </a:r>
                      <a:r>
                        <a:rPr sz="900" spc="-25" dirty="0">
                          <a:solidFill>
                            <a:srgbClr val="404040"/>
                          </a:solidFill>
                          <a:latin typeface="Corbel"/>
                          <a:cs typeface="Corbel"/>
                        </a:rPr>
                        <a:t>19/03/2015 </a:t>
                      </a:r>
                      <a:r>
                        <a:rPr sz="900" spc="-15" dirty="0">
                          <a:solidFill>
                            <a:srgbClr val="404040"/>
                          </a:solidFill>
                          <a:latin typeface="Corbel"/>
                          <a:cs typeface="Corbel"/>
                        </a:rPr>
                        <a:t>(si </a:t>
                      </a:r>
                      <a:r>
                        <a:rPr sz="900" spc="-10" dirty="0">
                          <a:solidFill>
                            <a:srgbClr val="404040"/>
                          </a:solidFill>
                          <a:latin typeface="Corbel"/>
                          <a:cs typeface="Corbel"/>
                        </a:rPr>
                        <a:t>veda </a:t>
                      </a:r>
                      <a:r>
                        <a:rPr sz="900" spc="-15" dirty="0">
                          <a:solidFill>
                            <a:srgbClr val="404040"/>
                          </a:solidFill>
                          <a:latin typeface="Corbel"/>
                          <a:cs typeface="Corbel"/>
                        </a:rPr>
                        <a:t>anche</a:t>
                      </a:r>
                      <a:r>
                        <a:rPr sz="900" spc="-15" dirty="0">
                          <a:solidFill>
                            <a:srgbClr val="7DA939"/>
                          </a:solidFill>
                          <a:latin typeface="Corbel"/>
                          <a:cs typeface="Corbel"/>
                        </a:rPr>
                        <a:t> </a:t>
                      </a:r>
                      <a:r>
                        <a:rPr sz="900" b="1" u="sng" spc="-15" dirty="0">
                          <a:solidFill>
                            <a:srgbClr val="7DA939"/>
                          </a:solidFill>
                          <a:uFill>
                            <a:solidFill>
                              <a:srgbClr val="7DA939"/>
                            </a:solidFill>
                          </a:uFill>
                          <a:latin typeface="Corbel"/>
                          <a:cs typeface="Corbel"/>
                        </a:rPr>
                        <a:t>Lett. Circ. </a:t>
                      </a:r>
                      <a:r>
                        <a:rPr sz="900" b="1" u="sng" spc="-20" dirty="0">
                          <a:solidFill>
                            <a:srgbClr val="7DA939"/>
                          </a:solidFill>
                          <a:uFill>
                            <a:solidFill>
                              <a:srgbClr val="7DA939"/>
                            </a:solidFill>
                          </a:uFill>
                          <a:latin typeface="Corbel"/>
                          <a:cs typeface="Corbel"/>
                        </a:rPr>
                        <a:t>12580 </a:t>
                      </a:r>
                      <a:r>
                        <a:rPr sz="900" b="1" u="sng" spc="-10" dirty="0">
                          <a:solidFill>
                            <a:srgbClr val="7DA939"/>
                          </a:solidFill>
                          <a:uFill>
                            <a:solidFill>
                              <a:srgbClr val="7DA939"/>
                            </a:solidFill>
                          </a:uFill>
                          <a:latin typeface="Corbel"/>
                          <a:cs typeface="Corbel"/>
                        </a:rPr>
                        <a:t>del </a:t>
                      </a:r>
                      <a:r>
                        <a:rPr sz="900" b="1" u="sng" spc="-15" dirty="0">
                          <a:solidFill>
                            <a:srgbClr val="7DA939"/>
                          </a:solidFill>
                          <a:uFill>
                            <a:solidFill>
                              <a:srgbClr val="7DA939"/>
                            </a:solidFill>
                          </a:uFill>
                          <a:latin typeface="Corbel"/>
                          <a:cs typeface="Corbel"/>
                        </a:rPr>
                        <a:t>28-10-2015</a:t>
                      </a:r>
                      <a:r>
                        <a:rPr sz="900" spc="-15" dirty="0">
                          <a:solidFill>
                            <a:srgbClr val="404040"/>
                          </a:solidFill>
                          <a:latin typeface="Corbel"/>
                          <a:cs typeface="Corbel"/>
                        </a:rPr>
                        <a:t>)</a:t>
                      </a:r>
                      <a:r>
                        <a:rPr sz="900" spc="-85" dirty="0">
                          <a:solidFill>
                            <a:srgbClr val="404040"/>
                          </a:solidFill>
                          <a:latin typeface="Corbel"/>
                          <a:cs typeface="Corbel"/>
                        </a:rPr>
                        <a:t> </a:t>
                      </a:r>
                      <a:r>
                        <a:rPr sz="900" dirty="0">
                          <a:solidFill>
                            <a:srgbClr val="404040"/>
                          </a:solidFill>
                          <a:latin typeface="Corbel"/>
                          <a:cs typeface="Corbel"/>
                        </a:rPr>
                        <a:t>.</a:t>
                      </a:r>
                      <a:endParaRPr sz="900" dirty="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bl>
          </a:graphicData>
        </a:graphic>
      </p:graphicFrame>
      <p:pic>
        <p:nvPicPr>
          <p:cNvPr id="33" name="Picture 36" descr="File:MinisteroInterno.svg">
            <a:extLst>
              <a:ext uri="{FF2B5EF4-FFF2-40B4-BE49-F238E27FC236}">
                <a16:creationId xmlns:a16="http://schemas.microsoft.com/office/drawing/2014/main" id="{35613155-ECEA-4B8A-81BA-87E308966AB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File:Logo del Corpo Nazionale dei Vigili del Fuoco.svg - Wikipedia">
            <a:extLst>
              <a:ext uri="{FF2B5EF4-FFF2-40B4-BE49-F238E27FC236}">
                <a16:creationId xmlns:a16="http://schemas.microsoft.com/office/drawing/2014/main" id="{048877F5-5516-46BD-A98E-A96A15E65D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B568630E-C9F9-4962-A75B-CC16FFCAB980}"/>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0802C69E-A024-873C-F912-59FDF79EAAA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A2F5C28F-06AF-A015-B6B9-25E54B475FF8}"/>
              </a:ext>
            </a:extLst>
          </p:cNvPr>
          <p:cNvSpPr/>
          <p:nvPr/>
        </p:nvSpPr>
        <p:spPr>
          <a:xfrm>
            <a:off x="0" y="6705600"/>
            <a:ext cx="212376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1°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24.04.2016</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8578" y="2548889"/>
            <a:ext cx="6552819" cy="3127248"/>
          </a:xfrm>
          <a:prstGeom prst="rect">
            <a:avLst/>
          </a:prstGeom>
          <a:blipFill>
            <a:blip r:embed="rId2" cstate="print"/>
            <a:stretch>
              <a:fillRect/>
            </a:stretch>
          </a:blipFill>
        </p:spPr>
        <p:txBody>
          <a:bodyPr wrap="square" lIns="0" tIns="0" rIns="0" bIns="0" rtlCol="0"/>
          <a:lstStyle/>
          <a:p>
            <a:endParaRPr sz="1350"/>
          </a:p>
        </p:txBody>
      </p:sp>
      <p:sp>
        <p:nvSpPr>
          <p:cNvPr id="21" name="object 21"/>
          <p:cNvSpPr txBox="1"/>
          <p:nvPr/>
        </p:nvSpPr>
        <p:spPr>
          <a:xfrm>
            <a:off x="132016" y="2727778"/>
            <a:ext cx="2116931" cy="295594"/>
          </a:xfrm>
          <a:prstGeom prst="rect">
            <a:avLst/>
          </a:prstGeom>
          <a:ln w="38100">
            <a:solidFill>
              <a:srgbClr val="FF0000"/>
            </a:solidFill>
          </a:ln>
        </p:spPr>
        <p:txBody>
          <a:bodyPr vert="horz" wrap="square" lIns="0" tIns="13335" rIns="0" bIns="0" rtlCol="0">
            <a:spAutoFit/>
          </a:bodyPr>
          <a:lstStyle/>
          <a:p>
            <a:pPr algn="ctr">
              <a:lnSpc>
                <a:spcPts val="1009"/>
              </a:lnSpc>
              <a:spcBef>
                <a:spcPts val="105"/>
              </a:spcBef>
            </a:pPr>
            <a:r>
              <a:rPr sz="900" dirty="0">
                <a:solidFill>
                  <a:srgbClr val="404040"/>
                </a:solidFill>
                <a:latin typeface="Corbel"/>
                <a:cs typeface="Corbel"/>
              </a:rPr>
              <a:t>AREE A RISCHIO</a:t>
            </a:r>
            <a:r>
              <a:rPr sz="900" spc="-79" dirty="0">
                <a:solidFill>
                  <a:srgbClr val="404040"/>
                </a:solidFill>
                <a:latin typeface="Corbel"/>
                <a:cs typeface="Corbel"/>
              </a:rPr>
              <a:t> </a:t>
            </a:r>
            <a:r>
              <a:rPr sz="900" spc="-4" dirty="0">
                <a:solidFill>
                  <a:srgbClr val="404040"/>
                </a:solidFill>
                <a:latin typeface="Corbel"/>
                <a:cs typeface="Corbel"/>
              </a:rPr>
              <a:t>SPECIFICO:</a:t>
            </a:r>
            <a:endParaRPr sz="900">
              <a:latin typeface="Corbel"/>
              <a:cs typeface="Corbel"/>
            </a:endParaRPr>
          </a:p>
          <a:p>
            <a:pPr algn="ctr">
              <a:lnSpc>
                <a:spcPts val="1189"/>
              </a:lnSpc>
            </a:pPr>
            <a:r>
              <a:rPr sz="1050" b="1" spc="4" dirty="0">
                <a:solidFill>
                  <a:srgbClr val="FF0000"/>
                </a:solidFill>
                <a:latin typeface="Corbel"/>
                <a:cs typeface="Corbel"/>
              </a:rPr>
              <a:t>G</a:t>
            </a:r>
            <a:r>
              <a:rPr sz="825" b="1" spc="4" dirty="0">
                <a:solidFill>
                  <a:srgbClr val="FF0000"/>
                </a:solidFill>
                <a:latin typeface="Corbel"/>
                <a:cs typeface="Corbel"/>
              </a:rPr>
              <a:t>AS</a:t>
            </a:r>
            <a:r>
              <a:rPr sz="825" b="1" spc="45" dirty="0">
                <a:solidFill>
                  <a:srgbClr val="FF0000"/>
                </a:solidFill>
                <a:latin typeface="Corbel"/>
                <a:cs typeface="Corbel"/>
              </a:rPr>
              <a:t> </a:t>
            </a:r>
            <a:r>
              <a:rPr sz="825" b="1" spc="4" dirty="0">
                <a:solidFill>
                  <a:srgbClr val="FF0000"/>
                </a:solidFill>
                <a:latin typeface="Corbel"/>
                <a:cs typeface="Corbel"/>
              </a:rPr>
              <a:t>MEDICALI</a:t>
            </a:r>
            <a:endParaRPr sz="825">
              <a:latin typeface="Corbel"/>
              <a:cs typeface="Corbel"/>
            </a:endParaRPr>
          </a:p>
        </p:txBody>
      </p:sp>
      <p:sp>
        <p:nvSpPr>
          <p:cNvPr id="22" name="object 22"/>
          <p:cNvSpPr txBox="1"/>
          <p:nvPr/>
        </p:nvSpPr>
        <p:spPr>
          <a:xfrm>
            <a:off x="132016" y="3120970"/>
            <a:ext cx="2116931" cy="295594"/>
          </a:xfrm>
          <a:prstGeom prst="rect">
            <a:avLst/>
          </a:prstGeom>
          <a:ln w="38100">
            <a:solidFill>
              <a:srgbClr val="FF0000"/>
            </a:solidFill>
          </a:ln>
        </p:spPr>
        <p:txBody>
          <a:bodyPr vert="horz" wrap="square" lIns="0" tIns="13335" rIns="0" bIns="0" rtlCol="0">
            <a:spAutoFit/>
          </a:bodyPr>
          <a:lstStyle/>
          <a:p>
            <a:pPr marL="373856">
              <a:lnSpc>
                <a:spcPts val="1009"/>
              </a:lnSpc>
              <a:spcBef>
                <a:spcPts val="105"/>
              </a:spcBef>
            </a:pPr>
            <a:r>
              <a:rPr sz="900" dirty="0">
                <a:latin typeface="Corbel"/>
                <a:cs typeface="Corbel"/>
              </a:rPr>
              <a:t>AREE A RISCHIO</a:t>
            </a:r>
            <a:r>
              <a:rPr sz="900" spc="-79" dirty="0">
                <a:latin typeface="Corbel"/>
                <a:cs typeface="Corbel"/>
              </a:rPr>
              <a:t> </a:t>
            </a:r>
            <a:r>
              <a:rPr sz="900" spc="-4" dirty="0">
                <a:latin typeface="Corbel"/>
                <a:cs typeface="Corbel"/>
              </a:rPr>
              <a:t>SPECIFICO:</a:t>
            </a:r>
            <a:endParaRPr sz="900">
              <a:latin typeface="Corbel"/>
              <a:cs typeface="Corbel"/>
            </a:endParaRPr>
          </a:p>
          <a:p>
            <a:pPr marL="391001">
              <a:lnSpc>
                <a:spcPts val="1189"/>
              </a:lnSpc>
            </a:pPr>
            <a:r>
              <a:rPr sz="1050" b="1" spc="4" dirty="0">
                <a:solidFill>
                  <a:srgbClr val="FF0000"/>
                </a:solidFill>
                <a:latin typeface="Corbel"/>
                <a:cs typeface="Corbel"/>
              </a:rPr>
              <a:t>D</a:t>
            </a:r>
            <a:r>
              <a:rPr sz="825" b="1" spc="4" dirty="0">
                <a:solidFill>
                  <a:srgbClr val="FF0000"/>
                </a:solidFill>
                <a:latin typeface="Corbel"/>
                <a:cs typeface="Corbel"/>
              </a:rPr>
              <a:t>EPOSITI DI</a:t>
            </a:r>
            <a:r>
              <a:rPr sz="825" b="1" spc="94" dirty="0">
                <a:solidFill>
                  <a:srgbClr val="FF0000"/>
                </a:solidFill>
                <a:latin typeface="Corbel"/>
                <a:cs typeface="Corbel"/>
              </a:rPr>
              <a:t> </a:t>
            </a:r>
            <a:r>
              <a:rPr sz="1050" b="1" spc="4" dirty="0">
                <a:solidFill>
                  <a:srgbClr val="FF0000"/>
                </a:solidFill>
                <a:latin typeface="Corbel"/>
                <a:cs typeface="Corbel"/>
              </a:rPr>
              <a:t>I</a:t>
            </a:r>
            <a:r>
              <a:rPr sz="825" b="1" spc="4" dirty="0">
                <a:solidFill>
                  <a:srgbClr val="FF0000"/>
                </a:solidFill>
                <a:latin typeface="Corbel"/>
                <a:cs typeface="Corbel"/>
              </a:rPr>
              <a:t>NFIAMMABILI</a:t>
            </a:r>
            <a:endParaRPr sz="825">
              <a:latin typeface="Corbel"/>
              <a:cs typeface="Corbel"/>
            </a:endParaRPr>
          </a:p>
        </p:txBody>
      </p:sp>
      <p:sp>
        <p:nvSpPr>
          <p:cNvPr id="23" name="object 23"/>
          <p:cNvSpPr txBox="1"/>
          <p:nvPr/>
        </p:nvSpPr>
        <p:spPr>
          <a:xfrm>
            <a:off x="132016" y="3530164"/>
            <a:ext cx="2116931" cy="295594"/>
          </a:xfrm>
          <a:prstGeom prst="rect">
            <a:avLst/>
          </a:prstGeom>
          <a:ln w="38100">
            <a:solidFill>
              <a:srgbClr val="FF0000"/>
            </a:solidFill>
          </a:ln>
        </p:spPr>
        <p:txBody>
          <a:bodyPr vert="horz" wrap="square" lIns="0" tIns="13335" rIns="0" bIns="0" rtlCol="0">
            <a:spAutoFit/>
          </a:bodyPr>
          <a:lstStyle/>
          <a:p>
            <a:pPr algn="ctr">
              <a:lnSpc>
                <a:spcPts val="1013"/>
              </a:lnSpc>
              <a:spcBef>
                <a:spcPts val="105"/>
              </a:spcBef>
            </a:pPr>
            <a:r>
              <a:rPr sz="900" dirty="0">
                <a:latin typeface="Corbel"/>
                <a:cs typeface="Corbel"/>
              </a:rPr>
              <a:t>AREE A RISCHIO</a:t>
            </a:r>
            <a:r>
              <a:rPr sz="900" spc="-79" dirty="0">
                <a:latin typeface="Corbel"/>
                <a:cs typeface="Corbel"/>
              </a:rPr>
              <a:t> </a:t>
            </a:r>
            <a:r>
              <a:rPr sz="900" spc="-4" dirty="0">
                <a:latin typeface="Corbel"/>
                <a:cs typeface="Corbel"/>
              </a:rPr>
              <a:t>SPECIFICO:</a:t>
            </a:r>
            <a:endParaRPr sz="900">
              <a:latin typeface="Corbel"/>
              <a:cs typeface="Corbel"/>
            </a:endParaRPr>
          </a:p>
          <a:p>
            <a:pPr algn="ctr">
              <a:lnSpc>
                <a:spcPts val="1193"/>
              </a:lnSpc>
            </a:pPr>
            <a:r>
              <a:rPr sz="1050" b="1" spc="4" dirty="0">
                <a:solidFill>
                  <a:srgbClr val="FF0000"/>
                </a:solidFill>
                <a:latin typeface="Corbel"/>
                <a:cs typeface="Corbel"/>
              </a:rPr>
              <a:t>D</a:t>
            </a:r>
            <a:r>
              <a:rPr sz="825" b="1" spc="4" dirty="0">
                <a:solidFill>
                  <a:srgbClr val="FF0000"/>
                </a:solidFill>
                <a:latin typeface="Corbel"/>
                <a:cs typeface="Corbel"/>
              </a:rPr>
              <a:t>ISTRIBUZIONE GAS</a:t>
            </a:r>
            <a:r>
              <a:rPr sz="825" b="1" spc="19" dirty="0">
                <a:solidFill>
                  <a:srgbClr val="FF0000"/>
                </a:solidFill>
                <a:latin typeface="Corbel"/>
                <a:cs typeface="Corbel"/>
              </a:rPr>
              <a:t> </a:t>
            </a:r>
            <a:r>
              <a:rPr sz="1050" b="1" spc="4" dirty="0">
                <a:solidFill>
                  <a:srgbClr val="FF0000"/>
                </a:solidFill>
                <a:latin typeface="Corbel"/>
                <a:cs typeface="Corbel"/>
              </a:rPr>
              <a:t>C</a:t>
            </a:r>
            <a:r>
              <a:rPr sz="825" b="1" spc="4" dirty="0">
                <a:solidFill>
                  <a:srgbClr val="FF0000"/>
                </a:solidFill>
                <a:latin typeface="Corbel"/>
                <a:cs typeface="Corbel"/>
              </a:rPr>
              <a:t>OMBUSTIBILI</a:t>
            </a:r>
            <a:endParaRPr sz="825">
              <a:latin typeface="Corbel"/>
              <a:cs typeface="Corbel"/>
            </a:endParaRPr>
          </a:p>
        </p:txBody>
      </p:sp>
      <p:sp>
        <p:nvSpPr>
          <p:cNvPr id="24" name="object 24"/>
          <p:cNvSpPr txBox="1"/>
          <p:nvPr/>
        </p:nvSpPr>
        <p:spPr>
          <a:xfrm>
            <a:off x="132016" y="3939369"/>
            <a:ext cx="2116931" cy="296074"/>
          </a:xfrm>
          <a:prstGeom prst="rect">
            <a:avLst/>
          </a:prstGeom>
          <a:ln w="38100">
            <a:solidFill>
              <a:srgbClr val="FF0000"/>
            </a:solidFill>
          </a:ln>
        </p:spPr>
        <p:txBody>
          <a:bodyPr vert="horz" wrap="square" lIns="0" tIns="13811" rIns="0" bIns="0" rtlCol="0">
            <a:spAutoFit/>
          </a:bodyPr>
          <a:lstStyle/>
          <a:p>
            <a:pPr marL="373856">
              <a:lnSpc>
                <a:spcPts val="1009"/>
              </a:lnSpc>
              <a:spcBef>
                <a:spcPts val="109"/>
              </a:spcBef>
            </a:pPr>
            <a:r>
              <a:rPr sz="900" dirty="0">
                <a:latin typeface="Corbel"/>
                <a:cs typeface="Corbel"/>
              </a:rPr>
              <a:t>AREE A RISCHIO</a:t>
            </a:r>
            <a:r>
              <a:rPr sz="900" spc="-116" dirty="0">
                <a:latin typeface="Corbel"/>
                <a:cs typeface="Corbel"/>
              </a:rPr>
              <a:t> </a:t>
            </a:r>
            <a:r>
              <a:rPr sz="900" spc="-4" dirty="0">
                <a:latin typeface="Corbel"/>
                <a:cs typeface="Corbel"/>
              </a:rPr>
              <a:t>SPECIFICO:</a:t>
            </a:r>
            <a:endParaRPr sz="900">
              <a:latin typeface="Corbel"/>
              <a:cs typeface="Corbel"/>
            </a:endParaRPr>
          </a:p>
          <a:p>
            <a:pPr marL="360998">
              <a:lnSpc>
                <a:spcPts val="1189"/>
              </a:lnSpc>
            </a:pPr>
            <a:r>
              <a:rPr sz="1050" b="1" dirty="0">
                <a:solidFill>
                  <a:srgbClr val="FF0000"/>
                </a:solidFill>
                <a:latin typeface="Corbel"/>
                <a:cs typeface="Corbel"/>
              </a:rPr>
              <a:t>I</a:t>
            </a:r>
            <a:r>
              <a:rPr sz="825" b="1" dirty="0">
                <a:solidFill>
                  <a:srgbClr val="FF0000"/>
                </a:solidFill>
                <a:latin typeface="Corbel"/>
                <a:cs typeface="Corbel"/>
              </a:rPr>
              <a:t>MPIANTI</a:t>
            </a:r>
            <a:r>
              <a:rPr sz="825" b="1" spc="-15" dirty="0">
                <a:solidFill>
                  <a:srgbClr val="FF0000"/>
                </a:solidFill>
                <a:latin typeface="Corbel"/>
                <a:cs typeface="Corbel"/>
              </a:rPr>
              <a:t> </a:t>
            </a:r>
            <a:r>
              <a:rPr sz="1050" b="1" dirty="0">
                <a:solidFill>
                  <a:srgbClr val="FF0000"/>
                </a:solidFill>
                <a:latin typeface="Corbel"/>
                <a:cs typeface="Corbel"/>
              </a:rPr>
              <a:t>C</a:t>
            </a:r>
            <a:r>
              <a:rPr sz="825" b="1" dirty="0">
                <a:solidFill>
                  <a:srgbClr val="FF0000"/>
                </a:solidFill>
                <a:latin typeface="Corbel"/>
                <a:cs typeface="Corbel"/>
              </a:rPr>
              <a:t>LIMATIZZAZIONE</a:t>
            </a:r>
            <a:endParaRPr sz="825">
              <a:latin typeface="Corbel"/>
              <a:cs typeface="Corbel"/>
            </a:endParaRPr>
          </a:p>
        </p:txBody>
      </p:sp>
      <p:sp>
        <p:nvSpPr>
          <p:cNvPr id="25" name="object 25"/>
          <p:cNvSpPr txBox="1"/>
          <p:nvPr/>
        </p:nvSpPr>
        <p:spPr>
          <a:xfrm>
            <a:off x="132016" y="4361125"/>
            <a:ext cx="2116931" cy="295594"/>
          </a:xfrm>
          <a:prstGeom prst="rect">
            <a:avLst/>
          </a:prstGeom>
          <a:ln w="38100">
            <a:solidFill>
              <a:srgbClr val="7E7E7E"/>
            </a:solidFill>
          </a:ln>
        </p:spPr>
        <p:txBody>
          <a:bodyPr vert="horz" wrap="square" lIns="0" tIns="13335" rIns="0" bIns="0" rtlCol="0">
            <a:spAutoFit/>
          </a:bodyPr>
          <a:lstStyle/>
          <a:p>
            <a:pPr algn="ctr">
              <a:lnSpc>
                <a:spcPts val="1013"/>
              </a:lnSpc>
              <a:spcBef>
                <a:spcPts val="105"/>
              </a:spcBef>
            </a:pPr>
            <a:r>
              <a:rPr sz="900" spc="-4" dirty="0">
                <a:solidFill>
                  <a:srgbClr val="7E7E7E"/>
                </a:solidFill>
                <a:latin typeface="Corbel"/>
                <a:cs typeface="Corbel"/>
              </a:rPr>
              <a:t>AREE </a:t>
            </a:r>
            <a:r>
              <a:rPr sz="900" dirty="0">
                <a:solidFill>
                  <a:srgbClr val="7E7E7E"/>
                </a:solidFill>
                <a:latin typeface="Corbel"/>
                <a:cs typeface="Corbel"/>
              </a:rPr>
              <a:t>A </a:t>
            </a:r>
            <a:r>
              <a:rPr sz="900" spc="-4" dirty="0">
                <a:solidFill>
                  <a:srgbClr val="7E7E7E"/>
                </a:solidFill>
                <a:latin typeface="Corbel"/>
                <a:cs typeface="Corbel"/>
              </a:rPr>
              <a:t>RISCHIO</a:t>
            </a:r>
            <a:r>
              <a:rPr sz="900" spc="-75"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93"/>
              </a:lnSpc>
            </a:pPr>
            <a:r>
              <a:rPr sz="1050" b="1" dirty="0">
                <a:solidFill>
                  <a:srgbClr val="7E7E7E"/>
                </a:solidFill>
                <a:latin typeface="Corbel"/>
                <a:cs typeface="Corbel"/>
              </a:rPr>
              <a:t>I</a:t>
            </a:r>
            <a:r>
              <a:rPr sz="825" b="1" dirty="0">
                <a:solidFill>
                  <a:srgbClr val="7E7E7E"/>
                </a:solidFill>
                <a:latin typeface="Corbel"/>
                <a:cs typeface="Corbel"/>
              </a:rPr>
              <a:t>MPIANTI </a:t>
            </a:r>
            <a:r>
              <a:rPr sz="1050" b="1" spc="4" dirty="0">
                <a:solidFill>
                  <a:srgbClr val="7E7E7E"/>
                </a:solidFill>
                <a:latin typeface="Corbel"/>
                <a:cs typeface="Corbel"/>
              </a:rPr>
              <a:t>E</a:t>
            </a:r>
            <a:r>
              <a:rPr sz="825" b="1" spc="4" dirty="0">
                <a:solidFill>
                  <a:srgbClr val="7E7E7E"/>
                </a:solidFill>
                <a:latin typeface="Corbel"/>
                <a:cs typeface="Corbel"/>
              </a:rPr>
              <a:t>LETTRICI E </a:t>
            </a:r>
            <a:r>
              <a:rPr sz="1050" b="1" dirty="0">
                <a:solidFill>
                  <a:srgbClr val="7E7E7E"/>
                </a:solidFill>
                <a:latin typeface="Corbel"/>
                <a:cs typeface="Corbel"/>
              </a:rPr>
              <a:t>I</a:t>
            </a:r>
            <a:r>
              <a:rPr sz="825" b="1" dirty="0">
                <a:solidFill>
                  <a:srgbClr val="7E7E7E"/>
                </a:solidFill>
                <a:latin typeface="Corbel"/>
                <a:cs typeface="Corbel"/>
              </a:rPr>
              <a:t>LL</a:t>
            </a:r>
            <a:r>
              <a:rPr sz="1050" b="1" dirty="0">
                <a:solidFill>
                  <a:srgbClr val="7E7E7E"/>
                </a:solidFill>
                <a:latin typeface="Corbel"/>
                <a:cs typeface="Corbel"/>
              </a:rPr>
              <a:t>.</a:t>
            </a:r>
            <a:r>
              <a:rPr sz="1050" b="1" spc="120" dirty="0">
                <a:solidFill>
                  <a:srgbClr val="7E7E7E"/>
                </a:solidFill>
                <a:latin typeface="Corbel"/>
                <a:cs typeface="Corbel"/>
              </a:rPr>
              <a:t> </a:t>
            </a:r>
            <a:r>
              <a:rPr sz="1050" b="1" spc="4" dirty="0">
                <a:solidFill>
                  <a:srgbClr val="7E7E7E"/>
                </a:solidFill>
                <a:latin typeface="Corbel"/>
                <a:cs typeface="Corbel"/>
              </a:rPr>
              <a:t>S</a:t>
            </a:r>
            <a:r>
              <a:rPr sz="825" b="1" spc="4" dirty="0">
                <a:solidFill>
                  <a:srgbClr val="7E7E7E"/>
                </a:solidFill>
                <a:latin typeface="Corbel"/>
                <a:cs typeface="Corbel"/>
              </a:rPr>
              <a:t>ICUREZZA</a:t>
            </a:r>
            <a:endParaRPr sz="825">
              <a:latin typeface="Corbel"/>
              <a:cs typeface="Corbel"/>
            </a:endParaRPr>
          </a:p>
        </p:txBody>
      </p:sp>
      <p:sp>
        <p:nvSpPr>
          <p:cNvPr id="26" name="object 26"/>
          <p:cNvSpPr txBox="1"/>
          <p:nvPr/>
        </p:nvSpPr>
        <p:spPr>
          <a:xfrm>
            <a:off x="132016" y="4770320"/>
            <a:ext cx="2116931" cy="296074"/>
          </a:xfrm>
          <a:prstGeom prst="rect">
            <a:avLst/>
          </a:prstGeom>
          <a:ln w="38100">
            <a:solidFill>
              <a:srgbClr val="7E7E7E"/>
            </a:solidFill>
          </a:ln>
        </p:spPr>
        <p:txBody>
          <a:bodyPr vert="horz" wrap="square" lIns="0" tIns="13811" rIns="0" bIns="0" rtlCol="0">
            <a:spAutoFit/>
          </a:bodyPr>
          <a:lstStyle/>
          <a:p>
            <a:pPr algn="ctr">
              <a:lnSpc>
                <a:spcPts val="1009"/>
              </a:lnSpc>
              <a:spcBef>
                <a:spcPts val="109"/>
              </a:spcBef>
            </a:pPr>
            <a:r>
              <a:rPr sz="900" spc="-4" dirty="0">
                <a:solidFill>
                  <a:srgbClr val="7E7E7E"/>
                </a:solidFill>
                <a:latin typeface="Corbel"/>
                <a:cs typeface="Corbel"/>
              </a:rPr>
              <a:t>PROTEZIONE</a:t>
            </a:r>
            <a:r>
              <a:rPr sz="900" spc="-60" dirty="0">
                <a:solidFill>
                  <a:srgbClr val="7E7E7E"/>
                </a:solidFill>
                <a:latin typeface="Corbel"/>
                <a:cs typeface="Corbel"/>
              </a:rPr>
              <a:t> </a:t>
            </a:r>
            <a:r>
              <a:rPr sz="900" spc="-15" dirty="0">
                <a:solidFill>
                  <a:srgbClr val="7E7E7E"/>
                </a:solidFill>
                <a:latin typeface="Corbel"/>
                <a:cs typeface="Corbel"/>
              </a:rPr>
              <a:t>ATTIVA:</a:t>
            </a:r>
            <a:endParaRPr sz="900">
              <a:latin typeface="Corbel"/>
              <a:cs typeface="Corbel"/>
            </a:endParaRPr>
          </a:p>
          <a:p>
            <a:pPr algn="ctr">
              <a:lnSpc>
                <a:spcPts val="1189"/>
              </a:lnSpc>
            </a:pPr>
            <a:r>
              <a:rPr sz="1050" b="1" dirty="0">
                <a:solidFill>
                  <a:srgbClr val="7E7E7E"/>
                </a:solidFill>
                <a:latin typeface="Corbel"/>
                <a:cs typeface="Corbel"/>
              </a:rPr>
              <a:t>E</a:t>
            </a:r>
            <a:r>
              <a:rPr sz="825" b="1" dirty="0">
                <a:solidFill>
                  <a:srgbClr val="7E7E7E"/>
                </a:solidFill>
                <a:latin typeface="Corbel"/>
                <a:cs typeface="Corbel"/>
              </a:rPr>
              <a:t>STINTORI</a:t>
            </a:r>
            <a:endParaRPr sz="825">
              <a:latin typeface="Corbel"/>
              <a:cs typeface="Corbel"/>
            </a:endParaRPr>
          </a:p>
        </p:txBody>
      </p:sp>
      <p:sp>
        <p:nvSpPr>
          <p:cNvPr id="27" name="object 27"/>
          <p:cNvSpPr txBox="1"/>
          <p:nvPr/>
        </p:nvSpPr>
        <p:spPr>
          <a:xfrm>
            <a:off x="132016" y="5173789"/>
            <a:ext cx="2116931" cy="440216"/>
          </a:xfrm>
          <a:prstGeom prst="rect">
            <a:avLst/>
          </a:prstGeom>
          <a:ln w="38100">
            <a:solidFill>
              <a:srgbClr val="7E7E7E"/>
            </a:solidFill>
          </a:ln>
        </p:spPr>
        <p:txBody>
          <a:bodyPr vert="horz" wrap="square" lIns="0" tIns="29051" rIns="0" bIns="0" rtlCol="0">
            <a:spAutoFit/>
          </a:bodyPr>
          <a:lstStyle/>
          <a:p>
            <a:pPr marL="100489" marR="95250" indent="-2381" algn="ctr">
              <a:lnSpc>
                <a:spcPct val="89300"/>
              </a:lnSpc>
              <a:spcBef>
                <a:spcPts val="229"/>
              </a:spcBef>
            </a:pPr>
            <a:r>
              <a:rPr sz="900" spc="-4" dirty="0">
                <a:solidFill>
                  <a:srgbClr val="7E7E7E"/>
                </a:solidFill>
                <a:latin typeface="Corbel"/>
                <a:cs typeface="Corbel"/>
              </a:rPr>
              <a:t>GESTIONE DELLA SICUREZZA:  </a:t>
            </a:r>
            <a:r>
              <a:rPr sz="1050" b="1" spc="4" dirty="0">
                <a:solidFill>
                  <a:srgbClr val="7E7E7E"/>
                </a:solidFill>
                <a:latin typeface="Corbel"/>
                <a:cs typeface="Corbel"/>
              </a:rPr>
              <a:t>P</a:t>
            </a:r>
            <a:r>
              <a:rPr sz="825" b="1" spc="4" dirty="0">
                <a:solidFill>
                  <a:srgbClr val="7E7E7E"/>
                </a:solidFill>
                <a:latin typeface="Corbel"/>
                <a:cs typeface="Corbel"/>
              </a:rPr>
              <a:t>ROCEDURE </a:t>
            </a:r>
            <a:r>
              <a:rPr sz="1050" b="1" dirty="0">
                <a:solidFill>
                  <a:srgbClr val="7E7E7E"/>
                </a:solidFill>
                <a:latin typeface="Corbel"/>
                <a:cs typeface="Corbel"/>
              </a:rPr>
              <a:t>– </a:t>
            </a:r>
            <a:r>
              <a:rPr sz="1050" b="1" spc="4" dirty="0">
                <a:solidFill>
                  <a:srgbClr val="7E7E7E"/>
                </a:solidFill>
                <a:latin typeface="Corbel"/>
                <a:cs typeface="Corbel"/>
              </a:rPr>
              <a:t>F</a:t>
            </a:r>
            <a:r>
              <a:rPr sz="825" b="1" spc="4" dirty="0">
                <a:solidFill>
                  <a:srgbClr val="7E7E7E"/>
                </a:solidFill>
                <a:latin typeface="Corbel"/>
                <a:cs typeface="Corbel"/>
              </a:rPr>
              <a:t>ORMAZ</a:t>
            </a:r>
            <a:r>
              <a:rPr sz="1050" b="1" spc="4" dirty="0">
                <a:solidFill>
                  <a:srgbClr val="7E7E7E"/>
                </a:solidFill>
                <a:latin typeface="Corbel"/>
                <a:cs typeface="Corbel"/>
              </a:rPr>
              <a:t>. </a:t>
            </a:r>
            <a:r>
              <a:rPr sz="1050" b="1" dirty="0">
                <a:solidFill>
                  <a:srgbClr val="7E7E7E"/>
                </a:solidFill>
                <a:latin typeface="Corbel"/>
                <a:cs typeface="Corbel"/>
              </a:rPr>
              <a:t>– I</a:t>
            </a:r>
            <a:r>
              <a:rPr sz="825" b="1" dirty="0">
                <a:solidFill>
                  <a:srgbClr val="7E7E7E"/>
                </a:solidFill>
                <a:latin typeface="Corbel"/>
                <a:cs typeface="Corbel"/>
              </a:rPr>
              <a:t>NFORMAZ</a:t>
            </a:r>
            <a:r>
              <a:rPr sz="1050" b="1" dirty="0">
                <a:solidFill>
                  <a:srgbClr val="7E7E7E"/>
                </a:solidFill>
                <a:latin typeface="Corbel"/>
                <a:cs typeface="Corbel"/>
              </a:rPr>
              <a:t>.  </a:t>
            </a:r>
            <a:r>
              <a:rPr sz="825" b="1" spc="4" dirty="0">
                <a:solidFill>
                  <a:srgbClr val="7E7E7E"/>
                </a:solidFill>
                <a:latin typeface="Corbel"/>
                <a:cs typeface="Corbel"/>
              </a:rPr>
              <a:t>SEGNALETICA </a:t>
            </a:r>
            <a:r>
              <a:rPr sz="825" b="1" spc="8" dirty="0">
                <a:solidFill>
                  <a:srgbClr val="7E7E7E"/>
                </a:solidFill>
                <a:latin typeface="Corbel"/>
                <a:cs typeface="Corbel"/>
              </a:rPr>
              <a:t>ED</a:t>
            </a:r>
            <a:r>
              <a:rPr sz="825" b="1" spc="90" dirty="0">
                <a:solidFill>
                  <a:srgbClr val="7E7E7E"/>
                </a:solidFill>
                <a:latin typeface="Corbel"/>
                <a:cs typeface="Corbel"/>
              </a:rPr>
              <a:t> </a:t>
            </a:r>
            <a:r>
              <a:rPr sz="1050" b="1" dirty="0">
                <a:solidFill>
                  <a:srgbClr val="7E7E7E"/>
                </a:solidFill>
                <a:latin typeface="Corbel"/>
                <a:cs typeface="Corbel"/>
              </a:rPr>
              <a:t>I</a:t>
            </a:r>
            <a:r>
              <a:rPr sz="825" b="1" dirty="0">
                <a:solidFill>
                  <a:srgbClr val="7E7E7E"/>
                </a:solidFill>
                <a:latin typeface="Corbel"/>
                <a:cs typeface="Corbel"/>
              </a:rPr>
              <a:t>STRUZIONI</a:t>
            </a:r>
            <a:endParaRPr sz="825">
              <a:latin typeface="Corbel"/>
              <a:cs typeface="Corbel"/>
            </a:endParaRPr>
          </a:p>
        </p:txBody>
      </p:sp>
      <p:pic>
        <p:nvPicPr>
          <p:cNvPr id="37" name="Picture 36" descr="File:MinisteroInterno.svg">
            <a:extLst>
              <a:ext uri="{FF2B5EF4-FFF2-40B4-BE49-F238E27FC236}">
                <a16:creationId xmlns:a16="http://schemas.microsoft.com/office/drawing/2014/main" id="{15669503-6875-4B03-A279-D07A9721E6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descr="File:Logo del Corpo Nazionale dei Vigili del Fuoco.svg - Wikipedia">
            <a:extLst>
              <a:ext uri="{FF2B5EF4-FFF2-40B4-BE49-F238E27FC236}">
                <a16:creationId xmlns:a16="http://schemas.microsoft.com/office/drawing/2014/main" id="{2DFD9A77-92BF-45B7-BE9B-FF868B8FBD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39" name="CasellaDiTesto 38">
            <a:extLst>
              <a:ext uri="{FF2B5EF4-FFF2-40B4-BE49-F238E27FC236}">
                <a16:creationId xmlns:a16="http://schemas.microsoft.com/office/drawing/2014/main" id="{CA9CFA33-4784-46AB-85DD-576137AECD6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CC9D40DA-6D3B-45A3-1257-2C28DE3346D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4C28CFC8-8B8C-EA30-45B4-72DE7FA054F4}"/>
              </a:ext>
            </a:extLst>
          </p:cNvPr>
          <p:cNvSpPr/>
          <p:nvPr/>
        </p:nvSpPr>
        <p:spPr>
          <a:xfrm>
            <a:off x="0" y="6705600"/>
            <a:ext cx="218276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1°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24.04.2016</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3" name="object 13"/>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4" name="object 14"/>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5" name="object 15"/>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6" name="object 16"/>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7" name="object 17"/>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8" name="object 18"/>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9" name="object 19"/>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20" name="object 20"/>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21" name="object 21"/>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22" name="object 22"/>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4" name="object 24"/>
          <p:cNvSpPr txBox="1"/>
          <p:nvPr/>
        </p:nvSpPr>
        <p:spPr>
          <a:xfrm>
            <a:off x="132016" y="2727778"/>
            <a:ext cx="2116931" cy="295594"/>
          </a:xfrm>
          <a:prstGeom prst="rect">
            <a:avLst/>
          </a:prstGeom>
          <a:ln w="38100">
            <a:solidFill>
              <a:srgbClr val="7E7E7E"/>
            </a:solidFill>
          </a:ln>
        </p:spPr>
        <p:txBody>
          <a:bodyPr vert="horz" wrap="square" lIns="0" tIns="13335" rIns="0" bIns="0" rtlCol="0">
            <a:spAutoFit/>
          </a:bodyPr>
          <a:lstStyle/>
          <a:p>
            <a:pPr algn="ctr">
              <a:lnSpc>
                <a:spcPts val="1009"/>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89"/>
              </a:lnSpc>
            </a:pPr>
            <a:r>
              <a:rPr sz="1050" b="1" spc="4" dirty="0">
                <a:solidFill>
                  <a:srgbClr val="7E7E7E"/>
                </a:solidFill>
                <a:latin typeface="Corbel"/>
                <a:cs typeface="Corbel"/>
              </a:rPr>
              <a:t>G</a:t>
            </a:r>
            <a:r>
              <a:rPr sz="825" b="1" spc="4" dirty="0">
                <a:solidFill>
                  <a:srgbClr val="7E7E7E"/>
                </a:solidFill>
                <a:latin typeface="Corbel"/>
                <a:cs typeface="Corbel"/>
              </a:rPr>
              <a:t>AS</a:t>
            </a:r>
            <a:r>
              <a:rPr sz="825" b="1" spc="45" dirty="0">
                <a:solidFill>
                  <a:srgbClr val="7E7E7E"/>
                </a:solidFill>
                <a:latin typeface="Corbel"/>
                <a:cs typeface="Corbel"/>
              </a:rPr>
              <a:t> </a:t>
            </a:r>
            <a:r>
              <a:rPr sz="825" b="1" spc="4" dirty="0">
                <a:solidFill>
                  <a:srgbClr val="7E7E7E"/>
                </a:solidFill>
                <a:latin typeface="Corbel"/>
                <a:cs typeface="Corbel"/>
              </a:rPr>
              <a:t>MEDICALI</a:t>
            </a:r>
            <a:endParaRPr sz="825">
              <a:latin typeface="Corbel"/>
              <a:cs typeface="Corbel"/>
            </a:endParaRPr>
          </a:p>
        </p:txBody>
      </p:sp>
      <p:sp>
        <p:nvSpPr>
          <p:cNvPr id="25" name="object 25"/>
          <p:cNvSpPr txBox="1"/>
          <p:nvPr/>
        </p:nvSpPr>
        <p:spPr>
          <a:xfrm>
            <a:off x="132016" y="3120970"/>
            <a:ext cx="2116931" cy="295594"/>
          </a:xfrm>
          <a:prstGeom prst="rect">
            <a:avLst/>
          </a:prstGeom>
          <a:ln w="38100">
            <a:solidFill>
              <a:srgbClr val="7E7E7E"/>
            </a:solidFill>
          </a:ln>
        </p:spPr>
        <p:txBody>
          <a:bodyPr vert="horz" wrap="square" lIns="0" tIns="13335" rIns="0" bIns="0" rtlCol="0">
            <a:spAutoFit/>
          </a:bodyPr>
          <a:lstStyle/>
          <a:p>
            <a:pPr marL="373856">
              <a:lnSpc>
                <a:spcPts val="1009"/>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marL="391001">
              <a:lnSpc>
                <a:spcPts val="1189"/>
              </a:lnSpc>
            </a:pPr>
            <a:r>
              <a:rPr sz="1050" b="1" spc="4" dirty="0">
                <a:solidFill>
                  <a:srgbClr val="7E7E7E"/>
                </a:solidFill>
                <a:latin typeface="Corbel"/>
                <a:cs typeface="Corbel"/>
              </a:rPr>
              <a:t>D</a:t>
            </a:r>
            <a:r>
              <a:rPr sz="825" b="1" spc="4" dirty="0">
                <a:solidFill>
                  <a:srgbClr val="7E7E7E"/>
                </a:solidFill>
                <a:latin typeface="Corbel"/>
                <a:cs typeface="Corbel"/>
              </a:rPr>
              <a:t>EPOSITI DI</a:t>
            </a:r>
            <a:r>
              <a:rPr sz="825" b="1" spc="94" dirty="0">
                <a:solidFill>
                  <a:srgbClr val="7E7E7E"/>
                </a:solidFill>
                <a:latin typeface="Corbel"/>
                <a:cs typeface="Corbel"/>
              </a:rPr>
              <a:t> </a:t>
            </a:r>
            <a:r>
              <a:rPr sz="1050" b="1" spc="4" dirty="0">
                <a:solidFill>
                  <a:srgbClr val="7E7E7E"/>
                </a:solidFill>
                <a:latin typeface="Corbel"/>
                <a:cs typeface="Corbel"/>
              </a:rPr>
              <a:t>I</a:t>
            </a:r>
            <a:r>
              <a:rPr sz="825" b="1" spc="4" dirty="0">
                <a:solidFill>
                  <a:srgbClr val="7E7E7E"/>
                </a:solidFill>
                <a:latin typeface="Corbel"/>
                <a:cs typeface="Corbel"/>
              </a:rPr>
              <a:t>NFIAMMABILI</a:t>
            </a:r>
            <a:endParaRPr sz="825">
              <a:latin typeface="Corbel"/>
              <a:cs typeface="Corbel"/>
            </a:endParaRPr>
          </a:p>
        </p:txBody>
      </p:sp>
      <p:sp>
        <p:nvSpPr>
          <p:cNvPr id="26" name="object 26"/>
          <p:cNvSpPr txBox="1"/>
          <p:nvPr/>
        </p:nvSpPr>
        <p:spPr>
          <a:xfrm>
            <a:off x="132016" y="3530164"/>
            <a:ext cx="2116931" cy="295594"/>
          </a:xfrm>
          <a:prstGeom prst="rect">
            <a:avLst/>
          </a:prstGeom>
          <a:ln w="38100">
            <a:solidFill>
              <a:srgbClr val="7E7E7E"/>
            </a:solidFill>
          </a:ln>
        </p:spPr>
        <p:txBody>
          <a:bodyPr vert="horz" wrap="square" lIns="0" tIns="13335" rIns="0" bIns="0" rtlCol="0">
            <a:spAutoFit/>
          </a:bodyPr>
          <a:lstStyle/>
          <a:p>
            <a:pPr algn="ctr">
              <a:lnSpc>
                <a:spcPts val="1013"/>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dirty="0">
              <a:latin typeface="Corbel"/>
              <a:cs typeface="Corbel"/>
            </a:endParaRPr>
          </a:p>
          <a:p>
            <a:pPr algn="ctr">
              <a:lnSpc>
                <a:spcPts val="1193"/>
              </a:lnSpc>
            </a:pPr>
            <a:r>
              <a:rPr sz="1050" b="1" spc="4" dirty="0">
                <a:solidFill>
                  <a:srgbClr val="7E7E7E"/>
                </a:solidFill>
                <a:latin typeface="Corbel"/>
                <a:cs typeface="Corbel"/>
              </a:rPr>
              <a:t>D</a:t>
            </a:r>
            <a:r>
              <a:rPr sz="825" b="1" spc="4" dirty="0">
                <a:solidFill>
                  <a:srgbClr val="7E7E7E"/>
                </a:solidFill>
                <a:latin typeface="Corbel"/>
                <a:cs typeface="Corbel"/>
              </a:rPr>
              <a:t>ISTRIBUZIONE GAS</a:t>
            </a:r>
            <a:r>
              <a:rPr sz="825" b="1" spc="19" dirty="0">
                <a:solidFill>
                  <a:srgbClr val="7E7E7E"/>
                </a:solidFill>
                <a:latin typeface="Corbel"/>
                <a:cs typeface="Corbel"/>
              </a:rPr>
              <a:t> </a:t>
            </a:r>
            <a:r>
              <a:rPr sz="1050" b="1" spc="4" dirty="0">
                <a:solidFill>
                  <a:srgbClr val="7E7E7E"/>
                </a:solidFill>
                <a:latin typeface="Corbel"/>
                <a:cs typeface="Corbel"/>
              </a:rPr>
              <a:t>C</a:t>
            </a:r>
            <a:r>
              <a:rPr sz="825" b="1" spc="4" dirty="0">
                <a:solidFill>
                  <a:srgbClr val="7E7E7E"/>
                </a:solidFill>
                <a:latin typeface="Corbel"/>
                <a:cs typeface="Corbel"/>
              </a:rPr>
              <a:t>OMBUSTIBILI</a:t>
            </a:r>
            <a:endParaRPr sz="825" dirty="0">
              <a:latin typeface="Corbel"/>
              <a:cs typeface="Corbel"/>
            </a:endParaRPr>
          </a:p>
        </p:txBody>
      </p:sp>
      <p:sp>
        <p:nvSpPr>
          <p:cNvPr id="27" name="object 27"/>
          <p:cNvSpPr txBox="1"/>
          <p:nvPr/>
        </p:nvSpPr>
        <p:spPr>
          <a:xfrm>
            <a:off x="132016" y="3939369"/>
            <a:ext cx="2116931" cy="296074"/>
          </a:xfrm>
          <a:prstGeom prst="rect">
            <a:avLst/>
          </a:prstGeom>
          <a:ln w="38100">
            <a:solidFill>
              <a:srgbClr val="7E7E7E"/>
            </a:solidFill>
          </a:ln>
        </p:spPr>
        <p:txBody>
          <a:bodyPr vert="horz" wrap="square" lIns="0" tIns="13811" rIns="0" bIns="0" rtlCol="0">
            <a:spAutoFit/>
          </a:bodyPr>
          <a:lstStyle/>
          <a:p>
            <a:pPr marL="373856">
              <a:lnSpc>
                <a:spcPts val="1009"/>
              </a:lnSpc>
              <a:spcBef>
                <a:spcPts val="109"/>
              </a:spcBef>
            </a:pPr>
            <a:r>
              <a:rPr sz="900" dirty="0">
                <a:solidFill>
                  <a:srgbClr val="7E7E7E"/>
                </a:solidFill>
                <a:latin typeface="Corbel"/>
                <a:cs typeface="Corbel"/>
              </a:rPr>
              <a:t>AREE A RISCHIO</a:t>
            </a:r>
            <a:r>
              <a:rPr sz="900" spc="-116"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marL="360998">
              <a:lnSpc>
                <a:spcPts val="1189"/>
              </a:lnSpc>
            </a:pPr>
            <a:r>
              <a:rPr sz="1050" b="1" dirty="0">
                <a:solidFill>
                  <a:srgbClr val="7E7E7E"/>
                </a:solidFill>
                <a:latin typeface="Corbel"/>
                <a:cs typeface="Corbel"/>
              </a:rPr>
              <a:t>I</a:t>
            </a:r>
            <a:r>
              <a:rPr sz="825" b="1" dirty="0">
                <a:solidFill>
                  <a:srgbClr val="7E7E7E"/>
                </a:solidFill>
                <a:latin typeface="Corbel"/>
                <a:cs typeface="Corbel"/>
              </a:rPr>
              <a:t>MPIANTI</a:t>
            </a:r>
            <a:r>
              <a:rPr sz="825" b="1" spc="-15" dirty="0">
                <a:solidFill>
                  <a:srgbClr val="7E7E7E"/>
                </a:solidFill>
                <a:latin typeface="Corbel"/>
                <a:cs typeface="Corbel"/>
              </a:rPr>
              <a:t> </a:t>
            </a:r>
            <a:r>
              <a:rPr sz="1050" b="1" dirty="0">
                <a:solidFill>
                  <a:srgbClr val="7E7E7E"/>
                </a:solidFill>
                <a:latin typeface="Corbel"/>
                <a:cs typeface="Corbel"/>
              </a:rPr>
              <a:t>C</a:t>
            </a:r>
            <a:r>
              <a:rPr sz="825" b="1" dirty="0">
                <a:solidFill>
                  <a:srgbClr val="7E7E7E"/>
                </a:solidFill>
                <a:latin typeface="Corbel"/>
                <a:cs typeface="Corbel"/>
              </a:rPr>
              <a:t>LIMATIZZAZIONE</a:t>
            </a:r>
            <a:endParaRPr sz="825">
              <a:latin typeface="Corbel"/>
              <a:cs typeface="Corbel"/>
            </a:endParaRPr>
          </a:p>
        </p:txBody>
      </p:sp>
      <p:sp>
        <p:nvSpPr>
          <p:cNvPr id="28" name="object 28"/>
          <p:cNvSpPr txBox="1"/>
          <p:nvPr/>
        </p:nvSpPr>
        <p:spPr>
          <a:xfrm>
            <a:off x="132016" y="4361125"/>
            <a:ext cx="2116931" cy="295594"/>
          </a:xfrm>
          <a:prstGeom prst="rect">
            <a:avLst/>
          </a:prstGeom>
          <a:ln w="38100">
            <a:solidFill>
              <a:srgbClr val="FF0000"/>
            </a:solidFill>
          </a:ln>
        </p:spPr>
        <p:txBody>
          <a:bodyPr vert="horz" wrap="square" lIns="0" tIns="13335" rIns="0" bIns="0" rtlCol="0">
            <a:spAutoFit/>
          </a:bodyPr>
          <a:lstStyle/>
          <a:p>
            <a:pPr algn="ctr">
              <a:lnSpc>
                <a:spcPts val="1013"/>
              </a:lnSpc>
              <a:spcBef>
                <a:spcPts val="105"/>
              </a:spcBef>
            </a:pPr>
            <a:r>
              <a:rPr sz="900" spc="-4" dirty="0">
                <a:solidFill>
                  <a:srgbClr val="404040"/>
                </a:solidFill>
                <a:latin typeface="Corbel"/>
                <a:cs typeface="Corbel"/>
              </a:rPr>
              <a:t>AREE </a:t>
            </a:r>
            <a:r>
              <a:rPr sz="900" dirty="0">
                <a:solidFill>
                  <a:srgbClr val="404040"/>
                </a:solidFill>
                <a:latin typeface="Corbel"/>
                <a:cs typeface="Corbel"/>
              </a:rPr>
              <a:t>A </a:t>
            </a:r>
            <a:r>
              <a:rPr sz="900" spc="-4" dirty="0">
                <a:solidFill>
                  <a:srgbClr val="404040"/>
                </a:solidFill>
                <a:latin typeface="Corbel"/>
                <a:cs typeface="Corbel"/>
              </a:rPr>
              <a:t>RISCHIO</a:t>
            </a:r>
            <a:r>
              <a:rPr sz="900" spc="-75" dirty="0">
                <a:solidFill>
                  <a:srgbClr val="404040"/>
                </a:solidFill>
                <a:latin typeface="Corbel"/>
                <a:cs typeface="Corbel"/>
              </a:rPr>
              <a:t> </a:t>
            </a:r>
            <a:r>
              <a:rPr sz="900" spc="-4" dirty="0">
                <a:solidFill>
                  <a:srgbClr val="404040"/>
                </a:solidFill>
                <a:latin typeface="Corbel"/>
                <a:cs typeface="Corbel"/>
              </a:rPr>
              <a:t>SPECIFICO:</a:t>
            </a:r>
            <a:endParaRPr sz="900">
              <a:latin typeface="Corbel"/>
              <a:cs typeface="Corbel"/>
            </a:endParaRPr>
          </a:p>
          <a:p>
            <a:pPr algn="ctr">
              <a:lnSpc>
                <a:spcPts val="1193"/>
              </a:lnSpc>
            </a:pPr>
            <a:r>
              <a:rPr sz="1050" b="1" dirty="0">
                <a:solidFill>
                  <a:srgbClr val="FF0000"/>
                </a:solidFill>
                <a:latin typeface="Corbel"/>
                <a:cs typeface="Corbel"/>
              </a:rPr>
              <a:t>I</a:t>
            </a:r>
            <a:r>
              <a:rPr sz="825" b="1" dirty="0">
                <a:solidFill>
                  <a:srgbClr val="FF0000"/>
                </a:solidFill>
                <a:latin typeface="Corbel"/>
                <a:cs typeface="Corbel"/>
              </a:rPr>
              <a:t>MPIANTI </a:t>
            </a:r>
            <a:r>
              <a:rPr sz="1050" b="1" spc="4" dirty="0">
                <a:solidFill>
                  <a:srgbClr val="FF0000"/>
                </a:solidFill>
                <a:latin typeface="Corbel"/>
                <a:cs typeface="Corbel"/>
              </a:rPr>
              <a:t>E</a:t>
            </a:r>
            <a:r>
              <a:rPr sz="825" b="1" spc="4" dirty="0">
                <a:solidFill>
                  <a:srgbClr val="FF0000"/>
                </a:solidFill>
                <a:latin typeface="Corbel"/>
                <a:cs typeface="Corbel"/>
              </a:rPr>
              <a:t>LETTRICI E </a:t>
            </a:r>
            <a:r>
              <a:rPr sz="1050" b="1" dirty="0">
                <a:solidFill>
                  <a:srgbClr val="FF0000"/>
                </a:solidFill>
                <a:latin typeface="Corbel"/>
                <a:cs typeface="Corbel"/>
              </a:rPr>
              <a:t>I</a:t>
            </a:r>
            <a:r>
              <a:rPr sz="825" b="1" dirty="0">
                <a:solidFill>
                  <a:srgbClr val="FF0000"/>
                </a:solidFill>
                <a:latin typeface="Corbel"/>
                <a:cs typeface="Corbel"/>
              </a:rPr>
              <a:t>LL</a:t>
            </a:r>
            <a:r>
              <a:rPr sz="1050" b="1" dirty="0">
                <a:solidFill>
                  <a:srgbClr val="FF0000"/>
                </a:solidFill>
                <a:latin typeface="Corbel"/>
                <a:cs typeface="Corbel"/>
              </a:rPr>
              <a:t>.</a:t>
            </a:r>
            <a:r>
              <a:rPr sz="1050" b="1" spc="120" dirty="0">
                <a:solidFill>
                  <a:srgbClr val="FF0000"/>
                </a:solidFill>
                <a:latin typeface="Corbel"/>
                <a:cs typeface="Corbel"/>
              </a:rPr>
              <a:t> </a:t>
            </a:r>
            <a:r>
              <a:rPr sz="1050" b="1" spc="4" dirty="0">
                <a:solidFill>
                  <a:srgbClr val="FF0000"/>
                </a:solidFill>
                <a:latin typeface="Corbel"/>
                <a:cs typeface="Corbel"/>
              </a:rPr>
              <a:t>S</a:t>
            </a:r>
            <a:r>
              <a:rPr sz="825" b="1" spc="4" dirty="0">
                <a:solidFill>
                  <a:srgbClr val="FF0000"/>
                </a:solidFill>
                <a:latin typeface="Corbel"/>
                <a:cs typeface="Corbel"/>
              </a:rPr>
              <a:t>ICUREZZA</a:t>
            </a:r>
            <a:endParaRPr sz="825">
              <a:latin typeface="Corbel"/>
              <a:cs typeface="Corbel"/>
            </a:endParaRPr>
          </a:p>
        </p:txBody>
      </p:sp>
      <p:sp>
        <p:nvSpPr>
          <p:cNvPr id="29" name="object 29"/>
          <p:cNvSpPr txBox="1"/>
          <p:nvPr/>
        </p:nvSpPr>
        <p:spPr>
          <a:xfrm>
            <a:off x="132016" y="4770320"/>
            <a:ext cx="2116931" cy="296074"/>
          </a:xfrm>
          <a:prstGeom prst="rect">
            <a:avLst/>
          </a:prstGeom>
          <a:ln w="38100">
            <a:solidFill>
              <a:srgbClr val="FF0000"/>
            </a:solidFill>
          </a:ln>
        </p:spPr>
        <p:txBody>
          <a:bodyPr vert="horz" wrap="square" lIns="0" tIns="13811" rIns="0" bIns="0" rtlCol="0">
            <a:spAutoFit/>
          </a:bodyPr>
          <a:lstStyle/>
          <a:p>
            <a:pPr algn="ctr">
              <a:lnSpc>
                <a:spcPts val="1009"/>
              </a:lnSpc>
              <a:spcBef>
                <a:spcPts val="109"/>
              </a:spcBef>
            </a:pPr>
            <a:r>
              <a:rPr sz="900" spc="-4" dirty="0">
                <a:solidFill>
                  <a:srgbClr val="404040"/>
                </a:solidFill>
                <a:latin typeface="Corbel"/>
                <a:cs typeface="Corbel"/>
              </a:rPr>
              <a:t>PROTEZIONE</a:t>
            </a:r>
            <a:r>
              <a:rPr sz="900" spc="-60" dirty="0">
                <a:solidFill>
                  <a:srgbClr val="404040"/>
                </a:solidFill>
                <a:latin typeface="Corbel"/>
                <a:cs typeface="Corbel"/>
              </a:rPr>
              <a:t> </a:t>
            </a:r>
            <a:r>
              <a:rPr sz="900" spc="-15" dirty="0">
                <a:solidFill>
                  <a:srgbClr val="404040"/>
                </a:solidFill>
                <a:latin typeface="Corbel"/>
                <a:cs typeface="Corbel"/>
              </a:rPr>
              <a:t>ATTIVA:</a:t>
            </a:r>
            <a:endParaRPr sz="900">
              <a:latin typeface="Corbel"/>
              <a:cs typeface="Corbel"/>
            </a:endParaRPr>
          </a:p>
          <a:p>
            <a:pPr algn="ctr">
              <a:lnSpc>
                <a:spcPts val="1189"/>
              </a:lnSpc>
            </a:pPr>
            <a:r>
              <a:rPr sz="1050" b="1" dirty="0">
                <a:solidFill>
                  <a:srgbClr val="FF0000"/>
                </a:solidFill>
                <a:latin typeface="Corbel"/>
                <a:cs typeface="Corbel"/>
              </a:rPr>
              <a:t>E</a:t>
            </a:r>
            <a:r>
              <a:rPr sz="825" b="1" dirty="0">
                <a:solidFill>
                  <a:srgbClr val="FF0000"/>
                </a:solidFill>
                <a:latin typeface="Corbel"/>
                <a:cs typeface="Corbel"/>
              </a:rPr>
              <a:t>STINTORI</a:t>
            </a:r>
            <a:endParaRPr sz="825">
              <a:latin typeface="Corbel"/>
              <a:cs typeface="Corbel"/>
            </a:endParaRPr>
          </a:p>
        </p:txBody>
      </p:sp>
      <p:sp>
        <p:nvSpPr>
          <p:cNvPr id="30" name="object 30"/>
          <p:cNvSpPr txBox="1"/>
          <p:nvPr/>
        </p:nvSpPr>
        <p:spPr>
          <a:xfrm>
            <a:off x="132016" y="5173789"/>
            <a:ext cx="2116931" cy="440216"/>
          </a:xfrm>
          <a:prstGeom prst="rect">
            <a:avLst/>
          </a:prstGeom>
          <a:ln w="38100">
            <a:solidFill>
              <a:srgbClr val="7E7E7E"/>
            </a:solidFill>
          </a:ln>
        </p:spPr>
        <p:txBody>
          <a:bodyPr vert="horz" wrap="square" lIns="0" tIns="29051" rIns="0" bIns="0" rtlCol="0">
            <a:spAutoFit/>
          </a:bodyPr>
          <a:lstStyle/>
          <a:p>
            <a:pPr marL="100489" marR="95250" indent="-2381" algn="ctr">
              <a:lnSpc>
                <a:spcPct val="89300"/>
              </a:lnSpc>
              <a:spcBef>
                <a:spcPts val="229"/>
              </a:spcBef>
            </a:pPr>
            <a:r>
              <a:rPr sz="900" spc="-4" dirty="0">
                <a:solidFill>
                  <a:srgbClr val="7E7E7E"/>
                </a:solidFill>
                <a:latin typeface="Corbel"/>
                <a:cs typeface="Corbel"/>
              </a:rPr>
              <a:t>GESTIONE DELLA SICUREZZA:  </a:t>
            </a:r>
            <a:r>
              <a:rPr sz="1050" b="1" spc="4" dirty="0">
                <a:solidFill>
                  <a:srgbClr val="7E7E7E"/>
                </a:solidFill>
                <a:latin typeface="Corbel"/>
                <a:cs typeface="Corbel"/>
              </a:rPr>
              <a:t>P</a:t>
            </a:r>
            <a:r>
              <a:rPr sz="825" b="1" spc="4" dirty="0">
                <a:solidFill>
                  <a:srgbClr val="7E7E7E"/>
                </a:solidFill>
                <a:latin typeface="Corbel"/>
                <a:cs typeface="Corbel"/>
              </a:rPr>
              <a:t>ROCEDURE </a:t>
            </a:r>
            <a:r>
              <a:rPr sz="1050" b="1" dirty="0">
                <a:solidFill>
                  <a:srgbClr val="7E7E7E"/>
                </a:solidFill>
                <a:latin typeface="Corbel"/>
                <a:cs typeface="Corbel"/>
              </a:rPr>
              <a:t>– </a:t>
            </a:r>
            <a:r>
              <a:rPr sz="1050" b="1" spc="4" dirty="0">
                <a:solidFill>
                  <a:srgbClr val="7E7E7E"/>
                </a:solidFill>
                <a:latin typeface="Corbel"/>
                <a:cs typeface="Corbel"/>
              </a:rPr>
              <a:t>F</a:t>
            </a:r>
            <a:r>
              <a:rPr sz="825" b="1" spc="4" dirty="0">
                <a:solidFill>
                  <a:srgbClr val="7E7E7E"/>
                </a:solidFill>
                <a:latin typeface="Corbel"/>
                <a:cs typeface="Corbel"/>
              </a:rPr>
              <a:t>ORMAZ</a:t>
            </a:r>
            <a:r>
              <a:rPr sz="1050" b="1" spc="4" dirty="0">
                <a:solidFill>
                  <a:srgbClr val="7E7E7E"/>
                </a:solidFill>
                <a:latin typeface="Corbel"/>
                <a:cs typeface="Corbel"/>
              </a:rPr>
              <a:t>. </a:t>
            </a:r>
            <a:r>
              <a:rPr sz="1050" b="1" dirty="0">
                <a:solidFill>
                  <a:srgbClr val="7E7E7E"/>
                </a:solidFill>
                <a:latin typeface="Corbel"/>
                <a:cs typeface="Corbel"/>
              </a:rPr>
              <a:t>– I</a:t>
            </a:r>
            <a:r>
              <a:rPr sz="825" b="1" dirty="0">
                <a:solidFill>
                  <a:srgbClr val="7E7E7E"/>
                </a:solidFill>
                <a:latin typeface="Corbel"/>
                <a:cs typeface="Corbel"/>
              </a:rPr>
              <a:t>NFORMAZ</a:t>
            </a:r>
            <a:r>
              <a:rPr sz="1050" b="1" dirty="0">
                <a:solidFill>
                  <a:srgbClr val="7E7E7E"/>
                </a:solidFill>
                <a:latin typeface="Corbel"/>
                <a:cs typeface="Corbel"/>
              </a:rPr>
              <a:t>.  </a:t>
            </a:r>
            <a:r>
              <a:rPr sz="825" b="1" spc="4" dirty="0">
                <a:solidFill>
                  <a:srgbClr val="7E7E7E"/>
                </a:solidFill>
                <a:latin typeface="Corbel"/>
                <a:cs typeface="Corbel"/>
              </a:rPr>
              <a:t>SEGNALETICA </a:t>
            </a:r>
            <a:r>
              <a:rPr sz="825" b="1" spc="8" dirty="0">
                <a:solidFill>
                  <a:srgbClr val="7E7E7E"/>
                </a:solidFill>
                <a:latin typeface="Corbel"/>
                <a:cs typeface="Corbel"/>
              </a:rPr>
              <a:t>ED</a:t>
            </a:r>
            <a:r>
              <a:rPr sz="825" b="1" spc="90" dirty="0">
                <a:solidFill>
                  <a:srgbClr val="7E7E7E"/>
                </a:solidFill>
                <a:latin typeface="Corbel"/>
                <a:cs typeface="Corbel"/>
              </a:rPr>
              <a:t> </a:t>
            </a:r>
            <a:r>
              <a:rPr sz="1050" b="1" dirty="0">
                <a:solidFill>
                  <a:srgbClr val="7E7E7E"/>
                </a:solidFill>
                <a:latin typeface="Corbel"/>
                <a:cs typeface="Corbel"/>
              </a:rPr>
              <a:t>I</a:t>
            </a:r>
            <a:r>
              <a:rPr sz="825" b="1" dirty="0">
                <a:solidFill>
                  <a:srgbClr val="7E7E7E"/>
                </a:solidFill>
                <a:latin typeface="Corbel"/>
                <a:cs typeface="Corbel"/>
              </a:rPr>
              <a:t>STRUZIONI</a:t>
            </a:r>
            <a:endParaRPr sz="825">
              <a:latin typeface="Corbel"/>
              <a:cs typeface="Corbel"/>
            </a:endParaRPr>
          </a:p>
        </p:txBody>
      </p:sp>
      <p:sp>
        <p:nvSpPr>
          <p:cNvPr id="23" name="object 23"/>
          <p:cNvSpPr/>
          <p:nvPr/>
        </p:nvSpPr>
        <p:spPr>
          <a:xfrm>
            <a:off x="2338578" y="2681478"/>
            <a:ext cx="6581394" cy="2847213"/>
          </a:xfrm>
          <a:prstGeom prst="rect">
            <a:avLst/>
          </a:prstGeom>
          <a:blipFill>
            <a:blip r:embed="rId2" cstate="print"/>
            <a:stretch>
              <a:fillRect/>
            </a:stretch>
          </a:blipFill>
        </p:spPr>
        <p:txBody>
          <a:bodyPr wrap="square" lIns="0" tIns="0" rIns="0" bIns="0" rtlCol="0"/>
          <a:lstStyle/>
          <a:p>
            <a:endParaRPr sz="1350"/>
          </a:p>
        </p:txBody>
      </p:sp>
      <p:pic>
        <p:nvPicPr>
          <p:cNvPr id="38" name="Picture 36" descr="File:MinisteroInterno.svg">
            <a:extLst>
              <a:ext uri="{FF2B5EF4-FFF2-40B4-BE49-F238E27FC236}">
                <a16:creationId xmlns:a16="http://schemas.microsoft.com/office/drawing/2014/main" id="{B288DCA1-1CC7-4622-9E4F-1F5CB38BE4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descr="File:Logo del Corpo Nazionale dei Vigili del Fuoco.svg - Wikipedia">
            <a:extLst>
              <a:ext uri="{FF2B5EF4-FFF2-40B4-BE49-F238E27FC236}">
                <a16:creationId xmlns:a16="http://schemas.microsoft.com/office/drawing/2014/main" id="{252CAB89-28D5-425F-8170-B254F1B383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40" name="CasellaDiTesto 39">
            <a:extLst>
              <a:ext uri="{FF2B5EF4-FFF2-40B4-BE49-F238E27FC236}">
                <a16:creationId xmlns:a16="http://schemas.microsoft.com/office/drawing/2014/main" id="{26F99436-6771-4F3D-B915-2DCAC1BB440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ACADDAAB-7C0B-BF13-A2FD-CD43170FCD4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9C486389-510E-0A0F-33A4-B19E88EC4F0F}"/>
              </a:ext>
            </a:extLst>
          </p:cNvPr>
          <p:cNvSpPr/>
          <p:nvPr/>
        </p:nvSpPr>
        <p:spPr>
          <a:xfrm>
            <a:off x="0" y="6705600"/>
            <a:ext cx="224175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1°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24.04.2016</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3" name="object 13"/>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4" name="object 14"/>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5" name="object 15"/>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6" name="object 16"/>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7" name="object 17"/>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8" name="object 18"/>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9" name="object 19"/>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20" name="object 20"/>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21" name="object 21"/>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22" name="object 22"/>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3" name="object 23"/>
          <p:cNvSpPr/>
          <p:nvPr/>
        </p:nvSpPr>
        <p:spPr>
          <a:xfrm>
            <a:off x="2338578" y="2681479"/>
            <a:ext cx="6552819" cy="2638043"/>
          </a:xfrm>
          <a:prstGeom prst="rect">
            <a:avLst/>
          </a:prstGeom>
          <a:blipFill>
            <a:blip r:embed="rId2" cstate="print"/>
            <a:stretch>
              <a:fillRect/>
            </a:stretch>
          </a:blipFill>
        </p:spPr>
        <p:txBody>
          <a:bodyPr wrap="square" lIns="0" tIns="0" rIns="0" bIns="0" rtlCol="0"/>
          <a:lstStyle/>
          <a:p>
            <a:endParaRPr sz="1350"/>
          </a:p>
        </p:txBody>
      </p:sp>
      <p:sp>
        <p:nvSpPr>
          <p:cNvPr id="24" name="object 24"/>
          <p:cNvSpPr txBox="1"/>
          <p:nvPr/>
        </p:nvSpPr>
        <p:spPr>
          <a:xfrm>
            <a:off x="132016" y="2727778"/>
            <a:ext cx="2116931" cy="295594"/>
          </a:xfrm>
          <a:prstGeom prst="rect">
            <a:avLst/>
          </a:prstGeom>
          <a:ln w="38100">
            <a:solidFill>
              <a:srgbClr val="7E7E7E"/>
            </a:solidFill>
          </a:ln>
        </p:spPr>
        <p:txBody>
          <a:bodyPr vert="horz" wrap="square" lIns="0" tIns="13335" rIns="0" bIns="0" rtlCol="0">
            <a:spAutoFit/>
          </a:bodyPr>
          <a:lstStyle/>
          <a:p>
            <a:pPr algn="ctr">
              <a:lnSpc>
                <a:spcPts val="1009"/>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89"/>
              </a:lnSpc>
            </a:pPr>
            <a:r>
              <a:rPr sz="1050" b="1" spc="4" dirty="0">
                <a:solidFill>
                  <a:srgbClr val="7E7E7E"/>
                </a:solidFill>
                <a:latin typeface="Corbel"/>
                <a:cs typeface="Corbel"/>
              </a:rPr>
              <a:t>G</a:t>
            </a:r>
            <a:r>
              <a:rPr sz="825" b="1" spc="4" dirty="0">
                <a:solidFill>
                  <a:srgbClr val="7E7E7E"/>
                </a:solidFill>
                <a:latin typeface="Corbel"/>
                <a:cs typeface="Corbel"/>
              </a:rPr>
              <a:t>AS</a:t>
            </a:r>
            <a:r>
              <a:rPr sz="825" b="1" spc="45" dirty="0">
                <a:solidFill>
                  <a:srgbClr val="7E7E7E"/>
                </a:solidFill>
                <a:latin typeface="Corbel"/>
                <a:cs typeface="Corbel"/>
              </a:rPr>
              <a:t> </a:t>
            </a:r>
            <a:r>
              <a:rPr sz="825" b="1" spc="4" dirty="0">
                <a:solidFill>
                  <a:srgbClr val="7E7E7E"/>
                </a:solidFill>
                <a:latin typeface="Corbel"/>
                <a:cs typeface="Corbel"/>
              </a:rPr>
              <a:t>MEDICALI</a:t>
            </a:r>
            <a:endParaRPr sz="825">
              <a:latin typeface="Corbel"/>
              <a:cs typeface="Corbel"/>
            </a:endParaRPr>
          </a:p>
        </p:txBody>
      </p:sp>
      <p:sp>
        <p:nvSpPr>
          <p:cNvPr id="25" name="object 25"/>
          <p:cNvSpPr txBox="1"/>
          <p:nvPr/>
        </p:nvSpPr>
        <p:spPr>
          <a:xfrm>
            <a:off x="132016" y="3120970"/>
            <a:ext cx="2116931" cy="295594"/>
          </a:xfrm>
          <a:prstGeom prst="rect">
            <a:avLst/>
          </a:prstGeom>
          <a:ln w="38100">
            <a:solidFill>
              <a:srgbClr val="7E7E7E"/>
            </a:solidFill>
          </a:ln>
        </p:spPr>
        <p:txBody>
          <a:bodyPr vert="horz" wrap="square" lIns="0" tIns="13335" rIns="0" bIns="0" rtlCol="0">
            <a:spAutoFit/>
          </a:bodyPr>
          <a:lstStyle/>
          <a:p>
            <a:pPr marL="373856">
              <a:lnSpc>
                <a:spcPts val="1009"/>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marL="391001">
              <a:lnSpc>
                <a:spcPts val="1189"/>
              </a:lnSpc>
            </a:pPr>
            <a:r>
              <a:rPr sz="1050" b="1" spc="4" dirty="0">
                <a:solidFill>
                  <a:srgbClr val="7E7E7E"/>
                </a:solidFill>
                <a:latin typeface="Corbel"/>
                <a:cs typeface="Corbel"/>
              </a:rPr>
              <a:t>D</a:t>
            </a:r>
            <a:r>
              <a:rPr sz="825" b="1" spc="4" dirty="0">
                <a:solidFill>
                  <a:srgbClr val="7E7E7E"/>
                </a:solidFill>
                <a:latin typeface="Corbel"/>
                <a:cs typeface="Corbel"/>
              </a:rPr>
              <a:t>EPOSITI DI</a:t>
            </a:r>
            <a:r>
              <a:rPr sz="825" b="1" spc="94" dirty="0">
                <a:solidFill>
                  <a:srgbClr val="7E7E7E"/>
                </a:solidFill>
                <a:latin typeface="Corbel"/>
                <a:cs typeface="Corbel"/>
              </a:rPr>
              <a:t> </a:t>
            </a:r>
            <a:r>
              <a:rPr sz="1050" b="1" spc="4" dirty="0">
                <a:solidFill>
                  <a:srgbClr val="7E7E7E"/>
                </a:solidFill>
                <a:latin typeface="Corbel"/>
                <a:cs typeface="Corbel"/>
              </a:rPr>
              <a:t>I</a:t>
            </a:r>
            <a:r>
              <a:rPr sz="825" b="1" spc="4" dirty="0">
                <a:solidFill>
                  <a:srgbClr val="7E7E7E"/>
                </a:solidFill>
                <a:latin typeface="Corbel"/>
                <a:cs typeface="Corbel"/>
              </a:rPr>
              <a:t>NFIAMMABILI</a:t>
            </a:r>
            <a:endParaRPr sz="825">
              <a:latin typeface="Corbel"/>
              <a:cs typeface="Corbel"/>
            </a:endParaRPr>
          </a:p>
        </p:txBody>
      </p:sp>
      <p:sp>
        <p:nvSpPr>
          <p:cNvPr id="26" name="object 26"/>
          <p:cNvSpPr txBox="1"/>
          <p:nvPr/>
        </p:nvSpPr>
        <p:spPr>
          <a:xfrm>
            <a:off x="132016" y="3530164"/>
            <a:ext cx="2116931" cy="295594"/>
          </a:xfrm>
          <a:prstGeom prst="rect">
            <a:avLst/>
          </a:prstGeom>
          <a:ln w="38100">
            <a:solidFill>
              <a:srgbClr val="7E7E7E"/>
            </a:solidFill>
          </a:ln>
        </p:spPr>
        <p:txBody>
          <a:bodyPr vert="horz" wrap="square" lIns="0" tIns="13335" rIns="0" bIns="0" rtlCol="0">
            <a:spAutoFit/>
          </a:bodyPr>
          <a:lstStyle/>
          <a:p>
            <a:pPr algn="ctr">
              <a:lnSpc>
                <a:spcPts val="1013"/>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93"/>
              </a:lnSpc>
            </a:pPr>
            <a:r>
              <a:rPr sz="1050" b="1" spc="4" dirty="0">
                <a:solidFill>
                  <a:srgbClr val="7E7E7E"/>
                </a:solidFill>
                <a:latin typeface="Corbel"/>
                <a:cs typeface="Corbel"/>
              </a:rPr>
              <a:t>D</a:t>
            </a:r>
            <a:r>
              <a:rPr sz="825" b="1" spc="4" dirty="0">
                <a:solidFill>
                  <a:srgbClr val="7E7E7E"/>
                </a:solidFill>
                <a:latin typeface="Corbel"/>
                <a:cs typeface="Corbel"/>
              </a:rPr>
              <a:t>ISTRIBUZIONE GAS</a:t>
            </a:r>
            <a:r>
              <a:rPr sz="825" b="1" spc="19" dirty="0">
                <a:solidFill>
                  <a:srgbClr val="7E7E7E"/>
                </a:solidFill>
                <a:latin typeface="Corbel"/>
                <a:cs typeface="Corbel"/>
              </a:rPr>
              <a:t> </a:t>
            </a:r>
            <a:r>
              <a:rPr sz="1050" b="1" spc="4" dirty="0">
                <a:solidFill>
                  <a:srgbClr val="7E7E7E"/>
                </a:solidFill>
                <a:latin typeface="Corbel"/>
                <a:cs typeface="Corbel"/>
              </a:rPr>
              <a:t>C</a:t>
            </a:r>
            <a:r>
              <a:rPr sz="825" b="1" spc="4" dirty="0">
                <a:solidFill>
                  <a:srgbClr val="7E7E7E"/>
                </a:solidFill>
                <a:latin typeface="Corbel"/>
                <a:cs typeface="Corbel"/>
              </a:rPr>
              <a:t>OMBUSTIBILI</a:t>
            </a:r>
            <a:endParaRPr sz="825">
              <a:latin typeface="Corbel"/>
              <a:cs typeface="Corbel"/>
            </a:endParaRPr>
          </a:p>
        </p:txBody>
      </p:sp>
      <p:sp>
        <p:nvSpPr>
          <p:cNvPr id="27" name="object 27"/>
          <p:cNvSpPr txBox="1"/>
          <p:nvPr/>
        </p:nvSpPr>
        <p:spPr>
          <a:xfrm>
            <a:off x="132016" y="3939369"/>
            <a:ext cx="2116931" cy="296074"/>
          </a:xfrm>
          <a:prstGeom prst="rect">
            <a:avLst/>
          </a:prstGeom>
          <a:ln w="38100">
            <a:solidFill>
              <a:srgbClr val="7E7E7E"/>
            </a:solidFill>
          </a:ln>
        </p:spPr>
        <p:txBody>
          <a:bodyPr vert="horz" wrap="square" lIns="0" tIns="13811" rIns="0" bIns="0" rtlCol="0">
            <a:spAutoFit/>
          </a:bodyPr>
          <a:lstStyle/>
          <a:p>
            <a:pPr marL="373856">
              <a:lnSpc>
                <a:spcPts val="1009"/>
              </a:lnSpc>
              <a:spcBef>
                <a:spcPts val="109"/>
              </a:spcBef>
            </a:pPr>
            <a:r>
              <a:rPr sz="900" dirty="0">
                <a:solidFill>
                  <a:srgbClr val="7E7E7E"/>
                </a:solidFill>
                <a:latin typeface="Corbel"/>
                <a:cs typeface="Corbel"/>
              </a:rPr>
              <a:t>AREE A RISCHIO</a:t>
            </a:r>
            <a:r>
              <a:rPr sz="900" spc="-116"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marL="360998">
              <a:lnSpc>
                <a:spcPts val="1189"/>
              </a:lnSpc>
            </a:pPr>
            <a:r>
              <a:rPr sz="1050" b="1" dirty="0">
                <a:solidFill>
                  <a:srgbClr val="7E7E7E"/>
                </a:solidFill>
                <a:latin typeface="Corbel"/>
                <a:cs typeface="Corbel"/>
              </a:rPr>
              <a:t>I</a:t>
            </a:r>
            <a:r>
              <a:rPr sz="825" b="1" dirty="0">
                <a:solidFill>
                  <a:srgbClr val="7E7E7E"/>
                </a:solidFill>
                <a:latin typeface="Corbel"/>
                <a:cs typeface="Corbel"/>
              </a:rPr>
              <a:t>MPIANTI</a:t>
            </a:r>
            <a:r>
              <a:rPr sz="825" b="1" spc="-15" dirty="0">
                <a:solidFill>
                  <a:srgbClr val="7E7E7E"/>
                </a:solidFill>
                <a:latin typeface="Corbel"/>
                <a:cs typeface="Corbel"/>
              </a:rPr>
              <a:t> </a:t>
            </a:r>
            <a:r>
              <a:rPr sz="1050" b="1" dirty="0">
                <a:solidFill>
                  <a:srgbClr val="7E7E7E"/>
                </a:solidFill>
                <a:latin typeface="Corbel"/>
                <a:cs typeface="Corbel"/>
              </a:rPr>
              <a:t>C</a:t>
            </a:r>
            <a:r>
              <a:rPr sz="825" b="1" dirty="0">
                <a:solidFill>
                  <a:srgbClr val="7E7E7E"/>
                </a:solidFill>
                <a:latin typeface="Corbel"/>
                <a:cs typeface="Corbel"/>
              </a:rPr>
              <a:t>LIMATIZZAZIONE</a:t>
            </a:r>
            <a:endParaRPr sz="825">
              <a:latin typeface="Corbel"/>
              <a:cs typeface="Corbel"/>
            </a:endParaRPr>
          </a:p>
        </p:txBody>
      </p:sp>
      <p:sp>
        <p:nvSpPr>
          <p:cNvPr id="28" name="object 28"/>
          <p:cNvSpPr txBox="1"/>
          <p:nvPr/>
        </p:nvSpPr>
        <p:spPr>
          <a:xfrm>
            <a:off x="132016" y="4361125"/>
            <a:ext cx="2116931" cy="295594"/>
          </a:xfrm>
          <a:prstGeom prst="rect">
            <a:avLst/>
          </a:prstGeom>
          <a:ln w="38100">
            <a:solidFill>
              <a:srgbClr val="7E7E7E"/>
            </a:solidFill>
          </a:ln>
        </p:spPr>
        <p:txBody>
          <a:bodyPr vert="horz" wrap="square" lIns="0" tIns="13335" rIns="0" bIns="0" rtlCol="0">
            <a:spAutoFit/>
          </a:bodyPr>
          <a:lstStyle/>
          <a:p>
            <a:pPr algn="ctr">
              <a:lnSpc>
                <a:spcPts val="1013"/>
              </a:lnSpc>
              <a:spcBef>
                <a:spcPts val="105"/>
              </a:spcBef>
            </a:pPr>
            <a:r>
              <a:rPr sz="900" spc="-4" dirty="0">
                <a:solidFill>
                  <a:srgbClr val="7E7E7E"/>
                </a:solidFill>
                <a:latin typeface="Corbel"/>
                <a:cs typeface="Corbel"/>
              </a:rPr>
              <a:t>AREE </a:t>
            </a:r>
            <a:r>
              <a:rPr sz="900" dirty="0">
                <a:solidFill>
                  <a:srgbClr val="7E7E7E"/>
                </a:solidFill>
                <a:latin typeface="Corbel"/>
                <a:cs typeface="Corbel"/>
              </a:rPr>
              <a:t>A </a:t>
            </a:r>
            <a:r>
              <a:rPr sz="900" spc="-4" dirty="0">
                <a:solidFill>
                  <a:srgbClr val="7E7E7E"/>
                </a:solidFill>
                <a:latin typeface="Corbel"/>
                <a:cs typeface="Corbel"/>
              </a:rPr>
              <a:t>RISCHIO</a:t>
            </a:r>
            <a:r>
              <a:rPr sz="900" spc="-75"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93"/>
              </a:lnSpc>
            </a:pPr>
            <a:r>
              <a:rPr sz="1050" b="1" dirty="0">
                <a:solidFill>
                  <a:srgbClr val="7E7E7E"/>
                </a:solidFill>
                <a:latin typeface="Corbel"/>
                <a:cs typeface="Corbel"/>
              </a:rPr>
              <a:t>I</a:t>
            </a:r>
            <a:r>
              <a:rPr sz="825" b="1" dirty="0">
                <a:solidFill>
                  <a:srgbClr val="7E7E7E"/>
                </a:solidFill>
                <a:latin typeface="Corbel"/>
                <a:cs typeface="Corbel"/>
              </a:rPr>
              <a:t>MPIANTI </a:t>
            </a:r>
            <a:r>
              <a:rPr sz="1050" b="1" spc="4" dirty="0">
                <a:solidFill>
                  <a:srgbClr val="7E7E7E"/>
                </a:solidFill>
                <a:latin typeface="Corbel"/>
                <a:cs typeface="Corbel"/>
              </a:rPr>
              <a:t>E</a:t>
            </a:r>
            <a:r>
              <a:rPr sz="825" b="1" spc="4" dirty="0">
                <a:solidFill>
                  <a:srgbClr val="7E7E7E"/>
                </a:solidFill>
                <a:latin typeface="Corbel"/>
                <a:cs typeface="Corbel"/>
              </a:rPr>
              <a:t>LETTRICI E </a:t>
            </a:r>
            <a:r>
              <a:rPr sz="1050" b="1" dirty="0">
                <a:solidFill>
                  <a:srgbClr val="7E7E7E"/>
                </a:solidFill>
                <a:latin typeface="Corbel"/>
                <a:cs typeface="Corbel"/>
              </a:rPr>
              <a:t>I</a:t>
            </a:r>
            <a:r>
              <a:rPr sz="825" b="1" dirty="0">
                <a:solidFill>
                  <a:srgbClr val="7E7E7E"/>
                </a:solidFill>
                <a:latin typeface="Corbel"/>
                <a:cs typeface="Corbel"/>
              </a:rPr>
              <a:t>LL</a:t>
            </a:r>
            <a:r>
              <a:rPr sz="1050" b="1" dirty="0">
                <a:solidFill>
                  <a:srgbClr val="7E7E7E"/>
                </a:solidFill>
                <a:latin typeface="Corbel"/>
                <a:cs typeface="Corbel"/>
              </a:rPr>
              <a:t>.</a:t>
            </a:r>
            <a:r>
              <a:rPr sz="1050" b="1" spc="120" dirty="0">
                <a:solidFill>
                  <a:srgbClr val="7E7E7E"/>
                </a:solidFill>
                <a:latin typeface="Corbel"/>
                <a:cs typeface="Corbel"/>
              </a:rPr>
              <a:t> </a:t>
            </a:r>
            <a:r>
              <a:rPr sz="1050" b="1" spc="4" dirty="0">
                <a:solidFill>
                  <a:srgbClr val="7E7E7E"/>
                </a:solidFill>
                <a:latin typeface="Corbel"/>
                <a:cs typeface="Corbel"/>
              </a:rPr>
              <a:t>S</a:t>
            </a:r>
            <a:r>
              <a:rPr sz="825" b="1" spc="4" dirty="0">
                <a:solidFill>
                  <a:srgbClr val="7E7E7E"/>
                </a:solidFill>
                <a:latin typeface="Corbel"/>
                <a:cs typeface="Corbel"/>
              </a:rPr>
              <a:t>ICUREZZA</a:t>
            </a:r>
            <a:endParaRPr sz="825">
              <a:latin typeface="Corbel"/>
              <a:cs typeface="Corbel"/>
            </a:endParaRPr>
          </a:p>
        </p:txBody>
      </p:sp>
      <p:sp>
        <p:nvSpPr>
          <p:cNvPr id="29" name="object 29"/>
          <p:cNvSpPr txBox="1"/>
          <p:nvPr/>
        </p:nvSpPr>
        <p:spPr>
          <a:xfrm>
            <a:off x="132016" y="5173789"/>
            <a:ext cx="2116931" cy="440216"/>
          </a:xfrm>
          <a:prstGeom prst="rect">
            <a:avLst/>
          </a:prstGeom>
          <a:ln w="38100">
            <a:solidFill>
              <a:srgbClr val="FF0000"/>
            </a:solidFill>
          </a:ln>
        </p:spPr>
        <p:txBody>
          <a:bodyPr vert="horz" wrap="square" lIns="0" tIns="29051" rIns="0" bIns="0" rtlCol="0">
            <a:spAutoFit/>
          </a:bodyPr>
          <a:lstStyle/>
          <a:p>
            <a:pPr marL="100489" marR="95250" indent="-2381" algn="ctr">
              <a:lnSpc>
                <a:spcPct val="89300"/>
              </a:lnSpc>
              <a:spcBef>
                <a:spcPts val="229"/>
              </a:spcBef>
            </a:pPr>
            <a:r>
              <a:rPr sz="900" spc="-4" dirty="0">
                <a:solidFill>
                  <a:srgbClr val="404040"/>
                </a:solidFill>
                <a:latin typeface="Corbel"/>
                <a:cs typeface="Corbel"/>
              </a:rPr>
              <a:t>GESTIONE DELLA SICUREZZA:  </a:t>
            </a:r>
            <a:r>
              <a:rPr sz="1050" b="1" spc="4" dirty="0">
                <a:solidFill>
                  <a:srgbClr val="FF0000"/>
                </a:solidFill>
                <a:latin typeface="Corbel"/>
                <a:cs typeface="Corbel"/>
              </a:rPr>
              <a:t>P</a:t>
            </a:r>
            <a:r>
              <a:rPr sz="825" b="1" spc="4" dirty="0">
                <a:solidFill>
                  <a:srgbClr val="FF0000"/>
                </a:solidFill>
                <a:latin typeface="Corbel"/>
                <a:cs typeface="Corbel"/>
              </a:rPr>
              <a:t>ROCEDURE </a:t>
            </a:r>
            <a:r>
              <a:rPr sz="1050" b="1" dirty="0">
                <a:solidFill>
                  <a:srgbClr val="FF0000"/>
                </a:solidFill>
                <a:latin typeface="Corbel"/>
                <a:cs typeface="Corbel"/>
              </a:rPr>
              <a:t>– </a:t>
            </a:r>
            <a:r>
              <a:rPr sz="1050" b="1" spc="4" dirty="0">
                <a:solidFill>
                  <a:srgbClr val="FF0000"/>
                </a:solidFill>
                <a:latin typeface="Corbel"/>
                <a:cs typeface="Corbel"/>
              </a:rPr>
              <a:t>F</a:t>
            </a:r>
            <a:r>
              <a:rPr sz="825" b="1" spc="4" dirty="0">
                <a:solidFill>
                  <a:srgbClr val="FF0000"/>
                </a:solidFill>
                <a:latin typeface="Corbel"/>
                <a:cs typeface="Corbel"/>
              </a:rPr>
              <a:t>ORMAZ</a:t>
            </a:r>
            <a:r>
              <a:rPr sz="1050" b="1" spc="4" dirty="0">
                <a:solidFill>
                  <a:srgbClr val="FF0000"/>
                </a:solidFill>
                <a:latin typeface="Corbel"/>
                <a:cs typeface="Corbel"/>
              </a:rPr>
              <a:t>. </a:t>
            </a:r>
            <a:r>
              <a:rPr sz="1050" b="1" dirty="0">
                <a:solidFill>
                  <a:srgbClr val="FF0000"/>
                </a:solidFill>
                <a:latin typeface="Corbel"/>
                <a:cs typeface="Corbel"/>
              </a:rPr>
              <a:t>– I</a:t>
            </a:r>
            <a:r>
              <a:rPr sz="825" b="1" dirty="0">
                <a:solidFill>
                  <a:srgbClr val="FF0000"/>
                </a:solidFill>
                <a:latin typeface="Corbel"/>
                <a:cs typeface="Corbel"/>
              </a:rPr>
              <a:t>NFORMAZ</a:t>
            </a:r>
            <a:r>
              <a:rPr sz="1050" b="1" dirty="0">
                <a:solidFill>
                  <a:srgbClr val="FF0000"/>
                </a:solidFill>
                <a:latin typeface="Corbel"/>
                <a:cs typeface="Corbel"/>
              </a:rPr>
              <a:t>.  </a:t>
            </a:r>
            <a:r>
              <a:rPr sz="825" b="1" spc="4" dirty="0">
                <a:solidFill>
                  <a:srgbClr val="FF0000"/>
                </a:solidFill>
                <a:latin typeface="Corbel"/>
                <a:cs typeface="Corbel"/>
              </a:rPr>
              <a:t>SEGNALETICA </a:t>
            </a:r>
            <a:r>
              <a:rPr sz="825" b="1" spc="8" dirty="0">
                <a:solidFill>
                  <a:srgbClr val="FF0000"/>
                </a:solidFill>
                <a:latin typeface="Corbel"/>
                <a:cs typeface="Corbel"/>
              </a:rPr>
              <a:t>ED</a:t>
            </a:r>
            <a:r>
              <a:rPr sz="825" b="1" spc="90" dirty="0">
                <a:solidFill>
                  <a:srgbClr val="FF0000"/>
                </a:solidFill>
                <a:latin typeface="Corbel"/>
                <a:cs typeface="Corbel"/>
              </a:rPr>
              <a:t> </a:t>
            </a:r>
            <a:r>
              <a:rPr sz="1050" b="1" dirty="0">
                <a:solidFill>
                  <a:srgbClr val="FF0000"/>
                </a:solidFill>
                <a:latin typeface="Corbel"/>
                <a:cs typeface="Corbel"/>
              </a:rPr>
              <a:t>I</a:t>
            </a:r>
            <a:r>
              <a:rPr sz="825" b="1" dirty="0">
                <a:solidFill>
                  <a:srgbClr val="FF0000"/>
                </a:solidFill>
                <a:latin typeface="Corbel"/>
                <a:cs typeface="Corbel"/>
              </a:rPr>
              <a:t>STRUZIONI</a:t>
            </a:r>
            <a:endParaRPr sz="825">
              <a:latin typeface="Corbel"/>
              <a:cs typeface="Corbel"/>
            </a:endParaRPr>
          </a:p>
        </p:txBody>
      </p:sp>
      <p:sp>
        <p:nvSpPr>
          <p:cNvPr id="30" name="object 30"/>
          <p:cNvSpPr txBox="1"/>
          <p:nvPr/>
        </p:nvSpPr>
        <p:spPr>
          <a:xfrm>
            <a:off x="132016" y="4770320"/>
            <a:ext cx="2116931" cy="296074"/>
          </a:xfrm>
          <a:prstGeom prst="rect">
            <a:avLst/>
          </a:prstGeom>
          <a:ln w="38100">
            <a:solidFill>
              <a:srgbClr val="7E7E7E"/>
            </a:solidFill>
          </a:ln>
        </p:spPr>
        <p:txBody>
          <a:bodyPr vert="horz" wrap="square" lIns="0" tIns="13811" rIns="0" bIns="0" rtlCol="0">
            <a:spAutoFit/>
          </a:bodyPr>
          <a:lstStyle/>
          <a:p>
            <a:pPr algn="ctr">
              <a:lnSpc>
                <a:spcPts val="1009"/>
              </a:lnSpc>
              <a:spcBef>
                <a:spcPts val="109"/>
              </a:spcBef>
            </a:pPr>
            <a:r>
              <a:rPr sz="900" spc="-4" dirty="0">
                <a:solidFill>
                  <a:srgbClr val="7E7E7E"/>
                </a:solidFill>
                <a:latin typeface="Corbel"/>
                <a:cs typeface="Corbel"/>
              </a:rPr>
              <a:t>PROTEZIONE</a:t>
            </a:r>
            <a:r>
              <a:rPr sz="900" spc="-60" dirty="0">
                <a:solidFill>
                  <a:srgbClr val="7E7E7E"/>
                </a:solidFill>
                <a:latin typeface="Corbel"/>
                <a:cs typeface="Corbel"/>
              </a:rPr>
              <a:t> </a:t>
            </a:r>
            <a:r>
              <a:rPr sz="900" spc="-15" dirty="0">
                <a:solidFill>
                  <a:srgbClr val="7E7E7E"/>
                </a:solidFill>
                <a:latin typeface="Corbel"/>
                <a:cs typeface="Corbel"/>
              </a:rPr>
              <a:t>ATTIVA:</a:t>
            </a:r>
            <a:endParaRPr sz="900">
              <a:latin typeface="Corbel"/>
              <a:cs typeface="Corbel"/>
            </a:endParaRPr>
          </a:p>
          <a:p>
            <a:pPr algn="ctr">
              <a:lnSpc>
                <a:spcPts val="1189"/>
              </a:lnSpc>
            </a:pPr>
            <a:r>
              <a:rPr sz="1050" b="1" dirty="0">
                <a:solidFill>
                  <a:srgbClr val="7E7E7E"/>
                </a:solidFill>
                <a:latin typeface="Corbel"/>
                <a:cs typeface="Corbel"/>
              </a:rPr>
              <a:t>E</a:t>
            </a:r>
            <a:r>
              <a:rPr sz="825" b="1" dirty="0">
                <a:solidFill>
                  <a:srgbClr val="7E7E7E"/>
                </a:solidFill>
                <a:latin typeface="Corbel"/>
                <a:cs typeface="Corbel"/>
              </a:rPr>
              <a:t>STINTORI</a:t>
            </a:r>
            <a:endParaRPr sz="825">
              <a:latin typeface="Corbel"/>
              <a:cs typeface="Corbel"/>
            </a:endParaRPr>
          </a:p>
        </p:txBody>
      </p:sp>
      <p:pic>
        <p:nvPicPr>
          <p:cNvPr id="33" name="Picture 36" descr="File:MinisteroInterno.svg">
            <a:extLst>
              <a:ext uri="{FF2B5EF4-FFF2-40B4-BE49-F238E27FC236}">
                <a16:creationId xmlns:a16="http://schemas.microsoft.com/office/drawing/2014/main" id="{C868EE04-F792-4BDB-A705-E58F77F8C3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 descr="File:Logo del Corpo Nazionale dei Vigili del Fuoco.svg - Wikipedia">
            <a:extLst>
              <a:ext uri="{FF2B5EF4-FFF2-40B4-BE49-F238E27FC236}">
                <a16:creationId xmlns:a16="http://schemas.microsoft.com/office/drawing/2014/main" id="{BCD39F26-91D5-4F64-92C5-7D67DA5DFE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35" name="CasellaDiTesto 34">
            <a:extLst>
              <a:ext uri="{FF2B5EF4-FFF2-40B4-BE49-F238E27FC236}">
                <a16:creationId xmlns:a16="http://schemas.microsoft.com/office/drawing/2014/main" id="{E88A114D-A196-4A8F-B7BA-52C355D7B1F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B19AFE99-6F41-2B4D-ECE4-B2672102FA0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9A51E156-4ABA-1AFC-7BE1-E0053B3EF26D}"/>
              </a:ext>
            </a:extLst>
          </p:cNvPr>
          <p:cNvSpPr/>
          <p:nvPr/>
        </p:nvSpPr>
        <p:spPr>
          <a:xfrm>
            <a:off x="0" y="6705600"/>
            <a:ext cx="230074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1°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24.04.2016</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8578" y="2618614"/>
            <a:ext cx="6552819" cy="2994659"/>
          </a:xfrm>
          <a:prstGeom prst="rect">
            <a:avLst/>
          </a:prstGeom>
          <a:blipFill>
            <a:blip r:embed="rId2" cstate="print"/>
            <a:stretch>
              <a:fillRect/>
            </a:stretch>
          </a:blipFill>
        </p:spPr>
        <p:txBody>
          <a:bodyPr wrap="square" lIns="0" tIns="0" rIns="0" bIns="0" rtlCol="0"/>
          <a:lstStyle/>
          <a:p>
            <a:endParaRPr sz="1350"/>
          </a:p>
        </p:txBody>
      </p:sp>
      <p:sp>
        <p:nvSpPr>
          <p:cNvPr id="21" name="object 21"/>
          <p:cNvSpPr txBox="1"/>
          <p:nvPr/>
        </p:nvSpPr>
        <p:spPr>
          <a:xfrm>
            <a:off x="132016" y="2727778"/>
            <a:ext cx="2116931" cy="295594"/>
          </a:xfrm>
          <a:prstGeom prst="rect">
            <a:avLst/>
          </a:prstGeom>
          <a:ln w="38100">
            <a:solidFill>
              <a:srgbClr val="7E7E7E"/>
            </a:solidFill>
          </a:ln>
        </p:spPr>
        <p:txBody>
          <a:bodyPr vert="horz" wrap="square" lIns="0" tIns="13335" rIns="0" bIns="0" rtlCol="0">
            <a:spAutoFit/>
          </a:bodyPr>
          <a:lstStyle/>
          <a:p>
            <a:pPr algn="ctr">
              <a:lnSpc>
                <a:spcPts val="1009"/>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89"/>
              </a:lnSpc>
            </a:pPr>
            <a:r>
              <a:rPr sz="1050" b="1" spc="4" dirty="0">
                <a:solidFill>
                  <a:srgbClr val="7E7E7E"/>
                </a:solidFill>
                <a:latin typeface="Corbel"/>
                <a:cs typeface="Corbel"/>
              </a:rPr>
              <a:t>G</a:t>
            </a:r>
            <a:r>
              <a:rPr sz="825" b="1" spc="4" dirty="0">
                <a:solidFill>
                  <a:srgbClr val="7E7E7E"/>
                </a:solidFill>
                <a:latin typeface="Corbel"/>
                <a:cs typeface="Corbel"/>
              </a:rPr>
              <a:t>AS</a:t>
            </a:r>
            <a:r>
              <a:rPr sz="825" b="1" spc="45" dirty="0">
                <a:solidFill>
                  <a:srgbClr val="7E7E7E"/>
                </a:solidFill>
                <a:latin typeface="Corbel"/>
                <a:cs typeface="Corbel"/>
              </a:rPr>
              <a:t> </a:t>
            </a:r>
            <a:r>
              <a:rPr sz="825" b="1" spc="4" dirty="0">
                <a:solidFill>
                  <a:srgbClr val="7E7E7E"/>
                </a:solidFill>
                <a:latin typeface="Corbel"/>
                <a:cs typeface="Corbel"/>
              </a:rPr>
              <a:t>MEDICALI</a:t>
            </a:r>
            <a:endParaRPr sz="825">
              <a:latin typeface="Corbel"/>
              <a:cs typeface="Corbel"/>
            </a:endParaRPr>
          </a:p>
        </p:txBody>
      </p:sp>
      <p:sp>
        <p:nvSpPr>
          <p:cNvPr id="22" name="object 22"/>
          <p:cNvSpPr txBox="1"/>
          <p:nvPr/>
        </p:nvSpPr>
        <p:spPr>
          <a:xfrm>
            <a:off x="132016" y="3120970"/>
            <a:ext cx="2116931" cy="295594"/>
          </a:xfrm>
          <a:prstGeom prst="rect">
            <a:avLst/>
          </a:prstGeom>
          <a:ln w="38100">
            <a:solidFill>
              <a:srgbClr val="7E7E7E"/>
            </a:solidFill>
          </a:ln>
        </p:spPr>
        <p:txBody>
          <a:bodyPr vert="horz" wrap="square" lIns="0" tIns="13335" rIns="0" bIns="0" rtlCol="0">
            <a:spAutoFit/>
          </a:bodyPr>
          <a:lstStyle/>
          <a:p>
            <a:pPr marL="373856">
              <a:lnSpc>
                <a:spcPts val="1009"/>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marL="391001">
              <a:lnSpc>
                <a:spcPts val="1189"/>
              </a:lnSpc>
            </a:pPr>
            <a:r>
              <a:rPr sz="1050" b="1" spc="4" dirty="0">
                <a:solidFill>
                  <a:srgbClr val="7E7E7E"/>
                </a:solidFill>
                <a:latin typeface="Corbel"/>
                <a:cs typeface="Corbel"/>
              </a:rPr>
              <a:t>D</a:t>
            </a:r>
            <a:r>
              <a:rPr sz="825" b="1" spc="4" dirty="0">
                <a:solidFill>
                  <a:srgbClr val="7E7E7E"/>
                </a:solidFill>
                <a:latin typeface="Corbel"/>
                <a:cs typeface="Corbel"/>
              </a:rPr>
              <a:t>EPOSITI DI</a:t>
            </a:r>
            <a:r>
              <a:rPr sz="825" b="1" spc="94" dirty="0">
                <a:solidFill>
                  <a:srgbClr val="7E7E7E"/>
                </a:solidFill>
                <a:latin typeface="Corbel"/>
                <a:cs typeface="Corbel"/>
              </a:rPr>
              <a:t> </a:t>
            </a:r>
            <a:r>
              <a:rPr sz="1050" b="1" spc="4" dirty="0">
                <a:solidFill>
                  <a:srgbClr val="7E7E7E"/>
                </a:solidFill>
                <a:latin typeface="Corbel"/>
                <a:cs typeface="Corbel"/>
              </a:rPr>
              <a:t>I</a:t>
            </a:r>
            <a:r>
              <a:rPr sz="825" b="1" spc="4" dirty="0">
                <a:solidFill>
                  <a:srgbClr val="7E7E7E"/>
                </a:solidFill>
                <a:latin typeface="Corbel"/>
                <a:cs typeface="Corbel"/>
              </a:rPr>
              <a:t>NFIAMMABILI</a:t>
            </a:r>
            <a:endParaRPr sz="825">
              <a:latin typeface="Corbel"/>
              <a:cs typeface="Corbel"/>
            </a:endParaRPr>
          </a:p>
        </p:txBody>
      </p:sp>
      <p:sp>
        <p:nvSpPr>
          <p:cNvPr id="23" name="object 23"/>
          <p:cNvSpPr txBox="1"/>
          <p:nvPr/>
        </p:nvSpPr>
        <p:spPr>
          <a:xfrm>
            <a:off x="132016" y="3530164"/>
            <a:ext cx="2116931" cy="295594"/>
          </a:xfrm>
          <a:prstGeom prst="rect">
            <a:avLst/>
          </a:prstGeom>
          <a:ln w="38100">
            <a:solidFill>
              <a:srgbClr val="7E7E7E"/>
            </a:solidFill>
          </a:ln>
        </p:spPr>
        <p:txBody>
          <a:bodyPr vert="horz" wrap="square" lIns="0" tIns="13335" rIns="0" bIns="0" rtlCol="0">
            <a:spAutoFit/>
          </a:bodyPr>
          <a:lstStyle/>
          <a:p>
            <a:pPr algn="ctr">
              <a:lnSpc>
                <a:spcPts val="1013"/>
              </a:lnSpc>
              <a:spcBef>
                <a:spcPts val="105"/>
              </a:spcBef>
            </a:pPr>
            <a:r>
              <a:rPr sz="900" dirty="0">
                <a:solidFill>
                  <a:srgbClr val="7E7E7E"/>
                </a:solidFill>
                <a:latin typeface="Corbel"/>
                <a:cs typeface="Corbel"/>
              </a:rPr>
              <a:t>AREE A RISCHIO</a:t>
            </a:r>
            <a:r>
              <a:rPr sz="900" spc="-79"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93"/>
              </a:lnSpc>
            </a:pPr>
            <a:r>
              <a:rPr sz="1050" b="1" spc="4" dirty="0">
                <a:solidFill>
                  <a:srgbClr val="7E7E7E"/>
                </a:solidFill>
                <a:latin typeface="Corbel"/>
                <a:cs typeface="Corbel"/>
              </a:rPr>
              <a:t>D</a:t>
            </a:r>
            <a:r>
              <a:rPr sz="825" b="1" spc="4" dirty="0">
                <a:solidFill>
                  <a:srgbClr val="7E7E7E"/>
                </a:solidFill>
                <a:latin typeface="Corbel"/>
                <a:cs typeface="Corbel"/>
              </a:rPr>
              <a:t>ISTRIBUZIONE GAS</a:t>
            </a:r>
            <a:r>
              <a:rPr sz="825" b="1" spc="19" dirty="0">
                <a:solidFill>
                  <a:srgbClr val="7E7E7E"/>
                </a:solidFill>
                <a:latin typeface="Corbel"/>
                <a:cs typeface="Corbel"/>
              </a:rPr>
              <a:t> </a:t>
            </a:r>
            <a:r>
              <a:rPr sz="1050" b="1" spc="4" dirty="0">
                <a:solidFill>
                  <a:srgbClr val="7E7E7E"/>
                </a:solidFill>
                <a:latin typeface="Corbel"/>
                <a:cs typeface="Corbel"/>
              </a:rPr>
              <a:t>C</a:t>
            </a:r>
            <a:r>
              <a:rPr sz="825" b="1" spc="4" dirty="0">
                <a:solidFill>
                  <a:srgbClr val="7E7E7E"/>
                </a:solidFill>
                <a:latin typeface="Corbel"/>
                <a:cs typeface="Corbel"/>
              </a:rPr>
              <a:t>OMBUSTIBILI</a:t>
            </a:r>
            <a:endParaRPr sz="825">
              <a:latin typeface="Corbel"/>
              <a:cs typeface="Corbel"/>
            </a:endParaRPr>
          </a:p>
        </p:txBody>
      </p:sp>
      <p:sp>
        <p:nvSpPr>
          <p:cNvPr id="24" name="object 24"/>
          <p:cNvSpPr txBox="1"/>
          <p:nvPr/>
        </p:nvSpPr>
        <p:spPr>
          <a:xfrm>
            <a:off x="132016" y="3939369"/>
            <a:ext cx="2116931" cy="296074"/>
          </a:xfrm>
          <a:prstGeom prst="rect">
            <a:avLst/>
          </a:prstGeom>
          <a:ln w="38100">
            <a:solidFill>
              <a:srgbClr val="7E7E7E"/>
            </a:solidFill>
          </a:ln>
        </p:spPr>
        <p:txBody>
          <a:bodyPr vert="horz" wrap="square" lIns="0" tIns="13811" rIns="0" bIns="0" rtlCol="0">
            <a:spAutoFit/>
          </a:bodyPr>
          <a:lstStyle/>
          <a:p>
            <a:pPr marL="373856">
              <a:lnSpc>
                <a:spcPts val="1009"/>
              </a:lnSpc>
              <a:spcBef>
                <a:spcPts val="109"/>
              </a:spcBef>
            </a:pPr>
            <a:r>
              <a:rPr sz="900" dirty="0">
                <a:solidFill>
                  <a:srgbClr val="7E7E7E"/>
                </a:solidFill>
                <a:latin typeface="Corbel"/>
                <a:cs typeface="Corbel"/>
              </a:rPr>
              <a:t>AREE A RISCHIO</a:t>
            </a:r>
            <a:r>
              <a:rPr sz="900" spc="-116"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marL="360998">
              <a:lnSpc>
                <a:spcPts val="1189"/>
              </a:lnSpc>
            </a:pPr>
            <a:r>
              <a:rPr sz="1050" b="1" dirty="0">
                <a:solidFill>
                  <a:srgbClr val="7E7E7E"/>
                </a:solidFill>
                <a:latin typeface="Corbel"/>
                <a:cs typeface="Corbel"/>
              </a:rPr>
              <a:t>I</a:t>
            </a:r>
            <a:r>
              <a:rPr sz="825" b="1" dirty="0">
                <a:solidFill>
                  <a:srgbClr val="7E7E7E"/>
                </a:solidFill>
                <a:latin typeface="Corbel"/>
                <a:cs typeface="Corbel"/>
              </a:rPr>
              <a:t>MPIANTI</a:t>
            </a:r>
            <a:r>
              <a:rPr sz="825" b="1" spc="-15" dirty="0">
                <a:solidFill>
                  <a:srgbClr val="7E7E7E"/>
                </a:solidFill>
                <a:latin typeface="Corbel"/>
                <a:cs typeface="Corbel"/>
              </a:rPr>
              <a:t> </a:t>
            </a:r>
            <a:r>
              <a:rPr sz="1050" b="1" dirty="0">
                <a:solidFill>
                  <a:srgbClr val="7E7E7E"/>
                </a:solidFill>
                <a:latin typeface="Corbel"/>
                <a:cs typeface="Corbel"/>
              </a:rPr>
              <a:t>C</a:t>
            </a:r>
            <a:r>
              <a:rPr sz="825" b="1" dirty="0">
                <a:solidFill>
                  <a:srgbClr val="7E7E7E"/>
                </a:solidFill>
                <a:latin typeface="Corbel"/>
                <a:cs typeface="Corbel"/>
              </a:rPr>
              <a:t>LIMATIZZAZIONE</a:t>
            </a:r>
            <a:endParaRPr sz="825">
              <a:latin typeface="Corbel"/>
              <a:cs typeface="Corbel"/>
            </a:endParaRPr>
          </a:p>
        </p:txBody>
      </p:sp>
      <p:sp>
        <p:nvSpPr>
          <p:cNvPr id="25" name="object 25"/>
          <p:cNvSpPr txBox="1"/>
          <p:nvPr/>
        </p:nvSpPr>
        <p:spPr>
          <a:xfrm>
            <a:off x="132016" y="4361125"/>
            <a:ext cx="2116931" cy="295594"/>
          </a:xfrm>
          <a:prstGeom prst="rect">
            <a:avLst/>
          </a:prstGeom>
          <a:ln w="38100">
            <a:solidFill>
              <a:srgbClr val="7E7E7E"/>
            </a:solidFill>
          </a:ln>
        </p:spPr>
        <p:txBody>
          <a:bodyPr vert="horz" wrap="square" lIns="0" tIns="13335" rIns="0" bIns="0" rtlCol="0">
            <a:spAutoFit/>
          </a:bodyPr>
          <a:lstStyle/>
          <a:p>
            <a:pPr algn="ctr">
              <a:lnSpc>
                <a:spcPts val="1013"/>
              </a:lnSpc>
              <a:spcBef>
                <a:spcPts val="105"/>
              </a:spcBef>
            </a:pPr>
            <a:r>
              <a:rPr sz="900" spc="-4" dirty="0">
                <a:solidFill>
                  <a:srgbClr val="7E7E7E"/>
                </a:solidFill>
                <a:latin typeface="Corbel"/>
                <a:cs typeface="Corbel"/>
              </a:rPr>
              <a:t>AREE </a:t>
            </a:r>
            <a:r>
              <a:rPr sz="900" dirty="0">
                <a:solidFill>
                  <a:srgbClr val="7E7E7E"/>
                </a:solidFill>
                <a:latin typeface="Corbel"/>
                <a:cs typeface="Corbel"/>
              </a:rPr>
              <a:t>A </a:t>
            </a:r>
            <a:r>
              <a:rPr sz="900" spc="-4" dirty="0">
                <a:solidFill>
                  <a:srgbClr val="7E7E7E"/>
                </a:solidFill>
                <a:latin typeface="Corbel"/>
                <a:cs typeface="Corbel"/>
              </a:rPr>
              <a:t>RISCHIO</a:t>
            </a:r>
            <a:r>
              <a:rPr sz="900" spc="-75" dirty="0">
                <a:solidFill>
                  <a:srgbClr val="7E7E7E"/>
                </a:solidFill>
                <a:latin typeface="Corbel"/>
                <a:cs typeface="Corbel"/>
              </a:rPr>
              <a:t> </a:t>
            </a:r>
            <a:r>
              <a:rPr sz="900" spc="-4" dirty="0">
                <a:solidFill>
                  <a:srgbClr val="7E7E7E"/>
                </a:solidFill>
                <a:latin typeface="Corbel"/>
                <a:cs typeface="Corbel"/>
              </a:rPr>
              <a:t>SPECIFICO:</a:t>
            </a:r>
            <a:endParaRPr sz="900">
              <a:latin typeface="Corbel"/>
              <a:cs typeface="Corbel"/>
            </a:endParaRPr>
          </a:p>
          <a:p>
            <a:pPr algn="ctr">
              <a:lnSpc>
                <a:spcPts val="1193"/>
              </a:lnSpc>
            </a:pPr>
            <a:r>
              <a:rPr sz="1050" b="1" dirty="0">
                <a:solidFill>
                  <a:srgbClr val="7E7E7E"/>
                </a:solidFill>
                <a:latin typeface="Corbel"/>
                <a:cs typeface="Corbel"/>
              </a:rPr>
              <a:t>I</a:t>
            </a:r>
            <a:r>
              <a:rPr sz="825" b="1" dirty="0">
                <a:solidFill>
                  <a:srgbClr val="7E7E7E"/>
                </a:solidFill>
                <a:latin typeface="Corbel"/>
                <a:cs typeface="Corbel"/>
              </a:rPr>
              <a:t>MPIANTI </a:t>
            </a:r>
            <a:r>
              <a:rPr sz="1050" b="1" spc="4" dirty="0">
                <a:solidFill>
                  <a:srgbClr val="7E7E7E"/>
                </a:solidFill>
                <a:latin typeface="Corbel"/>
                <a:cs typeface="Corbel"/>
              </a:rPr>
              <a:t>E</a:t>
            </a:r>
            <a:r>
              <a:rPr sz="825" b="1" spc="4" dirty="0">
                <a:solidFill>
                  <a:srgbClr val="7E7E7E"/>
                </a:solidFill>
                <a:latin typeface="Corbel"/>
                <a:cs typeface="Corbel"/>
              </a:rPr>
              <a:t>LETTRICI E </a:t>
            </a:r>
            <a:r>
              <a:rPr sz="1050" b="1" dirty="0">
                <a:solidFill>
                  <a:srgbClr val="7E7E7E"/>
                </a:solidFill>
                <a:latin typeface="Corbel"/>
                <a:cs typeface="Corbel"/>
              </a:rPr>
              <a:t>I</a:t>
            </a:r>
            <a:r>
              <a:rPr sz="825" b="1" dirty="0">
                <a:solidFill>
                  <a:srgbClr val="7E7E7E"/>
                </a:solidFill>
                <a:latin typeface="Corbel"/>
                <a:cs typeface="Corbel"/>
              </a:rPr>
              <a:t>LL</a:t>
            </a:r>
            <a:r>
              <a:rPr sz="1050" b="1" dirty="0">
                <a:solidFill>
                  <a:srgbClr val="7E7E7E"/>
                </a:solidFill>
                <a:latin typeface="Corbel"/>
                <a:cs typeface="Corbel"/>
              </a:rPr>
              <a:t>.</a:t>
            </a:r>
            <a:r>
              <a:rPr sz="1050" b="1" spc="120" dirty="0">
                <a:solidFill>
                  <a:srgbClr val="7E7E7E"/>
                </a:solidFill>
                <a:latin typeface="Corbel"/>
                <a:cs typeface="Corbel"/>
              </a:rPr>
              <a:t> </a:t>
            </a:r>
            <a:r>
              <a:rPr sz="1050" b="1" spc="4" dirty="0">
                <a:solidFill>
                  <a:srgbClr val="7E7E7E"/>
                </a:solidFill>
                <a:latin typeface="Corbel"/>
                <a:cs typeface="Corbel"/>
              </a:rPr>
              <a:t>S</a:t>
            </a:r>
            <a:r>
              <a:rPr sz="825" b="1" spc="4" dirty="0">
                <a:solidFill>
                  <a:srgbClr val="7E7E7E"/>
                </a:solidFill>
                <a:latin typeface="Corbel"/>
                <a:cs typeface="Corbel"/>
              </a:rPr>
              <a:t>ICUREZZA</a:t>
            </a:r>
            <a:endParaRPr sz="825">
              <a:latin typeface="Corbel"/>
              <a:cs typeface="Corbel"/>
            </a:endParaRPr>
          </a:p>
        </p:txBody>
      </p:sp>
      <p:sp>
        <p:nvSpPr>
          <p:cNvPr id="26" name="object 26"/>
          <p:cNvSpPr txBox="1"/>
          <p:nvPr/>
        </p:nvSpPr>
        <p:spPr>
          <a:xfrm>
            <a:off x="132016" y="5173789"/>
            <a:ext cx="2116931" cy="440216"/>
          </a:xfrm>
          <a:prstGeom prst="rect">
            <a:avLst/>
          </a:prstGeom>
          <a:ln w="38100">
            <a:solidFill>
              <a:srgbClr val="FF0000"/>
            </a:solidFill>
          </a:ln>
        </p:spPr>
        <p:txBody>
          <a:bodyPr vert="horz" wrap="square" lIns="0" tIns="29051" rIns="0" bIns="0" rtlCol="0">
            <a:spAutoFit/>
          </a:bodyPr>
          <a:lstStyle/>
          <a:p>
            <a:pPr marL="100489" marR="95250" indent="-2381" algn="ctr">
              <a:lnSpc>
                <a:spcPct val="89300"/>
              </a:lnSpc>
              <a:spcBef>
                <a:spcPts val="229"/>
              </a:spcBef>
            </a:pPr>
            <a:r>
              <a:rPr sz="900" spc="-4" dirty="0">
                <a:solidFill>
                  <a:srgbClr val="404040"/>
                </a:solidFill>
                <a:latin typeface="Corbel"/>
                <a:cs typeface="Corbel"/>
              </a:rPr>
              <a:t>GESTIONE DELLA SICUREZZA:  </a:t>
            </a:r>
            <a:r>
              <a:rPr sz="1050" b="1" spc="4" dirty="0">
                <a:solidFill>
                  <a:srgbClr val="FF0000"/>
                </a:solidFill>
                <a:latin typeface="Corbel"/>
                <a:cs typeface="Corbel"/>
              </a:rPr>
              <a:t>P</a:t>
            </a:r>
            <a:r>
              <a:rPr sz="825" b="1" spc="4" dirty="0">
                <a:solidFill>
                  <a:srgbClr val="FF0000"/>
                </a:solidFill>
                <a:latin typeface="Corbel"/>
                <a:cs typeface="Corbel"/>
              </a:rPr>
              <a:t>ROCEDURE </a:t>
            </a:r>
            <a:r>
              <a:rPr sz="1050" b="1" dirty="0">
                <a:solidFill>
                  <a:srgbClr val="FF0000"/>
                </a:solidFill>
                <a:latin typeface="Corbel"/>
                <a:cs typeface="Corbel"/>
              </a:rPr>
              <a:t>– </a:t>
            </a:r>
            <a:r>
              <a:rPr sz="1050" b="1" spc="4" dirty="0">
                <a:solidFill>
                  <a:srgbClr val="FF0000"/>
                </a:solidFill>
                <a:latin typeface="Corbel"/>
                <a:cs typeface="Corbel"/>
              </a:rPr>
              <a:t>F</a:t>
            </a:r>
            <a:r>
              <a:rPr sz="825" b="1" spc="4" dirty="0">
                <a:solidFill>
                  <a:srgbClr val="FF0000"/>
                </a:solidFill>
                <a:latin typeface="Corbel"/>
                <a:cs typeface="Corbel"/>
              </a:rPr>
              <a:t>ORMAZ</a:t>
            </a:r>
            <a:r>
              <a:rPr sz="1050" b="1" spc="4" dirty="0">
                <a:solidFill>
                  <a:srgbClr val="FF0000"/>
                </a:solidFill>
                <a:latin typeface="Corbel"/>
                <a:cs typeface="Corbel"/>
              </a:rPr>
              <a:t>. </a:t>
            </a:r>
            <a:r>
              <a:rPr sz="1050" b="1" dirty="0">
                <a:solidFill>
                  <a:srgbClr val="FF0000"/>
                </a:solidFill>
                <a:latin typeface="Corbel"/>
                <a:cs typeface="Corbel"/>
              </a:rPr>
              <a:t>– I</a:t>
            </a:r>
            <a:r>
              <a:rPr sz="825" b="1" dirty="0">
                <a:solidFill>
                  <a:srgbClr val="FF0000"/>
                </a:solidFill>
                <a:latin typeface="Corbel"/>
                <a:cs typeface="Corbel"/>
              </a:rPr>
              <a:t>NFORMAZ</a:t>
            </a:r>
            <a:r>
              <a:rPr sz="1050" b="1" dirty="0">
                <a:solidFill>
                  <a:srgbClr val="FF0000"/>
                </a:solidFill>
                <a:latin typeface="Corbel"/>
                <a:cs typeface="Corbel"/>
              </a:rPr>
              <a:t>.  </a:t>
            </a:r>
            <a:r>
              <a:rPr sz="825" b="1" spc="4" dirty="0">
                <a:solidFill>
                  <a:srgbClr val="FF0000"/>
                </a:solidFill>
                <a:latin typeface="Corbel"/>
                <a:cs typeface="Corbel"/>
              </a:rPr>
              <a:t>SEGNALETICA </a:t>
            </a:r>
            <a:r>
              <a:rPr sz="825" b="1" spc="8" dirty="0">
                <a:solidFill>
                  <a:srgbClr val="FF0000"/>
                </a:solidFill>
                <a:latin typeface="Corbel"/>
                <a:cs typeface="Corbel"/>
              </a:rPr>
              <a:t>ED</a:t>
            </a:r>
            <a:r>
              <a:rPr sz="825" b="1" spc="90" dirty="0">
                <a:solidFill>
                  <a:srgbClr val="FF0000"/>
                </a:solidFill>
                <a:latin typeface="Corbel"/>
                <a:cs typeface="Corbel"/>
              </a:rPr>
              <a:t> </a:t>
            </a:r>
            <a:r>
              <a:rPr sz="1050" b="1" dirty="0">
                <a:solidFill>
                  <a:srgbClr val="FF0000"/>
                </a:solidFill>
                <a:latin typeface="Corbel"/>
                <a:cs typeface="Corbel"/>
              </a:rPr>
              <a:t>I</a:t>
            </a:r>
            <a:r>
              <a:rPr sz="825" b="1" dirty="0">
                <a:solidFill>
                  <a:srgbClr val="FF0000"/>
                </a:solidFill>
                <a:latin typeface="Corbel"/>
                <a:cs typeface="Corbel"/>
              </a:rPr>
              <a:t>STRUZIONI</a:t>
            </a:r>
            <a:endParaRPr sz="825">
              <a:latin typeface="Corbel"/>
              <a:cs typeface="Corbel"/>
            </a:endParaRPr>
          </a:p>
        </p:txBody>
      </p:sp>
      <p:sp>
        <p:nvSpPr>
          <p:cNvPr id="27" name="object 27"/>
          <p:cNvSpPr txBox="1"/>
          <p:nvPr/>
        </p:nvSpPr>
        <p:spPr>
          <a:xfrm>
            <a:off x="132016" y="4770320"/>
            <a:ext cx="2116931" cy="296074"/>
          </a:xfrm>
          <a:prstGeom prst="rect">
            <a:avLst/>
          </a:prstGeom>
          <a:ln w="38100">
            <a:solidFill>
              <a:srgbClr val="7E7E7E"/>
            </a:solidFill>
          </a:ln>
        </p:spPr>
        <p:txBody>
          <a:bodyPr vert="horz" wrap="square" lIns="0" tIns="13811" rIns="0" bIns="0" rtlCol="0">
            <a:spAutoFit/>
          </a:bodyPr>
          <a:lstStyle/>
          <a:p>
            <a:pPr algn="ctr">
              <a:lnSpc>
                <a:spcPts val="1009"/>
              </a:lnSpc>
              <a:spcBef>
                <a:spcPts val="109"/>
              </a:spcBef>
            </a:pPr>
            <a:r>
              <a:rPr sz="900" spc="-4" dirty="0">
                <a:solidFill>
                  <a:srgbClr val="7E7E7E"/>
                </a:solidFill>
                <a:latin typeface="Corbel"/>
                <a:cs typeface="Corbel"/>
              </a:rPr>
              <a:t>PROTEZIONE</a:t>
            </a:r>
            <a:r>
              <a:rPr sz="900" spc="-60" dirty="0">
                <a:solidFill>
                  <a:srgbClr val="7E7E7E"/>
                </a:solidFill>
                <a:latin typeface="Corbel"/>
                <a:cs typeface="Corbel"/>
              </a:rPr>
              <a:t> </a:t>
            </a:r>
            <a:r>
              <a:rPr sz="900" spc="-15" dirty="0">
                <a:solidFill>
                  <a:srgbClr val="7E7E7E"/>
                </a:solidFill>
                <a:latin typeface="Corbel"/>
                <a:cs typeface="Corbel"/>
              </a:rPr>
              <a:t>ATTIVA:</a:t>
            </a:r>
            <a:endParaRPr sz="900">
              <a:latin typeface="Corbel"/>
              <a:cs typeface="Corbel"/>
            </a:endParaRPr>
          </a:p>
          <a:p>
            <a:pPr algn="ctr">
              <a:lnSpc>
                <a:spcPts val="1189"/>
              </a:lnSpc>
            </a:pPr>
            <a:r>
              <a:rPr sz="1050" b="1" dirty="0">
                <a:solidFill>
                  <a:srgbClr val="7E7E7E"/>
                </a:solidFill>
                <a:latin typeface="Corbel"/>
                <a:cs typeface="Corbel"/>
              </a:rPr>
              <a:t>E</a:t>
            </a:r>
            <a:r>
              <a:rPr sz="825" b="1" dirty="0">
                <a:solidFill>
                  <a:srgbClr val="7E7E7E"/>
                </a:solidFill>
                <a:latin typeface="Corbel"/>
                <a:cs typeface="Corbel"/>
              </a:rPr>
              <a:t>STINTORI</a:t>
            </a:r>
            <a:endParaRPr sz="825">
              <a:latin typeface="Corbel"/>
              <a:cs typeface="Corbel"/>
            </a:endParaRPr>
          </a:p>
        </p:txBody>
      </p:sp>
      <p:pic>
        <p:nvPicPr>
          <p:cNvPr id="32" name="Picture 36" descr="File:MinisteroInterno.svg">
            <a:extLst>
              <a:ext uri="{FF2B5EF4-FFF2-40B4-BE49-F238E27FC236}">
                <a16:creationId xmlns:a16="http://schemas.microsoft.com/office/drawing/2014/main" id="{0CFCDD1D-89B9-446B-81CF-6747026AFD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2" descr="File:Logo del Corpo Nazionale dei Vigili del Fuoco.svg - Wikipedia">
            <a:extLst>
              <a:ext uri="{FF2B5EF4-FFF2-40B4-BE49-F238E27FC236}">
                <a16:creationId xmlns:a16="http://schemas.microsoft.com/office/drawing/2014/main" id="{9653C668-2A50-49D8-A51D-47D5DD00745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34" name="CasellaDiTesto 33">
            <a:extLst>
              <a:ext uri="{FF2B5EF4-FFF2-40B4-BE49-F238E27FC236}">
                <a16:creationId xmlns:a16="http://schemas.microsoft.com/office/drawing/2014/main" id="{89393E4B-8A71-49E6-A182-F6A0B27D944F}"/>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A1CFC5B1-0D31-20ED-888F-0F0748512073}"/>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0322F1D3-6DA9-0AD1-9310-DC58989C98EC}"/>
              </a:ext>
            </a:extLst>
          </p:cNvPr>
          <p:cNvSpPr/>
          <p:nvPr/>
        </p:nvSpPr>
        <p:spPr>
          <a:xfrm>
            <a:off x="0" y="6705600"/>
            <a:ext cx="235974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1333119" y="2962217"/>
            <a:ext cx="3615690" cy="2592228"/>
          </a:xfrm>
          <a:custGeom>
            <a:avLst/>
            <a:gdLst/>
            <a:ahLst/>
            <a:cxnLst/>
            <a:rect l="l" t="t" r="r" b="b"/>
            <a:pathLst>
              <a:path w="4820920" h="3456304">
                <a:moveTo>
                  <a:pt x="0" y="3456051"/>
                </a:moveTo>
                <a:lnTo>
                  <a:pt x="4820920" y="3456051"/>
                </a:lnTo>
                <a:lnTo>
                  <a:pt x="4820920" y="0"/>
                </a:lnTo>
                <a:lnTo>
                  <a:pt x="0" y="0"/>
                </a:lnTo>
                <a:lnTo>
                  <a:pt x="0" y="3456051"/>
                </a:lnTo>
                <a:close/>
              </a:path>
            </a:pathLst>
          </a:custGeom>
          <a:solidFill>
            <a:srgbClr val="CED0D6"/>
          </a:solidFill>
        </p:spPr>
        <p:txBody>
          <a:bodyPr wrap="square" lIns="0" tIns="0" rIns="0" bIns="0" rtlCol="0"/>
          <a:lstStyle/>
          <a:p>
            <a:endParaRPr sz="1350"/>
          </a:p>
        </p:txBody>
      </p:sp>
      <p:graphicFrame>
        <p:nvGraphicFramePr>
          <p:cNvPr id="21" name="object 21"/>
          <p:cNvGraphicFramePr>
            <a:graphicFrameLocks noGrp="1"/>
          </p:cNvGraphicFramePr>
          <p:nvPr/>
        </p:nvGraphicFramePr>
        <p:xfrm>
          <a:off x="86256" y="2748820"/>
          <a:ext cx="8863965" cy="2800674"/>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615690">
                  <a:extLst>
                    <a:ext uri="{9D8B030D-6E8A-4147-A177-3AD203B41FA5}">
                      <a16:colId xmlns:a16="http://schemas.microsoft.com/office/drawing/2014/main" val="20001"/>
                    </a:ext>
                  </a:extLst>
                </a:gridCol>
                <a:gridCol w="4006215">
                  <a:extLst>
                    <a:ext uri="{9D8B030D-6E8A-4147-A177-3AD203B41FA5}">
                      <a16:colId xmlns:a16="http://schemas.microsoft.com/office/drawing/2014/main" val="20002"/>
                    </a:ext>
                  </a:extLst>
                </a:gridCol>
              </a:tblGrid>
              <a:tr h="208598">
                <a:tc>
                  <a:txBody>
                    <a:bodyPr/>
                    <a:lstStyle/>
                    <a:p>
                      <a:pPr marL="267970">
                        <a:lnSpc>
                          <a:spcPct val="100000"/>
                        </a:lnSpc>
                        <a:spcBef>
                          <a:spcPts val="145"/>
                        </a:spcBef>
                      </a:pPr>
                      <a:r>
                        <a:rPr sz="1100" b="1" spc="5" dirty="0">
                          <a:solidFill>
                            <a:srgbClr val="FFFFFF"/>
                          </a:solidFill>
                          <a:latin typeface="Arial"/>
                          <a:cs typeface="Arial"/>
                        </a:rPr>
                        <a:t>2</a:t>
                      </a:r>
                      <a:r>
                        <a:rPr sz="1000" b="1" spc="7" baseline="24691" dirty="0">
                          <a:solidFill>
                            <a:srgbClr val="FFFFFF"/>
                          </a:solidFill>
                          <a:latin typeface="Arial"/>
                          <a:cs typeface="Arial"/>
                        </a:rPr>
                        <a:t>a</a:t>
                      </a:r>
                      <a:r>
                        <a:rPr sz="1000" b="1" spc="187" baseline="24691" dirty="0">
                          <a:solidFill>
                            <a:srgbClr val="FFFFFF"/>
                          </a:solidFill>
                          <a:latin typeface="Arial"/>
                          <a:cs typeface="Arial"/>
                        </a:rPr>
                        <a:t> </a:t>
                      </a:r>
                      <a:r>
                        <a:rPr sz="1100" b="1" spc="-5" dirty="0">
                          <a:solidFill>
                            <a:srgbClr val="FFFFFF"/>
                          </a:solidFill>
                          <a:latin typeface="Corbel"/>
                          <a:cs typeface="Corbel"/>
                        </a:rPr>
                        <a:t>SCADENZA</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334135">
                        <a:lnSpc>
                          <a:spcPct val="100000"/>
                        </a:lnSpc>
                        <a:spcBef>
                          <a:spcPts val="145"/>
                        </a:spcBef>
                      </a:pPr>
                      <a:r>
                        <a:rPr sz="1100" b="1" spc="-5" dirty="0">
                          <a:solidFill>
                            <a:srgbClr val="FFFFFF"/>
                          </a:solidFill>
                          <a:latin typeface="Corbel"/>
                          <a:cs typeface="Corbel"/>
                        </a:rPr>
                        <a:t>ADEMPIMENTO</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270" marR="3175" algn="ctr">
                        <a:lnSpc>
                          <a:spcPct val="100000"/>
                        </a:lnSpc>
                        <a:spcBef>
                          <a:spcPts val="145"/>
                        </a:spcBef>
                      </a:pPr>
                      <a:r>
                        <a:rPr sz="1100" b="1" spc="-10" dirty="0">
                          <a:solidFill>
                            <a:srgbClr val="FFFFFF"/>
                          </a:solidFill>
                          <a:latin typeface="Corbel"/>
                          <a:cs typeface="Corbel"/>
                        </a:rPr>
                        <a:t>NOTE</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extLst>
                  <a:ext uri="{0D108BD9-81ED-4DB2-BD59-A6C34878D82A}">
                    <a16:rowId xmlns:a16="http://schemas.microsoft.com/office/drawing/2014/main" val="10000"/>
                  </a:ext>
                </a:extLst>
              </a:tr>
              <a:tr h="2592076">
                <a:tc>
                  <a:txBody>
                    <a:bodyPr/>
                    <a:lstStyle/>
                    <a:p>
                      <a:pPr algn="ctr">
                        <a:lnSpc>
                          <a:spcPts val="1630"/>
                        </a:lnSpc>
                      </a:pPr>
                      <a:r>
                        <a:rPr sz="1100" b="1" spc="-5" dirty="0">
                          <a:solidFill>
                            <a:srgbClr val="FFFFFF"/>
                          </a:solidFill>
                          <a:latin typeface="Corbel"/>
                          <a:cs typeface="Corbel"/>
                        </a:rPr>
                        <a:t>24/04/2019</a:t>
                      </a:r>
                      <a:endParaRPr sz="1100">
                        <a:latin typeface="Corbel"/>
                        <a:cs typeface="Corbel"/>
                      </a:endParaRPr>
                    </a:p>
                    <a:p>
                      <a:pPr marL="67310" marR="14604" algn="ctr">
                        <a:lnSpc>
                          <a:spcPct val="111000"/>
                        </a:lnSpc>
                        <a:spcBef>
                          <a:spcPts val="605"/>
                        </a:spcBef>
                      </a:pPr>
                      <a:r>
                        <a:rPr sz="900" b="1" spc="-5" dirty="0">
                          <a:solidFill>
                            <a:srgbClr val="FFFFFF"/>
                          </a:solidFill>
                          <a:latin typeface="Corbel"/>
                          <a:cs typeface="Corbel"/>
                        </a:rPr>
                        <a:t>(art. </a:t>
                      </a:r>
                      <a:r>
                        <a:rPr sz="900" b="1" dirty="0">
                          <a:solidFill>
                            <a:srgbClr val="FFFFFF"/>
                          </a:solidFill>
                          <a:latin typeface="Corbel"/>
                          <a:cs typeface="Corbel"/>
                        </a:rPr>
                        <a:t>2, </a:t>
                      </a:r>
                      <a:r>
                        <a:rPr sz="900" b="1" spc="-5" dirty="0">
                          <a:solidFill>
                            <a:srgbClr val="FFFFFF"/>
                          </a:solidFill>
                          <a:latin typeface="Corbel"/>
                          <a:cs typeface="Corbel"/>
                        </a:rPr>
                        <a:t>comma 1, lett</a:t>
                      </a:r>
                      <a:r>
                        <a:rPr sz="900" b="1" spc="-80" dirty="0">
                          <a:solidFill>
                            <a:srgbClr val="FFFFFF"/>
                          </a:solidFill>
                          <a:latin typeface="Corbel"/>
                          <a:cs typeface="Corbel"/>
                        </a:rPr>
                        <a:t> </a:t>
                      </a:r>
                      <a:r>
                        <a:rPr sz="900" b="1" dirty="0">
                          <a:solidFill>
                            <a:srgbClr val="FFFFFF"/>
                          </a:solidFill>
                          <a:latin typeface="Corbel"/>
                          <a:cs typeface="Corbel"/>
                        </a:rPr>
                        <a:t>c),  del </a:t>
                      </a:r>
                      <a:r>
                        <a:rPr sz="900" b="1" spc="-10" dirty="0">
                          <a:solidFill>
                            <a:srgbClr val="FFFFFF"/>
                          </a:solidFill>
                          <a:latin typeface="Corbel"/>
                          <a:cs typeface="Corbel"/>
                        </a:rPr>
                        <a:t>D.M.</a:t>
                      </a:r>
                      <a:r>
                        <a:rPr sz="900" b="1" spc="-35" dirty="0">
                          <a:solidFill>
                            <a:srgbClr val="FFFFFF"/>
                          </a:solidFill>
                          <a:latin typeface="Corbel"/>
                          <a:cs typeface="Corbel"/>
                        </a:rPr>
                        <a:t> </a:t>
                      </a:r>
                      <a:r>
                        <a:rPr sz="900" b="1" spc="-10" dirty="0">
                          <a:solidFill>
                            <a:srgbClr val="FFFFFF"/>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9527A"/>
                    </a:solidFill>
                  </a:tcPr>
                </a:tc>
                <a:tc>
                  <a:txBody>
                    <a:bodyPr/>
                    <a:lstStyle/>
                    <a:p>
                      <a:pPr>
                        <a:lnSpc>
                          <a:spcPts val="1375"/>
                        </a:lnSpc>
                      </a:pPr>
                      <a:r>
                        <a:rPr sz="900" b="1" spc="-5" dirty="0">
                          <a:solidFill>
                            <a:srgbClr val="FF0000"/>
                          </a:solidFill>
                          <a:latin typeface="Corbel"/>
                          <a:cs typeface="Corbel"/>
                        </a:rPr>
                        <a:t>Presentazione della </a:t>
                      </a:r>
                      <a:r>
                        <a:rPr sz="900" b="1" spc="-10" dirty="0">
                          <a:solidFill>
                            <a:srgbClr val="FF0000"/>
                          </a:solidFill>
                          <a:latin typeface="Corbel"/>
                          <a:cs typeface="Corbel"/>
                        </a:rPr>
                        <a:t>Segnalazione </a:t>
                      </a:r>
                      <a:r>
                        <a:rPr sz="900" b="1" spc="-5" dirty="0">
                          <a:solidFill>
                            <a:srgbClr val="FF0000"/>
                          </a:solidFill>
                          <a:latin typeface="Corbel"/>
                          <a:cs typeface="Corbel"/>
                        </a:rPr>
                        <a:t>certificata </a:t>
                      </a:r>
                      <a:r>
                        <a:rPr sz="900" b="1" dirty="0">
                          <a:solidFill>
                            <a:srgbClr val="FF0000"/>
                          </a:solidFill>
                          <a:latin typeface="Corbel"/>
                          <a:cs typeface="Corbel"/>
                        </a:rPr>
                        <a:t>di </a:t>
                      </a:r>
                      <a:r>
                        <a:rPr sz="900" b="1" spc="-5" dirty="0">
                          <a:solidFill>
                            <a:srgbClr val="FF0000"/>
                          </a:solidFill>
                          <a:latin typeface="Corbel"/>
                          <a:cs typeface="Corbel"/>
                        </a:rPr>
                        <a:t>inizio attività (SCIA)</a:t>
                      </a:r>
                      <a:r>
                        <a:rPr sz="900" b="1" spc="-10" dirty="0">
                          <a:solidFill>
                            <a:srgbClr val="FF0000"/>
                          </a:solidFill>
                          <a:latin typeface="Corbel"/>
                          <a:cs typeface="Corbel"/>
                        </a:rPr>
                        <a:t> </a:t>
                      </a:r>
                      <a:r>
                        <a:rPr sz="900" dirty="0">
                          <a:solidFill>
                            <a:srgbClr val="404040"/>
                          </a:solidFill>
                          <a:latin typeface="Corbel"/>
                          <a:cs typeface="Corbel"/>
                        </a:rPr>
                        <a:t>ai</a:t>
                      </a:r>
                      <a:endParaRPr sz="900">
                        <a:latin typeface="Corbel"/>
                        <a:cs typeface="Corbel"/>
                      </a:endParaRPr>
                    </a:p>
                    <a:p>
                      <a:pPr marR="546100">
                        <a:lnSpc>
                          <a:spcPct val="100000"/>
                        </a:lnSpc>
                      </a:pPr>
                      <a:r>
                        <a:rPr sz="900" spc="-5" dirty="0">
                          <a:solidFill>
                            <a:srgbClr val="404040"/>
                          </a:solidFill>
                          <a:latin typeface="Corbel"/>
                          <a:cs typeface="Corbel"/>
                        </a:rPr>
                        <a:t>sensi dell’art. </a:t>
                      </a:r>
                      <a:r>
                        <a:rPr sz="900" dirty="0">
                          <a:solidFill>
                            <a:srgbClr val="404040"/>
                          </a:solidFill>
                          <a:latin typeface="Corbel"/>
                          <a:cs typeface="Corbel"/>
                        </a:rPr>
                        <a:t>4 del </a:t>
                      </a:r>
                      <a:r>
                        <a:rPr sz="900" spc="-35" dirty="0">
                          <a:solidFill>
                            <a:srgbClr val="404040"/>
                          </a:solidFill>
                          <a:latin typeface="Corbel"/>
                          <a:cs typeface="Corbel"/>
                        </a:rPr>
                        <a:t>D.P.R. </a:t>
                      </a:r>
                      <a:r>
                        <a:rPr sz="900" spc="-10" dirty="0">
                          <a:solidFill>
                            <a:srgbClr val="404040"/>
                          </a:solidFill>
                          <a:latin typeface="Corbel"/>
                          <a:cs typeface="Corbel"/>
                        </a:rPr>
                        <a:t>151/2011, </a:t>
                      </a:r>
                      <a:r>
                        <a:rPr sz="900" dirty="0">
                          <a:solidFill>
                            <a:srgbClr val="404040"/>
                          </a:solidFill>
                          <a:latin typeface="Corbel"/>
                          <a:cs typeface="Corbel"/>
                        </a:rPr>
                        <a:t>attestante il </a:t>
                      </a:r>
                      <a:r>
                        <a:rPr sz="900" spc="-5" dirty="0">
                          <a:solidFill>
                            <a:srgbClr val="404040"/>
                          </a:solidFill>
                          <a:latin typeface="Corbel"/>
                          <a:cs typeface="Corbel"/>
                        </a:rPr>
                        <a:t>rispetto </a:t>
                      </a:r>
                      <a:r>
                        <a:rPr sz="900" dirty="0">
                          <a:solidFill>
                            <a:srgbClr val="404040"/>
                          </a:solidFill>
                          <a:latin typeface="Corbel"/>
                          <a:cs typeface="Corbel"/>
                        </a:rPr>
                        <a:t>dei </a:t>
                      </a:r>
                      <a:r>
                        <a:rPr sz="900" spc="-5" dirty="0">
                          <a:solidFill>
                            <a:srgbClr val="404040"/>
                          </a:solidFill>
                          <a:latin typeface="Corbel"/>
                          <a:cs typeface="Corbel"/>
                        </a:rPr>
                        <a:t>seguenti  requisiti:</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a:t>
                      </a:r>
                      <a:r>
                        <a:rPr sz="900" spc="-10" dirty="0">
                          <a:solidFill>
                            <a:srgbClr val="404040"/>
                          </a:solidFill>
                          <a:latin typeface="Corbel"/>
                          <a:cs typeface="Corbel"/>
                        </a:rPr>
                        <a:t> 13.3;</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a:t>
                      </a:r>
                      <a:r>
                        <a:rPr sz="900" spc="-10" dirty="0">
                          <a:solidFill>
                            <a:srgbClr val="404040"/>
                          </a:solidFill>
                          <a:latin typeface="Corbel"/>
                          <a:cs typeface="Corbel"/>
                        </a:rPr>
                        <a:t> </a:t>
                      </a:r>
                      <a:r>
                        <a:rPr sz="900" spc="-5" dirty="0">
                          <a:solidFill>
                            <a:srgbClr val="404040"/>
                          </a:solidFill>
                          <a:latin typeface="Corbel"/>
                          <a:cs typeface="Corbel"/>
                        </a:rPr>
                        <a:t>14;</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 15.2, comma 1, lettere </a:t>
                      </a:r>
                      <a:r>
                        <a:rPr sz="900" spc="5" dirty="0">
                          <a:solidFill>
                            <a:srgbClr val="404040"/>
                          </a:solidFill>
                          <a:latin typeface="Corbel"/>
                          <a:cs typeface="Corbel"/>
                        </a:rPr>
                        <a:t>f), </a:t>
                      </a:r>
                      <a:r>
                        <a:rPr sz="900" dirty="0">
                          <a:solidFill>
                            <a:srgbClr val="404040"/>
                          </a:solidFill>
                          <a:latin typeface="Corbel"/>
                          <a:cs typeface="Corbel"/>
                        </a:rPr>
                        <a:t>g),</a:t>
                      </a:r>
                      <a:r>
                        <a:rPr sz="900" spc="-60" dirty="0">
                          <a:solidFill>
                            <a:srgbClr val="404040"/>
                          </a:solidFill>
                          <a:latin typeface="Corbel"/>
                          <a:cs typeface="Corbel"/>
                        </a:rPr>
                        <a:t> </a:t>
                      </a:r>
                      <a:r>
                        <a:rPr sz="900" spc="-10" dirty="0">
                          <a:solidFill>
                            <a:srgbClr val="404040"/>
                          </a:solidFill>
                          <a:latin typeface="Corbel"/>
                          <a:cs typeface="Corbel"/>
                        </a:rPr>
                        <a:t>h);</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a:t>
                      </a:r>
                      <a:r>
                        <a:rPr sz="900" spc="-10" dirty="0">
                          <a:solidFill>
                            <a:srgbClr val="404040"/>
                          </a:solidFill>
                          <a:latin typeface="Corbel"/>
                          <a:cs typeface="Corbel"/>
                        </a:rPr>
                        <a:t> </a:t>
                      </a:r>
                      <a:r>
                        <a:rPr sz="900" spc="-5" dirty="0">
                          <a:solidFill>
                            <a:srgbClr val="404040"/>
                          </a:solidFill>
                          <a:latin typeface="Corbel"/>
                          <a:cs typeface="Corbel"/>
                        </a:rPr>
                        <a:t>15.4;</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 17.1, comma </a:t>
                      </a:r>
                      <a:r>
                        <a:rPr sz="900" dirty="0">
                          <a:solidFill>
                            <a:srgbClr val="404040"/>
                          </a:solidFill>
                          <a:latin typeface="Corbel"/>
                          <a:cs typeface="Corbel"/>
                        </a:rPr>
                        <a:t>1, </a:t>
                      </a:r>
                      <a:r>
                        <a:rPr sz="900" spc="-5" dirty="0">
                          <a:solidFill>
                            <a:srgbClr val="404040"/>
                          </a:solidFill>
                          <a:latin typeface="Corbel"/>
                          <a:cs typeface="Corbel"/>
                        </a:rPr>
                        <a:t>comma </a:t>
                      </a:r>
                      <a:r>
                        <a:rPr sz="900" dirty="0">
                          <a:solidFill>
                            <a:srgbClr val="404040"/>
                          </a:solidFill>
                          <a:latin typeface="Corbel"/>
                          <a:cs typeface="Corbel"/>
                        </a:rPr>
                        <a:t>2, </a:t>
                      </a:r>
                      <a:r>
                        <a:rPr sz="900" spc="-5" dirty="0">
                          <a:solidFill>
                            <a:srgbClr val="404040"/>
                          </a:solidFill>
                          <a:latin typeface="Corbel"/>
                          <a:cs typeface="Corbel"/>
                        </a:rPr>
                        <a:t>lettera</a:t>
                      </a:r>
                      <a:r>
                        <a:rPr sz="900" spc="-55" dirty="0">
                          <a:solidFill>
                            <a:srgbClr val="404040"/>
                          </a:solidFill>
                          <a:latin typeface="Corbel"/>
                          <a:cs typeface="Corbel"/>
                        </a:rPr>
                        <a:t> </a:t>
                      </a:r>
                      <a:r>
                        <a:rPr sz="900" spc="-10" dirty="0">
                          <a:solidFill>
                            <a:srgbClr val="404040"/>
                          </a:solidFill>
                          <a:latin typeface="Corbel"/>
                          <a:cs typeface="Corbel"/>
                        </a:rPr>
                        <a:t>e);</a:t>
                      </a:r>
                      <a:endParaRPr sz="900">
                        <a:latin typeface="Corbel"/>
                        <a:cs typeface="Corbel"/>
                      </a:endParaRPr>
                    </a:p>
                    <a:p>
                      <a:pPr>
                        <a:lnSpc>
                          <a:spcPct val="100000"/>
                        </a:lnSpc>
                      </a:pPr>
                      <a:r>
                        <a:rPr sz="900" dirty="0">
                          <a:solidFill>
                            <a:srgbClr val="404040"/>
                          </a:solidFill>
                          <a:latin typeface="Corbel"/>
                          <a:cs typeface="Corbel"/>
                        </a:rPr>
                        <a:t>-    </a:t>
                      </a:r>
                      <a:r>
                        <a:rPr sz="900" spc="-5" dirty="0">
                          <a:solidFill>
                            <a:srgbClr val="404040"/>
                          </a:solidFill>
                          <a:latin typeface="Corbel"/>
                          <a:cs typeface="Corbel"/>
                        </a:rPr>
                        <a:t>punto</a:t>
                      </a:r>
                      <a:r>
                        <a:rPr sz="900" spc="-65" dirty="0">
                          <a:solidFill>
                            <a:srgbClr val="404040"/>
                          </a:solidFill>
                          <a:latin typeface="Corbel"/>
                          <a:cs typeface="Corbel"/>
                        </a:rPr>
                        <a:t> </a:t>
                      </a:r>
                      <a:r>
                        <a:rPr sz="900" spc="-10" dirty="0">
                          <a:solidFill>
                            <a:srgbClr val="404040"/>
                          </a:solidFill>
                          <a:latin typeface="Corbel"/>
                          <a:cs typeface="Corbel"/>
                        </a:rPr>
                        <a:t>17.2.1;</a:t>
                      </a:r>
                      <a:endParaRPr sz="900">
                        <a:latin typeface="Corbel"/>
                        <a:cs typeface="Corbel"/>
                      </a:endParaRPr>
                    </a:p>
                    <a:p>
                      <a:pPr>
                        <a:lnSpc>
                          <a:spcPct val="100000"/>
                        </a:lnSpc>
                      </a:pPr>
                      <a:r>
                        <a:rPr sz="900" dirty="0">
                          <a:solidFill>
                            <a:srgbClr val="404040"/>
                          </a:solidFill>
                          <a:latin typeface="Corbel"/>
                          <a:cs typeface="Corbel"/>
                        </a:rPr>
                        <a:t>-    </a:t>
                      </a:r>
                      <a:r>
                        <a:rPr sz="900" spc="-5" dirty="0">
                          <a:solidFill>
                            <a:srgbClr val="404040"/>
                          </a:solidFill>
                          <a:latin typeface="Corbel"/>
                          <a:cs typeface="Corbel"/>
                        </a:rPr>
                        <a:t>punto</a:t>
                      </a:r>
                      <a:r>
                        <a:rPr sz="900" spc="-90" dirty="0">
                          <a:solidFill>
                            <a:srgbClr val="404040"/>
                          </a:solidFill>
                          <a:latin typeface="Corbel"/>
                          <a:cs typeface="Corbel"/>
                        </a:rPr>
                        <a:t> </a:t>
                      </a:r>
                      <a:r>
                        <a:rPr sz="900" spc="-5" dirty="0">
                          <a:solidFill>
                            <a:srgbClr val="404040"/>
                          </a:solidFill>
                          <a:latin typeface="Corbel"/>
                          <a:cs typeface="Corbel"/>
                        </a:rPr>
                        <a:t>17.2.2;</a:t>
                      </a:r>
                      <a:endParaRPr sz="900">
                        <a:latin typeface="Corbel"/>
                        <a:cs typeface="Corbel"/>
                      </a:endParaRPr>
                    </a:p>
                    <a:p>
                      <a:pPr>
                        <a:lnSpc>
                          <a:spcPct val="100000"/>
                        </a:lnSpc>
                      </a:pPr>
                      <a:r>
                        <a:rPr sz="900" dirty="0">
                          <a:solidFill>
                            <a:srgbClr val="404040"/>
                          </a:solidFill>
                          <a:latin typeface="Corbel"/>
                          <a:cs typeface="Corbel"/>
                        </a:rPr>
                        <a:t>-    punto</a:t>
                      </a:r>
                      <a:r>
                        <a:rPr sz="900" spc="-75" dirty="0">
                          <a:solidFill>
                            <a:srgbClr val="404040"/>
                          </a:solidFill>
                          <a:latin typeface="Corbel"/>
                          <a:cs typeface="Corbel"/>
                        </a:rPr>
                        <a:t> </a:t>
                      </a:r>
                      <a:r>
                        <a:rPr sz="900" spc="-10" dirty="0">
                          <a:solidFill>
                            <a:srgbClr val="404040"/>
                          </a:solidFill>
                          <a:latin typeface="Corbel"/>
                          <a:cs typeface="Corbel"/>
                        </a:rPr>
                        <a:t>17.2.3;</a:t>
                      </a:r>
                      <a:endParaRPr sz="900">
                        <a:latin typeface="Corbel"/>
                        <a:cs typeface="Corbel"/>
                      </a:endParaRPr>
                    </a:p>
                    <a:p>
                      <a:pPr>
                        <a:lnSpc>
                          <a:spcPct val="100000"/>
                        </a:lnSpc>
                        <a:spcBef>
                          <a:spcPts val="5"/>
                        </a:spcBef>
                      </a:pPr>
                      <a:r>
                        <a:rPr sz="900" dirty="0">
                          <a:solidFill>
                            <a:srgbClr val="404040"/>
                          </a:solidFill>
                          <a:latin typeface="Corbel"/>
                          <a:cs typeface="Corbel"/>
                        </a:rPr>
                        <a:t>-    </a:t>
                      </a:r>
                      <a:r>
                        <a:rPr sz="900" spc="-5" dirty="0">
                          <a:solidFill>
                            <a:srgbClr val="404040"/>
                          </a:solidFill>
                          <a:latin typeface="Corbel"/>
                          <a:cs typeface="Corbel"/>
                        </a:rPr>
                        <a:t>punto</a:t>
                      </a:r>
                      <a:r>
                        <a:rPr sz="900" spc="-90" dirty="0">
                          <a:solidFill>
                            <a:srgbClr val="404040"/>
                          </a:solidFill>
                          <a:latin typeface="Corbel"/>
                          <a:cs typeface="Corbel"/>
                        </a:rPr>
                        <a:t> </a:t>
                      </a:r>
                      <a:r>
                        <a:rPr sz="900" spc="-5" dirty="0">
                          <a:solidFill>
                            <a:srgbClr val="404040"/>
                          </a:solidFill>
                          <a:latin typeface="Corbel"/>
                          <a:cs typeface="Corbel"/>
                        </a:rPr>
                        <a:t>17.2.5;</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 </a:t>
                      </a:r>
                      <a:r>
                        <a:rPr sz="900" spc="-10" dirty="0">
                          <a:solidFill>
                            <a:srgbClr val="404040"/>
                          </a:solidFill>
                          <a:latin typeface="Corbel"/>
                          <a:cs typeface="Corbel"/>
                        </a:rPr>
                        <a:t>17.3.1, </a:t>
                      </a:r>
                      <a:r>
                        <a:rPr sz="900" spc="-5" dirty="0">
                          <a:solidFill>
                            <a:srgbClr val="404040"/>
                          </a:solidFill>
                          <a:latin typeface="Corbel"/>
                          <a:cs typeface="Corbel"/>
                        </a:rPr>
                        <a:t>comma</a:t>
                      </a:r>
                      <a:r>
                        <a:rPr sz="900" dirty="0">
                          <a:solidFill>
                            <a:srgbClr val="404040"/>
                          </a:solidFill>
                          <a:latin typeface="Corbel"/>
                          <a:cs typeface="Corbel"/>
                        </a:rPr>
                        <a:t> 1;</a:t>
                      </a:r>
                      <a:endParaRPr sz="900">
                        <a:latin typeface="Corbel"/>
                        <a:cs typeface="Corbel"/>
                      </a:endParaRPr>
                    </a:p>
                    <a:p>
                      <a:pPr>
                        <a:lnSpc>
                          <a:spcPct val="100000"/>
                        </a:lnSpc>
                      </a:pPr>
                      <a:r>
                        <a:rPr sz="900" dirty="0">
                          <a:solidFill>
                            <a:srgbClr val="404040"/>
                          </a:solidFill>
                          <a:latin typeface="Corbel"/>
                          <a:cs typeface="Corbel"/>
                        </a:rPr>
                        <a:t>- </a:t>
                      </a:r>
                      <a:r>
                        <a:rPr sz="900" spc="-5" dirty="0">
                          <a:solidFill>
                            <a:srgbClr val="404040"/>
                          </a:solidFill>
                          <a:latin typeface="Corbel"/>
                          <a:cs typeface="Corbel"/>
                        </a:rPr>
                        <a:t>punto</a:t>
                      </a:r>
                      <a:r>
                        <a:rPr sz="900" spc="-15" dirty="0">
                          <a:solidFill>
                            <a:srgbClr val="404040"/>
                          </a:solidFill>
                          <a:latin typeface="Corbel"/>
                          <a:cs typeface="Corbel"/>
                        </a:rPr>
                        <a:t> </a:t>
                      </a:r>
                      <a:r>
                        <a:rPr sz="900" spc="-10" dirty="0">
                          <a:solidFill>
                            <a:srgbClr val="404040"/>
                          </a:solidFill>
                          <a:latin typeface="Corbel"/>
                          <a:cs typeface="Corbel"/>
                        </a:rPr>
                        <a:t>17.3.2;</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a:t>
                      </a:r>
                      <a:r>
                        <a:rPr sz="900" spc="-10" dirty="0">
                          <a:solidFill>
                            <a:srgbClr val="404040"/>
                          </a:solidFill>
                          <a:latin typeface="Corbel"/>
                          <a:cs typeface="Corbel"/>
                        </a:rPr>
                        <a:t> </a:t>
                      </a:r>
                      <a:r>
                        <a:rPr sz="900" spc="-5" dirty="0">
                          <a:solidFill>
                            <a:srgbClr val="404040"/>
                          </a:solidFill>
                          <a:latin typeface="Corbel"/>
                          <a:cs typeface="Corbel"/>
                        </a:rPr>
                        <a:t>18.5.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46355" marR="3175" algn="just">
                        <a:lnSpc>
                          <a:spcPts val="1395"/>
                        </a:lnSpc>
                      </a:pPr>
                      <a:r>
                        <a:rPr sz="900" b="1" dirty="0">
                          <a:solidFill>
                            <a:srgbClr val="FF0000"/>
                          </a:solidFill>
                          <a:latin typeface="Corbel"/>
                          <a:cs typeface="Corbel"/>
                        </a:rPr>
                        <a:t>La </a:t>
                      </a:r>
                      <a:r>
                        <a:rPr sz="900" b="1" spc="-5" dirty="0">
                          <a:solidFill>
                            <a:srgbClr val="FF0000"/>
                          </a:solidFill>
                          <a:latin typeface="Corbel"/>
                          <a:cs typeface="Corbel"/>
                        </a:rPr>
                        <a:t>SCIA </a:t>
                      </a:r>
                      <a:r>
                        <a:rPr sz="900" b="1" dirty="0">
                          <a:solidFill>
                            <a:srgbClr val="FF0000"/>
                          </a:solidFill>
                          <a:latin typeface="Corbel"/>
                          <a:cs typeface="Corbel"/>
                        </a:rPr>
                        <a:t>deve </a:t>
                      </a:r>
                      <a:r>
                        <a:rPr sz="900" b="1" spc="-10" dirty="0">
                          <a:solidFill>
                            <a:srgbClr val="FF0000"/>
                          </a:solidFill>
                          <a:latin typeface="Corbel"/>
                          <a:cs typeface="Corbel"/>
                        </a:rPr>
                        <a:t>altresì attestare </a:t>
                      </a:r>
                      <a:r>
                        <a:rPr sz="900" b="1" spc="-5" dirty="0">
                          <a:solidFill>
                            <a:srgbClr val="FF0000"/>
                          </a:solidFill>
                          <a:latin typeface="Corbel"/>
                          <a:cs typeface="Corbel"/>
                        </a:rPr>
                        <a:t>la predisposizione </a:t>
                      </a:r>
                      <a:r>
                        <a:rPr sz="900" b="1" dirty="0">
                          <a:solidFill>
                            <a:srgbClr val="FF0000"/>
                          </a:solidFill>
                          <a:latin typeface="Corbel"/>
                          <a:cs typeface="Corbel"/>
                        </a:rPr>
                        <a:t>e </a:t>
                      </a:r>
                      <a:r>
                        <a:rPr sz="900" b="1" spc="-10" dirty="0">
                          <a:solidFill>
                            <a:srgbClr val="FF0000"/>
                          </a:solidFill>
                          <a:latin typeface="Corbel"/>
                          <a:cs typeface="Corbel"/>
                        </a:rPr>
                        <a:t>l’adozione </a:t>
                      </a:r>
                      <a:r>
                        <a:rPr sz="900" b="1" dirty="0">
                          <a:solidFill>
                            <a:srgbClr val="FF0000"/>
                          </a:solidFill>
                          <a:latin typeface="Corbel"/>
                          <a:cs typeface="Corbel"/>
                        </a:rPr>
                        <a:t>di un</a:t>
                      </a:r>
                      <a:r>
                        <a:rPr sz="900" b="1" spc="130" dirty="0">
                          <a:solidFill>
                            <a:srgbClr val="FF0000"/>
                          </a:solidFill>
                          <a:latin typeface="Corbel"/>
                          <a:cs typeface="Corbel"/>
                        </a:rPr>
                        <a:t> </a:t>
                      </a:r>
                      <a:r>
                        <a:rPr sz="900" b="1" spc="-5" dirty="0">
                          <a:solidFill>
                            <a:srgbClr val="FF0000"/>
                          </a:solidFill>
                          <a:latin typeface="Corbel"/>
                          <a:cs typeface="Corbel"/>
                        </a:rPr>
                        <a:t>apposito</a:t>
                      </a:r>
                      <a:endParaRPr sz="900">
                        <a:latin typeface="Corbel"/>
                        <a:cs typeface="Corbel"/>
                      </a:endParaRPr>
                    </a:p>
                    <a:p>
                      <a:pPr marL="46355" marR="182245" algn="just">
                        <a:lnSpc>
                          <a:spcPct val="107000"/>
                        </a:lnSpc>
                        <a:spcBef>
                          <a:spcPts val="5"/>
                        </a:spcBef>
                      </a:pPr>
                      <a:r>
                        <a:rPr sz="900" b="1" spc="-5" dirty="0">
                          <a:solidFill>
                            <a:srgbClr val="FF0000"/>
                          </a:solidFill>
                          <a:latin typeface="Corbel"/>
                          <a:cs typeface="Corbel"/>
                        </a:rPr>
                        <a:t>sistema </a:t>
                      </a:r>
                      <a:r>
                        <a:rPr sz="900" b="1" dirty="0">
                          <a:solidFill>
                            <a:srgbClr val="FF0000"/>
                          </a:solidFill>
                          <a:latin typeface="Corbel"/>
                          <a:cs typeface="Corbel"/>
                        </a:rPr>
                        <a:t>di </a:t>
                      </a:r>
                      <a:r>
                        <a:rPr sz="900" b="1" spc="-5" dirty="0">
                          <a:solidFill>
                            <a:srgbClr val="FF0000"/>
                          </a:solidFill>
                          <a:latin typeface="Corbel"/>
                          <a:cs typeface="Corbel"/>
                        </a:rPr>
                        <a:t>gestione della sicurezza </a:t>
                      </a:r>
                      <a:r>
                        <a:rPr sz="900" b="1" spc="-5" dirty="0">
                          <a:solidFill>
                            <a:srgbClr val="0032CC"/>
                          </a:solidFill>
                          <a:latin typeface="Corbel"/>
                          <a:cs typeface="Corbel"/>
                        </a:rPr>
                        <a:t>finalizzato </a:t>
                      </a:r>
                      <a:r>
                        <a:rPr sz="900" b="1" spc="-10" dirty="0">
                          <a:solidFill>
                            <a:srgbClr val="0032CC"/>
                          </a:solidFill>
                          <a:latin typeface="Corbel"/>
                          <a:cs typeface="Corbel"/>
                        </a:rPr>
                        <a:t>all’adeguamento antincendio,  </a:t>
                      </a:r>
                      <a:r>
                        <a:rPr sz="900" b="1" spc="-5" dirty="0">
                          <a:solidFill>
                            <a:srgbClr val="0032CC"/>
                          </a:solidFill>
                          <a:latin typeface="Corbel"/>
                          <a:cs typeface="Corbel"/>
                        </a:rPr>
                        <a:t>conforme </a:t>
                      </a:r>
                      <a:r>
                        <a:rPr sz="900" b="1" dirty="0">
                          <a:solidFill>
                            <a:srgbClr val="0032CC"/>
                          </a:solidFill>
                          <a:latin typeface="Corbel"/>
                          <a:cs typeface="Corbel"/>
                        </a:rPr>
                        <a:t>a </a:t>
                      </a:r>
                      <a:r>
                        <a:rPr sz="900" b="1" spc="-5" dirty="0">
                          <a:solidFill>
                            <a:srgbClr val="0032CC"/>
                          </a:solidFill>
                          <a:latin typeface="Corbel"/>
                          <a:cs typeface="Corbel"/>
                        </a:rPr>
                        <a:t>quanto </a:t>
                      </a:r>
                      <a:r>
                        <a:rPr sz="900" b="1" spc="-10" dirty="0">
                          <a:solidFill>
                            <a:srgbClr val="0032CC"/>
                          </a:solidFill>
                          <a:latin typeface="Corbel"/>
                          <a:cs typeface="Corbel"/>
                        </a:rPr>
                        <a:t>stabilito </a:t>
                      </a:r>
                      <a:r>
                        <a:rPr sz="900" b="1" spc="-5" dirty="0">
                          <a:solidFill>
                            <a:srgbClr val="0032CC"/>
                          </a:solidFill>
                          <a:latin typeface="Corbel"/>
                          <a:cs typeface="Corbel"/>
                        </a:rPr>
                        <a:t>dal </a:t>
                      </a:r>
                      <a:r>
                        <a:rPr sz="900" b="1" spc="-10" dirty="0">
                          <a:solidFill>
                            <a:srgbClr val="0032CC"/>
                          </a:solidFill>
                          <a:latin typeface="Corbel"/>
                          <a:cs typeface="Corbel"/>
                        </a:rPr>
                        <a:t>nuovo Titolo </a:t>
                      </a:r>
                      <a:r>
                        <a:rPr sz="900" b="1" dirty="0">
                          <a:solidFill>
                            <a:srgbClr val="0032CC"/>
                          </a:solidFill>
                          <a:latin typeface="Corbel"/>
                          <a:cs typeface="Corbel"/>
                        </a:rPr>
                        <a:t>V </a:t>
                      </a:r>
                      <a:r>
                        <a:rPr sz="900" b="1" spc="-5" dirty="0">
                          <a:solidFill>
                            <a:srgbClr val="0032CC"/>
                          </a:solidFill>
                          <a:latin typeface="Corbel"/>
                          <a:cs typeface="Corbel"/>
                        </a:rPr>
                        <a:t>del </a:t>
                      </a:r>
                      <a:r>
                        <a:rPr sz="900" b="1" spc="-10" dirty="0">
                          <a:solidFill>
                            <a:srgbClr val="0032CC"/>
                          </a:solidFill>
                          <a:latin typeface="Corbel"/>
                          <a:cs typeface="Corbel"/>
                        </a:rPr>
                        <a:t>D.M. 18/09/2002 </a:t>
                      </a:r>
                      <a:r>
                        <a:rPr sz="900" b="1" spc="-5" dirty="0">
                          <a:solidFill>
                            <a:srgbClr val="0032CC"/>
                          </a:solidFill>
                          <a:latin typeface="Corbel"/>
                          <a:cs typeface="Corbel"/>
                        </a:rPr>
                        <a:t>come  introdotto dal </a:t>
                      </a:r>
                      <a:r>
                        <a:rPr sz="900" b="1" spc="-10" dirty="0">
                          <a:solidFill>
                            <a:srgbClr val="0032CC"/>
                          </a:solidFill>
                          <a:latin typeface="Corbel"/>
                          <a:cs typeface="Corbel"/>
                        </a:rPr>
                        <a:t>D.M. 19/03/2015, </a:t>
                      </a:r>
                      <a:r>
                        <a:rPr sz="900" spc="-5" dirty="0">
                          <a:solidFill>
                            <a:srgbClr val="404040"/>
                          </a:solidFill>
                          <a:latin typeface="Corbel"/>
                          <a:cs typeface="Corbel"/>
                        </a:rPr>
                        <a:t>relativamente alle misure </a:t>
                      </a:r>
                      <a:r>
                        <a:rPr sz="900" dirty="0">
                          <a:solidFill>
                            <a:srgbClr val="404040"/>
                          </a:solidFill>
                          <a:latin typeface="Corbel"/>
                          <a:cs typeface="Corbel"/>
                        </a:rPr>
                        <a:t>di </a:t>
                      </a:r>
                      <a:r>
                        <a:rPr sz="900" spc="-5" dirty="0">
                          <a:solidFill>
                            <a:srgbClr val="404040"/>
                          </a:solidFill>
                          <a:latin typeface="Corbel"/>
                          <a:cs typeface="Corbel"/>
                        </a:rPr>
                        <a:t>prevenzione  necessarie </a:t>
                      </a:r>
                      <a:r>
                        <a:rPr sz="900" dirty="0">
                          <a:solidFill>
                            <a:srgbClr val="404040"/>
                          </a:solidFill>
                          <a:latin typeface="Corbel"/>
                          <a:cs typeface="Corbel"/>
                        </a:rPr>
                        <a:t>per </a:t>
                      </a:r>
                      <a:r>
                        <a:rPr sz="900" spc="-5" dirty="0">
                          <a:solidFill>
                            <a:srgbClr val="404040"/>
                          </a:solidFill>
                          <a:latin typeface="Corbel"/>
                          <a:cs typeface="Corbel"/>
                        </a:rPr>
                        <a:t>ciascuna specifica</a:t>
                      </a:r>
                      <a:r>
                        <a:rPr sz="900" spc="5" dirty="0">
                          <a:solidFill>
                            <a:srgbClr val="404040"/>
                          </a:solidFill>
                          <a:latin typeface="Corbel"/>
                          <a:cs typeface="Corbel"/>
                        </a:rPr>
                        <a:t> </a:t>
                      </a:r>
                      <a:r>
                        <a:rPr sz="900" dirty="0">
                          <a:solidFill>
                            <a:srgbClr val="404040"/>
                          </a:solidFill>
                          <a:latin typeface="Corbel"/>
                          <a:cs typeface="Corbel"/>
                        </a:rPr>
                        <a:t>fase.</a:t>
                      </a:r>
                      <a:endParaRPr sz="900">
                        <a:latin typeface="Corbel"/>
                        <a:cs typeface="Corbel"/>
                      </a:endParaRPr>
                    </a:p>
                    <a:p>
                      <a:pPr marL="46355" marR="184785" algn="just">
                        <a:lnSpc>
                          <a:spcPct val="107500"/>
                        </a:lnSpc>
                        <a:spcBef>
                          <a:spcPts val="195"/>
                        </a:spcBef>
                      </a:pPr>
                      <a:r>
                        <a:rPr sz="900" spc="-20" dirty="0">
                          <a:solidFill>
                            <a:srgbClr val="404040"/>
                          </a:solidFill>
                          <a:latin typeface="Corbel"/>
                          <a:cs typeface="Corbel"/>
                        </a:rPr>
                        <a:t>Per </a:t>
                      </a:r>
                      <a:r>
                        <a:rPr sz="900" spc="-10" dirty="0">
                          <a:solidFill>
                            <a:srgbClr val="404040"/>
                          </a:solidFill>
                          <a:latin typeface="Corbel"/>
                          <a:cs typeface="Corbel"/>
                        </a:rPr>
                        <a:t>la predisposizione </a:t>
                      </a:r>
                      <a:r>
                        <a:rPr sz="900" spc="-5" dirty="0">
                          <a:solidFill>
                            <a:srgbClr val="404040"/>
                          </a:solidFill>
                          <a:latin typeface="Corbel"/>
                          <a:cs typeface="Corbel"/>
                        </a:rPr>
                        <a:t>del </a:t>
                      </a:r>
                      <a:r>
                        <a:rPr sz="900" b="1" spc="-5" dirty="0">
                          <a:solidFill>
                            <a:srgbClr val="FF0000"/>
                          </a:solidFill>
                          <a:latin typeface="Corbel"/>
                          <a:cs typeface="Corbel"/>
                        </a:rPr>
                        <a:t>sistema di </a:t>
                      </a:r>
                      <a:r>
                        <a:rPr sz="900" b="1" spc="-10" dirty="0">
                          <a:solidFill>
                            <a:srgbClr val="FF0000"/>
                          </a:solidFill>
                          <a:latin typeface="Corbel"/>
                          <a:cs typeface="Corbel"/>
                        </a:rPr>
                        <a:t>gestione </a:t>
                      </a:r>
                      <a:r>
                        <a:rPr sz="900" b="1" spc="-5" dirty="0">
                          <a:solidFill>
                            <a:srgbClr val="FF0000"/>
                          </a:solidFill>
                          <a:latin typeface="Corbel"/>
                          <a:cs typeface="Corbel"/>
                        </a:rPr>
                        <a:t>della sicurezza </a:t>
                      </a:r>
                      <a:r>
                        <a:rPr sz="900" dirty="0">
                          <a:solidFill>
                            <a:srgbClr val="404040"/>
                          </a:solidFill>
                          <a:latin typeface="Corbel"/>
                          <a:cs typeface="Corbel"/>
                        </a:rPr>
                        <a:t>e </a:t>
                      </a:r>
                      <a:r>
                        <a:rPr sz="900" spc="-5" dirty="0">
                          <a:solidFill>
                            <a:srgbClr val="404040"/>
                          </a:solidFill>
                          <a:latin typeface="Corbel"/>
                          <a:cs typeface="Corbel"/>
                        </a:rPr>
                        <a:t>per </a:t>
                      </a:r>
                      <a:r>
                        <a:rPr sz="900" spc="-10" dirty="0">
                          <a:solidFill>
                            <a:srgbClr val="404040"/>
                          </a:solidFill>
                          <a:latin typeface="Corbel"/>
                          <a:cs typeface="Corbel"/>
                        </a:rPr>
                        <a:t>la relativa  </a:t>
                      </a:r>
                      <a:r>
                        <a:rPr sz="900" spc="-5" dirty="0">
                          <a:solidFill>
                            <a:srgbClr val="404040"/>
                          </a:solidFill>
                          <a:latin typeface="Corbel"/>
                          <a:cs typeface="Corbel"/>
                        </a:rPr>
                        <a:t>attuazione,</a:t>
                      </a:r>
                      <a:r>
                        <a:rPr sz="900" spc="-55" dirty="0">
                          <a:solidFill>
                            <a:srgbClr val="404040"/>
                          </a:solidFill>
                          <a:latin typeface="Corbel"/>
                          <a:cs typeface="Corbel"/>
                        </a:rPr>
                        <a:t> </a:t>
                      </a:r>
                      <a:r>
                        <a:rPr sz="900" spc="-5" dirty="0">
                          <a:solidFill>
                            <a:srgbClr val="404040"/>
                          </a:solidFill>
                          <a:latin typeface="Corbel"/>
                          <a:cs typeface="Corbel"/>
                        </a:rPr>
                        <a:t>devono</a:t>
                      </a:r>
                      <a:r>
                        <a:rPr sz="900" spc="-50" dirty="0">
                          <a:solidFill>
                            <a:srgbClr val="404040"/>
                          </a:solidFill>
                          <a:latin typeface="Corbel"/>
                          <a:cs typeface="Corbel"/>
                        </a:rPr>
                        <a:t> </a:t>
                      </a:r>
                      <a:r>
                        <a:rPr sz="900" spc="-5" dirty="0">
                          <a:solidFill>
                            <a:srgbClr val="404040"/>
                          </a:solidFill>
                          <a:latin typeface="Corbel"/>
                          <a:cs typeface="Corbel"/>
                        </a:rPr>
                        <a:t>essere</a:t>
                      </a:r>
                      <a:r>
                        <a:rPr sz="900" spc="-2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a:latin typeface="Corbel"/>
                        <a:cs typeface="Corbel"/>
                      </a:endParaRPr>
                    </a:p>
                    <a:p>
                      <a:pPr marL="274955" marR="66040" indent="-229235" algn="just">
                        <a:lnSpc>
                          <a:spcPct val="107000"/>
                        </a:lnSpc>
                        <a:spcBef>
                          <a:spcPts val="195"/>
                        </a:spcBef>
                        <a:buFont typeface="Corbel"/>
                        <a:buChar char="-"/>
                        <a:tabLst>
                          <a:tab pos="275590" algn="l"/>
                        </a:tabLst>
                      </a:pPr>
                      <a:r>
                        <a:rPr sz="900" b="1" spc="-10" dirty="0">
                          <a:solidFill>
                            <a:srgbClr val="404040"/>
                          </a:solidFill>
                          <a:latin typeface="Corbel"/>
                          <a:cs typeface="Corbel"/>
                        </a:rPr>
                        <a:t>in </a:t>
                      </a:r>
                      <a:r>
                        <a:rPr sz="900" b="1" spc="-15" dirty="0">
                          <a:solidFill>
                            <a:srgbClr val="404040"/>
                          </a:solidFill>
                          <a:latin typeface="Corbel"/>
                          <a:cs typeface="Corbel"/>
                        </a:rPr>
                        <a:t>fase </a:t>
                      </a:r>
                      <a:r>
                        <a:rPr sz="900" b="1" spc="-20" dirty="0">
                          <a:solidFill>
                            <a:srgbClr val="404040"/>
                          </a:solidFill>
                          <a:latin typeface="Corbel"/>
                          <a:cs typeface="Corbel"/>
                        </a:rPr>
                        <a:t>iniziale </a:t>
                      </a:r>
                      <a:r>
                        <a:rPr sz="900" dirty="0">
                          <a:solidFill>
                            <a:srgbClr val="404040"/>
                          </a:solidFill>
                          <a:latin typeface="Corbel"/>
                          <a:cs typeface="Corbel"/>
                        </a:rPr>
                        <a:t>- </a:t>
                      </a:r>
                      <a:r>
                        <a:rPr sz="900" spc="-15" dirty="0">
                          <a:solidFill>
                            <a:srgbClr val="404040"/>
                          </a:solidFill>
                          <a:latin typeface="Corbel"/>
                          <a:cs typeface="Corbel"/>
                        </a:rPr>
                        <a:t>entro il </a:t>
                      </a:r>
                      <a:r>
                        <a:rPr sz="900" spc="-20" dirty="0">
                          <a:solidFill>
                            <a:srgbClr val="404040"/>
                          </a:solidFill>
                          <a:latin typeface="Corbel"/>
                          <a:cs typeface="Corbel"/>
                        </a:rPr>
                        <a:t>24/04/2016 </a:t>
                      </a:r>
                      <a:r>
                        <a:rPr sz="900" dirty="0">
                          <a:solidFill>
                            <a:srgbClr val="404040"/>
                          </a:solidFill>
                          <a:latin typeface="Corbel"/>
                          <a:cs typeface="Corbel"/>
                        </a:rPr>
                        <a:t>- </a:t>
                      </a:r>
                      <a:r>
                        <a:rPr sz="900" b="1" spc="-5" dirty="0">
                          <a:solidFill>
                            <a:srgbClr val="FF0000"/>
                          </a:solidFill>
                          <a:latin typeface="Corbel"/>
                          <a:cs typeface="Corbel"/>
                        </a:rPr>
                        <a:t>un </a:t>
                      </a:r>
                      <a:r>
                        <a:rPr sz="900" b="1" spc="-20" dirty="0">
                          <a:solidFill>
                            <a:srgbClr val="FF0000"/>
                          </a:solidFill>
                          <a:latin typeface="Corbel"/>
                          <a:cs typeface="Corbel"/>
                        </a:rPr>
                        <a:t>responsabile tecnico </a:t>
                      </a:r>
                      <a:r>
                        <a:rPr sz="900" b="1" spc="-15" dirty="0">
                          <a:solidFill>
                            <a:srgbClr val="FF0000"/>
                          </a:solidFill>
                          <a:latin typeface="Corbel"/>
                          <a:cs typeface="Corbel"/>
                        </a:rPr>
                        <a:t>della </a:t>
                      </a:r>
                      <a:r>
                        <a:rPr sz="900" b="1" spc="-20" dirty="0">
                          <a:solidFill>
                            <a:srgbClr val="FF0000"/>
                          </a:solidFill>
                          <a:latin typeface="Corbel"/>
                          <a:cs typeface="Corbel"/>
                        </a:rPr>
                        <a:t>sicurezza </a:t>
                      </a:r>
                      <a:r>
                        <a:rPr sz="900" b="1" spc="-20" dirty="0">
                          <a:solidFill>
                            <a:srgbClr val="404040"/>
                          </a:solidFill>
                          <a:latin typeface="Corbel"/>
                          <a:cs typeface="Corbel"/>
                        </a:rPr>
                        <a:t> </a:t>
                      </a:r>
                      <a:r>
                        <a:rPr sz="900" spc="-15" dirty="0">
                          <a:solidFill>
                            <a:srgbClr val="404040"/>
                          </a:solidFill>
                          <a:latin typeface="Corbel"/>
                          <a:cs typeface="Corbel"/>
                        </a:rPr>
                        <a:t>antincendio, </a:t>
                      </a:r>
                      <a:r>
                        <a:rPr sz="900" spc="-10"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t>
                      </a:r>
                      <a:r>
                        <a:rPr sz="900" spc="-20" dirty="0">
                          <a:solidFill>
                            <a:srgbClr val="404040"/>
                          </a:solidFill>
                          <a:latin typeface="Corbel"/>
                          <a:cs typeface="Corbel"/>
                        </a:rPr>
                        <a:t>altre </a:t>
                      </a:r>
                      <a:r>
                        <a:rPr sz="900" spc="-15" dirty="0">
                          <a:solidFill>
                            <a:srgbClr val="404040"/>
                          </a:solidFill>
                          <a:latin typeface="Corbel"/>
                          <a:cs typeface="Corbel"/>
                        </a:rPr>
                        <a:t>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0"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a:t>
                      </a:r>
                      <a:r>
                        <a:rPr sz="900" spc="-5" dirty="0">
                          <a:solidFill>
                            <a:srgbClr val="404040"/>
                          </a:solidFill>
                          <a:latin typeface="Corbel"/>
                          <a:cs typeface="Corbel"/>
                        </a:rPr>
                        <a:t>di </a:t>
                      </a:r>
                      <a:r>
                        <a:rPr sz="900" spc="-20" dirty="0">
                          <a:solidFill>
                            <a:srgbClr val="404040"/>
                          </a:solidFill>
                          <a:latin typeface="Corbel"/>
                          <a:cs typeface="Corbel"/>
                        </a:rPr>
                        <a:t>partecipazione, </a:t>
                      </a:r>
                      <a:r>
                        <a:rPr sz="900" spc="-15" dirty="0">
                          <a:solidFill>
                            <a:srgbClr val="404040"/>
                          </a:solidFill>
                          <a:latin typeface="Corbel"/>
                          <a:cs typeface="Corbel"/>
                        </a:rPr>
                        <a:t>con esito </a:t>
                      </a:r>
                      <a:r>
                        <a:rPr sz="900" spc="-20" dirty="0">
                          <a:solidFill>
                            <a:srgbClr val="404040"/>
                          </a:solidFill>
                          <a:latin typeface="Corbel"/>
                          <a:cs typeface="Corbel"/>
                        </a:rPr>
                        <a:t>positivo, </a:t>
                      </a:r>
                      <a:r>
                        <a:rPr sz="900" spc="-10" dirty="0">
                          <a:solidFill>
                            <a:srgbClr val="404040"/>
                          </a:solidFill>
                          <a:latin typeface="Corbel"/>
                          <a:cs typeface="Corbel"/>
                        </a:rPr>
                        <a:t>ai </a:t>
                      </a:r>
                      <a:r>
                        <a:rPr sz="900" spc="-15" dirty="0">
                          <a:solidFill>
                            <a:srgbClr val="404040"/>
                          </a:solidFill>
                          <a:latin typeface="Corbel"/>
                          <a:cs typeface="Corbel"/>
                        </a:rPr>
                        <a:t>corsi  base</a:t>
                      </a:r>
                      <a:r>
                        <a:rPr sz="900" spc="-55" dirty="0">
                          <a:solidFill>
                            <a:srgbClr val="404040"/>
                          </a:solidFill>
                          <a:latin typeface="Corbel"/>
                          <a:cs typeface="Corbel"/>
                        </a:rPr>
                        <a:t> </a:t>
                      </a:r>
                      <a:r>
                        <a:rPr sz="900" spc="-5" dirty="0">
                          <a:solidFill>
                            <a:srgbClr val="404040"/>
                          </a:solidFill>
                          <a:latin typeface="Corbel"/>
                          <a:cs typeface="Corbel"/>
                        </a:rPr>
                        <a:t>di</a:t>
                      </a:r>
                      <a:r>
                        <a:rPr sz="900" spc="-55" dirty="0">
                          <a:solidFill>
                            <a:srgbClr val="404040"/>
                          </a:solidFill>
                          <a:latin typeface="Corbel"/>
                          <a:cs typeface="Corbel"/>
                        </a:rPr>
                        <a:t> </a:t>
                      </a:r>
                      <a:r>
                        <a:rPr sz="900" spc="-15" dirty="0">
                          <a:solidFill>
                            <a:srgbClr val="404040"/>
                          </a:solidFill>
                          <a:latin typeface="Corbel"/>
                          <a:cs typeface="Corbel"/>
                        </a:rPr>
                        <a:t>specializzazione</a:t>
                      </a:r>
                      <a:r>
                        <a:rPr sz="900" spc="-35" dirty="0">
                          <a:solidFill>
                            <a:srgbClr val="404040"/>
                          </a:solidFill>
                          <a:latin typeface="Corbel"/>
                          <a:cs typeface="Corbel"/>
                        </a:rPr>
                        <a:t> </a:t>
                      </a:r>
                      <a:r>
                        <a:rPr sz="900" spc="-10" dirty="0">
                          <a:solidFill>
                            <a:srgbClr val="404040"/>
                          </a:solidFill>
                          <a:latin typeface="Corbel"/>
                          <a:cs typeface="Corbel"/>
                        </a:rPr>
                        <a:t>ai</a:t>
                      </a:r>
                      <a:r>
                        <a:rPr sz="900" spc="-40" dirty="0">
                          <a:solidFill>
                            <a:srgbClr val="404040"/>
                          </a:solidFill>
                          <a:latin typeface="Corbel"/>
                          <a:cs typeface="Corbel"/>
                        </a:rPr>
                        <a:t> </a:t>
                      </a:r>
                      <a:r>
                        <a:rPr sz="900" spc="-15" dirty="0">
                          <a:solidFill>
                            <a:srgbClr val="404040"/>
                          </a:solidFill>
                          <a:latin typeface="Corbel"/>
                          <a:cs typeface="Corbel"/>
                        </a:rPr>
                        <a:t>sensi</a:t>
                      </a:r>
                      <a:r>
                        <a:rPr sz="900" spc="-40" dirty="0">
                          <a:solidFill>
                            <a:srgbClr val="404040"/>
                          </a:solidFill>
                          <a:latin typeface="Corbel"/>
                          <a:cs typeface="Corbel"/>
                        </a:rPr>
                        <a:t> </a:t>
                      </a:r>
                      <a:r>
                        <a:rPr sz="900" spc="-10" dirty="0">
                          <a:solidFill>
                            <a:srgbClr val="404040"/>
                          </a:solidFill>
                          <a:latin typeface="Corbel"/>
                          <a:cs typeface="Corbel"/>
                        </a:rPr>
                        <a:t>del</a:t>
                      </a:r>
                      <a:r>
                        <a:rPr sz="900" spc="-55" dirty="0">
                          <a:solidFill>
                            <a:srgbClr val="404040"/>
                          </a:solidFill>
                          <a:latin typeface="Corbel"/>
                          <a:cs typeface="Corbel"/>
                        </a:rPr>
                        <a:t> </a:t>
                      </a:r>
                      <a:r>
                        <a:rPr sz="900" spc="-20" dirty="0">
                          <a:solidFill>
                            <a:srgbClr val="404040"/>
                          </a:solidFill>
                          <a:latin typeface="Corbel"/>
                          <a:cs typeface="Corbel"/>
                        </a:rPr>
                        <a:t>D.M.</a:t>
                      </a:r>
                      <a:r>
                        <a:rPr sz="900" spc="-55" dirty="0">
                          <a:solidFill>
                            <a:srgbClr val="404040"/>
                          </a:solidFill>
                          <a:latin typeface="Corbel"/>
                          <a:cs typeface="Corbel"/>
                        </a:rPr>
                        <a:t> </a:t>
                      </a:r>
                      <a:r>
                        <a:rPr sz="900" spc="-20" dirty="0">
                          <a:solidFill>
                            <a:srgbClr val="404040"/>
                          </a:solidFill>
                          <a:latin typeface="Corbel"/>
                          <a:cs typeface="Corbel"/>
                        </a:rPr>
                        <a:t>05/08/2011;</a:t>
                      </a:r>
                      <a:endParaRPr sz="900">
                        <a:latin typeface="Corbel"/>
                        <a:cs typeface="Corbel"/>
                      </a:endParaRPr>
                    </a:p>
                    <a:p>
                      <a:pPr marL="274955" indent="-229235" algn="just">
                        <a:lnSpc>
                          <a:spcPct val="107100"/>
                        </a:lnSpc>
                        <a:spcBef>
                          <a:spcPts val="200"/>
                        </a:spcBef>
                        <a:buFont typeface="Corbel"/>
                        <a:buChar char="-"/>
                        <a:tabLst>
                          <a:tab pos="275590" algn="l"/>
                        </a:tabLst>
                      </a:pPr>
                      <a:r>
                        <a:rPr sz="900" b="1" spc="-5" dirty="0">
                          <a:solidFill>
                            <a:srgbClr val="404040"/>
                          </a:solidFill>
                          <a:latin typeface="Corbel"/>
                          <a:cs typeface="Corbel"/>
                        </a:rPr>
                        <a:t>fase per fase</a:t>
                      </a:r>
                      <a:r>
                        <a:rPr sz="900" spc="-5" dirty="0">
                          <a:solidFill>
                            <a:srgbClr val="404040"/>
                          </a:solidFill>
                          <a:latin typeface="Corbel"/>
                          <a:cs typeface="Corbel"/>
                        </a:rPr>
                        <a:t>, </a:t>
                      </a:r>
                      <a:r>
                        <a:rPr sz="900" b="1" dirty="0">
                          <a:solidFill>
                            <a:srgbClr val="FF0000"/>
                          </a:solidFill>
                          <a:latin typeface="Corbel"/>
                          <a:cs typeface="Corbel"/>
                        </a:rPr>
                        <a:t>un </a:t>
                      </a:r>
                      <a:r>
                        <a:rPr sz="900" b="1" spc="-5" dirty="0">
                          <a:solidFill>
                            <a:srgbClr val="FF0000"/>
                          </a:solidFill>
                          <a:latin typeface="Corbel"/>
                          <a:cs typeface="Corbel"/>
                        </a:rPr>
                        <a:t>numero congruo </a:t>
                      </a:r>
                      <a:r>
                        <a:rPr sz="900" b="1" dirty="0">
                          <a:solidFill>
                            <a:srgbClr val="FF0000"/>
                          </a:solidFill>
                          <a:latin typeface="Corbel"/>
                          <a:cs typeface="Corbel"/>
                        </a:rPr>
                        <a:t>di </a:t>
                      </a:r>
                      <a:r>
                        <a:rPr sz="900" b="1" spc="-5" dirty="0">
                          <a:solidFill>
                            <a:srgbClr val="FF0000"/>
                          </a:solidFill>
                          <a:latin typeface="Corbel"/>
                          <a:cs typeface="Corbel"/>
                        </a:rPr>
                        <a:t>addetti </a:t>
                      </a:r>
                      <a:r>
                        <a:rPr sz="900" b="1" spc="-15" dirty="0">
                          <a:solidFill>
                            <a:srgbClr val="FF0000"/>
                          </a:solidFill>
                          <a:latin typeface="Corbel"/>
                          <a:cs typeface="Corbel"/>
                        </a:rPr>
                        <a:t>antincendio, valutato con il  metodo riportato </a:t>
                      </a:r>
                      <a:r>
                        <a:rPr sz="900" b="1" spc="-10" dirty="0">
                          <a:solidFill>
                            <a:srgbClr val="FF0000"/>
                          </a:solidFill>
                          <a:latin typeface="Corbel"/>
                          <a:cs typeface="Corbel"/>
                        </a:rPr>
                        <a:t>al nuovo </a:t>
                      </a:r>
                      <a:r>
                        <a:rPr sz="900" b="1" spc="-15" dirty="0">
                          <a:solidFill>
                            <a:srgbClr val="FF0000"/>
                          </a:solidFill>
                          <a:latin typeface="Corbel"/>
                          <a:cs typeface="Corbel"/>
                        </a:rPr>
                        <a:t>Titolo </a:t>
                      </a:r>
                      <a:r>
                        <a:rPr sz="900" b="1" dirty="0">
                          <a:solidFill>
                            <a:srgbClr val="FF0000"/>
                          </a:solidFill>
                          <a:latin typeface="Corbel"/>
                          <a:cs typeface="Corbel"/>
                        </a:rPr>
                        <a:t>V </a:t>
                      </a:r>
                      <a:r>
                        <a:rPr sz="900" spc="-10" dirty="0">
                          <a:solidFill>
                            <a:srgbClr val="404040"/>
                          </a:solidFill>
                          <a:latin typeface="Corbel"/>
                          <a:cs typeface="Corbel"/>
                        </a:rPr>
                        <a:t>del </a:t>
                      </a:r>
                      <a:r>
                        <a:rPr sz="900" spc="-20" dirty="0">
                          <a:solidFill>
                            <a:srgbClr val="404040"/>
                          </a:solidFill>
                          <a:latin typeface="Corbel"/>
                          <a:cs typeface="Corbel"/>
                        </a:rPr>
                        <a:t>D.M. 18/09/2002 </a:t>
                      </a:r>
                      <a:r>
                        <a:rPr sz="900" spc="-10" dirty="0">
                          <a:solidFill>
                            <a:srgbClr val="404040"/>
                          </a:solidFill>
                          <a:latin typeface="Corbel"/>
                          <a:cs typeface="Corbel"/>
                        </a:rPr>
                        <a:t>come </a:t>
                      </a:r>
                      <a:r>
                        <a:rPr sz="900" spc="-15" dirty="0">
                          <a:solidFill>
                            <a:srgbClr val="404040"/>
                          </a:solidFill>
                          <a:latin typeface="Corbel"/>
                          <a:cs typeface="Corbel"/>
                        </a:rPr>
                        <a:t>introdotto </a:t>
                      </a:r>
                      <a:r>
                        <a:rPr sz="900" spc="-10" dirty="0">
                          <a:solidFill>
                            <a:srgbClr val="404040"/>
                          </a:solidFill>
                          <a:latin typeface="Corbel"/>
                          <a:cs typeface="Corbel"/>
                        </a:rPr>
                        <a:t>dal </a:t>
                      </a:r>
                      <a:r>
                        <a:rPr sz="900" spc="-30" dirty="0">
                          <a:solidFill>
                            <a:srgbClr val="404040"/>
                          </a:solidFill>
                          <a:latin typeface="Corbel"/>
                          <a:cs typeface="Corbel"/>
                        </a:rPr>
                        <a:t>D.M.  </a:t>
                      </a:r>
                      <a:r>
                        <a:rPr sz="900" spc="-20" dirty="0">
                          <a:solidFill>
                            <a:srgbClr val="404040"/>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ED0D6"/>
                    </a:solidFill>
                  </a:tcPr>
                </a:tc>
                <a:extLst>
                  <a:ext uri="{0D108BD9-81ED-4DB2-BD59-A6C34878D82A}">
                    <a16:rowId xmlns:a16="http://schemas.microsoft.com/office/drawing/2014/main" val="10001"/>
                  </a:ext>
                </a:extLst>
              </a:tr>
            </a:tbl>
          </a:graphicData>
        </a:graphic>
      </p:graphicFrame>
      <p:pic>
        <p:nvPicPr>
          <p:cNvPr id="25" name="Picture 36" descr="File:MinisteroInterno.svg">
            <a:extLst>
              <a:ext uri="{FF2B5EF4-FFF2-40B4-BE49-F238E27FC236}">
                <a16:creationId xmlns:a16="http://schemas.microsoft.com/office/drawing/2014/main" id="{4029C40A-A4D8-4021-BEAD-E40A78D1A3E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E950DE29-33F3-45A5-B16A-3592AD0165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F52F4082-D7E2-455C-8759-84235A7B093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4D6A472D-5F2C-33FD-28FA-E19470E0450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3060E1D7-F1DF-8208-2CBE-B99F46E32BA7}"/>
              </a:ext>
            </a:extLst>
          </p:cNvPr>
          <p:cNvSpPr/>
          <p:nvPr/>
        </p:nvSpPr>
        <p:spPr>
          <a:xfrm>
            <a:off x="0" y="6705600"/>
            <a:ext cx="241873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8578" y="2666620"/>
            <a:ext cx="6552819" cy="1517903"/>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extLst>
              <p:ext uri="{D42A27DB-BD31-4B8C-83A1-F6EECF244321}">
                <p14:modId xmlns:p14="http://schemas.microsoft.com/office/powerpoint/2010/main" val="706423944"/>
              </p:ext>
            </p:extLst>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404040"/>
                          </a:solidFill>
                          <a:latin typeface="Corbel"/>
                          <a:cs typeface="Corbel"/>
                        </a:rPr>
                        <a:t>RINVIO</a:t>
                      </a:r>
                      <a:r>
                        <a:rPr sz="900" spc="-75" dirty="0">
                          <a:solidFill>
                            <a:srgbClr val="404040"/>
                          </a:solidFill>
                          <a:latin typeface="Corbel"/>
                          <a:cs typeface="Corbel"/>
                        </a:rPr>
                        <a:t> </a:t>
                      </a:r>
                      <a:r>
                        <a:rPr sz="900" dirty="0">
                          <a:solidFill>
                            <a:srgbClr val="404040"/>
                          </a:solidFill>
                          <a:latin typeface="Corbel"/>
                          <a:cs typeface="Corbel"/>
                        </a:rPr>
                        <a:t>A</a:t>
                      </a:r>
                      <a:r>
                        <a:rPr sz="900" spc="-15" dirty="0">
                          <a:solidFill>
                            <a:srgbClr val="404040"/>
                          </a:solidFill>
                          <a:latin typeface="Corbel"/>
                          <a:cs typeface="Corbel"/>
                        </a:rPr>
                        <a:t> </a:t>
                      </a:r>
                      <a:r>
                        <a:rPr sz="900" spc="-5" dirty="0">
                          <a:solidFill>
                            <a:srgbClr val="404040"/>
                          </a:solidFill>
                          <a:latin typeface="Corbel"/>
                          <a:cs typeface="Corbel"/>
                        </a:rPr>
                        <a:t>NORME </a:t>
                      </a:r>
                      <a:r>
                        <a:rPr sz="900" dirty="0">
                          <a:solidFill>
                            <a:srgbClr val="404040"/>
                          </a:solidFill>
                          <a:latin typeface="Corbel"/>
                          <a:cs typeface="Corbel"/>
                        </a:rPr>
                        <a:t>E</a:t>
                      </a:r>
                      <a:r>
                        <a:rPr sz="900" spc="-60" dirty="0">
                          <a:solidFill>
                            <a:srgbClr val="404040"/>
                          </a:solidFill>
                          <a:latin typeface="Corbel"/>
                          <a:cs typeface="Corbel"/>
                        </a:rPr>
                        <a:t> </a:t>
                      </a:r>
                      <a:r>
                        <a:rPr sz="900" spc="-5" dirty="0">
                          <a:solidFill>
                            <a:srgbClr val="404040"/>
                          </a:solidFill>
                          <a:latin typeface="Corbel"/>
                          <a:cs typeface="Corbel"/>
                        </a:rPr>
                        <a:t>CRITERI</a:t>
                      </a:r>
                      <a:r>
                        <a:rPr sz="900" spc="-55" dirty="0">
                          <a:solidFill>
                            <a:srgbClr val="404040"/>
                          </a:solidFill>
                          <a:latin typeface="Corbel"/>
                          <a:cs typeface="Corbel"/>
                        </a:rPr>
                        <a:t> </a:t>
                      </a:r>
                      <a:r>
                        <a:rPr sz="900" dirty="0">
                          <a:solidFill>
                            <a:srgbClr val="404040"/>
                          </a:solidFill>
                          <a:latin typeface="Corbel"/>
                          <a:cs typeface="Corbel"/>
                        </a:rPr>
                        <a:t>GEN</a:t>
                      </a:r>
                      <a:r>
                        <a:rPr lang="it-IT" sz="900" dirty="0">
                          <a:solidFill>
                            <a:srgbClr val="404040"/>
                          </a:solidFill>
                          <a:latin typeface="Corbel"/>
                          <a:cs typeface="Corbel"/>
                        </a:rPr>
                        <a:t>E</a:t>
                      </a:r>
                      <a:r>
                        <a:rPr sz="900" dirty="0">
                          <a:solidFill>
                            <a:srgbClr val="404040"/>
                          </a:solidFill>
                          <a:latin typeface="Corbel"/>
                          <a:cs typeface="Corbel"/>
                        </a:rPr>
                        <a:t>RALI</a:t>
                      </a:r>
                      <a:endParaRPr sz="900" dirty="0">
                        <a:latin typeface="Corbel"/>
                        <a:cs typeface="Corbel"/>
                      </a:endParaRPr>
                    </a:p>
                    <a:p>
                      <a:pPr algn="ctr">
                        <a:lnSpc>
                          <a:spcPts val="1585"/>
                        </a:lnSpc>
                      </a:pPr>
                      <a:r>
                        <a:rPr sz="1100" b="1" spc="-5" dirty="0">
                          <a:solidFill>
                            <a:srgbClr val="FF0000"/>
                          </a:solidFill>
                          <a:latin typeface="Corbel"/>
                          <a:cs typeface="Corbel"/>
                        </a:rPr>
                        <a:t>(S</a:t>
                      </a:r>
                      <a:r>
                        <a:rPr sz="800" b="1" spc="-5" dirty="0">
                          <a:solidFill>
                            <a:srgbClr val="FF0000"/>
                          </a:solidFill>
                          <a:latin typeface="Corbel"/>
                          <a:cs typeface="Corbel"/>
                        </a:rPr>
                        <a:t>I </a:t>
                      </a:r>
                      <a:r>
                        <a:rPr sz="800" b="1" spc="5" dirty="0">
                          <a:solidFill>
                            <a:srgbClr val="FF0000"/>
                          </a:solidFill>
                          <a:latin typeface="Corbel"/>
                          <a:cs typeface="Corbel"/>
                        </a:rPr>
                        <a:t>VEDA </a:t>
                      </a:r>
                      <a:r>
                        <a:rPr sz="1100" b="1" spc="5" dirty="0">
                          <a:solidFill>
                            <a:srgbClr val="FF0000"/>
                          </a:solidFill>
                          <a:latin typeface="Corbel"/>
                          <a:cs typeface="Corbel"/>
                        </a:rPr>
                        <a:t>S</a:t>
                      </a:r>
                      <a:r>
                        <a:rPr sz="800" b="1" spc="5" dirty="0">
                          <a:solidFill>
                            <a:srgbClr val="FF0000"/>
                          </a:solidFill>
                          <a:latin typeface="Corbel"/>
                          <a:cs typeface="Corbel"/>
                        </a:rPr>
                        <a:t>LIDE </a:t>
                      </a:r>
                      <a:r>
                        <a:rPr lang="it-IT" sz="800" b="1" spc="5" dirty="0">
                          <a:solidFill>
                            <a:srgbClr val="FF0000"/>
                          </a:solidFill>
                          <a:latin typeface="Corbel"/>
                          <a:cs typeface="Corbel"/>
                        </a:rPr>
                        <a:t>iniziale</a:t>
                      </a:r>
                      <a:r>
                        <a:rPr sz="1100" b="1" spc="-15" dirty="0">
                          <a:solidFill>
                            <a:srgbClr val="FF0000"/>
                          </a:solidFill>
                          <a:latin typeface="Corbel"/>
                          <a:cs typeface="Corbel"/>
                        </a:rPr>
                        <a:t>)</a:t>
                      </a:r>
                      <a:endParaRPr sz="1100" dirty="0">
                        <a:latin typeface="Corbel"/>
                        <a:cs typeface="Corbel"/>
                      </a:endParaRPr>
                    </a:p>
                  </a:txBody>
                  <a:tcPr marL="0" marR="0" marT="13811"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dirty="0">
                        <a:latin typeface="Corbel"/>
                        <a:cs typeface="Corbel"/>
                      </a:endParaRPr>
                    </a:p>
                    <a:p>
                      <a:pPr marR="2286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dirty="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F462EEBC-7C6B-4245-965F-50D1EBD75C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A329A2D8-5EE8-4A78-89EC-6EFC0BF4860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D360CFD4-958A-4C02-93C7-D01D78F5127B}"/>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56A3EC96-9DC3-2355-BE72-366E1566F0F3}"/>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9317E1BA-4C2B-99F2-A605-E0067F6D5C08}"/>
              </a:ext>
            </a:extLst>
          </p:cNvPr>
          <p:cNvSpPr/>
          <p:nvPr/>
        </p:nvSpPr>
        <p:spPr>
          <a:xfrm>
            <a:off x="0" y="6705600"/>
            <a:ext cx="247772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8578" y="2638043"/>
            <a:ext cx="6552819" cy="2915793"/>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latin typeface="Corbel"/>
                          <a:cs typeface="Corbel"/>
                        </a:rPr>
                        <a:t>UBICAZIONE:</a:t>
                      </a:r>
                      <a:endParaRPr sz="900">
                        <a:latin typeface="Corbel"/>
                        <a:cs typeface="Corbel"/>
                      </a:endParaRPr>
                    </a:p>
                    <a:p>
                      <a:pPr algn="ctr">
                        <a:lnSpc>
                          <a:spcPts val="1585"/>
                        </a:lnSpc>
                      </a:pPr>
                      <a:r>
                        <a:rPr sz="1100" b="1" spc="-5" dirty="0">
                          <a:solidFill>
                            <a:srgbClr val="FF0000"/>
                          </a:solidFill>
                          <a:latin typeface="Corbel"/>
                          <a:cs typeface="Corbel"/>
                        </a:rPr>
                        <a:t>S</a:t>
                      </a:r>
                      <a:r>
                        <a:rPr sz="800" b="1" spc="-5" dirty="0">
                          <a:solidFill>
                            <a:srgbClr val="FF0000"/>
                          </a:solidFill>
                          <a:latin typeface="Corbel"/>
                          <a:cs typeface="Corbel"/>
                        </a:rPr>
                        <a:t>EPARAZIONI </a:t>
                      </a:r>
                      <a:r>
                        <a:rPr sz="800" b="1" spc="5" dirty="0">
                          <a:solidFill>
                            <a:srgbClr val="FF0000"/>
                          </a:solidFill>
                          <a:latin typeface="Corbel"/>
                          <a:cs typeface="Corbel"/>
                        </a:rPr>
                        <a:t>E</a:t>
                      </a:r>
                      <a:r>
                        <a:rPr sz="800" b="1" spc="-130" dirty="0">
                          <a:solidFill>
                            <a:srgbClr val="FF0000"/>
                          </a:solidFill>
                          <a:latin typeface="Corbel"/>
                          <a:cs typeface="Corbel"/>
                        </a:rPr>
                        <a:t> </a:t>
                      </a:r>
                      <a:r>
                        <a:rPr sz="1100" b="1" dirty="0">
                          <a:solidFill>
                            <a:srgbClr val="FF0000"/>
                          </a:solidFill>
                          <a:latin typeface="Corbel"/>
                          <a:cs typeface="Corbel"/>
                        </a:rPr>
                        <a:t>C</a:t>
                      </a:r>
                      <a:r>
                        <a:rPr sz="800" b="1" dirty="0">
                          <a:solidFill>
                            <a:srgbClr val="FF0000"/>
                          </a:solidFill>
                          <a:latin typeface="Corbel"/>
                          <a:cs typeface="Corbel"/>
                        </a:rPr>
                        <a:t>OMUNICAZIONI</a:t>
                      </a:r>
                      <a:endParaRPr sz="800">
                        <a:latin typeface="Corbel"/>
                        <a:cs typeface="Corbel"/>
                      </a:endParaRPr>
                    </a:p>
                  </a:txBody>
                  <a:tcPr marL="0" marR="0" marT="32861"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2286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009734BB-BA38-4338-B764-737D16360D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D67F88F7-8C7E-415D-89AC-5C92117B681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E8B75128-8E70-4A69-9406-E54449182DD5}"/>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1E0FB82D-CC22-92BA-3D41-D68C78D5E84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34712881-0F7A-ECD2-95A1-43161A3CB13C}"/>
              </a:ext>
            </a:extLst>
          </p:cNvPr>
          <p:cNvSpPr/>
          <p:nvPr/>
        </p:nvSpPr>
        <p:spPr>
          <a:xfrm>
            <a:off x="0" y="6705600"/>
            <a:ext cx="253672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1436" y="1542488"/>
            <a:ext cx="6551771" cy="527209"/>
          </a:xfrm>
          <a:custGeom>
            <a:avLst/>
            <a:gdLst/>
            <a:ahLst/>
            <a:cxnLst/>
            <a:rect l="l" t="t" r="r" b="b"/>
            <a:pathLst>
              <a:path w="8735695" h="702944">
                <a:moveTo>
                  <a:pt x="8398891" y="0"/>
                </a:moveTo>
                <a:lnTo>
                  <a:pt x="0" y="0"/>
                </a:lnTo>
                <a:lnTo>
                  <a:pt x="0" y="702564"/>
                </a:lnTo>
                <a:lnTo>
                  <a:pt x="8735555" y="702564"/>
                </a:lnTo>
                <a:lnTo>
                  <a:pt x="8735555" y="117094"/>
                </a:lnTo>
                <a:lnTo>
                  <a:pt x="8398891" y="0"/>
                </a:lnTo>
                <a:close/>
              </a:path>
            </a:pathLst>
          </a:custGeom>
          <a:solidFill>
            <a:srgbClr val="366A99"/>
          </a:solidFill>
        </p:spPr>
        <p:txBody>
          <a:bodyPr wrap="square" lIns="0" tIns="0" rIns="0" bIns="0" rtlCol="0"/>
          <a:lstStyle/>
          <a:p>
            <a:endParaRPr sz="1350"/>
          </a:p>
        </p:txBody>
      </p:sp>
      <p:sp>
        <p:nvSpPr>
          <p:cNvPr id="3" name="object 3"/>
          <p:cNvSpPr/>
          <p:nvPr/>
        </p:nvSpPr>
        <p:spPr>
          <a:xfrm>
            <a:off x="2341436" y="1542488"/>
            <a:ext cx="6551771" cy="527209"/>
          </a:xfrm>
          <a:custGeom>
            <a:avLst/>
            <a:gdLst/>
            <a:ahLst/>
            <a:cxnLst/>
            <a:rect l="l" t="t" r="r" b="b"/>
            <a:pathLst>
              <a:path w="8735695" h="702944">
                <a:moveTo>
                  <a:pt x="0" y="0"/>
                </a:moveTo>
                <a:lnTo>
                  <a:pt x="8398891" y="0"/>
                </a:lnTo>
                <a:lnTo>
                  <a:pt x="8735555" y="117094"/>
                </a:lnTo>
                <a:lnTo>
                  <a:pt x="8735555"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9920" y="1552479"/>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503169" y="2105406"/>
            <a:ext cx="6227064" cy="3555873"/>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404040"/>
                          </a:solidFill>
                          <a:latin typeface="Corbel"/>
                          <a:cs typeface="Corbel"/>
                        </a:rPr>
                        <a:t>RINVIO</a:t>
                      </a:r>
                      <a:r>
                        <a:rPr sz="900" spc="-75" dirty="0">
                          <a:solidFill>
                            <a:srgbClr val="404040"/>
                          </a:solidFill>
                          <a:latin typeface="Corbel"/>
                          <a:cs typeface="Corbel"/>
                        </a:rPr>
                        <a:t> </a:t>
                      </a:r>
                      <a:r>
                        <a:rPr sz="900" dirty="0">
                          <a:solidFill>
                            <a:srgbClr val="404040"/>
                          </a:solidFill>
                          <a:latin typeface="Corbel"/>
                          <a:cs typeface="Corbel"/>
                        </a:rPr>
                        <a:t>A</a:t>
                      </a:r>
                      <a:r>
                        <a:rPr sz="900" spc="-15" dirty="0">
                          <a:solidFill>
                            <a:srgbClr val="404040"/>
                          </a:solidFill>
                          <a:latin typeface="Corbel"/>
                          <a:cs typeface="Corbel"/>
                        </a:rPr>
                        <a:t> </a:t>
                      </a:r>
                      <a:r>
                        <a:rPr sz="900" spc="-5" dirty="0">
                          <a:solidFill>
                            <a:srgbClr val="404040"/>
                          </a:solidFill>
                          <a:latin typeface="Corbel"/>
                          <a:cs typeface="Corbel"/>
                        </a:rPr>
                        <a:t>NORME </a:t>
                      </a:r>
                      <a:r>
                        <a:rPr sz="900" dirty="0">
                          <a:solidFill>
                            <a:srgbClr val="404040"/>
                          </a:solidFill>
                          <a:latin typeface="Corbel"/>
                          <a:cs typeface="Corbel"/>
                        </a:rPr>
                        <a:t>E</a:t>
                      </a:r>
                      <a:r>
                        <a:rPr sz="900" spc="-60" dirty="0">
                          <a:solidFill>
                            <a:srgbClr val="404040"/>
                          </a:solidFill>
                          <a:latin typeface="Corbel"/>
                          <a:cs typeface="Corbel"/>
                        </a:rPr>
                        <a:t> </a:t>
                      </a:r>
                      <a:r>
                        <a:rPr sz="900" spc="-5" dirty="0">
                          <a:solidFill>
                            <a:srgbClr val="404040"/>
                          </a:solidFill>
                          <a:latin typeface="Corbel"/>
                          <a:cs typeface="Corbel"/>
                        </a:rPr>
                        <a:t>CRITERI</a:t>
                      </a:r>
                      <a:r>
                        <a:rPr sz="900" spc="-55" dirty="0">
                          <a:solidFill>
                            <a:srgbClr val="404040"/>
                          </a:solidFill>
                          <a:latin typeface="Corbel"/>
                          <a:cs typeface="Corbel"/>
                        </a:rPr>
                        <a:t> </a:t>
                      </a:r>
                      <a:r>
                        <a:rPr sz="900" dirty="0">
                          <a:solidFill>
                            <a:srgbClr val="404040"/>
                          </a:solidFill>
                          <a:latin typeface="Corbel"/>
                          <a:cs typeface="Corbel"/>
                        </a:rPr>
                        <a:t>GENARALI</a:t>
                      </a:r>
                      <a:endParaRPr sz="900">
                        <a:latin typeface="Corbel"/>
                        <a:cs typeface="Corbel"/>
                      </a:endParaRPr>
                    </a:p>
                    <a:p>
                      <a:pPr algn="ctr">
                        <a:lnSpc>
                          <a:spcPts val="1585"/>
                        </a:lnSpc>
                      </a:pPr>
                      <a:r>
                        <a:rPr sz="1100" b="1" spc="-5" dirty="0">
                          <a:solidFill>
                            <a:srgbClr val="FF0000"/>
                          </a:solidFill>
                          <a:latin typeface="Corbel"/>
                          <a:cs typeface="Corbel"/>
                        </a:rPr>
                        <a:t>(S</a:t>
                      </a:r>
                      <a:r>
                        <a:rPr sz="800" b="1" spc="-5" dirty="0">
                          <a:solidFill>
                            <a:srgbClr val="FF0000"/>
                          </a:solidFill>
                          <a:latin typeface="Corbel"/>
                          <a:cs typeface="Corbel"/>
                        </a:rPr>
                        <a:t>I </a:t>
                      </a:r>
                      <a:r>
                        <a:rPr sz="800" b="1" spc="5" dirty="0">
                          <a:solidFill>
                            <a:srgbClr val="FF0000"/>
                          </a:solidFill>
                          <a:latin typeface="Corbel"/>
                          <a:cs typeface="Corbel"/>
                        </a:rPr>
                        <a:t>VEDA </a:t>
                      </a:r>
                      <a:r>
                        <a:rPr sz="1100" b="1" spc="5" dirty="0">
                          <a:solidFill>
                            <a:srgbClr val="FF0000"/>
                          </a:solidFill>
                          <a:latin typeface="Corbel"/>
                          <a:cs typeface="Corbel"/>
                        </a:rPr>
                        <a:t>S</a:t>
                      </a:r>
                      <a:r>
                        <a:rPr sz="800" b="1" spc="5" dirty="0">
                          <a:solidFill>
                            <a:srgbClr val="FF0000"/>
                          </a:solidFill>
                          <a:latin typeface="Corbel"/>
                          <a:cs typeface="Corbel"/>
                        </a:rPr>
                        <a:t>LIDE N</a:t>
                      </a:r>
                      <a:r>
                        <a:rPr sz="1100" b="1" spc="5" dirty="0">
                          <a:solidFill>
                            <a:srgbClr val="FF0000"/>
                          </a:solidFill>
                          <a:latin typeface="Corbel"/>
                          <a:cs typeface="Corbel"/>
                        </a:rPr>
                        <a:t>.</a:t>
                      </a:r>
                      <a:r>
                        <a:rPr sz="1100" b="1" spc="55" dirty="0">
                          <a:solidFill>
                            <a:srgbClr val="FF0000"/>
                          </a:solidFill>
                          <a:latin typeface="Corbel"/>
                          <a:cs typeface="Corbel"/>
                        </a:rPr>
                        <a:t> </a:t>
                      </a:r>
                      <a:r>
                        <a:rPr sz="1100" b="1" spc="-15" dirty="0">
                          <a:solidFill>
                            <a:srgbClr val="FF0000"/>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latin typeface="Corbel"/>
                          <a:cs typeface="Corbel"/>
                        </a:rPr>
                        <a:t>REAZIONE AL </a:t>
                      </a:r>
                      <a:r>
                        <a:rPr sz="900" spc="-5" dirty="0">
                          <a:latin typeface="Corbel"/>
                          <a:cs typeface="Corbel"/>
                        </a:rPr>
                        <a:t>FUOCO </a:t>
                      </a:r>
                      <a:r>
                        <a:rPr sz="900" dirty="0">
                          <a:latin typeface="Corbel"/>
                          <a:cs typeface="Corbel"/>
                        </a:rPr>
                        <a:t>DEI</a:t>
                      </a:r>
                      <a:r>
                        <a:rPr sz="900" spc="-95" dirty="0">
                          <a:latin typeface="Corbel"/>
                          <a:cs typeface="Corbel"/>
                        </a:rPr>
                        <a:t> </a:t>
                      </a:r>
                      <a:r>
                        <a:rPr sz="900" spc="-10" dirty="0">
                          <a:latin typeface="Corbel"/>
                          <a:cs typeface="Corbel"/>
                        </a:rPr>
                        <a:t>MATERIALI:</a:t>
                      </a:r>
                      <a:endParaRPr sz="900">
                        <a:latin typeface="Corbel"/>
                        <a:cs typeface="Corbel"/>
                      </a:endParaRPr>
                    </a:p>
                    <a:p>
                      <a:pPr marL="104775">
                        <a:lnSpc>
                          <a:spcPts val="1585"/>
                        </a:lnSpc>
                      </a:pPr>
                      <a:r>
                        <a:rPr sz="1100" b="1" spc="5" dirty="0">
                          <a:solidFill>
                            <a:srgbClr val="FF0000"/>
                          </a:solidFill>
                          <a:latin typeface="Corbel"/>
                          <a:cs typeface="Corbel"/>
                        </a:rPr>
                        <a:t>T</a:t>
                      </a:r>
                      <a:r>
                        <a:rPr sz="800" b="1" spc="5" dirty="0">
                          <a:solidFill>
                            <a:srgbClr val="FF0000"/>
                          </a:solidFill>
                          <a:latin typeface="Corbel"/>
                          <a:cs typeface="Corbel"/>
                        </a:rPr>
                        <a:t>ENDAGGI </a:t>
                      </a:r>
                      <a:r>
                        <a:rPr sz="1100" b="1" dirty="0">
                          <a:solidFill>
                            <a:srgbClr val="FF0000"/>
                          </a:solidFill>
                          <a:latin typeface="Corbel"/>
                          <a:cs typeface="Corbel"/>
                        </a:rPr>
                        <a:t>– M</a:t>
                      </a:r>
                      <a:r>
                        <a:rPr sz="800" b="1" dirty="0">
                          <a:solidFill>
                            <a:srgbClr val="FF0000"/>
                          </a:solidFill>
                          <a:latin typeface="Corbel"/>
                          <a:cs typeface="Corbel"/>
                        </a:rPr>
                        <a:t>OBILI </a:t>
                      </a:r>
                      <a:r>
                        <a:rPr sz="1100" b="1" dirty="0">
                          <a:solidFill>
                            <a:srgbClr val="FF0000"/>
                          </a:solidFill>
                          <a:latin typeface="Corbel"/>
                          <a:cs typeface="Corbel"/>
                        </a:rPr>
                        <a:t>I</a:t>
                      </a:r>
                      <a:r>
                        <a:rPr sz="800" b="1" dirty="0">
                          <a:solidFill>
                            <a:srgbClr val="FF0000"/>
                          </a:solidFill>
                          <a:latin typeface="Corbel"/>
                          <a:cs typeface="Corbel"/>
                        </a:rPr>
                        <a:t>MBOTTITI </a:t>
                      </a:r>
                      <a:r>
                        <a:rPr sz="1100" b="1" dirty="0">
                          <a:solidFill>
                            <a:srgbClr val="FF0000"/>
                          </a:solidFill>
                          <a:latin typeface="Corbel"/>
                          <a:cs typeface="Corbel"/>
                        </a:rPr>
                        <a:t>-</a:t>
                      </a:r>
                      <a:r>
                        <a:rPr sz="1100" b="1" spc="160" dirty="0">
                          <a:solidFill>
                            <a:srgbClr val="FF0000"/>
                          </a:solidFill>
                          <a:latin typeface="Corbel"/>
                          <a:cs typeface="Corbel"/>
                        </a:rPr>
                        <a:t> </a:t>
                      </a:r>
                      <a:r>
                        <a:rPr sz="1100" b="1" spc="5" dirty="0">
                          <a:solidFill>
                            <a:srgbClr val="FF0000"/>
                          </a:solidFill>
                          <a:latin typeface="Corbel"/>
                          <a:cs typeface="Corbel"/>
                        </a:rPr>
                        <a:t>S</a:t>
                      </a:r>
                      <a:r>
                        <a:rPr sz="800" b="1" spc="5" dirty="0">
                          <a:solidFill>
                            <a:srgbClr val="FF0000"/>
                          </a:solidFill>
                          <a:latin typeface="Corbel"/>
                          <a:cs typeface="Corbel"/>
                        </a:rPr>
                        <a:t>EDIE</a:t>
                      </a:r>
                      <a:endParaRPr sz="800">
                        <a:latin typeface="Corbel"/>
                        <a:cs typeface="Corbel"/>
                      </a:endParaRPr>
                    </a:p>
                  </a:txBody>
                  <a:tcPr marL="0" marR="0" marT="32861"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latin typeface="Corbel"/>
                          <a:cs typeface="Corbel"/>
                        </a:rPr>
                        <a:t>LIMITAZIONE D’USO </a:t>
                      </a:r>
                      <a:r>
                        <a:rPr sz="900" dirty="0">
                          <a:latin typeface="Corbel"/>
                          <a:cs typeface="Corbel"/>
                        </a:rPr>
                        <a:t>DEI</a:t>
                      </a:r>
                      <a:r>
                        <a:rPr sz="900" spc="-50" dirty="0">
                          <a:latin typeface="Corbel"/>
                          <a:cs typeface="Corbel"/>
                        </a:rPr>
                        <a:t> </a:t>
                      </a:r>
                      <a:r>
                        <a:rPr sz="900" spc="-10" dirty="0">
                          <a:latin typeface="Corbel"/>
                          <a:cs typeface="Corbel"/>
                        </a:rPr>
                        <a:t>LOCALI:</a:t>
                      </a:r>
                      <a:endParaRPr sz="900">
                        <a:latin typeface="Corbel"/>
                        <a:cs typeface="Corbel"/>
                      </a:endParaRPr>
                    </a:p>
                    <a:p>
                      <a:pPr algn="ctr">
                        <a:lnSpc>
                          <a:spcPts val="1585"/>
                        </a:lnSpc>
                      </a:pPr>
                      <a:r>
                        <a:rPr sz="1100" b="1" spc="-5" dirty="0">
                          <a:solidFill>
                            <a:srgbClr val="FF0000"/>
                          </a:solidFill>
                          <a:latin typeface="Corbel"/>
                          <a:cs typeface="Corbel"/>
                        </a:rPr>
                        <a:t>I</a:t>
                      </a:r>
                      <a:r>
                        <a:rPr sz="800" b="1" spc="-5" dirty="0">
                          <a:solidFill>
                            <a:srgbClr val="FF0000"/>
                          </a:solidFill>
                          <a:latin typeface="Corbel"/>
                          <a:cs typeface="Corbel"/>
                        </a:rPr>
                        <a:t>NTERRATI </a:t>
                      </a:r>
                      <a:r>
                        <a:rPr sz="1100" b="1" dirty="0">
                          <a:solidFill>
                            <a:srgbClr val="FF0000"/>
                          </a:solidFill>
                          <a:latin typeface="Corbel"/>
                          <a:cs typeface="Corbel"/>
                        </a:rPr>
                        <a:t>– </a:t>
                      </a:r>
                      <a:r>
                        <a:rPr sz="1100" b="1" spc="5" dirty="0">
                          <a:solidFill>
                            <a:srgbClr val="FF0000"/>
                          </a:solidFill>
                          <a:latin typeface="Corbel"/>
                          <a:cs typeface="Corbel"/>
                        </a:rPr>
                        <a:t>A</a:t>
                      </a:r>
                      <a:r>
                        <a:rPr sz="800" b="1" spc="5" dirty="0">
                          <a:solidFill>
                            <a:srgbClr val="FF0000"/>
                          </a:solidFill>
                          <a:latin typeface="Corbel"/>
                          <a:cs typeface="Corbel"/>
                        </a:rPr>
                        <a:t>REE </a:t>
                      </a:r>
                      <a:r>
                        <a:rPr sz="1100" b="1" dirty="0">
                          <a:solidFill>
                            <a:srgbClr val="FF0000"/>
                          </a:solidFill>
                          <a:latin typeface="Corbel"/>
                          <a:cs typeface="Corbel"/>
                        </a:rPr>
                        <a:t>F –</a:t>
                      </a:r>
                      <a:r>
                        <a:rPr sz="1100" b="1" spc="-145" dirty="0">
                          <a:solidFill>
                            <a:srgbClr val="FF0000"/>
                          </a:solidFill>
                          <a:latin typeface="Corbel"/>
                          <a:cs typeface="Corbel"/>
                        </a:rPr>
                        <a:t> </a:t>
                      </a:r>
                      <a:r>
                        <a:rPr sz="1100" b="1" spc="-5" dirty="0">
                          <a:solidFill>
                            <a:srgbClr val="FF0000"/>
                          </a:solidFill>
                          <a:latin typeface="Corbel"/>
                          <a:cs typeface="Corbel"/>
                        </a:rPr>
                        <a:t>«R</a:t>
                      </a:r>
                      <a:r>
                        <a:rPr sz="800" b="1" spc="-5" dirty="0">
                          <a:solidFill>
                            <a:srgbClr val="FF0000"/>
                          </a:solidFill>
                          <a:latin typeface="Corbel"/>
                          <a:cs typeface="Corbel"/>
                        </a:rPr>
                        <a:t>ADIOATTIVI</a:t>
                      </a:r>
                      <a:r>
                        <a:rPr sz="1100" b="1" spc="-5" dirty="0">
                          <a:solidFill>
                            <a:srgbClr val="FF0000"/>
                          </a:solidFill>
                          <a:latin typeface="Corbel"/>
                          <a:cs typeface="Corbel"/>
                        </a:rPr>
                        <a:t>»</a:t>
                      </a:r>
                      <a:endParaRPr sz="1100">
                        <a:latin typeface="Corbel"/>
                        <a:cs typeface="Corbel"/>
                      </a:endParaRPr>
                    </a:p>
                  </a:txBody>
                  <a:tcPr marL="0" marR="0" marT="32385"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2286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BAA6A55F-97BF-4B99-8450-E9239D2A086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66BABFC0-8DE0-4F73-ADF9-79C204D4F3B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5AE434A5-5943-481F-8E13-B579C6B84C7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13F6CFB4-76D1-957D-6A6F-CF2EE576CA2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16141086-BAE4-8FC2-A871-34409BC4E3BB}"/>
              </a:ext>
            </a:extLst>
          </p:cNvPr>
          <p:cNvSpPr/>
          <p:nvPr/>
        </p:nvSpPr>
        <p:spPr>
          <a:xfrm>
            <a:off x="0" y="6705600"/>
            <a:ext cx="259571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1436" y="1701356"/>
            <a:ext cx="6551771" cy="526256"/>
          </a:xfrm>
          <a:custGeom>
            <a:avLst/>
            <a:gdLst/>
            <a:ahLst/>
            <a:cxnLst/>
            <a:rect l="l" t="t" r="r" b="b"/>
            <a:pathLst>
              <a:path w="8735695" h="701675">
                <a:moveTo>
                  <a:pt x="8398891" y="0"/>
                </a:moveTo>
                <a:lnTo>
                  <a:pt x="0" y="0"/>
                </a:lnTo>
                <a:lnTo>
                  <a:pt x="0" y="701052"/>
                </a:lnTo>
                <a:lnTo>
                  <a:pt x="8735555" y="701052"/>
                </a:lnTo>
                <a:lnTo>
                  <a:pt x="8735555" y="116852"/>
                </a:lnTo>
                <a:lnTo>
                  <a:pt x="8398891" y="0"/>
                </a:lnTo>
                <a:close/>
              </a:path>
            </a:pathLst>
          </a:custGeom>
          <a:solidFill>
            <a:srgbClr val="366A99"/>
          </a:solidFill>
        </p:spPr>
        <p:txBody>
          <a:bodyPr wrap="square" lIns="0" tIns="0" rIns="0" bIns="0" rtlCol="0"/>
          <a:lstStyle/>
          <a:p>
            <a:endParaRPr sz="1350"/>
          </a:p>
        </p:txBody>
      </p:sp>
      <p:sp>
        <p:nvSpPr>
          <p:cNvPr id="3" name="object 3"/>
          <p:cNvSpPr/>
          <p:nvPr/>
        </p:nvSpPr>
        <p:spPr>
          <a:xfrm>
            <a:off x="2341436" y="1701356"/>
            <a:ext cx="6551771" cy="526256"/>
          </a:xfrm>
          <a:custGeom>
            <a:avLst/>
            <a:gdLst/>
            <a:ahLst/>
            <a:cxnLst/>
            <a:rect l="l" t="t" r="r" b="b"/>
            <a:pathLst>
              <a:path w="8735695" h="701675">
                <a:moveTo>
                  <a:pt x="0" y="0"/>
                </a:moveTo>
                <a:lnTo>
                  <a:pt x="8398891" y="0"/>
                </a:lnTo>
                <a:lnTo>
                  <a:pt x="8735555" y="116852"/>
                </a:lnTo>
                <a:lnTo>
                  <a:pt x="8735555" y="701052"/>
                </a:lnTo>
                <a:lnTo>
                  <a:pt x="0" y="701052"/>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9920" y="1711166"/>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03146" y="2387726"/>
            <a:ext cx="6589394" cy="2620899"/>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latin typeface="Corbel"/>
                          <a:cs typeface="Corbel"/>
                        </a:rPr>
                        <a:t>LIMITAZIONE D’USO </a:t>
                      </a:r>
                      <a:r>
                        <a:rPr sz="900" dirty="0">
                          <a:latin typeface="Corbel"/>
                          <a:cs typeface="Corbel"/>
                        </a:rPr>
                        <a:t>DEI</a:t>
                      </a:r>
                      <a:r>
                        <a:rPr sz="900" spc="-50" dirty="0">
                          <a:latin typeface="Corbel"/>
                          <a:cs typeface="Corbel"/>
                        </a:rPr>
                        <a:t> </a:t>
                      </a:r>
                      <a:r>
                        <a:rPr sz="900" spc="-10" dirty="0">
                          <a:latin typeface="Corbel"/>
                          <a:cs typeface="Corbel"/>
                        </a:rPr>
                        <a:t>LOCALI:</a:t>
                      </a:r>
                      <a:endParaRPr sz="900">
                        <a:latin typeface="Corbel"/>
                        <a:cs typeface="Corbel"/>
                      </a:endParaRPr>
                    </a:p>
                    <a:p>
                      <a:pPr algn="ctr">
                        <a:lnSpc>
                          <a:spcPts val="1585"/>
                        </a:lnSpc>
                      </a:pPr>
                      <a:r>
                        <a:rPr sz="1100" b="1" spc="-5" dirty="0">
                          <a:solidFill>
                            <a:srgbClr val="FF0000"/>
                          </a:solidFill>
                          <a:latin typeface="Corbel"/>
                          <a:cs typeface="Corbel"/>
                        </a:rPr>
                        <a:t>I</a:t>
                      </a:r>
                      <a:r>
                        <a:rPr sz="800" b="1" spc="-5" dirty="0">
                          <a:solidFill>
                            <a:srgbClr val="FF0000"/>
                          </a:solidFill>
                          <a:latin typeface="Corbel"/>
                          <a:cs typeface="Corbel"/>
                        </a:rPr>
                        <a:t>NTERRATI </a:t>
                      </a:r>
                      <a:r>
                        <a:rPr sz="1100" b="1" dirty="0">
                          <a:solidFill>
                            <a:srgbClr val="FF0000"/>
                          </a:solidFill>
                          <a:latin typeface="Corbel"/>
                          <a:cs typeface="Corbel"/>
                        </a:rPr>
                        <a:t>– </a:t>
                      </a:r>
                      <a:r>
                        <a:rPr sz="1100" b="1" spc="5" dirty="0">
                          <a:solidFill>
                            <a:srgbClr val="FF0000"/>
                          </a:solidFill>
                          <a:latin typeface="Corbel"/>
                          <a:cs typeface="Corbel"/>
                        </a:rPr>
                        <a:t>A</a:t>
                      </a:r>
                      <a:r>
                        <a:rPr sz="800" b="1" spc="5" dirty="0">
                          <a:solidFill>
                            <a:srgbClr val="FF0000"/>
                          </a:solidFill>
                          <a:latin typeface="Corbel"/>
                          <a:cs typeface="Corbel"/>
                        </a:rPr>
                        <a:t>REE </a:t>
                      </a:r>
                      <a:r>
                        <a:rPr sz="1100" b="1" dirty="0">
                          <a:solidFill>
                            <a:srgbClr val="FF0000"/>
                          </a:solidFill>
                          <a:latin typeface="Corbel"/>
                          <a:cs typeface="Corbel"/>
                        </a:rPr>
                        <a:t>F –</a:t>
                      </a:r>
                      <a:r>
                        <a:rPr sz="1100" b="1" spc="-145" dirty="0">
                          <a:solidFill>
                            <a:srgbClr val="FF0000"/>
                          </a:solidFill>
                          <a:latin typeface="Corbel"/>
                          <a:cs typeface="Corbel"/>
                        </a:rPr>
                        <a:t> </a:t>
                      </a:r>
                      <a:r>
                        <a:rPr sz="1100" b="1" spc="-5" dirty="0">
                          <a:solidFill>
                            <a:srgbClr val="FF0000"/>
                          </a:solidFill>
                          <a:latin typeface="Corbel"/>
                          <a:cs typeface="Corbel"/>
                        </a:rPr>
                        <a:t>«R</a:t>
                      </a:r>
                      <a:r>
                        <a:rPr sz="800" b="1" spc="-5" dirty="0">
                          <a:solidFill>
                            <a:srgbClr val="FF0000"/>
                          </a:solidFill>
                          <a:latin typeface="Corbel"/>
                          <a:cs typeface="Corbel"/>
                        </a:rPr>
                        <a:t>ADIOATTIVI</a:t>
                      </a:r>
                      <a:r>
                        <a:rPr sz="1100" b="1" spc="-5" dirty="0">
                          <a:solidFill>
                            <a:srgbClr val="FF0000"/>
                          </a:solidFill>
                          <a:latin typeface="Corbel"/>
                          <a:cs typeface="Corbel"/>
                        </a:rPr>
                        <a:t>»</a:t>
                      </a:r>
                      <a:endParaRPr sz="1100">
                        <a:latin typeface="Corbel"/>
                        <a:cs typeface="Corbel"/>
                      </a:endParaRPr>
                    </a:p>
                  </a:txBody>
                  <a:tcPr marL="0" marR="0" marT="32385"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2286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6F507030-04F1-4E39-9274-CCF97501B2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C1EA4DE7-05FB-4638-B4B1-67FC29971A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C7B94EAD-326B-4277-9B6B-BD14D1489B2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A40585C9-6211-20A9-A904-B71709767B2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F0BABE3B-3C27-D667-D1BB-6B3BD2C17C34}"/>
              </a:ext>
            </a:extLst>
          </p:cNvPr>
          <p:cNvSpPr/>
          <p:nvPr/>
        </p:nvSpPr>
        <p:spPr>
          <a:xfrm>
            <a:off x="0" y="6705600"/>
            <a:ext cx="265471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623631"/>
            <a:ext cx="6551771" cy="526256"/>
          </a:xfrm>
          <a:custGeom>
            <a:avLst/>
            <a:gdLst/>
            <a:ahLst/>
            <a:cxnLst/>
            <a:rect l="l" t="t" r="r" b="b"/>
            <a:pathLst>
              <a:path w="8735695" h="701675">
                <a:moveTo>
                  <a:pt x="8398903" y="0"/>
                </a:moveTo>
                <a:lnTo>
                  <a:pt x="0" y="0"/>
                </a:lnTo>
                <a:lnTo>
                  <a:pt x="0" y="701052"/>
                </a:lnTo>
                <a:lnTo>
                  <a:pt x="8735567" y="701052"/>
                </a:lnTo>
                <a:lnTo>
                  <a:pt x="8735567" y="116852"/>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623631"/>
            <a:ext cx="6551771" cy="526256"/>
          </a:xfrm>
          <a:custGeom>
            <a:avLst/>
            <a:gdLst/>
            <a:ahLst/>
            <a:cxnLst/>
            <a:rect l="l" t="t" r="r" b="b"/>
            <a:pathLst>
              <a:path w="8735695" h="701675">
                <a:moveTo>
                  <a:pt x="0" y="0"/>
                </a:moveTo>
                <a:lnTo>
                  <a:pt x="8398903" y="0"/>
                </a:lnTo>
                <a:lnTo>
                  <a:pt x="8735567" y="116852"/>
                </a:lnTo>
                <a:lnTo>
                  <a:pt x="8735567" y="701052"/>
                </a:lnTo>
                <a:lnTo>
                  <a:pt x="0" y="701052"/>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633442"/>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9721" y="2330576"/>
            <a:ext cx="6516242" cy="3291840"/>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2015"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marL="9525"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marL="13335"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marL="12065"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marL="12700"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8097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1239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marL="11430"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marL="1270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3"/>
                  </a:ext>
                </a:extLst>
              </a:tr>
              <a:tr h="378328">
                <a:tc>
                  <a:txBody>
                    <a:bodyPr/>
                    <a:lstStyle/>
                    <a:p>
                      <a:pPr marL="13970"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marL="13335" algn="ctr">
                        <a:lnSpc>
                          <a:spcPts val="1585"/>
                        </a:lnSpc>
                      </a:pPr>
                      <a:r>
                        <a:rPr sz="1100" b="1" spc="5" dirty="0">
                          <a:solidFill>
                            <a:srgbClr val="FF0000"/>
                          </a:solidFill>
                          <a:latin typeface="Corbel"/>
                          <a:cs typeface="Corbel"/>
                        </a:rPr>
                        <a:t>G</a:t>
                      </a:r>
                      <a:r>
                        <a:rPr sz="800" b="1" spc="5" dirty="0">
                          <a:solidFill>
                            <a:srgbClr val="FF0000"/>
                          </a:solidFill>
                          <a:latin typeface="Corbel"/>
                          <a:cs typeface="Corbel"/>
                        </a:rPr>
                        <a:t>AS</a:t>
                      </a:r>
                      <a:r>
                        <a:rPr sz="800" b="1" spc="60" dirty="0">
                          <a:solidFill>
                            <a:srgbClr val="FF0000"/>
                          </a:solidFill>
                          <a:latin typeface="Corbel"/>
                          <a:cs typeface="Corbel"/>
                        </a:rPr>
                        <a:t> </a:t>
                      </a:r>
                      <a:r>
                        <a:rPr sz="800" b="1" spc="5" dirty="0">
                          <a:solidFill>
                            <a:srgbClr val="FF0000"/>
                          </a:solidFill>
                          <a:latin typeface="Corbel"/>
                          <a:cs typeface="Corbel"/>
                        </a:rPr>
                        <a:t>MEDICALI</a:t>
                      </a:r>
                      <a:endParaRPr sz="8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4"/>
                  </a:ext>
                </a:extLst>
              </a:tr>
              <a:tr h="378328">
                <a:tc>
                  <a:txBody>
                    <a:bodyPr/>
                    <a:lstStyle/>
                    <a:p>
                      <a:pPr marL="13970"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marL="12700" algn="ctr">
                        <a:lnSpc>
                          <a:spcPts val="1585"/>
                        </a:lnSpc>
                      </a:pPr>
                      <a:r>
                        <a:rPr sz="1100" b="1" spc="5" dirty="0">
                          <a:solidFill>
                            <a:srgbClr val="FF0000"/>
                          </a:solidFill>
                          <a:latin typeface="Corbel"/>
                          <a:cs typeface="Corbel"/>
                        </a:rPr>
                        <a:t>D</a:t>
                      </a:r>
                      <a:r>
                        <a:rPr sz="800" b="1" spc="5" dirty="0">
                          <a:solidFill>
                            <a:srgbClr val="FF0000"/>
                          </a:solidFill>
                          <a:latin typeface="Corbel"/>
                          <a:cs typeface="Corbel"/>
                        </a:rPr>
                        <a:t>EPOSITI DI COMBUSTIBILI E</a:t>
                      </a:r>
                      <a:r>
                        <a:rPr sz="800" b="1" spc="-35" dirty="0">
                          <a:solidFill>
                            <a:srgbClr val="FF0000"/>
                          </a:solidFill>
                          <a:latin typeface="Corbel"/>
                          <a:cs typeface="Corbel"/>
                        </a:rPr>
                        <a:t> </a:t>
                      </a:r>
                      <a:r>
                        <a:rPr sz="1100" b="1" spc="-15" dirty="0">
                          <a:solidFill>
                            <a:srgbClr val="FF0000"/>
                          </a:solidFill>
                          <a:latin typeface="Corbel"/>
                          <a:cs typeface="Corbel"/>
                        </a:rPr>
                        <a:t>L</a:t>
                      </a:r>
                      <a:r>
                        <a:rPr sz="800" b="1" spc="-15" dirty="0">
                          <a:solidFill>
                            <a:srgbClr val="FF0000"/>
                          </a:solidFill>
                          <a:latin typeface="Corbel"/>
                          <a:cs typeface="Corbel"/>
                        </a:rPr>
                        <a:t>ABORAT</a:t>
                      </a:r>
                      <a:r>
                        <a:rPr sz="1100" b="1" spc="-15" dirty="0">
                          <a:solidFill>
                            <a:srgbClr val="FF0000"/>
                          </a:solidFill>
                          <a:latin typeface="Corbel"/>
                          <a:cs typeface="Corbel"/>
                        </a:rPr>
                        <a:t>.</a:t>
                      </a:r>
                      <a:endParaRPr sz="11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marL="13970"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marL="13335"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825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762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65D43742-48C1-4487-8968-022C6B394F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847AFCC1-8306-470D-A16B-4566D5648C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F5EA38C7-4012-45FA-8590-0F2081ECF4F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50BCB7CC-30F1-A616-A866-EFB4CC73FC3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508E9C1C-16B0-559A-6476-69EB596CF5B4}"/>
              </a:ext>
            </a:extLst>
          </p:cNvPr>
          <p:cNvSpPr/>
          <p:nvPr/>
        </p:nvSpPr>
        <p:spPr>
          <a:xfrm>
            <a:off x="0" y="6705600"/>
            <a:ext cx="271370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623631"/>
            <a:ext cx="6551771" cy="526256"/>
          </a:xfrm>
          <a:custGeom>
            <a:avLst/>
            <a:gdLst/>
            <a:ahLst/>
            <a:cxnLst/>
            <a:rect l="l" t="t" r="r" b="b"/>
            <a:pathLst>
              <a:path w="8735695" h="701675">
                <a:moveTo>
                  <a:pt x="8398903" y="0"/>
                </a:moveTo>
                <a:lnTo>
                  <a:pt x="0" y="0"/>
                </a:lnTo>
                <a:lnTo>
                  <a:pt x="0" y="701052"/>
                </a:lnTo>
                <a:lnTo>
                  <a:pt x="8735567" y="701052"/>
                </a:lnTo>
                <a:lnTo>
                  <a:pt x="8735567" y="116852"/>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623631"/>
            <a:ext cx="6551771" cy="526256"/>
          </a:xfrm>
          <a:custGeom>
            <a:avLst/>
            <a:gdLst/>
            <a:ahLst/>
            <a:cxnLst/>
            <a:rect l="l" t="t" r="r" b="b"/>
            <a:pathLst>
              <a:path w="8735695" h="701675">
                <a:moveTo>
                  <a:pt x="0" y="0"/>
                </a:moveTo>
                <a:lnTo>
                  <a:pt x="8398903" y="0"/>
                </a:lnTo>
                <a:lnTo>
                  <a:pt x="8735567" y="116852"/>
                </a:lnTo>
                <a:lnTo>
                  <a:pt x="8735567" y="701052"/>
                </a:lnTo>
                <a:lnTo>
                  <a:pt x="0" y="701052"/>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633442"/>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9721" y="2330576"/>
            <a:ext cx="6516242" cy="3291840"/>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2015"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marL="9525"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marL="13335"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marL="12065"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marL="12700"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8097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1239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marL="11430"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marL="1270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3"/>
                  </a:ext>
                </a:extLst>
              </a:tr>
              <a:tr h="378328">
                <a:tc>
                  <a:txBody>
                    <a:bodyPr/>
                    <a:lstStyle/>
                    <a:p>
                      <a:pPr marL="13970"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marL="13335" algn="ctr">
                        <a:lnSpc>
                          <a:spcPts val="1585"/>
                        </a:lnSpc>
                      </a:pPr>
                      <a:r>
                        <a:rPr sz="1100" b="1" spc="5" dirty="0">
                          <a:solidFill>
                            <a:srgbClr val="FF0000"/>
                          </a:solidFill>
                          <a:latin typeface="Corbel"/>
                          <a:cs typeface="Corbel"/>
                        </a:rPr>
                        <a:t>G</a:t>
                      </a:r>
                      <a:r>
                        <a:rPr sz="800" b="1" spc="5" dirty="0">
                          <a:solidFill>
                            <a:srgbClr val="FF0000"/>
                          </a:solidFill>
                          <a:latin typeface="Corbel"/>
                          <a:cs typeface="Corbel"/>
                        </a:rPr>
                        <a:t>AS</a:t>
                      </a:r>
                      <a:r>
                        <a:rPr sz="800" b="1" spc="60" dirty="0">
                          <a:solidFill>
                            <a:srgbClr val="FF0000"/>
                          </a:solidFill>
                          <a:latin typeface="Corbel"/>
                          <a:cs typeface="Corbel"/>
                        </a:rPr>
                        <a:t> </a:t>
                      </a:r>
                      <a:r>
                        <a:rPr sz="800" b="1" spc="5" dirty="0">
                          <a:solidFill>
                            <a:srgbClr val="FF0000"/>
                          </a:solidFill>
                          <a:latin typeface="Corbel"/>
                          <a:cs typeface="Corbel"/>
                        </a:rPr>
                        <a:t>MEDICALI</a:t>
                      </a:r>
                      <a:endParaRPr sz="8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4"/>
                  </a:ext>
                </a:extLst>
              </a:tr>
              <a:tr h="378328">
                <a:tc>
                  <a:txBody>
                    <a:bodyPr/>
                    <a:lstStyle/>
                    <a:p>
                      <a:pPr marL="13970"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marL="12700" algn="ctr">
                        <a:lnSpc>
                          <a:spcPts val="1585"/>
                        </a:lnSpc>
                      </a:pPr>
                      <a:r>
                        <a:rPr sz="1100" b="1" spc="5" dirty="0">
                          <a:solidFill>
                            <a:srgbClr val="FF0000"/>
                          </a:solidFill>
                          <a:latin typeface="Corbel"/>
                          <a:cs typeface="Corbel"/>
                        </a:rPr>
                        <a:t>D</a:t>
                      </a:r>
                      <a:r>
                        <a:rPr sz="800" b="1" spc="5" dirty="0">
                          <a:solidFill>
                            <a:srgbClr val="FF0000"/>
                          </a:solidFill>
                          <a:latin typeface="Corbel"/>
                          <a:cs typeface="Corbel"/>
                        </a:rPr>
                        <a:t>EPOSITI DI COMBUSTIBILI E</a:t>
                      </a:r>
                      <a:r>
                        <a:rPr sz="800" b="1" spc="-35" dirty="0">
                          <a:solidFill>
                            <a:srgbClr val="FF0000"/>
                          </a:solidFill>
                          <a:latin typeface="Corbel"/>
                          <a:cs typeface="Corbel"/>
                        </a:rPr>
                        <a:t> </a:t>
                      </a:r>
                      <a:r>
                        <a:rPr sz="1100" b="1" spc="-15" dirty="0">
                          <a:solidFill>
                            <a:srgbClr val="FF0000"/>
                          </a:solidFill>
                          <a:latin typeface="Corbel"/>
                          <a:cs typeface="Corbel"/>
                        </a:rPr>
                        <a:t>L</a:t>
                      </a:r>
                      <a:r>
                        <a:rPr sz="800" b="1" spc="-15" dirty="0">
                          <a:solidFill>
                            <a:srgbClr val="FF0000"/>
                          </a:solidFill>
                          <a:latin typeface="Corbel"/>
                          <a:cs typeface="Corbel"/>
                        </a:rPr>
                        <a:t>ABORAT</a:t>
                      </a:r>
                      <a:r>
                        <a:rPr sz="1100" b="1" spc="-15" dirty="0">
                          <a:solidFill>
                            <a:srgbClr val="FF0000"/>
                          </a:solidFill>
                          <a:latin typeface="Corbel"/>
                          <a:cs typeface="Corbel"/>
                        </a:rPr>
                        <a:t>.</a:t>
                      </a:r>
                      <a:endParaRPr sz="11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marL="13970"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marL="13335"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825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762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8A564696-A950-483C-8EDC-58EE8760EB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62B2BABA-B3D1-46C9-A80B-B93EAA2F9A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6A20E4BC-A3F1-47BB-A145-9B13D07AD0A6}"/>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1833285E-E865-9B87-4F8F-23F111849F0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AAC48106-2424-B802-7F3A-AED49138CC80}"/>
              </a:ext>
            </a:extLst>
          </p:cNvPr>
          <p:cNvSpPr/>
          <p:nvPr/>
        </p:nvSpPr>
        <p:spPr>
          <a:xfrm>
            <a:off x="0" y="6705600"/>
            <a:ext cx="277269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282890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17383"/>
            <a:ext cx="6551771" cy="525780"/>
          </a:xfrm>
          <a:custGeom>
            <a:avLst/>
            <a:gdLst/>
            <a:ahLst/>
            <a:cxnLst/>
            <a:rect l="l" t="t" r="r" b="b"/>
            <a:pathLst>
              <a:path w="8735695" h="701039">
                <a:moveTo>
                  <a:pt x="8398903" y="0"/>
                </a:moveTo>
                <a:lnTo>
                  <a:pt x="0" y="0"/>
                </a:lnTo>
                <a:lnTo>
                  <a:pt x="0" y="701039"/>
                </a:lnTo>
                <a:lnTo>
                  <a:pt x="8735567" y="701039"/>
                </a:lnTo>
                <a:lnTo>
                  <a:pt x="8735567" y="116839"/>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17383"/>
            <a:ext cx="6551771" cy="525780"/>
          </a:xfrm>
          <a:custGeom>
            <a:avLst/>
            <a:gdLst/>
            <a:ahLst/>
            <a:cxnLst/>
            <a:rect l="l" t="t" r="r" b="b"/>
            <a:pathLst>
              <a:path w="8735695" h="701039">
                <a:moveTo>
                  <a:pt x="0" y="0"/>
                </a:moveTo>
                <a:lnTo>
                  <a:pt x="8398903" y="0"/>
                </a:lnTo>
                <a:lnTo>
                  <a:pt x="8735567" y="116839"/>
                </a:lnTo>
                <a:lnTo>
                  <a:pt x="8735567" y="701039"/>
                </a:lnTo>
                <a:lnTo>
                  <a:pt x="0" y="701039"/>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6" y="1927193"/>
            <a:ext cx="6335078"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8" dirty="0">
                <a:solidFill>
                  <a:srgbClr val="FFFFFF"/>
                </a:solidFill>
                <a:latin typeface="Calibri"/>
                <a:cs typeface="Calibri"/>
              </a:rPr>
              <a:t>CON </a:t>
            </a:r>
            <a:r>
              <a:rPr sz="1200" b="1" spc="-4" dirty="0">
                <a:solidFill>
                  <a:srgbClr val="FFFFFF"/>
                </a:solidFill>
                <a:latin typeface="Calibri"/>
                <a:cs typeface="Calibri"/>
              </a:rPr>
              <a:t>APPLICAZIONE DEI </a:t>
            </a:r>
            <a:r>
              <a:rPr sz="1200" b="1" spc="-8" dirty="0">
                <a:solidFill>
                  <a:srgbClr val="FFFFFF"/>
                </a:solidFill>
                <a:latin typeface="Calibri"/>
                <a:cs typeface="Calibri"/>
              </a:rPr>
              <a:t>REQUISITI CON </a:t>
            </a:r>
            <a:r>
              <a:rPr sz="1200" b="1" spc="-4" dirty="0">
                <a:solidFill>
                  <a:srgbClr val="FFFFFF"/>
                </a:solidFill>
                <a:latin typeface="Calibri"/>
                <a:cs typeface="Calibri"/>
              </a:rPr>
              <a:t>SCADENZE</a:t>
            </a:r>
            <a:r>
              <a:rPr sz="1200" b="1" spc="153" dirty="0">
                <a:solidFill>
                  <a:srgbClr val="FFFFFF"/>
                </a:solidFill>
                <a:latin typeface="Calibri"/>
                <a:cs typeface="Calibri"/>
              </a:rPr>
              <a:t> </a:t>
            </a:r>
            <a:r>
              <a:rPr sz="1200" b="1" spc="-8"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9720" y="2587753"/>
            <a:ext cx="6551676" cy="2502026"/>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algn="ctr">
                        <a:lnSpc>
                          <a:spcPts val="1585"/>
                        </a:lnSpc>
                      </a:pPr>
                      <a:r>
                        <a:rPr sz="1100" b="1" spc="5" dirty="0">
                          <a:solidFill>
                            <a:srgbClr val="FF0000"/>
                          </a:solidFill>
                          <a:latin typeface="Corbel"/>
                          <a:cs typeface="Corbel"/>
                        </a:rPr>
                        <a:t>D</a:t>
                      </a:r>
                      <a:r>
                        <a:rPr sz="800" b="1" spc="5" dirty="0">
                          <a:solidFill>
                            <a:srgbClr val="FF0000"/>
                          </a:solidFill>
                          <a:latin typeface="Corbel"/>
                          <a:cs typeface="Corbel"/>
                        </a:rPr>
                        <a:t>EPOSITI DI COMBUSTIBILI E</a:t>
                      </a:r>
                      <a:r>
                        <a:rPr sz="800" b="1" spc="-35" dirty="0">
                          <a:solidFill>
                            <a:srgbClr val="FF0000"/>
                          </a:solidFill>
                          <a:latin typeface="Corbel"/>
                          <a:cs typeface="Corbel"/>
                        </a:rPr>
                        <a:t> </a:t>
                      </a:r>
                      <a:r>
                        <a:rPr sz="1100" b="1" spc="-15" dirty="0">
                          <a:solidFill>
                            <a:srgbClr val="FF0000"/>
                          </a:solidFill>
                          <a:latin typeface="Corbel"/>
                          <a:cs typeface="Corbel"/>
                        </a:rPr>
                        <a:t>L</a:t>
                      </a:r>
                      <a:r>
                        <a:rPr sz="800" b="1" spc="-15" dirty="0">
                          <a:solidFill>
                            <a:srgbClr val="FF0000"/>
                          </a:solidFill>
                          <a:latin typeface="Corbel"/>
                          <a:cs typeface="Corbel"/>
                        </a:rPr>
                        <a:t>ABORAT</a:t>
                      </a:r>
                      <a:r>
                        <a:rPr sz="1100" b="1" spc="-15" dirty="0">
                          <a:solidFill>
                            <a:srgbClr val="FF0000"/>
                          </a:solidFill>
                          <a:latin typeface="Corbel"/>
                          <a:cs typeface="Corbel"/>
                        </a:rPr>
                        <a:t>.</a:t>
                      </a:r>
                      <a:endParaRPr sz="11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algn="ctr">
                        <a:lnSpc>
                          <a:spcPts val="1585"/>
                        </a:lnSpc>
                      </a:pPr>
                      <a:r>
                        <a:rPr sz="1100" b="1" dirty="0">
                          <a:solidFill>
                            <a:srgbClr val="FF0000"/>
                          </a:solidFill>
                          <a:latin typeface="Corbel"/>
                          <a:cs typeface="Corbel"/>
                        </a:rPr>
                        <a:t>D</a:t>
                      </a:r>
                      <a:r>
                        <a:rPr sz="800" b="1" dirty="0">
                          <a:solidFill>
                            <a:srgbClr val="FF0000"/>
                          </a:solidFill>
                          <a:latin typeface="Corbel"/>
                          <a:cs typeface="Corbel"/>
                        </a:rPr>
                        <a:t>ISTR</a:t>
                      </a:r>
                      <a:r>
                        <a:rPr sz="1100" b="1" dirty="0">
                          <a:solidFill>
                            <a:srgbClr val="FF0000"/>
                          </a:solidFill>
                          <a:latin typeface="Corbel"/>
                          <a:cs typeface="Corbel"/>
                        </a:rPr>
                        <a:t>. </a:t>
                      </a:r>
                      <a:r>
                        <a:rPr sz="800" b="1" spc="5" dirty="0">
                          <a:solidFill>
                            <a:srgbClr val="FF0000"/>
                          </a:solidFill>
                          <a:latin typeface="Corbel"/>
                          <a:cs typeface="Corbel"/>
                        </a:rPr>
                        <a:t>GAS </a:t>
                      </a:r>
                      <a:r>
                        <a:rPr sz="1100" b="1" spc="5" dirty="0">
                          <a:solidFill>
                            <a:srgbClr val="FF0000"/>
                          </a:solidFill>
                          <a:latin typeface="Corbel"/>
                          <a:cs typeface="Corbel"/>
                        </a:rPr>
                        <a:t>C</a:t>
                      </a:r>
                      <a:r>
                        <a:rPr sz="800" b="1" spc="5" dirty="0">
                          <a:solidFill>
                            <a:srgbClr val="FF0000"/>
                          </a:solidFill>
                          <a:latin typeface="Corbel"/>
                          <a:cs typeface="Corbel"/>
                        </a:rPr>
                        <a:t>OMBUSTIBILI </a:t>
                      </a:r>
                      <a:r>
                        <a:rPr sz="800" b="1" spc="5" dirty="0">
                          <a:solidFill>
                            <a:srgbClr val="7E7E7E"/>
                          </a:solidFill>
                          <a:latin typeface="Corbel"/>
                          <a:cs typeface="Corbel"/>
                        </a:rPr>
                        <a:t>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2286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B9F871F9-37C3-4111-95D5-CACB9191A24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3C443FF5-0142-419A-A512-0A3E453D1DC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3258D3CD-BE7B-4914-8C6F-92FB5DCAE04B}"/>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CEE65968-42DD-4B6B-5973-6287EEF52A73}"/>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CC6C8E26-B57F-2E39-61E0-B542DDD1F699}"/>
              </a:ext>
            </a:extLst>
          </p:cNvPr>
          <p:cNvSpPr/>
          <p:nvPr/>
        </p:nvSpPr>
        <p:spPr>
          <a:xfrm>
            <a:off x="0" y="6705600"/>
            <a:ext cx="283169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499054"/>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499054"/>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509045"/>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9720" y="2052829"/>
            <a:ext cx="6551676" cy="3643883"/>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latin typeface="Corbel"/>
                          <a:cs typeface="Corbel"/>
                        </a:rPr>
                        <a:t>AREE A RISCHIO</a:t>
                      </a:r>
                      <a:r>
                        <a:rPr sz="900" spc="-105" dirty="0">
                          <a:latin typeface="Corbel"/>
                          <a:cs typeface="Corbel"/>
                        </a:rPr>
                        <a:t> </a:t>
                      </a:r>
                      <a:r>
                        <a:rPr sz="900" spc="-5" dirty="0">
                          <a:latin typeface="Corbel"/>
                          <a:cs typeface="Corbel"/>
                        </a:rPr>
                        <a:t>SPECIFICO:</a:t>
                      </a:r>
                      <a:endParaRPr sz="900">
                        <a:latin typeface="Corbel"/>
                        <a:cs typeface="Corbel"/>
                      </a:endParaRPr>
                    </a:p>
                    <a:p>
                      <a:pPr algn="ctr">
                        <a:lnSpc>
                          <a:spcPts val="1585"/>
                        </a:lnSpc>
                      </a:pPr>
                      <a:r>
                        <a:rPr sz="1100" b="1" dirty="0">
                          <a:solidFill>
                            <a:srgbClr val="FF0000"/>
                          </a:solidFill>
                          <a:latin typeface="Corbel"/>
                          <a:cs typeface="Corbel"/>
                        </a:rPr>
                        <a:t>D</a:t>
                      </a:r>
                      <a:r>
                        <a:rPr sz="800" b="1" dirty="0">
                          <a:solidFill>
                            <a:srgbClr val="FF0000"/>
                          </a:solidFill>
                          <a:latin typeface="Corbel"/>
                          <a:cs typeface="Corbel"/>
                        </a:rPr>
                        <a:t>ISTR</a:t>
                      </a:r>
                      <a:r>
                        <a:rPr sz="1100" b="1" dirty="0">
                          <a:solidFill>
                            <a:srgbClr val="FF0000"/>
                          </a:solidFill>
                          <a:latin typeface="Corbel"/>
                          <a:cs typeface="Corbel"/>
                        </a:rPr>
                        <a:t>. </a:t>
                      </a:r>
                      <a:r>
                        <a:rPr sz="800" b="1" spc="5" dirty="0">
                          <a:solidFill>
                            <a:srgbClr val="FF0000"/>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FF0000"/>
                          </a:solidFill>
                          <a:latin typeface="Corbel"/>
                          <a:cs typeface="Corbel"/>
                        </a:rPr>
                        <a:t>M</a:t>
                      </a:r>
                      <a:r>
                        <a:rPr sz="800" b="1" spc="5" dirty="0">
                          <a:solidFill>
                            <a:srgbClr val="FF0000"/>
                          </a:solidFill>
                          <a:latin typeface="Corbel"/>
                          <a:cs typeface="Corbel"/>
                        </a:rPr>
                        <a:t>EDICALI</a:t>
                      </a:r>
                      <a:endParaRPr sz="8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solidFill>
                            <a:srgbClr val="7E7E7E"/>
                          </a:solidFill>
                          <a:latin typeface="Corbel"/>
                          <a:cs typeface="Corbel"/>
                        </a:rPr>
                        <a:t>PROTEZIONE</a:t>
                      </a:r>
                      <a:r>
                        <a:rPr sz="900" spc="-8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R="22860"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MPIANTI </a:t>
                      </a:r>
                      <a:r>
                        <a:rPr sz="1100" b="1" dirty="0">
                          <a:solidFill>
                            <a:srgbClr val="7E7E7E"/>
                          </a:solidFill>
                          <a:latin typeface="Corbel"/>
                          <a:cs typeface="Corbel"/>
                        </a:rPr>
                        <a:t>R</a:t>
                      </a:r>
                      <a:r>
                        <a:rPr sz="800" b="1" dirty="0">
                          <a:solidFill>
                            <a:srgbClr val="7E7E7E"/>
                          </a:solidFill>
                          <a:latin typeface="Corbel"/>
                          <a:cs typeface="Corbel"/>
                        </a:rPr>
                        <a:t>ILEVAZIONE</a:t>
                      </a:r>
                      <a:r>
                        <a:rPr sz="800" b="1" spc="145" dirty="0">
                          <a:solidFill>
                            <a:srgbClr val="7E7E7E"/>
                          </a:solidFill>
                          <a:latin typeface="Corbel"/>
                          <a:cs typeface="Corbel"/>
                        </a:rPr>
                        <a:t> </a:t>
                      </a:r>
                      <a:r>
                        <a:rPr sz="1100" b="1" spc="5" dirty="0">
                          <a:solidFill>
                            <a:srgbClr val="7E7E7E"/>
                          </a:solidFill>
                          <a:latin typeface="Corbel"/>
                          <a:cs typeface="Corbel"/>
                        </a:rPr>
                        <a:t>I</a:t>
                      </a:r>
                      <a:r>
                        <a:rPr sz="800" b="1" spc="5" dirty="0">
                          <a:solidFill>
                            <a:srgbClr val="7E7E7E"/>
                          </a:solidFill>
                          <a:latin typeface="Corbel"/>
                          <a:cs typeface="Corbel"/>
                        </a:rPr>
                        <a:t>NCENDI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66657DDA-C1E9-4EAE-BB6B-290CE51A632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6D8692AC-06B5-48C4-8D68-D7BD54E16A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DAEBEAB3-FAA3-4082-9BC3-3E7A5CFEC434}"/>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C53DFEC4-E797-8540-9DD0-9C8E018DC99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7A7C69DC-71BE-4E97-384C-E07849F34338}"/>
              </a:ext>
            </a:extLst>
          </p:cNvPr>
          <p:cNvSpPr/>
          <p:nvPr/>
        </p:nvSpPr>
        <p:spPr>
          <a:xfrm>
            <a:off x="0" y="6705600"/>
            <a:ext cx="289068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593913"/>
            <a:ext cx="6551771" cy="526256"/>
          </a:xfrm>
          <a:custGeom>
            <a:avLst/>
            <a:gdLst/>
            <a:ahLst/>
            <a:cxnLst/>
            <a:rect l="l" t="t" r="r" b="b"/>
            <a:pathLst>
              <a:path w="8735695" h="701675">
                <a:moveTo>
                  <a:pt x="8398903" y="0"/>
                </a:moveTo>
                <a:lnTo>
                  <a:pt x="0" y="0"/>
                </a:lnTo>
                <a:lnTo>
                  <a:pt x="0" y="701052"/>
                </a:lnTo>
                <a:lnTo>
                  <a:pt x="8735567" y="701052"/>
                </a:lnTo>
                <a:lnTo>
                  <a:pt x="8735567" y="116852"/>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593913"/>
            <a:ext cx="6551771" cy="526256"/>
          </a:xfrm>
          <a:custGeom>
            <a:avLst/>
            <a:gdLst/>
            <a:ahLst/>
            <a:cxnLst/>
            <a:rect l="l" t="t" r="r" b="b"/>
            <a:pathLst>
              <a:path w="8735695" h="701675">
                <a:moveTo>
                  <a:pt x="0" y="0"/>
                </a:moveTo>
                <a:lnTo>
                  <a:pt x="8398903" y="0"/>
                </a:lnTo>
                <a:lnTo>
                  <a:pt x="8735567" y="116852"/>
                </a:lnTo>
                <a:lnTo>
                  <a:pt x="8735567" y="701052"/>
                </a:lnTo>
                <a:lnTo>
                  <a:pt x="0" y="701052"/>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602829"/>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26" dirty="0">
                <a:solidFill>
                  <a:srgbClr val="FFFFFF"/>
                </a:solidFill>
                <a:latin typeface="Calibri"/>
                <a:cs typeface="Calibri"/>
              </a:rPr>
              <a:t> </a:t>
            </a:r>
            <a:r>
              <a:rPr b="1" spc="-8" dirty="0">
                <a:solidFill>
                  <a:srgbClr val="FFFFFF"/>
                </a:solidFill>
                <a:latin typeface="Calibri"/>
                <a:cs typeface="Calibri"/>
              </a:rPr>
              <a:t>24.04.2019</a:t>
            </a:r>
            <a:endParaRPr>
              <a:latin typeface="Calibri"/>
              <a:cs typeface="Calibri"/>
            </a:endParaRPr>
          </a:p>
          <a:p>
            <a:pPr marL="9525">
              <a:spcBef>
                <a:spcPts val="45"/>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39720" y="2183131"/>
            <a:ext cx="6551676" cy="3324986"/>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latin typeface="Corbel"/>
                          <a:cs typeface="Corbel"/>
                        </a:rPr>
                        <a:t>PROTEZIONE</a:t>
                      </a:r>
                      <a:r>
                        <a:rPr sz="900" spc="-80" dirty="0">
                          <a:latin typeface="Corbel"/>
                          <a:cs typeface="Corbel"/>
                        </a:rPr>
                        <a:t> </a:t>
                      </a:r>
                      <a:r>
                        <a:rPr sz="900" spc="-20" dirty="0">
                          <a:latin typeface="Corbel"/>
                          <a:cs typeface="Corbel"/>
                        </a:rPr>
                        <a:t>ATTIVA:</a:t>
                      </a:r>
                      <a:endParaRPr sz="900">
                        <a:latin typeface="Corbel"/>
                        <a:cs typeface="Corbel"/>
                      </a:endParaRPr>
                    </a:p>
                    <a:p>
                      <a:pPr marR="22860" algn="ctr">
                        <a:lnSpc>
                          <a:spcPts val="1585"/>
                        </a:lnSpc>
                      </a:pPr>
                      <a:r>
                        <a:rPr sz="1100" b="1" spc="5" dirty="0">
                          <a:solidFill>
                            <a:srgbClr val="FF0000"/>
                          </a:solidFill>
                          <a:latin typeface="Corbel"/>
                          <a:cs typeface="Corbel"/>
                        </a:rPr>
                        <a:t>I</a:t>
                      </a:r>
                      <a:r>
                        <a:rPr sz="800" b="1" spc="5" dirty="0">
                          <a:solidFill>
                            <a:srgbClr val="FF0000"/>
                          </a:solidFill>
                          <a:latin typeface="Corbel"/>
                          <a:cs typeface="Corbel"/>
                        </a:rPr>
                        <a:t>MPIANTI </a:t>
                      </a:r>
                      <a:r>
                        <a:rPr sz="1100" b="1" dirty="0">
                          <a:solidFill>
                            <a:srgbClr val="FF0000"/>
                          </a:solidFill>
                          <a:latin typeface="Corbel"/>
                          <a:cs typeface="Corbel"/>
                        </a:rPr>
                        <a:t>R</a:t>
                      </a:r>
                      <a:r>
                        <a:rPr sz="800" b="1" dirty="0">
                          <a:solidFill>
                            <a:srgbClr val="FF0000"/>
                          </a:solidFill>
                          <a:latin typeface="Corbel"/>
                          <a:cs typeface="Corbel"/>
                        </a:rPr>
                        <a:t>ILEVAZIONE</a:t>
                      </a:r>
                      <a:r>
                        <a:rPr sz="800" b="1" spc="145" dirty="0">
                          <a:solidFill>
                            <a:srgbClr val="FF0000"/>
                          </a:solidFill>
                          <a:latin typeface="Corbel"/>
                          <a:cs typeface="Corbel"/>
                        </a:rPr>
                        <a:t> </a:t>
                      </a:r>
                      <a:r>
                        <a:rPr sz="1100" b="1" spc="5" dirty="0">
                          <a:solidFill>
                            <a:srgbClr val="FF0000"/>
                          </a:solidFill>
                          <a:latin typeface="Corbel"/>
                          <a:cs typeface="Corbel"/>
                        </a:rPr>
                        <a:t>I</a:t>
                      </a:r>
                      <a:r>
                        <a:rPr sz="800" b="1" spc="5" dirty="0">
                          <a:solidFill>
                            <a:srgbClr val="FF0000"/>
                          </a:solidFill>
                          <a:latin typeface="Corbel"/>
                          <a:cs typeface="Corbel"/>
                        </a:rPr>
                        <a:t>NCENDI</a:t>
                      </a:r>
                      <a:endParaRPr sz="800">
                        <a:latin typeface="Corbel"/>
                        <a:cs typeface="Corbel"/>
                      </a:endParaRPr>
                    </a:p>
                  </a:txBody>
                  <a:tcPr marL="0" marR="0" marT="32861" marB="0">
                    <a:lnL w="38100">
                      <a:solidFill>
                        <a:srgbClr val="FF0000"/>
                      </a:solidFill>
                      <a:prstDash val="solid"/>
                    </a:lnL>
                    <a:lnR w="38100">
                      <a:solidFill>
                        <a:srgbClr val="FF0000"/>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C9FB330B-BB29-4275-96D1-D823B9EA9E0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4AC9384C-09DE-4FA5-93FE-65583FDE0A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B6993F6B-9C0E-4B55-B008-B1BC0ECCE26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AD4A11AE-156E-43B2-76D9-06B5AB2FBA5C}"/>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EF9721E4-E403-33AD-8A27-8681011906B9}"/>
              </a:ext>
            </a:extLst>
          </p:cNvPr>
          <p:cNvSpPr/>
          <p:nvPr/>
        </p:nvSpPr>
        <p:spPr>
          <a:xfrm>
            <a:off x="0" y="6705600"/>
            <a:ext cx="294967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71113"/>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71113"/>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980876"/>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2° </a:t>
            </a:r>
            <a:r>
              <a:rPr b="1" dirty="0">
                <a:solidFill>
                  <a:srgbClr val="FFFFFF"/>
                </a:solidFill>
                <a:latin typeface="Calibri"/>
                <a:cs typeface="Calibri"/>
              </a:rPr>
              <a:t>SCADENZA</a:t>
            </a:r>
            <a:r>
              <a:rPr b="1" spc="-26" dirty="0">
                <a:solidFill>
                  <a:srgbClr val="FFFFFF"/>
                </a:solidFill>
                <a:latin typeface="Calibri"/>
                <a:cs typeface="Calibri"/>
              </a:rPr>
              <a:t> </a:t>
            </a:r>
            <a:r>
              <a:rPr b="1" spc="-8" dirty="0">
                <a:solidFill>
                  <a:srgbClr val="FFFFFF"/>
                </a:solidFill>
                <a:latin typeface="Calibri"/>
                <a:cs typeface="Calibri"/>
              </a:rPr>
              <a:t>24.04.2019</a:t>
            </a:r>
            <a:endParaRPr>
              <a:latin typeface="Calibri"/>
              <a:cs typeface="Calibri"/>
            </a:endParaRPr>
          </a:p>
          <a:p>
            <a:pPr marL="9525">
              <a:spcBef>
                <a:spcPts val="45"/>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360295" y="2769488"/>
            <a:ext cx="6510528" cy="2096262"/>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3079945"/>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RINVIO</a:t>
                      </a:r>
                      <a:r>
                        <a:rPr sz="900" spc="-75" dirty="0">
                          <a:solidFill>
                            <a:srgbClr val="7E7E7E"/>
                          </a:solidFill>
                          <a:latin typeface="Corbel"/>
                          <a:cs typeface="Corbel"/>
                        </a:rPr>
                        <a:t> </a:t>
                      </a:r>
                      <a:r>
                        <a:rPr sz="900" dirty="0">
                          <a:solidFill>
                            <a:srgbClr val="7E7E7E"/>
                          </a:solidFill>
                          <a:latin typeface="Corbel"/>
                          <a:cs typeface="Corbel"/>
                        </a:rPr>
                        <a:t>A</a:t>
                      </a:r>
                      <a:r>
                        <a:rPr sz="900" spc="-15" dirty="0">
                          <a:solidFill>
                            <a:srgbClr val="7E7E7E"/>
                          </a:solidFill>
                          <a:latin typeface="Corbel"/>
                          <a:cs typeface="Corbel"/>
                        </a:rPr>
                        <a:t> </a:t>
                      </a:r>
                      <a:r>
                        <a:rPr sz="900" spc="-5" dirty="0">
                          <a:solidFill>
                            <a:srgbClr val="7E7E7E"/>
                          </a:solidFill>
                          <a:latin typeface="Corbel"/>
                          <a:cs typeface="Corbel"/>
                        </a:rPr>
                        <a:t>NORME </a:t>
                      </a:r>
                      <a:r>
                        <a:rPr sz="900" dirty="0">
                          <a:solidFill>
                            <a:srgbClr val="7E7E7E"/>
                          </a:solidFill>
                          <a:latin typeface="Corbel"/>
                          <a:cs typeface="Corbel"/>
                        </a:rPr>
                        <a:t>E</a:t>
                      </a:r>
                      <a:r>
                        <a:rPr sz="900" spc="-60" dirty="0">
                          <a:solidFill>
                            <a:srgbClr val="7E7E7E"/>
                          </a:solidFill>
                          <a:latin typeface="Corbel"/>
                          <a:cs typeface="Corbel"/>
                        </a:rPr>
                        <a:t> </a:t>
                      </a:r>
                      <a:r>
                        <a:rPr sz="900" spc="-5" dirty="0">
                          <a:solidFill>
                            <a:srgbClr val="7E7E7E"/>
                          </a:solidFill>
                          <a:latin typeface="Corbel"/>
                          <a:cs typeface="Corbel"/>
                        </a:rPr>
                        <a:t>CRITERI</a:t>
                      </a:r>
                      <a:r>
                        <a:rPr sz="900" spc="-55" dirty="0">
                          <a:solidFill>
                            <a:srgbClr val="7E7E7E"/>
                          </a:solidFill>
                          <a:latin typeface="Corbel"/>
                          <a:cs typeface="Corbel"/>
                        </a:rPr>
                        <a:t> </a:t>
                      </a:r>
                      <a:r>
                        <a:rPr sz="900" dirty="0">
                          <a:solidFill>
                            <a:srgbClr val="7E7E7E"/>
                          </a:solidFill>
                          <a:latin typeface="Corbel"/>
                          <a:cs typeface="Corbel"/>
                        </a:rPr>
                        <a:t>GENARALI</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I </a:t>
                      </a:r>
                      <a:r>
                        <a:rPr sz="800" b="1" spc="5" dirty="0">
                          <a:solidFill>
                            <a:srgbClr val="7E7E7E"/>
                          </a:solidFill>
                          <a:latin typeface="Corbel"/>
                          <a:cs typeface="Corbel"/>
                        </a:rPr>
                        <a:t>VEDA </a:t>
                      </a:r>
                      <a:r>
                        <a:rPr sz="1100" b="1" spc="5" dirty="0">
                          <a:solidFill>
                            <a:srgbClr val="7E7E7E"/>
                          </a:solidFill>
                          <a:latin typeface="Corbel"/>
                          <a:cs typeface="Corbel"/>
                        </a:rPr>
                        <a:t>S</a:t>
                      </a:r>
                      <a:r>
                        <a:rPr sz="800" b="1" spc="5" dirty="0">
                          <a:solidFill>
                            <a:srgbClr val="7E7E7E"/>
                          </a:solidFill>
                          <a:latin typeface="Corbel"/>
                          <a:cs typeface="Corbel"/>
                        </a:rPr>
                        <a:t>LIDE N</a:t>
                      </a:r>
                      <a:r>
                        <a:rPr sz="1100" b="1" spc="5" dirty="0">
                          <a:solidFill>
                            <a:srgbClr val="7E7E7E"/>
                          </a:solidFill>
                          <a:latin typeface="Corbel"/>
                          <a:cs typeface="Corbel"/>
                        </a:rPr>
                        <a:t>.</a:t>
                      </a:r>
                      <a:r>
                        <a:rPr sz="1100" b="1" spc="55" dirty="0">
                          <a:solidFill>
                            <a:srgbClr val="7E7E7E"/>
                          </a:solidFill>
                          <a:latin typeface="Corbel"/>
                          <a:cs typeface="Corbel"/>
                        </a:rPr>
                        <a:t> </a:t>
                      </a:r>
                      <a:r>
                        <a:rPr sz="1100" b="1" spc="-15" dirty="0">
                          <a:solidFill>
                            <a:srgbClr val="7E7E7E"/>
                          </a:solidFill>
                          <a:latin typeface="Corbel"/>
                          <a:cs typeface="Corbel"/>
                        </a:rPr>
                        <a:t>20)</a:t>
                      </a:r>
                      <a:endParaRPr sz="11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spc="-5" dirty="0">
                          <a:solidFill>
                            <a:srgbClr val="7E7E7E"/>
                          </a:solidFill>
                          <a:latin typeface="Corbel"/>
                          <a:cs typeface="Corbel"/>
                        </a:rPr>
                        <a:t>UBICAZIONE:</a:t>
                      </a:r>
                      <a:endParaRPr sz="900">
                        <a:latin typeface="Corbel"/>
                        <a:cs typeface="Corbel"/>
                      </a:endParaRPr>
                    </a:p>
                    <a:p>
                      <a:pPr algn="ctr">
                        <a:lnSpc>
                          <a:spcPts val="1585"/>
                        </a:lnSpc>
                      </a:pPr>
                      <a:r>
                        <a:rPr sz="1100" b="1" spc="-5" dirty="0">
                          <a:solidFill>
                            <a:srgbClr val="7E7E7E"/>
                          </a:solidFill>
                          <a:latin typeface="Corbel"/>
                          <a:cs typeface="Corbel"/>
                        </a:rPr>
                        <a:t>S</a:t>
                      </a:r>
                      <a:r>
                        <a:rPr sz="800" b="1" spc="-5" dirty="0">
                          <a:solidFill>
                            <a:srgbClr val="7E7E7E"/>
                          </a:solidFill>
                          <a:latin typeface="Corbel"/>
                          <a:cs typeface="Corbel"/>
                        </a:rPr>
                        <a:t>EPARAZIONI </a:t>
                      </a:r>
                      <a:r>
                        <a:rPr sz="800" b="1" spc="5" dirty="0">
                          <a:solidFill>
                            <a:srgbClr val="7E7E7E"/>
                          </a:solidFill>
                          <a:latin typeface="Corbel"/>
                          <a:cs typeface="Corbel"/>
                        </a:rPr>
                        <a:t>E</a:t>
                      </a:r>
                      <a:r>
                        <a:rPr sz="800" b="1" spc="-130" dirty="0">
                          <a:solidFill>
                            <a:srgbClr val="7E7E7E"/>
                          </a:solidFill>
                          <a:latin typeface="Corbel"/>
                          <a:cs typeface="Corbel"/>
                        </a:rPr>
                        <a:t> </a:t>
                      </a:r>
                      <a:r>
                        <a:rPr sz="1100" b="1" dirty="0">
                          <a:solidFill>
                            <a:srgbClr val="7E7E7E"/>
                          </a:solidFill>
                          <a:latin typeface="Corbel"/>
                          <a:cs typeface="Corbel"/>
                        </a:rPr>
                        <a:t>C</a:t>
                      </a:r>
                      <a:r>
                        <a:rPr sz="800" b="1" dirty="0">
                          <a:solidFill>
                            <a:srgbClr val="7E7E7E"/>
                          </a:solidFill>
                          <a:latin typeface="Corbel"/>
                          <a:cs typeface="Corbel"/>
                        </a:rPr>
                        <a:t>OMUNICAZIONI</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marL="173355">
                        <a:lnSpc>
                          <a:spcPts val="1345"/>
                        </a:lnSpc>
                        <a:spcBef>
                          <a:spcPts val="345"/>
                        </a:spcBef>
                      </a:pPr>
                      <a:r>
                        <a:rPr sz="900" dirty="0">
                          <a:solidFill>
                            <a:srgbClr val="7E7E7E"/>
                          </a:solidFill>
                          <a:latin typeface="Corbel"/>
                          <a:cs typeface="Corbel"/>
                        </a:rPr>
                        <a:t>REAZIONE AL </a:t>
                      </a:r>
                      <a:r>
                        <a:rPr sz="900" spc="-5" dirty="0">
                          <a:solidFill>
                            <a:srgbClr val="7E7E7E"/>
                          </a:solidFill>
                          <a:latin typeface="Corbel"/>
                          <a:cs typeface="Corbel"/>
                        </a:rPr>
                        <a:t>FUOCO </a:t>
                      </a:r>
                      <a:r>
                        <a:rPr sz="900" dirty="0">
                          <a:solidFill>
                            <a:srgbClr val="7E7E7E"/>
                          </a:solidFill>
                          <a:latin typeface="Corbel"/>
                          <a:cs typeface="Corbel"/>
                        </a:rPr>
                        <a:t>DEI</a:t>
                      </a:r>
                      <a:r>
                        <a:rPr sz="900" spc="-95" dirty="0">
                          <a:solidFill>
                            <a:srgbClr val="7E7E7E"/>
                          </a:solidFill>
                          <a:latin typeface="Corbel"/>
                          <a:cs typeface="Corbel"/>
                        </a:rPr>
                        <a:t> </a:t>
                      </a:r>
                      <a:r>
                        <a:rPr sz="900" spc="-10" dirty="0">
                          <a:solidFill>
                            <a:srgbClr val="7E7E7E"/>
                          </a:solidFill>
                          <a:latin typeface="Corbel"/>
                          <a:cs typeface="Corbel"/>
                        </a:rPr>
                        <a:t>MATERIALI:</a:t>
                      </a:r>
                      <a:endParaRPr sz="900">
                        <a:latin typeface="Corbel"/>
                        <a:cs typeface="Corbel"/>
                      </a:endParaRPr>
                    </a:p>
                    <a:p>
                      <a:pPr marL="104775">
                        <a:lnSpc>
                          <a:spcPts val="1585"/>
                        </a:lnSpc>
                      </a:pPr>
                      <a:r>
                        <a:rPr sz="1100" b="1" spc="5" dirty="0">
                          <a:solidFill>
                            <a:srgbClr val="7E7E7E"/>
                          </a:solidFill>
                          <a:latin typeface="Corbel"/>
                          <a:cs typeface="Corbel"/>
                        </a:rPr>
                        <a:t>T</a:t>
                      </a:r>
                      <a:r>
                        <a:rPr sz="800" b="1" spc="5" dirty="0">
                          <a:solidFill>
                            <a:srgbClr val="7E7E7E"/>
                          </a:solidFill>
                          <a:latin typeface="Corbel"/>
                          <a:cs typeface="Corbel"/>
                        </a:rPr>
                        <a:t>ENDAGGI </a:t>
                      </a:r>
                      <a:r>
                        <a:rPr sz="1100" b="1" dirty="0">
                          <a:solidFill>
                            <a:srgbClr val="7E7E7E"/>
                          </a:solidFill>
                          <a:latin typeface="Corbel"/>
                          <a:cs typeface="Corbel"/>
                        </a:rPr>
                        <a:t>– M</a:t>
                      </a:r>
                      <a:r>
                        <a:rPr sz="800" b="1" dirty="0">
                          <a:solidFill>
                            <a:srgbClr val="7E7E7E"/>
                          </a:solidFill>
                          <a:latin typeface="Corbel"/>
                          <a:cs typeface="Corbel"/>
                        </a:rPr>
                        <a:t>OBILI </a:t>
                      </a:r>
                      <a:r>
                        <a:rPr sz="1100" b="1" dirty="0">
                          <a:solidFill>
                            <a:srgbClr val="7E7E7E"/>
                          </a:solidFill>
                          <a:latin typeface="Corbel"/>
                          <a:cs typeface="Corbel"/>
                        </a:rPr>
                        <a:t>I</a:t>
                      </a:r>
                      <a:r>
                        <a:rPr sz="800" b="1" dirty="0">
                          <a:solidFill>
                            <a:srgbClr val="7E7E7E"/>
                          </a:solidFill>
                          <a:latin typeface="Corbel"/>
                          <a:cs typeface="Corbel"/>
                        </a:rPr>
                        <a:t>MBOTTITI </a:t>
                      </a:r>
                      <a:r>
                        <a:rPr sz="1100" b="1" dirty="0">
                          <a:solidFill>
                            <a:srgbClr val="7E7E7E"/>
                          </a:solidFill>
                          <a:latin typeface="Corbel"/>
                          <a:cs typeface="Corbel"/>
                        </a:rPr>
                        <a:t>-</a:t>
                      </a:r>
                      <a:r>
                        <a:rPr sz="1100" b="1" spc="160" dirty="0">
                          <a:solidFill>
                            <a:srgbClr val="7E7E7E"/>
                          </a:solidFill>
                          <a:latin typeface="Corbel"/>
                          <a:cs typeface="Corbel"/>
                        </a:rPr>
                        <a:t> </a:t>
                      </a:r>
                      <a:r>
                        <a:rPr sz="1100" b="1" spc="5" dirty="0">
                          <a:solidFill>
                            <a:srgbClr val="7E7E7E"/>
                          </a:solidFill>
                          <a:latin typeface="Corbel"/>
                          <a:cs typeface="Corbel"/>
                        </a:rPr>
                        <a:t>S</a:t>
                      </a:r>
                      <a:r>
                        <a:rPr sz="800" b="1" spc="5" dirty="0">
                          <a:solidFill>
                            <a:srgbClr val="7E7E7E"/>
                          </a:solidFill>
                          <a:latin typeface="Corbel"/>
                          <a:cs typeface="Corbel"/>
                        </a:rPr>
                        <a:t>EDIE</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spc="-5" dirty="0">
                          <a:solidFill>
                            <a:srgbClr val="7E7E7E"/>
                          </a:solidFill>
                          <a:latin typeface="Corbel"/>
                          <a:cs typeface="Corbel"/>
                        </a:rPr>
                        <a:t>LIMITAZIONE D’USO </a:t>
                      </a:r>
                      <a:r>
                        <a:rPr sz="900" dirty="0">
                          <a:solidFill>
                            <a:srgbClr val="7E7E7E"/>
                          </a:solidFill>
                          <a:latin typeface="Corbel"/>
                          <a:cs typeface="Corbel"/>
                        </a:rPr>
                        <a:t>DEI</a:t>
                      </a:r>
                      <a:r>
                        <a:rPr sz="900" spc="-50" dirty="0">
                          <a:solidFill>
                            <a:srgbClr val="7E7E7E"/>
                          </a:solidFill>
                          <a:latin typeface="Corbel"/>
                          <a:cs typeface="Corbel"/>
                        </a:rPr>
                        <a:t> </a:t>
                      </a:r>
                      <a:r>
                        <a:rPr sz="900" spc="-10" dirty="0">
                          <a:solidFill>
                            <a:srgbClr val="7E7E7E"/>
                          </a:solidFill>
                          <a:latin typeface="Corbel"/>
                          <a:cs typeface="Corbel"/>
                        </a:rPr>
                        <a:t>LOCALI:</a:t>
                      </a:r>
                      <a:endParaRPr sz="900">
                        <a:latin typeface="Corbel"/>
                        <a:cs typeface="Corbel"/>
                      </a:endParaRPr>
                    </a:p>
                    <a:p>
                      <a:pPr algn="ctr">
                        <a:lnSpc>
                          <a:spcPts val="1585"/>
                        </a:lnSpc>
                      </a:pPr>
                      <a:r>
                        <a:rPr sz="1100" b="1" spc="-5" dirty="0">
                          <a:solidFill>
                            <a:srgbClr val="7E7E7E"/>
                          </a:solidFill>
                          <a:latin typeface="Corbel"/>
                          <a:cs typeface="Corbel"/>
                        </a:rPr>
                        <a:t>I</a:t>
                      </a:r>
                      <a:r>
                        <a:rPr sz="800" b="1" spc="-5" dirty="0">
                          <a:solidFill>
                            <a:srgbClr val="7E7E7E"/>
                          </a:solidFill>
                          <a:latin typeface="Corbel"/>
                          <a:cs typeface="Corbel"/>
                        </a:rPr>
                        <a:t>NTERRATI </a:t>
                      </a:r>
                      <a:r>
                        <a:rPr sz="1100" b="1" dirty="0">
                          <a:solidFill>
                            <a:srgbClr val="7E7E7E"/>
                          </a:solidFill>
                          <a:latin typeface="Corbel"/>
                          <a:cs typeface="Corbel"/>
                        </a:rPr>
                        <a:t>– </a:t>
                      </a:r>
                      <a:r>
                        <a:rPr sz="1100" b="1" spc="5" dirty="0">
                          <a:solidFill>
                            <a:srgbClr val="7E7E7E"/>
                          </a:solidFill>
                          <a:latin typeface="Corbel"/>
                          <a:cs typeface="Corbel"/>
                        </a:rPr>
                        <a:t>A</a:t>
                      </a:r>
                      <a:r>
                        <a:rPr sz="800" b="1" spc="5" dirty="0">
                          <a:solidFill>
                            <a:srgbClr val="7E7E7E"/>
                          </a:solidFill>
                          <a:latin typeface="Corbel"/>
                          <a:cs typeface="Corbel"/>
                        </a:rPr>
                        <a:t>REE </a:t>
                      </a:r>
                      <a:r>
                        <a:rPr sz="1100" b="1" dirty="0">
                          <a:solidFill>
                            <a:srgbClr val="7E7E7E"/>
                          </a:solidFill>
                          <a:latin typeface="Corbel"/>
                          <a:cs typeface="Corbel"/>
                        </a:rPr>
                        <a:t>F –</a:t>
                      </a:r>
                      <a:r>
                        <a:rPr sz="1100" b="1" spc="-145" dirty="0">
                          <a:solidFill>
                            <a:srgbClr val="7E7E7E"/>
                          </a:solidFill>
                          <a:latin typeface="Corbel"/>
                          <a:cs typeface="Corbel"/>
                        </a:rPr>
                        <a:t> </a:t>
                      </a:r>
                      <a:r>
                        <a:rPr sz="1100" b="1" spc="-5" dirty="0">
                          <a:solidFill>
                            <a:srgbClr val="7E7E7E"/>
                          </a:solidFill>
                          <a:latin typeface="Corbel"/>
                          <a:cs typeface="Corbel"/>
                        </a:rPr>
                        <a:t>«R</a:t>
                      </a:r>
                      <a:r>
                        <a:rPr sz="800" b="1" spc="-5" dirty="0">
                          <a:solidFill>
                            <a:srgbClr val="7E7E7E"/>
                          </a:solidFill>
                          <a:latin typeface="Corbel"/>
                          <a:cs typeface="Corbel"/>
                        </a:rPr>
                        <a:t>ADIOATTIVI</a:t>
                      </a:r>
                      <a:r>
                        <a:rPr sz="1100" b="1" spc="-5"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G</a:t>
                      </a:r>
                      <a:r>
                        <a:rPr sz="800" b="1" spc="5" dirty="0">
                          <a:solidFill>
                            <a:srgbClr val="7E7E7E"/>
                          </a:solidFill>
                          <a:latin typeface="Corbel"/>
                          <a:cs typeface="Corbel"/>
                        </a:rPr>
                        <a:t>AS</a:t>
                      </a:r>
                      <a:r>
                        <a:rPr sz="800" b="1" spc="60" dirty="0">
                          <a:solidFill>
                            <a:srgbClr val="7E7E7E"/>
                          </a:solidFill>
                          <a:latin typeface="Corbel"/>
                          <a:cs typeface="Corbel"/>
                        </a:rPr>
                        <a:t> </a:t>
                      </a:r>
                      <a:r>
                        <a:rPr sz="800" b="1" spc="5" dirty="0">
                          <a:solidFill>
                            <a:srgbClr val="7E7E7E"/>
                          </a:solidFill>
                          <a:latin typeface="Corbel"/>
                          <a:cs typeface="Corbel"/>
                        </a:rPr>
                        <a:t>MEDICALI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spc="5" dirty="0">
                          <a:solidFill>
                            <a:srgbClr val="7E7E7E"/>
                          </a:solidFill>
                          <a:latin typeface="Corbel"/>
                          <a:cs typeface="Corbel"/>
                        </a:rPr>
                        <a:t>D</a:t>
                      </a:r>
                      <a:r>
                        <a:rPr sz="800" b="1" spc="5" dirty="0">
                          <a:solidFill>
                            <a:srgbClr val="7E7E7E"/>
                          </a:solidFill>
                          <a:latin typeface="Corbel"/>
                          <a:cs typeface="Corbel"/>
                        </a:rPr>
                        <a:t>EPOSITI DI COMBUSTIBILI E</a:t>
                      </a:r>
                      <a:r>
                        <a:rPr sz="800" b="1" spc="-35" dirty="0">
                          <a:solidFill>
                            <a:srgbClr val="7E7E7E"/>
                          </a:solidFill>
                          <a:latin typeface="Corbel"/>
                          <a:cs typeface="Corbel"/>
                        </a:rPr>
                        <a:t> </a:t>
                      </a:r>
                      <a:r>
                        <a:rPr sz="1100" b="1" spc="-15" dirty="0">
                          <a:solidFill>
                            <a:srgbClr val="7E7E7E"/>
                          </a:solidFill>
                          <a:latin typeface="Corbel"/>
                          <a:cs typeface="Corbel"/>
                        </a:rPr>
                        <a:t>L</a:t>
                      </a:r>
                      <a:r>
                        <a:rPr sz="800" b="1" spc="-15" dirty="0">
                          <a:solidFill>
                            <a:srgbClr val="7E7E7E"/>
                          </a:solidFill>
                          <a:latin typeface="Corbel"/>
                          <a:cs typeface="Corbel"/>
                        </a:rPr>
                        <a:t>ABORAT</a:t>
                      </a:r>
                      <a:r>
                        <a:rPr sz="1100" b="1" spc="-15"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378328">
                <a:tc>
                  <a:txBody>
                    <a:bodyPr/>
                    <a:lstStyle/>
                    <a:p>
                      <a:pPr algn="ctr">
                        <a:lnSpc>
                          <a:spcPts val="1345"/>
                        </a:lnSpc>
                        <a:spcBef>
                          <a:spcPts val="350"/>
                        </a:spcBef>
                      </a:pPr>
                      <a:r>
                        <a:rPr sz="900" dirty="0">
                          <a:solidFill>
                            <a:srgbClr val="7E7E7E"/>
                          </a:solidFill>
                          <a:latin typeface="Corbel"/>
                          <a:cs typeface="Corbel"/>
                        </a:rPr>
                        <a:t>AREE A RISCHIO</a:t>
                      </a:r>
                      <a:r>
                        <a:rPr sz="900" spc="-105" dirty="0">
                          <a:solidFill>
                            <a:srgbClr val="7E7E7E"/>
                          </a:solidFill>
                          <a:latin typeface="Corbel"/>
                          <a:cs typeface="Corbel"/>
                        </a:rPr>
                        <a:t> </a:t>
                      </a:r>
                      <a:r>
                        <a:rPr sz="900" spc="-5" dirty="0">
                          <a:solidFill>
                            <a:srgbClr val="7E7E7E"/>
                          </a:solidFill>
                          <a:latin typeface="Corbel"/>
                          <a:cs typeface="Corbel"/>
                        </a:rPr>
                        <a:t>SPECIFICO:</a:t>
                      </a:r>
                      <a:endParaRPr sz="900">
                        <a:latin typeface="Corbel"/>
                        <a:cs typeface="Corbel"/>
                      </a:endParaRPr>
                    </a:p>
                    <a:p>
                      <a:pPr algn="ctr">
                        <a:lnSpc>
                          <a:spcPts val="1585"/>
                        </a:lnSpc>
                      </a:pPr>
                      <a:r>
                        <a:rPr sz="1100" b="1" dirty="0">
                          <a:solidFill>
                            <a:srgbClr val="7E7E7E"/>
                          </a:solidFill>
                          <a:latin typeface="Corbel"/>
                          <a:cs typeface="Corbel"/>
                        </a:rPr>
                        <a:t>D</a:t>
                      </a:r>
                      <a:r>
                        <a:rPr sz="800" b="1" dirty="0">
                          <a:solidFill>
                            <a:srgbClr val="7E7E7E"/>
                          </a:solidFill>
                          <a:latin typeface="Corbel"/>
                          <a:cs typeface="Corbel"/>
                        </a:rPr>
                        <a:t>ISTR</a:t>
                      </a:r>
                      <a:r>
                        <a:rPr sz="1100" b="1" dirty="0">
                          <a:solidFill>
                            <a:srgbClr val="7E7E7E"/>
                          </a:solidFill>
                          <a:latin typeface="Corbel"/>
                          <a:cs typeface="Corbel"/>
                        </a:rPr>
                        <a:t>. </a:t>
                      </a:r>
                      <a:r>
                        <a:rPr sz="800" b="1" spc="5" dirty="0">
                          <a:solidFill>
                            <a:srgbClr val="7E7E7E"/>
                          </a:solidFill>
                          <a:latin typeface="Corbel"/>
                          <a:cs typeface="Corbel"/>
                        </a:rPr>
                        <a:t>GAS </a:t>
                      </a:r>
                      <a:r>
                        <a:rPr sz="1100" b="1" spc="5" dirty="0">
                          <a:solidFill>
                            <a:srgbClr val="7E7E7E"/>
                          </a:solidFill>
                          <a:latin typeface="Corbel"/>
                          <a:cs typeface="Corbel"/>
                        </a:rPr>
                        <a:t>C</a:t>
                      </a:r>
                      <a:r>
                        <a:rPr sz="800" b="1" spc="5" dirty="0">
                          <a:solidFill>
                            <a:srgbClr val="7E7E7E"/>
                          </a:solidFill>
                          <a:latin typeface="Corbel"/>
                          <a:cs typeface="Corbel"/>
                        </a:rPr>
                        <a:t>OMBUSTIBILI E</a:t>
                      </a:r>
                      <a:r>
                        <a:rPr sz="800" b="1" spc="80" dirty="0">
                          <a:solidFill>
                            <a:srgbClr val="7E7E7E"/>
                          </a:solidFill>
                          <a:latin typeface="Corbel"/>
                          <a:cs typeface="Corbel"/>
                        </a:rPr>
                        <a:t> </a:t>
                      </a:r>
                      <a:r>
                        <a:rPr sz="1100" b="1" spc="5" dirty="0">
                          <a:solidFill>
                            <a:srgbClr val="7E7E7E"/>
                          </a:solidFill>
                          <a:latin typeface="Corbel"/>
                          <a:cs typeface="Corbel"/>
                        </a:rPr>
                        <a:t>M</a:t>
                      </a:r>
                      <a:r>
                        <a:rPr sz="800" b="1" spc="5" dirty="0">
                          <a:solidFill>
                            <a:srgbClr val="7E7E7E"/>
                          </a:solidFill>
                          <a:latin typeface="Corbel"/>
                          <a:cs typeface="Corbel"/>
                        </a:rPr>
                        <a:t>EDICALI</a:t>
                      </a:r>
                      <a:endParaRPr sz="8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r h="357758">
                <a:tc>
                  <a:txBody>
                    <a:bodyPr/>
                    <a:lstStyle/>
                    <a:p>
                      <a:pPr marR="23495" algn="ctr">
                        <a:lnSpc>
                          <a:spcPts val="1345"/>
                        </a:lnSpc>
                        <a:spcBef>
                          <a:spcPts val="345"/>
                        </a:spcBef>
                      </a:pPr>
                      <a:r>
                        <a:rPr sz="900" spc="-5" dirty="0">
                          <a:latin typeface="Corbel"/>
                          <a:cs typeface="Corbel"/>
                        </a:rPr>
                        <a:t>PROTEZIONE</a:t>
                      </a:r>
                      <a:r>
                        <a:rPr sz="900" spc="-80" dirty="0">
                          <a:latin typeface="Corbel"/>
                          <a:cs typeface="Corbel"/>
                        </a:rPr>
                        <a:t> </a:t>
                      </a:r>
                      <a:r>
                        <a:rPr sz="900" spc="-20" dirty="0">
                          <a:latin typeface="Corbel"/>
                          <a:cs typeface="Corbel"/>
                        </a:rPr>
                        <a:t>ATTIVA:</a:t>
                      </a:r>
                      <a:endParaRPr sz="900">
                        <a:latin typeface="Corbel"/>
                        <a:cs typeface="Corbel"/>
                      </a:endParaRPr>
                    </a:p>
                    <a:p>
                      <a:pPr marR="22860" algn="ctr">
                        <a:lnSpc>
                          <a:spcPts val="1585"/>
                        </a:lnSpc>
                      </a:pPr>
                      <a:r>
                        <a:rPr sz="1100" b="1" spc="5" dirty="0">
                          <a:solidFill>
                            <a:srgbClr val="FF0000"/>
                          </a:solidFill>
                          <a:latin typeface="Corbel"/>
                          <a:cs typeface="Corbel"/>
                        </a:rPr>
                        <a:t>I</a:t>
                      </a:r>
                      <a:r>
                        <a:rPr sz="800" b="1" spc="5" dirty="0">
                          <a:solidFill>
                            <a:srgbClr val="FF0000"/>
                          </a:solidFill>
                          <a:latin typeface="Corbel"/>
                          <a:cs typeface="Corbel"/>
                        </a:rPr>
                        <a:t>MPIANTI </a:t>
                      </a:r>
                      <a:r>
                        <a:rPr sz="1100" b="1" dirty="0">
                          <a:solidFill>
                            <a:srgbClr val="FF0000"/>
                          </a:solidFill>
                          <a:latin typeface="Corbel"/>
                          <a:cs typeface="Corbel"/>
                        </a:rPr>
                        <a:t>R</a:t>
                      </a:r>
                      <a:r>
                        <a:rPr sz="800" b="1" dirty="0">
                          <a:solidFill>
                            <a:srgbClr val="FF0000"/>
                          </a:solidFill>
                          <a:latin typeface="Corbel"/>
                          <a:cs typeface="Corbel"/>
                        </a:rPr>
                        <a:t>ILEVAZIONE</a:t>
                      </a:r>
                      <a:r>
                        <a:rPr sz="800" b="1" spc="145" dirty="0">
                          <a:solidFill>
                            <a:srgbClr val="FF0000"/>
                          </a:solidFill>
                          <a:latin typeface="Corbel"/>
                          <a:cs typeface="Corbel"/>
                        </a:rPr>
                        <a:t> </a:t>
                      </a:r>
                      <a:r>
                        <a:rPr sz="1100" b="1" spc="5" dirty="0">
                          <a:solidFill>
                            <a:srgbClr val="FF0000"/>
                          </a:solidFill>
                          <a:latin typeface="Corbel"/>
                          <a:cs typeface="Corbel"/>
                        </a:rPr>
                        <a:t>I</a:t>
                      </a:r>
                      <a:r>
                        <a:rPr sz="800" b="1" spc="5" dirty="0">
                          <a:solidFill>
                            <a:srgbClr val="FF0000"/>
                          </a:solidFill>
                          <a:latin typeface="Corbel"/>
                          <a:cs typeface="Corbel"/>
                        </a:rPr>
                        <a:t>NCENDI</a:t>
                      </a:r>
                      <a:endParaRPr sz="800">
                        <a:latin typeface="Corbel"/>
                        <a:cs typeface="Corbel"/>
                      </a:endParaRPr>
                    </a:p>
                  </a:txBody>
                  <a:tcPr marL="0" marR="0" marT="32861" marB="0">
                    <a:lnL w="38100">
                      <a:solidFill>
                        <a:srgbClr val="FF0000"/>
                      </a:solidFill>
                      <a:prstDash val="solid"/>
                    </a:lnL>
                    <a:lnR w="38100">
                      <a:solidFill>
                        <a:srgbClr val="FF0000"/>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7"/>
                  </a:ext>
                </a:extLst>
              </a:tr>
            </a:tbl>
          </a:graphicData>
        </a:graphic>
      </p:graphicFrame>
      <p:pic>
        <p:nvPicPr>
          <p:cNvPr id="26" name="Picture 36" descr="File:MinisteroInterno.svg">
            <a:extLst>
              <a:ext uri="{FF2B5EF4-FFF2-40B4-BE49-F238E27FC236}">
                <a16:creationId xmlns:a16="http://schemas.microsoft.com/office/drawing/2014/main" id="{B90525A1-7CD8-4DB8-B838-1C70FDDA57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27F7D853-44E7-4ADA-B8F2-4590D3E593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5A1472FA-B62B-4ECA-BC81-4AB094861D54}"/>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7723FC15-B3B4-5184-ADE6-C5BB1C6D3E2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7593614E-4510-2722-B8EC-91DBAEA2C484}"/>
              </a:ext>
            </a:extLst>
          </p:cNvPr>
          <p:cNvSpPr/>
          <p:nvPr/>
        </p:nvSpPr>
        <p:spPr>
          <a:xfrm>
            <a:off x="0" y="6705600"/>
            <a:ext cx="300867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1333119" y="2962217"/>
            <a:ext cx="3615690" cy="2592228"/>
          </a:xfrm>
          <a:custGeom>
            <a:avLst/>
            <a:gdLst/>
            <a:ahLst/>
            <a:cxnLst/>
            <a:rect l="l" t="t" r="r" b="b"/>
            <a:pathLst>
              <a:path w="4820920" h="3456304">
                <a:moveTo>
                  <a:pt x="0" y="3456051"/>
                </a:moveTo>
                <a:lnTo>
                  <a:pt x="4820920" y="3456051"/>
                </a:lnTo>
                <a:lnTo>
                  <a:pt x="4820920" y="0"/>
                </a:lnTo>
                <a:lnTo>
                  <a:pt x="0" y="0"/>
                </a:lnTo>
                <a:lnTo>
                  <a:pt x="0" y="3456051"/>
                </a:lnTo>
                <a:close/>
              </a:path>
            </a:pathLst>
          </a:custGeom>
          <a:solidFill>
            <a:srgbClr val="CED0D6"/>
          </a:solidFill>
        </p:spPr>
        <p:txBody>
          <a:bodyPr wrap="square" lIns="0" tIns="0" rIns="0" bIns="0" rtlCol="0"/>
          <a:lstStyle/>
          <a:p>
            <a:endParaRPr sz="1350"/>
          </a:p>
        </p:txBody>
      </p:sp>
      <p:graphicFrame>
        <p:nvGraphicFramePr>
          <p:cNvPr id="21" name="object 21"/>
          <p:cNvGraphicFramePr>
            <a:graphicFrameLocks noGrp="1"/>
          </p:cNvGraphicFramePr>
          <p:nvPr/>
        </p:nvGraphicFramePr>
        <p:xfrm>
          <a:off x="86256" y="2748820"/>
          <a:ext cx="8863965" cy="2800674"/>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615690">
                  <a:extLst>
                    <a:ext uri="{9D8B030D-6E8A-4147-A177-3AD203B41FA5}">
                      <a16:colId xmlns:a16="http://schemas.microsoft.com/office/drawing/2014/main" val="20001"/>
                    </a:ext>
                  </a:extLst>
                </a:gridCol>
                <a:gridCol w="4006215">
                  <a:extLst>
                    <a:ext uri="{9D8B030D-6E8A-4147-A177-3AD203B41FA5}">
                      <a16:colId xmlns:a16="http://schemas.microsoft.com/office/drawing/2014/main" val="20002"/>
                    </a:ext>
                  </a:extLst>
                </a:gridCol>
              </a:tblGrid>
              <a:tr h="208598">
                <a:tc>
                  <a:txBody>
                    <a:bodyPr/>
                    <a:lstStyle/>
                    <a:p>
                      <a:pPr marL="267970">
                        <a:lnSpc>
                          <a:spcPct val="100000"/>
                        </a:lnSpc>
                        <a:spcBef>
                          <a:spcPts val="145"/>
                        </a:spcBef>
                      </a:pPr>
                      <a:r>
                        <a:rPr sz="1100" b="1" spc="5" dirty="0">
                          <a:solidFill>
                            <a:srgbClr val="FFFFFF"/>
                          </a:solidFill>
                          <a:latin typeface="Arial"/>
                          <a:cs typeface="Arial"/>
                        </a:rPr>
                        <a:t>3</a:t>
                      </a:r>
                      <a:r>
                        <a:rPr sz="1000" b="1" spc="7" baseline="24691" dirty="0">
                          <a:solidFill>
                            <a:srgbClr val="FFFFFF"/>
                          </a:solidFill>
                          <a:latin typeface="Arial"/>
                          <a:cs typeface="Arial"/>
                        </a:rPr>
                        <a:t>a</a:t>
                      </a:r>
                      <a:r>
                        <a:rPr sz="1000" b="1" spc="187" baseline="24691" dirty="0">
                          <a:solidFill>
                            <a:srgbClr val="FFFFFF"/>
                          </a:solidFill>
                          <a:latin typeface="Arial"/>
                          <a:cs typeface="Arial"/>
                        </a:rPr>
                        <a:t> </a:t>
                      </a:r>
                      <a:r>
                        <a:rPr sz="1100" b="1" spc="-5" dirty="0">
                          <a:solidFill>
                            <a:srgbClr val="FFFFFF"/>
                          </a:solidFill>
                          <a:latin typeface="Corbel"/>
                          <a:cs typeface="Corbel"/>
                        </a:rPr>
                        <a:t>SCADENZA</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334135">
                        <a:lnSpc>
                          <a:spcPct val="100000"/>
                        </a:lnSpc>
                        <a:spcBef>
                          <a:spcPts val="145"/>
                        </a:spcBef>
                      </a:pPr>
                      <a:r>
                        <a:rPr sz="1100" b="1" spc="-5" dirty="0">
                          <a:solidFill>
                            <a:srgbClr val="FFFFFF"/>
                          </a:solidFill>
                          <a:latin typeface="Corbel"/>
                          <a:cs typeface="Corbel"/>
                        </a:rPr>
                        <a:t>ADEMPIMENTO</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270" marR="3175" algn="ctr">
                        <a:lnSpc>
                          <a:spcPct val="100000"/>
                        </a:lnSpc>
                        <a:spcBef>
                          <a:spcPts val="145"/>
                        </a:spcBef>
                      </a:pPr>
                      <a:r>
                        <a:rPr sz="1100" b="1" spc="-10" dirty="0">
                          <a:solidFill>
                            <a:srgbClr val="FFFFFF"/>
                          </a:solidFill>
                          <a:latin typeface="Corbel"/>
                          <a:cs typeface="Corbel"/>
                        </a:rPr>
                        <a:t>NOTE</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extLst>
                  <a:ext uri="{0D108BD9-81ED-4DB2-BD59-A6C34878D82A}">
                    <a16:rowId xmlns:a16="http://schemas.microsoft.com/office/drawing/2014/main" val="10000"/>
                  </a:ext>
                </a:extLst>
              </a:tr>
              <a:tr h="2592076">
                <a:tc>
                  <a:txBody>
                    <a:bodyPr/>
                    <a:lstStyle/>
                    <a:p>
                      <a:pPr algn="ctr">
                        <a:lnSpc>
                          <a:spcPts val="1630"/>
                        </a:lnSpc>
                      </a:pPr>
                      <a:r>
                        <a:rPr sz="1100" b="1" spc="-10" dirty="0">
                          <a:solidFill>
                            <a:srgbClr val="FFFFFF"/>
                          </a:solidFill>
                          <a:latin typeface="Corbel"/>
                          <a:cs typeface="Corbel"/>
                        </a:rPr>
                        <a:t>24/04/2022</a:t>
                      </a:r>
                      <a:endParaRPr sz="1100">
                        <a:latin typeface="Corbel"/>
                        <a:cs typeface="Corbel"/>
                      </a:endParaRPr>
                    </a:p>
                    <a:p>
                      <a:pPr algn="ctr">
                        <a:lnSpc>
                          <a:spcPct val="100000"/>
                        </a:lnSpc>
                        <a:spcBef>
                          <a:spcPts val="200"/>
                        </a:spcBef>
                      </a:pPr>
                      <a:r>
                        <a:rPr sz="900" b="1" i="1" spc="-10" dirty="0">
                          <a:solidFill>
                            <a:srgbClr val="FFFFFF"/>
                          </a:solidFill>
                          <a:latin typeface="Corbel"/>
                          <a:cs typeface="Corbel"/>
                        </a:rPr>
                        <a:t>(art. </a:t>
                      </a:r>
                      <a:r>
                        <a:rPr sz="900" b="1" i="1" spc="-5" dirty="0">
                          <a:solidFill>
                            <a:srgbClr val="FFFFFF"/>
                          </a:solidFill>
                          <a:latin typeface="Corbel"/>
                          <a:cs typeface="Corbel"/>
                        </a:rPr>
                        <a:t>2, </a:t>
                      </a:r>
                      <a:r>
                        <a:rPr sz="900" b="1" i="1" dirty="0">
                          <a:solidFill>
                            <a:srgbClr val="FFFFFF"/>
                          </a:solidFill>
                          <a:latin typeface="Corbel"/>
                          <a:cs typeface="Corbel"/>
                        </a:rPr>
                        <a:t>comma </a:t>
                      </a:r>
                      <a:r>
                        <a:rPr sz="900" b="1" i="1" spc="-5" dirty="0">
                          <a:solidFill>
                            <a:srgbClr val="FFFFFF"/>
                          </a:solidFill>
                          <a:latin typeface="Corbel"/>
                          <a:cs typeface="Corbel"/>
                        </a:rPr>
                        <a:t>1, lett.</a:t>
                      </a:r>
                      <a:r>
                        <a:rPr sz="900" b="1" i="1" spc="-20" dirty="0">
                          <a:solidFill>
                            <a:srgbClr val="FFFFFF"/>
                          </a:solidFill>
                          <a:latin typeface="Corbel"/>
                          <a:cs typeface="Corbel"/>
                        </a:rPr>
                        <a:t> </a:t>
                      </a:r>
                      <a:r>
                        <a:rPr sz="900" b="1" i="1" dirty="0">
                          <a:solidFill>
                            <a:srgbClr val="FFFFFF"/>
                          </a:solidFill>
                          <a:latin typeface="Corbel"/>
                          <a:cs typeface="Corbel"/>
                        </a:rPr>
                        <a:t>d),</a:t>
                      </a:r>
                      <a:endParaRPr sz="900">
                        <a:latin typeface="Corbel"/>
                        <a:cs typeface="Corbel"/>
                      </a:endParaRPr>
                    </a:p>
                    <a:p>
                      <a:pPr algn="ctr">
                        <a:lnSpc>
                          <a:spcPct val="100000"/>
                        </a:lnSpc>
                      </a:pPr>
                      <a:r>
                        <a:rPr sz="900" b="1" i="1" spc="-5" dirty="0">
                          <a:solidFill>
                            <a:srgbClr val="FFFFFF"/>
                          </a:solidFill>
                          <a:latin typeface="Corbel"/>
                          <a:cs typeface="Corbel"/>
                        </a:rPr>
                        <a:t>del </a:t>
                      </a:r>
                      <a:r>
                        <a:rPr sz="900" b="1" i="1" spc="-10" dirty="0">
                          <a:solidFill>
                            <a:srgbClr val="FFFFFF"/>
                          </a:solidFill>
                          <a:latin typeface="Corbel"/>
                          <a:cs typeface="Corbel"/>
                        </a:rPr>
                        <a:t>D.M.</a:t>
                      </a:r>
                      <a:r>
                        <a:rPr sz="900" b="1" i="1" dirty="0">
                          <a:solidFill>
                            <a:srgbClr val="FFFFFF"/>
                          </a:solidFill>
                          <a:latin typeface="Corbel"/>
                          <a:cs typeface="Corbel"/>
                        </a:rPr>
                        <a:t> </a:t>
                      </a:r>
                      <a:r>
                        <a:rPr sz="900" b="1" i="1" spc="-10" dirty="0">
                          <a:solidFill>
                            <a:srgbClr val="FFFFFF"/>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9527A"/>
                    </a:solidFill>
                  </a:tcPr>
                </a:tc>
                <a:tc>
                  <a:txBody>
                    <a:bodyPr/>
                    <a:lstStyle/>
                    <a:p>
                      <a:pPr>
                        <a:lnSpc>
                          <a:spcPts val="1375"/>
                        </a:lnSpc>
                      </a:pPr>
                      <a:r>
                        <a:rPr sz="900" b="1" spc="-5" dirty="0">
                          <a:solidFill>
                            <a:srgbClr val="FF0000"/>
                          </a:solidFill>
                          <a:latin typeface="Corbel"/>
                          <a:cs typeface="Corbel"/>
                        </a:rPr>
                        <a:t>Presentazione della </a:t>
                      </a:r>
                      <a:r>
                        <a:rPr sz="900" b="1" spc="-10" dirty="0">
                          <a:solidFill>
                            <a:srgbClr val="FF0000"/>
                          </a:solidFill>
                          <a:latin typeface="Corbel"/>
                          <a:cs typeface="Corbel"/>
                        </a:rPr>
                        <a:t>Segnalazione </a:t>
                      </a:r>
                      <a:r>
                        <a:rPr sz="900" b="1" spc="-5" dirty="0">
                          <a:solidFill>
                            <a:srgbClr val="FF0000"/>
                          </a:solidFill>
                          <a:latin typeface="Corbel"/>
                          <a:cs typeface="Corbel"/>
                        </a:rPr>
                        <a:t>certificata </a:t>
                      </a:r>
                      <a:r>
                        <a:rPr sz="900" b="1" dirty="0">
                          <a:solidFill>
                            <a:srgbClr val="FF0000"/>
                          </a:solidFill>
                          <a:latin typeface="Corbel"/>
                          <a:cs typeface="Corbel"/>
                        </a:rPr>
                        <a:t>di </a:t>
                      </a:r>
                      <a:r>
                        <a:rPr sz="900" b="1" spc="-5" dirty="0">
                          <a:solidFill>
                            <a:srgbClr val="FF0000"/>
                          </a:solidFill>
                          <a:latin typeface="Corbel"/>
                          <a:cs typeface="Corbel"/>
                        </a:rPr>
                        <a:t>inizio attività (SCIA)</a:t>
                      </a:r>
                      <a:r>
                        <a:rPr sz="900" b="1" spc="-10" dirty="0">
                          <a:solidFill>
                            <a:srgbClr val="FF0000"/>
                          </a:solidFill>
                          <a:latin typeface="Corbel"/>
                          <a:cs typeface="Corbel"/>
                        </a:rPr>
                        <a:t> </a:t>
                      </a:r>
                      <a:r>
                        <a:rPr sz="900" dirty="0">
                          <a:solidFill>
                            <a:srgbClr val="404040"/>
                          </a:solidFill>
                          <a:latin typeface="Corbel"/>
                          <a:cs typeface="Corbel"/>
                        </a:rPr>
                        <a:t>ai</a:t>
                      </a:r>
                      <a:endParaRPr sz="900">
                        <a:latin typeface="Corbel"/>
                        <a:cs typeface="Corbel"/>
                      </a:endParaRPr>
                    </a:p>
                    <a:p>
                      <a:pPr marR="546100">
                        <a:lnSpc>
                          <a:spcPct val="100000"/>
                        </a:lnSpc>
                      </a:pPr>
                      <a:r>
                        <a:rPr sz="900" spc="-5" dirty="0">
                          <a:solidFill>
                            <a:srgbClr val="404040"/>
                          </a:solidFill>
                          <a:latin typeface="Corbel"/>
                          <a:cs typeface="Corbel"/>
                        </a:rPr>
                        <a:t>sensi dell’art. </a:t>
                      </a:r>
                      <a:r>
                        <a:rPr sz="900" dirty="0">
                          <a:solidFill>
                            <a:srgbClr val="404040"/>
                          </a:solidFill>
                          <a:latin typeface="Corbel"/>
                          <a:cs typeface="Corbel"/>
                        </a:rPr>
                        <a:t>4 del </a:t>
                      </a:r>
                      <a:r>
                        <a:rPr sz="900" spc="-35" dirty="0">
                          <a:solidFill>
                            <a:srgbClr val="404040"/>
                          </a:solidFill>
                          <a:latin typeface="Corbel"/>
                          <a:cs typeface="Corbel"/>
                        </a:rPr>
                        <a:t>D.P.R. </a:t>
                      </a:r>
                      <a:r>
                        <a:rPr sz="900" spc="-10" dirty="0">
                          <a:solidFill>
                            <a:srgbClr val="404040"/>
                          </a:solidFill>
                          <a:latin typeface="Corbel"/>
                          <a:cs typeface="Corbel"/>
                        </a:rPr>
                        <a:t>151/2011, </a:t>
                      </a:r>
                      <a:r>
                        <a:rPr sz="900" dirty="0">
                          <a:solidFill>
                            <a:srgbClr val="404040"/>
                          </a:solidFill>
                          <a:latin typeface="Corbel"/>
                          <a:cs typeface="Corbel"/>
                        </a:rPr>
                        <a:t>attestante il </a:t>
                      </a:r>
                      <a:r>
                        <a:rPr sz="900" spc="-5" dirty="0">
                          <a:solidFill>
                            <a:srgbClr val="404040"/>
                          </a:solidFill>
                          <a:latin typeface="Corbel"/>
                          <a:cs typeface="Corbel"/>
                        </a:rPr>
                        <a:t>rispetto </a:t>
                      </a:r>
                      <a:r>
                        <a:rPr sz="900" dirty="0">
                          <a:solidFill>
                            <a:srgbClr val="404040"/>
                          </a:solidFill>
                          <a:latin typeface="Corbel"/>
                          <a:cs typeface="Corbel"/>
                        </a:rPr>
                        <a:t>dei </a:t>
                      </a:r>
                      <a:r>
                        <a:rPr sz="900" spc="-5" dirty="0">
                          <a:solidFill>
                            <a:srgbClr val="404040"/>
                          </a:solidFill>
                          <a:latin typeface="Corbel"/>
                          <a:cs typeface="Corbel"/>
                        </a:rPr>
                        <a:t>seguenti  requisiti:</a:t>
                      </a:r>
                      <a:endParaRPr sz="900">
                        <a:latin typeface="Corbel"/>
                        <a:cs typeface="Corbel"/>
                      </a:endParaRPr>
                    </a:p>
                    <a:p>
                      <a:pPr>
                        <a:lnSpc>
                          <a:spcPct val="100000"/>
                        </a:lnSpc>
                      </a:pPr>
                      <a:r>
                        <a:rPr sz="900" dirty="0">
                          <a:solidFill>
                            <a:srgbClr val="404040"/>
                          </a:solidFill>
                          <a:latin typeface="Corbel"/>
                          <a:cs typeface="Corbel"/>
                        </a:rPr>
                        <a:t>- </a:t>
                      </a:r>
                      <a:r>
                        <a:rPr sz="900" spc="-5" dirty="0">
                          <a:solidFill>
                            <a:srgbClr val="404040"/>
                          </a:solidFill>
                          <a:latin typeface="Corbel"/>
                          <a:cs typeface="Corbel"/>
                        </a:rPr>
                        <a:t>punto 15.5.1, commi 1, 3,</a:t>
                      </a:r>
                      <a:r>
                        <a:rPr sz="900" spc="-30" dirty="0">
                          <a:solidFill>
                            <a:srgbClr val="404040"/>
                          </a:solidFill>
                          <a:latin typeface="Corbel"/>
                          <a:cs typeface="Corbel"/>
                        </a:rPr>
                        <a:t> </a:t>
                      </a:r>
                      <a:r>
                        <a:rPr sz="900" dirty="0">
                          <a:solidFill>
                            <a:srgbClr val="404040"/>
                          </a:solidFill>
                          <a:latin typeface="Corbel"/>
                          <a:cs typeface="Corbel"/>
                        </a:rPr>
                        <a:t>7;</a:t>
                      </a:r>
                      <a:endParaRPr sz="900">
                        <a:latin typeface="Corbel"/>
                        <a:cs typeface="Corbel"/>
                      </a:endParaRPr>
                    </a:p>
                    <a:p>
                      <a:pPr>
                        <a:lnSpc>
                          <a:spcPct val="100000"/>
                        </a:lnSpc>
                      </a:pPr>
                      <a:r>
                        <a:rPr sz="900" dirty="0">
                          <a:solidFill>
                            <a:srgbClr val="404040"/>
                          </a:solidFill>
                          <a:latin typeface="Corbel"/>
                          <a:cs typeface="Corbel"/>
                        </a:rPr>
                        <a:t>- </a:t>
                      </a:r>
                      <a:r>
                        <a:rPr sz="900" spc="-5" dirty="0">
                          <a:solidFill>
                            <a:srgbClr val="404040"/>
                          </a:solidFill>
                          <a:latin typeface="Corbel"/>
                          <a:cs typeface="Corbel"/>
                        </a:rPr>
                        <a:t>punto</a:t>
                      </a:r>
                      <a:r>
                        <a:rPr sz="900" spc="-15" dirty="0">
                          <a:solidFill>
                            <a:srgbClr val="404040"/>
                          </a:solidFill>
                          <a:latin typeface="Corbel"/>
                          <a:cs typeface="Corbel"/>
                        </a:rPr>
                        <a:t> </a:t>
                      </a:r>
                      <a:r>
                        <a:rPr sz="900" spc="-5" dirty="0">
                          <a:solidFill>
                            <a:srgbClr val="404040"/>
                          </a:solidFill>
                          <a:latin typeface="Corbel"/>
                          <a:cs typeface="Corbel"/>
                        </a:rPr>
                        <a:t>15.5.2;</a:t>
                      </a:r>
                      <a:endParaRPr sz="900">
                        <a:latin typeface="Corbel"/>
                        <a:cs typeface="Corbel"/>
                      </a:endParaRPr>
                    </a:p>
                    <a:p>
                      <a:pPr marL="202565" indent="-203200">
                        <a:lnSpc>
                          <a:spcPct val="100000"/>
                        </a:lnSpc>
                        <a:buChar char="-"/>
                        <a:tabLst>
                          <a:tab pos="202565" algn="l"/>
                          <a:tab pos="203200" algn="l"/>
                        </a:tabLst>
                      </a:pPr>
                      <a:r>
                        <a:rPr sz="900" spc="-5" dirty="0">
                          <a:solidFill>
                            <a:srgbClr val="404040"/>
                          </a:solidFill>
                          <a:latin typeface="Corbel"/>
                          <a:cs typeface="Corbel"/>
                        </a:rPr>
                        <a:t>punto</a:t>
                      </a:r>
                      <a:r>
                        <a:rPr sz="900" spc="-20" dirty="0">
                          <a:solidFill>
                            <a:srgbClr val="404040"/>
                          </a:solidFill>
                          <a:latin typeface="Corbel"/>
                          <a:cs typeface="Corbel"/>
                        </a:rPr>
                        <a:t> </a:t>
                      </a:r>
                      <a:r>
                        <a:rPr sz="900" spc="-5" dirty="0">
                          <a:solidFill>
                            <a:srgbClr val="404040"/>
                          </a:solidFill>
                          <a:latin typeface="Corbel"/>
                          <a:cs typeface="Corbel"/>
                        </a:rPr>
                        <a:t>15.6;</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 17.4, escluso </a:t>
                      </a:r>
                      <a:r>
                        <a:rPr sz="900" dirty="0">
                          <a:solidFill>
                            <a:srgbClr val="404040"/>
                          </a:solidFill>
                          <a:latin typeface="Corbel"/>
                          <a:cs typeface="Corbel"/>
                        </a:rPr>
                        <a:t>il </a:t>
                      </a:r>
                      <a:r>
                        <a:rPr sz="900" spc="-5" dirty="0">
                          <a:solidFill>
                            <a:srgbClr val="404040"/>
                          </a:solidFill>
                          <a:latin typeface="Corbel"/>
                          <a:cs typeface="Corbel"/>
                        </a:rPr>
                        <a:t>comma </a:t>
                      </a:r>
                      <a:r>
                        <a:rPr sz="900" dirty="0">
                          <a:solidFill>
                            <a:srgbClr val="404040"/>
                          </a:solidFill>
                          <a:latin typeface="Corbel"/>
                          <a:cs typeface="Corbel"/>
                        </a:rPr>
                        <a:t>1 del </a:t>
                      </a:r>
                      <a:r>
                        <a:rPr sz="900" spc="-5" dirty="0">
                          <a:solidFill>
                            <a:srgbClr val="404040"/>
                          </a:solidFill>
                          <a:latin typeface="Corbel"/>
                          <a:cs typeface="Corbel"/>
                        </a:rPr>
                        <a:t>punto</a:t>
                      </a:r>
                      <a:r>
                        <a:rPr sz="900" spc="-40" dirty="0">
                          <a:solidFill>
                            <a:srgbClr val="404040"/>
                          </a:solidFill>
                          <a:latin typeface="Corbel"/>
                          <a:cs typeface="Corbel"/>
                        </a:rPr>
                        <a:t> </a:t>
                      </a:r>
                      <a:r>
                        <a:rPr sz="900" spc="-10" dirty="0">
                          <a:solidFill>
                            <a:srgbClr val="404040"/>
                          </a:solidFill>
                          <a:latin typeface="Corbel"/>
                          <a:cs typeface="Corbel"/>
                        </a:rPr>
                        <a:t>17.4.1;</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 </a:t>
                      </a:r>
                      <a:r>
                        <a:rPr sz="900" spc="-10" dirty="0">
                          <a:solidFill>
                            <a:srgbClr val="404040"/>
                          </a:solidFill>
                          <a:latin typeface="Corbel"/>
                          <a:cs typeface="Corbel"/>
                        </a:rPr>
                        <a:t>17.5 </a:t>
                      </a:r>
                      <a:r>
                        <a:rPr sz="900" spc="-5" dirty="0">
                          <a:solidFill>
                            <a:srgbClr val="404040"/>
                          </a:solidFill>
                          <a:latin typeface="Corbel"/>
                          <a:cs typeface="Corbel"/>
                        </a:rPr>
                        <a:t>esclusi </a:t>
                      </a:r>
                      <a:r>
                        <a:rPr sz="900" dirty="0">
                          <a:solidFill>
                            <a:srgbClr val="404040"/>
                          </a:solidFill>
                          <a:latin typeface="Corbel"/>
                          <a:cs typeface="Corbel"/>
                        </a:rPr>
                        <a:t>i </a:t>
                      </a:r>
                      <a:r>
                        <a:rPr sz="900" spc="-5" dirty="0">
                          <a:solidFill>
                            <a:srgbClr val="404040"/>
                          </a:solidFill>
                          <a:latin typeface="Corbel"/>
                          <a:cs typeface="Corbel"/>
                        </a:rPr>
                        <a:t>commi </a:t>
                      </a:r>
                      <a:r>
                        <a:rPr sz="900" dirty="0">
                          <a:solidFill>
                            <a:srgbClr val="404040"/>
                          </a:solidFill>
                          <a:latin typeface="Corbel"/>
                          <a:cs typeface="Corbel"/>
                        </a:rPr>
                        <a:t>1 e</a:t>
                      </a:r>
                      <a:r>
                        <a:rPr sz="900" spc="-20" dirty="0">
                          <a:solidFill>
                            <a:srgbClr val="404040"/>
                          </a:solidFill>
                          <a:latin typeface="Corbel"/>
                          <a:cs typeface="Corbel"/>
                        </a:rPr>
                        <a:t> </a:t>
                      </a:r>
                      <a:r>
                        <a:rPr sz="900" dirty="0">
                          <a:solidFill>
                            <a:srgbClr val="404040"/>
                          </a:solidFill>
                          <a:latin typeface="Corbel"/>
                          <a:cs typeface="Corbel"/>
                        </a:rPr>
                        <a:t>7;</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a:t>
                      </a:r>
                      <a:r>
                        <a:rPr sz="900" spc="-85" dirty="0">
                          <a:solidFill>
                            <a:srgbClr val="404040"/>
                          </a:solidFill>
                          <a:latin typeface="Corbel"/>
                          <a:cs typeface="Corbel"/>
                        </a:rPr>
                        <a:t> </a:t>
                      </a:r>
                      <a:r>
                        <a:rPr sz="900" spc="-5" dirty="0">
                          <a:solidFill>
                            <a:srgbClr val="404040"/>
                          </a:solidFill>
                          <a:latin typeface="Corbel"/>
                          <a:cs typeface="Corbel"/>
                        </a:rPr>
                        <a:t>18.1;</a:t>
                      </a:r>
                      <a:endParaRPr sz="900">
                        <a:latin typeface="Corbel"/>
                        <a:cs typeface="Corbel"/>
                      </a:endParaRPr>
                    </a:p>
                    <a:p>
                      <a:pPr marL="172085" indent="-172720">
                        <a:lnSpc>
                          <a:spcPct val="100000"/>
                        </a:lnSpc>
                        <a:buChar char="-"/>
                        <a:tabLst>
                          <a:tab pos="172720" algn="l"/>
                        </a:tabLst>
                      </a:pPr>
                      <a:r>
                        <a:rPr sz="900" spc="-5" dirty="0">
                          <a:solidFill>
                            <a:srgbClr val="404040"/>
                          </a:solidFill>
                          <a:latin typeface="Corbel"/>
                          <a:cs typeface="Corbel"/>
                        </a:rPr>
                        <a:t>punto</a:t>
                      </a:r>
                      <a:r>
                        <a:rPr sz="900" spc="-85" dirty="0">
                          <a:solidFill>
                            <a:srgbClr val="404040"/>
                          </a:solidFill>
                          <a:latin typeface="Corbel"/>
                          <a:cs typeface="Corbel"/>
                        </a:rPr>
                        <a:t> </a:t>
                      </a:r>
                      <a:r>
                        <a:rPr sz="900" spc="-5" dirty="0">
                          <a:solidFill>
                            <a:srgbClr val="404040"/>
                          </a:solidFill>
                          <a:latin typeface="Corbel"/>
                          <a:cs typeface="Corbel"/>
                        </a:rPr>
                        <a:t>18.3;</a:t>
                      </a:r>
                      <a:endParaRPr sz="900">
                        <a:latin typeface="Corbel"/>
                        <a:cs typeface="Corbel"/>
                      </a:endParaRPr>
                    </a:p>
                    <a:p>
                      <a:pPr marL="172085" indent="-172720">
                        <a:lnSpc>
                          <a:spcPct val="100000"/>
                        </a:lnSpc>
                        <a:buChar char="-"/>
                        <a:tabLst>
                          <a:tab pos="172720" algn="l"/>
                        </a:tabLst>
                      </a:pPr>
                      <a:r>
                        <a:rPr sz="900" dirty="0">
                          <a:solidFill>
                            <a:srgbClr val="404040"/>
                          </a:solidFill>
                          <a:latin typeface="Corbel"/>
                          <a:cs typeface="Corbel"/>
                        </a:rPr>
                        <a:t>punto</a:t>
                      </a:r>
                      <a:r>
                        <a:rPr sz="900" spc="-95" dirty="0">
                          <a:solidFill>
                            <a:srgbClr val="404040"/>
                          </a:solidFill>
                          <a:latin typeface="Corbel"/>
                          <a:cs typeface="Corbel"/>
                        </a:rPr>
                        <a:t> </a:t>
                      </a:r>
                      <a:r>
                        <a:rPr sz="900" spc="-5" dirty="0">
                          <a:solidFill>
                            <a:srgbClr val="404040"/>
                          </a:solidFill>
                          <a:latin typeface="Corbel"/>
                          <a:cs typeface="Corbel"/>
                        </a:rPr>
                        <a:t>18.4;</a:t>
                      </a:r>
                      <a:endParaRPr sz="900">
                        <a:latin typeface="Corbel"/>
                        <a:cs typeface="Corbel"/>
                      </a:endParaRPr>
                    </a:p>
                    <a:p>
                      <a:pPr marL="172085" indent="-172720">
                        <a:lnSpc>
                          <a:spcPct val="100000"/>
                        </a:lnSpc>
                        <a:spcBef>
                          <a:spcPts val="5"/>
                        </a:spcBef>
                        <a:buChar char="-"/>
                        <a:tabLst>
                          <a:tab pos="172720" algn="l"/>
                        </a:tabLst>
                      </a:pPr>
                      <a:r>
                        <a:rPr sz="900" spc="-5" dirty="0">
                          <a:solidFill>
                            <a:srgbClr val="404040"/>
                          </a:solidFill>
                          <a:latin typeface="Corbel"/>
                          <a:cs typeface="Corbel"/>
                        </a:rPr>
                        <a:t>punto</a:t>
                      </a:r>
                      <a:r>
                        <a:rPr sz="900" spc="-65" dirty="0">
                          <a:solidFill>
                            <a:srgbClr val="404040"/>
                          </a:solidFill>
                          <a:latin typeface="Corbel"/>
                          <a:cs typeface="Corbel"/>
                        </a:rPr>
                        <a:t> </a:t>
                      </a:r>
                      <a:r>
                        <a:rPr sz="900" spc="-10" dirty="0">
                          <a:solidFill>
                            <a:srgbClr val="404040"/>
                          </a:solidFill>
                          <a:latin typeface="Corbel"/>
                          <a:cs typeface="Corbel"/>
                        </a:rPr>
                        <a:t>19.3.</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46355" marR="3175" algn="just">
                        <a:lnSpc>
                          <a:spcPts val="1395"/>
                        </a:lnSpc>
                      </a:pPr>
                      <a:r>
                        <a:rPr sz="900" b="1" dirty="0">
                          <a:solidFill>
                            <a:srgbClr val="FF0000"/>
                          </a:solidFill>
                          <a:latin typeface="Corbel"/>
                          <a:cs typeface="Corbel"/>
                        </a:rPr>
                        <a:t>La </a:t>
                      </a:r>
                      <a:r>
                        <a:rPr sz="900" b="1" spc="-5" dirty="0">
                          <a:solidFill>
                            <a:srgbClr val="FF0000"/>
                          </a:solidFill>
                          <a:latin typeface="Corbel"/>
                          <a:cs typeface="Corbel"/>
                        </a:rPr>
                        <a:t>SCIA </a:t>
                      </a:r>
                      <a:r>
                        <a:rPr sz="900" b="1" dirty="0">
                          <a:solidFill>
                            <a:srgbClr val="FF0000"/>
                          </a:solidFill>
                          <a:latin typeface="Corbel"/>
                          <a:cs typeface="Corbel"/>
                        </a:rPr>
                        <a:t>deve </a:t>
                      </a:r>
                      <a:r>
                        <a:rPr sz="900" b="1" spc="-10" dirty="0">
                          <a:solidFill>
                            <a:srgbClr val="FF0000"/>
                          </a:solidFill>
                          <a:latin typeface="Corbel"/>
                          <a:cs typeface="Corbel"/>
                        </a:rPr>
                        <a:t>altresì attestare </a:t>
                      </a:r>
                      <a:r>
                        <a:rPr sz="900" b="1" spc="-5" dirty="0">
                          <a:solidFill>
                            <a:srgbClr val="FF0000"/>
                          </a:solidFill>
                          <a:latin typeface="Corbel"/>
                          <a:cs typeface="Corbel"/>
                        </a:rPr>
                        <a:t>la predisposizione </a:t>
                      </a:r>
                      <a:r>
                        <a:rPr sz="900" b="1" dirty="0">
                          <a:solidFill>
                            <a:srgbClr val="FF0000"/>
                          </a:solidFill>
                          <a:latin typeface="Corbel"/>
                          <a:cs typeface="Corbel"/>
                        </a:rPr>
                        <a:t>e </a:t>
                      </a:r>
                      <a:r>
                        <a:rPr sz="900" b="1" spc="-10" dirty="0">
                          <a:solidFill>
                            <a:srgbClr val="FF0000"/>
                          </a:solidFill>
                          <a:latin typeface="Corbel"/>
                          <a:cs typeface="Corbel"/>
                        </a:rPr>
                        <a:t>l’adozione </a:t>
                      </a:r>
                      <a:r>
                        <a:rPr sz="900" b="1" dirty="0">
                          <a:solidFill>
                            <a:srgbClr val="FF0000"/>
                          </a:solidFill>
                          <a:latin typeface="Corbel"/>
                          <a:cs typeface="Corbel"/>
                        </a:rPr>
                        <a:t>di un</a:t>
                      </a:r>
                      <a:r>
                        <a:rPr sz="900" b="1" spc="130" dirty="0">
                          <a:solidFill>
                            <a:srgbClr val="FF0000"/>
                          </a:solidFill>
                          <a:latin typeface="Corbel"/>
                          <a:cs typeface="Corbel"/>
                        </a:rPr>
                        <a:t> </a:t>
                      </a:r>
                      <a:r>
                        <a:rPr sz="900" b="1" spc="-5" dirty="0">
                          <a:solidFill>
                            <a:srgbClr val="FF0000"/>
                          </a:solidFill>
                          <a:latin typeface="Corbel"/>
                          <a:cs typeface="Corbel"/>
                        </a:rPr>
                        <a:t>apposito</a:t>
                      </a:r>
                      <a:endParaRPr sz="900">
                        <a:latin typeface="Corbel"/>
                        <a:cs typeface="Corbel"/>
                      </a:endParaRPr>
                    </a:p>
                    <a:p>
                      <a:pPr marL="46355" marR="182245" algn="just">
                        <a:lnSpc>
                          <a:spcPct val="107000"/>
                        </a:lnSpc>
                        <a:spcBef>
                          <a:spcPts val="5"/>
                        </a:spcBef>
                      </a:pPr>
                      <a:r>
                        <a:rPr sz="900" b="1" spc="-5" dirty="0">
                          <a:solidFill>
                            <a:srgbClr val="FF0000"/>
                          </a:solidFill>
                          <a:latin typeface="Corbel"/>
                          <a:cs typeface="Corbel"/>
                        </a:rPr>
                        <a:t>sistema </a:t>
                      </a:r>
                      <a:r>
                        <a:rPr sz="900" b="1" dirty="0">
                          <a:solidFill>
                            <a:srgbClr val="FF0000"/>
                          </a:solidFill>
                          <a:latin typeface="Corbel"/>
                          <a:cs typeface="Corbel"/>
                        </a:rPr>
                        <a:t>di </a:t>
                      </a:r>
                      <a:r>
                        <a:rPr sz="900" b="1" spc="-5" dirty="0">
                          <a:solidFill>
                            <a:srgbClr val="FF0000"/>
                          </a:solidFill>
                          <a:latin typeface="Corbel"/>
                          <a:cs typeface="Corbel"/>
                        </a:rPr>
                        <a:t>gestione della sicurezza </a:t>
                      </a:r>
                      <a:r>
                        <a:rPr sz="900" b="1" spc="-5" dirty="0">
                          <a:solidFill>
                            <a:srgbClr val="0032CC"/>
                          </a:solidFill>
                          <a:latin typeface="Corbel"/>
                          <a:cs typeface="Corbel"/>
                        </a:rPr>
                        <a:t>finalizzato </a:t>
                      </a:r>
                      <a:r>
                        <a:rPr sz="900" b="1" spc="-10" dirty="0">
                          <a:solidFill>
                            <a:srgbClr val="0032CC"/>
                          </a:solidFill>
                          <a:latin typeface="Corbel"/>
                          <a:cs typeface="Corbel"/>
                        </a:rPr>
                        <a:t>all’adeguamento antincendio,  </a:t>
                      </a:r>
                      <a:r>
                        <a:rPr sz="900" b="1" spc="-5" dirty="0">
                          <a:solidFill>
                            <a:srgbClr val="0032CC"/>
                          </a:solidFill>
                          <a:latin typeface="Corbel"/>
                          <a:cs typeface="Corbel"/>
                        </a:rPr>
                        <a:t>conforme </a:t>
                      </a:r>
                      <a:r>
                        <a:rPr sz="900" b="1" dirty="0">
                          <a:solidFill>
                            <a:srgbClr val="0032CC"/>
                          </a:solidFill>
                          <a:latin typeface="Corbel"/>
                          <a:cs typeface="Corbel"/>
                        </a:rPr>
                        <a:t>a </a:t>
                      </a:r>
                      <a:r>
                        <a:rPr sz="900" b="1" spc="-5" dirty="0">
                          <a:solidFill>
                            <a:srgbClr val="0032CC"/>
                          </a:solidFill>
                          <a:latin typeface="Corbel"/>
                          <a:cs typeface="Corbel"/>
                        </a:rPr>
                        <a:t>quanto </a:t>
                      </a:r>
                      <a:r>
                        <a:rPr sz="900" b="1" spc="-10" dirty="0">
                          <a:solidFill>
                            <a:srgbClr val="0032CC"/>
                          </a:solidFill>
                          <a:latin typeface="Corbel"/>
                          <a:cs typeface="Corbel"/>
                        </a:rPr>
                        <a:t>stabilito </a:t>
                      </a:r>
                      <a:r>
                        <a:rPr sz="900" b="1" spc="-5" dirty="0">
                          <a:solidFill>
                            <a:srgbClr val="0032CC"/>
                          </a:solidFill>
                          <a:latin typeface="Corbel"/>
                          <a:cs typeface="Corbel"/>
                        </a:rPr>
                        <a:t>dal </a:t>
                      </a:r>
                      <a:r>
                        <a:rPr sz="900" b="1" spc="-10" dirty="0">
                          <a:solidFill>
                            <a:srgbClr val="0032CC"/>
                          </a:solidFill>
                          <a:latin typeface="Corbel"/>
                          <a:cs typeface="Corbel"/>
                        </a:rPr>
                        <a:t>nuovo Titolo </a:t>
                      </a:r>
                      <a:r>
                        <a:rPr sz="900" b="1" dirty="0">
                          <a:solidFill>
                            <a:srgbClr val="0032CC"/>
                          </a:solidFill>
                          <a:latin typeface="Corbel"/>
                          <a:cs typeface="Corbel"/>
                        </a:rPr>
                        <a:t>V </a:t>
                      </a:r>
                      <a:r>
                        <a:rPr sz="900" b="1" spc="-5" dirty="0">
                          <a:solidFill>
                            <a:srgbClr val="0032CC"/>
                          </a:solidFill>
                          <a:latin typeface="Corbel"/>
                          <a:cs typeface="Corbel"/>
                        </a:rPr>
                        <a:t>del </a:t>
                      </a:r>
                      <a:r>
                        <a:rPr sz="900" b="1" spc="-10" dirty="0">
                          <a:solidFill>
                            <a:srgbClr val="0032CC"/>
                          </a:solidFill>
                          <a:latin typeface="Corbel"/>
                          <a:cs typeface="Corbel"/>
                        </a:rPr>
                        <a:t>D.M. 18/09/2002 </a:t>
                      </a:r>
                      <a:r>
                        <a:rPr sz="900" b="1" spc="-5" dirty="0">
                          <a:solidFill>
                            <a:srgbClr val="0032CC"/>
                          </a:solidFill>
                          <a:latin typeface="Corbel"/>
                          <a:cs typeface="Corbel"/>
                        </a:rPr>
                        <a:t>come  introdotto dal </a:t>
                      </a:r>
                      <a:r>
                        <a:rPr sz="900" b="1" spc="-10" dirty="0">
                          <a:solidFill>
                            <a:srgbClr val="0032CC"/>
                          </a:solidFill>
                          <a:latin typeface="Corbel"/>
                          <a:cs typeface="Corbel"/>
                        </a:rPr>
                        <a:t>D.M. 19/03/2015, </a:t>
                      </a:r>
                      <a:r>
                        <a:rPr sz="900" spc="-5" dirty="0">
                          <a:solidFill>
                            <a:srgbClr val="404040"/>
                          </a:solidFill>
                          <a:latin typeface="Corbel"/>
                          <a:cs typeface="Corbel"/>
                        </a:rPr>
                        <a:t>relativamente alle misure </a:t>
                      </a:r>
                      <a:r>
                        <a:rPr sz="900" dirty="0">
                          <a:solidFill>
                            <a:srgbClr val="404040"/>
                          </a:solidFill>
                          <a:latin typeface="Corbel"/>
                          <a:cs typeface="Corbel"/>
                        </a:rPr>
                        <a:t>di </a:t>
                      </a:r>
                      <a:r>
                        <a:rPr sz="900" spc="-5" dirty="0">
                          <a:solidFill>
                            <a:srgbClr val="404040"/>
                          </a:solidFill>
                          <a:latin typeface="Corbel"/>
                          <a:cs typeface="Corbel"/>
                        </a:rPr>
                        <a:t>prevenzione  necessarie </a:t>
                      </a:r>
                      <a:r>
                        <a:rPr sz="900" dirty="0">
                          <a:solidFill>
                            <a:srgbClr val="404040"/>
                          </a:solidFill>
                          <a:latin typeface="Corbel"/>
                          <a:cs typeface="Corbel"/>
                        </a:rPr>
                        <a:t>per </a:t>
                      </a:r>
                      <a:r>
                        <a:rPr sz="900" spc="-5" dirty="0">
                          <a:solidFill>
                            <a:srgbClr val="404040"/>
                          </a:solidFill>
                          <a:latin typeface="Corbel"/>
                          <a:cs typeface="Corbel"/>
                        </a:rPr>
                        <a:t>ciascuna specifica</a:t>
                      </a:r>
                      <a:r>
                        <a:rPr sz="900" spc="5" dirty="0">
                          <a:solidFill>
                            <a:srgbClr val="404040"/>
                          </a:solidFill>
                          <a:latin typeface="Corbel"/>
                          <a:cs typeface="Corbel"/>
                        </a:rPr>
                        <a:t> </a:t>
                      </a:r>
                      <a:r>
                        <a:rPr sz="900" dirty="0">
                          <a:solidFill>
                            <a:srgbClr val="404040"/>
                          </a:solidFill>
                          <a:latin typeface="Corbel"/>
                          <a:cs typeface="Corbel"/>
                        </a:rPr>
                        <a:t>fase.</a:t>
                      </a:r>
                      <a:endParaRPr sz="900">
                        <a:latin typeface="Corbel"/>
                        <a:cs typeface="Corbel"/>
                      </a:endParaRPr>
                    </a:p>
                    <a:p>
                      <a:pPr marL="46355" marR="184785" algn="just">
                        <a:lnSpc>
                          <a:spcPct val="107500"/>
                        </a:lnSpc>
                        <a:spcBef>
                          <a:spcPts val="195"/>
                        </a:spcBef>
                      </a:pPr>
                      <a:r>
                        <a:rPr sz="900" spc="-20" dirty="0">
                          <a:solidFill>
                            <a:srgbClr val="404040"/>
                          </a:solidFill>
                          <a:latin typeface="Corbel"/>
                          <a:cs typeface="Corbel"/>
                        </a:rPr>
                        <a:t>Per </a:t>
                      </a:r>
                      <a:r>
                        <a:rPr sz="900" spc="-10" dirty="0">
                          <a:solidFill>
                            <a:srgbClr val="404040"/>
                          </a:solidFill>
                          <a:latin typeface="Corbel"/>
                          <a:cs typeface="Corbel"/>
                        </a:rPr>
                        <a:t>la predisposizione </a:t>
                      </a:r>
                      <a:r>
                        <a:rPr sz="900" spc="-5" dirty="0">
                          <a:solidFill>
                            <a:srgbClr val="404040"/>
                          </a:solidFill>
                          <a:latin typeface="Corbel"/>
                          <a:cs typeface="Corbel"/>
                        </a:rPr>
                        <a:t>del </a:t>
                      </a:r>
                      <a:r>
                        <a:rPr sz="900" b="1" spc="-5" dirty="0">
                          <a:solidFill>
                            <a:srgbClr val="FF0000"/>
                          </a:solidFill>
                          <a:latin typeface="Corbel"/>
                          <a:cs typeface="Corbel"/>
                        </a:rPr>
                        <a:t>sistema di </a:t>
                      </a:r>
                      <a:r>
                        <a:rPr sz="900" b="1" spc="-10" dirty="0">
                          <a:solidFill>
                            <a:srgbClr val="FF0000"/>
                          </a:solidFill>
                          <a:latin typeface="Corbel"/>
                          <a:cs typeface="Corbel"/>
                        </a:rPr>
                        <a:t>gestione </a:t>
                      </a:r>
                      <a:r>
                        <a:rPr sz="900" b="1" spc="-5" dirty="0">
                          <a:solidFill>
                            <a:srgbClr val="FF0000"/>
                          </a:solidFill>
                          <a:latin typeface="Corbel"/>
                          <a:cs typeface="Corbel"/>
                        </a:rPr>
                        <a:t>della sicurezza </a:t>
                      </a:r>
                      <a:r>
                        <a:rPr sz="900" dirty="0">
                          <a:solidFill>
                            <a:srgbClr val="404040"/>
                          </a:solidFill>
                          <a:latin typeface="Corbel"/>
                          <a:cs typeface="Corbel"/>
                        </a:rPr>
                        <a:t>e </a:t>
                      </a:r>
                      <a:r>
                        <a:rPr sz="900" spc="-5" dirty="0">
                          <a:solidFill>
                            <a:srgbClr val="404040"/>
                          </a:solidFill>
                          <a:latin typeface="Corbel"/>
                          <a:cs typeface="Corbel"/>
                        </a:rPr>
                        <a:t>per </a:t>
                      </a:r>
                      <a:r>
                        <a:rPr sz="900" spc="-10" dirty="0">
                          <a:solidFill>
                            <a:srgbClr val="404040"/>
                          </a:solidFill>
                          <a:latin typeface="Corbel"/>
                          <a:cs typeface="Corbel"/>
                        </a:rPr>
                        <a:t>la relativa  </a:t>
                      </a:r>
                      <a:r>
                        <a:rPr sz="900" spc="-5" dirty="0">
                          <a:solidFill>
                            <a:srgbClr val="404040"/>
                          </a:solidFill>
                          <a:latin typeface="Corbel"/>
                          <a:cs typeface="Corbel"/>
                        </a:rPr>
                        <a:t>attuazione,</a:t>
                      </a:r>
                      <a:r>
                        <a:rPr sz="900" spc="-55" dirty="0">
                          <a:solidFill>
                            <a:srgbClr val="404040"/>
                          </a:solidFill>
                          <a:latin typeface="Corbel"/>
                          <a:cs typeface="Corbel"/>
                        </a:rPr>
                        <a:t> </a:t>
                      </a:r>
                      <a:r>
                        <a:rPr sz="900" spc="-5" dirty="0">
                          <a:solidFill>
                            <a:srgbClr val="404040"/>
                          </a:solidFill>
                          <a:latin typeface="Corbel"/>
                          <a:cs typeface="Corbel"/>
                        </a:rPr>
                        <a:t>devono</a:t>
                      </a:r>
                      <a:r>
                        <a:rPr sz="900" spc="-50" dirty="0">
                          <a:solidFill>
                            <a:srgbClr val="404040"/>
                          </a:solidFill>
                          <a:latin typeface="Corbel"/>
                          <a:cs typeface="Corbel"/>
                        </a:rPr>
                        <a:t> </a:t>
                      </a:r>
                      <a:r>
                        <a:rPr sz="900" spc="-5" dirty="0">
                          <a:solidFill>
                            <a:srgbClr val="404040"/>
                          </a:solidFill>
                          <a:latin typeface="Corbel"/>
                          <a:cs typeface="Corbel"/>
                        </a:rPr>
                        <a:t>essere</a:t>
                      </a:r>
                      <a:r>
                        <a:rPr sz="900" spc="-2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a:latin typeface="Corbel"/>
                        <a:cs typeface="Corbel"/>
                      </a:endParaRPr>
                    </a:p>
                    <a:p>
                      <a:pPr marL="274955" marR="66040" indent="-229235" algn="just">
                        <a:lnSpc>
                          <a:spcPct val="107000"/>
                        </a:lnSpc>
                        <a:spcBef>
                          <a:spcPts val="195"/>
                        </a:spcBef>
                        <a:buFont typeface="Corbel"/>
                        <a:buChar char="-"/>
                        <a:tabLst>
                          <a:tab pos="275590" algn="l"/>
                        </a:tabLst>
                      </a:pPr>
                      <a:r>
                        <a:rPr sz="900" b="1" spc="-10" dirty="0">
                          <a:solidFill>
                            <a:srgbClr val="404040"/>
                          </a:solidFill>
                          <a:latin typeface="Corbel"/>
                          <a:cs typeface="Corbel"/>
                        </a:rPr>
                        <a:t>in </a:t>
                      </a:r>
                      <a:r>
                        <a:rPr sz="900" b="1" spc="-15" dirty="0">
                          <a:solidFill>
                            <a:srgbClr val="404040"/>
                          </a:solidFill>
                          <a:latin typeface="Corbel"/>
                          <a:cs typeface="Corbel"/>
                        </a:rPr>
                        <a:t>fase </a:t>
                      </a:r>
                      <a:r>
                        <a:rPr sz="900" b="1" spc="-20" dirty="0">
                          <a:solidFill>
                            <a:srgbClr val="404040"/>
                          </a:solidFill>
                          <a:latin typeface="Corbel"/>
                          <a:cs typeface="Corbel"/>
                        </a:rPr>
                        <a:t>iniziale </a:t>
                      </a:r>
                      <a:r>
                        <a:rPr sz="900" dirty="0">
                          <a:solidFill>
                            <a:srgbClr val="404040"/>
                          </a:solidFill>
                          <a:latin typeface="Corbel"/>
                          <a:cs typeface="Corbel"/>
                        </a:rPr>
                        <a:t>- </a:t>
                      </a:r>
                      <a:r>
                        <a:rPr sz="900" spc="-15" dirty="0">
                          <a:solidFill>
                            <a:srgbClr val="404040"/>
                          </a:solidFill>
                          <a:latin typeface="Corbel"/>
                          <a:cs typeface="Corbel"/>
                        </a:rPr>
                        <a:t>entro il </a:t>
                      </a:r>
                      <a:r>
                        <a:rPr sz="900" spc="-20" dirty="0">
                          <a:solidFill>
                            <a:srgbClr val="404040"/>
                          </a:solidFill>
                          <a:latin typeface="Corbel"/>
                          <a:cs typeface="Corbel"/>
                        </a:rPr>
                        <a:t>24/04/2016 </a:t>
                      </a:r>
                      <a:r>
                        <a:rPr sz="900" dirty="0">
                          <a:solidFill>
                            <a:srgbClr val="404040"/>
                          </a:solidFill>
                          <a:latin typeface="Corbel"/>
                          <a:cs typeface="Corbel"/>
                        </a:rPr>
                        <a:t>- </a:t>
                      </a:r>
                      <a:r>
                        <a:rPr sz="900" b="1" spc="-5" dirty="0">
                          <a:solidFill>
                            <a:srgbClr val="FF0000"/>
                          </a:solidFill>
                          <a:latin typeface="Corbel"/>
                          <a:cs typeface="Corbel"/>
                        </a:rPr>
                        <a:t>un </a:t>
                      </a:r>
                      <a:r>
                        <a:rPr sz="900" b="1" spc="-20" dirty="0">
                          <a:solidFill>
                            <a:srgbClr val="FF0000"/>
                          </a:solidFill>
                          <a:latin typeface="Corbel"/>
                          <a:cs typeface="Corbel"/>
                        </a:rPr>
                        <a:t>responsabile tecnico </a:t>
                      </a:r>
                      <a:r>
                        <a:rPr sz="900" b="1" spc="-15" dirty="0">
                          <a:solidFill>
                            <a:srgbClr val="FF0000"/>
                          </a:solidFill>
                          <a:latin typeface="Corbel"/>
                          <a:cs typeface="Corbel"/>
                        </a:rPr>
                        <a:t>della </a:t>
                      </a:r>
                      <a:r>
                        <a:rPr sz="900" b="1" spc="-20" dirty="0">
                          <a:solidFill>
                            <a:srgbClr val="FF0000"/>
                          </a:solidFill>
                          <a:latin typeface="Corbel"/>
                          <a:cs typeface="Corbel"/>
                        </a:rPr>
                        <a:t>sicurezza </a:t>
                      </a:r>
                      <a:r>
                        <a:rPr sz="900" b="1" spc="-20" dirty="0">
                          <a:solidFill>
                            <a:srgbClr val="404040"/>
                          </a:solidFill>
                          <a:latin typeface="Corbel"/>
                          <a:cs typeface="Corbel"/>
                        </a:rPr>
                        <a:t> </a:t>
                      </a:r>
                      <a:r>
                        <a:rPr sz="900" spc="-15" dirty="0">
                          <a:solidFill>
                            <a:srgbClr val="404040"/>
                          </a:solidFill>
                          <a:latin typeface="Corbel"/>
                          <a:cs typeface="Corbel"/>
                        </a:rPr>
                        <a:t>antincendio, </a:t>
                      </a:r>
                      <a:r>
                        <a:rPr sz="900" spc="-10"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t>
                      </a:r>
                      <a:r>
                        <a:rPr sz="900" spc="-20" dirty="0">
                          <a:solidFill>
                            <a:srgbClr val="404040"/>
                          </a:solidFill>
                          <a:latin typeface="Corbel"/>
                          <a:cs typeface="Corbel"/>
                        </a:rPr>
                        <a:t>altre </a:t>
                      </a:r>
                      <a:r>
                        <a:rPr sz="900" spc="-15" dirty="0">
                          <a:solidFill>
                            <a:srgbClr val="404040"/>
                          </a:solidFill>
                          <a:latin typeface="Corbel"/>
                          <a:cs typeface="Corbel"/>
                        </a:rPr>
                        <a:t>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0"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a:t>
                      </a:r>
                      <a:r>
                        <a:rPr sz="900" spc="-5" dirty="0">
                          <a:solidFill>
                            <a:srgbClr val="404040"/>
                          </a:solidFill>
                          <a:latin typeface="Corbel"/>
                          <a:cs typeface="Corbel"/>
                        </a:rPr>
                        <a:t>di </a:t>
                      </a:r>
                      <a:r>
                        <a:rPr sz="900" spc="-20" dirty="0">
                          <a:solidFill>
                            <a:srgbClr val="404040"/>
                          </a:solidFill>
                          <a:latin typeface="Corbel"/>
                          <a:cs typeface="Corbel"/>
                        </a:rPr>
                        <a:t>partecipazione, </a:t>
                      </a:r>
                      <a:r>
                        <a:rPr sz="900" spc="-15" dirty="0">
                          <a:solidFill>
                            <a:srgbClr val="404040"/>
                          </a:solidFill>
                          <a:latin typeface="Corbel"/>
                          <a:cs typeface="Corbel"/>
                        </a:rPr>
                        <a:t>con esito </a:t>
                      </a:r>
                      <a:r>
                        <a:rPr sz="900" spc="-20" dirty="0">
                          <a:solidFill>
                            <a:srgbClr val="404040"/>
                          </a:solidFill>
                          <a:latin typeface="Corbel"/>
                          <a:cs typeface="Corbel"/>
                        </a:rPr>
                        <a:t>positivo, </a:t>
                      </a:r>
                      <a:r>
                        <a:rPr sz="900" spc="-10" dirty="0">
                          <a:solidFill>
                            <a:srgbClr val="404040"/>
                          </a:solidFill>
                          <a:latin typeface="Corbel"/>
                          <a:cs typeface="Corbel"/>
                        </a:rPr>
                        <a:t>ai </a:t>
                      </a:r>
                      <a:r>
                        <a:rPr sz="900" spc="-15" dirty="0">
                          <a:solidFill>
                            <a:srgbClr val="404040"/>
                          </a:solidFill>
                          <a:latin typeface="Corbel"/>
                          <a:cs typeface="Corbel"/>
                        </a:rPr>
                        <a:t>corsi  base</a:t>
                      </a:r>
                      <a:r>
                        <a:rPr sz="900" spc="-55" dirty="0">
                          <a:solidFill>
                            <a:srgbClr val="404040"/>
                          </a:solidFill>
                          <a:latin typeface="Corbel"/>
                          <a:cs typeface="Corbel"/>
                        </a:rPr>
                        <a:t> </a:t>
                      </a:r>
                      <a:r>
                        <a:rPr sz="900" spc="-5" dirty="0">
                          <a:solidFill>
                            <a:srgbClr val="404040"/>
                          </a:solidFill>
                          <a:latin typeface="Corbel"/>
                          <a:cs typeface="Corbel"/>
                        </a:rPr>
                        <a:t>di</a:t>
                      </a:r>
                      <a:r>
                        <a:rPr sz="900" spc="-55" dirty="0">
                          <a:solidFill>
                            <a:srgbClr val="404040"/>
                          </a:solidFill>
                          <a:latin typeface="Corbel"/>
                          <a:cs typeface="Corbel"/>
                        </a:rPr>
                        <a:t> </a:t>
                      </a:r>
                      <a:r>
                        <a:rPr sz="900" spc="-15" dirty="0">
                          <a:solidFill>
                            <a:srgbClr val="404040"/>
                          </a:solidFill>
                          <a:latin typeface="Corbel"/>
                          <a:cs typeface="Corbel"/>
                        </a:rPr>
                        <a:t>specializzazione</a:t>
                      </a:r>
                      <a:r>
                        <a:rPr sz="900" spc="-35" dirty="0">
                          <a:solidFill>
                            <a:srgbClr val="404040"/>
                          </a:solidFill>
                          <a:latin typeface="Corbel"/>
                          <a:cs typeface="Corbel"/>
                        </a:rPr>
                        <a:t> </a:t>
                      </a:r>
                      <a:r>
                        <a:rPr sz="900" spc="-10" dirty="0">
                          <a:solidFill>
                            <a:srgbClr val="404040"/>
                          </a:solidFill>
                          <a:latin typeface="Corbel"/>
                          <a:cs typeface="Corbel"/>
                        </a:rPr>
                        <a:t>ai</a:t>
                      </a:r>
                      <a:r>
                        <a:rPr sz="900" spc="-40" dirty="0">
                          <a:solidFill>
                            <a:srgbClr val="404040"/>
                          </a:solidFill>
                          <a:latin typeface="Corbel"/>
                          <a:cs typeface="Corbel"/>
                        </a:rPr>
                        <a:t> </a:t>
                      </a:r>
                      <a:r>
                        <a:rPr sz="900" spc="-15" dirty="0">
                          <a:solidFill>
                            <a:srgbClr val="404040"/>
                          </a:solidFill>
                          <a:latin typeface="Corbel"/>
                          <a:cs typeface="Corbel"/>
                        </a:rPr>
                        <a:t>sensi</a:t>
                      </a:r>
                      <a:r>
                        <a:rPr sz="900" spc="-40" dirty="0">
                          <a:solidFill>
                            <a:srgbClr val="404040"/>
                          </a:solidFill>
                          <a:latin typeface="Corbel"/>
                          <a:cs typeface="Corbel"/>
                        </a:rPr>
                        <a:t> </a:t>
                      </a:r>
                      <a:r>
                        <a:rPr sz="900" spc="-10" dirty="0">
                          <a:solidFill>
                            <a:srgbClr val="404040"/>
                          </a:solidFill>
                          <a:latin typeface="Corbel"/>
                          <a:cs typeface="Corbel"/>
                        </a:rPr>
                        <a:t>del</a:t>
                      </a:r>
                      <a:r>
                        <a:rPr sz="900" spc="-55" dirty="0">
                          <a:solidFill>
                            <a:srgbClr val="404040"/>
                          </a:solidFill>
                          <a:latin typeface="Corbel"/>
                          <a:cs typeface="Corbel"/>
                        </a:rPr>
                        <a:t> </a:t>
                      </a:r>
                      <a:r>
                        <a:rPr sz="900" spc="-20" dirty="0">
                          <a:solidFill>
                            <a:srgbClr val="404040"/>
                          </a:solidFill>
                          <a:latin typeface="Corbel"/>
                          <a:cs typeface="Corbel"/>
                        </a:rPr>
                        <a:t>D.M.</a:t>
                      </a:r>
                      <a:r>
                        <a:rPr sz="900" spc="-55" dirty="0">
                          <a:solidFill>
                            <a:srgbClr val="404040"/>
                          </a:solidFill>
                          <a:latin typeface="Corbel"/>
                          <a:cs typeface="Corbel"/>
                        </a:rPr>
                        <a:t> </a:t>
                      </a:r>
                      <a:r>
                        <a:rPr sz="900" spc="-20" dirty="0">
                          <a:solidFill>
                            <a:srgbClr val="404040"/>
                          </a:solidFill>
                          <a:latin typeface="Corbel"/>
                          <a:cs typeface="Corbel"/>
                        </a:rPr>
                        <a:t>05/08/2011;</a:t>
                      </a:r>
                      <a:endParaRPr sz="900">
                        <a:latin typeface="Corbel"/>
                        <a:cs typeface="Corbel"/>
                      </a:endParaRPr>
                    </a:p>
                    <a:p>
                      <a:pPr marL="274955" indent="-229235" algn="just">
                        <a:lnSpc>
                          <a:spcPct val="107100"/>
                        </a:lnSpc>
                        <a:spcBef>
                          <a:spcPts val="200"/>
                        </a:spcBef>
                        <a:buFont typeface="Corbel"/>
                        <a:buChar char="-"/>
                        <a:tabLst>
                          <a:tab pos="275590" algn="l"/>
                        </a:tabLst>
                      </a:pPr>
                      <a:r>
                        <a:rPr sz="900" b="1" spc="-5" dirty="0">
                          <a:solidFill>
                            <a:srgbClr val="404040"/>
                          </a:solidFill>
                          <a:latin typeface="Corbel"/>
                          <a:cs typeface="Corbel"/>
                        </a:rPr>
                        <a:t>fase per fase</a:t>
                      </a:r>
                      <a:r>
                        <a:rPr sz="900" spc="-5" dirty="0">
                          <a:solidFill>
                            <a:srgbClr val="404040"/>
                          </a:solidFill>
                          <a:latin typeface="Corbel"/>
                          <a:cs typeface="Corbel"/>
                        </a:rPr>
                        <a:t>, </a:t>
                      </a:r>
                      <a:r>
                        <a:rPr sz="900" b="1" dirty="0">
                          <a:solidFill>
                            <a:srgbClr val="FF0000"/>
                          </a:solidFill>
                          <a:latin typeface="Corbel"/>
                          <a:cs typeface="Corbel"/>
                        </a:rPr>
                        <a:t>un </a:t>
                      </a:r>
                      <a:r>
                        <a:rPr sz="900" b="1" spc="-5" dirty="0">
                          <a:solidFill>
                            <a:srgbClr val="FF0000"/>
                          </a:solidFill>
                          <a:latin typeface="Corbel"/>
                          <a:cs typeface="Corbel"/>
                        </a:rPr>
                        <a:t>numero congruo </a:t>
                      </a:r>
                      <a:r>
                        <a:rPr sz="900" b="1" dirty="0">
                          <a:solidFill>
                            <a:srgbClr val="FF0000"/>
                          </a:solidFill>
                          <a:latin typeface="Corbel"/>
                          <a:cs typeface="Corbel"/>
                        </a:rPr>
                        <a:t>di </a:t>
                      </a:r>
                      <a:r>
                        <a:rPr sz="900" b="1" spc="-5" dirty="0">
                          <a:solidFill>
                            <a:srgbClr val="FF0000"/>
                          </a:solidFill>
                          <a:latin typeface="Corbel"/>
                          <a:cs typeface="Corbel"/>
                        </a:rPr>
                        <a:t>addetti </a:t>
                      </a:r>
                      <a:r>
                        <a:rPr sz="900" b="1" spc="-15" dirty="0">
                          <a:solidFill>
                            <a:srgbClr val="FF0000"/>
                          </a:solidFill>
                          <a:latin typeface="Corbel"/>
                          <a:cs typeface="Corbel"/>
                        </a:rPr>
                        <a:t>antincendio, valutato con il  metodo riportato </a:t>
                      </a:r>
                      <a:r>
                        <a:rPr sz="900" b="1" spc="-10" dirty="0">
                          <a:solidFill>
                            <a:srgbClr val="FF0000"/>
                          </a:solidFill>
                          <a:latin typeface="Corbel"/>
                          <a:cs typeface="Corbel"/>
                        </a:rPr>
                        <a:t>al nuovo </a:t>
                      </a:r>
                      <a:r>
                        <a:rPr sz="900" b="1" spc="-15" dirty="0">
                          <a:solidFill>
                            <a:srgbClr val="FF0000"/>
                          </a:solidFill>
                          <a:latin typeface="Corbel"/>
                          <a:cs typeface="Corbel"/>
                        </a:rPr>
                        <a:t>Titolo </a:t>
                      </a:r>
                      <a:r>
                        <a:rPr sz="900" b="1" dirty="0">
                          <a:solidFill>
                            <a:srgbClr val="FF0000"/>
                          </a:solidFill>
                          <a:latin typeface="Corbel"/>
                          <a:cs typeface="Corbel"/>
                        </a:rPr>
                        <a:t>V </a:t>
                      </a:r>
                      <a:r>
                        <a:rPr sz="900" spc="-10" dirty="0">
                          <a:solidFill>
                            <a:srgbClr val="404040"/>
                          </a:solidFill>
                          <a:latin typeface="Corbel"/>
                          <a:cs typeface="Corbel"/>
                        </a:rPr>
                        <a:t>del </a:t>
                      </a:r>
                      <a:r>
                        <a:rPr sz="900" spc="-20" dirty="0">
                          <a:solidFill>
                            <a:srgbClr val="404040"/>
                          </a:solidFill>
                          <a:latin typeface="Corbel"/>
                          <a:cs typeface="Corbel"/>
                        </a:rPr>
                        <a:t>D.M. 18/09/2002 </a:t>
                      </a:r>
                      <a:r>
                        <a:rPr sz="900" spc="-10" dirty="0">
                          <a:solidFill>
                            <a:srgbClr val="404040"/>
                          </a:solidFill>
                          <a:latin typeface="Corbel"/>
                          <a:cs typeface="Corbel"/>
                        </a:rPr>
                        <a:t>come </a:t>
                      </a:r>
                      <a:r>
                        <a:rPr sz="900" spc="-15" dirty="0">
                          <a:solidFill>
                            <a:srgbClr val="404040"/>
                          </a:solidFill>
                          <a:latin typeface="Corbel"/>
                          <a:cs typeface="Corbel"/>
                        </a:rPr>
                        <a:t>introdotto </a:t>
                      </a:r>
                      <a:r>
                        <a:rPr sz="900" spc="-10" dirty="0">
                          <a:solidFill>
                            <a:srgbClr val="404040"/>
                          </a:solidFill>
                          <a:latin typeface="Corbel"/>
                          <a:cs typeface="Corbel"/>
                        </a:rPr>
                        <a:t>dal </a:t>
                      </a:r>
                      <a:r>
                        <a:rPr sz="900" spc="-30" dirty="0">
                          <a:solidFill>
                            <a:srgbClr val="404040"/>
                          </a:solidFill>
                          <a:latin typeface="Corbel"/>
                          <a:cs typeface="Corbel"/>
                        </a:rPr>
                        <a:t>D.M.  </a:t>
                      </a:r>
                      <a:r>
                        <a:rPr sz="900" spc="-20" dirty="0">
                          <a:solidFill>
                            <a:srgbClr val="404040"/>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ED0D6"/>
                    </a:solidFill>
                  </a:tcPr>
                </a:tc>
                <a:extLst>
                  <a:ext uri="{0D108BD9-81ED-4DB2-BD59-A6C34878D82A}">
                    <a16:rowId xmlns:a16="http://schemas.microsoft.com/office/drawing/2014/main" val="10001"/>
                  </a:ext>
                </a:extLst>
              </a:tr>
            </a:tbl>
          </a:graphicData>
        </a:graphic>
      </p:graphicFrame>
      <p:sp>
        <p:nvSpPr>
          <p:cNvPr id="22" name="object 22"/>
          <p:cNvSpPr/>
          <p:nvPr/>
        </p:nvSpPr>
        <p:spPr>
          <a:xfrm>
            <a:off x="3814191" y="3375279"/>
            <a:ext cx="629793" cy="632079"/>
          </a:xfrm>
          <a:prstGeom prst="rect">
            <a:avLst/>
          </a:prstGeom>
          <a:blipFill>
            <a:blip r:embed="rId2" cstate="print"/>
            <a:stretch>
              <a:fillRect/>
            </a:stretch>
          </a:blipFill>
        </p:spPr>
        <p:txBody>
          <a:bodyPr wrap="square" lIns="0" tIns="0" rIns="0" bIns="0" rtlCol="0"/>
          <a:lstStyle/>
          <a:p>
            <a:endParaRPr sz="1350"/>
          </a:p>
        </p:txBody>
      </p:sp>
      <p:pic>
        <p:nvPicPr>
          <p:cNvPr id="27" name="Picture 36" descr="File:MinisteroInterno.svg">
            <a:extLst>
              <a:ext uri="{FF2B5EF4-FFF2-40B4-BE49-F238E27FC236}">
                <a16:creationId xmlns:a16="http://schemas.microsoft.com/office/drawing/2014/main" id="{27E1D683-8E2E-4A2D-8DFF-E05F6B2F79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File:Logo del Corpo Nazionale dei Vigili del Fuoco.svg - Wikipedia">
            <a:extLst>
              <a:ext uri="{FF2B5EF4-FFF2-40B4-BE49-F238E27FC236}">
                <a16:creationId xmlns:a16="http://schemas.microsoft.com/office/drawing/2014/main" id="{E413554C-73BD-41DD-88B6-2BCD58FC0A3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9" name="CasellaDiTesto 28">
            <a:extLst>
              <a:ext uri="{FF2B5EF4-FFF2-40B4-BE49-F238E27FC236}">
                <a16:creationId xmlns:a16="http://schemas.microsoft.com/office/drawing/2014/main" id="{4E93132F-773B-4D5C-ACFF-73BFC13077E6}"/>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6A5373C1-FB79-B893-718F-D0177168E117}"/>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F192EF10-28B7-3769-2268-48571D036D24}"/>
              </a:ext>
            </a:extLst>
          </p:cNvPr>
          <p:cNvSpPr/>
          <p:nvPr/>
        </p:nvSpPr>
        <p:spPr>
          <a:xfrm>
            <a:off x="0" y="6705600"/>
            <a:ext cx="306766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71113"/>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71113"/>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980876"/>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26" dirty="0">
                <a:solidFill>
                  <a:srgbClr val="FFFFFF"/>
                </a:solidFill>
                <a:latin typeface="Calibri"/>
                <a:cs typeface="Calibri"/>
              </a:rPr>
              <a:t> </a:t>
            </a:r>
            <a:r>
              <a:rPr b="1" spc="-8" dirty="0">
                <a:solidFill>
                  <a:srgbClr val="FFFFFF"/>
                </a:solidFill>
                <a:latin typeface="Calibri"/>
                <a:cs typeface="Calibri"/>
              </a:rPr>
              <a:t>24.04.2022</a:t>
            </a:r>
            <a:endParaRPr>
              <a:latin typeface="Calibri"/>
              <a:cs typeface="Calibri"/>
            </a:endParaRPr>
          </a:p>
          <a:p>
            <a:pPr marL="9525">
              <a:spcBef>
                <a:spcPts val="45"/>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2415159" y="2620899"/>
            <a:ext cx="6476237" cy="1834515"/>
          </a:xfrm>
          <a:prstGeom prst="rect">
            <a:avLst/>
          </a:prstGeom>
          <a:blipFill>
            <a:blip r:embed="rId2" cstate="print"/>
            <a:stretch>
              <a:fillRect/>
            </a:stretch>
          </a:blipFill>
        </p:spPr>
        <p:txBody>
          <a:bodyPr wrap="square" lIns="0" tIns="0" rIns="0" bIns="0" rtlCol="0"/>
          <a:lstStyle/>
          <a:p>
            <a:endParaRPr sz="1350"/>
          </a:p>
        </p:txBody>
      </p:sp>
      <p:graphicFrame>
        <p:nvGraphicFramePr>
          <p:cNvPr id="21" name="object 21"/>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latin typeface="Corbel"/>
                          <a:cs typeface="Corbel"/>
                        </a:rPr>
                        <a:t>SCALE</a:t>
                      </a:r>
                      <a:endParaRPr sz="900">
                        <a:latin typeface="Corbel"/>
                        <a:cs typeface="Corbel"/>
                      </a:endParaRPr>
                    </a:p>
                    <a:p>
                      <a:pPr algn="ctr">
                        <a:lnSpc>
                          <a:spcPts val="1585"/>
                        </a:lnSpc>
                      </a:pPr>
                      <a:r>
                        <a:rPr sz="1100" b="1" spc="-5" dirty="0">
                          <a:solidFill>
                            <a:srgbClr val="FF0000"/>
                          </a:solidFill>
                          <a:latin typeface="Corbel"/>
                          <a:cs typeface="Corbel"/>
                        </a:rPr>
                        <a:t>C</a:t>
                      </a:r>
                      <a:r>
                        <a:rPr sz="800" b="1" spc="-5" dirty="0">
                          <a:solidFill>
                            <a:srgbClr val="FF0000"/>
                          </a:solidFill>
                          <a:latin typeface="Corbel"/>
                          <a:cs typeface="Corbel"/>
                        </a:rPr>
                        <a:t>ARATTERISTICHE</a:t>
                      </a:r>
                      <a:endParaRPr sz="800">
                        <a:latin typeface="Corbel"/>
                        <a:cs typeface="Corbel"/>
                      </a:endParaRPr>
                    </a:p>
                  </a:txBody>
                  <a:tcPr marL="0" marR="0" marT="13811"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pic>
        <p:nvPicPr>
          <p:cNvPr id="25" name="Picture 36" descr="File:MinisteroInterno.svg">
            <a:extLst>
              <a:ext uri="{FF2B5EF4-FFF2-40B4-BE49-F238E27FC236}">
                <a16:creationId xmlns:a16="http://schemas.microsoft.com/office/drawing/2014/main" id="{441A0924-2187-472B-A7BB-C456713E01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File:Logo del Corpo Nazionale dei Vigili del Fuoco.svg - Wikipedia">
            <a:extLst>
              <a:ext uri="{FF2B5EF4-FFF2-40B4-BE49-F238E27FC236}">
                <a16:creationId xmlns:a16="http://schemas.microsoft.com/office/drawing/2014/main" id="{F21B231E-C4AC-4384-825D-39844A2B42E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26">
            <a:extLst>
              <a:ext uri="{FF2B5EF4-FFF2-40B4-BE49-F238E27FC236}">
                <a16:creationId xmlns:a16="http://schemas.microsoft.com/office/drawing/2014/main" id="{CDBFC4EB-4007-4835-93CE-CC7C923241AA}"/>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5CFE6EA9-09FE-CFB0-28A9-480D633B4F5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65E45485-D803-0A08-0056-BA07F1AFFF0A}"/>
              </a:ext>
            </a:extLst>
          </p:cNvPr>
          <p:cNvSpPr/>
          <p:nvPr/>
        </p:nvSpPr>
        <p:spPr>
          <a:xfrm>
            <a:off x="0" y="6705600"/>
            <a:ext cx="312665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71113"/>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71113"/>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980876"/>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26" dirty="0">
                <a:solidFill>
                  <a:srgbClr val="FFFFFF"/>
                </a:solidFill>
                <a:latin typeface="Calibri"/>
                <a:cs typeface="Calibri"/>
              </a:rPr>
              <a:t> </a:t>
            </a:r>
            <a:r>
              <a:rPr b="1" spc="-8" dirty="0">
                <a:solidFill>
                  <a:srgbClr val="FFFFFF"/>
                </a:solidFill>
                <a:latin typeface="Calibri"/>
                <a:cs typeface="Calibri"/>
              </a:rPr>
              <a:t>24.04.2022</a:t>
            </a:r>
            <a:endParaRPr>
              <a:latin typeface="Calibri"/>
              <a:cs typeface="Calibri"/>
            </a:endParaRPr>
          </a:p>
          <a:p>
            <a:pPr marL="9525">
              <a:spcBef>
                <a:spcPts val="45"/>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latin typeface="Corbel"/>
                          <a:cs typeface="Corbel"/>
                        </a:rPr>
                        <a:t>SCALE:</a:t>
                      </a:r>
                      <a:endParaRPr sz="900">
                        <a:latin typeface="Corbel"/>
                        <a:cs typeface="Corbel"/>
                      </a:endParaRPr>
                    </a:p>
                    <a:p>
                      <a:pPr algn="ctr">
                        <a:lnSpc>
                          <a:spcPts val="1585"/>
                        </a:lnSpc>
                      </a:pPr>
                      <a:r>
                        <a:rPr sz="1100" b="1" dirty="0">
                          <a:solidFill>
                            <a:srgbClr val="FF0000"/>
                          </a:solidFill>
                          <a:latin typeface="Corbel"/>
                          <a:cs typeface="Corbel"/>
                        </a:rPr>
                        <a:t>A</a:t>
                      </a:r>
                      <a:r>
                        <a:rPr sz="800" b="1" dirty="0">
                          <a:solidFill>
                            <a:srgbClr val="FF0000"/>
                          </a:solidFill>
                          <a:latin typeface="Corbel"/>
                          <a:cs typeface="Corbel"/>
                        </a:rPr>
                        <a:t>MMISSIBILITÀ </a:t>
                      </a:r>
                      <a:r>
                        <a:rPr sz="800" b="1" spc="5" dirty="0">
                          <a:solidFill>
                            <a:srgbClr val="FF0000"/>
                          </a:solidFill>
                          <a:latin typeface="Corbel"/>
                          <a:cs typeface="Corbel"/>
                        </a:rPr>
                        <a:t>DI UNA SOLA</a:t>
                      </a:r>
                      <a:r>
                        <a:rPr sz="800" b="1" spc="-65" dirty="0">
                          <a:solidFill>
                            <a:srgbClr val="FF0000"/>
                          </a:solidFill>
                          <a:latin typeface="Corbel"/>
                          <a:cs typeface="Corbel"/>
                        </a:rPr>
                        <a:t> </a:t>
                      </a:r>
                      <a:r>
                        <a:rPr sz="800" b="1" spc="5" dirty="0">
                          <a:solidFill>
                            <a:srgbClr val="FF0000"/>
                          </a:solidFill>
                          <a:latin typeface="Corbel"/>
                          <a:cs typeface="Corbel"/>
                        </a:rPr>
                        <a:t>SCALA</a:t>
                      </a:r>
                      <a:endParaRPr sz="800">
                        <a:latin typeface="Corbel"/>
                        <a:cs typeface="Corbel"/>
                      </a:endParaRPr>
                    </a:p>
                  </a:txBody>
                  <a:tcPr marL="0" marR="0" marT="32861"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39720" y="2681478"/>
            <a:ext cx="6551676" cy="3015234"/>
          </a:xfrm>
          <a:prstGeom prst="rect">
            <a:avLst/>
          </a:prstGeom>
          <a:blipFill>
            <a:blip r:embed="rId2" cstate="print"/>
            <a:stretch>
              <a:fillRect/>
            </a:stretch>
          </a:blipFill>
        </p:spPr>
        <p:txBody>
          <a:bodyPr wrap="square" lIns="0" tIns="0" rIns="0" bIns="0" rtlCol="0"/>
          <a:lstStyle/>
          <a:p>
            <a:endParaRPr sz="1350"/>
          </a:p>
        </p:txBody>
      </p:sp>
      <p:pic>
        <p:nvPicPr>
          <p:cNvPr id="26" name="Picture 36" descr="File:MinisteroInterno.svg">
            <a:extLst>
              <a:ext uri="{FF2B5EF4-FFF2-40B4-BE49-F238E27FC236}">
                <a16:creationId xmlns:a16="http://schemas.microsoft.com/office/drawing/2014/main" id="{B4A25137-3578-4401-BC9D-4A6D22FA1CE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902D664D-8116-46A5-B8BA-E53729E0CE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C3CD469C-FA94-4AE9-91BA-E8C5BB091A1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9558AB9F-8E3C-4A0F-D83E-C3503AF01DB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146C4FB1-EB94-E79B-7C9A-CF60127DEA48}"/>
              </a:ext>
            </a:extLst>
          </p:cNvPr>
          <p:cNvSpPr/>
          <p:nvPr/>
        </p:nvSpPr>
        <p:spPr>
          <a:xfrm>
            <a:off x="0" y="6705600"/>
            <a:ext cx="318565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71113"/>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71113"/>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980876"/>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4"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26" dirty="0">
                <a:solidFill>
                  <a:srgbClr val="FFFFFF"/>
                </a:solidFill>
                <a:latin typeface="Calibri"/>
                <a:cs typeface="Calibri"/>
              </a:rPr>
              <a:t> </a:t>
            </a:r>
            <a:r>
              <a:rPr b="1" spc="-8" dirty="0">
                <a:solidFill>
                  <a:srgbClr val="FFFFFF"/>
                </a:solidFill>
                <a:latin typeface="Calibri"/>
                <a:cs typeface="Calibri"/>
              </a:rPr>
              <a:t>24.04.2022</a:t>
            </a:r>
            <a:endParaRPr>
              <a:latin typeface="Calibri"/>
              <a:cs typeface="Calibri"/>
            </a:endParaRPr>
          </a:p>
          <a:p>
            <a:pPr marL="9525">
              <a:spcBef>
                <a:spcPts val="45"/>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latin typeface="Corbel"/>
                          <a:cs typeface="Corbel"/>
                        </a:rPr>
                        <a:t>IMPIANTI DI</a:t>
                      </a:r>
                      <a:r>
                        <a:rPr sz="900" spc="-55" dirty="0">
                          <a:latin typeface="Corbel"/>
                          <a:cs typeface="Corbel"/>
                        </a:rPr>
                        <a:t> </a:t>
                      </a:r>
                      <a:r>
                        <a:rPr sz="900" spc="-10" dirty="0">
                          <a:latin typeface="Corbel"/>
                          <a:cs typeface="Corbel"/>
                        </a:rPr>
                        <a:t>SOLLEVAMENTOI:</a:t>
                      </a:r>
                      <a:endParaRPr sz="900">
                        <a:latin typeface="Corbel"/>
                        <a:cs typeface="Corbel"/>
                      </a:endParaRPr>
                    </a:p>
                    <a:p>
                      <a:pPr algn="ctr">
                        <a:lnSpc>
                          <a:spcPts val="1585"/>
                        </a:lnSpc>
                      </a:pPr>
                      <a:r>
                        <a:rPr sz="1100" b="1" dirty="0">
                          <a:solidFill>
                            <a:srgbClr val="FF0000"/>
                          </a:solidFill>
                          <a:latin typeface="Corbel"/>
                          <a:cs typeface="Corbel"/>
                        </a:rPr>
                        <a:t>P</a:t>
                      </a:r>
                      <a:r>
                        <a:rPr sz="800" b="1" dirty="0">
                          <a:solidFill>
                            <a:srgbClr val="FF0000"/>
                          </a:solidFill>
                          <a:latin typeface="Corbel"/>
                          <a:cs typeface="Corbel"/>
                        </a:rPr>
                        <a:t>ROTEZIONE </a:t>
                      </a:r>
                      <a:r>
                        <a:rPr sz="800" b="1" spc="-10" dirty="0">
                          <a:solidFill>
                            <a:srgbClr val="FF0000"/>
                          </a:solidFill>
                          <a:latin typeface="Corbel"/>
                          <a:cs typeface="Corbel"/>
                        </a:rPr>
                        <a:t>VANI</a:t>
                      </a:r>
                      <a:r>
                        <a:rPr sz="800" b="1" dirty="0">
                          <a:solidFill>
                            <a:srgbClr val="FF0000"/>
                          </a:solidFill>
                          <a:latin typeface="Corbel"/>
                          <a:cs typeface="Corbel"/>
                        </a:rPr>
                        <a:t> </a:t>
                      </a:r>
                      <a:r>
                        <a:rPr sz="800" b="1" spc="5" dirty="0">
                          <a:solidFill>
                            <a:srgbClr val="FF0000"/>
                          </a:solidFill>
                          <a:latin typeface="Corbel"/>
                          <a:cs typeface="Corbel"/>
                        </a:rPr>
                        <a:t>CORSA</a:t>
                      </a:r>
                      <a:endParaRPr sz="800">
                        <a:latin typeface="Corbel"/>
                        <a:cs typeface="Corbel"/>
                      </a:endParaRPr>
                    </a:p>
                  </a:txBody>
                  <a:tcPr marL="0" marR="0" marT="32861"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37434" y="2803779"/>
            <a:ext cx="6526530" cy="1296162"/>
          </a:xfrm>
          <a:prstGeom prst="rect">
            <a:avLst/>
          </a:prstGeom>
          <a:blipFill>
            <a:blip r:embed="rId2" cstate="print"/>
            <a:stretch>
              <a:fillRect/>
            </a:stretch>
          </a:blipFill>
        </p:spPr>
        <p:txBody>
          <a:bodyPr wrap="square" lIns="0" tIns="0" rIns="0" bIns="0" rtlCol="0"/>
          <a:lstStyle/>
          <a:p>
            <a:endParaRPr sz="1350"/>
          </a:p>
        </p:txBody>
      </p:sp>
      <p:pic>
        <p:nvPicPr>
          <p:cNvPr id="26" name="Picture 36" descr="File:MinisteroInterno.svg">
            <a:extLst>
              <a:ext uri="{FF2B5EF4-FFF2-40B4-BE49-F238E27FC236}">
                <a16:creationId xmlns:a16="http://schemas.microsoft.com/office/drawing/2014/main" id="{B7BF9C3E-17D3-4FD6-8D01-90A6F93BEC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1F3E2B08-4505-450F-8E98-BE6ED129520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C80B9927-03E7-4B7A-B994-D4DC6F1AE10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8B250AB0-AA6A-CC49-D06E-5A622CBC8025}"/>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580E4A22-D2BD-457D-3282-F88985519C83}"/>
              </a:ext>
            </a:extLst>
          </p:cNvPr>
          <p:cNvSpPr/>
          <p:nvPr/>
        </p:nvSpPr>
        <p:spPr>
          <a:xfrm>
            <a:off x="0" y="6705600"/>
            <a:ext cx="324464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768802"/>
            <a:ext cx="6551771" cy="527209"/>
          </a:xfrm>
          <a:custGeom>
            <a:avLst/>
            <a:gdLst/>
            <a:ahLst/>
            <a:cxnLst/>
            <a:rect l="l" t="t" r="r" b="b"/>
            <a:pathLst>
              <a:path w="8735695" h="702944">
                <a:moveTo>
                  <a:pt x="8398903" y="0"/>
                </a:moveTo>
                <a:lnTo>
                  <a:pt x="0" y="0"/>
                </a:lnTo>
                <a:lnTo>
                  <a:pt x="0" y="702551"/>
                </a:lnTo>
                <a:lnTo>
                  <a:pt x="8735567" y="702551"/>
                </a:lnTo>
                <a:lnTo>
                  <a:pt x="8735567" y="117093"/>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768802"/>
            <a:ext cx="6551771" cy="527209"/>
          </a:xfrm>
          <a:custGeom>
            <a:avLst/>
            <a:gdLst/>
            <a:ahLst/>
            <a:cxnLst/>
            <a:rect l="l" t="t" r="r" b="b"/>
            <a:pathLst>
              <a:path w="8735695" h="702944">
                <a:moveTo>
                  <a:pt x="0" y="0"/>
                </a:moveTo>
                <a:lnTo>
                  <a:pt x="8398903" y="0"/>
                </a:lnTo>
                <a:lnTo>
                  <a:pt x="8735567" y="117093"/>
                </a:lnTo>
                <a:lnTo>
                  <a:pt x="8735567" y="702551"/>
                </a:lnTo>
                <a:lnTo>
                  <a:pt x="0" y="702551"/>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779079"/>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latin typeface="Corbel"/>
                          <a:cs typeface="Corbel"/>
                        </a:rPr>
                        <a:t>IMPIANTI DI</a:t>
                      </a:r>
                      <a:r>
                        <a:rPr sz="900" spc="-35" dirty="0">
                          <a:latin typeface="Corbel"/>
                          <a:cs typeface="Corbel"/>
                        </a:rPr>
                        <a:t> </a:t>
                      </a:r>
                      <a:r>
                        <a:rPr sz="900" spc="-5" dirty="0">
                          <a:latin typeface="Corbel"/>
                          <a:cs typeface="Corbel"/>
                        </a:rPr>
                        <a:t>«CLIMATIZZAZIONE»:</a:t>
                      </a:r>
                      <a:endParaRPr sz="900">
                        <a:latin typeface="Corbel"/>
                        <a:cs typeface="Corbel"/>
                      </a:endParaRPr>
                    </a:p>
                    <a:p>
                      <a:pPr algn="ctr">
                        <a:lnSpc>
                          <a:spcPts val="1585"/>
                        </a:lnSpc>
                      </a:pP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32385"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39720" y="2348865"/>
            <a:ext cx="6526530" cy="3347847"/>
          </a:xfrm>
          <a:prstGeom prst="rect">
            <a:avLst/>
          </a:prstGeom>
          <a:blipFill>
            <a:blip r:embed="rId2" cstate="print"/>
            <a:stretch>
              <a:fillRect/>
            </a:stretch>
          </a:blipFill>
        </p:spPr>
        <p:txBody>
          <a:bodyPr wrap="square" lIns="0" tIns="0" rIns="0" bIns="0" rtlCol="0"/>
          <a:lstStyle/>
          <a:p>
            <a:endParaRPr sz="1350"/>
          </a:p>
        </p:txBody>
      </p:sp>
      <p:pic>
        <p:nvPicPr>
          <p:cNvPr id="26" name="Picture 36" descr="File:MinisteroInterno.svg">
            <a:extLst>
              <a:ext uri="{FF2B5EF4-FFF2-40B4-BE49-F238E27FC236}">
                <a16:creationId xmlns:a16="http://schemas.microsoft.com/office/drawing/2014/main" id="{E5279BC2-4A07-4624-BD2E-EDBF1D1B188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5D9ECC7D-ABD9-417F-A9E0-A4E30FBC38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1F462871-036C-48CA-A9AB-5FBFC4643BDA}"/>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C29AD112-C35C-17F8-8383-F257FE15A75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B7A102CF-847D-E2EE-AC16-D9B5B0622845}"/>
              </a:ext>
            </a:extLst>
          </p:cNvPr>
          <p:cNvSpPr/>
          <p:nvPr/>
        </p:nvSpPr>
        <p:spPr>
          <a:xfrm>
            <a:off x="0" y="6705600"/>
            <a:ext cx="330363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84829"/>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84829"/>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6" y="1995106"/>
            <a:ext cx="6335078"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8" dirty="0">
                <a:solidFill>
                  <a:srgbClr val="FFFFFF"/>
                </a:solidFill>
                <a:latin typeface="Calibri"/>
                <a:cs typeface="Calibri"/>
              </a:rPr>
              <a:t>CON </a:t>
            </a:r>
            <a:r>
              <a:rPr sz="1200" b="1" spc="-4" dirty="0">
                <a:solidFill>
                  <a:srgbClr val="FFFFFF"/>
                </a:solidFill>
                <a:latin typeface="Calibri"/>
                <a:cs typeface="Calibri"/>
              </a:rPr>
              <a:t>APPLICAZIONE DEI </a:t>
            </a:r>
            <a:r>
              <a:rPr sz="1200" b="1" spc="-8" dirty="0">
                <a:solidFill>
                  <a:srgbClr val="FFFFFF"/>
                </a:solidFill>
                <a:latin typeface="Calibri"/>
                <a:cs typeface="Calibri"/>
              </a:rPr>
              <a:t>REQUISITI CON </a:t>
            </a:r>
            <a:r>
              <a:rPr sz="1200" b="1" spc="-4" dirty="0">
                <a:solidFill>
                  <a:srgbClr val="FFFFFF"/>
                </a:solidFill>
                <a:latin typeface="Calibri"/>
                <a:cs typeface="Calibri"/>
              </a:rPr>
              <a:t>SCADENZE</a:t>
            </a:r>
            <a:r>
              <a:rPr sz="1200" b="1" spc="153" dirty="0">
                <a:solidFill>
                  <a:srgbClr val="FFFFFF"/>
                </a:solidFill>
                <a:latin typeface="Calibri"/>
                <a:cs typeface="Calibri"/>
              </a:rPr>
              <a:t> </a:t>
            </a:r>
            <a:r>
              <a:rPr sz="1200" b="1" spc="-8"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latin typeface="Corbel"/>
                          <a:cs typeface="Corbel"/>
                        </a:rPr>
                        <a:t>IMPIANTI DI</a:t>
                      </a:r>
                      <a:r>
                        <a:rPr sz="900" spc="-35" dirty="0">
                          <a:latin typeface="Corbel"/>
                          <a:cs typeface="Corbel"/>
                        </a:rPr>
                        <a:t> </a:t>
                      </a:r>
                      <a:r>
                        <a:rPr sz="900" spc="-5" dirty="0">
                          <a:latin typeface="Corbel"/>
                          <a:cs typeface="Corbel"/>
                        </a:rPr>
                        <a:t>«CLIMATIZZAZIONE»:</a:t>
                      </a:r>
                      <a:endParaRPr sz="900">
                        <a:latin typeface="Corbel"/>
                        <a:cs typeface="Corbel"/>
                      </a:endParaRPr>
                    </a:p>
                    <a:p>
                      <a:pPr algn="ctr">
                        <a:lnSpc>
                          <a:spcPts val="1585"/>
                        </a:lnSpc>
                      </a:pP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32385"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28291" y="2647189"/>
            <a:ext cx="6526530" cy="2736341"/>
          </a:xfrm>
          <a:prstGeom prst="rect">
            <a:avLst/>
          </a:prstGeom>
          <a:blipFill>
            <a:blip r:embed="rId2" cstate="print"/>
            <a:stretch>
              <a:fillRect/>
            </a:stretch>
          </a:blipFill>
        </p:spPr>
        <p:txBody>
          <a:bodyPr wrap="square" lIns="0" tIns="0" rIns="0" bIns="0" rtlCol="0"/>
          <a:lstStyle/>
          <a:p>
            <a:endParaRPr sz="1350"/>
          </a:p>
        </p:txBody>
      </p:sp>
      <p:pic>
        <p:nvPicPr>
          <p:cNvPr id="26" name="Picture 36" descr="File:MinisteroInterno.svg">
            <a:extLst>
              <a:ext uri="{FF2B5EF4-FFF2-40B4-BE49-F238E27FC236}">
                <a16:creationId xmlns:a16="http://schemas.microsoft.com/office/drawing/2014/main" id="{1C2B12DD-15E0-444A-8C4D-37D037E067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F12082A6-7FEE-49A3-8DEA-0049FE9290B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ABA1B5C1-F57D-490A-9D8F-7CD9263AFA0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E9308E73-F363-A5F7-BD37-B0D863940C3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A1D37E64-6674-E16D-E28D-023AB9193953}"/>
              </a:ext>
            </a:extLst>
          </p:cNvPr>
          <p:cNvSpPr/>
          <p:nvPr/>
        </p:nvSpPr>
        <p:spPr>
          <a:xfrm>
            <a:off x="0" y="6705600"/>
            <a:ext cx="336263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84829"/>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84829"/>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6" y="1995106"/>
            <a:ext cx="6335078"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8" dirty="0">
                <a:solidFill>
                  <a:srgbClr val="FFFFFF"/>
                </a:solidFill>
                <a:latin typeface="Calibri"/>
                <a:cs typeface="Calibri"/>
              </a:rPr>
              <a:t>CON </a:t>
            </a:r>
            <a:r>
              <a:rPr sz="1200" b="1" spc="-4" dirty="0">
                <a:solidFill>
                  <a:srgbClr val="FFFFFF"/>
                </a:solidFill>
                <a:latin typeface="Calibri"/>
                <a:cs typeface="Calibri"/>
              </a:rPr>
              <a:t>APPLICAZIONE DEI </a:t>
            </a:r>
            <a:r>
              <a:rPr sz="1200" b="1" spc="-8" dirty="0">
                <a:solidFill>
                  <a:srgbClr val="FFFFFF"/>
                </a:solidFill>
                <a:latin typeface="Calibri"/>
                <a:cs typeface="Calibri"/>
              </a:rPr>
              <a:t>REQUISITI CON </a:t>
            </a:r>
            <a:r>
              <a:rPr sz="1200" b="1" spc="-4" dirty="0">
                <a:solidFill>
                  <a:srgbClr val="FFFFFF"/>
                </a:solidFill>
                <a:latin typeface="Calibri"/>
                <a:cs typeface="Calibri"/>
              </a:rPr>
              <a:t>SCADENZE</a:t>
            </a:r>
            <a:r>
              <a:rPr sz="1200" b="1" spc="153" dirty="0">
                <a:solidFill>
                  <a:srgbClr val="FFFFFF"/>
                </a:solidFill>
                <a:latin typeface="Calibri"/>
                <a:cs typeface="Calibri"/>
              </a:rPr>
              <a:t> </a:t>
            </a:r>
            <a:r>
              <a:rPr sz="1200" b="1" spc="-8"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latin typeface="Corbel"/>
                          <a:cs typeface="Corbel"/>
                        </a:rPr>
                        <a:t>IMPIANTI DI</a:t>
                      </a:r>
                      <a:r>
                        <a:rPr sz="900" spc="-35" dirty="0">
                          <a:latin typeface="Corbel"/>
                          <a:cs typeface="Corbel"/>
                        </a:rPr>
                        <a:t> </a:t>
                      </a:r>
                      <a:r>
                        <a:rPr sz="900" spc="-5" dirty="0">
                          <a:latin typeface="Corbel"/>
                          <a:cs typeface="Corbel"/>
                        </a:rPr>
                        <a:t>«CLIMATIZZAZIONE»:</a:t>
                      </a:r>
                      <a:endParaRPr sz="900">
                        <a:latin typeface="Corbel"/>
                        <a:cs typeface="Corbel"/>
                      </a:endParaRPr>
                    </a:p>
                    <a:p>
                      <a:pPr algn="ctr">
                        <a:lnSpc>
                          <a:spcPts val="1585"/>
                        </a:lnSpc>
                      </a:pP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32385" marB="0">
                    <a:lnL w="38100">
                      <a:solidFill>
                        <a:srgbClr val="FF0000"/>
                      </a:solidFill>
                      <a:prstDash val="solid"/>
                    </a:lnL>
                    <a:lnR w="38100">
                      <a:solidFill>
                        <a:srgbClr val="FF0000"/>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40863" y="2572894"/>
            <a:ext cx="6544151" cy="1557908"/>
          </a:xfrm>
          <a:prstGeom prst="rect">
            <a:avLst/>
          </a:prstGeom>
          <a:blipFill>
            <a:blip r:embed="rId2" cstate="print"/>
            <a:stretch>
              <a:fillRect/>
            </a:stretch>
          </a:blipFill>
        </p:spPr>
        <p:txBody>
          <a:bodyPr wrap="square" lIns="0" tIns="0" rIns="0" bIns="0" rtlCol="0"/>
          <a:lstStyle/>
          <a:p>
            <a:endParaRPr sz="1350"/>
          </a:p>
        </p:txBody>
      </p:sp>
      <p:pic>
        <p:nvPicPr>
          <p:cNvPr id="26" name="Picture 36" descr="File:MinisteroInterno.svg">
            <a:extLst>
              <a:ext uri="{FF2B5EF4-FFF2-40B4-BE49-F238E27FC236}">
                <a16:creationId xmlns:a16="http://schemas.microsoft.com/office/drawing/2014/main" id="{98E5F676-47DA-4DEB-A458-747F28B1683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DC187245-6D0C-4776-AD48-11F1AF8B58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5644018E-C5BE-4EA0-8E76-8A651F7CFF3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99EE228E-51CF-7456-DCF0-AC4E5AB55E67}"/>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F390CC44-A34B-D90F-22E5-9ED4C7052B64}"/>
              </a:ext>
            </a:extLst>
          </p:cNvPr>
          <p:cNvSpPr/>
          <p:nvPr/>
        </p:nvSpPr>
        <p:spPr>
          <a:xfrm>
            <a:off x="0" y="6705600"/>
            <a:ext cx="342162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84829"/>
            <a:ext cx="6551771" cy="527209"/>
          </a:xfrm>
          <a:custGeom>
            <a:avLst/>
            <a:gdLst/>
            <a:ahLst/>
            <a:cxnLst/>
            <a:rect l="l" t="t" r="r" b="b"/>
            <a:pathLst>
              <a:path w="8735695" h="702944">
                <a:moveTo>
                  <a:pt x="8398903" y="0"/>
                </a:moveTo>
                <a:lnTo>
                  <a:pt x="0" y="0"/>
                </a:lnTo>
                <a:lnTo>
                  <a:pt x="0" y="702564"/>
                </a:lnTo>
                <a:lnTo>
                  <a:pt x="8735567" y="702564"/>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84829"/>
            <a:ext cx="6551771" cy="527209"/>
          </a:xfrm>
          <a:custGeom>
            <a:avLst/>
            <a:gdLst/>
            <a:ahLst/>
            <a:cxnLst/>
            <a:rect l="l" t="t" r="r" b="b"/>
            <a:pathLst>
              <a:path w="8735695" h="702944">
                <a:moveTo>
                  <a:pt x="0" y="0"/>
                </a:moveTo>
                <a:lnTo>
                  <a:pt x="8398903" y="0"/>
                </a:lnTo>
                <a:lnTo>
                  <a:pt x="8735567" y="117094"/>
                </a:lnTo>
                <a:lnTo>
                  <a:pt x="8735567" y="702564"/>
                </a:lnTo>
                <a:lnTo>
                  <a:pt x="0" y="702564"/>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6" y="1995106"/>
            <a:ext cx="6335078"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8" dirty="0">
                <a:solidFill>
                  <a:srgbClr val="FFFFFF"/>
                </a:solidFill>
                <a:latin typeface="Calibri"/>
                <a:cs typeface="Calibri"/>
              </a:rPr>
              <a:t>CON </a:t>
            </a:r>
            <a:r>
              <a:rPr sz="1200" b="1" spc="-4" dirty="0">
                <a:solidFill>
                  <a:srgbClr val="FFFFFF"/>
                </a:solidFill>
                <a:latin typeface="Calibri"/>
                <a:cs typeface="Calibri"/>
              </a:rPr>
              <a:t>APPLICAZIONE DEI </a:t>
            </a:r>
            <a:r>
              <a:rPr sz="1200" b="1" spc="-8" dirty="0">
                <a:solidFill>
                  <a:srgbClr val="FFFFFF"/>
                </a:solidFill>
                <a:latin typeface="Calibri"/>
                <a:cs typeface="Calibri"/>
              </a:rPr>
              <a:t>REQUISITI CON </a:t>
            </a:r>
            <a:r>
              <a:rPr sz="1200" b="1" spc="-4" dirty="0">
                <a:solidFill>
                  <a:srgbClr val="FFFFFF"/>
                </a:solidFill>
                <a:latin typeface="Calibri"/>
                <a:cs typeface="Calibri"/>
              </a:rPr>
              <a:t>SCADENZE</a:t>
            </a:r>
            <a:r>
              <a:rPr sz="1200" b="1" spc="153" dirty="0">
                <a:solidFill>
                  <a:srgbClr val="FFFFFF"/>
                </a:solidFill>
                <a:latin typeface="Calibri"/>
                <a:cs typeface="Calibri"/>
              </a:rPr>
              <a:t> </a:t>
            </a:r>
            <a:r>
              <a:rPr sz="1200" b="1" spc="-8"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latin typeface="Corbel"/>
                          <a:cs typeface="Corbel"/>
                        </a:rPr>
                        <a:t>IMPIANTI</a:t>
                      </a:r>
                      <a:r>
                        <a:rPr sz="900" spc="-10" dirty="0">
                          <a:latin typeface="Corbel"/>
                          <a:cs typeface="Corbel"/>
                        </a:rPr>
                        <a:t> </a:t>
                      </a:r>
                      <a:r>
                        <a:rPr sz="900" spc="-5" dirty="0">
                          <a:latin typeface="Corbel"/>
                          <a:cs typeface="Corbel"/>
                        </a:rPr>
                        <a:t>ELETTRICI</a:t>
                      </a:r>
                      <a:endParaRPr sz="900">
                        <a:latin typeface="Corbel"/>
                        <a:cs typeface="Corbel"/>
                      </a:endParaRPr>
                    </a:p>
                    <a:p>
                      <a:pPr marL="709930">
                        <a:lnSpc>
                          <a:spcPts val="1585"/>
                        </a:lnSpc>
                      </a:pP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30577" y="2590039"/>
            <a:ext cx="6560819" cy="480059"/>
          </a:xfrm>
          <a:prstGeom prst="rect">
            <a:avLst/>
          </a:prstGeom>
          <a:blipFill>
            <a:blip r:embed="rId2" cstate="print"/>
            <a:stretch>
              <a:fillRect/>
            </a:stretch>
          </a:blipFill>
        </p:spPr>
        <p:txBody>
          <a:bodyPr wrap="square" lIns="0" tIns="0" rIns="0" bIns="0" rtlCol="0"/>
          <a:lstStyle/>
          <a:p>
            <a:endParaRPr sz="1350"/>
          </a:p>
        </p:txBody>
      </p:sp>
      <p:sp>
        <p:nvSpPr>
          <p:cNvPr id="22" name="object 22"/>
          <p:cNvSpPr/>
          <p:nvPr/>
        </p:nvSpPr>
        <p:spPr>
          <a:xfrm>
            <a:off x="2340863" y="3089530"/>
            <a:ext cx="6552819" cy="2391155"/>
          </a:xfrm>
          <a:prstGeom prst="rect">
            <a:avLst/>
          </a:prstGeom>
          <a:blipFill>
            <a:blip r:embed="rId3" cstate="print"/>
            <a:stretch>
              <a:fillRect/>
            </a:stretch>
          </a:blipFill>
        </p:spPr>
        <p:txBody>
          <a:bodyPr wrap="square" lIns="0" tIns="0" rIns="0" bIns="0" rtlCol="0"/>
          <a:lstStyle/>
          <a:p>
            <a:endParaRPr sz="1350"/>
          </a:p>
        </p:txBody>
      </p:sp>
      <p:sp>
        <p:nvSpPr>
          <p:cNvPr id="25" name="CasellaDiTesto 24">
            <a:extLst>
              <a:ext uri="{FF2B5EF4-FFF2-40B4-BE49-F238E27FC236}">
                <a16:creationId xmlns:a16="http://schemas.microsoft.com/office/drawing/2014/main" id="{2624750B-3916-4CE0-AA81-3A7322F1F19F}"/>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DM 19.03.2015</a:t>
            </a:r>
          </a:p>
        </p:txBody>
      </p:sp>
      <p:pic>
        <p:nvPicPr>
          <p:cNvPr id="27" name="Picture 36" descr="File:MinisteroInterno.svg">
            <a:extLst>
              <a:ext uri="{FF2B5EF4-FFF2-40B4-BE49-F238E27FC236}">
                <a16:creationId xmlns:a16="http://schemas.microsoft.com/office/drawing/2014/main" id="{E510BE95-3A46-429C-A36D-5DB8DF2360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File:Logo del Corpo Nazionale dei Vigili del Fuoco.svg - Wikipedia">
            <a:extLst>
              <a:ext uri="{FF2B5EF4-FFF2-40B4-BE49-F238E27FC236}">
                <a16:creationId xmlns:a16="http://schemas.microsoft.com/office/drawing/2014/main" id="{61591C0E-B57F-45CF-AC43-7B7FCDAA0DF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9" name="CasellaDiTesto 28">
            <a:extLst>
              <a:ext uri="{FF2B5EF4-FFF2-40B4-BE49-F238E27FC236}">
                <a16:creationId xmlns:a16="http://schemas.microsoft.com/office/drawing/2014/main" id="{83044413-421B-460D-8571-178B0516AC2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587F5DE6-4AD2-1892-37A9-48451735B74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153B5735-9B90-D3F1-E29B-EDB382AD982D}"/>
              </a:ext>
            </a:extLst>
          </p:cNvPr>
          <p:cNvSpPr/>
          <p:nvPr/>
        </p:nvSpPr>
        <p:spPr>
          <a:xfrm>
            <a:off x="0" y="6705600"/>
            <a:ext cx="348061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755086"/>
            <a:ext cx="6551771" cy="527209"/>
          </a:xfrm>
          <a:custGeom>
            <a:avLst/>
            <a:gdLst/>
            <a:ahLst/>
            <a:cxnLst/>
            <a:rect l="l" t="t" r="r" b="b"/>
            <a:pathLst>
              <a:path w="8735695" h="702944">
                <a:moveTo>
                  <a:pt x="8398903" y="0"/>
                </a:moveTo>
                <a:lnTo>
                  <a:pt x="0" y="0"/>
                </a:lnTo>
                <a:lnTo>
                  <a:pt x="0" y="702551"/>
                </a:lnTo>
                <a:lnTo>
                  <a:pt x="8735567" y="702551"/>
                </a:lnTo>
                <a:lnTo>
                  <a:pt x="8735567" y="117093"/>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755086"/>
            <a:ext cx="6551771" cy="527209"/>
          </a:xfrm>
          <a:custGeom>
            <a:avLst/>
            <a:gdLst/>
            <a:ahLst/>
            <a:cxnLst/>
            <a:rect l="l" t="t" r="r" b="b"/>
            <a:pathLst>
              <a:path w="8735695" h="702944">
                <a:moveTo>
                  <a:pt x="0" y="0"/>
                </a:moveTo>
                <a:lnTo>
                  <a:pt x="8398903" y="0"/>
                </a:lnTo>
                <a:lnTo>
                  <a:pt x="8735567" y="117093"/>
                </a:lnTo>
                <a:lnTo>
                  <a:pt x="8735567" y="702551"/>
                </a:lnTo>
                <a:lnTo>
                  <a:pt x="0" y="702551"/>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6" y="1765077"/>
            <a:ext cx="6335078"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8" dirty="0">
                <a:solidFill>
                  <a:srgbClr val="FFFFFF"/>
                </a:solidFill>
                <a:latin typeface="Calibri"/>
                <a:cs typeface="Calibri"/>
              </a:rPr>
              <a:t>CON </a:t>
            </a:r>
            <a:r>
              <a:rPr sz="1200" b="1" spc="-4" dirty="0">
                <a:solidFill>
                  <a:srgbClr val="FFFFFF"/>
                </a:solidFill>
                <a:latin typeface="Calibri"/>
                <a:cs typeface="Calibri"/>
              </a:rPr>
              <a:t>APPLICAZIONE DEI </a:t>
            </a:r>
            <a:r>
              <a:rPr sz="1200" b="1" spc="-8" dirty="0">
                <a:solidFill>
                  <a:srgbClr val="FFFFFF"/>
                </a:solidFill>
                <a:latin typeface="Calibri"/>
                <a:cs typeface="Calibri"/>
              </a:rPr>
              <a:t>REQUISITI CON </a:t>
            </a:r>
            <a:r>
              <a:rPr sz="1200" b="1" spc="-4" dirty="0">
                <a:solidFill>
                  <a:srgbClr val="FFFFFF"/>
                </a:solidFill>
                <a:latin typeface="Calibri"/>
                <a:cs typeface="Calibri"/>
              </a:rPr>
              <a:t>SCADENZE</a:t>
            </a:r>
            <a:r>
              <a:rPr sz="1200" b="1" spc="153" dirty="0">
                <a:solidFill>
                  <a:srgbClr val="FFFFFF"/>
                </a:solidFill>
                <a:latin typeface="Calibri"/>
                <a:cs typeface="Calibri"/>
              </a:rPr>
              <a:t> </a:t>
            </a:r>
            <a:r>
              <a:rPr sz="1200" b="1" spc="-8"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latin typeface="Corbel"/>
                          <a:cs typeface="Corbel"/>
                        </a:rPr>
                        <a:t>IMPIANTI</a:t>
                      </a:r>
                      <a:r>
                        <a:rPr sz="900" spc="-10" dirty="0">
                          <a:latin typeface="Corbel"/>
                          <a:cs typeface="Corbel"/>
                        </a:rPr>
                        <a:t> </a:t>
                      </a:r>
                      <a:r>
                        <a:rPr sz="900" spc="-5" dirty="0">
                          <a:latin typeface="Corbel"/>
                          <a:cs typeface="Corbel"/>
                        </a:rPr>
                        <a:t>ELETTRICI</a:t>
                      </a:r>
                      <a:endParaRPr sz="900">
                        <a:latin typeface="Corbel"/>
                        <a:cs typeface="Corbel"/>
                      </a:endParaRPr>
                    </a:p>
                    <a:p>
                      <a:pPr marL="709930">
                        <a:lnSpc>
                          <a:spcPts val="1585"/>
                        </a:lnSpc>
                      </a:pP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33338"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FF0000"/>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24862" y="2402586"/>
            <a:ext cx="6580251" cy="3111246"/>
          </a:xfrm>
          <a:prstGeom prst="rect">
            <a:avLst/>
          </a:prstGeom>
          <a:blipFill>
            <a:blip r:embed="rId2" cstate="print"/>
            <a:stretch>
              <a:fillRect/>
            </a:stretch>
          </a:blipFill>
        </p:spPr>
        <p:txBody>
          <a:bodyPr wrap="square" lIns="0" tIns="0" rIns="0" bIns="0" rtlCol="0"/>
          <a:lstStyle/>
          <a:p>
            <a:endParaRPr sz="1350"/>
          </a:p>
        </p:txBody>
      </p:sp>
      <p:pic>
        <p:nvPicPr>
          <p:cNvPr id="26" name="Picture 36" descr="File:MinisteroInterno.svg">
            <a:extLst>
              <a:ext uri="{FF2B5EF4-FFF2-40B4-BE49-F238E27FC236}">
                <a16:creationId xmlns:a16="http://schemas.microsoft.com/office/drawing/2014/main" id="{9FEF33AC-0822-41AB-A6BC-B0054895325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A219A20E-F512-4E19-98EE-3360EBE192A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458B043D-F9A3-4518-9213-0DE0C7B52150}"/>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F4393EFB-27D1-EDB5-02B1-9B0C24FCBF1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5A5D9B2E-CA56-34EB-AFE1-743E065F23EB}"/>
              </a:ext>
            </a:extLst>
          </p:cNvPr>
          <p:cNvSpPr/>
          <p:nvPr/>
        </p:nvSpPr>
        <p:spPr>
          <a:xfrm>
            <a:off x="0" y="6705600"/>
            <a:ext cx="353961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518485"/>
            <a:ext cx="6551771" cy="527209"/>
          </a:xfrm>
          <a:custGeom>
            <a:avLst/>
            <a:gdLst/>
            <a:ahLst/>
            <a:cxnLst/>
            <a:rect l="l" t="t" r="r" b="b"/>
            <a:pathLst>
              <a:path w="8735695" h="702944">
                <a:moveTo>
                  <a:pt x="8398903" y="0"/>
                </a:moveTo>
                <a:lnTo>
                  <a:pt x="0" y="0"/>
                </a:lnTo>
                <a:lnTo>
                  <a:pt x="0" y="702551"/>
                </a:lnTo>
                <a:lnTo>
                  <a:pt x="8735567" y="702551"/>
                </a:lnTo>
                <a:lnTo>
                  <a:pt x="8735567" y="117094"/>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518485"/>
            <a:ext cx="6551771" cy="527209"/>
          </a:xfrm>
          <a:custGeom>
            <a:avLst/>
            <a:gdLst/>
            <a:ahLst/>
            <a:cxnLst/>
            <a:rect l="l" t="t" r="r" b="b"/>
            <a:pathLst>
              <a:path w="8735695" h="702944">
                <a:moveTo>
                  <a:pt x="0" y="0"/>
                </a:moveTo>
                <a:lnTo>
                  <a:pt x="8398903" y="0"/>
                </a:lnTo>
                <a:lnTo>
                  <a:pt x="8735567" y="117094"/>
                </a:lnTo>
                <a:lnTo>
                  <a:pt x="8735567" y="702551"/>
                </a:lnTo>
                <a:lnTo>
                  <a:pt x="0" y="702551"/>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528477"/>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latin typeface="Corbel"/>
                          <a:cs typeface="Corbel"/>
                        </a:rPr>
                        <a:t>PROTEZIONE</a:t>
                      </a:r>
                      <a:r>
                        <a:rPr sz="900" spc="-160" dirty="0">
                          <a:latin typeface="Corbel"/>
                          <a:cs typeface="Corbel"/>
                        </a:rPr>
                        <a:t> </a:t>
                      </a:r>
                      <a:r>
                        <a:rPr sz="900" spc="-20" dirty="0">
                          <a:latin typeface="Corbel"/>
                          <a:cs typeface="Corbel"/>
                        </a:rPr>
                        <a:t>ATTIVA:</a:t>
                      </a:r>
                      <a:endParaRPr sz="900">
                        <a:latin typeface="Corbel"/>
                        <a:cs typeface="Corbel"/>
                      </a:endParaRPr>
                    </a:p>
                    <a:p>
                      <a:pPr marL="709930">
                        <a:lnSpc>
                          <a:spcPts val="1585"/>
                        </a:lnSpc>
                      </a:pP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36671" marB="0">
                    <a:lnL w="38100">
                      <a:solidFill>
                        <a:srgbClr val="FF0000"/>
                      </a:solidFill>
                      <a:prstDash val="solid"/>
                    </a:lnL>
                    <a:lnR w="38100">
                      <a:solidFill>
                        <a:srgbClr val="FF0000"/>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solidFill>
                            <a:srgbClr val="7E7E7E"/>
                          </a:solidFill>
                          <a:latin typeface="Corbel"/>
                          <a:cs typeface="Corbel"/>
                        </a:rPr>
                        <a:t>GESTIONE DELLA SICUREZZA:  </a:t>
                      </a:r>
                      <a:r>
                        <a:rPr sz="1100" b="1" spc="5" dirty="0">
                          <a:solidFill>
                            <a:srgbClr val="7E7E7E"/>
                          </a:solidFill>
                          <a:latin typeface="Corbel"/>
                          <a:cs typeface="Corbel"/>
                        </a:rPr>
                        <a:t>C</a:t>
                      </a:r>
                      <a:r>
                        <a:rPr sz="800" b="1" spc="5" dirty="0">
                          <a:solidFill>
                            <a:srgbClr val="7E7E7E"/>
                          </a:solidFill>
                          <a:latin typeface="Corbel"/>
                          <a:cs typeface="Corbel"/>
                        </a:rPr>
                        <a:t>ENTRO </a:t>
                      </a:r>
                      <a:r>
                        <a:rPr sz="1100" b="1" spc="5" dirty="0">
                          <a:solidFill>
                            <a:srgbClr val="7E7E7E"/>
                          </a:solidFill>
                          <a:latin typeface="Corbel"/>
                          <a:cs typeface="Corbel"/>
                        </a:rPr>
                        <a:t>G</a:t>
                      </a:r>
                      <a:r>
                        <a:rPr sz="800" b="1" spc="5" dirty="0">
                          <a:solidFill>
                            <a:srgbClr val="7E7E7E"/>
                          </a:solidFill>
                          <a:latin typeface="Corbel"/>
                          <a:cs typeface="Corbel"/>
                        </a:rPr>
                        <a:t>ESTIONE </a:t>
                      </a:r>
                      <a:r>
                        <a:rPr sz="1100" b="1" spc="5" dirty="0">
                          <a:solidFill>
                            <a:srgbClr val="7E7E7E"/>
                          </a:solidFill>
                          <a:latin typeface="Corbel"/>
                          <a:cs typeface="Corbel"/>
                        </a:rPr>
                        <a:t>E</a:t>
                      </a:r>
                      <a:r>
                        <a:rPr sz="800" b="1" spc="5" dirty="0">
                          <a:solidFill>
                            <a:srgbClr val="7E7E7E"/>
                          </a:solidFill>
                          <a:latin typeface="Corbel"/>
                          <a:cs typeface="Corbel"/>
                        </a:rPr>
                        <a:t>MERGENZE  </a:t>
                      </a: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519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19146" y="2092834"/>
            <a:ext cx="6572250" cy="3594734"/>
          </a:xfrm>
          <a:prstGeom prst="rect">
            <a:avLst/>
          </a:prstGeom>
          <a:blipFill>
            <a:blip r:embed="rId2" cstate="print"/>
            <a:stretch>
              <a:fillRect/>
            </a:stretch>
          </a:blipFill>
        </p:spPr>
        <p:txBody>
          <a:bodyPr wrap="square" lIns="0" tIns="0" rIns="0" bIns="0" rtlCol="0"/>
          <a:lstStyle/>
          <a:p>
            <a:endParaRPr sz="1350"/>
          </a:p>
        </p:txBody>
      </p:sp>
      <p:sp>
        <p:nvSpPr>
          <p:cNvPr id="23" name="Rettangolo 22">
            <a:extLst>
              <a:ext uri="{FF2B5EF4-FFF2-40B4-BE49-F238E27FC236}">
                <a16:creationId xmlns:a16="http://schemas.microsoft.com/office/drawing/2014/main" id="{5D99F774-2B07-4F1C-A758-4B2918EE18E9}"/>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4" name="CasellaDiTesto 23">
            <a:extLst>
              <a:ext uri="{FF2B5EF4-FFF2-40B4-BE49-F238E27FC236}">
                <a16:creationId xmlns:a16="http://schemas.microsoft.com/office/drawing/2014/main" id="{DBC360D7-6C53-4053-BAC7-BDD1E5E58D7B}"/>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DM 19.03.2015</a:t>
            </a:r>
          </a:p>
        </p:txBody>
      </p:sp>
      <p:pic>
        <p:nvPicPr>
          <p:cNvPr id="25" name="Picture 36" descr="File:MinisteroInterno.svg">
            <a:extLst>
              <a:ext uri="{FF2B5EF4-FFF2-40B4-BE49-F238E27FC236}">
                <a16:creationId xmlns:a16="http://schemas.microsoft.com/office/drawing/2014/main" id="{93870C48-E208-4371-B87F-EC40251D8C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File:Logo del Corpo Nazionale dei Vigili del Fuoco.svg - Wikipedia">
            <a:extLst>
              <a:ext uri="{FF2B5EF4-FFF2-40B4-BE49-F238E27FC236}">
                <a16:creationId xmlns:a16="http://schemas.microsoft.com/office/drawing/2014/main" id="{CC11D7B2-D418-4325-A0BF-4671EB15478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26">
            <a:extLst>
              <a:ext uri="{FF2B5EF4-FFF2-40B4-BE49-F238E27FC236}">
                <a16:creationId xmlns:a16="http://schemas.microsoft.com/office/drawing/2014/main" id="{817AECD6-8DF1-4C19-9FDC-254EE8FB85A5}"/>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PB">
            <a:extLst>
              <a:ext uri="{FF2B5EF4-FFF2-40B4-BE49-F238E27FC236}">
                <a16:creationId xmlns:a16="http://schemas.microsoft.com/office/drawing/2014/main" id="{421AF418-1166-1EA4-65C4-5562B2F5C5AA}"/>
              </a:ext>
            </a:extLst>
          </p:cNvPr>
          <p:cNvSpPr/>
          <p:nvPr/>
        </p:nvSpPr>
        <p:spPr>
          <a:xfrm>
            <a:off x="0" y="6705600"/>
            <a:ext cx="359860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40283" y="1972246"/>
            <a:ext cx="6551771" cy="526256"/>
          </a:xfrm>
          <a:custGeom>
            <a:avLst/>
            <a:gdLst/>
            <a:ahLst/>
            <a:cxnLst/>
            <a:rect l="l" t="t" r="r" b="b"/>
            <a:pathLst>
              <a:path w="8735695" h="701675">
                <a:moveTo>
                  <a:pt x="8398903" y="0"/>
                </a:moveTo>
                <a:lnTo>
                  <a:pt x="0" y="0"/>
                </a:lnTo>
                <a:lnTo>
                  <a:pt x="0" y="701052"/>
                </a:lnTo>
                <a:lnTo>
                  <a:pt x="8735567" y="701052"/>
                </a:lnTo>
                <a:lnTo>
                  <a:pt x="8735567" y="116852"/>
                </a:lnTo>
                <a:lnTo>
                  <a:pt x="8398903" y="0"/>
                </a:lnTo>
                <a:close/>
              </a:path>
            </a:pathLst>
          </a:custGeom>
          <a:solidFill>
            <a:srgbClr val="366A99"/>
          </a:solidFill>
        </p:spPr>
        <p:txBody>
          <a:bodyPr wrap="square" lIns="0" tIns="0" rIns="0" bIns="0" rtlCol="0"/>
          <a:lstStyle/>
          <a:p>
            <a:endParaRPr sz="1350"/>
          </a:p>
        </p:txBody>
      </p:sp>
      <p:sp>
        <p:nvSpPr>
          <p:cNvPr id="3" name="object 3"/>
          <p:cNvSpPr/>
          <p:nvPr/>
        </p:nvSpPr>
        <p:spPr>
          <a:xfrm>
            <a:off x="2340283" y="1972246"/>
            <a:ext cx="6551771" cy="526256"/>
          </a:xfrm>
          <a:custGeom>
            <a:avLst/>
            <a:gdLst/>
            <a:ahLst/>
            <a:cxnLst/>
            <a:rect l="l" t="t" r="r" b="b"/>
            <a:pathLst>
              <a:path w="8735695" h="701675">
                <a:moveTo>
                  <a:pt x="0" y="0"/>
                </a:moveTo>
                <a:lnTo>
                  <a:pt x="8398903" y="0"/>
                </a:lnTo>
                <a:lnTo>
                  <a:pt x="8735567" y="116852"/>
                </a:lnTo>
                <a:lnTo>
                  <a:pt x="8735567" y="701052"/>
                </a:lnTo>
                <a:lnTo>
                  <a:pt x="0" y="701052"/>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967" y="1981581"/>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10"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117729" y="2697489"/>
          <a:ext cx="2116931" cy="2929924"/>
        </p:xfrm>
        <a:graphic>
          <a:graphicData uri="http://schemas.openxmlformats.org/drawingml/2006/table">
            <a:tbl>
              <a:tblPr firstRow="1" bandRow="1">
                <a:tableStyleId>{2D5ABB26-0587-4C30-8999-92F81FD0307C}</a:tableStyleId>
              </a:tblPr>
              <a:tblGrid>
                <a:gridCol w="2116931">
                  <a:extLst>
                    <a:ext uri="{9D8B030D-6E8A-4147-A177-3AD203B41FA5}">
                      <a16:colId xmlns:a16="http://schemas.microsoft.com/office/drawing/2014/main" val="20000"/>
                    </a:ext>
                  </a:extLst>
                </a:gridCol>
              </a:tblGrid>
              <a:tr h="358897">
                <a:tc>
                  <a:txBody>
                    <a:bodyPr/>
                    <a:lstStyle/>
                    <a:p>
                      <a:pPr algn="ctr">
                        <a:lnSpc>
                          <a:spcPts val="1345"/>
                        </a:lnSpc>
                        <a:spcBef>
                          <a:spcPts val="1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spc="-5" dirty="0">
                          <a:solidFill>
                            <a:srgbClr val="7E7E7E"/>
                          </a:solidFill>
                          <a:latin typeface="Corbel"/>
                          <a:cs typeface="Corbel"/>
                        </a:rPr>
                        <a:t>C</a:t>
                      </a:r>
                      <a:r>
                        <a:rPr sz="800" b="1" spc="-5" dirty="0">
                          <a:solidFill>
                            <a:srgbClr val="7E7E7E"/>
                          </a:solidFill>
                          <a:latin typeface="Corbel"/>
                          <a:cs typeface="Corbel"/>
                        </a:rPr>
                        <a:t>ARATTERISTICHE</a:t>
                      </a:r>
                      <a:endParaRPr sz="800">
                        <a:latin typeface="Corbel"/>
                        <a:cs typeface="Corbel"/>
                      </a:endParaRPr>
                    </a:p>
                  </a:txBody>
                  <a:tcPr marL="0" marR="0" marT="1381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0"/>
                  </a:ext>
                </a:extLst>
              </a:tr>
              <a:tr h="378333">
                <a:tc>
                  <a:txBody>
                    <a:bodyPr/>
                    <a:lstStyle/>
                    <a:p>
                      <a:pPr algn="ctr">
                        <a:lnSpc>
                          <a:spcPts val="1345"/>
                        </a:lnSpc>
                        <a:spcBef>
                          <a:spcPts val="345"/>
                        </a:spcBef>
                      </a:pPr>
                      <a:r>
                        <a:rPr sz="900" dirty="0">
                          <a:solidFill>
                            <a:srgbClr val="7E7E7E"/>
                          </a:solidFill>
                          <a:latin typeface="Corbel"/>
                          <a:cs typeface="Corbel"/>
                        </a:rPr>
                        <a:t>SCALE:</a:t>
                      </a:r>
                      <a:endParaRPr sz="900">
                        <a:latin typeface="Corbel"/>
                        <a:cs typeface="Corbel"/>
                      </a:endParaRPr>
                    </a:p>
                    <a:p>
                      <a:pPr algn="ctr">
                        <a:lnSpc>
                          <a:spcPts val="1585"/>
                        </a:lnSpc>
                      </a:pPr>
                      <a:r>
                        <a:rPr sz="1100" b="1" dirty="0">
                          <a:solidFill>
                            <a:srgbClr val="7E7E7E"/>
                          </a:solidFill>
                          <a:latin typeface="Corbel"/>
                          <a:cs typeface="Corbel"/>
                        </a:rPr>
                        <a:t>A</a:t>
                      </a:r>
                      <a:r>
                        <a:rPr sz="800" b="1" dirty="0">
                          <a:solidFill>
                            <a:srgbClr val="7E7E7E"/>
                          </a:solidFill>
                          <a:latin typeface="Corbel"/>
                          <a:cs typeface="Corbel"/>
                        </a:rPr>
                        <a:t>MMISSIBILITÀ </a:t>
                      </a:r>
                      <a:r>
                        <a:rPr sz="800" b="1" spc="5" dirty="0">
                          <a:solidFill>
                            <a:srgbClr val="7E7E7E"/>
                          </a:solidFill>
                          <a:latin typeface="Corbel"/>
                          <a:cs typeface="Corbel"/>
                        </a:rPr>
                        <a:t>DI UNA SOLA</a:t>
                      </a:r>
                      <a:r>
                        <a:rPr sz="800" b="1" spc="-65" dirty="0">
                          <a:solidFill>
                            <a:srgbClr val="7E7E7E"/>
                          </a:solidFill>
                          <a:latin typeface="Corbel"/>
                          <a:cs typeface="Corbel"/>
                        </a:rPr>
                        <a:t> </a:t>
                      </a:r>
                      <a:r>
                        <a:rPr sz="800" b="1" spc="5" dirty="0">
                          <a:solidFill>
                            <a:srgbClr val="7E7E7E"/>
                          </a:solidFill>
                          <a:latin typeface="Corbel"/>
                          <a:cs typeface="Corbel"/>
                        </a:rPr>
                        <a:t>SCALA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1"/>
                  </a:ext>
                </a:extLst>
              </a:tr>
              <a:tr h="378332">
                <a:tc>
                  <a:txBody>
                    <a:bodyPr/>
                    <a:lstStyle/>
                    <a:p>
                      <a:pPr algn="ctr">
                        <a:lnSpc>
                          <a:spcPts val="1345"/>
                        </a:lnSpc>
                        <a:spcBef>
                          <a:spcPts val="345"/>
                        </a:spcBef>
                      </a:pPr>
                      <a:r>
                        <a:rPr sz="900" dirty="0">
                          <a:solidFill>
                            <a:srgbClr val="7E7E7E"/>
                          </a:solidFill>
                          <a:latin typeface="Corbel"/>
                          <a:cs typeface="Corbel"/>
                        </a:rPr>
                        <a:t>IMPIANTI DI</a:t>
                      </a:r>
                      <a:r>
                        <a:rPr sz="900" spc="-55" dirty="0">
                          <a:solidFill>
                            <a:srgbClr val="7E7E7E"/>
                          </a:solidFill>
                          <a:latin typeface="Corbel"/>
                          <a:cs typeface="Corbel"/>
                        </a:rPr>
                        <a:t> </a:t>
                      </a:r>
                      <a:r>
                        <a:rPr sz="900" spc="-10" dirty="0">
                          <a:solidFill>
                            <a:srgbClr val="7E7E7E"/>
                          </a:solidFill>
                          <a:latin typeface="Corbel"/>
                          <a:cs typeface="Corbel"/>
                        </a:rPr>
                        <a:t>SOLLEVAMENTOI:</a:t>
                      </a:r>
                      <a:endParaRPr sz="900">
                        <a:latin typeface="Corbel"/>
                        <a:cs typeface="Corbel"/>
                      </a:endParaRPr>
                    </a:p>
                    <a:p>
                      <a:pPr algn="ctr">
                        <a:lnSpc>
                          <a:spcPts val="1585"/>
                        </a:lnSpc>
                      </a:pPr>
                      <a:r>
                        <a:rPr sz="1100" b="1" dirty="0">
                          <a:solidFill>
                            <a:srgbClr val="7E7E7E"/>
                          </a:solidFill>
                          <a:latin typeface="Corbel"/>
                          <a:cs typeface="Corbel"/>
                        </a:rPr>
                        <a:t>P</a:t>
                      </a:r>
                      <a:r>
                        <a:rPr sz="800" b="1" dirty="0">
                          <a:solidFill>
                            <a:srgbClr val="7E7E7E"/>
                          </a:solidFill>
                          <a:latin typeface="Corbel"/>
                          <a:cs typeface="Corbel"/>
                        </a:rPr>
                        <a:t>ROTEZIONE </a:t>
                      </a:r>
                      <a:r>
                        <a:rPr sz="800" b="1" spc="-10" dirty="0">
                          <a:solidFill>
                            <a:srgbClr val="7E7E7E"/>
                          </a:solidFill>
                          <a:latin typeface="Corbel"/>
                          <a:cs typeface="Corbel"/>
                        </a:rPr>
                        <a:t>VANI</a:t>
                      </a:r>
                      <a:r>
                        <a:rPr sz="800" b="1" dirty="0">
                          <a:solidFill>
                            <a:srgbClr val="7E7E7E"/>
                          </a:solidFill>
                          <a:latin typeface="Corbel"/>
                          <a:cs typeface="Corbel"/>
                        </a:rPr>
                        <a:t> </a:t>
                      </a:r>
                      <a:r>
                        <a:rPr sz="800" b="1" spc="5" dirty="0">
                          <a:solidFill>
                            <a:srgbClr val="7E7E7E"/>
                          </a:solidFill>
                          <a:latin typeface="Corbel"/>
                          <a:cs typeface="Corbel"/>
                        </a:rPr>
                        <a:t>CORSA</a:t>
                      </a:r>
                      <a:endParaRPr sz="800">
                        <a:latin typeface="Corbel"/>
                        <a:cs typeface="Corbel"/>
                      </a:endParaRPr>
                    </a:p>
                  </a:txBody>
                  <a:tcPr marL="0" marR="0" marT="32861"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2"/>
                  </a:ext>
                </a:extLst>
              </a:tr>
              <a:tr h="377199">
                <a:tc>
                  <a:txBody>
                    <a:bodyPr/>
                    <a:lstStyle/>
                    <a:p>
                      <a:pPr algn="ctr">
                        <a:lnSpc>
                          <a:spcPts val="1345"/>
                        </a:lnSpc>
                        <a:spcBef>
                          <a:spcPts val="340"/>
                        </a:spcBef>
                      </a:pPr>
                      <a:r>
                        <a:rPr sz="900" dirty="0">
                          <a:solidFill>
                            <a:srgbClr val="7E7E7E"/>
                          </a:solidFill>
                          <a:latin typeface="Corbel"/>
                          <a:cs typeface="Corbel"/>
                        </a:rPr>
                        <a:t>IMPIANTI DI</a:t>
                      </a:r>
                      <a:r>
                        <a:rPr sz="900" spc="-35" dirty="0">
                          <a:solidFill>
                            <a:srgbClr val="7E7E7E"/>
                          </a:solidFill>
                          <a:latin typeface="Corbel"/>
                          <a:cs typeface="Corbel"/>
                        </a:rPr>
                        <a:t> </a:t>
                      </a:r>
                      <a:r>
                        <a:rPr sz="900" spc="-5" dirty="0">
                          <a:solidFill>
                            <a:srgbClr val="7E7E7E"/>
                          </a:solidFill>
                          <a:latin typeface="Corbel"/>
                          <a:cs typeface="Corbel"/>
                        </a:rPr>
                        <a:t>«CLIMATIZZAZIONE»:</a:t>
                      </a:r>
                      <a:endParaRPr sz="900">
                        <a:latin typeface="Corbel"/>
                        <a:cs typeface="Corbel"/>
                      </a:endParaRPr>
                    </a:p>
                    <a:p>
                      <a:pPr algn="ctr">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2385"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3"/>
                  </a:ext>
                </a:extLst>
              </a:tr>
              <a:tr h="382334">
                <a:tc>
                  <a:txBody>
                    <a:bodyPr/>
                    <a:lstStyle/>
                    <a:p>
                      <a:pPr marL="751205">
                        <a:lnSpc>
                          <a:spcPts val="1345"/>
                        </a:lnSpc>
                        <a:spcBef>
                          <a:spcPts val="350"/>
                        </a:spcBef>
                      </a:pPr>
                      <a:r>
                        <a:rPr sz="900" dirty="0">
                          <a:solidFill>
                            <a:srgbClr val="7E7E7E"/>
                          </a:solidFill>
                          <a:latin typeface="Corbel"/>
                          <a:cs typeface="Corbel"/>
                        </a:rPr>
                        <a:t>IMPIANTI</a:t>
                      </a:r>
                      <a:r>
                        <a:rPr sz="900" spc="-10" dirty="0">
                          <a:solidFill>
                            <a:srgbClr val="7E7E7E"/>
                          </a:solidFill>
                          <a:latin typeface="Corbel"/>
                          <a:cs typeface="Corbel"/>
                        </a:rPr>
                        <a:t> </a:t>
                      </a:r>
                      <a:r>
                        <a:rPr sz="900" spc="-5" dirty="0">
                          <a:solidFill>
                            <a:srgbClr val="7E7E7E"/>
                          </a:solidFill>
                          <a:latin typeface="Corbel"/>
                          <a:cs typeface="Corbel"/>
                        </a:rPr>
                        <a:t>ELETTRICI</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3338" marB="0">
                    <a:lnL w="38100">
                      <a:solidFill>
                        <a:srgbClr val="7E7E7E"/>
                      </a:solidFill>
                      <a:prstDash val="solid"/>
                    </a:lnL>
                    <a:lnR w="38100">
                      <a:solidFill>
                        <a:srgbClr val="7E7E7E"/>
                      </a:solidFill>
                      <a:prstDash val="solid"/>
                    </a:lnR>
                    <a:lnT w="38100">
                      <a:solidFill>
                        <a:srgbClr val="7E7E7E"/>
                      </a:solidFill>
                      <a:prstDash val="solid"/>
                    </a:lnT>
                    <a:lnB w="38100">
                      <a:solidFill>
                        <a:srgbClr val="7E7E7E"/>
                      </a:solidFill>
                      <a:prstDash val="solid"/>
                    </a:lnB>
                  </a:tcPr>
                </a:tc>
                <a:extLst>
                  <a:ext uri="{0D108BD9-81ED-4DB2-BD59-A6C34878D82A}">
                    <a16:rowId xmlns:a16="http://schemas.microsoft.com/office/drawing/2014/main" val="10004"/>
                  </a:ext>
                </a:extLst>
              </a:tr>
              <a:tr h="385753">
                <a:tc>
                  <a:txBody>
                    <a:bodyPr/>
                    <a:lstStyle/>
                    <a:p>
                      <a:pPr marL="697865">
                        <a:lnSpc>
                          <a:spcPts val="1345"/>
                        </a:lnSpc>
                        <a:spcBef>
                          <a:spcPts val="385"/>
                        </a:spcBef>
                      </a:pPr>
                      <a:r>
                        <a:rPr sz="900" spc="-5" dirty="0">
                          <a:solidFill>
                            <a:srgbClr val="7E7E7E"/>
                          </a:solidFill>
                          <a:latin typeface="Corbel"/>
                          <a:cs typeface="Corbel"/>
                        </a:rPr>
                        <a:t>PROTEZIONE</a:t>
                      </a:r>
                      <a:r>
                        <a:rPr sz="900" spc="-160" dirty="0">
                          <a:solidFill>
                            <a:srgbClr val="7E7E7E"/>
                          </a:solidFill>
                          <a:latin typeface="Corbel"/>
                          <a:cs typeface="Corbel"/>
                        </a:rPr>
                        <a:t> </a:t>
                      </a:r>
                      <a:r>
                        <a:rPr sz="900" spc="-20" dirty="0">
                          <a:solidFill>
                            <a:srgbClr val="7E7E7E"/>
                          </a:solidFill>
                          <a:latin typeface="Corbel"/>
                          <a:cs typeface="Corbel"/>
                        </a:rPr>
                        <a:t>ATTIVA:</a:t>
                      </a:r>
                      <a:endParaRPr sz="900">
                        <a:latin typeface="Corbel"/>
                        <a:cs typeface="Corbel"/>
                      </a:endParaRPr>
                    </a:p>
                    <a:p>
                      <a:pPr marL="709930">
                        <a:lnSpc>
                          <a:spcPts val="1585"/>
                        </a:lnSpc>
                      </a:pPr>
                      <a:r>
                        <a:rPr sz="1100" b="1" dirty="0">
                          <a:solidFill>
                            <a:srgbClr val="7E7E7E"/>
                          </a:solidFill>
                          <a:latin typeface="Corbel"/>
                          <a:cs typeface="Corbel"/>
                        </a:rPr>
                        <a:t>«C</a:t>
                      </a:r>
                      <a:r>
                        <a:rPr sz="800" b="1" dirty="0">
                          <a:solidFill>
                            <a:srgbClr val="7E7E7E"/>
                          </a:solidFill>
                          <a:latin typeface="Corbel"/>
                          <a:cs typeface="Corbel"/>
                        </a:rPr>
                        <a:t>OMPLETAMENTO</a:t>
                      </a:r>
                      <a:r>
                        <a:rPr sz="1100" b="1" dirty="0">
                          <a:solidFill>
                            <a:srgbClr val="7E7E7E"/>
                          </a:solidFill>
                          <a:latin typeface="Corbel"/>
                          <a:cs typeface="Corbel"/>
                        </a:rPr>
                        <a:t>»</a:t>
                      </a:r>
                      <a:endParaRPr sz="1100">
                        <a:latin typeface="Corbel"/>
                        <a:cs typeface="Corbel"/>
                      </a:endParaRPr>
                    </a:p>
                  </a:txBody>
                  <a:tcPr marL="0" marR="0" marT="36671" marB="0">
                    <a:lnL w="38100">
                      <a:solidFill>
                        <a:srgbClr val="7E7E7E"/>
                      </a:solidFill>
                      <a:prstDash val="solid"/>
                    </a:lnL>
                    <a:lnR w="38100">
                      <a:solidFill>
                        <a:srgbClr val="7E7E7E"/>
                      </a:solidFill>
                      <a:prstDash val="solid"/>
                    </a:lnR>
                    <a:lnT w="38100">
                      <a:solidFill>
                        <a:srgbClr val="7E7E7E"/>
                      </a:solidFill>
                      <a:prstDash val="solid"/>
                    </a:lnT>
                    <a:lnB w="38100">
                      <a:solidFill>
                        <a:srgbClr val="FF0000"/>
                      </a:solidFill>
                      <a:prstDash val="solid"/>
                    </a:lnB>
                  </a:tcPr>
                </a:tc>
                <a:extLst>
                  <a:ext uri="{0D108BD9-81ED-4DB2-BD59-A6C34878D82A}">
                    <a16:rowId xmlns:a16="http://schemas.microsoft.com/office/drawing/2014/main" val="10005"/>
                  </a:ext>
                </a:extLst>
              </a:tr>
              <a:tr h="507487">
                <a:tc>
                  <a:txBody>
                    <a:bodyPr/>
                    <a:lstStyle/>
                    <a:p>
                      <a:pPr marL="333375" marR="327660" indent="-1905" algn="ctr">
                        <a:lnSpc>
                          <a:spcPct val="89300"/>
                        </a:lnSpc>
                        <a:spcBef>
                          <a:spcPts val="545"/>
                        </a:spcBef>
                      </a:pPr>
                      <a:r>
                        <a:rPr sz="900" spc="-5" dirty="0">
                          <a:latin typeface="Corbel"/>
                          <a:cs typeface="Corbel"/>
                        </a:rPr>
                        <a:t>GESTIONE DELLA SICUREZZA:  </a:t>
                      </a:r>
                      <a:r>
                        <a:rPr sz="1100" b="1" spc="5" dirty="0">
                          <a:solidFill>
                            <a:srgbClr val="FF0000"/>
                          </a:solidFill>
                          <a:latin typeface="Corbel"/>
                          <a:cs typeface="Corbel"/>
                        </a:rPr>
                        <a:t>C</a:t>
                      </a:r>
                      <a:r>
                        <a:rPr sz="800" b="1" spc="5" dirty="0">
                          <a:solidFill>
                            <a:srgbClr val="FF0000"/>
                          </a:solidFill>
                          <a:latin typeface="Corbel"/>
                          <a:cs typeface="Corbel"/>
                        </a:rPr>
                        <a:t>ENTRO </a:t>
                      </a:r>
                      <a:r>
                        <a:rPr sz="1100" b="1" spc="5" dirty="0">
                          <a:solidFill>
                            <a:srgbClr val="FF0000"/>
                          </a:solidFill>
                          <a:latin typeface="Corbel"/>
                          <a:cs typeface="Corbel"/>
                        </a:rPr>
                        <a:t>G</a:t>
                      </a:r>
                      <a:r>
                        <a:rPr sz="800" b="1" spc="5" dirty="0">
                          <a:solidFill>
                            <a:srgbClr val="FF0000"/>
                          </a:solidFill>
                          <a:latin typeface="Corbel"/>
                          <a:cs typeface="Corbel"/>
                        </a:rPr>
                        <a:t>ESTIONE </a:t>
                      </a:r>
                      <a:r>
                        <a:rPr sz="1100" b="1" spc="5" dirty="0">
                          <a:solidFill>
                            <a:srgbClr val="FF0000"/>
                          </a:solidFill>
                          <a:latin typeface="Corbel"/>
                          <a:cs typeface="Corbel"/>
                        </a:rPr>
                        <a:t>E</a:t>
                      </a:r>
                      <a:r>
                        <a:rPr sz="800" b="1" spc="5" dirty="0">
                          <a:solidFill>
                            <a:srgbClr val="FF0000"/>
                          </a:solidFill>
                          <a:latin typeface="Corbel"/>
                          <a:cs typeface="Corbel"/>
                        </a:rPr>
                        <a:t>MERGENZE  </a:t>
                      </a:r>
                      <a:r>
                        <a:rPr sz="1100" b="1" dirty="0">
                          <a:solidFill>
                            <a:srgbClr val="FF0000"/>
                          </a:solidFill>
                          <a:latin typeface="Corbel"/>
                          <a:cs typeface="Corbel"/>
                        </a:rPr>
                        <a:t>(«C</a:t>
                      </a:r>
                      <a:r>
                        <a:rPr sz="800" b="1" dirty="0">
                          <a:solidFill>
                            <a:srgbClr val="FF0000"/>
                          </a:solidFill>
                          <a:latin typeface="Corbel"/>
                          <a:cs typeface="Corbel"/>
                        </a:rPr>
                        <a:t>OMPLETAMENTO</a:t>
                      </a:r>
                      <a:r>
                        <a:rPr sz="1100" b="1" dirty="0">
                          <a:solidFill>
                            <a:srgbClr val="FF0000"/>
                          </a:solidFill>
                          <a:latin typeface="Corbel"/>
                          <a:cs typeface="Corbel"/>
                        </a:rPr>
                        <a:t>»)</a:t>
                      </a:r>
                      <a:endParaRPr sz="1100">
                        <a:latin typeface="Corbel"/>
                        <a:cs typeface="Corbel"/>
                      </a:endParaRPr>
                    </a:p>
                  </a:txBody>
                  <a:tcPr marL="0" marR="0" marT="51911" marB="0">
                    <a:lnL w="38100">
                      <a:solidFill>
                        <a:srgbClr val="FF0000"/>
                      </a:solidFill>
                      <a:prstDash val="solid"/>
                    </a:lnL>
                    <a:lnR w="38100">
                      <a:solidFill>
                        <a:srgbClr val="FF0000"/>
                      </a:solidFill>
                      <a:prstDash val="solid"/>
                    </a:lnR>
                    <a:lnT w="38100">
                      <a:solidFill>
                        <a:srgbClr val="FF0000"/>
                      </a:solidFill>
                      <a:prstDash val="solid"/>
                    </a:lnT>
                    <a:lnB w="38100">
                      <a:solidFill>
                        <a:srgbClr val="FF0000"/>
                      </a:solidFill>
                      <a:prstDash val="solid"/>
                    </a:lnB>
                  </a:tcPr>
                </a:tc>
                <a:extLst>
                  <a:ext uri="{0D108BD9-81ED-4DB2-BD59-A6C34878D82A}">
                    <a16:rowId xmlns:a16="http://schemas.microsoft.com/office/drawing/2014/main" val="10006"/>
                  </a:ext>
                </a:extLst>
              </a:tr>
            </a:tbl>
          </a:graphicData>
        </a:graphic>
      </p:graphicFrame>
      <p:sp>
        <p:nvSpPr>
          <p:cNvPr id="21" name="object 21"/>
          <p:cNvSpPr/>
          <p:nvPr/>
        </p:nvSpPr>
        <p:spPr>
          <a:xfrm>
            <a:off x="2339720" y="2586610"/>
            <a:ext cx="6552819" cy="2354579"/>
          </a:xfrm>
          <a:prstGeom prst="rect">
            <a:avLst/>
          </a:prstGeom>
          <a:blipFill>
            <a:blip r:embed="rId2" cstate="print"/>
            <a:stretch>
              <a:fillRect/>
            </a:stretch>
          </a:blipFill>
        </p:spPr>
        <p:txBody>
          <a:bodyPr wrap="square" lIns="0" tIns="0" rIns="0" bIns="0" rtlCol="0"/>
          <a:lstStyle/>
          <a:p>
            <a:endParaRPr sz="1350"/>
          </a:p>
        </p:txBody>
      </p:sp>
      <p:sp>
        <p:nvSpPr>
          <p:cNvPr id="23" name="Rettangolo 22">
            <a:extLst>
              <a:ext uri="{FF2B5EF4-FFF2-40B4-BE49-F238E27FC236}">
                <a16:creationId xmlns:a16="http://schemas.microsoft.com/office/drawing/2014/main" id="{E2065B60-C952-41A8-B460-4C0A0B4F226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24" name="CasellaDiTesto 23">
            <a:extLst>
              <a:ext uri="{FF2B5EF4-FFF2-40B4-BE49-F238E27FC236}">
                <a16:creationId xmlns:a16="http://schemas.microsoft.com/office/drawing/2014/main" id="{6421817E-DA7A-4E5B-90F5-0F349F4B7C3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DM 19.03.2015</a:t>
            </a:r>
          </a:p>
        </p:txBody>
      </p:sp>
      <p:pic>
        <p:nvPicPr>
          <p:cNvPr id="26" name="Picture 36" descr="File:MinisteroInterno.svg">
            <a:extLst>
              <a:ext uri="{FF2B5EF4-FFF2-40B4-BE49-F238E27FC236}">
                <a16:creationId xmlns:a16="http://schemas.microsoft.com/office/drawing/2014/main" id="{127B402C-7583-4B21-A0C9-3078C3F3C6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A878BE8E-6F16-403D-BAE3-ADD6F939A4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8AE4BA1E-F804-4B76-84B1-550273E3FDF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PB">
            <a:extLst>
              <a:ext uri="{FF2B5EF4-FFF2-40B4-BE49-F238E27FC236}">
                <a16:creationId xmlns:a16="http://schemas.microsoft.com/office/drawing/2014/main" id="{A9823413-66E3-DEBE-FC34-3F13D7738AD8}"/>
              </a:ext>
            </a:extLst>
          </p:cNvPr>
          <p:cNvSpPr/>
          <p:nvPr/>
        </p:nvSpPr>
        <p:spPr>
          <a:xfrm>
            <a:off x="0" y="6705600"/>
            <a:ext cx="365760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bject 20"/>
          <p:cNvSpPr/>
          <p:nvPr/>
        </p:nvSpPr>
        <p:spPr>
          <a:xfrm>
            <a:off x="1333119" y="2962217"/>
            <a:ext cx="3615690" cy="2592228"/>
          </a:xfrm>
          <a:custGeom>
            <a:avLst/>
            <a:gdLst/>
            <a:ahLst/>
            <a:cxnLst/>
            <a:rect l="l" t="t" r="r" b="b"/>
            <a:pathLst>
              <a:path w="4820920" h="3456304">
                <a:moveTo>
                  <a:pt x="0" y="3456051"/>
                </a:moveTo>
                <a:lnTo>
                  <a:pt x="4820920" y="3456051"/>
                </a:lnTo>
                <a:lnTo>
                  <a:pt x="4820920" y="0"/>
                </a:lnTo>
                <a:lnTo>
                  <a:pt x="0" y="0"/>
                </a:lnTo>
                <a:lnTo>
                  <a:pt x="0" y="3456051"/>
                </a:lnTo>
                <a:close/>
              </a:path>
            </a:pathLst>
          </a:custGeom>
          <a:solidFill>
            <a:srgbClr val="CED0D6"/>
          </a:solidFill>
        </p:spPr>
        <p:txBody>
          <a:bodyPr wrap="square" lIns="0" tIns="0" rIns="0" bIns="0" rtlCol="0"/>
          <a:lstStyle/>
          <a:p>
            <a:endParaRPr sz="1350"/>
          </a:p>
        </p:txBody>
      </p:sp>
      <p:graphicFrame>
        <p:nvGraphicFramePr>
          <p:cNvPr id="22" name="object 22"/>
          <p:cNvGraphicFramePr>
            <a:graphicFrameLocks noGrp="1"/>
          </p:cNvGraphicFramePr>
          <p:nvPr/>
        </p:nvGraphicFramePr>
        <p:xfrm>
          <a:off x="86257" y="2748820"/>
          <a:ext cx="8856821" cy="2800674"/>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615690">
                  <a:extLst>
                    <a:ext uri="{9D8B030D-6E8A-4147-A177-3AD203B41FA5}">
                      <a16:colId xmlns:a16="http://schemas.microsoft.com/office/drawing/2014/main" val="20001"/>
                    </a:ext>
                  </a:extLst>
                </a:gridCol>
                <a:gridCol w="3999071">
                  <a:extLst>
                    <a:ext uri="{9D8B030D-6E8A-4147-A177-3AD203B41FA5}">
                      <a16:colId xmlns:a16="http://schemas.microsoft.com/office/drawing/2014/main" val="20002"/>
                    </a:ext>
                  </a:extLst>
                </a:gridCol>
              </a:tblGrid>
              <a:tr h="208598">
                <a:tc>
                  <a:txBody>
                    <a:bodyPr/>
                    <a:lstStyle/>
                    <a:p>
                      <a:pPr marL="267970">
                        <a:lnSpc>
                          <a:spcPct val="100000"/>
                        </a:lnSpc>
                        <a:spcBef>
                          <a:spcPts val="145"/>
                        </a:spcBef>
                      </a:pPr>
                      <a:r>
                        <a:rPr sz="1100" b="1" spc="5" dirty="0">
                          <a:solidFill>
                            <a:srgbClr val="FFFFFF"/>
                          </a:solidFill>
                          <a:latin typeface="Arial"/>
                          <a:cs typeface="Arial"/>
                        </a:rPr>
                        <a:t>4</a:t>
                      </a:r>
                      <a:r>
                        <a:rPr sz="1000" b="1" spc="7" baseline="24691" dirty="0">
                          <a:solidFill>
                            <a:srgbClr val="FFFFFF"/>
                          </a:solidFill>
                          <a:latin typeface="Arial"/>
                          <a:cs typeface="Arial"/>
                        </a:rPr>
                        <a:t>a</a:t>
                      </a:r>
                      <a:r>
                        <a:rPr sz="1000" b="1" spc="187" baseline="24691" dirty="0">
                          <a:solidFill>
                            <a:srgbClr val="FFFFFF"/>
                          </a:solidFill>
                          <a:latin typeface="Arial"/>
                          <a:cs typeface="Arial"/>
                        </a:rPr>
                        <a:t> </a:t>
                      </a:r>
                      <a:r>
                        <a:rPr sz="1100" b="1" spc="-5" dirty="0">
                          <a:solidFill>
                            <a:srgbClr val="FFFFFF"/>
                          </a:solidFill>
                          <a:latin typeface="Corbel"/>
                          <a:cs typeface="Corbel"/>
                        </a:rPr>
                        <a:t>SCADENZA</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334135">
                        <a:lnSpc>
                          <a:spcPct val="100000"/>
                        </a:lnSpc>
                        <a:spcBef>
                          <a:spcPts val="145"/>
                        </a:spcBef>
                      </a:pPr>
                      <a:r>
                        <a:rPr sz="1100" b="1" spc="-5" dirty="0">
                          <a:solidFill>
                            <a:srgbClr val="FFFFFF"/>
                          </a:solidFill>
                          <a:latin typeface="Corbel"/>
                          <a:cs typeface="Corbel"/>
                        </a:rPr>
                        <a:t>ADEMPIMENTO</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tc>
                  <a:txBody>
                    <a:bodyPr/>
                    <a:lstStyle/>
                    <a:p>
                      <a:pPr marL="1270" algn="ctr">
                        <a:lnSpc>
                          <a:spcPct val="100000"/>
                        </a:lnSpc>
                        <a:spcBef>
                          <a:spcPts val="145"/>
                        </a:spcBef>
                      </a:pPr>
                      <a:r>
                        <a:rPr sz="1100" b="1" spc="-10" dirty="0">
                          <a:solidFill>
                            <a:srgbClr val="FFFFFF"/>
                          </a:solidFill>
                          <a:latin typeface="Corbel"/>
                          <a:cs typeface="Corbel"/>
                        </a:rPr>
                        <a:t>NOTE</a:t>
                      </a:r>
                      <a:endParaRPr sz="1100">
                        <a:latin typeface="Corbel"/>
                        <a:cs typeface="Corbel"/>
                      </a:endParaRPr>
                    </a:p>
                  </a:txBody>
                  <a:tcPr marL="0" marR="0" marT="13811"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9527A"/>
                    </a:solidFill>
                  </a:tcPr>
                </a:tc>
                <a:extLst>
                  <a:ext uri="{0D108BD9-81ED-4DB2-BD59-A6C34878D82A}">
                    <a16:rowId xmlns:a16="http://schemas.microsoft.com/office/drawing/2014/main" val="10000"/>
                  </a:ext>
                </a:extLst>
              </a:tr>
              <a:tr h="2592076">
                <a:tc>
                  <a:txBody>
                    <a:bodyPr/>
                    <a:lstStyle/>
                    <a:p>
                      <a:pPr algn="ctr">
                        <a:lnSpc>
                          <a:spcPts val="1630"/>
                        </a:lnSpc>
                      </a:pPr>
                      <a:r>
                        <a:rPr sz="1100" b="1" spc="-10" dirty="0">
                          <a:solidFill>
                            <a:srgbClr val="FFFFFF"/>
                          </a:solidFill>
                          <a:latin typeface="Corbel"/>
                          <a:cs typeface="Corbel"/>
                        </a:rPr>
                        <a:t>24/04/2022</a:t>
                      </a:r>
                      <a:endParaRPr sz="1100">
                        <a:latin typeface="Corbel"/>
                        <a:cs typeface="Corbel"/>
                      </a:endParaRPr>
                    </a:p>
                    <a:p>
                      <a:pPr algn="ctr">
                        <a:lnSpc>
                          <a:spcPct val="100000"/>
                        </a:lnSpc>
                        <a:spcBef>
                          <a:spcPts val="200"/>
                        </a:spcBef>
                      </a:pPr>
                      <a:r>
                        <a:rPr sz="900" b="1" i="1" spc="-10" dirty="0">
                          <a:solidFill>
                            <a:srgbClr val="FFFFFF"/>
                          </a:solidFill>
                          <a:latin typeface="Corbel"/>
                          <a:cs typeface="Corbel"/>
                        </a:rPr>
                        <a:t>(art. </a:t>
                      </a:r>
                      <a:r>
                        <a:rPr sz="900" b="1" i="1" spc="-5" dirty="0">
                          <a:solidFill>
                            <a:srgbClr val="FFFFFF"/>
                          </a:solidFill>
                          <a:latin typeface="Corbel"/>
                          <a:cs typeface="Corbel"/>
                        </a:rPr>
                        <a:t>2, </a:t>
                      </a:r>
                      <a:r>
                        <a:rPr sz="900" b="1" i="1" dirty="0">
                          <a:solidFill>
                            <a:srgbClr val="FFFFFF"/>
                          </a:solidFill>
                          <a:latin typeface="Corbel"/>
                          <a:cs typeface="Corbel"/>
                        </a:rPr>
                        <a:t>comma </a:t>
                      </a:r>
                      <a:r>
                        <a:rPr sz="900" b="1" i="1" spc="-5" dirty="0">
                          <a:solidFill>
                            <a:srgbClr val="FFFFFF"/>
                          </a:solidFill>
                          <a:latin typeface="Corbel"/>
                          <a:cs typeface="Corbel"/>
                        </a:rPr>
                        <a:t>1, lett.</a:t>
                      </a:r>
                      <a:r>
                        <a:rPr sz="900" b="1" i="1" spc="-10" dirty="0">
                          <a:solidFill>
                            <a:srgbClr val="FFFFFF"/>
                          </a:solidFill>
                          <a:latin typeface="Corbel"/>
                          <a:cs typeface="Corbel"/>
                        </a:rPr>
                        <a:t> </a:t>
                      </a:r>
                      <a:r>
                        <a:rPr sz="900" b="1" i="1" spc="-5" dirty="0">
                          <a:solidFill>
                            <a:srgbClr val="FFFFFF"/>
                          </a:solidFill>
                          <a:latin typeface="Corbel"/>
                          <a:cs typeface="Corbel"/>
                        </a:rPr>
                        <a:t>e),</a:t>
                      </a:r>
                      <a:endParaRPr sz="900">
                        <a:latin typeface="Corbel"/>
                        <a:cs typeface="Corbel"/>
                      </a:endParaRPr>
                    </a:p>
                    <a:p>
                      <a:pPr algn="ctr">
                        <a:lnSpc>
                          <a:spcPct val="100000"/>
                        </a:lnSpc>
                      </a:pPr>
                      <a:r>
                        <a:rPr sz="900" b="1" i="1" spc="-5" dirty="0">
                          <a:solidFill>
                            <a:srgbClr val="FFFFFF"/>
                          </a:solidFill>
                          <a:latin typeface="Corbel"/>
                          <a:cs typeface="Corbel"/>
                        </a:rPr>
                        <a:t>del </a:t>
                      </a:r>
                      <a:r>
                        <a:rPr sz="900" b="1" i="1" spc="-10" dirty="0">
                          <a:solidFill>
                            <a:srgbClr val="FFFFFF"/>
                          </a:solidFill>
                          <a:latin typeface="Corbel"/>
                          <a:cs typeface="Corbel"/>
                        </a:rPr>
                        <a:t>D.M.</a:t>
                      </a:r>
                      <a:r>
                        <a:rPr sz="900" b="1" i="1" dirty="0">
                          <a:solidFill>
                            <a:srgbClr val="FFFFFF"/>
                          </a:solidFill>
                          <a:latin typeface="Corbel"/>
                          <a:cs typeface="Corbel"/>
                        </a:rPr>
                        <a:t> </a:t>
                      </a:r>
                      <a:r>
                        <a:rPr sz="900" b="1" i="1" spc="-10" dirty="0">
                          <a:solidFill>
                            <a:srgbClr val="FFFFFF"/>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9527A"/>
                    </a:solidFill>
                  </a:tcPr>
                </a:tc>
                <a:tc>
                  <a:txBody>
                    <a:bodyPr/>
                    <a:lstStyle/>
                    <a:p>
                      <a:pPr>
                        <a:lnSpc>
                          <a:spcPts val="1375"/>
                        </a:lnSpc>
                      </a:pPr>
                      <a:r>
                        <a:rPr sz="900" b="1" spc="-5" dirty="0">
                          <a:solidFill>
                            <a:srgbClr val="FF0000"/>
                          </a:solidFill>
                          <a:latin typeface="Corbel"/>
                          <a:cs typeface="Corbel"/>
                        </a:rPr>
                        <a:t>Presentazione della </a:t>
                      </a:r>
                      <a:r>
                        <a:rPr sz="900" b="1" spc="-10" dirty="0">
                          <a:solidFill>
                            <a:srgbClr val="FF0000"/>
                          </a:solidFill>
                          <a:latin typeface="Corbel"/>
                          <a:cs typeface="Corbel"/>
                        </a:rPr>
                        <a:t>Segnalazione </a:t>
                      </a:r>
                      <a:r>
                        <a:rPr sz="900" b="1" spc="-5" dirty="0">
                          <a:solidFill>
                            <a:srgbClr val="FF0000"/>
                          </a:solidFill>
                          <a:latin typeface="Corbel"/>
                          <a:cs typeface="Corbel"/>
                        </a:rPr>
                        <a:t>certificata </a:t>
                      </a:r>
                      <a:r>
                        <a:rPr sz="900" b="1" dirty="0">
                          <a:solidFill>
                            <a:srgbClr val="FF0000"/>
                          </a:solidFill>
                          <a:latin typeface="Corbel"/>
                          <a:cs typeface="Corbel"/>
                        </a:rPr>
                        <a:t>di </a:t>
                      </a:r>
                      <a:r>
                        <a:rPr sz="900" b="1" spc="-5" dirty="0">
                          <a:solidFill>
                            <a:srgbClr val="FF0000"/>
                          </a:solidFill>
                          <a:latin typeface="Corbel"/>
                          <a:cs typeface="Corbel"/>
                        </a:rPr>
                        <a:t>inizio attività (SCIA)</a:t>
                      </a:r>
                      <a:r>
                        <a:rPr sz="900" b="1" spc="-10" dirty="0">
                          <a:solidFill>
                            <a:srgbClr val="FF0000"/>
                          </a:solidFill>
                          <a:latin typeface="Corbel"/>
                          <a:cs typeface="Corbel"/>
                        </a:rPr>
                        <a:t> </a:t>
                      </a:r>
                      <a:r>
                        <a:rPr sz="900" dirty="0">
                          <a:solidFill>
                            <a:srgbClr val="404040"/>
                          </a:solidFill>
                          <a:latin typeface="Corbel"/>
                          <a:cs typeface="Corbel"/>
                        </a:rPr>
                        <a:t>ai</a:t>
                      </a:r>
                      <a:endParaRPr sz="900" dirty="0">
                        <a:latin typeface="Corbel"/>
                        <a:cs typeface="Corbel"/>
                      </a:endParaRPr>
                    </a:p>
                    <a:p>
                      <a:pPr marR="546100">
                        <a:lnSpc>
                          <a:spcPct val="100000"/>
                        </a:lnSpc>
                      </a:pPr>
                      <a:r>
                        <a:rPr sz="900" spc="-5" dirty="0">
                          <a:solidFill>
                            <a:srgbClr val="404040"/>
                          </a:solidFill>
                          <a:latin typeface="Corbel"/>
                          <a:cs typeface="Corbel"/>
                        </a:rPr>
                        <a:t>sensi dell’art. </a:t>
                      </a:r>
                      <a:r>
                        <a:rPr sz="900" dirty="0">
                          <a:solidFill>
                            <a:srgbClr val="404040"/>
                          </a:solidFill>
                          <a:latin typeface="Corbel"/>
                          <a:cs typeface="Corbel"/>
                        </a:rPr>
                        <a:t>4 del </a:t>
                      </a:r>
                      <a:r>
                        <a:rPr sz="900" spc="-35" dirty="0">
                          <a:solidFill>
                            <a:srgbClr val="404040"/>
                          </a:solidFill>
                          <a:latin typeface="Corbel"/>
                          <a:cs typeface="Corbel"/>
                        </a:rPr>
                        <a:t>D.P.R. </a:t>
                      </a:r>
                      <a:r>
                        <a:rPr sz="900" spc="-10" dirty="0">
                          <a:solidFill>
                            <a:srgbClr val="404040"/>
                          </a:solidFill>
                          <a:latin typeface="Corbel"/>
                          <a:cs typeface="Corbel"/>
                        </a:rPr>
                        <a:t>151/2011, </a:t>
                      </a:r>
                      <a:r>
                        <a:rPr sz="900" dirty="0">
                          <a:solidFill>
                            <a:srgbClr val="404040"/>
                          </a:solidFill>
                          <a:latin typeface="Corbel"/>
                          <a:cs typeface="Corbel"/>
                        </a:rPr>
                        <a:t>attestante il </a:t>
                      </a:r>
                      <a:r>
                        <a:rPr sz="900" spc="-5" dirty="0">
                          <a:solidFill>
                            <a:srgbClr val="404040"/>
                          </a:solidFill>
                          <a:latin typeface="Corbel"/>
                          <a:cs typeface="Corbel"/>
                        </a:rPr>
                        <a:t>rispetto </a:t>
                      </a:r>
                      <a:r>
                        <a:rPr sz="900" dirty="0">
                          <a:solidFill>
                            <a:srgbClr val="404040"/>
                          </a:solidFill>
                          <a:latin typeface="Corbel"/>
                          <a:cs typeface="Corbel"/>
                        </a:rPr>
                        <a:t>dei </a:t>
                      </a:r>
                      <a:r>
                        <a:rPr sz="900" spc="-5" dirty="0">
                          <a:solidFill>
                            <a:srgbClr val="404040"/>
                          </a:solidFill>
                          <a:latin typeface="Corbel"/>
                          <a:cs typeface="Corbel"/>
                        </a:rPr>
                        <a:t>seguenti  requisiti:</a:t>
                      </a:r>
                      <a:endParaRPr sz="900" dirty="0">
                        <a:latin typeface="Corbel"/>
                        <a:cs typeface="Corbel"/>
                      </a:endParaRPr>
                    </a:p>
                    <a:p>
                      <a:pPr>
                        <a:lnSpc>
                          <a:spcPct val="100000"/>
                        </a:lnSpc>
                        <a:spcBef>
                          <a:spcPts val="5"/>
                        </a:spcBef>
                      </a:pPr>
                      <a:endParaRPr sz="1200" dirty="0">
                        <a:latin typeface="Times New Roman"/>
                        <a:cs typeface="Times New Roman"/>
                      </a:endParaRPr>
                    </a:p>
                    <a:p>
                      <a:pPr marR="88265" algn="ctr">
                        <a:lnSpc>
                          <a:spcPts val="2050"/>
                        </a:lnSpc>
                      </a:pPr>
                      <a:r>
                        <a:rPr sz="1400" spc="-5" dirty="0">
                          <a:latin typeface="Corbel"/>
                          <a:cs typeface="Corbel"/>
                        </a:rPr>
                        <a:t>INTERO</a:t>
                      </a:r>
                      <a:r>
                        <a:rPr sz="1400" spc="-100" dirty="0">
                          <a:latin typeface="Corbel"/>
                          <a:cs typeface="Corbel"/>
                        </a:rPr>
                        <a:t> </a:t>
                      </a:r>
                      <a:r>
                        <a:rPr sz="1400" spc="-20" dirty="0">
                          <a:latin typeface="Corbel"/>
                          <a:cs typeface="Corbel"/>
                        </a:rPr>
                        <a:t>COMPLETAMENTO</a:t>
                      </a:r>
                      <a:endParaRPr sz="1400" dirty="0">
                        <a:latin typeface="Corbel"/>
                        <a:cs typeface="Corbel"/>
                      </a:endParaRPr>
                    </a:p>
                    <a:p>
                      <a:pPr marR="84455" algn="ctr">
                        <a:lnSpc>
                          <a:spcPts val="2050"/>
                        </a:lnSpc>
                      </a:pPr>
                      <a:r>
                        <a:rPr sz="1400" b="1" spc="-5" dirty="0">
                          <a:solidFill>
                            <a:srgbClr val="FF0000"/>
                          </a:solidFill>
                          <a:latin typeface="Corbel"/>
                          <a:cs typeface="Corbel"/>
                        </a:rPr>
                        <a:t>DEL </a:t>
                      </a:r>
                      <a:r>
                        <a:rPr sz="1400" b="1" spc="-25" dirty="0">
                          <a:solidFill>
                            <a:srgbClr val="FF0000"/>
                          </a:solidFill>
                          <a:latin typeface="Corbel"/>
                          <a:cs typeface="Corbel"/>
                        </a:rPr>
                        <a:t>TITOLO</a:t>
                      </a:r>
                      <a:r>
                        <a:rPr sz="1400" b="1" spc="-120" dirty="0">
                          <a:solidFill>
                            <a:srgbClr val="FF0000"/>
                          </a:solidFill>
                          <a:latin typeface="Corbel"/>
                          <a:cs typeface="Corbel"/>
                        </a:rPr>
                        <a:t> </a:t>
                      </a:r>
                      <a:r>
                        <a:rPr sz="1400" b="1" spc="-5" dirty="0">
                          <a:solidFill>
                            <a:srgbClr val="FF0000"/>
                          </a:solidFill>
                          <a:latin typeface="Corbel"/>
                          <a:cs typeface="Corbel"/>
                        </a:rPr>
                        <a:t>III</a:t>
                      </a:r>
                      <a:endParaRPr sz="1400" dirty="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tc>
                  <a:txBody>
                    <a:bodyPr/>
                    <a:lstStyle/>
                    <a:p>
                      <a:pPr marL="46355" algn="just">
                        <a:lnSpc>
                          <a:spcPts val="1395"/>
                        </a:lnSpc>
                      </a:pPr>
                      <a:r>
                        <a:rPr sz="900" dirty="0">
                          <a:solidFill>
                            <a:srgbClr val="404040"/>
                          </a:solidFill>
                          <a:latin typeface="Corbel"/>
                          <a:cs typeface="Corbel"/>
                        </a:rPr>
                        <a:t>In</a:t>
                      </a:r>
                      <a:r>
                        <a:rPr sz="900" spc="50" dirty="0">
                          <a:solidFill>
                            <a:srgbClr val="404040"/>
                          </a:solidFill>
                          <a:latin typeface="Corbel"/>
                          <a:cs typeface="Corbel"/>
                        </a:rPr>
                        <a:t> </a:t>
                      </a:r>
                      <a:r>
                        <a:rPr sz="900" spc="-5" dirty="0">
                          <a:solidFill>
                            <a:srgbClr val="404040"/>
                          </a:solidFill>
                          <a:latin typeface="Corbel"/>
                          <a:cs typeface="Corbel"/>
                        </a:rPr>
                        <a:t>possesso</a:t>
                      </a:r>
                      <a:r>
                        <a:rPr sz="900" spc="30" dirty="0">
                          <a:solidFill>
                            <a:srgbClr val="404040"/>
                          </a:solidFill>
                          <a:latin typeface="Corbel"/>
                          <a:cs typeface="Corbel"/>
                        </a:rPr>
                        <a:t> </a:t>
                      </a:r>
                      <a:r>
                        <a:rPr sz="900" dirty="0">
                          <a:solidFill>
                            <a:srgbClr val="404040"/>
                          </a:solidFill>
                          <a:latin typeface="Corbel"/>
                          <a:cs typeface="Corbel"/>
                        </a:rPr>
                        <a:t>di</a:t>
                      </a:r>
                      <a:r>
                        <a:rPr sz="900" spc="50" dirty="0">
                          <a:solidFill>
                            <a:srgbClr val="404040"/>
                          </a:solidFill>
                          <a:latin typeface="Corbel"/>
                          <a:cs typeface="Corbel"/>
                        </a:rPr>
                        <a:t> </a:t>
                      </a:r>
                      <a:r>
                        <a:rPr sz="900" spc="-5" dirty="0">
                          <a:solidFill>
                            <a:srgbClr val="404040"/>
                          </a:solidFill>
                          <a:latin typeface="Corbel"/>
                          <a:cs typeface="Corbel"/>
                        </a:rPr>
                        <a:t>un</a:t>
                      </a:r>
                      <a:r>
                        <a:rPr sz="900" spc="65" dirty="0">
                          <a:solidFill>
                            <a:srgbClr val="404040"/>
                          </a:solidFill>
                          <a:latin typeface="Corbel"/>
                          <a:cs typeface="Corbel"/>
                        </a:rPr>
                        <a:t> </a:t>
                      </a:r>
                      <a:r>
                        <a:rPr sz="900" b="1" spc="-10" dirty="0">
                          <a:solidFill>
                            <a:srgbClr val="FF0000"/>
                          </a:solidFill>
                          <a:latin typeface="Corbel"/>
                          <a:cs typeface="Corbel"/>
                        </a:rPr>
                        <a:t>sistema</a:t>
                      </a:r>
                      <a:r>
                        <a:rPr sz="900" b="1" spc="45" dirty="0">
                          <a:solidFill>
                            <a:srgbClr val="FF0000"/>
                          </a:solidFill>
                          <a:latin typeface="Corbel"/>
                          <a:cs typeface="Corbel"/>
                        </a:rPr>
                        <a:t> </a:t>
                      </a:r>
                      <a:r>
                        <a:rPr sz="900" b="1" spc="-5" dirty="0">
                          <a:solidFill>
                            <a:srgbClr val="FF0000"/>
                          </a:solidFill>
                          <a:latin typeface="Corbel"/>
                          <a:cs typeface="Corbel"/>
                        </a:rPr>
                        <a:t>di</a:t>
                      </a:r>
                      <a:r>
                        <a:rPr sz="900" b="1" spc="55" dirty="0">
                          <a:solidFill>
                            <a:srgbClr val="FF0000"/>
                          </a:solidFill>
                          <a:latin typeface="Corbel"/>
                          <a:cs typeface="Corbel"/>
                        </a:rPr>
                        <a:t> </a:t>
                      </a:r>
                      <a:r>
                        <a:rPr sz="900" b="1" spc="-10" dirty="0">
                          <a:solidFill>
                            <a:srgbClr val="FF0000"/>
                          </a:solidFill>
                          <a:latin typeface="Corbel"/>
                          <a:cs typeface="Corbel"/>
                        </a:rPr>
                        <a:t>gestione</a:t>
                      </a:r>
                      <a:r>
                        <a:rPr sz="900" b="1" spc="50" dirty="0">
                          <a:solidFill>
                            <a:srgbClr val="FF0000"/>
                          </a:solidFill>
                          <a:latin typeface="Corbel"/>
                          <a:cs typeface="Corbel"/>
                        </a:rPr>
                        <a:t> </a:t>
                      </a:r>
                      <a:r>
                        <a:rPr sz="900" b="1" spc="-10" dirty="0">
                          <a:solidFill>
                            <a:srgbClr val="FF0000"/>
                          </a:solidFill>
                          <a:latin typeface="Corbel"/>
                          <a:cs typeface="Corbel"/>
                        </a:rPr>
                        <a:t>della</a:t>
                      </a:r>
                      <a:r>
                        <a:rPr sz="900" b="1" spc="35" dirty="0">
                          <a:solidFill>
                            <a:srgbClr val="FF0000"/>
                          </a:solidFill>
                          <a:latin typeface="Corbel"/>
                          <a:cs typeface="Corbel"/>
                        </a:rPr>
                        <a:t> </a:t>
                      </a:r>
                      <a:r>
                        <a:rPr sz="900" b="1" spc="-10" dirty="0">
                          <a:solidFill>
                            <a:srgbClr val="FF0000"/>
                          </a:solidFill>
                          <a:latin typeface="Corbel"/>
                          <a:cs typeface="Corbel"/>
                        </a:rPr>
                        <a:t>sicurezza</a:t>
                      </a:r>
                      <a:r>
                        <a:rPr sz="900" b="1" spc="30" dirty="0">
                          <a:solidFill>
                            <a:srgbClr val="FF0000"/>
                          </a:solidFill>
                          <a:latin typeface="Corbel"/>
                          <a:cs typeface="Corbel"/>
                        </a:rPr>
                        <a:t> </a:t>
                      </a:r>
                      <a:r>
                        <a:rPr sz="900" dirty="0">
                          <a:solidFill>
                            <a:srgbClr val="404040"/>
                          </a:solidFill>
                          <a:latin typeface="Corbel"/>
                          <a:cs typeface="Corbel"/>
                        </a:rPr>
                        <a:t>e</a:t>
                      </a:r>
                      <a:r>
                        <a:rPr sz="900" spc="55" dirty="0">
                          <a:solidFill>
                            <a:srgbClr val="404040"/>
                          </a:solidFill>
                          <a:latin typeface="Corbel"/>
                          <a:cs typeface="Corbel"/>
                        </a:rPr>
                        <a:t> </a:t>
                      </a:r>
                      <a:r>
                        <a:rPr sz="900" spc="-5" dirty="0">
                          <a:solidFill>
                            <a:srgbClr val="404040"/>
                          </a:solidFill>
                          <a:latin typeface="Corbel"/>
                          <a:cs typeface="Corbel"/>
                        </a:rPr>
                        <a:t>per</a:t>
                      </a:r>
                      <a:r>
                        <a:rPr sz="900" spc="55" dirty="0">
                          <a:solidFill>
                            <a:srgbClr val="404040"/>
                          </a:solidFill>
                          <a:latin typeface="Corbel"/>
                          <a:cs typeface="Corbel"/>
                        </a:rPr>
                        <a:t> </a:t>
                      </a:r>
                      <a:r>
                        <a:rPr sz="900" spc="-10" dirty="0">
                          <a:solidFill>
                            <a:srgbClr val="404040"/>
                          </a:solidFill>
                          <a:latin typeface="Corbel"/>
                          <a:cs typeface="Corbel"/>
                        </a:rPr>
                        <a:t>la</a:t>
                      </a:r>
                      <a:r>
                        <a:rPr sz="900" spc="40" dirty="0">
                          <a:solidFill>
                            <a:srgbClr val="404040"/>
                          </a:solidFill>
                          <a:latin typeface="Corbel"/>
                          <a:cs typeface="Corbel"/>
                        </a:rPr>
                        <a:t> </a:t>
                      </a:r>
                      <a:r>
                        <a:rPr sz="900" spc="-10" dirty="0">
                          <a:solidFill>
                            <a:srgbClr val="404040"/>
                          </a:solidFill>
                          <a:latin typeface="Corbel"/>
                          <a:cs typeface="Corbel"/>
                        </a:rPr>
                        <a:t>relativa</a:t>
                      </a:r>
                      <a:r>
                        <a:rPr sz="900" spc="45" dirty="0">
                          <a:solidFill>
                            <a:srgbClr val="404040"/>
                          </a:solidFill>
                          <a:latin typeface="Corbel"/>
                          <a:cs typeface="Corbel"/>
                        </a:rPr>
                        <a:t> </a:t>
                      </a:r>
                      <a:r>
                        <a:rPr sz="900" spc="-10" dirty="0">
                          <a:solidFill>
                            <a:srgbClr val="404040"/>
                          </a:solidFill>
                          <a:latin typeface="Corbel"/>
                          <a:cs typeface="Corbel"/>
                        </a:rPr>
                        <a:t>attuazione,</a:t>
                      </a:r>
                      <a:endParaRPr sz="900" dirty="0">
                        <a:latin typeface="Corbel"/>
                        <a:cs typeface="Corbel"/>
                      </a:endParaRPr>
                    </a:p>
                    <a:p>
                      <a:pPr marL="46355" algn="just">
                        <a:lnSpc>
                          <a:spcPct val="100000"/>
                        </a:lnSpc>
                        <a:spcBef>
                          <a:spcPts val="105"/>
                        </a:spcBef>
                      </a:pPr>
                      <a:r>
                        <a:rPr sz="900" spc="-5" dirty="0">
                          <a:solidFill>
                            <a:srgbClr val="404040"/>
                          </a:solidFill>
                          <a:latin typeface="Corbel"/>
                          <a:cs typeface="Corbel"/>
                        </a:rPr>
                        <a:t>devono</a:t>
                      </a:r>
                      <a:r>
                        <a:rPr sz="900" spc="-55" dirty="0">
                          <a:solidFill>
                            <a:srgbClr val="404040"/>
                          </a:solidFill>
                          <a:latin typeface="Corbel"/>
                          <a:cs typeface="Corbel"/>
                        </a:rPr>
                        <a:t> </a:t>
                      </a:r>
                      <a:r>
                        <a:rPr sz="900" spc="-5" dirty="0">
                          <a:solidFill>
                            <a:srgbClr val="404040"/>
                          </a:solidFill>
                          <a:latin typeface="Corbel"/>
                          <a:cs typeface="Corbel"/>
                        </a:rPr>
                        <a:t>essere</a:t>
                      </a:r>
                      <a:r>
                        <a:rPr sz="900" spc="-3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dirty="0">
                        <a:latin typeface="Corbel"/>
                        <a:cs typeface="Corbel"/>
                      </a:endParaRPr>
                    </a:p>
                    <a:p>
                      <a:pPr marL="274955" marR="58419" indent="-229235" algn="just">
                        <a:lnSpc>
                          <a:spcPct val="107000"/>
                        </a:lnSpc>
                        <a:spcBef>
                          <a:spcPts val="200"/>
                        </a:spcBef>
                        <a:buClr>
                          <a:srgbClr val="404040"/>
                        </a:buClr>
                        <a:buFont typeface="Corbel"/>
                        <a:buChar char="-"/>
                        <a:tabLst>
                          <a:tab pos="275590" algn="l"/>
                        </a:tabLst>
                      </a:pPr>
                      <a:r>
                        <a:rPr sz="900" b="1" spc="-5" dirty="0">
                          <a:solidFill>
                            <a:srgbClr val="FF0000"/>
                          </a:solidFill>
                          <a:latin typeface="Corbel"/>
                          <a:cs typeface="Corbel"/>
                        </a:rPr>
                        <a:t>un </a:t>
                      </a:r>
                      <a:r>
                        <a:rPr sz="900" b="1" spc="-20" dirty="0">
                          <a:solidFill>
                            <a:srgbClr val="FF0000"/>
                          </a:solidFill>
                          <a:latin typeface="Corbel"/>
                          <a:cs typeface="Corbel"/>
                        </a:rPr>
                        <a:t>responsabile tecnico </a:t>
                      </a:r>
                      <a:r>
                        <a:rPr sz="900" b="1" spc="-15" dirty="0">
                          <a:solidFill>
                            <a:srgbClr val="FF0000"/>
                          </a:solidFill>
                          <a:latin typeface="Corbel"/>
                          <a:cs typeface="Corbel"/>
                        </a:rPr>
                        <a:t>della </a:t>
                      </a:r>
                      <a:r>
                        <a:rPr sz="900" b="1" spc="-20" dirty="0">
                          <a:solidFill>
                            <a:srgbClr val="FF0000"/>
                          </a:solidFill>
                          <a:latin typeface="Corbel"/>
                          <a:cs typeface="Corbel"/>
                        </a:rPr>
                        <a:t>sicurezza </a:t>
                      </a:r>
                      <a:r>
                        <a:rPr sz="900" spc="-20" dirty="0">
                          <a:solidFill>
                            <a:srgbClr val="404040"/>
                          </a:solidFill>
                          <a:latin typeface="Corbel"/>
                          <a:cs typeface="Corbel"/>
                        </a:rPr>
                        <a:t>antincendio, </a:t>
                      </a:r>
                      <a:r>
                        <a:rPr sz="900" spc="-15"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altre 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0"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di  partecipazione, </a:t>
                      </a:r>
                      <a:r>
                        <a:rPr sz="900" spc="-15" dirty="0">
                          <a:solidFill>
                            <a:srgbClr val="404040"/>
                          </a:solidFill>
                          <a:latin typeface="Corbel"/>
                          <a:cs typeface="Corbel"/>
                        </a:rPr>
                        <a:t>con </a:t>
                      </a:r>
                      <a:r>
                        <a:rPr sz="900" spc="-20" dirty="0">
                          <a:solidFill>
                            <a:srgbClr val="404040"/>
                          </a:solidFill>
                          <a:latin typeface="Corbel"/>
                          <a:cs typeface="Corbel"/>
                        </a:rPr>
                        <a:t>esito positivo, </a:t>
                      </a:r>
                      <a:r>
                        <a:rPr sz="900" spc="-10" dirty="0">
                          <a:solidFill>
                            <a:srgbClr val="404040"/>
                          </a:solidFill>
                          <a:latin typeface="Corbel"/>
                          <a:cs typeface="Corbel"/>
                        </a:rPr>
                        <a:t>ai </a:t>
                      </a:r>
                      <a:r>
                        <a:rPr sz="900" spc="-15" dirty="0">
                          <a:solidFill>
                            <a:srgbClr val="404040"/>
                          </a:solidFill>
                          <a:latin typeface="Corbel"/>
                          <a:cs typeface="Corbel"/>
                        </a:rPr>
                        <a:t>corsi base </a:t>
                      </a:r>
                      <a:r>
                        <a:rPr sz="900" spc="-5" dirty="0">
                          <a:solidFill>
                            <a:srgbClr val="404040"/>
                          </a:solidFill>
                          <a:latin typeface="Corbel"/>
                          <a:cs typeface="Corbel"/>
                        </a:rPr>
                        <a:t>di </a:t>
                      </a:r>
                      <a:r>
                        <a:rPr sz="900" spc="-20" dirty="0">
                          <a:solidFill>
                            <a:srgbClr val="404040"/>
                          </a:solidFill>
                          <a:latin typeface="Corbel"/>
                          <a:cs typeface="Corbel"/>
                        </a:rPr>
                        <a:t>specializzazione </a:t>
                      </a:r>
                      <a:r>
                        <a:rPr sz="900" spc="-15" dirty="0">
                          <a:solidFill>
                            <a:srgbClr val="404040"/>
                          </a:solidFill>
                          <a:latin typeface="Corbel"/>
                          <a:cs typeface="Corbel"/>
                        </a:rPr>
                        <a:t>ai sensi del  </a:t>
                      </a:r>
                      <a:r>
                        <a:rPr sz="900" spc="-20" dirty="0">
                          <a:solidFill>
                            <a:srgbClr val="404040"/>
                          </a:solidFill>
                          <a:latin typeface="Corbel"/>
                          <a:cs typeface="Corbel"/>
                        </a:rPr>
                        <a:t>D.M.</a:t>
                      </a:r>
                      <a:r>
                        <a:rPr sz="900" spc="-60" dirty="0">
                          <a:solidFill>
                            <a:srgbClr val="404040"/>
                          </a:solidFill>
                          <a:latin typeface="Corbel"/>
                          <a:cs typeface="Corbel"/>
                        </a:rPr>
                        <a:t> </a:t>
                      </a:r>
                      <a:r>
                        <a:rPr sz="900" spc="-20" dirty="0">
                          <a:solidFill>
                            <a:srgbClr val="404040"/>
                          </a:solidFill>
                          <a:latin typeface="Corbel"/>
                          <a:cs typeface="Corbel"/>
                        </a:rPr>
                        <a:t>05/08/2011;</a:t>
                      </a:r>
                      <a:endParaRPr sz="900" dirty="0">
                        <a:latin typeface="Corbel"/>
                        <a:cs typeface="Corbel"/>
                      </a:endParaRPr>
                    </a:p>
                    <a:p>
                      <a:pPr marL="274955" indent="-229235" algn="just">
                        <a:lnSpc>
                          <a:spcPct val="107500"/>
                        </a:lnSpc>
                        <a:spcBef>
                          <a:spcPts val="195"/>
                        </a:spcBef>
                        <a:buClr>
                          <a:srgbClr val="404040"/>
                        </a:buClr>
                        <a:buFont typeface="Corbel"/>
                        <a:buChar char="-"/>
                        <a:tabLst>
                          <a:tab pos="275590" algn="l"/>
                        </a:tabLst>
                      </a:pPr>
                      <a:r>
                        <a:rPr sz="900" b="1" dirty="0">
                          <a:solidFill>
                            <a:srgbClr val="FF0000"/>
                          </a:solidFill>
                          <a:latin typeface="Corbel"/>
                          <a:cs typeface="Corbel"/>
                        </a:rPr>
                        <a:t>un </a:t>
                      </a:r>
                      <a:r>
                        <a:rPr sz="900" b="1" spc="-10" dirty="0">
                          <a:solidFill>
                            <a:srgbClr val="FF0000"/>
                          </a:solidFill>
                          <a:latin typeface="Corbel"/>
                          <a:cs typeface="Corbel"/>
                        </a:rPr>
                        <a:t>numero </a:t>
                      </a:r>
                      <a:r>
                        <a:rPr sz="900" b="1" spc="-5" dirty="0">
                          <a:solidFill>
                            <a:srgbClr val="FF0000"/>
                          </a:solidFill>
                          <a:latin typeface="Corbel"/>
                          <a:cs typeface="Corbel"/>
                        </a:rPr>
                        <a:t>congruo </a:t>
                      </a:r>
                      <a:r>
                        <a:rPr sz="900" b="1" dirty="0">
                          <a:solidFill>
                            <a:srgbClr val="FF0000"/>
                          </a:solidFill>
                          <a:latin typeface="Corbel"/>
                          <a:cs typeface="Corbel"/>
                        </a:rPr>
                        <a:t>di </a:t>
                      </a:r>
                      <a:r>
                        <a:rPr sz="900" b="1" spc="-5" dirty="0">
                          <a:solidFill>
                            <a:srgbClr val="FF0000"/>
                          </a:solidFill>
                          <a:latin typeface="Corbel"/>
                          <a:cs typeface="Corbel"/>
                        </a:rPr>
                        <a:t>addetti </a:t>
                      </a:r>
                      <a:r>
                        <a:rPr sz="900" b="1" spc="-20" dirty="0">
                          <a:solidFill>
                            <a:srgbClr val="FF0000"/>
                          </a:solidFill>
                          <a:latin typeface="Corbel"/>
                          <a:cs typeface="Corbel"/>
                        </a:rPr>
                        <a:t>antincendio, </a:t>
                      </a:r>
                      <a:r>
                        <a:rPr sz="900" b="1" spc="-15" dirty="0">
                          <a:solidFill>
                            <a:srgbClr val="FF0000"/>
                          </a:solidFill>
                          <a:latin typeface="Corbel"/>
                          <a:cs typeface="Corbel"/>
                        </a:rPr>
                        <a:t>valutato con </a:t>
                      </a:r>
                      <a:r>
                        <a:rPr sz="900" b="1" spc="-10" dirty="0">
                          <a:solidFill>
                            <a:srgbClr val="FF0000"/>
                          </a:solidFill>
                          <a:latin typeface="Corbel"/>
                          <a:cs typeface="Corbel"/>
                        </a:rPr>
                        <a:t>il </a:t>
                      </a:r>
                      <a:r>
                        <a:rPr sz="900" b="1" spc="-15" dirty="0">
                          <a:solidFill>
                            <a:srgbClr val="FF0000"/>
                          </a:solidFill>
                          <a:latin typeface="Corbel"/>
                          <a:cs typeface="Corbel"/>
                        </a:rPr>
                        <a:t>metodo riportato </a:t>
                      </a:r>
                      <a:r>
                        <a:rPr sz="900" b="1" spc="-20" dirty="0">
                          <a:solidFill>
                            <a:srgbClr val="FF0000"/>
                          </a:solidFill>
                          <a:latin typeface="Corbel"/>
                          <a:cs typeface="Corbel"/>
                        </a:rPr>
                        <a:t>al  </a:t>
                      </a:r>
                      <a:r>
                        <a:rPr sz="900" b="1" spc="-15" dirty="0">
                          <a:solidFill>
                            <a:srgbClr val="FF0000"/>
                          </a:solidFill>
                          <a:latin typeface="Corbel"/>
                          <a:cs typeface="Corbel"/>
                        </a:rPr>
                        <a:t>nuovo</a:t>
                      </a:r>
                      <a:r>
                        <a:rPr sz="900" b="1" spc="-100" dirty="0">
                          <a:solidFill>
                            <a:srgbClr val="FF0000"/>
                          </a:solidFill>
                          <a:latin typeface="Corbel"/>
                          <a:cs typeface="Corbel"/>
                        </a:rPr>
                        <a:t> </a:t>
                      </a:r>
                      <a:r>
                        <a:rPr sz="900" b="1" spc="-15" dirty="0">
                          <a:solidFill>
                            <a:srgbClr val="FF0000"/>
                          </a:solidFill>
                          <a:latin typeface="Corbel"/>
                          <a:cs typeface="Corbel"/>
                        </a:rPr>
                        <a:t>Titolo</a:t>
                      </a:r>
                      <a:r>
                        <a:rPr sz="900" b="1" spc="-100" dirty="0">
                          <a:solidFill>
                            <a:srgbClr val="FF0000"/>
                          </a:solidFill>
                          <a:latin typeface="Corbel"/>
                          <a:cs typeface="Corbel"/>
                        </a:rPr>
                        <a:t> </a:t>
                      </a:r>
                      <a:r>
                        <a:rPr sz="900" b="1" dirty="0">
                          <a:solidFill>
                            <a:srgbClr val="FF0000"/>
                          </a:solidFill>
                          <a:latin typeface="Corbel"/>
                          <a:cs typeface="Corbel"/>
                        </a:rPr>
                        <a:t>V</a:t>
                      </a:r>
                      <a:r>
                        <a:rPr sz="900" b="1" spc="-30" dirty="0">
                          <a:solidFill>
                            <a:srgbClr val="FF0000"/>
                          </a:solidFill>
                          <a:latin typeface="Corbel"/>
                          <a:cs typeface="Corbel"/>
                        </a:rPr>
                        <a:t> </a:t>
                      </a:r>
                      <a:r>
                        <a:rPr sz="900" spc="-10" dirty="0">
                          <a:solidFill>
                            <a:srgbClr val="404040"/>
                          </a:solidFill>
                          <a:latin typeface="Corbel"/>
                          <a:cs typeface="Corbel"/>
                        </a:rPr>
                        <a:t>del</a:t>
                      </a:r>
                      <a:r>
                        <a:rPr sz="900" spc="-40" dirty="0">
                          <a:solidFill>
                            <a:srgbClr val="404040"/>
                          </a:solidFill>
                          <a:latin typeface="Corbel"/>
                          <a:cs typeface="Corbel"/>
                        </a:rPr>
                        <a:t> </a:t>
                      </a:r>
                      <a:r>
                        <a:rPr sz="900" spc="-20" dirty="0">
                          <a:solidFill>
                            <a:srgbClr val="404040"/>
                          </a:solidFill>
                          <a:latin typeface="Corbel"/>
                          <a:cs typeface="Corbel"/>
                        </a:rPr>
                        <a:t>D.M.</a:t>
                      </a:r>
                      <a:r>
                        <a:rPr sz="900" spc="-30" dirty="0">
                          <a:solidFill>
                            <a:srgbClr val="404040"/>
                          </a:solidFill>
                          <a:latin typeface="Corbel"/>
                          <a:cs typeface="Corbel"/>
                        </a:rPr>
                        <a:t> </a:t>
                      </a:r>
                      <a:r>
                        <a:rPr sz="900" spc="-25" dirty="0">
                          <a:solidFill>
                            <a:srgbClr val="404040"/>
                          </a:solidFill>
                          <a:latin typeface="Corbel"/>
                          <a:cs typeface="Corbel"/>
                        </a:rPr>
                        <a:t>18/09/2002</a:t>
                      </a:r>
                      <a:r>
                        <a:rPr sz="900" spc="10" dirty="0">
                          <a:solidFill>
                            <a:srgbClr val="404040"/>
                          </a:solidFill>
                          <a:latin typeface="Corbel"/>
                          <a:cs typeface="Corbel"/>
                        </a:rPr>
                        <a:t> </a:t>
                      </a:r>
                      <a:r>
                        <a:rPr sz="900" spc="-15" dirty="0">
                          <a:solidFill>
                            <a:srgbClr val="404040"/>
                          </a:solidFill>
                          <a:latin typeface="Corbel"/>
                          <a:cs typeface="Corbel"/>
                        </a:rPr>
                        <a:t>come</a:t>
                      </a:r>
                      <a:r>
                        <a:rPr sz="900" spc="-20" dirty="0">
                          <a:solidFill>
                            <a:srgbClr val="404040"/>
                          </a:solidFill>
                          <a:latin typeface="Corbel"/>
                          <a:cs typeface="Corbel"/>
                        </a:rPr>
                        <a:t> </a:t>
                      </a:r>
                      <a:r>
                        <a:rPr sz="900" spc="-15" dirty="0">
                          <a:solidFill>
                            <a:srgbClr val="404040"/>
                          </a:solidFill>
                          <a:latin typeface="Corbel"/>
                          <a:cs typeface="Corbel"/>
                        </a:rPr>
                        <a:t>introdotto</a:t>
                      </a:r>
                      <a:r>
                        <a:rPr sz="900" spc="-45" dirty="0">
                          <a:solidFill>
                            <a:srgbClr val="404040"/>
                          </a:solidFill>
                          <a:latin typeface="Corbel"/>
                          <a:cs typeface="Corbel"/>
                        </a:rPr>
                        <a:t> </a:t>
                      </a:r>
                      <a:r>
                        <a:rPr sz="900" spc="-10" dirty="0">
                          <a:solidFill>
                            <a:srgbClr val="404040"/>
                          </a:solidFill>
                          <a:latin typeface="Corbel"/>
                          <a:cs typeface="Corbel"/>
                        </a:rPr>
                        <a:t>dal</a:t>
                      </a:r>
                      <a:r>
                        <a:rPr sz="900" spc="-40" dirty="0">
                          <a:solidFill>
                            <a:srgbClr val="404040"/>
                          </a:solidFill>
                          <a:latin typeface="Corbel"/>
                          <a:cs typeface="Corbel"/>
                        </a:rPr>
                        <a:t> </a:t>
                      </a:r>
                      <a:r>
                        <a:rPr sz="900" spc="-20" dirty="0">
                          <a:solidFill>
                            <a:srgbClr val="404040"/>
                          </a:solidFill>
                          <a:latin typeface="Corbel"/>
                          <a:cs typeface="Corbel"/>
                        </a:rPr>
                        <a:t>D.M. 19/03/2015.</a:t>
                      </a:r>
                      <a:endParaRPr sz="900" dirty="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ED0D6"/>
                    </a:solidFill>
                  </a:tcPr>
                </a:tc>
                <a:extLst>
                  <a:ext uri="{0D108BD9-81ED-4DB2-BD59-A6C34878D82A}">
                    <a16:rowId xmlns:a16="http://schemas.microsoft.com/office/drawing/2014/main" val="10001"/>
                  </a:ext>
                </a:extLst>
              </a:tr>
            </a:tbl>
          </a:graphicData>
        </a:graphic>
      </p:graphicFrame>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66A99"/>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300" y="1991678"/>
            <a:ext cx="6334601" cy="471283"/>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A	</a:t>
            </a:r>
            <a:r>
              <a:rPr b="1" spc="-4" dirty="0">
                <a:solidFill>
                  <a:srgbClr val="FFFFFF"/>
                </a:solidFill>
                <a:latin typeface="Calibri"/>
                <a:cs typeface="Calibri"/>
              </a:rPr>
              <a:t>4°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24.04.2025</a:t>
            </a:r>
            <a:endParaRPr>
              <a:latin typeface="Calibri"/>
              <a:cs typeface="Calibri"/>
            </a:endParaRPr>
          </a:p>
          <a:p>
            <a:pPr marL="9525">
              <a:spcBef>
                <a:spcPts val="41"/>
              </a:spcBef>
            </a:pPr>
            <a:r>
              <a:rPr sz="1200" b="1" spc="-11" dirty="0">
                <a:solidFill>
                  <a:srgbClr val="FFFFFF"/>
                </a:solidFill>
                <a:latin typeface="Calibri"/>
                <a:cs typeface="Calibri"/>
              </a:rPr>
              <a:t>ADEGUAMENTO </a:t>
            </a:r>
            <a:r>
              <a:rPr sz="1200" b="1" spc="-4" dirty="0">
                <a:solidFill>
                  <a:srgbClr val="FFFFFF"/>
                </a:solidFill>
                <a:latin typeface="Calibri"/>
                <a:cs typeface="Calibri"/>
              </a:rPr>
              <a:t>INTERA STRUTTURA </a:t>
            </a:r>
            <a:r>
              <a:rPr sz="1200" b="1" spc="-11" dirty="0">
                <a:solidFill>
                  <a:srgbClr val="FFFFFF"/>
                </a:solidFill>
                <a:latin typeface="Calibri"/>
                <a:cs typeface="Calibri"/>
              </a:rPr>
              <a:t>CON </a:t>
            </a:r>
            <a:r>
              <a:rPr sz="1200" b="1" spc="-8" dirty="0">
                <a:solidFill>
                  <a:srgbClr val="FFFFFF"/>
                </a:solidFill>
                <a:latin typeface="Calibri"/>
                <a:cs typeface="Calibri"/>
              </a:rPr>
              <a:t>APPLICAZIONE DEI REQUISITI </a:t>
            </a:r>
            <a:r>
              <a:rPr sz="1200" b="1" spc="-11" dirty="0">
                <a:solidFill>
                  <a:srgbClr val="FFFFFF"/>
                </a:solidFill>
                <a:latin typeface="Calibri"/>
                <a:cs typeface="Calibri"/>
              </a:rPr>
              <a:t>CON </a:t>
            </a:r>
            <a:r>
              <a:rPr sz="1200" b="1" spc="-4" dirty="0">
                <a:solidFill>
                  <a:srgbClr val="FFFFFF"/>
                </a:solidFill>
                <a:latin typeface="Calibri"/>
                <a:cs typeface="Calibri"/>
              </a:rPr>
              <a:t>SCADENZE</a:t>
            </a:r>
            <a:r>
              <a:rPr sz="1200" b="1" spc="206" dirty="0">
                <a:solidFill>
                  <a:srgbClr val="FFFFFF"/>
                </a:solidFill>
                <a:latin typeface="Calibri"/>
                <a:cs typeface="Calibri"/>
              </a:rPr>
              <a:t> </a:t>
            </a:r>
            <a:r>
              <a:rPr sz="1200" b="1" spc="-4" dirty="0">
                <a:solidFill>
                  <a:srgbClr val="FFFFFF"/>
                </a:solidFill>
                <a:latin typeface="Calibri"/>
                <a:cs typeface="Calibri"/>
              </a:rPr>
              <a:t>TEMPORALI</a:t>
            </a:r>
            <a:endParaRPr sz="1200">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1" name="object 21"/>
          <p:cNvSpPr/>
          <p:nvPr/>
        </p:nvSpPr>
        <p:spPr>
          <a:xfrm>
            <a:off x="1510617" y="3593497"/>
            <a:ext cx="3254216" cy="578453"/>
          </a:xfrm>
          <a:custGeom>
            <a:avLst/>
            <a:gdLst/>
            <a:ahLst/>
            <a:cxnLst/>
            <a:rect l="l" t="t" r="r" b="b"/>
            <a:pathLst>
              <a:path w="4338955" h="591820">
                <a:moveTo>
                  <a:pt x="0" y="591299"/>
                </a:moveTo>
                <a:lnTo>
                  <a:pt x="4338828" y="591299"/>
                </a:lnTo>
                <a:lnTo>
                  <a:pt x="4338828" y="0"/>
                </a:lnTo>
                <a:lnTo>
                  <a:pt x="0" y="0"/>
                </a:lnTo>
                <a:lnTo>
                  <a:pt x="0" y="591299"/>
                </a:lnTo>
                <a:close/>
              </a:path>
            </a:pathLst>
          </a:custGeom>
          <a:ln w="38100">
            <a:solidFill>
              <a:srgbClr val="FF0000"/>
            </a:solidFill>
          </a:ln>
        </p:spPr>
        <p:txBody>
          <a:bodyPr wrap="square" lIns="0" tIns="0" rIns="0" bIns="0" rtlCol="0"/>
          <a:lstStyle/>
          <a:p>
            <a:endParaRPr sz="1350"/>
          </a:p>
        </p:txBody>
      </p:sp>
      <p:pic>
        <p:nvPicPr>
          <p:cNvPr id="27" name="Picture 36" descr="File:MinisteroInterno.svg">
            <a:extLst>
              <a:ext uri="{FF2B5EF4-FFF2-40B4-BE49-F238E27FC236}">
                <a16:creationId xmlns:a16="http://schemas.microsoft.com/office/drawing/2014/main" id="{F0E218C5-1A1C-4BB1-9C45-F5600DF9FE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File:Logo del Corpo Nazionale dei Vigili del Fuoco.svg - Wikipedia">
            <a:extLst>
              <a:ext uri="{FF2B5EF4-FFF2-40B4-BE49-F238E27FC236}">
                <a16:creationId xmlns:a16="http://schemas.microsoft.com/office/drawing/2014/main" id="{90C5B299-64D0-4993-9798-8EC87DFF91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9" name="CasellaDiTesto 28">
            <a:extLst>
              <a:ext uri="{FF2B5EF4-FFF2-40B4-BE49-F238E27FC236}">
                <a16:creationId xmlns:a16="http://schemas.microsoft.com/office/drawing/2014/main" id="{B63031D7-89D4-4CEB-BE8D-6F7AAC73FF66}"/>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57F47C0F-4162-CE63-2F50-11126D524AE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F1FD3BBC-A639-1476-6BB2-3ED6FD4C3ACE}"/>
              </a:ext>
            </a:extLst>
          </p:cNvPr>
          <p:cNvSpPr/>
          <p:nvPr/>
        </p:nvSpPr>
        <p:spPr>
          <a:xfrm>
            <a:off x="0" y="6705600"/>
            <a:ext cx="371659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0A961"/>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299" y="1997393"/>
            <a:ext cx="6287929" cy="459741"/>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B	</a:t>
            </a:r>
            <a:r>
              <a:rPr b="1" spc="-4" dirty="0">
                <a:solidFill>
                  <a:srgbClr val="FFFFFF"/>
                </a:solidFill>
                <a:latin typeface="Calibri"/>
                <a:cs typeface="Calibri"/>
              </a:rPr>
              <a:t>1°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24.04.2016</a:t>
            </a:r>
            <a:endParaRPr>
              <a:latin typeface="Calibri"/>
              <a:cs typeface="Calibri"/>
            </a:endParaRPr>
          </a:p>
          <a:p>
            <a:pPr marL="9525">
              <a:spcBef>
                <a:spcPts val="45"/>
              </a:spcBef>
            </a:pPr>
            <a:r>
              <a:rPr sz="1125" b="1" spc="-8" dirty="0">
                <a:solidFill>
                  <a:srgbClr val="FFFFFF"/>
                </a:solidFill>
                <a:latin typeface="Calibri"/>
                <a:cs typeface="Calibri"/>
              </a:rPr>
              <a:t>ADEGUAMENTO </a:t>
            </a:r>
            <a:r>
              <a:rPr sz="1125" b="1" spc="-4" dirty="0">
                <a:solidFill>
                  <a:srgbClr val="FFFFFF"/>
                </a:solidFill>
                <a:latin typeface="Calibri"/>
                <a:cs typeface="Calibri"/>
              </a:rPr>
              <a:t>DELLA STRUTTURA </a:t>
            </a:r>
            <a:r>
              <a:rPr sz="1125" b="1" dirty="0">
                <a:solidFill>
                  <a:srgbClr val="FFFFFF"/>
                </a:solidFill>
                <a:latin typeface="Calibri"/>
                <a:cs typeface="Calibri"/>
              </a:rPr>
              <a:t>PER </a:t>
            </a:r>
            <a:r>
              <a:rPr sz="1125" b="1" spc="-8" dirty="0">
                <a:solidFill>
                  <a:srgbClr val="FFFFFF"/>
                </a:solidFill>
                <a:latin typeface="Calibri"/>
                <a:cs typeface="Calibri"/>
              </a:rPr>
              <a:t>LOTTI </a:t>
            </a:r>
            <a:r>
              <a:rPr sz="1125" b="1" spc="-4" dirty="0">
                <a:solidFill>
                  <a:srgbClr val="FFFFFF"/>
                </a:solidFill>
                <a:latin typeface="Calibri"/>
                <a:cs typeface="Calibri"/>
              </a:rPr>
              <a:t>CON </a:t>
            </a:r>
            <a:r>
              <a:rPr sz="1125" b="1" dirty="0">
                <a:solidFill>
                  <a:srgbClr val="FFFFFF"/>
                </a:solidFill>
                <a:latin typeface="Calibri"/>
                <a:cs typeface="Calibri"/>
              </a:rPr>
              <a:t>APPLICAZIONE DI TUTTI I </a:t>
            </a:r>
            <a:r>
              <a:rPr sz="1125" b="1" spc="-4" dirty="0">
                <a:solidFill>
                  <a:srgbClr val="FFFFFF"/>
                </a:solidFill>
                <a:latin typeface="Calibri"/>
                <a:cs typeface="Calibri"/>
              </a:rPr>
              <a:t>REQUISITI </a:t>
            </a:r>
            <a:r>
              <a:rPr sz="1125" b="1" dirty="0">
                <a:solidFill>
                  <a:srgbClr val="FFFFFF"/>
                </a:solidFill>
                <a:latin typeface="Calibri"/>
                <a:cs typeface="Calibri"/>
              </a:rPr>
              <a:t>A </a:t>
            </a:r>
            <a:r>
              <a:rPr sz="1125" b="1" spc="-4" dirty="0">
                <a:solidFill>
                  <a:srgbClr val="FFFFFF"/>
                </a:solidFill>
                <a:latin typeface="Calibri"/>
                <a:cs typeface="Calibri"/>
              </a:rPr>
              <a:t>CIASCUN</a:t>
            </a:r>
            <a:r>
              <a:rPr sz="1125" b="1" spc="-19" dirty="0">
                <a:solidFill>
                  <a:srgbClr val="FFFFFF"/>
                </a:solidFill>
                <a:latin typeface="Calibri"/>
                <a:cs typeface="Calibri"/>
              </a:rPr>
              <a:t> </a:t>
            </a:r>
            <a:r>
              <a:rPr sz="1125" b="1" spc="-11" dirty="0">
                <a:solidFill>
                  <a:srgbClr val="FFFFFF"/>
                </a:solidFill>
                <a:latin typeface="Calibri"/>
                <a:cs typeface="Calibri"/>
              </a:rPr>
              <a:t>LOTTO</a:t>
            </a:r>
            <a:endParaRPr sz="1125">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4570752" y="3610622"/>
            <a:ext cx="4377214" cy="2032635"/>
          </a:xfrm>
          <a:custGeom>
            <a:avLst/>
            <a:gdLst/>
            <a:ahLst/>
            <a:cxnLst/>
            <a:rect l="l" t="t" r="r" b="b"/>
            <a:pathLst>
              <a:path w="5836284" h="2710179">
                <a:moveTo>
                  <a:pt x="0" y="2710167"/>
                </a:moveTo>
                <a:lnTo>
                  <a:pt x="5836272" y="2710167"/>
                </a:lnTo>
                <a:lnTo>
                  <a:pt x="5836272" y="0"/>
                </a:lnTo>
                <a:lnTo>
                  <a:pt x="0" y="0"/>
                </a:lnTo>
                <a:lnTo>
                  <a:pt x="0" y="2710167"/>
                </a:lnTo>
                <a:close/>
              </a:path>
            </a:pathLst>
          </a:custGeom>
          <a:solidFill>
            <a:srgbClr val="E8F0EA"/>
          </a:solidFill>
        </p:spPr>
        <p:txBody>
          <a:bodyPr wrap="square" lIns="0" tIns="0" rIns="0" bIns="0" rtlCol="0"/>
          <a:lstStyle/>
          <a:p>
            <a:endParaRPr sz="1350"/>
          </a:p>
        </p:txBody>
      </p:sp>
      <p:graphicFrame>
        <p:nvGraphicFramePr>
          <p:cNvPr id="21" name="object 21"/>
          <p:cNvGraphicFramePr>
            <a:graphicFrameLocks noGrp="1"/>
          </p:cNvGraphicFramePr>
          <p:nvPr>
            <p:extLst>
              <p:ext uri="{D42A27DB-BD31-4B8C-83A1-F6EECF244321}">
                <p14:modId xmlns:p14="http://schemas.microsoft.com/office/powerpoint/2010/main" val="1050245204"/>
              </p:ext>
            </p:extLst>
          </p:nvPr>
        </p:nvGraphicFramePr>
        <p:xfrm>
          <a:off x="86257" y="2748819"/>
          <a:ext cx="8863965" cy="2948331"/>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237548">
                  <a:extLst>
                    <a:ext uri="{9D8B030D-6E8A-4147-A177-3AD203B41FA5}">
                      <a16:colId xmlns:a16="http://schemas.microsoft.com/office/drawing/2014/main" val="20001"/>
                    </a:ext>
                  </a:extLst>
                </a:gridCol>
                <a:gridCol w="4384357">
                  <a:extLst>
                    <a:ext uri="{9D8B030D-6E8A-4147-A177-3AD203B41FA5}">
                      <a16:colId xmlns:a16="http://schemas.microsoft.com/office/drawing/2014/main" val="20002"/>
                    </a:ext>
                  </a:extLst>
                </a:gridCol>
              </a:tblGrid>
              <a:tr h="171269">
                <a:tc>
                  <a:txBody>
                    <a:bodyPr/>
                    <a:lstStyle/>
                    <a:p>
                      <a:pPr marL="286385">
                        <a:lnSpc>
                          <a:spcPts val="1630"/>
                        </a:lnSpc>
                      </a:pPr>
                      <a:r>
                        <a:rPr sz="1100" b="1" spc="10" dirty="0">
                          <a:solidFill>
                            <a:srgbClr val="FFFFFF"/>
                          </a:solidFill>
                          <a:latin typeface="Corbel"/>
                          <a:cs typeface="Corbel"/>
                        </a:rPr>
                        <a:t>1</a:t>
                      </a:r>
                      <a:r>
                        <a:rPr sz="1000" b="1" spc="15" baseline="24691" dirty="0">
                          <a:solidFill>
                            <a:srgbClr val="FFFFFF"/>
                          </a:solidFill>
                          <a:latin typeface="Corbel"/>
                          <a:cs typeface="Corbel"/>
                        </a:rPr>
                        <a:t>a</a:t>
                      </a:r>
                      <a:r>
                        <a:rPr sz="1000" b="1" spc="60" baseline="24691" dirty="0">
                          <a:solidFill>
                            <a:srgbClr val="FFFFFF"/>
                          </a:solidFill>
                          <a:latin typeface="Corbel"/>
                          <a:cs typeface="Corbel"/>
                        </a:rPr>
                        <a:t> </a:t>
                      </a:r>
                      <a:r>
                        <a:rPr sz="1100" b="1" spc="-5" dirty="0">
                          <a:solidFill>
                            <a:srgbClr val="FFFFFF"/>
                          </a:solidFill>
                          <a:latin typeface="Corbel"/>
                          <a:cs typeface="Corbel"/>
                        </a:rPr>
                        <a:t>SCADENZA</a:t>
                      </a:r>
                      <a:endParaRPr sz="11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1082675">
                        <a:lnSpc>
                          <a:spcPts val="1630"/>
                        </a:lnSpc>
                      </a:pPr>
                      <a:r>
                        <a:rPr sz="1100" b="1" spc="-5" dirty="0">
                          <a:solidFill>
                            <a:srgbClr val="FFFFFF"/>
                          </a:solidFill>
                          <a:latin typeface="Corbel"/>
                          <a:cs typeface="Corbel"/>
                        </a:rPr>
                        <a:t>ADEMPIMENTO</a:t>
                      </a:r>
                      <a:endParaRPr sz="11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2540" marR="3175" algn="ctr">
                        <a:lnSpc>
                          <a:spcPts val="1630"/>
                        </a:lnSpc>
                      </a:pPr>
                      <a:r>
                        <a:rPr sz="1100" b="1" spc="-10" dirty="0">
                          <a:solidFill>
                            <a:srgbClr val="FFFFFF"/>
                          </a:solidFill>
                          <a:latin typeface="Corbel"/>
                          <a:cs typeface="Corbel"/>
                        </a:rPr>
                        <a:t>NOTE</a:t>
                      </a:r>
                      <a:endParaRPr sz="11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extLst>
                  <a:ext uri="{0D108BD9-81ED-4DB2-BD59-A6C34878D82A}">
                    <a16:rowId xmlns:a16="http://schemas.microsoft.com/office/drawing/2014/main" val="10000"/>
                  </a:ext>
                </a:extLst>
              </a:tr>
              <a:tr h="685799">
                <a:tc>
                  <a:txBody>
                    <a:bodyPr/>
                    <a:lstStyle/>
                    <a:p>
                      <a:pPr algn="ctr">
                        <a:lnSpc>
                          <a:spcPct val="100000"/>
                        </a:lnSpc>
                        <a:spcBef>
                          <a:spcPts val="1005"/>
                        </a:spcBef>
                      </a:pPr>
                      <a:r>
                        <a:rPr sz="1100" b="1" spc="-5" dirty="0">
                          <a:solidFill>
                            <a:srgbClr val="FFFFFF"/>
                          </a:solidFill>
                          <a:latin typeface="Corbel"/>
                          <a:cs typeface="Corbel"/>
                        </a:rPr>
                        <a:t>24/04/2016</a:t>
                      </a:r>
                      <a:endParaRPr sz="1100">
                        <a:latin typeface="Corbel"/>
                        <a:cs typeface="Corbel"/>
                      </a:endParaRPr>
                    </a:p>
                    <a:p>
                      <a:pPr marL="36830" marR="29209" algn="ctr">
                        <a:lnSpc>
                          <a:spcPct val="106700"/>
                        </a:lnSpc>
                        <a:spcBef>
                          <a:spcPts val="240"/>
                        </a:spcBef>
                      </a:pPr>
                      <a:r>
                        <a:rPr sz="900" b="1" spc="-5" dirty="0">
                          <a:solidFill>
                            <a:srgbClr val="FFFFFF"/>
                          </a:solidFill>
                          <a:latin typeface="Corbel"/>
                          <a:cs typeface="Corbel"/>
                        </a:rPr>
                        <a:t>(art. </a:t>
                      </a:r>
                      <a:r>
                        <a:rPr sz="900" b="1" dirty="0">
                          <a:solidFill>
                            <a:srgbClr val="FFFFFF"/>
                          </a:solidFill>
                          <a:latin typeface="Corbel"/>
                          <a:cs typeface="Corbel"/>
                        </a:rPr>
                        <a:t>2, </a:t>
                      </a:r>
                      <a:r>
                        <a:rPr sz="900" b="1" spc="-5" dirty="0">
                          <a:solidFill>
                            <a:srgbClr val="FFFFFF"/>
                          </a:solidFill>
                          <a:latin typeface="Corbel"/>
                          <a:cs typeface="Corbel"/>
                        </a:rPr>
                        <a:t>comma 1,</a:t>
                      </a:r>
                      <a:r>
                        <a:rPr sz="900" b="1" spc="-50" dirty="0">
                          <a:solidFill>
                            <a:srgbClr val="FFFFFF"/>
                          </a:solidFill>
                          <a:latin typeface="Corbel"/>
                          <a:cs typeface="Corbel"/>
                        </a:rPr>
                        <a:t> </a:t>
                      </a:r>
                      <a:r>
                        <a:rPr sz="900" b="1" spc="-10" dirty="0">
                          <a:solidFill>
                            <a:srgbClr val="FFFFFF"/>
                          </a:solidFill>
                          <a:latin typeface="Corbel"/>
                          <a:cs typeface="Corbel"/>
                        </a:rPr>
                        <a:t>lettera  </a:t>
                      </a:r>
                      <a:r>
                        <a:rPr sz="900" b="1" spc="-5" dirty="0">
                          <a:solidFill>
                            <a:srgbClr val="FFFFFF"/>
                          </a:solidFill>
                          <a:latin typeface="Corbel"/>
                          <a:cs typeface="Corbel"/>
                        </a:rPr>
                        <a:t>a), </a:t>
                      </a:r>
                      <a:r>
                        <a:rPr sz="900" b="1" dirty="0">
                          <a:solidFill>
                            <a:srgbClr val="FFFFFF"/>
                          </a:solidFill>
                          <a:latin typeface="Corbel"/>
                          <a:cs typeface="Corbel"/>
                        </a:rPr>
                        <a:t>del </a:t>
                      </a:r>
                      <a:r>
                        <a:rPr sz="900" b="1" spc="-10" dirty="0">
                          <a:solidFill>
                            <a:srgbClr val="FFFFFF"/>
                          </a:solidFill>
                          <a:latin typeface="Corbel"/>
                          <a:cs typeface="Corbel"/>
                        </a:rPr>
                        <a:t>D.M.</a:t>
                      </a:r>
                      <a:r>
                        <a:rPr sz="900" b="1" spc="-75" dirty="0">
                          <a:solidFill>
                            <a:srgbClr val="FFFFFF"/>
                          </a:solidFill>
                          <a:latin typeface="Corbel"/>
                          <a:cs typeface="Corbel"/>
                        </a:rPr>
                        <a:t> </a:t>
                      </a:r>
                      <a:r>
                        <a:rPr sz="900" b="1" spc="-10" dirty="0">
                          <a:solidFill>
                            <a:srgbClr val="FFFFFF"/>
                          </a:solidFill>
                          <a:latin typeface="Corbel"/>
                          <a:cs typeface="Corbel"/>
                        </a:rPr>
                        <a:t>19/03/2015)</a:t>
                      </a:r>
                      <a:endParaRPr sz="900">
                        <a:latin typeface="Corbel"/>
                        <a:cs typeface="Corbel"/>
                      </a:endParaRPr>
                    </a:p>
                  </a:txBody>
                  <a:tcPr marL="0" marR="0" marT="95726"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0A961"/>
                    </a:solidFill>
                  </a:tcPr>
                </a:tc>
                <a:tc gridSpan="2">
                  <a:txBody>
                    <a:bodyPr/>
                    <a:lstStyle/>
                    <a:p>
                      <a:pPr marR="3175">
                        <a:lnSpc>
                          <a:spcPts val="1370"/>
                        </a:lnSpc>
                      </a:pPr>
                      <a:r>
                        <a:rPr sz="900" spc="-5" dirty="0">
                          <a:solidFill>
                            <a:srgbClr val="404040"/>
                          </a:solidFill>
                          <a:latin typeface="Corbel"/>
                          <a:cs typeface="Corbel"/>
                        </a:rPr>
                        <a:t>Richiesta </a:t>
                      </a:r>
                      <a:r>
                        <a:rPr sz="900" dirty="0">
                          <a:solidFill>
                            <a:srgbClr val="404040"/>
                          </a:solidFill>
                          <a:latin typeface="Corbel"/>
                          <a:cs typeface="Corbel"/>
                        </a:rPr>
                        <a:t>al </a:t>
                      </a:r>
                      <a:r>
                        <a:rPr sz="900" spc="-5" dirty="0">
                          <a:solidFill>
                            <a:srgbClr val="404040"/>
                          </a:solidFill>
                          <a:latin typeface="Corbel"/>
                          <a:cs typeface="Corbel"/>
                        </a:rPr>
                        <a:t>competente comando provinciale </a:t>
                      </a:r>
                      <a:r>
                        <a:rPr sz="900" dirty="0">
                          <a:solidFill>
                            <a:srgbClr val="404040"/>
                          </a:solidFill>
                          <a:latin typeface="Corbel"/>
                          <a:cs typeface="Corbel"/>
                        </a:rPr>
                        <a:t>dei</a:t>
                      </a:r>
                      <a:r>
                        <a:rPr sz="900" spc="-195" dirty="0">
                          <a:solidFill>
                            <a:srgbClr val="404040"/>
                          </a:solidFill>
                          <a:latin typeface="Corbel"/>
                          <a:cs typeface="Corbel"/>
                        </a:rPr>
                        <a:t> </a:t>
                      </a:r>
                      <a:r>
                        <a:rPr sz="900" spc="-5" dirty="0">
                          <a:solidFill>
                            <a:srgbClr val="404040"/>
                          </a:solidFill>
                          <a:latin typeface="Corbel"/>
                          <a:cs typeface="Corbel"/>
                        </a:rPr>
                        <a:t>Vigili </a:t>
                      </a:r>
                      <a:r>
                        <a:rPr sz="900" dirty="0">
                          <a:solidFill>
                            <a:srgbClr val="404040"/>
                          </a:solidFill>
                          <a:latin typeface="Corbel"/>
                          <a:cs typeface="Corbel"/>
                        </a:rPr>
                        <a:t>del </a:t>
                      </a:r>
                      <a:r>
                        <a:rPr sz="900" spc="-5" dirty="0">
                          <a:solidFill>
                            <a:srgbClr val="404040"/>
                          </a:solidFill>
                          <a:latin typeface="Corbel"/>
                          <a:cs typeface="Corbel"/>
                        </a:rPr>
                        <a:t>Fuoco della valutazione </a:t>
                      </a:r>
                      <a:r>
                        <a:rPr sz="900" dirty="0">
                          <a:solidFill>
                            <a:srgbClr val="404040"/>
                          </a:solidFill>
                          <a:latin typeface="Corbel"/>
                          <a:cs typeface="Corbel"/>
                        </a:rPr>
                        <a:t>del </a:t>
                      </a:r>
                      <a:r>
                        <a:rPr sz="900" spc="-5" dirty="0">
                          <a:solidFill>
                            <a:srgbClr val="404040"/>
                          </a:solidFill>
                          <a:latin typeface="Corbel"/>
                          <a:cs typeface="Corbel"/>
                        </a:rPr>
                        <a:t>progetto </a:t>
                      </a:r>
                      <a:r>
                        <a:rPr sz="900" dirty="0">
                          <a:solidFill>
                            <a:srgbClr val="404040"/>
                          </a:solidFill>
                          <a:latin typeface="Corbel"/>
                          <a:cs typeface="Corbel"/>
                        </a:rPr>
                        <a:t>ai </a:t>
                      </a:r>
                      <a:r>
                        <a:rPr sz="900" spc="-5" dirty="0">
                          <a:solidFill>
                            <a:srgbClr val="404040"/>
                          </a:solidFill>
                          <a:latin typeface="Corbel"/>
                          <a:cs typeface="Corbel"/>
                        </a:rPr>
                        <a:t>sensi </a:t>
                      </a:r>
                      <a:r>
                        <a:rPr sz="900" spc="-10" dirty="0">
                          <a:solidFill>
                            <a:srgbClr val="404040"/>
                          </a:solidFill>
                          <a:latin typeface="Corbel"/>
                          <a:cs typeface="Corbel"/>
                        </a:rPr>
                        <a:t>dell’art. </a:t>
                      </a:r>
                      <a:r>
                        <a:rPr sz="900" dirty="0">
                          <a:solidFill>
                            <a:srgbClr val="404040"/>
                          </a:solidFill>
                          <a:latin typeface="Corbel"/>
                          <a:cs typeface="Corbel"/>
                        </a:rPr>
                        <a:t>3 del </a:t>
                      </a:r>
                      <a:r>
                        <a:rPr sz="900" spc="-30" dirty="0">
                          <a:solidFill>
                            <a:srgbClr val="404040"/>
                          </a:solidFill>
                          <a:latin typeface="Corbel"/>
                          <a:cs typeface="Corbel"/>
                        </a:rPr>
                        <a:t>D.P.R. </a:t>
                      </a:r>
                      <a:r>
                        <a:rPr sz="900" spc="-10" dirty="0">
                          <a:solidFill>
                            <a:srgbClr val="404040"/>
                          </a:solidFill>
                          <a:latin typeface="Corbel"/>
                          <a:cs typeface="Corbel"/>
                        </a:rPr>
                        <a:t>151/2011.</a:t>
                      </a:r>
                      <a:endParaRPr sz="900">
                        <a:latin typeface="Corbel"/>
                        <a:cs typeface="Corbel"/>
                      </a:endParaRPr>
                    </a:p>
                    <a:p>
                      <a:pPr marR="54610">
                        <a:lnSpc>
                          <a:spcPct val="100000"/>
                        </a:lnSpc>
                      </a:pPr>
                      <a:r>
                        <a:rPr sz="900" dirty="0">
                          <a:solidFill>
                            <a:srgbClr val="404040"/>
                          </a:solidFill>
                          <a:latin typeface="Corbel"/>
                          <a:cs typeface="Corbel"/>
                        </a:rPr>
                        <a:t>La </a:t>
                      </a:r>
                      <a:r>
                        <a:rPr sz="900" spc="-5" dirty="0">
                          <a:solidFill>
                            <a:srgbClr val="404040"/>
                          </a:solidFill>
                          <a:latin typeface="Corbel"/>
                          <a:cs typeface="Corbel"/>
                        </a:rPr>
                        <a:t>richiesta </a:t>
                      </a:r>
                      <a:r>
                        <a:rPr sz="900" dirty="0">
                          <a:solidFill>
                            <a:srgbClr val="404040"/>
                          </a:solidFill>
                          <a:latin typeface="Corbel"/>
                          <a:cs typeface="Corbel"/>
                        </a:rPr>
                        <a:t>deve </a:t>
                      </a:r>
                      <a:r>
                        <a:rPr sz="900" spc="-5" dirty="0">
                          <a:solidFill>
                            <a:srgbClr val="404040"/>
                          </a:solidFill>
                          <a:latin typeface="Corbel"/>
                          <a:cs typeface="Corbel"/>
                        </a:rPr>
                        <a:t>riportare </a:t>
                      </a:r>
                      <a:r>
                        <a:rPr sz="900" dirty="0">
                          <a:solidFill>
                            <a:srgbClr val="404040"/>
                          </a:solidFill>
                          <a:latin typeface="Corbel"/>
                          <a:cs typeface="Corbel"/>
                        </a:rPr>
                        <a:t>la </a:t>
                      </a:r>
                      <a:r>
                        <a:rPr sz="900" spc="-5" dirty="0">
                          <a:solidFill>
                            <a:srgbClr val="404040"/>
                          </a:solidFill>
                          <a:latin typeface="Corbel"/>
                          <a:cs typeface="Corbel"/>
                        </a:rPr>
                        <a:t>descrizione </a:t>
                      </a:r>
                      <a:r>
                        <a:rPr sz="900" dirty="0">
                          <a:solidFill>
                            <a:srgbClr val="404040"/>
                          </a:solidFill>
                          <a:latin typeface="Corbel"/>
                          <a:cs typeface="Corbel"/>
                        </a:rPr>
                        <a:t>di </a:t>
                      </a:r>
                      <a:r>
                        <a:rPr sz="900" spc="-5" dirty="0">
                          <a:solidFill>
                            <a:srgbClr val="404040"/>
                          </a:solidFill>
                          <a:latin typeface="Corbel"/>
                          <a:cs typeface="Corbel"/>
                        </a:rPr>
                        <a:t>tutti </a:t>
                      </a:r>
                      <a:r>
                        <a:rPr sz="900" dirty="0">
                          <a:solidFill>
                            <a:srgbClr val="404040"/>
                          </a:solidFill>
                          <a:latin typeface="Corbel"/>
                          <a:cs typeface="Corbel"/>
                        </a:rPr>
                        <a:t>i </a:t>
                      </a:r>
                      <a:r>
                        <a:rPr sz="900" spc="-5" dirty="0">
                          <a:solidFill>
                            <a:srgbClr val="404040"/>
                          </a:solidFill>
                          <a:latin typeface="Corbel"/>
                          <a:cs typeface="Corbel"/>
                        </a:rPr>
                        <a:t>singoli lotti </a:t>
                      </a:r>
                      <a:r>
                        <a:rPr sz="900" dirty="0">
                          <a:solidFill>
                            <a:srgbClr val="404040"/>
                          </a:solidFill>
                          <a:latin typeface="Corbel"/>
                          <a:cs typeface="Corbel"/>
                        </a:rPr>
                        <a:t>di </a:t>
                      </a:r>
                      <a:r>
                        <a:rPr sz="900" spc="-5" dirty="0">
                          <a:solidFill>
                            <a:srgbClr val="404040"/>
                          </a:solidFill>
                          <a:latin typeface="Corbel"/>
                          <a:cs typeface="Corbel"/>
                        </a:rPr>
                        <a:t>realizzazione dell’adeguamento, esplicitando, </a:t>
                      </a:r>
                      <a:r>
                        <a:rPr sz="900" dirty="0">
                          <a:solidFill>
                            <a:srgbClr val="404040"/>
                          </a:solidFill>
                          <a:latin typeface="Corbel"/>
                          <a:cs typeface="Corbel"/>
                        </a:rPr>
                        <a:t>per ciascuno di </a:t>
                      </a:r>
                      <a:r>
                        <a:rPr sz="900" spc="-5" dirty="0">
                          <a:solidFill>
                            <a:srgbClr val="404040"/>
                          </a:solidFill>
                          <a:latin typeface="Corbel"/>
                          <a:cs typeface="Corbel"/>
                        </a:rPr>
                        <a:t>essi, </a:t>
                      </a:r>
                      <a:r>
                        <a:rPr sz="900" dirty="0">
                          <a:solidFill>
                            <a:srgbClr val="404040"/>
                          </a:solidFill>
                          <a:latin typeface="Corbel"/>
                          <a:cs typeface="Corbel"/>
                        </a:rPr>
                        <a:t>la </a:t>
                      </a:r>
                      <a:r>
                        <a:rPr sz="900" spc="-5" dirty="0">
                          <a:solidFill>
                            <a:srgbClr val="404040"/>
                          </a:solidFill>
                          <a:latin typeface="Corbel"/>
                          <a:cs typeface="Corbel"/>
                        </a:rPr>
                        <a:t>relativa indipendenza rispetto  </a:t>
                      </a:r>
                      <a:r>
                        <a:rPr sz="900" dirty="0">
                          <a:solidFill>
                            <a:srgbClr val="404040"/>
                          </a:solidFill>
                          <a:latin typeface="Corbel"/>
                          <a:cs typeface="Corbel"/>
                        </a:rPr>
                        <a:t>al resto della </a:t>
                      </a:r>
                      <a:r>
                        <a:rPr sz="900" spc="-5" dirty="0">
                          <a:solidFill>
                            <a:srgbClr val="404040"/>
                          </a:solidFill>
                          <a:latin typeface="Corbel"/>
                          <a:cs typeface="Corbel"/>
                        </a:rPr>
                        <a:t>struttura </a:t>
                      </a:r>
                      <a:r>
                        <a:rPr sz="900" dirty="0">
                          <a:solidFill>
                            <a:srgbClr val="404040"/>
                          </a:solidFill>
                          <a:latin typeface="Corbel"/>
                          <a:cs typeface="Corbel"/>
                        </a:rPr>
                        <a:t>da adeguare, </a:t>
                      </a:r>
                      <a:r>
                        <a:rPr sz="900" spc="-10" dirty="0">
                          <a:solidFill>
                            <a:srgbClr val="404040"/>
                          </a:solidFill>
                          <a:latin typeface="Corbel"/>
                          <a:cs typeface="Corbel"/>
                        </a:rPr>
                        <a:t>l’autonomia </a:t>
                      </a:r>
                      <a:r>
                        <a:rPr sz="900" dirty="0">
                          <a:solidFill>
                            <a:srgbClr val="404040"/>
                          </a:solidFill>
                          <a:latin typeface="Corbel"/>
                          <a:cs typeface="Corbel"/>
                        </a:rPr>
                        <a:t>di </a:t>
                      </a:r>
                      <a:r>
                        <a:rPr sz="900" spc="-5" dirty="0">
                          <a:solidFill>
                            <a:srgbClr val="404040"/>
                          </a:solidFill>
                          <a:latin typeface="Corbel"/>
                          <a:cs typeface="Corbel"/>
                        </a:rPr>
                        <a:t>funzionamento </a:t>
                      </a:r>
                      <a:r>
                        <a:rPr sz="900" dirty="0">
                          <a:solidFill>
                            <a:srgbClr val="404040"/>
                          </a:solidFill>
                          <a:latin typeface="Corbel"/>
                          <a:cs typeface="Corbel"/>
                        </a:rPr>
                        <a:t>in termini di </a:t>
                      </a:r>
                      <a:r>
                        <a:rPr sz="900" spc="-5" dirty="0">
                          <a:solidFill>
                            <a:srgbClr val="404040"/>
                          </a:solidFill>
                          <a:latin typeface="Corbel"/>
                          <a:cs typeface="Corbel"/>
                        </a:rPr>
                        <a:t>vie </a:t>
                      </a:r>
                      <a:r>
                        <a:rPr sz="900" dirty="0">
                          <a:solidFill>
                            <a:srgbClr val="404040"/>
                          </a:solidFill>
                          <a:latin typeface="Corbel"/>
                          <a:cs typeface="Corbel"/>
                        </a:rPr>
                        <a:t>di </a:t>
                      </a:r>
                      <a:r>
                        <a:rPr sz="900" spc="-5" dirty="0">
                          <a:solidFill>
                            <a:srgbClr val="404040"/>
                          </a:solidFill>
                          <a:latin typeface="Corbel"/>
                          <a:cs typeface="Corbel"/>
                        </a:rPr>
                        <a:t>esodo, presidi </a:t>
                      </a:r>
                      <a:r>
                        <a:rPr sz="900" dirty="0">
                          <a:solidFill>
                            <a:srgbClr val="404040"/>
                          </a:solidFill>
                          <a:latin typeface="Corbel"/>
                          <a:cs typeface="Corbel"/>
                        </a:rPr>
                        <a:t>ed </a:t>
                      </a:r>
                      <a:r>
                        <a:rPr sz="900" spc="-5" dirty="0">
                          <a:solidFill>
                            <a:srgbClr val="404040"/>
                          </a:solidFill>
                          <a:latin typeface="Corbel"/>
                          <a:cs typeface="Corbel"/>
                        </a:rPr>
                        <a:t>impianti </a:t>
                      </a:r>
                      <a:r>
                        <a:rPr sz="900" dirty="0">
                          <a:solidFill>
                            <a:srgbClr val="404040"/>
                          </a:solidFill>
                          <a:latin typeface="Corbel"/>
                          <a:cs typeface="Corbel"/>
                        </a:rPr>
                        <a:t>antincendio e idonee </a:t>
                      </a:r>
                      <a:r>
                        <a:rPr sz="900" spc="-5" dirty="0">
                          <a:solidFill>
                            <a:srgbClr val="404040"/>
                          </a:solidFill>
                          <a:latin typeface="Corbel"/>
                          <a:cs typeface="Corbel"/>
                        </a:rPr>
                        <a:t>compartimentazioni </a:t>
                      </a:r>
                      <a:r>
                        <a:rPr sz="900" dirty="0">
                          <a:solidFill>
                            <a:srgbClr val="404040"/>
                          </a:solidFill>
                          <a:latin typeface="Corbel"/>
                          <a:cs typeface="Corbel"/>
                        </a:rPr>
                        <a:t>e  descrivendo, per </a:t>
                      </a:r>
                      <a:r>
                        <a:rPr sz="900" spc="-5" dirty="0">
                          <a:solidFill>
                            <a:srgbClr val="404040"/>
                          </a:solidFill>
                          <a:latin typeface="Corbel"/>
                          <a:cs typeface="Corbel"/>
                        </a:rPr>
                        <a:t>ogni lotto </a:t>
                      </a:r>
                      <a:r>
                        <a:rPr sz="900" dirty="0">
                          <a:solidFill>
                            <a:srgbClr val="404040"/>
                          </a:solidFill>
                          <a:latin typeface="Corbel"/>
                          <a:cs typeface="Corbel"/>
                        </a:rPr>
                        <a:t>di </a:t>
                      </a:r>
                      <a:r>
                        <a:rPr sz="900" spc="-5" dirty="0">
                          <a:solidFill>
                            <a:srgbClr val="404040"/>
                          </a:solidFill>
                          <a:latin typeface="Corbel"/>
                          <a:cs typeface="Corbel"/>
                        </a:rPr>
                        <a:t>realizzazione, </a:t>
                      </a:r>
                      <a:r>
                        <a:rPr sz="900" dirty="0">
                          <a:solidFill>
                            <a:srgbClr val="404040"/>
                          </a:solidFill>
                          <a:latin typeface="Corbel"/>
                          <a:cs typeface="Corbel"/>
                        </a:rPr>
                        <a:t>la </a:t>
                      </a:r>
                      <a:r>
                        <a:rPr sz="900" spc="-5" dirty="0">
                          <a:solidFill>
                            <a:srgbClr val="404040"/>
                          </a:solidFill>
                          <a:latin typeface="Corbel"/>
                          <a:cs typeface="Corbel"/>
                        </a:rPr>
                        <a:t>relativa ubicazione nonché </a:t>
                      </a:r>
                      <a:r>
                        <a:rPr sz="900" dirty="0">
                          <a:solidFill>
                            <a:srgbClr val="404040"/>
                          </a:solidFill>
                          <a:latin typeface="Corbel"/>
                          <a:cs typeface="Corbel"/>
                        </a:rPr>
                        <a:t>la </a:t>
                      </a:r>
                      <a:r>
                        <a:rPr sz="900" spc="-5" dirty="0">
                          <a:solidFill>
                            <a:srgbClr val="404040"/>
                          </a:solidFill>
                          <a:latin typeface="Corbel"/>
                          <a:cs typeface="Corbel"/>
                        </a:rPr>
                        <a:t>gestione </a:t>
                      </a:r>
                      <a:r>
                        <a:rPr sz="900" dirty="0">
                          <a:solidFill>
                            <a:srgbClr val="404040"/>
                          </a:solidFill>
                          <a:latin typeface="Corbel"/>
                          <a:cs typeface="Corbel"/>
                        </a:rPr>
                        <a:t>della </a:t>
                      </a:r>
                      <a:r>
                        <a:rPr sz="900" spc="-5" dirty="0">
                          <a:solidFill>
                            <a:srgbClr val="404040"/>
                          </a:solidFill>
                          <a:latin typeface="Corbel"/>
                          <a:cs typeface="Corbel"/>
                        </a:rPr>
                        <a:t>sicurezza </a:t>
                      </a:r>
                      <a:r>
                        <a:rPr sz="900" dirty="0">
                          <a:solidFill>
                            <a:srgbClr val="404040"/>
                          </a:solidFill>
                          <a:latin typeface="Corbel"/>
                          <a:cs typeface="Corbel"/>
                        </a:rPr>
                        <a:t>e delle </a:t>
                      </a:r>
                      <a:r>
                        <a:rPr sz="900" spc="-5" dirty="0">
                          <a:solidFill>
                            <a:srgbClr val="404040"/>
                          </a:solidFill>
                          <a:latin typeface="Corbel"/>
                          <a:cs typeface="Corbel"/>
                        </a:rPr>
                        <a:t>emergenze </a:t>
                      </a:r>
                      <a:r>
                        <a:rPr sz="900" dirty="0">
                          <a:solidFill>
                            <a:srgbClr val="404040"/>
                          </a:solidFill>
                          <a:latin typeface="Corbel"/>
                          <a:cs typeface="Corbel"/>
                        </a:rPr>
                        <a:t>e quanto altro afferente </a:t>
                      </a:r>
                      <a:r>
                        <a:rPr sz="900" spc="-5" dirty="0">
                          <a:solidFill>
                            <a:srgbClr val="404040"/>
                          </a:solidFill>
                          <a:latin typeface="Corbel"/>
                          <a:cs typeface="Corbel"/>
                        </a:rPr>
                        <a:t>alla sicurezza  antincendio..Attività classificate </a:t>
                      </a:r>
                      <a:r>
                        <a:rPr sz="900" dirty="0">
                          <a:solidFill>
                            <a:srgbClr val="404040"/>
                          </a:solidFill>
                          <a:latin typeface="Corbel"/>
                          <a:cs typeface="Corbel"/>
                        </a:rPr>
                        <a:t>nelle </a:t>
                      </a:r>
                      <a:r>
                        <a:rPr sz="900" spc="-5" dirty="0">
                          <a:solidFill>
                            <a:srgbClr val="404040"/>
                          </a:solidFill>
                          <a:latin typeface="Corbel"/>
                          <a:cs typeface="Corbel"/>
                        </a:rPr>
                        <a:t>categorie </a:t>
                      </a:r>
                      <a:r>
                        <a:rPr sz="900" dirty="0">
                          <a:solidFill>
                            <a:srgbClr val="404040"/>
                          </a:solidFill>
                          <a:latin typeface="Corbel"/>
                          <a:cs typeface="Corbel"/>
                        </a:rPr>
                        <a:t>B e C ai </a:t>
                      </a:r>
                      <a:r>
                        <a:rPr sz="900" spc="-5" dirty="0">
                          <a:solidFill>
                            <a:srgbClr val="404040"/>
                          </a:solidFill>
                          <a:latin typeface="Corbel"/>
                          <a:cs typeface="Corbel"/>
                        </a:rPr>
                        <a:t>sensi </a:t>
                      </a:r>
                      <a:r>
                        <a:rPr sz="900" dirty="0">
                          <a:solidFill>
                            <a:srgbClr val="404040"/>
                          </a:solidFill>
                          <a:latin typeface="Corbel"/>
                          <a:cs typeface="Corbel"/>
                        </a:rPr>
                        <a:t>del </a:t>
                      </a:r>
                      <a:r>
                        <a:rPr sz="900" spc="-35" dirty="0">
                          <a:solidFill>
                            <a:srgbClr val="404040"/>
                          </a:solidFill>
                          <a:latin typeface="Corbel"/>
                          <a:cs typeface="Corbel"/>
                        </a:rPr>
                        <a:t>D.P.R.</a:t>
                      </a:r>
                      <a:r>
                        <a:rPr sz="900" spc="-125" dirty="0">
                          <a:solidFill>
                            <a:srgbClr val="404040"/>
                          </a:solidFill>
                          <a:latin typeface="Corbel"/>
                          <a:cs typeface="Corbel"/>
                        </a:rPr>
                        <a:t> </a:t>
                      </a:r>
                      <a:r>
                        <a:rPr sz="900" spc="-10" dirty="0">
                          <a:solidFill>
                            <a:srgbClr val="404040"/>
                          </a:solidFill>
                          <a:latin typeface="Corbel"/>
                          <a:cs typeface="Corbel"/>
                        </a:rPr>
                        <a:t>151/2011.</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1D2"/>
                    </a:solidFill>
                  </a:tcPr>
                </a:tc>
                <a:tc hMerge="1">
                  <a:txBody>
                    <a:bodyPr/>
                    <a:lstStyle/>
                    <a:p>
                      <a:endParaRPr/>
                    </a:p>
                  </a:txBody>
                  <a:tcPr marL="0" marR="0" marT="0" marB="0"/>
                </a:tc>
                <a:extLst>
                  <a:ext uri="{0D108BD9-81ED-4DB2-BD59-A6C34878D82A}">
                    <a16:rowId xmlns:a16="http://schemas.microsoft.com/office/drawing/2014/main" val="10001"/>
                  </a:ext>
                </a:extLst>
              </a:tr>
              <a:tr h="2032597">
                <a:tc>
                  <a:txBody>
                    <a:bodyPr/>
                    <a:lstStyle/>
                    <a:p>
                      <a:pPr algn="ctr">
                        <a:lnSpc>
                          <a:spcPts val="1630"/>
                        </a:lnSpc>
                      </a:pPr>
                      <a:r>
                        <a:rPr sz="1100" b="1" spc="-5" dirty="0">
                          <a:solidFill>
                            <a:srgbClr val="FFFFFF"/>
                          </a:solidFill>
                          <a:latin typeface="Corbel"/>
                          <a:cs typeface="Corbel"/>
                        </a:rPr>
                        <a:t>24/04/2016</a:t>
                      </a:r>
                      <a:endParaRPr sz="1100">
                        <a:latin typeface="Corbel"/>
                        <a:cs typeface="Corbel"/>
                      </a:endParaRPr>
                    </a:p>
                    <a:p>
                      <a:pPr algn="ctr">
                        <a:lnSpc>
                          <a:spcPct val="100000"/>
                        </a:lnSpc>
                        <a:spcBef>
                          <a:spcPts val="330"/>
                        </a:spcBef>
                      </a:pPr>
                      <a:r>
                        <a:rPr sz="900" b="1" spc="-5" dirty="0">
                          <a:solidFill>
                            <a:srgbClr val="FFFFFF"/>
                          </a:solidFill>
                          <a:latin typeface="Corbel"/>
                          <a:cs typeface="Corbel"/>
                        </a:rPr>
                        <a:t>(art. </a:t>
                      </a:r>
                      <a:r>
                        <a:rPr sz="900" b="1" dirty="0">
                          <a:solidFill>
                            <a:srgbClr val="FFFFFF"/>
                          </a:solidFill>
                          <a:latin typeface="Corbel"/>
                          <a:cs typeface="Corbel"/>
                        </a:rPr>
                        <a:t>2, </a:t>
                      </a:r>
                      <a:r>
                        <a:rPr sz="900" b="1" spc="-5" dirty="0">
                          <a:solidFill>
                            <a:srgbClr val="FFFFFF"/>
                          </a:solidFill>
                          <a:latin typeface="Corbel"/>
                          <a:cs typeface="Corbel"/>
                        </a:rPr>
                        <a:t>comma 1, lett.</a:t>
                      </a:r>
                      <a:r>
                        <a:rPr sz="900" b="1" spc="-75" dirty="0">
                          <a:solidFill>
                            <a:srgbClr val="FFFFFF"/>
                          </a:solidFill>
                          <a:latin typeface="Corbel"/>
                          <a:cs typeface="Corbel"/>
                        </a:rPr>
                        <a:t> </a:t>
                      </a:r>
                      <a:r>
                        <a:rPr sz="900" b="1" spc="-10" dirty="0">
                          <a:solidFill>
                            <a:srgbClr val="FFFFFF"/>
                          </a:solidFill>
                          <a:latin typeface="Corbel"/>
                          <a:cs typeface="Corbel"/>
                        </a:rPr>
                        <a:t>b),</a:t>
                      </a:r>
                      <a:endParaRPr sz="900">
                        <a:latin typeface="Corbel"/>
                        <a:cs typeface="Corbel"/>
                      </a:endParaRPr>
                    </a:p>
                    <a:p>
                      <a:pPr algn="ctr">
                        <a:lnSpc>
                          <a:spcPct val="100000"/>
                        </a:lnSpc>
                        <a:spcBef>
                          <a:spcPts val="95"/>
                        </a:spcBef>
                      </a:pPr>
                      <a:r>
                        <a:rPr sz="900" b="1" spc="-5" dirty="0">
                          <a:solidFill>
                            <a:srgbClr val="FFFFFF"/>
                          </a:solidFill>
                          <a:latin typeface="Corbel"/>
                          <a:cs typeface="Corbel"/>
                        </a:rPr>
                        <a:t>del </a:t>
                      </a:r>
                      <a:r>
                        <a:rPr sz="900" b="1" spc="-10" dirty="0">
                          <a:solidFill>
                            <a:srgbClr val="FFFFFF"/>
                          </a:solidFill>
                          <a:latin typeface="Corbel"/>
                          <a:cs typeface="Corbel"/>
                        </a:rPr>
                        <a:t>D.M.</a:t>
                      </a:r>
                      <a:r>
                        <a:rPr sz="900" b="1" spc="-30" dirty="0">
                          <a:solidFill>
                            <a:srgbClr val="FFFFFF"/>
                          </a:solidFill>
                          <a:latin typeface="Corbel"/>
                          <a:cs typeface="Corbel"/>
                        </a:rPr>
                        <a:t> </a:t>
                      </a:r>
                      <a:r>
                        <a:rPr sz="900" b="1" spc="-10" dirty="0">
                          <a:solidFill>
                            <a:srgbClr val="FFFFFF"/>
                          </a:solidFill>
                          <a:latin typeface="Corbel"/>
                          <a:cs typeface="Corbel"/>
                        </a:rPr>
                        <a:t>19/03/2015)</a:t>
                      </a:r>
                      <a:endParaRPr sz="90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30A961"/>
                    </a:solidFill>
                  </a:tcPr>
                </a:tc>
                <a:tc>
                  <a:txBody>
                    <a:bodyPr/>
                    <a:lstStyle/>
                    <a:p>
                      <a:pPr marL="47625">
                        <a:lnSpc>
                          <a:spcPts val="1400"/>
                        </a:lnSpc>
                      </a:pPr>
                      <a:r>
                        <a:rPr sz="900" spc="-5" dirty="0">
                          <a:solidFill>
                            <a:srgbClr val="404040"/>
                          </a:solidFill>
                          <a:latin typeface="Corbel"/>
                          <a:cs typeface="Corbel"/>
                        </a:rPr>
                        <a:t>Presentazione </a:t>
                      </a:r>
                      <a:r>
                        <a:rPr sz="900" dirty="0">
                          <a:solidFill>
                            <a:srgbClr val="404040"/>
                          </a:solidFill>
                          <a:latin typeface="Corbel"/>
                          <a:cs typeface="Corbel"/>
                        </a:rPr>
                        <a:t>della </a:t>
                      </a:r>
                      <a:r>
                        <a:rPr sz="900" spc="-5" dirty="0">
                          <a:solidFill>
                            <a:srgbClr val="404040"/>
                          </a:solidFill>
                          <a:latin typeface="Corbel"/>
                          <a:cs typeface="Corbel"/>
                        </a:rPr>
                        <a:t>Segnalazione certificata </a:t>
                      </a:r>
                      <a:r>
                        <a:rPr sz="900" dirty="0">
                          <a:solidFill>
                            <a:srgbClr val="404040"/>
                          </a:solidFill>
                          <a:latin typeface="Corbel"/>
                          <a:cs typeface="Corbel"/>
                        </a:rPr>
                        <a:t>di </a:t>
                      </a:r>
                      <a:r>
                        <a:rPr sz="900" spc="-5" dirty="0">
                          <a:solidFill>
                            <a:srgbClr val="404040"/>
                          </a:solidFill>
                          <a:latin typeface="Corbel"/>
                          <a:cs typeface="Corbel"/>
                        </a:rPr>
                        <a:t>inizio</a:t>
                      </a:r>
                      <a:r>
                        <a:rPr sz="900" spc="-55" dirty="0">
                          <a:solidFill>
                            <a:srgbClr val="404040"/>
                          </a:solidFill>
                          <a:latin typeface="Corbel"/>
                          <a:cs typeface="Corbel"/>
                        </a:rPr>
                        <a:t> </a:t>
                      </a:r>
                      <a:r>
                        <a:rPr sz="900" dirty="0">
                          <a:solidFill>
                            <a:srgbClr val="404040"/>
                          </a:solidFill>
                          <a:latin typeface="Corbel"/>
                          <a:cs typeface="Corbel"/>
                        </a:rPr>
                        <a:t>attività</a:t>
                      </a:r>
                      <a:endParaRPr sz="900" dirty="0">
                        <a:latin typeface="Corbel"/>
                        <a:cs typeface="Corbel"/>
                      </a:endParaRPr>
                    </a:p>
                    <a:p>
                      <a:pPr marL="47625" marR="219075">
                        <a:lnSpc>
                          <a:spcPct val="106700"/>
                        </a:lnSpc>
                        <a:spcBef>
                          <a:spcPts val="10"/>
                        </a:spcBef>
                      </a:pPr>
                      <a:r>
                        <a:rPr sz="900" spc="-5" dirty="0">
                          <a:solidFill>
                            <a:srgbClr val="404040"/>
                          </a:solidFill>
                          <a:latin typeface="Corbel"/>
                          <a:cs typeface="Corbel"/>
                        </a:rPr>
                        <a:t>(SCIA) </a:t>
                      </a:r>
                      <a:r>
                        <a:rPr sz="900" dirty="0">
                          <a:solidFill>
                            <a:srgbClr val="404040"/>
                          </a:solidFill>
                          <a:latin typeface="Corbel"/>
                          <a:cs typeface="Corbel"/>
                        </a:rPr>
                        <a:t>ai </a:t>
                      </a:r>
                      <a:r>
                        <a:rPr sz="900" spc="-5" dirty="0">
                          <a:solidFill>
                            <a:srgbClr val="404040"/>
                          </a:solidFill>
                          <a:latin typeface="Corbel"/>
                          <a:cs typeface="Corbel"/>
                        </a:rPr>
                        <a:t>sensi dell’art. </a:t>
                      </a:r>
                      <a:r>
                        <a:rPr sz="900" dirty="0">
                          <a:solidFill>
                            <a:srgbClr val="404040"/>
                          </a:solidFill>
                          <a:latin typeface="Corbel"/>
                          <a:cs typeface="Corbel"/>
                        </a:rPr>
                        <a:t>4 del </a:t>
                      </a:r>
                      <a:r>
                        <a:rPr sz="900" spc="-35" dirty="0">
                          <a:solidFill>
                            <a:srgbClr val="404040"/>
                          </a:solidFill>
                          <a:latin typeface="Corbel"/>
                          <a:cs typeface="Corbel"/>
                        </a:rPr>
                        <a:t>D.P.R. </a:t>
                      </a:r>
                      <a:r>
                        <a:rPr sz="900" spc="-10" dirty="0">
                          <a:solidFill>
                            <a:srgbClr val="404040"/>
                          </a:solidFill>
                          <a:latin typeface="Corbel"/>
                          <a:cs typeface="Corbel"/>
                        </a:rPr>
                        <a:t>151/2011, </a:t>
                      </a:r>
                      <a:r>
                        <a:rPr sz="900" dirty="0">
                          <a:solidFill>
                            <a:srgbClr val="404040"/>
                          </a:solidFill>
                          <a:latin typeface="Corbel"/>
                          <a:cs typeface="Corbel"/>
                        </a:rPr>
                        <a:t>attestante il </a:t>
                      </a:r>
                      <a:r>
                        <a:rPr sz="900" spc="-5" dirty="0">
                          <a:solidFill>
                            <a:srgbClr val="404040"/>
                          </a:solidFill>
                          <a:latin typeface="Corbel"/>
                          <a:cs typeface="Corbel"/>
                        </a:rPr>
                        <a:t>rispetto  </a:t>
                      </a:r>
                      <a:r>
                        <a:rPr sz="900" dirty="0">
                          <a:solidFill>
                            <a:srgbClr val="404040"/>
                          </a:solidFill>
                          <a:latin typeface="Corbel"/>
                          <a:cs typeface="Corbel"/>
                        </a:rPr>
                        <a:t>dei </a:t>
                      </a:r>
                      <a:r>
                        <a:rPr sz="900" spc="-5" dirty="0">
                          <a:solidFill>
                            <a:srgbClr val="404040"/>
                          </a:solidFill>
                          <a:latin typeface="Corbel"/>
                          <a:cs typeface="Corbel"/>
                        </a:rPr>
                        <a:t>seguenti</a:t>
                      </a:r>
                      <a:r>
                        <a:rPr sz="900" spc="-25" dirty="0">
                          <a:solidFill>
                            <a:srgbClr val="404040"/>
                          </a:solidFill>
                          <a:latin typeface="Corbel"/>
                          <a:cs typeface="Corbel"/>
                        </a:rPr>
                        <a:t> </a:t>
                      </a:r>
                      <a:r>
                        <a:rPr sz="900" spc="-5" dirty="0">
                          <a:solidFill>
                            <a:srgbClr val="404040"/>
                          </a:solidFill>
                          <a:latin typeface="Corbel"/>
                          <a:cs typeface="Corbel"/>
                        </a:rPr>
                        <a:t>requisiti:</a:t>
                      </a:r>
                      <a:endParaRPr sz="900" dirty="0">
                        <a:latin typeface="Corbel"/>
                        <a:cs typeface="Corbel"/>
                      </a:endParaRPr>
                    </a:p>
                    <a:p>
                      <a:pPr marR="139065" algn="just">
                        <a:lnSpc>
                          <a:spcPts val="2760"/>
                        </a:lnSpc>
                      </a:pPr>
                      <a:r>
                        <a:rPr sz="1050" spc="-5" dirty="0">
                          <a:solidFill>
                            <a:srgbClr val="FF0000"/>
                          </a:solidFill>
                          <a:latin typeface="Corbel"/>
                          <a:cs typeface="Corbel"/>
                        </a:rPr>
                        <a:t>STESSI</a:t>
                      </a:r>
                      <a:r>
                        <a:rPr lang="it-IT" sz="1050" spc="-5" dirty="0">
                          <a:solidFill>
                            <a:srgbClr val="FF0000"/>
                          </a:solidFill>
                          <a:latin typeface="Corbel"/>
                          <a:cs typeface="Corbel"/>
                        </a:rPr>
                        <a:t> </a:t>
                      </a:r>
                      <a:r>
                        <a:rPr sz="1050" spc="-5" dirty="0">
                          <a:solidFill>
                            <a:srgbClr val="FF0000"/>
                          </a:solidFill>
                          <a:latin typeface="Corbel"/>
                          <a:cs typeface="Corbel"/>
                        </a:rPr>
                        <a:t>ADE</a:t>
                      </a:r>
                      <a:r>
                        <a:rPr sz="1050" spc="-15" dirty="0">
                          <a:solidFill>
                            <a:srgbClr val="FF0000"/>
                          </a:solidFill>
                          <a:latin typeface="Corbel"/>
                          <a:cs typeface="Corbel"/>
                        </a:rPr>
                        <a:t>M</a:t>
                      </a:r>
                      <a:r>
                        <a:rPr sz="1050" spc="-5" dirty="0">
                          <a:solidFill>
                            <a:srgbClr val="FF0000"/>
                          </a:solidFill>
                          <a:latin typeface="Corbel"/>
                          <a:cs typeface="Corbel"/>
                        </a:rPr>
                        <a:t>PIM</a:t>
                      </a:r>
                      <a:r>
                        <a:rPr sz="1050" spc="-15" dirty="0">
                          <a:solidFill>
                            <a:srgbClr val="FF0000"/>
                          </a:solidFill>
                          <a:latin typeface="Corbel"/>
                          <a:cs typeface="Corbel"/>
                        </a:rPr>
                        <a:t>E</a:t>
                      </a:r>
                      <a:r>
                        <a:rPr sz="1050" spc="-5" dirty="0">
                          <a:solidFill>
                            <a:srgbClr val="FF0000"/>
                          </a:solidFill>
                          <a:latin typeface="Corbel"/>
                          <a:cs typeface="Corbel"/>
                        </a:rPr>
                        <a:t>NTI  </a:t>
                      </a:r>
                      <a:r>
                        <a:rPr sz="1050" spc="-10" dirty="0">
                          <a:solidFill>
                            <a:srgbClr val="FF0000"/>
                          </a:solidFill>
                          <a:latin typeface="Corbel"/>
                          <a:cs typeface="Corbel"/>
                        </a:rPr>
                        <a:t>PREVISTI PER  </a:t>
                      </a:r>
                      <a:r>
                        <a:rPr sz="1050" b="1" spc="-45" dirty="0">
                          <a:solidFill>
                            <a:srgbClr val="FF0000"/>
                          </a:solidFill>
                          <a:latin typeface="Corbel"/>
                          <a:cs typeface="Corbel"/>
                        </a:rPr>
                        <a:t>L’OPZIONE</a:t>
                      </a:r>
                      <a:r>
                        <a:rPr sz="1050" b="1" spc="-114" dirty="0">
                          <a:solidFill>
                            <a:srgbClr val="FF0000"/>
                          </a:solidFill>
                          <a:latin typeface="Corbel"/>
                          <a:cs typeface="Corbel"/>
                        </a:rPr>
                        <a:t> </a:t>
                      </a:r>
                      <a:r>
                        <a:rPr sz="1050" b="1" spc="-5" dirty="0">
                          <a:solidFill>
                            <a:srgbClr val="FF0000"/>
                          </a:solidFill>
                          <a:latin typeface="Corbel"/>
                          <a:cs typeface="Corbel"/>
                        </a:rPr>
                        <a:t>A</a:t>
                      </a:r>
                      <a:endParaRPr sz="1050" dirty="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solidFill>
                      <a:srgbClr val="E8F0EA"/>
                    </a:solidFill>
                  </a:tcPr>
                </a:tc>
                <a:tc>
                  <a:txBody>
                    <a:bodyPr/>
                    <a:lstStyle/>
                    <a:p>
                      <a:pPr marL="46355" marR="3175" algn="just">
                        <a:lnSpc>
                          <a:spcPts val="1400"/>
                        </a:lnSpc>
                      </a:pPr>
                      <a:r>
                        <a:rPr sz="900" spc="-5" dirty="0">
                          <a:solidFill>
                            <a:srgbClr val="404040"/>
                          </a:solidFill>
                          <a:latin typeface="Corbel"/>
                          <a:cs typeface="Corbel"/>
                        </a:rPr>
                        <a:t>La </a:t>
                      </a:r>
                      <a:r>
                        <a:rPr sz="900" dirty="0">
                          <a:solidFill>
                            <a:srgbClr val="404040"/>
                          </a:solidFill>
                          <a:latin typeface="Corbel"/>
                          <a:cs typeface="Corbel"/>
                        </a:rPr>
                        <a:t>SCIA </a:t>
                      </a:r>
                      <a:r>
                        <a:rPr sz="900" spc="-5" dirty="0">
                          <a:solidFill>
                            <a:srgbClr val="404040"/>
                          </a:solidFill>
                          <a:latin typeface="Corbel"/>
                          <a:cs typeface="Corbel"/>
                        </a:rPr>
                        <a:t>deve altresì attestare la predisposizione </a:t>
                      </a:r>
                      <a:r>
                        <a:rPr sz="900" dirty="0">
                          <a:solidFill>
                            <a:srgbClr val="404040"/>
                          </a:solidFill>
                          <a:latin typeface="Corbel"/>
                          <a:cs typeface="Corbel"/>
                        </a:rPr>
                        <a:t>e </a:t>
                      </a:r>
                      <a:r>
                        <a:rPr sz="900" spc="-10" dirty="0">
                          <a:solidFill>
                            <a:srgbClr val="404040"/>
                          </a:solidFill>
                          <a:latin typeface="Corbel"/>
                          <a:cs typeface="Corbel"/>
                        </a:rPr>
                        <a:t>l’adozione </a:t>
                      </a:r>
                      <a:r>
                        <a:rPr sz="900" dirty="0">
                          <a:solidFill>
                            <a:srgbClr val="404040"/>
                          </a:solidFill>
                          <a:latin typeface="Corbel"/>
                          <a:cs typeface="Corbel"/>
                        </a:rPr>
                        <a:t>di un </a:t>
                      </a:r>
                      <a:r>
                        <a:rPr sz="900" spc="-5" dirty="0">
                          <a:solidFill>
                            <a:srgbClr val="404040"/>
                          </a:solidFill>
                          <a:latin typeface="Corbel"/>
                          <a:cs typeface="Corbel"/>
                        </a:rPr>
                        <a:t>apposito sistema</a:t>
                      </a:r>
                      <a:r>
                        <a:rPr sz="900" spc="150" dirty="0">
                          <a:solidFill>
                            <a:srgbClr val="404040"/>
                          </a:solidFill>
                          <a:latin typeface="Corbel"/>
                          <a:cs typeface="Corbel"/>
                        </a:rPr>
                        <a:t> </a:t>
                      </a:r>
                      <a:r>
                        <a:rPr sz="900" spc="5" dirty="0">
                          <a:solidFill>
                            <a:srgbClr val="404040"/>
                          </a:solidFill>
                          <a:latin typeface="Corbel"/>
                          <a:cs typeface="Corbel"/>
                        </a:rPr>
                        <a:t>di</a:t>
                      </a:r>
                      <a:endParaRPr sz="900" dirty="0">
                        <a:latin typeface="Corbel"/>
                        <a:cs typeface="Corbel"/>
                      </a:endParaRPr>
                    </a:p>
                    <a:p>
                      <a:pPr marL="46355" marR="182245" algn="just">
                        <a:lnSpc>
                          <a:spcPct val="107200"/>
                        </a:lnSpc>
                        <a:spcBef>
                          <a:spcPts val="5"/>
                        </a:spcBef>
                      </a:pPr>
                      <a:r>
                        <a:rPr sz="900" spc="-5" dirty="0">
                          <a:solidFill>
                            <a:srgbClr val="404040"/>
                          </a:solidFill>
                          <a:latin typeface="Corbel"/>
                          <a:cs typeface="Corbel"/>
                        </a:rPr>
                        <a:t>gestione </a:t>
                      </a:r>
                      <a:r>
                        <a:rPr sz="900" dirty="0">
                          <a:solidFill>
                            <a:srgbClr val="404040"/>
                          </a:solidFill>
                          <a:latin typeface="Corbel"/>
                          <a:cs typeface="Corbel"/>
                        </a:rPr>
                        <a:t>della </a:t>
                      </a:r>
                      <a:r>
                        <a:rPr sz="900" spc="-5" dirty="0">
                          <a:solidFill>
                            <a:srgbClr val="404040"/>
                          </a:solidFill>
                          <a:latin typeface="Corbel"/>
                          <a:cs typeface="Corbel"/>
                        </a:rPr>
                        <a:t>sicurezza finalizzato all’adeguamento antincendio, conforme </a:t>
                      </a:r>
                      <a:r>
                        <a:rPr sz="900" dirty="0">
                          <a:solidFill>
                            <a:srgbClr val="404040"/>
                          </a:solidFill>
                          <a:latin typeface="Corbel"/>
                          <a:cs typeface="Corbel"/>
                        </a:rPr>
                        <a:t>a </a:t>
                      </a:r>
                      <a:r>
                        <a:rPr sz="900" spc="-5" dirty="0">
                          <a:solidFill>
                            <a:srgbClr val="404040"/>
                          </a:solidFill>
                          <a:latin typeface="Corbel"/>
                          <a:cs typeface="Corbel"/>
                        </a:rPr>
                        <a:t>quanto  stabilito </a:t>
                      </a:r>
                      <a:r>
                        <a:rPr sz="900" dirty="0">
                          <a:solidFill>
                            <a:srgbClr val="404040"/>
                          </a:solidFill>
                          <a:latin typeface="Corbel"/>
                          <a:cs typeface="Corbel"/>
                        </a:rPr>
                        <a:t>dal </a:t>
                      </a:r>
                      <a:r>
                        <a:rPr sz="900" spc="-5" dirty="0">
                          <a:solidFill>
                            <a:srgbClr val="404040"/>
                          </a:solidFill>
                          <a:latin typeface="Corbel"/>
                          <a:cs typeface="Corbel"/>
                        </a:rPr>
                        <a:t>nuovo </a:t>
                      </a:r>
                      <a:r>
                        <a:rPr sz="900" spc="-10" dirty="0">
                          <a:solidFill>
                            <a:srgbClr val="404040"/>
                          </a:solidFill>
                          <a:latin typeface="Corbel"/>
                          <a:cs typeface="Corbel"/>
                        </a:rPr>
                        <a:t>Titolo </a:t>
                      </a:r>
                      <a:r>
                        <a:rPr sz="900" dirty="0">
                          <a:solidFill>
                            <a:srgbClr val="404040"/>
                          </a:solidFill>
                          <a:latin typeface="Corbel"/>
                          <a:cs typeface="Corbel"/>
                        </a:rPr>
                        <a:t>V del </a:t>
                      </a:r>
                      <a:r>
                        <a:rPr sz="900" spc="-10" dirty="0">
                          <a:solidFill>
                            <a:srgbClr val="404040"/>
                          </a:solidFill>
                          <a:latin typeface="Corbel"/>
                          <a:cs typeface="Corbel"/>
                        </a:rPr>
                        <a:t>D.M. </a:t>
                      </a:r>
                      <a:r>
                        <a:rPr sz="900" spc="-15" dirty="0">
                          <a:solidFill>
                            <a:srgbClr val="404040"/>
                          </a:solidFill>
                          <a:latin typeface="Corbel"/>
                          <a:cs typeface="Corbel"/>
                        </a:rPr>
                        <a:t>18/09/2002 </a:t>
                      </a:r>
                      <a:r>
                        <a:rPr sz="900" spc="-5" dirty="0">
                          <a:solidFill>
                            <a:srgbClr val="404040"/>
                          </a:solidFill>
                          <a:latin typeface="Corbel"/>
                          <a:cs typeface="Corbel"/>
                        </a:rPr>
                        <a:t>come introdotto </a:t>
                      </a:r>
                      <a:r>
                        <a:rPr sz="900" dirty="0">
                          <a:solidFill>
                            <a:srgbClr val="404040"/>
                          </a:solidFill>
                          <a:latin typeface="Corbel"/>
                          <a:cs typeface="Corbel"/>
                        </a:rPr>
                        <a:t>dal </a:t>
                      </a:r>
                      <a:r>
                        <a:rPr sz="900" spc="-10" dirty="0">
                          <a:solidFill>
                            <a:srgbClr val="404040"/>
                          </a:solidFill>
                          <a:latin typeface="Corbel"/>
                          <a:cs typeface="Corbel"/>
                        </a:rPr>
                        <a:t>D.M. 19/03/2015,  </a:t>
                      </a:r>
                      <a:r>
                        <a:rPr sz="900" spc="-5" dirty="0">
                          <a:solidFill>
                            <a:srgbClr val="404040"/>
                          </a:solidFill>
                          <a:latin typeface="Corbel"/>
                          <a:cs typeface="Corbel"/>
                        </a:rPr>
                        <a:t>relativamente alle misure </a:t>
                      </a:r>
                      <a:r>
                        <a:rPr sz="900" dirty="0">
                          <a:solidFill>
                            <a:srgbClr val="404040"/>
                          </a:solidFill>
                          <a:latin typeface="Corbel"/>
                          <a:cs typeface="Corbel"/>
                        </a:rPr>
                        <a:t>di </a:t>
                      </a:r>
                      <a:r>
                        <a:rPr sz="900" spc="-5" dirty="0">
                          <a:solidFill>
                            <a:srgbClr val="404040"/>
                          </a:solidFill>
                          <a:latin typeface="Corbel"/>
                          <a:cs typeface="Corbel"/>
                        </a:rPr>
                        <a:t>prevenzione necessarie </a:t>
                      </a:r>
                      <a:r>
                        <a:rPr sz="900" dirty="0">
                          <a:solidFill>
                            <a:srgbClr val="404040"/>
                          </a:solidFill>
                          <a:latin typeface="Corbel"/>
                          <a:cs typeface="Corbel"/>
                        </a:rPr>
                        <a:t>per </a:t>
                      </a:r>
                      <a:r>
                        <a:rPr sz="900" spc="-5" dirty="0">
                          <a:solidFill>
                            <a:srgbClr val="404040"/>
                          </a:solidFill>
                          <a:latin typeface="Corbel"/>
                          <a:cs typeface="Corbel"/>
                        </a:rPr>
                        <a:t>ciascuna specifica</a:t>
                      </a:r>
                      <a:r>
                        <a:rPr sz="900" spc="35" dirty="0">
                          <a:solidFill>
                            <a:srgbClr val="404040"/>
                          </a:solidFill>
                          <a:latin typeface="Corbel"/>
                          <a:cs typeface="Corbel"/>
                        </a:rPr>
                        <a:t> </a:t>
                      </a:r>
                      <a:r>
                        <a:rPr sz="900" dirty="0">
                          <a:solidFill>
                            <a:srgbClr val="404040"/>
                          </a:solidFill>
                          <a:latin typeface="Corbel"/>
                          <a:cs typeface="Corbel"/>
                        </a:rPr>
                        <a:t>fase.</a:t>
                      </a:r>
                      <a:endParaRPr sz="900" dirty="0">
                        <a:latin typeface="Corbel"/>
                        <a:cs typeface="Corbel"/>
                      </a:endParaRPr>
                    </a:p>
                    <a:p>
                      <a:pPr marL="46355" marR="182245" algn="just">
                        <a:lnSpc>
                          <a:spcPct val="106700"/>
                        </a:lnSpc>
                        <a:spcBef>
                          <a:spcPts val="200"/>
                        </a:spcBef>
                      </a:pPr>
                      <a:r>
                        <a:rPr sz="900" spc="-20" dirty="0">
                          <a:solidFill>
                            <a:srgbClr val="404040"/>
                          </a:solidFill>
                          <a:latin typeface="Corbel"/>
                          <a:cs typeface="Corbel"/>
                        </a:rPr>
                        <a:t>Per </a:t>
                      </a:r>
                      <a:r>
                        <a:rPr sz="900" spc="-5" dirty="0">
                          <a:solidFill>
                            <a:srgbClr val="404040"/>
                          </a:solidFill>
                          <a:latin typeface="Corbel"/>
                          <a:cs typeface="Corbel"/>
                        </a:rPr>
                        <a:t>la </a:t>
                      </a:r>
                      <a:r>
                        <a:rPr sz="900" spc="-10" dirty="0">
                          <a:solidFill>
                            <a:srgbClr val="404040"/>
                          </a:solidFill>
                          <a:latin typeface="Corbel"/>
                          <a:cs typeface="Corbel"/>
                        </a:rPr>
                        <a:t>predisposizione </a:t>
                      </a:r>
                      <a:r>
                        <a:rPr sz="900" spc="-5" dirty="0">
                          <a:solidFill>
                            <a:srgbClr val="404040"/>
                          </a:solidFill>
                          <a:latin typeface="Corbel"/>
                          <a:cs typeface="Corbel"/>
                        </a:rPr>
                        <a:t>del </a:t>
                      </a:r>
                      <a:r>
                        <a:rPr sz="900" u="sng" spc="-10" dirty="0">
                          <a:solidFill>
                            <a:srgbClr val="404040"/>
                          </a:solidFill>
                          <a:uFill>
                            <a:solidFill>
                              <a:srgbClr val="404040"/>
                            </a:solidFill>
                          </a:uFill>
                          <a:latin typeface="Corbel"/>
                          <a:cs typeface="Corbel"/>
                        </a:rPr>
                        <a:t>sistema </a:t>
                      </a:r>
                      <a:r>
                        <a:rPr sz="900" u="sng" spc="-5" dirty="0">
                          <a:solidFill>
                            <a:srgbClr val="404040"/>
                          </a:solidFill>
                          <a:uFill>
                            <a:solidFill>
                              <a:srgbClr val="404040"/>
                            </a:solidFill>
                          </a:uFill>
                          <a:latin typeface="Corbel"/>
                          <a:cs typeface="Corbel"/>
                        </a:rPr>
                        <a:t>di </a:t>
                      </a:r>
                      <a:r>
                        <a:rPr sz="900" u="sng" spc="-10" dirty="0">
                          <a:solidFill>
                            <a:srgbClr val="404040"/>
                          </a:solidFill>
                          <a:uFill>
                            <a:solidFill>
                              <a:srgbClr val="404040"/>
                            </a:solidFill>
                          </a:uFill>
                          <a:latin typeface="Corbel"/>
                          <a:cs typeface="Corbel"/>
                        </a:rPr>
                        <a:t>gestione </a:t>
                      </a:r>
                      <a:r>
                        <a:rPr sz="900" u="sng" spc="-5" dirty="0">
                          <a:solidFill>
                            <a:srgbClr val="404040"/>
                          </a:solidFill>
                          <a:uFill>
                            <a:solidFill>
                              <a:srgbClr val="404040"/>
                            </a:solidFill>
                          </a:uFill>
                          <a:latin typeface="Corbel"/>
                          <a:cs typeface="Corbel"/>
                        </a:rPr>
                        <a:t>della </a:t>
                      </a:r>
                      <a:r>
                        <a:rPr sz="900" u="sng" spc="-10" dirty="0">
                          <a:solidFill>
                            <a:srgbClr val="404040"/>
                          </a:solidFill>
                          <a:uFill>
                            <a:solidFill>
                              <a:srgbClr val="404040"/>
                            </a:solidFill>
                          </a:uFill>
                          <a:latin typeface="Corbel"/>
                          <a:cs typeface="Corbel"/>
                        </a:rPr>
                        <a:t>sicurezza </a:t>
                      </a:r>
                      <a:r>
                        <a:rPr sz="900" dirty="0">
                          <a:solidFill>
                            <a:srgbClr val="404040"/>
                          </a:solidFill>
                          <a:latin typeface="Corbel"/>
                          <a:cs typeface="Corbel"/>
                        </a:rPr>
                        <a:t>e </a:t>
                      </a:r>
                      <a:r>
                        <a:rPr sz="900" spc="-10" dirty="0">
                          <a:solidFill>
                            <a:srgbClr val="404040"/>
                          </a:solidFill>
                          <a:latin typeface="Corbel"/>
                          <a:cs typeface="Corbel"/>
                        </a:rPr>
                        <a:t>per la relativa attuazione,  </a:t>
                      </a:r>
                      <a:r>
                        <a:rPr sz="900" spc="-5" dirty="0">
                          <a:solidFill>
                            <a:srgbClr val="404040"/>
                          </a:solidFill>
                          <a:latin typeface="Corbel"/>
                          <a:cs typeface="Corbel"/>
                        </a:rPr>
                        <a:t>devono</a:t>
                      </a:r>
                      <a:r>
                        <a:rPr sz="900" spc="-55" dirty="0">
                          <a:solidFill>
                            <a:srgbClr val="404040"/>
                          </a:solidFill>
                          <a:latin typeface="Corbel"/>
                          <a:cs typeface="Corbel"/>
                        </a:rPr>
                        <a:t> </a:t>
                      </a:r>
                      <a:r>
                        <a:rPr sz="900" spc="-5" dirty="0">
                          <a:solidFill>
                            <a:srgbClr val="404040"/>
                          </a:solidFill>
                          <a:latin typeface="Corbel"/>
                          <a:cs typeface="Corbel"/>
                        </a:rPr>
                        <a:t>essere</a:t>
                      </a:r>
                      <a:r>
                        <a:rPr sz="900" spc="-3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dirty="0">
                        <a:latin typeface="Corbel"/>
                        <a:cs typeface="Corbel"/>
                      </a:endParaRPr>
                    </a:p>
                    <a:p>
                      <a:pPr marL="274955" marR="66040" indent="-229235" algn="just">
                        <a:lnSpc>
                          <a:spcPct val="106900"/>
                        </a:lnSpc>
                        <a:spcBef>
                          <a:spcPts val="200"/>
                        </a:spcBef>
                        <a:buChar char="-"/>
                        <a:tabLst>
                          <a:tab pos="275590" algn="l"/>
                        </a:tabLst>
                      </a:pPr>
                      <a:r>
                        <a:rPr sz="900" spc="-10" dirty="0">
                          <a:solidFill>
                            <a:srgbClr val="404040"/>
                          </a:solidFill>
                          <a:latin typeface="Corbel"/>
                          <a:cs typeface="Corbel"/>
                        </a:rPr>
                        <a:t>in </a:t>
                      </a:r>
                      <a:r>
                        <a:rPr sz="900" spc="-15" dirty="0">
                          <a:solidFill>
                            <a:srgbClr val="404040"/>
                          </a:solidFill>
                          <a:latin typeface="Corbel"/>
                          <a:cs typeface="Corbel"/>
                        </a:rPr>
                        <a:t>fase iniziale </a:t>
                      </a:r>
                      <a:r>
                        <a:rPr sz="900" dirty="0">
                          <a:solidFill>
                            <a:srgbClr val="404040"/>
                          </a:solidFill>
                          <a:latin typeface="Corbel"/>
                          <a:cs typeface="Corbel"/>
                        </a:rPr>
                        <a:t>- </a:t>
                      </a:r>
                      <a:r>
                        <a:rPr sz="900" spc="-15" dirty="0">
                          <a:solidFill>
                            <a:srgbClr val="404040"/>
                          </a:solidFill>
                          <a:latin typeface="Corbel"/>
                          <a:cs typeface="Corbel"/>
                        </a:rPr>
                        <a:t>entro il </a:t>
                      </a:r>
                      <a:r>
                        <a:rPr sz="900" spc="-20" dirty="0">
                          <a:solidFill>
                            <a:srgbClr val="404040"/>
                          </a:solidFill>
                          <a:latin typeface="Corbel"/>
                          <a:cs typeface="Corbel"/>
                        </a:rPr>
                        <a:t>24/04/2016 </a:t>
                      </a:r>
                      <a:r>
                        <a:rPr sz="900" dirty="0">
                          <a:solidFill>
                            <a:srgbClr val="404040"/>
                          </a:solidFill>
                          <a:latin typeface="Corbel"/>
                          <a:cs typeface="Corbel"/>
                        </a:rPr>
                        <a:t>- </a:t>
                      </a:r>
                      <a:r>
                        <a:rPr sz="900" spc="-5" dirty="0">
                          <a:solidFill>
                            <a:srgbClr val="404040"/>
                          </a:solidFill>
                          <a:latin typeface="Corbel"/>
                          <a:cs typeface="Corbel"/>
                        </a:rPr>
                        <a:t>un </a:t>
                      </a:r>
                      <a:r>
                        <a:rPr sz="900" spc="-15" dirty="0">
                          <a:solidFill>
                            <a:srgbClr val="404040"/>
                          </a:solidFill>
                          <a:latin typeface="Corbel"/>
                          <a:cs typeface="Corbel"/>
                        </a:rPr>
                        <a:t>responsabile tecnico della </a:t>
                      </a:r>
                      <a:r>
                        <a:rPr sz="900" spc="-20" dirty="0">
                          <a:solidFill>
                            <a:srgbClr val="404040"/>
                          </a:solidFill>
                          <a:latin typeface="Corbel"/>
                          <a:cs typeface="Corbel"/>
                        </a:rPr>
                        <a:t>sicurezza antincendio,  </a:t>
                      </a:r>
                      <a:r>
                        <a:rPr sz="900" spc="-10"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t>
                      </a:r>
                      <a:r>
                        <a:rPr sz="900" spc="-20" dirty="0">
                          <a:solidFill>
                            <a:srgbClr val="404040"/>
                          </a:solidFill>
                          <a:latin typeface="Corbel"/>
                          <a:cs typeface="Corbel"/>
                        </a:rPr>
                        <a:t>altre </a:t>
                      </a:r>
                      <a:r>
                        <a:rPr sz="900" spc="-15" dirty="0">
                          <a:solidFill>
                            <a:srgbClr val="404040"/>
                          </a:solidFill>
                          <a:latin typeface="Corbel"/>
                          <a:cs typeface="Corbel"/>
                        </a:rPr>
                        <a:t>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5"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a:t>
                      </a:r>
                      <a:r>
                        <a:rPr sz="900" spc="-5" dirty="0">
                          <a:solidFill>
                            <a:srgbClr val="404040"/>
                          </a:solidFill>
                          <a:latin typeface="Corbel"/>
                          <a:cs typeface="Corbel"/>
                        </a:rPr>
                        <a:t>di </a:t>
                      </a:r>
                      <a:r>
                        <a:rPr sz="900" spc="-20" dirty="0">
                          <a:solidFill>
                            <a:srgbClr val="404040"/>
                          </a:solidFill>
                          <a:latin typeface="Corbel"/>
                          <a:cs typeface="Corbel"/>
                        </a:rPr>
                        <a:t>partecipazione, </a:t>
                      </a:r>
                      <a:r>
                        <a:rPr sz="900" spc="-15" dirty="0">
                          <a:solidFill>
                            <a:srgbClr val="404040"/>
                          </a:solidFill>
                          <a:latin typeface="Corbel"/>
                          <a:cs typeface="Corbel"/>
                        </a:rPr>
                        <a:t>con esito </a:t>
                      </a:r>
                      <a:r>
                        <a:rPr sz="900" spc="-20" dirty="0">
                          <a:solidFill>
                            <a:srgbClr val="404040"/>
                          </a:solidFill>
                          <a:latin typeface="Corbel"/>
                          <a:cs typeface="Corbel"/>
                        </a:rPr>
                        <a:t>positivo, </a:t>
                      </a:r>
                      <a:r>
                        <a:rPr sz="900" spc="-10" dirty="0">
                          <a:solidFill>
                            <a:srgbClr val="404040"/>
                          </a:solidFill>
                          <a:latin typeface="Corbel"/>
                          <a:cs typeface="Corbel"/>
                        </a:rPr>
                        <a:t>ai </a:t>
                      </a:r>
                      <a:r>
                        <a:rPr sz="900" spc="-15" dirty="0">
                          <a:solidFill>
                            <a:srgbClr val="404040"/>
                          </a:solidFill>
                          <a:latin typeface="Corbel"/>
                          <a:cs typeface="Corbel"/>
                        </a:rPr>
                        <a:t>corsi base </a:t>
                      </a:r>
                      <a:r>
                        <a:rPr sz="900" spc="-10" dirty="0">
                          <a:solidFill>
                            <a:srgbClr val="404040"/>
                          </a:solidFill>
                          <a:latin typeface="Corbel"/>
                          <a:cs typeface="Corbel"/>
                        </a:rPr>
                        <a:t>di </a:t>
                      </a:r>
                      <a:r>
                        <a:rPr sz="900" spc="-20" dirty="0">
                          <a:solidFill>
                            <a:srgbClr val="404040"/>
                          </a:solidFill>
                          <a:latin typeface="Corbel"/>
                          <a:cs typeface="Corbel"/>
                        </a:rPr>
                        <a:t>specializzazione </a:t>
                      </a:r>
                      <a:r>
                        <a:rPr sz="900" spc="-10" dirty="0">
                          <a:solidFill>
                            <a:srgbClr val="404040"/>
                          </a:solidFill>
                          <a:latin typeface="Corbel"/>
                          <a:cs typeface="Corbel"/>
                        </a:rPr>
                        <a:t>ai </a:t>
                      </a:r>
                      <a:r>
                        <a:rPr sz="900" spc="-15" dirty="0">
                          <a:solidFill>
                            <a:srgbClr val="404040"/>
                          </a:solidFill>
                          <a:latin typeface="Corbel"/>
                          <a:cs typeface="Corbel"/>
                        </a:rPr>
                        <a:t>sensi  </a:t>
                      </a:r>
                      <a:r>
                        <a:rPr sz="900" spc="-10" dirty="0">
                          <a:solidFill>
                            <a:srgbClr val="404040"/>
                          </a:solidFill>
                          <a:latin typeface="Corbel"/>
                          <a:cs typeface="Corbel"/>
                        </a:rPr>
                        <a:t>del </a:t>
                      </a:r>
                      <a:r>
                        <a:rPr sz="900" spc="-20" dirty="0">
                          <a:solidFill>
                            <a:srgbClr val="404040"/>
                          </a:solidFill>
                          <a:latin typeface="Corbel"/>
                          <a:cs typeface="Corbel"/>
                        </a:rPr>
                        <a:t>D.M.</a:t>
                      </a:r>
                      <a:r>
                        <a:rPr sz="900" spc="-105" dirty="0">
                          <a:solidFill>
                            <a:srgbClr val="404040"/>
                          </a:solidFill>
                          <a:latin typeface="Corbel"/>
                          <a:cs typeface="Corbel"/>
                        </a:rPr>
                        <a:t> </a:t>
                      </a:r>
                      <a:r>
                        <a:rPr sz="900" spc="-20" dirty="0">
                          <a:solidFill>
                            <a:srgbClr val="404040"/>
                          </a:solidFill>
                          <a:latin typeface="Corbel"/>
                          <a:cs typeface="Corbel"/>
                        </a:rPr>
                        <a:t>05/08/2011;</a:t>
                      </a:r>
                      <a:endParaRPr sz="900" dirty="0">
                        <a:latin typeface="Corbel"/>
                        <a:cs typeface="Corbel"/>
                      </a:endParaRPr>
                    </a:p>
                    <a:p>
                      <a:pPr marL="274955" indent="-229235" algn="just">
                        <a:lnSpc>
                          <a:spcPct val="106700"/>
                        </a:lnSpc>
                        <a:spcBef>
                          <a:spcPts val="220"/>
                        </a:spcBef>
                        <a:buChar char="-"/>
                        <a:tabLst>
                          <a:tab pos="275590" algn="l"/>
                        </a:tabLst>
                      </a:pPr>
                      <a:r>
                        <a:rPr sz="900" dirty="0">
                          <a:solidFill>
                            <a:srgbClr val="404040"/>
                          </a:solidFill>
                          <a:latin typeface="Corbel"/>
                          <a:cs typeface="Corbel"/>
                        </a:rPr>
                        <a:t>fase per fase, </a:t>
                      </a:r>
                      <a:r>
                        <a:rPr sz="900" spc="5" dirty="0">
                          <a:solidFill>
                            <a:srgbClr val="404040"/>
                          </a:solidFill>
                          <a:latin typeface="Corbel"/>
                          <a:cs typeface="Corbel"/>
                        </a:rPr>
                        <a:t>un </a:t>
                      </a:r>
                      <a:r>
                        <a:rPr sz="900" dirty="0">
                          <a:solidFill>
                            <a:srgbClr val="404040"/>
                          </a:solidFill>
                          <a:latin typeface="Corbel"/>
                          <a:cs typeface="Corbel"/>
                        </a:rPr>
                        <a:t>numero </a:t>
                      </a:r>
                      <a:r>
                        <a:rPr sz="900" spc="-5" dirty="0">
                          <a:solidFill>
                            <a:srgbClr val="404040"/>
                          </a:solidFill>
                          <a:latin typeface="Corbel"/>
                          <a:cs typeface="Corbel"/>
                        </a:rPr>
                        <a:t>congruo </a:t>
                      </a:r>
                      <a:r>
                        <a:rPr sz="900" dirty="0">
                          <a:solidFill>
                            <a:srgbClr val="404040"/>
                          </a:solidFill>
                          <a:latin typeface="Corbel"/>
                          <a:cs typeface="Corbel"/>
                        </a:rPr>
                        <a:t>di </a:t>
                      </a:r>
                      <a:r>
                        <a:rPr sz="900" spc="-10" dirty="0">
                          <a:solidFill>
                            <a:srgbClr val="404040"/>
                          </a:solidFill>
                          <a:latin typeface="Corbel"/>
                          <a:cs typeface="Corbel"/>
                        </a:rPr>
                        <a:t>addetti </a:t>
                      </a:r>
                      <a:r>
                        <a:rPr sz="900" spc="-15" dirty="0">
                          <a:solidFill>
                            <a:srgbClr val="404040"/>
                          </a:solidFill>
                          <a:latin typeface="Corbel"/>
                          <a:cs typeface="Corbel"/>
                        </a:rPr>
                        <a:t>antincendio, valutato con </a:t>
                      </a:r>
                      <a:r>
                        <a:rPr sz="900" spc="-10" dirty="0">
                          <a:solidFill>
                            <a:srgbClr val="404040"/>
                          </a:solidFill>
                          <a:latin typeface="Corbel"/>
                          <a:cs typeface="Corbel"/>
                        </a:rPr>
                        <a:t>il </a:t>
                      </a:r>
                      <a:r>
                        <a:rPr sz="900" spc="-15" dirty="0">
                          <a:solidFill>
                            <a:srgbClr val="404040"/>
                          </a:solidFill>
                          <a:latin typeface="Corbel"/>
                          <a:cs typeface="Corbel"/>
                        </a:rPr>
                        <a:t>metodo riportato  </a:t>
                      </a:r>
                      <a:r>
                        <a:rPr sz="900" spc="-10" dirty="0">
                          <a:solidFill>
                            <a:srgbClr val="404040"/>
                          </a:solidFill>
                          <a:latin typeface="Corbel"/>
                          <a:cs typeface="Corbel"/>
                        </a:rPr>
                        <a:t>al </a:t>
                      </a:r>
                      <a:r>
                        <a:rPr sz="900" spc="-15" dirty="0">
                          <a:solidFill>
                            <a:srgbClr val="404040"/>
                          </a:solidFill>
                          <a:latin typeface="Corbel"/>
                          <a:cs typeface="Corbel"/>
                        </a:rPr>
                        <a:t>nuovo Titolo </a:t>
                      </a:r>
                      <a:r>
                        <a:rPr sz="900" dirty="0">
                          <a:solidFill>
                            <a:srgbClr val="404040"/>
                          </a:solidFill>
                          <a:latin typeface="Corbel"/>
                          <a:cs typeface="Corbel"/>
                        </a:rPr>
                        <a:t>V </a:t>
                      </a:r>
                      <a:r>
                        <a:rPr sz="900" spc="-10" dirty="0">
                          <a:solidFill>
                            <a:srgbClr val="404040"/>
                          </a:solidFill>
                          <a:latin typeface="Corbel"/>
                          <a:cs typeface="Corbel"/>
                        </a:rPr>
                        <a:t>del </a:t>
                      </a:r>
                      <a:r>
                        <a:rPr sz="900" spc="-25" dirty="0">
                          <a:solidFill>
                            <a:srgbClr val="404040"/>
                          </a:solidFill>
                          <a:latin typeface="Corbel"/>
                          <a:cs typeface="Corbel"/>
                        </a:rPr>
                        <a:t>D.M. 18/09/2002 </a:t>
                      </a:r>
                      <a:r>
                        <a:rPr sz="900" spc="-10" dirty="0">
                          <a:solidFill>
                            <a:srgbClr val="404040"/>
                          </a:solidFill>
                          <a:latin typeface="Corbel"/>
                          <a:cs typeface="Corbel"/>
                        </a:rPr>
                        <a:t>come </a:t>
                      </a:r>
                      <a:r>
                        <a:rPr sz="900" spc="-15" dirty="0">
                          <a:solidFill>
                            <a:srgbClr val="404040"/>
                          </a:solidFill>
                          <a:latin typeface="Corbel"/>
                          <a:cs typeface="Corbel"/>
                        </a:rPr>
                        <a:t>introdotto </a:t>
                      </a:r>
                      <a:r>
                        <a:rPr sz="900" spc="-10" dirty="0">
                          <a:solidFill>
                            <a:srgbClr val="404040"/>
                          </a:solidFill>
                          <a:latin typeface="Corbel"/>
                          <a:cs typeface="Corbel"/>
                        </a:rPr>
                        <a:t>dal </a:t>
                      </a:r>
                      <a:r>
                        <a:rPr sz="900" spc="-20" dirty="0">
                          <a:solidFill>
                            <a:srgbClr val="404040"/>
                          </a:solidFill>
                          <a:latin typeface="Corbel"/>
                          <a:cs typeface="Corbel"/>
                        </a:rPr>
                        <a:t>D.M. 19/03/2015 </a:t>
                      </a:r>
                      <a:r>
                        <a:rPr sz="900" spc="-15" dirty="0">
                          <a:solidFill>
                            <a:srgbClr val="404040"/>
                          </a:solidFill>
                          <a:latin typeface="Corbel"/>
                          <a:cs typeface="Corbel"/>
                        </a:rPr>
                        <a:t>(si </a:t>
                      </a:r>
                      <a:r>
                        <a:rPr sz="900" spc="-10" dirty="0">
                          <a:solidFill>
                            <a:srgbClr val="404040"/>
                          </a:solidFill>
                          <a:latin typeface="Corbel"/>
                          <a:cs typeface="Corbel"/>
                        </a:rPr>
                        <a:t>veda </a:t>
                      </a:r>
                      <a:r>
                        <a:rPr sz="900" spc="-15" dirty="0">
                          <a:solidFill>
                            <a:srgbClr val="404040"/>
                          </a:solidFill>
                          <a:latin typeface="Corbel"/>
                          <a:cs typeface="Corbel"/>
                        </a:rPr>
                        <a:t>anche </a:t>
                      </a:r>
                      <a:r>
                        <a:rPr sz="900" u="sng" spc="-15" dirty="0">
                          <a:solidFill>
                            <a:srgbClr val="7DA939"/>
                          </a:solidFill>
                          <a:uFill>
                            <a:solidFill>
                              <a:srgbClr val="7DA939"/>
                            </a:solidFill>
                          </a:uFill>
                          <a:latin typeface="Corbel"/>
                          <a:cs typeface="Corbel"/>
                        </a:rPr>
                        <a:t> </a:t>
                      </a:r>
                      <a:r>
                        <a:rPr sz="900" u="sng" spc="-10" dirty="0">
                          <a:solidFill>
                            <a:srgbClr val="7DA939"/>
                          </a:solidFill>
                          <a:uFill>
                            <a:solidFill>
                              <a:srgbClr val="7DA939"/>
                            </a:solidFill>
                          </a:uFill>
                          <a:latin typeface="Corbel"/>
                          <a:cs typeface="Corbel"/>
                        </a:rPr>
                        <a:t>Lett. </a:t>
                      </a:r>
                      <a:r>
                        <a:rPr sz="900" u="sng" spc="-15" dirty="0">
                          <a:solidFill>
                            <a:srgbClr val="7DA939"/>
                          </a:solidFill>
                          <a:uFill>
                            <a:solidFill>
                              <a:srgbClr val="7DA939"/>
                            </a:solidFill>
                          </a:uFill>
                          <a:latin typeface="Corbel"/>
                          <a:cs typeface="Corbel"/>
                        </a:rPr>
                        <a:t>Circ. </a:t>
                      </a:r>
                      <a:r>
                        <a:rPr sz="900" u="sng" spc="-20" dirty="0">
                          <a:solidFill>
                            <a:srgbClr val="7DA939"/>
                          </a:solidFill>
                          <a:uFill>
                            <a:solidFill>
                              <a:srgbClr val="7DA939"/>
                            </a:solidFill>
                          </a:uFill>
                          <a:latin typeface="Corbel"/>
                          <a:cs typeface="Corbel"/>
                        </a:rPr>
                        <a:t>12580 </a:t>
                      </a:r>
                      <a:r>
                        <a:rPr sz="900" u="sng" spc="-10" dirty="0">
                          <a:solidFill>
                            <a:srgbClr val="7DA939"/>
                          </a:solidFill>
                          <a:uFill>
                            <a:solidFill>
                              <a:srgbClr val="7DA939"/>
                            </a:solidFill>
                          </a:uFill>
                          <a:latin typeface="Corbel"/>
                          <a:cs typeface="Corbel"/>
                        </a:rPr>
                        <a:t>del </a:t>
                      </a:r>
                      <a:r>
                        <a:rPr sz="900" u="sng" spc="-20" dirty="0">
                          <a:solidFill>
                            <a:srgbClr val="7DA939"/>
                          </a:solidFill>
                          <a:uFill>
                            <a:solidFill>
                              <a:srgbClr val="7DA939"/>
                            </a:solidFill>
                          </a:uFill>
                          <a:latin typeface="Corbel"/>
                          <a:cs typeface="Corbel"/>
                        </a:rPr>
                        <a:t>28-10-2015</a:t>
                      </a:r>
                      <a:r>
                        <a:rPr sz="900" spc="-20" dirty="0">
                          <a:solidFill>
                            <a:srgbClr val="404040"/>
                          </a:solidFill>
                          <a:latin typeface="Corbel"/>
                          <a:cs typeface="Corbel"/>
                        </a:rPr>
                        <a:t>)</a:t>
                      </a:r>
                      <a:r>
                        <a:rPr sz="900" spc="-110" dirty="0">
                          <a:solidFill>
                            <a:srgbClr val="404040"/>
                          </a:solidFill>
                          <a:latin typeface="Corbel"/>
                          <a:cs typeface="Corbel"/>
                        </a:rPr>
                        <a:t> </a:t>
                      </a:r>
                      <a:r>
                        <a:rPr sz="900" dirty="0">
                          <a:solidFill>
                            <a:srgbClr val="404040"/>
                          </a:solidFill>
                          <a:latin typeface="Corbel"/>
                          <a:cs typeface="Corbel"/>
                        </a:rPr>
                        <a:t>.</a:t>
                      </a:r>
                      <a:endParaRPr sz="900" dirty="0">
                        <a:latin typeface="Corbel"/>
                        <a:cs typeface="Corbel"/>
                      </a:endParaRPr>
                    </a:p>
                  </a:txBody>
                  <a:tcPr marL="0" marR="0" marT="0" marB="0">
                    <a:lnL w="12700">
                      <a:solidFill>
                        <a:srgbClr val="FFFFFF"/>
                      </a:solidFill>
                      <a:prstDash val="solid"/>
                    </a:lnL>
                    <a:lnR w="12700">
                      <a:solidFill>
                        <a:srgbClr val="FFFFFF"/>
                      </a:solidFill>
                      <a:prstDash val="solid"/>
                    </a:lnR>
                    <a:lnT w="12700">
                      <a:solidFill>
                        <a:srgbClr val="FFFFFF"/>
                      </a:solidFill>
                      <a:prstDash val="solid"/>
                    </a:lnT>
                    <a:lnB w="12700">
                      <a:solidFill>
                        <a:srgbClr val="FFFFFF"/>
                      </a:solidFill>
                      <a:prstDash val="solid"/>
                    </a:lnB>
                  </a:tcPr>
                </a:tc>
                <a:extLst>
                  <a:ext uri="{0D108BD9-81ED-4DB2-BD59-A6C34878D82A}">
                    <a16:rowId xmlns:a16="http://schemas.microsoft.com/office/drawing/2014/main" val="10002"/>
                  </a:ext>
                </a:extLst>
              </a:tr>
            </a:tbl>
          </a:graphicData>
        </a:graphic>
      </p:graphicFrame>
      <p:pic>
        <p:nvPicPr>
          <p:cNvPr id="27" name="Picture 36" descr="File:MinisteroInterno.svg">
            <a:extLst>
              <a:ext uri="{FF2B5EF4-FFF2-40B4-BE49-F238E27FC236}">
                <a16:creationId xmlns:a16="http://schemas.microsoft.com/office/drawing/2014/main" id="{B18CC091-CB0D-470C-B94E-79AB9B7CA57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File:Logo del Corpo Nazionale dei Vigili del Fuoco.svg - Wikipedia">
            <a:extLst>
              <a:ext uri="{FF2B5EF4-FFF2-40B4-BE49-F238E27FC236}">
                <a16:creationId xmlns:a16="http://schemas.microsoft.com/office/drawing/2014/main" id="{380ABC88-5B90-4412-AB68-7D45C6115BA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9" name="CasellaDiTesto 28">
            <a:extLst>
              <a:ext uri="{FF2B5EF4-FFF2-40B4-BE49-F238E27FC236}">
                <a16:creationId xmlns:a16="http://schemas.microsoft.com/office/drawing/2014/main" id="{893E144A-A88F-444D-A184-F33E3D9D793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7184D432-4144-8194-3593-46D8B74A7D0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A0F8C413-15AA-BEC5-C4D2-2107AE17B837}"/>
              </a:ext>
            </a:extLst>
          </p:cNvPr>
          <p:cNvSpPr/>
          <p:nvPr/>
        </p:nvSpPr>
        <p:spPr>
          <a:xfrm>
            <a:off x="0" y="6705600"/>
            <a:ext cx="377558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0A961"/>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299" y="1997393"/>
            <a:ext cx="6287929" cy="459741"/>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B	</a:t>
            </a:r>
            <a:r>
              <a:rPr b="1" spc="-4" dirty="0">
                <a:solidFill>
                  <a:srgbClr val="FFFFFF"/>
                </a:solidFill>
                <a:latin typeface="Calibri"/>
                <a:cs typeface="Calibri"/>
              </a:rPr>
              <a:t>2°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24.04.2019</a:t>
            </a:r>
            <a:endParaRPr>
              <a:latin typeface="Calibri"/>
              <a:cs typeface="Calibri"/>
            </a:endParaRPr>
          </a:p>
          <a:p>
            <a:pPr marL="9525">
              <a:spcBef>
                <a:spcPts val="45"/>
              </a:spcBef>
            </a:pPr>
            <a:r>
              <a:rPr sz="1125" b="1" spc="-8" dirty="0">
                <a:solidFill>
                  <a:srgbClr val="FFFFFF"/>
                </a:solidFill>
                <a:latin typeface="Calibri"/>
                <a:cs typeface="Calibri"/>
              </a:rPr>
              <a:t>ADEGUAMENTO </a:t>
            </a:r>
            <a:r>
              <a:rPr sz="1125" b="1" spc="-4" dirty="0">
                <a:solidFill>
                  <a:srgbClr val="FFFFFF"/>
                </a:solidFill>
                <a:latin typeface="Calibri"/>
                <a:cs typeface="Calibri"/>
              </a:rPr>
              <a:t>DELLA STRUTTURA </a:t>
            </a:r>
            <a:r>
              <a:rPr sz="1125" b="1" dirty="0">
                <a:solidFill>
                  <a:srgbClr val="FFFFFF"/>
                </a:solidFill>
                <a:latin typeface="Calibri"/>
                <a:cs typeface="Calibri"/>
              </a:rPr>
              <a:t>PER </a:t>
            </a:r>
            <a:r>
              <a:rPr sz="1125" b="1" spc="-8" dirty="0">
                <a:solidFill>
                  <a:srgbClr val="FFFFFF"/>
                </a:solidFill>
                <a:latin typeface="Calibri"/>
                <a:cs typeface="Calibri"/>
              </a:rPr>
              <a:t>LOTTI </a:t>
            </a:r>
            <a:r>
              <a:rPr sz="1125" b="1" spc="-4" dirty="0">
                <a:solidFill>
                  <a:srgbClr val="FFFFFF"/>
                </a:solidFill>
                <a:latin typeface="Calibri"/>
                <a:cs typeface="Calibri"/>
              </a:rPr>
              <a:t>CON </a:t>
            </a:r>
            <a:r>
              <a:rPr sz="1125" b="1" dirty="0">
                <a:solidFill>
                  <a:srgbClr val="FFFFFF"/>
                </a:solidFill>
                <a:latin typeface="Calibri"/>
                <a:cs typeface="Calibri"/>
              </a:rPr>
              <a:t>APPLICAZIONE DI TUTTI I </a:t>
            </a:r>
            <a:r>
              <a:rPr sz="1125" b="1" spc="-4" dirty="0">
                <a:solidFill>
                  <a:srgbClr val="FFFFFF"/>
                </a:solidFill>
                <a:latin typeface="Calibri"/>
                <a:cs typeface="Calibri"/>
              </a:rPr>
              <a:t>REQUISITI </a:t>
            </a:r>
            <a:r>
              <a:rPr sz="1125" b="1" dirty="0">
                <a:solidFill>
                  <a:srgbClr val="FFFFFF"/>
                </a:solidFill>
                <a:latin typeface="Calibri"/>
                <a:cs typeface="Calibri"/>
              </a:rPr>
              <a:t>A </a:t>
            </a:r>
            <a:r>
              <a:rPr sz="1125" b="1" spc="-4" dirty="0">
                <a:solidFill>
                  <a:srgbClr val="FFFFFF"/>
                </a:solidFill>
                <a:latin typeface="Calibri"/>
                <a:cs typeface="Calibri"/>
              </a:rPr>
              <a:t>CIASCUN</a:t>
            </a:r>
            <a:r>
              <a:rPr sz="1125" b="1" spc="-19" dirty="0">
                <a:solidFill>
                  <a:srgbClr val="FFFFFF"/>
                </a:solidFill>
                <a:latin typeface="Calibri"/>
                <a:cs typeface="Calibri"/>
              </a:rPr>
              <a:t> </a:t>
            </a:r>
            <a:r>
              <a:rPr sz="1125" b="1" spc="-11" dirty="0">
                <a:solidFill>
                  <a:srgbClr val="FFFFFF"/>
                </a:solidFill>
                <a:latin typeface="Calibri"/>
                <a:cs typeface="Calibri"/>
              </a:rPr>
              <a:t>LOTTO</a:t>
            </a:r>
            <a:endParaRPr sz="1125">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4570752" y="3050972"/>
            <a:ext cx="4377214" cy="2448401"/>
          </a:xfrm>
          <a:custGeom>
            <a:avLst/>
            <a:gdLst/>
            <a:ahLst/>
            <a:cxnLst/>
            <a:rect l="l" t="t" r="r" b="b"/>
            <a:pathLst>
              <a:path w="5836284" h="3264535">
                <a:moveTo>
                  <a:pt x="0" y="3264522"/>
                </a:moveTo>
                <a:lnTo>
                  <a:pt x="5836272" y="3264522"/>
                </a:lnTo>
                <a:lnTo>
                  <a:pt x="5836272" y="0"/>
                </a:lnTo>
                <a:lnTo>
                  <a:pt x="0" y="0"/>
                </a:lnTo>
                <a:lnTo>
                  <a:pt x="0" y="3264522"/>
                </a:lnTo>
                <a:close/>
              </a:path>
            </a:pathLst>
          </a:custGeom>
          <a:solidFill>
            <a:srgbClr val="CDE1D2"/>
          </a:solidFill>
        </p:spPr>
        <p:txBody>
          <a:bodyPr wrap="square" lIns="0" tIns="0" rIns="0" bIns="0" rtlCol="0"/>
          <a:lstStyle/>
          <a:p>
            <a:endParaRPr sz="1350"/>
          </a:p>
        </p:txBody>
      </p:sp>
      <p:graphicFrame>
        <p:nvGraphicFramePr>
          <p:cNvPr id="21" name="object 21"/>
          <p:cNvGraphicFramePr>
            <a:graphicFrameLocks noGrp="1"/>
          </p:cNvGraphicFramePr>
          <p:nvPr/>
        </p:nvGraphicFramePr>
        <p:xfrm>
          <a:off x="86257" y="2748819"/>
          <a:ext cx="8863965" cy="2745781"/>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237548">
                  <a:extLst>
                    <a:ext uri="{9D8B030D-6E8A-4147-A177-3AD203B41FA5}">
                      <a16:colId xmlns:a16="http://schemas.microsoft.com/office/drawing/2014/main" val="20001"/>
                    </a:ext>
                  </a:extLst>
                </a:gridCol>
                <a:gridCol w="4384357">
                  <a:extLst>
                    <a:ext uri="{9D8B030D-6E8A-4147-A177-3AD203B41FA5}">
                      <a16:colId xmlns:a16="http://schemas.microsoft.com/office/drawing/2014/main" val="20002"/>
                    </a:ext>
                  </a:extLst>
                </a:gridCol>
              </a:tblGrid>
              <a:tr h="297371">
                <a:tc>
                  <a:txBody>
                    <a:bodyPr/>
                    <a:lstStyle/>
                    <a:p>
                      <a:pPr marL="285115">
                        <a:lnSpc>
                          <a:spcPct val="100000"/>
                        </a:lnSpc>
                        <a:spcBef>
                          <a:spcPts val="610"/>
                        </a:spcBef>
                      </a:pPr>
                      <a:r>
                        <a:rPr sz="1100" b="1" spc="5" dirty="0">
                          <a:solidFill>
                            <a:srgbClr val="FFFFFF"/>
                          </a:solidFill>
                          <a:latin typeface="Corbel"/>
                          <a:cs typeface="Corbel"/>
                        </a:rPr>
                        <a:t>2</a:t>
                      </a:r>
                      <a:r>
                        <a:rPr sz="1000" b="1" spc="7" baseline="24691" dirty="0">
                          <a:solidFill>
                            <a:srgbClr val="FFFFFF"/>
                          </a:solidFill>
                          <a:latin typeface="Corbel"/>
                          <a:cs typeface="Corbel"/>
                        </a:rPr>
                        <a:t>a</a:t>
                      </a:r>
                      <a:r>
                        <a:rPr sz="1000" b="1" spc="75" baseline="24691" dirty="0">
                          <a:solidFill>
                            <a:srgbClr val="FFFFFF"/>
                          </a:solidFill>
                          <a:latin typeface="Corbel"/>
                          <a:cs typeface="Corbel"/>
                        </a:rPr>
                        <a:t> </a:t>
                      </a:r>
                      <a:r>
                        <a:rPr sz="1100" b="1" spc="-5" dirty="0">
                          <a:solidFill>
                            <a:srgbClr val="FFFFFF"/>
                          </a:solidFill>
                          <a:latin typeface="Corbel"/>
                          <a:cs typeface="Corbel"/>
                        </a:rPr>
                        <a:t>SCADENZA</a:t>
                      </a:r>
                      <a:endParaRPr sz="1100">
                        <a:latin typeface="Corbel"/>
                        <a:cs typeface="Corbel"/>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1123950">
                        <a:lnSpc>
                          <a:spcPct val="100000"/>
                        </a:lnSpc>
                        <a:spcBef>
                          <a:spcPts val="610"/>
                        </a:spcBef>
                      </a:pPr>
                      <a:r>
                        <a:rPr sz="1100" b="1" spc="-5" dirty="0">
                          <a:solidFill>
                            <a:srgbClr val="FFFFFF"/>
                          </a:solidFill>
                          <a:latin typeface="Calibri"/>
                          <a:cs typeface="Calibri"/>
                        </a:rPr>
                        <a:t>ADEMPIMENTO</a:t>
                      </a:r>
                      <a:endParaRPr sz="1100">
                        <a:latin typeface="Calibri"/>
                        <a:cs typeface="Calibri"/>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2540" marR="3175" algn="ctr">
                        <a:lnSpc>
                          <a:spcPct val="100000"/>
                        </a:lnSpc>
                        <a:spcBef>
                          <a:spcPts val="610"/>
                        </a:spcBef>
                      </a:pPr>
                      <a:r>
                        <a:rPr sz="1100" b="1" spc="-10" dirty="0">
                          <a:solidFill>
                            <a:srgbClr val="FFFFFF"/>
                          </a:solidFill>
                          <a:latin typeface="Corbel"/>
                          <a:cs typeface="Corbel"/>
                        </a:rPr>
                        <a:t>NOTE</a:t>
                      </a:r>
                      <a:endParaRPr sz="1100">
                        <a:latin typeface="Corbel"/>
                        <a:cs typeface="Corbel"/>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extLst>
                  <a:ext uri="{0D108BD9-81ED-4DB2-BD59-A6C34878D82A}">
                    <a16:rowId xmlns:a16="http://schemas.microsoft.com/office/drawing/2014/main" val="10000"/>
                  </a:ext>
                </a:extLst>
              </a:tr>
              <a:tr h="2448410">
                <a:tc>
                  <a:txBody>
                    <a:bodyPr/>
                    <a:lstStyle/>
                    <a:p>
                      <a:pPr>
                        <a:lnSpc>
                          <a:spcPct val="100000"/>
                        </a:lnSpc>
                        <a:spcBef>
                          <a:spcPts val="20"/>
                        </a:spcBef>
                      </a:pPr>
                      <a:endParaRPr sz="1100">
                        <a:latin typeface="Times New Roman"/>
                        <a:cs typeface="Times New Roman"/>
                      </a:endParaRPr>
                    </a:p>
                    <a:p>
                      <a:pPr algn="ctr">
                        <a:lnSpc>
                          <a:spcPct val="100000"/>
                        </a:lnSpc>
                      </a:pPr>
                      <a:r>
                        <a:rPr sz="1100" b="1" spc="-5" dirty="0">
                          <a:solidFill>
                            <a:srgbClr val="FFFFFF"/>
                          </a:solidFill>
                          <a:latin typeface="Corbel"/>
                          <a:cs typeface="Corbel"/>
                        </a:rPr>
                        <a:t>24/04/2019</a:t>
                      </a:r>
                      <a:endParaRPr sz="1100">
                        <a:latin typeface="Corbel"/>
                        <a:cs typeface="Corbel"/>
                      </a:endParaRPr>
                    </a:p>
                    <a:p>
                      <a:pPr marL="24130" marR="19050" algn="ctr">
                        <a:lnSpc>
                          <a:spcPct val="100000"/>
                        </a:lnSpc>
                        <a:spcBef>
                          <a:spcPts val="200"/>
                        </a:spcBef>
                      </a:pPr>
                      <a:r>
                        <a:rPr sz="900" b="1" i="1" spc="-10" dirty="0">
                          <a:solidFill>
                            <a:srgbClr val="FFFFFF"/>
                          </a:solidFill>
                          <a:latin typeface="Corbel"/>
                          <a:cs typeface="Corbel"/>
                        </a:rPr>
                        <a:t>(art. </a:t>
                      </a:r>
                      <a:r>
                        <a:rPr sz="900" b="1" i="1" spc="-5" dirty="0">
                          <a:solidFill>
                            <a:srgbClr val="FFFFFF"/>
                          </a:solidFill>
                          <a:latin typeface="Corbel"/>
                          <a:cs typeface="Corbel"/>
                        </a:rPr>
                        <a:t>2, </a:t>
                      </a:r>
                      <a:r>
                        <a:rPr sz="900" b="1" i="1" dirty="0">
                          <a:solidFill>
                            <a:srgbClr val="FFFFFF"/>
                          </a:solidFill>
                          <a:latin typeface="Corbel"/>
                          <a:cs typeface="Corbel"/>
                        </a:rPr>
                        <a:t>comma </a:t>
                      </a:r>
                      <a:r>
                        <a:rPr sz="900" b="1" i="1" spc="-5" dirty="0">
                          <a:solidFill>
                            <a:srgbClr val="FFFFFF"/>
                          </a:solidFill>
                          <a:latin typeface="Corbel"/>
                          <a:cs typeface="Corbel"/>
                        </a:rPr>
                        <a:t>2, lett. </a:t>
                      </a:r>
                      <a:r>
                        <a:rPr sz="900" b="1" i="1" spc="5" dirty="0">
                          <a:solidFill>
                            <a:srgbClr val="FFFFFF"/>
                          </a:solidFill>
                          <a:latin typeface="Corbel"/>
                          <a:cs typeface="Corbel"/>
                        </a:rPr>
                        <a:t>c),  </a:t>
                      </a:r>
                      <a:r>
                        <a:rPr sz="900" b="1" i="1" spc="-5" dirty="0">
                          <a:solidFill>
                            <a:srgbClr val="FFFFFF"/>
                          </a:solidFill>
                          <a:latin typeface="Corbel"/>
                          <a:cs typeface="Corbel"/>
                        </a:rPr>
                        <a:t>del </a:t>
                      </a:r>
                      <a:r>
                        <a:rPr sz="900" b="1" i="1" spc="-10" dirty="0">
                          <a:solidFill>
                            <a:srgbClr val="FFFFFF"/>
                          </a:solidFill>
                          <a:latin typeface="Corbel"/>
                          <a:cs typeface="Corbel"/>
                        </a:rPr>
                        <a:t>D.M. 19/03/2015)</a:t>
                      </a:r>
                      <a:endParaRPr sz="900">
                        <a:latin typeface="Corbel"/>
                        <a:cs typeface="Corbel"/>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0A961"/>
                    </a:solidFill>
                  </a:tcPr>
                </a:tc>
                <a:tc>
                  <a:txBody>
                    <a:bodyPr/>
                    <a:lstStyle/>
                    <a:p>
                      <a:pPr marL="47625" algn="just">
                        <a:lnSpc>
                          <a:spcPts val="1860"/>
                        </a:lnSpc>
                      </a:pPr>
                      <a:r>
                        <a:rPr sz="1200" spc="-5" dirty="0">
                          <a:solidFill>
                            <a:srgbClr val="404040"/>
                          </a:solidFill>
                          <a:latin typeface="Corbel"/>
                          <a:cs typeface="Corbel"/>
                        </a:rPr>
                        <a:t>Presentazione </a:t>
                      </a:r>
                      <a:r>
                        <a:rPr sz="1200" dirty="0">
                          <a:solidFill>
                            <a:srgbClr val="404040"/>
                          </a:solidFill>
                          <a:latin typeface="Corbel"/>
                          <a:cs typeface="Corbel"/>
                        </a:rPr>
                        <a:t>della Segnalazione </a:t>
                      </a:r>
                      <a:r>
                        <a:rPr sz="1200" spc="-5" dirty="0">
                          <a:solidFill>
                            <a:srgbClr val="404040"/>
                          </a:solidFill>
                          <a:latin typeface="Corbel"/>
                          <a:cs typeface="Corbel"/>
                        </a:rPr>
                        <a:t>certificata</a:t>
                      </a:r>
                      <a:r>
                        <a:rPr sz="1200" spc="270" dirty="0">
                          <a:solidFill>
                            <a:srgbClr val="404040"/>
                          </a:solidFill>
                          <a:latin typeface="Corbel"/>
                          <a:cs typeface="Corbel"/>
                        </a:rPr>
                        <a:t> </a:t>
                      </a:r>
                      <a:r>
                        <a:rPr sz="1200" spc="-10" dirty="0">
                          <a:solidFill>
                            <a:srgbClr val="404040"/>
                          </a:solidFill>
                          <a:latin typeface="Corbel"/>
                          <a:cs typeface="Corbel"/>
                        </a:rPr>
                        <a:t>di</a:t>
                      </a:r>
                      <a:endParaRPr sz="1200">
                        <a:latin typeface="Corbel"/>
                        <a:cs typeface="Corbel"/>
                      </a:endParaRPr>
                    </a:p>
                    <a:p>
                      <a:pPr marL="47625" marR="81280" algn="just">
                        <a:lnSpc>
                          <a:spcPct val="107000"/>
                        </a:lnSpc>
                        <a:spcBef>
                          <a:spcPts val="10"/>
                        </a:spcBef>
                      </a:pPr>
                      <a:r>
                        <a:rPr sz="1200" spc="-5" dirty="0">
                          <a:solidFill>
                            <a:srgbClr val="404040"/>
                          </a:solidFill>
                          <a:latin typeface="Corbel"/>
                          <a:cs typeface="Corbel"/>
                        </a:rPr>
                        <a:t>inizio attività </a:t>
                      </a:r>
                      <a:r>
                        <a:rPr sz="1200" spc="-10" dirty="0">
                          <a:solidFill>
                            <a:srgbClr val="404040"/>
                          </a:solidFill>
                          <a:latin typeface="Corbel"/>
                          <a:cs typeface="Corbel"/>
                        </a:rPr>
                        <a:t>(SCIA) </a:t>
                      </a:r>
                      <a:r>
                        <a:rPr sz="1200" spc="-5" dirty="0">
                          <a:solidFill>
                            <a:srgbClr val="404040"/>
                          </a:solidFill>
                          <a:latin typeface="Corbel"/>
                          <a:cs typeface="Corbel"/>
                        </a:rPr>
                        <a:t>ai </a:t>
                      </a:r>
                      <a:r>
                        <a:rPr sz="1200" dirty="0">
                          <a:solidFill>
                            <a:srgbClr val="404040"/>
                          </a:solidFill>
                          <a:latin typeface="Corbel"/>
                          <a:cs typeface="Corbel"/>
                        </a:rPr>
                        <a:t>sensi </a:t>
                      </a:r>
                      <a:r>
                        <a:rPr sz="1200" spc="-10" dirty="0">
                          <a:solidFill>
                            <a:srgbClr val="404040"/>
                          </a:solidFill>
                          <a:latin typeface="Corbel"/>
                          <a:cs typeface="Corbel"/>
                        </a:rPr>
                        <a:t>dell’art. </a:t>
                      </a:r>
                      <a:r>
                        <a:rPr sz="1200" spc="-5" dirty="0">
                          <a:solidFill>
                            <a:srgbClr val="404040"/>
                          </a:solidFill>
                          <a:latin typeface="Corbel"/>
                          <a:cs typeface="Corbel"/>
                        </a:rPr>
                        <a:t>4 </a:t>
                      </a:r>
                      <a:r>
                        <a:rPr sz="1200" dirty="0">
                          <a:solidFill>
                            <a:srgbClr val="404040"/>
                          </a:solidFill>
                          <a:latin typeface="Corbel"/>
                          <a:cs typeface="Corbel"/>
                        </a:rPr>
                        <a:t>del </a:t>
                      </a:r>
                      <a:r>
                        <a:rPr sz="1200" spc="-45" dirty="0">
                          <a:solidFill>
                            <a:srgbClr val="404040"/>
                          </a:solidFill>
                          <a:latin typeface="Corbel"/>
                          <a:cs typeface="Corbel"/>
                        </a:rPr>
                        <a:t>D.P.R.  </a:t>
                      </a:r>
                      <a:r>
                        <a:rPr sz="1200" spc="-10" dirty="0">
                          <a:solidFill>
                            <a:srgbClr val="404040"/>
                          </a:solidFill>
                          <a:latin typeface="Corbel"/>
                          <a:cs typeface="Corbel"/>
                        </a:rPr>
                        <a:t>151/2011, </a:t>
                      </a:r>
                      <a:r>
                        <a:rPr sz="1200" spc="-5" dirty="0">
                          <a:solidFill>
                            <a:srgbClr val="404040"/>
                          </a:solidFill>
                          <a:latin typeface="Corbel"/>
                          <a:cs typeface="Corbel"/>
                        </a:rPr>
                        <a:t>attestante il </a:t>
                      </a:r>
                      <a:r>
                        <a:rPr sz="1200" b="1" spc="-5" dirty="0">
                          <a:solidFill>
                            <a:srgbClr val="FF0000"/>
                          </a:solidFill>
                          <a:latin typeface="Corbel"/>
                          <a:cs typeface="Corbel"/>
                        </a:rPr>
                        <a:t>completo adeguamento a  </a:t>
                      </a:r>
                      <a:r>
                        <a:rPr sz="1200" b="1" dirty="0">
                          <a:solidFill>
                            <a:srgbClr val="FF0000"/>
                          </a:solidFill>
                          <a:latin typeface="Corbel"/>
                          <a:cs typeface="Corbel"/>
                        </a:rPr>
                        <a:t>tutte le prescrizioni </a:t>
                      </a:r>
                      <a:r>
                        <a:rPr sz="1200" b="1" spc="-5" dirty="0">
                          <a:solidFill>
                            <a:srgbClr val="FF0000"/>
                          </a:solidFill>
                          <a:latin typeface="Corbel"/>
                          <a:cs typeface="Corbel"/>
                        </a:rPr>
                        <a:t>tecniche </a:t>
                      </a:r>
                      <a:r>
                        <a:rPr sz="1200" dirty="0">
                          <a:solidFill>
                            <a:srgbClr val="404040"/>
                          </a:solidFill>
                          <a:latin typeface="Corbel"/>
                          <a:cs typeface="Corbel"/>
                        </a:rPr>
                        <a:t>individuate dal  </a:t>
                      </a:r>
                      <a:r>
                        <a:rPr sz="1200" spc="-10" dirty="0">
                          <a:solidFill>
                            <a:srgbClr val="404040"/>
                          </a:solidFill>
                          <a:latin typeface="Corbel"/>
                          <a:cs typeface="Corbel"/>
                        </a:rPr>
                        <a:t>nuovo </a:t>
                      </a:r>
                      <a:r>
                        <a:rPr sz="1200" b="1" spc="-5" dirty="0">
                          <a:solidFill>
                            <a:srgbClr val="FF0000"/>
                          </a:solidFill>
                          <a:latin typeface="Corbel"/>
                          <a:cs typeface="Corbel"/>
                        </a:rPr>
                        <a:t>Titolo III </a:t>
                      </a:r>
                      <a:r>
                        <a:rPr sz="1200" dirty="0">
                          <a:solidFill>
                            <a:srgbClr val="404040"/>
                          </a:solidFill>
                          <a:latin typeface="Corbel"/>
                          <a:cs typeface="Corbel"/>
                        </a:rPr>
                        <a:t>del </a:t>
                      </a:r>
                      <a:r>
                        <a:rPr sz="1200" spc="-15" dirty="0">
                          <a:solidFill>
                            <a:srgbClr val="404040"/>
                          </a:solidFill>
                          <a:latin typeface="Corbel"/>
                          <a:cs typeface="Corbel"/>
                        </a:rPr>
                        <a:t>D.M. </a:t>
                      </a:r>
                      <a:r>
                        <a:rPr sz="1200" spc="-10" dirty="0">
                          <a:solidFill>
                            <a:srgbClr val="404040"/>
                          </a:solidFill>
                          <a:latin typeface="Corbel"/>
                          <a:cs typeface="Corbel"/>
                        </a:rPr>
                        <a:t>18/09/2002 </a:t>
                      </a:r>
                      <a:r>
                        <a:rPr sz="1200" spc="-5" dirty="0">
                          <a:solidFill>
                            <a:srgbClr val="404040"/>
                          </a:solidFill>
                          <a:latin typeface="Corbel"/>
                          <a:cs typeface="Corbel"/>
                        </a:rPr>
                        <a:t>come  </a:t>
                      </a:r>
                      <a:r>
                        <a:rPr sz="1200" spc="-10" dirty="0">
                          <a:solidFill>
                            <a:srgbClr val="404040"/>
                          </a:solidFill>
                          <a:latin typeface="Corbel"/>
                          <a:cs typeface="Corbel"/>
                        </a:rPr>
                        <a:t>sostituito </a:t>
                      </a:r>
                      <a:r>
                        <a:rPr sz="1200" spc="-5" dirty="0">
                          <a:solidFill>
                            <a:srgbClr val="404040"/>
                          </a:solidFill>
                          <a:latin typeface="Corbel"/>
                          <a:cs typeface="Corbel"/>
                        </a:rPr>
                        <a:t>dal </a:t>
                      </a:r>
                      <a:r>
                        <a:rPr sz="1200" spc="-10" dirty="0">
                          <a:solidFill>
                            <a:srgbClr val="404040"/>
                          </a:solidFill>
                          <a:latin typeface="Corbel"/>
                          <a:cs typeface="Corbel"/>
                        </a:rPr>
                        <a:t>D.M. 19/03/2015, </a:t>
                      </a:r>
                      <a:r>
                        <a:rPr sz="1200" b="1" spc="-5" dirty="0">
                          <a:solidFill>
                            <a:srgbClr val="FF0000"/>
                          </a:solidFill>
                          <a:latin typeface="Corbel"/>
                          <a:cs typeface="Corbel"/>
                        </a:rPr>
                        <a:t>con riferimento a  lotti aventi superficie pari almeno </a:t>
                      </a:r>
                      <a:r>
                        <a:rPr sz="1200" b="1" spc="-10" dirty="0">
                          <a:solidFill>
                            <a:srgbClr val="FF0000"/>
                          </a:solidFill>
                          <a:latin typeface="Corbel"/>
                          <a:cs typeface="Corbel"/>
                        </a:rPr>
                        <a:t>al </a:t>
                      </a:r>
                      <a:r>
                        <a:rPr sz="1200" b="1" u="sng" spc="-5" dirty="0">
                          <a:solidFill>
                            <a:srgbClr val="FF0000"/>
                          </a:solidFill>
                          <a:uFill>
                            <a:solidFill>
                              <a:srgbClr val="FF0000"/>
                            </a:solidFill>
                          </a:uFill>
                          <a:latin typeface="Corbel"/>
                          <a:cs typeface="Corbel"/>
                        </a:rPr>
                        <a:t>30%</a:t>
                      </a:r>
                      <a:r>
                        <a:rPr sz="1200" b="1" spc="-5" dirty="0">
                          <a:solidFill>
                            <a:srgbClr val="FF0000"/>
                          </a:solidFill>
                          <a:latin typeface="Corbel"/>
                          <a:cs typeface="Corbel"/>
                        </a:rPr>
                        <a:t> </a:t>
                      </a:r>
                      <a:r>
                        <a:rPr sz="1200" b="1" dirty="0">
                          <a:solidFill>
                            <a:srgbClr val="FF0000"/>
                          </a:solidFill>
                          <a:latin typeface="Corbel"/>
                          <a:cs typeface="Corbel"/>
                        </a:rPr>
                        <a:t>della  </a:t>
                      </a:r>
                      <a:r>
                        <a:rPr sz="1200" b="1" spc="-5" dirty="0">
                          <a:solidFill>
                            <a:srgbClr val="FF0000"/>
                          </a:solidFill>
                          <a:latin typeface="Corbel"/>
                          <a:cs typeface="Corbel"/>
                        </a:rPr>
                        <a:t>superficie </a:t>
                      </a:r>
                      <a:r>
                        <a:rPr sz="1200" b="1" spc="-10" dirty="0">
                          <a:solidFill>
                            <a:srgbClr val="FF0000"/>
                          </a:solidFill>
                          <a:latin typeface="Corbel"/>
                          <a:cs typeface="Corbel"/>
                        </a:rPr>
                        <a:t>totale </a:t>
                      </a:r>
                      <a:r>
                        <a:rPr sz="1200" b="1" spc="-5" dirty="0">
                          <a:solidFill>
                            <a:srgbClr val="FF0000"/>
                          </a:solidFill>
                          <a:latin typeface="Corbel"/>
                          <a:cs typeface="Corbel"/>
                        </a:rPr>
                        <a:t>in pianta della</a:t>
                      </a:r>
                      <a:r>
                        <a:rPr sz="1200" b="1" spc="75" dirty="0">
                          <a:solidFill>
                            <a:srgbClr val="FF0000"/>
                          </a:solidFill>
                          <a:latin typeface="Corbel"/>
                          <a:cs typeface="Corbel"/>
                        </a:rPr>
                        <a:t> </a:t>
                      </a:r>
                      <a:r>
                        <a:rPr sz="1200" b="1" spc="-10" dirty="0">
                          <a:solidFill>
                            <a:srgbClr val="FF0000"/>
                          </a:solidFill>
                          <a:latin typeface="Corbel"/>
                          <a:cs typeface="Corbel"/>
                        </a:rPr>
                        <a:t>struttura.</a:t>
                      </a:r>
                      <a:endParaRPr sz="12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1D2"/>
                    </a:solidFill>
                  </a:tcPr>
                </a:tc>
                <a:tc>
                  <a:txBody>
                    <a:bodyPr/>
                    <a:lstStyle/>
                    <a:p>
                      <a:pPr marL="46355" marR="3175" algn="just">
                        <a:lnSpc>
                          <a:spcPts val="1395"/>
                        </a:lnSpc>
                      </a:pPr>
                      <a:r>
                        <a:rPr sz="900" spc="-5" dirty="0">
                          <a:solidFill>
                            <a:srgbClr val="404040"/>
                          </a:solidFill>
                          <a:latin typeface="Corbel"/>
                          <a:cs typeface="Corbel"/>
                        </a:rPr>
                        <a:t>La </a:t>
                      </a:r>
                      <a:r>
                        <a:rPr sz="900" dirty="0">
                          <a:solidFill>
                            <a:srgbClr val="404040"/>
                          </a:solidFill>
                          <a:latin typeface="Corbel"/>
                          <a:cs typeface="Corbel"/>
                        </a:rPr>
                        <a:t>SCIA </a:t>
                      </a:r>
                      <a:r>
                        <a:rPr sz="900" spc="-5" dirty="0">
                          <a:solidFill>
                            <a:srgbClr val="404040"/>
                          </a:solidFill>
                          <a:latin typeface="Corbel"/>
                          <a:cs typeface="Corbel"/>
                        </a:rPr>
                        <a:t>deve altresì attestare la predisposizione </a:t>
                      </a:r>
                      <a:r>
                        <a:rPr sz="900" dirty="0">
                          <a:solidFill>
                            <a:srgbClr val="404040"/>
                          </a:solidFill>
                          <a:latin typeface="Corbel"/>
                          <a:cs typeface="Corbel"/>
                        </a:rPr>
                        <a:t>e </a:t>
                      </a:r>
                      <a:r>
                        <a:rPr sz="900" spc="-10" dirty="0">
                          <a:solidFill>
                            <a:srgbClr val="404040"/>
                          </a:solidFill>
                          <a:latin typeface="Corbel"/>
                          <a:cs typeface="Corbel"/>
                        </a:rPr>
                        <a:t>l’adozione </a:t>
                      </a:r>
                      <a:r>
                        <a:rPr sz="900" dirty="0">
                          <a:solidFill>
                            <a:srgbClr val="404040"/>
                          </a:solidFill>
                          <a:latin typeface="Corbel"/>
                          <a:cs typeface="Corbel"/>
                        </a:rPr>
                        <a:t>di un </a:t>
                      </a:r>
                      <a:r>
                        <a:rPr sz="900" spc="-5" dirty="0">
                          <a:solidFill>
                            <a:srgbClr val="404040"/>
                          </a:solidFill>
                          <a:latin typeface="Corbel"/>
                          <a:cs typeface="Corbel"/>
                        </a:rPr>
                        <a:t>apposito sistema</a:t>
                      </a:r>
                      <a:r>
                        <a:rPr sz="900" spc="150" dirty="0">
                          <a:solidFill>
                            <a:srgbClr val="404040"/>
                          </a:solidFill>
                          <a:latin typeface="Corbel"/>
                          <a:cs typeface="Corbel"/>
                        </a:rPr>
                        <a:t> </a:t>
                      </a:r>
                      <a:r>
                        <a:rPr sz="900" spc="5" dirty="0">
                          <a:solidFill>
                            <a:srgbClr val="404040"/>
                          </a:solidFill>
                          <a:latin typeface="Corbel"/>
                          <a:cs typeface="Corbel"/>
                        </a:rPr>
                        <a:t>di</a:t>
                      </a:r>
                      <a:endParaRPr sz="900">
                        <a:latin typeface="Corbel"/>
                        <a:cs typeface="Corbel"/>
                      </a:endParaRPr>
                    </a:p>
                    <a:p>
                      <a:pPr marL="46355" marR="182245" algn="just">
                        <a:lnSpc>
                          <a:spcPct val="107100"/>
                        </a:lnSpc>
                        <a:spcBef>
                          <a:spcPts val="5"/>
                        </a:spcBef>
                      </a:pPr>
                      <a:r>
                        <a:rPr sz="900" spc="-5" dirty="0">
                          <a:solidFill>
                            <a:srgbClr val="404040"/>
                          </a:solidFill>
                          <a:latin typeface="Corbel"/>
                          <a:cs typeface="Corbel"/>
                        </a:rPr>
                        <a:t>gestione </a:t>
                      </a:r>
                      <a:r>
                        <a:rPr sz="900" dirty="0">
                          <a:solidFill>
                            <a:srgbClr val="404040"/>
                          </a:solidFill>
                          <a:latin typeface="Corbel"/>
                          <a:cs typeface="Corbel"/>
                        </a:rPr>
                        <a:t>della </a:t>
                      </a:r>
                      <a:r>
                        <a:rPr sz="900" spc="-5" dirty="0">
                          <a:solidFill>
                            <a:srgbClr val="404040"/>
                          </a:solidFill>
                          <a:latin typeface="Corbel"/>
                          <a:cs typeface="Corbel"/>
                        </a:rPr>
                        <a:t>sicurezza finalizzato all’adeguamento antincendio, conforme </a:t>
                      </a:r>
                      <a:r>
                        <a:rPr sz="900" dirty="0">
                          <a:solidFill>
                            <a:srgbClr val="404040"/>
                          </a:solidFill>
                          <a:latin typeface="Corbel"/>
                          <a:cs typeface="Corbel"/>
                        </a:rPr>
                        <a:t>a </a:t>
                      </a:r>
                      <a:r>
                        <a:rPr sz="900" spc="-5" dirty="0">
                          <a:solidFill>
                            <a:srgbClr val="404040"/>
                          </a:solidFill>
                          <a:latin typeface="Corbel"/>
                          <a:cs typeface="Corbel"/>
                        </a:rPr>
                        <a:t>quanto  stabilito </a:t>
                      </a:r>
                      <a:r>
                        <a:rPr sz="900" dirty="0">
                          <a:solidFill>
                            <a:srgbClr val="404040"/>
                          </a:solidFill>
                          <a:latin typeface="Corbel"/>
                          <a:cs typeface="Corbel"/>
                        </a:rPr>
                        <a:t>dal </a:t>
                      </a:r>
                      <a:r>
                        <a:rPr sz="900" spc="-5" dirty="0">
                          <a:solidFill>
                            <a:srgbClr val="404040"/>
                          </a:solidFill>
                          <a:latin typeface="Corbel"/>
                          <a:cs typeface="Corbel"/>
                        </a:rPr>
                        <a:t>nuovo </a:t>
                      </a:r>
                      <a:r>
                        <a:rPr sz="900" spc="-10" dirty="0">
                          <a:solidFill>
                            <a:srgbClr val="404040"/>
                          </a:solidFill>
                          <a:latin typeface="Corbel"/>
                          <a:cs typeface="Corbel"/>
                        </a:rPr>
                        <a:t>Titolo </a:t>
                      </a:r>
                      <a:r>
                        <a:rPr sz="900" dirty="0">
                          <a:solidFill>
                            <a:srgbClr val="404040"/>
                          </a:solidFill>
                          <a:latin typeface="Corbel"/>
                          <a:cs typeface="Corbel"/>
                        </a:rPr>
                        <a:t>V del </a:t>
                      </a:r>
                      <a:r>
                        <a:rPr sz="900" spc="-10" dirty="0">
                          <a:solidFill>
                            <a:srgbClr val="404040"/>
                          </a:solidFill>
                          <a:latin typeface="Corbel"/>
                          <a:cs typeface="Corbel"/>
                        </a:rPr>
                        <a:t>D.M. </a:t>
                      </a:r>
                      <a:r>
                        <a:rPr sz="900" spc="-15" dirty="0">
                          <a:solidFill>
                            <a:srgbClr val="404040"/>
                          </a:solidFill>
                          <a:latin typeface="Corbel"/>
                          <a:cs typeface="Corbel"/>
                        </a:rPr>
                        <a:t>18/09/2002 </a:t>
                      </a:r>
                      <a:r>
                        <a:rPr sz="900" spc="-5" dirty="0">
                          <a:solidFill>
                            <a:srgbClr val="404040"/>
                          </a:solidFill>
                          <a:latin typeface="Corbel"/>
                          <a:cs typeface="Corbel"/>
                        </a:rPr>
                        <a:t>come introdotto </a:t>
                      </a:r>
                      <a:r>
                        <a:rPr sz="900" dirty="0">
                          <a:solidFill>
                            <a:srgbClr val="404040"/>
                          </a:solidFill>
                          <a:latin typeface="Corbel"/>
                          <a:cs typeface="Corbel"/>
                        </a:rPr>
                        <a:t>dal </a:t>
                      </a:r>
                      <a:r>
                        <a:rPr sz="900" spc="-10" dirty="0">
                          <a:solidFill>
                            <a:srgbClr val="404040"/>
                          </a:solidFill>
                          <a:latin typeface="Corbel"/>
                          <a:cs typeface="Corbel"/>
                        </a:rPr>
                        <a:t>D.M. 19/03/2015,  </a:t>
                      </a:r>
                      <a:r>
                        <a:rPr sz="900" spc="-5" dirty="0">
                          <a:solidFill>
                            <a:srgbClr val="404040"/>
                          </a:solidFill>
                          <a:latin typeface="Corbel"/>
                          <a:cs typeface="Corbel"/>
                        </a:rPr>
                        <a:t>relativamente alle misure </a:t>
                      </a:r>
                      <a:r>
                        <a:rPr sz="900" dirty="0">
                          <a:solidFill>
                            <a:srgbClr val="404040"/>
                          </a:solidFill>
                          <a:latin typeface="Corbel"/>
                          <a:cs typeface="Corbel"/>
                        </a:rPr>
                        <a:t>di </a:t>
                      </a:r>
                      <a:r>
                        <a:rPr sz="900" spc="-5" dirty="0">
                          <a:solidFill>
                            <a:srgbClr val="404040"/>
                          </a:solidFill>
                          <a:latin typeface="Corbel"/>
                          <a:cs typeface="Corbel"/>
                        </a:rPr>
                        <a:t>prevenzione necessarie </a:t>
                      </a:r>
                      <a:r>
                        <a:rPr sz="900" dirty="0">
                          <a:solidFill>
                            <a:srgbClr val="404040"/>
                          </a:solidFill>
                          <a:latin typeface="Corbel"/>
                          <a:cs typeface="Corbel"/>
                        </a:rPr>
                        <a:t>per </a:t>
                      </a:r>
                      <a:r>
                        <a:rPr sz="900" spc="-5" dirty="0">
                          <a:solidFill>
                            <a:srgbClr val="404040"/>
                          </a:solidFill>
                          <a:latin typeface="Corbel"/>
                          <a:cs typeface="Corbel"/>
                        </a:rPr>
                        <a:t>ciascuna specifica</a:t>
                      </a:r>
                      <a:r>
                        <a:rPr sz="900" spc="35" dirty="0">
                          <a:solidFill>
                            <a:srgbClr val="404040"/>
                          </a:solidFill>
                          <a:latin typeface="Corbel"/>
                          <a:cs typeface="Corbel"/>
                        </a:rPr>
                        <a:t> </a:t>
                      </a:r>
                      <a:r>
                        <a:rPr sz="900" dirty="0">
                          <a:solidFill>
                            <a:srgbClr val="404040"/>
                          </a:solidFill>
                          <a:latin typeface="Corbel"/>
                          <a:cs typeface="Corbel"/>
                        </a:rPr>
                        <a:t>fase.</a:t>
                      </a:r>
                      <a:endParaRPr sz="900">
                        <a:latin typeface="Corbel"/>
                        <a:cs typeface="Corbel"/>
                      </a:endParaRPr>
                    </a:p>
                    <a:p>
                      <a:pPr marL="46355" marR="182245" algn="just">
                        <a:lnSpc>
                          <a:spcPct val="106700"/>
                        </a:lnSpc>
                        <a:spcBef>
                          <a:spcPts val="204"/>
                        </a:spcBef>
                      </a:pPr>
                      <a:r>
                        <a:rPr sz="900" spc="-20" dirty="0">
                          <a:solidFill>
                            <a:srgbClr val="404040"/>
                          </a:solidFill>
                          <a:latin typeface="Corbel"/>
                          <a:cs typeface="Corbel"/>
                        </a:rPr>
                        <a:t>Per </a:t>
                      </a:r>
                      <a:r>
                        <a:rPr sz="900" spc="-5" dirty="0">
                          <a:solidFill>
                            <a:srgbClr val="404040"/>
                          </a:solidFill>
                          <a:latin typeface="Corbel"/>
                          <a:cs typeface="Corbel"/>
                        </a:rPr>
                        <a:t>la </a:t>
                      </a:r>
                      <a:r>
                        <a:rPr sz="900" spc="-10" dirty="0">
                          <a:solidFill>
                            <a:srgbClr val="404040"/>
                          </a:solidFill>
                          <a:latin typeface="Corbel"/>
                          <a:cs typeface="Corbel"/>
                        </a:rPr>
                        <a:t>predisposizione </a:t>
                      </a:r>
                      <a:r>
                        <a:rPr sz="900" spc="-5" dirty="0">
                          <a:solidFill>
                            <a:srgbClr val="404040"/>
                          </a:solidFill>
                          <a:latin typeface="Corbel"/>
                          <a:cs typeface="Corbel"/>
                        </a:rPr>
                        <a:t>del </a:t>
                      </a:r>
                      <a:r>
                        <a:rPr sz="900" u="sng" spc="-10" dirty="0">
                          <a:solidFill>
                            <a:srgbClr val="404040"/>
                          </a:solidFill>
                          <a:uFill>
                            <a:solidFill>
                              <a:srgbClr val="404040"/>
                            </a:solidFill>
                          </a:uFill>
                          <a:latin typeface="Corbel"/>
                          <a:cs typeface="Corbel"/>
                        </a:rPr>
                        <a:t>sistema </a:t>
                      </a:r>
                      <a:r>
                        <a:rPr sz="900" u="sng" spc="-5" dirty="0">
                          <a:solidFill>
                            <a:srgbClr val="404040"/>
                          </a:solidFill>
                          <a:uFill>
                            <a:solidFill>
                              <a:srgbClr val="404040"/>
                            </a:solidFill>
                          </a:uFill>
                          <a:latin typeface="Corbel"/>
                          <a:cs typeface="Corbel"/>
                        </a:rPr>
                        <a:t>di </a:t>
                      </a:r>
                      <a:r>
                        <a:rPr sz="900" u="sng" spc="-10" dirty="0">
                          <a:solidFill>
                            <a:srgbClr val="404040"/>
                          </a:solidFill>
                          <a:uFill>
                            <a:solidFill>
                              <a:srgbClr val="404040"/>
                            </a:solidFill>
                          </a:uFill>
                          <a:latin typeface="Corbel"/>
                          <a:cs typeface="Corbel"/>
                        </a:rPr>
                        <a:t>gestione </a:t>
                      </a:r>
                      <a:r>
                        <a:rPr sz="900" u="sng" spc="-5" dirty="0">
                          <a:solidFill>
                            <a:srgbClr val="404040"/>
                          </a:solidFill>
                          <a:uFill>
                            <a:solidFill>
                              <a:srgbClr val="404040"/>
                            </a:solidFill>
                          </a:uFill>
                          <a:latin typeface="Corbel"/>
                          <a:cs typeface="Corbel"/>
                        </a:rPr>
                        <a:t>della </a:t>
                      </a:r>
                      <a:r>
                        <a:rPr sz="900" u="sng" spc="-10" dirty="0">
                          <a:solidFill>
                            <a:srgbClr val="404040"/>
                          </a:solidFill>
                          <a:uFill>
                            <a:solidFill>
                              <a:srgbClr val="404040"/>
                            </a:solidFill>
                          </a:uFill>
                          <a:latin typeface="Corbel"/>
                          <a:cs typeface="Corbel"/>
                        </a:rPr>
                        <a:t>sicurezza </a:t>
                      </a:r>
                      <a:r>
                        <a:rPr sz="900" dirty="0">
                          <a:solidFill>
                            <a:srgbClr val="404040"/>
                          </a:solidFill>
                          <a:latin typeface="Corbel"/>
                          <a:cs typeface="Corbel"/>
                        </a:rPr>
                        <a:t>e </a:t>
                      </a:r>
                      <a:r>
                        <a:rPr sz="900" spc="-10" dirty="0">
                          <a:solidFill>
                            <a:srgbClr val="404040"/>
                          </a:solidFill>
                          <a:latin typeface="Corbel"/>
                          <a:cs typeface="Corbel"/>
                        </a:rPr>
                        <a:t>per la relativa attuazione,  </a:t>
                      </a:r>
                      <a:r>
                        <a:rPr sz="900" spc="-5" dirty="0">
                          <a:solidFill>
                            <a:srgbClr val="404040"/>
                          </a:solidFill>
                          <a:latin typeface="Corbel"/>
                          <a:cs typeface="Corbel"/>
                        </a:rPr>
                        <a:t>devono</a:t>
                      </a:r>
                      <a:r>
                        <a:rPr sz="900" spc="-55" dirty="0">
                          <a:solidFill>
                            <a:srgbClr val="404040"/>
                          </a:solidFill>
                          <a:latin typeface="Corbel"/>
                          <a:cs typeface="Corbel"/>
                        </a:rPr>
                        <a:t> </a:t>
                      </a:r>
                      <a:r>
                        <a:rPr sz="900" spc="-5" dirty="0">
                          <a:solidFill>
                            <a:srgbClr val="404040"/>
                          </a:solidFill>
                          <a:latin typeface="Corbel"/>
                          <a:cs typeface="Corbel"/>
                        </a:rPr>
                        <a:t>essere</a:t>
                      </a:r>
                      <a:r>
                        <a:rPr sz="900" spc="-3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a:latin typeface="Corbel"/>
                        <a:cs typeface="Corbel"/>
                      </a:endParaRPr>
                    </a:p>
                    <a:p>
                      <a:pPr marL="274955" marR="66040" indent="-229235" algn="just">
                        <a:lnSpc>
                          <a:spcPct val="107000"/>
                        </a:lnSpc>
                        <a:spcBef>
                          <a:spcPts val="200"/>
                        </a:spcBef>
                        <a:buChar char="-"/>
                        <a:tabLst>
                          <a:tab pos="275590" algn="l"/>
                        </a:tabLst>
                      </a:pPr>
                      <a:r>
                        <a:rPr sz="900" spc="-10" dirty="0">
                          <a:solidFill>
                            <a:srgbClr val="404040"/>
                          </a:solidFill>
                          <a:latin typeface="Corbel"/>
                          <a:cs typeface="Corbel"/>
                        </a:rPr>
                        <a:t>in </a:t>
                      </a:r>
                      <a:r>
                        <a:rPr sz="900" spc="-15" dirty="0">
                          <a:solidFill>
                            <a:srgbClr val="404040"/>
                          </a:solidFill>
                          <a:latin typeface="Corbel"/>
                          <a:cs typeface="Corbel"/>
                        </a:rPr>
                        <a:t>fase iniziale </a:t>
                      </a:r>
                      <a:r>
                        <a:rPr sz="900" dirty="0">
                          <a:solidFill>
                            <a:srgbClr val="404040"/>
                          </a:solidFill>
                          <a:latin typeface="Corbel"/>
                          <a:cs typeface="Corbel"/>
                        </a:rPr>
                        <a:t>- </a:t>
                      </a:r>
                      <a:r>
                        <a:rPr sz="900" spc="-15" dirty="0">
                          <a:solidFill>
                            <a:srgbClr val="404040"/>
                          </a:solidFill>
                          <a:latin typeface="Corbel"/>
                          <a:cs typeface="Corbel"/>
                        </a:rPr>
                        <a:t>entro il </a:t>
                      </a:r>
                      <a:r>
                        <a:rPr sz="900" spc="-20" dirty="0">
                          <a:solidFill>
                            <a:srgbClr val="404040"/>
                          </a:solidFill>
                          <a:latin typeface="Corbel"/>
                          <a:cs typeface="Corbel"/>
                        </a:rPr>
                        <a:t>24/04/2016 </a:t>
                      </a:r>
                      <a:r>
                        <a:rPr sz="900" dirty="0">
                          <a:solidFill>
                            <a:srgbClr val="404040"/>
                          </a:solidFill>
                          <a:latin typeface="Corbel"/>
                          <a:cs typeface="Corbel"/>
                        </a:rPr>
                        <a:t>- </a:t>
                      </a:r>
                      <a:r>
                        <a:rPr sz="900" spc="-5" dirty="0">
                          <a:solidFill>
                            <a:srgbClr val="404040"/>
                          </a:solidFill>
                          <a:latin typeface="Corbel"/>
                          <a:cs typeface="Corbel"/>
                        </a:rPr>
                        <a:t>un </a:t>
                      </a:r>
                      <a:r>
                        <a:rPr sz="900" spc="-15" dirty="0">
                          <a:solidFill>
                            <a:srgbClr val="404040"/>
                          </a:solidFill>
                          <a:latin typeface="Corbel"/>
                          <a:cs typeface="Corbel"/>
                        </a:rPr>
                        <a:t>responsabile tecnico della </a:t>
                      </a:r>
                      <a:r>
                        <a:rPr sz="900" spc="-20" dirty="0">
                          <a:solidFill>
                            <a:srgbClr val="404040"/>
                          </a:solidFill>
                          <a:latin typeface="Corbel"/>
                          <a:cs typeface="Corbel"/>
                        </a:rPr>
                        <a:t>sicurezza antincendio,  </a:t>
                      </a:r>
                      <a:r>
                        <a:rPr sz="900" spc="-10"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t>
                      </a:r>
                      <a:r>
                        <a:rPr sz="900" spc="-20" dirty="0">
                          <a:solidFill>
                            <a:srgbClr val="404040"/>
                          </a:solidFill>
                          <a:latin typeface="Corbel"/>
                          <a:cs typeface="Corbel"/>
                        </a:rPr>
                        <a:t>altre </a:t>
                      </a:r>
                      <a:r>
                        <a:rPr sz="900" spc="-15" dirty="0">
                          <a:solidFill>
                            <a:srgbClr val="404040"/>
                          </a:solidFill>
                          <a:latin typeface="Corbel"/>
                          <a:cs typeface="Corbel"/>
                        </a:rPr>
                        <a:t>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5"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a:t>
                      </a:r>
                      <a:r>
                        <a:rPr sz="900" spc="-5" dirty="0">
                          <a:solidFill>
                            <a:srgbClr val="404040"/>
                          </a:solidFill>
                          <a:latin typeface="Corbel"/>
                          <a:cs typeface="Corbel"/>
                        </a:rPr>
                        <a:t>di </a:t>
                      </a:r>
                      <a:r>
                        <a:rPr sz="900" spc="-20" dirty="0">
                          <a:solidFill>
                            <a:srgbClr val="404040"/>
                          </a:solidFill>
                          <a:latin typeface="Corbel"/>
                          <a:cs typeface="Corbel"/>
                        </a:rPr>
                        <a:t>partecipazione, </a:t>
                      </a:r>
                      <a:r>
                        <a:rPr sz="900" spc="-15" dirty="0">
                          <a:solidFill>
                            <a:srgbClr val="404040"/>
                          </a:solidFill>
                          <a:latin typeface="Corbel"/>
                          <a:cs typeface="Corbel"/>
                        </a:rPr>
                        <a:t>con esito </a:t>
                      </a:r>
                      <a:r>
                        <a:rPr sz="900" spc="-20" dirty="0">
                          <a:solidFill>
                            <a:srgbClr val="404040"/>
                          </a:solidFill>
                          <a:latin typeface="Corbel"/>
                          <a:cs typeface="Corbel"/>
                        </a:rPr>
                        <a:t>positivo, </a:t>
                      </a:r>
                      <a:r>
                        <a:rPr sz="900" spc="-10" dirty="0">
                          <a:solidFill>
                            <a:srgbClr val="404040"/>
                          </a:solidFill>
                          <a:latin typeface="Corbel"/>
                          <a:cs typeface="Corbel"/>
                        </a:rPr>
                        <a:t>ai </a:t>
                      </a:r>
                      <a:r>
                        <a:rPr sz="900" spc="-15" dirty="0">
                          <a:solidFill>
                            <a:srgbClr val="404040"/>
                          </a:solidFill>
                          <a:latin typeface="Corbel"/>
                          <a:cs typeface="Corbel"/>
                        </a:rPr>
                        <a:t>corsi base </a:t>
                      </a:r>
                      <a:r>
                        <a:rPr sz="900" spc="-10" dirty="0">
                          <a:solidFill>
                            <a:srgbClr val="404040"/>
                          </a:solidFill>
                          <a:latin typeface="Corbel"/>
                          <a:cs typeface="Corbel"/>
                        </a:rPr>
                        <a:t>di </a:t>
                      </a:r>
                      <a:r>
                        <a:rPr sz="900" spc="-20" dirty="0">
                          <a:solidFill>
                            <a:srgbClr val="404040"/>
                          </a:solidFill>
                          <a:latin typeface="Corbel"/>
                          <a:cs typeface="Corbel"/>
                        </a:rPr>
                        <a:t>specializzazione </a:t>
                      </a:r>
                      <a:r>
                        <a:rPr sz="900" spc="-10" dirty="0">
                          <a:solidFill>
                            <a:srgbClr val="404040"/>
                          </a:solidFill>
                          <a:latin typeface="Corbel"/>
                          <a:cs typeface="Corbel"/>
                        </a:rPr>
                        <a:t>ai </a:t>
                      </a:r>
                      <a:r>
                        <a:rPr sz="900" spc="-15" dirty="0">
                          <a:solidFill>
                            <a:srgbClr val="404040"/>
                          </a:solidFill>
                          <a:latin typeface="Corbel"/>
                          <a:cs typeface="Corbel"/>
                        </a:rPr>
                        <a:t>sensi  </a:t>
                      </a:r>
                      <a:r>
                        <a:rPr sz="900" spc="-10" dirty="0">
                          <a:solidFill>
                            <a:srgbClr val="404040"/>
                          </a:solidFill>
                          <a:latin typeface="Corbel"/>
                          <a:cs typeface="Corbel"/>
                        </a:rPr>
                        <a:t>del </a:t>
                      </a:r>
                      <a:r>
                        <a:rPr sz="900" spc="-20" dirty="0">
                          <a:solidFill>
                            <a:srgbClr val="404040"/>
                          </a:solidFill>
                          <a:latin typeface="Corbel"/>
                          <a:cs typeface="Corbel"/>
                        </a:rPr>
                        <a:t>D.M.</a:t>
                      </a:r>
                      <a:r>
                        <a:rPr sz="900" spc="-105" dirty="0">
                          <a:solidFill>
                            <a:srgbClr val="404040"/>
                          </a:solidFill>
                          <a:latin typeface="Corbel"/>
                          <a:cs typeface="Corbel"/>
                        </a:rPr>
                        <a:t> </a:t>
                      </a:r>
                      <a:r>
                        <a:rPr sz="900" spc="-20" dirty="0">
                          <a:solidFill>
                            <a:srgbClr val="404040"/>
                          </a:solidFill>
                          <a:latin typeface="Corbel"/>
                          <a:cs typeface="Corbel"/>
                        </a:rPr>
                        <a:t>05/08/2011;</a:t>
                      </a:r>
                      <a:endParaRPr sz="900">
                        <a:latin typeface="Corbel"/>
                        <a:cs typeface="Corbel"/>
                      </a:endParaRPr>
                    </a:p>
                    <a:p>
                      <a:pPr marL="274955" indent="-229235" algn="just">
                        <a:lnSpc>
                          <a:spcPct val="106700"/>
                        </a:lnSpc>
                        <a:spcBef>
                          <a:spcPts val="215"/>
                        </a:spcBef>
                        <a:buChar char="-"/>
                        <a:tabLst>
                          <a:tab pos="275590" algn="l"/>
                        </a:tabLst>
                      </a:pPr>
                      <a:r>
                        <a:rPr sz="900" dirty="0">
                          <a:solidFill>
                            <a:srgbClr val="404040"/>
                          </a:solidFill>
                          <a:latin typeface="Corbel"/>
                          <a:cs typeface="Corbel"/>
                        </a:rPr>
                        <a:t>fase per fase, </a:t>
                      </a:r>
                      <a:r>
                        <a:rPr sz="900" spc="5" dirty="0">
                          <a:solidFill>
                            <a:srgbClr val="404040"/>
                          </a:solidFill>
                          <a:latin typeface="Corbel"/>
                          <a:cs typeface="Corbel"/>
                        </a:rPr>
                        <a:t>un </a:t>
                      </a:r>
                      <a:r>
                        <a:rPr sz="900" dirty="0">
                          <a:solidFill>
                            <a:srgbClr val="404040"/>
                          </a:solidFill>
                          <a:latin typeface="Corbel"/>
                          <a:cs typeface="Corbel"/>
                        </a:rPr>
                        <a:t>numero </a:t>
                      </a:r>
                      <a:r>
                        <a:rPr sz="900" spc="-5" dirty="0">
                          <a:solidFill>
                            <a:srgbClr val="404040"/>
                          </a:solidFill>
                          <a:latin typeface="Corbel"/>
                          <a:cs typeface="Corbel"/>
                        </a:rPr>
                        <a:t>congruo </a:t>
                      </a:r>
                      <a:r>
                        <a:rPr sz="900" dirty="0">
                          <a:solidFill>
                            <a:srgbClr val="404040"/>
                          </a:solidFill>
                          <a:latin typeface="Corbel"/>
                          <a:cs typeface="Corbel"/>
                        </a:rPr>
                        <a:t>di </a:t>
                      </a:r>
                      <a:r>
                        <a:rPr sz="900" spc="-10" dirty="0">
                          <a:solidFill>
                            <a:srgbClr val="404040"/>
                          </a:solidFill>
                          <a:latin typeface="Corbel"/>
                          <a:cs typeface="Corbel"/>
                        </a:rPr>
                        <a:t>addetti </a:t>
                      </a:r>
                      <a:r>
                        <a:rPr sz="900" spc="-15" dirty="0">
                          <a:solidFill>
                            <a:srgbClr val="404040"/>
                          </a:solidFill>
                          <a:latin typeface="Corbel"/>
                          <a:cs typeface="Corbel"/>
                        </a:rPr>
                        <a:t>antincendio, valutato con </a:t>
                      </a:r>
                      <a:r>
                        <a:rPr sz="900" spc="-10" dirty="0">
                          <a:solidFill>
                            <a:srgbClr val="404040"/>
                          </a:solidFill>
                          <a:latin typeface="Corbel"/>
                          <a:cs typeface="Corbel"/>
                        </a:rPr>
                        <a:t>il </a:t>
                      </a:r>
                      <a:r>
                        <a:rPr sz="900" spc="-15" dirty="0">
                          <a:solidFill>
                            <a:srgbClr val="404040"/>
                          </a:solidFill>
                          <a:latin typeface="Corbel"/>
                          <a:cs typeface="Corbel"/>
                        </a:rPr>
                        <a:t>metodo riportato  </a:t>
                      </a:r>
                      <a:r>
                        <a:rPr sz="900" spc="-10" dirty="0">
                          <a:solidFill>
                            <a:srgbClr val="404040"/>
                          </a:solidFill>
                          <a:latin typeface="Corbel"/>
                          <a:cs typeface="Corbel"/>
                        </a:rPr>
                        <a:t>al </a:t>
                      </a:r>
                      <a:r>
                        <a:rPr sz="900" spc="-15" dirty="0">
                          <a:solidFill>
                            <a:srgbClr val="404040"/>
                          </a:solidFill>
                          <a:latin typeface="Corbel"/>
                          <a:cs typeface="Corbel"/>
                        </a:rPr>
                        <a:t>nuovo Titolo </a:t>
                      </a:r>
                      <a:r>
                        <a:rPr sz="900" dirty="0">
                          <a:solidFill>
                            <a:srgbClr val="404040"/>
                          </a:solidFill>
                          <a:latin typeface="Corbel"/>
                          <a:cs typeface="Corbel"/>
                        </a:rPr>
                        <a:t>V </a:t>
                      </a:r>
                      <a:r>
                        <a:rPr sz="900" spc="-10" dirty="0">
                          <a:solidFill>
                            <a:srgbClr val="404040"/>
                          </a:solidFill>
                          <a:latin typeface="Corbel"/>
                          <a:cs typeface="Corbel"/>
                        </a:rPr>
                        <a:t>del </a:t>
                      </a:r>
                      <a:r>
                        <a:rPr sz="900" spc="-25" dirty="0">
                          <a:solidFill>
                            <a:srgbClr val="404040"/>
                          </a:solidFill>
                          <a:latin typeface="Corbel"/>
                          <a:cs typeface="Corbel"/>
                        </a:rPr>
                        <a:t>D.M. 18/09/2002 </a:t>
                      </a:r>
                      <a:r>
                        <a:rPr sz="900" spc="-10" dirty="0">
                          <a:solidFill>
                            <a:srgbClr val="404040"/>
                          </a:solidFill>
                          <a:latin typeface="Corbel"/>
                          <a:cs typeface="Corbel"/>
                        </a:rPr>
                        <a:t>come </a:t>
                      </a:r>
                      <a:r>
                        <a:rPr sz="900" spc="-15" dirty="0">
                          <a:solidFill>
                            <a:srgbClr val="404040"/>
                          </a:solidFill>
                          <a:latin typeface="Corbel"/>
                          <a:cs typeface="Corbel"/>
                        </a:rPr>
                        <a:t>introdotto </a:t>
                      </a:r>
                      <a:r>
                        <a:rPr sz="900" spc="-10" dirty="0">
                          <a:solidFill>
                            <a:srgbClr val="404040"/>
                          </a:solidFill>
                          <a:latin typeface="Corbel"/>
                          <a:cs typeface="Corbel"/>
                        </a:rPr>
                        <a:t>dal </a:t>
                      </a:r>
                      <a:r>
                        <a:rPr sz="900" spc="-20" dirty="0">
                          <a:solidFill>
                            <a:srgbClr val="404040"/>
                          </a:solidFill>
                          <a:latin typeface="Corbel"/>
                          <a:cs typeface="Corbel"/>
                        </a:rPr>
                        <a:t>D.M. 19/03/2015 </a:t>
                      </a:r>
                      <a:r>
                        <a:rPr sz="900" spc="-15" dirty="0">
                          <a:solidFill>
                            <a:srgbClr val="404040"/>
                          </a:solidFill>
                          <a:latin typeface="Corbel"/>
                          <a:cs typeface="Corbel"/>
                        </a:rPr>
                        <a:t>(si </a:t>
                      </a:r>
                      <a:r>
                        <a:rPr sz="900" spc="-10" dirty="0">
                          <a:solidFill>
                            <a:srgbClr val="404040"/>
                          </a:solidFill>
                          <a:latin typeface="Corbel"/>
                          <a:cs typeface="Corbel"/>
                        </a:rPr>
                        <a:t>veda </a:t>
                      </a:r>
                      <a:r>
                        <a:rPr sz="900" spc="-15" dirty="0">
                          <a:solidFill>
                            <a:srgbClr val="404040"/>
                          </a:solidFill>
                          <a:latin typeface="Corbel"/>
                          <a:cs typeface="Corbel"/>
                        </a:rPr>
                        <a:t>anche </a:t>
                      </a:r>
                      <a:r>
                        <a:rPr sz="900" u="sng" spc="-15" dirty="0">
                          <a:solidFill>
                            <a:srgbClr val="7DA939"/>
                          </a:solidFill>
                          <a:uFill>
                            <a:solidFill>
                              <a:srgbClr val="7DA939"/>
                            </a:solidFill>
                          </a:uFill>
                          <a:latin typeface="Corbel"/>
                          <a:cs typeface="Corbel"/>
                        </a:rPr>
                        <a:t> </a:t>
                      </a:r>
                      <a:r>
                        <a:rPr sz="900" u="sng" spc="-10" dirty="0">
                          <a:solidFill>
                            <a:srgbClr val="7DA939"/>
                          </a:solidFill>
                          <a:uFill>
                            <a:solidFill>
                              <a:srgbClr val="7DA939"/>
                            </a:solidFill>
                          </a:uFill>
                          <a:latin typeface="Corbel"/>
                          <a:cs typeface="Corbel"/>
                        </a:rPr>
                        <a:t>Lett. </a:t>
                      </a:r>
                      <a:r>
                        <a:rPr sz="900" u="sng" spc="-15" dirty="0">
                          <a:solidFill>
                            <a:srgbClr val="7DA939"/>
                          </a:solidFill>
                          <a:uFill>
                            <a:solidFill>
                              <a:srgbClr val="7DA939"/>
                            </a:solidFill>
                          </a:uFill>
                          <a:latin typeface="Corbel"/>
                          <a:cs typeface="Corbel"/>
                        </a:rPr>
                        <a:t>Circ. </a:t>
                      </a:r>
                      <a:r>
                        <a:rPr sz="900" u="sng" spc="-20" dirty="0">
                          <a:solidFill>
                            <a:srgbClr val="7DA939"/>
                          </a:solidFill>
                          <a:uFill>
                            <a:solidFill>
                              <a:srgbClr val="7DA939"/>
                            </a:solidFill>
                          </a:uFill>
                          <a:latin typeface="Corbel"/>
                          <a:cs typeface="Corbel"/>
                        </a:rPr>
                        <a:t>12580 </a:t>
                      </a:r>
                      <a:r>
                        <a:rPr sz="900" u="sng" spc="-10" dirty="0">
                          <a:solidFill>
                            <a:srgbClr val="7DA939"/>
                          </a:solidFill>
                          <a:uFill>
                            <a:solidFill>
                              <a:srgbClr val="7DA939"/>
                            </a:solidFill>
                          </a:uFill>
                          <a:latin typeface="Corbel"/>
                          <a:cs typeface="Corbel"/>
                        </a:rPr>
                        <a:t>del </a:t>
                      </a:r>
                      <a:r>
                        <a:rPr sz="900" u="sng" spc="-20" dirty="0">
                          <a:solidFill>
                            <a:srgbClr val="7DA939"/>
                          </a:solidFill>
                          <a:uFill>
                            <a:solidFill>
                              <a:srgbClr val="7DA939"/>
                            </a:solidFill>
                          </a:uFill>
                          <a:latin typeface="Corbel"/>
                          <a:cs typeface="Corbel"/>
                        </a:rPr>
                        <a:t>28-10-2015</a:t>
                      </a:r>
                      <a:r>
                        <a:rPr sz="900" spc="-20" dirty="0">
                          <a:solidFill>
                            <a:srgbClr val="404040"/>
                          </a:solidFill>
                          <a:latin typeface="Corbel"/>
                          <a:cs typeface="Corbel"/>
                        </a:rPr>
                        <a:t>)</a:t>
                      </a:r>
                      <a:r>
                        <a:rPr sz="900" spc="-110" dirty="0">
                          <a:solidFill>
                            <a:srgbClr val="404040"/>
                          </a:solidFill>
                          <a:latin typeface="Corbel"/>
                          <a:cs typeface="Corbel"/>
                        </a:rPr>
                        <a:t> </a:t>
                      </a:r>
                      <a:r>
                        <a:rPr sz="900" dirty="0">
                          <a:solidFill>
                            <a:srgbClr val="404040"/>
                          </a:solidFill>
                          <a:latin typeface="Corbel"/>
                          <a:cs typeface="Corbel"/>
                        </a:rPr>
                        <a:t>.</a:t>
                      </a:r>
                      <a:endParaRPr sz="9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pic>
        <p:nvPicPr>
          <p:cNvPr id="27" name="Picture 36" descr="File:MinisteroInterno.svg">
            <a:extLst>
              <a:ext uri="{FF2B5EF4-FFF2-40B4-BE49-F238E27FC236}">
                <a16:creationId xmlns:a16="http://schemas.microsoft.com/office/drawing/2014/main" id="{8E3DE17E-D023-4328-A571-8DC25EC7B79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File:Logo del Corpo Nazionale dei Vigili del Fuoco.svg - Wikipedia">
            <a:extLst>
              <a:ext uri="{FF2B5EF4-FFF2-40B4-BE49-F238E27FC236}">
                <a16:creationId xmlns:a16="http://schemas.microsoft.com/office/drawing/2014/main" id="{4E0101C9-3B9B-4ADF-8AB3-91A3A235486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9" name="CasellaDiTesto 28">
            <a:extLst>
              <a:ext uri="{FF2B5EF4-FFF2-40B4-BE49-F238E27FC236}">
                <a16:creationId xmlns:a16="http://schemas.microsoft.com/office/drawing/2014/main" id="{26F67251-9E67-4E6B-AAEA-BFF25D972E2A}"/>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BA686910-0053-C753-8008-BEA27BC425E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BBA73C68-0FE2-51BC-255E-A045DE52E72E}"/>
              </a:ext>
            </a:extLst>
          </p:cNvPr>
          <p:cNvSpPr/>
          <p:nvPr/>
        </p:nvSpPr>
        <p:spPr>
          <a:xfrm>
            <a:off x="0" y="6705600"/>
            <a:ext cx="383458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0A961"/>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299" y="1997393"/>
            <a:ext cx="6287929" cy="459741"/>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B	</a:t>
            </a:r>
            <a:r>
              <a:rPr b="1" spc="-4" dirty="0">
                <a:solidFill>
                  <a:srgbClr val="FFFFFF"/>
                </a:solidFill>
                <a:latin typeface="Calibri"/>
                <a:cs typeface="Calibri"/>
              </a:rPr>
              <a:t>3°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24.04.2022</a:t>
            </a:r>
            <a:endParaRPr>
              <a:latin typeface="Calibri"/>
              <a:cs typeface="Calibri"/>
            </a:endParaRPr>
          </a:p>
          <a:p>
            <a:pPr marL="9525">
              <a:spcBef>
                <a:spcPts val="45"/>
              </a:spcBef>
            </a:pPr>
            <a:r>
              <a:rPr sz="1125" b="1" spc="-8" dirty="0">
                <a:solidFill>
                  <a:srgbClr val="FFFFFF"/>
                </a:solidFill>
                <a:latin typeface="Calibri"/>
                <a:cs typeface="Calibri"/>
              </a:rPr>
              <a:t>ADEGUAMENTO </a:t>
            </a:r>
            <a:r>
              <a:rPr sz="1125" b="1" spc="-4" dirty="0">
                <a:solidFill>
                  <a:srgbClr val="FFFFFF"/>
                </a:solidFill>
                <a:latin typeface="Calibri"/>
                <a:cs typeface="Calibri"/>
              </a:rPr>
              <a:t>DELLA STRUTTURA </a:t>
            </a:r>
            <a:r>
              <a:rPr sz="1125" b="1" dirty="0">
                <a:solidFill>
                  <a:srgbClr val="FFFFFF"/>
                </a:solidFill>
                <a:latin typeface="Calibri"/>
                <a:cs typeface="Calibri"/>
              </a:rPr>
              <a:t>PER </a:t>
            </a:r>
            <a:r>
              <a:rPr sz="1125" b="1" spc="-8" dirty="0">
                <a:solidFill>
                  <a:srgbClr val="FFFFFF"/>
                </a:solidFill>
                <a:latin typeface="Calibri"/>
                <a:cs typeface="Calibri"/>
              </a:rPr>
              <a:t>LOTTI </a:t>
            </a:r>
            <a:r>
              <a:rPr sz="1125" b="1" spc="-4" dirty="0">
                <a:solidFill>
                  <a:srgbClr val="FFFFFF"/>
                </a:solidFill>
                <a:latin typeface="Calibri"/>
                <a:cs typeface="Calibri"/>
              </a:rPr>
              <a:t>CON </a:t>
            </a:r>
            <a:r>
              <a:rPr sz="1125" b="1" dirty="0">
                <a:solidFill>
                  <a:srgbClr val="FFFFFF"/>
                </a:solidFill>
                <a:latin typeface="Calibri"/>
                <a:cs typeface="Calibri"/>
              </a:rPr>
              <a:t>APPLICAZIONE DI TUTTI I </a:t>
            </a:r>
            <a:r>
              <a:rPr sz="1125" b="1" spc="-4" dirty="0">
                <a:solidFill>
                  <a:srgbClr val="FFFFFF"/>
                </a:solidFill>
                <a:latin typeface="Calibri"/>
                <a:cs typeface="Calibri"/>
              </a:rPr>
              <a:t>REQUISITI </a:t>
            </a:r>
            <a:r>
              <a:rPr sz="1125" b="1" dirty="0">
                <a:solidFill>
                  <a:srgbClr val="FFFFFF"/>
                </a:solidFill>
                <a:latin typeface="Calibri"/>
                <a:cs typeface="Calibri"/>
              </a:rPr>
              <a:t>A </a:t>
            </a:r>
            <a:r>
              <a:rPr sz="1125" b="1" spc="-4" dirty="0">
                <a:solidFill>
                  <a:srgbClr val="FFFFFF"/>
                </a:solidFill>
                <a:latin typeface="Calibri"/>
                <a:cs typeface="Calibri"/>
              </a:rPr>
              <a:t>CIASCUN</a:t>
            </a:r>
            <a:r>
              <a:rPr sz="1125" b="1" spc="-19" dirty="0">
                <a:solidFill>
                  <a:srgbClr val="FFFFFF"/>
                </a:solidFill>
                <a:latin typeface="Calibri"/>
                <a:cs typeface="Calibri"/>
              </a:rPr>
              <a:t> </a:t>
            </a:r>
            <a:r>
              <a:rPr sz="1125" b="1" spc="-11" dirty="0">
                <a:solidFill>
                  <a:srgbClr val="FFFFFF"/>
                </a:solidFill>
                <a:latin typeface="Calibri"/>
                <a:cs typeface="Calibri"/>
              </a:rPr>
              <a:t>LOTTO</a:t>
            </a:r>
            <a:endParaRPr sz="1125">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sp>
        <p:nvSpPr>
          <p:cNvPr id="20" name="object 20"/>
          <p:cNvSpPr/>
          <p:nvPr/>
        </p:nvSpPr>
        <p:spPr>
          <a:xfrm>
            <a:off x="4570752" y="3050972"/>
            <a:ext cx="4377214" cy="2448401"/>
          </a:xfrm>
          <a:custGeom>
            <a:avLst/>
            <a:gdLst/>
            <a:ahLst/>
            <a:cxnLst/>
            <a:rect l="l" t="t" r="r" b="b"/>
            <a:pathLst>
              <a:path w="5836284" h="3264535">
                <a:moveTo>
                  <a:pt x="0" y="3264522"/>
                </a:moveTo>
                <a:lnTo>
                  <a:pt x="5836272" y="3264522"/>
                </a:lnTo>
                <a:lnTo>
                  <a:pt x="5836272" y="0"/>
                </a:lnTo>
                <a:lnTo>
                  <a:pt x="0" y="0"/>
                </a:lnTo>
                <a:lnTo>
                  <a:pt x="0" y="3264522"/>
                </a:lnTo>
                <a:close/>
              </a:path>
            </a:pathLst>
          </a:custGeom>
          <a:solidFill>
            <a:srgbClr val="CDE1D2"/>
          </a:solidFill>
        </p:spPr>
        <p:txBody>
          <a:bodyPr wrap="square" lIns="0" tIns="0" rIns="0" bIns="0" rtlCol="0"/>
          <a:lstStyle/>
          <a:p>
            <a:endParaRPr sz="1350"/>
          </a:p>
        </p:txBody>
      </p:sp>
      <p:graphicFrame>
        <p:nvGraphicFramePr>
          <p:cNvPr id="21" name="object 21"/>
          <p:cNvGraphicFramePr>
            <a:graphicFrameLocks noGrp="1"/>
          </p:cNvGraphicFramePr>
          <p:nvPr/>
        </p:nvGraphicFramePr>
        <p:xfrm>
          <a:off x="86257" y="2748819"/>
          <a:ext cx="8863965" cy="2745781"/>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237548">
                  <a:extLst>
                    <a:ext uri="{9D8B030D-6E8A-4147-A177-3AD203B41FA5}">
                      <a16:colId xmlns:a16="http://schemas.microsoft.com/office/drawing/2014/main" val="20001"/>
                    </a:ext>
                  </a:extLst>
                </a:gridCol>
                <a:gridCol w="4384357">
                  <a:extLst>
                    <a:ext uri="{9D8B030D-6E8A-4147-A177-3AD203B41FA5}">
                      <a16:colId xmlns:a16="http://schemas.microsoft.com/office/drawing/2014/main" val="20002"/>
                    </a:ext>
                  </a:extLst>
                </a:gridCol>
              </a:tblGrid>
              <a:tr h="297371">
                <a:tc>
                  <a:txBody>
                    <a:bodyPr/>
                    <a:lstStyle/>
                    <a:p>
                      <a:pPr marL="286385">
                        <a:lnSpc>
                          <a:spcPct val="100000"/>
                        </a:lnSpc>
                        <a:spcBef>
                          <a:spcPts val="610"/>
                        </a:spcBef>
                      </a:pPr>
                      <a:r>
                        <a:rPr sz="1100" b="1" spc="5" dirty="0">
                          <a:solidFill>
                            <a:srgbClr val="FFFFFF"/>
                          </a:solidFill>
                          <a:latin typeface="Corbel"/>
                          <a:cs typeface="Corbel"/>
                        </a:rPr>
                        <a:t>3</a:t>
                      </a:r>
                      <a:r>
                        <a:rPr sz="1000" b="1" spc="7" baseline="24691" dirty="0">
                          <a:solidFill>
                            <a:srgbClr val="FFFFFF"/>
                          </a:solidFill>
                          <a:latin typeface="Corbel"/>
                          <a:cs typeface="Corbel"/>
                        </a:rPr>
                        <a:t>a</a:t>
                      </a:r>
                      <a:r>
                        <a:rPr sz="1000" b="1" spc="75" baseline="24691" dirty="0">
                          <a:solidFill>
                            <a:srgbClr val="FFFFFF"/>
                          </a:solidFill>
                          <a:latin typeface="Corbel"/>
                          <a:cs typeface="Corbel"/>
                        </a:rPr>
                        <a:t> </a:t>
                      </a:r>
                      <a:r>
                        <a:rPr sz="1100" b="1" spc="-5" dirty="0">
                          <a:solidFill>
                            <a:srgbClr val="FFFFFF"/>
                          </a:solidFill>
                          <a:latin typeface="Corbel"/>
                          <a:cs typeface="Corbel"/>
                        </a:rPr>
                        <a:t>SCADENZA</a:t>
                      </a:r>
                      <a:endParaRPr sz="1100">
                        <a:latin typeface="Corbel"/>
                        <a:cs typeface="Corbel"/>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1123950">
                        <a:lnSpc>
                          <a:spcPct val="100000"/>
                        </a:lnSpc>
                        <a:spcBef>
                          <a:spcPts val="610"/>
                        </a:spcBef>
                      </a:pPr>
                      <a:r>
                        <a:rPr sz="1100" b="1" spc="-5" dirty="0">
                          <a:solidFill>
                            <a:srgbClr val="FFFFFF"/>
                          </a:solidFill>
                          <a:latin typeface="Calibri"/>
                          <a:cs typeface="Calibri"/>
                        </a:rPr>
                        <a:t>ADEMPIMENTO</a:t>
                      </a:r>
                      <a:endParaRPr sz="1100">
                        <a:latin typeface="Calibri"/>
                        <a:cs typeface="Calibri"/>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2540" marR="3175" algn="ctr">
                        <a:lnSpc>
                          <a:spcPct val="100000"/>
                        </a:lnSpc>
                        <a:spcBef>
                          <a:spcPts val="610"/>
                        </a:spcBef>
                      </a:pPr>
                      <a:r>
                        <a:rPr sz="1100" b="1" spc="-10" dirty="0">
                          <a:solidFill>
                            <a:srgbClr val="FFFFFF"/>
                          </a:solidFill>
                          <a:latin typeface="Corbel"/>
                          <a:cs typeface="Corbel"/>
                        </a:rPr>
                        <a:t>NOTE</a:t>
                      </a:r>
                      <a:endParaRPr sz="1100">
                        <a:latin typeface="Corbel"/>
                        <a:cs typeface="Corbel"/>
                      </a:endParaRPr>
                    </a:p>
                  </a:txBody>
                  <a:tcPr marL="0" marR="0" marT="58103"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extLst>
                  <a:ext uri="{0D108BD9-81ED-4DB2-BD59-A6C34878D82A}">
                    <a16:rowId xmlns:a16="http://schemas.microsoft.com/office/drawing/2014/main" val="10000"/>
                  </a:ext>
                </a:extLst>
              </a:tr>
              <a:tr h="2448410">
                <a:tc>
                  <a:txBody>
                    <a:bodyPr/>
                    <a:lstStyle/>
                    <a:p>
                      <a:pPr>
                        <a:lnSpc>
                          <a:spcPct val="100000"/>
                        </a:lnSpc>
                        <a:spcBef>
                          <a:spcPts val="20"/>
                        </a:spcBef>
                      </a:pPr>
                      <a:endParaRPr sz="1100">
                        <a:latin typeface="Times New Roman"/>
                        <a:cs typeface="Times New Roman"/>
                      </a:endParaRPr>
                    </a:p>
                    <a:p>
                      <a:pPr algn="ctr">
                        <a:lnSpc>
                          <a:spcPct val="100000"/>
                        </a:lnSpc>
                      </a:pPr>
                      <a:r>
                        <a:rPr sz="1100" b="1" spc="-10" dirty="0">
                          <a:solidFill>
                            <a:srgbClr val="FFFFFF"/>
                          </a:solidFill>
                          <a:latin typeface="Corbel"/>
                          <a:cs typeface="Corbel"/>
                        </a:rPr>
                        <a:t>24/04/2022</a:t>
                      </a:r>
                      <a:endParaRPr sz="1100">
                        <a:latin typeface="Corbel"/>
                        <a:cs typeface="Corbel"/>
                      </a:endParaRPr>
                    </a:p>
                    <a:p>
                      <a:pPr marL="18415" marR="12700" algn="ctr">
                        <a:lnSpc>
                          <a:spcPct val="100000"/>
                        </a:lnSpc>
                        <a:spcBef>
                          <a:spcPts val="200"/>
                        </a:spcBef>
                      </a:pPr>
                      <a:r>
                        <a:rPr sz="900" b="1" i="1" spc="-10" dirty="0">
                          <a:solidFill>
                            <a:srgbClr val="FFFFFF"/>
                          </a:solidFill>
                          <a:latin typeface="Corbel"/>
                          <a:cs typeface="Corbel"/>
                        </a:rPr>
                        <a:t>(art. </a:t>
                      </a:r>
                      <a:r>
                        <a:rPr sz="900" b="1" i="1" spc="-5" dirty="0">
                          <a:solidFill>
                            <a:srgbClr val="FFFFFF"/>
                          </a:solidFill>
                          <a:latin typeface="Corbel"/>
                          <a:cs typeface="Corbel"/>
                        </a:rPr>
                        <a:t>2, </a:t>
                      </a:r>
                      <a:r>
                        <a:rPr sz="900" b="1" i="1" dirty="0">
                          <a:solidFill>
                            <a:srgbClr val="FFFFFF"/>
                          </a:solidFill>
                          <a:latin typeface="Corbel"/>
                          <a:cs typeface="Corbel"/>
                        </a:rPr>
                        <a:t>comma </a:t>
                      </a:r>
                      <a:r>
                        <a:rPr sz="900" b="1" i="1" spc="-5" dirty="0">
                          <a:solidFill>
                            <a:srgbClr val="FFFFFF"/>
                          </a:solidFill>
                          <a:latin typeface="Corbel"/>
                          <a:cs typeface="Corbel"/>
                        </a:rPr>
                        <a:t>2, lett. </a:t>
                      </a:r>
                      <a:r>
                        <a:rPr sz="900" b="1" i="1" dirty="0">
                          <a:solidFill>
                            <a:srgbClr val="FFFFFF"/>
                          </a:solidFill>
                          <a:latin typeface="Corbel"/>
                          <a:cs typeface="Corbel"/>
                        </a:rPr>
                        <a:t>d),  </a:t>
                      </a:r>
                      <a:r>
                        <a:rPr sz="900" b="1" i="1" spc="-5" dirty="0">
                          <a:solidFill>
                            <a:srgbClr val="FFFFFF"/>
                          </a:solidFill>
                          <a:latin typeface="Corbel"/>
                          <a:cs typeface="Corbel"/>
                        </a:rPr>
                        <a:t>del </a:t>
                      </a:r>
                      <a:r>
                        <a:rPr sz="900" b="1" i="1" spc="-10" dirty="0">
                          <a:solidFill>
                            <a:srgbClr val="FFFFFF"/>
                          </a:solidFill>
                          <a:latin typeface="Corbel"/>
                          <a:cs typeface="Corbel"/>
                        </a:rPr>
                        <a:t>D.M. 19/03/2015)</a:t>
                      </a:r>
                      <a:endParaRPr sz="900">
                        <a:latin typeface="Corbel"/>
                        <a:cs typeface="Corbel"/>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0A961"/>
                    </a:solidFill>
                  </a:tcPr>
                </a:tc>
                <a:tc>
                  <a:txBody>
                    <a:bodyPr/>
                    <a:lstStyle/>
                    <a:p>
                      <a:pPr marL="47625" algn="just">
                        <a:lnSpc>
                          <a:spcPts val="1860"/>
                        </a:lnSpc>
                      </a:pPr>
                      <a:r>
                        <a:rPr sz="1200" spc="-5" dirty="0">
                          <a:solidFill>
                            <a:srgbClr val="404040"/>
                          </a:solidFill>
                          <a:latin typeface="Corbel"/>
                          <a:cs typeface="Corbel"/>
                        </a:rPr>
                        <a:t>Presentazione </a:t>
                      </a:r>
                      <a:r>
                        <a:rPr sz="1200" dirty="0">
                          <a:solidFill>
                            <a:srgbClr val="404040"/>
                          </a:solidFill>
                          <a:latin typeface="Corbel"/>
                          <a:cs typeface="Corbel"/>
                        </a:rPr>
                        <a:t>della Segnalazione </a:t>
                      </a:r>
                      <a:r>
                        <a:rPr sz="1200" spc="-5" dirty="0">
                          <a:solidFill>
                            <a:srgbClr val="404040"/>
                          </a:solidFill>
                          <a:latin typeface="Corbel"/>
                          <a:cs typeface="Corbel"/>
                        </a:rPr>
                        <a:t>certificata</a:t>
                      </a:r>
                      <a:r>
                        <a:rPr sz="1200" spc="270" dirty="0">
                          <a:solidFill>
                            <a:srgbClr val="404040"/>
                          </a:solidFill>
                          <a:latin typeface="Corbel"/>
                          <a:cs typeface="Corbel"/>
                        </a:rPr>
                        <a:t> </a:t>
                      </a:r>
                      <a:r>
                        <a:rPr sz="1200" spc="-10" dirty="0">
                          <a:solidFill>
                            <a:srgbClr val="404040"/>
                          </a:solidFill>
                          <a:latin typeface="Corbel"/>
                          <a:cs typeface="Corbel"/>
                        </a:rPr>
                        <a:t>di</a:t>
                      </a:r>
                      <a:endParaRPr sz="1200">
                        <a:latin typeface="Corbel"/>
                        <a:cs typeface="Corbel"/>
                      </a:endParaRPr>
                    </a:p>
                    <a:p>
                      <a:pPr marL="47625" marR="81280" algn="just">
                        <a:lnSpc>
                          <a:spcPct val="107000"/>
                        </a:lnSpc>
                        <a:spcBef>
                          <a:spcPts val="10"/>
                        </a:spcBef>
                      </a:pPr>
                      <a:r>
                        <a:rPr sz="1200" spc="-5" dirty="0">
                          <a:solidFill>
                            <a:srgbClr val="404040"/>
                          </a:solidFill>
                          <a:latin typeface="Corbel"/>
                          <a:cs typeface="Corbel"/>
                        </a:rPr>
                        <a:t>inizio attività </a:t>
                      </a:r>
                      <a:r>
                        <a:rPr sz="1200" spc="-10" dirty="0">
                          <a:solidFill>
                            <a:srgbClr val="404040"/>
                          </a:solidFill>
                          <a:latin typeface="Corbel"/>
                          <a:cs typeface="Corbel"/>
                        </a:rPr>
                        <a:t>(SCIA) </a:t>
                      </a:r>
                      <a:r>
                        <a:rPr sz="1200" spc="-5" dirty="0">
                          <a:solidFill>
                            <a:srgbClr val="404040"/>
                          </a:solidFill>
                          <a:latin typeface="Corbel"/>
                          <a:cs typeface="Corbel"/>
                        </a:rPr>
                        <a:t>ai </a:t>
                      </a:r>
                      <a:r>
                        <a:rPr sz="1200" dirty="0">
                          <a:solidFill>
                            <a:srgbClr val="404040"/>
                          </a:solidFill>
                          <a:latin typeface="Corbel"/>
                          <a:cs typeface="Corbel"/>
                        </a:rPr>
                        <a:t>sensi </a:t>
                      </a:r>
                      <a:r>
                        <a:rPr sz="1200" spc="-10" dirty="0">
                          <a:solidFill>
                            <a:srgbClr val="404040"/>
                          </a:solidFill>
                          <a:latin typeface="Corbel"/>
                          <a:cs typeface="Corbel"/>
                        </a:rPr>
                        <a:t>dell’art. </a:t>
                      </a:r>
                      <a:r>
                        <a:rPr sz="1200" spc="-5" dirty="0">
                          <a:solidFill>
                            <a:srgbClr val="404040"/>
                          </a:solidFill>
                          <a:latin typeface="Corbel"/>
                          <a:cs typeface="Corbel"/>
                        </a:rPr>
                        <a:t>4 </a:t>
                      </a:r>
                      <a:r>
                        <a:rPr sz="1200" dirty="0">
                          <a:solidFill>
                            <a:srgbClr val="404040"/>
                          </a:solidFill>
                          <a:latin typeface="Corbel"/>
                          <a:cs typeface="Corbel"/>
                        </a:rPr>
                        <a:t>del </a:t>
                      </a:r>
                      <a:r>
                        <a:rPr sz="1200" spc="-45" dirty="0">
                          <a:solidFill>
                            <a:srgbClr val="404040"/>
                          </a:solidFill>
                          <a:latin typeface="Corbel"/>
                          <a:cs typeface="Corbel"/>
                        </a:rPr>
                        <a:t>D.P.R.  </a:t>
                      </a:r>
                      <a:r>
                        <a:rPr sz="1200" spc="-10" dirty="0">
                          <a:solidFill>
                            <a:srgbClr val="404040"/>
                          </a:solidFill>
                          <a:latin typeface="Corbel"/>
                          <a:cs typeface="Corbel"/>
                        </a:rPr>
                        <a:t>151/2011, </a:t>
                      </a:r>
                      <a:r>
                        <a:rPr sz="1200" spc="-5" dirty="0">
                          <a:solidFill>
                            <a:srgbClr val="404040"/>
                          </a:solidFill>
                          <a:latin typeface="Corbel"/>
                          <a:cs typeface="Corbel"/>
                        </a:rPr>
                        <a:t>attestante il </a:t>
                      </a:r>
                      <a:r>
                        <a:rPr sz="1200" b="1" spc="-5" dirty="0">
                          <a:solidFill>
                            <a:srgbClr val="FF0000"/>
                          </a:solidFill>
                          <a:latin typeface="Corbel"/>
                          <a:cs typeface="Corbel"/>
                        </a:rPr>
                        <a:t>completo adeguamento a  </a:t>
                      </a:r>
                      <a:r>
                        <a:rPr sz="1200" b="1" dirty="0">
                          <a:solidFill>
                            <a:srgbClr val="FF0000"/>
                          </a:solidFill>
                          <a:latin typeface="Corbel"/>
                          <a:cs typeface="Corbel"/>
                        </a:rPr>
                        <a:t>tutte le prescrizioni </a:t>
                      </a:r>
                      <a:r>
                        <a:rPr sz="1200" b="1" spc="-5" dirty="0">
                          <a:solidFill>
                            <a:srgbClr val="FF0000"/>
                          </a:solidFill>
                          <a:latin typeface="Corbel"/>
                          <a:cs typeface="Corbel"/>
                        </a:rPr>
                        <a:t>tecniche </a:t>
                      </a:r>
                      <a:r>
                        <a:rPr sz="1200" dirty="0">
                          <a:solidFill>
                            <a:srgbClr val="404040"/>
                          </a:solidFill>
                          <a:latin typeface="Corbel"/>
                          <a:cs typeface="Corbel"/>
                        </a:rPr>
                        <a:t>individuate dal  </a:t>
                      </a:r>
                      <a:r>
                        <a:rPr sz="1200" spc="-10" dirty="0">
                          <a:solidFill>
                            <a:srgbClr val="404040"/>
                          </a:solidFill>
                          <a:latin typeface="Corbel"/>
                          <a:cs typeface="Corbel"/>
                        </a:rPr>
                        <a:t>nuovo </a:t>
                      </a:r>
                      <a:r>
                        <a:rPr sz="1200" b="1" spc="-5" dirty="0">
                          <a:solidFill>
                            <a:srgbClr val="FF0000"/>
                          </a:solidFill>
                          <a:latin typeface="Corbel"/>
                          <a:cs typeface="Corbel"/>
                        </a:rPr>
                        <a:t>Titolo III </a:t>
                      </a:r>
                      <a:r>
                        <a:rPr sz="1200" dirty="0">
                          <a:solidFill>
                            <a:srgbClr val="404040"/>
                          </a:solidFill>
                          <a:latin typeface="Corbel"/>
                          <a:cs typeface="Corbel"/>
                        </a:rPr>
                        <a:t>del </a:t>
                      </a:r>
                      <a:r>
                        <a:rPr sz="1200" spc="-15" dirty="0">
                          <a:solidFill>
                            <a:srgbClr val="404040"/>
                          </a:solidFill>
                          <a:latin typeface="Corbel"/>
                          <a:cs typeface="Corbel"/>
                        </a:rPr>
                        <a:t>D.M. </a:t>
                      </a:r>
                      <a:r>
                        <a:rPr sz="1200" spc="-10" dirty="0">
                          <a:solidFill>
                            <a:srgbClr val="404040"/>
                          </a:solidFill>
                          <a:latin typeface="Corbel"/>
                          <a:cs typeface="Corbel"/>
                        </a:rPr>
                        <a:t>18/09/2002 </a:t>
                      </a:r>
                      <a:r>
                        <a:rPr sz="1200" spc="-5" dirty="0">
                          <a:solidFill>
                            <a:srgbClr val="404040"/>
                          </a:solidFill>
                          <a:latin typeface="Corbel"/>
                          <a:cs typeface="Corbel"/>
                        </a:rPr>
                        <a:t>come  </a:t>
                      </a:r>
                      <a:r>
                        <a:rPr sz="1200" spc="-10" dirty="0">
                          <a:solidFill>
                            <a:srgbClr val="404040"/>
                          </a:solidFill>
                          <a:latin typeface="Corbel"/>
                          <a:cs typeface="Corbel"/>
                        </a:rPr>
                        <a:t>sostituito </a:t>
                      </a:r>
                      <a:r>
                        <a:rPr sz="1200" spc="-5" dirty="0">
                          <a:solidFill>
                            <a:srgbClr val="404040"/>
                          </a:solidFill>
                          <a:latin typeface="Corbel"/>
                          <a:cs typeface="Corbel"/>
                        </a:rPr>
                        <a:t>dal </a:t>
                      </a:r>
                      <a:r>
                        <a:rPr sz="1200" spc="-10" dirty="0">
                          <a:solidFill>
                            <a:srgbClr val="404040"/>
                          </a:solidFill>
                          <a:latin typeface="Corbel"/>
                          <a:cs typeface="Corbel"/>
                        </a:rPr>
                        <a:t>D.M. 19/03/2015, </a:t>
                      </a:r>
                      <a:r>
                        <a:rPr sz="1200" b="1" spc="-5" dirty="0">
                          <a:solidFill>
                            <a:srgbClr val="FF0000"/>
                          </a:solidFill>
                          <a:latin typeface="Corbel"/>
                          <a:cs typeface="Corbel"/>
                        </a:rPr>
                        <a:t>con riferimento a  lotti aventi superficie pari </a:t>
                      </a:r>
                      <a:r>
                        <a:rPr sz="1200" b="1" spc="-10" dirty="0">
                          <a:solidFill>
                            <a:srgbClr val="FF0000"/>
                          </a:solidFill>
                          <a:latin typeface="Corbel"/>
                          <a:cs typeface="Corbel"/>
                        </a:rPr>
                        <a:t>almeno al </a:t>
                      </a:r>
                      <a:r>
                        <a:rPr sz="1200" b="1" u="sng" spc="-5" dirty="0">
                          <a:solidFill>
                            <a:srgbClr val="FF0000"/>
                          </a:solidFill>
                          <a:uFill>
                            <a:solidFill>
                              <a:srgbClr val="FF0000"/>
                            </a:solidFill>
                          </a:uFill>
                          <a:latin typeface="Corbel"/>
                          <a:cs typeface="Corbel"/>
                        </a:rPr>
                        <a:t>70%</a:t>
                      </a:r>
                      <a:r>
                        <a:rPr sz="1200" b="1" spc="-5" dirty="0">
                          <a:solidFill>
                            <a:srgbClr val="FF0000"/>
                          </a:solidFill>
                          <a:latin typeface="Corbel"/>
                          <a:cs typeface="Corbel"/>
                        </a:rPr>
                        <a:t> della  superficie </a:t>
                      </a:r>
                      <a:r>
                        <a:rPr sz="1200" b="1" spc="-10" dirty="0">
                          <a:solidFill>
                            <a:srgbClr val="FF0000"/>
                          </a:solidFill>
                          <a:latin typeface="Corbel"/>
                          <a:cs typeface="Corbel"/>
                        </a:rPr>
                        <a:t>totale </a:t>
                      </a:r>
                      <a:r>
                        <a:rPr sz="1200" b="1" spc="-5" dirty="0">
                          <a:solidFill>
                            <a:srgbClr val="FF0000"/>
                          </a:solidFill>
                          <a:latin typeface="Corbel"/>
                          <a:cs typeface="Corbel"/>
                        </a:rPr>
                        <a:t>in pianta della</a:t>
                      </a:r>
                      <a:r>
                        <a:rPr sz="1200" b="1" spc="75" dirty="0">
                          <a:solidFill>
                            <a:srgbClr val="FF0000"/>
                          </a:solidFill>
                          <a:latin typeface="Corbel"/>
                          <a:cs typeface="Corbel"/>
                        </a:rPr>
                        <a:t> </a:t>
                      </a:r>
                      <a:r>
                        <a:rPr sz="1200" b="1" spc="-10" dirty="0">
                          <a:solidFill>
                            <a:srgbClr val="FF0000"/>
                          </a:solidFill>
                          <a:latin typeface="Corbel"/>
                          <a:cs typeface="Corbel"/>
                        </a:rPr>
                        <a:t>struttura.</a:t>
                      </a:r>
                      <a:endParaRPr sz="12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1D2"/>
                    </a:solidFill>
                  </a:tcPr>
                </a:tc>
                <a:tc>
                  <a:txBody>
                    <a:bodyPr/>
                    <a:lstStyle/>
                    <a:p>
                      <a:pPr marL="46355" marR="3175" algn="just">
                        <a:lnSpc>
                          <a:spcPts val="1395"/>
                        </a:lnSpc>
                      </a:pPr>
                      <a:r>
                        <a:rPr sz="900" spc="-5" dirty="0">
                          <a:solidFill>
                            <a:srgbClr val="404040"/>
                          </a:solidFill>
                          <a:latin typeface="Corbel"/>
                          <a:cs typeface="Corbel"/>
                        </a:rPr>
                        <a:t>La </a:t>
                      </a:r>
                      <a:r>
                        <a:rPr sz="900" dirty="0">
                          <a:solidFill>
                            <a:srgbClr val="404040"/>
                          </a:solidFill>
                          <a:latin typeface="Corbel"/>
                          <a:cs typeface="Corbel"/>
                        </a:rPr>
                        <a:t>SCIA </a:t>
                      </a:r>
                      <a:r>
                        <a:rPr sz="900" spc="-5" dirty="0">
                          <a:solidFill>
                            <a:srgbClr val="404040"/>
                          </a:solidFill>
                          <a:latin typeface="Corbel"/>
                          <a:cs typeface="Corbel"/>
                        </a:rPr>
                        <a:t>deve altresì attestare la predisposizione </a:t>
                      </a:r>
                      <a:r>
                        <a:rPr sz="900" dirty="0">
                          <a:solidFill>
                            <a:srgbClr val="404040"/>
                          </a:solidFill>
                          <a:latin typeface="Corbel"/>
                          <a:cs typeface="Corbel"/>
                        </a:rPr>
                        <a:t>e </a:t>
                      </a:r>
                      <a:r>
                        <a:rPr sz="900" spc="-10" dirty="0">
                          <a:solidFill>
                            <a:srgbClr val="404040"/>
                          </a:solidFill>
                          <a:latin typeface="Corbel"/>
                          <a:cs typeface="Corbel"/>
                        </a:rPr>
                        <a:t>l’adozione </a:t>
                      </a:r>
                      <a:r>
                        <a:rPr sz="900" dirty="0">
                          <a:solidFill>
                            <a:srgbClr val="404040"/>
                          </a:solidFill>
                          <a:latin typeface="Corbel"/>
                          <a:cs typeface="Corbel"/>
                        </a:rPr>
                        <a:t>di un </a:t>
                      </a:r>
                      <a:r>
                        <a:rPr sz="900" spc="-5" dirty="0">
                          <a:solidFill>
                            <a:srgbClr val="404040"/>
                          </a:solidFill>
                          <a:latin typeface="Corbel"/>
                          <a:cs typeface="Corbel"/>
                        </a:rPr>
                        <a:t>apposito sistema</a:t>
                      </a:r>
                      <a:r>
                        <a:rPr sz="900" spc="150" dirty="0">
                          <a:solidFill>
                            <a:srgbClr val="404040"/>
                          </a:solidFill>
                          <a:latin typeface="Corbel"/>
                          <a:cs typeface="Corbel"/>
                        </a:rPr>
                        <a:t> </a:t>
                      </a:r>
                      <a:r>
                        <a:rPr sz="900" spc="5" dirty="0">
                          <a:solidFill>
                            <a:srgbClr val="404040"/>
                          </a:solidFill>
                          <a:latin typeface="Corbel"/>
                          <a:cs typeface="Corbel"/>
                        </a:rPr>
                        <a:t>di</a:t>
                      </a:r>
                      <a:endParaRPr sz="900" dirty="0">
                        <a:latin typeface="Corbel"/>
                        <a:cs typeface="Corbel"/>
                      </a:endParaRPr>
                    </a:p>
                    <a:p>
                      <a:pPr marL="46355" marR="182245" algn="just">
                        <a:lnSpc>
                          <a:spcPct val="107100"/>
                        </a:lnSpc>
                        <a:spcBef>
                          <a:spcPts val="5"/>
                        </a:spcBef>
                      </a:pPr>
                      <a:r>
                        <a:rPr sz="900" spc="-5" dirty="0">
                          <a:solidFill>
                            <a:srgbClr val="404040"/>
                          </a:solidFill>
                          <a:latin typeface="Corbel"/>
                          <a:cs typeface="Corbel"/>
                        </a:rPr>
                        <a:t>gestione </a:t>
                      </a:r>
                      <a:r>
                        <a:rPr sz="900" dirty="0">
                          <a:solidFill>
                            <a:srgbClr val="404040"/>
                          </a:solidFill>
                          <a:latin typeface="Corbel"/>
                          <a:cs typeface="Corbel"/>
                        </a:rPr>
                        <a:t>della </a:t>
                      </a:r>
                      <a:r>
                        <a:rPr sz="900" spc="-5" dirty="0">
                          <a:solidFill>
                            <a:srgbClr val="404040"/>
                          </a:solidFill>
                          <a:latin typeface="Corbel"/>
                          <a:cs typeface="Corbel"/>
                        </a:rPr>
                        <a:t>sicurezza finalizzato all’adeguamento antincendio, conforme </a:t>
                      </a:r>
                      <a:r>
                        <a:rPr sz="900" dirty="0">
                          <a:solidFill>
                            <a:srgbClr val="404040"/>
                          </a:solidFill>
                          <a:latin typeface="Corbel"/>
                          <a:cs typeface="Corbel"/>
                        </a:rPr>
                        <a:t>a </a:t>
                      </a:r>
                      <a:r>
                        <a:rPr sz="900" spc="-5" dirty="0">
                          <a:solidFill>
                            <a:srgbClr val="404040"/>
                          </a:solidFill>
                          <a:latin typeface="Corbel"/>
                          <a:cs typeface="Corbel"/>
                        </a:rPr>
                        <a:t>quanto  stabilito </a:t>
                      </a:r>
                      <a:r>
                        <a:rPr sz="900" dirty="0">
                          <a:solidFill>
                            <a:srgbClr val="404040"/>
                          </a:solidFill>
                          <a:latin typeface="Corbel"/>
                          <a:cs typeface="Corbel"/>
                        </a:rPr>
                        <a:t>dal </a:t>
                      </a:r>
                      <a:r>
                        <a:rPr sz="900" spc="-5" dirty="0">
                          <a:solidFill>
                            <a:srgbClr val="404040"/>
                          </a:solidFill>
                          <a:latin typeface="Corbel"/>
                          <a:cs typeface="Corbel"/>
                        </a:rPr>
                        <a:t>nuovo </a:t>
                      </a:r>
                      <a:r>
                        <a:rPr sz="900" spc="-10" dirty="0">
                          <a:solidFill>
                            <a:srgbClr val="404040"/>
                          </a:solidFill>
                          <a:latin typeface="Corbel"/>
                          <a:cs typeface="Corbel"/>
                        </a:rPr>
                        <a:t>Titolo </a:t>
                      </a:r>
                      <a:r>
                        <a:rPr sz="900" dirty="0">
                          <a:solidFill>
                            <a:srgbClr val="404040"/>
                          </a:solidFill>
                          <a:latin typeface="Corbel"/>
                          <a:cs typeface="Corbel"/>
                        </a:rPr>
                        <a:t>V del </a:t>
                      </a:r>
                      <a:r>
                        <a:rPr sz="900" spc="-10" dirty="0">
                          <a:solidFill>
                            <a:srgbClr val="404040"/>
                          </a:solidFill>
                          <a:latin typeface="Corbel"/>
                          <a:cs typeface="Corbel"/>
                        </a:rPr>
                        <a:t>D.M. </a:t>
                      </a:r>
                      <a:r>
                        <a:rPr sz="900" spc="-15" dirty="0">
                          <a:solidFill>
                            <a:srgbClr val="404040"/>
                          </a:solidFill>
                          <a:latin typeface="Corbel"/>
                          <a:cs typeface="Corbel"/>
                        </a:rPr>
                        <a:t>18/09/2002 </a:t>
                      </a:r>
                      <a:r>
                        <a:rPr sz="900" spc="-5" dirty="0">
                          <a:solidFill>
                            <a:srgbClr val="404040"/>
                          </a:solidFill>
                          <a:latin typeface="Corbel"/>
                          <a:cs typeface="Corbel"/>
                        </a:rPr>
                        <a:t>come introdotto </a:t>
                      </a:r>
                      <a:r>
                        <a:rPr sz="900" dirty="0">
                          <a:solidFill>
                            <a:srgbClr val="404040"/>
                          </a:solidFill>
                          <a:latin typeface="Corbel"/>
                          <a:cs typeface="Corbel"/>
                        </a:rPr>
                        <a:t>dal </a:t>
                      </a:r>
                      <a:r>
                        <a:rPr sz="900" spc="-10" dirty="0">
                          <a:solidFill>
                            <a:srgbClr val="404040"/>
                          </a:solidFill>
                          <a:latin typeface="Corbel"/>
                          <a:cs typeface="Corbel"/>
                        </a:rPr>
                        <a:t>D.M. 19/03/2015,  </a:t>
                      </a:r>
                      <a:r>
                        <a:rPr sz="900" spc="-5" dirty="0">
                          <a:solidFill>
                            <a:srgbClr val="404040"/>
                          </a:solidFill>
                          <a:latin typeface="Corbel"/>
                          <a:cs typeface="Corbel"/>
                        </a:rPr>
                        <a:t>relativamente alle misure </a:t>
                      </a:r>
                      <a:r>
                        <a:rPr sz="900" dirty="0">
                          <a:solidFill>
                            <a:srgbClr val="404040"/>
                          </a:solidFill>
                          <a:latin typeface="Corbel"/>
                          <a:cs typeface="Corbel"/>
                        </a:rPr>
                        <a:t>di </a:t>
                      </a:r>
                      <a:r>
                        <a:rPr sz="900" spc="-5" dirty="0">
                          <a:solidFill>
                            <a:srgbClr val="404040"/>
                          </a:solidFill>
                          <a:latin typeface="Corbel"/>
                          <a:cs typeface="Corbel"/>
                        </a:rPr>
                        <a:t>prevenzione necessarie </a:t>
                      </a:r>
                      <a:r>
                        <a:rPr sz="900" dirty="0">
                          <a:solidFill>
                            <a:srgbClr val="404040"/>
                          </a:solidFill>
                          <a:latin typeface="Corbel"/>
                          <a:cs typeface="Corbel"/>
                        </a:rPr>
                        <a:t>per </a:t>
                      </a:r>
                      <a:r>
                        <a:rPr sz="900" spc="-5" dirty="0">
                          <a:solidFill>
                            <a:srgbClr val="404040"/>
                          </a:solidFill>
                          <a:latin typeface="Corbel"/>
                          <a:cs typeface="Corbel"/>
                        </a:rPr>
                        <a:t>ciascuna specifica</a:t>
                      </a:r>
                      <a:r>
                        <a:rPr sz="900" spc="35" dirty="0">
                          <a:solidFill>
                            <a:srgbClr val="404040"/>
                          </a:solidFill>
                          <a:latin typeface="Corbel"/>
                          <a:cs typeface="Corbel"/>
                        </a:rPr>
                        <a:t> </a:t>
                      </a:r>
                      <a:r>
                        <a:rPr sz="900" dirty="0">
                          <a:solidFill>
                            <a:srgbClr val="404040"/>
                          </a:solidFill>
                          <a:latin typeface="Corbel"/>
                          <a:cs typeface="Corbel"/>
                        </a:rPr>
                        <a:t>fase.</a:t>
                      </a:r>
                      <a:endParaRPr sz="900" dirty="0">
                        <a:latin typeface="Corbel"/>
                        <a:cs typeface="Corbel"/>
                      </a:endParaRPr>
                    </a:p>
                    <a:p>
                      <a:pPr marL="46355" marR="182245" algn="just">
                        <a:lnSpc>
                          <a:spcPct val="106700"/>
                        </a:lnSpc>
                        <a:spcBef>
                          <a:spcPts val="204"/>
                        </a:spcBef>
                      </a:pPr>
                      <a:r>
                        <a:rPr sz="900" spc="-20" dirty="0">
                          <a:solidFill>
                            <a:srgbClr val="404040"/>
                          </a:solidFill>
                          <a:latin typeface="Corbel"/>
                          <a:cs typeface="Corbel"/>
                        </a:rPr>
                        <a:t>Per </a:t>
                      </a:r>
                      <a:r>
                        <a:rPr sz="900" spc="-5" dirty="0">
                          <a:solidFill>
                            <a:srgbClr val="404040"/>
                          </a:solidFill>
                          <a:latin typeface="Corbel"/>
                          <a:cs typeface="Corbel"/>
                        </a:rPr>
                        <a:t>la </a:t>
                      </a:r>
                      <a:r>
                        <a:rPr sz="900" spc="-10" dirty="0">
                          <a:solidFill>
                            <a:srgbClr val="404040"/>
                          </a:solidFill>
                          <a:latin typeface="Corbel"/>
                          <a:cs typeface="Corbel"/>
                        </a:rPr>
                        <a:t>predisposizione </a:t>
                      </a:r>
                      <a:r>
                        <a:rPr sz="900" spc="-5" dirty="0">
                          <a:solidFill>
                            <a:srgbClr val="404040"/>
                          </a:solidFill>
                          <a:latin typeface="Corbel"/>
                          <a:cs typeface="Corbel"/>
                        </a:rPr>
                        <a:t>del </a:t>
                      </a:r>
                      <a:r>
                        <a:rPr sz="900" u="sng" spc="-10" dirty="0">
                          <a:solidFill>
                            <a:srgbClr val="404040"/>
                          </a:solidFill>
                          <a:uFill>
                            <a:solidFill>
                              <a:srgbClr val="404040"/>
                            </a:solidFill>
                          </a:uFill>
                          <a:latin typeface="Corbel"/>
                          <a:cs typeface="Corbel"/>
                        </a:rPr>
                        <a:t>sistema </a:t>
                      </a:r>
                      <a:r>
                        <a:rPr sz="900" u="sng" spc="-5" dirty="0">
                          <a:solidFill>
                            <a:srgbClr val="404040"/>
                          </a:solidFill>
                          <a:uFill>
                            <a:solidFill>
                              <a:srgbClr val="404040"/>
                            </a:solidFill>
                          </a:uFill>
                          <a:latin typeface="Corbel"/>
                          <a:cs typeface="Corbel"/>
                        </a:rPr>
                        <a:t>di </a:t>
                      </a:r>
                      <a:r>
                        <a:rPr sz="900" u="sng" spc="-10" dirty="0">
                          <a:solidFill>
                            <a:srgbClr val="404040"/>
                          </a:solidFill>
                          <a:uFill>
                            <a:solidFill>
                              <a:srgbClr val="404040"/>
                            </a:solidFill>
                          </a:uFill>
                          <a:latin typeface="Corbel"/>
                          <a:cs typeface="Corbel"/>
                        </a:rPr>
                        <a:t>gestione </a:t>
                      </a:r>
                      <a:r>
                        <a:rPr sz="900" u="sng" spc="-5" dirty="0">
                          <a:solidFill>
                            <a:srgbClr val="404040"/>
                          </a:solidFill>
                          <a:uFill>
                            <a:solidFill>
                              <a:srgbClr val="404040"/>
                            </a:solidFill>
                          </a:uFill>
                          <a:latin typeface="Corbel"/>
                          <a:cs typeface="Corbel"/>
                        </a:rPr>
                        <a:t>della </a:t>
                      </a:r>
                      <a:r>
                        <a:rPr sz="900" u="sng" spc="-10" dirty="0">
                          <a:solidFill>
                            <a:srgbClr val="404040"/>
                          </a:solidFill>
                          <a:uFill>
                            <a:solidFill>
                              <a:srgbClr val="404040"/>
                            </a:solidFill>
                          </a:uFill>
                          <a:latin typeface="Corbel"/>
                          <a:cs typeface="Corbel"/>
                        </a:rPr>
                        <a:t>sicurezza </a:t>
                      </a:r>
                      <a:r>
                        <a:rPr sz="900" dirty="0">
                          <a:solidFill>
                            <a:srgbClr val="404040"/>
                          </a:solidFill>
                          <a:latin typeface="Corbel"/>
                          <a:cs typeface="Corbel"/>
                        </a:rPr>
                        <a:t>e </a:t>
                      </a:r>
                      <a:r>
                        <a:rPr sz="900" spc="-10" dirty="0">
                          <a:solidFill>
                            <a:srgbClr val="404040"/>
                          </a:solidFill>
                          <a:latin typeface="Corbel"/>
                          <a:cs typeface="Corbel"/>
                        </a:rPr>
                        <a:t>per la relativa attuazione,  </a:t>
                      </a:r>
                      <a:r>
                        <a:rPr sz="900" spc="-5" dirty="0">
                          <a:solidFill>
                            <a:srgbClr val="404040"/>
                          </a:solidFill>
                          <a:latin typeface="Corbel"/>
                          <a:cs typeface="Corbel"/>
                        </a:rPr>
                        <a:t>devono</a:t>
                      </a:r>
                      <a:r>
                        <a:rPr sz="900" spc="-55" dirty="0">
                          <a:solidFill>
                            <a:srgbClr val="404040"/>
                          </a:solidFill>
                          <a:latin typeface="Corbel"/>
                          <a:cs typeface="Corbel"/>
                        </a:rPr>
                        <a:t> </a:t>
                      </a:r>
                      <a:r>
                        <a:rPr sz="900" spc="-5" dirty="0">
                          <a:solidFill>
                            <a:srgbClr val="404040"/>
                          </a:solidFill>
                          <a:latin typeface="Corbel"/>
                          <a:cs typeface="Corbel"/>
                        </a:rPr>
                        <a:t>essere</a:t>
                      </a:r>
                      <a:r>
                        <a:rPr sz="900" spc="-35" dirty="0">
                          <a:solidFill>
                            <a:srgbClr val="404040"/>
                          </a:solidFill>
                          <a:latin typeface="Corbel"/>
                          <a:cs typeface="Corbel"/>
                        </a:rPr>
                        <a:t> </a:t>
                      </a:r>
                      <a:r>
                        <a:rPr sz="900" spc="-5" dirty="0">
                          <a:solidFill>
                            <a:srgbClr val="404040"/>
                          </a:solidFill>
                          <a:latin typeface="Corbel"/>
                          <a:cs typeface="Corbel"/>
                        </a:rPr>
                        <a:t>individuati</a:t>
                      </a:r>
                      <a:r>
                        <a:rPr sz="900" spc="-50" dirty="0">
                          <a:solidFill>
                            <a:srgbClr val="404040"/>
                          </a:solidFill>
                          <a:latin typeface="Corbel"/>
                          <a:cs typeface="Corbel"/>
                        </a:rPr>
                        <a:t> </a:t>
                      </a:r>
                      <a:r>
                        <a:rPr sz="900" dirty="0">
                          <a:solidFill>
                            <a:srgbClr val="404040"/>
                          </a:solidFill>
                          <a:latin typeface="Corbel"/>
                          <a:cs typeface="Corbel"/>
                        </a:rPr>
                        <a:t>dal</a:t>
                      </a:r>
                      <a:r>
                        <a:rPr sz="900" spc="-40" dirty="0">
                          <a:solidFill>
                            <a:srgbClr val="404040"/>
                          </a:solidFill>
                          <a:latin typeface="Corbel"/>
                          <a:cs typeface="Corbel"/>
                        </a:rPr>
                        <a:t> </a:t>
                      </a:r>
                      <a:r>
                        <a:rPr sz="900" spc="-5" dirty="0">
                          <a:solidFill>
                            <a:srgbClr val="404040"/>
                          </a:solidFill>
                          <a:latin typeface="Corbel"/>
                          <a:cs typeface="Corbel"/>
                        </a:rPr>
                        <a:t>titolare</a:t>
                      </a:r>
                      <a:r>
                        <a:rPr sz="900" spc="-45" dirty="0">
                          <a:solidFill>
                            <a:srgbClr val="404040"/>
                          </a:solidFill>
                          <a:latin typeface="Corbel"/>
                          <a:cs typeface="Corbel"/>
                        </a:rPr>
                        <a:t> </a:t>
                      </a:r>
                      <a:r>
                        <a:rPr sz="900" spc="-10" dirty="0">
                          <a:solidFill>
                            <a:srgbClr val="404040"/>
                          </a:solidFill>
                          <a:latin typeface="Corbel"/>
                          <a:cs typeface="Corbel"/>
                        </a:rPr>
                        <a:t>dell’attività:</a:t>
                      </a:r>
                      <a:endParaRPr sz="900" dirty="0">
                        <a:latin typeface="Corbel"/>
                        <a:cs typeface="Corbel"/>
                      </a:endParaRPr>
                    </a:p>
                    <a:p>
                      <a:pPr marL="274955" marR="66040" indent="-229235" algn="just">
                        <a:lnSpc>
                          <a:spcPct val="107000"/>
                        </a:lnSpc>
                        <a:spcBef>
                          <a:spcPts val="200"/>
                        </a:spcBef>
                        <a:buChar char="-"/>
                        <a:tabLst>
                          <a:tab pos="275590" algn="l"/>
                        </a:tabLst>
                      </a:pPr>
                      <a:r>
                        <a:rPr sz="900" spc="-10" dirty="0">
                          <a:solidFill>
                            <a:srgbClr val="404040"/>
                          </a:solidFill>
                          <a:latin typeface="Corbel"/>
                          <a:cs typeface="Corbel"/>
                        </a:rPr>
                        <a:t>in </a:t>
                      </a:r>
                      <a:r>
                        <a:rPr sz="900" spc="-15" dirty="0">
                          <a:solidFill>
                            <a:srgbClr val="404040"/>
                          </a:solidFill>
                          <a:latin typeface="Corbel"/>
                          <a:cs typeface="Corbel"/>
                        </a:rPr>
                        <a:t>fase iniziale </a:t>
                      </a:r>
                      <a:r>
                        <a:rPr sz="900" dirty="0">
                          <a:solidFill>
                            <a:srgbClr val="404040"/>
                          </a:solidFill>
                          <a:latin typeface="Corbel"/>
                          <a:cs typeface="Corbel"/>
                        </a:rPr>
                        <a:t>- </a:t>
                      </a:r>
                      <a:r>
                        <a:rPr sz="900" spc="-15" dirty="0">
                          <a:solidFill>
                            <a:srgbClr val="404040"/>
                          </a:solidFill>
                          <a:latin typeface="Corbel"/>
                          <a:cs typeface="Corbel"/>
                        </a:rPr>
                        <a:t>entro il </a:t>
                      </a:r>
                      <a:r>
                        <a:rPr sz="900" spc="-20" dirty="0">
                          <a:solidFill>
                            <a:srgbClr val="404040"/>
                          </a:solidFill>
                          <a:latin typeface="Corbel"/>
                          <a:cs typeface="Corbel"/>
                        </a:rPr>
                        <a:t>24/04/2016 </a:t>
                      </a:r>
                      <a:r>
                        <a:rPr sz="900" dirty="0">
                          <a:solidFill>
                            <a:srgbClr val="404040"/>
                          </a:solidFill>
                          <a:latin typeface="Corbel"/>
                          <a:cs typeface="Corbel"/>
                        </a:rPr>
                        <a:t>- </a:t>
                      </a:r>
                      <a:r>
                        <a:rPr sz="900" spc="-5" dirty="0">
                          <a:solidFill>
                            <a:srgbClr val="404040"/>
                          </a:solidFill>
                          <a:latin typeface="Corbel"/>
                          <a:cs typeface="Corbel"/>
                        </a:rPr>
                        <a:t>un </a:t>
                      </a:r>
                      <a:r>
                        <a:rPr sz="900" spc="-15" dirty="0">
                          <a:solidFill>
                            <a:srgbClr val="404040"/>
                          </a:solidFill>
                          <a:latin typeface="Corbel"/>
                          <a:cs typeface="Corbel"/>
                        </a:rPr>
                        <a:t>responsabile tecnico della </a:t>
                      </a:r>
                      <a:r>
                        <a:rPr sz="900" spc="-20" dirty="0">
                          <a:solidFill>
                            <a:srgbClr val="404040"/>
                          </a:solidFill>
                          <a:latin typeface="Corbel"/>
                          <a:cs typeface="Corbel"/>
                        </a:rPr>
                        <a:t>sicurezza antincendio,  </a:t>
                      </a:r>
                      <a:r>
                        <a:rPr sz="900" spc="-10" dirty="0">
                          <a:solidFill>
                            <a:srgbClr val="404040"/>
                          </a:solidFill>
                          <a:latin typeface="Corbel"/>
                          <a:cs typeface="Corbel"/>
                        </a:rPr>
                        <a:t>che </a:t>
                      </a:r>
                      <a:r>
                        <a:rPr sz="900" spc="-20" dirty="0">
                          <a:solidFill>
                            <a:srgbClr val="404040"/>
                          </a:solidFill>
                          <a:latin typeface="Corbel"/>
                          <a:cs typeface="Corbel"/>
                        </a:rPr>
                        <a:t>potrà coincidere </a:t>
                      </a:r>
                      <a:r>
                        <a:rPr sz="900" spc="-15" dirty="0">
                          <a:solidFill>
                            <a:srgbClr val="404040"/>
                          </a:solidFill>
                          <a:latin typeface="Corbel"/>
                          <a:cs typeface="Corbel"/>
                        </a:rPr>
                        <a:t>con </a:t>
                      </a:r>
                      <a:r>
                        <a:rPr sz="900" spc="-20" dirty="0">
                          <a:solidFill>
                            <a:srgbClr val="404040"/>
                          </a:solidFill>
                          <a:latin typeface="Corbel"/>
                          <a:cs typeface="Corbel"/>
                        </a:rPr>
                        <a:t>altre </a:t>
                      </a:r>
                      <a:r>
                        <a:rPr sz="900" spc="-15" dirty="0">
                          <a:solidFill>
                            <a:srgbClr val="404040"/>
                          </a:solidFill>
                          <a:latin typeface="Corbel"/>
                          <a:cs typeface="Corbel"/>
                        </a:rPr>
                        <a:t>figure tecniche presenti </a:t>
                      </a:r>
                      <a:r>
                        <a:rPr sz="900" spc="-20" dirty="0">
                          <a:solidFill>
                            <a:srgbClr val="404040"/>
                          </a:solidFill>
                          <a:latin typeface="Corbel"/>
                          <a:cs typeface="Corbel"/>
                        </a:rPr>
                        <a:t>all’interno </a:t>
                      </a:r>
                      <a:r>
                        <a:rPr sz="900" spc="-25" dirty="0">
                          <a:solidFill>
                            <a:srgbClr val="404040"/>
                          </a:solidFill>
                          <a:latin typeface="Corbel"/>
                          <a:cs typeface="Corbel"/>
                        </a:rPr>
                        <a:t>dell’attività, </a:t>
                      </a:r>
                      <a:r>
                        <a:rPr sz="900" spc="-15" dirty="0">
                          <a:solidFill>
                            <a:srgbClr val="404040"/>
                          </a:solidFill>
                          <a:latin typeface="Corbel"/>
                          <a:cs typeface="Corbel"/>
                        </a:rPr>
                        <a:t>in </a:t>
                      </a:r>
                      <a:r>
                        <a:rPr sz="900" spc="-20" dirty="0">
                          <a:solidFill>
                            <a:srgbClr val="404040"/>
                          </a:solidFill>
                          <a:latin typeface="Corbel"/>
                          <a:cs typeface="Corbel"/>
                        </a:rPr>
                        <a:t>possesso  </a:t>
                      </a:r>
                      <a:r>
                        <a:rPr sz="900" spc="-5" dirty="0">
                          <a:solidFill>
                            <a:srgbClr val="404040"/>
                          </a:solidFill>
                          <a:latin typeface="Corbel"/>
                          <a:cs typeface="Corbel"/>
                        </a:rPr>
                        <a:t>di </a:t>
                      </a:r>
                      <a:r>
                        <a:rPr sz="900" spc="-20" dirty="0">
                          <a:solidFill>
                            <a:srgbClr val="404040"/>
                          </a:solidFill>
                          <a:latin typeface="Corbel"/>
                          <a:cs typeface="Corbel"/>
                        </a:rPr>
                        <a:t>attestato </a:t>
                      </a:r>
                      <a:r>
                        <a:rPr sz="900" spc="-5" dirty="0">
                          <a:solidFill>
                            <a:srgbClr val="404040"/>
                          </a:solidFill>
                          <a:latin typeface="Corbel"/>
                          <a:cs typeface="Corbel"/>
                        </a:rPr>
                        <a:t>di </a:t>
                      </a:r>
                      <a:r>
                        <a:rPr sz="900" spc="-20" dirty="0">
                          <a:solidFill>
                            <a:srgbClr val="404040"/>
                          </a:solidFill>
                          <a:latin typeface="Corbel"/>
                          <a:cs typeface="Corbel"/>
                        </a:rPr>
                        <a:t>partecipazione, </a:t>
                      </a:r>
                      <a:r>
                        <a:rPr sz="900" spc="-15" dirty="0">
                          <a:solidFill>
                            <a:srgbClr val="404040"/>
                          </a:solidFill>
                          <a:latin typeface="Corbel"/>
                          <a:cs typeface="Corbel"/>
                        </a:rPr>
                        <a:t>con esito </a:t>
                      </a:r>
                      <a:r>
                        <a:rPr sz="900" spc="-20" dirty="0">
                          <a:solidFill>
                            <a:srgbClr val="404040"/>
                          </a:solidFill>
                          <a:latin typeface="Corbel"/>
                          <a:cs typeface="Corbel"/>
                        </a:rPr>
                        <a:t>positivo, </a:t>
                      </a:r>
                      <a:r>
                        <a:rPr sz="900" spc="-10" dirty="0">
                          <a:solidFill>
                            <a:srgbClr val="404040"/>
                          </a:solidFill>
                          <a:latin typeface="Corbel"/>
                          <a:cs typeface="Corbel"/>
                        </a:rPr>
                        <a:t>ai </a:t>
                      </a:r>
                      <a:r>
                        <a:rPr sz="900" spc="-15" dirty="0">
                          <a:solidFill>
                            <a:srgbClr val="404040"/>
                          </a:solidFill>
                          <a:latin typeface="Corbel"/>
                          <a:cs typeface="Corbel"/>
                        </a:rPr>
                        <a:t>corsi base </a:t>
                      </a:r>
                      <a:r>
                        <a:rPr sz="900" spc="-10" dirty="0">
                          <a:solidFill>
                            <a:srgbClr val="404040"/>
                          </a:solidFill>
                          <a:latin typeface="Corbel"/>
                          <a:cs typeface="Corbel"/>
                        </a:rPr>
                        <a:t>di </a:t>
                      </a:r>
                      <a:r>
                        <a:rPr sz="900" spc="-20" dirty="0">
                          <a:solidFill>
                            <a:srgbClr val="404040"/>
                          </a:solidFill>
                          <a:latin typeface="Corbel"/>
                          <a:cs typeface="Corbel"/>
                        </a:rPr>
                        <a:t>specializzazione </a:t>
                      </a:r>
                      <a:r>
                        <a:rPr sz="900" spc="-10" dirty="0">
                          <a:solidFill>
                            <a:srgbClr val="404040"/>
                          </a:solidFill>
                          <a:latin typeface="Corbel"/>
                          <a:cs typeface="Corbel"/>
                        </a:rPr>
                        <a:t>ai </a:t>
                      </a:r>
                      <a:r>
                        <a:rPr sz="900" spc="-15" dirty="0">
                          <a:solidFill>
                            <a:srgbClr val="404040"/>
                          </a:solidFill>
                          <a:latin typeface="Corbel"/>
                          <a:cs typeface="Corbel"/>
                        </a:rPr>
                        <a:t>sensi  </a:t>
                      </a:r>
                      <a:r>
                        <a:rPr sz="900" spc="-10" dirty="0">
                          <a:solidFill>
                            <a:srgbClr val="404040"/>
                          </a:solidFill>
                          <a:latin typeface="Corbel"/>
                          <a:cs typeface="Corbel"/>
                        </a:rPr>
                        <a:t>del </a:t>
                      </a:r>
                      <a:r>
                        <a:rPr sz="900" spc="-20" dirty="0">
                          <a:solidFill>
                            <a:srgbClr val="404040"/>
                          </a:solidFill>
                          <a:latin typeface="Corbel"/>
                          <a:cs typeface="Corbel"/>
                        </a:rPr>
                        <a:t>D.M.</a:t>
                      </a:r>
                      <a:r>
                        <a:rPr sz="900" spc="-105" dirty="0">
                          <a:solidFill>
                            <a:srgbClr val="404040"/>
                          </a:solidFill>
                          <a:latin typeface="Corbel"/>
                          <a:cs typeface="Corbel"/>
                        </a:rPr>
                        <a:t> </a:t>
                      </a:r>
                      <a:r>
                        <a:rPr sz="900" spc="-20" dirty="0">
                          <a:solidFill>
                            <a:srgbClr val="404040"/>
                          </a:solidFill>
                          <a:latin typeface="Corbel"/>
                          <a:cs typeface="Corbel"/>
                        </a:rPr>
                        <a:t>05/08/2011;</a:t>
                      </a:r>
                      <a:endParaRPr sz="900" dirty="0">
                        <a:latin typeface="Corbel"/>
                        <a:cs typeface="Corbel"/>
                      </a:endParaRPr>
                    </a:p>
                    <a:p>
                      <a:pPr marL="274955" indent="-229235" algn="just">
                        <a:lnSpc>
                          <a:spcPct val="106700"/>
                        </a:lnSpc>
                        <a:spcBef>
                          <a:spcPts val="215"/>
                        </a:spcBef>
                        <a:buChar char="-"/>
                        <a:tabLst>
                          <a:tab pos="275590" algn="l"/>
                        </a:tabLst>
                      </a:pPr>
                      <a:r>
                        <a:rPr sz="900" dirty="0">
                          <a:solidFill>
                            <a:srgbClr val="404040"/>
                          </a:solidFill>
                          <a:latin typeface="Corbel"/>
                          <a:cs typeface="Corbel"/>
                        </a:rPr>
                        <a:t>fase per fase, </a:t>
                      </a:r>
                      <a:r>
                        <a:rPr sz="900" spc="5" dirty="0">
                          <a:solidFill>
                            <a:srgbClr val="404040"/>
                          </a:solidFill>
                          <a:latin typeface="Corbel"/>
                          <a:cs typeface="Corbel"/>
                        </a:rPr>
                        <a:t>un </a:t>
                      </a:r>
                      <a:r>
                        <a:rPr sz="900" dirty="0">
                          <a:solidFill>
                            <a:srgbClr val="404040"/>
                          </a:solidFill>
                          <a:latin typeface="Corbel"/>
                          <a:cs typeface="Corbel"/>
                        </a:rPr>
                        <a:t>numero </a:t>
                      </a:r>
                      <a:r>
                        <a:rPr sz="900" spc="-5" dirty="0">
                          <a:solidFill>
                            <a:srgbClr val="404040"/>
                          </a:solidFill>
                          <a:latin typeface="Corbel"/>
                          <a:cs typeface="Corbel"/>
                        </a:rPr>
                        <a:t>congruo </a:t>
                      </a:r>
                      <a:r>
                        <a:rPr sz="900" dirty="0">
                          <a:solidFill>
                            <a:srgbClr val="404040"/>
                          </a:solidFill>
                          <a:latin typeface="Corbel"/>
                          <a:cs typeface="Corbel"/>
                        </a:rPr>
                        <a:t>di </a:t>
                      </a:r>
                      <a:r>
                        <a:rPr sz="900" spc="-10" dirty="0">
                          <a:solidFill>
                            <a:srgbClr val="404040"/>
                          </a:solidFill>
                          <a:latin typeface="Corbel"/>
                          <a:cs typeface="Corbel"/>
                        </a:rPr>
                        <a:t>addetti </a:t>
                      </a:r>
                      <a:r>
                        <a:rPr sz="900" spc="-15" dirty="0">
                          <a:solidFill>
                            <a:srgbClr val="404040"/>
                          </a:solidFill>
                          <a:latin typeface="Corbel"/>
                          <a:cs typeface="Corbel"/>
                        </a:rPr>
                        <a:t>antincendio, valutato con </a:t>
                      </a:r>
                      <a:r>
                        <a:rPr sz="900" spc="-10" dirty="0">
                          <a:solidFill>
                            <a:srgbClr val="404040"/>
                          </a:solidFill>
                          <a:latin typeface="Corbel"/>
                          <a:cs typeface="Corbel"/>
                        </a:rPr>
                        <a:t>il </a:t>
                      </a:r>
                      <a:r>
                        <a:rPr sz="900" spc="-15" dirty="0">
                          <a:solidFill>
                            <a:srgbClr val="404040"/>
                          </a:solidFill>
                          <a:latin typeface="Corbel"/>
                          <a:cs typeface="Corbel"/>
                        </a:rPr>
                        <a:t>metodo riportato  </a:t>
                      </a:r>
                      <a:r>
                        <a:rPr sz="900" spc="-10" dirty="0">
                          <a:solidFill>
                            <a:srgbClr val="404040"/>
                          </a:solidFill>
                          <a:latin typeface="Corbel"/>
                          <a:cs typeface="Corbel"/>
                        </a:rPr>
                        <a:t>al </a:t>
                      </a:r>
                      <a:r>
                        <a:rPr sz="900" spc="-15" dirty="0">
                          <a:solidFill>
                            <a:srgbClr val="404040"/>
                          </a:solidFill>
                          <a:latin typeface="Corbel"/>
                          <a:cs typeface="Corbel"/>
                        </a:rPr>
                        <a:t>nuovo Titolo </a:t>
                      </a:r>
                      <a:r>
                        <a:rPr sz="900" dirty="0">
                          <a:solidFill>
                            <a:srgbClr val="404040"/>
                          </a:solidFill>
                          <a:latin typeface="Corbel"/>
                          <a:cs typeface="Corbel"/>
                        </a:rPr>
                        <a:t>V </a:t>
                      </a:r>
                      <a:r>
                        <a:rPr sz="900" spc="-10" dirty="0">
                          <a:solidFill>
                            <a:srgbClr val="404040"/>
                          </a:solidFill>
                          <a:latin typeface="Corbel"/>
                          <a:cs typeface="Corbel"/>
                        </a:rPr>
                        <a:t>del </a:t>
                      </a:r>
                      <a:r>
                        <a:rPr sz="900" spc="-25" dirty="0">
                          <a:solidFill>
                            <a:srgbClr val="404040"/>
                          </a:solidFill>
                          <a:latin typeface="Corbel"/>
                          <a:cs typeface="Corbel"/>
                        </a:rPr>
                        <a:t>D.M. 18/09/2002 </a:t>
                      </a:r>
                      <a:r>
                        <a:rPr sz="900" spc="-10" dirty="0">
                          <a:solidFill>
                            <a:srgbClr val="404040"/>
                          </a:solidFill>
                          <a:latin typeface="Corbel"/>
                          <a:cs typeface="Corbel"/>
                        </a:rPr>
                        <a:t>come </a:t>
                      </a:r>
                      <a:r>
                        <a:rPr sz="900" spc="-15" dirty="0">
                          <a:solidFill>
                            <a:srgbClr val="404040"/>
                          </a:solidFill>
                          <a:latin typeface="Corbel"/>
                          <a:cs typeface="Corbel"/>
                        </a:rPr>
                        <a:t>introdotto </a:t>
                      </a:r>
                      <a:r>
                        <a:rPr sz="900" spc="-10" dirty="0">
                          <a:solidFill>
                            <a:srgbClr val="404040"/>
                          </a:solidFill>
                          <a:latin typeface="Corbel"/>
                          <a:cs typeface="Corbel"/>
                        </a:rPr>
                        <a:t>dal </a:t>
                      </a:r>
                      <a:r>
                        <a:rPr sz="900" spc="-20" dirty="0">
                          <a:solidFill>
                            <a:srgbClr val="404040"/>
                          </a:solidFill>
                          <a:latin typeface="Corbel"/>
                          <a:cs typeface="Corbel"/>
                        </a:rPr>
                        <a:t>D.M. 19/03/2015 </a:t>
                      </a:r>
                      <a:r>
                        <a:rPr sz="900" spc="-15" dirty="0">
                          <a:solidFill>
                            <a:srgbClr val="404040"/>
                          </a:solidFill>
                          <a:latin typeface="Corbel"/>
                          <a:cs typeface="Corbel"/>
                        </a:rPr>
                        <a:t>(si </a:t>
                      </a:r>
                      <a:r>
                        <a:rPr sz="900" spc="-10" dirty="0">
                          <a:solidFill>
                            <a:srgbClr val="404040"/>
                          </a:solidFill>
                          <a:latin typeface="Corbel"/>
                          <a:cs typeface="Corbel"/>
                        </a:rPr>
                        <a:t>veda </a:t>
                      </a:r>
                      <a:r>
                        <a:rPr sz="900" spc="-15" dirty="0">
                          <a:solidFill>
                            <a:srgbClr val="404040"/>
                          </a:solidFill>
                          <a:latin typeface="Corbel"/>
                          <a:cs typeface="Corbel"/>
                        </a:rPr>
                        <a:t>anche </a:t>
                      </a:r>
                      <a:r>
                        <a:rPr sz="900" u="sng" spc="-15" dirty="0">
                          <a:solidFill>
                            <a:srgbClr val="7DA939"/>
                          </a:solidFill>
                          <a:uFill>
                            <a:solidFill>
                              <a:srgbClr val="7DA939"/>
                            </a:solidFill>
                          </a:uFill>
                          <a:latin typeface="Corbel"/>
                          <a:cs typeface="Corbel"/>
                        </a:rPr>
                        <a:t> </a:t>
                      </a:r>
                      <a:r>
                        <a:rPr sz="900" u="sng" spc="-10" dirty="0">
                          <a:solidFill>
                            <a:srgbClr val="7DA939"/>
                          </a:solidFill>
                          <a:uFill>
                            <a:solidFill>
                              <a:srgbClr val="7DA939"/>
                            </a:solidFill>
                          </a:uFill>
                          <a:latin typeface="Corbel"/>
                          <a:cs typeface="Corbel"/>
                        </a:rPr>
                        <a:t>Lett. </a:t>
                      </a:r>
                      <a:r>
                        <a:rPr sz="900" u="sng" spc="-15" dirty="0">
                          <a:solidFill>
                            <a:srgbClr val="7DA939"/>
                          </a:solidFill>
                          <a:uFill>
                            <a:solidFill>
                              <a:srgbClr val="7DA939"/>
                            </a:solidFill>
                          </a:uFill>
                          <a:latin typeface="Corbel"/>
                          <a:cs typeface="Corbel"/>
                        </a:rPr>
                        <a:t>Circ. </a:t>
                      </a:r>
                      <a:r>
                        <a:rPr sz="900" u="sng" spc="-20" dirty="0">
                          <a:solidFill>
                            <a:srgbClr val="7DA939"/>
                          </a:solidFill>
                          <a:uFill>
                            <a:solidFill>
                              <a:srgbClr val="7DA939"/>
                            </a:solidFill>
                          </a:uFill>
                          <a:latin typeface="Corbel"/>
                          <a:cs typeface="Corbel"/>
                        </a:rPr>
                        <a:t>12580 </a:t>
                      </a:r>
                      <a:r>
                        <a:rPr sz="900" u="sng" spc="-10" dirty="0">
                          <a:solidFill>
                            <a:srgbClr val="7DA939"/>
                          </a:solidFill>
                          <a:uFill>
                            <a:solidFill>
                              <a:srgbClr val="7DA939"/>
                            </a:solidFill>
                          </a:uFill>
                          <a:latin typeface="Corbel"/>
                          <a:cs typeface="Corbel"/>
                        </a:rPr>
                        <a:t>del </a:t>
                      </a:r>
                      <a:r>
                        <a:rPr sz="900" u="sng" spc="-20" dirty="0">
                          <a:solidFill>
                            <a:srgbClr val="7DA939"/>
                          </a:solidFill>
                          <a:uFill>
                            <a:solidFill>
                              <a:srgbClr val="7DA939"/>
                            </a:solidFill>
                          </a:uFill>
                          <a:latin typeface="Corbel"/>
                          <a:cs typeface="Corbel"/>
                        </a:rPr>
                        <a:t>28-10-2015</a:t>
                      </a:r>
                      <a:r>
                        <a:rPr sz="900" spc="-20" dirty="0">
                          <a:solidFill>
                            <a:srgbClr val="404040"/>
                          </a:solidFill>
                          <a:latin typeface="Corbel"/>
                          <a:cs typeface="Corbel"/>
                        </a:rPr>
                        <a:t>)</a:t>
                      </a:r>
                      <a:r>
                        <a:rPr sz="900" spc="-110" dirty="0">
                          <a:solidFill>
                            <a:srgbClr val="404040"/>
                          </a:solidFill>
                          <a:latin typeface="Corbel"/>
                          <a:cs typeface="Corbel"/>
                        </a:rPr>
                        <a:t> </a:t>
                      </a:r>
                      <a:r>
                        <a:rPr sz="900" dirty="0">
                          <a:solidFill>
                            <a:srgbClr val="404040"/>
                          </a:solidFill>
                          <a:latin typeface="Corbel"/>
                          <a:cs typeface="Corbel"/>
                        </a:rPr>
                        <a:t>.</a:t>
                      </a:r>
                      <a:endParaRPr sz="900" dirty="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tcPr>
                </a:tc>
                <a:extLst>
                  <a:ext uri="{0D108BD9-81ED-4DB2-BD59-A6C34878D82A}">
                    <a16:rowId xmlns:a16="http://schemas.microsoft.com/office/drawing/2014/main" val="10001"/>
                  </a:ext>
                </a:extLst>
              </a:tr>
            </a:tbl>
          </a:graphicData>
        </a:graphic>
      </p:graphicFrame>
      <p:pic>
        <p:nvPicPr>
          <p:cNvPr id="27" name="Picture 36" descr="File:MinisteroInterno.svg">
            <a:extLst>
              <a:ext uri="{FF2B5EF4-FFF2-40B4-BE49-F238E27FC236}">
                <a16:creationId xmlns:a16="http://schemas.microsoft.com/office/drawing/2014/main" id="{CAE9C703-9203-4304-892D-DBB7011B5F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File:Logo del Corpo Nazionale dei Vigili del Fuoco.svg - Wikipedia">
            <a:extLst>
              <a:ext uri="{FF2B5EF4-FFF2-40B4-BE49-F238E27FC236}">
                <a16:creationId xmlns:a16="http://schemas.microsoft.com/office/drawing/2014/main" id="{76EEDBC9-4981-40E4-8B1B-6EAE8FBC777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9" name="CasellaDiTesto 28">
            <a:extLst>
              <a:ext uri="{FF2B5EF4-FFF2-40B4-BE49-F238E27FC236}">
                <a16:creationId xmlns:a16="http://schemas.microsoft.com/office/drawing/2014/main" id="{3C17E073-A318-4F01-8080-4B0E00F97E9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7F958D71-9BB4-A671-FC07-970E306F41E3}"/>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A0F11B0F-6AC0-43AC-DB92-308B530C391C}"/>
              </a:ext>
            </a:extLst>
          </p:cNvPr>
          <p:cNvSpPr/>
          <p:nvPr/>
        </p:nvSpPr>
        <p:spPr>
          <a:xfrm>
            <a:off x="0" y="6705600"/>
            <a:ext cx="389357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2339150" y="1981390"/>
            <a:ext cx="6553200" cy="527209"/>
          </a:xfrm>
          <a:custGeom>
            <a:avLst/>
            <a:gdLst/>
            <a:ahLst/>
            <a:cxnLst/>
            <a:rect l="l" t="t" r="r" b="b"/>
            <a:pathLst>
              <a:path w="8737600" h="702944">
                <a:moveTo>
                  <a:pt x="8400288" y="0"/>
                </a:moveTo>
                <a:lnTo>
                  <a:pt x="0" y="0"/>
                </a:lnTo>
                <a:lnTo>
                  <a:pt x="0" y="702563"/>
                </a:lnTo>
                <a:lnTo>
                  <a:pt x="8737079" y="702563"/>
                </a:lnTo>
                <a:lnTo>
                  <a:pt x="8737079" y="117094"/>
                </a:lnTo>
                <a:lnTo>
                  <a:pt x="8400288" y="0"/>
                </a:lnTo>
                <a:close/>
              </a:path>
            </a:pathLst>
          </a:custGeom>
          <a:solidFill>
            <a:srgbClr val="30A961"/>
          </a:solidFill>
        </p:spPr>
        <p:txBody>
          <a:bodyPr wrap="square" lIns="0" tIns="0" rIns="0" bIns="0" rtlCol="0"/>
          <a:lstStyle/>
          <a:p>
            <a:endParaRPr sz="1350"/>
          </a:p>
        </p:txBody>
      </p:sp>
      <p:sp>
        <p:nvSpPr>
          <p:cNvPr id="3" name="object 3"/>
          <p:cNvSpPr/>
          <p:nvPr/>
        </p:nvSpPr>
        <p:spPr>
          <a:xfrm>
            <a:off x="2339150" y="1981390"/>
            <a:ext cx="6553200" cy="527209"/>
          </a:xfrm>
          <a:custGeom>
            <a:avLst/>
            <a:gdLst/>
            <a:ahLst/>
            <a:cxnLst/>
            <a:rect l="l" t="t" r="r" b="b"/>
            <a:pathLst>
              <a:path w="8737600" h="702944">
                <a:moveTo>
                  <a:pt x="0" y="0"/>
                </a:moveTo>
                <a:lnTo>
                  <a:pt x="8400288" y="0"/>
                </a:lnTo>
                <a:lnTo>
                  <a:pt x="8737079" y="117094"/>
                </a:lnTo>
                <a:lnTo>
                  <a:pt x="8737079" y="702563"/>
                </a:lnTo>
                <a:lnTo>
                  <a:pt x="0" y="702563"/>
                </a:lnTo>
                <a:lnTo>
                  <a:pt x="0" y="0"/>
                </a:lnTo>
                <a:close/>
              </a:path>
            </a:pathLst>
          </a:custGeom>
          <a:ln w="19810">
            <a:solidFill>
              <a:srgbClr val="FFFFFF"/>
            </a:solidFill>
          </a:ln>
        </p:spPr>
        <p:txBody>
          <a:bodyPr wrap="square" lIns="0" tIns="0" rIns="0" bIns="0" rtlCol="0"/>
          <a:lstStyle/>
          <a:p>
            <a:endParaRPr sz="1350"/>
          </a:p>
        </p:txBody>
      </p:sp>
      <p:sp>
        <p:nvSpPr>
          <p:cNvPr id="5" name="object 5"/>
          <p:cNvSpPr txBox="1"/>
          <p:nvPr/>
        </p:nvSpPr>
        <p:spPr>
          <a:xfrm>
            <a:off x="2398299" y="1997393"/>
            <a:ext cx="6287929" cy="459741"/>
          </a:xfrm>
          <a:prstGeom prst="rect">
            <a:avLst/>
          </a:prstGeom>
        </p:spPr>
        <p:txBody>
          <a:bodyPr vert="horz" wrap="square" lIns="0" tIns="9525" rIns="0" bIns="0" rtlCol="0">
            <a:spAutoFit/>
          </a:bodyPr>
          <a:lstStyle/>
          <a:p>
            <a:pPr marL="9525">
              <a:spcBef>
                <a:spcPts val="75"/>
              </a:spcBef>
              <a:tabLst>
                <a:tab pos="3438525" algn="l"/>
              </a:tabLst>
            </a:pPr>
            <a:r>
              <a:rPr b="1" spc="-8" dirty="0">
                <a:solidFill>
                  <a:srgbClr val="FFFFFF"/>
                </a:solidFill>
                <a:latin typeface="Calibri"/>
                <a:cs typeface="Calibri"/>
              </a:rPr>
              <a:t>OPZIONE</a:t>
            </a:r>
            <a:r>
              <a:rPr b="1" spc="8" dirty="0">
                <a:solidFill>
                  <a:srgbClr val="FFFFFF"/>
                </a:solidFill>
                <a:latin typeface="Calibri"/>
                <a:cs typeface="Calibri"/>
              </a:rPr>
              <a:t> </a:t>
            </a:r>
            <a:r>
              <a:rPr b="1" dirty="0">
                <a:solidFill>
                  <a:srgbClr val="FFFFFF"/>
                </a:solidFill>
                <a:latin typeface="Calibri"/>
                <a:cs typeface="Calibri"/>
              </a:rPr>
              <a:t>B	</a:t>
            </a:r>
            <a:r>
              <a:rPr b="1" spc="-4" dirty="0">
                <a:solidFill>
                  <a:srgbClr val="FFFFFF"/>
                </a:solidFill>
                <a:latin typeface="Calibri"/>
                <a:cs typeface="Calibri"/>
              </a:rPr>
              <a:t>4° </a:t>
            </a:r>
            <a:r>
              <a:rPr b="1" dirty="0">
                <a:solidFill>
                  <a:srgbClr val="FFFFFF"/>
                </a:solidFill>
                <a:latin typeface="Calibri"/>
                <a:cs typeface="Calibri"/>
              </a:rPr>
              <a:t>SCADENZA</a:t>
            </a:r>
            <a:r>
              <a:rPr b="1" spc="-34" dirty="0">
                <a:solidFill>
                  <a:srgbClr val="FFFFFF"/>
                </a:solidFill>
                <a:latin typeface="Calibri"/>
                <a:cs typeface="Calibri"/>
              </a:rPr>
              <a:t> </a:t>
            </a:r>
            <a:r>
              <a:rPr b="1" spc="-4" dirty="0">
                <a:solidFill>
                  <a:srgbClr val="FFFFFF"/>
                </a:solidFill>
                <a:latin typeface="Calibri"/>
                <a:cs typeface="Calibri"/>
              </a:rPr>
              <a:t>24.04.2025</a:t>
            </a:r>
            <a:endParaRPr>
              <a:latin typeface="Calibri"/>
              <a:cs typeface="Calibri"/>
            </a:endParaRPr>
          </a:p>
          <a:p>
            <a:pPr marL="9525">
              <a:spcBef>
                <a:spcPts val="45"/>
              </a:spcBef>
            </a:pPr>
            <a:r>
              <a:rPr sz="1125" b="1" spc="-8" dirty="0">
                <a:solidFill>
                  <a:srgbClr val="FFFFFF"/>
                </a:solidFill>
                <a:latin typeface="Calibri"/>
                <a:cs typeface="Calibri"/>
              </a:rPr>
              <a:t>ADEGUAMENTO </a:t>
            </a:r>
            <a:r>
              <a:rPr sz="1125" b="1" spc="-4" dirty="0">
                <a:solidFill>
                  <a:srgbClr val="FFFFFF"/>
                </a:solidFill>
                <a:latin typeface="Calibri"/>
                <a:cs typeface="Calibri"/>
              </a:rPr>
              <a:t>DELLA STRUTTURA </a:t>
            </a:r>
            <a:r>
              <a:rPr sz="1125" b="1" dirty="0">
                <a:solidFill>
                  <a:srgbClr val="FFFFFF"/>
                </a:solidFill>
                <a:latin typeface="Calibri"/>
                <a:cs typeface="Calibri"/>
              </a:rPr>
              <a:t>PER </a:t>
            </a:r>
            <a:r>
              <a:rPr sz="1125" b="1" spc="-8" dirty="0">
                <a:solidFill>
                  <a:srgbClr val="FFFFFF"/>
                </a:solidFill>
                <a:latin typeface="Calibri"/>
                <a:cs typeface="Calibri"/>
              </a:rPr>
              <a:t>LOTTI </a:t>
            </a:r>
            <a:r>
              <a:rPr sz="1125" b="1" spc="-4" dirty="0">
                <a:solidFill>
                  <a:srgbClr val="FFFFFF"/>
                </a:solidFill>
                <a:latin typeface="Calibri"/>
                <a:cs typeface="Calibri"/>
              </a:rPr>
              <a:t>CON </a:t>
            </a:r>
            <a:r>
              <a:rPr sz="1125" b="1" dirty="0">
                <a:solidFill>
                  <a:srgbClr val="FFFFFF"/>
                </a:solidFill>
                <a:latin typeface="Calibri"/>
                <a:cs typeface="Calibri"/>
              </a:rPr>
              <a:t>APPLICAZIONE DI TUTTI I </a:t>
            </a:r>
            <a:r>
              <a:rPr sz="1125" b="1" spc="-4" dirty="0">
                <a:solidFill>
                  <a:srgbClr val="FFFFFF"/>
                </a:solidFill>
                <a:latin typeface="Calibri"/>
                <a:cs typeface="Calibri"/>
              </a:rPr>
              <a:t>REQUISITI </a:t>
            </a:r>
            <a:r>
              <a:rPr sz="1125" b="1" dirty="0">
                <a:solidFill>
                  <a:srgbClr val="FFFFFF"/>
                </a:solidFill>
                <a:latin typeface="Calibri"/>
                <a:cs typeface="Calibri"/>
              </a:rPr>
              <a:t>A </a:t>
            </a:r>
            <a:r>
              <a:rPr sz="1125" b="1" spc="-4" dirty="0">
                <a:solidFill>
                  <a:srgbClr val="FFFFFF"/>
                </a:solidFill>
                <a:latin typeface="Calibri"/>
                <a:cs typeface="Calibri"/>
              </a:rPr>
              <a:t>CIASCUN</a:t>
            </a:r>
            <a:r>
              <a:rPr sz="1125" b="1" spc="-19" dirty="0">
                <a:solidFill>
                  <a:srgbClr val="FFFFFF"/>
                </a:solidFill>
                <a:latin typeface="Calibri"/>
                <a:cs typeface="Calibri"/>
              </a:rPr>
              <a:t> </a:t>
            </a:r>
            <a:r>
              <a:rPr sz="1125" b="1" spc="-11" dirty="0">
                <a:solidFill>
                  <a:srgbClr val="FFFFFF"/>
                </a:solidFill>
                <a:latin typeface="Calibri"/>
                <a:cs typeface="Calibri"/>
              </a:rPr>
              <a:t>LOTTO</a:t>
            </a:r>
            <a:endParaRPr sz="1125">
              <a:latin typeface="Calibri"/>
              <a:cs typeface="Calibri"/>
            </a:endParaRPr>
          </a:p>
        </p:txBody>
      </p:sp>
      <p:sp>
        <p:nvSpPr>
          <p:cNvPr id="10" name="object 10"/>
          <p:cNvSpPr/>
          <p:nvPr/>
        </p:nvSpPr>
        <p:spPr>
          <a:xfrm>
            <a:off x="1011545" y="1041282"/>
            <a:ext cx="999173" cy="400050"/>
          </a:xfrm>
          <a:custGeom>
            <a:avLst/>
            <a:gdLst/>
            <a:ahLst/>
            <a:cxnLst/>
            <a:rect l="l" t="t" r="r" b="b"/>
            <a:pathLst>
              <a:path w="1332230" h="533400">
                <a:moveTo>
                  <a:pt x="0" y="0"/>
                </a:moveTo>
                <a:lnTo>
                  <a:pt x="1280667" y="0"/>
                </a:lnTo>
                <a:lnTo>
                  <a:pt x="1331988" y="88900"/>
                </a:lnTo>
                <a:lnTo>
                  <a:pt x="1331988" y="533400"/>
                </a:lnTo>
                <a:lnTo>
                  <a:pt x="0" y="533400"/>
                </a:lnTo>
                <a:lnTo>
                  <a:pt x="0" y="0"/>
                </a:lnTo>
                <a:close/>
              </a:path>
            </a:pathLst>
          </a:custGeom>
          <a:ln w="15238">
            <a:solidFill>
              <a:srgbClr val="323E50"/>
            </a:solidFill>
          </a:ln>
        </p:spPr>
        <p:txBody>
          <a:bodyPr wrap="square" lIns="0" tIns="0" rIns="0" bIns="0" rtlCol="0"/>
          <a:lstStyle/>
          <a:p>
            <a:endParaRPr sz="1350"/>
          </a:p>
        </p:txBody>
      </p:sp>
      <p:sp>
        <p:nvSpPr>
          <p:cNvPr id="11" name="object 11"/>
          <p:cNvSpPr txBox="1"/>
          <p:nvPr/>
        </p:nvSpPr>
        <p:spPr>
          <a:xfrm>
            <a:off x="1174147" y="1062619"/>
            <a:ext cx="672941" cy="329770"/>
          </a:xfrm>
          <a:prstGeom prst="rect">
            <a:avLst/>
          </a:prstGeom>
        </p:spPr>
        <p:txBody>
          <a:bodyPr vert="horz" wrap="square" lIns="0" tIns="8573" rIns="0" bIns="0" rtlCol="0">
            <a:spAutoFit/>
          </a:bodyPr>
          <a:lstStyle/>
          <a:p>
            <a:pPr marL="9525" marR="3810" indent="89059">
              <a:lnSpc>
                <a:spcPct val="100699"/>
              </a:lnSpc>
              <a:spcBef>
                <a:spcPts val="68"/>
              </a:spcBef>
            </a:pPr>
            <a:r>
              <a:rPr sz="1050" b="1" spc="-15" dirty="0">
                <a:solidFill>
                  <a:srgbClr val="FF0000"/>
                </a:solidFill>
                <a:latin typeface="Calibri"/>
                <a:cs typeface="Calibri"/>
              </a:rPr>
              <a:t>Rif. </a:t>
            </a:r>
            <a:r>
              <a:rPr sz="1050" b="1" spc="-11" dirty="0">
                <a:solidFill>
                  <a:srgbClr val="FF0000"/>
                </a:solidFill>
                <a:latin typeface="Calibri"/>
                <a:cs typeface="Calibri"/>
              </a:rPr>
              <a:t>D.M.  </a:t>
            </a:r>
            <a:r>
              <a:rPr sz="1050" b="1" spc="-4" dirty="0">
                <a:solidFill>
                  <a:srgbClr val="FF0000"/>
                </a:solidFill>
                <a:latin typeface="Calibri"/>
                <a:cs typeface="Calibri"/>
              </a:rPr>
              <a:t>19/03/2015</a:t>
            </a:r>
            <a:endParaRPr sz="1050">
              <a:latin typeface="Calibri"/>
              <a:cs typeface="Calibri"/>
            </a:endParaRPr>
          </a:p>
        </p:txBody>
      </p:sp>
      <p:sp>
        <p:nvSpPr>
          <p:cNvPr id="12" name="object 12"/>
          <p:cNvSpPr/>
          <p:nvPr/>
        </p:nvSpPr>
        <p:spPr>
          <a:xfrm>
            <a:off x="3300412" y="1045273"/>
            <a:ext cx="5645468" cy="396716"/>
          </a:xfrm>
          <a:custGeom>
            <a:avLst/>
            <a:gdLst/>
            <a:ahLst/>
            <a:cxnLst/>
            <a:rect l="l" t="t" r="r" b="b"/>
            <a:pathLst>
              <a:path w="7527290" h="528955">
                <a:moveTo>
                  <a:pt x="44958" y="0"/>
                </a:moveTo>
                <a:lnTo>
                  <a:pt x="7482078" y="0"/>
                </a:lnTo>
                <a:lnTo>
                  <a:pt x="7527023" y="88137"/>
                </a:lnTo>
                <a:lnTo>
                  <a:pt x="7527023" y="528840"/>
                </a:lnTo>
                <a:lnTo>
                  <a:pt x="0" y="528840"/>
                </a:lnTo>
                <a:lnTo>
                  <a:pt x="0" y="88137"/>
                </a:lnTo>
                <a:lnTo>
                  <a:pt x="3540" y="53846"/>
                </a:lnTo>
                <a:lnTo>
                  <a:pt x="13187" y="25828"/>
                </a:lnTo>
                <a:lnTo>
                  <a:pt x="27480" y="6931"/>
                </a:lnTo>
                <a:lnTo>
                  <a:pt x="44958" y="0"/>
                </a:lnTo>
                <a:close/>
              </a:path>
            </a:pathLst>
          </a:custGeom>
          <a:ln w="19810">
            <a:solidFill>
              <a:srgbClr val="323E50"/>
            </a:solidFill>
          </a:ln>
        </p:spPr>
        <p:txBody>
          <a:bodyPr wrap="square" lIns="0" tIns="0" rIns="0" bIns="0" rtlCol="0"/>
          <a:lstStyle/>
          <a:p>
            <a:endParaRPr sz="1350"/>
          </a:p>
        </p:txBody>
      </p:sp>
      <p:sp>
        <p:nvSpPr>
          <p:cNvPr id="13" name="object 13"/>
          <p:cNvSpPr txBox="1"/>
          <p:nvPr/>
        </p:nvSpPr>
        <p:spPr>
          <a:xfrm>
            <a:off x="3359562" y="1064428"/>
            <a:ext cx="5527834" cy="329770"/>
          </a:xfrm>
          <a:prstGeom prst="rect">
            <a:avLst/>
          </a:prstGeom>
        </p:spPr>
        <p:txBody>
          <a:bodyPr vert="horz" wrap="square" lIns="0" tIns="8573" rIns="0" bIns="0" rtlCol="0">
            <a:spAutoFit/>
          </a:bodyPr>
          <a:lstStyle/>
          <a:p>
            <a:pPr marL="9525" marR="3810">
              <a:lnSpc>
                <a:spcPct val="100699"/>
              </a:lnSpc>
              <a:spcBef>
                <a:spcPts val="68"/>
              </a:spcBef>
            </a:pPr>
            <a:r>
              <a:rPr sz="1050" b="1" spc="-4" dirty="0">
                <a:solidFill>
                  <a:srgbClr val="313D4F"/>
                </a:solidFill>
                <a:latin typeface="Calibri"/>
                <a:cs typeface="Calibri"/>
              </a:rPr>
              <a:t>Strutture sanitarie </a:t>
            </a:r>
            <a:r>
              <a:rPr sz="1050" b="1" u="sng" spc="-8" dirty="0">
                <a:solidFill>
                  <a:srgbClr val="313D4F"/>
                </a:solidFill>
                <a:uFill>
                  <a:solidFill>
                    <a:srgbClr val="313D4F"/>
                  </a:solidFill>
                </a:uFill>
                <a:latin typeface="Calibri"/>
                <a:cs typeface="Calibri"/>
              </a:rPr>
              <a:t>esistenti</a:t>
            </a:r>
            <a:r>
              <a:rPr sz="1050" b="1" spc="-8" dirty="0">
                <a:solidFill>
                  <a:srgbClr val="313D4F"/>
                </a:solidFill>
                <a:latin typeface="Calibri"/>
                <a:cs typeface="Calibri"/>
              </a:rPr>
              <a:t> </a:t>
            </a:r>
            <a:r>
              <a:rPr sz="1050" spc="-4" dirty="0">
                <a:solidFill>
                  <a:srgbClr val="404040"/>
                </a:solidFill>
                <a:latin typeface="Calibri"/>
                <a:cs typeface="Calibri"/>
              </a:rPr>
              <a:t>che </a:t>
            </a:r>
            <a:r>
              <a:rPr sz="1050" spc="-8" dirty="0">
                <a:solidFill>
                  <a:srgbClr val="404040"/>
                </a:solidFill>
                <a:latin typeface="Calibri"/>
                <a:cs typeface="Calibri"/>
              </a:rPr>
              <a:t>erogano </a:t>
            </a:r>
            <a:r>
              <a:rPr sz="1050" spc="-4" dirty="0">
                <a:solidFill>
                  <a:srgbClr val="404040"/>
                </a:solidFill>
                <a:latin typeface="Calibri"/>
                <a:cs typeface="Calibri"/>
              </a:rPr>
              <a:t>prestazioni </a:t>
            </a:r>
            <a:r>
              <a:rPr sz="1050" dirty="0">
                <a:solidFill>
                  <a:srgbClr val="404040"/>
                </a:solidFill>
                <a:latin typeface="Calibri"/>
                <a:cs typeface="Calibri"/>
              </a:rPr>
              <a:t>in </a:t>
            </a:r>
            <a:r>
              <a:rPr sz="1050" spc="-4" dirty="0">
                <a:solidFill>
                  <a:srgbClr val="404040"/>
                </a:solidFill>
                <a:latin typeface="Calibri"/>
                <a:cs typeface="Calibri"/>
              </a:rPr>
              <a:t>regime di </a:t>
            </a:r>
            <a:r>
              <a:rPr sz="1050" spc="-8" dirty="0">
                <a:solidFill>
                  <a:srgbClr val="404040"/>
                </a:solidFill>
                <a:latin typeface="Calibri"/>
                <a:cs typeface="Calibri"/>
              </a:rPr>
              <a:t>ricovero </a:t>
            </a:r>
            <a:r>
              <a:rPr sz="1050" spc="-4" dirty="0">
                <a:solidFill>
                  <a:srgbClr val="404040"/>
                </a:solidFill>
                <a:latin typeface="Calibri"/>
                <a:cs typeface="Calibri"/>
              </a:rPr>
              <a:t>ospedaliero </a:t>
            </a:r>
            <a:r>
              <a:rPr sz="1050" spc="-8" dirty="0">
                <a:solidFill>
                  <a:srgbClr val="404040"/>
                </a:solidFill>
                <a:latin typeface="Calibri"/>
                <a:cs typeface="Calibri"/>
              </a:rPr>
              <a:t>e/o  </a:t>
            </a:r>
            <a:r>
              <a:rPr sz="1050" spc="-4" dirty="0">
                <a:solidFill>
                  <a:srgbClr val="404040"/>
                </a:solidFill>
                <a:latin typeface="Calibri"/>
                <a:cs typeface="Calibri"/>
              </a:rPr>
              <a:t>residenziale </a:t>
            </a:r>
            <a:r>
              <a:rPr sz="1050" dirty="0">
                <a:solidFill>
                  <a:srgbClr val="404040"/>
                </a:solidFill>
                <a:latin typeface="Calibri"/>
                <a:cs typeface="Calibri"/>
              </a:rPr>
              <a:t>a </a:t>
            </a:r>
            <a:r>
              <a:rPr sz="1050" spc="-4" dirty="0">
                <a:solidFill>
                  <a:srgbClr val="404040"/>
                </a:solidFill>
                <a:latin typeface="Calibri"/>
                <a:cs typeface="Calibri"/>
              </a:rPr>
              <a:t>ciclo </a:t>
            </a:r>
            <a:r>
              <a:rPr sz="1050" spc="-8" dirty="0">
                <a:solidFill>
                  <a:srgbClr val="404040"/>
                </a:solidFill>
                <a:latin typeface="Calibri"/>
                <a:cs typeface="Calibri"/>
              </a:rPr>
              <a:t>continuativo e/o</a:t>
            </a:r>
            <a:r>
              <a:rPr sz="1050" spc="34" dirty="0">
                <a:solidFill>
                  <a:srgbClr val="404040"/>
                </a:solidFill>
                <a:latin typeface="Calibri"/>
                <a:cs typeface="Calibri"/>
              </a:rPr>
              <a:t> </a:t>
            </a:r>
            <a:r>
              <a:rPr sz="1050" spc="-4" dirty="0">
                <a:solidFill>
                  <a:srgbClr val="404040"/>
                </a:solidFill>
                <a:latin typeface="Calibri"/>
                <a:cs typeface="Calibri"/>
              </a:rPr>
              <a:t>diurno.</a:t>
            </a:r>
            <a:endParaRPr sz="1050">
              <a:latin typeface="Calibri"/>
              <a:cs typeface="Calibri"/>
            </a:endParaRPr>
          </a:p>
        </p:txBody>
      </p:sp>
      <p:sp>
        <p:nvSpPr>
          <p:cNvPr id="14" name="object 14"/>
          <p:cNvSpPr/>
          <p:nvPr/>
        </p:nvSpPr>
        <p:spPr>
          <a:xfrm>
            <a:off x="2011099" y="976693"/>
            <a:ext cx="1318260" cy="486251"/>
          </a:xfrm>
          <a:custGeom>
            <a:avLst/>
            <a:gdLst/>
            <a:ahLst/>
            <a:cxnLst/>
            <a:rect l="l" t="t" r="r" b="b"/>
            <a:pathLst>
              <a:path w="1757679" h="648335">
                <a:moveTo>
                  <a:pt x="1649234" y="0"/>
                </a:moveTo>
                <a:lnTo>
                  <a:pt x="107950" y="0"/>
                </a:lnTo>
                <a:lnTo>
                  <a:pt x="65954" y="8491"/>
                </a:lnTo>
                <a:lnTo>
                  <a:pt x="31638" y="31638"/>
                </a:lnTo>
                <a:lnTo>
                  <a:pt x="8491" y="65954"/>
                </a:lnTo>
                <a:lnTo>
                  <a:pt x="0" y="107950"/>
                </a:lnTo>
                <a:lnTo>
                  <a:pt x="0" y="539762"/>
                </a:lnTo>
                <a:lnTo>
                  <a:pt x="8491" y="581758"/>
                </a:lnTo>
                <a:lnTo>
                  <a:pt x="31638" y="616073"/>
                </a:lnTo>
                <a:lnTo>
                  <a:pt x="65954" y="639221"/>
                </a:lnTo>
                <a:lnTo>
                  <a:pt x="107950" y="647712"/>
                </a:lnTo>
                <a:lnTo>
                  <a:pt x="1649234" y="647712"/>
                </a:lnTo>
                <a:lnTo>
                  <a:pt x="1691230" y="639221"/>
                </a:lnTo>
                <a:lnTo>
                  <a:pt x="1725545" y="616073"/>
                </a:lnTo>
                <a:lnTo>
                  <a:pt x="1748693" y="581758"/>
                </a:lnTo>
                <a:lnTo>
                  <a:pt x="1757184" y="539762"/>
                </a:lnTo>
                <a:lnTo>
                  <a:pt x="1757184" y="107950"/>
                </a:lnTo>
                <a:lnTo>
                  <a:pt x="1748693" y="65954"/>
                </a:lnTo>
                <a:lnTo>
                  <a:pt x="1725545" y="31638"/>
                </a:lnTo>
                <a:lnTo>
                  <a:pt x="1691230" y="8491"/>
                </a:lnTo>
                <a:lnTo>
                  <a:pt x="1649234" y="0"/>
                </a:lnTo>
                <a:close/>
              </a:path>
            </a:pathLst>
          </a:custGeom>
          <a:solidFill>
            <a:srgbClr val="9DC3E5"/>
          </a:solidFill>
        </p:spPr>
        <p:txBody>
          <a:bodyPr wrap="square" lIns="0" tIns="0" rIns="0" bIns="0" rtlCol="0"/>
          <a:lstStyle/>
          <a:p>
            <a:endParaRPr sz="1350"/>
          </a:p>
        </p:txBody>
      </p:sp>
      <p:sp>
        <p:nvSpPr>
          <p:cNvPr id="15" name="object 15"/>
          <p:cNvSpPr/>
          <p:nvPr/>
        </p:nvSpPr>
        <p:spPr>
          <a:xfrm>
            <a:off x="2011099" y="976693"/>
            <a:ext cx="1318260" cy="486251"/>
          </a:xfrm>
          <a:custGeom>
            <a:avLst/>
            <a:gdLst/>
            <a:ahLst/>
            <a:cxnLst/>
            <a:rect l="l" t="t" r="r" b="b"/>
            <a:pathLst>
              <a:path w="1757679" h="648335">
                <a:moveTo>
                  <a:pt x="0" y="107950"/>
                </a:moveTo>
                <a:lnTo>
                  <a:pt x="8491" y="65954"/>
                </a:lnTo>
                <a:lnTo>
                  <a:pt x="31638" y="31638"/>
                </a:lnTo>
                <a:lnTo>
                  <a:pt x="65954" y="8491"/>
                </a:lnTo>
                <a:lnTo>
                  <a:pt x="107950" y="0"/>
                </a:lnTo>
                <a:lnTo>
                  <a:pt x="1649234" y="0"/>
                </a:lnTo>
                <a:lnTo>
                  <a:pt x="1691230" y="8491"/>
                </a:lnTo>
                <a:lnTo>
                  <a:pt x="1725545" y="31638"/>
                </a:lnTo>
                <a:lnTo>
                  <a:pt x="1748693" y="65954"/>
                </a:lnTo>
                <a:lnTo>
                  <a:pt x="1757184" y="107950"/>
                </a:lnTo>
                <a:lnTo>
                  <a:pt x="1757184" y="539762"/>
                </a:lnTo>
                <a:lnTo>
                  <a:pt x="1748693" y="581758"/>
                </a:lnTo>
                <a:lnTo>
                  <a:pt x="1725545" y="616073"/>
                </a:lnTo>
                <a:lnTo>
                  <a:pt x="1691230" y="639221"/>
                </a:lnTo>
                <a:lnTo>
                  <a:pt x="1649234" y="647712"/>
                </a:lnTo>
                <a:lnTo>
                  <a:pt x="107950" y="647712"/>
                </a:lnTo>
                <a:lnTo>
                  <a:pt x="65954" y="639221"/>
                </a:lnTo>
                <a:lnTo>
                  <a:pt x="31638" y="616073"/>
                </a:lnTo>
                <a:lnTo>
                  <a:pt x="8491" y="581758"/>
                </a:lnTo>
                <a:lnTo>
                  <a:pt x="0" y="539762"/>
                </a:lnTo>
                <a:lnTo>
                  <a:pt x="0" y="107950"/>
                </a:lnTo>
                <a:close/>
              </a:path>
            </a:pathLst>
          </a:custGeom>
          <a:ln w="19810">
            <a:solidFill>
              <a:srgbClr val="323E50"/>
            </a:solidFill>
          </a:ln>
        </p:spPr>
        <p:txBody>
          <a:bodyPr wrap="square" lIns="0" tIns="0" rIns="0" bIns="0" rtlCol="0"/>
          <a:lstStyle/>
          <a:p>
            <a:endParaRPr sz="1350"/>
          </a:p>
        </p:txBody>
      </p:sp>
      <p:sp>
        <p:nvSpPr>
          <p:cNvPr id="16" name="object 16"/>
          <p:cNvSpPr txBox="1">
            <a:spLocks noGrp="1"/>
          </p:cNvSpPr>
          <p:nvPr>
            <p:ph type="title"/>
          </p:nvPr>
        </p:nvSpPr>
        <p:spPr>
          <a:xfrm>
            <a:off x="2162176" y="1050776"/>
            <a:ext cx="1013936" cy="309700"/>
          </a:xfrm>
          <a:prstGeom prst="rect">
            <a:avLst/>
          </a:prstGeom>
        </p:spPr>
        <p:txBody>
          <a:bodyPr vert="horz" wrap="square" lIns="0" tIns="9525" rIns="0" bIns="0" rtlCol="0" anchor="ctr">
            <a:spAutoFit/>
          </a:bodyPr>
          <a:lstStyle/>
          <a:p>
            <a:pPr marL="9525">
              <a:lnSpc>
                <a:spcPct val="100000"/>
              </a:lnSpc>
              <a:spcBef>
                <a:spcPts val="75"/>
              </a:spcBef>
            </a:pPr>
            <a:r>
              <a:rPr sz="1950" spc="-19" dirty="0">
                <a:solidFill>
                  <a:srgbClr val="313D4F"/>
                </a:solidFill>
              </a:rPr>
              <a:t>TITOLO</a:t>
            </a:r>
            <a:r>
              <a:rPr sz="1950" spc="-56" dirty="0">
                <a:solidFill>
                  <a:srgbClr val="313D4F"/>
                </a:solidFill>
              </a:rPr>
              <a:t> </a:t>
            </a:r>
            <a:r>
              <a:rPr sz="1950" dirty="0">
                <a:solidFill>
                  <a:srgbClr val="313D4F"/>
                </a:solidFill>
              </a:rPr>
              <a:t>III</a:t>
            </a:r>
            <a:endParaRPr sz="1950"/>
          </a:p>
        </p:txBody>
      </p:sp>
      <p:sp>
        <p:nvSpPr>
          <p:cNvPr id="17" name="object 17"/>
          <p:cNvSpPr/>
          <p:nvPr/>
        </p:nvSpPr>
        <p:spPr>
          <a:xfrm>
            <a:off x="90296" y="1817370"/>
            <a:ext cx="2249805" cy="864394"/>
          </a:xfrm>
          <a:custGeom>
            <a:avLst/>
            <a:gdLst/>
            <a:ahLst/>
            <a:cxnLst/>
            <a:rect l="l" t="t" r="r" b="b"/>
            <a:pathLst>
              <a:path w="2999740" h="1152525">
                <a:moveTo>
                  <a:pt x="2423148" y="0"/>
                </a:moveTo>
                <a:lnTo>
                  <a:pt x="0" y="0"/>
                </a:lnTo>
                <a:lnTo>
                  <a:pt x="576060" y="576084"/>
                </a:lnTo>
                <a:lnTo>
                  <a:pt x="0" y="1152143"/>
                </a:lnTo>
                <a:lnTo>
                  <a:pt x="2423148" y="1152143"/>
                </a:lnTo>
                <a:lnTo>
                  <a:pt x="2999220" y="576084"/>
                </a:lnTo>
                <a:lnTo>
                  <a:pt x="2423148" y="0"/>
                </a:lnTo>
                <a:close/>
              </a:path>
            </a:pathLst>
          </a:custGeom>
          <a:solidFill>
            <a:srgbClr val="2D75B6"/>
          </a:solidFill>
        </p:spPr>
        <p:txBody>
          <a:bodyPr wrap="square" lIns="0" tIns="0" rIns="0" bIns="0" rtlCol="0"/>
          <a:lstStyle/>
          <a:p>
            <a:endParaRPr sz="1350"/>
          </a:p>
        </p:txBody>
      </p:sp>
      <p:sp>
        <p:nvSpPr>
          <p:cNvPr id="18" name="object 18"/>
          <p:cNvSpPr/>
          <p:nvPr/>
        </p:nvSpPr>
        <p:spPr>
          <a:xfrm>
            <a:off x="90296" y="1817370"/>
            <a:ext cx="2249805" cy="864394"/>
          </a:xfrm>
          <a:custGeom>
            <a:avLst/>
            <a:gdLst/>
            <a:ahLst/>
            <a:cxnLst/>
            <a:rect l="l" t="t" r="r" b="b"/>
            <a:pathLst>
              <a:path w="2999740" h="1152525">
                <a:moveTo>
                  <a:pt x="0" y="0"/>
                </a:moveTo>
                <a:lnTo>
                  <a:pt x="2423148" y="0"/>
                </a:lnTo>
                <a:lnTo>
                  <a:pt x="2999220" y="576084"/>
                </a:lnTo>
                <a:lnTo>
                  <a:pt x="2423148" y="1152143"/>
                </a:lnTo>
                <a:lnTo>
                  <a:pt x="0" y="1152143"/>
                </a:lnTo>
                <a:lnTo>
                  <a:pt x="576060" y="576084"/>
                </a:lnTo>
                <a:lnTo>
                  <a:pt x="0" y="0"/>
                </a:lnTo>
                <a:close/>
              </a:path>
            </a:pathLst>
          </a:custGeom>
          <a:ln w="12192">
            <a:solidFill>
              <a:srgbClr val="FFFFFF"/>
            </a:solidFill>
          </a:ln>
        </p:spPr>
        <p:txBody>
          <a:bodyPr wrap="square" lIns="0" tIns="0" rIns="0" bIns="0" rtlCol="0"/>
          <a:lstStyle/>
          <a:p>
            <a:endParaRPr sz="1350"/>
          </a:p>
        </p:txBody>
      </p:sp>
      <p:sp>
        <p:nvSpPr>
          <p:cNvPr id="19" name="object 19"/>
          <p:cNvSpPr txBox="1"/>
          <p:nvPr/>
        </p:nvSpPr>
        <p:spPr>
          <a:xfrm>
            <a:off x="579348" y="1816999"/>
            <a:ext cx="1291590" cy="845360"/>
          </a:xfrm>
          <a:prstGeom prst="rect">
            <a:avLst/>
          </a:prstGeom>
        </p:spPr>
        <p:txBody>
          <a:bodyPr vert="horz" wrap="square" lIns="0" tIns="9525" rIns="0" bIns="0" rtlCol="0">
            <a:spAutoFit/>
          </a:bodyPr>
          <a:lstStyle/>
          <a:p>
            <a:pPr marL="476" algn="ctr">
              <a:spcBef>
                <a:spcPts val="75"/>
              </a:spcBef>
            </a:pPr>
            <a:r>
              <a:rPr sz="825" b="1" dirty="0">
                <a:solidFill>
                  <a:srgbClr val="FFFFFF"/>
                </a:solidFill>
                <a:latin typeface="Calibri"/>
                <a:cs typeface="Calibri"/>
              </a:rPr>
              <a:t>STRUTTURE</a:t>
            </a:r>
            <a:r>
              <a:rPr sz="825" b="1" spc="-30" dirty="0">
                <a:solidFill>
                  <a:srgbClr val="FFFFFF"/>
                </a:solidFill>
                <a:latin typeface="Calibri"/>
                <a:cs typeface="Calibri"/>
              </a:rPr>
              <a:t> </a:t>
            </a:r>
            <a:r>
              <a:rPr sz="825" b="1" dirty="0">
                <a:solidFill>
                  <a:srgbClr val="FFFFFF"/>
                </a:solidFill>
                <a:latin typeface="Calibri"/>
                <a:cs typeface="Calibri"/>
              </a:rPr>
              <a:t>ESISTENTI</a:t>
            </a:r>
            <a:endParaRPr sz="825">
              <a:latin typeface="Calibri"/>
              <a:cs typeface="Calibri"/>
            </a:endParaRPr>
          </a:p>
          <a:p>
            <a:pPr marL="2381" algn="ctr">
              <a:spcBef>
                <a:spcPts val="23"/>
              </a:spcBef>
            </a:pPr>
            <a:r>
              <a:rPr sz="750" b="1" spc="-4" dirty="0">
                <a:solidFill>
                  <a:srgbClr val="FFFFFF"/>
                </a:solidFill>
                <a:latin typeface="Calibri"/>
                <a:cs typeface="Calibri"/>
              </a:rPr>
              <a:t>AL</a:t>
            </a:r>
            <a:r>
              <a:rPr sz="750" b="1" spc="4" dirty="0">
                <a:solidFill>
                  <a:srgbClr val="FFFFFF"/>
                </a:solidFill>
                <a:latin typeface="Calibri"/>
                <a:cs typeface="Calibri"/>
              </a:rPr>
              <a:t> </a:t>
            </a:r>
            <a:r>
              <a:rPr sz="750" b="1" spc="-4" dirty="0">
                <a:solidFill>
                  <a:srgbClr val="FFFFFF"/>
                </a:solidFill>
                <a:latin typeface="Calibri"/>
                <a:cs typeface="Calibri"/>
              </a:rPr>
              <a:t>26.12.2002</a:t>
            </a:r>
            <a:endParaRPr sz="750">
              <a:latin typeface="Calibri"/>
              <a:cs typeface="Calibri"/>
            </a:endParaRPr>
          </a:p>
          <a:p>
            <a:pPr algn="ctr">
              <a:spcBef>
                <a:spcPts val="19"/>
              </a:spcBef>
            </a:pPr>
            <a:r>
              <a:rPr sz="750" spc="-4" dirty="0">
                <a:solidFill>
                  <a:srgbClr val="FFFFFF"/>
                </a:solidFill>
                <a:latin typeface="Calibri"/>
                <a:cs typeface="Calibri"/>
              </a:rPr>
              <a:t>Che erogano</a:t>
            </a:r>
            <a:r>
              <a:rPr sz="750" spc="-34" dirty="0">
                <a:solidFill>
                  <a:srgbClr val="FFFFFF"/>
                </a:solidFill>
                <a:latin typeface="Calibri"/>
                <a:cs typeface="Calibri"/>
              </a:rPr>
              <a:t> </a:t>
            </a:r>
            <a:r>
              <a:rPr sz="750" spc="-4" dirty="0">
                <a:solidFill>
                  <a:srgbClr val="FFFFFF"/>
                </a:solidFill>
                <a:latin typeface="Calibri"/>
                <a:cs typeface="Calibri"/>
              </a:rPr>
              <a:t>prestazioni</a:t>
            </a:r>
            <a:endParaRPr sz="750">
              <a:latin typeface="Calibri"/>
              <a:cs typeface="Calibri"/>
            </a:endParaRPr>
          </a:p>
          <a:p>
            <a:pPr marL="9049" marR="3810" algn="ctr">
              <a:lnSpc>
                <a:spcPct val="101499"/>
              </a:lnSpc>
              <a:spcBef>
                <a:spcPts val="4"/>
              </a:spcBef>
            </a:pPr>
            <a:r>
              <a:rPr sz="750" spc="-4" dirty="0">
                <a:solidFill>
                  <a:srgbClr val="FFFFFF"/>
                </a:solidFill>
                <a:latin typeface="Calibri"/>
                <a:cs typeface="Calibri"/>
              </a:rPr>
              <a:t>in regime di ricovero ospedaliero  </a:t>
            </a:r>
            <a:r>
              <a:rPr sz="750" spc="-8" dirty="0">
                <a:solidFill>
                  <a:srgbClr val="FFFFFF"/>
                </a:solidFill>
                <a:latin typeface="Calibri"/>
                <a:cs typeface="Calibri"/>
              </a:rPr>
              <a:t>e/o </a:t>
            </a:r>
            <a:r>
              <a:rPr sz="750" spc="-4" dirty="0">
                <a:solidFill>
                  <a:srgbClr val="FFFFFF"/>
                </a:solidFill>
                <a:latin typeface="Calibri"/>
                <a:cs typeface="Calibri"/>
              </a:rPr>
              <a:t>residenziale a ciclo  continuativo e/o</a:t>
            </a:r>
            <a:r>
              <a:rPr sz="750" dirty="0">
                <a:solidFill>
                  <a:srgbClr val="FFFFFF"/>
                </a:solidFill>
                <a:latin typeface="Calibri"/>
                <a:cs typeface="Calibri"/>
              </a:rPr>
              <a:t> </a:t>
            </a:r>
            <a:r>
              <a:rPr sz="750" spc="-4" dirty="0">
                <a:solidFill>
                  <a:srgbClr val="FFFFFF"/>
                </a:solidFill>
                <a:latin typeface="Calibri"/>
                <a:cs typeface="Calibri"/>
              </a:rPr>
              <a:t>diurno</a:t>
            </a:r>
            <a:endParaRPr sz="750">
              <a:latin typeface="Calibri"/>
              <a:cs typeface="Calibri"/>
            </a:endParaRPr>
          </a:p>
          <a:p>
            <a:pPr marL="291941">
              <a:lnSpc>
                <a:spcPts val="975"/>
              </a:lnSpc>
            </a:pPr>
            <a:r>
              <a:rPr sz="900" b="1" dirty="0">
                <a:solidFill>
                  <a:srgbClr val="FFFFFF"/>
                </a:solidFill>
                <a:latin typeface="Calibri"/>
                <a:cs typeface="Calibri"/>
              </a:rPr>
              <a:t>&gt; 25 </a:t>
            </a:r>
            <a:r>
              <a:rPr sz="900" b="1" spc="-4" dirty="0">
                <a:solidFill>
                  <a:srgbClr val="FFFFFF"/>
                </a:solidFill>
                <a:latin typeface="Calibri"/>
                <a:cs typeface="Calibri"/>
              </a:rPr>
              <a:t>posti</a:t>
            </a:r>
            <a:r>
              <a:rPr sz="900" b="1" spc="-34" dirty="0">
                <a:solidFill>
                  <a:srgbClr val="FFFFFF"/>
                </a:solidFill>
                <a:latin typeface="Calibri"/>
                <a:cs typeface="Calibri"/>
              </a:rPr>
              <a:t> </a:t>
            </a:r>
            <a:r>
              <a:rPr sz="900" b="1" spc="-8" dirty="0">
                <a:solidFill>
                  <a:srgbClr val="FFFFFF"/>
                </a:solidFill>
                <a:latin typeface="Calibri"/>
                <a:cs typeface="Calibri"/>
              </a:rPr>
              <a:t>letto</a:t>
            </a:r>
            <a:endParaRPr sz="900">
              <a:latin typeface="Calibri"/>
              <a:cs typeface="Calibri"/>
            </a:endParaRPr>
          </a:p>
        </p:txBody>
      </p:sp>
      <p:graphicFrame>
        <p:nvGraphicFramePr>
          <p:cNvPr id="20" name="object 20"/>
          <p:cNvGraphicFramePr>
            <a:graphicFrameLocks noGrp="1"/>
          </p:cNvGraphicFramePr>
          <p:nvPr/>
        </p:nvGraphicFramePr>
        <p:xfrm>
          <a:off x="86257" y="2748819"/>
          <a:ext cx="8863965" cy="2853804"/>
        </p:xfrm>
        <a:graphic>
          <a:graphicData uri="http://schemas.openxmlformats.org/drawingml/2006/table">
            <a:tbl>
              <a:tblPr firstRow="1" bandRow="1">
                <a:tableStyleId>{2D5ABB26-0587-4C30-8999-92F81FD0307C}</a:tableStyleId>
              </a:tblPr>
              <a:tblGrid>
                <a:gridCol w="1242060">
                  <a:extLst>
                    <a:ext uri="{9D8B030D-6E8A-4147-A177-3AD203B41FA5}">
                      <a16:colId xmlns:a16="http://schemas.microsoft.com/office/drawing/2014/main" val="20000"/>
                    </a:ext>
                  </a:extLst>
                </a:gridCol>
                <a:gridCol w="3237548">
                  <a:extLst>
                    <a:ext uri="{9D8B030D-6E8A-4147-A177-3AD203B41FA5}">
                      <a16:colId xmlns:a16="http://schemas.microsoft.com/office/drawing/2014/main" val="20001"/>
                    </a:ext>
                  </a:extLst>
                </a:gridCol>
                <a:gridCol w="4384357">
                  <a:extLst>
                    <a:ext uri="{9D8B030D-6E8A-4147-A177-3AD203B41FA5}">
                      <a16:colId xmlns:a16="http://schemas.microsoft.com/office/drawing/2014/main" val="20002"/>
                    </a:ext>
                  </a:extLst>
                </a:gridCol>
              </a:tblGrid>
              <a:tr h="405384">
                <a:tc>
                  <a:txBody>
                    <a:bodyPr/>
                    <a:lstStyle/>
                    <a:p>
                      <a:pPr marL="283210">
                        <a:lnSpc>
                          <a:spcPct val="100000"/>
                        </a:lnSpc>
                        <a:spcBef>
                          <a:spcPts val="1180"/>
                        </a:spcBef>
                      </a:pPr>
                      <a:r>
                        <a:rPr sz="1100" b="1" spc="10" dirty="0">
                          <a:solidFill>
                            <a:srgbClr val="FFFFFF"/>
                          </a:solidFill>
                          <a:latin typeface="Corbel"/>
                          <a:cs typeface="Corbel"/>
                        </a:rPr>
                        <a:t>4</a:t>
                      </a:r>
                      <a:r>
                        <a:rPr sz="1000" b="1" spc="15" baseline="24691" dirty="0">
                          <a:solidFill>
                            <a:srgbClr val="FFFFFF"/>
                          </a:solidFill>
                          <a:latin typeface="Corbel"/>
                          <a:cs typeface="Corbel"/>
                        </a:rPr>
                        <a:t>a</a:t>
                      </a:r>
                      <a:r>
                        <a:rPr sz="1000" b="1" spc="60" baseline="24691" dirty="0">
                          <a:solidFill>
                            <a:srgbClr val="FFFFFF"/>
                          </a:solidFill>
                          <a:latin typeface="Corbel"/>
                          <a:cs typeface="Corbel"/>
                        </a:rPr>
                        <a:t> </a:t>
                      </a:r>
                      <a:r>
                        <a:rPr sz="1100" b="1" spc="-5" dirty="0">
                          <a:solidFill>
                            <a:srgbClr val="FFFFFF"/>
                          </a:solidFill>
                          <a:latin typeface="Corbel"/>
                          <a:cs typeface="Corbel"/>
                        </a:rPr>
                        <a:t>SCADENZA</a:t>
                      </a:r>
                      <a:endParaRPr sz="1100">
                        <a:latin typeface="Corbel"/>
                        <a:cs typeface="Corbel"/>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1123950">
                        <a:lnSpc>
                          <a:spcPct val="100000"/>
                        </a:lnSpc>
                        <a:spcBef>
                          <a:spcPts val="1180"/>
                        </a:spcBef>
                      </a:pPr>
                      <a:r>
                        <a:rPr sz="1100" b="1" spc="-5" dirty="0">
                          <a:solidFill>
                            <a:srgbClr val="FFFFFF"/>
                          </a:solidFill>
                          <a:latin typeface="Calibri"/>
                          <a:cs typeface="Calibri"/>
                        </a:rPr>
                        <a:t>ADEMPIMENTO</a:t>
                      </a:r>
                      <a:endParaRPr sz="1100">
                        <a:latin typeface="Calibri"/>
                        <a:cs typeface="Calibri"/>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tc>
                  <a:txBody>
                    <a:bodyPr/>
                    <a:lstStyle/>
                    <a:p>
                      <a:pPr marL="2540" marR="3175" algn="ctr">
                        <a:lnSpc>
                          <a:spcPct val="100000"/>
                        </a:lnSpc>
                        <a:spcBef>
                          <a:spcPts val="1180"/>
                        </a:spcBef>
                      </a:pPr>
                      <a:r>
                        <a:rPr sz="1100" b="1" spc="-10" dirty="0">
                          <a:solidFill>
                            <a:srgbClr val="FFFFFF"/>
                          </a:solidFill>
                          <a:latin typeface="Corbel"/>
                          <a:cs typeface="Corbel"/>
                        </a:rPr>
                        <a:t>NOTE</a:t>
                      </a:r>
                      <a:endParaRPr sz="1100">
                        <a:latin typeface="Corbel"/>
                        <a:cs typeface="Corbel"/>
                      </a:endParaRPr>
                    </a:p>
                  </a:txBody>
                  <a:tcPr marL="0" marR="0" marT="112395" marB="0">
                    <a:lnL w="12700">
                      <a:solidFill>
                        <a:srgbClr val="FFFFFF"/>
                      </a:solidFill>
                      <a:prstDash val="solid"/>
                    </a:lnL>
                    <a:lnR w="12700">
                      <a:solidFill>
                        <a:srgbClr val="FFFFFF"/>
                      </a:solidFill>
                      <a:prstDash val="solid"/>
                    </a:lnR>
                    <a:lnT w="12700">
                      <a:solidFill>
                        <a:srgbClr val="FFFFFF"/>
                      </a:solidFill>
                      <a:prstDash val="solid"/>
                    </a:lnT>
                    <a:lnB w="38100">
                      <a:solidFill>
                        <a:srgbClr val="FFFFFF"/>
                      </a:solidFill>
                      <a:prstDash val="solid"/>
                    </a:lnB>
                    <a:solidFill>
                      <a:srgbClr val="30A961"/>
                    </a:solidFill>
                  </a:tcPr>
                </a:tc>
                <a:extLst>
                  <a:ext uri="{0D108BD9-81ED-4DB2-BD59-A6C34878D82A}">
                    <a16:rowId xmlns:a16="http://schemas.microsoft.com/office/drawing/2014/main" val="10000"/>
                  </a:ext>
                </a:extLst>
              </a:tr>
              <a:tr h="2448420">
                <a:tc>
                  <a:txBody>
                    <a:bodyPr/>
                    <a:lstStyle/>
                    <a:p>
                      <a:pPr>
                        <a:lnSpc>
                          <a:spcPct val="100000"/>
                        </a:lnSpc>
                        <a:spcBef>
                          <a:spcPts val="20"/>
                        </a:spcBef>
                      </a:pPr>
                      <a:endParaRPr sz="1100">
                        <a:latin typeface="Times New Roman"/>
                        <a:cs typeface="Times New Roman"/>
                      </a:endParaRPr>
                    </a:p>
                    <a:p>
                      <a:pPr algn="ctr">
                        <a:lnSpc>
                          <a:spcPct val="100000"/>
                        </a:lnSpc>
                      </a:pPr>
                      <a:r>
                        <a:rPr sz="1100" b="1" spc="-15" dirty="0">
                          <a:solidFill>
                            <a:srgbClr val="FFFFFF"/>
                          </a:solidFill>
                          <a:latin typeface="Corbel"/>
                          <a:cs typeface="Corbel"/>
                        </a:rPr>
                        <a:t>24/04/2025</a:t>
                      </a:r>
                      <a:endParaRPr sz="1100">
                        <a:latin typeface="Corbel"/>
                        <a:cs typeface="Corbel"/>
                      </a:endParaRPr>
                    </a:p>
                    <a:p>
                      <a:pPr algn="ctr">
                        <a:lnSpc>
                          <a:spcPct val="100000"/>
                        </a:lnSpc>
                        <a:spcBef>
                          <a:spcPts val="200"/>
                        </a:spcBef>
                      </a:pPr>
                      <a:r>
                        <a:rPr sz="900" b="1" i="1" spc="-10" dirty="0">
                          <a:solidFill>
                            <a:srgbClr val="FFFFFF"/>
                          </a:solidFill>
                          <a:latin typeface="Corbel"/>
                          <a:cs typeface="Corbel"/>
                        </a:rPr>
                        <a:t>(art. </a:t>
                      </a:r>
                      <a:r>
                        <a:rPr sz="900" b="1" i="1" spc="-5" dirty="0">
                          <a:solidFill>
                            <a:srgbClr val="FFFFFF"/>
                          </a:solidFill>
                          <a:latin typeface="Corbel"/>
                          <a:cs typeface="Corbel"/>
                        </a:rPr>
                        <a:t>2, </a:t>
                      </a:r>
                      <a:r>
                        <a:rPr sz="900" b="1" i="1" dirty="0">
                          <a:solidFill>
                            <a:srgbClr val="FFFFFF"/>
                          </a:solidFill>
                          <a:latin typeface="Corbel"/>
                          <a:cs typeface="Corbel"/>
                        </a:rPr>
                        <a:t>comma </a:t>
                      </a:r>
                      <a:r>
                        <a:rPr sz="900" b="1" i="1" spc="-5" dirty="0">
                          <a:solidFill>
                            <a:srgbClr val="FFFFFF"/>
                          </a:solidFill>
                          <a:latin typeface="Corbel"/>
                          <a:cs typeface="Corbel"/>
                        </a:rPr>
                        <a:t>2, lett.</a:t>
                      </a:r>
                      <a:r>
                        <a:rPr sz="900" b="1" i="1" spc="-10" dirty="0">
                          <a:solidFill>
                            <a:srgbClr val="FFFFFF"/>
                          </a:solidFill>
                          <a:latin typeface="Corbel"/>
                          <a:cs typeface="Corbel"/>
                        </a:rPr>
                        <a:t> </a:t>
                      </a:r>
                      <a:r>
                        <a:rPr sz="900" b="1" i="1" spc="-5" dirty="0">
                          <a:solidFill>
                            <a:srgbClr val="FFFFFF"/>
                          </a:solidFill>
                          <a:latin typeface="Corbel"/>
                          <a:cs typeface="Corbel"/>
                        </a:rPr>
                        <a:t>e),</a:t>
                      </a:r>
                      <a:endParaRPr sz="900">
                        <a:latin typeface="Corbel"/>
                        <a:cs typeface="Corbel"/>
                      </a:endParaRPr>
                    </a:p>
                    <a:p>
                      <a:pPr algn="ctr">
                        <a:lnSpc>
                          <a:spcPct val="100000"/>
                        </a:lnSpc>
                      </a:pPr>
                      <a:r>
                        <a:rPr sz="900" b="1" i="1" spc="-5" dirty="0">
                          <a:solidFill>
                            <a:srgbClr val="FFFFFF"/>
                          </a:solidFill>
                          <a:latin typeface="Corbel"/>
                          <a:cs typeface="Corbel"/>
                        </a:rPr>
                        <a:t>del </a:t>
                      </a:r>
                      <a:r>
                        <a:rPr sz="900" b="1" i="1" spc="-10" dirty="0">
                          <a:solidFill>
                            <a:srgbClr val="FFFFFF"/>
                          </a:solidFill>
                          <a:latin typeface="Corbel"/>
                          <a:cs typeface="Corbel"/>
                        </a:rPr>
                        <a:t>D.M.</a:t>
                      </a:r>
                      <a:r>
                        <a:rPr sz="900" b="1" i="1" dirty="0">
                          <a:solidFill>
                            <a:srgbClr val="FFFFFF"/>
                          </a:solidFill>
                          <a:latin typeface="Corbel"/>
                          <a:cs typeface="Corbel"/>
                        </a:rPr>
                        <a:t> </a:t>
                      </a:r>
                      <a:r>
                        <a:rPr sz="900" b="1" i="1" spc="-10" dirty="0">
                          <a:solidFill>
                            <a:srgbClr val="FFFFFF"/>
                          </a:solidFill>
                          <a:latin typeface="Corbel"/>
                          <a:cs typeface="Corbel"/>
                        </a:rPr>
                        <a:t>19/03/2015)</a:t>
                      </a:r>
                      <a:endParaRPr sz="900">
                        <a:latin typeface="Corbel"/>
                        <a:cs typeface="Corbel"/>
                      </a:endParaRPr>
                    </a:p>
                  </a:txBody>
                  <a:tcPr marL="0" marR="0" marT="1905"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30A961"/>
                    </a:solidFill>
                  </a:tcPr>
                </a:tc>
                <a:tc>
                  <a:txBody>
                    <a:bodyPr/>
                    <a:lstStyle/>
                    <a:p>
                      <a:pPr marL="47625" algn="just">
                        <a:lnSpc>
                          <a:spcPts val="2095"/>
                        </a:lnSpc>
                      </a:pPr>
                      <a:r>
                        <a:rPr sz="1400" b="1" spc="-5" dirty="0">
                          <a:solidFill>
                            <a:srgbClr val="FF0000"/>
                          </a:solidFill>
                          <a:latin typeface="Corbel"/>
                          <a:cs typeface="Corbel"/>
                        </a:rPr>
                        <a:t>Presentazione della</a:t>
                      </a:r>
                      <a:r>
                        <a:rPr sz="1400" b="1" spc="210" dirty="0">
                          <a:solidFill>
                            <a:srgbClr val="FF0000"/>
                          </a:solidFill>
                          <a:latin typeface="Corbel"/>
                          <a:cs typeface="Corbel"/>
                        </a:rPr>
                        <a:t> </a:t>
                      </a:r>
                      <a:r>
                        <a:rPr sz="1400" b="1" spc="-5" dirty="0">
                          <a:solidFill>
                            <a:srgbClr val="FF0000"/>
                          </a:solidFill>
                          <a:latin typeface="Corbel"/>
                          <a:cs typeface="Corbel"/>
                        </a:rPr>
                        <a:t>Segnalazione</a:t>
                      </a:r>
                      <a:endParaRPr sz="1400">
                        <a:latin typeface="Corbel"/>
                        <a:cs typeface="Corbel"/>
                      </a:endParaRPr>
                    </a:p>
                    <a:p>
                      <a:pPr marL="47625" marR="80645" algn="just">
                        <a:lnSpc>
                          <a:spcPct val="107000"/>
                        </a:lnSpc>
                        <a:spcBef>
                          <a:spcPts val="5"/>
                        </a:spcBef>
                      </a:pPr>
                      <a:r>
                        <a:rPr sz="1400" b="1" spc="-5" dirty="0">
                          <a:solidFill>
                            <a:srgbClr val="FF0000"/>
                          </a:solidFill>
                          <a:latin typeface="Corbel"/>
                          <a:cs typeface="Corbel"/>
                        </a:rPr>
                        <a:t>certificata </a:t>
                      </a:r>
                      <a:r>
                        <a:rPr sz="1400" b="1" dirty="0">
                          <a:solidFill>
                            <a:srgbClr val="FF0000"/>
                          </a:solidFill>
                          <a:latin typeface="Corbel"/>
                          <a:cs typeface="Corbel"/>
                        </a:rPr>
                        <a:t>di </a:t>
                      </a:r>
                      <a:r>
                        <a:rPr sz="1400" b="1" spc="-5" dirty="0">
                          <a:solidFill>
                            <a:srgbClr val="FF0000"/>
                          </a:solidFill>
                          <a:latin typeface="Corbel"/>
                          <a:cs typeface="Corbel"/>
                        </a:rPr>
                        <a:t>inizio attività (SCIA) </a:t>
                      </a:r>
                      <a:r>
                        <a:rPr sz="1400" spc="-5" dirty="0">
                          <a:solidFill>
                            <a:srgbClr val="404040"/>
                          </a:solidFill>
                          <a:latin typeface="Corbel"/>
                          <a:cs typeface="Corbel"/>
                        </a:rPr>
                        <a:t>ai sensi  </a:t>
                      </a:r>
                      <a:r>
                        <a:rPr sz="1400" spc="-10" dirty="0">
                          <a:solidFill>
                            <a:srgbClr val="404040"/>
                          </a:solidFill>
                          <a:latin typeface="Corbel"/>
                          <a:cs typeface="Corbel"/>
                        </a:rPr>
                        <a:t>dell’art. </a:t>
                      </a:r>
                      <a:r>
                        <a:rPr sz="1400" dirty="0">
                          <a:solidFill>
                            <a:srgbClr val="404040"/>
                          </a:solidFill>
                          <a:latin typeface="Corbel"/>
                          <a:cs typeface="Corbel"/>
                        </a:rPr>
                        <a:t>4 </a:t>
                      </a:r>
                      <a:r>
                        <a:rPr sz="1400" spc="-5" dirty="0">
                          <a:solidFill>
                            <a:srgbClr val="404040"/>
                          </a:solidFill>
                          <a:latin typeface="Corbel"/>
                          <a:cs typeface="Corbel"/>
                        </a:rPr>
                        <a:t>del </a:t>
                      </a:r>
                      <a:r>
                        <a:rPr sz="1400" spc="-50" dirty="0">
                          <a:solidFill>
                            <a:srgbClr val="404040"/>
                          </a:solidFill>
                          <a:latin typeface="Corbel"/>
                          <a:cs typeface="Corbel"/>
                        </a:rPr>
                        <a:t>D.P.R. </a:t>
                      </a:r>
                      <a:r>
                        <a:rPr sz="1400" spc="-10" dirty="0">
                          <a:solidFill>
                            <a:srgbClr val="404040"/>
                          </a:solidFill>
                          <a:latin typeface="Corbel"/>
                          <a:cs typeface="Corbel"/>
                        </a:rPr>
                        <a:t>151/2011, </a:t>
                      </a:r>
                      <a:r>
                        <a:rPr sz="1400" b="1" spc="-5" dirty="0">
                          <a:solidFill>
                            <a:srgbClr val="FF0000"/>
                          </a:solidFill>
                          <a:latin typeface="Corbel"/>
                          <a:cs typeface="Corbel"/>
                        </a:rPr>
                        <a:t>attestante il  completo </a:t>
                      </a:r>
                      <a:r>
                        <a:rPr sz="1400" b="1" dirty="0">
                          <a:solidFill>
                            <a:srgbClr val="FF0000"/>
                          </a:solidFill>
                          <a:latin typeface="Corbel"/>
                          <a:cs typeface="Corbel"/>
                        </a:rPr>
                        <a:t>adeguamento </a:t>
                      </a:r>
                      <a:r>
                        <a:rPr sz="1400" dirty="0">
                          <a:solidFill>
                            <a:srgbClr val="404040"/>
                          </a:solidFill>
                          <a:latin typeface="Corbel"/>
                          <a:cs typeface="Corbel"/>
                        </a:rPr>
                        <a:t>a </a:t>
                      </a:r>
                      <a:r>
                        <a:rPr sz="1400" spc="-5" dirty="0">
                          <a:solidFill>
                            <a:srgbClr val="404040"/>
                          </a:solidFill>
                          <a:latin typeface="Corbel"/>
                          <a:cs typeface="Corbel"/>
                        </a:rPr>
                        <a:t>tutte </a:t>
                      </a:r>
                      <a:r>
                        <a:rPr sz="1400" dirty="0">
                          <a:solidFill>
                            <a:srgbClr val="404040"/>
                          </a:solidFill>
                          <a:latin typeface="Corbel"/>
                          <a:cs typeface="Corbel"/>
                        </a:rPr>
                        <a:t>le  </a:t>
                      </a:r>
                      <a:r>
                        <a:rPr sz="1400" spc="-5" dirty="0">
                          <a:solidFill>
                            <a:srgbClr val="404040"/>
                          </a:solidFill>
                          <a:latin typeface="Corbel"/>
                          <a:cs typeface="Corbel"/>
                        </a:rPr>
                        <a:t>prescrizioni tecniche individuate </a:t>
                      </a:r>
                      <a:r>
                        <a:rPr sz="1400" dirty="0">
                          <a:solidFill>
                            <a:srgbClr val="404040"/>
                          </a:solidFill>
                          <a:latin typeface="Corbel"/>
                          <a:cs typeface="Corbel"/>
                        </a:rPr>
                        <a:t>dal nuovo  </a:t>
                      </a:r>
                      <a:r>
                        <a:rPr sz="1400" spc="-5" dirty="0">
                          <a:solidFill>
                            <a:srgbClr val="404040"/>
                          </a:solidFill>
                          <a:latin typeface="Corbel"/>
                          <a:cs typeface="Corbel"/>
                        </a:rPr>
                        <a:t>Titolo III </a:t>
                      </a:r>
                      <a:r>
                        <a:rPr sz="1400" dirty="0">
                          <a:solidFill>
                            <a:srgbClr val="404040"/>
                          </a:solidFill>
                          <a:latin typeface="Corbel"/>
                          <a:cs typeface="Corbel"/>
                        </a:rPr>
                        <a:t>del </a:t>
                      </a:r>
                      <a:r>
                        <a:rPr sz="1400" spc="-15" dirty="0">
                          <a:solidFill>
                            <a:srgbClr val="404040"/>
                          </a:solidFill>
                          <a:latin typeface="Corbel"/>
                          <a:cs typeface="Corbel"/>
                        </a:rPr>
                        <a:t>D.M. </a:t>
                      </a:r>
                      <a:r>
                        <a:rPr sz="1400" spc="-10" dirty="0">
                          <a:solidFill>
                            <a:srgbClr val="404040"/>
                          </a:solidFill>
                          <a:latin typeface="Corbel"/>
                          <a:cs typeface="Corbel"/>
                        </a:rPr>
                        <a:t>18/09/2002 </a:t>
                      </a:r>
                      <a:r>
                        <a:rPr sz="1400" spc="-5" dirty="0">
                          <a:solidFill>
                            <a:srgbClr val="404040"/>
                          </a:solidFill>
                          <a:latin typeface="Corbel"/>
                          <a:cs typeface="Corbel"/>
                        </a:rPr>
                        <a:t>come  sostituito dal </a:t>
                      </a:r>
                      <a:r>
                        <a:rPr sz="1400" spc="-15" dirty="0">
                          <a:solidFill>
                            <a:srgbClr val="404040"/>
                          </a:solidFill>
                          <a:latin typeface="Corbel"/>
                          <a:cs typeface="Corbel"/>
                        </a:rPr>
                        <a:t>D.M. </a:t>
                      </a:r>
                      <a:r>
                        <a:rPr sz="1400" spc="-10" dirty="0">
                          <a:solidFill>
                            <a:srgbClr val="404040"/>
                          </a:solidFill>
                          <a:latin typeface="Corbel"/>
                          <a:cs typeface="Corbel"/>
                        </a:rPr>
                        <a:t>19/03/2015, </a:t>
                      </a:r>
                      <a:r>
                        <a:rPr sz="1400" spc="-5" dirty="0">
                          <a:solidFill>
                            <a:srgbClr val="404040"/>
                          </a:solidFill>
                          <a:latin typeface="Corbel"/>
                          <a:cs typeface="Corbel"/>
                        </a:rPr>
                        <a:t>con  </a:t>
                      </a:r>
                      <a:r>
                        <a:rPr sz="1400" dirty="0">
                          <a:solidFill>
                            <a:srgbClr val="404040"/>
                          </a:solidFill>
                          <a:latin typeface="Corbel"/>
                          <a:cs typeface="Corbel"/>
                        </a:rPr>
                        <a:t>riferimento a </a:t>
                      </a:r>
                      <a:r>
                        <a:rPr sz="1400" spc="-5" dirty="0">
                          <a:solidFill>
                            <a:srgbClr val="404040"/>
                          </a:solidFill>
                          <a:latin typeface="Corbel"/>
                          <a:cs typeface="Corbel"/>
                        </a:rPr>
                        <a:t>lotti aventi superficie </a:t>
                      </a:r>
                      <a:r>
                        <a:rPr sz="1400" dirty="0">
                          <a:solidFill>
                            <a:srgbClr val="404040"/>
                          </a:solidFill>
                          <a:latin typeface="Corbel"/>
                          <a:cs typeface="Corbel"/>
                        </a:rPr>
                        <a:t>pari </a:t>
                      </a:r>
                      <a:r>
                        <a:rPr sz="1400" spc="-10" dirty="0">
                          <a:solidFill>
                            <a:srgbClr val="404040"/>
                          </a:solidFill>
                          <a:latin typeface="Corbel"/>
                          <a:cs typeface="Corbel"/>
                        </a:rPr>
                        <a:t>al  </a:t>
                      </a:r>
                      <a:r>
                        <a:rPr sz="1400" b="1" spc="-5" dirty="0">
                          <a:solidFill>
                            <a:srgbClr val="FF0000"/>
                          </a:solidFill>
                          <a:latin typeface="Corbel"/>
                          <a:cs typeface="Corbel"/>
                        </a:rPr>
                        <a:t>100% </a:t>
                      </a:r>
                      <a:r>
                        <a:rPr sz="1400" dirty="0">
                          <a:solidFill>
                            <a:srgbClr val="404040"/>
                          </a:solidFill>
                          <a:latin typeface="Corbel"/>
                          <a:cs typeface="Corbel"/>
                        </a:rPr>
                        <a:t>della </a:t>
                      </a:r>
                      <a:r>
                        <a:rPr sz="1400" spc="-5" dirty="0">
                          <a:solidFill>
                            <a:srgbClr val="404040"/>
                          </a:solidFill>
                          <a:latin typeface="Corbel"/>
                          <a:cs typeface="Corbel"/>
                        </a:rPr>
                        <a:t>superficie totale </a:t>
                      </a:r>
                      <a:r>
                        <a:rPr sz="1400" dirty="0">
                          <a:solidFill>
                            <a:srgbClr val="404040"/>
                          </a:solidFill>
                          <a:latin typeface="Corbel"/>
                          <a:cs typeface="Corbel"/>
                        </a:rPr>
                        <a:t>in </a:t>
                      </a:r>
                      <a:r>
                        <a:rPr sz="1400" spc="-5" dirty="0">
                          <a:solidFill>
                            <a:srgbClr val="404040"/>
                          </a:solidFill>
                          <a:latin typeface="Corbel"/>
                          <a:cs typeface="Corbel"/>
                        </a:rPr>
                        <a:t>pianta </a:t>
                      </a:r>
                      <a:r>
                        <a:rPr sz="1400" dirty="0">
                          <a:solidFill>
                            <a:srgbClr val="404040"/>
                          </a:solidFill>
                          <a:latin typeface="Corbel"/>
                          <a:cs typeface="Corbel"/>
                        </a:rPr>
                        <a:t>della  </a:t>
                      </a:r>
                      <a:r>
                        <a:rPr sz="1400" spc="-5" dirty="0">
                          <a:solidFill>
                            <a:srgbClr val="404040"/>
                          </a:solidFill>
                          <a:latin typeface="Corbel"/>
                          <a:cs typeface="Corbel"/>
                        </a:rPr>
                        <a:t>struttura.</a:t>
                      </a:r>
                      <a:endParaRPr sz="14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1D2"/>
                    </a:solidFill>
                  </a:tcPr>
                </a:tc>
                <a:tc>
                  <a:txBody>
                    <a:bodyPr/>
                    <a:lstStyle/>
                    <a:p>
                      <a:pPr marL="46355" marR="3175">
                        <a:lnSpc>
                          <a:spcPts val="1860"/>
                        </a:lnSpc>
                      </a:pPr>
                      <a:r>
                        <a:rPr sz="1200" spc="-5" dirty="0">
                          <a:solidFill>
                            <a:srgbClr val="404040"/>
                          </a:solidFill>
                          <a:latin typeface="Corbel"/>
                          <a:cs typeface="Corbel"/>
                        </a:rPr>
                        <a:t>In </a:t>
                      </a:r>
                      <a:r>
                        <a:rPr sz="1200" spc="70" dirty="0">
                          <a:solidFill>
                            <a:srgbClr val="404040"/>
                          </a:solidFill>
                          <a:latin typeface="Corbel"/>
                          <a:cs typeface="Corbel"/>
                        </a:rPr>
                        <a:t> </a:t>
                      </a:r>
                      <a:r>
                        <a:rPr sz="1200" spc="-10" dirty="0">
                          <a:solidFill>
                            <a:srgbClr val="404040"/>
                          </a:solidFill>
                          <a:latin typeface="Corbel"/>
                          <a:cs typeface="Corbel"/>
                        </a:rPr>
                        <a:t>possesso </a:t>
                      </a:r>
                      <a:r>
                        <a:rPr sz="1200" spc="85" dirty="0">
                          <a:solidFill>
                            <a:srgbClr val="404040"/>
                          </a:solidFill>
                          <a:latin typeface="Corbel"/>
                          <a:cs typeface="Corbel"/>
                        </a:rPr>
                        <a:t> </a:t>
                      </a:r>
                      <a:r>
                        <a:rPr sz="1200" spc="-5" dirty="0">
                          <a:solidFill>
                            <a:srgbClr val="404040"/>
                          </a:solidFill>
                          <a:latin typeface="Corbel"/>
                          <a:cs typeface="Corbel"/>
                        </a:rPr>
                        <a:t>di </a:t>
                      </a:r>
                      <a:r>
                        <a:rPr sz="1200" spc="70" dirty="0">
                          <a:solidFill>
                            <a:srgbClr val="404040"/>
                          </a:solidFill>
                          <a:latin typeface="Corbel"/>
                          <a:cs typeface="Corbel"/>
                        </a:rPr>
                        <a:t> </a:t>
                      </a:r>
                      <a:r>
                        <a:rPr sz="1200" spc="-5" dirty="0">
                          <a:solidFill>
                            <a:srgbClr val="404040"/>
                          </a:solidFill>
                          <a:latin typeface="Corbel"/>
                          <a:cs typeface="Corbel"/>
                        </a:rPr>
                        <a:t>un </a:t>
                      </a:r>
                      <a:r>
                        <a:rPr sz="1200" spc="60" dirty="0">
                          <a:solidFill>
                            <a:srgbClr val="404040"/>
                          </a:solidFill>
                          <a:latin typeface="Corbel"/>
                          <a:cs typeface="Corbel"/>
                        </a:rPr>
                        <a:t> </a:t>
                      </a:r>
                      <a:r>
                        <a:rPr sz="1200" b="1" spc="-10" dirty="0">
                          <a:solidFill>
                            <a:srgbClr val="FF0000"/>
                          </a:solidFill>
                          <a:latin typeface="Corbel"/>
                          <a:cs typeface="Corbel"/>
                        </a:rPr>
                        <a:t>sistema </a:t>
                      </a:r>
                      <a:r>
                        <a:rPr sz="1200" b="1" spc="55" dirty="0">
                          <a:solidFill>
                            <a:srgbClr val="FF0000"/>
                          </a:solidFill>
                          <a:latin typeface="Corbel"/>
                          <a:cs typeface="Corbel"/>
                        </a:rPr>
                        <a:t> </a:t>
                      </a:r>
                      <a:r>
                        <a:rPr sz="1200" b="1" spc="-5" dirty="0">
                          <a:solidFill>
                            <a:srgbClr val="FF0000"/>
                          </a:solidFill>
                          <a:latin typeface="Corbel"/>
                          <a:cs typeface="Corbel"/>
                        </a:rPr>
                        <a:t>di </a:t>
                      </a:r>
                      <a:r>
                        <a:rPr sz="1200" b="1" spc="55" dirty="0">
                          <a:solidFill>
                            <a:srgbClr val="FF0000"/>
                          </a:solidFill>
                          <a:latin typeface="Corbel"/>
                          <a:cs typeface="Corbel"/>
                        </a:rPr>
                        <a:t> </a:t>
                      </a:r>
                      <a:r>
                        <a:rPr sz="1200" b="1" spc="-5" dirty="0">
                          <a:solidFill>
                            <a:srgbClr val="FF0000"/>
                          </a:solidFill>
                          <a:latin typeface="Corbel"/>
                          <a:cs typeface="Corbel"/>
                        </a:rPr>
                        <a:t>gestione </a:t>
                      </a:r>
                      <a:r>
                        <a:rPr sz="1200" b="1" spc="50" dirty="0">
                          <a:solidFill>
                            <a:srgbClr val="FF0000"/>
                          </a:solidFill>
                          <a:latin typeface="Corbel"/>
                          <a:cs typeface="Corbel"/>
                        </a:rPr>
                        <a:t> </a:t>
                      </a:r>
                      <a:r>
                        <a:rPr sz="1200" b="1" spc="-10" dirty="0">
                          <a:solidFill>
                            <a:srgbClr val="FF0000"/>
                          </a:solidFill>
                          <a:latin typeface="Corbel"/>
                          <a:cs typeface="Corbel"/>
                        </a:rPr>
                        <a:t>della </a:t>
                      </a:r>
                      <a:r>
                        <a:rPr sz="1200" b="1" spc="55" dirty="0">
                          <a:solidFill>
                            <a:srgbClr val="FF0000"/>
                          </a:solidFill>
                          <a:latin typeface="Corbel"/>
                          <a:cs typeface="Corbel"/>
                        </a:rPr>
                        <a:t> </a:t>
                      </a:r>
                      <a:r>
                        <a:rPr sz="1200" b="1" spc="-5" dirty="0">
                          <a:solidFill>
                            <a:srgbClr val="FF0000"/>
                          </a:solidFill>
                          <a:latin typeface="Corbel"/>
                          <a:cs typeface="Corbel"/>
                        </a:rPr>
                        <a:t>sicurezza </a:t>
                      </a:r>
                      <a:r>
                        <a:rPr sz="1200" b="1" spc="50" dirty="0">
                          <a:solidFill>
                            <a:srgbClr val="FF0000"/>
                          </a:solidFill>
                          <a:latin typeface="Corbel"/>
                          <a:cs typeface="Corbel"/>
                        </a:rPr>
                        <a:t> </a:t>
                      </a:r>
                      <a:r>
                        <a:rPr sz="1200" spc="-5" dirty="0">
                          <a:solidFill>
                            <a:srgbClr val="404040"/>
                          </a:solidFill>
                          <a:latin typeface="Corbel"/>
                          <a:cs typeface="Corbel"/>
                        </a:rPr>
                        <a:t>e </a:t>
                      </a:r>
                      <a:r>
                        <a:rPr sz="1200" spc="75" dirty="0">
                          <a:solidFill>
                            <a:srgbClr val="404040"/>
                          </a:solidFill>
                          <a:latin typeface="Corbel"/>
                          <a:cs typeface="Corbel"/>
                        </a:rPr>
                        <a:t> </a:t>
                      </a:r>
                      <a:r>
                        <a:rPr sz="1200" spc="-5" dirty="0">
                          <a:solidFill>
                            <a:srgbClr val="404040"/>
                          </a:solidFill>
                          <a:latin typeface="Corbel"/>
                          <a:cs typeface="Corbel"/>
                        </a:rPr>
                        <a:t>per </a:t>
                      </a:r>
                      <a:r>
                        <a:rPr sz="1200" spc="75" dirty="0">
                          <a:solidFill>
                            <a:srgbClr val="404040"/>
                          </a:solidFill>
                          <a:latin typeface="Corbel"/>
                          <a:cs typeface="Corbel"/>
                        </a:rPr>
                        <a:t> </a:t>
                      </a:r>
                      <a:r>
                        <a:rPr sz="1200" spc="-5" dirty="0">
                          <a:solidFill>
                            <a:srgbClr val="404040"/>
                          </a:solidFill>
                          <a:latin typeface="Corbel"/>
                          <a:cs typeface="Corbel"/>
                        </a:rPr>
                        <a:t>la</a:t>
                      </a:r>
                      <a:endParaRPr sz="1200">
                        <a:latin typeface="Corbel"/>
                        <a:cs typeface="Corbel"/>
                      </a:endParaRPr>
                    </a:p>
                    <a:p>
                      <a:pPr marL="46355" marR="3175">
                        <a:lnSpc>
                          <a:spcPct val="100000"/>
                        </a:lnSpc>
                        <a:spcBef>
                          <a:spcPts val="145"/>
                        </a:spcBef>
                        <a:tabLst>
                          <a:tab pos="860425" algn="l"/>
                          <a:tab pos="1995805" algn="l"/>
                          <a:tab pos="2809875" algn="l"/>
                          <a:tab pos="3533775" algn="l"/>
                          <a:tab pos="4600575" algn="l"/>
                          <a:tab pos="5045710" algn="l"/>
                        </a:tabLst>
                      </a:pPr>
                      <a:r>
                        <a:rPr sz="1200" spc="-5" dirty="0">
                          <a:solidFill>
                            <a:srgbClr val="404040"/>
                          </a:solidFill>
                          <a:latin typeface="Corbel"/>
                          <a:cs typeface="Corbel"/>
                        </a:rPr>
                        <a:t>relativa	</a:t>
                      </a:r>
                      <a:r>
                        <a:rPr sz="1200" spc="-10" dirty="0">
                          <a:solidFill>
                            <a:srgbClr val="404040"/>
                          </a:solidFill>
                          <a:latin typeface="Corbel"/>
                          <a:cs typeface="Corbel"/>
                        </a:rPr>
                        <a:t>attuazione,	devono	</a:t>
                      </a:r>
                      <a:r>
                        <a:rPr sz="1200" spc="-5" dirty="0">
                          <a:solidFill>
                            <a:srgbClr val="404040"/>
                          </a:solidFill>
                          <a:latin typeface="Corbel"/>
                          <a:cs typeface="Corbel"/>
                        </a:rPr>
                        <a:t>essere	individuati	dal	</a:t>
                      </a:r>
                      <a:r>
                        <a:rPr sz="1200" spc="-10" dirty="0">
                          <a:solidFill>
                            <a:srgbClr val="404040"/>
                          </a:solidFill>
                          <a:latin typeface="Corbel"/>
                          <a:cs typeface="Corbel"/>
                        </a:rPr>
                        <a:t>titolare</a:t>
                      </a:r>
                      <a:endParaRPr sz="1200">
                        <a:latin typeface="Corbel"/>
                        <a:cs typeface="Corbel"/>
                      </a:endParaRPr>
                    </a:p>
                    <a:p>
                      <a:pPr marL="46355" marR="3175">
                        <a:lnSpc>
                          <a:spcPct val="100000"/>
                        </a:lnSpc>
                        <a:spcBef>
                          <a:spcPts val="130"/>
                        </a:spcBef>
                      </a:pPr>
                      <a:r>
                        <a:rPr sz="1200" spc="-10" dirty="0">
                          <a:solidFill>
                            <a:srgbClr val="404040"/>
                          </a:solidFill>
                          <a:latin typeface="Corbel"/>
                          <a:cs typeface="Corbel"/>
                        </a:rPr>
                        <a:t>dell’attività:</a:t>
                      </a:r>
                      <a:endParaRPr sz="1200">
                        <a:latin typeface="Corbel"/>
                        <a:cs typeface="Corbel"/>
                      </a:endParaRPr>
                    </a:p>
                    <a:p>
                      <a:pPr marL="274955" marR="66040" indent="-229235" algn="just">
                        <a:lnSpc>
                          <a:spcPct val="106900"/>
                        </a:lnSpc>
                        <a:spcBef>
                          <a:spcPts val="204"/>
                        </a:spcBef>
                        <a:buClr>
                          <a:srgbClr val="404040"/>
                        </a:buClr>
                        <a:buFont typeface="Corbel"/>
                        <a:buChar char="-"/>
                        <a:tabLst>
                          <a:tab pos="275590" algn="l"/>
                        </a:tabLst>
                      </a:pPr>
                      <a:r>
                        <a:rPr sz="1200" b="1" spc="-15" dirty="0">
                          <a:solidFill>
                            <a:srgbClr val="FF0000"/>
                          </a:solidFill>
                          <a:latin typeface="Corbel"/>
                          <a:cs typeface="Corbel"/>
                        </a:rPr>
                        <a:t>un </a:t>
                      </a:r>
                      <a:r>
                        <a:rPr sz="1200" b="1" spc="-20" dirty="0">
                          <a:solidFill>
                            <a:srgbClr val="FF0000"/>
                          </a:solidFill>
                          <a:latin typeface="Corbel"/>
                          <a:cs typeface="Corbel"/>
                        </a:rPr>
                        <a:t>responsabile tecnico della sicurezza </a:t>
                      </a:r>
                      <a:r>
                        <a:rPr sz="1200" spc="-15" dirty="0">
                          <a:solidFill>
                            <a:srgbClr val="404040"/>
                          </a:solidFill>
                          <a:latin typeface="Corbel"/>
                          <a:cs typeface="Corbel"/>
                        </a:rPr>
                        <a:t>antincendio, che potrà  </a:t>
                      </a:r>
                      <a:r>
                        <a:rPr sz="1200" spc="-20" dirty="0">
                          <a:solidFill>
                            <a:srgbClr val="404040"/>
                          </a:solidFill>
                          <a:latin typeface="Corbel"/>
                          <a:cs typeface="Corbel"/>
                        </a:rPr>
                        <a:t>coincidere </a:t>
                      </a:r>
                      <a:r>
                        <a:rPr sz="1200" spc="-15" dirty="0">
                          <a:solidFill>
                            <a:srgbClr val="404040"/>
                          </a:solidFill>
                          <a:latin typeface="Corbel"/>
                          <a:cs typeface="Corbel"/>
                        </a:rPr>
                        <a:t>con altre figure tecniche presenti all’interno </a:t>
                      </a:r>
                      <a:r>
                        <a:rPr sz="1200" spc="-20" dirty="0">
                          <a:solidFill>
                            <a:srgbClr val="404040"/>
                          </a:solidFill>
                          <a:latin typeface="Corbel"/>
                          <a:cs typeface="Corbel"/>
                        </a:rPr>
                        <a:t>dell’attività,  </a:t>
                      </a:r>
                      <a:r>
                        <a:rPr sz="1200" spc="-10" dirty="0">
                          <a:solidFill>
                            <a:srgbClr val="404040"/>
                          </a:solidFill>
                          <a:latin typeface="Corbel"/>
                          <a:cs typeface="Corbel"/>
                        </a:rPr>
                        <a:t>in </a:t>
                      </a:r>
                      <a:r>
                        <a:rPr sz="1200" spc="-15" dirty="0">
                          <a:solidFill>
                            <a:srgbClr val="404040"/>
                          </a:solidFill>
                          <a:latin typeface="Corbel"/>
                          <a:cs typeface="Corbel"/>
                        </a:rPr>
                        <a:t>possesso </a:t>
                      </a:r>
                      <a:r>
                        <a:rPr sz="1200" spc="-10" dirty="0">
                          <a:solidFill>
                            <a:srgbClr val="404040"/>
                          </a:solidFill>
                          <a:latin typeface="Corbel"/>
                          <a:cs typeface="Corbel"/>
                        </a:rPr>
                        <a:t>di </a:t>
                      </a:r>
                      <a:r>
                        <a:rPr sz="1200" spc="-20" dirty="0">
                          <a:solidFill>
                            <a:srgbClr val="404040"/>
                          </a:solidFill>
                          <a:latin typeface="Corbel"/>
                          <a:cs typeface="Corbel"/>
                        </a:rPr>
                        <a:t>attestato </a:t>
                      </a:r>
                      <a:r>
                        <a:rPr sz="1200" spc="-10" dirty="0">
                          <a:solidFill>
                            <a:srgbClr val="404040"/>
                          </a:solidFill>
                          <a:latin typeface="Corbel"/>
                          <a:cs typeface="Corbel"/>
                        </a:rPr>
                        <a:t>di </a:t>
                      </a:r>
                      <a:r>
                        <a:rPr sz="1200" spc="-20" dirty="0">
                          <a:solidFill>
                            <a:srgbClr val="404040"/>
                          </a:solidFill>
                          <a:latin typeface="Corbel"/>
                          <a:cs typeface="Corbel"/>
                        </a:rPr>
                        <a:t>partecipazione, </a:t>
                      </a:r>
                      <a:r>
                        <a:rPr sz="1200" spc="-15" dirty="0">
                          <a:solidFill>
                            <a:srgbClr val="404040"/>
                          </a:solidFill>
                          <a:latin typeface="Corbel"/>
                          <a:cs typeface="Corbel"/>
                        </a:rPr>
                        <a:t>con esito positivo, </a:t>
                      </a:r>
                      <a:r>
                        <a:rPr sz="1200" spc="-20" dirty="0">
                          <a:solidFill>
                            <a:srgbClr val="404040"/>
                          </a:solidFill>
                          <a:latin typeface="Corbel"/>
                          <a:cs typeface="Corbel"/>
                        </a:rPr>
                        <a:t>ai  </a:t>
                      </a:r>
                      <a:r>
                        <a:rPr sz="1200" spc="-15" dirty="0">
                          <a:solidFill>
                            <a:srgbClr val="404040"/>
                          </a:solidFill>
                          <a:latin typeface="Corbel"/>
                          <a:cs typeface="Corbel"/>
                        </a:rPr>
                        <a:t>corsi base </a:t>
                      </a:r>
                      <a:r>
                        <a:rPr sz="1200" spc="-10" dirty="0">
                          <a:solidFill>
                            <a:srgbClr val="404040"/>
                          </a:solidFill>
                          <a:latin typeface="Corbel"/>
                          <a:cs typeface="Corbel"/>
                        </a:rPr>
                        <a:t>di </a:t>
                      </a:r>
                      <a:r>
                        <a:rPr sz="1200" spc="-15" dirty="0">
                          <a:solidFill>
                            <a:srgbClr val="404040"/>
                          </a:solidFill>
                          <a:latin typeface="Corbel"/>
                          <a:cs typeface="Corbel"/>
                        </a:rPr>
                        <a:t>specializzazione </a:t>
                      </a:r>
                      <a:r>
                        <a:rPr sz="1200" spc="-10" dirty="0">
                          <a:solidFill>
                            <a:srgbClr val="404040"/>
                          </a:solidFill>
                          <a:latin typeface="Corbel"/>
                          <a:cs typeface="Corbel"/>
                        </a:rPr>
                        <a:t>ai </a:t>
                      </a:r>
                      <a:r>
                        <a:rPr sz="1200" spc="-15" dirty="0">
                          <a:solidFill>
                            <a:srgbClr val="404040"/>
                          </a:solidFill>
                          <a:latin typeface="Corbel"/>
                          <a:cs typeface="Corbel"/>
                        </a:rPr>
                        <a:t>sensi del </a:t>
                      </a:r>
                      <a:r>
                        <a:rPr sz="1200" spc="-25" dirty="0">
                          <a:solidFill>
                            <a:srgbClr val="404040"/>
                          </a:solidFill>
                          <a:latin typeface="Corbel"/>
                          <a:cs typeface="Corbel"/>
                        </a:rPr>
                        <a:t>D.M.</a:t>
                      </a:r>
                      <a:r>
                        <a:rPr sz="1200" spc="-50" dirty="0">
                          <a:solidFill>
                            <a:srgbClr val="404040"/>
                          </a:solidFill>
                          <a:latin typeface="Corbel"/>
                          <a:cs typeface="Corbel"/>
                        </a:rPr>
                        <a:t> </a:t>
                      </a:r>
                      <a:r>
                        <a:rPr sz="1200" spc="-20" dirty="0">
                          <a:solidFill>
                            <a:srgbClr val="404040"/>
                          </a:solidFill>
                          <a:latin typeface="Corbel"/>
                          <a:cs typeface="Corbel"/>
                        </a:rPr>
                        <a:t>05/08/2011;</a:t>
                      </a:r>
                      <a:endParaRPr sz="1200">
                        <a:latin typeface="Corbel"/>
                        <a:cs typeface="Corbel"/>
                      </a:endParaRPr>
                    </a:p>
                    <a:p>
                      <a:pPr marL="274955" indent="-229235" algn="just">
                        <a:lnSpc>
                          <a:spcPct val="107200"/>
                        </a:lnSpc>
                        <a:spcBef>
                          <a:spcPts val="200"/>
                        </a:spcBef>
                        <a:buClr>
                          <a:srgbClr val="404040"/>
                        </a:buClr>
                        <a:buFont typeface="Corbel"/>
                        <a:buChar char="-"/>
                        <a:tabLst>
                          <a:tab pos="275590" algn="l"/>
                        </a:tabLst>
                      </a:pPr>
                      <a:r>
                        <a:rPr sz="1200" b="1" spc="-10" dirty="0">
                          <a:solidFill>
                            <a:srgbClr val="FF0000"/>
                          </a:solidFill>
                          <a:latin typeface="Corbel"/>
                          <a:cs typeface="Corbel"/>
                        </a:rPr>
                        <a:t>un </a:t>
                      </a:r>
                      <a:r>
                        <a:rPr sz="1200" b="1" dirty="0">
                          <a:solidFill>
                            <a:srgbClr val="FF0000"/>
                          </a:solidFill>
                          <a:latin typeface="Corbel"/>
                          <a:cs typeface="Corbel"/>
                        </a:rPr>
                        <a:t>numero </a:t>
                      </a:r>
                      <a:r>
                        <a:rPr sz="1200" b="1" spc="-5" dirty="0">
                          <a:solidFill>
                            <a:srgbClr val="FF0000"/>
                          </a:solidFill>
                          <a:latin typeface="Corbel"/>
                          <a:cs typeface="Corbel"/>
                        </a:rPr>
                        <a:t>congruo di addetti </a:t>
                      </a:r>
                      <a:r>
                        <a:rPr sz="1200" b="1" spc="-15" dirty="0">
                          <a:solidFill>
                            <a:srgbClr val="FF0000"/>
                          </a:solidFill>
                          <a:latin typeface="Corbel"/>
                          <a:cs typeface="Corbel"/>
                        </a:rPr>
                        <a:t>antincendio, valutato </a:t>
                      </a:r>
                      <a:r>
                        <a:rPr sz="1200" b="1" spc="-10" dirty="0">
                          <a:solidFill>
                            <a:srgbClr val="FF0000"/>
                          </a:solidFill>
                          <a:latin typeface="Corbel"/>
                          <a:cs typeface="Corbel"/>
                        </a:rPr>
                        <a:t>con </a:t>
                      </a:r>
                      <a:r>
                        <a:rPr sz="1200" b="1" spc="-20" dirty="0">
                          <a:solidFill>
                            <a:srgbClr val="FF0000"/>
                          </a:solidFill>
                          <a:latin typeface="Corbel"/>
                          <a:cs typeface="Corbel"/>
                        </a:rPr>
                        <a:t>il  </a:t>
                      </a:r>
                      <a:r>
                        <a:rPr sz="1200" b="1" spc="-15" dirty="0">
                          <a:solidFill>
                            <a:srgbClr val="FF0000"/>
                          </a:solidFill>
                          <a:latin typeface="Corbel"/>
                          <a:cs typeface="Corbel"/>
                        </a:rPr>
                        <a:t>metodo riportato al </a:t>
                      </a:r>
                      <a:r>
                        <a:rPr sz="1200" b="1" spc="-10" dirty="0">
                          <a:solidFill>
                            <a:srgbClr val="FF0000"/>
                          </a:solidFill>
                          <a:latin typeface="Corbel"/>
                          <a:cs typeface="Corbel"/>
                        </a:rPr>
                        <a:t>nuovo Titolo </a:t>
                      </a:r>
                      <a:r>
                        <a:rPr sz="1200" b="1" spc="-5" dirty="0">
                          <a:solidFill>
                            <a:srgbClr val="FF0000"/>
                          </a:solidFill>
                          <a:latin typeface="Corbel"/>
                          <a:cs typeface="Corbel"/>
                        </a:rPr>
                        <a:t>V </a:t>
                      </a:r>
                      <a:r>
                        <a:rPr sz="1200" spc="-10" dirty="0">
                          <a:solidFill>
                            <a:srgbClr val="404040"/>
                          </a:solidFill>
                          <a:latin typeface="Corbel"/>
                          <a:cs typeface="Corbel"/>
                        </a:rPr>
                        <a:t>del </a:t>
                      </a:r>
                      <a:r>
                        <a:rPr sz="1200" spc="-20" dirty="0">
                          <a:solidFill>
                            <a:srgbClr val="404040"/>
                          </a:solidFill>
                          <a:latin typeface="Corbel"/>
                          <a:cs typeface="Corbel"/>
                        </a:rPr>
                        <a:t>D.M. 18/09/2002 </a:t>
                      </a:r>
                      <a:r>
                        <a:rPr sz="1200" spc="-15" dirty="0">
                          <a:solidFill>
                            <a:srgbClr val="404040"/>
                          </a:solidFill>
                          <a:latin typeface="Corbel"/>
                          <a:cs typeface="Corbel"/>
                        </a:rPr>
                        <a:t>come  introdotto dal </a:t>
                      </a:r>
                      <a:r>
                        <a:rPr sz="1200" spc="-25" dirty="0">
                          <a:solidFill>
                            <a:srgbClr val="404040"/>
                          </a:solidFill>
                          <a:latin typeface="Corbel"/>
                          <a:cs typeface="Corbel"/>
                        </a:rPr>
                        <a:t>D.M.</a:t>
                      </a:r>
                      <a:r>
                        <a:rPr sz="1200" spc="55" dirty="0">
                          <a:solidFill>
                            <a:srgbClr val="404040"/>
                          </a:solidFill>
                          <a:latin typeface="Corbel"/>
                          <a:cs typeface="Corbel"/>
                        </a:rPr>
                        <a:t> </a:t>
                      </a:r>
                      <a:r>
                        <a:rPr sz="1200" spc="-25" dirty="0">
                          <a:solidFill>
                            <a:srgbClr val="404040"/>
                          </a:solidFill>
                          <a:latin typeface="Corbel"/>
                          <a:cs typeface="Corbel"/>
                        </a:rPr>
                        <a:t>19/03/2015.</a:t>
                      </a:r>
                      <a:endParaRPr sz="1200">
                        <a:latin typeface="Corbel"/>
                        <a:cs typeface="Corbel"/>
                      </a:endParaRPr>
                    </a:p>
                  </a:txBody>
                  <a:tcPr marL="0" marR="0" marT="0" marB="0">
                    <a:lnL w="12700">
                      <a:solidFill>
                        <a:srgbClr val="FFFFFF"/>
                      </a:solidFill>
                      <a:prstDash val="solid"/>
                    </a:lnL>
                    <a:lnR w="12700">
                      <a:solidFill>
                        <a:srgbClr val="FFFFFF"/>
                      </a:solidFill>
                      <a:prstDash val="solid"/>
                    </a:lnR>
                    <a:lnT w="38100">
                      <a:solidFill>
                        <a:srgbClr val="FFFFFF"/>
                      </a:solidFill>
                      <a:prstDash val="solid"/>
                    </a:lnT>
                    <a:lnB w="12700">
                      <a:solidFill>
                        <a:srgbClr val="FFFFFF"/>
                      </a:solidFill>
                      <a:prstDash val="solid"/>
                    </a:lnB>
                    <a:solidFill>
                      <a:srgbClr val="CDE1D2"/>
                    </a:solidFill>
                  </a:tcPr>
                </a:tc>
                <a:extLst>
                  <a:ext uri="{0D108BD9-81ED-4DB2-BD59-A6C34878D82A}">
                    <a16:rowId xmlns:a16="http://schemas.microsoft.com/office/drawing/2014/main" val="10001"/>
                  </a:ext>
                </a:extLst>
              </a:tr>
            </a:tbl>
          </a:graphicData>
        </a:graphic>
      </p:graphicFrame>
      <p:pic>
        <p:nvPicPr>
          <p:cNvPr id="25" name="Picture 36" descr="File:MinisteroInterno.svg">
            <a:extLst>
              <a:ext uri="{FF2B5EF4-FFF2-40B4-BE49-F238E27FC236}">
                <a16:creationId xmlns:a16="http://schemas.microsoft.com/office/drawing/2014/main" id="{F08F3CFE-C171-495F-B7EF-D7867DE408E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File:Logo del Corpo Nazionale dei Vigili del Fuoco.svg - Wikipedia">
            <a:extLst>
              <a:ext uri="{FF2B5EF4-FFF2-40B4-BE49-F238E27FC236}">
                <a16:creationId xmlns:a16="http://schemas.microsoft.com/office/drawing/2014/main" id="{406D23E2-143D-43B3-83CE-4C15C97C42B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26">
            <a:extLst>
              <a:ext uri="{FF2B5EF4-FFF2-40B4-BE49-F238E27FC236}">
                <a16:creationId xmlns:a16="http://schemas.microsoft.com/office/drawing/2014/main" id="{B279B4A7-ABFA-4D7B-942F-9E4E8AA7F34F}"/>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6" name="Rettangolo 5">
            <a:extLst>
              <a:ext uri="{FF2B5EF4-FFF2-40B4-BE49-F238E27FC236}">
                <a16:creationId xmlns:a16="http://schemas.microsoft.com/office/drawing/2014/main" id="{527ECF8C-A2E6-FEB8-B19D-F759A5A6D60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7" name="PB">
            <a:extLst>
              <a:ext uri="{FF2B5EF4-FFF2-40B4-BE49-F238E27FC236}">
                <a16:creationId xmlns:a16="http://schemas.microsoft.com/office/drawing/2014/main" id="{F9D1075C-F277-96CB-06D3-4835960532D8}"/>
              </a:ext>
            </a:extLst>
          </p:cNvPr>
          <p:cNvSpPr/>
          <p:nvPr/>
        </p:nvSpPr>
        <p:spPr>
          <a:xfrm>
            <a:off x="0" y="6705600"/>
            <a:ext cx="395256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4"/>
          <p:cNvSpPr txBox="1">
            <a:spLocks noGrp="1"/>
          </p:cNvSpPr>
          <p:nvPr>
            <p:ph type="title"/>
          </p:nvPr>
        </p:nvSpPr>
        <p:spPr>
          <a:xfrm>
            <a:off x="5915120" y="863014"/>
            <a:ext cx="2777490" cy="425116"/>
          </a:xfrm>
          <a:prstGeom prst="rect">
            <a:avLst/>
          </a:prstGeom>
        </p:spPr>
        <p:txBody>
          <a:bodyPr vert="horz" wrap="square" lIns="0" tIns="9525" rIns="0" bIns="0" rtlCol="0" anchor="ctr">
            <a:spAutoFit/>
          </a:bodyPr>
          <a:lstStyle/>
          <a:p>
            <a:pPr marL="9525">
              <a:lnSpc>
                <a:spcPct val="100000"/>
              </a:lnSpc>
              <a:spcBef>
                <a:spcPts val="75"/>
              </a:spcBef>
            </a:pPr>
            <a:r>
              <a:rPr sz="2700" spc="-4" dirty="0">
                <a:latin typeface="Corbel"/>
                <a:cs typeface="Corbel"/>
              </a:rPr>
              <a:t>RIASSUMENDO</a:t>
            </a:r>
            <a:r>
              <a:rPr sz="2700" spc="-45" dirty="0">
                <a:latin typeface="Corbel"/>
                <a:cs typeface="Corbel"/>
              </a:rPr>
              <a:t> </a:t>
            </a:r>
            <a:r>
              <a:rPr sz="2700" dirty="0">
                <a:latin typeface="Corbel"/>
                <a:cs typeface="Corbel"/>
              </a:rPr>
              <a:t>…</a:t>
            </a:r>
            <a:endParaRPr sz="2700">
              <a:latin typeface="Corbel"/>
              <a:cs typeface="Corbel"/>
            </a:endParaRPr>
          </a:p>
        </p:txBody>
      </p:sp>
      <p:sp>
        <p:nvSpPr>
          <p:cNvPr id="11" name="object 11"/>
          <p:cNvSpPr>
            <a:spLocks noChangeAspect="1"/>
          </p:cNvSpPr>
          <p:nvPr/>
        </p:nvSpPr>
        <p:spPr>
          <a:xfrm>
            <a:off x="148046" y="1268730"/>
            <a:ext cx="8847907" cy="5005178"/>
          </a:xfrm>
          <a:prstGeom prst="rect">
            <a:avLst/>
          </a:prstGeom>
          <a:blipFill>
            <a:blip r:embed="rId3" cstate="print"/>
            <a:stretch>
              <a:fillRect/>
            </a:stretch>
          </a:blipFill>
        </p:spPr>
        <p:txBody>
          <a:bodyPr wrap="square" lIns="0" tIns="0" rIns="0" bIns="0" rtlCol="0"/>
          <a:lstStyle/>
          <a:p>
            <a:endParaRPr sz="1350"/>
          </a:p>
        </p:txBody>
      </p:sp>
      <p:sp>
        <p:nvSpPr>
          <p:cNvPr id="14" name="object 12">
            <a:extLst>
              <a:ext uri="{FF2B5EF4-FFF2-40B4-BE49-F238E27FC236}">
                <a16:creationId xmlns:a16="http://schemas.microsoft.com/office/drawing/2014/main" id="{251BC114-2C84-418B-9B89-8B019DA9E76B}"/>
              </a:ext>
            </a:extLst>
          </p:cNvPr>
          <p:cNvSpPr txBox="1"/>
          <p:nvPr/>
        </p:nvSpPr>
        <p:spPr>
          <a:xfrm>
            <a:off x="848771" y="6400701"/>
            <a:ext cx="7446455" cy="278923"/>
          </a:xfrm>
          <a:prstGeom prst="rect">
            <a:avLst/>
          </a:prstGeom>
        </p:spPr>
        <p:txBody>
          <a:bodyPr vert="horz" wrap="square" lIns="0" tIns="9525" rIns="0" bIns="0" rtlCol="0">
            <a:spAutoFit/>
          </a:bodyPr>
          <a:lstStyle/>
          <a:p>
            <a:pPr marL="2890361">
              <a:lnSpc>
                <a:spcPts val="1189"/>
              </a:lnSpc>
              <a:spcBef>
                <a:spcPts val="75"/>
              </a:spcBef>
            </a:pPr>
            <a:r>
              <a:rPr sz="1050" b="1" spc="-15" dirty="0">
                <a:latin typeface="Corbel"/>
                <a:cs typeface="Corbel"/>
              </a:rPr>
              <a:t>TITOLO </a:t>
            </a:r>
            <a:r>
              <a:rPr sz="1050" b="1" spc="-4" dirty="0">
                <a:latin typeface="Corbel"/>
                <a:cs typeface="Corbel"/>
              </a:rPr>
              <a:t>III </a:t>
            </a:r>
            <a:r>
              <a:rPr sz="1050" b="1" dirty="0">
                <a:latin typeface="Corbel"/>
                <a:cs typeface="Corbel"/>
              </a:rPr>
              <a:t>– </a:t>
            </a:r>
            <a:r>
              <a:rPr sz="1050" b="1" spc="-15" dirty="0">
                <a:latin typeface="Corbel"/>
                <a:cs typeface="Corbel"/>
              </a:rPr>
              <a:t>Rif. </a:t>
            </a:r>
            <a:r>
              <a:rPr sz="1050" b="1" spc="-8" dirty="0">
                <a:latin typeface="Corbel"/>
                <a:cs typeface="Corbel"/>
              </a:rPr>
              <a:t>D.M. </a:t>
            </a:r>
            <a:r>
              <a:rPr sz="1050" b="1" dirty="0">
                <a:latin typeface="Corbel"/>
                <a:cs typeface="Corbel"/>
              </a:rPr>
              <a:t>19 </a:t>
            </a:r>
            <a:r>
              <a:rPr sz="1050" b="1" spc="-4" dirty="0">
                <a:latin typeface="Corbel"/>
                <a:cs typeface="Corbel"/>
              </a:rPr>
              <a:t>marzo</a:t>
            </a:r>
            <a:r>
              <a:rPr sz="1050" b="1" spc="15" dirty="0">
                <a:latin typeface="Corbel"/>
                <a:cs typeface="Corbel"/>
              </a:rPr>
              <a:t> </a:t>
            </a:r>
            <a:r>
              <a:rPr sz="1050" b="1" spc="-8" dirty="0">
                <a:latin typeface="Corbel"/>
                <a:cs typeface="Corbel"/>
              </a:rPr>
              <a:t>2015</a:t>
            </a:r>
            <a:endParaRPr sz="1050" dirty="0">
              <a:latin typeface="Corbel"/>
              <a:cs typeface="Corbel"/>
            </a:endParaRPr>
          </a:p>
          <a:p>
            <a:pPr marL="9525">
              <a:lnSpc>
                <a:spcPts val="919"/>
              </a:lnSpc>
            </a:pPr>
            <a:r>
              <a:rPr sz="825" b="1" spc="-4" dirty="0">
                <a:latin typeface="Corbel"/>
                <a:cs typeface="Corbel"/>
              </a:rPr>
              <a:t>STRUTTURE ESISTENTI al </a:t>
            </a:r>
            <a:r>
              <a:rPr sz="825" b="1" dirty="0">
                <a:latin typeface="Corbel"/>
                <a:cs typeface="Corbel"/>
              </a:rPr>
              <a:t>26.12.2002 </a:t>
            </a:r>
            <a:r>
              <a:rPr sz="825" b="1" spc="-4" dirty="0">
                <a:latin typeface="Corbel"/>
                <a:cs typeface="Corbel"/>
              </a:rPr>
              <a:t>che </a:t>
            </a:r>
            <a:r>
              <a:rPr sz="825" b="1" dirty="0">
                <a:latin typeface="Corbel"/>
                <a:cs typeface="Corbel"/>
              </a:rPr>
              <a:t>erogano prestazioni in regime </a:t>
            </a:r>
            <a:r>
              <a:rPr sz="825" b="1" spc="-4" dirty="0">
                <a:latin typeface="Corbel"/>
                <a:cs typeface="Corbel"/>
              </a:rPr>
              <a:t>di </a:t>
            </a:r>
            <a:r>
              <a:rPr sz="825" b="1" dirty="0">
                <a:latin typeface="Corbel"/>
                <a:cs typeface="Corbel"/>
              </a:rPr>
              <a:t>ricovero </a:t>
            </a:r>
            <a:r>
              <a:rPr sz="825" b="1" spc="-4" dirty="0">
                <a:latin typeface="Corbel"/>
                <a:cs typeface="Corbel"/>
              </a:rPr>
              <a:t>ospedaliero </a:t>
            </a:r>
            <a:r>
              <a:rPr sz="825" b="1" dirty="0">
                <a:latin typeface="Corbel"/>
                <a:cs typeface="Corbel"/>
              </a:rPr>
              <a:t>e/o </a:t>
            </a:r>
            <a:r>
              <a:rPr sz="825" b="1" spc="-4" dirty="0">
                <a:latin typeface="Corbel"/>
                <a:cs typeface="Corbel"/>
              </a:rPr>
              <a:t>residenziale </a:t>
            </a:r>
            <a:r>
              <a:rPr sz="825" b="1" dirty="0">
                <a:latin typeface="Corbel"/>
                <a:cs typeface="Corbel"/>
              </a:rPr>
              <a:t>a ciclo continuativo e/o diurno &gt; 25 </a:t>
            </a:r>
            <a:r>
              <a:rPr sz="825" b="1" spc="-4" dirty="0">
                <a:latin typeface="Corbel"/>
                <a:cs typeface="Corbel"/>
              </a:rPr>
              <a:t>POSTI</a:t>
            </a:r>
            <a:r>
              <a:rPr sz="825" b="1" spc="-41" dirty="0">
                <a:latin typeface="Corbel"/>
                <a:cs typeface="Corbel"/>
              </a:rPr>
              <a:t> </a:t>
            </a:r>
            <a:r>
              <a:rPr sz="825" b="1" spc="-4" dirty="0">
                <a:latin typeface="Corbel"/>
                <a:cs typeface="Corbel"/>
              </a:rPr>
              <a:t>LETTO</a:t>
            </a:r>
            <a:endParaRPr sz="825" dirty="0">
              <a:latin typeface="Corbel"/>
              <a:cs typeface="Corbel"/>
            </a:endParaRPr>
          </a:p>
        </p:txBody>
      </p:sp>
      <p:pic>
        <p:nvPicPr>
          <p:cNvPr id="9" name="Picture 36" descr="File:MinisteroInterno.svg">
            <a:extLst>
              <a:ext uri="{FF2B5EF4-FFF2-40B4-BE49-F238E27FC236}">
                <a16:creationId xmlns:a16="http://schemas.microsoft.com/office/drawing/2014/main" id="{280EE4A2-3F17-486B-B78F-DB5039BF398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ile:Logo del Corpo Nazionale dei Vigili del Fuoco.svg - Wikipedia">
            <a:extLst>
              <a:ext uri="{FF2B5EF4-FFF2-40B4-BE49-F238E27FC236}">
                <a16:creationId xmlns:a16="http://schemas.microsoft.com/office/drawing/2014/main" id="{9017A9B0-B51F-4BF6-977F-75DB11E4BB1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1">
            <a:extLst>
              <a:ext uri="{FF2B5EF4-FFF2-40B4-BE49-F238E27FC236}">
                <a16:creationId xmlns:a16="http://schemas.microsoft.com/office/drawing/2014/main" id="{C262E110-19CA-4493-90B0-1BDADFE59D16}"/>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3" name="Rettangolo 2">
            <a:extLst>
              <a:ext uri="{FF2B5EF4-FFF2-40B4-BE49-F238E27FC236}">
                <a16:creationId xmlns:a16="http://schemas.microsoft.com/office/drawing/2014/main" id="{8047F17E-5A72-4586-52C2-4385FA63391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Strutture sanitarie soggette al D.M. 19/03/2015</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5" name="PB">
            <a:extLst>
              <a:ext uri="{FF2B5EF4-FFF2-40B4-BE49-F238E27FC236}">
                <a16:creationId xmlns:a16="http://schemas.microsoft.com/office/drawing/2014/main" id="{1CBF36EE-ED3B-1058-9F76-32CCAAECEA3C}"/>
              </a:ext>
            </a:extLst>
          </p:cNvPr>
          <p:cNvSpPr/>
          <p:nvPr/>
        </p:nvSpPr>
        <p:spPr>
          <a:xfrm>
            <a:off x="0" y="6705600"/>
            <a:ext cx="401156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568358-AB6D-9D83-1C22-08E8AE2F1F03}"/>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10594AAB-7FD8-7F35-E513-D10EB623D1F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1931211D-8492-B28B-BB2C-AC32BB40B009}"/>
              </a:ext>
            </a:extLst>
          </p:cNvPr>
          <p:cNvSpPr txBox="1"/>
          <p:nvPr/>
        </p:nvSpPr>
        <p:spPr>
          <a:xfrm>
            <a:off x="5152086" y="389893"/>
            <a:ext cx="168592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INDICE</a:t>
            </a:r>
          </a:p>
        </p:txBody>
      </p:sp>
      <p:pic>
        <p:nvPicPr>
          <p:cNvPr id="9" name="Picture 36" descr="File:MinisteroInterno.svg">
            <a:extLst>
              <a:ext uri="{FF2B5EF4-FFF2-40B4-BE49-F238E27FC236}">
                <a16:creationId xmlns:a16="http://schemas.microsoft.com/office/drawing/2014/main" id="{F6D77443-BB6E-7ED6-A6B1-FC01D327C7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1436F66F-2D3F-18EF-886C-78E7F2D61A7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43B6A9B7-7708-16EC-04BB-6808B717B53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4" name="Segnaposto contenuto 7">
            <a:extLst>
              <a:ext uri="{FF2B5EF4-FFF2-40B4-BE49-F238E27FC236}">
                <a16:creationId xmlns:a16="http://schemas.microsoft.com/office/drawing/2014/main" id="{6181FA55-A5EE-1F17-491D-515026870DF7}"/>
              </a:ext>
            </a:extLst>
          </p:cNvPr>
          <p:cNvSpPr>
            <a:spLocks noGrp="1"/>
          </p:cNvSpPr>
          <p:nvPr>
            <p:ph idx="1"/>
          </p:nvPr>
        </p:nvSpPr>
        <p:spPr>
          <a:xfrm>
            <a:off x="628650" y="997808"/>
            <a:ext cx="7886700" cy="5179155"/>
          </a:xfrm>
        </p:spPr>
        <p:txBody>
          <a:bodyPr anchor="t" anchorCtr="0">
            <a:normAutofit/>
          </a:bodyPr>
          <a:lstStyle/>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Introduzione</a:t>
            </a:r>
          </a:p>
          <a:p>
            <a:pPr marL="457200" indent="-457200">
              <a:lnSpc>
                <a:spcPct val="10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DM 18 settembre 2002 : Regola Tecnica di Prevenzione Incendi per la progettazione, la costruzione e l’esercizio delle strutture sanitarie pubbliche e private </a:t>
            </a:r>
          </a:p>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Decreto Milleproroghe</a:t>
            </a:r>
          </a:p>
          <a:p>
            <a:pPr marL="457200" indent="-457200">
              <a:lnSpc>
                <a:spcPct val="150000"/>
              </a:lnSpc>
              <a:buFont typeface="+mj-lt"/>
              <a:buAutoNum type="arabicPeriod"/>
            </a:pPr>
            <a:r>
              <a:rPr lang="it-IT" sz="2400" b="1" i="1" dirty="0">
                <a:latin typeface="Times New Roman" panose="02020603050405020304" pitchFamily="18" charset="0"/>
                <a:cs typeface="Times New Roman" panose="02020603050405020304" pitchFamily="18" charset="0"/>
              </a:rPr>
              <a:t>Regola tecnica verticale "V.11-Strutture sanitarie"</a:t>
            </a:r>
          </a:p>
          <a:p>
            <a:pPr>
              <a:lnSpc>
                <a:spcPct val="100000"/>
              </a:lnSpc>
            </a:pPr>
            <a:endParaRPr lang="it-IT" sz="2400" b="1" i="1" dirty="0">
              <a:latin typeface="Times New Roman" panose="02020603050405020304" pitchFamily="18" charset="0"/>
              <a:cs typeface="Times New Roman" panose="02020603050405020304" pitchFamily="18" charset="0"/>
            </a:endParaRPr>
          </a:p>
        </p:txBody>
      </p:sp>
      <p:sp>
        <p:nvSpPr>
          <p:cNvPr id="3" name="PB">
            <a:extLst>
              <a:ext uri="{FF2B5EF4-FFF2-40B4-BE49-F238E27FC236}">
                <a16:creationId xmlns:a16="http://schemas.microsoft.com/office/drawing/2014/main" id="{5BDDE591-524D-314D-6C11-B60826F4555E}"/>
              </a:ext>
            </a:extLst>
          </p:cNvPr>
          <p:cNvSpPr/>
          <p:nvPr/>
        </p:nvSpPr>
        <p:spPr>
          <a:xfrm>
            <a:off x="0" y="6705600"/>
            <a:ext cx="407055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38862474"/>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1FB88-A34B-7AB5-F4CD-26D93D428DB2}"/>
            </a:ext>
          </a:extLst>
        </p:cNvPr>
        <p:cNvGrpSpPr/>
        <p:nvPr/>
      </p:nvGrpSpPr>
      <p:grpSpPr>
        <a:xfrm>
          <a:off x="0" y="0"/>
          <a:ext cx="0" cy="0"/>
          <a:chOff x="0" y="0"/>
          <a:chExt cx="0" cy="0"/>
        </a:xfrm>
      </p:grpSpPr>
      <p:pic>
        <p:nvPicPr>
          <p:cNvPr id="1040" name="Picture 16" descr="Illustrazione di vettore di concetto astratto di ispezione antincendio. Allarme e rilevamento incendi, lista di controllo per l'ispezione di edifici, conformità ai requisiti, certificazione di sicurezza, metafora astratta dell'ispezione annuale.">
            <a:extLst>
              <a:ext uri="{FF2B5EF4-FFF2-40B4-BE49-F238E27FC236}">
                <a16:creationId xmlns:a16="http://schemas.microsoft.com/office/drawing/2014/main" id="{58308C84-5B68-1885-97C8-062983FB4D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822" y="5320081"/>
            <a:ext cx="1272633" cy="12726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omo che lavora sodo in stile piatto isolato sullo sfondo">
            <a:extLst>
              <a:ext uri="{FF2B5EF4-FFF2-40B4-BE49-F238E27FC236}">
                <a16:creationId xmlns:a16="http://schemas.microsoft.com/office/drawing/2014/main" id="{9EFCD33C-BC39-E925-FA4C-ECBE57B08E7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5240" y="4990552"/>
            <a:ext cx="748656" cy="10773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ichiarazione legale. Avviso del tribunale, decisione del giudice, sistema giudiziario. Avvocato, avvocato che studia personaggio dei cartoni animati di carte.">
            <a:extLst>
              <a:ext uri="{FF2B5EF4-FFF2-40B4-BE49-F238E27FC236}">
                <a16:creationId xmlns:a16="http://schemas.microsoft.com/office/drawing/2014/main" id="{01F63A72-5433-EDDA-E0C0-0F46D27044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860" y="1675959"/>
            <a:ext cx="1267825" cy="1267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zione del concetto del metodo Scrum">
            <a:extLst>
              <a:ext uri="{FF2B5EF4-FFF2-40B4-BE49-F238E27FC236}">
                <a16:creationId xmlns:a16="http://schemas.microsoft.com/office/drawing/2014/main" id="{EF4468AB-C940-38C7-308D-91036615F2E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2993" y="5753548"/>
            <a:ext cx="1545978" cy="1029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enco vuoto di carta bianca nelle mani Illustrazione vettoriale">
            <a:extLst>
              <a:ext uri="{FF2B5EF4-FFF2-40B4-BE49-F238E27FC236}">
                <a16:creationId xmlns:a16="http://schemas.microsoft.com/office/drawing/2014/main" id="{4662A7EE-8478-FE49-CC53-A980EADA71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1724" y="1809505"/>
            <a:ext cx="1058741" cy="10587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rsone che camminano e si siedono all'edificio dell'ospedale. Esterno di vetro della clinica della città. Illustrazione vettoriale piatto per assistenza medica, emergenza, architettura, concetto di assistenza sanitaria">
            <a:extLst>
              <a:ext uri="{FF2B5EF4-FFF2-40B4-BE49-F238E27FC236}">
                <a16:creationId xmlns:a16="http://schemas.microsoft.com/office/drawing/2014/main" id="{8E6EAE4F-85CE-35E2-02B6-17AD9932EF98}"/>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415" y="1540826"/>
            <a:ext cx="2147282" cy="13446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8" descr="cubi dell'alfabeto in legno con lettere a, b, c, illustrazione isolata del  vettore di colore 10204494 Arte vettoriale a Vecteezy">
            <a:extLst>
              <a:ext uri="{FF2B5EF4-FFF2-40B4-BE49-F238E27FC236}">
                <a16:creationId xmlns:a16="http://schemas.microsoft.com/office/drawing/2014/main" id="{42E6770C-5D0A-2C5D-7FB3-B97DD208DAE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1174" y="1961535"/>
            <a:ext cx="860458" cy="860458"/>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10">
            <a:extLst>
              <a:ext uri="{FF2B5EF4-FFF2-40B4-BE49-F238E27FC236}">
                <a16:creationId xmlns:a16="http://schemas.microsoft.com/office/drawing/2014/main" id="{80D6CF2A-75F8-0431-EB34-122822B8A16A}"/>
              </a:ext>
            </a:extLst>
          </p:cNvPr>
          <p:cNvSpPr/>
          <p:nvPr/>
        </p:nvSpPr>
        <p:spPr>
          <a:xfrm>
            <a:off x="3474746" y="3977640"/>
            <a:ext cx="3775789" cy="9807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Ovale 33">
            <a:extLst>
              <a:ext uri="{FF2B5EF4-FFF2-40B4-BE49-F238E27FC236}">
                <a16:creationId xmlns:a16="http://schemas.microsoft.com/office/drawing/2014/main" id="{6077B62F-84ED-29C4-CD83-7EA3220DFB95}"/>
              </a:ext>
            </a:extLst>
          </p:cNvPr>
          <p:cNvSpPr/>
          <p:nvPr/>
        </p:nvSpPr>
        <p:spPr>
          <a:xfrm>
            <a:off x="246224" y="4885111"/>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marL="0" lvl="0" indent="0" algn="ctr" defTabSz="577850">
              <a:lnSpc>
                <a:spcPct val="90000"/>
              </a:lnSpc>
              <a:spcBef>
                <a:spcPct val="0"/>
              </a:spcBef>
              <a:spcAft>
                <a:spcPct val="35000"/>
              </a:spcAft>
              <a:buNone/>
            </a:pPr>
            <a:r>
              <a:rPr lang="it-IT" sz="1000" b="1" kern="1200" dirty="0">
                <a:solidFill>
                  <a:schemeClr val="tx1"/>
                </a:solidFill>
              </a:rPr>
              <a:t>DM 18.09.2002</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endParaRPr lang="it-IT" sz="1000" kern="1200" dirty="0">
              <a:solidFill>
                <a:schemeClr val="tx1"/>
              </a:solidFill>
            </a:endParaRPr>
          </a:p>
        </p:txBody>
      </p:sp>
      <p:cxnSp>
        <p:nvCxnSpPr>
          <p:cNvPr id="38" name="Connettore diritto 37">
            <a:extLst>
              <a:ext uri="{FF2B5EF4-FFF2-40B4-BE49-F238E27FC236}">
                <a16:creationId xmlns:a16="http://schemas.microsoft.com/office/drawing/2014/main" id="{36B487F1-0474-25F6-9464-A4CB67453828}"/>
              </a:ext>
            </a:extLst>
          </p:cNvPr>
          <p:cNvCxnSpPr>
            <a:cxnSpLocks/>
          </p:cNvCxnSpPr>
          <p:nvPr/>
        </p:nvCxnSpPr>
        <p:spPr>
          <a:xfrm>
            <a:off x="720090" y="4526222"/>
            <a:ext cx="7518654" cy="9155"/>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1" name="Ovale 40">
            <a:extLst>
              <a:ext uri="{FF2B5EF4-FFF2-40B4-BE49-F238E27FC236}">
                <a16:creationId xmlns:a16="http://schemas.microsoft.com/office/drawing/2014/main" id="{F87D9577-730F-79BE-B7BE-92AE58B05881}"/>
              </a:ext>
            </a:extLst>
          </p:cNvPr>
          <p:cNvSpPr/>
          <p:nvPr/>
        </p:nvSpPr>
        <p:spPr>
          <a:xfrm>
            <a:off x="639608" y="2632198"/>
            <a:ext cx="1583591" cy="1544290"/>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DPR 01.08.2011 n.151</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Regolamento Prevenzione Incendi</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(attività soggette al controllo del C.N.VV.F.)</a:t>
            </a:r>
            <a:endParaRPr lang="it-IT" sz="1000" kern="1200" dirty="0">
              <a:solidFill>
                <a:schemeClr val="tx1"/>
              </a:solidFill>
            </a:endParaRPr>
          </a:p>
        </p:txBody>
      </p:sp>
      <p:sp>
        <p:nvSpPr>
          <p:cNvPr id="44" name="Ovale 43">
            <a:extLst>
              <a:ext uri="{FF2B5EF4-FFF2-40B4-BE49-F238E27FC236}">
                <a16:creationId xmlns:a16="http://schemas.microsoft.com/office/drawing/2014/main" id="{68FDC21C-AAC8-AC2E-6279-9551C9A464BA}"/>
              </a:ext>
            </a:extLst>
          </p:cNvPr>
          <p:cNvSpPr/>
          <p:nvPr/>
        </p:nvSpPr>
        <p:spPr>
          <a:xfrm>
            <a:off x="2351547" y="2621949"/>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07.08.2012</a:t>
            </a:r>
          </a:p>
          <a:p>
            <a:pPr lvl="0" algn="ctr"/>
            <a:r>
              <a:rPr lang="it-IT" sz="1000" dirty="0">
                <a:solidFill>
                  <a:schemeClr val="tx1"/>
                </a:solidFill>
                <a:latin typeface="Times New Roman" panose="02020603050405020304" pitchFamily="18" charset="0"/>
                <a:cs typeface="Times New Roman" panose="02020603050405020304" pitchFamily="18" charset="0"/>
              </a:rPr>
              <a:t>Modalità di presentazione delle istanze di Prevenzione Incendi</a:t>
            </a:r>
            <a:endParaRPr lang="it-IT" sz="1000" dirty="0">
              <a:solidFill>
                <a:schemeClr val="tx1"/>
              </a:solidFill>
            </a:endParaRPr>
          </a:p>
        </p:txBody>
      </p:sp>
      <p:sp>
        <p:nvSpPr>
          <p:cNvPr id="45" name="Ovale 44">
            <a:extLst>
              <a:ext uri="{FF2B5EF4-FFF2-40B4-BE49-F238E27FC236}">
                <a16:creationId xmlns:a16="http://schemas.microsoft.com/office/drawing/2014/main" id="{950E3897-6F0E-81E4-8592-DC7E56F3707D}"/>
              </a:ext>
            </a:extLst>
          </p:cNvPr>
          <p:cNvSpPr/>
          <p:nvPr/>
        </p:nvSpPr>
        <p:spPr>
          <a:xfrm>
            <a:off x="3114211" y="4870773"/>
            <a:ext cx="1844131" cy="1820893"/>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panose="02020603050405020304" pitchFamily="18" charset="0"/>
                <a:cs typeface="Times" panose="02020603050405020304" pitchFamily="18" charset="0"/>
              </a:rPr>
              <a:t>L 08.11.2012, n.189 </a:t>
            </a:r>
            <a:r>
              <a:rPr lang="it-IT" sz="1000" b="1" dirty="0">
                <a:solidFill>
                  <a:schemeClr val="tx1"/>
                </a:solidFill>
                <a:latin typeface="Times New Roman" panose="02020603050405020304" pitchFamily="18" charset="0"/>
                <a:cs typeface="Times New Roman" panose="02020603050405020304" pitchFamily="18" charset="0"/>
              </a:rPr>
              <a:t>«Legge Balduzzi»</a:t>
            </a:r>
          </a:p>
          <a:p>
            <a:pPr lvl="0" algn="ctr"/>
            <a:r>
              <a:rPr lang="it-IT" sz="1000" dirty="0">
                <a:solidFill>
                  <a:schemeClr val="tx1"/>
                </a:solidFill>
                <a:latin typeface="Times New Roman" panose="02020603050405020304" pitchFamily="18" charset="0"/>
                <a:cs typeface="Times New Roman" panose="02020603050405020304" pitchFamily="18" charset="0"/>
              </a:rPr>
              <a:t>Art.6 comma 2: affronta la problematica del mancato adeguamento delle strutture sanitarie al DM 18.09.2002</a:t>
            </a:r>
            <a:endParaRPr lang="it-IT" sz="1000" dirty="0">
              <a:solidFill>
                <a:schemeClr val="tx1"/>
              </a:solidFill>
            </a:endParaRPr>
          </a:p>
        </p:txBody>
      </p:sp>
      <p:sp>
        <p:nvSpPr>
          <p:cNvPr id="46" name="Ovale 45">
            <a:extLst>
              <a:ext uri="{FF2B5EF4-FFF2-40B4-BE49-F238E27FC236}">
                <a16:creationId xmlns:a16="http://schemas.microsoft.com/office/drawing/2014/main" id="{9E5282E4-448C-4104-14DA-E9224DC1ADBC}"/>
              </a:ext>
            </a:extLst>
          </p:cNvPr>
          <p:cNvSpPr/>
          <p:nvPr/>
        </p:nvSpPr>
        <p:spPr>
          <a:xfrm>
            <a:off x="4180877" y="258174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03.08.2015</a:t>
            </a:r>
          </a:p>
          <a:p>
            <a:pPr lvl="0" algn="ctr"/>
            <a:r>
              <a:rPr lang="it-IT" sz="1000" dirty="0">
                <a:solidFill>
                  <a:schemeClr val="tx1"/>
                </a:solidFill>
                <a:latin typeface="Times New Roman" panose="02020603050405020304" pitchFamily="18" charset="0"/>
                <a:cs typeface="Times New Roman" panose="02020603050405020304" pitchFamily="18" charset="0"/>
              </a:rPr>
              <a:t>Norme Tecniche di prevenzione incendi</a:t>
            </a:r>
          </a:p>
          <a:p>
            <a:pPr lvl="0" algn="ctr"/>
            <a:r>
              <a:rPr lang="it-IT" sz="1000" dirty="0">
                <a:solidFill>
                  <a:schemeClr val="tx1"/>
                </a:solidFill>
                <a:latin typeface="Times New Roman" panose="02020603050405020304" pitchFamily="18" charset="0"/>
                <a:cs typeface="Times New Roman" panose="02020603050405020304" pitchFamily="18" charset="0"/>
              </a:rPr>
              <a:t>(Codice di Prevenzione Incendi)</a:t>
            </a:r>
            <a:endParaRPr lang="it-IT" sz="1000" dirty="0">
              <a:solidFill>
                <a:schemeClr val="tx1"/>
              </a:solidFill>
            </a:endParaRPr>
          </a:p>
        </p:txBody>
      </p:sp>
      <p:sp>
        <p:nvSpPr>
          <p:cNvPr id="47" name="Ovale 46">
            <a:extLst>
              <a:ext uri="{FF2B5EF4-FFF2-40B4-BE49-F238E27FC236}">
                <a16:creationId xmlns:a16="http://schemas.microsoft.com/office/drawing/2014/main" id="{5E46569E-BCDB-B2DA-88BD-6679EF7521D3}"/>
              </a:ext>
            </a:extLst>
          </p:cNvPr>
          <p:cNvSpPr/>
          <p:nvPr/>
        </p:nvSpPr>
        <p:spPr>
          <a:xfrm>
            <a:off x="5272847"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19.03.2015</a:t>
            </a:r>
          </a:p>
          <a:p>
            <a:pPr lvl="0" algn="ctr"/>
            <a:r>
              <a:rPr lang="it-IT" sz="1000" dirty="0">
                <a:solidFill>
                  <a:schemeClr val="tx1"/>
                </a:solidFill>
                <a:latin typeface="Times New Roman" panose="02020603050405020304" pitchFamily="18" charset="0"/>
                <a:cs typeface="Times New Roman" panose="02020603050405020304" pitchFamily="18" charset="0"/>
              </a:rPr>
              <a:t>Aggiornamento </a:t>
            </a:r>
          </a:p>
          <a:p>
            <a:pPr lvl="0" algn="ctr"/>
            <a:r>
              <a:rPr lang="it-IT" sz="1000" dirty="0">
                <a:solidFill>
                  <a:schemeClr val="tx1"/>
                </a:solidFill>
                <a:latin typeface="Times New Roman" panose="02020603050405020304" pitchFamily="18" charset="0"/>
                <a:cs typeface="Times New Roman" panose="02020603050405020304" pitchFamily="18" charset="0"/>
              </a:rPr>
              <a:t>DM 18 settembre 2002</a:t>
            </a:r>
          </a:p>
        </p:txBody>
      </p:sp>
      <p:sp>
        <p:nvSpPr>
          <p:cNvPr id="48" name="Ovale 47">
            <a:extLst>
              <a:ext uri="{FF2B5EF4-FFF2-40B4-BE49-F238E27FC236}">
                <a16:creationId xmlns:a16="http://schemas.microsoft.com/office/drawing/2014/main" id="{B407DF18-08CA-96F3-1B18-EA9018CB7FA1}"/>
              </a:ext>
            </a:extLst>
          </p:cNvPr>
          <p:cNvSpPr/>
          <p:nvPr/>
        </p:nvSpPr>
        <p:spPr>
          <a:xfrm>
            <a:off x="6145586" y="264418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29.03.2021</a:t>
            </a:r>
          </a:p>
          <a:p>
            <a:pPr lvl="0" algn="ctr"/>
            <a:r>
              <a:rPr lang="it-IT" sz="1000" dirty="0">
                <a:solidFill>
                  <a:schemeClr val="tx1"/>
                </a:solidFill>
                <a:latin typeface="Times New Roman" panose="02020603050405020304" pitchFamily="18" charset="0"/>
                <a:cs typeface="Times New Roman" panose="02020603050405020304" pitchFamily="18" charset="0"/>
              </a:rPr>
              <a:t>Integrazione della "SEZIONE V" del Codice di Prevenzione Incendi con RTV 11 – "Strutture Sanitarie"</a:t>
            </a:r>
          </a:p>
        </p:txBody>
      </p:sp>
      <p:sp>
        <p:nvSpPr>
          <p:cNvPr id="49" name="Ovale 48">
            <a:extLst>
              <a:ext uri="{FF2B5EF4-FFF2-40B4-BE49-F238E27FC236}">
                <a16:creationId xmlns:a16="http://schemas.microsoft.com/office/drawing/2014/main" id="{94B98048-89F3-7168-4ABF-E5DBB1E970B5}"/>
              </a:ext>
            </a:extLst>
          </p:cNvPr>
          <p:cNvSpPr/>
          <p:nvPr/>
        </p:nvSpPr>
        <p:spPr>
          <a:xfrm>
            <a:off x="7006352"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DL n.198 2022 </a:t>
            </a:r>
            <a:endParaRPr lang="it-IT" sz="1000" b="1" dirty="0">
              <a:solidFill>
                <a:schemeClr val="tx1"/>
              </a:solidFill>
            </a:endParaRPr>
          </a:p>
          <a:p>
            <a:pPr lvl="0" algn="ctr"/>
            <a:r>
              <a:rPr lang="it-IT" sz="1000" dirty="0">
                <a:solidFill>
                  <a:schemeClr val="tx1"/>
                </a:solidFill>
                <a:latin typeface="Times New Roman" panose="02020603050405020304" pitchFamily="18" charset="0"/>
                <a:cs typeface="Times New Roman" panose="02020603050405020304" pitchFamily="18" charset="0"/>
              </a:rPr>
              <a:t>Decreto Milleproroghe</a:t>
            </a:r>
          </a:p>
          <a:p>
            <a:pPr lvl="0" algn="ctr"/>
            <a:r>
              <a:rPr lang="it-IT" sz="1000" dirty="0">
                <a:solidFill>
                  <a:schemeClr val="tx1"/>
                </a:solidFill>
                <a:latin typeface="Times New Roman" panose="02020603050405020304" pitchFamily="18" charset="0"/>
                <a:cs typeface="Times New Roman" panose="02020603050405020304" pitchFamily="18" charset="0"/>
              </a:rPr>
              <a:t> proroga di tre anni una serie di termini per l’adeguamento antincendio delle strutture sanitarie</a:t>
            </a:r>
          </a:p>
        </p:txBody>
      </p:sp>
      <p:cxnSp>
        <p:nvCxnSpPr>
          <p:cNvPr id="55" name="Connettore diritto 54">
            <a:extLst>
              <a:ext uri="{FF2B5EF4-FFF2-40B4-BE49-F238E27FC236}">
                <a16:creationId xmlns:a16="http://schemas.microsoft.com/office/drawing/2014/main" id="{95700911-1717-11FC-E915-F0FBAA264720}"/>
              </a:ext>
            </a:extLst>
          </p:cNvPr>
          <p:cNvCxnSpPr/>
          <p:nvPr/>
        </p:nvCxnSpPr>
        <p:spPr>
          <a:xfrm>
            <a:off x="1038020" y="452622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Connettore diritto 55">
            <a:extLst>
              <a:ext uri="{FF2B5EF4-FFF2-40B4-BE49-F238E27FC236}">
                <a16:creationId xmlns:a16="http://schemas.microsoft.com/office/drawing/2014/main" id="{5D359F8D-347B-6678-BCAB-7F9D9C69CE15}"/>
              </a:ext>
            </a:extLst>
          </p:cNvPr>
          <p:cNvCxnSpPr/>
          <p:nvPr/>
        </p:nvCxnSpPr>
        <p:spPr>
          <a:xfrm>
            <a:off x="1437308" y="417093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Connettore diritto 56">
            <a:extLst>
              <a:ext uri="{FF2B5EF4-FFF2-40B4-BE49-F238E27FC236}">
                <a16:creationId xmlns:a16="http://schemas.microsoft.com/office/drawing/2014/main" id="{6D6775B0-0B14-4F29-3492-78DABA14BEEB}"/>
              </a:ext>
            </a:extLst>
          </p:cNvPr>
          <p:cNvCxnSpPr/>
          <p:nvPr/>
        </p:nvCxnSpPr>
        <p:spPr>
          <a:xfrm>
            <a:off x="3143343"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nettore diritto 57">
            <a:extLst>
              <a:ext uri="{FF2B5EF4-FFF2-40B4-BE49-F238E27FC236}">
                <a16:creationId xmlns:a16="http://schemas.microsoft.com/office/drawing/2014/main" id="{5FBC9FCA-667D-44CD-5DFB-8C57475B7790}"/>
              </a:ext>
            </a:extLst>
          </p:cNvPr>
          <p:cNvCxnSpPr/>
          <p:nvPr/>
        </p:nvCxnSpPr>
        <p:spPr>
          <a:xfrm>
            <a:off x="4036276" y="4506328"/>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ttore diritto 58">
            <a:extLst>
              <a:ext uri="{FF2B5EF4-FFF2-40B4-BE49-F238E27FC236}">
                <a16:creationId xmlns:a16="http://schemas.microsoft.com/office/drawing/2014/main" id="{068A048E-D6CA-8E70-FB88-497667C8193B}"/>
              </a:ext>
            </a:extLst>
          </p:cNvPr>
          <p:cNvCxnSpPr/>
          <p:nvPr/>
        </p:nvCxnSpPr>
        <p:spPr>
          <a:xfrm>
            <a:off x="4983631" y="4141883"/>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Connettore diritto 59">
            <a:extLst>
              <a:ext uri="{FF2B5EF4-FFF2-40B4-BE49-F238E27FC236}">
                <a16:creationId xmlns:a16="http://schemas.microsoft.com/office/drawing/2014/main" id="{9D2FA032-F5D9-774F-4A95-25A276D7247A}"/>
              </a:ext>
            </a:extLst>
          </p:cNvPr>
          <p:cNvCxnSpPr/>
          <p:nvPr/>
        </p:nvCxnSpPr>
        <p:spPr>
          <a:xfrm>
            <a:off x="6064643" y="450261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Connettore diritto 60">
            <a:extLst>
              <a:ext uri="{FF2B5EF4-FFF2-40B4-BE49-F238E27FC236}">
                <a16:creationId xmlns:a16="http://schemas.microsoft.com/office/drawing/2014/main" id="{1B95DC22-E96A-9921-AAE3-23240F0B9DEB}"/>
              </a:ext>
            </a:extLst>
          </p:cNvPr>
          <p:cNvCxnSpPr/>
          <p:nvPr/>
        </p:nvCxnSpPr>
        <p:spPr>
          <a:xfrm>
            <a:off x="6948225"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ttore diritto 61">
            <a:extLst>
              <a:ext uri="{FF2B5EF4-FFF2-40B4-BE49-F238E27FC236}">
                <a16:creationId xmlns:a16="http://schemas.microsoft.com/office/drawing/2014/main" id="{8AC5DD9A-5A6C-F208-1FA8-251B946AAF9A}"/>
              </a:ext>
            </a:extLst>
          </p:cNvPr>
          <p:cNvCxnSpPr/>
          <p:nvPr/>
        </p:nvCxnSpPr>
        <p:spPr>
          <a:xfrm>
            <a:off x="7798148" y="4328825"/>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itolo 1">
            <a:extLst>
              <a:ext uri="{FF2B5EF4-FFF2-40B4-BE49-F238E27FC236}">
                <a16:creationId xmlns:a16="http://schemas.microsoft.com/office/drawing/2014/main" id="{BB6F2D1F-C9C4-BFF1-C503-16E6E636CAE4}"/>
              </a:ext>
            </a:extLst>
          </p:cNvPr>
          <p:cNvSpPr>
            <a:spLocks noGrp="1"/>
          </p:cNvSpPr>
          <p:nvPr>
            <p:ph type="title"/>
          </p:nvPr>
        </p:nvSpPr>
        <p:spPr>
          <a:xfrm>
            <a:off x="628650" y="730180"/>
            <a:ext cx="7886700" cy="988637"/>
          </a:xfrm>
          <a:solidFill>
            <a:srgbClr val="A20E0E"/>
          </a:solidFill>
        </p:spPr>
        <p:txBody>
          <a:bodyPr anchor="ctr" anchorCtr="1">
            <a:noAutofit/>
          </a:bodyPr>
          <a:lstStyle/>
          <a:p>
            <a:pPr algn="ctr"/>
            <a:br>
              <a:rPr lang="it-IT" sz="2800" dirty="0">
                <a:solidFill>
                  <a:schemeClr val="bg1"/>
                </a:solidFill>
                <a:latin typeface="Times New Roman" panose="02020603050405020304" pitchFamily="18" charset="0"/>
                <a:cs typeface="Times New Roman" panose="02020603050405020304" pitchFamily="18" charset="0"/>
              </a:rPr>
            </a:br>
            <a:r>
              <a:rPr lang="it-IT" sz="2800" dirty="0">
                <a:solidFill>
                  <a:schemeClr val="bg1"/>
                </a:solidFill>
                <a:latin typeface="Times New Roman" panose="02020603050405020304" pitchFamily="18" charset="0"/>
                <a:cs typeface="Times New Roman" panose="02020603050405020304" pitchFamily="18" charset="0"/>
              </a:rPr>
              <a:t>3. Decreto Milleproroghe</a:t>
            </a:r>
            <a:br>
              <a:rPr lang="it-IT" sz="1600" dirty="0">
                <a:solidFill>
                  <a:schemeClr val="bg1"/>
                </a:solidFill>
                <a:latin typeface="Times New Roman" panose="02020603050405020304" pitchFamily="18" charset="0"/>
                <a:cs typeface="Times New Roman" panose="02020603050405020304" pitchFamily="18" charset="0"/>
              </a:rPr>
            </a:br>
            <a:br>
              <a:rPr lang="it-IT" sz="1800" dirty="0">
                <a:solidFill>
                  <a:schemeClr val="bg1"/>
                </a:solidFill>
                <a:latin typeface="Times New Roman" panose="02020603050405020304" pitchFamily="18" charset="0"/>
                <a:cs typeface="Times New Roman" panose="02020603050405020304" pitchFamily="18" charset="0"/>
              </a:rPr>
            </a:br>
            <a:endParaRPr lang="it-IT" sz="1800" dirty="0">
              <a:solidFill>
                <a:schemeClr val="bg1"/>
              </a:solidFill>
              <a:latin typeface="Times New Roman" panose="02020603050405020304" pitchFamily="18" charset="0"/>
              <a:cs typeface="Times New Roman" panose="02020603050405020304" pitchFamily="18" charset="0"/>
            </a:endParaRPr>
          </a:p>
        </p:txBody>
      </p:sp>
      <p:pic>
        <p:nvPicPr>
          <p:cNvPr id="13" name="Picture 36" descr="File:MinisteroInterno.svg">
            <a:extLst>
              <a:ext uri="{FF2B5EF4-FFF2-40B4-BE49-F238E27FC236}">
                <a16:creationId xmlns:a16="http://schemas.microsoft.com/office/drawing/2014/main" id="{4CDF9875-EF9B-51C5-B1AD-359CD1BAB1D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3412" y="269260"/>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ile:Logo del Corpo Nazionale dei Vigili del Fuoco.svg - Wikipedia">
            <a:extLst>
              <a:ext uri="{FF2B5EF4-FFF2-40B4-BE49-F238E27FC236}">
                <a16:creationId xmlns:a16="http://schemas.microsoft.com/office/drawing/2014/main" id="{151BA422-B9DE-D298-039D-DADABDCDC35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1362" y="230232"/>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a:extLst>
              <a:ext uri="{FF2B5EF4-FFF2-40B4-BE49-F238E27FC236}">
                <a16:creationId xmlns:a16="http://schemas.microsoft.com/office/drawing/2014/main" id="{22475A73-CAF3-3543-BC04-C565BFC03EC2}"/>
              </a:ext>
            </a:extLst>
          </p:cNvPr>
          <p:cNvSpPr txBox="1"/>
          <p:nvPr/>
        </p:nvSpPr>
        <p:spPr>
          <a:xfrm>
            <a:off x="2409824" y="355574"/>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8" name="Ovale 17">
            <a:extLst>
              <a:ext uri="{FF2B5EF4-FFF2-40B4-BE49-F238E27FC236}">
                <a16:creationId xmlns:a16="http://schemas.microsoft.com/office/drawing/2014/main" id="{087B93AA-6378-D782-AADC-C60AC4053E2C}"/>
              </a:ext>
            </a:extLst>
          </p:cNvPr>
          <p:cNvSpPr/>
          <p:nvPr/>
        </p:nvSpPr>
        <p:spPr>
          <a:xfrm>
            <a:off x="6995977" y="4859708"/>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3" name="PB">
            <a:extLst>
              <a:ext uri="{FF2B5EF4-FFF2-40B4-BE49-F238E27FC236}">
                <a16:creationId xmlns:a16="http://schemas.microsoft.com/office/drawing/2014/main" id="{17859A94-FBF6-B475-9095-D291C69F7384}"/>
              </a:ext>
            </a:extLst>
          </p:cNvPr>
          <p:cNvSpPr/>
          <p:nvPr/>
        </p:nvSpPr>
        <p:spPr>
          <a:xfrm>
            <a:off x="0" y="6705600"/>
            <a:ext cx="412954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11723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2" name="Rettangolo con angoli arrotondati 11">
            <a:extLst>
              <a:ext uri="{FF2B5EF4-FFF2-40B4-BE49-F238E27FC236}">
                <a16:creationId xmlns:a16="http://schemas.microsoft.com/office/drawing/2014/main" id="{6DC1A0A5-1C6E-4D56-9B60-DD75EDA86B93}"/>
              </a:ext>
            </a:extLst>
          </p:cNvPr>
          <p:cNvSpPr/>
          <p:nvPr/>
        </p:nvSpPr>
        <p:spPr>
          <a:xfrm>
            <a:off x="628650" y="1232369"/>
            <a:ext cx="8001000" cy="4905584"/>
          </a:xfrm>
          <a:prstGeom prst="roundRect">
            <a:avLst/>
          </a:prstGeom>
          <a:solidFill>
            <a:schemeClr val="bg1">
              <a:lumMod val="5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chorCtr="1"/>
          <a:lstStyle/>
          <a:p>
            <a:pPr algn="just">
              <a:lnSpc>
                <a:spcPct val="150000"/>
              </a:lnSpc>
            </a:pPr>
            <a:endParaRPr lang="it-IT" dirty="0">
              <a:solidFill>
                <a:schemeClr val="tx1"/>
              </a:solidFill>
              <a:latin typeface="Times New Roman" panose="02020603050405020304" pitchFamily="18" charset="0"/>
              <a:cs typeface="Times New Roman" panose="02020603050405020304" pitchFamily="18" charset="0"/>
            </a:endParaRPr>
          </a:p>
          <a:p>
            <a:pPr algn="just">
              <a:lnSpc>
                <a:spcPct val="150000"/>
              </a:lnSpc>
            </a:pPr>
            <a:r>
              <a:rPr lang="it-IT" dirty="0">
                <a:solidFill>
                  <a:schemeClr val="tx1"/>
                </a:solidFill>
                <a:latin typeface="Times New Roman" panose="02020603050405020304" pitchFamily="18" charset="0"/>
                <a:cs typeface="Times New Roman" panose="02020603050405020304" pitchFamily="18" charset="0"/>
              </a:rPr>
              <a:t>Il comma 9-bis dell’articolo 2, introdotto dal Senato, del </a:t>
            </a:r>
            <a:r>
              <a:rPr lang="it-IT" b="1" dirty="0">
                <a:solidFill>
                  <a:schemeClr val="tx1"/>
                </a:solidFill>
                <a:latin typeface="Times New Roman" panose="02020603050405020304" pitchFamily="18" charset="0"/>
                <a:cs typeface="Times New Roman" panose="02020603050405020304" pitchFamily="18" charset="0"/>
              </a:rPr>
              <a:t>Decreto Milleproroghe 2023</a:t>
            </a:r>
            <a:r>
              <a:rPr lang="it-IT" dirty="0">
                <a:solidFill>
                  <a:schemeClr val="tx1"/>
                </a:solidFill>
                <a:latin typeface="Times New Roman" panose="02020603050405020304" pitchFamily="18" charset="0"/>
                <a:cs typeface="Times New Roman" panose="02020603050405020304" pitchFamily="18" charset="0"/>
              </a:rPr>
              <a:t> (qui il testo coordinato del DL 29 dicembre 2022, n. 198) in vigore dal 28 febbraio 2023, (convertito con LEGGE di conversione 24 febbraio 2023, n. 14 ) </a:t>
            </a:r>
            <a:r>
              <a:rPr lang="it-IT" b="1" dirty="0">
                <a:solidFill>
                  <a:srgbClr val="A20E0E"/>
                </a:solidFill>
                <a:latin typeface="Times New Roman" panose="02020603050405020304" pitchFamily="18" charset="0"/>
                <a:cs typeface="Times New Roman" panose="02020603050405020304" pitchFamily="18" charset="0"/>
              </a:rPr>
              <a:t>PROROGA DI TRE ANNI</a:t>
            </a:r>
            <a:r>
              <a:rPr lang="it-IT" b="1" dirty="0">
                <a:solidFill>
                  <a:schemeClr val="tx1"/>
                </a:solidFill>
                <a:latin typeface="Times New Roman" panose="02020603050405020304" pitchFamily="18" charset="0"/>
                <a:cs typeface="Times New Roman" panose="02020603050405020304" pitchFamily="18" charset="0"/>
              </a:rPr>
              <a:t> </a:t>
            </a:r>
            <a:r>
              <a:rPr lang="it-IT" b="1" dirty="0">
                <a:solidFill>
                  <a:srgbClr val="A20E0E"/>
                </a:solidFill>
                <a:latin typeface="Times New Roman" panose="02020603050405020304" pitchFamily="18" charset="0"/>
                <a:cs typeface="Times New Roman" panose="02020603050405020304" pitchFamily="18" charset="0"/>
              </a:rPr>
              <a:t>una serie di termini per l’adeguamento antincendio delle strutture sanitarie</a:t>
            </a:r>
            <a:r>
              <a:rPr lang="it-IT" dirty="0">
                <a:solidFill>
                  <a:schemeClr val="tx1"/>
                </a:solidFill>
                <a:latin typeface="Times New Roman" panose="02020603050405020304" pitchFamily="18" charset="0"/>
                <a:cs typeface="Times New Roman" panose="02020603050405020304" pitchFamily="18" charset="0"/>
              </a:rPr>
              <a:t>.</a:t>
            </a:r>
          </a:p>
          <a:p>
            <a:pPr algn="just">
              <a:lnSpc>
                <a:spcPct val="150000"/>
              </a:lnSpc>
            </a:pPr>
            <a:endParaRPr lang="it-IT" dirty="0">
              <a:solidFill>
                <a:schemeClr val="tx1"/>
              </a:solidFill>
              <a:latin typeface="Times New Roman" panose="02020603050405020304" pitchFamily="18" charset="0"/>
              <a:cs typeface="Times New Roman" panose="02020603050405020304" pitchFamily="18" charset="0"/>
            </a:endParaRPr>
          </a:p>
          <a:p>
            <a:pPr algn="just">
              <a:lnSpc>
                <a:spcPct val="150000"/>
              </a:lnSpc>
            </a:pPr>
            <a:r>
              <a:rPr lang="it-IT" b="1" dirty="0">
                <a:solidFill>
                  <a:srgbClr val="A20E0E"/>
                </a:solidFill>
                <a:latin typeface="Times New Roman" panose="02020603050405020304" pitchFamily="18" charset="0"/>
                <a:cs typeface="Times New Roman" panose="02020603050405020304" pitchFamily="18" charset="0"/>
              </a:rPr>
              <a:t>Tali termini erano previsti dal D.M. 19 marzo 2015 per gli adempimenti a carico delle strutture sanitarie</a:t>
            </a:r>
            <a:r>
              <a:rPr lang="it-IT" dirty="0">
                <a:solidFill>
                  <a:schemeClr val="tx1"/>
                </a:solidFill>
                <a:latin typeface="Times New Roman" panose="02020603050405020304" pitchFamily="18" charset="0"/>
                <a:cs typeface="Times New Roman" panose="02020603050405020304" pitchFamily="18" charset="0"/>
              </a:rPr>
              <a:t> che hanno aderito al piano di adeguamento antincendio e che per cause di forza maggiore, dovute all’emergenza epidemiologica da Covid19, sono state impossibilitate a completare i lavori programmati entro le scadenze previste.</a:t>
            </a:r>
          </a:p>
          <a:p>
            <a:pPr algn="ctr">
              <a:lnSpc>
                <a:spcPct val="150000"/>
              </a:lnSpc>
            </a:pPr>
            <a:endParaRPr lang="it-IT" dirty="0">
              <a:solidFill>
                <a:schemeClr val="tx1"/>
              </a:solidFill>
              <a:latin typeface="Times New Roman" panose="02020603050405020304" pitchFamily="18" charset="0"/>
              <a:cs typeface="Times New Roman" panose="02020603050405020304" pitchFamily="18" charset="0"/>
            </a:endParaRPr>
          </a:p>
        </p:txBody>
      </p:sp>
      <p:sp>
        <p:nvSpPr>
          <p:cNvPr id="3" name="Rettangolo 2">
            <a:extLst>
              <a:ext uri="{FF2B5EF4-FFF2-40B4-BE49-F238E27FC236}">
                <a16:creationId xmlns:a16="http://schemas.microsoft.com/office/drawing/2014/main" id="{80CE646A-AB9D-9D15-52AC-B06BC0C3924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Decreto Milleproroghe</a:t>
            </a:r>
            <a:endParaRPr lang="it-IT" dirty="0">
              <a:solidFill>
                <a:schemeClr val="bg1"/>
              </a:solidFill>
              <a:latin typeface="Times New Roman" panose="02020603050405020304" pitchFamily="18" charset="0"/>
              <a:cs typeface="Times New Roman" panose="02020603050405020304" pitchFamily="18" charset="0"/>
            </a:endParaRPr>
          </a:p>
        </p:txBody>
      </p:sp>
      <p:sp>
        <p:nvSpPr>
          <p:cNvPr id="4" name="PB">
            <a:extLst>
              <a:ext uri="{FF2B5EF4-FFF2-40B4-BE49-F238E27FC236}">
                <a16:creationId xmlns:a16="http://schemas.microsoft.com/office/drawing/2014/main" id="{5D2ACB03-3C36-493B-524E-BB7E7235FD1B}"/>
              </a:ext>
            </a:extLst>
          </p:cNvPr>
          <p:cNvSpPr/>
          <p:nvPr/>
        </p:nvSpPr>
        <p:spPr>
          <a:xfrm>
            <a:off x="0" y="6705600"/>
            <a:ext cx="418854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06492686"/>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bject 3"/>
          <p:cNvSpPr txBox="1">
            <a:spLocks noGrp="1"/>
          </p:cNvSpPr>
          <p:nvPr>
            <p:ph type="title"/>
          </p:nvPr>
        </p:nvSpPr>
        <p:spPr>
          <a:xfrm>
            <a:off x="628650" y="1148650"/>
            <a:ext cx="7927372" cy="258917"/>
          </a:xfrm>
          <a:prstGeom prst="rect">
            <a:avLst/>
          </a:prstGeom>
        </p:spPr>
        <p:txBody>
          <a:bodyPr vert="horz" wrap="square" lIns="0" tIns="9525" rIns="0" bIns="0" rtlCol="0" anchor="ctr">
            <a:spAutoFit/>
          </a:bodyPr>
          <a:lstStyle/>
          <a:p>
            <a:pPr algn="just"/>
            <a:r>
              <a:rPr lang="it-IT" sz="1800" b="1" dirty="0">
                <a:latin typeface="Times New Roman" panose="02020603050405020304" pitchFamily="18" charset="0"/>
                <a:cs typeface="Times New Roman" panose="02020603050405020304" pitchFamily="18" charset="0"/>
              </a:rPr>
              <a:t>Adeguamento antincendio delle strutture sanitarie: proroghe</a:t>
            </a:r>
          </a:p>
        </p:txBody>
      </p:sp>
      <p:sp>
        <p:nvSpPr>
          <p:cNvPr id="5" name="object 5"/>
          <p:cNvSpPr txBox="1"/>
          <p:nvPr/>
        </p:nvSpPr>
        <p:spPr>
          <a:xfrm>
            <a:off x="628650" y="1486051"/>
            <a:ext cx="7886700" cy="4805642"/>
          </a:xfrm>
          <a:prstGeom prst="rect">
            <a:avLst/>
          </a:prstGeom>
        </p:spPr>
        <p:txBody>
          <a:bodyPr vert="horz" wrap="square" lIns="0" tIns="10001" rIns="0" bIns="0" rtlCol="0">
            <a:spAutoFit/>
          </a:bodyPr>
          <a:lstStyle/>
          <a:p>
            <a:pPr marL="9525" marR="3810" algn="just">
              <a:lnSpc>
                <a:spcPct val="150000"/>
              </a:lnSpc>
              <a:spcBef>
                <a:spcPts val="79"/>
              </a:spcBef>
            </a:pPr>
            <a:r>
              <a:rPr lang="it-IT" sz="1600" spc="-4" dirty="0">
                <a:solidFill>
                  <a:srgbClr val="323232"/>
                </a:solidFill>
                <a:latin typeface="Times New Roman" panose="02020603050405020304" pitchFamily="18" charset="0"/>
                <a:cs typeface="Times New Roman" panose="02020603050405020304" pitchFamily="18" charset="0"/>
              </a:rPr>
              <a:t>A proposito di adeguamento antincendio, ricordiamo che</a:t>
            </a:r>
          </a:p>
          <a:p>
            <a:pPr marL="9525" marR="3810" algn="just">
              <a:lnSpc>
                <a:spcPct val="150000"/>
              </a:lnSpc>
              <a:spcBef>
                <a:spcPts val="79"/>
              </a:spcBef>
            </a:pPr>
            <a:r>
              <a:rPr lang="it-IT" sz="1600" spc="-4" dirty="0">
                <a:solidFill>
                  <a:srgbClr val="323232"/>
                </a:solidFill>
                <a:latin typeface="Times New Roman" panose="02020603050405020304" pitchFamily="18" charset="0"/>
                <a:cs typeface="Times New Roman" panose="02020603050405020304" pitchFamily="18" charset="0"/>
              </a:rPr>
              <a:t>Il </a:t>
            </a:r>
            <a:r>
              <a:rPr lang="it-IT" sz="1600" b="1" spc="-4" dirty="0">
                <a:solidFill>
                  <a:srgbClr val="323232"/>
                </a:solidFill>
                <a:latin typeface="Times New Roman" panose="02020603050405020304" pitchFamily="18" charset="0"/>
                <a:cs typeface="Times New Roman" panose="02020603050405020304" pitchFamily="18" charset="0"/>
              </a:rPr>
              <a:t>D.M. 20 febbraio 2020 </a:t>
            </a:r>
            <a:r>
              <a:rPr lang="it-IT" sz="1600" spc="-4" dirty="0">
                <a:solidFill>
                  <a:srgbClr val="323232"/>
                </a:solidFill>
                <a:latin typeface="Times New Roman" panose="02020603050405020304" pitchFamily="18" charset="0"/>
                <a:cs typeface="Times New Roman" panose="02020603050405020304" pitchFamily="18" charset="0"/>
              </a:rPr>
              <a:t>, «Proroga delle scadenze in materia di prevenzione incendi per le strutture sanitarie, previste dal decreto del Ministro dell’interno del 19 marzo 2015» ha spostato i termini di adeguamento per le strutture sanitarie (comprese le strutture che erogano prestazioni di assistenza specialistica in regime ambulatoriale) che siano state impossibilitate a completare i lavori programmati entro le scadenze previste oltre la prima. Per il </a:t>
            </a:r>
            <a:r>
              <a:rPr lang="it-IT" sz="1600" b="1" spc="-4" dirty="0">
                <a:solidFill>
                  <a:srgbClr val="323232"/>
                </a:solidFill>
                <a:latin typeface="Times New Roman" panose="02020603050405020304" pitchFamily="18" charset="0"/>
                <a:cs typeface="Times New Roman" panose="02020603050405020304" pitchFamily="18" charset="0"/>
              </a:rPr>
              <a:t>D.M. 20 febbraio 2020 </a:t>
            </a:r>
            <a:r>
              <a:rPr lang="it-IT" sz="1600" spc="-4" dirty="0">
                <a:solidFill>
                  <a:srgbClr val="323232"/>
                </a:solidFill>
                <a:latin typeface="Times New Roman" panose="02020603050405020304" pitchFamily="18" charset="0"/>
                <a:cs typeface="Times New Roman" panose="02020603050405020304" pitchFamily="18" charset="0"/>
              </a:rPr>
              <a:t>si intendono prorogati di </a:t>
            </a:r>
            <a:r>
              <a:rPr lang="it-IT" sz="1600" b="1" spc="-4" dirty="0">
                <a:solidFill>
                  <a:srgbClr val="323232"/>
                </a:solidFill>
                <a:latin typeface="Times New Roman" panose="02020603050405020304" pitchFamily="18" charset="0"/>
                <a:cs typeface="Times New Roman" panose="02020603050405020304" pitchFamily="18" charset="0"/>
              </a:rPr>
              <a:t>un anno </a:t>
            </a:r>
            <a:r>
              <a:rPr lang="it-IT" sz="1600" spc="-4" dirty="0">
                <a:solidFill>
                  <a:srgbClr val="323232"/>
                </a:solidFill>
                <a:latin typeface="Times New Roman" panose="02020603050405020304" pitchFamily="18" charset="0"/>
                <a:cs typeface="Times New Roman" panose="02020603050405020304" pitchFamily="18" charset="0"/>
              </a:rPr>
              <a:t>la seconda e terza delle quattro scadenze che dunque sono fissate rispettivamente al 24 aprile 2020 e 24 aprile 2023.</a:t>
            </a:r>
          </a:p>
          <a:p>
            <a:pPr marL="9525" marR="3810" algn="just">
              <a:lnSpc>
                <a:spcPct val="150000"/>
              </a:lnSpc>
              <a:spcBef>
                <a:spcPts val="79"/>
              </a:spcBef>
            </a:pPr>
            <a:endParaRPr lang="it-IT" sz="1600" spc="-4" dirty="0">
              <a:solidFill>
                <a:srgbClr val="323232"/>
              </a:solidFill>
              <a:latin typeface="Times New Roman" panose="02020603050405020304" pitchFamily="18" charset="0"/>
              <a:cs typeface="Times New Roman" panose="02020603050405020304" pitchFamily="18" charset="0"/>
            </a:endParaRPr>
          </a:p>
          <a:p>
            <a:pPr marL="9525" marR="3810" algn="just">
              <a:lnSpc>
                <a:spcPct val="150000"/>
              </a:lnSpc>
              <a:spcBef>
                <a:spcPts val="79"/>
              </a:spcBef>
            </a:pPr>
            <a:r>
              <a:rPr lang="it-IT" sz="1600" spc="-4" dirty="0">
                <a:solidFill>
                  <a:srgbClr val="323232"/>
                </a:solidFill>
                <a:latin typeface="Times New Roman" panose="02020603050405020304" pitchFamily="18" charset="0"/>
                <a:cs typeface="Times New Roman" panose="02020603050405020304" pitchFamily="18" charset="0"/>
              </a:rPr>
              <a:t>Il </a:t>
            </a:r>
            <a:r>
              <a:rPr lang="it-IT" sz="1600" b="1" spc="-4" dirty="0">
                <a:solidFill>
                  <a:srgbClr val="323232"/>
                </a:solidFill>
                <a:latin typeface="Times New Roman" panose="02020603050405020304" pitchFamily="18" charset="0"/>
                <a:cs typeface="Times New Roman" panose="02020603050405020304" pitchFamily="18" charset="0"/>
              </a:rPr>
              <a:t>Decreto Milleproroghe 2023</a:t>
            </a:r>
            <a:r>
              <a:rPr lang="it-IT" sz="1600" spc="-4" dirty="0">
                <a:solidFill>
                  <a:srgbClr val="323232"/>
                </a:solidFill>
                <a:latin typeface="Times New Roman" panose="02020603050405020304" pitchFamily="18" charset="0"/>
                <a:cs typeface="Times New Roman" panose="02020603050405020304" pitchFamily="18" charset="0"/>
              </a:rPr>
              <a:t> (</a:t>
            </a:r>
            <a:r>
              <a:rPr lang="it-IT" sz="1600" b="1" spc="-4" dirty="0">
                <a:solidFill>
                  <a:srgbClr val="323232"/>
                </a:solidFill>
                <a:latin typeface="Times New Roman" panose="02020603050405020304" pitchFamily="18" charset="0"/>
                <a:cs typeface="Times New Roman" panose="02020603050405020304" pitchFamily="18" charset="0"/>
              </a:rPr>
              <a:t>DL 29 dicembre 2022, n. 198</a:t>
            </a:r>
            <a:r>
              <a:rPr lang="it-IT" sz="1600" spc="-4" dirty="0">
                <a:solidFill>
                  <a:srgbClr val="323232"/>
                </a:solidFill>
                <a:latin typeface="Times New Roman" panose="02020603050405020304" pitchFamily="18" charset="0"/>
                <a:cs typeface="Times New Roman" panose="02020603050405020304" pitchFamily="18" charset="0"/>
              </a:rPr>
              <a:t>) in vigore dal 28 febbraio 2023, (convertito con LEGGE di conversione 24 febbraio 2023, n. 14 ) ha previsto un altro rinvio e  proroga, questa volta per </a:t>
            </a:r>
            <a:r>
              <a:rPr lang="it-IT" sz="1600" b="1" spc="-4" dirty="0">
                <a:solidFill>
                  <a:srgbClr val="323232"/>
                </a:solidFill>
                <a:latin typeface="Times New Roman" panose="02020603050405020304" pitchFamily="18" charset="0"/>
                <a:cs typeface="Times New Roman" panose="02020603050405020304" pitchFamily="18" charset="0"/>
              </a:rPr>
              <a:t>tre anni </a:t>
            </a:r>
            <a:r>
              <a:rPr lang="it-IT" sz="1600" spc="-4" dirty="0">
                <a:solidFill>
                  <a:srgbClr val="323232"/>
                </a:solidFill>
                <a:latin typeface="Times New Roman" panose="02020603050405020304" pitchFamily="18" charset="0"/>
                <a:cs typeface="Times New Roman" panose="02020603050405020304" pitchFamily="18" charset="0"/>
              </a:rPr>
              <a:t>le ultime tre scadenze del piano di adeguamento in 4 step, le strutture devono essere, però, in regola con la prima scadenze del 24 aprile 2016.</a:t>
            </a:r>
          </a:p>
        </p:txBody>
      </p:sp>
      <p:sp>
        <p:nvSpPr>
          <p:cNvPr id="6" name="Rettangolo 5">
            <a:extLst>
              <a:ext uri="{FF2B5EF4-FFF2-40B4-BE49-F238E27FC236}">
                <a16:creationId xmlns:a16="http://schemas.microsoft.com/office/drawing/2014/main" id="{B066E63C-C369-41E0-978D-4DD043AC0757}"/>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a:solidFill>
                  <a:schemeClr val="bg1"/>
                </a:solidFill>
                <a:latin typeface="Times New Roman" panose="02020603050405020304" pitchFamily="18" charset="0"/>
                <a:cs typeface="Times New Roman" panose="02020603050405020304" pitchFamily="18" charset="0"/>
              </a:rPr>
              <a:t>Decreto Milleproroghe</a:t>
            </a:r>
            <a:endParaRPr lang="it-IT" dirty="0">
              <a:solidFill>
                <a:schemeClr val="bg1"/>
              </a:solidFill>
              <a:latin typeface="Times New Roman" panose="02020603050405020304" pitchFamily="18" charset="0"/>
              <a:cs typeface="Times New Roman" panose="02020603050405020304" pitchFamily="18" charset="0"/>
            </a:endParaRPr>
          </a:p>
        </p:txBody>
      </p:sp>
      <p:pic>
        <p:nvPicPr>
          <p:cNvPr id="9" name="Picture 36" descr="File:MinisteroInterno.svg">
            <a:extLst>
              <a:ext uri="{FF2B5EF4-FFF2-40B4-BE49-F238E27FC236}">
                <a16:creationId xmlns:a16="http://schemas.microsoft.com/office/drawing/2014/main" id="{2D3D969B-2840-487D-9DE8-4A2EDE1626A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File:Logo del Corpo Nazionale dei Vigili del Fuoco.svg - Wikipedia">
            <a:extLst>
              <a:ext uri="{FF2B5EF4-FFF2-40B4-BE49-F238E27FC236}">
                <a16:creationId xmlns:a16="http://schemas.microsoft.com/office/drawing/2014/main" id="{CB7130BD-FDF6-4E77-8EFB-323238B892C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1A84EE1F-CA5E-4EBE-A353-873631947B1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4" name="PB">
            <a:extLst>
              <a:ext uri="{FF2B5EF4-FFF2-40B4-BE49-F238E27FC236}">
                <a16:creationId xmlns:a16="http://schemas.microsoft.com/office/drawing/2014/main" id="{F5FB13A7-9B35-9137-C004-0EF4034442D0}"/>
              </a:ext>
            </a:extLst>
          </p:cNvPr>
          <p:cNvSpPr/>
          <p:nvPr/>
        </p:nvSpPr>
        <p:spPr>
          <a:xfrm>
            <a:off x="0" y="6705600"/>
            <a:ext cx="424753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258369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E78C19-FC72-60AA-0DA3-872E83C09E8A}"/>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98CA8CBB-3452-5853-33E3-121A2A54751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90E24413-5033-AD9A-A7C2-530CCDCD678F}"/>
              </a:ext>
            </a:extLst>
          </p:cNvPr>
          <p:cNvSpPr txBox="1"/>
          <p:nvPr/>
        </p:nvSpPr>
        <p:spPr>
          <a:xfrm>
            <a:off x="5152086" y="389893"/>
            <a:ext cx="168592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INDICE</a:t>
            </a:r>
          </a:p>
        </p:txBody>
      </p:sp>
      <p:pic>
        <p:nvPicPr>
          <p:cNvPr id="9" name="Picture 36" descr="File:MinisteroInterno.svg">
            <a:extLst>
              <a:ext uri="{FF2B5EF4-FFF2-40B4-BE49-F238E27FC236}">
                <a16:creationId xmlns:a16="http://schemas.microsoft.com/office/drawing/2014/main" id="{E9BCD608-625F-2475-222B-8D782A7911F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C5043F68-EA83-B97E-2EED-D0AD58C342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EAE48201-CFA7-2EB4-7363-CF2FD45181B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4" name="Segnaposto contenuto 7">
            <a:extLst>
              <a:ext uri="{FF2B5EF4-FFF2-40B4-BE49-F238E27FC236}">
                <a16:creationId xmlns:a16="http://schemas.microsoft.com/office/drawing/2014/main" id="{4EB2F6DE-3943-05BA-01AE-0E50BBC6FA9B}"/>
              </a:ext>
            </a:extLst>
          </p:cNvPr>
          <p:cNvSpPr>
            <a:spLocks noGrp="1"/>
          </p:cNvSpPr>
          <p:nvPr>
            <p:ph idx="1"/>
          </p:nvPr>
        </p:nvSpPr>
        <p:spPr>
          <a:xfrm>
            <a:off x="628650" y="997808"/>
            <a:ext cx="7886700" cy="5179155"/>
          </a:xfrm>
        </p:spPr>
        <p:txBody>
          <a:bodyPr anchor="t" anchorCtr="0">
            <a:normAutofit/>
          </a:bodyPr>
          <a:lstStyle/>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Introduzione</a:t>
            </a:r>
          </a:p>
          <a:p>
            <a:pPr marL="457200" indent="-457200">
              <a:lnSpc>
                <a:spcPct val="10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DM 18 settembre 2002 : Regola Tecnica di Prevenzione Incendi per la progettazione, la costruzione e l’esercizio delle strutture sanitarie pubbliche e private </a:t>
            </a:r>
          </a:p>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Decreto Milleproroghe</a:t>
            </a:r>
          </a:p>
          <a:p>
            <a:pPr marL="457200" indent="-457200">
              <a:lnSpc>
                <a:spcPct val="150000"/>
              </a:lnSpc>
              <a:buFont typeface="+mj-lt"/>
              <a:buAutoNum type="arabicPeriod"/>
            </a:pPr>
            <a:r>
              <a:rPr lang="it-IT" sz="2400" b="1" i="1" dirty="0">
                <a:solidFill>
                  <a:srgbClr val="C00000"/>
                </a:solidFill>
                <a:latin typeface="Times New Roman" panose="02020603050405020304" pitchFamily="18" charset="0"/>
                <a:cs typeface="Times New Roman" panose="02020603050405020304" pitchFamily="18" charset="0"/>
              </a:rPr>
              <a:t>Regola tecnica verticale "V.11-Strutture sanitarie"</a:t>
            </a:r>
          </a:p>
          <a:p>
            <a:pPr>
              <a:lnSpc>
                <a:spcPct val="100000"/>
              </a:lnSpc>
            </a:pPr>
            <a:endParaRPr lang="it-IT" sz="2400" b="1" i="1" dirty="0">
              <a:latin typeface="Times New Roman" panose="02020603050405020304" pitchFamily="18" charset="0"/>
              <a:cs typeface="Times New Roman" panose="02020603050405020304" pitchFamily="18" charset="0"/>
            </a:endParaRPr>
          </a:p>
        </p:txBody>
      </p:sp>
      <p:sp>
        <p:nvSpPr>
          <p:cNvPr id="3" name="PB">
            <a:extLst>
              <a:ext uri="{FF2B5EF4-FFF2-40B4-BE49-F238E27FC236}">
                <a16:creationId xmlns:a16="http://schemas.microsoft.com/office/drawing/2014/main" id="{66C8BF36-6E1A-2BB4-CB58-C1EA5256FCFC}"/>
              </a:ext>
            </a:extLst>
          </p:cNvPr>
          <p:cNvSpPr/>
          <p:nvPr/>
        </p:nvSpPr>
        <p:spPr>
          <a:xfrm>
            <a:off x="0" y="6705600"/>
            <a:ext cx="448351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5745620"/>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D9EA7-E7D9-6F99-C387-6B133F20ABF8}"/>
            </a:ext>
          </a:extLst>
        </p:cNvPr>
        <p:cNvGrpSpPr/>
        <p:nvPr/>
      </p:nvGrpSpPr>
      <p:grpSpPr>
        <a:xfrm>
          <a:off x="0" y="0"/>
          <a:ext cx="0" cy="0"/>
          <a:chOff x="0" y="0"/>
          <a:chExt cx="0" cy="0"/>
        </a:xfrm>
      </p:grpSpPr>
      <p:pic>
        <p:nvPicPr>
          <p:cNvPr id="1040" name="Picture 16" descr="Illustrazione di vettore di concetto astratto di ispezione antincendio. Allarme e rilevamento incendi, lista di controllo per l'ispezione di edifici, conformità ai requisiti, certificazione di sicurezza, metafora astratta dell'ispezione annuale.">
            <a:extLst>
              <a:ext uri="{FF2B5EF4-FFF2-40B4-BE49-F238E27FC236}">
                <a16:creationId xmlns:a16="http://schemas.microsoft.com/office/drawing/2014/main" id="{1196A3B7-DFA9-ADDE-3ABE-6EFB006F85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42822" y="5320081"/>
            <a:ext cx="1272633" cy="1272633"/>
          </a:xfrm>
          <a:prstGeom prst="rect">
            <a:avLst/>
          </a:prstGeom>
          <a:noFill/>
          <a:extLst>
            <a:ext uri="{909E8E84-426E-40DD-AFC4-6F175D3DCCD1}">
              <a14:hiddenFill xmlns:a14="http://schemas.microsoft.com/office/drawing/2010/main">
                <a:solidFill>
                  <a:srgbClr val="FFFFFF"/>
                </a:solidFill>
              </a14:hiddenFill>
            </a:ext>
          </a:extLst>
        </p:spPr>
      </p:pic>
      <p:pic>
        <p:nvPicPr>
          <p:cNvPr id="1038" name="Picture 14" descr="uomo che lavora sodo in stile piatto isolato sullo sfondo">
            <a:extLst>
              <a:ext uri="{FF2B5EF4-FFF2-40B4-BE49-F238E27FC236}">
                <a16:creationId xmlns:a16="http://schemas.microsoft.com/office/drawing/2014/main" id="{692FB795-AD44-0B0D-1B1F-D82D40B3D99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05240" y="4990552"/>
            <a:ext cx="748656" cy="1077376"/>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Dichiarazione legale. Avviso del tribunale, decisione del giudice, sistema giudiziario. Avvocato, avvocato che studia personaggio dei cartoni animati di carte.">
            <a:extLst>
              <a:ext uri="{FF2B5EF4-FFF2-40B4-BE49-F238E27FC236}">
                <a16:creationId xmlns:a16="http://schemas.microsoft.com/office/drawing/2014/main" id="{C2FF259B-3D07-D71F-D4EE-0E51D8A390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365860" y="1675959"/>
            <a:ext cx="1267825" cy="1267825"/>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zione del concetto del metodo Scrum">
            <a:extLst>
              <a:ext uri="{FF2B5EF4-FFF2-40B4-BE49-F238E27FC236}">
                <a16:creationId xmlns:a16="http://schemas.microsoft.com/office/drawing/2014/main" id="{8B8A5C05-0B00-D467-6F0D-1FC39BF719D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452993" y="5753548"/>
            <a:ext cx="1545978" cy="1029829"/>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Elenco vuoto di carta bianca nelle mani Illustrazione vettoriale">
            <a:extLst>
              <a:ext uri="{FF2B5EF4-FFF2-40B4-BE49-F238E27FC236}">
                <a16:creationId xmlns:a16="http://schemas.microsoft.com/office/drawing/2014/main" id="{DC9C55C2-7BE5-9057-A9D1-202CECA8D9B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621724" y="1809505"/>
            <a:ext cx="1058741" cy="105874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Persone che camminano e si siedono all'edificio dell'ospedale. Esterno di vetro della clinica della città. Illustrazione vettoriale piatto per assistenza medica, emergenza, architettura, concetto di assistenza sanitaria">
            <a:extLst>
              <a:ext uri="{FF2B5EF4-FFF2-40B4-BE49-F238E27FC236}">
                <a16:creationId xmlns:a16="http://schemas.microsoft.com/office/drawing/2014/main" id="{93A5BC1D-CC2E-781C-12E9-C49561BB3E30}"/>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884415" y="1540826"/>
            <a:ext cx="2147282" cy="134462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18" descr="cubi dell'alfabeto in legno con lettere a, b, c, illustrazione isolata del  vettore di colore 10204494 Arte vettoriale a Vecteezy">
            <a:extLst>
              <a:ext uri="{FF2B5EF4-FFF2-40B4-BE49-F238E27FC236}">
                <a16:creationId xmlns:a16="http://schemas.microsoft.com/office/drawing/2014/main" id="{DCF8113B-7FF7-98BE-E2BB-604C8C2F8524}"/>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001174" y="1961535"/>
            <a:ext cx="860458" cy="860458"/>
          </a:xfrm>
          <a:prstGeom prst="rect">
            <a:avLst/>
          </a:prstGeom>
          <a:noFill/>
          <a:extLst>
            <a:ext uri="{909E8E84-426E-40DD-AFC4-6F175D3DCCD1}">
              <a14:hiddenFill xmlns:a14="http://schemas.microsoft.com/office/drawing/2010/main">
                <a:solidFill>
                  <a:srgbClr val="FFFFFF"/>
                </a:solidFill>
              </a14:hiddenFill>
            </a:ext>
          </a:extLst>
        </p:spPr>
      </p:pic>
      <p:sp>
        <p:nvSpPr>
          <p:cNvPr id="11" name="Rettangolo 10">
            <a:extLst>
              <a:ext uri="{FF2B5EF4-FFF2-40B4-BE49-F238E27FC236}">
                <a16:creationId xmlns:a16="http://schemas.microsoft.com/office/drawing/2014/main" id="{4E75225F-08E4-6E6D-E5CF-EB8AC10E40B3}"/>
              </a:ext>
            </a:extLst>
          </p:cNvPr>
          <p:cNvSpPr/>
          <p:nvPr/>
        </p:nvSpPr>
        <p:spPr>
          <a:xfrm>
            <a:off x="3474746" y="3977640"/>
            <a:ext cx="3775789" cy="980724"/>
          </a:xfrm>
          <a:prstGeom prst="rect">
            <a:avLst/>
          </a:pr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sp>
      <p:sp>
        <p:nvSpPr>
          <p:cNvPr id="34" name="Ovale 33">
            <a:extLst>
              <a:ext uri="{FF2B5EF4-FFF2-40B4-BE49-F238E27FC236}">
                <a16:creationId xmlns:a16="http://schemas.microsoft.com/office/drawing/2014/main" id="{4AB8D77F-2177-5DCA-D4B9-0156D35BD2E9}"/>
              </a:ext>
            </a:extLst>
          </p:cNvPr>
          <p:cNvSpPr/>
          <p:nvPr/>
        </p:nvSpPr>
        <p:spPr>
          <a:xfrm>
            <a:off x="246224" y="4885111"/>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marL="0" lvl="0" indent="0" algn="ctr" defTabSz="577850">
              <a:lnSpc>
                <a:spcPct val="90000"/>
              </a:lnSpc>
              <a:spcBef>
                <a:spcPct val="0"/>
              </a:spcBef>
              <a:spcAft>
                <a:spcPct val="35000"/>
              </a:spcAft>
              <a:buNone/>
            </a:pPr>
            <a:r>
              <a:rPr lang="it-IT" sz="1000" b="1" kern="1200" dirty="0">
                <a:solidFill>
                  <a:schemeClr val="tx1"/>
                </a:solidFill>
              </a:rPr>
              <a:t>DM 18.09.2002</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 Tecnica di Prevenzione Incendi per la progettazione, la costruzione e l’esercizio delle strutture sanitarie pubbliche e private</a:t>
            </a:r>
            <a:endParaRPr lang="it-IT" sz="1000" kern="1200" dirty="0">
              <a:solidFill>
                <a:schemeClr val="tx1"/>
              </a:solidFill>
            </a:endParaRPr>
          </a:p>
        </p:txBody>
      </p:sp>
      <p:cxnSp>
        <p:nvCxnSpPr>
          <p:cNvPr id="38" name="Connettore diritto 37">
            <a:extLst>
              <a:ext uri="{FF2B5EF4-FFF2-40B4-BE49-F238E27FC236}">
                <a16:creationId xmlns:a16="http://schemas.microsoft.com/office/drawing/2014/main" id="{7B3B7130-0E37-9F26-3A44-6304AA29FE19}"/>
              </a:ext>
            </a:extLst>
          </p:cNvPr>
          <p:cNvCxnSpPr>
            <a:cxnSpLocks/>
          </p:cNvCxnSpPr>
          <p:nvPr/>
        </p:nvCxnSpPr>
        <p:spPr>
          <a:xfrm>
            <a:off x="720090" y="4526222"/>
            <a:ext cx="7518654" cy="9155"/>
          </a:xfrm>
          <a:prstGeom prst="line">
            <a:avLst/>
          </a:prstGeom>
          <a:ln w="76200">
            <a:solidFill>
              <a:schemeClr val="accent5">
                <a:lumMod val="75000"/>
              </a:schemeClr>
            </a:solidFill>
          </a:ln>
        </p:spPr>
        <p:style>
          <a:lnRef idx="1">
            <a:schemeClr val="accent1"/>
          </a:lnRef>
          <a:fillRef idx="0">
            <a:schemeClr val="accent1"/>
          </a:fillRef>
          <a:effectRef idx="0">
            <a:schemeClr val="accent1"/>
          </a:effectRef>
          <a:fontRef idx="minor">
            <a:schemeClr val="tx1"/>
          </a:fontRef>
        </p:style>
      </p:cxnSp>
      <p:sp>
        <p:nvSpPr>
          <p:cNvPr id="41" name="Ovale 40">
            <a:extLst>
              <a:ext uri="{FF2B5EF4-FFF2-40B4-BE49-F238E27FC236}">
                <a16:creationId xmlns:a16="http://schemas.microsoft.com/office/drawing/2014/main" id="{CD61E298-8E35-B26D-1DAD-2DD760FC8723}"/>
              </a:ext>
            </a:extLst>
          </p:cNvPr>
          <p:cNvSpPr/>
          <p:nvPr/>
        </p:nvSpPr>
        <p:spPr>
          <a:xfrm>
            <a:off x="639608" y="2632198"/>
            <a:ext cx="1583591" cy="1544290"/>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DPR 01.08.2011 n.151</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Regolamento Prevenzione Incendi</a:t>
            </a:r>
          </a:p>
          <a:p>
            <a:pPr marL="0" lvl="0" indent="0" algn="ctr" defTabSz="577850">
              <a:lnSpc>
                <a:spcPct val="90000"/>
              </a:lnSpc>
              <a:spcBef>
                <a:spcPct val="0"/>
              </a:spcBef>
              <a:spcAft>
                <a:spcPct val="35000"/>
              </a:spcAft>
              <a:buNone/>
            </a:pPr>
            <a:r>
              <a:rPr lang="it-IT" sz="1000" kern="1200" dirty="0">
                <a:solidFill>
                  <a:schemeClr val="tx1"/>
                </a:solidFill>
                <a:latin typeface="Times New Roman" panose="02020603050405020304" pitchFamily="18" charset="0"/>
                <a:cs typeface="Times New Roman" panose="02020603050405020304" pitchFamily="18" charset="0"/>
              </a:rPr>
              <a:t>(attività soggette al controllo del C.N.VV.F.)</a:t>
            </a:r>
            <a:endParaRPr lang="it-IT" sz="1000" kern="1200" dirty="0">
              <a:solidFill>
                <a:schemeClr val="tx1"/>
              </a:solidFill>
            </a:endParaRPr>
          </a:p>
        </p:txBody>
      </p:sp>
      <p:sp>
        <p:nvSpPr>
          <p:cNvPr id="44" name="Ovale 43">
            <a:extLst>
              <a:ext uri="{FF2B5EF4-FFF2-40B4-BE49-F238E27FC236}">
                <a16:creationId xmlns:a16="http://schemas.microsoft.com/office/drawing/2014/main" id="{439C314A-B1E9-5A73-4AC7-A24F146AFF8A}"/>
              </a:ext>
            </a:extLst>
          </p:cNvPr>
          <p:cNvSpPr/>
          <p:nvPr/>
        </p:nvSpPr>
        <p:spPr>
          <a:xfrm>
            <a:off x="2351547" y="2621949"/>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07.08.2012</a:t>
            </a:r>
          </a:p>
          <a:p>
            <a:pPr lvl="0" algn="ctr"/>
            <a:r>
              <a:rPr lang="it-IT" sz="1000" dirty="0">
                <a:solidFill>
                  <a:schemeClr val="tx1"/>
                </a:solidFill>
                <a:latin typeface="Times New Roman" panose="02020603050405020304" pitchFamily="18" charset="0"/>
                <a:cs typeface="Times New Roman" panose="02020603050405020304" pitchFamily="18" charset="0"/>
              </a:rPr>
              <a:t>Modalità di presentazione delle istanze di Prevenzione Incendi</a:t>
            </a:r>
            <a:endParaRPr lang="it-IT" sz="1000" dirty="0">
              <a:solidFill>
                <a:schemeClr val="tx1"/>
              </a:solidFill>
            </a:endParaRPr>
          </a:p>
        </p:txBody>
      </p:sp>
      <p:sp>
        <p:nvSpPr>
          <p:cNvPr id="45" name="Ovale 44">
            <a:extLst>
              <a:ext uri="{FF2B5EF4-FFF2-40B4-BE49-F238E27FC236}">
                <a16:creationId xmlns:a16="http://schemas.microsoft.com/office/drawing/2014/main" id="{42464F71-9B89-6874-D50A-26C06CCD162B}"/>
              </a:ext>
            </a:extLst>
          </p:cNvPr>
          <p:cNvSpPr/>
          <p:nvPr/>
        </p:nvSpPr>
        <p:spPr>
          <a:xfrm>
            <a:off x="3114211" y="4870773"/>
            <a:ext cx="1844131" cy="1820893"/>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panose="02020603050405020304" pitchFamily="18" charset="0"/>
                <a:cs typeface="Times" panose="02020603050405020304" pitchFamily="18" charset="0"/>
              </a:rPr>
              <a:t>L 08.11.2012, n.189 </a:t>
            </a:r>
            <a:r>
              <a:rPr lang="it-IT" sz="1000" b="1" dirty="0">
                <a:solidFill>
                  <a:schemeClr val="tx1"/>
                </a:solidFill>
                <a:latin typeface="Times New Roman" panose="02020603050405020304" pitchFamily="18" charset="0"/>
                <a:cs typeface="Times New Roman" panose="02020603050405020304" pitchFamily="18" charset="0"/>
              </a:rPr>
              <a:t>«Legge Balduzzi»</a:t>
            </a:r>
          </a:p>
          <a:p>
            <a:pPr lvl="0" algn="ctr"/>
            <a:r>
              <a:rPr lang="it-IT" sz="1000" dirty="0">
                <a:solidFill>
                  <a:schemeClr val="tx1"/>
                </a:solidFill>
                <a:latin typeface="Times New Roman" panose="02020603050405020304" pitchFamily="18" charset="0"/>
                <a:cs typeface="Times New Roman" panose="02020603050405020304" pitchFamily="18" charset="0"/>
              </a:rPr>
              <a:t>Art.6 comma 2: affronta la problematica del mancato adeguamento delle strutture sanitarie al DM 18.09.2002</a:t>
            </a:r>
            <a:endParaRPr lang="it-IT" sz="1000" dirty="0">
              <a:solidFill>
                <a:schemeClr val="tx1"/>
              </a:solidFill>
            </a:endParaRPr>
          </a:p>
        </p:txBody>
      </p:sp>
      <p:sp>
        <p:nvSpPr>
          <p:cNvPr id="46" name="Ovale 45">
            <a:extLst>
              <a:ext uri="{FF2B5EF4-FFF2-40B4-BE49-F238E27FC236}">
                <a16:creationId xmlns:a16="http://schemas.microsoft.com/office/drawing/2014/main" id="{D17C1519-5BE3-8A91-F83A-1514DE6EE392}"/>
              </a:ext>
            </a:extLst>
          </p:cNvPr>
          <p:cNvSpPr/>
          <p:nvPr/>
        </p:nvSpPr>
        <p:spPr>
          <a:xfrm>
            <a:off x="4180877" y="258174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lvl="0" algn="ctr"/>
            <a:r>
              <a:rPr lang="it-IT" sz="1000" b="1" dirty="0">
                <a:solidFill>
                  <a:schemeClr val="tx1"/>
                </a:solidFill>
                <a:latin typeface="Times New Roman" panose="02020603050405020304" pitchFamily="18" charset="0"/>
                <a:cs typeface="Times New Roman" panose="02020603050405020304" pitchFamily="18" charset="0"/>
              </a:rPr>
              <a:t>DM 03.08.2015</a:t>
            </a:r>
          </a:p>
          <a:p>
            <a:pPr lvl="0" algn="ctr"/>
            <a:r>
              <a:rPr lang="it-IT" sz="1000" dirty="0">
                <a:solidFill>
                  <a:schemeClr val="tx1"/>
                </a:solidFill>
                <a:latin typeface="Times New Roman" panose="02020603050405020304" pitchFamily="18" charset="0"/>
                <a:cs typeface="Times New Roman" panose="02020603050405020304" pitchFamily="18" charset="0"/>
              </a:rPr>
              <a:t>Norme Tecniche di prevenzione incendi</a:t>
            </a:r>
          </a:p>
          <a:p>
            <a:pPr lvl="0" algn="ctr"/>
            <a:r>
              <a:rPr lang="it-IT" sz="1000" dirty="0">
                <a:solidFill>
                  <a:schemeClr val="tx1"/>
                </a:solidFill>
                <a:latin typeface="Times New Roman" panose="02020603050405020304" pitchFamily="18" charset="0"/>
                <a:cs typeface="Times New Roman" panose="02020603050405020304" pitchFamily="18" charset="0"/>
              </a:rPr>
              <a:t>(Codice di Prevenzione Incendi)</a:t>
            </a:r>
            <a:endParaRPr lang="it-IT" sz="1000" dirty="0">
              <a:solidFill>
                <a:schemeClr val="tx1"/>
              </a:solidFill>
            </a:endParaRPr>
          </a:p>
        </p:txBody>
      </p:sp>
      <p:sp>
        <p:nvSpPr>
          <p:cNvPr id="47" name="Ovale 46">
            <a:extLst>
              <a:ext uri="{FF2B5EF4-FFF2-40B4-BE49-F238E27FC236}">
                <a16:creationId xmlns:a16="http://schemas.microsoft.com/office/drawing/2014/main" id="{48DAED2C-8A1D-01A7-69FD-D6714BEC6816}"/>
              </a:ext>
            </a:extLst>
          </p:cNvPr>
          <p:cNvSpPr/>
          <p:nvPr/>
        </p:nvSpPr>
        <p:spPr>
          <a:xfrm>
            <a:off x="5272847"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19.03.2015</a:t>
            </a:r>
          </a:p>
          <a:p>
            <a:pPr lvl="0" algn="ctr"/>
            <a:r>
              <a:rPr lang="it-IT" sz="1000" dirty="0">
                <a:solidFill>
                  <a:schemeClr val="tx1"/>
                </a:solidFill>
                <a:latin typeface="Times New Roman" panose="02020603050405020304" pitchFamily="18" charset="0"/>
                <a:cs typeface="Times New Roman" panose="02020603050405020304" pitchFamily="18" charset="0"/>
              </a:rPr>
              <a:t>Aggiornamento </a:t>
            </a:r>
          </a:p>
          <a:p>
            <a:pPr lvl="0" algn="ctr"/>
            <a:r>
              <a:rPr lang="it-IT" sz="1000" dirty="0">
                <a:solidFill>
                  <a:schemeClr val="tx1"/>
                </a:solidFill>
                <a:latin typeface="Times New Roman" panose="02020603050405020304" pitchFamily="18" charset="0"/>
                <a:cs typeface="Times New Roman" panose="02020603050405020304" pitchFamily="18" charset="0"/>
              </a:rPr>
              <a:t>DM 18 settembre 2002</a:t>
            </a:r>
          </a:p>
        </p:txBody>
      </p:sp>
      <p:sp>
        <p:nvSpPr>
          <p:cNvPr id="48" name="Ovale 47">
            <a:extLst>
              <a:ext uri="{FF2B5EF4-FFF2-40B4-BE49-F238E27FC236}">
                <a16:creationId xmlns:a16="http://schemas.microsoft.com/office/drawing/2014/main" id="{535DE70A-B3BC-CAB2-CED4-B8042816A15E}"/>
              </a:ext>
            </a:extLst>
          </p:cNvPr>
          <p:cNvSpPr/>
          <p:nvPr/>
        </p:nvSpPr>
        <p:spPr>
          <a:xfrm>
            <a:off x="6145586" y="2644187"/>
            <a:ext cx="1583591" cy="1544291"/>
          </a:xfrm>
          <a:prstGeom prst="ellipse">
            <a:avLst/>
          </a:prstGeom>
          <a:solidFill>
            <a:schemeClr val="accent2">
              <a:lumMod val="75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panose="02020603050405020304" pitchFamily="18" charset="0"/>
                <a:cs typeface="Times" panose="02020603050405020304" pitchFamily="18" charset="0"/>
              </a:rPr>
              <a:t>DM 29.03.2021</a:t>
            </a:r>
          </a:p>
          <a:p>
            <a:pPr lvl="0" algn="ctr"/>
            <a:r>
              <a:rPr lang="it-IT" sz="1000" dirty="0">
                <a:solidFill>
                  <a:schemeClr val="tx1"/>
                </a:solidFill>
                <a:latin typeface="Times New Roman" panose="02020603050405020304" pitchFamily="18" charset="0"/>
                <a:cs typeface="Times New Roman" panose="02020603050405020304" pitchFamily="18" charset="0"/>
              </a:rPr>
              <a:t>Integrazione della "SEZIONE V" del Codice di Prevenzione Incendi con RTV 11 – "Strutture Sanitarie"</a:t>
            </a:r>
          </a:p>
        </p:txBody>
      </p:sp>
      <p:sp>
        <p:nvSpPr>
          <p:cNvPr id="49" name="Ovale 48">
            <a:extLst>
              <a:ext uri="{FF2B5EF4-FFF2-40B4-BE49-F238E27FC236}">
                <a16:creationId xmlns:a16="http://schemas.microsoft.com/office/drawing/2014/main" id="{D33A3618-D635-F1F3-36EF-24AC15A086FD}"/>
              </a:ext>
            </a:extLst>
          </p:cNvPr>
          <p:cNvSpPr/>
          <p:nvPr/>
        </p:nvSpPr>
        <p:spPr>
          <a:xfrm>
            <a:off x="7006352" y="4867056"/>
            <a:ext cx="1583591" cy="1544291"/>
          </a:xfrm>
          <a:prstGeom prst="ellipse">
            <a:avLst/>
          </a:prstGeom>
          <a:solidFill>
            <a:schemeClr val="accent6">
              <a:lumMod val="60000"/>
              <a:lumOff val="40000"/>
              <a:alpha val="34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r>
              <a:rPr lang="it-IT" sz="1000" b="1" dirty="0">
                <a:solidFill>
                  <a:schemeClr val="tx1"/>
                </a:solidFill>
                <a:latin typeface="Times New Roman" panose="02020603050405020304" pitchFamily="18" charset="0"/>
                <a:cs typeface="Times New Roman" panose="02020603050405020304" pitchFamily="18" charset="0"/>
              </a:rPr>
              <a:t>DL n.198 2022 </a:t>
            </a:r>
            <a:endParaRPr lang="it-IT" sz="1000" b="1" dirty="0">
              <a:solidFill>
                <a:schemeClr val="tx1"/>
              </a:solidFill>
            </a:endParaRPr>
          </a:p>
          <a:p>
            <a:pPr lvl="0" algn="ctr"/>
            <a:r>
              <a:rPr lang="it-IT" sz="1000" dirty="0">
                <a:solidFill>
                  <a:schemeClr val="tx1"/>
                </a:solidFill>
                <a:latin typeface="Times New Roman" panose="02020603050405020304" pitchFamily="18" charset="0"/>
                <a:cs typeface="Times New Roman" panose="02020603050405020304" pitchFamily="18" charset="0"/>
              </a:rPr>
              <a:t>Decreto Milleproroghe</a:t>
            </a:r>
          </a:p>
          <a:p>
            <a:pPr lvl="0" algn="ctr"/>
            <a:r>
              <a:rPr lang="it-IT" sz="1000" dirty="0">
                <a:solidFill>
                  <a:schemeClr val="tx1"/>
                </a:solidFill>
                <a:latin typeface="Times New Roman" panose="02020603050405020304" pitchFamily="18" charset="0"/>
                <a:cs typeface="Times New Roman" panose="02020603050405020304" pitchFamily="18" charset="0"/>
              </a:rPr>
              <a:t> proroga di tre anni una serie di termini per l’adeguamento antincendio delle strutture sanitarie</a:t>
            </a:r>
          </a:p>
        </p:txBody>
      </p:sp>
      <p:cxnSp>
        <p:nvCxnSpPr>
          <p:cNvPr id="55" name="Connettore diritto 54">
            <a:extLst>
              <a:ext uri="{FF2B5EF4-FFF2-40B4-BE49-F238E27FC236}">
                <a16:creationId xmlns:a16="http://schemas.microsoft.com/office/drawing/2014/main" id="{E8853F53-A3C7-056F-C7B5-B70EA16FE974}"/>
              </a:ext>
            </a:extLst>
          </p:cNvPr>
          <p:cNvCxnSpPr/>
          <p:nvPr/>
        </p:nvCxnSpPr>
        <p:spPr>
          <a:xfrm>
            <a:off x="1038020" y="452622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6" name="Connettore diritto 55">
            <a:extLst>
              <a:ext uri="{FF2B5EF4-FFF2-40B4-BE49-F238E27FC236}">
                <a16:creationId xmlns:a16="http://schemas.microsoft.com/office/drawing/2014/main" id="{6359194A-AB23-675E-544A-7274AFB85BD9}"/>
              </a:ext>
            </a:extLst>
          </p:cNvPr>
          <p:cNvCxnSpPr/>
          <p:nvPr/>
        </p:nvCxnSpPr>
        <p:spPr>
          <a:xfrm>
            <a:off x="1437308" y="4170932"/>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Connettore diritto 56">
            <a:extLst>
              <a:ext uri="{FF2B5EF4-FFF2-40B4-BE49-F238E27FC236}">
                <a16:creationId xmlns:a16="http://schemas.microsoft.com/office/drawing/2014/main" id="{9D13704C-04EC-919B-680C-A3143230E967}"/>
              </a:ext>
            </a:extLst>
          </p:cNvPr>
          <p:cNvCxnSpPr/>
          <p:nvPr/>
        </p:nvCxnSpPr>
        <p:spPr>
          <a:xfrm>
            <a:off x="3143343"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Connettore diritto 57">
            <a:extLst>
              <a:ext uri="{FF2B5EF4-FFF2-40B4-BE49-F238E27FC236}">
                <a16:creationId xmlns:a16="http://schemas.microsoft.com/office/drawing/2014/main" id="{2A78B89D-B86A-699E-8633-597B469B89A9}"/>
              </a:ext>
            </a:extLst>
          </p:cNvPr>
          <p:cNvCxnSpPr/>
          <p:nvPr/>
        </p:nvCxnSpPr>
        <p:spPr>
          <a:xfrm>
            <a:off x="4036276" y="4506328"/>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Connettore diritto 58">
            <a:extLst>
              <a:ext uri="{FF2B5EF4-FFF2-40B4-BE49-F238E27FC236}">
                <a16:creationId xmlns:a16="http://schemas.microsoft.com/office/drawing/2014/main" id="{534D8454-3D71-2851-95CB-9FA2A7BFB206}"/>
              </a:ext>
            </a:extLst>
          </p:cNvPr>
          <p:cNvCxnSpPr/>
          <p:nvPr/>
        </p:nvCxnSpPr>
        <p:spPr>
          <a:xfrm>
            <a:off x="4983631" y="4141883"/>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0" name="Connettore diritto 59">
            <a:extLst>
              <a:ext uri="{FF2B5EF4-FFF2-40B4-BE49-F238E27FC236}">
                <a16:creationId xmlns:a16="http://schemas.microsoft.com/office/drawing/2014/main" id="{8F01E923-0E4B-42BD-9163-E6798D0856F7}"/>
              </a:ext>
            </a:extLst>
          </p:cNvPr>
          <p:cNvCxnSpPr/>
          <p:nvPr/>
        </p:nvCxnSpPr>
        <p:spPr>
          <a:xfrm>
            <a:off x="6064643" y="450261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1" name="Connettore diritto 60">
            <a:extLst>
              <a:ext uri="{FF2B5EF4-FFF2-40B4-BE49-F238E27FC236}">
                <a16:creationId xmlns:a16="http://schemas.microsoft.com/office/drawing/2014/main" id="{ACFCD2D3-D82A-6042-458D-484D7846DBC1}"/>
              </a:ext>
            </a:extLst>
          </p:cNvPr>
          <p:cNvCxnSpPr/>
          <p:nvPr/>
        </p:nvCxnSpPr>
        <p:spPr>
          <a:xfrm>
            <a:off x="6948225" y="4170931"/>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Connettore diritto 61">
            <a:extLst>
              <a:ext uri="{FF2B5EF4-FFF2-40B4-BE49-F238E27FC236}">
                <a16:creationId xmlns:a16="http://schemas.microsoft.com/office/drawing/2014/main" id="{BCF27E77-A4E1-CB10-2D22-CC2710A6220A}"/>
              </a:ext>
            </a:extLst>
          </p:cNvPr>
          <p:cNvCxnSpPr/>
          <p:nvPr/>
        </p:nvCxnSpPr>
        <p:spPr>
          <a:xfrm>
            <a:off x="7798148" y="4328825"/>
            <a:ext cx="0" cy="364445"/>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12" name="Titolo 1">
            <a:extLst>
              <a:ext uri="{FF2B5EF4-FFF2-40B4-BE49-F238E27FC236}">
                <a16:creationId xmlns:a16="http://schemas.microsoft.com/office/drawing/2014/main" id="{AE483590-5086-00B1-E5F0-20664FABF2B0}"/>
              </a:ext>
            </a:extLst>
          </p:cNvPr>
          <p:cNvSpPr>
            <a:spLocks noGrp="1"/>
          </p:cNvSpPr>
          <p:nvPr>
            <p:ph type="title"/>
          </p:nvPr>
        </p:nvSpPr>
        <p:spPr>
          <a:xfrm>
            <a:off x="628650" y="730180"/>
            <a:ext cx="7886700" cy="988637"/>
          </a:xfrm>
          <a:solidFill>
            <a:srgbClr val="A20E0E"/>
          </a:solidFill>
        </p:spPr>
        <p:txBody>
          <a:bodyPr anchor="ctr" anchorCtr="1">
            <a:noAutofit/>
          </a:bodyPr>
          <a:lstStyle/>
          <a:p>
            <a:pPr algn="ctr"/>
            <a:br>
              <a:rPr lang="it-IT" sz="2800" dirty="0">
                <a:solidFill>
                  <a:schemeClr val="bg1"/>
                </a:solidFill>
                <a:latin typeface="Times New Roman" panose="02020603050405020304" pitchFamily="18" charset="0"/>
                <a:cs typeface="Times New Roman" panose="02020603050405020304" pitchFamily="18" charset="0"/>
              </a:rPr>
            </a:br>
            <a:r>
              <a:rPr lang="it-IT" sz="2800" dirty="0">
                <a:solidFill>
                  <a:schemeClr val="bg1"/>
                </a:solidFill>
                <a:latin typeface="Times New Roman" panose="02020603050405020304" pitchFamily="18" charset="0"/>
                <a:cs typeface="Times New Roman" panose="02020603050405020304" pitchFamily="18" charset="0"/>
              </a:rPr>
              <a:t>DM 29.03.2021 - RTV 11 – "Strutture Sanitarie"</a:t>
            </a:r>
            <a:br>
              <a:rPr lang="it-IT" sz="1600" dirty="0">
                <a:solidFill>
                  <a:schemeClr val="bg1"/>
                </a:solidFill>
                <a:latin typeface="Times New Roman" panose="02020603050405020304" pitchFamily="18" charset="0"/>
                <a:cs typeface="Times New Roman" panose="02020603050405020304" pitchFamily="18" charset="0"/>
              </a:rPr>
            </a:br>
            <a:br>
              <a:rPr lang="it-IT" sz="1800" dirty="0">
                <a:solidFill>
                  <a:schemeClr val="bg1"/>
                </a:solidFill>
                <a:latin typeface="Times New Roman" panose="02020603050405020304" pitchFamily="18" charset="0"/>
                <a:cs typeface="Times New Roman" panose="02020603050405020304" pitchFamily="18" charset="0"/>
              </a:rPr>
            </a:br>
            <a:endParaRPr lang="it-IT" sz="1800" dirty="0">
              <a:solidFill>
                <a:schemeClr val="bg1"/>
              </a:solidFill>
              <a:latin typeface="Times New Roman" panose="02020603050405020304" pitchFamily="18" charset="0"/>
              <a:cs typeface="Times New Roman" panose="02020603050405020304" pitchFamily="18" charset="0"/>
            </a:endParaRPr>
          </a:p>
        </p:txBody>
      </p:sp>
      <p:pic>
        <p:nvPicPr>
          <p:cNvPr id="13" name="Picture 36" descr="File:MinisteroInterno.svg">
            <a:extLst>
              <a:ext uri="{FF2B5EF4-FFF2-40B4-BE49-F238E27FC236}">
                <a16:creationId xmlns:a16="http://schemas.microsoft.com/office/drawing/2014/main" id="{EEF6AD7F-70C4-158D-937B-75E003BA9DE9}"/>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3412" y="269260"/>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descr="File:Logo del Corpo Nazionale dei Vigili del Fuoco.svg - Wikipedia">
            <a:extLst>
              <a:ext uri="{FF2B5EF4-FFF2-40B4-BE49-F238E27FC236}">
                <a16:creationId xmlns:a16="http://schemas.microsoft.com/office/drawing/2014/main" id="{5DEE5EBC-DB49-D429-7B7D-02F0EB97E5B3}"/>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011362" y="230232"/>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15" name="CasellaDiTesto 14">
            <a:extLst>
              <a:ext uri="{FF2B5EF4-FFF2-40B4-BE49-F238E27FC236}">
                <a16:creationId xmlns:a16="http://schemas.microsoft.com/office/drawing/2014/main" id="{F8AE3B06-7AFA-664E-50C7-400DBB3221E1}"/>
              </a:ext>
            </a:extLst>
          </p:cNvPr>
          <p:cNvSpPr txBox="1"/>
          <p:nvPr/>
        </p:nvSpPr>
        <p:spPr>
          <a:xfrm>
            <a:off x="2409824" y="355574"/>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8" name="Ovale 17">
            <a:extLst>
              <a:ext uri="{FF2B5EF4-FFF2-40B4-BE49-F238E27FC236}">
                <a16:creationId xmlns:a16="http://schemas.microsoft.com/office/drawing/2014/main" id="{512CA4CD-3AF5-6F92-2B38-1A86A324B4DF}"/>
              </a:ext>
            </a:extLst>
          </p:cNvPr>
          <p:cNvSpPr/>
          <p:nvPr/>
        </p:nvSpPr>
        <p:spPr>
          <a:xfrm>
            <a:off x="6145585" y="2641928"/>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3" name="Ovale 2">
            <a:extLst>
              <a:ext uri="{FF2B5EF4-FFF2-40B4-BE49-F238E27FC236}">
                <a16:creationId xmlns:a16="http://schemas.microsoft.com/office/drawing/2014/main" id="{4986BF22-64B4-253C-A925-BB17F54C4A4D}"/>
              </a:ext>
            </a:extLst>
          </p:cNvPr>
          <p:cNvSpPr/>
          <p:nvPr/>
        </p:nvSpPr>
        <p:spPr>
          <a:xfrm>
            <a:off x="4166546" y="2571823"/>
            <a:ext cx="1583591" cy="1544290"/>
          </a:xfrm>
          <a:prstGeom prst="ellipse">
            <a:avLst/>
          </a:prstGeom>
          <a:noFill/>
          <a:ln w="28575">
            <a:solidFill>
              <a:srgbClr val="C00000"/>
            </a:solid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nchor="ctr" anchorCtr="0"/>
          <a:lstStyle/>
          <a:p>
            <a:pPr algn="ctr"/>
            <a:endParaRPr lang="it-IT" sz="1000" kern="1200" dirty="0">
              <a:solidFill>
                <a:schemeClr val="tx1"/>
              </a:solidFill>
            </a:endParaRPr>
          </a:p>
        </p:txBody>
      </p:sp>
      <p:sp>
        <p:nvSpPr>
          <p:cNvPr id="4" name="PB">
            <a:extLst>
              <a:ext uri="{FF2B5EF4-FFF2-40B4-BE49-F238E27FC236}">
                <a16:creationId xmlns:a16="http://schemas.microsoft.com/office/drawing/2014/main" id="{94B72347-FD5C-F386-5928-C06C6CA199A2}"/>
              </a:ext>
            </a:extLst>
          </p:cNvPr>
          <p:cNvSpPr/>
          <p:nvPr/>
        </p:nvSpPr>
        <p:spPr>
          <a:xfrm>
            <a:off x="0" y="6705600"/>
            <a:ext cx="454250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2588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barn(inVertical)">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arn(inVertical)">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3"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pic>
        <p:nvPicPr>
          <p:cNvPr id="13" name="Immagine 12">
            <a:extLst>
              <a:ext uri="{FF2B5EF4-FFF2-40B4-BE49-F238E27FC236}">
                <a16:creationId xmlns:a16="http://schemas.microsoft.com/office/drawing/2014/main" id="{6FF0C404-311A-4954-95BE-C780C058B964}"/>
              </a:ext>
            </a:extLst>
          </p:cNvPr>
          <p:cNvPicPr>
            <a:picLocks noChangeAspect="1"/>
          </p:cNvPicPr>
          <p:nvPr/>
        </p:nvPicPr>
        <p:blipFill>
          <a:blip r:embed="rId4"/>
          <a:stretch>
            <a:fillRect/>
          </a:stretch>
        </p:blipFill>
        <p:spPr>
          <a:xfrm>
            <a:off x="562006" y="1865003"/>
            <a:ext cx="8019987" cy="4011921"/>
          </a:xfrm>
          <a:prstGeom prst="rect">
            <a:avLst/>
          </a:prstGeom>
        </p:spPr>
      </p:pic>
      <p:sp>
        <p:nvSpPr>
          <p:cNvPr id="2" name="CasellaDiTesto 1">
            <a:extLst>
              <a:ext uri="{FF2B5EF4-FFF2-40B4-BE49-F238E27FC236}">
                <a16:creationId xmlns:a16="http://schemas.microsoft.com/office/drawing/2014/main" id="{DE30924A-EAC4-4D26-ACF0-8FD03C1B7856}"/>
              </a:ext>
            </a:extLst>
          </p:cNvPr>
          <p:cNvSpPr txBox="1"/>
          <p:nvPr/>
        </p:nvSpPr>
        <p:spPr>
          <a:xfrm>
            <a:off x="628650" y="1076325"/>
            <a:ext cx="7886699" cy="369332"/>
          </a:xfrm>
          <a:prstGeom prst="rect">
            <a:avLst/>
          </a:prstGeom>
          <a:noFill/>
        </p:spPr>
        <p:txBody>
          <a:bodyPr wrap="square" rtlCol="0">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Approccio al metodo prestazionale</a:t>
            </a:r>
          </a:p>
        </p:txBody>
      </p:sp>
      <p:sp>
        <p:nvSpPr>
          <p:cNvPr id="6" name="Rettangolo 5">
            <a:extLst>
              <a:ext uri="{FF2B5EF4-FFF2-40B4-BE49-F238E27FC236}">
                <a16:creationId xmlns:a16="http://schemas.microsoft.com/office/drawing/2014/main" id="{626FEDD7-5485-B2BB-574E-FE58114A1F0A}"/>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4" name="PB">
            <a:extLst>
              <a:ext uri="{FF2B5EF4-FFF2-40B4-BE49-F238E27FC236}">
                <a16:creationId xmlns:a16="http://schemas.microsoft.com/office/drawing/2014/main" id="{2521478A-5BA6-8D53-F205-E9DA047D2285}"/>
              </a:ext>
            </a:extLst>
          </p:cNvPr>
          <p:cNvSpPr/>
          <p:nvPr/>
        </p:nvSpPr>
        <p:spPr>
          <a:xfrm>
            <a:off x="0" y="6705600"/>
            <a:ext cx="460149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1891765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 name="CasellaDiTesto 1">
            <a:extLst>
              <a:ext uri="{FF2B5EF4-FFF2-40B4-BE49-F238E27FC236}">
                <a16:creationId xmlns:a16="http://schemas.microsoft.com/office/drawing/2014/main" id="{D07CEB0F-E835-401C-B910-D4FE04669F1A}"/>
              </a:ext>
            </a:extLst>
          </p:cNvPr>
          <p:cNvSpPr txBox="1"/>
          <p:nvPr/>
        </p:nvSpPr>
        <p:spPr>
          <a:xfrm>
            <a:off x="3619500" y="1491453"/>
            <a:ext cx="1771650" cy="369332"/>
          </a:xfrm>
          <a:prstGeom prst="rect">
            <a:avLst/>
          </a:prstGeom>
          <a:noFill/>
          <a:ln w="19050">
            <a:noFill/>
          </a:ln>
        </p:spPr>
        <p:txBody>
          <a:bodyPr wrap="square" rtlCol="0">
            <a:spAutoFit/>
          </a:bodyPr>
          <a:lstStyle/>
          <a:p>
            <a:pPr algn="ctr"/>
            <a:r>
              <a:rPr lang="it-IT" b="1" i="1" dirty="0" err="1">
                <a:latin typeface="Times New Roman" panose="02020603050405020304" pitchFamily="18" charset="0"/>
                <a:cs typeface="Times New Roman" panose="02020603050405020304" pitchFamily="18" charset="0"/>
              </a:rPr>
              <a:t>R</a:t>
            </a:r>
            <a:r>
              <a:rPr lang="it-IT" b="1" i="1" baseline="-25000" dirty="0" err="1">
                <a:latin typeface="Times New Roman" panose="02020603050405020304" pitchFamily="18" charset="0"/>
                <a:cs typeface="Times New Roman" panose="02020603050405020304" pitchFamily="18" charset="0"/>
              </a:rPr>
              <a:t>vita</a:t>
            </a:r>
            <a:r>
              <a:rPr lang="it-IT" b="1" i="1" dirty="0">
                <a:latin typeface="Times New Roman" panose="02020603050405020304" pitchFamily="18" charset="0"/>
                <a:cs typeface="Times New Roman" panose="02020603050405020304" pitchFamily="18" charset="0"/>
              </a:rPr>
              <a:t>=f(</a:t>
            </a:r>
            <a:r>
              <a:rPr lang="it-IT" b="1" dirty="0" err="1">
                <a:latin typeface="Times New Roman" panose="02020603050405020304" pitchFamily="18" charset="0"/>
                <a:cs typeface="Times New Roman" panose="02020603050405020304" pitchFamily="18" charset="0"/>
              </a:rPr>
              <a:t>δ</a:t>
            </a:r>
            <a:r>
              <a:rPr lang="it-IT" b="1" baseline="-25000" dirty="0" err="1">
                <a:latin typeface="Times New Roman" panose="02020603050405020304" pitchFamily="18" charset="0"/>
                <a:cs typeface="Times New Roman" panose="02020603050405020304" pitchFamily="18" charset="0"/>
              </a:rPr>
              <a:t>occ</a:t>
            </a:r>
            <a:r>
              <a:rPr lang="it-IT" b="1" dirty="0">
                <a:latin typeface="Times New Roman" panose="02020603050405020304" pitchFamily="18" charset="0"/>
                <a:cs typeface="Times New Roman" panose="02020603050405020304" pitchFamily="18" charset="0"/>
              </a:rPr>
              <a:t>; δ</a:t>
            </a:r>
            <a:r>
              <a:rPr lang="it-IT" b="1" baseline="-25000" dirty="0">
                <a:latin typeface="Times New Roman" panose="02020603050405020304" pitchFamily="18" charset="0"/>
                <a:cs typeface="Times New Roman" panose="02020603050405020304" pitchFamily="18" charset="0"/>
              </a:rPr>
              <a:t>α</a:t>
            </a:r>
            <a:r>
              <a:rPr lang="it-IT" b="1" dirty="0">
                <a:latin typeface="Times New Roman" panose="02020603050405020304" pitchFamily="18" charset="0"/>
                <a:cs typeface="Times New Roman" panose="02020603050405020304" pitchFamily="18" charset="0"/>
              </a:rPr>
              <a:t>)</a:t>
            </a:r>
          </a:p>
        </p:txBody>
      </p:sp>
      <p:sp>
        <p:nvSpPr>
          <p:cNvPr id="12" name="Rettangolo 11">
            <a:extLst>
              <a:ext uri="{FF2B5EF4-FFF2-40B4-BE49-F238E27FC236}">
                <a16:creationId xmlns:a16="http://schemas.microsoft.com/office/drawing/2014/main" id="{6997B7DB-8F3F-4C34-8C0F-BCA98261E548}"/>
              </a:ext>
            </a:extLst>
          </p:cNvPr>
          <p:cNvSpPr/>
          <p:nvPr/>
        </p:nvSpPr>
        <p:spPr>
          <a:xfrm>
            <a:off x="3619500" y="1367049"/>
            <a:ext cx="1771650" cy="618140"/>
          </a:xfrm>
          <a:prstGeom prst="rect">
            <a:avLst/>
          </a:prstGeom>
          <a:solidFill>
            <a:schemeClr val="accent2">
              <a:alpha val="22000"/>
            </a:schemeClr>
          </a:solidFill>
          <a:ln w="2857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5" name="CasellaDiTesto 14">
            <a:extLst>
              <a:ext uri="{FF2B5EF4-FFF2-40B4-BE49-F238E27FC236}">
                <a16:creationId xmlns:a16="http://schemas.microsoft.com/office/drawing/2014/main" id="{72871E42-EF6A-4AE7-ABF1-D2F7D1634085}"/>
              </a:ext>
            </a:extLst>
          </p:cNvPr>
          <p:cNvSpPr txBox="1"/>
          <p:nvPr/>
        </p:nvSpPr>
        <p:spPr>
          <a:xfrm>
            <a:off x="628650" y="979069"/>
            <a:ext cx="7886699" cy="369332"/>
          </a:xfrm>
          <a:prstGeom prst="rect">
            <a:avLst/>
          </a:prstGeom>
          <a:noFill/>
        </p:spPr>
        <p:txBody>
          <a:bodyPr wrap="square" rtlCol="0">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Rischio </a:t>
            </a:r>
            <a:r>
              <a:rPr lang="it-IT" b="1" dirty="0" err="1">
                <a:solidFill>
                  <a:srgbClr val="B41010"/>
                </a:solidFill>
                <a:latin typeface="Times New Roman" panose="02020603050405020304" pitchFamily="18" charset="0"/>
                <a:cs typeface="Times New Roman" panose="02020603050405020304" pitchFamily="18" charset="0"/>
              </a:rPr>
              <a:t>R</a:t>
            </a:r>
            <a:r>
              <a:rPr lang="it-IT" b="1" baseline="-25000" dirty="0" err="1">
                <a:solidFill>
                  <a:srgbClr val="B41010"/>
                </a:solidFill>
                <a:latin typeface="Times New Roman" panose="02020603050405020304" pitchFamily="18" charset="0"/>
                <a:cs typeface="Times New Roman" panose="02020603050405020304" pitchFamily="18" charset="0"/>
              </a:rPr>
              <a:t>vita</a:t>
            </a:r>
            <a:endParaRPr lang="it-IT" b="1" baseline="-25000" dirty="0">
              <a:solidFill>
                <a:srgbClr val="B41010"/>
              </a:solidFill>
              <a:latin typeface="Times New Roman" panose="02020603050405020304" pitchFamily="18" charset="0"/>
              <a:cs typeface="Times New Roman" panose="02020603050405020304" pitchFamily="18" charset="0"/>
            </a:endParaRPr>
          </a:p>
        </p:txBody>
      </p:sp>
      <p:sp>
        <p:nvSpPr>
          <p:cNvPr id="18" name="Rettangolo 17">
            <a:extLst>
              <a:ext uri="{FF2B5EF4-FFF2-40B4-BE49-F238E27FC236}">
                <a16:creationId xmlns:a16="http://schemas.microsoft.com/office/drawing/2014/main" id="{B87A233C-0679-4942-9B8D-AD1B947412A9}"/>
              </a:ext>
            </a:extLst>
          </p:cNvPr>
          <p:cNvSpPr/>
          <p:nvPr/>
        </p:nvSpPr>
        <p:spPr>
          <a:xfrm>
            <a:off x="1671636" y="2142736"/>
            <a:ext cx="5934075" cy="646331"/>
          </a:xfrm>
          <a:prstGeom prst="rect">
            <a:avLst/>
          </a:prstGeom>
        </p:spPr>
        <p:txBody>
          <a:bodyPr wrap="square">
            <a:spAutoFit/>
          </a:bodyPr>
          <a:lstStyle/>
          <a:p>
            <a:pPr algn="just"/>
            <a:r>
              <a:rPr lang="it-IT" sz="1200" b="1" dirty="0">
                <a:latin typeface="Times New Roman" panose="02020603050405020304" pitchFamily="18" charset="0"/>
                <a:cs typeface="Times New Roman" panose="02020603050405020304" pitchFamily="18" charset="0"/>
              </a:rPr>
              <a:t>δ</a:t>
            </a:r>
            <a:r>
              <a:rPr lang="it-IT" sz="1200" b="1" baseline="-25000" dirty="0">
                <a:latin typeface="Times New Roman" panose="02020603050405020304" pitchFamily="18" charset="0"/>
                <a:cs typeface="Times New Roman" panose="02020603050405020304" pitchFamily="18" charset="0"/>
              </a:rPr>
              <a:t>α</a:t>
            </a:r>
            <a:r>
              <a:rPr lang="it-IT" sz="1200" dirty="0">
                <a:latin typeface="Times New Roman" panose="02020603050405020304" pitchFamily="18" charset="0"/>
                <a:cs typeface="Times New Roman" panose="02020603050405020304" pitchFamily="18" charset="0"/>
              </a:rPr>
              <a:t>: velocità caratteristica prevalente di crescita dell’incendio, riferita al tempo t</a:t>
            </a:r>
            <a:r>
              <a:rPr lang="it-IT" sz="1200" baseline="-25000" dirty="0">
                <a:latin typeface="Times New Roman" panose="02020603050405020304" pitchFamily="18" charset="0"/>
                <a:cs typeface="Times New Roman" panose="02020603050405020304" pitchFamily="18" charset="0"/>
              </a:rPr>
              <a:t>α</a:t>
            </a:r>
            <a:r>
              <a:rPr lang="it-IT" sz="1200" dirty="0">
                <a:latin typeface="Times New Roman" panose="02020603050405020304" pitchFamily="18" charset="0"/>
                <a:cs typeface="Times New Roman" panose="02020603050405020304" pitchFamily="18" charset="0"/>
              </a:rPr>
              <a:t> in secondi, impiegato dalla potenza termica per raggiungere il valore di 1000 kW. Si intende la caratteristica rappresentativa del rischio di incendio in qualsiasi condizione d’esercizio.</a:t>
            </a:r>
          </a:p>
        </p:txBody>
      </p:sp>
      <p:pic>
        <p:nvPicPr>
          <p:cNvPr id="20" name="Immagine 19">
            <a:extLst>
              <a:ext uri="{FF2B5EF4-FFF2-40B4-BE49-F238E27FC236}">
                <a16:creationId xmlns:a16="http://schemas.microsoft.com/office/drawing/2014/main" id="{C1DEEF71-4394-4612-A367-FB9878BB52B7}"/>
              </a:ext>
            </a:extLst>
          </p:cNvPr>
          <p:cNvPicPr>
            <a:picLocks noChangeAspect="1"/>
          </p:cNvPicPr>
          <p:nvPr/>
        </p:nvPicPr>
        <p:blipFill rotWithShape="1">
          <a:blip r:embed="rId4"/>
          <a:srcRect b="17413"/>
          <a:stretch/>
        </p:blipFill>
        <p:spPr>
          <a:xfrm>
            <a:off x="1369457" y="3024284"/>
            <a:ext cx="6405086" cy="3349321"/>
          </a:xfrm>
          <a:prstGeom prst="rect">
            <a:avLst/>
          </a:prstGeom>
        </p:spPr>
      </p:pic>
      <p:sp>
        <p:nvSpPr>
          <p:cNvPr id="4" name="Rettangolo 3">
            <a:extLst>
              <a:ext uri="{FF2B5EF4-FFF2-40B4-BE49-F238E27FC236}">
                <a16:creationId xmlns:a16="http://schemas.microsoft.com/office/drawing/2014/main" id="{FA30E6E7-1455-A629-5985-527AA9614A0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6" name="PB">
            <a:extLst>
              <a:ext uri="{FF2B5EF4-FFF2-40B4-BE49-F238E27FC236}">
                <a16:creationId xmlns:a16="http://schemas.microsoft.com/office/drawing/2014/main" id="{495A0246-5FE4-364A-BF08-71567689DF6F}"/>
              </a:ext>
            </a:extLst>
          </p:cNvPr>
          <p:cNvSpPr/>
          <p:nvPr/>
        </p:nvSpPr>
        <p:spPr>
          <a:xfrm>
            <a:off x="0" y="6705600"/>
            <a:ext cx="466049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45072169"/>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 name="CasellaDiTesto 1">
            <a:extLst>
              <a:ext uri="{FF2B5EF4-FFF2-40B4-BE49-F238E27FC236}">
                <a16:creationId xmlns:a16="http://schemas.microsoft.com/office/drawing/2014/main" id="{D07CEB0F-E835-401C-B910-D4FE04669F1A}"/>
              </a:ext>
            </a:extLst>
          </p:cNvPr>
          <p:cNvSpPr txBox="1"/>
          <p:nvPr/>
        </p:nvSpPr>
        <p:spPr>
          <a:xfrm>
            <a:off x="3619500" y="1491453"/>
            <a:ext cx="1771650" cy="369332"/>
          </a:xfrm>
          <a:prstGeom prst="rect">
            <a:avLst/>
          </a:prstGeom>
          <a:noFill/>
          <a:ln w="19050">
            <a:noFill/>
          </a:ln>
        </p:spPr>
        <p:txBody>
          <a:bodyPr wrap="square" rtlCol="0">
            <a:spAutoFit/>
          </a:bodyPr>
          <a:lstStyle/>
          <a:p>
            <a:pPr algn="ctr"/>
            <a:r>
              <a:rPr lang="it-IT" b="1" i="1" dirty="0" err="1">
                <a:latin typeface="Times New Roman" panose="02020603050405020304" pitchFamily="18" charset="0"/>
                <a:cs typeface="Times New Roman" panose="02020603050405020304" pitchFamily="18" charset="0"/>
              </a:rPr>
              <a:t>R</a:t>
            </a:r>
            <a:r>
              <a:rPr lang="it-IT" b="1" i="1" baseline="-25000" dirty="0" err="1">
                <a:latin typeface="Times New Roman" panose="02020603050405020304" pitchFamily="18" charset="0"/>
                <a:cs typeface="Times New Roman" panose="02020603050405020304" pitchFamily="18" charset="0"/>
              </a:rPr>
              <a:t>vita</a:t>
            </a:r>
            <a:r>
              <a:rPr lang="it-IT" b="1" i="1" dirty="0">
                <a:latin typeface="Times New Roman" panose="02020603050405020304" pitchFamily="18" charset="0"/>
                <a:cs typeface="Times New Roman" panose="02020603050405020304" pitchFamily="18" charset="0"/>
              </a:rPr>
              <a:t>=f(</a:t>
            </a:r>
            <a:r>
              <a:rPr lang="it-IT" b="1" dirty="0" err="1">
                <a:latin typeface="Times New Roman" panose="02020603050405020304" pitchFamily="18" charset="0"/>
                <a:cs typeface="Times New Roman" panose="02020603050405020304" pitchFamily="18" charset="0"/>
              </a:rPr>
              <a:t>δ</a:t>
            </a:r>
            <a:r>
              <a:rPr lang="it-IT" b="1" baseline="-25000" dirty="0" err="1">
                <a:latin typeface="Times New Roman" panose="02020603050405020304" pitchFamily="18" charset="0"/>
                <a:cs typeface="Times New Roman" panose="02020603050405020304" pitchFamily="18" charset="0"/>
              </a:rPr>
              <a:t>occ</a:t>
            </a:r>
            <a:r>
              <a:rPr lang="it-IT" b="1" dirty="0">
                <a:latin typeface="Times New Roman" panose="02020603050405020304" pitchFamily="18" charset="0"/>
                <a:cs typeface="Times New Roman" panose="02020603050405020304" pitchFamily="18" charset="0"/>
              </a:rPr>
              <a:t>; δ</a:t>
            </a:r>
            <a:r>
              <a:rPr lang="it-IT" b="1" baseline="-25000" dirty="0">
                <a:latin typeface="Times New Roman" panose="02020603050405020304" pitchFamily="18" charset="0"/>
                <a:cs typeface="Times New Roman" panose="02020603050405020304" pitchFamily="18" charset="0"/>
              </a:rPr>
              <a:t>α</a:t>
            </a:r>
            <a:r>
              <a:rPr lang="it-IT" b="1" dirty="0">
                <a:latin typeface="Times New Roman" panose="02020603050405020304" pitchFamily="18" charset="0"/>
                <a:cs typeface="Times New Roman" panose="02020603050405020304" pitchFamily="18" charset="0"/>
              </a:rPr>
              <a:t>)</a:t>
            </a:r>
          </a:p>
        </p:txBody>
      </p:sp>
      <p:pic>
        <p:nvPicPr>
          <p:cNvPr id="7" name="Immagine 6">
            <a:extLst>
              <a:ext uri="{FF2B5EF4-FFF2-40B4-BE49-F238E27FC236}">
                <a16:creationId xmlns:a16="http://schemas.microsoft.com/office/drawing/2014/main" id="{1D248473-8B67-4B50-8C1D-517EB12C6E4A}"/>
              </a:ext>
            </a:extLst>
          </p:cNvPr>
          <p:cNvPicPr>
            <a:picLocks noChangeAspect="1"/>
          </p:cNvPicPr>
          <p:nvPr/>
        </p:nvPicPr>
        <p:blipFill rotWithShape="1">
          <a:blip r:embed="rId4"/>
          <a:srcRect r="482" b="19106"/>
          <a:stretch/>
        </p:blipFill>
        <p:spPr>
          <a:xfrm>
            <a:off x="1085850" y="2739785"/>
            <a:ext cx="6838950" cy="3358221"/>
          </a:xfrm>
          <a:prstGeom prst="rect">
            <a:avLst/>
          </a:prstGeom>
        </p:spPr>
      </p:pic>
      <p:sp>
        <p:nvSpPr>
          <p:cNvPr id="12" name="Rettangolo 11">
            <a:extLst>
              <a:ext uri="{FF2B5EF4-FFF2-40B4-BE49-F238E27FC236}">
                <a16:creationId xmlns:a16="http://schemas.microsoft.com/office/drawing/2014/main" id="{6997B7DB-8F3F-4C34-8C0F-BCA98261E548}"/>
              </a:ext>
            </a:extLst>
          </p:cNvPr>
          <p:cNvSpPr/>
          <p:nvPr/>
        </p:nvSpPr>
        <p:spPr>
          <a:xfrm>
            <a:off x="3619500" y="1367049"/>
            <a:ext cx="1771650" cy="618140"/>
          </a:xfrm>
          <a:prstGeom prst="rect">
            <a:avLst/>
          </a:prstGeom>
          <a:solidFill>
            <a:schemeClr val="accent2">
              <a:alpha val="22000"/>
            </a:schemeClr>
          </a:solidFill>
          <a:ln w="28575"/>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lang="it-IT"/>
          </a:p>
        </p:txBody>
      </p:sp>
      <p:sp>
        <p:nvSpPr>
          <p:cNvPr id="14" name="Freccia a destra 13">
            <a:extLst>
              <a:ext uri="{FF2B5EF4-FFF2-40B4-BE49-F238E27FC236}">
                <a16:creationId xmlns:a16="http://schemas.microsoft.com/office/drawing/2014/main" id="{A569A822-0D25-4AAA-8109-6526A6D424C8}"/>
              </a:ext>
            </a:extLst>
          </p:cNvPr>
          <p:cNvSpPr/>
          <p:nvPr/>
        </p:nvSpPr>
        <p:spPr>
          <a:xfrm>
            <a:off x="4638674" y="6207024"/>
            <a:ext cx="3286125" cy="352426"/>
          </a:xfrm>
          <a:prstGeom prst="rightArrow">
            <a:avLst/>
          </a:prstGeom>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Freccia in su 15">
            <a:extLst>
              <a:ext uri="{FF2B5EF4-FFF2-40B4-BE49-F238E27FC236}">
                <a16:creationId xmlns:a16="http://schemas.microsoft.com/office/drawing/2014/main" id="{650300E0-02B6-4DCE-8ADF-9D524E7FE660}"/>
              </a:ext>
            </a:extLst>
          </p:cNvPr>
          <p:cNvSpPr/>
          <p:nvPr/>
        </p:nvSpPr>
        <p:spPr>
          <a:xfrm>
            <a:off x="8086725" y="3339368"/>
            <a:ext cx="333375" cy="2680433"/>
          </a:xfrm>
          <a:prstGeom prst="upArrow">
            <a:avLst/>
          </a:prstGeom>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CasellaDiTesto 16">
            <a:extLst>
              <a:ext uri="{FF2B5EF4-FFF2-40B4-BE49-F238E27FC236}">
                <a16:creationId xmlns:a16="http://schemas.microsoft.com/office/drawing/2014/main" id="{F79BE01D-6494-4851-B070-0C88018DF82E}"/>
              </a:ext>
            </a:extLst>
          </p:cNvPr>
          <p:cNvSpPr txBox="1"/>
          <p:nvPr/>
        </p:nvSpPr>
        <p:spPr>
          <a:xfrm>
            <a:off x="5162550" y="6235514"/>
            <a:ext cx="2443162" cy="276999"/>
          </a:xfrm>
          <a:prstGeom prst="rect">
            <a:avLst/>
          </a:prstGeom>
          <a:noFill/>
        </p:spPr>
        <p:txBody>
          <a:bodyPr wrap="square" rtlCol="0">
            <a:spAutoFit/>
          </a:bodyPr>
          <a:lstStyle/>
          <a:p>
            <a:r>
              <a:rPr lang="it-IT" sz="1200" b="1" dirty="0">
                <a:solidFill>
                  <a:schemeClr val="bg1"/>
                </a:solidFill>
              </a:rPr>
              <a:t>velocità di crescita dell’incendio</a:t>
            </a:r>
          </a:p>
        </p:txBody>
      </p:sp>
      <p:sp>
        <p:nvSpPr>
          <p:cNvPr id="19" name="CasellaDiTesto 18">
            <a:extLst>
              <a:ext uri="{FF2B5EF4-FFF2-40B4-BE49-F238E27FC236}">
                <a16:creationId xmlns:a16="http://schemas.microsoft.com/office/drawing/2014/main" id="{6E0297A3-B49C-43E7-9D6D-68FFC605B4EE}"/>
              </a:ext>
            </a:extLst>
          </p:cNvPr>
          <p:cNvSpPr txBox="1"/>
          <p:nvPr/>
        </p:nvSpPr>
        <p:spPr>
          <a:xfrm rot="16200000">
            <a:off x="6894145" y="4541084"/>
            <a:ext cx="2680433" cy="276999"/>
          </a:xfrm>
          <a:prstGeom prst="rect">
            <a:avLst/>
          </a:prstGeom>
          <a:noFill/>
        </p:spPr>
        <p:txBody>
          <a:bodyPr wrap="square" rtlCol="0">
            <a:spAutoFit/>
          </a:bodyPr>
          <a:lstStyle/>
          <a:p>
            <a:r>
              <a:rPr lang="it-IT" sz="1200" b="1" dirty="0">
                <a:solidFill>
                  <a:schemeClr val="bg1"/>
                </a:solidFill>
              </a:rPr>
              <a:t>familiarità col luogo e stato di veglia</a:t>
            </a:r>
          </a:p>
        </p:txBody>
      </p:sp>
      <p:sp>
        <p:nvSpPr>
          <p:cNvPr id="20" name="CasellaDiTesto 19">
            <a:extLst>
              <a:ext uri="{FF2B5EF4-FFF2-40B4-BE49-F238E27FC236}">
                <a16:creationId xmlns:a16="http://schemas.microsoft.com/office/drawing/2014/main" id="{B9608342-46EA-436D-AFD0-53580CCEC05F}"/>
              </a:ext>
            </a:extLst>
          </p:cNvPr>
          <p:cNvSpPr txBox="1"/>
          <p:nvPr/>
        </p:nvSpPr>
        <p:spPr>
          <a:xfrm>
            <a:off x="628650" y="979069"/>
            <a:ext cx="7886699" cy="369332"/>
          </a:xfrm>
          <a:prstGeom prst="rect">
            <a:avLst/>
          </a:prstGeom>
          <a:noFill/>
        </p:spPr>
        <p:txBody>
          <a:bodyPr wrap="square" rtlCol="0">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Rischio </a:t>
            </a:r>
            <a:r>
              <a:rPr lang="it-IT" b="1" dirty="0" err="1">
                <a:solidFill>
                  <a:srgbClr val="B41010"/>
                </a:solidFill>
                <a:latin typeface="Times New Roman" panose="02020603050405020304" pitchFamily="18" charset="0"/>
                <a:cs typeface="Times New Roman" panose="02020603050405020304" pitchFamily="18" charset="0"/>
              </a:rPr>
              <a:t>R</a:t>
            </a:r>
            <a:r>
              <a:rPr lang="it-IT" b="1" baseline="-25000" dirty="0" err="1">
                <a:solidFill>
                  <a:srgbClr val="B41010"/>
                </a:solidFill>
                <a:latin typeface="Times New Roman" panose="02020603050405020304" pitchFamily="18" charset="0"/>
                <a:cs typeface="Times New Roman" panose="02020603050405020304" pitchFamily="18" charset="0"/>
              </a:rPr>
              <a:t>vita</a:t>
            </a:r>
            <a:endParaRPr lang="it-IT" b="1" baseline="-25000" dirty="0">
              <a:solidFill>
                <a:srgbClr val="B41010"/>
              </a:solidFill>
              <a:latin typeface="Times New Roman" panose="02020603050405020304" pitchFamily="18" charset="0"/>
              <a:cs typeface="Times New Roman" panose="02020603050405020304" pitchFamily="18" charset="0"/>
            </a:endParaRPr>
          </a:p>
        </p:txBody>
      </p:sp>
      <p:sp>
        <p:nvSpPr>
          <p:cNvPr id="21" name="Rettangolo 20">
            <a:extLst>
              <a:ext uri="{FF2B5EF4-FFF2-40B4-BE49-F238E27FC236}">
                <a16:creationId xmlns:a16="http://schemas.microsoft.com/office/drawing/2014/main" id="{AEDF685C-5271-438B-9940-DDAAB8A16E97}"/>
              </a:ext>
            </a:extLst>
          </p:cNvPr>
          <p:cNvSpPr/>
          <p:nvPr/>
        </p:nvSpPr>
        <p:spPr>
          <a:xfrm>
            <a:off x="1671636" y="2046517"/>
            <a:ext cx="5934075" cy="646331"/>
          </a:xfrm>
          <a:prstGeom prst="rect">
            <a:avLst/>
          </a:prstGeom>
        </p:spPr>
        <p:txBody>
          <a:bodyPr wrap="square">
            <a:spAutoFit/>
          </a:bodyPr>
          <a:lstStyle/>
          <a:p>
            <a:pPr algn="just"/>
            <a:r>
              <a:rPr lang="it-IT" sz="1200" b="1" dirty="0">
                <a:latin typeface="Times New Roman" panose="02020603050405020304" pitchFamily="18" charset="0"/>
                <a:cs typeface="Times New Roman" panose="02020603050405020304" pitchFamily="18" charset="0"/>
              </a:rPr>
              <a:t>δ</a:t>
            </a:r>
            <a:r>
              <a:rPr lang="it-IT" sz="1200" b="1" baseline="-25000" dirty="0">
                <a:latin typeface="Times New Roman" panose="02020603050405020304" pitchFamily="18" charset="0"/>
                <a:cs typeface="Times New Roman" panose="02020603050405020304" pitchFamily="18" charset="0"/>
              </a:rPr>
              <a:t>α</a:t>
            </a:r>
            <a:r>
              <a:rPr lang="it-IT" sz="1200" dirty="0">
                <a:latin typeface="Times New Roman" panose="02020603050405020304" pitchFamily="18" charset="0"/>
                <a:cs typeface="Times New Roman" panose="02020603050405020304" pitchFamily="18" charset="0"/>
              </a:rPr>
              <a:t>: velocità caratteristica prevalente di crescita dell’incendio, riferita al tempo t</a:t>
            </a:r>
            <a:r>
              <a:rPr lang="it-IT" sz="1200" baseline="-25000" dirty="0">
                <a:latin typeface="Times New Roman" panose="02020603050405020304" pitchFamily="18" charset="0"/>
                <a:cs typeface="Times New Roman" panose="02020603050405020304" pitchFamily="18" charset="0"/>
              </a:rPr>
              <a:t>α</a:t>
            </a:r>
            <a:r>
              <a:rPr lang="it-IT" sz="1200" dirty="0">
                <a:latin typeface="Times New Roman" panose="02020603050405020304" pitchFamily="18" charset="0"/>
                <a:cs typeface="Times New Roman" panose="02020603050405020304" pitchFamily="18" charset="0"/>
              </a:rPr>
              <a:t> in secondi, impiegato dalla potenza termica per raggiungere il valore di 1000 kW. Si intende la caratteristica rappresentativa del rischio di incendio in qualsiasi condizione d’esercizio.</a:t>
            </a:r>
          </a:p>
        </p:txBody>
      </p:sp>
      <p:sp>
        <p:nvSpPr>
          <p:cNvPr id="4" name="Rettangolo 3">
            <a:extLst>
              <a:ext uri="{FF2B5EF4-FFF2-40B4-BE49-F238E27FC236}">
                <a16:creationId xmlns:a16="http://schemas.microsoft.com/office/drawing/2014/main" id="{1E0FFE40-D6F5-7341-D1D6-0EB3557449C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6" name="PB">
            <a:extLst>
              <a:ext uri="{FF2B5EF4-FFF2-40B4-BE49-F238E27FC236}">
                <a16:creationId xmlns:a16="http://schemas.microsoft.com/office/drawing/2014/main" id="{D622341C-E859-8106-1000-607E5127C83C}"/>
              </a:ext>
            </a:extLst>
          </p:cNvPr>
          <p:cNvSpPr/>
          <p:nvPr/>
        </p:nvSpPr>
        <p:spPr>
          <a:xfrm>
            <a:off x="0" y="6705600"/>
            <a:ext cx="471948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65346368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1" name="CasellaDiTesto 10">
            <a:extLst>
              <a:ext uri="{FF2B5EF4-FFF2-40B4-BE49-F238E27FC236}">
                <a16:creationId xmlns:a16="http://schemas.microsoft.com/office/drawing/2014/main" id="{73164960-6404-4CFA-A592-5D586697EF06}"/>
              </a:ext>
            </a:extLst>
          </p:cNvPr>
          <p:cNvSpPr txBox="1"/>
          <p:nvPr/>
        </p:nvSpPr>
        <p:spPr>
          <a:xfrm>
            <a:off x="628650" y="979069"/>
            <a:ext cx="7886699" cy="369332"/>
          </a:xfrm>
          <a:prstGeom prst="rect">
            <a:avLst/>
          </a:prstGeom>
          <a:noFill/>
        </p:spPr>
        <p:txBody>
          <a:bodyPr wrap="square" rtlCol="0">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Rischio </a:t>
            </a:r>
            <a:r>
              <a:rPr lang="it-IT" b="1" dirty="0" err="1">
                <a:solidFill>
                  <a:srgbClr val="B41010"/>
                </a:solidFill>
                <a:latin typeface="Times New Roman" panose="02020603050405020304" pitchFamily="18" charset="0"/>
                <a:cs typeface="Times New Roman" panose="02020603050405020304" pitchFamily="18" charset="0"/>
              </a:rPr>
              <a:t>R</a:t>
            </a:r>
            <a:r>
              <a:rPr lang="it-IT" b="1" baseline="-25000" dirty="0" err="1">
                <a:solidFill>
                  <a:srgbClr val="B41010"/>
                </a:solidFill>
                <a:latin typeface="Times New Roman" panose="02020603050405020304" pitchFamily="18" charset="0"/>
                <a:cs typeface="Times New Roman" panose="02020603050405020304" pitchFamily="18" charset="0"/>
              </a:rPr>
              <a:t>beni</a:t>
            </a:r>
            <a:endParaRPr lang="it-IT" b="1" baseline="-25000" dirty="0">
              <a:solidFill>
                <a:srgbClr val="B41010"/>
              </a:solidFill>
              <a:latin typeface="Times New Roman" panose="02020603050405020304" pitchFamily="18" charset="0"/>
              <a:cs typeface="Times New Roman" panose="02020603050405020304" pitchFamily="18" charset="0"/>
            </a:endParaRPr>
          </a:p>
        </p:txBody>
      </p:sp>
      <p:pic>
        <p:nvPicPr>
          <p:cNvPr id="7" name="Immagine 6">
            <a:extLst>
              <a:ext uri="{FF2B5EF4-FFF2-40B4-BE49-F238E27FC236}">
                <a16:creationId xmlns:a16="http://schemas.microsoft.com/office/drawing/2014/main" id="{451487F6-B457-4771-B97B-12C22804B464}"/>
              </a:ext>
            </a:extLst>
          </p:cNvPr>
          <p:cNvPicPr>
            <a:picLocks noChangeAspect="1"/>
          </p:cNvPicPr>
          <p:nvPr/>
        </p:nvPicPr>
        <p:blipFill>
          <a:blip r:embed="rId4"/>
          <a:stretch>
            <a:fillRect/>
          </a:stretch>
        </p:blipFill>
        <p:spPr>
          <a:xfrm>
            <a:off x="976768" y="2257089"/>
            <a:ext cx="7190464" cy="1148867"/>
          </a:xfrm>
          <a:prstGeom prst="rect">
            <a:avLst/>
          </a:prstGeom>
        </p:spPr>
      </p:pic>
      <p:sp>
        <p:nvSpPr>
          <p:cNvPr id="22" name="CasellaDiTesto 21">
            <a:extLst>
              <a:ext uri="{FF2B5EF4-FFF2-40B4-BE49-F238E27FC236}">
                <a16:creationId xmlns:a16="http://schemas.microsoft.com/office/drawing/2014/main" id="{A935B97E-E609-46ED-B53F-5287F84FCACE}"/>
              </a:ext>
            </a:extLst>
          </p:cNvPr>
          <p:cNvSpPr txBox="1"/>
          <p:nvPr/>
        </p:nvSpPr>
        <p:spPr>
          <a:xfrm>
            <a:off x="628650" y="3842334"/>
            <a:ext cx="7886699" cy="369332"/>
          </a:xfrm>
          <a:prstGeom prst="rect">
            <a:avLst/>
          </a:prstGeom>
          <a:noFill/>
        </p:spPr>
        <p:txBody>
          <a:bodyPr wrap="square" rtlCol="0">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Rischio </a:t>
            </a:r>
            <a:r>
              <a:rPr lang="it-IT" b="1" dirty="0" err="1">
                <a:solidFill>
                  <a:srgbClr val="B41010"/>
                </a:solidFill>
                <a:latin typeface="Times New Roman" panose="02020603050405020304" pitchFamily="18" charset="0"/>
                <a:cs typeface="Times New Roman" panose="02020603050405020304" pitchFamily="18" charset="0"/>
              </a:rPr>
              <a:t>R</a:t>
            </a:r>
            <a:r>
              <a:rPr lang="it-IT" b="1" baseline="-25000" dirty="0" err="1">
                <a:solidFill>
                  <a:srgbClr val="B41010"/>
                </a:solidFill>
                <a:latin typeface="Times New Roman" panose="02020603050405020304" pitchFamily="18" charset="0"/>
                <a:cs typeface="Times New Roman" panose="02020603050405020304" pitchFamily="18" charset="0"/>
              </a:rPr>
              <a:t>ambiente</a:t>
            </a:r>
            <a:endParaRPr lang="it-IT" b="1" baseline="-25000" dirty="0">
              <a:solidFill>
                <a:srgbClr val="B41010"/>
              </a:solidFill>
              <a:latin typeface="Times New Roman" panose="02020603050405020304" pitchFamily="18" charset="0"/>
              <a:cs typeface="Times New Roman" panose="02020603050405020304" pitchFamily="18" charset="0"/>
            </a:endParaRPr>
          </a:p>
        </p:txBody>
      </p:sp>
      <p:sp>
        <p:nvSpPr>
          <p:cNvPr id="16" name="Rettangolo 15">
            <a:extLst>
              <a:ext uri="{FF2B5EF4-FFF2-40B4-BE49-F238E27FC236}">
                <a16:creationId xmlns:a16="http://schemas.microsoft.com/office/drawing/2014/main" id="{74908609-C9E9-4335-9796-4B45FEB6AD2E}"/>
              </a:ext>
            </a:extLst>
          </p:cNvPr>
          <p:cNvSpPr/>
          <p:nvPr/>
        </p:nvSpPr>
        <p:spPr>
          <a:xfrm>
            <a:off x="561975" y="1385094"/>
            <a:ext cx="7886698" cy="830997"/>
          </a:xfrm>
          <a:prstGeom prst="rect">
            <a:avLst/>
          </a:prstGeom>
        </p:spPr>
        <p:txBody>
          <a:bodyPr wrap="square">
            <a:spAutoFit/>
          </a:bodyPr>
          <a:lstStyle/>
          <a:p>
            <a:pPr algn="just"/>
            <a:r>
              <a:rPr lang="it-IT" sz="1600" dirty="0">
                <a:latin typeface="Times New Roman" panose="02020603050405020304" pitchFamily="18" charset="0"/>
                <a:cs typeface="Times New Roman" panose="02020603050405020304" pitchFamily="18" charset="0"/>
              </a:rPr>
              <a:t>L’attribuzione del profilo di rischio </a:t>
            </a:r>
            <a:r>
              <a:rPr lang="it-IT" sz="1600" dirty="0" err="1">
                <a:latin typeface="Times New Roman" panose="02020603050405020304" pitchFamily="18" charset="0"/>
                <a:cs typeface="Times New Roman" panose="02020603050405020304" pitchFamily="18" charset="0"/>
              </a:rPr>
              <a:t>R</a:t>
            </a:r>
            <a:r>
              <a:rPr lang="it-IT" sz="1600" baseline="-25000" dirty="0" err="1">
                <a:latin typeface="Times New Roman" panose="02020603050405020304" pitchFamily="18" charset="0"/>
                <a:cs typeface="Times New Roman" panose="02020603050405020304" pitchFamily="18" charset="0"/>
              </a:rPr>
              <a:t>beni</a:t>
            </a:r>
            <a:r>
              <a:rPr lang="it-IT" sz="1600" dirty="0">
                <a:latin typeface="Times New Roman" panose="02020603050405020304" pitchFamily="18" charset="0"/>
                <a:cs typeface="Times New Roman" panose="02020603050405020304" pitchFamily="18" charset="0"/>
              </a:rPr>
              <a:t> è effettuata in funzione del carattere strategico dell’intera attività o degli ambiti che costituiscono l’attività, e dell’eventuale valore storico, culturale, architettonico o artistico delle stesse e dei beni in esse contenuti.</a:t>
            </a:r>
          </a:p>
        </p:txBody>
      </p:sp>
      <p:sp>
        <p:nvSpPr>
          <p:cNvPr id="23" name="Rettangolo 22">
            <a:extLst>
              <a:ext uri="{FF2B5EF4-FFF2-40B4-BE49-F238E27FC236}">
                <a16:creationId xmlns:a16="http://schemas.microsoft.com/office/drawing/2014/main" id="{82F0FA9D-8460-4CA0-9E8F-E8BCEB2CB266}"/>
              </a:ext>
            </a:extLst>
          </p:cNvPr>
          <p:cNvSpPr/>
          <p:nvPr/>
        </p:nvSpPr>
        <p:spPr>
          <a:xfrm>
            <a:off x="628649" y="4278712"/>
            <a:ext cx="7820023" cy="646331"/>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Il progettista valuta il profilo di rischio </a:t>
            </a:r>
            <a:r>
              <a:rPr lang="it-IT" dirty="0" err="1">
                <a:latin typeface="Times New Roman" panose="02020603050405020304" pitchFamily="18" charset="0"/>
                <a:cs typeface="Times New Roman" panose="02020603050405020304" pitchFamily="18" charset="0"/>
              </a:rPr>
              <a:t>R</a:t>
            </a:r>
            <a:r>
              <a:rPr lang="it-IT" baseline="-25000" dirty="0" err="1">
                <a:latin typeface="Times New Roman" panose="02020603050405020304" pitchFamily="18" charset="0"/>
                <a:cs typeface="Times New Roman" panose="02020603050405020304" pitchFamily="18" charset="0"/>
              </a:rPr>
              <a:t>ambiente</a:t>
            </a:r>
            <a:r>
              <a:rPr lang="it-IT" dirty="0">
                <a:latin typeface="Times New Roman" panose="02020603050405020304" pitchFamily="18" charset="0"/>
                <a:cs typeface="Times New Roman" panose="02020603050405020304" pitchFamily="18" charset="0"/>
              </a:rPr>
              <a:t> in caso di incendio, distinguendo gli ambiti dell’attività nei quali tale profilo di rischio è:</a:t>
            </a:r>
          </a:p>
        </p:txBody>
      </p:sp>
      <p:sp>
        <p:nvSpPr>
          <p:cNvPr id="25" name="Rettangolo 24">
            <a:extLst>
              <a:ext uri="{FF2B5EF4-FFF2-40B4-BE49-F238E27FC236}">
                <a16:creationId xmlns:a16="http://schemas.microsoft.com/office/drawing/2014/main" id="{81F9E24F-1E64-43DF-8730-ED727D90359B}"/>
              </a:ext>
            </a:extLst>
          </p:cNvPr>
          <p:cNvSpPr>
            <a:spLocks noChangeAspect="1"/>
          </p:cNvSpPr>
          <p:nvPr/>
        </p:nvSpPr>
        <p:spPr>
          <a:xfrm>
            <a:off x="4724900" y="5034427"/>
            <a:ext cx="2086828" cy="694098"/>
          </a:xfrm>
          <a:prstGeom prst="rect">
            <a:avLst/>
          </a:prstGeom>
          <a:solidFill>
            <a:srgbClr val="DDDDDD"/>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Significativo</a:t>
            </a:r>
          </a:p>
        </p:txBody>
      </p:sp>
      <p:sp>
        <p:nvSpPr>
          <p:cNvPr id="26" name="Rettangolo 25">
            <a:extLst>
              <a:ext uri="{FF2B5EF4-FFF2-40B4-BE49-F238E27FC236}">
                <a16:creationId xmlns:a16="http://schemas.microsoft.com/office/drawing/2014/main" id="{E6562014-A38E-4808-A786-25B9A73E85A9}"/>
              </a:ext>
            </a:extLst>
          </p:cNvPr>
          <p:cNvSpPr>
            <a:spLocks noChangeAspect="1"/>
          </p:cNvSpPr>
          <p:nvPr/>
        </p:nvSpPr>
        <p:spPr>
          <a:xfrm>
            <a:off x="2431332" y="5034427"/>
            <a:ext cx="1987769" cy="694098"/>
          </a:xfrm>
          <a:prstGeom prst="rect">
            <a:avLst/>
          </a:prstGeom>
          <a:solidFill>
            <a:srgbClr val="DDDDDD"/>
          </a:solidFill>
          <a:ln w="19050">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b="1" dirty="0">
                <a:solidFill>
                  <a:schemeClr val="tx1"/>
                </a:solidFill>
              </a:rPr>
              <a:t>Non Significativo</a:t>
            </a:r>
          </a:p>
        </p:txBody>
      </p:sp>
      <p:sp>
        <p:nvSpPr>
          <p:cNvPr id="24" name="Rettangolo 23">
            <a:extLst>
              <a:ext uri="{FF2B5EF4-FFF2-40B4-BE49-F238E27FC236}">
                <a16:creationId xmlns:a16="http://schemas.microsoft.com/office/drawing/2014/main" id="{3B8FAC21-5851-41A0-B575-43D686E770C7}"/>
              </a:ext>
            </a:extLst>
          </p:cNvPr>
          <p:cNvSpPr/>
          <p:nvPr/>
        </p:nvSpPr>
        <p:spPr>
          <a:xfrm>
            <a:off x="628649" y="5913862"/>
            <a:ext cx="7886699" cy="369332"/>
          </a:xfrm>
          <a:prstGeom prst="rect">
            <a:avLst/>
          </a:prstGeom>
        </p:spPr>
        <p:txBody>
          <a:bodyPr wrap="square">
            <a:spAutoFit/>
          </a:bodyPr>
          <a:lstStyle/>
          <a:p>
            <a:r>
              <a:rPr lang="it-IT" dirty="0">
                <a:latin typeface="Times New Roman" panose="02020603050405020304" pitchFamily="18" charset="0"/>
                <a:cs typeface="Times New Roman" panose="02020603050405020304" pitchFamily="18" charset="0"/>
              </a:rPr>
              <a:t>per ciascun ambito valuta ubicazione, ricettori sensibili e materiali combustibili</a:t>
            </a:r>
            <a:endParaRPr lang="it-IT" dirty="0"/>
          </a:p>
        </p:txBody>
      </p:sp>
      <p:sp>
        <p:nvSpPr>
          <p:cNvPr id="3" name="Rettangolo 2">
            <a:extLst>
              <a:ext uri="{FF2B5EF4-FFF2-40B4-BE49-F238E27FC236}">
                <a16:creationId xmlns:a16="http://schemas.microsoft.com/office/drawing/2014/main" id="{792687A3-2678-BA91-05D1-010D91119065}"/>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4" name="PB">
            <a:extLst>
              <a:ext uri="{FF2B5EF4-FFF2-40B4-BE49-F238E27FC236}">
                <a16:creationId xmlns:a16="http://schemas.microsoft.com/office/drawing/2014/main" id="{9C32B574-28A5-C5F1-1B2A-B4A0E94A7B92}"/>
              </a:ext>
            </a:extLst>
          </p:cNvPr>
          <p:cNvSpPr/>
          <p:nvPr/>
        </p:nvSpPr>
        <p:spPr>
          <a:xfrm>
            <a:off x="0" y="6705600"/>
            <a:ext cx="477847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6359727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graphicFrame>
        <p:nvGraphicFramePr>
          <p:cNvPr id="7" name="Diagramma 6">
            <a:extLst>
              <a:ext uri="{FF2B5EF4-FFF2-40B4-BE49-F238E27FC236}">
                <a16:creationId xmlns:a16="http://schemas.microsoft.com/office/drawing/2014/main" id="{74E2F17C-D2FB-4CE8-AD3E-6D813D80CDAB}"/>
              </a:ext>
            </a:extLst>
          </p:cNvPr>
          <p:cNvGraphicFramePr/>
          <p:nvPr>
            <p:extLst>
              <p:ext uri="{D42A27DB-BD31-4B8C-83A1-F6EECF244321}">
                <p14:modId xmlns:p14="http://schemas.microsoft.com/office/powerpoint/2010/main" val="3006896559"/>
              </p:ext>
            </p:extLst>
          </p:nvPr>
        </p:nvGraphicFramePr>
        <p:xfrm>
          <a:off x="628650" y="996428"/>
          <a:ext cx="7886700" cy="39572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8" name="Rettangolo 17">
            <a:extLst>
              <a:ext uri="{FF2B5EF4-FFF2-40B4-BE49-F238E27FC236}">
                <a16:creationId xmlns:a16="http://schemas.microsoft.com/office/drawing/2014/main" id="{0CC77570-5B0A-4065-835A-3D7E51601775}"/>
              </a:ext>
            </a:extLst>
          </p:cNvPr>
          <p:cNvSpPr/>
          <p:nvPr/>
        </p:nvSpPr>
        <p:spPr>
          <a:xfrm>
            <a:off x="3481388" y="3251283"/>
            <a:ext cx="2147888" cy="3387722"/>
          </a:xfrm>
          <a:prstGeom prst="rect">
            <a:avLst/>
          </a:prstGeom>
          <a:solidFill>
            <a:srgbClr val="548134">
              <a:alpha val="39000"/>
            </a:srgbClr>
          </a:solidFill>
          <a:ln w="28575">
            <a:solidFill>
              <a:srgbClr val="548134"/>
            </a:solidFill>
            <a:prstDash val="sysDot"/>
          </a:ln>
        </p:spPr>
        <p:txBody>
          <a:bodyPr wrap="square">
            <a:spAutoFit/>
          </a:bodyPr>
          <a:lstStyle/>
          <a:p>
            <a:pPr lvl="0" algn="ctr">
              <a:lnSpc>
                <a:spcPct val="150000"/>
              </a:lnSpc>
            </a:pPr>
            <a:r>
              <a:rPr lang="it-IT" sz="1200" b="1" i="1" dirty="0"/>
              <a:t>MISURE ANTINCENDIO</a:t>
            </a:r>
          </a:p>
          <a:p>
            <a:pPr lvl="0">
              <a:lnSpc>
                <a:spcPct val="150000"/>
              </a:lnSpc>
            </a:pPr>
            <a:r>
              <a:rPr lang="it-IT" sz="1200" b="1" i="1" dirty="0"/>
              <a:t> </a:t>
            </a:r>
            <a:r>
              <a:rPr lang="it-IT" sz="1200" i="1" dirty="0"/>
              <a:t>S.1: Reazione al fuoco</a:t>
            </a:r>
          </a:p>
          <a:p>
            <a:pPr lvl="0">
              <a:lnSpc>
                <a:spcPct val="150000"/>
              </a:lnSpc>
            </a:pPr>
            <a:r>
              <a:rPr lang="it-IT" sz="1200" b="1" i="1" dirty="0"/>
              <a:t> S.2: Resistenza al fuoco</a:t>
            </a:r>
          </a:p>
          <a:p>
            <a:pPr lvl="0">
              <a:lnSpc>
                <a:spcPct val="150000"/>
              </a:lnSpc>
            </a:pPr>
            <a:r>
              <a:rPr lang="it-IT" sz="1200" b="1" i="1" dirty="0"/>
              <a:t> S.3: Compartimentazione</a:t>
            </a:r>
          </a:p>
          <a:p>
            <a:pPr lvl="0">
              <a:lnSpc>
                <a:spcPct val="150000"/>
              </a:lnSpc>
            </a:pPr>
            <a:r>
              <a:rPr lang="it-IT" sz="1200" b="1" i="1" dirty="0"/>
              <a:t> S.4: Esodo</a:t>
            </a:r>
          </a:p>
          <a:p>
            <a:pPr lvl="0">
              <a:lnSpc>
                <a:spcPct val="150000"/>
              </a:lnSpc>
            </a:pPr>
            <a:r>
              <a:rPr lang="it-IT" sz="1200" b="1" i="1" dirty="0"/>
              <a:t> S.5: GSA</a:t>
            </a:r>
          </a:p>
          <a:p>
            <a:pPr lvl="0">
              <a:lnSpc>
                <a:spcPct val="150000"/>
              </a:lnSpc>
            </a:pPr>
            <a:r>
              <a:rPr lang="it-IT" sz="1200" b="1" i="1" dirty="0"/>
              <a:t> S.6: Controllo dell’incendio</a:t>
            </a:r>
          </a:p>
          <a:p>
            <a:pPr lvl="0">
              <a:lnSpc>
                <a:spcPct val="150000"/>
              </a:lnSpc>
            </a:pPr>
            <a:r>
              <a:rPr lang="it-IT" sz="1200" b="1" i="1" dirty="0"/>
              <a:t> S.7: Rivelazione e allarme</a:t>
            </a:r>
          </a:p>
          <a:p>
            <a:pPr lvl="0">
              <a:lnSpc>
                <a:spcPct val="150000"/>
              </a:lnSpc>
            </a:pPr>
            <a:r>
              <a:rPr lang="it-IT" sz="1200" b="1" i="1" dirty="0"/>
              <a:t>  S.8: Controllo fumi e calore</a:t>
            </a:r>
          </a:p>
          <a:p>
            <a:pPr lvl="0">
              <a:lnSpc>
                <a:spcPct val="150000"/>
              </a:lnSpc>
            </a:pPr>
            <a:r>
              <a:rPr lang="it-IT" sz="1200" b="1" i="1" dirty="0"/>
              <a:t>  S.9: Operatività antincendio</a:t>
            </a:r>
          </a:p>
          <a:p>
            <a:pPr lvl="0">
              <a:lnSpc>
                <a:spcPct val="150000"/>
              </a:lnSpc>
            </a:pPr>
            <a:r>
              <a:rPr lang="it-IT" sz="1200" b="1" i="1" dirty="0"/>
              <a:t>  S.10: Sicurezza degli impianti </a:t>
            </a:r>
          </a:p>
          <a:p>
            <a:pPr lvl="0">
              <a:lnSpc>
                <a:spcPct val="150000"/>
              </a:lnSpc>
            </a:pPr>
            <a:r>
              <a:rPr lang="it-IT" sz="1200" b="1" i="1" dirty="0"/>
              <a:t>	tecnologici e di servizio</a:t>
            </a:r>
          </a:p>
        </p:txBody>
      </p:sp>
      <p:sp>
        <p:nvSpPr>
          <p:cNvPr id="34" name="Rettangolo 33">
            <a:extLst>
              <a:ext uri="{FF2B5EF4-FFF2-40B4-BE49-F238E27FC236}">
                <a16:creationId xmlns:a16="http://schemas.microsoft.com/office/drawing/2014/main" id="{4960A2A4-4116-4B8C-BDC9-E1145465AC0A}"/>
              </a:ext>
            </a:extLst>
          </p:cNvPr>
          <p:cNvSpPr/>
          <p:nvPr/>
        </p:nvSpPr>
        <p:spPr>
          <a:xfrm>
            <a:off x="3557588" y="3866426"/>
            <a:ext cx="1995488" cy="2706039"/>
          </a:xfrm>
          <a:prstGeom prst="rect">
            <a:avLst/>
          </a:prstGeom>
          <a:solidFill>
            <a:srgbClr val="B41010">
              <a:alpha val="30000"/>
            </a:srgbClr>
          </a:solidFill>
          <a:ln w="28575">
            <a:solidFill>
              <a:srgbClr val="A20E0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it-IT" sz="1200"/>
          </a:p>
        </p:txBody>
      </p:sp>
      <p:cxnSp>
        <p:nvCxnSpPr>
          <p:cNvPr id="52" name="Connettore a gomito 51">
            <a:extLst>
              <a:ext uri="{FF2B5EF4-FFF2-40B4-BE49-F238E27FC236}">
                <a16:creationId xmlns:a16="http://schemas.microsoft.com/office/drawing/2014/main" id="{93178270-6501-41DE-9F9F-845E54A925C9}"/>
              </a:ext>
            </a:extLst>
          </p:cNvPr>
          <p:cNvCxnSpPr>
            <a:cxnSpLocks/>
          </p:cNvCxnSpPr>
          <p:nvPr/>
        </p:nvCxnSpPr>
        <p:spPr>
          <a:xfrm>
            <a:off x="2962275" y="3657600"/>
            <a:ext cx="512471" cy="417652"/>
          </a:xfrm>
          <a:prstGeom prst="bentConnector3">
            <a:avLst>
              <a:gd name="adj1" fmla="val 50000"/>
            </a:avLst>
          </a:prstGeom>
          <a:ln w="28575">
            <a:solidFill>
              <a:srgbClr val="548134"/>
            </a:solidFill>
            <a:prstDash val="sysDot"/>
          </a:ln>
        </p:spPr>
        <p:style>
          <a:lnRef idx="1">
            <a:schemeClr val="accent1"/>
          </a:lnRef>
          <a:fillRef idx="0">
            <a:schemeClr val="accent1"/>
          </a:fillRef>
          <a:effectRef idx="0">
            <a:schemeClr val="accent1"/>
          </a:effectRef>
          <a:fontRef idx="minor">
            <a:schemeClr val="tx1"/>
          </a:fontRef>
        </p:style>
      </p:cxnSp>
      <p:cxnSp>
        <p:nvCxnSpPr>
          <p:cNvPr id="57" name="Connettore a gomito 56">
            <a:extLst>
              <a:ext uri="{FF2B5EF4-FFF2-40B4-BE49-F238E27FC236}">
                <a16:creationId xmlns:a16="http://schemas.microsoft.com/office/drawing/2014/main" id="{E7E6EDE3-0AE1-4D7A-91A3-EF3004BAB782}"/>
              </a:ext>
            </a:extLst>
          </p:cNvPr>
          <p:cNvCxnSpPr>
            <a:cxnSpLocks/>
          </p:cNvCxnSpPr>
          <p:nvPr/>
        </p:nvCxnSpPr>
        <p:spPr>
          <a:xfrm flipV="1">
            <a:off x="5553076" y="3866426"/>
            <a:ext cx="638174" cy="531584"/>
          </a:xfrm>
          <a:prstGeom prst="bentConnector3">
            <a:avLst>
              <a:gd name="adj1" fmla="val 50000"/>
            </a:avLst>
          </a:prstGeom>
          <a:ln w="28575">
            <a:solidFill>
              <a:srgbClr val="C00000"/>
            </a:solidFill>
            <a:prstDash val="sysDot"/>
          </a:ln>
        </p:spPr>
        <p:style>
          <a:lnRef idx="1">
            <a:schemeClr val="accent1"/>
          </a:lnRef>
          <a:fillRef idx="0">
            <a:schemeClr val="accent1"/>
          </a:fillRef>
          <a:effectRef idx="0">
            <a:schemeClr val="accent1"/>
          </a:effectRef>
          <a:fontRef idx="minor">
            <a:schemeClr val="tx1"/>
          </a:fontRef>
        </p:style>
      </p:cxnSp>
      <p:sp>
        <p:nvSpPr>
          <p:cNvPr id="3" name="Rettangolo 2">
            <a:extLst>
              <a:ext uri="{FF2B5EF4-FFF2-40B4-BE49-F238E27FC236}">
                <a16:creationId xmlns:a16="http://schemas.microsoft.com/office/drawing/2014/main" id="{E709A9A9-0CA0-4BDD-33EE-70AAB1B270D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4" name="PB">
            <a:extLst>
              <a:ext uri="{FF2B5EF4-FFF2-40B4-BE49-F238E27FC236}">
                <a16:creationId xmlns:a16="http://schemas.microsoft.com/office/drawing/2014/main" id="{C54A15E7-1D92-53A7-09FC-3BC8AB6D5465}"/>
              </a:ext>
            </a:extLst>
          </p:cNvPr>
          <p:cNvSpPr/>
          <p:nvPr/>
        </p:nvSpPr>
        <p:spPr>
          <a:xfrm>
            <a:off x="0" y="6705600"/>
            <a:ext cx="483747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264551494"/>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3DF5CB69-377B-4DB3-8655-730310627A26}"/>
              </a:ext>
            </a:extLst>
          </p:cNvPr>
          <p:cNvSpPr/>
          <p:nvPr/>
        </p:nvSpPr>
        <p:spPr>
          <a:xfrm>
            <a:off x="628650" y="1317189"/>
            <a:ext cx="7886700" cy="646331"/>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Con </a:t>
            </a:r>
            <a:r>
              <a:rPr lang="it-IT" b="1" i="1" dirty="0">
                <a:latin typeface="Times New Roman" panose="02020603050405020304" pitchFamily="18" charset="0"/>
                <a:cs typeface="Times New Roman" panose="02020603050405020304" pitchFamily="18" charset="0"/>
              </a:rPr>
              <a:t>Decreto 29 marzo 2021</a:t>
            </a:r>
            <a:r>
              <a:rPr lang="it-IT" dirty="0">
                <a:latin typeface="Times New Roman" panose="02020603050405020304" pitchFamily="18" charset="0"/>
                <a:cs typeface="Times New Roman" panose="02020603050405020304" pitchFamily="18" charset="0"/>
              </a:rPr>
              <a:t> si introduce nel nostro ordinamento la </a:t>
            </a:r>
            <a:r>
              <a:rPr lang="it-IT" b="1" i="1" dirty="0">
                <a:latin typeface="Times New Roman" panose="02020603050405020304" pitchFamily="18" charset="0"/>
                <a:cs typeface="Times New Roman" panose="02020603050405020304" pitchFamily="18" charset="0"/>
              </a:rPr>
              <a:t>RTV 11</a:t>
            </a:r>
            <a:r>
              <a:rPr lang="it-IT" i="1" dirty="0">
                <a:latin typeface="Times New Roman" panose="02020603050405020304" pitchFamily="18" charset="0"/>
                <a:cs typeface="Times New Roman" panose="02020603050405020304" pitchFamily="18" charset="0"/>
              </a:rPr>
              <a:t> </a:t>
            </a:r>
            <a:r>
              <a:rPr lang="it-IT" dirty="0">
                <a:latin typeface="Times New Roman" panose="02020603050405020304" pitchFamily="18" charset="0"/>
                <a:cs typeface="Times New Roman" panose="02020603050405020304" pitchFamily="18" charset="0"/>
              </a:rPr>
              <a:t>che detta le </a:t>
            </a:r>
            <a:r>
              <a:rPr lang="it-IT" b="1" i="1" dirty="0">
                <a:latin typeface="Times New Roman" panose="02020603050405020304" pitchFamily="18" charset="0"/>
                <a:cs typeface="Times New Roman" panose="02020603050405020304" pitchFamily="18" charset="0"/>
              </a:rPr>
              <a:t>“norme tecniche di prevenzione incendi per le strutture sanitarie”</a:t>
            </a:r>
            <a:r>
              <a:rPr lang="it-IT" dirty="0">
                <a:latin typeface="Times New Roman" panose="02020603050405020304" pitchFamily="18" charset="0"/>
                <a:cs typeface="Times New Roman" panose="02020603050405020304" pitchFamily="18" charset="0"/>
              </a:rPr>
              <a:t>.</a:t>
            </a:r>
          </a:p>
        </p:txBody>
      </p:sp>
      <p:sp>
        <p:nvSpPr>
          <p:cNvPr id="8" name="Rettangolo 7">
            <a:extLst>
              <a:ext uri="{FF2B5EF4-FFF2-40B4-BE49-F238E27FC236}">
                <a16:creationId xmlns:a16="http://schemas.microsoft.com/office/drawing/2014/main" id="{C7D40649-C90E-4DA2-A9F8-FEEF715D2D1C}"/>
              </a:ext>
            </a:extLst>
          </p:cNvPr>
          <p:cNvSpPr/>
          <p:nvPr/>
        </p:nvSpPr>
        <p:spPr>
          <a:xfrm>
            <a:off x="628649" y="3650014"/>
            <a:ext cx="7886699" cy="646331"/>
          </a:xfrm>
          <a:prstGeom prst="rect">
            <a:avLst/>
          </a:prstGeom>
        </p:spPr>
        <p:txBody>
          <a:bodyPr wrap="square">
            <a:spAutoFit/>
          </a:bodyPr>
          <a:lstStyle/>
          <a:p>
            <a:pPr marL="12700" marR="5080" algn="just">
              <a:lnSpc>
                <a:spcPct val="100000"/>
              </a:lnSpc>
              <a:spcBef>
                <a:spcPts val="105"/>
              </a:spcBef>
            </a:pPr>
            <a:r>
              <a:rPr lang="it-IT" spc="-5" dirty="0">
                <a:latin typeface="Times New Roman" panose="02020603050405020304" pitchFamily="18" charset="0"/>
                <a:cs typeface="Times New Roman" panose="02020603050405020304" pitchFamily="18" charset="0"/>
              </a:rPr>
              <a:t>La </a:t>
            </a:r>
            <a:r>
              <a:rPr lang="it-IT" b="1" i="1" spc="-5" dirty="0">
                <a:latin typeface="Times New Roman" panose="02020603050405020304" pitchFamily="18" charset="0"/>
                <a:cs typeface="Times New Roman" panose="02020603050405020304" pitchFamily="18" charset="0"/>
              </a:rPr>
              <a:t>RTV 11</a:t>
            </a:r>
            <a:r>
              <a:rPr lang="it-IT" b="1" spc="-5" dirty="0">
                <a:latin typeface="Times New Roman" panose="02020603050405020304" pitchFamily="18" charset="0"/>
                <a:cs typeface="Times New Roman" panose="02020603050405020304" pitchFamily="18" charset="0"/>
              </a:rPr>
              <a:t> </a:t>
            </a:r>
            <a:r>
              <a:rPr lang="it-IT" spc="-5" dirty="0">
                <a:latin typeface="Times New Roman" panose="02020603050405020304" pitchFamily="18" charset="0"/>
                <a:cs typeface="Times New Roman" panose="02020603050405020304" pitchFamily="18" charset="0"/>
              </a:rPr>
              <a:t>riguarda le sole strutture che erogano </a:t>
            </a:r>
            <a:r>
              <a:rPr lang="it-IT" b="1" i="1" spc="-5" dirty="0">
                <a:latin typeface="Times New Roman" panose="02020603050405020304" pitchFamily="18" charset="0"/>
                <a:cs typeface="Times New Roman" panose="02020603050405020304" pitchFamily="18" charset="0"/>
              </a:rPr>
              <a:t>prestazioni di tipo sanitario e assistenziale</a:t>
            </a:r>
            <a:r>
              <a:rPr lang="it-IT" b="1" spc="-5" dirty="0">
                <a:latin typeface="Times New Roman" panose="02020603050405020304" pitchFamily="18" charset="0"/>
                <a:cs typeface="Times New Roman" panose="02020603050405020304" pitchFamily="18" charset="0"/>
              </a:rPr>
              <a:t>.</a:t>
            </a:r>
          </a:p>
        </p:txBody>
      </p:sp>
      <p:sp>
        <p:nvSpPr>
          <p:cNvPr id="10" name="Rettangolo 9">
            <a:extLst>
              <a:ext uri="{FF2B5EF4-FFF2-40B4-BE49-F238E27FC236}">
                <a16:creationId xmlns:a16="http://schemas.microsoft.com/office/drawing/2014/main" id="{53F8A88B-0E04-42B2-8505-815ACFD79C5A}"/>
              </a:ext>
            </a:extLst>
          </p:cNvPr>
          <p:cNvSpPr/>
          <p:nvPr/>
        </p:nvSpPr>
        <p:spPr>
          <a:xfrm>
            <a:off x="628649" y="4642018"/>
            <a:ext cx="7886698" cy="646331"/>
          </a:xfrm>
          <a:prstGeom prst="rect">
            <a:avLst/>
          </a:prstGeom>
        </p:spPr>
        <p:txBody>
          <a:bodyPr wrap="square">
            <a:spAutoFit/>
          </a:bodyPr>
          <a:lstStyle/>
          <a:p>
            <a:r>
              <a:rPr lang="it-IT" b="1" spc="-5" dirty="0">
                <a:latin typeface="Times New Roman" panose="02020603050405020304" pitchFamily="18" charset="0"/>
                <a:cs typeface="Times New Roman" panose="02020603050405020304" pitchFamily="18" charset="0"/>
              </a:rPr>
              <a:t>L’applicazione della regola tecnica esclude, di fatto, le case di riposo per anziani a carattere residenziale per ospiti autosufficienti</a:t>
            </a:r>
            <a:endParaRPr lang="it-IT" b="1" dirty="0">
              <a:latin typeface="Times New Roman" panose="02020603050405020304" pitchFamily="18" charset="0"/>
              <a:cs typeface="Times New Roman" panose="02020603050405020304" pitchFamily="18" charset="0"/>
            </a:endParaRPr>
          </a:p>
        </p:txBody>
      </p:sp>
      <p:sp>
        <p:nvSpPr>
          <p:cNvPr id="11" name="Rettangolo 10">
            <a:extLst>
              <a:ext uri="{FF2B5EF4-FFF2-40B4-BE49-F238E27FC236}">
                <a16:creationId xmlns:a16="http://schemas.microsoft.com/office/drawing/2014/main" id="{3DF16581-84C2-4178-9C20-BAE04737F1C4}"/>
              </a:ext>
            </a:extLst>
          </p:cNvPr>
          <p:cNvSpPr/>
          <p:nvPr/>
        </p:nvSpPr>
        <p:spPr>
          <a:xfrm>
            <a:off x="628649" y="2301437"/>
            <a:ext cx="7886698" cy="923330"/>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Dal </a:t>
            </a:r>
            <a:r>
              <a:rPr lang="it-IT" b="1" i="1" dirty="0">
                <a:latin typeface="Times New Roman" panose="02020603050405020304" pitchFamily="18" charset="0"/>
                <a:cs typeface="Times New Roman" panose="02020603050405020304" pitchFamily="18" charset="0"/>
              </a:rPr>
              <a:t>9 maggio 2021</a:t>
            </a:r>
            <a:r>
              <a:rPr lang="it-IT" dirty="0">
                <a:latin typeface="Times New Roman" panose="02020603050405020304" pitchFamily="18" charset="0"/>
                <a:cs typeface="Times New Roman" panose="02020603050405020304" pitchFamily="18" charset="0"/>
              </a:rPr>
              <a:t>, data di </a:t>
            </a:r>
            <a:r>
              <a:rPr lang="it-IT" b="1" i="1" dirty="0">
                <a:latin typeface="Times New Roman" panose="02020603050405020304" pitchFamily="18" charset="0"/>
                <a:cs typeface="Times New Roman" panose="02020603050405020304" pitchFamily="18" charset="0"/>
              </a:rPr>
              <a:t>entrata in vigore del decreto</a:t>
            </a:r>
            <a:r>
              <a:rPr lang="it-IT" dirty="0">
                <a:latin typeface="Times New Roman" panose="02020603050405020304" pitchFamily="18" charset="0"/>
                <a:cs typeface="Times New Roman" panose="02020603050405020304" pitchFamily="18" charset="0"/>
              </a:rPr>
              <a:t>, l’</a:t>
            </a:r>
            <a:r>
              <a:rPr lang="it-IT" b="1" dirty="0">
                <a:latin typeface="Times New Roman" panose="02020603050405020304" pitchFamily="18" charset="0"/>
                <a:cs typeface="Times New Roman" panose="02020603050405020304" pitchFamily="18" charset="0"/>
              </a:rPr>
              <a:t>attività 68</a:t>
            </a:r>
            <a:r>
              <a:rPr lang="it-IT" dirty="0">
                <a:latin typeface="Times New Roman" panose="02020603050405020304" pitchFamily="18" charset="0"/>
                <a:cs typeface="Times New Roman" panose="02020603050405020304" pitchFamily="18" charset="0"/>
              </a:rPr>
              <a:t> si aggiunge al doppio binario valido per le attività dotate di regola tecnica di tipo prescrittivo, con la possibilità di utilizzare il Codice nella progettazione.</a:t>
            </a:r>
          </a:p>
        </p:txBody>
      </p:sp>
      <p:sp>
        <p:nvSpPr>
          <p:cNvPr id="3" name="PB">
            <a:extLst>
              <a:ext uri="{FF2B5EF4-FFF2-40B4-BE49-F238E27FC236}">
                <a16:creationId xmlns:a16="http://schemas.microsoft.com/office/drawing/2014/main" id="{C1F50321-74EB-6425-BB6E-0F81B36F4A38}"/>
              </a:ext>
            </a:extLst>
          </p:cNvPr>
          <p:cNvSpPr/>
          <p:nvPr/>
        </p:nvSpPr>
        <p:spPr>
          <a:xfrm>
            <a:off x="0" y="6705600"/>
            <a:ext cx="489646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27784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557E0B73-50C1-43A5-97A6-AA4992983BBD}"/>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7" name="Rettangolo 6">
            <a:extLst>
              <a:ext uri="{FF2B5EF4-FFF2-40B4-BE49-F238E27FC236}">
                <a16:creationId xmlns:a16="http://schemas.microsoft.com/office/drawing/2014/main" id="{1F7704D6-FC38-4547-9579-D19C9A34EF0D}"/>
              </a:ext>
            </a:extLst>
          </p:cNvPr>
          <p:cNvSpPr/>
          <p:nvPr/>
        </p:nvSpPr>
        <p:spPr>
          <a:xfrm>
            <a:off x="628650" y="952648"/>
            <a:ext cx="7886700" cy="369332"/>
          </a:xfrm>
          <a:prstGeom prst="rect">
            <a:avLst/>
          </a:prstGeom>
        </p:spPr>
        <p:txBody>
          <a:bodyPr wrap="square">
            <a:spAutoFit/>
          </a:bodyPr>
          <a:lstStyle/>
          <a:p>
            <a:pPr algn="ctr"/>
            <a:r>
              <a:rPr lang="it-IT" b="1" dirty="0">
                <a:solidFill>
                  <a:srgbClr val="C00000"/>
                </a:solidFill>
                <a:latin typeface="Times New Roman" panose="02020603050405020304" pitchFamily="18" charset="0"/>
                <a:cs typeface="Times New Roman" panose="02020603050405020304" pitchFamily="18" charset="0"/>
              </a:rPr>
              <a:t>Classificazione per aree e attività</a:t>
            </a:r>
          </a:p>
        </p:txBody>
      </p:sp>
      <p:sp>
        <p:nvSpPr>
          <p:cNvPr id="6" name="Rettangolo 5">
            <a:extLst>
              <a:ext uri="{FF2B5EF4-FFF2-40B4-BE49-F238E27FC236}">
                <a16:creationId xmlns:a16="http://schemas.microsoft.com/office/drawing/2014/main" id="{5C6A6A15-6E9D-43BA-A742-A91B1816280B}"/>
              </a:ext>
            </a:extLst>
          </p:cNvPr>
          <p:cNvSpPr/>
          <p:nvPr/>
        </p:nvSpPr>
        <p:spPr>
          <a:xfrm>
            <a:off x="409576" y="1352435"/>
            <a:ext cx="8024811" cy="4647426"/>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La sicurezza antincendio delle strutture sanitarie è condizionata da problematiche tipiche e peculiarità connesse a:</a:t>
            </a:r>
          </a:p>
          <a:p>
            <a:pPr algn="just"/>
            <a:endParaRPr lang="it-IT"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it-IT" sz="1600" b="1" u="sng" dirty="0">
                <a:latin typeface="Times New Roman" panose="02020603050405020304" pitchFamily="18" charset="0"/>
                <a:cs typeface="Times New Roman" panose="02020603050405020304" pitchFamily="18" charset="0"/>
              </a:rPr>
              <a:t>CONFIGURAZIONE ARCHITETTONICA DELL’EDIFICIO</a:t>
            </a:r>
          </a:p>
          <a:p>
            <a:pPr marL="285750" indent="-285750" algn="just">
              <a:buFont typeface="Wingdings" panose="05000000000000000000" pitchFamily="2" charset="2"/>
              <a:buChar char="Ø"/>
            </a:pPr>
            <a:endParaRPr lang="it-IT" sz="1600" b="1" u="sng"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it-IT" sz="1600" b="1" u="sng" dirty="0">
                <a:latin typeface="Times New Roman" panose="02020603050405020304" pitchFamily="18" charset="0"/>
                <a:cs typeface="Times New Roman" panose="02020603050405020304" pitchFamily="18" charset="0"/>
              </a:rPr>
              <a:t>FATTORI DI RISCHIO DI TIPO TECNOLOGICO</a:t>
            </a:r>
          </a:p>
          <a:p>
            <a:pPr marL="285750" indent="-285750" algn="just">
              <a:buFont typeface="Wingdings" panose="05000000000000000000" pitchFamily="2" charset="2"/>
              <a:buChar char="Ø"/>
            </a:pPr>
            <a:endParaRPr lang="it-IT" sz="1600" b="1" u="sng"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endParaRPr lang="it-IT" sz="1600" dirty="0">
              <a:latin typeface="Times New Roman" panose="02020603050405020304" pitchFamily="18" charset="0"/>
              <a:cs typeface="Times New Roman" panose="02020603050405020304" pitchFamily="18" charset="0"/>
            </a:endParaRPr>
          </a:p>
          <a:p>
            <a:pPr marL="285750" indent="-285750" algn="just">
              <a:buFont typeface="Wingdings" panose="05000000000000000000" pitchFamily="2" charset="2"/>
              <a:buChar char="Ø"/>
            </a:pPr>
            <a:r>
              <a:rPr lang="it-IT" sz="1600" b="1" u="sng" dirty="0">
                <a:latin typeface="Times New Roman" panose="02020603050405020304" pitchFamily="18" charset="0"/>
                <a:cs typeface="Times New Roman" panose="02020603050405020304" pitchFamily="18" charset="0"/>
              </a:rPr>
              <a:t>CONDIZIONI PSICOFISICHE DEI DEGENTI</a:t>
            </a:r>
          </a:p>
          <a:p>
            <a:pPr marL="285750" indent="-285750" algn="just">
              <a:buFont typeface="Arial" panose="020B0604020202020204" pitchFamily="34" charset="0"/>
              <a:buChar char="•"/>
            </a:pPr>
            <a:endParaRPr lang="it-IT" dirty="0">
              <a:latin typeface="Times New Roman" panose="02020603050405020304" pitchFamily="18" charset="0"/>
              <a:cs typeface="Times New Roman" panose="02020603050405020304" pitchFamily="18" charset="0"/>
            </a:endParaRPr>
          </a:p>
        </p:txBody>
      </p:sp>
      <p:sp>
        <p:nvSpPr>
          <p:cNvPr id="14" name="Rettangolo 13">
            <a:extLst>
              <a:ext uri="{FF2B5EF4-FFF2-40B4-BE49-F238E27FC236}">
                <a16:creationId xmlns:a16="http://schemas.microsoft.com/office/drawing/2014/main" id="{465EE46E-3A53-4837-BE78-05DFDD857B73}"/>
              </a:ext>
            </a:extLst>
          </p:cNvPr>
          <p:cNvSpPr/>
          <p:nvPr/>
        </p:nvSpPr>
        <p:spPr>
          <a:xfrm>
            <a:off x="1009323" y="2564282"/>
            <a:ext cx="4407446" cy="830997"/>
          </a:xfrm>
          <a:prstGeom prst="rect">
            <a:avLst/>
          </a:prstGeom>
        </p:spPr>
        <p:txBody>
          <a:bodyPr wrap="square">
            <a:spAutoFit/>
          </a:bodyPr>
          <a:lstStyle/>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Complessità dei luoghi</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Dimensione dei luoghi (in estensione e in altezza)</a:t>
            </a:r>
            <a:endParaRPr lang="it-IT" sz="1600" dirty="0"/>
          </a:p>
        </p:txBody>
      </p:sp>
      <p:sp>
        <p:nvSpPr>
          <p:cNvPr id="16" name="Rettangolo 15">
            <a:extLst>
              <a:ext uri="{FF2B5EF4-FFF2-40B4-BE49-F238E27FC236}">
                <a16:creationId xmlns:a16="http://schemas.microsoft.com/office/drawing/2014/main" id="{058E7005-2377-4D4B-A456-9719AD7D29CF}"/>
              </a:ext>
            </a:extLst>
          </p:cNvPr>
          <p:cNvSpPr/>
          <p:nvPr/>
        </p:nvSpPr>
        <p:spPr>
          <a:xfrm>
            <a:off x="1009322" y="3753035"/>
            <a:ext cx="4790451" cy="1569660"/>
          </a:xfrm>
          <a:prstGeom prst="rect">
            <a:avLst/>
          </a:prstGeom>
        </p:spPr>
        <p:txBody>
          <a:bodyPr wrap="square">
            <a:spAutoFit/>
          </a:bodyPr>
          <a:lstStyle/>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Impianti alimentati con gas combustibili</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Impianti di distribuzione gas medicinali e apparecchiature con gas comburenti (ossigeno – protossido d’azoto; camere iperbariche)</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Apparecchiature ad alta energia (TAC – RMN)</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Sorgenti di radiazioni ionizzanti</a:t>
            </a:r>
          </a:p>
        </p:txBody>
      </p:sp>
      <p:sp>
        <p:nvSpPr>
          <p:cNvPr id="17" name="Rettangolo 16">
            <a:extLst>
              <a:ext uri="{FF2B5EF4-FFF2-40B4-BE49-F238E27FC236}">
                <a16:creationId xmlns:a16="http://schemas.microsoft.com/office/drawing/2014/main" id="{DCB42700-C2D1-41FB-8262-B865EEB6AFED}"/>
              </a:ext>
            </a:extLst>
          </p:cNvPr>
          <p:cNvSpPr/>
          <p:nvPr/>
        </p:nvSpPr>
        <p:spPr>
          <a:xfrm>
            <a:off x="1009322" y="5628382"/>
            <a:ext cx="5867727" cy="1077218"/>
          </a:xfrm>
          <a:prstGeom prst="rect">
            <a:avLst/>
          </a:prstGeom>
        </p:spPr>
        <p:txBody>
          <a:bodyPr wrap="square">
            <a:spAutoFit/>
          </a:bodyPr>
          <a:lstStyle/>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Personale dipendente</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Degenti</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Visitatori</a:t>
            </a:r>
          </a:p>
          <a:p>
            <a:pPr marL="285750" indent="-285750">
              <a:buFont typeface="Wingdings" panose="05000000000000000000" pitchFamily="2" charset="2"/>
              <a:buChar char="§"/>
            </a:pPr>
            <a:r>
              <a:rPr lang="it-IT" sz="1600" dirty="0">
                <a:latin typeface="Times New Roman" panose="02020603050405020304" pitchFamily="18" charset="0"/>
                <a:cs typeface="Times New Roman" panose="02020603050405020304" pitchFamily="18" charset="0"/>
              </a:rPr>
              <a:t>Imprese esterne</a:t>
            </a:r>
          </a:p>
        </p:txBody>
      </p:sp>
      <p:pic>
        <p:nvPicPr>
          <p:cNvPr id="18" name="Immagine 17">
            <a:extLst>
              <a:ext uri="{FF2B5EF4-FFF2-40B4-BE49-F238E27FC236}">
                <a16:creationId xmlns:a16="http://schemas.microsoft.com/office/drawing/2014/main" id="{B336D904-FEFF-435A-B758-4A9600A228A9}"/>
              </a:ext>
            </a:extLst>
          </p:cNvPr>
          <p:cNvPicPr>
            <a:picLocks noChangeAspect="1"/>
          </p:cNvPicPr>
          <p:nvPr/>
        </p:nvPicPr>
        <p:blipFill>
          <a:blip r:embed="rId4"/>
          <a:stretch>
            <a:fillRect/>
          </a:stretch>
        </p:blipFill>
        <p:spPr>
          <a:xfrm>
            <a:off x="6324748" y="1884735"/>
            <a:ext cx="2679339" cy="1969152"/>
          </a:xfrm>
          <a:prstGeom prst="rect">
            <a:avLst/>
          </a:prstGeom>
          <a:ln>
            <a:noFill/>
          </a:ln>
          <a:effectLst>
            <a:outerShdw blurRad="292100" dist="139700" dir="2700000" algn="tl" rotWithShape="0">
              <a:srgbClr val="333333">
                <a:alpha val="65000"/>
              </a:srgbClr>
            </a:outerShdw>
          </a:effectLst>
        </p:spPr>
      </p:pic>
      <p:pic>
        <p:nvPicPr>
          <p:cNvPr id="19" name="Immagine 18">
            <a:extLst>
              <a:ext uri="{FF2B5EF4-FFF2-40B4-BE49-F238E27FC236}">
                <a16:creationId xmlns:a16="http://schemas.microsoft.com/office/drawing/2014/main" id="{E43F3991-5D88-42FC-AB8E-42BE095BCD6C}"/>
              </a:ext>
            </a:extLst>
          </p:cNvPr>
          <p:cNvPicPr>
            <a:picLocks noChangeAspect="1"/>
          </p:cNvPicPr>
          <p:nvPr/>
        </p:nvPicPr>
        <p:blipFill>
          <a:blip r:embed="rId5"/>
          <a:stretch>
            <a:fillRect/>
          </a:stretch>
        </p:blipFill>
        <p:spPr>
          <a:xfrm>
            <a:off x="5885736" y="3753035"/>
            <a:ext cx="2203542" cy="1637867"/>
          </a:xfrm>
          <a:prstGeom prst="rect">
            <a:avLst/>
          </a:prstGeom>
          <a:ln>
            <a:noFill/>
          </a:ln>
          <a:effectLst>
            <a:outerShdw blurRad="292100" dist="139700" dir="2700000" algn="tl" rotWithShape="0">
              <a:srgbClr val="333333">
                <a:alpha val="65000"/>
              </a:srgbClr>
            </a:outerShdw>
          </a:effectLst>
        </p:spPr>
      </p:pic>
      <p:pic>
        <p:nvPicPr>
          <p:cNvPr id="20" name="Immagine 19">
            <a:extLst>
              <a:ext uri="{FF2B5EF4-FFF2-40B4-BE49-F238E27FC236}">
                <a16:creationId xmlns:a16="http://schemas.microsoft.com/office/drawing/2014/main" id="{D4A9C1AE-4C23-4013-B3A8-2DDFA5818073}"/>
              </a:ext>
            </a:extLst>
          </p:cNvPr>
          <p:cNvPicPr>
            <a:picLocks noChangeAspect="1"/>
          </p:cNvPicPr>
          <p:nvPr/>
        </p:nvPicPr>
        <p:blipFill rotWithShape="1">
          <a:blip r:embed="rId6"/>
          <a:srcRect l="8860" r="9523"/>
          <a:stretch/>
        </p:blipFill>
        <p:spPr>
          <a:xfrm>
            <a:off x="5316036" y="5200650"/>
            <a:ext cx="2017424" cy="1463581"/>
          </a:xfrm>
          <a:prstGeom prst="rect">
            <a:avLst/>
          </a:prstGeom>
          <a:ln>
            <a:noFill/>
          </a:ln>
          <a:effectLst>
            <a:outerShdw blurRad="292100" dist="139700" dir="2700000" algn="tl" rotWithShape="0">
              <a:srgbClr val="333333">
                <a:alpha val="65000"/>
              </a:srgbClr>
            </a:outerShdw>
          </a:effectLst>
        </p:spPr>
      </p:pic>
      <p:sp>
        <p:nvSpPr>
          <p:cNvPr id="3" name="PB">
            <a:extLst>
              <a:ext uri="{FF2B5EF4-FFF2-40B4-BE49-F238E27FC236}">
                <a16:creationId xmlns:a16="http://schemas.microsoft.com/office/drawing/2014/main" id="{E303E253-F52D-AFC8-4183-EAC30C448836}"/>
              </a:ext>
            </a:extLst>
          </p:cNvPr>
          <p:cNvSpPr/>
          <p:nvPr/>
        </p:nvSpPr>
        <p:spPr>
          <a:xfrm>
            <a:off x="0" y="6705600"/>
            <a:ext cx="495545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2610937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B95CFE-5987-22AB-6608-DDDC1B92745C}"/>
            </a:ext>
          </a:extLst>
        </p:cNvPr>
        <p:cNvGrpSpPr/>
        <p:nvPr/>
      </p:nvGrpSpPr>
      <p:grpSpPr>
        <a:xfrm>
          <a:off x="0" y="0"/>
          <a:ext cx="0" cy="0"/>
          <a:chOff x="0" y="0"/>
          <a:chExt cx="0" cy="0"/>
        </a:xfrm>
      </p:grpSpPr>
      <p:pic>
        <p:nvPicPr>
          <p:cNvPr id="1038" name="Picture 14" descr="Medico farmacista in farmacia Uomo paziente in farmacia">
            <a:extLst>
              <a:ext uri="{FF2B5EF4-FFF2-40B4-BE49-F238E27FC236}">
                <a16:creationId xmlns:a16="http://schemas.microsoft.com/office/drawing/2014/main" id="{B9EF84FB-51D1-73BC-1F21-0A0AF1E581C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6057" y="4413068"/>
            <a:ext cx="1606130" cy="1606130"/>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6" descr="Composizione isometrica dell'ospedale per anziani con vista interna isolata del reparto con coppia di anziani e illustrazione vettoriale del medico">
            <a:extLst>
              <a:ext uri="{FF2B5EF4-FFF2-40B4-BE49-F238E27FC236}">
                <a16:creationId xmlns:a16="http://schemas.microsoft.com/office/drawing/2014/main" id="{8103A235-2E27-6D15-B581-2EB0048A639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5346" r="8534"/>
          <a:stretch/>
        </p:blipFill>
        <p:spPr bwMode="auto">
          <a:xfrm>
            <a:off x="3742187" y="2565560"/>
            <a:ext cx="1416410" cy="1644691"/>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aziente a letto durante la terapia intensiva">
            <a:extLst>
              <a:ext uri="{FF2B5EF4-FFF2-40B4-BE49-F238E27FC236}">
                <a16:creationId xmlns:a16="http://schemas.microsoft.com/office/drawing/2014/main" id="{5BF13472-CB8C-C0BC-CF92-B4C140A6BD9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6975" t="14836" r="5528" b="19754"/>
          <a:stretch/>
        </p:blipFill>
        <p:spPr bwMode="auto">
          <a:xfrm>
            <a:off x="5506481" y="4987939"/>
            <a:ext cx="1710951" cy="85202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Illustrazione di persone che donano sangue">
            <a:extLst>
              <a:ext uri="{FF2B5EF4-FFF2-40B4-BE49-F238E27FC236}">
                <a16:creationId xmlns:a16="http://schemas.microsoft.com/office/drawing/2014/main" id="{E40D740D-4873-43A3-79C2-CD0D581CC84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4754" t="34160" b="10132"/>
          <a:stretch/>
        </p:blipFill>
        <p:spPr bwMode="auto">
          <a:xfrm>
            <a:off x="7267480" y="5040056"/>
            <a:ext cx="1268442" cy="852020"/>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3">
            <a:extLst>
              <a:ext uri="{FF2B5EF4-FFF2-40B4-BE49-F238E27FC236}">
                <a16:creationId xmlns:a16="http://schemas.microsoft.com/office/drawing/2014/main" id="{65F1C407-6B04-4691-8BDE-CD36C679C79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C2F1B689-C849-27C5-4C99-4F30B394019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929854DD-7DAD-3C7C-BB4B-1512B9F8F263}"/>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4C757666-59DD-CB3B-E583-41FB0A968359}"/>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1" name="CasellaDiTesto 10">
            <a:extLst>
              <a:ext uri="{FF2B5EF4-FFF2-40B4-BE49-F238E27FC236}">
                <a16:creationId xmlns:a16="http://schemas.microsoft.com/office/drawing/2014/main" id="{3E633618-A094-11C5-5704-1EABD12C84F4}"/>
              </a:ext>
            </a:extLst>
          </p:cNvPr>
          <p:cNvSpPr txBox="1"/>
          <p:nvPr/>
        </p:nvSpPr>
        <p:spPr>
          <a:xfrm>
            <a:off x="628650" y="979069"/>
            <a:ext cx="7886699" cy="369332"/>
          </a:xfrm>
          <a:prstGeom prst="rect">
            <a:avLst/>
          </a:prstGeom>
          <a:noFill/>
        </p:spPr>
        <p:txBody>
          <a:bodyPr wrap="square" rtlCol="0">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Obiettivi della RTV 11</a:t>
            </a:r>
            <a:endParaRPr lang="it-IT" b="1" baseline="-25000" dirty="0">
              <a:solidFill>
                <a:srgbClr val="B41010"/>
              </a:solidFill>
              <a:latin typeface="Times New Roman" panose="02020603050405020304" pitchFamily="18" charset="0"/>
              <a:cs typeface="Times New Roman" panose="02020603050405020304" pitchFamily="18" charset="0"/>
            </a:endParaRPr>
          </a:p>
        </p:txBody>
      </p:sp>
      <p:sp>
        <p:nvSpPr>
          <p:cNvPr id="17" name="CasellaDiTesto 16">
            <a:extLst>
              <a:ext uri="{FF2B5EF4-FFF2-40B4-BE49-F238E27FC236}">
                <a16:creationId xmlns:a16="http://schemas.microsoft.com/office/drawing/2014/main" id="{D9F862A1-5D4F-D9F3-4C24-044445204D25}"/>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DM 03.08.2015 – Introduzione</a:t>
            </a:r>
          </a:p>
        </p:txBody>
      </p:sp>
      <p:pic>
        <p:nvPicPr>
          <p:cNvPr id="1026" name="Picture 2" descr="negozio centro commerciale negozio illustrazione vettoriale business mercato edificio progettazione supermercato città acquistare">
            <a:extLst>
              <a:ext uri="{FF2B5EF4-FFF2-40B4-BE49-F238E27FC236}">
                <a16:creationId xmlns:a16="http://schemas.microsoft.com/office/drawing/2014/main" id="{4FED0E00-F9CC-15F9-DE38-5165784E10E1}"/>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t="13041" b="11968"/>
          <a:stretch/>
        </p:blipFill>
        <p:spPr bwMode="auto">
          <a:xfrm>
            <a:off x="6023967" y="865091"/>
            <a:ext cx="2031039" cy="152308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Notifica remota della fiamma in casa. Casa intelligente, alta tecnologia. Sistema di allarme antincendio, metodi di prevenzione incendi, fumo e concetto di allarme antincendio. Pinkish coral bluevector illustrazione isolata">
            <a:extLst>
              <a:ext uri="{FF2B5EF4-FFF2-40B4-BE49-F238E27FC236}">
                <a16:creationId xmlns:a16="http://schemas.microsoft.com/office/drawing/2014/main" id="{F594A068-EE0F-02C1-6445-45FAEDD1FC6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5421" t="10308" r="4440" b="5339"/>
          <a:stretch/>
        </p:blipFill>
        <p:spPr bwMode="auto">
          <a:xfrm>
            <a:off x="1063339" y="1230463"/>
            <a:ext cx="1886522" cy="1176015"/>
          </a:xfrm>
          <a:prstGeom prst="rect">
            <a:avLst/>
          </a:prstGeom>
          <a:noFill/>
          <a:extLst>
            <a:ext uri="{909E8E84-426E-40DD-AFC4-6F175D3DCCD1}">
              <a14:hiddenFill xmlns:a14="http://schemas.microsoft.com/office/drawing/2010/main">
                <a:solidFill>
                  <a:srgbClr val="FFFFFF"/>
                </a:solidFill>
              </a14:hiddenFill>
            </a:ext>
          </a:extLst>
        </p:spPr>
      </p:pic>
      <p:sp>
        <p:nvSpPr>
          <p:cNvPr id="19" name="Rettangolo con angoli arrotondati 18">
            <a:extLst>
              <a:ext uri="{FF2B5EF4-FFF2-40B4-BE49-F238E27FC236}">
                <a16:creationId xmlns:a16="http://schemas.microsoft.com/office/drawing/2014/main" id="{79B531BF-D6B4-29E3-3607-243FBACBC187}"/>
              </a:ext>
            </a:extLst>
          </p:cNvPr>
          <p:cNvSpPr/>
          <p:nvPr/>
        </p:nvSpPr>
        <p:spPr>
          <a:xfrm>
            <a:off x="5392425" y="2322100"/>
            <a:ext cx="3294124" cy="920346"/>
          </a:xfrm>
          <a:prstGeom prst="roundRect">
            <a:avLst/>
          </a:prstGeom>
          <a:solidFill>
            <a:schemeClr val="accent6">
              <a:lumMod val="20000"/>
              <a:lumOff val="8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it-IT" sz="1400" b="1" dirty="0">
                <a:solidFill>
                  <a:schemeClr val="tx1"/>
                </a:solidFill>
                <a:latin typeface="Times New Roman" panose="02020603050405020304" pitchFamily="18" charset="0"/>
                <a:cs typeface="Times New Roman" panose="02020603050405020304" pitchFamily="18" charset="0"/>
              </a:rPr>
              <a:t>Individuare le misure necessarie all’insediamento delle strutture sanitarie ambulatoriali nei centri commerciali</a:t>
            </a:r>
          </a:p>
        </p:txBody>
      </p:sp>
      <p:sp>
        <p:nvSpPr>
          <p:cNvPr id="20" name="Rettangolo con angoli arrotondati 19">
            <a:extLst>
              <a:ext uri="{FF2B5EF4-FFF2-40B4-BE49-F238E27FC236}">
                <a16:creationId xmlns:a16="http://schemas.microsoft.com/office/drawing/2014/main" id="{484B11C7-AECA-5FC1-8D83-6DE423968FEC}"/>
              </a:ext>
            </a:extLst>
          </p:cNvPr>
          <p:cNvSpPr/>
          <p:nvPr/>
        </p:nvSpPr>
        <p:spPr>
          <a:xfrm>
            <a:off x="774725" y="2313145"/>
            <a:ext cx="2528795" cy="728324"/>
          </a:xfrm>
          <a:prstGeom prst="roundRect">
            <a:avLst/>
          </a:prstGeom>
          <a:solidFill>
            <a:schemeClr val="accent6">
              <a:lumMod val="20000"/>
              <a:lumOff val="8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it-IT" sz="1400" b="1" dirty="0">
                <a:solidFill>
                  <a:schemeClr val="tx1"/>
                </a:solidFill>
                <a:latin typeface="Times New Roman" panose="02020603050405020304" pitchFamily="18" charset="0"/>
                <a:cs typeface="Times New Roman" panose="02020603050405020304" pitchFamily="18" charset="0"/>
              </a:rPr>
              <a:t>Implementare le misure di sicurezza antincendi per la continuità dei servizi sanitari</a:t>
            </a:r>
          </a:p>
        </p:txBody>
      </p:sp>
      <p:sp>
        <p:nvSpPr>
          <p:cNvPr id="21" name="Rettangolo con angoli arrotondati 20">
            <a:extLst>
              <a:ext uri="{FF2B5EF4-FFF2-40B4-BE49-F238E27FC236}">
                <a16:creationId xmlns:a16="http://schemas.microsoft.com/office/drawing/2014/main" id="{67E02020-9A79-DEB5-867E-26F03B73DE67}"/>
              </a:ext>
            </a:extLst>
          </p:cNvPr>
          <p:cNvSpPr/>
          <p:nvPr/>
        </p:nvSpPr>
        <p:spPr>
          <a:xfrm>
            <a:off x="769253" y="5880972"/>
            <a:ext cx="2912843" cy="728324"/>
          </a:xfrm>
          <a:prstGeom prst="roundRect">
            <a:avLst/>
          </a:prstGeom>
          <a:solidFill>
            <a:schemeClr val="accent6">
              <a:lumMod val="20000"/>
              <a:lumOff val="8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it-IT" sz="1400" b="1" dirty="0">
                <a:solidFill>
                  <a:schemeClr val="tx1"/>
                </a:solidFill>
                <a:latin typeface="Times New Roman" panose="02020603050405020304" pitchFamily="18" charset="0"/>
                <a:cs typeface="Times New Roman" panose="02020603050405020304" pitchFamily="18" charset="0"/>
              </a:rPr>
              <a:t>Individuare le misure di sicurezza autonome rispetto alla RTV V8 </a:t>
            </a:r>
          </a:p>
          <a:p>
            <a:pPr lvl="0" algn="ctr"/>
            <a:r>
              <a:rPr lang="it-IT" sz="1400" b="1" dirty="0">
                <a:solidFill>
                  <a:schemeClr val="tx1"/>
                </a:solidFill>
                <a:latin typeface="Times New Roman" panose="02020603050405020304" pitchFamily="18" charset="0"/>
                <a:cs typeface="Times New Roman" panose="02020603050405020304" pitchFamily="18" charset="0"/>
              </a:rPr>
              <a:t>(Attività commerciali)</a:t>
            </a:r>
          </a:p>
        </p:txBody>
      </p:sp>
      <p:sp>
        <p:nvSpPr>
          <p:cNvPr id="22" name="Rettangolo con angoli arrotondati 21">
            <a:extLst>
              <a:ext uri="{FF2B5EF4-FFF2-40B4-BE49-F238E27FC236}">
                <a16:creationId xmlns:a16="http://schemas.microsoft.com/office/drawing/2014/main" id="{A525B7B8-A695-5F93-8BCA-07243A31D149}"/>
              </a:ext>
            </a:extLst>
          </p:cNvPr>
          <p:cNvSpPr/>
          <p:nvPr/>
        </p:nvSpPr>
        <p:spPr>
          <a:xfrm>
            <a:off x="5456433" y="5858247"/>
            <a:ext cx="3230116" cy="739819"/>
          </a:xfrm>
          <a:prstGeom prst="roundRect">
            <a:avLst/>
          </a:prstGeom>
          <a:solidFill>
            <a:schemeClr val="accent6">
              <a:lumMod val="20000"/>
              <a:lumOff val="8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it-IT" sz="1400" b="1" dirty="0">
                <a:solidFill>
                  <a:schemeClr val="tx1"/>
                </a:solidFill>
                <a:latin typeface="Times New Roman" panose="02020603050405020304" pitchFamily="18" charset="0"/>
                <a:cs typeface="Times New Roman" panose="02020603050405020304" pitchFamily="18" charset="0"/>
              </a:rPr>
              <a:t>Prevedere misure distinte per le strutture: ricovero ospedaliero, regime residenziale, ambulatoriali</a:t>
            </a:r>
          </a:p>
        </p:txBody>
      </p:sp>
      <p:sp>
        <p:nvSpPr>
          <p:cNvPr id="23" name="Rettangolo con angoli arrotondati 22">
            <a:extLst>
              <a:ext uri="{FF2B5EF4-FFF2-40B4-BE49-F238E27FC236}">
                <a16:creationId xmlns:a16="http://schemas.microsoft.com/office/drawing/2014/main" id="{4E8159EA-8585-CD25-44FE-327A06314AFB}"/>
              </a:ext>
            </a:extLst>
          </p:cNvPr>
          <p:cNvSpPr/>
          <p:nvPr/>
        </p:nvSpPr>
        <p:spPr>
          <a:xfrm>
            <a:off x="2714417" y="4074517"/>
            <a:ext cx="3477420" cy="852020"/>
          </a:xfrm>
          <a:prstGeom prst="roundRect">
            <a:avLst/>
          </a:prstGeom>
          <a:solidFill>
            <a:schemeClr val="accent6">
              <a:lumMod val="20000"/>
              <a:lumOff val="80000"/>
              <a:alpha val="64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r>
              <a:rPr lang="it-IT" sz="1400" b="1" dirty="0">
                <a:solidFill>
                  <a:schemeClr val="tx1"/>
                </a:solidFill>
                <a:latin typeface="Times New Roman" panose="02020603050405020304" pitchFamily="18" charset="0"/>
                <a:cs typeface="Times New Roman" panose="02020603050405020304" pitchFamily="18" charset="0"/>
              </a:rPr>
              <a:t>Determinare le misure di sicurezza per le Case di Riposo per le prestazioni erogate in regime abitualmente in SB o meno frequentemente in SA.</a:t>
            </a:r>
          </a:p>
        </p:txBody>
      </p:sp>
      <p:sp>
        <p:nvSpPr>
          <p:cNvPr id="6" name="CasellaDiTesto 5">
            <a:extLst>
              <a:ext uri="{FF2B5EF4-FFF2-40B4-BE49-F238E27FC236}">
                <a16:creationId xmlns:a16="http://schemas.microsoft.com/office/drawing/2014/main" id="{A631CAD1-B194-4152-ABC4-6A88EB900733}"/>
              </a:ext>
            </a:extLst>
          </p:cNvPr>
          <p:cNvSpPr txBox="1"/>
          <p:nvPr/>
        </p:nvSpPr>
        <p:spPr>
          <a:xfrm>
            <a:off x="6227150" y="3757687"/>
            <a:ext cx="2459399" cy="1169551"/>
          </a:xfrm>
          <a:prstGeom prst="rect">
            <a:avLst/>
          </a:prstGeom>
          <a:noFill/>
        </p:spPr>
        <p:txBody>
          <a:bodyPr wrap="square">
            <a:spAutoFit/>
          </a:bodyPr>
          <a:lstStyle/>
          <a:p>
            <a:pPr algn="just"/>
            <a:r>
              <a:rPr lang="it-IT" sz="1000" b="1" dirty="0">
                <a:latin typeface="Times New Roman" panose="02020603050405020304" pitchFamily="18" charset="0"/>
                <a:cs typeface="Times New Roman" panose="02020603050405020304" pitchFamily="18" charset="0"/>
              </a:rPr>
              <a:t>SA</a:t>
            </a:r>
            <a:r>
              <a:rPr lang="it-IT" sz="1000" dirty="0">
                <a:latin typeface="Times New Roman" panose="02020603050405020304" pitchFamily="18" charset="0"/>
                <a:cs typeface="Times New Roman" panose="02020603050405020304" pitchFamily="18" charset="0"/>
              </a:rPr>
              <a:t>: attività che erogano prestazioni in regime di ricovero ospedaliero a ciclo continuativo o diurno</a:t>
            </a:r>
          </a:p>
          <a:p>
            <a:pPr algn="just"/>
            <a:endParaRPr lang="it-IT" sz="1000" dirty="0">
              <a:latin typeface="Times New Roman" panose="02020603050405020304" pitchFamily="18" charset="0"/>
              <a:cs typeface="Times New Roman" panose="02020603050405020304" pitchFamily="18" charset="0"/>
            </a:endParaRPr>
          </a:p>
          <a:p>
            <a:pPr algn="just"/>
            <a:r>
              <a:rPr lang="it-IT" sz="1000" b="1" dirty="0">
                <a:latin typeface="Times New Roman" panose="02020603050405020304" pitchFamily="18" charset="0"/>
                <a:cs typeface="Times New Roman" panose="02020603050405020304" pitchFamily="18" charset="0"/>
              </a:rPr>
              <a:t>SB</a:t>
            </a:r>
            <a:r>
              <a:rPr lang="it-IT" sz="1000" dirty="0">
                <a:latin typeface="Times New Roman" panose="02020603050405020304" pitchFamily="18" charset="0"/>
                <a:cs typeface="Times New Roman" panose="02020603050405020304" pitchFamily="18" charset="0"/>
              </a:rPr>
              <a:t>: attività che erogano prestazioni in regime residenziale, a ciclo continuativo o diurno</a:t>
            </a:r>
          </a:p>
        </p:txBody>
      </p:sp>
      <p:sp>
        <p:nvSpPr>
          <p:cNvPr id="7" name="PB">
            <a:extLst>
              <a:ext uri="{FF2B5EF4-FFF2-40B4-BE49-F238E27FC236}">
                <a16:creationId xmlns:a16="http://schemas.microsoft.com/office/drawing/2014/main" id="{F6732A9E-C0D2-11D3-8931-14028C1AAE15}"/>
              </a:ext>
            </a:extLst>
          </p:cNvPr>
          <p:cNvSpPr/>
          <p:nvPr/>
        </p:nvSpPr>
        <p:spPr>
          <a:xfrm>
            <a:off x="0" y="6705600"/>
            <a:ext cx="501445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6681367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500"/>
                                        <p:tgtEl>
                                          <p:spTgt spid="19"/>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38"/>
                                        </p:tgtEl>
                                        <p:attrNameLst>
                                          <p:attrName>style.visibility</p:attrName>
                                        </p:attrNameLst>
                                      </p:cBhvr>
                                      <p:to>
                                        <p:strVal val="visible"/>
                                      </p:to>
                                    </p:set>
                                    <p:animEffect transition="in" filter="fade">
                                      <p:cBhvr>
                                        <p:cTn id="23" dur="500"/>
                                        <p:tgtEl>
                                          <p:spTgt spid="10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fade">
                                      <p:cBhvr>
                                        <p:cTn id="26" dur="500"/>
                                        <p:tgtEl>
                                          <p:spTgt spid="21"/>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1034"/>
                                        </p:tgtEl>
                                        <p:attrNameLst>
                                          <p:attrName>style.visibility</p:attrName>
                                        </p:attrNameLst>
                                      </p:cBhvr>
                                      <p:to>
                                        <p:strVal val="visible"/>
                                      </p:to>
                                    </p:set>
                                    <p:animEffect transition="in" filter="fade">
                                      <p:cBhvr>
                                        <p:cTn id="31" dur="500"/>
                                        <p:tgtEl>
                                          <p:spTgt spid="1034"/>
                                        </p:tgtEl>
                                      </p:cBhvr>
                                    </p:animEffect>
                                  </p:childTnLst>
                                </p:cTn>
                              </p:par>
                              <p:par>
                                <p:cTn id="32" presetID="10" presetClass="entr" presetSubtype="0" fill="hold" nodeType="withEffect">
                                  <p:stCondLst>
                                    <p:cond delay="0"/>
                                  </p:stCondLst>
                                  <p:childTnLst>
                                    <p:set>
                                      <p:cBhvr>
                                        <p:cTn id="33" dur="1" fill="hold">
                                          <p:stCondLst>
                                            <p:cond delay="0"/>
                                          </p:stCondLst>
                                        </p:cTn>
                                        <p:tgtEl>
                                          <p:spTgt spid="1032"/>
                                        </p:tgtEl>
                                        <p:attrNameLst>
                                          <p:attrName>style.visibility</p:attrName>
                                        </p:attrNameLst>
                                      </p:cBhvr>
                                      <p:to>
                                        <p:strVal val="visible"/>
                                      </p:to>
                                    </p:set>
                                    <p:animEffect transition="in" filter="fade">
                                      <p:cBhvr>
                                        <p:cTn id="34" dur="500"/>
                                        <p:tgtEl>
                                          <p:spTgt spid="1032"/>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500"/>
                                        <p:tgtEl>
                                          <p:spTgt spid="23"/>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6" grpId="0"/>
    </p:bldLst>
  </p:timing>
</p:sld>
</file>

<file path=ppt/slides/slide78.xml><?xml version="1.0" encoding="utf-8"?>
<p:sld xmlns:a="http://schemas.openxmlformats.org/drawingml/2006/main" xmlns:r="http://schemas.openxmlformats.org/officeDocument/2006/relationships" xmlns:p="http://schemas.openxmlformats.org/presentationml/2006/main" show="0">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557E0B73-50C1-43A5-97A6-AA4992983BBD}"/>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 name="Rettangolo 1">
            <a:extLst>
              <a:ext uri="{FF2B5EF4-FFF2-40B4-BE49-F238E27FC236}">
                <a16:creationId xmlns:a16="http://schemas.microsoft.com/office/drawing/2014/main" id="{B5641078-B031-422E-A130-EC1792EC6C9F}"/>
              </a:ext>
            </a:extLst>
          </p:cNvPr>
          <p:cNvSpPr/>
          <p:nvPr/>
        </p:nvSpPr>
        <p:spPr>
          <a:xfrm>
            <a:off x="622661" y="1658548"/>
            <a:ext cx="7886700" cy="3693319"/>
          </a:xfrm>
          <a:prstGeom prst="rect">
            <a:avLst/>
          </a:prstGeom>
        </p:spPr>
        <p:txBody>
          <a:bodyPr wrap="square">
            <a:spAutoFit/>
          </a:bodyPr>
          <a:lstStyle/>
          <a:p>
            <a:pPr marL="457200" lvl="0" indent="-457200" algn="just">
              <a:buFont typeface="+mj-lt"/>
              <a:buAutoNum type="arabicPeriod"/>
            </a:pPr>
            <a:r>
              <a:rPr lang="it-IT" b="1" dirty="0">
                <a:latin typeface="Times New Roman" panose="02020603050405020304" pitchFamily="18" charset="0"/>
                <a:cs typeface="Times New Roman" panose="02020603050405020304" pitchFamily="18" charset="0"/>
              </a:rPr>
              <a:t>Strutture sanitarie </a:t>
            </a:r>
            <a:r>
              <a:rPr lang="it-IT" dirty="0">
                <a:latin typeface="Times New Roman" panose="02020603050405020304" pitchFamily="18" charset="0"/>
                <a:cs typeface="Times New Roman" panose="02020603050405020304" pitchFamily="18" charset="0"/>
              </a:rPr>
              <a:t>che erogano prestazioni in regime di ricovero </a:t>
            </a:r>
            <a:r>
              <a:rPr lang="it-IT" b="1" dirty="0">
                <a:latin typeface="Times New Roman" panose="02020603050405020304" pitchFamily="18" charset="0"/>
                <a:cs typeface="Times New Roman" panose="02020603050405020304" pitchFamily="18" charset="0"/>
              </a:rPr>
              <a:t>ospedaliero</a:t>
            </a:r>
            <a:r>
              <a:rPr lang="it-IT" dirty="0">
                <a:latin typeface="Times New Roman" panose="02020603050405020304" pitchFamily="18" charset="0"/>
                <a:cs typeface="Times New Roman" panose="02020603050405020304" pitchFamily="18" charset="0"/>
              </a:rPr>
              <a:t> o </a:t>
            </a:r>
            <a:r>
              <a:rPr lang="it-IT" b="1" dirty="0">
                <a:latin typeface="Times New Roman" panose="02020603050405020304" pitchFamily="18" charset="0"/>
                <a:cs typeface="Times New Roman" panose="02020603050405020304" pitchFamily="18" charset="0"/>
              </a:rPr>
              <a:t>residenziale</a:t>
            </a:r>
            <a:r>
              <a:rPr lang="it-IT" dirty="0">
                <a:latin typeface="Times New Roman" panose="02020603050405020304" pitchFamily="18" charset="0"/>
                <a:cs typeface="Times New Roman" panose="02020603050405020304" pitchFamily="18" charset="0"/>
              </a:rPr>
              <a:t> a ciclo continuativo o diurno con oltre 25 posti letto;</a:t>
            </a:r>
          </a:p>
          <a:p>
            <a:pPr marL="457200" lvl="0" indent="-457200" algn="just">
              <a:buFont typeface="+mj-lt"/>
              <a:buAutoNum type="arabicPeriod"/>
            </a:pPr>
            <a:endParaRPr lang="it-IT" dirty="0">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it-IT" b="1" dirty="0">
                <a:latin typeface="Times New Roman" panose="02020603050405020304" pitchFamily="18" charset="0"/>
                <a:cs typeface="Times New Roman" panose="02020603050405020304" pitchFamily="18" charset="0"/>
              </a:rPr>
              <a:t>Residenze sanitarie assistenziali </a:t>
            </a:r>
            <a:r>
              <a:rPr lang="it-IT" dirty="0">
                <a:latin typeface="Times New Roman" panose="02020603050405020304" pitchFamily="18" charset="0"/>
                <a:cs typeface="Times New Roman" panose="02020603050405020304" pitchFamily="18" charset="0"/>
              </a:rPr>
              <a:t>(RSA) con oltre </a:t>
            </a:r>
            <a:r>
              <a:rPr lang="it-IT" b="1" dirty="0">
                <a:latin typeface="Times New Roman" panose="02020603050405020304" pitchFamily="18" charset="0"/>
                <a:cs typeface="Times New Roman" panose="02020603050405020304" pitchFamily="18" charset="0"/>
              </a:rPr>
              <a:t>25</a:t>
            </a:r>
            <a:r>
              <a:rPr lang="it-IT" dirty="0">
                <a:latin typeface="Times New Roman" panose="02020603050405020304" pitchFamily="18" charset="0"/>
                <a:cs typeface="Times New Roman" panose="02020603050405020304" pitchFamily="18" charset="0"/>
              </a:rPr>
              <a:t> posti letto;</a:t>
            </a:r>
          </a:p>
          <a:p>
            <a:pPr marL="457200" lvl="0" indent="-457200" algn="just">
              <a:buFont typeface="+mj-lt"/>
              <a:buAutoNum type="arabicPeriod"/>
            </a:pPr>
            <a:endParaRPr lang="it-IT" dirty="0">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it-IT" b="1" dirty="0">
                <a:latin typeface="Times New Roman" panose="02020603050405020304" pitchFamily="18" charset="0"/>
                <a:cs typeface="Times New Roman" panose="02020603050405020304" pitchFamily="18" charset="0"/>
              </a:rPr>
              <a:t>Strutture sanitarie </a:t>
            </a:r>
            <a:r>
              <a:rPr lang="it-IT" dirty="0">
                <a:latin typeface="Times New Roman" panose="02020603050405020304" pitchFamily="18" charset="0"/>
                <a:cs typeface="Times New Roman" panose="02020603050405020304" pitchFamily="18" charset="0"/>
              </a:rPr>
              <a:t>che erogano prestazioni di </a:t>
            </a:r>
            <a:r>
              <a:rPr lang="it-IT" b="1" dirty="0">
                <a:latin typeface="Times New Roman" panose="02020603050405020304" pitchFamily="18" charset="0"/>
                <a:cs typeface="Times New Roman" panose="02020603050405020304" pitchFamily="18" charset="0"/>
              </a:rPr>
              <a:t>assistenza specialistica </a:t>
            </a:r>
            <a:r>
              <a:rPr lang="it-IT" dirty="0">
                <a:latin typeface="Times New Roman" panose="02020603050405020304" pitchFamily="18" charset="0"/>
                <a:cs typeface="Times New Roman" panose="02020603050405020304" pitchFamily="18" charset="0"/>
              </a:rPr>
              <a:t>in regime </a:t>
            </a:r>
            <a:r>
              <a:rPr lang="it-IT" b="1" dirty="0">
                <a:latin typeface="Times New Roman" panose="02020603050405020304" pitchFamily="18" charset="0"/>
                <a:cs typeface="Times New Roman" panose="02020603050405020304" pitchFamily="18" charset="0"/>
              </a:rPr>
              <a:t>ambulatoriale</a:t>
            </a:r>
            <a:r>
              <a:rPr lang="it-IT" dirty="0">
                <a:latin typeface="Times New Roman" panose="02020603050405020304" pitchFamily="18" charset="0"/>
                <a:cs typeface="Times New Roman" panose="02020603050405020304" pitchFamily="18" charset="0"/>
              </a:rPr>
              <a:t>, ivi comprese quelle riabilitative, di diagnostica strumentale e di laboratorio, di superficie complessiva (intesa come superficie lorda della struttura comprensiva di servizi e depositi funzionali alla struttura stessa) superiore a </a:t>
            </a:r>
            <a:r>
              <a:rPr lang="it-IT" b="1" dirty="0">
                <a:latin typeface="Times New Roman" panose="02020603050405020304" pitchFamily="18" charset="0"/>
                <a:cs typeface="Times New Roman" panose="02020603050405020304" pitchFamily="18" charset="0"/>
              </a:rPr>
              <a:t>500</a:t>
            </a:r>
            <a:r>
              <a:rPr lang="it-IT" dirty="0">
                <a:latin typeface="Times New Roman" panose="02020603050405020304" pitchFamily="18" charset="0"/>
                <a:cs typeface="Times New Roman" panose="02020603050405020304" pitchFamily="18" charset="0"/>
              </a:rPr>
              <a:t> </a:t>
            </a:r>
            <a:r>
              <a:rPr lang="it-IT" b="1" dirty="0">
                <a:latin typeface="Times New Roman" panose="02020603050405020304" pitchFamily="18" charset="0"/>
                <a:cs typeface="Times New Roman" panose="02020603050405020304" pitchFamily="18" charset="0"/>
              </a:rPr>
              <a:t>m</a:t>
            </a:r>
            <a:r>
              <a:rPr lang="it-IT" b="1" baseline="30000" dirty="0">
                <a:latin typeface="Times New Roman" panose="02020603050405020304" pitchFamily="18" charset="0"/>
                <a:cs typeface="Times New Roman" panose="02020603050405020304" pitchFamily="18" charset="0"/>
              </a:rPr>
              <a:t>2</a:t>
            </a:r>
            <a:r>
              <a:rPr lang="it-IT" dirty="0">
                <a:latin typeface="Times New Roman" panose="02020603050405020304" pitchFamily="18" charset="0"/>
                <a:cs typeface="Times New Roman" panose="02020603050405020304" pitchFamily="18" charset="0"/>
              </a:rPr>
              <a:t>;</a:t>
            </a:r>
          </a:p>
          <a:p>
            <a:pPr marL="457200" lvl="0" indent="-457200" algn="just">
              <a:buFont typeface="+mj-lt"/>
              <a:buAutoNum type="arabicPeriod"/>
            </a:pPr>
            <a:endParaRPr lang="it-IT" dirty="0">
              <a:latin typeface="Times New Roman" panose="02020603050405020304" pitchFamily="18" charset="0"/>
              <a:cs typeface="Times New Roman" panose="02020603050405020304" pitchFamily="18" charset="0"/>
            </a:endParaRPr>
          </a:p>
          <a:p>
            <a:pPr marL="457200" lvl="0" indent="-457200" algn="just">
              <a:buFont typeface="+mj-lt"/>
              <a:buAutoNum type="arabicPeriod"/>
            </a:pPr>
            <a:r>
              <a:rPr lang="it-IT" dirty="0">
                <a:latin typeface="Times New Roman" panose="02020603050405020304" pitchFamily="18" charset="0"/>
                <a:cs typeface="Times New Roman" panose="02020603050405020304" pitchFamily="18" charset="0"/>
              </a:rPr>
              <a:t>Le strutture </a:t>
            </a:r>
            <a:r>
              <a:rPr lang="it-IT" b="1" dirty="0">
                <a:latin typeface="Times New Roman" panose="02020603050405020304" pitchFamily="18" charset="0"/>
                <a:cs typeface="Times New Roman" panose="02020603050405020304" pitchFamily="18" charset="0"/>
              </a:rPr>
              <a:t>con meno di 25 posti letto</a:t>
            </a:r>
            <a:r>
              <a:rPr lang="it-IT" dirty="0">
                <a:latin typeface="Times New Roman" panose="02020603050405020304" pitchFamily="18" charset="0"/>
                <a:cs typeface="Times New Roman" panose="02020603050405020304" pitchFamily="18" charset="0"/>
              </a:rPr>
              <a:t>, invece, devono fare riferimento alle disposizioni della </a:t>
            </a:r>
            <a:r>
              <a:rPr lang="it-IT" b="1" dirty="0">
                <a:latin typeface="Times New Roman" panose="02020603050405020304" pitchFamily="18" charset="0"/>
                <a:cs typeface="Times New Roman" panose="02020603050405020304" pitchFamily="18" charset="0"/>
              </a:rPr>
              <a:t>regola tecnica orizzontale D.M. del 3 agosto 2015</a:t>
            </a:r>
            <a:r>
              <a:rPr lang="it-IT" dirty="0">
                <a:latin typeface="Times New Roman" panose="02020603050405020304" pitchFamily="18" charset="0"/>
                <a:cs typeface="Times New Roman" panose="02020603050405020304" pitchFamily="18" charset="0"/>
              </a:rPr>
              <a:t>.</a:t>
            </a:r>
          </a:p>
        </p:txBody>
      </p:sp>
      <p:sp>
        <p:nvSpPr>
          <p:cNvPr id="7" name="Rettangolo 6">
            <a:extLst>
              <a:ext uri="{FF2B5EF4-FFF2-40B4-BE49-F238E27FC236}">
                <a16:creationId xmlns:a16="http://schemas.microsoft.com/office/drawing/2014/main" id="{1F7704D6-FC38-4547-9579-D19C9A34EF0D}"/>
              </a:ext>
            </a:extLst>
          </p:cNvPr>
          <p:cNvSpPr/>
          <p:nvPr/>
        </p:nvSpPr>
        <p:spPr>
          <a:xfrm>
            <a:off x="3345164" y="1052364"/>
            <a:ext cx="2441694" cy="369332"/>
          </a:xfrm>
          <a:prstGeom prst="rect">
            <a:avLst/>
          </a:prstGeom>
        </p:spPr>
        <p:txBody>
          <a:bodyPr wrap="square">
            <a:spAutoFit/>
          </a:bodyPr>
          <a:lstStyle/>
          <a:p>
            <a:r>
              <a:rPr lang="it-IT" b="1" dirty="0">
                <a:solidFill>
                  <a:srgbClr val="C00000"/>
                </a:solidFill>
                <a:latin typeface="Times New Roman" panose="02020603050405020304" pitchFamily="18" charset="0"/>
                <a:cs typeface="Times New Roman" panose="02020603050405020304" pitchFamily="18" charset="0"/>
              </a:rPr>
              <a:t>Campo di applicazione</a:t>
            </a:r>
          </a:p>
        </p:txBody>
      </p:sp>
      <p:sp>
        <p:nvSpPr>
          <p:cNvPr id="6" name="PB">
            <a:extLst>
              <a:ext uri="{FF2B5EF4-FFF2-40B4-BE49-F238E27FC236}">
                <a16:creationId xmlns:a16="http://schemas.microsoft.com/office/drawing/2014/main" id="{4F658F9E-A99D-9E27-D2A7-ACE866AE0B10}"/>
              </a:ext>
            </a:extLst>
          </p:cNvPr>
          <p:cNvSpPr/>
          <p:nvPr/>
        </p:nvSpPr>
        <p:spPr>
          <a:xfrm>
            <a:off x="0" y="6705600"/>
            <a:ext cx="507344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60458213"/>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 name="Rettangolo con angoli arrotondati 44">
            <a:extLst>
              <a:ext uri="{FF2B5EF4-FFF2-40B4-BE49-F238E27FC236}">
                <a16:creationId xmlns:a16="http://schemas.microsoft.com/office/drawing/2014/main" id="{0E0CADF6-F95B-4440-AFA6-AA5676463755}"/>
              </a:ext>
            </a:extLst>
          </p:cNvPr>
          <p:cNvSpPr/>
          <p:nvPr/>
        </p:nvSpPr>
        <p:spPr>
          <a:xfrm>
            <a:off x="2616100" y="4190373"/>
            <a:ext cx="3899816" cy="2437379"/>
          </a:xfrm>
          <a:prstGeom prst="roundRect">
            <a:avLst/>
          </a:prstGeom>
          <a:solidFill>
            <a:schemeClr val="accent5">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Rettangolo con angoli arrotondati 22">
            <a:extLst>
              <a:ext uri="{FF2B5EF4-FFF2-40B4-BE49-F238E27FC236}">
                <a16:creationId xmlns:a16="http://schemas.microsoft.com/office/drawing/2014/main" id="{978E8377-AE95-47C1-B36C-FC8E237AD1AC}"/>
              </a:ext>
            </a:extLst>
          </p:cNvPr>
          <p:cNvSpPr/>
          <p:nvPr/>
        </p:nvSpPr>
        <p:spPr>
          <a:xfrm>
            <a:off x="816497" y="1535276"/>
            <a:ext cx="3670126" cy="2373913"/>
          </a:xfrm>
          <a:prstGeom prst="roundRect">
            <a:avLst/>
          </a:prstGeom>
          <a:solidFill>
            <a:schemeClr val="accent2">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4" name="Rettangolo con angoli arrotondati 43">
            <a:extLst>
              <a:ext uri="{FF2B5EF4-FFF2-40B4-BE49-F238E27FC236}">
                <a16:creationId xmlns:a16="http://schemas.microsoft.com/office/drawing/2014/main" id="{239DFAC9-0BCF-4200-9155-9980FCE36FD3}"/>
              </a:ext>
            </a:extLst>
          </p:cNvPr>
          <p:cNvSpPr/>
          <p:nvPr/>
        </p:nvSpPr>
        <p:spPr>
          <a:xfrm>
            <a:off x="4657377" y="1516921"/>
            <a:ext cx="3670126" cy="2373913"/>
          </a:xfrm>
          <a:prstGeom prst="roundRect">
            <a:avLst/>
          </a:prstGeom>
          <a:solidFill>
            <a:schemeClr val="accent6">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35" name="Picture 18" descr="Insegne orizzontali isometriche della casa di cura">
            <a:extLst>
              <a:ext uri="{FF2B5EF4-FFF2-40B4-BE49-F238E27FC236}">
                <a16:creationId xmlns:a16="http://schemas.microsoft.com/office/drawing/2014/main" id="{B1FD4F9E-D460-49FB-A73B-39A984A9D1B9}"/>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50175" b="-1"/>
          <a:stretch/>
        </p:blipFill>
        <p:spPr bwMode="auto">
          <a:xfrm>
            <a:off x="1054535" y="2205662"/>
            <a:ext cx="3261487" cy="137325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1F7704D6-FC38-4547-9579-D19C9A34EF0D}"/>
              </a:ext>
            </a:extLst>
          </p:cNvPr>
          <p:cNvSpPr/>
          <p:nvPr/>
        </p:nvSpPr>
        <p:spPr>
          <a:xfrm>
            <a:off x="628651" y="1052364"/>
            <a:ext cx="7939152" cy="369332"/>
          </a:xfrm>
          <a:prstGeom prst="rect">
            <a:avLst/>
          </a:prstGeom>
        </p:spPr>
        <p:txBody>
          <a:bodyPr wrap="square">
            <a:spAutoFit/>
          </a:bodyPr>
          <a:lstStyle/>
          <a:p>
            <a:pPr algn="ctr"/>
            <a:r>
              <a:rPr lang="it-IT" b="1" dirty="0">
                <a:solidFill>
                  <a:srgbClr val="C00000"/>
                </a:solidFill>
                <a:latin typeface="Times New Roman" panose="02020603050405020304" pitchFamily="18" charset="0"/>
                <a:cs typeface="Times New Roman" panose="02020603050405020304" pitchFamily="18" charset="0"/>
              </a:rPr>
              <a:t>V.11.1 Campo di applicazione</a:t>
            </a:r>
          </a:p>
        </p:txBody>
      </p:sp>
      <p:sp>
        <p:nvSpPr>
          <p:cNvPr id="19" name="CasellaDiTesto 18">
            <a:extLst>
              <a:ext uri="{FF2B5EF4-FFF2-40B4-BE49-F238E27FC236}">
                <a16:creationId xmlns:a16="http://schemas.microsoft.com/office/drawing/2014/main" id="{2F6882F0-A06E-4E0B-9E66-0B7EB42260C8}"/>
              </a:ext>
            </a:extLst>
          </p:cNvPr>
          <p:cNvSpPr txBox="1"/>
          <p:nvPr/>
        </p:nvSpPr>
        <p:spPr>
          <a:xfrm>
            <a:off x="1054536" y="1535276"/>
            <a:ext cx="3261486" cy="584775"/>
          </a:xfrm>
          <a:prstGeom prst="rect">
            <a:avLst/>
          </a:prstGeom>
          <a:noFill/>
        </p:spPr>
        <p:txBody>
          <a:bodyPr wrap="square">
            <a:spAutoFit/>
          </a:bodyPr>
          <a:lstStyle/>
          <a:p>
            <a:pPr algn="ctr" fontAlgn="b"/>
            <a:r>
              <a:rPr lang="it-IT" sz="1600" b="1" i="1" u="none" strike="noStrike" dirty="0">
                <a:effectLst/>
                <a:latin typeface="Times" panose="02020603050405020304" pitchFamily="18" charset="0"/>
                <a:cs typeface="Times" panose="02020603050405020304" pitchFamily="18" charset="0"/>
              </a:rPr>
              <a:t>Ricovero ospedaliero o residenziale a ciclo continuativo o diurno</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sp>
        <p:nvSpPr>
          <p:cNvPr id="26" name="CasellaDiTesto 25">
            <a:extLst>
              <a:ext uri="{FF2B5EF4-FFF2-40B4-BE49-F238E27FC236}">
                <a16:creationId xmlns:a16="http://schemas.microsoft.com/office/drawing/2014/main" id="{35D79424-E0E5-4D66-AF96-654FD16730E4}"/>
              </a:ext>
            </a:extLst>
          </p:cNvPr>
          <p:cNvSpPr txBox="1"/>
          <p:nvPr/>
        </p:nvSpPr>
        <p:spPr>
          <a:xfrm>
            <a:off x="2823123" y="4249055"/>
            <a:ext cx="3485775" cy="830997"/>
          </a:xfrm>
          <a:prstGeom prst="rect">
            <a:avLst/>
          </a:prstGeom>
          <a:noFill/>
        </p:spPr>
        <p:txBody>
          <a:bodyPr wrap="square">
            <a:spAutoFit/>
          </a:bodyPr>
          <a:lstStyle/>
          <a:p>
            <a:pPr algn="ctr" fontAlgn="b"/>
            <a:r>
              <a:rPr lang="it-IT" sz="1600" b="1" i="1" strike="noStrike" dirty="0">
                <a:effectLst/>
                <a:latin typeface="Times" panose="02020603050405020304" pitchFamily="18" charset="0"/>
                <a:cs typeface="Times" panose="02020603050405020304" pitchFamily="18" charset="0"/>
              </a:rPr>
              <a:t>Ambulatori</a:t>
            </a:r>
          </a:p>
          <a:p>
            <a:pPr algn="ctr" fontAlgn="b"/>
            <a:r>
              <a:rPr lang="it-IT" sz="1600" b="1" i="1" strike="noStrike" dirty="0">
                <a:effectLst/>
                <a:latin typeface="Times" panose="02020603050405020304" pitchFamily="18" charset="0"/>
                <a:cs typeface="Times" panose="02020603050405020304" pitchFamily="18" charset="0"/>
              </a:rPr>
              <a:t> Centri di diagnostica </a:t>
            </a:r>
            <a:r>
              <a:rPr lang="it-IT" sz="1600" b="1" i="1" u="none" strike="noStrike" dirty="0">
                <a:effectLst/>
                <a:latin typeface="Times" panose="02020603050405020304" pitchFamily="18" charset="0"/>
                <a:cs typeface="Times" panose="02020603050405020304" pitchFamily="18" charset="0"/>
              </a:rPr>
              <a:t>strumentale </a:t>
            </a:r>
            <a:r>
              <a:rPr lang="it-IT" sz="1600" b="1" i="1" dirty="0">
                <a:latin typeface="Times" panose="02020603050405020304" pitchFamily="18" charset="0"/>
                <a:cs typeface="Times" panose="02020603050405020304" pitchFamily="18" charset="0"/>
              </a:rPr>
              <a:t>L</a:t>
            </a:r>
            <a:r>
              <a:rPr lang="it-IT" sz="1600" b="1" i="1" u="none" strike="noStrike" dirty="0">
                <a:effectLst/>
                <a:latin typeface="Times" panose="02020603050405020304" pitchFamily="18" charset="0"/>
                <a:cs typeface="Times" panose="02020603050405020304" pitchFamily="18" charset="0"/>
              </a:rPr>
              <a:t>aboratori</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pic>
        <p:nvPicPr>
          <p:cNvPr id="1042" name="Picture 18" descr="Insegne orizzontali isometriche della casa di cura">
            <a:extLst>
              <a:ext uri="{FF2B5EF4-FFF2-40B4-BE49-F238E27FC236}">
                <a16:creationId xmlns:a16="http://schemas.microsoft.com/office/drawing/2014/main" id="{83E1FA7F-9A25-41E9-A597-519498CBD3A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50174"/>
          <a:stretch/>
        </p:blipFill>
        <p:spPr bwMode="auto">
          <a:xfrm>
            <a:off x="4861697" y="2211646"/>
            <a:ext cx="3261487" cy="1373250"/>
          </a:xfrm>
          <a:prstGeom prst="rect">
            <a:avLst/>
          </a:prstGeom>
          <a:noFill/>
          <a:extLst>
            <a:ext uri="{909E8E84-426E-40DD-AFC4-6F175D3DCCD1}">
              <a14:hiddenFill xmlns:a14="http://schemas.microsoft.com/office/drawing/2010/main">
                <a:solidFill>
                  <a:srgbClr val="FFFFFF"/>
                </a:solidFill>
              </a14:hiddenFill>
            </a:ext>
          </a:extLst>
        </p:spPr>
      </p:pic>
      <p:pic>
        <p:nvPicPr>
          <p:cNvPr id="1044" name="Picture 20" descr="Intestazione dell'esame medico">
            <a:extLst>
              <a:ext uri="{FF2B5EF4-FFF2-40B4-BE49-F238E27FC236}">
                <a16:creationId xmlns:a16="http://schemas.microsoft.com/office/drawing/2014/main" id="{2EDD6664-4C66-47EC-9DB7-D26DED56953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823122" y="5069769"/>
            <a:ext cx="3485775" cy="1158212"/>
          </a:xfrm>
          <a:prstGeom prst="rect">
            <a:avLst/>
          </a:prstGeom>
          <a:noFill/>
          <a:extLst>
            <a:ext uri="{909E8E84-426E-40DD-AFC4-6F175D3DCCD1}">
              <a14:hiddenFill xmlns:a14="http://schemas.microsoft.com/office/drawing/2010/main">
                <a:solidFill>
                  <a:srgbClr val="FFFFFF"/>
                </a:solidFill>
              </a14:hiddenFill>
            </a:ext>
          </a:extLst>
        </p:spPr>
      </p:pic>
      <p:sp>
        <p:nvSpPr>
          <p:cNvPr id="38" name="CasellaDiTesto 37">
            <a:extLst>
              <a:ext uri="{FF2B5EF4-FFF2-40B4-BE49-F238E27FC236}">
                <a16:creationId xmlns:a16="http://schemas.microsoft.com/office/drawing/2014/main" id="{D8301B97-3FFF-46EE-87E9-2EF2BE43120F}"/>
              </a:ext>
            </a:extLst>
          </p:cNvPr>
          <p:cNvSpPr txBox="1"/>
          <p:nvPr/>
        </p:nvSpPr>
        <p:spPr>
          <a:xfrm>
            <a:off x="4861697" y="1600301"/>
            <a:ext cx="3261487" cy="584775"/>
          </a:xfrm>
          <a:prstGeom prst="rect">
            <a:avLst/>
          </a:prstGeom>
          <a:noFill/>
        </p:spPr>
        <p:txBody>
          <a:bodyPr wrap="square">
            <a:spAutoFit/>
          </a:bodyPr>
          <a:lstStyle/>
          <a:p>
            <a:pPr algn="ctr" fontAlgn="b"/>
            <a:r>
              <a:rPr lang="it-IT" sz="1600" b="1" i="1" u="none" strike="noStrike" dirty="0">
                <a:effectLst/>
                <a:latin typeface="Times" panose="02020603050405020304" pitchFamily="18" charset="0"/>
                <a:cs typeface="Times" panose="02020603050405020304" pitchFamily="18" charset="0"/>
              </a:rPr>
              <a:t>Residenze Sanitare Assistenziali</a:t>
            </a:r>
          </a:p>
          <a:p>
            <a:pPr algn="ctr" fontAlgn="b"/>
            <a:r>
              <a:rPr lang="it-IT" sz="1600" b="1" i="1" dirty="0">
                <a:solidFill>
                  <a:srgbClr val="000000"/>
                </a:solidFill>
                <a:latin typeface="Times" panose="02020603050405020304" pitchFamily="18" charset="0"/>
                <a:cs typeface="Times" panose="02020603050405020304" pitchFamily="18" charset="0"/>
              </a:rPr>
              <a:t>(RSA)</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sp>
        <p:nvSpPr>
          <p:cNvPr id="39" name="CasellaDiTesto 38">
            <a:extLst>
              <a:ext uri="{FF2B5EF4-FFF2-40B4-BE49-F238E27FC236}">
                <a16:creationId xmlns:a16="http://schemas.microsoft.com/office/drawing/2014/main" id="{0E8050DF-30F8-4525-A42F-578ED6E6282D}"/>
              </a:ext>
            </a:extLst>
          </p:cNvPr>
          <p:cNvSpPr txBox="1"/>
          <p:nvPr/>
        </p:nvSpPr>
        <p:spPr>
          <a:xfrm>
            <a:off x="1054535" y="3571938"/>
            <a:ext cx="3261487" cy="338554"/>
          </a:xfrm>
          <a:prstGeom prst="rect">
            <a:avLst/>
          </a:prstGeom>
          <a:noFill/>
        </p:spPr>
        <p:txBody>
          <a:bodyPr wrap="square">
            <a:spAutoFit/>
          </a:bodyPr>
          <a:lstStyle/>
          <a:p>
            <a:pPr algn="ctr" fontAlgn="b"/>
            <a:r>
              <a:rPr lang="it-IT" sz="1600" b="1" dirty="0">
                <a:solidFill>
                  <a:srgbClr val="000000"/>
                </a:solidFill>
                <a:latin typeface="Times" panose="02020603050405020304" pitchFamily="18" charset="0"/>
                <a:cs typeface="Times" panose="02020603050405020304" pitchFamily="18" charset="0"/>
              </a:rPr>
              <a:t>P &gt; 25</a:t>
            </a:r>
            <a:endParaRPr lang="it-IT" sz="1600" b="1" u="none" strike="noStrike" dirty="0">
              <a:solidFill>
                <a:srgbClr val="000000"/>
              </a:solidFill>
              <a:effectLst/>
              <a:latin typeface="Times" panose="02020603050405020304" pitchFamily="18" charset="0"/>
              <a:cs typeface="Times" panose="02020603050405020304" pitchFamily="18" charset="0"/>
            </a:endParaRPr>
          </a:p>
        </p:txBody>
      </p:sp>
      <p:sp>
        <p:nvSpPr>
          <p:cNvPr id="41" name="CasellaDiTesto 40">
            <a:extLst>
              <a:ext uri="{FF2B5EF4-FFF2-40B4-BE49-F238E27FC236}">
                <a16:creationId xmlns:a16="http://schemas.microsoft.com/office/drawing/2014/main" id="{ADD1E643-7912-4F96-9439-C87A917F6842}"/>
              </a:ext>
            </a:extLst>
          </p:cNvPr>
          <p:cNvSpPr txBox="1"/>
          <p:nvPr/>
        </p:nvSpPr>
        <p:spPr>
          <a:xfrm>
            <a:off x="4918870" y="3576619"/>
            <a:ext cx="3204314" cy="338554"/>
          </a:xfrm>
          <a:prstGeom prst="rect">
            <a:avLst/>
          </a:prstGeom>
          <a:noFill/>
        </p:spPr>
        <p:txBody>
          <a:bodyPr wrap="square">
            <a:spAutoFit/>
          </a:bodyPr>
          <a:lstStyle/>
          <a:p>
            <a:pPr algn="ctr" fontAlgn="b"/>
            <a:r>
              <a:rPr lang="it-IT" sz="1600" b="1" dirty="0">
                <a:solidFill>
                  <a:srgbClr val="000000"/>
                </a:solidFill>
                <a:latin typeface="Times" panose="02020603050405020304" pitchFamily="18" charset="0"/>
                <a:cs typeface="Times" panose="02020603050405020304" pitchFamily="18" charset="0"/>
              </a:rPr>
              <a:t>P &gt; 25</a:t>
            </a:r>
            <a:endParaRPr lang="it-IT" sz="1600" b="1" u="none" strike="noStrike" dirty="0">
              <a:solidFill>
                <a:srgbClr val="000000"/>
              </a:solidFill>
              <a:effectLst/>
              <a:latin typeface="Times" panose="02020603050405020304" pitchFamily="18" charset="0"/>
              <a:cs typeface="Times" panose="02020603050405020304" pitchFamily="18" charset="0"/>
            </a:endParaRPr>
          </a:p>
        </p:txBody>
      </p:sp>
      <p:sp>
        <p:nvSpPr>
          <p:cNvPr id="42" name="CasellaDiTesto 41">
            <a:extLst>
              <a:ext uri="{FF2B5EF4-FFF2-40B4-BE49-F238E27FC236}">
                <a16:creationId xmlns:a16="http://schemas.microsoft.com/office/drawing/2014/main" id="{0998CFF5-38B6-4AA1-B267-661D4723F823}"/>
              </a:ext>
            </a:extLst>
          </p:cNvPr>
          <p:cNvSpPr txBox="1"/>
          <p:nvPr/>
        </p:nvSpPr>
        <p:spPr>
          <a:xfrm>
            <a:off x="2823121" y="6229723"/>
            <a:ext cx="3485775" cy="338554"/>
          </a:xfrm>
          <a:prstGeom prst="rect">
            <a:avLst/>
          </a:prstGeom>
          <a:noFill/>
        </p:spPr>
        <p:txBody>
          <a:bodyPr wrap="square">
            <a:spAutoFit/>
          </a:bodyPr>
          <a:lstStyle/>
          <a:p>
            <a:pPr algn="ctr" fontAlgn="b"/>
            <a:r>
              <a:rPr lang="it-IT" sz="1600" b="1" dirty="0">
                <a:solidFill>
                  <a:srgbClr val="000000"/>
                </a:solidFill>
                <a:latin typeface="Times" panose="02020603050405020304" pitchFamily="18" charset="0"/>
                <a:cs typeface="Times" panose="02020603050405020304" pitchFamily="18" charset="0"/>
              </a:rPr>
              <a:t>S &gt; 500m</a:t>
            </a:r>
            <a:r>
              <a:rPr lang="it-IT" sz="1600" b="1" baseline="30000" dirty="0">
                <a:solidFill>
                  <a:srgbClr val="000000"/>
                </a:solidFill>
                <a:latin typeface="Times" panose="02020603050405020304" pitchFamily="18" charset="0"/>
                <a:cs typeface="Times" panose="02020603050405020304" pitchFamily="18" charset="0"/>
              </a:rPr>
              <a:t>2</a:t>
            </a:r>
            <a:endParaRPr lang="it-IT" sz="1600" b="1" u="none" strike="noStrike" baseline="30000" dirty="0">
              <a:solidFill>
                <a:srgbClr val="000000"/>
              </a:solidFill>
              <a:effectLst/>
              <a:latin typeface="Times" panose="02020603050405020304" pitchFamily="18" charset="0"/>
              <a:cs typeface="Times" panose="02020603050405020304" pitchFamily="18" charset="0"/>
            </a:endParaRPr>
          </a:p>
        </p:txBody>
      </p:sp>
      <p:sp>
        <p:nvSpPr>
          <p:cNvPr id="48" name="CasellaDiTesto 47">
            <a:extLst>
              <a:ext uri="{FF2B5EF4-FFF2-40B4-BE49-F238E27FC236}">
                <a16:creationId xmlns:a16="http://schemas.microsoft.com/office/drawing/2014/main" id="{7870CF4F-F2BB-4257-B34B-2F2472AA400A}"/>
              </a:ext>
            </a:extLst>
          </p:cNvPr>
          <p:cNvSpPr txBox="1"/>
          <p:nvPr/>
        </p:nvSpPr>
        <p:spPr>
          <a:xfrm>
            <a:off x="6879138" y="4710943"/>
            <a:ext cx="1688665" cy="1175770"/>
          </a:xfrm>
          <a:prstGeom prst="rect">
            <a:avLst/>
          </a:prstGeom>
          <a:noFill/>
          <a:ln>
            <a:solidFill>
              <a:schemeClr val="tx1"/>
            </a:solidFill>
            <a:prstDash val="dashDot"/>
          </a:ln>
        </p:spPr>
        <p:txBody>
          <a:bodyPr wrap="square">
            <a:spAutoFit/>
          </a:bodyPr>
          <a:lstStyle/>
          <a:p>
            <a:r>
              <a:rPr lang="it-IT" sz="1000" b="1">
                <a:latin typeface="Times New Roman" panose="02020603050405020304" pitchFamily="18" charset="0"/>
                <a:cs typeface="Times New Roman" panose="02020603050405020304" pitchFamily="18" charset="0"/>
              </a:rPr>
              <a:t>P: posti letto</a:t>
            </a:r>
          </a:p>
          <a:p>
            <a:endParaRPr lang="it-IT" sz="1000" b="1">
              <a:latin typeface="Times New Roman" panose="02020603050405020304" pitchFamily="18" charset="0"/>
              <a:cs typeface="Times New Roman" panose="02020603050405020304" pitchFamily="18" charset="0"/>
            </a:endParaRPr>
          </a:p>
          <a:p>
            <a:r>
              <a:rPr lang="it-IT" sz="1000" b="1">
                <a:latin typeface="Times New Roman" panose="02020603050405020304" pitchFamily="18" charset="0"/>
                <a:cs typeface="Times New Roman" panose="02020603050405020304" pitchFamily="18" charset="0"/>
              </a:rPr>
              <a:t>S: superficie lorda della struttura complessiva di servizi e depositi funzionali alla struttura sanitaria medesima</a:t>
            </a:r>
            <a:endParaRPr lang="it-IT" sz="1000" dirty="0"/>
          </a:p>
        </p:txBody>
      </p:sp>
      <p:sp>
        <p:nvSpPr>
          <p:cNvPr id="54" name="CasellaDiTesto 53">
            <a:extLst>
              <a:ext uri="{FF2B5EF4-FFF2-40B4-BE49-F238E27FC236}">
                <a16:creationId xmlns:a16="http://schemas.microsoft.com/office/drawing/2014/main" id="{98248D92-2E92-49CF-85CB-C5D94EEF81EE}"/>
              </a:ext>
            </a:extLst>
          </p:cNvPr>
          <p:cNvSpPr txBox="1"/>
          <p:nvPr/>
        </p:nvSpPr>
        <p:spPr>
          <a:xfrm>
            <a:off x="628651" y="3872577"/>
            <a:ext cx="7939152" cy="261610"/>
          </a:xfrm>
          <a:prstGeom prst="rect">
            <a:avLst/>
          </a:prstGeom>
          <a:noFill/>
        </p:spPr>
        <p:txBody>
          <a:bodyPr wrap="square">
            <a:spAutoFit/>
          </a:bodyPr>
          <a:lstStyle/>
          <a:p>
            <a:pPr lvl="0" algn="ctr"/>
            <a:r>
              <a:rPr lang="it-IT" sz="1100" b="1" dirty="0">
                <a:latin typeface="Times New Roman" panose="02020603050405020304" pitchFamily="18" charset="0"/>
                <a:cs typeface="Times New Roman" panose="02020603050405020304" pitchFamily="18" charset="0"/>
              </a:rPr>
              <a:t>P &lt; 25 </a:t>
            </a:r>
            <a:r>
              <a:rPr lang="it-IT" sz="1100" dirty="0">
                <a:latin typeface="Times New Roman" panose="02020603050405020304" pitchFamily="18" charset="0"/>
                <a:cs typeface="Times New Roman" panose="02020603050405020304" pitchFamily="18" charset="0"/>
              </a:rPr>
              <a:t>disposizioni della </a:t>
            </a:r>
            <a:r>
              <a:rPr lang="it-IT" sz="1100" b="1" dirty="0">
                <a:latin typeface="Times New Roman" panose="02020603050405020304" pitchFamily="18" charset="0"/>
                <a:cs typeface="Times New Roman" panose="02020603050405020304" pitchFamily="18" charset="0"/>
              </a:rPr>
              <a:t>RTO D.M. del 3 agosto 2015</a:t>
            </a:r>
            <a:endParaRPr lang="it-IT" sz="1100" dirty="0">
              <a:latin typeface="Times New Roman" panose="02020603050405020304" pitchFamily="18" charset="0"/>
              <a:cs typeface="Times New Roman" panose="02020603050405020304" pitchFamily="18" charset="0"/>
            </a:endParaRPr>
          </a:p>
        </p:txBody>
      </p:sp>
      <p:sp>
        <p:nvSpPr>
          <p:cNvPr id="24" name="Stella a 10 punte 23">
            <a:extLst>
              <a:ext uri="{FF2B5EF4-FFF2-40B4-BE49-F238E27FC236}">
                <a16:creationId xmlns:a16="http://schemas.microsoft.com/office/drawing/2014/main" id="{F550CE1A-237A-4355-8454-7025A7EF85C0}"/>
              </a:ext>
            </a:extLst>
          </p:cNvPr>
          <p:cNvSpPr>
            <a:spLocks noChangeAspect="1"/>
          </p:cNvSpPr>
          <p:nvPr/>
        </p:nvSpPr>
        <p:spPr>
          <a:xfrm rot="19124742">
            <a:off x="6113073" y="793226"/>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3" name="Rettangolo 2">
            <a:extLst>
              <a:ext uri="{FF2B5EF4-FFF2-40B4-BE49-F238E27FC236}">
                <a16:creationId xmlns:a16="http://schemas.microsoft.com/office/drawing/2014/main" id="{68CD5B40-A24C-E724-8C7E-5798BF32985A}"/>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4" name="PB">
            <a:extLst>
              <a:ext uri="{FF2B5EF4-FFF2-40B4-BE49-F238E27FC236}">
                <a16:creationId xmlns:a16="http://schemas.microsoft.com/office/drawing/2014/main" id="{E9335A7F-7FC1-C590-1C50-D659327AC7F9}"/>
              </a:ext>
            </a:extLst>
          </p:cNvPr>
          <p:cNvSpPr/>
          <p:nvPr/>
        </p:nvSpPr>
        <p:spPr>
          <a:xfrm>
            <a:off x="0" y="6705600"/>
            <a:ext cx="513243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446208498"/>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 name="Rettangolo con angoli arrotondati 23">
            <a:extLst>
              <a:ext uri="{FF2B5EF4-FFF2-40B4-BE49-F238E27FC236}">
                <a16:creationId xmlns:a16="http://schemas.microsoft.com/office/drawing/2014/main" id="{F340F58B-332C-4E48-B68F-C096FB8E0C25}"/>
              </a:ext>
            </a:extLst>
          </p:cNvPr>
          <p:cNvSpPr/>
          <p:nvPr/>
        </p:nvSpPr>
        <p:spPr>
          <a:xfrm>
            <a:off x="4748486" y="1580162"/>
            <a:ext cx="3670126" cy="4382227"/>
          </a:xfrm>
          <a:prstGeom prst="roundRect">
            <a:avLst/>
          </a:prstGeom>
          <a:solidFill>
            <a:schemeClr val="accent1">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1F7704D6-FC38-4547-9579-D19C9A34EF0D}"/>
              </a:ext>
            </a:extLst>
          </p:cNvPr>
          <p:cNvSpPr/>
          <p:nvPr/>
        </p:nvSpPr>
        <p:spPr>
          <a:xfrm>
            <a:off x="628650" y="1052364"/>
            <a:ext cx="7886700" cy="369332"/>
          </a:xfrm>
          <a:prstGeom prst="rect">
            <a:avLst/>
          </a:prstGeom>
        </p:spPr>
        <p:txBody>
          <a:bodyPr wrap="square">
            <a:spAutoFit/>
          </a:bodyPr>
          <a:lstStyle/>
          <a:p>
            <a:pPr algn="ctr"/>
            <a:r>
              <a:rPr lang="it-IT" b="1" dirty="0">
                <a:solidFill>
                  <a:srgbClr val="C00000"/>
                </a:solidFill>
                <a:latin typeface="Times New Roman" panose="02020603050405020304" pitchFamily="18" charset="0"/>
                <a:cs typeface="Times New Roman" panose="02020603050405020304" pitchFamily="18" charset="0"/>
              </a:rPr>
              <a:t>V.11.2 Definizioni</a:t>
            </a:r>
          </a:p>
        </p:txBody>
      </p:sp>
      <p:sp>
        <p:nvSpPr>
          <p:cNvPr id="22" name="CasellaDiTesto 21">
            <a:extLst>
              <a:ext uri="{FF2B5EF4-FFF2-40B4-BE49-F238E27FC236}">
                <a16:creationId xmlns:a16="http://schemas.microsoft.com/office/drawing/2014/main" id="{9D077ECE-D3E5-4D78-AC78-3097BEAC1869}"/>
              </a:ext>
            </a:extLst>
          </p:cNvPr>
          <p:cNvSpPr txBox="1"/>
          <p:nvPr/>
        </p:nvSpPr>
        <p:spPr>
          <a:xfrm>
            <a:off x="5380147" y="1580162"/>
            <a:ext cx="2358806" cy="584775"/>
          </a:xfrm>
          <a:prstGeom prst="rect">
            <a:avLst/>
          </a:prstGeom>
          <a:noFill/>
        </p:spPr>
        <p:txBody>
          <a:bodyPr wrap="square">
            <a:spAutoFit/>
          </a:bodyPr>
          <a:lstStyle/>
          <a:p>
            <a:pPr algn="ctr" fontAlgn="b"/>
            <a:r>
              <a:rPr lang="it-IT" sz="1600" b="1" i="1" u="none" strike="noStrike" dirty="0">
                <a:effectLst/>
                <a:latin typeface="Times" panose="02020603050405020304" pitchFamily="18" charset="0"/>
                <a:cs typeface="Times" panose="02020603050405020304" pitchFamily="18" charset="0"/>
              </a:rPr>
              <a:t>Apparecchiatura ad elevata tecnologia</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pic>
        <p:nvPicPr>
          <p:cNvPr id="2" name="Picture 2" descr="L'illustrazione orizzontale ortopedica con il medico si prepara per la scansione di immagini a risonanza magnetica">
            <a:extLst>
              <a:ext uri="{FF2B5EF4-FFF2-40B4-BE49-F238E27FC236}">
                <a16:creationId xmlns:a16="http://schemas.microsoft.com/office/drawing/2014/main" id="{1BAB1454-7120-4CE5-98B7-363BF3434F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06470" y="2243988"/>
            <a:ext cx="1706160" cy="1346395"/>
          </a:xfrm>
          <a:prstGeom prst="rect">
            <a:avLst/>
          </a:prstGeom>
          <a:noFill/>
          <a:extLst>
            <a:ext uri="{909E8E84-426E-40DD-AFC4-6F175D3DCCD1}">
              <a14:hiddenFill xmlns:a14="http://schemas.microsoft.com/office/drawing/2010/main">
                <a:solidFill>
                  <a:srgbClr val="FFFFFF"/>
                </a:solidFill>
              </a14:hiddenFill>
            </a:ext>
          </a:extLst>
        </p:spPr>
      </p:pic>
      <p:sp>
        <p:nvSpPr>
          <p:cNvPr id="25" name="CasellaDiTesto 24">
            <a:extLst>
              <a:ext uri="{FF2B5EF4-FFF2-40B4-BE49-F238E27FC236}">
                <a16:creationId xmlns:a16="http://schemas.microsoft.com/office/drawing/2014/main" id="{69ED20FB-7603-49FB-84A4-04C2B1B54F1F}"/>
              </a:ext>
            </a:extLst>
          </p:cNvPr>
          <p:cNvSpPr txBox="1"/>
          <p:nvPr/>
        </p:nvSpPr>
        <p:spPr>
          <a:xfrm>
            <a:off x="5404146" y="3590383"/>
            <a:ext cx="2358806" cy="338554"/>
          </a:xfrm>
          <a:prstGeom prst="rect">
            <a:avLst/>
          </a:prstGeom>
          <a:noFill/>
        </p:spPr>
        <p:txBody>
          <a:bodyPr wrap="square">
            <a:spAutoFit/>
          </a:bodyPr>
          <a:lstStyle/>
          <a:p>
            <a:pPr algn="ctr" fontAlgn="b"/>
            <a:r>
              <a:rPr lang="it-IT" sz="1600" b="1" u="none" strike="noStrike" dirty="0" err="1">
                <a:effectLst/>
                <a:latin typeface="Times" panose="02020603050405020304" pitchFamily="18" charset="0"/>
                <a:cs typeface="Times" panose="02020603050405020304" pitchFamily="18" charset="0"/>
              </a:rPr>
              <a:t>E</a:t>
            </a:r>
            <a:r>
              <a:rPr lang="it-IT" sz="1600" b="1" u="none" strike="noStrike" baseline="-25000" dirty="0" err="1">
                <a:effectLst/>
                <a:latin typeface="Times" panose="02020603050405020304" pitchFamily="18" charset="0"/>
                <a:cs typeface="Times" panose="02020603050405020304" pitchFamily="18" charset="0"/>
              </a:rPr>
              <a:t>ap</a:t>
            </a:r>
            <a:r>
              <a:rPr lang="it-IT" sz="1600" b="1" u="none" strike="noStrike" dirty="0">
                <a:effectLst/>
                <a:latin typeface="Times" panose="02020603050405020304" pitchFamily="18" charset="0"/>
                <a:cs typeface="Times" panose="02020603050405020304" pitchFamily="18" charset="0"/>
              </a:rPr>
              <a:t>&lt; 10MeV</a:t>
            </a:r>
            <a:endParaRPr lang="it-IT" sz="1600" b="1" u="none" strike="noStrike" dirty="0">
              <a:solidFill>
                <a:srgbClr val="000000"/>
              </a:solidFill>
              <a:effectLst/>
              <a:latin typeface="Times" panose="02020603050405020304" pitchFamily="18" charset="0"/>
              <a:cs typeface="Times" panose="02020603050405020304" pitchFamily="18" charset="0"/>
            </a:endParaRPr>
          </a:p>
        </p:txBody>
      </p:sp>
      <p:sp>
        <p:nvSpPr>
          <p:cNvPr id="27" name="Rettangolo con angoli arrotondati 26">
            <a:extLst>
              <a:ext uri="{FF2B5EF4-FFF2-40B4-BE49-F238E27FC236}">
                <a16:creationId xmlns:a16="http://schemas.microsoft.com/office/drawing/2014/main" id="{F95B460C-7906-470E-8EDC-1D9AD0171957}"/>
              </a:ext>
            </a:extLst>
          </p:cNvPr>
          <p:cNvSpPr/>
          <p:nvPr/>
        </p:nvSpPr>
        <p:spPr>
          <a:xfrm>
            <a:off x="633686" y="1580162"/>
            <a:ext cx="3670126" cy="4382227"/>
          </a:xfrm>
          <a:prstGeom prst="roundRect">
            <a:avLst/>
          </a:prstGeom>
          <a:solidFill>
            <a:schemeClr val="accent1">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CasellaDiTesto 27">
            <a:extLst>
              <a:ext uri="{FF2B5EF4-FFF2-40B4-BE49-F238E27FC236}">
                <a16:creationId xmlns:a16="http://schemas.microsoft.com/office/drawing/2014/main" id="{1E0A6B1F-3B84-4D12-9E14-051ABAC6C263}"/>
              </a:ext>
            </a:extLst>
          </p:cNvPr>
          <p:cNvSpPr txBox="1"/>
          <p:nvPr/>
        </p:nvSpPr>
        <p:spPr>
          <a:xfrm>
            <a:off x="1265347" y="1580162"/>
            <a:ext cx="2358806" cy="584775"/>
          </a:xfrm>
          <a:prstGeom prst="rect">
            <a:avLst/>
          </a:prstGeom>
          <a:noFill/>
        </p:spPr>
        <p:txBody>
          <a:bodyPr wrap="square">
            <a:spAutoFit/>
          </a:bodyPr>
          <a:lstStyle/>
          <a:p>
            <a:pPr algn="ctr" fontAlgn="b"/>
            <a:r>
              <a:rPr lang="it-IT" sz="1600" b="1" i="1" u="none" strike="noStrike" dirty="0">
                <a:effectLst/>
                <a:latin typeface="Times" panose="02020603050405020304" pitchFamily="18" charset="0"/>
                <a:cs typeface="Times" panose="02020603050405020304" pitchFamily="18" charset="0"/>
              </a:rPr>
              <a:t>Apparecchiatura ad alta energia di tipo ionizzante</a:t>
            </a:r>
            <a:endParaRPr lang="it-IT" sz="1600" b="1" i="1" u="none" strike="noStrike" dirty="0">
              <a:solidFill>
                <a:srgbClr val="000000"/>
              </a:solidFill>
              <a:effectLst/>
              <a:latin typeface="Times" panose="02020603050405020304" pitchFamily="18" charset="0"/>
              <a:cs typeface="Times" panose="02020603050405020304" pitchFamily="18" charset="0"/>
            </a:endParaRPr>
          </a:p>
        </p:txBody>
      </p:sp>
      <p:pic>
        <p:nvPicPr>
          <p:cNvPr id="29" name="Picture 2" descr="L'illustrazione orizzontale ortopedica con il medico si prepara per la scansione di immagini a risonanza magnetica">
            <a:extLst>
              <a:ext uri="{FF2B5EF4-FFF2-40B4-BE49-F238E27FC236}">
                <a16:creationId xmlns:a16="http://schemas.microsoft.com/office/drawing/2014/main" id="{32787D15-0640-4812-8C22-0B71BF491F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91670" y="2243988"/>
            <a:ext cx="1706160" cy="1346395"/>
          </a:xfrm>
          <a:prstGeom prst="rect">
            <a:avLst/>
          </a:prstGeom>
          <a:noFill/>
          <a:extLst>
            <a:ext uri="{909E8E84-426E-40DD-AFC4-6F175D3DCCD1}">
              <a14:hiddenFill xmlns:a14="http://schemas.microsoft.com/office/drawing/2010/main">
                <a:solidFill>
                  <a:srgbClr val="FFFFFF"/>
                </a:solidFill>
              </a14:hiddenFill>
            </a:ext>
          </a:extLst>
        </p:spPr>
      </p:pic>
      <p:sp>
        <p:nvSpPr>
          <p:cNvPr id="30" name="CasellaDiTesto 29">
            <a:extLst>
              <a:ext uri="{FF2B5EF4-FFF2-40B4-BE49-F238E27FC236}">
                <a16:creationId xmlns:a16="http://schemas.microsoft.com/office/drawing/2014/main" id="{66088B9B-98AC-4F13-80BC-6B47D4B82630}"/>
              </a:ext>
            </a:extLst>
          </p:cNvPr>
          <p:cNvSpPr txBox="1"/>
          <p:nvPr/>
        </p:nvSpPr>
        <p:spPr>
          <a:xfrm>
            <a:off x="1289346" y="3590383"/>
            <a:ext cx="2358806" cy="338554"/>
          </a:xfrm>
          <a:prstGeom prst="rect">
            <a:avLst/>
          </a:prstGeom>
          <a:noFill/>
        </p:spPr>
        <p:txBody>
          <a:bodyPr wrap="square">
            <a:spAutoFit/>
          </a:bodyPr>
          <a:lstStyle/>
          <a:p>
            <a:pPr algn="ctr" fontAlgn="b"/>
            <a:r>
              <a:rPr lang="it-IT" sz="1600" b="1" u="none" strike="noStrike" dirty="0" err="1">
                <a:effectLst/>
                <a:latin typeface="Times" panose="02020603050405020304" pitchFamily="18" charset="0"/>
                <a:cs typeface="Times" panose="02020603050405020304" pitchFamily="18" charset="0"/>
              </a:rPr>
              <a:t>E</a:t>
            </a:r>
            <a:r>
              <a:rPr lang="it-IT" sz="1600" b="1" u="none" strike="noStrike" baseline="-25000" dirty="0" err="1">
                <a:effectLst/>
                <a:latin typeface="Times" panose="02020603050405020304" pitchFamily="18" charset="0"/>
                <a:cs typeface="Times" panose="02020603050405020304" pitchFamily="18" charset="0"/>
              </a:rPr>
              <a:t>ap</a:t>
            </a:r>
            <a:r>
              <a:rPr lang="it-IT" sz="1600" b="1" u="none" strike="noStrike" baseline="-25000" dirty="0">
                <a:effectLst/>
                <a:latin typeface="Times" panose="02020603050405020304" pitchFamily="18" charset="0"/>
                <a:cs typeface="Times" panose="02020603050405020304" pitchFamily="18" charset="0"/>
              </a:rPr>
              <a:t> </a:t>
            </a:r>
            <a:r>
              <a:rPr lang="it-IT" sz="1600" b="1" u="none" strike="noStrike" dirty="0">
                <a:effectLst/>
                <a:latin typeface="Times" panose="02020603050405020304" pitchFamily="18" charset="0"/>
                <a:cs typeface="Times" panose="02020603050405020304" pitchFamily="18" charset="0"/>
              </a:rPr>
              <a:t>&gt; 10MeV</a:t>
            </a:r>
            <a:endParaRPr lang="it-IT" sz="1600" b="1" u="none" strike="noStrike" dirty="0">
              <a:solidFill>
                <a:srgbClr val="000000"/>
              </a:solidFill>
              <a:effectLst/>
              <a:latin typeface="Times" panose="02020603050405020304" pitchFamily="18" charset="0"/>
              <a:cs typeface="Times" panose="02020603050405020304" pitchFamily="18" charset="0"/>
            </a:endParaRPr>
          </a:p>
        </p:txBody>
      </p:sp>
      <p:sp>
        <p:nvSpPr>
          <p:cNvPr id="31" name="CasellaDiTesto 30">
            <a:extLst>
              <a:ext uri="{FF2B5EF4-FFF2-40B4-BE49-F238E27FC236}">
                <a16:creationId xmlns:a16="http://schemas.microsoft.com/office/drawing/2014/main" id="{7A8B14D5-969F-4F4E-920F-81D9ADD009EC}"/>
              </a:ext>
            </a:extLst>
          </p:cNvPr>
          <p:cNvSpPr txBox="1"/>
          <p:nvPr/>
        </p:nvSpPr>
        <p:spPr>
          <a:xfrm>
            <a:off x="889218" y="3984965"/>
            <a:ext cx="3201768" cy="1815882"/>
          </a:xfrm>
          <a:prstGeom prst="rect">
            <a:avLst/>
          </a:prstGeom>
          <a:noFill/>
        </p:spPr>
        <p:txBody>
          <a:bodyPr wrap="square">
            <a:spAutoFit/>
          </a:bodyPr>
          <a:lstStyle/>
          <a:p>
            <a:pPr algn="just" fontAlgn="b"/>
            <a:r>
              <a:rPr lang="it-IT" sz="1600" i="1" u="sng" strike="noStrike" dirty="0">
                <a:effectLst/>
                <a:latin typeface="Times" panose="02020603050405020304" pitchFamily="18" charset="0"/>
                <a:cs typeface="Times" panose="02020603050405020304" pitchFamily="18" charset="0"/>
              </a:rPr>
              <a:t>Non è possibile escludere a priori la presenza di radioattività</a:t>
            </a:r>
            <a:r>
              <a:rPr lang="it-IT" sz="1600" u="none" strike="noStrike" dirty="0">
                <a:effectLst/>
                <a:latin typeface="Times" panose="02020603050405020304" pitchFamily="18" charset="0"/>
                <a:cs typeface="Times" panose="02020603050405020304" pitchFamily="18" charset="0"/>
              </a:rPr>
              <a:t>, nei pressi dell’apparecchiatura, anche </a:t>
            </a:r>
            <a:r>
              <a:rPr lang="it-IT" sz="1600" i="1" u="sng" strike="noStrike" dirty="0">
                <a:effectLst/>
                <a:latin typeface="Times" panose="02020603050405020304" pitchFamily="18" charset="0"/>
                <a:cs typeface="Times" panose="02020603050405020304" pitchFamily="18" charset="0"/>
              </a:rPr>
              <a:t>dopo lo spegnimento</a:t>
            </a:r>
            <a:r>
              <a:rPr lang="it-IT" sz="1600" u="none" strike="noStrike" dirty="0">
                <a:effectLst/>
                <a:latin typeface="Times" panose="02020603050405020304" pitchFamily="18" charset="0"/>
                <a:cs typeface="Times" panose="02020603050405020304" pitchFamily="18" charset="0"/>
              </a:rPr>
              <a:t> della stessa</a:t>
            </a:r>
          </a:p>
          <a:p>
            <a:pPr algn="just" fontAlgn="b"/>
            <a:endParaRPr lang="it-IT" sz="1600" dirty="0">
              <a:solidFill>
                <a:srgbClr val="000000"/>
              </a:solidFill>
              <a:latin typeface="Times" panose="02020603050405020304" pitchFamily="18" charset="0"/>
              <a:cs typeface="Times" panose="02020603050405020304" pitchFamily="18" charset="0"/>
            </a:endParaRPr>
          </a:p>
          <a:p>
            <a:pPr algn="just" fontAlgn="b"/>
            <a:r>
              <a:rPr lang="it-IT" sz="1600" u="none" strike="noStrike" dirty="0">
                <a:solidFill>
                  <a:srgbClr val="000000"/>
                </a:solidFill>
                <a:effectLst/>
                <a:latin typeface="Times" panose="02020603050405020304" pitchFamily="18" charset="0"/>
                <a:cs typeface="Times" panose="02020603050405020304" pitchFamily="18" charset="0"/>
              </a:rPr>
              <a:t>Es: ciclotroni per la produzione di radiofarmaci, betatroni, …</a:t>
            </a:r>
          </a:p>
        </p:txBody>
      </p:sp>
      <p:sp>
        <p:nvSpPr>
          <p:cNvPr id="32" name="CasellaDiTesto 31">
            <a:extLst>
              <a:ext uri="{FF2B5EF4-FFF2-40B4-BE49-F238E27FC236}">
                <a16:creationId xmlns:a16="http://schemas.microsoft.com/office/drawing/2014/main" id="{0991FB75-EAF7-4594-BD2B-957704BB312B}"/>
              </a:ext>
            </a:extLst>
          </p:cNvPr>
          <p:cNvSpPr txBox="1"/>
          <p:nvPr/>
        </p:nvSpPr>
        <p:spPr>
          <a:xfrm>
            <a:off x="5053014" y="4028837"/>
            <a:ext cx="3201768" cy="1815882"/>
          </a:xfrm>
          <a:prstGeom prst="rect">
            <a:avLst/>
          </a:prstGeom>
          <a:noFill/>
        </p:spPr>
        <p:txBody>
          <a:bodyPr wrap="square">
            <a:spAutoFit/>
          </a:bodyPr>
          <a:lstStyle/>
          <a:p>
            <a:pPr algn="just" fontAlgn="b"/>
            <a:r>
              <a:rPr lang="it-IT" sz="1600" i="1" u="sng" strike="noStrike" dirty="0">
                <a:effectLst/>
                <a:latin typeface="Times" panose="02020603050405020304" pitchFamily="18" charset="0"/>
                <a:cs typeface="Times" panose="02020603050405020304" pitchFamily="18" charset="0"/>
              </a:rPr>
              <a:t>È possibile escludere a priori la presenza di radioattività</a:t>
            </a:r>
            <a:r>
              <a:rPr lang="it-IT" sz="1600" u="none" strike="noStrike" dirty="0">
                <a:effectLst/>
                <a:latin typeface="Times" panose="02020603050405020304" pitchFamily="18" charset="0"/>
                <a:cs typeface="Times" panose="02020603050405020304" pitchFamily="18" charset="0"/>
              </a:rPr>
              <a:t>, nei pressi dell’apparecchiatura, anche </a:t>
            </a:r>
            <a:r>
              <a:rPr lang="it-IT" sz="1600" i="1" u="sng" strike="noStrike" dirty="0">
                <a:effectLst/>
                <a:latin typeface="Times" panose="02020603050405020304" pitchFamily="18" charset="0"/>
                <a:cs typeface="Times" panose="02020603050405020304" pitchFamily="18" charset="0"/>
              </a:rPr>
              <a:t>dopo lo spegnimento</a:t>
            </a:r>
            <a:r>
              <a:rPr lang="it-IT" sz="1600" u="none" strike="noStrike" dirty="0">
                <a:effectLst/>
                <a:latin typeface="Times" panose="02020603050405020304" pitchFamily="18" charset="0"/>
                <a:cs typeface="Times" panose="02020603050405020304" pitchFamily="18" charset="0"/>
              </a:rPr>
              <a:t> della stessa</a:t>
            </a:r>
          </a:p>
          <a:p>
            <a:pPr algn="just" fontAlgn="b"/>
            <a:endParaRPr lang="it-IT" sz="1600" dirty="0">
              <a:solidFill>
                <a:srgbClr val="000000"/>
              </a:solidFill>
              <a:latin typeface="Times" panose="02020603050405020304" pitchFamily="18" charset="0"/>
              <a:cs typeface="Times" panose="02020603050405020304" pitchFamily="18" charset="0"/>
            </a:endParaRPr>
          </a:p>
          <a:p>
            <a:pPr algn="just" fontAlgn="b"/>
            <a:r>
              <a:rPr lang="it-IT" sz="1600" u="none" strike="noStrike" dirty="0">
                <a:solidFill>
                  <a:srgbClr val="000000"/>
                </a:solidFill>
                <a:effectLst/>
                <a:latin typeface="Times" panose="02020603050405020304" pitchFamily="18" charset="0"/>
                <a:cs typeface="Times" panose="02020603050405020304" pitchFamily="18" charset="0"/>
              </a:rPr>
              <a:t>Es: risonanza magnetica nucleare, tomografia </a:t>
            </a:r>
            <a:r>
              <a:rPr lang="it-IT" sz="1600" dirty="0">
                <a:solidFill>
                  <a:srgbClr val="000000"/>
                </a:solidFill>
                <a:latin typeface="Times" panose="02020603050405020304" pitchFamily="18" charset="0"/>
                <a:cs typeface="Times" panose="02020603050405020304" pitchFamily="18" charset="0"/>
              </a:rPr>
              <a:t>c</a:t>
            </a:r>
            <a:r>
              <a:rPr lang="it-IT" sz="1600" u="none" strike="noStrike" dirty="0">
                <a:solidFill>
                  <a:srgbClr val="000000"/>
                </a:solidFill>
                <a:effectLst/>
                <a:latin typeface="Times" panose="02020603050405020304" pitchFamily="18" charset="0"/>
                <a:cs typeface="Times" panose="02020603050405020304" pitchFamily="18" charset="0"/>
              </a:rPr>
              <a:t>omputerizzata, …</a:t>
            </a:r>
          </a:p>
        </p:txBody>
      </p:sp>
      <p:sp>
        <p:nvSpPr>
          <p:cNvPr id="33" name="CasellaDiTesto 32">
            <a:extLst>
              <a:ext uri="{FF2B5EF4-FFF2-40B4-BE49-F238E27FC236}">
                <a16:creationId xmlns:a16="http://schemas.microsoft.com/office/drawing/2014/main" id="{5D0145F8-E6A9-48D9-8E08-6AFF94C30447}"/>
              </a:ext>
            </a:extLst>
          </p:cNvPr>
          <p:cNvSpPr txBox="1"/>
          <p:nvPr/>
        </p:nvSpPr>
        <p:spPr>
          <a:xfrm>
            <a:off x="4845225" y="6223723"/>
            <a:ext cx="3670125" cy="307777"/>
          </a:xfrm>
          <a:prstGeom prst="rect">
            <a:avLst/>
          </a:prstGeom>
          <a:noFill/>
        </p:spPr>
        <p:txBody>
          <a:bodyPr wrap="square">
            <a:spAutoFit/>
          </a:bodyPr>
          <a:lstStyle/>
          <a:p>
            <a:pPr algn="ctr"/>
            <a:r>
              <a:rPr lang="it-IT" sz="1400" b="1" u="none" strike="noStrike" dirty="0" err="1">
                <a:effectLst/>
                <a:latin typeface="Times" panose="02020603050405020304" pitchFamily="18" charset="0"/>
                <a:cs typeface="Times" panose="02020603050405020304" pitchFamily="18" charset="0"/>
              </a:rPr>
              <a:t>E</a:t>
            </a:r>
            <a:r>
              <a:rPr lang="it-IT" sz="1400" b="1" u="none" strike="noStrike" baseline="-25000" dirty="0" err="1">
                <a:effectLst/>
                <a:latin typeface="Times" panose="02020603050405020304" pitchFamily="18" charset="0"/>
                <a:cs typeface="Times" panose="02020603050405020304" pitchFamily="18" charset="0"/>
              </a:rPr>
              <a:t>ap</a:t>
            </a:r>
            <a:r>
              <a:rPr lang="it-IT" sz="1400" b="1" u="none" strike="noStrike" dirty="0">
                <a:effectLst/>
                <a:latin typeface="Times" panose="02020603050405020304" pitchFamily="18" charset="0"/>
                <a:cs typeface="Times" panose="02020603050405020304" pitchFamily="18" charset="0"/>
              </a:rPr>
              <a:t> : energia di accelerazione delle particelle</a:t>
            </a:r>
            <a:r>
              <a:rPr lang="it-IT" sz="1400" b="1" u="none" strike="noStrike" baseline="-25000" dirty="0">
                <a:effectLst/>
                <a:latin typeface="Times" panose="02020603050405020304" pitchFamily="18" charset="0"/>
                <a:cs typeface="Times" panose="02020603050405020304" pitchFamily="18" charset="0"/>
              </a:rPr>
              <a:t> </a:t>
            </a:r>
            <a:endParaRPr lang="it-IT" sz="1400" dirty="0"/>
          </a:p>
        </p:txBody>
      </p:sp>
      <p:sp>
        <p:nvSpPr>
          <p:cNvPr id="20" name="Stella a 10 punte 19">
            <a:extLst>
              <a:ext uri="{FF2B5EF4-FFF2-40B4-BE49-F238E27FC236}">
                <a16:creationId xmlns:a16="http://schemas.microsoft.com/office/drawing/2014/main" id="{DEC2ED65-ECE4-4D51-9039-4900F5C29C26}"/>
              </a:ext>
            </a:extLst>
          </p:cNvPr>
          <p:cNvSpPr>
            <a:spLocks noChangeAspect="1"/>
          </p:cNvSpPr>
          <p:nvPr/>
        </p:nvSpPr>
        <p:spPr>
          <a:xfrm rot="19124742">
            <a:off x="5521791" y="749305"/>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pic>
        <p:nvPicPr>
          <p:cNvPr id="8" name="Immagine 7">
            <a:extLst>
              <a:ext uri="{FF2B5EF4-FFF2-40B4-BE49-F238E27FC236}">
                <a16:creationId xmlns:a16="http://schemas.microsoft.com/office/drawing/2014/main" id="{610F4F93-3AF4-4193-8A38-CE814CDFE01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048201" y="3250618"/>
            <a:ext cx="548192" cy="486002"/>
          </a:xfrm>
          <a:prstGeom prst="rect">
            <a:avLst/>
          </a:prstGeom>
        </p:spPr>
      </p:pic>
      <p:sp>
        <p:nvSpPr>
          <p:cNvPr id="6" name="Rettangolo 5">
            <a:extLst>
              <a:ext uri="{FF2B5EF4-FFF2-40B4-BE49-F238E27FC236}">
                <a16:creationId xmlns:a16="http://schemas.microsoft.com/office/drawing/2014/main" id="{98AA9750-D143-EC31-343E-5CC23603FDF7}"/>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4" name="PB">
            <a:extLst>
              <a:ext uri="{FF2B5EF4-FFF2-40B4-BE49-F238E27FC236}">
                <a16:creationId xmlns:a16="http://schemas.microsoft.com/office/drawing/2014/main" id="{2F56B8A0-AC83-7ACF-AB4A-17EE81602C93}"/>
              </a:ext>
            </a:extLst>
          </p:cNvPr>
          <p:cNvSpPr/>
          <p:nvPr/>
        </p:nvSpPr>
        <p:spPr>
          <a:xfrm>
            <a:off x="0" y="6705600"/>
            <a:ext cx="519143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51459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6" presetClass="emph" presetSubtype="0" fill="hold" nodeType="clickEffect">
                                  <p:stCondLst>
                                    <p:cond delay="0"/>
                                  </p:stCondLst>
                                  <p:childTnLst>
                                    <p:animEffect transition="out" filter="fade">
                                      <p:cBhvr>
                                        <p:cTn id="6" dur="500" tmFilter="0, 0; .2, .5; .8, .5; 1, 0"/>
                                        <p:tgtEl>
                                          <p:spTgt spid="8"/>
                                        </p:tgtEl>
                                      </p:cBhvr>
                                    </p:animEffect>
                                    <p:animScale>
                                      <p:cBhvr>
                                        <p:cTn id="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ttangolo con angoli arrotondati 17">
            <a:extLst>
              <a:ext uri="{FF2B5EF4-FFF2-40B4-BE49-F238E27FC236}">
                <a16:creationId xmlns:a16="http://schemas.microsoft.com/office/drawing/2014/main" id="{AA8FE5A1-59F4-4804-8F4A-E89B1FBE6136}"/>
              </a:ext>
            </a:extLst>
          </p:cNvPr>
          <p:cNvSpPr/>
          <p:nvPr/>
        </p:nvSpPr>
        <p:spPr>
          <a:xfrm>
            <a:off x="4719451" y="4364291"/>
            <a:ext cx="3854615" cy="2285021"/>
          </a:xfrm>
          <a:prstGeom prst="roundRect">
            <a:avLst/>
          </a:prstGeom>
          <a:solidFill>
            <a:schemeClr val="accent2">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6" name="Rettangolo con angoli arrotondati 15">
            <a:extLst>
              <a:ext uri="{FF2B5EF4-FFF2-40B4-BE49-F238E27FC236}">
                <a16:creationId xmlns:a16="http://schemas.microsoft.com/office/drawing/2014/main" id="{383D3377-F805-49D6-A432-8A75BD374E5A}"/>
              </a:ext>
            </a:extLst>
          </p:cNvPr>
          <p:cNvSpPr/>
          <p:nvPr/>
        </p:nvSpPr>
        <p:spPr>
          <a:xfrm>
            <a:off x="4719450" y="2073294"/>
            <a:ext cx="3842089" cy="2246236"/>
          </a:xfrm>
          <a:prstGeom prst="roundRect">
            <a:avLst/>
          </a:prstGeom>
          <a:solidFill>
            <a:schemeClr val="bg2">
              <a:lumMod val="75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7" name="Rettangolo con angoli arrotondati 16">
            <a:extLst>
              <a:ext uri="{FF2B5EF4-FFF2-40B4-BE49-F238E27FC236}">
                <a16:creationId xmlns:a16="http://schemas.microsoft.com/office/drawing/2014/main" id="{D92B3AEB-DA72-422D-8971-D9A78C4252FE}"/>
              </a:ext>
            </a:extLst>
          </p:cNvPr>
          <p:cNvSpPr/>
          <p:nvPr/>
        </p:nvSpPr>
        <p:spPr>
          <a:xfrm>
            <a:off x="641176" y="4364292"/>
            <a:ext cx="3930824" cy="2285020"/>
          </a:xfrm>
          <a:prstGeom prst="roundRect">
            <a:avLst/>
          </a:prstGeom>
          <a:solidFill>
            <a:schemeClr val="accent1">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5" name="Rettangolo con angoli arrotondati 14">
            <a:extLst>
              <a:ext uri="{FF2B5EF4-FFF2-40B4-BE49-F238E27FC236}">
                <a16:creationId xmlns:a16="http://schemas.microsoft.com/office/drawing/2014/main" id="{5D29EFC4-75A9-451D-8C01-0B1210B90838}"/>
              </a:ext>
            </a:extLst>
          </p:cNvPr>
          <p:cNvSpPr/>
          <p:nvPr/>
        </p:nvSpPr>
        <p:spPr>
          <a:xfrm>
            <a:off x="665175" y="2073294"/>
            <a:ext cx="3850200" cy="2220536"/>
          </a:xfrm>
          <a:prstGeom prst="roundRect">
            <a:avLst/>
          </a:prstGeom>
          <a:solidFill>
            <a:schemeClr val="accent6">
              <a:lumMod val="40000"/>
              <a:lumOff val="6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1F7704D6-FC38-4547-9579-D19C9A34EF0D}"/>
              </a:ext>
            </a:extLst>
          </p:cNvPr>
          <p:cNvSpPr/>
          <p:nvPr/>
        </p:nvSpPr>
        <p:spPr>
          <a:xfrm>
            <a:off x="628650" y="1052364"/>
            <a:ext cx="7886700" cy="369332"/>
          </a:xfrm>
          <a:prstGeom prst="rect">
            <a:avLst/>
          </a:prstGeom>
        </p:spPr>
        <p:txBody>
          <a:bodyPr wrap="square">
            <a:spAutoFit/>
          </a:bodyPr>
          <a:lstStyle/>
          <a:p>
            <a:pPr algn="ctr"/>
            <a:r>
              <a:rPr lang="it-IT" b="1" dirty="0">
                <a:solidFill>
                  <a:srgbClr val="C00000"/>
                </a:solidFill>
                <a:latin typeface="Times New Roman" panose="02020603050405020304" pitchFamily="18" charset="0"/>
                <a:cs typeface="Times New Roman" panose="02020603050405020304" pitchFamily="18" charset="0"/>
              </a:rPr>
              <a:t>V.11.3 Classificazioni</a:t>
            </a:r>
          </a:p>
        </p:txBody>
      </p:sp>
      <p:sp>
        <p:nvSpPr>
          <p:cNvPr id="11" name="CasellaDiTesto 10">
            <a:extLst>
              <a:ext uri="{FF2B5EF4-FFF2-40B4-BE49-F238E27FC236}">
                <a16:creationId xmlns:a16="http://schemas.microsoft.com/office/drawing/2014/main" id="{819FD350-EF7D-4436-BB30-3643DF45214A}"/>
              </a:ext>
            </a:extLst>
          </p:cNvPr>
          <p:cNvSpPr txBox="1"/>
          <p:nvPr/>
        </p:nvSpPr>
        <p:spPr>
          <a:xfrm>
            <a:off x="517724" y="2095511"/>
            <a:ext cx="4054276" cy="307777"/>
          </a:xfrm>
          <a:prstGeom prst="rect">
            <a:avLst/>
          </a:prstGeom>
          <a:noFill/>
        </p:spPr>
        <p:txBody>
          <a:bodyPr wrap="square">
            <a:spAutoFit/>
          </a:bodyPr>
          <a:lstStyle/>
          <a:p>
            <a:pPr algn="ctr"/>
            <a:r>
              <a:rPr lang="it-IT" sz="1400" b="1" u="sng" strike="noStrike" dirty="0">
                <a:effectLst/>
                <a:latin typeface="Times" panose="02020603050405020304" pitchFamily="18" charset="0"/>
                <a:cs typeface="Times" panose="02020603050405020304" pitchFamily="18" charset="0"/>
              </a:rPr>
              <a:t>TIPOLOGIA DI PRESTAZIONI EROGATE</a:t>
            </a:r>
            <a:endParaRPr lang="it-IT" sz="1400" b="1" u="sng" dirty="0"/>
          </a:p>
        </p:txBody>
      </p:sp>
      <p:sp>
        <p:nvSpPr>
          <p:cNvPr id="12" name="CasellaDiTesto 11">
            <a:extLst>
              <a:ext uri="{FF2B5EF4-FFF2-40B4-BE49-F238E27FC236}">
                <a16:creationId xmlns:a16="http://schemas.microsoft.com/office/drawing/2014/main" id="{461E3F6D-BF7E-4C84-887C-7977BAD330E7}"/>
              </a:ext>
            </a:extLst>
          </p:cNvPr>
          <p:cNvSpPr txBox="1"/>
          <p:nvPr/>
        </p:nvSpPr>
        <p:spPr>
          <a:xfrm>
            <a:off x="4901849" y="2124081"/>
            <a:ext cx="3466578" cy="307777"/>
          </a:xfrm>
          <a:prstGeom prst="rect">
            <a:avLst/>
          </a:prstGeom>
          <a:noFill/>
        </p:spPr>
        <p:txBody>
          <a:bodyPr wrap="square">
            <a:spAutoFit/>
          </a:bodyPr>
          <a:lstStyle/>
          <a:p>
            <a:pPr algn="ctr"/>
            <a:r>
              <a:rPr lang="it-IT" sz="1400" b="1" u="sng" strike="noStrike" dirty="0">
                <a:effectLst/>
                <a:latin typeface="Times" panose="02020603050405020304" pitchFamily="18" charset="0"/>
                <a:cs typeface="Times" panose="02020603050405020304" pitchFamily="18" charset="0"/>
              </a:rPr>
              <a:t>QUOTA «h» DI TUTTI I PIANI</a:t>
            </a:r>
            <a:endParaRPr lang="it-IT" sz="1400" b="1" u="sng" dirty="0"/>
          </a:p>
        </p:txBody>
      </p:sp>
      <p:sp>
        <p:nvSpPr>
          <p:cNvPr id="13" name="CasellaDiTesto 12">
            <a:extLst>
              <a:ext uri="{FF2B5EF4-FFF2-40B4-BE49-F238E27FC236}">
                <a16:creationId xmlns:a16="http://schemas.microsoft.com/office/drawing/2014/main" id="{D88FCF74-9CCF-4169-BA9E-15C16A02B3F3}"/>
              </a:ext>
            </a:extLst>
          </p:cNvPr>
          <p:cNvSpPr txBox="1"/>
          <p:nvPr/>
        </p:nvSpPr>
        <p:spPr>
          <a:xfrm>
            <a:off x="665174" y="4380532"/>
            <a:ext cx="3646127" cy="307777"/>
          </a:xfrm>
          <a:prstGeom prst="rect">
            <a:avLst/>
          </a:prstGeom>
          <a:noFill/>
        </p:spPr>
        <p:txBody>
          <a:bodyPr wrap="square">
            <a:spAutoFit/>
          </a:bodyPr>
          <a:lstStyle/>
          <a:p>
            <a:pPr algn="ctr"/>
            <a:r>
              <a:rPr lang="it-IT" sz="1400" b="1" u="sng" strike="noStrike" dirty="0">
                <a:effectLst/>
                <a:latin typeface="Times" panose="02020603050405020304" pitchFamily="18" charset="0"/>
                <a:cs typeface="Times" panose="02020603050405020304" pitchFamily="18" charset="0"/>
              </a:rPr>
              <a:t>NUMERO «P» DEI POSTI LETTO</a:t>
            </a:r>
            <a:endParaRPr lang="it-IT" sz="1400" b="1" u="sng" dirty="0"/>
          </a:p>
        </p:txBody>
      </p:sp>
      <p:sp>
        <p:nvSpPr>
          <p:cNvPr id="14" name="CasellaDiTesto 13">
            <a:extLst>
              <a:ext uri="{FF2B5EF4-FFF2-40B4-BE49-F238E27FC236}">
                <a16:creationId xmlns:a16="http://schemas.microsoft.com/office/drawing/2014/main" id="{7CC6C609-3B7F-4FD8-9506-24817E3E22B3}"/>
              </a:ext>
            </a:extLst>
          </p:cNvPr>
          <p:cNvSpPr txBox="1"/>
          <p:nvPr/>
        </p:nvSpPr>
        <p:spPr>
          <a:xfrm>
            <a:off x="4832699" y="4364292"/>
            <a:ext cx="3670125" cy="307777"/>
          </a:xfrm>
          <a:prstGeom prst="rect">
            <a:avLst/>
          </a:prstGeom>
          <a:noFill/>
        </p:spPr>
        <p:txBody>
          <a:bodyPr wrap="square">
            <a:spAutoFit/>
          </a:bodyPr>
          <a:lstStyle/>
          <a:p>
            <a:pPr algn="ctr"/>
            <a:r>
              <a:rPr lang="it-IT" sz="1400" b="1" u="sng" dirty="0">
                <a:latin typeface="Times" panose="02020603050405020304" pitchFamily="18" charset="0"/>
                <a:cs typeface="Times" panose="02020603050405020304" pitchFamily="18" charset="0"/>
              </a:rPr>
              <a:t>AREE DELL’ATTIVITÀ</a:t>
            </a:r>
            <a:endParaRPr lang="it-IT" sz="1400" b="1" u="sng" dirty="0"/>
          </a:p>
        </p:txBody>
      </p:sp>
      <p:sp>
        <p:nvSpPr>
          <p:cNvPr id="23" name="CasellaDiTesto 22">
            <a:extLst>
              <a:ext uri="{FF2B5EF4-FFF2-40B4-BE49-F238E27FC236}">
                <a16:creationId xmlns:a16="http://schemas.microsoft.com/office/drawing/2014/main" id="{997A20C4-80D7-4510-B5A4-E4F2E410F86F}"/>
              </a:ext>
            </a:extLst>
          </p:cNvPr>
          <p:cNvSpPr txBox="1"/>
          <p:nvPr/>
        </p:nvSpPr>
        <p:spPr>
          <a:xfrm>
            <a:off x="702497" y="2483480"/>
            <a:ext cx="3812877" cy="1754326"/>
          </a:xfrm>
          <a:prstGeom prst="rect">
            <a:avLst/>
          </a:prstGeom>
          <a:noFill/>
        </p:spPr>
        <p:txBody>
          <a:bodyPr wrap="square">
            <a:spAutoFit/>
          </a:bodyPr>
          <a:lstStyle/>
          <a:p>
            <a:pPr algn="just"/>
            <a:r>
              <a:rPr lang="it-IT" sz="1200" b="1" dirty="0">
                <a:latin typeface="Times New Roman" panose="02020603050405020304" pitchFamily="18" charset="0"/>
                <a:cs typeface="Times New Roman" panose="02020603050405020304" pitchFamily="18" charset="0"/>
              </a:rPr>
              <a:t>SA</a:t>
            </a:r>
            <a:r>
              <a:rPr lang="it-IT" sz="1200" dirty="0">
                <a:latin typeface="Times New Roman" panose="02020603050405020304" pitchFamily="18" charset="0"/>
                <a:cs typeface="Times New Roman" panose="02020603050405020304" pitchFamily="18" charset="0"/>
              </a:rPr>
              <a:t>: attività che erogano prestazioni in regime di ricovero ospedaliero a ciclo continuativo o diurno</a:t>
            </a:r>
          </a:p>
          <a:p>
            <a:pPr algn="just"/>
            <a:endParaRPr lang="it-IT" sz="1200" dirty="0">
              <a:latin typeface="Times New Roman" panose="02020603050405020304" pitchFamily="18" charset="0"/>
              <a:cs typeface="Times New Roman" panose="02020603050405020304" pitchFamily="18" charset="0"/>
            </a:endParaRPr>
          </a:p>
          <a:p>
            <a:pPr algn="just"/>
            <a:r>
              <a:rPr lang="it-IT" sz="1200" b="1" dirty="0">
                <a:latin typeface="Times New Roman" panose="02020603050405020304" pitchFamily="18" charset="0"/>
                <a:cs typeface="Times New Roman" panose="02020603050405020304" pitchFamily="18" charset="0"/>
              </a:rPr>
              <a:t>SB</a:t>
            </a:r>
            <a:r>
              <a:rPr lang="it-IT" sz="1200" dirty="0">
                <a:latin typeface="Times New Roman" panose="02020603050405020304" pitchFamily="18" charset="0"/>
                <a:cs typeface="Times New Roman" panose="02020603050405020304" pitchFamily="18" charset="0"/>
              </a:rPr>
              <a:t>: attività che erogano prestazioni in regime residenziale, a ciclo continuativo o diurno</a:t>
            </a:r>
          </a:p>
          <a:p>
            <a:pPr algn="just"/>
            <a:endParaRPr lang="it-IT" sz="1200" dirty="0">
              <a:latin typeface="Times New Roman" panose="02020603050405020304" pitchFamily="18" charset="0"/>
              <a:cs typeface="Times New Roman" panose="02020603050405020304" pitchFamily="18" charset="0"/>
            </a:endParaRPr>
          </a:p>
          <a:p>
            <a:pPr algn="just"/>
            <a:r>
              <a:rPr lang="it-IT" sz="1200" b="1" dirty="0">
                <a:latin typeface="Times New Roman" panose="02020603050405020304" pitchFamily="18" charset="0"/>
                <a:cs typeface="Times New Roman" panose="02020603050405020304" pitchFamily="18" charset="0"/>
              </a:rPr>
              <a:t>SC</a:t>
            </a:r>
            <a:r>
              <a:rPr lang="it-IT" sz="1200" dirty="0">
                <a:latin typeface="Times New Roman" panose="02020603050405020304" pitchFamily="18" charset="0"/>
                <a:cs typeface="Times New Roman" panose="02020603050405020304" pitchFamily="18" charset="0"/>
              </a:rPr>
              <a:t>: attività che erogano prestazioni di assistenza specialistica in regime ambulatoriale, comprese quelle riabilitative, di diagnostica strumentale e di laboratorio</a:t>
            </a:r>
          </a:p>
        </p:txBody>
      </p:sp>
      <p:sp>
        <p:nvSpPr>
          <p:cNvPr id="25" name="CasellaDiTesto 24">
            <a:extLst>
              <a:ext uri="{FF2B5EF4-FFF2-40B4-BE49-F238E27FC236}">
                <a16:creationId xmlns:a16="http://schemas.microsoft.com/office/drawing/2014/main" id="{BF980E99-10E4-4B4F-B7F5-FE3E1795D55F}"/>
              </a:ext>
            </a:extLst>
          </p:cNvPr>
          <p:cNvSpPr txBox="1"/>
          <p:nvPr/>
        </p:nvSpPr>
        <p:spPr>
          <a:xfrm>
            <a:off x="5718133" y="2524591"/>
            <a:ext cx="2498942" cy="1754326"/>
          </a:xfrm>
          <a:prstGeom prst="rect">
            <a:avLst/>
          </a:prstGeom>
          <a:noFill/>
        </p:spPr>
        <p:txBody>
          <a:bodyPr wrap="square">
            <a:spAutoFit/>
          </a:bodyPr>
          <a:lstStyle/>
          <a:p>
            <a:pPr lvl="0"/>
            <a:r>
              <a:rPr lang="it-IT" sz="1200" b="1" dirty="0">
                <a:latin typeface="Times" panose="02020603050405020304" pitchFamily="18" charset="0"/>
                <a:cs typeface="Times" panose="02020603050405020304" pitchFamily="18" charset="0"/>
              </a:rPr>
              <a:t>HA</a:t>
            </a:r>
            <a:r>
              <a:rPr lang="it-IT" sz="1200" dirty="0">
                <a:latin typeface="Times" panose="02020603050405020304" pitchFamily="18" charset="0"/>
                <a:cs typeface="Times" panose="02020603050405020304" pitchFamily="18" charset="0"/>
              </a:rPr>
              <a:t>: -1 m &lt; h ≤ 12 m</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HB</a:t>
            </a:r>
            <a:r>
              <a:rPr lang="it-IT" sz="1200" dirty="0">
                <a:latin typeface="Times" panose="02020603050405020304" pitchFamily="18" charset="0"/>
                <a:cs typeface="Times" panose="02020603050405020304" pitchFamily="18" charset="0"/>
              </a:rPr>
              <a:t>: -5 m &lt; h ≤ 24 m</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HC</a:t>
            </a:r>
            <a:r>
              <a:rPr lang="it-IT" sz="1200" dirty="0">
                <a:latin typeface="Times" panose="02020603050405020304" pitchFamily="18" charset="0"/>
                <a:cs typeface="Times" panose="02020603050405020304" pitchFamily="18" charset="0"/>
              </a:rPr>
              <a:t>: -10 m &lt; h ≤ 32 m</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HD</a:t>
            </a:r>
            <a:r>
              <a:rPr lang="it-IT" sz="1200" dirty="0">
                <a:latin typeface="Times" panose="02020603050405020304" pitchFamily="18" charset="0"/>
                <a:cs typeface="Times" panose="02020603050405020304" pitchFamily="18" charset="0"/>
              </a:rPr>
              <a:t>: -15 m &lt; h ≤ 54 m</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HE</a:t>
            </a:r>
            <a:r>
              <a:rPr lang="it-IT" sz="1200" dirty="0">
                <a:latin typeface="Times" panose="02020603050405020304" pitchFamily="18" charset="0"/>
                <a:cs typeface="Times" panose="02020603050405020304" pitchFamily="18" charset="0"/>
              </a:rPr>
              <a:t>: non ricomprese nelle precedenti</a:t>
            </a:r>
          </a:p>
        </p:txBody>
      </p:sp>
      <p:sp>
        <p:nvSpPr>
          <p:cNvPr id="27" name="CasellaDiTesto 26">
            <a:extLst>
              <a:ext uri="{FF2B5EF4-FFF2-40B4-BE49-F238E27FC236}">
                <a16:creationId xmlns:a16="http://schemas.microsoft.com/office/drawing/2014/main" id="{D5EE2BEF-9C4F-4384-82B4-EB60731EB054}"/>
              </a:ext>
            </a:extLst>
          </p:cNvPr>
          <p:cNvSpPr txBox="1"/>
          <p:nvPr/>
        </p:nvSpPr>
        <p:spPr>
          <a:xfrm>
            <a:off x="924380" y="4758771"/>
            <a:ext cx="3388488" cy="1754326"/>
          </a:xfrm>
          <a:prstGeom prst="rect">
            <a:avLst/>
          </a:prstGeom>
          <a:noFill/>
        </p:spPr>
        <p:txBody>
          <a:bodyPr wrap="square">
            <a:spAutoFit/>
          </a:bodyPr>
          <a:lstStyle/>
          <a:p>
            <a:pPr lvl="0"/>
            <a:r>
              <a:rPr lang="it-IT" sz="1200" b="1" dirty="0">
                <a:latin typeface="Times" panose="02020603050405020304" pitchFamily="18" charset="0"/>
                <a:cs typeface="Times" panose="02020603050405020304" pitchFamily="18" charset="0"/>
              </a:rPr>
              <a:t>PA</a:t>
            </a:r>
            <a:r>
              <a:rPr lang="it-IT" sz="1200" dirty="0">
                <a:latin typeface="Times" panose="02020603050405020304" pitchFamily="18" charset="0"/>
                <a:cs typeface="Times" panose="02020603050405020304" pitchFamily="18" charset="0"/>
              </a:rPr>
              <a:t>: oltre 25 posti letto, fino a un massimo di 50</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PB</a:t>
            </a:r>
            <a:r>
              <a:rPr lang="it-IT" sz="1200" dirty="0">
                <a:latin typeface="Times" panose="02020603050405020304" pitchFamily="18" charset="0"/>
                <a:cs typeface="Times" panose="02020603050405020304" pitchFamily="18" charset="0"/>
              </a:rPr>
              <a:t>: oltre 50 posti letto, fino a un massimo di 100</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PC</a:t>
            </a:r>
            <a:r>
              <a:rPr lang="it-IT" sz="1200" dirty="0">
                <a:latin typeface="Times" panose="02020603050405020304" pitchFamily="18" charset="0"/>
                <a:cs typeface="Times" panose="02020603050405020304" pitchFamily="18" charset="0"/>
              </a:rPr>
              <a:t>: oltre 100 posti letto, fino a un massimo di 500</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PD</a:t>
            </a:r>
            <a:r>
              <a:rPr lang="it-IT" sz="1200" dirty="0">
                <a:latin typeface="Times" panose="02020603050405020304" pitchFamily="18" charset="0"/>
                <a:cs typeface="Times" panose="02020603050405020304" pitchFamily="18" charset="0"/>
              </a:rPr>
              <a:t>: oltre 500 posti letto, fino a un massimo di 1000</a:t>
            </a:r>
          </a:p>
          <a:p>
            <a:pPr lvl="0"/>
            <a:endParaRPr lang="it-IT" sz="1200" dirty="0">
              <a:latin typeface="Times" panose="02020603050405020304" pitchFamily="18" charset="0"/>
              <a:cs typeface="Times" panose="02020603050405020304" pitchFamily="18" charset="0"/>
            </a:endParaRPr>
          </a:p>
          <a:p>
            <a:pPr lvl="0"/>
            <a:r>
              <a:rPr lang="it-IT" sz="1200" b="1" dirty="0">
                <a:latin typeface="Times" panose="02020603050405020304" pitchFamily="18" charset="0"/>
                <a:cs typeface="Times" panose="02020603050405020304" pitchFamily="18" charset="0"/>
              </a:rPr>
              <a:t>PE</a:t>
            </a:r>
            <a:r>
              <a:rPr lang="it-IT" sz="1200" dirty="0">
                <a:latin typeface="Times" panose="02020603050405020304" pitchFamily="18" charset="0"/>
                <a:cs typeface="Times" panose="02020603050405020304" pitchFamily="18" charset="0"/>
              </a:rPr>
              <a:t>: oltre 1000 posti letto.</a:t>
            </a:r>
          </a:p>
        </p:txBody>
      </p:sp>
      <p:sp>
        <p:nvSpPr>
          <p:cNvPr id="28" name="CasellaDiTesto 27">
            <a:extLst>
              <a:ext uri="{FF2B5EF4-FFF2-40B4-BE49-F238E27FC236}">
                <a16:creationId xmlns:a16="http://schemas.microsoft.com/office/drawing/2014/main" id="{2F7FF587-A297-41A9-B1EC-74A607FB2E8C}"/>
              </a:ext>
            </a:extLst>
          </p:cNvPr>
          <p:cNvSpPr txBox="1"/>
          <p:nvPr/>
        </p:nvSpPr>
        <p:spPr>
          <a:xfrm>
            <a:off x="4845224" y="4668817"/>
            <a:ext cx="3728842" cy="1938992"/>
          </a:xfrm>
          <a:prstGeom prst="rect">
            <a:avLst/>
          </a:prstGeom>
          <a:noFill/>
        </p:spPr>
        <p:txBody>
          <a:bodyPr wrap="square">
            <a:spAutoFit/>
          </a:bodyPr>
          <a:lstStyle/>
          <a:p>
            <a:pPr lvl="0" algn="just"/>
            <a:r>
              <a:rPr lang="it-IT" sz="1200" b="1" dirty="0">
                <a:latin typeface="Times" panose="02020603050405020304" pitchFamily="18" charset="0"/>
                <a:cs typeface="Times" panose="02020603050405020304" pitchFamily="18" charset="0"/>
              </a:rPr>
              <a:t>TA</a:t>
            </a:r>
            <a:r>
              <a:rPr lang="it-IT" sz="1200" dirty="0">
                <a:latin typeface="Times" panose="02020603050405020304" pitchFamily="18" charset="0"/>
                <a:cs typeface="Times" panose="02020603050405020304" pitchFamily="18" charset="0"/>
              </a:rPr>
              <a:t>: aree ricovero in regime ospedaliero o residenziale e aree adibite a unità speciali </a:t>
            </a:r>
          </a:p>
          <a:p>
            <a:pPr lvl="0" algn="just"/>
            <a:r>
              <a:rPr lang="it-IT" sz="1200" b="1" dirty="0">
                <a:latin typeface="Times" panose="02020603050405020304" pitchFamily="18" charset="0"/>
                <a:cs typeface="Times" panose="02020603050405020304" pitchFamily="18" charset="0"/>
              </a:rPr>
              <a:t>TB</a:t>
            </a:r>
            <a:r>
              <a:rPr lang="it-IT" sz="1200" dirty="0">
                <a:latin typeface="Times" panose="02020603050405020304" pitchFamily="18" charset="0"/>
                <a:cs typeface="Times" panose="02020603050405020304" pitchFamily="18" charset="0"/>
              </a:rPr>
              <a:t>: aree destinate a prestazioni medico-sanitarie di tipo ambulatoriale, ove non è previsto il ricovero</a:t>
            </a:r>
          </a:p>
          <a:p>
            <a:pPr lvl="0" algn="just"/>
            <a:r>
              <a:rPr lang="it-IT" sz="1200" b="1" dirty="0">
                <a:latin typeface="Times" panose="02020603050405020304" pitchFamily="18" charset="0"/>
                <a:cs typeface="Times" panose="02020603050405020304" pitchFamily="18" charset="0"/>
              </a:rPr>
              <a:t>TC</a:t>
            </a:r>
            <a:r>
              <a:rPr lang="it-IT" sz="1200" dirty="0">
                <a:latin typeface="Times" panose="02020603050405020304" pitchFamily="18" charset="0"/>
                <a:cs typeface="Times" panose="02020603050405020304" pitchFamily="18" charset="0"/>
              </a:rPr>
              <a:t>: aree destinate ad altri servizi pertinenti</a:t>
            </a:r>
          </a:p>
          <a:p>
            <a:pPr lvl="0" algn="just"/>
            <a:r>
              <a:rPr lang="it-IT" sz="1200" b="1" dirty="0">
                <a:latin typeface="Times" panose="02020603050405020304" pitchFamily="18" charset="0"/>
                <a:cs typeface="Times" panose="02020603050405020304" pitchFamily="18" charset="0"/>
              </a:rPr>
              <a:t>TK</a:t>
            </a:r>
            <a:r>
              <a:rPr lang="it-IT" sz="1200" dirty="0">
                <a:latin typeface="Times" panose="02020603050405020304" pitchFamily="18" charset="0"/>
                <a:cs typeface="Times" panose="02020603050405020304" pitchFamily="18" charset="0"/>
              </a:rPr>
              <a:t>: aree a rischio specifico </a:t>
            </a:r>
          </a:p>
          <a:p>
            <a:pPr lvl="0" algn="just"/>
            <a:r>
              <a:rPr lang="it-IT" sz="1200" b="1" dirty="0">
                <a:latin typeface="Times" panose="02020603050405020304" pitchFamily="18" charset="0"/>
                <a:cs typeface="Times" panose="02020603050405020304" pitchFamily="18" charset="0"/>
              </a:rPr>
              <a:t>TM</a:t>
            </a:r>
            <a:r>
              <a:rPr lang="it-IT" sz="1200" dirty="0">
                <a:latin typeface="Times" panose="02020603050405020304" pitchFamily="18" charset="0"/>
                <a:cs typeface="Times" panose="02020603050405020304" pitchFamily="18" charset="0"/>
              </a:rPr>
              <a:t>: depositi inseriti nella stessa opera da costruzione dell’attività sanitaria</a:t>
            </a:r>
          </a:p>
          <a:p>
            <a:pPr lvl="0" algn="just"/>
            <a:r>
              <a:rPr lang="it-IT" sz="1200" b="1" dirty="0">
                <a:latin typeface="Times" panose="02020603050405020304" pitchFamily="18" charset="0"/>
                <a:cs typeface="Times" panose="02020603050405020304" pitchFamily="18" charset="0"/>
              </a:rPr>
              <a:t>TT</a:t>
            </a:r>
            <a:r>
              <a:rPr lang="it-IT" sz="1200" dirty="0">
                <a:latin typeface="Times" panose="02020603050405020304" pitchFamily="18" charset="0"/>
                <a:cs typeface="Times" panose="02020603050405020304" pitchFamily="18" charset="0"/>
              </a:rPr>
              <a:t>: locali/aree con apparecchiature elettriche in tensione</a:t>
            </a:r>
            <a:endParaRPr lang="it-IT" sz="1200" b="1" dirty="0">
              <a:latin typeface="Times" panose="02020603050405020304" pitchFamily="18" charset="0"/>
              <a:cs typeface="Times" panose="02020603050405020304" pitchFamily="18" charset="0"/>
            </a:endParaRPr>
          </a:p>
          <a:p>
            <a:pPr lvl="0" algn="just"/>
            <a:r>
              <a:rPr lang="it-IT" sz="1200" b="1" dirty="0">
                <a:latin typeface="Times" panose="02020603050405020304" pitchFamily="18" charset="0"/>
                <a:cs typeface="Times" panose="02020603050405020304" pitchFamily="18" charset="0"/>
              </a:rPr>
              <a:t>TZ</a:t>
            </a:r>
            <a:r>
              <a:rPr lang="it-IT" sz="1200" dirty="0">
                <a:latin typeface="Times" panose="02020603050405020304" pitchFamily="18" charset="0"/>
                <a:cs typeface="Times" panose="02020603050405020304" pitchFamily="18" charset="0"/>
              </a:rPr>
              <a:t>: altre aree</a:t>
            </a:r>
            <a:endParaRPr lang="it-IT" sz="1200" b="1" dirty="0">
              <a:latin typeface="Times" panose="02020603050405020304" pitchFamily="18" charset="0"/>
              <a:cs typeface="Times" panose="02020603050405020304" pitchFamily="18" charset="0"/>
            </a:endParaRPr>
          </a:p>
        </p:txBody>
      </p:sp>
      <p:sp>
        <p:nvSpPr>
          <p:cNvPr id="3" name="Rettangolo 2">
            <a:extLst>
              <a:ext uri="{FF2B5EF4-FFF2-40B4-BE49-F238E27FC236}">
                <a16:creationId xmlns:a16="http://schemas.microsoft.com/office/drawing/2014/main" id="{7339A31B-A4B8-1A94-8584-5FD7A4313DA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22" name="Stella a 10 punte 21">
            <a:extLst>
              <a:ext uri="{FF2B5EF4-FFF2-40B4-BE49-F238E27FC236}">
                <a16:creationId xmlns:a16="http://schemas.microsoft.com/office/drawing/2014/main" id="{365BA171-B888-43EB-9BDE-76EF2AED541B}"/>
              </a:ext>
            </a:extLst>
          </p:cNvPr>
          <p:cNvSpPr>
            <a:spLocks noChangeAspect="1"/>
          </p:cNvSpPr>
          <p:nvPr/>
        </p:nvSpPr>
        <p:spPr>
          <a:xfrm rot="19124742">
            <a:off x="5627630" y="712585"/>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6" name="Rettangolo 5">
            <a:extLst>
              <a:ext uri="{FF2B5EF4-FFF2-40B4-BE49-F238E27FC236}">
                <a16:creationId xmlns:a16="http://schemas.microsoft.com/office/drawing/2014/main" id="{5C6A6A15-6E9D-43BA-A742-A91B1816280B}"/>
              </a:ext>
            </a:extLst>
          </p:cNvPr>
          <p:cNvSpPr/>
          <p:nvPr/>
        </p:nvSpPr>
        <p:spPr>
          <a:xfrm>
            <a:off x="616125" y="1354356"/>
            <a:ext cx="7886699" cy="646331"/>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Per una valutazione del rischio incendio adeguata, il decreto definisce la classificazione delle strutture sanitarie come segue</a:t>
            </a:r>
          </a:p>
        </p:txBody>
      </p:sp>
      <p:sp>
        <p:nvSpPr>
          <p:cNvPr id="4" name="PB">
            <a:extLst>
              <a:ext uri="{FF2B5EF4-FFF2-40B4-BE49-F238E27FC236}">
                <a16:creationId xmlns:a16="http://schemas.microsoft.com/office/drawing/2014/main" id="{7042905E-4A84-777E-8040-D1389F8E4366}"/>
              </a:ext>
            </a:extLst>
          </p:cNvPr>
          <p:cNvSpPr/>
          <p:nvPr/>
        </p:nvSpPr>
        <p:spPr>
          <a:xfrm>
            <a:off x="0" y="6705600"/>
            <a:ext cx="525042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84064628"/>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8" name="Rettangolo con angoli arrotondati 17">
            <a:extLst>
              <a:ext uri="{FF2B5EF4-FFF2-40B4-BE49-F238E27FC236}">
                <a16:creationId xmlns:a16="http://schemas.microsoft.com/office/drawing/2014/main" id="{AA8FE5A1-59F4-4804-8F4A-E89B1FBE6136}"/>
              </a:ext>
            </a:extLst>
          </p:cNvPr>
          <p:cNvSpPr/>
          <p:nvPr/>
        </p:nvSpPr>
        <p:spPr>
          <a:xfrm>
            <a:off x="190500" y="830971"/>
            <a:ext cx="8715375" cy="5907703"/>
          </a:xfrm>
          <a:prstGeom prst="roundRect">
            <a:avLst/>
          </a:prstGeom>
          <a:solidFill>
            <a:schemeClr val="accent2">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7" name="Rettangolo 6">
            <a:extLst>
              <a:ext uri="{FF2B5EF4-FFF2-40B4-BE49-F238E27FC236}">
                <a16:creationId xmlns:a16="http://schemas.microsoft.com/office/drawing/2014/main" id="{1F7704D6-FC38-4547-9579-D19C9A34EF0D}"/>
              </a:ext>
            </a:extLst>
          </p:cNvPr>
          <p:cNvSpPr/>
          <p:nvPr/>
        </p:nvSpPr>
        <p:spPr>
          <a:xfrm>
            <a:off x="628647" y="830971"/>
            <a:ext cx="7886700" cy="369332"/>
          </a:xfrm>
          <a:prstGeom prst="rect">
            <a:avLst/>
          </a:prstGeom>
        </p:spPr>
        <p:txBody>
          <a:bodyPr wrap="square">
            <a:spAutoFit/>
          </a:bodyPr>
          <a:lstStyle/>
          <a:p>
            <a:pPr algn="ctr"/>
            <a:r>
              <a:rPr lang="it-IT" b="1" dirty="0">
                <a:solidFill>
                  <a:srgbClr val="C00000"/>
                </a:solidFill>
                <a:latin typeface="Times New Roman" panose="02020603050405020304" pitchFamily="18" charset="0"/>
                <a:cs typeface="Times New Roman" panose="02020603050405020304" pitchFamily="18" charset="0"/>
              </a:rPr>
              <a:t>V.11.3 Classificazione: aree dell’attività</a:t>
            </a:r>
          </a:p>
        </p:txBody>
      </p:sp>
      <p:sp>
        <p:nvSpPr>
          <p:cNvPr id="28" name="CasellaDiTesto 27">
            <a:extLst>
              <a:ext uri="{FF2B5EF4-FFF2-40B4-BE49-F238E27FC236}">
                <a16:creationId xmlns:a16="http://schemas.microsoft.com/office/drawing/2014/main" id="{2F7FF587-A297-41A9-B1EC-74A607FB2E8C}"/>
              </a:ext>
            </a:extLst>
          </p:cNvPr>
          <p:cNvSpPr txBox="1"/>
          <p:nvPr/>
        </p:nvSpPr>
        <p:spPr>
          <a:xfrm>
            <a:off x="628647" y="1252999"/>
            <a:ext cx="8248653" cy="5466625"/>
          </a:xfrm>
          <a:prstGeom prst="rect">
            <a:avLst/>
          </a:prstGeom>
          <a:noFill/>
        </p:spPr>
        <p:txBody>
          <a:bodyPr wrap="square">
            <a:spAutoFit/>
          </a:bodyPr>
          <a:lstStyle/>
          <a:p>
            <a:pPr lvl="0" algn="just">
              <a:lnSpc>
                <a:spcPts val="1400"/>
              </a:lnSpc>
            </a:pPr>
            <a:r>
              <a:rPr lang="it-IT" sz="1100" b="1" dirty="0">
                <a:latin typeface="Times" panose="02020603050405020304" pitchFamily="18" charset="0"/>
                <a:cs typeface="Times" panose="02020603050405020304" pitchFamily="18" charset="0"/>
              </a:rPr>
              <a:t>TA</a:t>
            </a:r>
            <a:r>
              <a:rPr lang="it-IT" sz="1100" dirty="0">
                <a:latin typeface="Times" panose="02020603050405020304" pitchFamily="18" charset="0"/>
                <a:cs typeface="Times" panose="02020603050405020304" pitchFamily="18" charset="0"/>
              </a:rPr>
              <a:t>: aree ricovero in regime ospedaliero o residenziale e aree adibite a unità speciali</a:t>
            </a: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TA1</a:t>
            </a:r>
            <a:r>
              <a:rPr lang="it-IT" sz="1100" dirty="0">
                <a:latin typeface="Times" panose="02020603050405020304" pitchFamily="18" charset="0"/>
                <a:cs typeface="Times" panose="02020603050405020304" pitchFamily="18" charset="0"/>
              </a:rPr>
              <a:t>: aree destinate a ricovero in regime ospedaliero o residenziale</a:t>
            </a:r>
            <a:endParaRPr lang="it-IT" sz="1100" b="1" dirty="0">
              <a:latin typeface="Times" panose="02020603050405020304" pitchFamily="18" charset="0"/>
              <a:cs typeface="Times" panose="02020603050405020304" pitchFamily="18" charset="0"/>
            </a:endParaRP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TA2</a:t>
            </a:r>
            <a:r>
              <a:rPr lang="it-IT" sz="1100" dirty="0">
                <a:latin typeface="Times" panose="02020603050405020304" pitchFamily="18" charset="0"/>
                <a:cs typeface="Times" panose="02020603050405020304" pitchFamily="18" charset="0"/>
              </a:rPr>
              <a:t>: aree adibite ad unità speciali </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TB</a:t>
            </a:r>
            <a:r>
              <a:rPr lang="it-IT" sz="1100" dirty="0">
                <a:latin typeface="Times" panose="02020603050405020304" pitchFamily="18" charset="0"/>
                <a:cs typeface="Times" panose="02020603050405020304" pitchFamily="18" charset="0"/>
              </a:rPr>
              <a:t>: aree destinate a prestazioni medico-sanitarie di tipo ambulatoriale, ove non è previsto il ricovero</a:t>
            </a: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TB1</a:t>
            </a:r>
            <a:r>
              <a:rPr lang="it-IT" sz="1100" dirty="0">
                <a:latin typeface="Times" panose="02020603050405020304" pitchFamily="18" charset="0"/>
                <a:cs typeface="Times" panose="02020603050405020304" pitchFamily="18" charset="0"/>
              </a:rPr>
              <a:t>: ambulatori, centri specialistici, centri di diagnostica, consultori, aree con apparecchiature ad elevata tecnologia, esclusi gli 	ambienti dove sussiste il rischio dovuto a radiazioni ionizzanti</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	TB2</a:t>
            </a:r>
            <a:r>
              <a:rPr lang="it-IT" sz="1100" dirty="0">
                <a:latin typeface="Times" panose="02020603050405020304" pitchFamily="18" charset="0"/>
                <a:cs typeface="Times" panose="02020603050405020304" pitchFamily="18" charset="0"/>
              </a:rPr>
              <a:t>: ambulatori, centri specialistici, centri di diagnostica con presenza di sorgenti di radiazioni ionizzanti sigillate o non sigillate o con 	presenza di apparecchiature ad alta energia di tipo ionizzante</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TC</a:t>
            </a:r>
            <a:r>
              <a:rPr lang="it-IT" sz="1100" dirty="0">
                <a:latin typeface="Times" panose="02020603050405020304" pitchFamily="18" charset="0"/>
                <a:cs typeface="Times" panose="02020603050405020304" pitchFamily="18" charset="0"/>
              </a:rPr>
              <a:t>: aree destinate ad altri servizi pertinenti (es. uffici amministrativi, scuole e convitti professionali, spazi per riunioni e convegni, mensa aziendale, spazi per visitatori inclusi bar, aree commerciali, aree di culto, …)</a:t>
            </a:r>
          </a:p>
          <a:p>
            <a:pPr lvl="0" algn="just">
              <a:lnSpc>
                <a:spcPts val="1400"/>
              </a:lnSpc>
            </a:pPr>
            <a:r>
              <a:rPr lang="it-IT" sz="1100" b="1" dirty="0">
                <a:latin typeface="Times" panose="02020603050405020304" pitchFamily="18" charset="0"/>
                <a:cs typeface="Times" panose="02020603050405020304" pitchFamily="18" charset="0"/>
              </a:rPr>
              <a:t>TK</a:t>
            </a:r>
            <a:r>
              <a:rPr lang="it-IT" sz="1100" dirty="0">
                <a:latin typeface="Times" panose="02020603050405020304" pitchFamily="18" charset="0"/>
                <a:cs typeface="Times" panose="02020603050405020304" pitchFamily="18" charset="0"/>
              </a:rPr>
              <a:t>: aree a rischio specifico</a:t>
            </a: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TK1</a:t>
            </a:r>
            <a:r>
              <a:rPr lang="it-IT" sz="1100" dirty="0">
                <a:latin typeface="Times" panose="02020603050405020304" pitchFamily="18" charset="0"/>
                <a:cs typeface="Times" panose="02020603050405020304" pitchFamily="18" charset="0"/>
              </a:rPr>
              <a:t>: aree od impianti a rischio specifico normalmente non presidiati (es. impianti di produzione calore, gruppi elettrogeni, 	centrali di sterilizzazione e produzione del vuoto, …)</a:t>
            </a: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TK2</a:t>
            </a:r>
            <a:r>
              <a:rPr lang="it-IT" sz="1100" dirty="0">
                <a:latin typeface="Times" panose="02020603050405020304" pitchFamily="18" charset="0"/>
                <a:cs typeface="Times" panose="02020603050405020304" pitchFamily="18" charset="0"/>
              </a:rPr>
              <a:t>:aree a rischio specifico, normalmente presidiate, accessibili al solo personale dipendente (es. laboratori di analisi e ricerca, 	lavanderie, cucine,…)</a:t>
            </a: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TK3</a:t>
            </a:r>
            <a:r>
              <a:rPr lang="it-IT" sz="1100" dirty="0">
                <a:latin typeface="Times" panose="02020603050405020304" pitchFamily="18" charset="0"/>
                <a:cs typeface="Times" panose="02020603050405020304" pitchFamily="18" charset="0"/>
              </a:rPr>
              <a:t>: aree destinate a deposito e ricarica gas medicali e gas tecnici di laboratorio.</a:t>
            </a:r>
          </a:p>
          <a:p>
            <a:pPr lvl="0" algn="just">
              <a:lnSpc>
                <a:spcPts val="1400"/>
              </a:lnSpc>
            </a:pPr>
            <a:r>
              <a:rPr lang="it-IT" sz="1100" b="1" dirty="0">
                <a:latin typeface="Times" panose="02020603050405020304" pitchFamily="18" charset="0"/>
                <a:cs typeface="Times" panose="02020603050405020304" pitchFamily="18" charset="0"/>
              </a:rPr>
              <a:t>TM</a:t>
            </a:r>
            <a:r>
              <a:rPr lang="it-IT" sz="1100" dirty="0">
                <a:latin typeface="Times" panose="02020603050405020304" pitchFamily="18" charset="0"/>
                <a:cs typeface="Times" panose="02020603050405020304" pitchFamily="18" charset="0"/>
              </a:rPr>
              <a:t>: depositi inseriti nella stessa opera da costruzione dell’attività sanitaria</a:t>
            </a:r>
          </a:p>
          <a:p>
            <a:pPr lvl="0" algn="just">
              <a:lnSpc>
                <a:spcPts val="1400"/>
              </a:lnSpc>
            </a:pPr>
            <a:r>
              <a:rPr lang="it-IT" sz="1100" dirty="0">
                <a:latin typeface="Times" panose="02020603050405020304" pitchFamily="18" charset="0"/>
                <a:cs typeface="Times" panose="02020603050405020304" pitchFamily="18" charset="0"/>
              </a:rPr>
              <a:t>	</a:t>
            </a:r>
            <a:r>
              <a:rPr lang="it-IT" sz="1100" b="1" dirty="0">
                <a:latin typeface="Times" panose="02020603050405020304" pitchFamily="18" charset="0"/>
                <a:cs typeface="Times" panose="02020603050405020304" pitchFamily="18" charset="0"/>
              </a:rPr>
              <a:t>TM0</a:t>
            </a:r>
            <a:r>
              <a:rPr lang="it-IT" sz="1100" dirty="0">
                <a:latin typeface="Times" panose="02020603050405020304" pitchFamily="18" charset="0"/>
                <a:cs typeface="Times" panose="02020603050405020304" pitchFamily="18" charset="0"/>
              </a:rPr>
              <a:t>: depositi aventi superficie lorda S ≤ 10 m2 e con carico di incendio specifico </a:t>
            </a:r>
            <a:r>
              <a:rPr lang="it-IT" sz="1100" dirty="0" err="1">
                <a:latin typeface="Times" panose="02020603050405020304" pitchFamily="18" charset="0"/>
                <a:cs typeface="Times" panose="02020603050405020304" pitchFamily="18" charset="0"/>
              </a:rPr>
              <a:t>q</a:t>
            </a:r>
            <a:r>
              <a:rPr lang="it-IT" sz="1100" baseline="-25000" dirty="0" err="1">
                <a:latin typeface="Times" panose="02020603050405020304" pitchFamily="18" charset="0"/>
                <a:cs typeface="Times" panose="02020603050405020304" pitchFamily="18" charset="0"/>
              </a:rPr>
              <a:t>f</a:t>
            </a:r>
            <a:r>
              <a:rPr lang="it-IT" sz="1100" dirty="0">
                <a:latin typeface="Times" panose="02020603050405020304" pitchFamily="18" charset="0"/>
                <a:cs typeface="Times" panose="02020603050405020304" pitchFamily="18" charset="0"/>
              </a:rPr>
              <a:t> ≤ 50 MJ/m</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	TM1</a:t>
            </a:r>
            <a:r>
              <a:rPr lang="it-IT" sz="1100" dirty="0">
                <a:latin typeface="Times" panose="02020603050405020304" pitchFamily="18" charset="0"/>
                <a:cs typeface="Times" panose="02020603050405020304" pitchFamily="18" charset="0"/>
              </a:rPr>
              <a:t>: depositi aventi superficie lorda S ≤ 10 m2 e con carico di incendio specifico 50 MJ/m2 &lt; </a:t>
            </a:r>
            <a:r>
              <a:rPr lang="it-IT" sz="1100" dirty="0" err="1">
                <a:latin typeface="Times" panose="02020603050405020304" pitchFamily="18" charset="0"/>
                <a:cs typeface="Times" panose="02020603050405020304" pitchFamily="18" charset="0"/>
              </a:rPr>
              <a:t>qf</a:t>
            </a:r>
            <a:r>
              <a:rPr lang="it-IT" sz="1100" dirty="0">
                <a:latin typeface="Times" panose="02020603050405020304" pitchFamily="18" charset="0"/>
                <a:cs typeface="Times" panose="02020603050405020304" pitchFamily="18" charset="0"/>
              </a:rPr>
              <a:t> ≤ 450 MJ/m2</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	TM2</a:t>
            </a:r>
            <a:r>
              <a:rPr lang="it-IT" sz="1100" dirty="0">
                <a:latin typeface="Times" panose="02020603050405020304" pitchFamily="18" charset="0"/>
                <a:cs typeface="Times" panose="02020603050405020304" pitchFamily="18" charset="0"/>
              </a:rPr>
              <a:t>: depositi aventi superficie lorda S ≤ 10 m2 e con carico di incendio specifico </a:t>
            </a:r>
            <a:r>
              <a:rPr lang="it-IT" sz="1100" dirty="0" err="1">
                <a:latin typeface="Times" panose="02020603050405020304" pitchFamily="18" charset="0"/>
                <a:cs typeface="Times" panose="02020603050405020304" pitchFamily="18" charset="0"/>
              </a:rPr>
              <a:t>qf</a:t>
            </a:r>
            <a:r>
              <a:rPr lang="it-IT" sz="1100" dirty="0">
                <a:latin typeface="Times" panose="02020603050405020304" pitchFamily="18" charset="0"/>
                <a:cs typeface="Times" panose="02020603050405020304" pitchFamily="18" charset="0"/>
              </a:rPr>
              <a:t> tale che 450 MJ/m2 &lt; </a:t>
            </a:r>
            <a:r>
              <a:rPr lang="it-IT" sz="1100" dirty="0" err="1">
                <a:latin typeface="Times" panose="02020603050405020304" pitchFamily="18" charset="0"/>
                <a:cs typeface="Times" panose="02020603050405020304" pitchFamily="18" charset="0"/>
              </a:rPr>
              <a:t>qf</a:t>
            </a:r>
            <a:r>
              <a:rPr lang="it-IT" sz="1100" dirty="0">
                <a:latin typeface="Times" panose="02020603050405020304" pitchFamily="18" charset="0"/>
                <a:cs typeface="Times" panose="02020603050405020304" pitchFamily="18" charset="0"/>
              </a:rPr>
              <a:t> ≤ 600 MJ/m2 oppure 	aventi superficie lorda 10 m2 &lt; S ≤ 50 m2 e con carico di incendio specifico </a:t>
            </a:r>
            <a:r>
              <a:rPr lang="it-IT" sz="1100" dirty="0" err="1">
                <a:latin typeface="Times" panose="02020603050405020304" pitchFamily="18" charset="0"/>
                <a:cs typeface="Times" panose="02020603050405020304" pitchFamily="18" charset="0"/>
              </a:rPr>
              <a:t>qf</a:t>
            </a:r>
            <a:r>
              <a:rPr lang="it-IT" sz="1100" dirty="0">
                <a:latin typeface="Times" panose="02020603050405020304" pitchFamily="18" charset="0"/>
                <a:cs typeface="Times" panose="02020603050405020304" pitchFamily="18" charset="0"/>
              </a:rPr>
              <a:t> ≤ 600 MJ/m2</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	TM3</a:t>
            </a:r>
            <a:r>
              <a:rPr lang="it-IT" sz="1100" dirty="0">
                <a:latin typeface="Times" panose="02020603050405020304" pitchFamily="18" charset="0"/>
                <a:cs typeface="Times" panose="02020603050405020304" pitchFamily="18" charset="0"/>
              </a:rPr>
              <a:t>: depositi aventi superficie lorda 50 m2 &lt; S ≤ 500 m2 e con carico di incendio specifico </a:t>
            </a:r>
            <a:r>
              <a:rPr lang="it-IT" sz="1100" dirty="0" err="1">
                <a:latin typeface="Times" panose="02020603050405020304" pitchFamily="18" charset="0"/>
                <a:cs typeface="Times" panose="02020603050405020304" pitchFamily="18" charset="0"/>
              </a:rPr>
              <a:t>qf</a:t>
            </a:r>
            <a:r>
              <a:rPr lang="it-IT" sz="1100" dirty="0">
                <a:latin typeface="Times" panose="02020603050405020304" pitchFamily="18" charset="0"/>
                <a:cs typeface="Times" panose="02020603050405020304" pitchFamily="18" charset="0"/>
              </a:rPr>
              <a:t> ≤ 600 MJ/m2</a:t>
            </a:r>
            <a:endParaRPr lang="it-IT" sz="1100" b="1" dirty="0">
              <a:latin typeface="Times" panose="02020603050405020304" pitchFamily="18" charset="0"/>
              <a:cs typeface="Times" panose="02020603050405020304" pitchFamily="18" charset="0"/>
            </a:endParaRPr>
          </a:p>
          <a:p>
            <a:pPr algn="just">
              <a:lnSpc>
                <a:spcPts val="1400"/>
              </a:lnSpc>
            </a:pPr>
            <a:r>
              <a:rPr lang="it-IT" sz="1100" b="1" dirty="0">
                <a:latin typeface="Times" panose="02020603050405020304" pitchFamily="18" charset="0"/>
                <a:cs typeface="Times" panose="02020603050405020304" pitchFamily="18" charset="0"/>
              </a:rPr>
              <a:t>	TM4</a:t>
            </a:r>
            <a:r>
              <a:rPr lang="it-IT" sz="1100" dirty="0">
                <a:latin typeface="Times" panose="02020603050405020304" pitchFamily="18" charset="0"/>
                <a:cs typeface="Times" panose="02020603050405020304" pitchFamily="18" charset="0"/>
              </a:rPr>
              <a:t>: aree esterne all’opera da costruzione contenenti aree di tipo TA o TB, coperte o scoperte, destinate anche temporaneamente allo 	stoccaggio, alla movimentazione ed al carico o scarico delle merci, al deposito dei materiali di scarto e degli imballaggi</a:t>
            </a:r>
            <a:endParaRPr lang="it-IT" sz="1100" b="1" dirty="0">
              <a:latin typeface="Times" panose="02020603050405020304" pitchFamily="18" charset="0"/>
              <a:cs typeface="Times" panose="02020603050405020304" pitchFamily="18" charset="0"/>
            </a:endParaRPr>
          </a:p>
          <a:p>
            <a:pPr lvl="0" algn="just">
              <a:lnSpc>
                <a:spcPts val="1400"/>
              </a:lnSpc>
            </a:pPr>
            <a:r>
              <a:rPr lang="it-IT" sz="1100" b="1" dirty="0">
                <a:latin typeface="Times" panose="02020603050405020304" pitchFamily="18" charset="0"/>
                <a:cs typeface="Times" panose="02020603050405020304" pitchFamily="18" charset="0"/>
              </a:rPr>
              <a:t>TT</a:t>
            </a:r>
            <a:r>
              <a:rPr lang="it-IT" sz="1100" dirty="0">
                <a:latin typeface="Times" panose="02020603050405020304" pitchFamily="18" charset="0"/>
                <a:cs typeface="Times" panose="02020603050405020304" pitchFamily="18" charset="0"/>
              </a:rPr>
              <a:t>: locali/aree con apparecchiature elettriche in tensione</a:t>
            </a:r>
          </a:p>
          <a:p>
            <a:pPr lvl="0" algn="just">
              <a:lnSpc>
                <a:spcPts val="1400"/>
              </a:lnSpc>
            </a:pPr>
            <a:r>
              <a:rPr lang="it-IT" sz="1100" b="1" dirty="0">
                <a:latin typeface="Times" panose="02020603050405020304" pitchFamily="18" charset="0"/>
                <a:cs typeface="Times" panose="02020603050405020304" pitchFamily="18" charset="0"/>
              </a:rPr>
              <a:t>	TT1</a:t>
            </a:r>
            <a:r>
              <a:rPr lang="it-IT" sz="1100" dirty="0">
                <a:latin typeface="Times" panose="02020603050405020304" pitchFamily="18" charset="0"/>
                <a:cs typeface="Times" panose="02020603050405020304" pitchFamily="18" charset="0"/>
              </a:rPr>
              <a:t>: locali in cui siano presenti quantità significative di apparecchiature elettriche ed elettroniche, locali tecnici rilevanti ai fini della 	sicurezza antincendio</a:t>
            </a:r>
          </a:p>
          <a:p>
            <a:pPr lvl="0" algn="just">
              <a:lnSpc>
                <a:spcPts val="1400"/>
              </a:lnSpc>
            </a:pPr>
            <a:r>
              <a:rPr lang="it-IT" sz="1100" b="1" dirty="0">
                <a:latin typeface="Times" panose="02020603050405020304" pitchFamily="18" charset="0"/>
                <a:cs typeface="Times" panose="02020603050405020304" pitchFamily="18" charset="0"/>
              </a:rPr>
              <a:t>	TT2</a:t>
            </a:r>
            <a:r>
              <a:rPr lang="it-IT" sz="1100" dirty="0">
                <a:latin typeface="Times" panose="02020603050405020304" pitchFamily="18" charset="0"/>
                <a:cs typeface="Times" panose="02020603050405020304" pitchFamily="18" charset="0"/>
              </a:rPr>
              <a:t>: aree destinate alla ricarica di accumulatori elettrici di trazione o stazionari</a:t>
            </a:r>
          </a:p>
          <a:p>
            <a:pPr lvl="0" algn="just">
              <a:lnSpc>
                <a:spcPts val="1400"/>
              </a:lnSpc>
            </a:pPr>
            <a:r>
              <a:rPr lang="it-IT" sz="1100" b="1" dirty="0">
                <a:latin typeface="Times" panose="02020603050405020304" pitchFamily="18" charset="0"/>
                <a:cs typeface="Times" panose="02020603050405020304" pitchFamily="18" charset="0"/>
              </a:rPr>
              <a:t>TZ</a:t>
            </a:r>
            <a:r>
              <a:rPr lang="it-IT" sz="1100" dirty="0">
                <a:latin typeface="Times" panose="02020603050405020304" pitchFamily="18" charset="0"/>
                <a:cs typeface="Times" panose="02020603050405020304" pitchFamily="18" charset="0"/>
              </a:rPr>
              <a:t>: altre aree</a:t>
            </a:r>
            <a:endParaRPr lang="it-IT" sz="1100" b="1" dirty="0">
              <a:latin typeface="Times" panose="02020603050405020304" pitchFamily="18" charset="0"/>
              <a:cs typeface="Times" panose="02020603050405020304" pitchFamily="18" charset="0"/>
            </a:endParaRPr>
          </a:p>
        </p:txBody>
      </p:sp>
      <p:sp>
        <p:nvSpPr>
          <p:cNvPr id="12" name="Stella a 10 punte 11">
            <a:extLst>
              <a:ext uri="{FF2B5EF4-FFF2-40B4-BE49-F238E27FC236}">
                <a16:creationId xmlns:a16="http://schemas.microsoft.com/office/drawing/2014/main" id="{CCD3BD2A-D8FC-4FB9-BC59-FA32A60E99C4}"/>
              </a:ext>
            </a:extLst>
          </p:cNvPr>
          <p:cNvSpPr>
            <a:spLocks noChangeAspect="1"/>
          </p:cNvSpPr>
          <p:nvPr/>
        </p:nvSpPr>
        <p:spPr>
          <a:xfrm rot="19124742">
            <a:off x="6598848" y="742605"/>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3" name="Rettangolo 2">
            <a:extLst>
              <a:ext uri="{FF2B5EF4-FFF2-40B4-BE49-F238E27FC236}">
                <a16:creationId xmlns:a16="http://schemas.microsoft.com/office/drawing/2014/main" id="{0832057A-65A2-52AB-989C-E3365E7D16E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r>
              <a:rPr lang="it-IT" dirty="0">
                <a:solidFill>
                  <a:schemeClr val="bg1"/>
                </a:solidFill>
                <a:latin typeface="Times New Roman" panose="02020603050405020304" pitchFamily="18" charset="0"/>
                <a:cs typeface="Times New Roman" panose="02020603050405020304" pitchFamily="18" charset="0"/>
              </a:rPr>
              <a:t>DM 29 marzo 2021 – RTV 11 Strutture sanitarie</a:t>
            </a:r>
          </a:p>
        </p:txBody>
      </p:sp>
      <p:sp>
        <p:nvSpPr>
          <p:cNvPr id="4" name="PB">
            <a:extLst>
              <a:ext uri="{FF2B5EF4-FFF2-40B4-BE49-F238E27FC236}">
                <a16:creationId xmlns:a16="http://schemas.microsoft.com/office/drawing/2014/main" id="{18431D5D-14B8-D09F-F28D-8544DAE2F255}"/>
              </a:ext>
            </a:extLst>
          </p:cNvPr>
          <p:cNvSpPr/>
          <p:nvPr/>
        </p:nvSpPr>
        <p:spPr>
          <a:xfrm>
            <a:off x="0" y="6705600"/>
            <a:ext cx="530941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02449776"/>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S.1 – Reazione al fuoco</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graphicFrame>
        <p:nvGraphicFramePr>
          <p:cNvPr id="19" name="Tabella 18">
            <a:extLst>
              <a:ext uri="{FF2B5EF4-FFF2-40B4-BE49-F238E27FC236}">
                <a16:creationId xmlns:a16="http://schemas.microsoft.com/office/drawing/2014/main" id="{D3871EB5-B757-4831-B010-753926FF146B}"/>
              </a:ext>
            </a:extLst>
          </p:cNvPr>
          <p:cNvGraphicFramePr>
            <a:graphicFrameLocks noGrp="1"/>
          </p:cNvGraphicFramePr>
          <p:nvPr>
            <p:extLst>
              <p:ext uri="{D42A27DB-BD31-4B8C-83A1-F6EECF244321}">
                <p14:modId xmlns:p14="http://schemas.microsoft.com/office/powerpoint/2010/main" val="3271927663"/>
              </p:ext>
            </p:extLst>
          </p:nvPr>
        </p:nvGraphicFramePr>
        <p:xfrm>
          <a:off x="1473828" y="3496595"/>
          <a:ext cx="6196334" cy="2524125"/>
        </p:xfrm>
        <a:graphic>
          <a:graphicData uri="http://schemas.openxmlformats.org/drawingml/2006/table">
            <a:tbl>
              <a:tblPr>
                <a:tableStyleId>{5C22544A-7EE6-4342-B048-85BDC9FD1C3A}</a:tableStyleId>
              </a:tblPr>
              <a:tblGrid>
                <a:gridCol w="1734974">
                  <a:extLst>
                    <a:ext uri="{9D8B030D-6E8A-4147-A177-3AD203B41FA5}">
                      <a16:colId xmlns:a16="http://schemas.microsoft.com/office/drawing/2014/main" val="177331648"/>
                    </a:ext>
                  </a:extLst>
                </a:gridCol>
                <a:gridCol w="1533063">
                  <a:extLst>
                    <a:ext uri="{9D8B030D-6E8A-4147-A177-3AD203B41FA5}">
                      <a16:colId xmlns:a16="http://schemas.microsoft.com/office/drawing/2014/main" val="1980371751"/>
                    </a:ext>
                  </a:extLst>
                </a:gridCol>
                <a:gridCol w="1330070">
                  <a:extLst>
                    <a:ext uri="{9D8B030D-6E8A-4147-A177-3AD203B41FA5}">
                      <a16:colId xmlns:a16="http://schemas.microsoft.com/office/drawing/2014/main" val="1263010267"/>
                    </a:ext>
                  </a:extLst>
                </a:gridCol>
                <a:gridCol w="1598227">
                  <a:extLst>
                    <a:ext uri="{9D8B030D-6E8A-4147-A177-3AD203B41FA5}">
                      <a16:colId xmlns:a16="http://schemas.microsoft.com/office/drawing/2014/main" val="3585942266"/>
                    </a:ext>
                  </a:extLst>
                </a:gridCol>
              </a:tblGrid>
              <a:tr h="450347">
                <a:tc>
                  <a:txBody>
                    <a:bodyPr/>
                    <a:lstStyle/>
                    <a:p>
                      <a:pPr algn="ctr" fontAlgn="ctr"/>
                      <a:r>
                        <a:rPr lang="it-IT" sz="1600" b="1" u="none" strike="noStrike" dirty="0">
                          <a:effectLst/>
                          <a:latin typeface="Times New Roman" panose="02020603050405020304" pitchFamily="18" charset="0"/>
                          <a:cs typeface="Times New Roman" panose="02020603050405020304" pitchFamily="18" charset="0"/>
                        </a:rPr>
                        <a:t>Livello di prestazione </a:t>
                      </a:r>
                      <a:r>
                        <a:rPr lang="it-IT" sz="1600" b="1" i="1" u="none" strike="noStrike" dirty="0">
                          <a:effectLst/>
                          <a:latin typeface="Times New Roman" panose="02020603050405020304" pitchFamily="18" charset="0"/>
                          <a:cs typeface="Times New Roman" panose="02020603050405020304" pitchFamily="18" charset="0"/>
                        </a:rPr>
                        <a:t>f</a:t>
                      </a:r>
                      <a:r>
                        <a:rPr lang="it-IT" sz="1600" b="1" u="none" strike="noStrike" dirty="0">
                          <a:effectLst/>
                          <a:latin typeface="Times New Roman" panose="02020603050405020304" pitchFamily="18" charset="0"/>
                          <a:cs typeface="Times New Roman" panose="02020603050405020304" pitchFamily="18" charset="0"/>
                        </a:rPr>
                        <a:t>(</a:t>
                      </a:r>
                      <a:r>
                        <a:rPr lang="it-IT" sz="1600" b="1" u="none" strike="noStrike" dirty="0" err="1">
                          <a:effectLst/>
                          <a:latin typeface="Times New Roman" panose="02020603050405020304" pitchFamily="18" charset="0"/>
                          <a:cs typeface="Times New Roman" panose="02020603050405020304" pitchFamily="18" charset="0"/>
                        </a:rPr>
                        <a:t>R</a:t>
                      </a:r>
                      <a:r>
                        <a:rPr lang="it-IT" sz="1600" b="1" u="none" strike="noStrike" baseline="-25000" dirty="0" err="1">
                          <a:effectLst/>
                          <a:latin typeface="Times New Roman" panose="02020603050405020304" pitchFamily="18" charset="0"/>
                          <a:cs typeface="Times New Roman" panose="02020603050405020304" pitchFamily="18" charset="0"/>
                        </a:rPr>
                        <a:t>vita</a:t>
                      </a:r>
                      <a:r>
                        <a:rPr lang="it-IT" sz="1600" b="1" u="none" strike="noStrike" dirty="0">
                          <a:effectLst/>
                          <a:latin typeface="Times New Roman" panose="02020603050405020304" pitchFamily="18" charset="0"/>
                          <a:cs typeface="Times New Roman" panose="02020603050405020304" pitchFamily="18" charset="0"/>
                        </a:rPr>
                        <a:t>)</a:t>
                      </a:r>
                      <a:endParaRPr lang="it-I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600" b="1" u="none" strike="noStrike" dirty="0">
                          <a:effectLst/>
                          <a:latin typeface="Times New Roman" panose="02020603050405020304" pitchFamily="18" charset="0"/>
                          <a:cs typeface="Times New Roman" panose="02020603050405020304" pitchFamily="18" charset="0"/>
                        </a:rPr>
                        <a:t>Aree dell'attività</a:t>
                      </a:r>
                      <a:endParaRPr lang="it-I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600" b="1" u="none" strike="noStrike" dirty="0">
                          <a:effectLst/>
                          <a:latin typeface="Times New Roman" panose="02020603050405020304" pitchFamily="18" charset="0"/>
                          <a:cs typeface="Times New Roman" panose="02020603050405020304" pitchFamily="18" charset="0"/>
                        </a:rPr>
                        <a:t>Gruppo di materiali</a:t>
                      </a:r>
                      <a:endParaRPr lang="it-I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600" b="1" u="none" strike="noStrike" dirty="0">
                          <a:effectLst/>
                          <a:latin typeface="Times New Roman" panose="02020603050405020304" pitchFamily="18" charset="0"/>
                          <a:cs typeface="Times New Roman" panose="02020603050405020304" pitchFamily="18" charset="0"/>
                        </a:rPr>
                        <a:t>Contributo all'incendio</a:t>
                      </a:r>
                      <a:endParaRPr lang="it-I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222002311"/>
                  </a:ext>
                </a:extLst>
              </a:tr>
              <a:tr h="229487">
                <a:tc rowSpan="2">
                  <a:txBody>
                    <a:bodyPr/>
                    <a:lstStyle/>
                    <a:p>
                      <a:pPr algn="ctr" fontAlgn="ctr"/>
                      <a:r>
                        <a:rPr lang="it-IT" sz="1600" u="none" strike="noStrike" dirty="0">
                          <a:effectLst/>
                          <a:latin typeface="Times New Roman" panose="02020603050405020304" pitchFamily="18" charset="0"/>
                          <a:cs typeface="Times New Roman" panose="02020603050405020304" pitchFamily="18" charset="0"/>
                        </a:rPr>
                        <a:t>I</a:t>
                      </a:r>
                      <a:endParaRPr lang="it-IT" sz="16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600" u="none" strike="noStrike" dirty="0">
                          <a:effectLst/>
                          <a:latin typeface="Times New Roman" panose="02020603050405020304" pitchFamily="18" charset="0"/>
                          <a:cs typeface="Times New Roman" panose="02020603050405020304" pitchFamily="18" charset="0"/>
                        </a:rPr>
                        <a:t>vie di esodo</a:t>
                      </a:r>
                      <a:endParaRPr lang="it-IT"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dirty="0">
                          <a:effectLst/>
                          <a:latin typeface="Times New Roman" panose="02020603050405020304" pitchFamily="18" charset="0"/>
                          <a:cs typeface="Times New Roman" panose="02020603050405020304" pitchFamily="18" charset="0"/>
                        </a:rPr>
                        <a:t> </a:t>
                      </a:r>
                      <a:endParaRPr lang="it-IT"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non è valutato</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05736531"/>
                  </a:ext>
                </a:extLst>
              </a:tr>
              <a:tr h="229487">
                <a:tc vMerge="1">
                  <a:txBody>
                    <a:bodyPr/>
                    <a:lstStyle/>
                    <a:p>
                      <a:endParaRPr lang="it-IT"/>
                    </a:p>
                  </a:txBody>
                  <a:tcPr/>
                </a:tc>
                <a:tc>
                  <a:txBody>
                    <a:bodyPr/>
                    <a:lstStyle/>
                    <a:p>
                      <a:pPr algn="ctr" fontAlgn="ctr"/>
                      <a:r>
                        <a:rPr lang="it-IT" sz="1600" u="none" strike="noStrike" dirty="0">
                          <a:effectLst/>
                          <a:latin typeface="Times New Roman" panose="02020603050405020304" pitchFamily="18" charset="0"/>
                          <a:cs typeface="Times New Roman" panose="02020603050405020304" pitchFamily="18" charset="0"/>
                        </a:rPr>
                        <a:t>altri locali</a:t>
                      </a:r>
                      <a:endParaRPr lang="it-IT"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4006987591"/>
                  </a:ext>
                </a:extLst>
              </a:tr>
              <a:tr h="229487">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II</a:t>
                      </a:r>
                      <a:endParaRPr lang="it-IT"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600" u="none" strike="noStrike">
                          <a:effectLst/>
                          <a:latin typeface="Times New Roman" panose="02020603050405020304" pitchFamily="18" charset="0"/>
                          <a:cs typeface="Times New Roman" panose="02020603050405020304" pitchFamily="18" charset="0"/>
                        </a:rPr>
                        <a:t>vie di esodo</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GM3</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significativo</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13501664"/>
                  </a:ext>
                </a:extLst>
              </a:tr>
              <a:tr h="229487">
                <a:tc vMerge="1">
                  <a:txBody>
                    <a:bodyPr/>
                    <a:lstStyle/>
                    <a:p>
                      <a:endParaRPr lang="it-IT"/>
                    </a:p>
                  </a:txBody>
                  <a:tcPr/>
                </a:tc>
                <a:tc>
                  <a:txBody>
                    <a:bodyPr/>
                    <a:lstStyle/>
                    <a:p>
                      <a:pPr algn="ctr" fontAlgn="ctr"/>
                      <a:r>
                        <a:rPr lang="it-IT" sz="1600" u="none" strike="noStrike">
                          <a:effectLst/>
                          <a:latin typeface="Times New Roman" panose="02020603050405020304" pitchFamily="18" charset="0"/>
                          <a:cs typeface="Times New Roman" panose="02020603050405020304" pitchFamily="18" charset="0"/>
                        </a:rPr>
                        <a:t>altri locali</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3321051489"/>
                  </a:ext>
                </a:extLst>
              </a:tr>
              <a:tr h="229487">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III</a:t>
                      </a:r>
                      <a:endParaRPr lang="it-IT"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600" u="none" strike="noStrike" dirty="0">
                          <a:effectLst/>
                          <a:latin typeface="Times New Roman" panose="02020603050405020304" pitchFamily="18" charset="0"/>
                          <a:cs typeface="Times New Roman" panose="02020603050405020304" pitchFamily="18" charset="0"/>
                        </a:rPr>
                        <a:t>vie di esodo</a:t>
                      </a:r>
                      <a:endParaRPr lang="it-IT"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GM2</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moderato</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21974191"/>
                  </a:ext>
                </a:extLst>
              </a:tr>
              <a:tr h="229487">
                <a:tc vMerge="1">
                  <a:txBody>
                    <a:bodyPr/>
                    <a:lstStyle/>
                    <a:p>
                      <a:endParaRPr lang="it-IT"/>
                    </a:p>
                  </a:txBody>
                  <a:tcPr/>
                </a:tc>
                <a:tc>
                  <a:txBody>
                    <a:bodyPr/>
                    <a:lstStyle/>
                    <a:p>
                      <a:pPr algn="ctr" fontAlgn="ctr"/>
                      <a:r>
                        <a:rPr lang="it-IT" sz="1600" u="none" strike="noStrike">
                          <a:effectLst/>
                          <a:latin typeface="Times New Roman" panose="02020603050405020304" pitchFamily="18" charset="0"/>
                          <a:cs typeface="Times New Roman" panose="02020603050405020304" pitchFamily="18" charset="0"/>
                        </a:rPr>
                        <a:t>altri locali</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1018119081"/>
                  </a:ext>
                </a:extLst>
              </a:tr>
              <a:tr h="229487">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IV</a:t>
                      </a:r>
                      <a:endParaRPr lang="it-IT" sz="16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600" u="none" strike="noStrike">
                          <a:effectLst/>
                          <a:latin typeface="Times New Roman" panose="02020603050405020304" pitchFamily="18" charset="0"/>
                          <a:cs typeface="Times New Roman" panose="02020603050405020304" pitchFamily="18" charset="0"/>
                        </a:rPr>
                        <a:t>vie di esodo</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GM1</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rowSpan="2">
                  <a:txBody>
                    <a:bodyPr/>
                    <a:lstStyle/>
                    <a:p>
                      <a:pPr algn="ctr" fontAlgn="ctr"/>
                      <a:r>
                        <a:rPr lang="it-IT" sz="1600" u="none" strike="noStrike">
                          <a:effectLst/>
                          <a:latin typeface="Times New Roman" panose="02020603050405020304" pitchFamily="18" charset="0"/>
                          <a:cs typeface="Times New Roman" panose="02020603050405020304" pitchFamily="18" charset="0"/>
                        </a:rPr>
                        <a:t>quasi trascurabile</a:t>
                      </a:r>
                      <a:endParaRPr lang="it-IT" sz="16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62526166"/>
                  </a:ext>
                </a:extLst>
              </a:tr>
              <a:tr h="229487">
                <a:tc vMerge="1">
                  <a:txBody>
                    <a:bodyPr/>
                    <a:lstStyle/>
                    <a:p>
                      <a:endParaRPr lang="it-IT"/>
                    </a:p>
                  </a:txBody>
                  <a:tcPr/>
                </a:tc>
                <a:tc>
                  <a:txBody>
                    <a:bodyPr/>
                    <a:lstStyle/>
                    <a:p>
                      <a:pPr algn="ctr" fontAlgn="ctr"/>
                      <a:r>
                        <a:rPr lang="it-IT" sz="1600" u="none" strike="noStrike" dirty="0">
                          <a:effectLst/>
                          <a:latin typeface="Times New Roman" panose="02020603050405020304" pitchFamily="18" charset="0"/>
                          <a:cs typeface="Times New Roman" panose="02020603050405020304" pitchFamily="18" charset="0"/>
                        </a:rPr>
                        <a:t>altri locali</a:t>
                      </a:r>
                      <a:endParaRPr lang="it-IT" sz="16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vMerge="1">
                  <a:txBody>
                    <a:bodyPr/>
                    <a:lstStyle/>
                    <a:p>
                      <a:endParaRPr lang="it-IT"/>
                    </a:p>
                  </a:txBody>
                  <a:tcPr/>
                </a:tc>
                <a:tc vMerge="1">
                  <a:txBody>
                    <a:bodyPr/>
                    <a:lstStyle/>
                    <a:p>
                      <a:endParaRPr lang="it-IT"/>
                    </a:p>
                  </a:txBody>
                  <a:tcPr/>
                </a:tc>
                <a:extLst>
                  <a:ext uri="{0D108BD9-81ED-4DB2-BD59-A6C34878D82A}">
                    <a16:rowId xmlns:a16="http://schemas.microsoft.com/office/drawing/2014/main" val="914649728"/>
                  </a:ext>
                </a:extLst>
              </a:tr>
            </a:tbl>
          </a:graphicData>
        </a:graphic>
      </p:graphicFrame>
      <p:sp>
        <p:nvSpPr>
          <p:cNvPr id="24" name="Rettangolo 23">
            <a:extLst>
              <a:ext uri="{FF2B5EF4-FFF2-40B4-BE49-F238E27FC236}">
                <a16:creationId xmlns:a16="http://schemas.microsoft.com/office/drawing/2014/main" id="{D34D6CD3-B2AB-4C51-8742-C0F360C4B729}"/>
              </a:ext>
            </a:extLst>
          </p:cNvPr>
          <p:cNvSpPr/>
          <p:nvPr/>
        </p:nvSpPr>
        <p:spPr>
          <a:xfrm>
            <a:off x="2402171" y="1003136"/>
            <a:ext cx="4339650" cy="369332"/>
          </a:xfrm>
          <a:prstGeom prst="rect">
            <a:avLst/>
          </a:prstGeom>
        </p:spPr>
        <p:txBody>
          <a:bodyPr wrap="none">
            <a:spAutoFit/>
          </a:bodyPr>
          <a:lstStyle/>
          <a:p>
            <a:r>
              <a:rPr lang="it-IT" b="1" dirty="0">
                <a:solidFill>
                  <a:srgbClr val="C00000"/>
                </a:solidFill>
                <a:latin typeface="Times New Roman" panose="02020603050405020304" pitchFamily="18" charset="0"/>
                <a:cs typeface="Times New Roman" panose="02020603050405020304" pitchFamily="18" charset="0"/>
              </a:rPr>
              <a:t>Misura antincendio S.1: Reazione al fuoco</a:t>
            </a:r>
            <a:endParaRPr lang="it-IT" b="1" dirty="0">
              <a:solidFill>
                <a:srgbClr val="C00000"/>
              </a:solidFill>
            </a:endParaRPr>
          </a:p>
        </p:txBody>
      </p:sp>
      <p:sp>
        <p:nvSpPr>
          <p:cNvPr id="26" name="Rettangolo 25">
            <a:extLst>
              <a:ext uri="{FF2B5EF4-FFF2-40B4-BE49-F238E27FC236}">
                <a16:creationId xmlns:a16="http://schemas.microsoft.com/office/drawing/2014/main" id="{C3598B75-648B-4B9D-813B-9A3C9432CEBD}"/>
              </a:ext>
            </a:extLst>
          </p:cNvPr>
          <p:cNvSpPr/>
          <p:nvPr/>
        </p:nvSpPr>
        <p:spPr>
          <a:xfrm>
            <a:off x="628645" y="1552668"/>
            <a:ext cx="7886700" cy="646331"/>
          </a:xfrm>
          <a:prstGeom prst="rect">
            <a:avLst/>
          </a:prstGeom>
        </p:spPr>
        <p:txBody>
          <a:bodyPr wrap="square">
            <a:spAutoFit/>
          </a:bodyPr>
          <a:lstStyle/>
          <a:p>
            <a:pPr algn="just"/>
            <a:r>
              <a:rPr lang="it-IT" b="1" dirty="0">
                <a:latin typeface="Times New Roman" panose="02020603050405020304" pitchFamily="18" charset="0"/>
                <a:cs typeface="Times New Roman" panose="02020603050405020304" pitchFamily="18" charset="0"/>
              </a:rPr>
              <a:t>Obiettivo</a:t>
            </a:r>
            <a:r>
              <a:rPr lang="it-IT" dirty="0">
                <a:latin typeface="Times New Roman" panose="02020603050405020304" pitchFamily="18" charset="0"/>
                <a:cs typeface="Times New Roman" panose="02020603050405020304" pitchFamily="18" charset="0"/>
              </a:rPr>
              <a:t>: limitare l’innesco dei materiali e la propagazione dell’incendio al fine di permettere l’evacuazione in sicurezza degli occupanti</a:t>
            </a:r>
          </a:p>
        </p:txBody>
      </p:sp>
      <p:sp>
        <p:nvSpPr>
          <p:cNvPr id="2" name="Rettangolo 1">
            <a:extLst>
              <a:ext uri="{FF2B5EF4-FFF2-40B4-BE49-F238E27FC236}">
                <a16:creationId xmlns:a16="http://schemas.microsoft.com/office/drawing/2014/main" id="{5654A6DC-2450-45F5-8DE3-9B3F61722F56}"/>
              </a:ext>
            </a:extLst>
          </p:cNvPr>
          <p:cNvSpPr/>
          <p:nvPr/>
        </p:nvSpPr>
        <p:spPr>
          <a:xfrm>
            <a:off x="628645" y="2316377"/>
            <a:ext cx="7886700" cy="923330"/>
          </a:xfrm>
          <a:prstGeom prst="rect">
            <a:avLst/>
          </a:prstGeom>
        </p:spPr>
        <p:txBody>
          <a:bodyPr wrap="square">
            <a:spAutoFit/>
          </a:bodyPr>
          <a:lstStyle/>
          <a:p>
            <a:r>
              <a:rPr lang="it-IT" dirty="0">
                <a:latin typeface="Times New Roman" panose="02020603050405020304" pitchFamily="18" charset="0"/>
                <a:cs typeface="Times New Roman" panose="02020603050405020304" pitchFamily="18" charset="0"/>
              </a:rPr>
              <a:t>La misura riguarda le proprietà di infiammabilità, di produzione di fumi e di gocce ardenti dei materiali di rivestimento, degli arredi (compresi i materassi e la relativa biancheria), dell’isolamento e degli impianti sottoposti al fuoco. </a:t>
            </a:r>
          </a:p>
        </p:txBody>
      </p:sp>
      <p:sp>
        <p:nvSpPr>
          <p:cNvPr id="13" name="Stella a 10 punte 12">
            <a:extLst>
              <a:ext uri="{FF2B5EF4-FFF2-40B4-BE49-F238E27FC236}">
                <a16:creationId xmlns:a16="http://schemas.microsoft.com/office/drawing/2014/main" id="{8A062C7D-60D8-487A-AE6F-2D8FF96DB689}"/>
              </a:ext>
            </a:extLst>
          </p:cNvPr>
          <p:cNvSpPr>
            <a:spLocks noChangeAspect="1"/>
          </p:cNvSpPr>
          <p:nvPr/>
        </p:nvSpPr>
        <p:spPr>
          <a:xfrm rot="19124742">
            <a:off x="6632607" y="74813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7" name="PB">
            <a:extLst>
              <a:ext uri="{FF2B5EF4-FFF2-40B4-BE49-F238E27FC236}">
                <a16:creationId xmlns:a16="http://schemas.microsoft.com/office/drawing/2014/main" id="{6A332AC7-5CC1-946C-F1B2-4E6E8C58DEF3}"/>
              </a:ext>
            </a:extLst>
          </p:cNvPr>
          <p:cNvSpPr/>
          <p:nvPr/>
        </p:nvSpPr>
        <p:spPr>
          <a:xfrm>
            <a:off x="0" y="6705600"/>
            <a:ext cx="566338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27522734"/>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S.1 – Reazione al fuoco</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pic>
        <p:nvPicPr>
          <p:cNvPr id="12" name="Immagine 11">
            <a:extLst>
              <a:ext uri="{FF2B5EF4-FFF2-40B4-BE49-F238E27FC236}">
                <a16:creationId xmlns:a16="http://schemas.microsoft.com/office/drawing/2014/main" id="{DFB2F61F-8B7F-489C-9A32-CFE3D985052C}"/>
              </a:ext>
            </a:extLst>
          </p:cNvPr>
          <p:cNvPicPr>
            <a:picLocks noChangeAspect="1"/>
          </p:cNvPicPr>
          <p:nvPr/>
        </p:nvPicPr>
        <p:blipFill>
          <a:blip r:embed="rId4"/>
          <a:stretch>
            <a:fillRect/>
          </a:stretch>
        </p:blipFill>
        <p:spPr>
          <a:xfrm>
            <a:off x="551712" y="2279058"/>
            <a:ext cx="4371976" cy="3894923"/>
          </a:xfrm>
          <a:prstGeom prst="rect">
            <a:avLst/>
          </a:prstGeom>
        </p:spPr>
      </p:pic>
      <p:sp>
        <p:nvSpPr>
          <p:cNvPr id="14" name="CasellaDiTesto 13">
            <a:extLst>
              <a:ext uri="{FF2B5EF4-FFF2-40B4-BE49-F238E27FC236}">
                <a16:creationId xmlns:a16="http://schemas.microsoft.com/office/drawing/2014/main" id="{E99B1594-E78B-428D-A8C5-038F04232074}"/>
              </a:ext>
            </a:extLst>
          </p:cNvPr>
          <p:cNvSpPr txBox="1"/>
          <p:nvPr/>
        </p:nvSpPr>
        <p:spPr>
          <a:xfrm>
            <a:off x="551712" y="1720750"/>
            <a:ext cx="4854742" cy="400110"/>
          </a:xfrm>
          <a:prstGeom prst="rect">
            <a:avLst/>
          </a:prstGeom>
          <a:noFill/>
        </p:spPr>
        <p:txBody>
          <a:bodyPr wrap="square" rtlCol="0">
            <a:spAutoFit/>
          </a:bodyPr>
          <a:lstStyle/>
          <a:p>
            <a:r>
              <a:rPr lang="it-IT" sz="2000" dirty="0"/>
              <a:t>DM </a:t>
            </a:r>
            <a:r>
              <a:rPr lang="it-IT" sz="2000" dirty="0">
                <a:hlinkClick r:id="rId5" action="ppaction://hlinkfile"/>
              </a:rPr>
              <a:t>10/03/2005</a:t>
            </a:r>
            <a:r>
              <a:rPr lang="it-IT" sz="2000" dirty="0"/>
              <a:t> e al DM </a:t>
            </a:r>
            <a:r>
              <a:rPr lang="it-IT" sz="2000" dirty="0">
                <a:hlinkClick r:id="rId6" action="ppaction://hlinkfile"/>
              </a:rPr>
              <a:t>15/03/2005</a:t>
            </a:r>
            <a:endParaRPr lang="it-IT" sz="2000" dirty="0"/>
          </a:p>
        </p:txBody>
      </p:sp>
      <p:sp>
        <p:nvSpPr>
          <p:cNvPr id="15" name="CasellaDiTesto 14">
            <a:extLst>
              <a:ext uri="{FF2B5EF4-FFF2-40B4-BE49-F238E27FC236}">
                <a16:creationId xmlns:a16="http://schemas.microsoft.com/office/drawing/2014/main" id="{8D1BC2DE-ACBE-4CA7-9852-7DCBA5E98BF2}"/>
              </a:ext>
            </a:extLst>
          </p:cNvPr>
          <p:cNvSpPr txBox="1"/>
          <p:nvPr/>
        </p:nvSpPr>
        <p:spPr>
          <a:xfrm>
            <a:off x="5264135" y="1570366"/>
            <a:ext cx="3226879" cy="584775"/>
          </a:xfrm>
          <a:prstGeom prst="rect">
            <a:avLst/>
          </a:prstGeom>
          <a:noFill/>
        </p:spPr>
        <p:txBody>
          <a:bodyPr wrap="square" rtlCol="0">
            <a:spAutoFit/>
          </a:bodyPr>
          <a:lstStyle/>
          <a:p>
            <a:pPr marL="285750" indent="-285750" algn="just">
              <a:buFont typeface="Wingdings" panose="05000000000000000000" pitchFamily="2" charset="2"/>
              <a:buChar char="ü"/>
            </a:pPr>
            <a:r>
              <a:rPr lang="it-IT" sz="1600" b="1" dirty="0">
                <a:cs typeface="Times New Roman" panose="02020603050405020304" pitchFamily="18" charset="0"/>
              </a:rPr>
              <a:t>D.M. del 3/08/2015 (RTO)</a:t>
            </a:r>
          </a:p>
          <a:p>
            <a:pPr marL="285750" indent="-285750" algn="just">
              <a:buFont typeface="Wingdings" panose="05000000000000000000" pitchFamily="2" charset="2"/>
              <a:buChar char="ü"/>
            </a:pPr>
            <a:r>
              <a:rPr lang="it-IT" sz="1600" b="1" dirty="0">
                <a:cs typeface="Times New Roman" panose="02020603050405020304" pitchFamily="18" charset="0"/>
              </a:rPr>
              <a:t>D.M. 29/03/2021 (RTV V.11)</a:t>
            </a:r>
          </a:p>
        </p:txBody>
      </p:sp>
      <p:sp>
        <p:nvSpPr>
          <p:cNvPr id="16" name="CasellaDiTesto 15">
            <a:extLst>
              <a:ext uri="{FF2B5EF4-FFF2-40B4-BE49-F238E27FC236}">
                <a16:creationId xmlns:a16="http://schemas.microsoft.com/office/drawing/2014/main" id="{ADBE8343-DD58-445B-B691-19F1765BEBEA}"/>
              </a:ext>
            </a:extLst>
          </p:cNvPr>
          <p:cNvSpPr txBox="1"/>
          <p:nvPr/>
        </p:nvSpPr>
        <p:spPr>
          <a:xfrm>
            <a:off x="4998835" y="2340439"/>
            <a:ext cx="3516515" cy="338554"/>
          </a:xfrm>
          <a:prstGeom prst="rect">
            <a:avLst/>
          </a:prstGeom>
          <a:noFill/>
        </p:spPr>
        <p:txBody>
          <a:bodyPr wrap="square" rtlCol="0">
            <a:spAutoFit/>
          </a:bodyPr>
          <a:lstStyle/>
          <a:p>
            <a:pPr algn="ctr"/>
            <a:r>
              <a:rPr lang="it-IT" sz="1600" dirty="0">
                <a:latin typeface="Times New Roman" panose="02020603050405020304" pitchFamily="18" charset="0"/>
                <a:cs typeface="Times New Roman" panose="02020603050405020304" pitchFamily="18" charset="0"/>
              </a:rPr>
              <a:t>Classificazione secondo il codice di P.I.</a:t>
            </a:r>
          </a:p>
        </p:txBody>
      </p:sp>
      <p:sp>
        <p:nvSpPr>
          <p:cNvPr id="17" name="CasellaDiTesto 16">
            <a:extLst>
              <a:ext uri="{FF2B5EF4-FFF2-40B4-BE49-F238E27FC236}">
                <a16:creationId xmlns:a16="http://schemas.microsoft.com/office/drawing/2014/main" id="{A8A78001-9025-414F-8C03-EE5F5F8339D6}"/>
              </a:ext>
            </a:extLst>
          </p:cNvPr>
          <p:cNvSpPr txBox="1"/>
          <p:nvPr/>
        </p:nvSpPr>
        <p:spPr>
          <a:xfrm>
            <a:off x="4572000" y="3676445"/>
            <a:ext cx="4854429" cy="369332"/>
          </a:xfrm>
          <a:prstGeom prst="rect">
            <a:avLst/>
          </a:prstGeom>
          <a:noFill/>
        </p:spPr>
        <p:txBody>
          <a:bodyPr wrap="square" rtlCol="0">
            <a:spAutoFit/>
          </a:bodyPr>
          <a:lstStyle/>
          <a:p>
            <a:r>
              <a:rPr lang="it-IT" dirty="0"/>
              <a:t>                   GM0 GM1 GM2 GM3 GM4</a:t>
            </a:r>
          </a:p>
        </p:txBody>
      </p:sp>
      <p:sp>
        <p:nvSpPr>
          <p:cNvPr id="18" name="Freccia a destra 17">
            <a:extLst>
              <a:ext uri="{FF2B5EF4-FFF2-40B4-BE49-F238E27FC236}">
                <a16:creationId xmlns:a16="http://schemas.microsoft.com/office/drawing/2014/main" id="{6093D4AB-8871-4E6F-B2A4-C737B3F15160}"/>
              </a:ext>
            </a:extLst>
          </p:cNvPr>
          <p:cNvSpPr/>
          <p:nvPr/>
        </p:nvSpPr>
        <p:spPr>
          <a:xfrm>
            <a:off x="6060628" y="4219518"/>
            <a:ext cx="1795244" cy="268448"/>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sp>
        <p:nvSpPr>
          <p:cNvPr id="21" name="CasellaDiTesto 20">
            <a:extLst>
              <a:ext uri="{FF2B5EF4-FFF2-40B4-BE49-F238E27FC236}">
                <a16:creationId xmlns:a16="http://schemas.microsoft.com/office/drawing/2014/main" id="{7AD47360-CE61-47D5-B571-A944FF15E3B5}"/>
              </a:ext>
            </a:extLst>
          </p:cNvPr>
          <p:cNvSpPr txBox="1"/>
          <p:nvPr/>
        </p:nvSpPr>
        <p:spPr>
          <a:xfrm>
            <a:off x="5725068" y="4684437"/>
            <a:ext cx="2457974" cy="276999"/>
          </a:xfrm>
          <a:prstGeom prst="rect">
            <a:avLst/>
          </a:prstGeom>
          <a:noFill/>
        </p:spPr>
        <p:txBody>
          <a:bodyPr wrap="square" rtlCol="0">
            <a:spAutoFit/>
          </a:bodyPr>
          <a:lstStyle/>
          <a:p>
            <a:r>
              <a:rPr lang="it-IT" sz="1200" b="1" i="1" dirty="0"/>
              <a:t>         Incremento Combustibilità</a:t>
            </a:r>
          </a:p>
        </p:txBody>
      </p:sp>
      <p:sp>
        <p:nvSpPr>
          <p:cNvPr id="22" name="Freccia a destra 21">
            <a:extLst>
              <a:ext uri="{FF2B5EF4-FFF2-40B4-BE49-F238E27FC236}">
                <a16:creationId xmlns:a16="http://schemas.microsoft.com/office/drawing/2014/main" id="{59A780C7-478E-4C6B-9681-FEF113958DC6}"/>
              </a:ext>
            </a:extLst>
          </p:cNvPr>
          <p:cNvSpPr/>
          <p:nvPr/>
        </p:nvSpPr>
        <p:spPr>
          <a:xfrm rot="10800000">
            <a:off x="5979953" y="3192727"/>
            <a:ext cx="1795244" cy="268448"/>
          </a:xfrm>
          <a:prstGeom prst="rightArrow">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3" name="CasellaDiTesto 22">
            <a:extLst>
              <a:ext uri="{FF2B5EF4-FFF2-40B4-BE49-F238E27FC236}">
                <a16:creationId xmlns:a16="http://schemas.microsoft.com/office/drawing/2014/main" id="{2C34E47B-EC4D-4B23-980D-0B3263643385}"/>
              </a:ext>
            </a:extLst>
          </p:cNvPr>
          <p:cNvSpPr txBox="1"/>
          <p:nvPr/>
        </p:nvSpPr>
        <p:spPr>
          <a:xfrm>
            <a:off x="5561902" y="2777228"/>
            <a:ext cx="2676088" cy="276999"/>
          </a:xfrm>
          <a:prstGeom prst="rect">
            <a:avLst/>
          </a:prstGeom>
          <a:noFill/>
        </p:spPr>
        <p:txBody>
          <a:bodyPr wrap="square" rtlCol="0">
            <a:spAutoFit/>
          </a:bodyPr>
          <a:lstStyle/>
          <a:p>
            <a:r>
              <a:rPr lang="it-IT" sz="1200" b="1" i="1" dirty="0"/>
              <a:t>    Incremento Sicurezza antincendio</a:t>
            </a:r>
          </a:p>
        </p:txBody>
      </p:sp>
      <p:sp>
        <p:nvSpPr>
          <p:cNvPr id="25" name="Ovale 24">
            <a:extLst>
              <a:ext uri="{FF2B5EF4-FFF2-40B4-BE49-F238E27FC236}">
                <a16:creationId xmlns:a16="http://schemas.microsoft.com/office/drawing/2014/main" id="{8A487580-F7A7-4AD6-9BBA-7A07ED848B28}"/>
              </a:ext>
            </a:extLst>
          </p:cNvPr>
          <p:cNvSpPr/>
          <p:nvPr/>
        </p:nvSpPr>
        <p:spPr>
          <a:xfrm>
            <a:off x="5603370" y="3666244"/>
            <a:ext cx="530729" cy="369332"/>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7" name="Ovale 26">
            <a:extLst>
              <a:ext uri="{FF2B5EF4-FFF2-40B4-BE49-F238E27FC236}">
                <a16:creationId xmlns:a16="http://schemas.microsoft.com/office/drawing/2014/main" id="{FCE34ACA-A80F-4BCE-A0B6-1973E1A194CA}"/>
              </a:ext>
            </a:extLst>
          </p:cNvPr>
          <p:cNvSpPr/>
          <p:nvPr/>
        </p:nvSpPr>
        <p:spPr>
          <a:xfrm>
            <a:off x="4185472" y="2511378"/>
            <a:ext cx="540000" cy="16200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28" name="Ovale 27">
            <a:extLst>
              <a:ext uri="{FF2B5EF4-FFF2-40B4-BE49-F238E27FC236}">
                <a16:creationId xmlns:a16="http://schemas.microsoft.com/office/drawing/2014/main" id="{E6F49E16-5F25-4F5F-8EC3-5272E0424F2A}"/>
              </a:ext>
            </a:extLst>
          </p:cNvPr>
          <p:cNvSpPr/>
          <p:nvPr/>
        </p:nvSpPr>
        <p:spPr>
          <a:xfrm>
            <a:off x="1973348" y="2511378"/>
            <a:ext cx="540000" cy="162000"/>
          </a:xfrm>
          <a:prstGeom prst="ellipse">
            <a:avLst/>
          </a:prstGeom>
          <a:noFill/>
          <a:ln w="254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dirty="0"/>
          </a:p>
        </p:txBody>
      </p:sp>
      <p:cxnSp>
        <p:nvCxnSpPr>
          <p:cNvPr id="29" name="Connettore 2 28">
            <a:extLst>
              <a:ext uri="{FF2B5EF4-FFF2-40B4-BE49-F238E27FC236}">
                <a16:creationId xmlns:a16="http://schemas.microsoft.com/office/drawing/2014/main" id="{D1CD60C8-4890-4BEC-92DC-06397511707A}"/>
              </a:ext>
            </a:extLst>
          </p:cNvPr>
          <p:cNvCxnSpPr>
            <a:cxnSpLocks/>
            <a:stCxn id="25" idx="2"/>
            <a:endCxn id="28" idx="5"/>
          </p:cNvCxnSpPr>
          <p:nvPr/>
        </p:nvCxnSpPr>
        <p:spPr>
          <a:xfrm flipH="1" flipV="1">
            <a:off x="2434267" y="2649654"/>
            <a:ext cx="3169103" cy="1201256"/>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0" name="Connettore 2 29">
            <a:extLst>
              <a:ext uri="{FF2B5EF4-FFF2-40B4-BE49-F238E27FC236}">
                <a16:creationId xmlns:a16="http://schemas.microsoft.com/office/drawing/2014/main" id="{D7412738-337B-451A-8225-1308672F64CE}"/>
              </a:ext>
            </a:extLst>
          </p:cNvPr>
          <p:cNvCxnSpPr>
            <a:cxnSpLocks/>
            <a:stCxn id="25" idx="2"/>
            <a:endCxn id="27" idx="5"/>
          </p:cNvCxnSpPr>
          <p:nvPr/>
        </p:nvCxnSpPr>
        <p:spPr>
          <a:xfrm flipH="1" flipV="1">
            <a:off x="4646391" y="2649654"/>
            <a:ext cx="956979" cy="1201256"/>
          </a:xfrm>
          <a:prstGeom prst="straightConnector1">
            <a:avLst/>
          </a:prstGeom>
          <a:ln w="254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1" name="Connettore a gomito 30">
            <a:extLst>
              <a:ext uri="{FF2B5EF4-FFF2-40B4-BE49-F238E27FC236}">
                <a16:creationId xmlns:a16="http://schemas.microsoft.com/office/drawing/2014/main" id="{DB05F5C3-E1E3-4FC8-B586-D66B4FC9104F}"/>
              </a:ext>
            </a:extLst>
          </p:cNvPr>
          <p:cNvCxnSpPr>
            <a:stCxn id="28" idx="0"/>
            <a:endCxn id="28" idx="0"/>
          </p:cNvCxnSpPr>
          <p:nvPr/>
        </p:nvCxnSpPr>
        <p:spPr>
          <a:xfrm rot="5400000" flipH="1" flipV="1">
            <a:off x="2243348" y="2511378"/>
            <a:ext cx="12700" cy="12700"/>
          </a:xfrm>
          <a:prstGeom prst="bentConnector3">
            <a:avLst>
              <a:gd name="adj1" fmla="val 1800000"/>
            </a:avLst>
          </a:prstGeom>
          <a:ln w="12700">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2" name="Connettore diritto 31">
            <a:extLst>
              <a:ext uri="{FF2B5EF4-FFF2-40B4-BE49-F238E27FC236}">
                <a16:creationId xmlns:a16="http://schemas.microsoft.com/office/drawing/2014/main" id="{B6943FB4-C8D8-45CA-98A5-FC9FFCCDE5C9}"/>
              </a:ext>
            </a:extLst>
          </p:cNvPr>
          <p:cNvCxnSpPr>
            <a:cxnSpLocks/>
          </p:cNvCxnSpPr>
          <p:nvPr/>
        </p:nvCxnSpPr>
        <p:spPr>
          <a:xfrm>
            <a:off x="2228863" y="2275442"/>
            <a:ext cx="2250224" cy="0"/>
          </a:xfrm>
          <a:prstGeom prst="line">
            <a:avLst/>
          </a:prstGeom>
          <a:ln w="22225"/>
        </p:spPr>
        <p:style>
          <a:lnRef idx="1">
            <a:schemeClr val="accent1"/>
          </a:lnRef>
          <a:fillRef idx="0">
            <a:schemeClr val="accent1"/>
          </a:fillRef>
          <a:effectRef idx="0">
            <a:schemeClr val="accent1"/>
          </a:effectRef>
          <a:fontRef idx="minor">
            <a:schemeClr val="tx1"/>
          </a:fontRef>
        </p:style>
      </p:cxnSp>
      <p:cxnSp>
        <p:nvCxnSpPr>
          <p:cNvPr id="33" name="Connettore 2 32">
            <a:extLst>
              <a:ext uri="{FF2B5EF4-FFF2-40B4-BE49-F238E27FC236}">
                <a16:creationId xmlns:a16="http://schemas.microsoft.com/office/drawing/2014/main" id="{58EB55E2-B7FB-457C-98A5-E2B2A46ED25C}"/>
              </a:ext>
            </a:extLst>
          </p:cNvPr>
          <p:cNvCxnSpPr>
            <a:cxnSpLocks/>
            <a:endCxn id="27" idx="0"/>
          </p:cNvCxnSpPr>
          <p:nvPr/>
        </p:nvCxnSpPr>
        <p:spPr>
          <a:xfrm flipH="1">
            <a:off x="4455472" y="2275440"/>
            <a:ext cx="23615" cy="235938"/>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sp>
        <p:nvSpPr>
          <p:cNvPr id="34" name="Rettangolo 33">
            <a:extLst>
              <a:ext uri="{FF2B5EF4-FFF2-40B4-BE49-F238E27FC236}">
                <a16:creationId xmlns:a16="http://schemas.microsoft.com/office/drawing/2014/main" id="{B3AF0F15-D7F6-4C7B-A2AC-AD6E1A07538F}"/>
              </a:ext>
            </a:extLst>
          </p:cNvPr>
          <p:cNvSpPr/>
          <p:nvPr/>
        </p:nvSpPr>
        <p:spPr>
          <a:xfrm>
            <a:off x="2402171" y="1003136"/>
            <a:ext cx="4339650" cy="369332"/>
          </a:xfrm>
          <a:prstGeom prst="rect">
            <a:avLst/>
          </a:prstGeom>
        </p:spPr>
        <p:txBody>
          <a:bodyPr wrap="none">
            <a:spAutoFit/>
          </a:bodyPr>
          <a:lstStyle/>
          <a:p>
            <a:r>
              <a:rPr lang="it-IT" b="1" dirty="0">
                <a:solidFill>
                  <a:srgbClr val="C00000"/>
                </a:solidFill>
                <a:latin typeface="Times New Roman" panose="02020603050405020304" pitchFamily="18" charset="0"/>
                <a:cs typeface="Times New Roman" panose="02020603050405020304" pitchFamily="18" charset="0"/>
              </a:rPr>
              <a:t>Misura antincendio S.1: Reazione al fuoco</a:t>
            </a:r>
            <a:endParaRPr lang="it-IT" b="1" dirty="0">
              <a:solidFill>
                <a:srgbClr val="C00000"/>
              </a:solidFill>
            </a:endParaRPr>
          </a:p>
        </p:txBody>
      </p:sp>
      <p:sp>
        <p:nvSpPr>
          <p:cNvPr id="35" name="Stella a 10 punte 34">
            <a:extLst>
              <a:ext uri="{FF2B5EF4-FFF2-40B4-BE49-F238E27FC236}">
                <a16:creationId xmlns:a16="http://schemas.microsoft.com/office/drawing/2014/main" id="{B3C2A044-3F2D-4799-AF78-A0C655B581D9}"/>
              </a:ext>
            </a:extLst>
          </p:cNvPr>
          <p:cNvSpPr>
            <a:spLocks noChangeAspect="1"/>
          </p:cNvSpPr>
          <p:nvPr/>
        </p:nvSpPr>
        <p:spPr>
          <a:xfrm rot="19124742">
            <a:off x="6632607" y="74813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3" name="PB">
            <a:extLst>
              <a:ext uri="{FF2B5EF4-FFF2-40B4-BE49-F238E27FC236}">
                <a16:creationId xmlns:a16="http://schemas.microsoft.com/office/drawing/2014/main" id="{8BD7D6E0-DCFF-0E23-A32B-DD36A65312DE}"/>
              </a:ext>
            </a:extLst>
          </p:cNvPr>
          <p:cNvSpPr/>
          <p:nvPr/>
        </p:nvSpPr>
        <p:spPr>
          <a:xfrm>
            <a:off x="0" y="6705600"/>
            <a:ext cx="572237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398994973"/>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415498"/>
          </a:xfrm>
          <a:prstGeom prst="rect">
            <a:avLst/>
          </a:prstGeom>
          <a:noFill/>
          <a:effectLst/>
        </p:spPr>
        <p:txBody>
          <a:bodyPr wrap="square" rtlCol="0">
            <a:spAutoFit/>
          </a:bodyPr>
          <a:lstStyle/>
          <a:p>
            <a:pPr algn="ctr"/>
            <a:r>
              <a:rPr lang="it-IT" sz="2100" dirty="0">
                <a:solidFill>
                  <a:schemeClr val="bg1"/>
                </a:solidFill>
                <a:latin typeface="Times New Roman" panose="02020603050405020304" pitchFamily="18" charset="0"/>
                <a:cs typeface="Times New Roman" panose="02020603050405020304" pitchFamily="18" charset="0"/>
              </a:rPr>
              <a:t>S.1 – Reazione al fuoco</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0" name="Rettangolo 19">
            <a:extLst>
              <a:ext uri="{FF2B5EF4-FFF2-40B4-BE49-F238E27FC236}">
                <a16:creationId xmlns:a16="http://schemas.microsoft.com/office/drawing/2014/main" id="{A031DC4B-544D-4184-A0EB-DF3B4BA7B256}"/>
              </a:ext>
            </a:extLst>
          </p:cNvPr>
          <p:cNvSpPr/>
          <p:nvPr/>
        </p:nvSpPr>
        <p:spPr>
          <a:xfrm>
            <a:off x="628650" y="1387276"/>
            <a:ext cx="7886701" cy="923330"/>
          </a:xfrm>
          <a:prstGeom prst="rect">
            <a:avLst/>
          </a:prstGeom>
        </p:spPr>
        <p:txBody>
          <a:bodyPr wrap="square">
            <a:spAutoFit/>
          </a:bodyPr>
          <a:lstStyle/>
          <a:p>
            <a:pPr algn="just"/>
            <a:r>
              <a:rPr lang="it-IT" b="1" dirty="0">
                <a:latin typeface="Times New Roman" panose="02020603050405020304" pitchFamily="18" charset="0"/>
                <a:cs typeface="Times New Roman" panose="02020603050405020304" pitchFamily="18" charset="0"/>
              </a:rPr>
              <a:t>Obiettivo</a:t>
            </a:r>
            <a:r>
              <a:rPr lang="it-IT" dirty="0">
                <a:latin typeface="Times New Roman" panose="02020603050405020304" pitchFamily="18" charset="0"/>
                <a:cs typeface="Times New Roman" panose="02020603050405020304" pitchFamily="18" charset="0"/>
              </a:rPr>
              <a:t>: mantenimento della </a:t>
            </a:r>
            <a:r>
              <a:rPr lang="it-IT" i="1" u="sng" dirty="0">
                <a:latin typeface="Times New Roman" panose="02020603050405020304" pitchFamily="18" charset="0"/>
                <a:cs typeface="Times New Roman" panose="02020603050405020304" pitchFamily="18" charset="0"/>
              </a:rPr>
              <a:t>capacità portante degli elementi strutturali</a:t>
            </a:r>
            <a:r>
              <a:rPr lang="it-IT" dirty="0">
                <a:latin typeface="Times New Roman" panose="02020603050405020304" pitchFamily="18" charset="0"/>
                <a:cs typeface="Times New Roman" panose="02020603050405020304" pitchFamily="18" charset="0"/>
              </a:rPr>
              <a:t> e della </a:t>
            </a:r>
            <a:r>
              <a:rPr lang="it-IT" i="1" u="sng" dirty="0">
                <a:latin typeface="Times New Roman" panose="02020603050405020304" pitchFamily="18" charset="0"/>
                <a:cs typeface="Times New Roman" panose="02020603050405020304" pitchFamily="18" charset="0"/>
              </a:rPr>
              <a:t>capacità di compartimentazione</a:t>
            </a:r>
            <a:r>
              <a:rPr lang="it-IT" dirty="0">
                <a:latin typeface="Times New Roman" panose="02020603050405020304" pitchFamily="18" charset="0"/>
                <a:cs typeface="Times New Roman" panose="02020603050405020304" pitchFamily="18" charset="0"/>
              </a:rPr>
              <a:t> per un lasso temporale congruo al raggiungimento degli obiettivi di sicurezza antincendio che si vogliono raggiungere</a:t>
            </a:r>
          </a:p>
        </p:txBody>
      </p:sp>
      <p:sp>
        <p:nvSpPr>
          <p:cNvPr id="24" name="Rettangolo 23">
            <a:extLst>
              <a:ext uri="{FF2B5EF4-FFF2-40B4-BE49-F238E27FC236}">
                <a16:creationId xmlns:a16="http://schemas.microsoft.com/office/drawing/2014/main" id="{D34D6CD3-B2AB-4C51-8742-C0F360C4B729}"/>
              </a:ext>
            </a:extLst>
          </p:cNvPr>
          <p:cNvSpPr/>
          <p:nvPr/>
        </p:nvSpPr>
        <p:spPr>
          <a:xfrm>
            <a:off x="2402171" y="1003136"/>
            <a:ext cx="4480714" cy="369332"/>
          </a:xfrm>
          <a:prstGeom prst="rect">
            <a:avLst/>
          </a:prstGeom>
        </p:spPr>
        <p:txBody>
          <a:bodyPr wrap="none">
            <a:spAutoFit/>
          </a:bodyPr>
          <a:lstStyle/>
          <a:p>
            <a:r>
              <a:rPr lang="it-IT" b="1" dirty="0">
                <a:solidFill>
                  <a:srgbClr val="B41010"/>
                </a:solidFill>
                <a:latin typeface="Times New Roman" panose="02020603050405020304" pitchFamily="18" charset="0"/>
                <a:cs typeface="Times New Roman" panose="02020603050405020304" pitchFamily="18" charset="0"/>
              </a:rPr>
              <a:t>Misura antincendio S.2: Resistenza al fuoco</a:t>
            </a:r>
            <a:endParaRPr lang="it-IT" b="1" dirty="0">
              <a:solidFill>
                <a:srgbClr val="B41010"/>
              </a:solidFill>
            </a:endParaRPr>
          </a:p>
        </p:txBody>
      </p:sp>
      <p:graphicFrame>
        <p:nvGraphicFramePr>
          <p:cNvPr id="2" name="Tabella 1">
            <a:extLst>
              <a:ext uri="{FF2B5EF4-FFF2-40B4-BE49-F238E27FC236}">
                <a16:creationId xmlns:a16="http://schemas.microsoft.com/office/drawing/2014/main" id="{C04AB804-657E-4BC1-8DDB-E56CCB01370D}"/>
              </a:ext>
            </a:extLst>
          </p:cNvPr>
          <p:cNvGraphicFramePr>
            <a:graphicFrameLocks noGrp="1"/>
          </p:cNvGraphicFramePr>
          <p:nvPr>
            <p:extLst>
              <p:ext uri="{D42A27DB-BD31-4B8C-83A1-F6EECF244321}">
                <p14:modId xmlns:p14="http://schemas.microsoft.com/office/powerpoint/2010/main" val="1529789675"/>
              </p:ext>
            </p:extLst>
          </p:nvPr>
        </p:nvGraphicFramePr>
        <p:xfrm>
          <a:off x="790575" y="2449672"/>
          <a:ext cx="7334250" cy="4022777"/>
        </p:xfrm>
        <a:graphic>
          <a:graphicData uri="http://schemas.openxmlformats.org/drawingml/2006/table">
            <a:tbl>
              <a:tblPr>
                <a:tableStyleId>{5C22544A-7EE6-4342-B048-85BDC9FD1C3A}</a:tableStyleId>
              </a:tblPr>
              <a:tblGrid>
                <a:gridCol w="1571625">
                  <a:extLst>
                    <a:ext uri="{9D8B030D-6E8A-4147-A177-3AD203B41FA5}">
                      <a16:colId xmlns:a16="http://schemas.microsoft.com/office/drawing/2014/main" val="3067451636"/>
                    </a:ext>
                  </a:extLst>
                </a:gridCol>
                <a:gridCol w="1984376">
                  <a:extLst>
                    <a:ext uri="{9D8B030D-6E8A-4147-A177-3AD203B41FA5}">
                      <a16:colId xmlns:a16="http://schemas.microsoft.com/office/drawing/2014/main" val="2112289379"/>
                    </a:ext>
                  </a:extLst>
                </a:gridCol>
                <a:gridCol w="1642717">
                  <a:extLst>
                    <a:ext uri="{9D8B030D-6E8A-4147-A177-3AD203B41FA5}">
                      <a16:colId xmlns:a16="http://schemas.microsoft.com/office/drawing/2014/main" val="4227863219"/>
                    </a:ext>
                  </a:extLst>
                </a:gridCol>
                <a:gridCol w="2135532">
                  <a:extLst>
                    <a:ext uri="{9D8B030D-6E8A-4147-A177-3AD203B41FA5}">
                      <a16:colId xmlns:a16="http://schemas.microsoft.com/office/drawing/2014/main" val="4213657737"/>
                    </a:ext>
                  </a:extLst>
                </a:gridCol>
              </a:tblGrid>
              <a:tr h="245961">
                <a:tc>
                  <a:txBody>
                    <a:bodyPr/>
                    <a:lstStyle/>
                    <a:p>
                      <a:pPr algn="ctr" fontAlgn="ctr"/>
                      <a:r>
                        <a:rPr lang="it-IT" sz="1100" b="1" u="none" strike="noStrike" dirty="0">
                          <a:effectLst/>
                          <a:latin typeface="Times New Roman" panose="02020603050405020304" pitchFamily="18" charset="0"/>
                          <a:cs typeface="Times New Roman" panose="02020603050405020304" pitchFamily="18" charset="0"/>
                        </a:rPr>
                        <a:t>Livello di prestazione f(</a:t>
                      </a:r>
                      <a:r>
                        <a:rPr lang="it-IT" sz="1100" b="1" u="none" strike="noStrike" dirty="0" err="1">
                          <a:effectLst/>
                          <a:latin typeface="Times New Roman" panose="02020603050405020304" pitchFamily="18" charset="0"/>
                          <a:cs typeface="Times New Roman" panose="02020603050405020304" pitchFamily="18" charset="0"/>
                        </a:rPr>
                        <a:t>R</a:t>
                      </a:r>
                      <a:r>
                        <a:rPr lang="it-IT" sz="1100" b="1" u="none" strike="noStrike" baseline="-25000" dirty="0" err="1">
                          <a:effectLst/>
                          <a:latin typeface="Times New Roman" panose="02020603050405020304" pitchFamily="18" charset="0"/>
                          <a:cs typeface="Times New Roman" panose="02020603050405020304" pitchFamily="18" charset="0"/>
                        </a:rPr>
                        <a:t>vita</a:t>
                      </a:r>
                      <a:r>
                        <a:rPr lang="it-IT" sz="1100" b="1" u="none" strike="noStrike" dirty="0">
                          <a:effectLst/>
                          <a:latin typeface="Times New Roman" panose="02020603050405020304" pitchFamily="18" charset="0"/>
                          <a:cs typeface="Times New Roman" panose="02020603050405020304" pitchFamily="18" charset="0"/>
                        </a:rPr>
                        <a:t>)</a:t>
                      </a:r>
                      <a:endParaRPr lang="it-IT"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100" b="1" u="none" strike="noStrike" dirty="0">
                          <a:effectLst/>
                          <a:latin typeface="Times New Roman" panose="02020603050405020304" pitchFamily="18" charset="0"/>
                          <a:cs typeface="Times New Roman" panose="02020603050405020304" pitchFamily="18" charset="0"/>
                        </a:rPr>
                        <a:t>Criteri</a:t>
                      </a:r>
                      <a:endParaRPr lang="it-IT"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100" b="1" u="none" strike="noStrike" dirty="0">
                          <a:effectLst/>
                          <a:latin typeface="Times New Roman" panose="02020603050405020304" pitchFamily="18" charset="0"/>
                          <a:cs typeface="Times New Roman" panose="02020603050405020304" pitchFamily="18" charset="0"/>
                        </a:rPr>
                        <a:t>Descrizione</a:t>
                      </a:r>
                      <a:endParaRPr lang="it-IT"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100" b="1" u="none" strike="noStrike" dirty="0">
                          <a:effectLst/>
                          <a:latin typeface="Times New Roman" panose="02020603050405020304" pitchFamily="18" charset="0"/>
                          <a:cs typeface="Times New Roman" panose="02020603050405020304" pitchFamily="18" charset="0"/>
                        </a:rPr>
                        <a:t>Soluzioni conformi</a:t>
                      </a:r>
                      <a:endParaRPr lang="it-IT"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313659918"/>
                  </a:ext>
                </a:extLst>
              </a:tr>
              <a:tr h="387122">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I</a:t>
                      </a:r>
                      <a:endParaRPr lang="it-IT"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it-IT" sz="1100" u="none" strike="noStrike" dirty="0" err="1">
                          <a:effectLst/>
                          <a:latin typeface="Times New Roman" panose="02020603050405020304" pitchFamily="18" charset="0"/>
                          <a:cs typeface="Times New Roman" panose="02020603050405020304" pitchFamily="18" charset="0"/>
                        </a:rPr>
                        <a:t>R</a:t>
                      </a:r>
                      <a:r>
                        <a:rPr lang="it-IT" sz="1100" u="none" strike="noStrike" baseline="-25000" dirty="0" err="1">
                          <a:effectLst/>
                          <a:latin typeface="Times New Roman" panose="02020603050405020304" pitchFamily="18" charset="0"/>
                          <a:cs typeface="Times New Roman" panose="02020603050405020304" pitchFamily="18" charset="0"/>
                        </a:rPr>
                        <a:t>beni</a:t>
                      </a:r>
                      <a:r>
                        <a:rPr lang="it-IT" sz="1100" u="none" strike="noStrike" dirty="0">
                          <a:effectLst/>
                          <a:latin typeface="Times New Roman" panose="02020603050405020304" pitchFamily="18" charset="0"/>
                          <a:cs typeface="Times New Roman" panose="02020603050405020304" pitchFamily="18" charset="0"/>
                        </a:rPr>
                        <a:t>=1</a:t>
                      </a:r>
                    </a:p>
                    <a:p>
                      <a:pPr marL="171450" indent="-171450" algn="l" fontAlgn="ctr">
                        <a:buFont typeface="Arial" panose="020B0604020202020204" pitchFamily="34" charset="0"/>
                        <a:buChar char="•"/>
                      </a:pPr>
                      <a:r>
                        <a:rPr lang="it-IT" sz="1100" u="none" strike="noStrike" dirty="0">
                          <a:effectLst/>
                          <a:latin typeface="Times New Roman" panose="02020603050405020304" pitchFamily="18" charset="0"/>
                          <a:cs typeface="Times New Roman" panose="02020603050405020304" pitchFamily="18" charset="0"/>
                        </a:rPr>
                        <a:t>occupanti occasionali</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latin typeface="Times New Roman" panose="02020603050405020304" pitchFamily="18" charset="0"/>
                          <a:cs typeface="Times New Roman" panose="02020603050405020304" pitchFamily="18" charset="0"/>
                        </a:rPr>
                        <a:t>ammesso il collasso</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d</a:t>
                      </a:r>
                      <a:r>
                        <a:rPr lang="it-IT" sz="1100" u="none" strike="noStrike" baseline="-25000">
                          <a:effectLst/>
                          <a:latin typeface="Times New Roman" panose="02020603050405020304" pitchFamily="18" charset="0"/>
                          <a:cs typeface="Times New Roman" panose="02020603050405020304" pitchFamily="18" charset="0"/>
                        </a:rPr>
                        <a:t>separazione a cielo libero</a:t>
                      </a:r>
                      <a:r>
                        <a:rPr lang="it-IT" sz="1100" u="none" strike="noStrike">
                          <a:effectLst/>
                          <a:latin typeface="Times New Roman" panose="02020603050405020304" pitchFamily="18" charset="0"/>
                          <a:cs typeface="Times New Roman" panose="02020603050405020304" pitchFamily="18" charset="0"/>
                        </a:rPr>
                        <a:t> &gt; h</a:t>
                      </a:r>
                      <a:r>
                        <a:rPr lang="it-IT" sz="1100" u="none" strike="noStrike" baseline="-25000">
                          <a:effectLst/>
                          <a:latin typeface="Times New Roman" panose="02020603050405020304" pitchFamily="18" charset="0"/>
                          <a:cs typeface="Times New Roman" panose="02020603050405020304" pitchFamily="18" charset="0"/>
                        </a:rPr>
                        <a:t>costruzione</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1981075"/>
                  </a:ext>
                </a:extLst>
              </a:tr>
              <a:tr h="951763">
                <a:tc>
                  <a:txBody>
                    <a:bodyPr/>
                    <a:lstStyle/>
                    <a:p>
                      <a:pPr algn="ctr" fontAlgn="ctr"/>
                      <a:r>
                        <a:rPr lang="it-IT" sz="1100" u="none" strike="noStrike" dirty="0">
                          <a:effectLst/>
                          <a:latin typeface="Times New Roman" panose="02020603050405020304" pitchFamily="18" charset="0"/>
                          <a:cs typeface="Times New Roman" panose="02020603050405020304" pitchFamily="18" charset="0"/>
                        </a:rPr>
                        <a:t>II</a:t>
                      </a:r>
                      <a:endParaRPr lang="it-IT"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1450" indent="-171450" algn="l" fontAlgn="ctr">
                        <a:buFont typeface="Arial" panose="020B0604020202020204" pitchFamily="34" charset="0"/>
                        <a:buChar char="•"/>
                      </a:pPr>
                      <a:r>
                        <a:rPr lang="it-IT" sz="1100" u="none" strike="noStrike" dirty="0" err="1">
                          <a:effectLst/>
                          <a:latin typeface="Times New Roman" panose="02020603050405020304" pitchFamily="18" charset="0"/>
                          <a:cs typeface="Times New Roman" panose="02020603050405020304" pitchFamily="18" charset="0"/>
                        </a:rPr>
                        <a:t>R</a:t>
                      </a:r>
                      <a:r>
                        <a:rPr lang="it-IT" sz="1100" u="none" strike="noStrike" baseline="-25000" dirty="0" err="1">
                          <a:effectLst/>
                          <a:latin typeface="Times New Roman" panose="02020603050405020304" pitchFamily="18" charset="0"/>
                          <a:cs typeface="Times New Roman" panose="02020603050405020304" pitchFamily="18" charset="0"/>
                        </a:rPr>
                        <a:t>beni</a:t>
                      </a:r>
                      <a:r>
                        <a:rPr lang="it-IT" sz="1100" u="none" strike="noStrike" dirty="0">
                          <a:effectLst/>
                          <a:latin typeface="Times New Roman" panose="02020603050405020304" pitchFamily="18" charset="0"/>
                          <a:cs typeface="Times New Roman" panose="02020603050405020304" pitchFamily="18" charset="0"/>
                        </a:rPr>
                        <a:t>=1</a:t>
                      </a:r>
                    </a:p>
                    <a:p>
                      <a:pPr marL="171450" indent="-171450" algn="l" fontAlgn="ctr">
                        <a:buFont typeface="Arial" panose="020B0604020202020204" pitchFamily="34" charset="0"/>
                        <a:buChar char="•"/>
                      </a:pPr>
                      <a:r>
                        <a:rPr lang="it-IT" sz="1100" u="none" strike="noStrike" dirty="0" err="1">
                          <a:effectLst/>
                          <a:latin typeface="Times New Roman" panose="02020603050405020304" pitchFamily="18" charset="0"/>
                          <a:cs typeface="Times New Roman" panose="02020603050405020304" pitchFamily="18" charset="0"/>
                        </a:rPr>
                        <a:t>R</a:t>
                      </a:r>
                      <a:r>
                        <a:rPr lang="it-IT" sz="1100" u="none" strike="noStrike" baseline="-25000" dirty="0" err="1">
                          <a:effectLst/>
                          <a:latin typeface="Times New Roman" panose="02020603050405020304" pitchFamily="18" charset="0"/>
                          <a:cs typeface="Times New Roman" panose="02020603050405020304" pitchFamily="18" charset="0"/>
                        </a:rPr>
                        <a:t>vita</a:t>
                      </a:r>
                      <a:r>
                        <a:rPr lang="it-IT" sz="1100" u="none" strike="noStrike" dirty="0">
                          <a:effectLst/>
                          <a:latin typeface="Times New Roman" panose="02020603050405020304" pitchFamily="18" charset="0"/>
                          <a:cs typeface="Times New Roman" panose="02020603050405020304" pitchFamily="18" charset="0"/>
                        </a:rPr>
                        <a:t>=A1, A2, A3, A4</a:t>
                      </a:r>
                    </a:p>
                    <a:p>
                      <a:pPr marL="171450" indent="-171450" algn="l" fontAlgn="ctr">
                        <a:buFont typeface="Arial" panose="020B0604020202020204" pitchFamily="34" charset="0"/>
                        <a:buChar char="•"/>
                      </a:pPr>
                      <a:r>
                        <a:rPr lang="it-IT" sz="1100" u="none" strike="noStrike" dirty="0">
                          <a:effectLst/>
                          <a:latin typeface="Times New Roman" panose="02020603050405020304" pitchFamily="18" charset="0"/>
                          <a:cs typeface="Times New Roman" panose="02020603050405020304" pitchFamily="18" charset="0"/>
                        </a:rPr>
                        <a:t>occupanti occasionali</a:t>
                      </a:r>
                    </a:p>
                    <a:p>
                      <a:pPr marL="171450" indent="-171450" algn="l" fontAlgn="ctr">
                        <a:buFont typeface="Arial" panose="020B0604020202020204" pitchFamily="34" charset="0"/>
                        <a:buChar char="•"/>
                      </a:pPr>
                      <a:r>
                        <a:rPr lang="it-IT" sz="1100" u="none" strike="noStrike" dirty="0">
                          <a:effectLst/>
                          <a:latin typeface="Times New Roman" panose="02020603050405020304" pitchFamily="18" charset="0"/>
                          <a:cs typeface="Times New Roman" panose="02020603050405020304" pitchFamily="18" charset="0"/>
                        </a:rPr>
                        <a:t>affollamento ≤ 0,2 </a:t>
                      </a:r>
                      <a:r>
                        <a:rPr lang="it-IT" sz="1100" u="none" strike="noStrike" dirty="0" err="1">
                          <a:effectLst/>
                          <a:latin typeface="Times New Roman" panose="02020603050405020304" pitchFamily="18" charset="0"/>
                          <a:cs typeface="Times New Roman" panose="02020603050405020304" pitchFamily="18" charset="0"/>
                        </a:rPr>
                        <a:t>pers</a:t>
                      </a:r>
                      <a:r>
                        <a:rPr lang="it-IT" sz="1100" u="none" strike="noStrike" dirty="0">
                          <a:effectLst/>
                          <a:latin typeface="Times New Roman" panose="02020603050405020304" pitchFamily="18" charset="0"/>
                          <a:cs typeface="Times New Roman" panose="02020603050405020304" pitchFamily="18" charset="0"/>
                        </a:rPr>
                        <a:t>/m</a:t>
                      </a:r>
                      <a:r>
                        <a:rPr lang="it-IT" sz="1100" u="none" strike="noStrike" baseline="30000" dirty="0">
                          <a:effectLst/>
                          <a:latin typeface="Times New Roman" panose="02020603050405020304" pitchFamily="18" charset="0"/>
                          <a:cs typeface="Times New Roman" panose="02020603050405020304" pitchFamily="18" charset="0"/>
                        </a:rPr>
                        <a:t>2</a:t>
                      </a:r>
                      <a:r>
                        <a:rPr lang="it-IT" sz="1100" u="none" strike="noStrike" dirty="0">
                          <a:effectLst/>
                          <a:latin typeface="Times New Roman" panose="02020603050405020304" pitchFamily="18" charset="0"/>
                          <a:cs typeface="Times New Roman" panose="02020603050405020304" pitchFamily="18" charset="0"/>
                        </a:rPr>
                        <a:t> </a:t>
                      </a:r>
                    </a:p>
                    <a:p>
                      <a:pPr marL="171450" indent="-171450" algn="l" fontAlgn="ctr">
                        <a:buFont typeface="Arial" panose="020B0604020202020204" pitchFamily="34" charset="0"/>
                        <a:buChar char="•"/>
                      </a:pPr>
                      <a:r>
                        <a:rPr lang="it-IT" sz="1100" u="none" strike="noStrike" dirty="0">
                          <a:effectLst/>
                          <a:latin typeface="Times New Roman" panose="02020603050405020304" pitchFamily="18" charset="0"/>
                          <a:cs typeface="Times New Roman" panose="02020603050405020304" pitchFamily="18" charset="0"/>
                        </a:rPr>
                        <a:t>-5m &lt; H &lt; 12m</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latin typeface="Times New Roman" panose="02020603050405020304" pitchFamily="18" charset="0"/>
                          <a:cs typeface="Times New Roman" panose="02020603050405020304" pitchFamily="18" charset="0"/>
                        </a:rPr>
                        <a:t>ammessi i cedimenti</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d</a:t>
                      </a:r>
                      <a:r>
                        <a:rPr lang="it-IT" sz="1100" u="none" strike="noStrike" baseline="-25000">
                          <a:effectLst/>
                          <a:latin typeface="Times New Roman" panose="02020603050405020304" pitchFamily="18" charset="0"/>
                          <a:cs typeface="Times New Roman" panose="02020603050405020304" pitchFamily="18" charset="0"/>
                        </a:rPr>
                        <a:t>separazione a cielo libero</a:t>
                      </a:r>
                      <a:r>
                        <a:rPr lang="it-IT" sz="1100" u="none" strike="noStrike">
                          <a:effectLst/>
                          <a:latin typeface="Times New Roman" panose="02020603050405020304" pitchFamily="18" charset="0"/>
                          <a:cs typeface="Times New Roman" panose="02020603050405020304" pitchFamily="18" charset="0"/>
                        </a:rPr>
                        <a:t> &gt; h</a:t>
                      </a:r>
                      <a:r>
                        <a:rPr lang="it-IT" sz="1100" u="none" strike="noStrike" baseline="-25000">
                          <a:effectLst/>
                          <a:latin typeface="Times New Roman" panose="02020603050405020304" pitchFamily="18" charset="0"/>
                          <a:cs typeface="Times New Roman" panose="02020603050405020304" pitchFamily="18" charset="0"/>
                        </a:rPr>
                        <a:t>costruzione</a:t>
                      </a:r>
                      <a:r>
                        <a:rPr lang="it-IT" sz="1100" u="none" strike="noStrike">
                          <a:effectLst/>
                          <a:latin typeface="Times New Roman" panose="02020603050405020304" pitchFamily="18" charset="0"/>
                          <a:cs typeface="Times New Roman" panose="02020603050405020304" pitchFamily="18" charset="0"/>
                        </a:rPr>
                        <a:t> R&gt;30 curve nominali</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5309221"/>
                  </a:ext>
                </a:extLst>
              </a:tr>
              <a:tr h="435561">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III</a:t>
                      </a:r>
                      <a:endParaRPr lang="it-IT"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it-IT" sz="1100" u="none" strike="noStrike" dirty="0">
                          <a:effectLst/>
                          <a:latin typeface="Times New Roman" panose="02020603050405020304" pitchFamily="18" charset="0"/>
                          <a:cs typeface="Times New Roman" panose="02020603050405020304" pitchFamily="18" charset="0"/>
                        </a:rPr>
                        <a:t>tutte le altre</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R ≃ R=f(t</a:t>
                      </a:r>
                      <a:r>
                        <a:rPr lang="it-IT" sz="1100" u="none" strike="noStrike" baseline="-25000">
                          <a:effectLst/>
                          <a:latin typeface="Times New Roman" panose="02020603050405020304" pitchFamily="18" charset="0"/>
                          <a:cs typeface="Times New Roman" panose="02020603050405020304" pitchFamily="18" charset="0"/>
                        </a:rPr>
                        <a:t>incendio</a:t>
                      </a:r>
                      <a:r>
                        <a:rPr lang="it-IT" sz="1100" u="none" strike="noStrike">
                          <a:effectLst/>
                          <a:latin typeface="Times New Roman" panose="02020603050405020304" pitchFamily="18" charset="0"/>
                          <a:cs typeface="Times New Roman" panose="02020603050405020304" pitchFamily="18" charset="0"/>
                        </a:rPr>
                        <a:t>)</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R=f(q</a:t>
                      </a:r>
                      <a:r>
                        <a:rPr lang="it-IT" sz="1100" u="none" strike="noStrike" baseline="-25000">
                          <a:effectLst/>
                          <a:latin typeface="Times New Roman" panose="02020603050405020304" pitchFamily="18" charset="0"/>
                          <a:cs typeface="Times New Roman" panose="02020603050405020304" pitchFamily="18" charset="0"/>
                        </a:rPr>
                        <a:t>f</a:t>
                      </a:r>
                      <a:r>
                        <a:rPr lang="it-IT" sz="1100" u="none" strike="noStrike">
                          <a:effectLst/>
                          <a:latin typeface="Times New Roman" panose="02020603050405020304" pitchFamily="18" charset="0"/>
                          <a:cs typeface="Times New Roman" panose="02020603050405020304" pitchFamily="18" charset="0"/>
                        </a:rPr>
                        <a:t>) con curve nominali</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804315192"/>
                  </a:ext>
                </a:extLst>
              </a:tr>
              <a:tr h="951763">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IV</a:t>
                      </a:r>
                      <a:endParaRPr lang="it-IT"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latin typeface="Times New Roman" panose="02020603050405020304" pitchFamily="18" charset="0"/>
                          <a:cs typeface="Times New Roman" panose="02020603050405020304" pitchFamily="18" charset="0"/>
                        </a:rPr>
                        <a:t>Su richiesta del committente, richiesti dalla</a:t>
                      </a:r>
                      <a:br>
                        <a:rPr lang="it-IT" sz="1100" u="none" strike="noStrike" dirty="0">
                          <a:effectLst/>
                          <a:latin typeface="Times New Roman" panose="02020603050405020304" pitchFamily="18" charset="0"/>
                          <a:cs typeface="Times New Roman" panose="02020603050405020304" pitchFamily="18" charset="0"/>
                        </a:rPr>
                      </a:br>
                      <a:r>
                        <a:rPr lang="it-IT" sz="1100" u="none" strike="noStrike" dirty="0">
                          <a:effectLst/>
                          <a:latin typeface="Times New Roman" panose="02020603050405020304" pitchFamily="18" charset="0"/>
                          <a:cs typeface="Times New Roman" panose="02020603050405020304" pitchFamily="18" charset="0"/>
                        </a:rPr>
                        <a:t>autorità competente per opere di particolare importanza.</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R &gt; R=f(t</a:t>
                      </a:r>
                      <a:r>
                        <a:rPr lang="it-IT" sz="1100" u="none" strike="noStrike" baseline="-25000">
                          <a:effectLst/>
                          <a:latin typeface="Times New Roman" panose="02020603050405020304" pitchFamily="18" charset="0"/>
                          <a:cs typeface="Times New Roman" panose="02020603050405020304" pitchFamily="18" charset="0"/>
                        </a:rPr>
                        <a:t>incendio</a:t>
                      </a:r>
                      <a:r>
                        <a:rPr lang="it-IT" sz="1100" u="none" strike="noStrike">
                          <a:effectLst/>
                          <a:latin typeface="Times New Roman" panose="02020603050405020304" pitchFamily="18" charset="0"/>
                          <a:cs typeface="Times New Roman" panose="02020603050405020304" pitchFamily="18" charset="0"/>
                        </a:rPr>
                        <a:t>)</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verifica deformabilità e compartimentazione</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20001875"/>
                  </a:ext>
                </a:extLst>
              </a:tr>
              <a:tr h="951763">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V</a:t>
                      </a:r>
                      <a:endParaRPr lang="it-IT" sz="1100" b="1"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latin typeface="Times New Roman" panose="02020603050405020304" pitchFamily="18" charset="0"/>
                          <a:cs typeface="Times New Roman" panose="02020603050405020304" pitchFamily="18" charset="0"/>
                        </a:rPr>
                        <a:t>Su richiesta del committente, richiesti dalla</a:t>
                      </a:r>
                      <a:br>
                        <a:rPr lang="it-IT" sz="1100" u="none" strike="noStrike" dirty="0">
                          <a:effectLst/>
                          <a:latin typeface="Times New Roman" panose="02020603050405020304" pitchFamily="18" charset="0"/>
                          <a:cs typeface="Times New Roman" panose="02020603050405020304" pitchFamily="18" charset="0"/>
                        </a:rPr>
                      </a:br>
                      <a:r>
                        <a:rPr lang="it-IT" sz="1100" u="none" strike="noStrike" dirty="0">
                          <a:effectLst/>
                          <a:latin typeface="Times New Roman" panose="02020603050405020304" pitchFamily="18" charset="0"/>
                          <a:cs typeface="Times New Roman" panose="02020603050405020304" pitchFamily="18" charset="0"/>
                        </a:rPr>
                        <a:t>autorità competente per opere di particolare importanza.</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a:effectLst/>
                          <a:latin typeface="Times New Roman" panose="02020603050405020304" pitchFamily="18" charset="0"/>
                          <a:cs typeface="Times New Roman" panose="02020603050405020304" pitchFamily="18" charset="0"/>
                        </a:rPr>
                        <a:t>totale mantenimento della funzionalità della costruzione</a:t>
                      </a:r>
                      <a:endParaRPr lang="it-IT" sz="1100" b="0" i="0" u="none" strike="noStrike">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100" u="none" strike="noStrike" dirty="0">
                          <a:effectLst/>
                          <a:latin typeface="Times New Roman" panose="02020603050405020304" pitchFamily="18" charset="0"/>
                          <a:cs typeface="Times New Roman" panose="02020603050405020304" pitchFamily="18" charset="0"/>
                        </a:rPr>
                        <a:t>per tutti gli elementi strutturali verifica deformazione allo SLE</a:t>
                      </a:r>
                      <a:endParaRPr lang="it-IT" sz="11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75182064"/>
                  </a:ext>
                </a:extLst>
              </a:tr>
            </a:tbl>
          </a:graphicData>
        </a:graphic>
      </p:graphicFrame>
      <p:sp>
        <p:nvSpPr>
          <p:cNvPr id="11" name="Stella a 10 punte 10">
            <a:extLst>
              <a:ext uri="{FF2B5EF4-FFF2-40B4-BE49-F238E27FC236}">
                <a16:creationId xmlns:a16="http://schemas.microsoft.com/office/drawing/2014/main" id="{0FF637A6-3C42-4E71-A49B-B326F61BC17F}"/>
              </a:ext>
            </a:extLst>
          </p:cNvPr>
          <p:cNvSpPr>
            <a:spLocks noChangeAspect="1"/>
          </p:cNvSpPr>
          <p:nvPr/>
        </p:nvSpPr>
        <p:spPr>
          <a:xfrm rot="19124742">
            <a:off x="6863926" y="738199"/>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7" name="PB">
            <a:extLst>
              <a:ext uri="{FF2B5EF4-FFF2-40B4-BE49-F238E27FC236}">
                <a16:creationId xmlns:a16="http://schemas.microsoft.com/office/drawing/2014/main" id="{47A75ACB-535B-41CA-2A40-98C4B65ADB99}"/>
              </a:ext>
            </a:extLst>
          </p:cNvPr>
          <p:cNvSpPr/>
          <p:nvPr/>
        </p:nvSpPr>
        <p:spPr>
          <a:xfrm>
            <a:off x="0" y="6705600"/>
            <a:ext cx="578136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03005166"/>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A41B3262-9AEF-4F80-8B9B-21441F24FDAE}"/>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pic>
        <p:nvPicPr>
          <p:cNvPr id="26" name="Immagine 25">
            <a:extLst>
              <a:ext uri="{FF2B5EF4-FFF2-40B4-BE49-F238E27FC236}">
                <a16:creationId xmlns:a16="http://schemas.microsoft.com/office/drawing/2014/main" id="{E86D43BC-BBD0-4424-80FC-F6EE5F2D0779}"/>
              </a:ext>
            </a:extLst>
          </p:cNvPr>
          <p:cNvPicPr>
            <a:picLocks noChangeAspect="1"/>
          </p:cNvPicPr>
          <p:nvPr/>
        </p:nvPicPr>
        <p:blipFill>
          <a:blip r:embed="rId4"/>
          <a:srcRect t="2213" b="1717"/>
          <a:stretch/>
        </p:blipFill>
        <p:spPr>
          <a:xfrm>
            <a:off x="1201125" y="2972972"/>
            <a:ext cx="6741748" cy="1525167"/>
          </a:xfrm>
          <a:prstGeom prst="rect">
            <a:avLst/>
          </a:prstGeom>
        </p:spPr>
      </p:pic>
      <p:sp>
        <p:nvSpPr>
          <p:cNvPr id="27" name="CasellaDiTesto 26">
            <a:extLst>
              <a:ext uri="{FF2B5EF4-FFF2-40B4-BE49-F238E27FC236}">
                <a16:creationId xmlns:a16="http://schemas.microsoft.com/office/drawing/2014/main" id="{77BFC881-A73C-41F0-A664-32163CFA070A}"/>
              </a:ext>
            </a:extLst>
          </p:cNvPr>
          <p:cNvSpPr txBox="1"/>
          <p:nvPr/>
        </p:nvSpPr>
        <p:spPr>
          <a:xfrm>
            <a:off x="1419705" y="5072203"/>
            <a:ext cx="6304588" cy="461665"/>
          </a:xfrm>
          <a:prstGeom prst="rect">
            <a:avLst/>
          </a:prstGeom>
          <a:noFill/>
        </p:spPr>
        <p:txBody>
          <a:bodyPr wrap="square" rtlCol="0">
            <a:spAutoFit/>
          </a:bodyPr>
          <a:lstStyle/>
          <a:p>
            <a:pPr algn="just"/>
            <a:r>
              <a:rPr lang="it-IT" sz="1200" dirty="0"/>
              <a:t>SA: attività che erogano prestazioni in regime di ricovero ospedaliero a ciclo continuativo o diurno; </a:t>
            </a:r>
          </a:p>
          <a:p>
            <a:pPr algn="just"/>
            <a:r>
              <a:rPr lang="it-IT" sz="1200" dirty="0"/>
              <a:t>SB: attività che erogano prestazioni in regime residenziale a ciclo continuativo o diurno; </a:t>
            </a:r>
          </a:p>
        </p:txBody>
      </p:sp>
      <p:sp>
        <p:nvSpPr>
          <p:cNvPr id="14" name="Rettangolo 13">
            <a:extLst>
              <a:ext uri="{FF2B5EF4-FFF2-40B4-BE49-F238E27FC236}">
                <a16:creationId xmlns:a16="http://schemas.microsoft.com/office/drawing/2014/main" id="{699B190A-FA95-435E-BAD7-FCD637B26110}"/>
              </a:ext>
            </a:extLst>
          </p:cNvPr>
          <p:cNvSpPr/>
          <p:nvPr/>
        </p:nvSpPr>
        <p:spPr>
          <a:xfrm>
            <a:off x="628650" y="1003136"/>
            <a:ext cx="7886699"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V.11.5.1: Resistenza al fuoco</a:t>
            </a:r>
            <a:endParaRPr lang="it-IT" b="1" dirty="0">
              <a:solidFill>
                <a:srgbClr val="B41010"/>
              </a:solidFill>
            </a:endParaRPr>
          </a:p>
        </p:txBody>
      </p:sp>
      <p:sp>
        <p:nvSpPr>
          <p:cNvPr id="15" name="Stella a 10 punte 14">
            <a:extLst>
              <a:ext uri="{FF2B5EF4-FFF2-40B4-BE49-F238E27FC236}">
                <a16:creationId xmlns:a16="http://schemas.microsoft.com/office/drawing/2014/main" id="{43250BB6-C48E-4544-A528-76C6EDB41606}"/>
              </a:ext>
            </a:extLst>
          </p:cNvPr>
          <p:cNvSpPr>
            <a:spLocks noChangeAspect="1"/>
          </p:cNvSpPr>
          <p:nvPr/>
        </p:nvSpPr>
        <p:spPr>
          <a:xfrm rot="19124742">
            <a:off x="6036873" y="793226"/>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7" name="CasellaDiTesto 6">
            <a:extLst>
              <a:ext uri="{FF2B5EF4-FFF2-40B4-BE49-F238E27FC236}">
                <a16:creationId xmlns:a16="http://schemas.microsoft.com/office/drawing/2014/main" id="{18D7A605-F08A-F2D8-8D29-3F9D14F05AE9}"/>
              </a:ext>
            </a:extLst>
          </p:cNvPr>
          <p:cNvSpPr txBox="1"/>
          <p:nvPr/>
        </p:nvSpPr>
        <p:spPr>
          <a:xfrm>
            <a:off x="924869" y="1840793"/>
            <a:ext cx="7590479" cy="646331"/>
          </a:xfrm>
          <a:prstGeom prst="rect">
            <a:avLst/>
          </a:prstGeom>
          <a:noFill/>
        </p:spPr>
        <p:txBody>
          <a:bodyPr wrap="square">
            <a:spAutoFit/>
          </a:bodyPr>
          <a:lstStyle/>
          <a:p>
            <a:r>
              <a:rPr lang="it-IT" dirty="0">
                <a:latin typeface="Times New Roman" panose="02020603050405020304" pitchFamily="18" charset="0"/>
                <a:cs typeface="Times New Roman" panose="02020603050405020304" pitchFamily="18" charset="0"/>
              </a:rPr>
              <a:t>La classe di resistenza al fuoco dei compartimenti (capitolo S.2) non può essere</a:t>
            </a:r>
          </a:p>
          <a:p>
            <a:r>
              <a:rPr lang="it-IT" dirty="0">
                <a:latin typeface="Times New Roman" panose="02020603050405020304" pitchFamily="18" charset="0"/>
                <a:cs typeface="Times New Roman" panose="02020603050405020304" pitchFamily="18" charset="0"/>
              </a:rPr>
              <a:t>inferiore a quanto previsto in tabella V.11-2</a:t>
            </a:r>
          </a:p>
        </p:txBody>
      </p:sp>
      <p:sp>
        <p:nvSpPr>
          <p:cNvPr id="8" name="PB">
            <a:extLst>
              <a:ext uri="{FF2B5EF4-FFF2-40B4-BE49-F238E27FC236}">
                <a16:creationId xmlns:a16="http://schemas.microsoft.com/office/drawing/2014/main" id="{25228DED-5367-F801-F5BC-929BEF3C201A}"/>
              </a:ext>
            </a:extLst>
          </p:cNvPr>
          <p:cNvSpPr/>
          <p:nvPr/>
        </p:nvSpPr>
        <p:spPr>
          <a:xfrm>
            <a:off x="0" y="6705600"/>
            <a:ext cx="584036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7613323"/>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pic>
        <p:nvPicPr>
          <p:cNvPr id="12" name="Immagine 11">
            <a:extLst>
              <a:ext uri="{FF2B5EF4-FFF2-40B4-BE49-F238E27FC236}">
                <a16:creationId xmlns:a16="http://schemas.microsoft.com/office/drawing/2014/main" id="{C309A841-0B7C-47DF-8B19-EE633ACAAED3}"/>
              </a:ext>
            </a:extLst>
          </p:cNvPr>
          <p:cNvPicPr>
            <a:picLocks noChangeAspect="1"/>
          </p:cNvPicPr>
          <p:nvPr/>
        </p:nvPicPr>
        <p:blipFill>
          <a:blip r:embed="rId4"/>
          <a:stretch>
            <a:fillRect/>
          </a:stretch>
        </p:blipFill>
        <p:spPr>
          <a:xfrm>
            <a:off x="1633537" y="2302493"/>
            <a:ext cx="5876925" cy="1790700"/>
          </a:xfrm>
          <a:prstGeom prst="rect">
            <a:avLst/>
          </a:prstGeom>
        </p:spPr>
      </p:pic>
      <p:pic>
        <p:nvPicPr>
          <p:cNvPr id="13" name="Immagine 12">
            <a:extLst>
              <a:ext uri="{FF2B5EF4-FFF2-40B4-BE49-F238E27FC236}">
                <a16:creationId xmlns:a16="http://schemas.microsoft.com/office/drawing/2014/main" id="{D94B90DA-7F19-48AE-8C0E-3592BA3F1654}"/>
              </a:ext>
            </a:extLst>
          </p:cNvPr>
          <p:cNvPicPr>
            <a:picLocks noChangeAspect="1"/>
          </p:cNvPicPr>
          <p:nvPr/>
        </p:nvPicPr>
        <p:blipFill>
          <a:blip r:embed="rId5"/>
          <a:stretch>
            <a:fillRect/>
          </a:stretch>
        </p:blipFill>
        <p:spPr>
          <a:xfrm>
            <a:off x="1633537" y="4087605"/>
            <a:ext cx="5848350" cy="2286000"/>
          </a:xfrm>
          <a:prstGeom prst="rect">
            <a:avLst/>
          </a:prstGeom>
        </p:spPr>
      </p:pic>
      <p:sp>
        <p:nvSpPr>
          <p:cNvPr id="14" name="Rettangolo 13">
            <a:extLst>
              <a:ext uri="{FF2B5EF4-FFF2-40B4-BE49-F238E27FC236}">
                <a16:creationId xmlns:a16="http://schemas.microsoft.com/office/drawing/2014/main" id="{AD96BDC6-0D32-47B9-996D-1BD11E47DBE0}"/>
              </a:ext>
            </a:extLst>
          </p:cNvPr>
          <p:cNvSpPr/>
          <p:nvPr/>
        </p:nvSpPr>
        <p:spPr>
          <a:xfrm>
            <a:off x="628650" y="1567717"/>
            <a:ext cx="7886700" cy="369332"/>
          </a:xfrm>
          <a:prstGeom prst="rect">
            <a:avLst/>
          </a:prstGeom>
        </p:spPr>
        <p:txBody>
          <a:bodyPr wrap="square">
            <a:spAutoFit/>
          </a:bodyPr>
          <a:lstStyle/>
          <a:p>
            <a:pPr algn="just"/>
            <a:r>
              <a:rPr lang="it-IT" b="1" dirty="0">
                <a:latin typeface="Times New Roman" panose="02020603050405020304" pitchFamily="18" charset="0"/>
                <a:cs typeface="Times New Roman" panose="02020603050405020304" pitchFamily="18" charset="0"/>
              </a:rPr>
              <a:t>Obiettivo</a:t>
            </a:r>
            <a:r>
              <a:rPr lang="it-IT" dirty="0">
                <a:latin typeface="Times New Roman" panose="02020603050405020304" pitchFamily="18" charset="0"/>
                <a:cs typeface="Times New Roman" panose="02020603050405020304" pitchFamily="18" charset="0"/>
              </a:rPr>
              <a:t>: limitare la propagazione dell’incendio e dei suoi effetti</a:t>
            </a:r>
          </a:p>
        </p:txBody>
      </p:sp>
      <p:sp>
        <p:nvSpPr>
          <p:cNvPr id="15" name="Rettangolo 14">
            <a:extLst>
              <a:ext uri="{FF2B5EF4-FFF2-40B4-BE49-F238E27FC236}">
                <a16:creationId xmlns:a16="http://schemas.microsoft.com/office/drawing/2014/main" id="{9EEC5401-1909-4CEE-906A-D33CDA99E95D}"/>
              </a:ext>
            </a:extLst>
          </p:cNvPr>
          <p:cNvSpPr/>
          <p:nvPr/>
        </p:nvSpPr>
        <p:spPr>
          <a:xfrm>
            <a:off x="2402171" y="1003136"/>
            <a:ext cx="4698722" cy="369332"/>
          </a:xfrm>
          <a:prstGeom prst="rect">
            <a:avLst/>
          </a:prstGeom>
        </p:spPr>
        <p:txBody>
          <a:bodyPr wrap="none">
            <a:spAutoFit/>
          </a:bodyPr>
          <a:lstStyle/>
          <a:p>
            <a:r>
              <a:rPr lang="it-IT" b="1" dirty="0">
                <a:solidFill>
                  <a:srgbClr val="B41010"/>
                </a:solidFill>
                <a:latin typeface="Times New Roman" panose="02020603050405020304" pitchFamily="18" charset="0"/>
                <a:cs typeface="Times New Roman" panose="02020603050405020304" pitchFamily="18" charset="0"/>
              </a:rPr>
              <a:t>Misura antincendio S.3: Compartimentazione</a:t>
            </a:r>
            <a:endParaRPr lang="it-IT" b="1" dirty="0">
              <a:solidFill>
                <a:srgbClr val="B41010"/>
              </a:solidFill>
            </a:endParaRPr>
          </a:p>
        </p:txBody>
      </p:sp>
      <p:sp>
        <p:nvSpPr>
          <p:cNvPr id="16" name="Stella a 10 punte 15">
            <a:extLst>
              <a:ext uri="{FF2B5EF4-FFF2-40B4-BE49-F238E27FC236}">
                <a16:creationId xmlns:a16="http://schemas.microsoft.com/office/drawing/2014/main" id="{C47044D9-4089-4430-BE41-68CF95B9C70A}"/>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2" name="Rettangolo 1">
            <a:extLst>
              <a:ext uri="{FF2B5EF4-FFF2-40B4-BE49-F238E27FC236}">
                <a16:creationId xmlns:a16="http://schemas.microsoft.com/office/drawing/2014/main" id="{E1727D05-D288-4EF4-B637-EB4D0E62CE37}"/>
              </a:ext>
            </a:extLst>
          </p:cNvPr>
          <p:cNvSpPr/>
          <p:nvPr/>
        </p:nvSpPr>
        <p:spPr>
          <a:xfrm>
            <a:off x="1662113" y="4962525"/>
            <a:ext cx="5748337" cy="1066800"/>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11" name="CasellaDiTesto 10">
            <a:extLst>
              <a:ext uri="{FF2B5EF4-FFF2-40B4-BE49-F238E27FC236}">
                <a16:creationId xmlns:a16="http://schemas.microsoft.com/office/drawing/2014/main" id="{672EC191-D3EF-4AAF-9056-A7FF2CA5ACEF}"/>
              </a:ext>
            </a:extLst>
          </p:cNvPr>
          <p:cNvSpPr txBox="1"/>
          <p:nvPr/>
        </p:nvSpPr>
        <p:spPr>
          <a:xfrm>
            <a:off x="7812623" y="4962525"/>
            <a:ext cx="950377" cy="584775"/>
          </a:xfrm>
          <a:prstGeom prst="rect">
            <a:avLst/>
          </a:prstGeom>
          <a:noFill/>
        </p:spPr>
        <p:txBody>
          <a:bodyPr wrap="square" rtlCol="0">
            <a:spAutoFit/>
          </a:bodyPr>
          <a:lstStyle/>
          <a:p>
            <a:pPr algn="ctr"/>
            <a:r>
              <a:rPr lang="it-IT" sz="1600" b="1" dirty="0"/>
              <a:t>Soluzioni conformi</a:t>
            </a:r>
          </a:p>
        </p:txBody>
      </p:sp>
      <p:sp>
        <p:nvSpPr>
          <p:cNvPr id="17" name="Parentesi graffa chiusa 16">
            <a:extLst>
              <a:ext uri="{FF2B5EF4-FFF2-40B4-BE49-F238E27FC236}">
                <a16:creationId xmlns:a16="http://schemas.microsoft.com/office/drawing/2014/main" id="{055D7D59-ECFB-4693-8E99-71AFF8F86D6D}"/>
              </a:ext>
            </a:extLst>
          </p:cNvPr>
          <p:cNvSpPr/>
          <p:nvPr/>
        </p:nvSpPr>
        <p:spPr>
          <a:xfrm>
            <a:off x="7610474" y="4549456"/>
            <a:ext cx="202149" cy="1479869"/>
          </a:xfrm>
          <a:prstGeom prst="rightBrace">
            <a:avLst>
              <a:gd name="adj1" fmla="val 107229"/>
              <a:gd name="adj2" fmla="val 50000"/>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6" name="PB">
            <a:extLst>
              <a:ext uri="{FF2B5EF4-FFF2-40B4-BE49-F238E27FC236}">
                <a16:creationId xmlns:a16="http://schemas.microsoft.com/office/drawing/2014/main" id="{3420C092-0A3F-6C1E-912B-535DCD77BB77}"/>
              </a:ext>
            </a:extLst>
          </p:cNvPr>
          <p:cNvSpPr/>
          <p:nvPr/>
        </p:nvSpPr>
        <p:spPr>
          <a:xfrm>
            <a:off x="0" y="6705600"/>
            <a:ext cx="589935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3190561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14" name="Rettangolo 13">
            <a:extLst>
              <a:ext uri="{FF2B5EF4-FFF2-40B4-BE49-F238E27FC236}">
                <a16:creationId xmlns:a16="http://schemas.microsoft.com/office/drawing/2014/main" id="{AD96BDC6-0D32-47B9-996D-1BD11E47DBE0}"/>
              </a:ext>
            </a:extLst>
          </p:cNvPr>
          <p:cNvSpPr/>
          <p:nvPr/>
        </p:nvSpPr>
        <p:spPr>
          <a:xfrm>
            <a:off x="628650" y="1628290"/>
            <a:ext cx="7886700" cy="369332"/>
          </a:xfrm>
          <a:prstGeom prst="rect">
            <a:avLst/>
          </a:prstGeom>
        </p:spPr>
        <p:txBody>
          <a:bodyPr wrap="square">
            <a:spAutoFit/>
          </a:bodyPr>
          <a:lstStyle/>
          <a:p>
            <a:pPr algn="just"/>
            <a:r>
              <a:rPr lang="it-IT" b="1" dirty="0">
                <a:latin typeface="Times New Roman" panose="02020603050405020304" pitchFamily="18" charset="0"/>
                <a:cs typeface="Times New Roman" panose="02020603050405020304" pitchFamily="18" charset="0"/>
              </a:rPr>
              <a:t>Obiettivo</a:t>
            </a:r>
            <a:r>
              <a:rPr lang="it-IT" dirty="0">
                <a:latin typeface="Times New Roman" panose="02020603050405020304" pitchFamily="18" charset="0"/>
                <a:cs typeface="Times New Roman" panose="02020603050405020304" pitchFamily="18" charset="0"/>
              </a:rPr>
              <a:t>: limitare la propagazione dell’incendio e dei suoi effetti</a:t>
            </a:r>
          </a:p>
        </p:txBody>
      </p:sp>
      <p:sp>
        <p:nvSpPr>
          <p:cNvPr id="15" name="Rettangolo 14">
            <a:extLst>
              <a:ext uri="{FF2B5EF4-FFF2-40B4-BE49-F238E27FC236}">
                <a16:creationId xmlns:a16="http://schemas.microsoft.com/office/drawing/2014/main" id="{9EEC5401-1909-4CEE-906A-D33CDA99E95D}"/>
              </a:ext>
            </a:extLst>
          </p:cNvPr>
          <p:cNvSpPr/>
          <p:nvPr/>
        </p:nvSpPr>
        <p:spPr>
          <a:xfrm>
            <a:off x="2402171" y="1003136"/>
            <a:ext cx="4698722" cy="369332"/>
          </a:xfrm>
          <a:prstGeom prst="rect">
            <a:avLst/>
          </a:prstGeom>
        </p:spPr>
        <p:txBody>
          <a:bodyPr wrap="none">
            <a:spAutoFit/>
          </a:bodyPr>
          <a:lstStyle/>
          <a:p>
            <a:r>
              <a:rPr lang="it-IT" b="1" dirty="0">
                <a:solidFill>
                  <a:srgbClr val="B41010"/>
                </a:solidFill>
                <a:latin typeface="Times New Roman" panose="02020603050405020304" pitchFamily="18" charset="0"/>
                <a:cs typeface="Times New Roman" panose="02020603050405020304" pitchFamily="18" charset="0"/>
              </a:rPr>
              <a:t>Misura antincendio S.3: Compartimentazione</a:t>
            </a:r>
            <a:endParaRPr lang="it-IT" b="1" dirty="0">
              <a:solidFill>
                <a:srgbClr val="B41010"/>
              </a:solidFill>
            </a:endParaRPr>
          </a:p>
        </p:txBody>
      </p:sp>
      <p:sp>
        <p:nvSpPr>
          <p:cNvPr id="16" name="Stella a 10 punte 15">
            <a:extLst>
              <a:ext uri="{FF2B5EF4-FFF2-40B4-BE49-F238E27FC236}">
                <a16:creationId xmlns:a16="http://schemas.microsoft.com/office/drawing/2014/main" id="{C47044D9-4089-4430-BE41-68CF95B9C70A}"/>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graphicFrame>
        <p:nvGraphicFramePr>
          <p:cNvPr id="6" name="Tabella 5">
            <a:extLst>
              <a:ext uri="{FF2B5EF4-FFF2-40B4-BE49-F238E27FC236}">
                <a16:creationId xmlns:a16="http://schemas.microsoft.com/office/drawing/2014/main" id="{26C83FFD-0F24-4152-8E02-FDEB16CBE016}"/>
              </a:ext>
            </a:extLst>
          </p:cNvPr>
          <p:cNvGraphicFramePr>
            <a:graphicFrameLocks noGrp="1"/>
          </p:cNvGraphicFramePr>
          <p:nvPr>
            <p:extLst>
              <p:ext uri="{D42A27DB-BD31-4B8C-83A1-F6EECF244321}">
                <p14:modId xmlns:p14="http://schemas.microsoft.com/office/powerpoint/2010/main" val="3875168487"/>
              </p:ext>
            </p:extLst>
          </p:nvPr>
        </p:nvGraphicFramePr>
        <p:xfrm>
          <a:off x="628649" y="2381249"/>
          <a:ext cx="7886701" cy="3381376"/>
        </p:xfrm>
        <a:graphic>
          <a:graphicData uri="http://schemas.openxmlformats.org/drawingml/2006/table">
            <a:tbl>
              <a:tblPr>
                <a:tableStyleId>{5C22544A-7EE6-4342-B048-85BDC9FD1C3A}</a:tableStyleId>
              </a:tblPr>
              <a:tblGrid>
                <a:gridCol w="1520191">
                  <a:extLst>
                    <a:ext uri="{9D8B030D-6E8A-4147-A177-3AD203B41FA5}">
                      <a16:colId xmlns:a16="http://schemas.microsoft.com/office/drawing/2014/main" val="1274686363"/>
                    </a:ext>
                  </a:extLst>
                </a:gridCol>
                <a:gridCol w="2348190">
                  <a:extLst>
                    <a:ext uri="{9D8B030D-6E8A-4147-A177-3AD203B41FA5}">
                      <a16:colId xmlns:a16="http://schemas.microsoft.com/office/drawing/2014/main" val="2128515589"/>
                    </a:ext>
                  </a:extLst>
                </a:gridCol>
                <a:gridCol w="2139106">
                  <a:extLst>
                    <a:ext uri="{9D8B030D-6E8A-4147-A177-3AD203B41FA5}">
                      <a16:colId xmlns:a16="http://schemas.microsoft.com/office/drawing/2014/main" val="3037966198"/>
                    </a:ext>
                  </a:extLst>
                </a:gridCol>
                <a:gridCol w="1879214">
                  <a:extLst>
                    <a:ext uri="{9D8B030D-6E8A-4147-A177-3AD203B41FA5}">
                      <a16:colId xmlns:a16="http://schemas.microsoft.com/office/drawing/2014/main" val="889322693"/>
                    </a:ext>
                  </a:extLst>
                </a:gridCol>
              </a:tblGrid>
              <a:tr h="614796">
                <a:tc>
                  <a:txBody>
                    <a:bodyPr/>
                    <a:lstStyle/>
                    <a:p>
                      <a:pPr algn="ctr" fontAlgn="ctr"/>
                      <a:r>
                        <a:rPr lang="it-IT" sz="1200" b="1" u="none" strike="noStrike" dirty="0">
                          <a:effectLst/>
                          <a:latin typeface="Times" panose="02020603050405020304" pitchFamily="18" charset="0"/>
                          <a:cs typeface="Times" panose="02020603050405020304" pitchFamily="18" charset="0"/>
                        </a:rPr>
                        <a:t>Livello di prestazione</a:t>
                      </a:r>
                      <a:endParaRPr lang="it-IT" sz="1200" b="1"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r>
                        <a:rPr lang="it-IT" sz="1200" b="1" u="none" strike="noStrike" dirty="0">
                          <a:effectLst/>
                          <a:latin typeface="Times" panose="02020603050405020304" pitchFamily="18" charset="0"/>
                          <a:cs typeface="Times" panose="02020603050405020304" pitchFamily="18" charset="0"/>
                        </a:rPr>
                        <a:t>Descrizione</a:t>
                      </a:r>
                      <a:endParaRPr lang="it-IT" sz="1200" b="1"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r>
                        <a:rPr lang="it-IT" sz="1200" b="1" u="none" strike="noStrike" dirty="0">
                          <a:effectLst/>
                          <a:latin typeface="Times" panose="02020603050405020304" pitchFamily="18" charset="0"/>
                          <a:cs typeface="Times" panose="02020603050405020304" pitchFamily="18" charset="0"/>
                        </a:rPr>
                        <a:t>Criteri di attribuzione</a:t>
                      </a:r>
                      <a:endParaRPr lang="it-IT" sz="1200" b="1"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tc>
                  <a:txBody>
                    <a:bodyPr/>
                    <a:lstStyle/>
                    <a:p>
                      <a:pPr algn="ctr" fontAlgn="ctr"/>
                      <a:r>
                        <a:rPr lang="it-IT" sz="1200" b="1" u="none" strike="noStrike" dirty="0">
                          <a:effectLst/>
                          <a:latin typeface="Times" panose="02020603050405020304" pitchFamily="18" charset="0"/>
                          <a:cs typeface="Times" panose="02020603050405020304" pitchFamily="18" charset="0"/>
                        </a:rPr>
                        <a:t>Soluzioni conformi</a:t>
                      </a:r>
                      <a:endParaRPr lang="it-IT" sz="1200" b="1"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lumMod val="65000"/>
                      </a:schemeClr>
                    </a:solidFill>
                  </a:tcPr>
                </a:tc>
                <a:extLst>
                  <a:ext uri="{0D108BD9-81ED-4DB2-BD59-A6C34878D82A}">
                    <a16:rowId xmlns:a16="http://schemas.microsoft.com/office/drawing/2014/main" val="1119036552"/>
                  </a:ext>
                </a:extLst>
              </a:tr>
              <a:tr h="614796">
                <a:tc>
                  <a:txBody>
                    <a:bodyPr/>
                    <a:lstStyle/>
                    <a:p>
                      <a:pPr algn="ctr" fontAlgn="ctr"/>
                      <a:r>
                        <a:rPr lang="it-IT" sz="1200" u="none" strike="noStrike" dirty="0">
                          <a:effectLst/>
                          <a:latin typeface="Times" panose="02020603050405020304" pitchFamily="18" charset="0"/>
                          <a:cs typeface="Times" panose="02020603050405020304" pitchFamily="18" charset="0"/>
                        </a:rPr>
                        <a:t>I</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nessun requisito</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non ammesso nelle attività soggette</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831908735"/>
                  </a:ext>
                </a:extLst>
              </a:tr>
              <a:tr h="922193">
                <a:tc>
                  <a:txBody>
                    <a:bodyPr/>
                    <a:lstStyle/>
                    <a:p>
                      <a:pPr algn="ctr" fontAlgn="ctr"/>
                      <a:r>
                        <a:rPr lang="it-IT" sz="1200" u="none" strike="noStrike" dirty="0">
                          <a:effectLst/>
                          <a:latin typeface="Times" panose="02020603050405020304" pitchFamily="18" charset="0"/>
                          <a:cs typeface="Times" panose="02020603050405020304" pitchFamily="18" charset="0"/>
                        </a:rPr>
                        <a:t>II</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contrasto propagazione incendio</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tutte le altre attività </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Compartimenti antincendi / distanze di separazione</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467905373"/>
                  </a:ext>
                </a:extLst>
              </a:tr>
              <a:tr h="1229591">
                <a:tc>
                  <a:txBody>
                    <a:bodyPr/>
                    <a:lstStyle/>
                    <a:p>
                      <a:pPr algn="ctr" fontAlgn="ctr"/>
                      <a:r>
                        <a:rPr lang="it-IT" sz="1200" u="none" strike="noStrike">
                          <a:effectLst/>
                          <a:latin typeface="Times" panose="02020603050405020304" pitchFamily="18" charset="0"/>
                          <a:cs typeface="Times" panose="02020603050405020304" pitchFamily="18" charset="0"/>
                        </a:rPr>
                        <a:t>III</a:t>
                      </a:r>
                      <a:endParaRPr lang="it-IT" sz="1200" b="0" i="0" u="none" strike="noStrike">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a:effectLst/>
                          <a:latin typeface="Times" panose="02020603050405020304" pitchFamily="18" charset="0"/>
                          <a:cs typeface="Times" panose="02020603050405020304" pitchFamily="18" charset="0"/>
                        </a:rPr>
                        <a:t>contrasto propagazione incendio + fumi freddi</a:t>
                      </a:r>
                      <a:endParaRPr lang="it-IT" sz="1200" b="0" i="0" u="none" strike="noStrike">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da valutazione del rischio (H, affollamento, </a:t>
                      </a:r>
                      <a:r>
                        <a:rPr lang="it-IT" sz="1200" u="none" strike="noStrike" dirty="0" err="1">
                          <a:effectLst/>
                          <a:latin typeface="Times" panose="02020603050405020304" pitchFamily="18" charset="0"/>
                          <a:cs typeface="Times" panose="02020603050405020304" pitchFamily="18" charset="0"/>
                        </a:rPr>
                        <a:t>q</a:t>
                      </a:r>
                      <a:r>
                        <a:rPr lang="it-IT" sz="1200" u="none" strike="noStrike" baseline="-25000" dirty="0" err="1">
                          <a:effectLst/>
                          <a:latin typeface="Times" panose="02020603050405020304" pitchFamily="18" charset="0"/>
                          <a:cs typeface="Times" panose="02020603050405020304" pitchFamily="18" charset="0"/>
                        </a:rPr>
                        <a:t>f</a:t>
                      </a:r>
                      <a:r>
                        <a:rPr lang="it-IT" sz="1200" u="none" strike="noStrike" dirty="0">
                          <a:effectLst/>
                          <a:latin typeface="Times" panose="02020603050405020304" pitchFamily="18" charset="0"/>
                          <a:cs typeface="Times" panose="02020603050405020304" pitchFamily="18" charset="0"/>
                        </a:rPr>
                        <a:t>)</a:t>
                      </a:r>
                    </a:p>
                    <a:p>
                      <a:pPr algn="ctr" fontAlgn="ctr"/>
                      <a:r>
                        <a:rPr lang="it-IT" sz="1200" u="none" strike="noStrike" dirty="0" err="1">
                          <a:effectLst/>
                          <a:latin typeface="Times" panose="02020603050405020304" pitchFamily="18" charset="0"/>
                          <a:cs typeface="Times" panose="02020603050405020304" pitchFamily="18" charset="0"/>
                        </a:rPr>
                        <a:t>R</a:t>
                      </a:r>
                      <a:r>
                        <a:rPr lang="it-IT" sz="1200" u="none" strike="noStrike" baseline="-25000" dirty="0" err="1">
                          <a:effectLst/>
                          <a:latin typeface="Times" panose="02020603050405020304" pitchFamily="18" charset="0"/>
                          <a:cs typeface="Times" panose="02020603050405020304" pitchFamily="18" charset="0"/>
                        </a:rPr>
                        <a:t>vita</a:t>
                      </a:r>
                      <a:r>
                        <a:rPr lang="it-IT" sz="1200" u="none" strike="noStrike" dirty="0">
                          <a:effectLst/>
                          <a:latin typeface="Times" panose="02020603050405020304" pitchFamily="18" charset="0"/>
                          <a:cs typeface="Times" panose="02020603050405020304" pitchFamily="18" charset="0"/>
                        </a:rPr>
                        <a:t>: D1, D2, C2, C3</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it-IT" sz="1200" u="none" strike="noStrike" dirty="0">
                          <a:effectLst/>
                          <a:latin typeface="Times" panose="02020603050405020304" pitchFamily="18" charset="0"/>
                          <a:cs typeface="Times" panose="02020603050405020304" pitchFamily="18" charset="0"/>
                        </a:rPr>
                        <a:t>Livello II + tenuta fumo Sa</a:t>
                      </a:r>
                      <a:endParaRPr lang="it-IT" sz="1200" b="0" i="0" u="none" strike="noStrike" dirty="0">
                        <a:solidFill>
                          <a:srgbClr val="000000"/>
                        </a:solidFill>
                        <a:effectLst/>
                        <a:latin typeface="Times" panose="02020603050405020304" pitchFamily="18" charset="0"/>
                        <a:cs typeface="Times" panose="02020603050405020304" pitchFamily="18" charset="0"/>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97687677"/>
                  </a:ext>
                </a:extLst>
              </a:tr>
            </a:tbl>
          </a:graphicData>
        </a:graphic>
      </p:graphicFrame>
      <p:sp>
        <p:nvSpPr>
          <p:cNvPr id="3" name="PB">
            <a:extLst>
              <a:ext uri="{FF2B5EF4-FFF2-40B4-BE49-F238E27FC236}">
                <a16:creationId xmlns:a16="http://schemas.microsoft.com/office/drawing/2014/main" id="{7966E655-B5C4-E151-F4C3-E2CBB2D2D4C0}"/>
              </a:ext>
            </a:extLst>
          </p:cNvPr>
          <p:cNvSpPr/>
          <p:nvPr/>
        </p:nvSpPr>
        <p:spPr>
          <a:xfrm>
            <a:off x="0" y="6705600"/>
            <a:ext cx="595834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37279565"/>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15" name="Rettangolo 14">
            <a:extLst>
              <a:ext uri="{FF2B5EF4-FFF2-40B4-BE49-F238E27FC236}">
                <a16:creationId xmlns:a16="http://schemas.microsoft.com/office/drawing/2014/main" id="{A4A568A4-5986-4E4F-8C78-266BE9504693}"/>
              </a:ext>
            </a:extLst>
          </p:cNvPr>
          <p:cNvSpPr/>
          <p:nvPr/>
        </p:nvSpPr>
        <p:spPr>
          <a:xfrm>
            <a:off x="642936" y="1333883"/>
            <a:ext cx="7886700" cy="2554545"/>
          </a:xfrm>
          <a:prstGeom prst="rect">
            <a:avLst/>
          </a:prstGeom>
        </p:spPr>
        <p:txBody>
          <a:bodyPr wrap="square">
            <a:spAutoFit/>
          </a:bodyPr>
          <a:lstStyle/>
          <a:p>
            <a:pPr algn="just"/>
            <a:r>
              <a:rPr lang="it-IT" sz="1600" b="1" dirty="0">
                <a:latin typeface="Times New Roman" panose="02020603050405020304" pitchFamily="18" charset="0"/>
                <a:cs typeface="Times New Roman" panose="02020603050405020304" pitchFamily="18" charset="0"/>
              </a:rPr>
              <a:t>Progettazione dei compartimenti antincendio (S.3.6) – Regole generali</a:t>
            </a:r>
            <a:r>
              <a:rPr lang="it-IT" sz="1600" dirty="0">
                <a:latin typeface="Times New Roman" panose="02020603050405020304" pitchFamily="18" charset="0"/>
                <a:cs typeface="Times New Roman" panose="02020603050405020304" pitchFamily="18" charset="0"/>
              </a:rPr>
              <a:t>: </a:t>
            </a:r>
          </a:p>
          <a:p>
            <a:pPr marL="342900" indent="-342900" algn="just">
              <a:buFont typeface="+mj-lt"/>
              <a:buAutoNum type="arabicPeriod"/>
            </a:pPr>
            <a:r>
              <a:rPr lang="it-IT" sz="1600" dirty="0">
                <a:latin typeface="Times New Roman" panose="02020603050405020304" pitchFamily="18" charset="0"/>
                <a:cs typeface="Times New Roman" panose="02020603050405020304" pitchFamily="18" charset="0"/>
              </a:rPr>
              <a:t>Devono essere inseriti in compartimenti distinti: </a:t>
            </a:r>
          </a:p>
          <a:p>
            <a:pPr marL="800100" lvl="1" indent="-342900" algn="just">
              <a:buFont typeface="+mj-lt"/>
              <a:buAutoNum type="alphaLcParenR"/>
            </a:pPr>
            <a:r>
              <a:rPr lang="it-IT" sz="1600" dirty="0">
                <a:latin typeface="Times New Roman" panose="02020603050405020304" pitchFamily="18" charset="0"/>
                <a:cs typeface="Times New Roman" panose="02020603050405020304" pitchFamily="18" charset="0"/>
              </a:rPr>
              <a:t>ciascun piano interrato e fuori terra di attività multipiano;</a:t>
            </a:r>
          </a:p>
          <a:p>
            <a:pPr marL="800100" lvl="1" indent="-342900" algn="just">
              <a:buFont typeface="+mj-lt"/>
              <a:buAutoNum type="alphaLcParenR"/>
            </a:pPr>
            <a:r>
              <a:rPr lang="it-IT" sz="1600" dirty="0">
                <a:latin typeface="Times New Roman" panose="02020603050405020304" pitchFamily="18" charset="0"/>
                <a:cs typeface="Times New Roman" panose="02020603050405020304" pitchFamily="18" charset="0"/>
              </a:rPr>
              <a:t>aree dell’attività con diverso profilo di rischio;</a:t>
            </a:r>
          </a:p>
          <a:p>
            <a:pPr marL="800100" lvl="1" indent="-342900" algn="just">
              <a:buFont typeface="+mj-lt"/>
              <a:buAutoNum type="alphaLcParenR"/>
            </a:pPr>
            <a:r>
              <a:rPr lang="it-IT" sz="1600" dirty="0">
                <a:latin typeface="Times New Roman" panose="02020603050405020304" pitchFamily="18" charset="0"/>
                <a:cs typeface="Times New Roman" panose="02020603050405020304" pitchFamily="18" charset="0"/>
              </a:rPr>
              <a:t>altre attività ospitate nella medesima opera da costruzione. </a:t>
            </a:r>
          </a:p>
          <a:p>
            <a:pPr marL="342900" indent="-342900" algn="just">
              <a:buFont typeface="+mj-lt"/>
              <a:buAutoNum type="arabicPeriod"/>
            </a:pPr>
            <a:r>
              <a:rPr lang="it-IT" sz="1600" dirty="0">
                <a:latin typeface="Times New Roman" panose="02020603050405020304" pitchFamily="18" charset="0"/>
                <a:cs typeface="Times New Roman" panose="02020603050405020304" pitchFamily="18" charset="0"/>
              </a:rPr>
              <a:t>È ammessa la presenza di compartimenti multipiano alle condizioni indicate nella tabella </a:t>
            </a:r>
            <a:r>
              <a:rPr lang="it-IT" sz="1600" b="1" dirty="0">
                <a:latin typeface="Times New Roman" panose="02020603050405020304" pitchFamily="18" charset="0"/>
                <a:cs typeface="Times New Roman" panose="02020603050405020304" pitchFamily="18" charset="0"/>
              </a:rPr>
              <a:t>S.3-7</a:t>
            </a:r>
            <a:r>
              <a:rPr lang="it-IT" sz="1600" dirty="0">
                <a:latin typeface="Times New Roman" panose="02020603050405020304" pitchFamily="18" charset="0"/>
                <a:cs typeface="Times New Roman" panose="02020603050405020304" pitchFamily="18" charset="0"/>
              </a:rPr>
              <a:t>;</a:t>
            </a:r>
          </a:p>
          <a:p>
            <a:pPr marL="342900" indent="-342900" algn="just">
              <a:buFont typeface="+mj-lt"/>
              <a:buAutoNum type="arabicPeriod"/>
            </a:pPr>
            <a:r>
              <a:rPr lang="it-IT" sz="1600" dirty="0">
                <a:latin typeface="Times New Roman" panose="02020603050405020304" pitchFamily="18" charset="0"/>
                <a:cs typeface="Times New Roman" panose="02020603050405020304" pitchFamily="18" charset="0"/>
              </a:rPr>
              <a:t>La superficie lorda dei compartimenti non deve superare i valori massimi previsti in tabella </a:t>
            </a:r>
            <a:r>
              <a:rPr lang="it-IT" sz="1600" b="1" dirty="0">
                <a:latin typeface="Times New Roman" panose="02020603050405020304" pitchFamily="18" charset="0"/>
                <a:cs typeface="Times New Roman" panose="02020603050405020304" pitchFamily="18" charset="0"/>
              </a:rPr>
              <a:t>S.3-6</a:t>
            </a:r>
            <a:r>
              <a:rPr lang="it-IT" sz="1600" dirty="0">
                <a:latin typeface="Times New Roman" panose="02020603050405020304" pitchFamily="18" charset="0"/>
                <a:cs typeface="Times New Roman" panose="02020603050405020304" pitchFamily="18" charset="0"/>
              </a:rPr>
              <a:t>. </a:t>
            </a:r>
          </a:p>
          <a:p>
            <a:pPr algn="just"/>
            <a:endParaRPr lang="it-IT" sz="1600" dirty="0">
              <a:latin typeface="Times New Roman" panose="02020603050405020304" pitchFamily="18" charset="0"/>
              <a:cs typeface="Times New Roman" panose="02020603050405020304" pitchFamily="18" charset="0"/>
            </a:endParaRPr>
          </a:p>
        </p:txBody>
      </p:sp>
      <p:sp>
        <p:nvSpPr>
          <p:cNvPr id="12" name="Rettangolo 11">
            <a:extLst>
              <a:ext uri="{FF2B5EF4-FFF2-40B4-BE49-F238E27FC236}">
                <a16:creationId xmlns:a16="http://schemas.microsoft.com/office/drawing/2014/main" id="{51BFB3C4-6ACF-467A-BECC-193F25DD60E4}"/>
              </a:ext>
            </a:extLst>
          </p:cNvPr>
          <p:cNvSpPr/>
          <p:nvPr/>
        </p:nvSpPr>
        <p:spPr>
          <a:xfrm>
            <a:off x="2402171" y="1003136"/>
            <a:ext cx="4698722" cy="369332"/>
          </a:xfrm>
          <a:prstGeom prst="rect">
            <a:avLst/>
          </a:prstGeom>
        </p:spPr>
        <p:txBody>
          <a:bodyPr wrap="none">
            <a:spAutoFit/>
          </a:bodyPr>
          <a:lstStyle/>
          <a:p>
            <a:r>
              <a:rPr lang="it-IT" b="1" dirty="0">
                <a:solidFill>
                  <a:srgbClr val="B41010"/>
                </a:solidFill>
                <a:latin typeface="Times New Roman" panose="02020603050405020304" pitchFamily="18" charset="0"/>
                <a:cs typeface="Times New Roman" panose="02020603050405020304" pitchFamily="18" charset="0"/>
              </a:rPr>
              <a:t>Misura antincendio S.3: Compartimentazione</a:t>
            </a:r>
            <a:endParaRPr lang="it-IT" b="1" dirty="0">
              <a:solidFill>
                <a:srgbClr val="B41010"/>
              </a:solidFill>
            </a:endParaRPr>
          </a:p>
        </p:txBody>
      </p:sp>
      <p:sp>
        <p:nvSpPr>
          <p:cNvPr id="13" name="Stella a 10 punte 12">
            <a:extLst>
              <a:ext uri="{FF2B5EF4-FFF2-40B4-BE49-F238E27FC236}">
                <a16:creationId xmlns:a16="http://schemas.microsoft.com/office/drawing/2014/main" id="{E3810652-EF84-4DEC-93CF-A7C4129E067E}"/>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14" name="Immagine 13">
            <a:extLst>
              <a:ext uri="{FF2B5EF4-FFF2-40B4-BE49-F238E27FC236}">
                <a16:creationId xmlns:a16="http://schemas.microsoft.com/office/drawing/2014/main" id="{7CB0BE86-884D-450F-A61D-CF22D2535AF1}"/>
              </a:ext>
            </a:extLst>
          </p:cNvPr>
          <p:cNvPicPr>
            <a:picLocks noChangeAspect="1"/>
          </p:cNvPicPr>
          <p:nvPr/>
        </p:nvPicPr>
        <p:blipFill>
          <a:blip r:embed="rId4"/>
          <a:stretch>
            <a:fillRect/>
          </a:stretch>
        </p:blipFill>
        <p:spPr>
          <a:xfrm>
            <a:off x="404811" y="3576397"/>
            <a:ext cx="4677989" cy="3091225"/>
          </a:xfrm>
          <a:prstGeom prst="rect">
            <a:avLst/>
          </a:prstGeom>
        </p:spPr>
      </p:pic>
      <p:pic>
        <p:nvPicPr>
          <p:cNvPr id="16" name="Immagine 15">
            <a:extLst>
              <a:ext uri="{FF2B5EF4-FFF2-40B4-BE49-F238E27FC236}">
                <a16:creationId xmlns:a16="http://schemas.microsoft.com/office/drawing/2014/main" id="{9FA6A120-8FD9-487D-AC9F-AB496AB1514B}"/>
              </a:ext>
            </a:extLst>
          </p:cNvPr>
          <p:cNvPicPr>
            <a:picLocks noChangeAspect="1"/>
          </p:cNvPicPr>
          <p:nvPr/>
        </p:nvPicPr>
        <p:blipFill>
          <a:blip r:embed="rId5"/>
          <a:stretch>
            <a:fillRect/>
          </a:stretch>
        </p:blipFill>
        <p:spPr>
          <a:xfrm>
            <a:off x="4324350" y="4115140"/>
            <a:ext cx="4419600" cy="2552482"/>
          </a:xfrm>
          <a:prstGeom prst="rect">
            <a:avLst/>
          </a:prstGeom>
        </p:spPr>
      </p:pic>
      <p:sp>
        <p:nvSpPr>
          <p:cNvPr id="3" name="PB">
            <a:extLst>
              <a:ext uri="{FF2B5EF4-FFF2-40B4-BE49-F238E27FC236}">
                <a16:creationId xmlns:a16="http://schemas.microsoft.com/office/drawing/2014/main" id="{3DE7D42D-4F96-3B16-7040-E8018C48EBD6}"/>
              </a:ext>
            </a:extLst>
          </p:cNvPr>
          <p:cNvSpPr/>
          <p:nvPr/>
        </p:nvSpPr>
        <p:spPr>
          <a:xfrm>
            <a:off x="0" y="6705600"/>
            <a:ext cx="601734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6291944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pic>
        <p:nvPicPr>
          <p:cNvPr id="15" name="Immagine 14">
            <a:extLst>
              <a:ext uri="{FF2B5EF4-FFF2-40B4-BE49-F238E27FC236}">
                <a16:creationId xmlns:a16="http://schemas.microsoft.com/office/drawing/2014/main" id="{1B150823-2919-4FFE-A06D-09DCE1DBB49C}"/>
              </a:ext>
            </a:extLst>
          </p:cNvPr>
          <p:cNvPicPr>
            <a:picLocks noChangeAspect="1"/>
          </p:cNvPicPr>
          <p:nvPr/>
        </p:nvPicPr>
        <p:blipFill>
          <a:blip r:embed="rId4"/>
          <a:stretch>
            <a:fillRect/>
          </a:stretch>
        </p:blipFill>
        <p:spPr>
          <a:xfrm>
            <a:off x="933450" y="2419784"/>
            <a:ext cx="7277100" cy="3238500"/>
          </a:xfrm>
          <a:prstGeom prst="rect">
            <a:avLst/>
          </a:prstGeom>
        </p:spPr>
      </p:pic>
      <p:sp>
        <p:nvSpPr>
          <p:cNvPr id="12" name="Rettangolo 11">
            <a:extLst>
              <a:ext uri="{FF2B5EF4-FFF2-40B4-BE49-F238E27FC236}">
                <a16:creationId xmlns:a16="http://schemas.microsoft.com/office/drawing/2014/main" id="{84FC196A-6079-4766-B32C-6193E7D56D3B}"/>
              </a:ext>
            </a:extLst>
          </p:cNvPr>
          <p:cNvSpPr/>
          <p:nvPr/>
        </p:nvSpPr>
        <p:spPr>
          <a:xfrm>
            <a:off x="2402171" y="1003136"/>
            <a:ext cx="4698722" cy="369332"/>
          </a:xfrm>
          <a:prstGeom prst="rect">
            <a:avLst/>
          </a:prstGeom>
        </p:spPr>
        <p:txBody>
          <a:bodyPr wrap="none">
            <a:spAutoFit/>
          </a:bodyPr>
          <a:lstStyle/>
          <a:p>
            <a:r>
              <a:rPr lang="it-IT" b="1" dirty="0">
                <a:solidFill>
                  <a:srgbClr val="B41010"/>
                </a:solidFill>
                <a:latin typeface="Times New Roman" panose="02020603050405020304" pitchFamily="18" charset="0"/>
                <a:cs typeface="Times New Roman" panose="02020603050405020304" pitchFamily="18" charset="0"/>
              </a:rPr>
              <a:t>Misura antincendio S.3: Compartimentazione</a:t>
            </a:r>
            <a:endParaRPr lang="it-IT" b="1" dirty="0">
              <a:solidFill>
                <a:srgbClr val="B41010"/>
              </a:solidFill>
            </a:endParaRPr>
          </a:p>
        </p:txBody>
      </p:sp>
      <p:sp>
        <p:nvSpPr>
          <p:cNvPr id="13" name="Stella a 10 punte 12">
            <a:extLst>
              <a:ext uri="{FF2B5EF4-FFF2-40B4-BE49-F238E27FC236}">
                <a16:creationId xmlns:a16="http://schemas.microsoft.com/office/drawing/2014/main" id="{6F7A0FE3-A588-4C22-8E66-39774799F820}"/>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2" name="Rettangolo 1">
            <a:extLst>
              <a:ext uri="{FF2B5EF4-FFF2-40B4-BE49-F238E27FC236}">
                <a16:creationId xmlns:a16="http://schemas.microsoft.com/office/drawing/2014/main" id="{60C205B6-89B6-4D56-9AC3-64E4B9E12D8A}"/>
              </a:ext>
            </a:extLst>
          </p:cNvPr>
          <p:cNvSpPr/>
          <p:nvPr/>
        </p:nvSpPr>
        <p:spPr>
          <a:xfrm>
            <a:off x="628650" y="1678162"/>
            <a:ext cx="7581900" cy="369332"/>
          </a:xfrm>
          <a:prstGeom prst="rect">
            <a:avLst/>
          </a:prstGeom>
        </p:spPr>
        <p:txBody>
          <a:bodyPr wrap="square">
            <a:spAutoFit/>
          </a:bodyPr>
          <a:lstStyle/>
          <a:p>
            <a:r>
              <a:rPr lang="it-IT" b="1" dirty="0">
                <a:latin typeface="Times New Roman" panose="02020603050405020304" pitchFamily="18" charset="0"/>
                <a:cs typeface="Times New Roman" panose="02020603050405020304" pitchFamily="18" charset="0"/>
              </a:rPr>
              <a:t>Compartimenti multipiano (S.3.6.2) – altre regole generali</a:t>
            </a:r>
            <a:r>
              <a:rPr lang="it-IT" dirty="0">
                <a:latin typeface="Times New Roman" panose="02020603050405020304" pitchFamily="18" charset="0"/>
                <a:cs typeface="Times New Roman" panose="02020603050405020304" pitchFamily="18" charset="0"/>
              </a:rPr>
              <a:t>:</a:t>
            </a:r>
            <a:endParaRPr lang="it-IT" dirty="0"/>
          </a:p>
        </p:txBody>
      </p:sp>
      <p:sp>
        <p:nvSpPr>
          <p:cNvPr id="6" name="PB">
            <a:extLst>
              <a:ext uri="{FF2B5EF4-FFF2-40B4-BE49-F238E27FC236}">
                <a16:creationId xmlns:a16="http://schemas.microsoft.com/office/drawing/2014/main" id="{40F2DB1F-0450-7278-5ABE-0E06CC093537}"/>
              </a:ext>
            </a:extLst>
          </p:cNvPr>
          <p:cNvSpPr/>
          <p:nvPr/>
        </p:nvSpPr>
        <p:spPr>
          <a:xfrm>
            <a:off x="0" y="6705600"/>
            <a:ext cx="613532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9073280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pic>
        <p:nvPicPr>
          <p:cNvPr id="12" name="Immagine 11">
            <a:extLst>
              <a:ext uri="{FF2B5EF4-FFF2-40B4-BE49-F238E27FC236}">
                <a16:creationId xmlns:a16="http://schemas.microsoft.com/office/drawing/2014/main" id="{14979B79-7028-49B8-834E-C3B28D4B8BD8}"/>
              </a:ext>
            </a:extLst>
          </p:cNvPr>
          <p:cNvPicPr>
            <a:picLocks noChangeAspect="1"/>
          </p:cNvPicPr>
          <p:nvPr/>
        </p:nvPicPr>
        <p:blipFill>
          <a:blip r:embed="rId4"/>
          <a:stretch>
            <a:fillRect/>
          </a:stretch>
        </p:blipFill>
        <p:spPr>
          <a:xfrm>
            <a:off x="2392644" y="2222832"/>
            <a:ext cx="4122708" cy="2895448"/>
          </a:xfrm>
          <a:prstGeom prst="rect">
            <a:avLst/>
          </a:prstGeom>
        </p:spPr>
      </p:pic>
      <p:sp>
        <p:nvSpPr>
          <p:cNvPr id="2" name="Rettangolo 1">
            <a:extLst>
              <a:ext uri="{FF2B5EF4-FFF2-40B4-BE49-F238E27FC236}">
                <a16:creationId xmlns:a16="http://schemas.microsoft.com/office/drawing/2014/main" id="{F90C71CF-8641-4FF9-8B8C-7A36FE4DF038}"/>
              </a:ext>
            </a:extLst>
          </p:cNvPr>
          <p:cNvSpPr/>
          <p:nvPr/>
        </p:nvSpPr>
        <p:spPr>
          <a:xfrm>
            <a:off x="628650" y="5450275"/>
            <a:ext cx="7886697" cy="923330"/>
          </a:xfrm>
          <a:prstGeom prst="rect">
            <a:avLst/>
          </a:prstGeom>
        </p:spPr>
        <p:txBody>
          <a:bodyPr wrap="square">
            <a:spAutoFit/>
          </a:bodyPr>
          <a:lstStyle/>
          <a:p>
            <a:pPr algn="just"/>
            <a:r>
              <a:rPr lang="it-IT" dirty="0">
                <a:latin typeface="Times New Roman" panose="02020603050405020304" pitchFamily="18" charset="0"/>
                <a:cs typeface="Times New Roman" panose="02020603050405020304" pitchFamily="18" charset="0"/>
              </a:rPr>
              <a:t>L’interposizione della distanza di separazione </a:t>
            </a:r>
            <a:r>
              <a:rPr lang="it-IT" i="1" dirty="0">
                <a:latin typeface="Times New Roman" panose="02020603050405020304" pitchFamily="18" charset="0"/>
                <a:cs typeface="Times New Roman" panose="02020603050405020304" pitchFamily="18" charset="0"/>
              </a:rPr>
              <a:t>d</a:t>
            </a:r>
            <a:r>
              <a:rPr lang="it-IT" dirty="0">
                <a:latin typeface="Times New Roman" panose="02020603050405020304" pitchFamily="18" charset="0"/>
                <a:cs typeface="Times New Roman" panose="02020603050405020304" pitchFamily="18" charset="0"/>
              </a:rPr>
              <a:t> in spazio a cielo libero tra ambiti della stessa attività o verso altre attività consente di limitare la propagazione dell’incendio</a:t>
            </a:r>
          </a:p>
        </p:txBody>
      </p:sp>
      <p:sp>
        <p:nvSpPr>
          <p:cNvPr id="17" name="Rettangolo 16">
            <a:extLst>
              <a:ext uri="{FF2B5EF4-FFF2-40B4-BE49-F238E27FC236}">
                <a16:creationId xmlns:a16="http://schemas.microsoft.com/office/drawing/2014/main" id="{98E79DE6-A34E-43E4-852F-7CAE13A55BBD}"/>
              </a:ext>
            </a:extLst>
          </p:cNvPr>
          <p:cNvSpPr/>
          <p:nvPr/>
        </p:nvSpPr>
        <p:spPr>
          <a:xfrm>
            <a:off x="2402171" y="1003136"/>
            <a:ext cx="4698722" cy="369332"/>
          </a:xfrm>
          <a:prstGeom prst="rect">
            <a:avLst/>
          </a:prstGeom>
        </p:spPr>
        <p:txBody>
          <a:bodyPr wrap="none">
            <a:spAutoFit/>
          </a:bodyPr>
          <a:lstStyle/>
          <a:p>
            <a:r>
              <a:rPr lang="it-IT" b="1" dirty="0">
                <a:solidFill>
                  <a:srgbClr val="B41010"/>
                </a:solidFill>
                <a:latin typeface="Times New Roman" panose="02020603050405020304" pitchFamily="18" charset="0"/>
                <a:cs typeface="Times New Roman" panose="02020603050405020304" pitchFamily="18" charset="0"/>
              </a:rPr>
              <a:t>Misura antincendio S.3: Compartimentazione</a:t>
            </a:r>
            <a:endParaRPr lang="it-IT" b="1" dirty="0">
              <a:solidFill>
                <a:srgbClr val="B41010"/>
              </a:solidFill>
            </a:endParaRPr>
          </a:p>
        </p:txBody>
      </p:sp>
      <p:sp>
        <p:nvSpPr>
          <p:cNvPr id="18" name="Stella a 10 punte 17">
            <a:extLst>
              <a:ext uri="{FF2B5EF4-FFF2-40B4-BE49-F238E27FC236}">
                <a16:creationId xmlns:a16="http://schemas.microsoft.com/office/drawing/2014/main" id="{50DB82C1-1428-4B8F-B1EA-A72B6BF10296}"/>
              </a:ext>
            </a:extLst>
          </p:cNvPr>
          <p:cNvSpPr>
            <a:spLocks noChangeAspect="1"/>
          </p:cNvSpPr>
          <p:nvPr/>
        </p:nvSpPr>
        <p:spPr>
          <a:xfrm rot="19124742">
            <a:off x="7058079" y="749771"/>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19" name="Rettangolo 18">
            <a:extLst>
              <a:ext uri="{FF2B5EF4-FFF2-40B4-BE49-F238E27FC236}">
                <a16:creationId xmlns:a16="http://schemas.microsoft.com/office/drawing/2014/main" id="{4CAAB728-F4E7-49D2-83E6-9C615F6BB279}"/>
              </a:ext>
            </a:extLst>
          </p:cNvPr>
          <p:cNvSpPr/>
          <p:nvPr/>
        </p:nvSpPr>
        <p:spPr>
          <a:xfrm>
            <a:off x="628650" y="1443624"/>
            <a:ext cx="7581900" cy="369332"/>
          </a:xfrm>
          <a:prstGeom prst="rect">
            <a:avLst/>
          </a:prstGeom>
        </p:spPr>
        <p:txBody>
          <a:bodyPr wrap="square">
            <a:spAutoFit/>
          </a:bodyPr>
          <a:lstStyle/>
          <a:p>
            <a:r>
              <a:rPr lang="it-IT" b="1" dirty="0">
                <a:latin typeface="Times New Roman" panose="02020603050405020304" pitchFamily="18" charset="0"/>
                <a:cs typeface="Times New Roman" panose="02020603050405020304" pitchFamily="18" charset="0"/>
              </a:rPr>
              <a:t>Distanza di separazione per limitare la propagazione dell’incendio (S.3.8)</a:t>
            </a:r>
            <a:endParaRPr lang="it-IT" dirty="0"/>
          </a:p>
        </p:txBody>
      </p:sp>
      <p:sp>
        <p:nvSpPr>
          <p:cNvPr id="6" name="PB">
            <a:extLst>
              <a:ext uri="{FF2B5EF4-FFF2-40B4-BE49-F238E27FC236}">
                <a16:creationId xmlns:a16="http://schemas.microsoft.com/office/drawing/2014/main" id="{84CA9AA5-A2DC-CD6C-3474-2B8EFF9285C6}"/>
              </a:ext>
            </a:extLst>
          </p:cNvPr>
          <p:cNvSpPr/>
          <p:nvPr/>
        </p:nvSpPr>
        <p:spPr>
          <a:xfrm>
            <a:off x="0" y="6705600"/>
            <a:ext cx="619432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891935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 name="Rettangolo con angoli arrotondati 25">
            <a:extLst>
              <a:ext uri="{FF2B5EF4-FFF2-40B4-BE49-F238E27FC236}">
                <a16:creationId xmlns:a16="http://schemas.microsoft.com/office/drawing/2014/main" id="{6E91DD94-6387-4910-94D3-C19495319F94}"/>
              </a:ext>
            </a:extLst>
          </p:cNvPr>
          <p:cNvSpPr/>
          <p:nvPr/>
        </p:nvSpPr>
        <p:spPr>
          <a:xfrm>
            <a:off x="285749" y="1320131"/>
            <a:ext cx="8336897" cy="3047831"/>
          </a:xfrm>
          <a:prstGeom prst="roundRect">
            <a:avLst/>
          </a:prstGeom>
          <a:solidFill>
            <a:schemeClr val="accent2">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11" name="Rettangolo 10">
            <a:extLst>
              <a:ext uri="{FF2B5EF4-FFF2-40B4-BE49-F238E27FC236}">
                <a16:creationId xmlns:a16="http://schemas.microsoft.com/office/drawing/2014/main" id="{3B6AA629-278E-4B8A-94BF-DE4B05ADBEBF}"/>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V.11.5.2 Compartimentazione</a:t>
            </a:r>
            <a:endParaRPr lang="it-IT" b="1" dirty="0">
              <a:solidFill>
                <a:srgbClr val="B41010"/>
              </a:solidFill>
            </a:endParaRPr>
          </a:p>
        </p:txBody>
      </p:sp>
      <p:sp>
        <p:nvSpPr>
          <p:cNvPr id="15" name="CasellaDiTesto 14">
            <a:extLst>
              <a:ext uri="{FF2B5EF4-FFF2-40B4-BE49-F238E27FC236}">
                <a16:creationId xmlns:a16="http://schemas.microsoft.com/office/drawing/2014/main" id="{04197F7C-C270-49BA-A26E-5A8D73B7D635}"/>
              </a:ext>
            </a:extLst>
          </p:cNvPr>
          <p:cNvSpPr txBox="1"/>
          <p:nvPr/>
        </p:nvSpPr>
        <p:spPr>
          <a:xfrm>
            <a:off x="390525" y="1596777"/>
            <a:ext cx="1523348" cy="307777"/>
          </a:xfrm>
          <a:prstGeom prst="rect">
            <a:avLst/>
          </a:prstGeom>
          <a:noFill/>
        </p:spPr>
        <p:txBody>
          <a:bodyPr wrap="square" rtlCol="0">
            <a:spAutoFit/>
          </a:bodyPr>
          <a:lstStyle/>
          <a:p>
            <a:pPr algn="just"/>
            <a:r>
              <a:rPr lang="it-IT" sz="1400" b="1" dirty="0">
                <a:latin typeface="Times New Roman" panose="02020603050405020304" pitchFamily="18" charset="0"/>
                <a:cs typeface="Times New Roman" panose="02020603050405020304" pitchFamily="18" charset="0"/>
              </a:rPr>
              <a:t>1. Aree di tipo TA</a:t>
            </a:r>
            <a:endParaRPr lang="it-IT" sz="1400" dirty="0">
              <a:latin typeface="Times New Roman" panose="02020603050405020304" pitchFamily="18" charset="0"/>
              <a:cs typeface="Times New Roman" panose="02020603050405020304" pitchFamily="18" charset="0"/>
            </a:endParaRPr>
          </a:p>
        </p:txBody>
      </p:sp>
      <p:sp>
        <p:nvSpPr>
          <p:cNvPr id="18" name="CasellaDiTesto 17">
            <a:extLst>
              <a:ext uri="{FF2B5EF4-FFF2-40B4-BE49-F238E27FC236}">
                <a16:creationId xmlns:a16="http://schemas.microsoft.com/office/drawing/2014/main" id="{B8BB0551-A413-4B0F-A28A-BA58C9483426}"/>
              </a:ext>
            </a:extLst>
          </p:cNvPr>
          <p:cNvSpPr txBox="1"/>
          <p:nvPr/>
        </p:nvSpPr>
        <p:spPr>
          <a:xfrm>
            <a:off x="190500" y="4413397"/>
            <a:ext cx="8762999" cy="22467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latin typeface="Times New Roman" panose="02020603050405020304" pitchFamily="18" charset="0"/>
                <a:cs typeface="Times New Roman" panose="02020603050405020304" pitchFamily="18" charset="0"/>
              </a:rPr>
              <a:t>In relazione alla tipologia delle prestazioni erogate: </a:t>
            </a:r>
          </a:p>
          <a:p>
            <a:pPr algn="just"/>
            <a:r>
              <a:rPr lang="it-IT" sz="1000" dirty="0">
                <a:latin typeface="Times New Roman" panose="02020603050405020304" pitchFamily="18" charset="0"/>
                <a:cs typeface="Times New Roman" panose="02020603050405020304" pitchFamily="18" charset="0"/>
              </a:rPr>
              <a:t>	SA: attività che erogano prestazioni in regime di ricovero ospedaliero a ciclo continuativo o diurno;</a:t>
            </a:r>
          </a:p>
          <a:p>
            <a:pPr algn="just"/>
            <a:r>
              <a:rPr lang="it-IT" sz="1000" dirty="0">
                <a:latin typeface="Times New Roman" panose="02020603050405020304" pitchFamily="18" charset="0"/>
                <a:cs typeface="Times New Roman" panose="02020603050405020304" pitchFamily="18" charset="0"/>
              </a:rPr>
              <a:t>	SB: attività che erogano prestazioni in regime residenziale a ciclo continuativo o diurno.</a:t>
            </a:r>
          </a:p>
          <a:p>
            <a:pPr algn="just"/>
            <a:endParaRPr lang="it-IT" sz="1000" dirty="0">
              <a:latin typeface="Times New Roman" panose="02020603050405020304" pitchFamily="18" charset="0"/>
              <a:cs typeface="Times New Roman" panose="02020603050405020304" pitchFamily="18" charset="0"/>
            </a:endParaRPr>
          </a:p>
          <a:p>
            <a:pPr algn="just"/>
            <a:r>
              <a:rPr lang="it-IT" sz="1000" dirty="0">
                <a:latin typeface="Times New Roman" panose="02020603050405020304" pitchFamily="18" charset="0"/>
                <a:cs typeface="Times New Roman" panose="02020603050405020304" pitchFamily="18" charset="0"/>
              </a:rPr>
              <a:t>Le aree dell’attività sono classificate come segue: </a:t>
            </a:r>
          </a:p>
          <a:p>
            <a:pPr algn="just"/>
            <a:r>
              <a:rPr lang="it-IT" sz="1000" dirty="0">
                <a:latin typeface="Times New Roman" panose="02020603050405020304" pitchFamily="18" charset="0"/>
                <a:cs typeface="Times New Roman" panose="02020603050405020304" pitchFamily="18" charset="0"/>
              </a:rPr>
              <a:t>TA: aree destinate a ricovero in regime ospedaliero o residenziale, aree adibite ad unità speciali;</a:t>
            </a:r>
          </a:p>
          <a:p>
            <a:pPr algn="just"/>
            <a:r>
              <a:rPr lang="it-IT" sz="1000" dirty="0">
                <a:latin typeface="Times New Roman" panose="02020603050405020304" pitchFamily="18" charset="0"/>
                <a:cs typeface="Times New Roman" panose="02020603050405020304" pitchFamily="18" charset="0"/>
              </a:rPr>
              <a:t>	TA1: aree destinate a ricovero in regime ospedaliero o residenziale;</a:t>
            </a:r>
          </a:p>
          <a:p>
            <a:pPr algn="just"/>
            <a:r>
              <a:rPr lang="it-IT" sz="1000" dirty="0">
                <a:latin typeface="Times New Roman" panose="02020603050405020304" pitchFamily="18" charset="0"/>
                <a:cs typeface="Times New Roman" panose="02020603050405020304" pitchFamily="18" charset="0"/>
              </a:rPr>
              <a:t>	TA2: aree adibite ad unità speciali o cure intensive, nelle quali il paziente è collegato ad apparecchiature salvavita o endoscopiche tali da impedire il suo 	rapido spostamento</a:t>
            </a:r>
          </a:p>
          <a:p>
            <a:pPr algn="just"/>
            <a:r>
              <a:rPr lang="it-IT" sz="1000" dirty="0">
                <a:latin typeface="Times New Roman" panose="02020603050405020304" pitchFamily="18" charset="0"/>
                <a:cs typeface="Times New Roman" panose="02020603050405020304" pitchFamily="18" charset="0"/>
              </a:rPr>
              <a:t>TB: aree destinate a prestazioni medico-sanitarie di tipo ambulatoriale in cui non è previsto il ricovero;</a:t>
            </a:r>
          </a:p>
          <a:p>
            <a:pPr algn="just"/>
            <a:r>
              <a:rPr lang="it-IT" sz="1000" dirty="0">
                <a:latin typeface="Times New Roman" panose="02020603050405020304" pitchFamily="18" charset="0"/>
                <a:cs typeface="Times New Roman" panose="02020603050405020304" pitchFamily="18" charset="0"/>
              </a:rPr>
              <a:t>TK: aree a rischio specifico; </a:t>
            </a:r>
          </a:p>
          <a:p>
            <a:pPr algn="just"/>
            <a:r>
              <a:rPr lang="it-IT" sz="1000" dirty="0">
                <a:latin typeface="Times New Roman" panose="02020603050405020304" pitchFamily="18" charset="0"/>
                <a:cs typeface="Times New Roman" panose="02020603050405020304" pitchFamily="18" charset="0"/>
              </a:rPr>
              <a:t>TM: depositi inseriti nella stessa opera da costruzione dell’attività sanitaria;</a:t>
            </a:r>
          </a:p>
          <a:p>
            <a:pPr algn="just"/>
            <a:r>
              <a:rPr lang="it-IT" sz="1000" dirty="0">
                <a:latin typeface="Times New Roman" panose="02020603050405020304" pitchFamily="18" charset="0"/>
                <a:cs typeface="Times New Roman" panose="02020603050405020304" pitchFamily="18" charset="0"/>
              </a:rPr>
              <a:t>TT1: locali in cui siano presenti quantità significativa di apparecchiature elettriche ed elettroniche, locali  tecnici rilevanti ai fini della sicurezza antincendio;</a:t>
            </a:r>
          </a:p>
          <a:p>
            <a:pPr algn="just"/>
            <a:r>
              <a:rPr lang="it-IT" sz="1000" dirty="0">
                <a:latin typeface="Times New Roman" panose="02020603050405020304" pitchFamily="18" charset="0"/>
                <a:cs typeface="Times New Roman" panose="02020603050405020304" pitchFamily="18" charset="0"/>
              </a:rPr>
              <a:t>TT2: aree destinate alla ricarica di accumulatori elettrici di trazione o stazionari;</a:t>
            </a:r>
          </a:p>
        </p:txBody>
      </p:sp>
      <p:sp>
        <p:nvSpPr>
          <p:cNvPr id="12" name="Stella a 10 punte 11">
            <a:extLst>
              <a:ext uri="{FF2B5EF4-FFF2-40B4-BE49-F238E27FC236}">
                <a16:creationId xmlns:a16="http://schemas.microsoft.com/office/drawing/2014/main" id="{E0D0DFED-15FD-4E4D-A589-3116968A6E7C}"/>
              </a:ext>
            </a:extLst>
          </p:cNvPr>
          <p:cNvSpPr>
            <a:spLocks noChangeAspect="1"/>
          </p:cNvSpPr>
          <p:nvPr/>
        </p:nvSpPr>
        <p:spPr>
          <a:xfrm rot="19124742">
            <a:off x="6036873" y="793226"/>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8" name="Rettangolo 7">
            <a:extLst>
              <a:ext uri="{FF2B5EF4-FFF2-40B4-BE49-F238E27FC236}">
                <a16:creationId xmlns:a16="http://schemas.microsoft.com/office/drawing/2014/main" id="{C4436EEE-7C5C-4D1B-B7B1-20EB06089981}"/>
              </a:ext>
            </a:extLst>
          </p:cNvPr>
          <p:cNvSpPr/>
          <p:nvPr/>
        </p:nvSpPr>
        <p:spPr>
          <a:xfrm>
            <a:off x="390525" y="2232130"/>
            <a:ext cx="7181850" cy="307777"/>
          </a:xfrm>
          <a:prstGeom prst="rect">
            <a:avLst/>
          </a:prstGeom>
        </p:spPr>
        <p:txBody>
          <a:bodyPr wrap="square">
            <a:spAutoFit/>
          </a:bodyPr>
          <a:lstStyle/>
          <a:p>
            <a:r>
              <a:rPr lang="it-IT" sz="1400" b="1" dirty="0">
                <a:latin typeface="Times" panose="02020603050405020304" pitchFamily="18" charset="0"/>
                <a:cs typeface="Times" panose="02020603050405020304" pitchFamily="18" charset="0"/>
              </a:rPr>
              <a:t>2. Aree di tipo TK, TM1, TM2, TM3 e TT </a:t>
            </a:r>
            <a:r>
              <a:rPr lang="it-IT" sz="1400" dirty="0">
                <a:latin typeface="Times" panose="02020603050405020304" pitchFamily="18" charset="0"/>
                <a:cs typeface="Times" panose="02020603050405020304" pitchFamily="18" charset="0"/>
              </a:rPr>
              <a:t>devono essere inserite in compartimenti distinti</a:t>
            </a:r>
          </a:p>
        </p:txBody>
      </p:sp>
      <p:sp>
        <p:nvSpPr>
          <p:cNvPr id="16" name="Rettangolo 15">
            <a:extLst>
              <a:ext uri="{FF2B5EF4-FFF2-40B4-BE49-F238E27FC236}">
                <a16:creationId xmlns:a16="http://schemas.microsoft.com/office/drawing/2014/main" id="{9FE39245-6C35-4B49-98DA-7A79D5F3936F}"/>
              </a:ext>
            </a:extLst>
          </p:cNvPr>
          <p:cNvSpPr/>
          <p:nvPr/>
        </p:nvSpPr>
        <p:spPr>
          <a:xfrm>
            <a:off x="371475" y="2783567"/>
            <a:ext cx="2686050" cy="307777"/>
          </a:xfrm>
          <a:prstGeom prst="rect">
            <a:avLst/>
          </a:prstGeom>
        </p:spPr>
        <p:txBody>
          <a:bodyPr wrap="square">
            <a:spAutoFit/>
          </a:bodyPr>
          <a:lstStyle/>
          <a:p>
            <a:r>
              <a:rPr lang="it-IT" sz="1400" b="1" dirty="0">
                <a:latin typeface="Times" panose="02020603050405020304" pitchFamily="18" charset="0"/>
                <a:cs typeface="Times" panose="02020603050405020304" pitchFamily="18" charset="0"/>
              </a:rPr>
              <a:t>3. Aree di tipo TM4</a:t>
            </a:r>
            <a:endParaRPr lang="it-IT" sz="1400" dirty="0">
              <a:latin typeface="Times" panose="02020603050405020304" pitchFamily="18" charset="0"/>
              <a:cs typeface="Times" panose="02020603050405020304" pitchFamily="18" charset="0"/>
            </a:endParaRPr>
          </a:p>
        </p:txBody>
      </p:sp>
      <p:sp>
        <p:nvSpPr>
          <p:cNvPr id="17" name="Rettangolo 16">
            <a:extLst>
              <a:ext uri="{FF2B5EF4-FFF2-40B4-BE49-F238E27FC236}">
                <a16:creationId xmlns:a16="http://schemas.microsoft.com/office/drawing/2014/main" id="{7074A2A6-585E-41F9-8D20-2B1C3CF96477}"/>
              </a:ext>
            </a:extLst>
          </p:cNvPr>
          <p:cNvSpPr/>
          <p:nvPr/>
        </p:nvSpPr>
        <p:spPr>
          <a:xfrm>
            <a:off x="2190749" y="2622007"/>
            <a:ext cx="5372100" cy="523220"/>
          </a:xfrm>
          <a:prstGeom prst="rect">
            <a:avLst/>
          </a:prstGeom>
        </p:spPr>
        <p:txBody>
          <a:bodyPr wrap="square">
            <a:spAutoFit/>
          </a:bodyPr>
          <a:lstStyle/>
          <a:p>
            <a:pPr algn="just"/>
            <a:r>
              <a:rPr lang="it-IT" sz="1400" dirty="0">
                <a:latin typeface="Times" panose="02020603050405020304" pitchFamily="18" charset="0"/>
                <a:cs typeface="Times" panose="02020603050405020304" pitchFamily="18" charset="0"/>
              </a:rPr>
              <a:t>- compartimentate rispetto SA o SB</a:t>
            </a:r>
          </a:p>
          <a:p>
            <a:pPr algn="just"/>
            <a:r>
              <a:rPr lang="it-IT" sz="1400" dirty="0">
                <a:latin typeface="Times" panose="02020603050405020304" pitchFamily="18" charset="0"/>
                <a:cs typeface="Times" panose="02020603050405020304" pitchFamily="18" charset="0"/>
              </a:rPr>
              <a:t>- interposte distanze di separazione assumendo </a:t>
            </a:r>
            <a:r>
              <a:rPr lang="it-IT" sz="1400" dirty="0" err="1">
                <a:latin typeface="Times" panose="02020603050405020304" pitchFamily="18" charset="0"/>
                <a:cs typeface="Times" panose="02020603050405020304" pitchFamily="18" charset="0"/>
              </a:rPr>
              <a:t>q</a:t>
            </a:r>
            <a:r>
              <a:rPr lang="it-IT" sz="1400" baseline="-25000" dirty="0" err="1">
                <a:latin typeface="Times" panose="02020603050405020304" pitchFamily="18" charset="0"/>
                <a:cs typeface="Times" panose="02020603050405020304" pitchFamily="18" charset="0"/>
              </a:rPr>
              <a:t>f</a:t>
            </a:r>
            <a:r>
              <a:rPr lang="it-IT" sz="1400" dirty="0">
                <a:latin typeface="Times" panose="02020603050405020304" pitchFamily="18" charset="0"/>
                <a:cs typeface="Times" panose="02020603050405020304" pitchFamily="18" charset="0"/>
              </a:rPr>
              <a:t> ≥ 600 MJ/m</a:t>
            </a:r>
            <a:r>
              <a:rPr lang="it-IT" sz="1400" baseline="30000" dirty="0">
                <a:latin typeface="Times" panose="02020603050405020304" pitchFamily="18" charset="0"/>
                <a:cs typeface="Times" panose="02020603050405020304" pitchFamily="18" charset="0"/>
              </a:rPr>
              <a:t>2</a:t>
            </a:r>
          </a:p>
        </p:txBody>
      </p:sp>
      <p:sp>
        <p:nvSpPr>
          <p:cNvPr id="13" name="Parentesi graffa aperta 12">
            <a:extLst>
              <a:ext uri="{FF2B5EF4-FFF2-40B4-BE49-F238E27FC236}">
                <a16:creationId xmlns:a16="http://schemas.microsoft.com/office/drawing/2014/main" id="{7C0B28DE-73E2-4189-88EC-62B2B37E8F5B}"/>
              </a:ext>
            </a:extLst>
          </p:cNvPr>
          <p:cNvSpPr/>
          <p:nvPr/>
        </p:nvSpPr>
        <p:spPr>
          <a:xfrm>
            <a:off x="2047874" y="2532351"/>
            <a:ext cx="228600" cy="776999"/>
          </a:xfrm>
          <a:prstGeom prst="leftBrace">
            <a:avLst>
              <a:gd name="adj1" fmla="val 4491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0" name="Rettangolo 19">
            <a:extLst>
              <a:ext uri="{FF2B5EF4-FFF2-40B4-BE49-F238E27FC236}">
                <a16:creationId xmlns:a16="http://schemas.microsoft.com/office/drawing/2014/main" id="{64A48101-9B02-41CF-9B56-768E2D9D4079}"/>
              </a:ext>
            </a:extLst>
          </p:cNvPr>
          <p:cNvSpPr/>
          <p:nvPr/>
        </p:nvSpPr>
        <p:spPr>
          <a:xfrm>
            <a:off x="390524" y="3323688"/>
            <a:ext cx="8232122" cy="523220"/>
          </a:xfrm>
          <a:prstGeom prst="rect">
            <a:avLst/>
          </a:prstGeom>
        </p:spPr>
        <p:txBody>
          <a:bodyPr wrap="square">
            <a:spAutoFit/>
          </a:bodyPr>
          <a:lstStyle/>
          <a:p>
            <a:r>
              <a:rPr lang="it-IT" sz="1400" b="1" dirty="0">
                <a:latin typeface="Times" panose="02020603050405020304" pitchFamily="18" charset="0"/>
                <a:cs typeface="Times" panose="02020603050405020304" pitchFamily="18" charset="0"/>
              </a:rPr>
              <a:t>4. Aree di tipo TB</a:t>
            </a:r>
            <a:r>
              <a:rPr lang="it-IT" sz="1400" dirty="0">
                <a:latin typeface="Times" panose="02020603050405020304" pitchFamily="18" charset="0"/>
                <a:cs typeface="Times" panose="02020603050405020304" pitchFamily="18" charset="0"/>
              </a:rPr>
              <a:t> devono costituire comportamenti a prova di fumo rispetto alle aree TT, TM2 e TM3</a:t>
            </a:r>
          </a:p>
          <a:p>
            <a:endParaRPr lang="it-IT" sz="1400" dirty="0">
              <a:latin typeface="Times" panose="02020603050405020304" pitchFamily="18" charset="0"/>
              <a:cs typeface="Times" panose="02020603050405020304" pitchFamily="18" charset="0"/>
            </a:endParaRPr>
          </a:p>
        </p:txBody>
      </p:sp>
      <p:sp>
        <p:nvSpPr>
          <p:cNvPr id="22" name="Rettangolo 21">
            <a:extLst>
              <a:ext uri="{FF2B5EF4-FFF2-40B4-BE49-F238E27FC236}">
                <a16:creationId xmlns:a16="http://schemas.microsoft.com/office/drawing/2014/main" id="{F12CD312-77D4-4307-A26C-9ACDC0FD0660}"/>
              </a:ext>
            </a:extLst>
          </p:cNvPr>
          <p:cNvSpPr/>
          <p:nvPr/>
        </p:nvSpPr>
        <p:spPr>
          <a:xfrm>
            <a:off x="2028172" y="1477256"/>
            <a:ext cx="6508749" cy="738664"/>
          </a:xfrm>
          <a:prstGeom prst="rect">
            <a:avLst/>
          </a:prstGeom>
        </p:spPr>
        <p:txBody>
          <a:bodyPr wrap="square">
            <a:spAutoFit/>
          </a:bodyPr>
          <a:lstStyle/>
          <a:p>
            <a:r>
              <a:rPr lang="it-IT" sz="1400" dirty="0">
                <a:latin typeface="Times" panose="02020603050405020304" pitchFamily="18" charset="0"/>
                <a:cs typeface="Times" panose="02020603050405020304" pitchFamily="18" charset="0"/>
              </a:rPr>
              <a:t>- Devono soddisfare il livello di prestazione III per la compartimentazione</a:t>
            </a:r>
          </a:p>
          <a:p>
            <a:r>
              <a:rPr lang="it-IT" sz="1400" dirty="0">
                <a:latin typeface="Times" panose="02020603050405020304" pitchFamily="18" charset="0"/>
                <a:cs typeface="Times" panose="02020603050405020304" pitchFamily="18" charset="0"/>
              </a:rPr>
              <a:t>- TA1 e TA2: devono essere a prova di fumo proveniente da altri compartimenti/aree 		  anche se della stessa tipologia</a:t>
            </a:r>
          </a:p>
        </p:txBody>
      </p:sp>
      <p:sp>
        <p:nvSpPr>
          <p:cNvPr id="24" name="Parentesi graffa aperta 23">
            <a:extLst>
              <a:ext uri="{FF2B5EF4-FFF2-40B4-BE49-F238E27FC236}">
                <a16:creationId xmlns:a16="http://schemas.microsoft.com/office/drawing/2014/main" id="{AB4C4389-79C5-403C-BF10-C7186AB37371}"/>
              </a:ext>
            </a:extLst>
          </p:cNvPr>
          <p:cNvSpPr/>
          <p:nvPr/>
        </p:nvSpPr>
        <p:spPr>
          <a:xfrm>
            <a:off x="1913873" y="1381888"/>
            <a:ext cx="228600" cy="776999"/>
          </a:xfrm>
          <a:prstGeom prst="leftBrace">
            <a:avLst>
              <a:gd name="adj1" fmla="val 4491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27" name="Rettangolo 26">
            <a:extLst>
              <a:ext uri="{FF2B5EF4-FFF2-40B4-BE49-F238E27FC236}">
                <a16:creationId xmlns:a16="http://schemas.microsoft.com/office/drawing/2014/main" id="{114FAB8C-EC92-4612-BFA6-BFD846877D5C}"/>
              </a:ext>
            </a:extLst>
          </p:cNvPr>
          <p:cNvSpPr/>
          <p:nvPr/>
        </p:nvSpPr>
        <p:spPr>
          <a:xfrm>
            <a:off x="380999" y="3753159"/>
            <a:ext cx="3084222" cy="738664"/>
          </a:xfrm>
          <a:prstGeom prst="rect">
            <a:avLst/>
          </a:prstGeom>
        </p:spPr>
        <p:txBody>
          <a:bodyPr wrap="square">
            <a:spAutoFit/>
          </a:bodyPr>
          <a:lstStyle/>
          <a:p>
            <a:r>
              <a:rPr lang="it-IT" sz="1400" b="1" dirty="0">
                <a:latin typeface="Times" panose="02020603050405020304" pitchFamily="18" charset="0"/>
                <a:cs typeface="Times" panose="02020603050405020304" pitchFamily="18" charset="0"/>
              </a:rPr>
              <a:t>5. Aree con presenza di sorgenti di radiazioni ionizzanti in forma sigillata</a:t>
            </a:r>
            <a:endParaRPr lang="it-IT" sz="1400" dirty="0">
              <a:latin typeface="Times" panose="02020603050405020304" pitchFamily="18" charset="0"/>
              <a:cs typeface="Times" panose="02020603050405020304" pitchFamily="18" charset="0"/>
            </a:endParaRPr>
          </a:p>
          <a:p>
            <a:endParaRPr lang="it-IT" sz="1400" dirty="0">
              <a:latin typeface="Times" panose="02020603050405020304" pitchFamily="18" charset="0"/>
              <a:cs typeface="Times" panose="02020603050405020304" pitchFamily="18" charset="0"/>
            </a:endParaRPr>
          </a:p>
        </p:txBody>
      </p:sp>
      <p:sp>
        <p:nvSpPr>
          <p:cNvPr id="28" name="Rettangolo 27">
            <a:extLst>
              <a:ext uri="{FF2B5EF4-FFF2-40B4-BE49-F238E27FC236}">
                <a16:creationId xmlns:a16="http://schemas.microsoft.com/office/drawing/2014/main" id="{47EBBCF4-DEA8-49C5-AED3-C8C5A84ABA6D}"/>
              </a:ext>
            </a:extLst>
          </p:cNvPr>
          <p:cNvSpPr/>
          <p:nvPr/>
        </p:nvSpPr>
        <p:spPr>
          <a:xfrm>
            <a:off x="3575698" y="3641894"/>
            <a:ext cx="4872976" cy="954107"/>
          </a:xfrm>
          <a:prstGeom prst="rect">
            <a:avLst/>
          </a:prstGeom>
        </p:spPr>
        <p:txBody>
          <a:bodyPr wrap="square">
            <a:spAutoFit/>
          </a:bodyPr>
          <a:lstStyle/>
          <a:p>
            <a:pPr algn="just"/>
            <a:r>
              <a:rPr lang="it-IT" sz="1400" dirty="0">
                <a:latin typeface="Times" panose="02020603050405020304" pitchFamily="18" charset="0"/>
                <a:cs typeface="Times" panose="02020603050405020304" pitchFamily="18" charset="0"/>
              </a:rPr>
              <a:t>- devono essere inserite in compartimenti distinti a prova di fumo</a:t>
            </a:r>
          </a:p>
          <a:p>
            <a:pPr algn="just"/>
            <a:r>
              <a:rPr lang="it-IT" sz="1400" dirty="0">
                <a:latin typeface="Times" panose="02020603050405020304" pitchFamily="18" charset="0"/>
                <a:cs typeface="Times" panose="02020603050405020304" pitchFamily="18" charset="0"/>
              </a:rPr>
              <a:t>- le altre attività devono essere a prova di fumo proveniente da      tali aree</a:t>
            </a:r>
          </a:p>
          <a:p>
            <a:pPr marL="285750" indent="-285750" algn="just">
              <a:buFontTx/>
              <a:buChar char="-"/>
            </a:pPr>
            <a:endParaRPr lang="it-IT" sz="1400" dirty="0">
              <a:latin typeface="Times" panose="02020603050405020304" pitchFamily="18" charset="0"/>
              <a:cs typeface="Times" panose="02020603050405020304" pitchFamily="18" charset="0"/>
            </a:endParaRPr>
          </a:p>
        </p:txBody>
      </p:sp>
      <p:sp>
        <p:nvSpPr>
          <p:cNvPr id="29" name="Parentesi graffa aperta 28">
            <a:extLst>
              <a:ext uri="{FF2B5EF4-FFF2-40B4-BE49-F238E27FC236}">
                <a16:creationId xmlns:a16="http://schemas.microsoft.com/office/drawing/2014/main" id="{702C40D2-A4CD-4022-A408-41698A951484}"/>
              </a:ext>
            </a:extLst>
          </p:cNvPr>
          <p:cNvSpPr/>
          <p:nvPr/>
        </p:nvSpPr>
        <p:spPr>
          <a:xfrm>
            <a:off x="3413773" y="3685775"/>
            <a:ext cx="228600" cy="662512"/>
          </a:xfrm>
          <a:prstGeom prst="leftBrace">
            <a:avLst>
              <a:gd name="adj1" fmla="val 44918"/>
              <a:gd name="adj2" fmla="val 50000"/>
            </a:avLst>
          </a:prstGeom>
          <a:ln w="127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it-IT"/>
          </a:p>
        </p:txBody>
      </p:sp>
      <p:sp>
        <p:nvSpPr>
          <p:cNvPr id="3" name="PB">
            <a:extLst>
              <a:ext uri="{FF2B5EF4-FFF2-40B4-BE49-F238E27FC236}">
                <a16:creationId xmlns:a16="http://schemas.microsoft.com/office/drawing/2014/main" id="{4D3D7858-E521-BE45-7D12-7847AC767107}"/>
              </a:ext>
            </a:extLst>
          </p:cNvPr>
          <p:cNvSpPr/>
          <p:nvPr/>
        </p:nvSpPr>
        <p:spPr>
          <a:xfrm>
            <a:off x="0" y="6705600"/>
            <a:ext cx="631231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5463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1000"/>
                                        <p:tgtEl>
                                          <p:spTgt spid="24"/>
                                        </p:tgtEl>
                                      </p:cBhvr>
                                    </p:animEffect>
                                    <p:anim calcmode="lin" valueType="num">
                                      <p:cBhvr>
                                        <p:cTn id="13" dur="1000" fill="hold"/>
                                        <p:tgtEl>
                                          <p:spTgt spid="24"/>
                                        </p:tgtEl>
                                        <p:attrNameLst>
                                          <p:attrName>ppt_x</p:attrName>
                                        </p:attrNameLst>
                                      </p:cBhvr>
                                      <p:tavLst>
                                        <p:tav tm="0">
                                          <p:val>
                                            <p:strVal val="#ppt_x"/>
                                          </p:val>
                                        </p:tav>
                                        <p:tav tm="100000">
                                          <p:val>
                                            <p:strVal val="#ppt_x"/>
                                          </p:val>
                                        </p:tav>
                                      </p:tavLst>
                                    </p:anim>
                                    <p:anim calcmode="lin" valueType="num">
                                      <p:cBhvr>
                                        <p:cTn id="14" dur="1000" fill="hold"/>
                                        <p:tgtEl>
                                          <p:spTgt spid="24"/>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fade">
                                      <p:cBhvr>
                                        <p:cTn id="17" dur="1000"/>
                                        <p:tgtEl>
                                          <p:spTgt spid="22"/>
                                        </p:tgtEl>
                                      </p:cBhvr>
                                    </p:animEffect>
                                    <p:anim calcmode="lin" valueType="num">
                                      <p:cBhvr>
                                        <p:cTn id="18" dur="1000" fill="hold"/>
                                        <p:tgtEl>
                                          <p:spTgt spid="22"/>
                                        </p:tgtEl>
                                        <p:attrNameLst>
                                          <p:attrName>ppt_x</p:attrName>
                                        </p:attrNameLst>
                                      </p:cBhvr>
                                      <p:tavLst>
                                        <p:tav tm="0">
                                          <p:val>
                                            <p:strVal val="#ppt_x"/>
                                          </p:val>
                                        </p:tav>
                                        <p:tav tm="100000">
                                          <p:val>
                                            <p:strVal val="#ppt_x"/>
                                          </p:val>
                                        </p:tav>
                                      </p:tavLst>
                                    </p:anim>
                                    <p:anim calcmode="lin" valueType="num">
                                      <p:cBhvr>
                                        <p:cTn id="1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grpId="0" nodeType="click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fade">
                                      <p:cBhvr>
                                        <p:cTn id="24" dur="1000"/>
                                        <p:tgtEl>
                                          <p:spTgt spid="8"/>
                                        </p:tgtEl>
                                      </p:cBhvr>
                                    </p:animEffect>
                                    <p:anim calcmode="lin" valueType="num">
                                      <p:cBhvr>
                                        <p:cTn id="25" dur="1000" fill="hold"/>
                                        <p:tgtEl>
                                          <p:spTgt spid="8"/>
                                        </p:tgtEl>
                                        <p:attrNameLst>
                                          <p:attrName>ppt_x</p:attrName>
                                        </p:attrNameLst>
                                      </p:cBhvr>
                                      <p:tavLst>
                                        <p:tav tm="0">
                                          <p:val>
                                            <p:strVal val="#ppt_x"/>
                                          </p:val>
                                        </p:tav>
                                        <p:tav tm="100000">
                                          <p:val>
                                            <p:strVal val="#ppt_x"/>
                                          </p:val>
                                        </p:tav>
                                      </p:tavLst>
                                    </p:anim>
                                    <p:anim calcmode="lin" valueType="num">
                                      <p:cBhvr>
                                        <p:cTn id="26" dur="1000" fill="hold"/>
                                        <p:tgtEl>
                                          <p:spTgt spid="8"/>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fade">
                                      <p:cBhvr>
                                        <p:cTn id="31" dur="1000"/>
                                        <p:tgtEl>
                                          <p:spTgt spid="16"/>
                                        </p:tgtEl>
                                      </p:cBhvr>
                                    </p:animEffect>
                                    <p:anim calcmode="lin" valueType="num">
                                      <p:cBhvr>
                                        <p:cTn id="32" dur="1000" fill="hold"/>
                                        <p:tgtEl>
                                          <p:spTgt spid="16"/>
                                        </p:tgtEl>
                                        <p:attrNameLst>
                                          <p:attrName>ppt_x</p:attrName>
                                        </p:attrNameLst>
                                      </p:cBhvr>
                                      <p:tavLst>
                                        <p:tav tm="0">
                                          <p:val>
                                            <p:strVal val="#ppt_x"/>
                                          </p:val>
                                        </p:tav>
                                        <p:tav tm="100000">
                                          <p:val>
                                            <p:strVal val="#ppt_x"/>
                                          </p:val>
                                        </p:tav>
                                      </p:tavLst>
                                    </p:anim>
                                    <p:anim calcmode="lin" valueType="num">
                                      <p:cBhvr>
                                        <p:cTn id="33" dur="1000" fill="hold"/>
                                        <p:tgtEl>
                                          <p:spTgt spid="16"/>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3"/>
                                        </p:tgtEl>
                                        <p:attrNameLst>
                                          <p:attrName>style.visibility</p:attrName>
                                        </p:attrNameLst>
                                      </p:cBhvr>
                                      <p:to>
                                        <p:strVal val="visible"/>
                                      </p:to>
                                    </p:set>
                                    <p:animEffect transition="in" filter="fade">
                                      <p:cBhvr>
                                        <p:cTn id="36" dur="1000"/>
                                        <p:tgtEl>
                                          <p:spTgt spid="13"/>
                                        </p:tgtEl>
                                      </p:cBhvr>
                                    </p:animEffect>
                                    <p:anim calcmode="lin" valueType="num">
                                      <p:cBhvr>
                                        <p:cTn id="37" dur="1000" fill="hold"/>
                                        <p:tgtEl>
                                          <p:spTgt spid="13"/>
                                        </p:tgtEl>
                                        <p:attrNameLst>
                                          <p:attrName>ppt_x</p:attrName>
                                        </p:attrNameLst>
                                      </p:cBhvr>
                                      <p:tavLst>
                                        <p:tav tm="0">
                                          <p:val>
                                            <p:strVal val="#ppt_x"/>
                                          </p:val>
                                        </p:tav>
                                        <p:tav tm="100000">
                                          <p:val>
                                            <p:strVal val="#ppt_x"/>
                                          </p:val>
                                        </p:tav>
                                      </p:tavLst>
                                    </p:anim>
                                    <p:anim calcmode="lin" valueType="num">
                                      <p:cBhvr>
                                        <p:cTn id="38" dur="1000" fill="hold"/>
                                        <p:tgtEl>
                                          <p:spTgt spid="13"/>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1000"/>
                                        <p:tgtEl>
                                          <p:spTgt spid="17"/>
                                        </p:tgtEl>
                                      </p:cBhvr>
                                    </p:animEffect>
                                    <p:anim calcmode="lin" valueType="num">
                                      <p:cBhvr>
                                        <p:cTn id="42" dur="1000" fill="hold"/>
                                        <p:tgtEl>
                                          <p:spTgt spid="17"/>
                                        </p:tgtEl>
                                        <p:attrNameLst>
                                          <p:attrName>ppt_x</p:attrName>
                                        </p:attrNameLst>
                                      </p:cBhvr>
                                      <p:tavLst>
                                        <p:tav tm="0">
                                          <p:val>
                                            <p:strVal val="#ppt_x"/>
                                          </p:val>
                                        </p:tav>
                                        <p:tav tm="100000">
                                          <p:val>
                                            <p:strVal val="#ppt_x"/>
                                          </p:val>
                                        </p:tav>
                                      </p:tavLst>
                                    </p:anim>
                                    <p:anim calcmode="lin" valueType="num">
                                      <p:cBhvr>
                                        <p:cTn id="43"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42" presetClass="entr" presetSubtype="0" fill="hold" grpId="0" nodeType="clickEffect">
                                  <p:stCondLst>
                                    <p:cond delay="0"/>
                                  </p:stCondLst>
                                  <p:childTnLst>
                                    <p:set>
                                      <p:cBhvr>
                                        <p:cTn id="47" dur="1" fill="hold">
                                          <p:stCondLst>
                                            <p:cond delay="0"/>
                                          </p:stCondLst>
                                        </p:cTn>
                                        <p:tgtEl>
                                          <p:spTgt spid="20"/>
                                        </p:tgtEl>
                                        <p:attrNameLst>
                                          <p:attrName>style.visibility</p:attrName>
                                        </p:attrNameLst>
                                      </p:cBhvr>
                                      <p:to>
                                        <p:strVal val="visible"/>
                                      </p:to>
                                    </p:set>
                                    <p:animEffect transition="in" filter="fade">
                                      <p:cBhvr>
                                        <p:cTn id="48" dur="1000"/>
                                        <p:tgtEl>
                                          <p:spTgt spid="20"/>
                                        </p:tgtEl>
                                      </p:cBhvr>
                                    </p:animEffect>
                                    <p:anim calcmode="lin" valueType="num">
                                      <p:cBhvr>
                                        <p:cTn id="49" dur="1000" fill="hold"/>
                                        <p:tgtEl>
                                          <p:spTgt spid="20"/>
                                        </p:tgtEl>
                                        <p:attrNameLst>
                                          <p:attrName>ppt_x</p:attrName>
                                        </p:attrNameLst>
                                      </p:cBhvr>
                                      <p:tavLst>
                                        <p:tav tm="0">
                                          <p:val>
                                            <p:strVal val="#ppt_x"/>
                                          </p:val>
                                        </p:tav>
                                        <p:tav tm="100000">
                                          <p:val>
                                            <p:strVal val="#ppt_x"/>
                                          </p:val>
                                        </p:tav>
                                      </p:tavLst>
                                    </p:anim>
                                    <p:anim calcmode="lin" valueType="num">
                                      <p:cBhvr>
                                        <p:cTn id="5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1000"/>
                                        <p:tgtEl>
                                          <p:spTgt spid="27"/>
                                        </p:tgtEl>
                                      </p:cBhvr>
                                    </p:animEffect>
                                    <p:anim calcmode="lin" valueType="num">
                                      <p:cBhvr>
                                        <p:cTn id="56" dur="1000" fill="hold"/>
                                        <p:tgtEl>
                                          <p:spTgt spid="27"/>
                                        </p:tgtEl>
                                        <p:attrNameLst>
                                          <p:attrName>ppt_x</p:attrName>
                                        </p:attrNameLst>
                                      </p:cBhvr>
                                      <p:tavLst>
                                        <p:tav tm="0">
                                          <p:val>
                                            <p:strVal val="#ppt_x"/>
                                          </p:val>
                                        </p:tav>
                                        <p:tav tm="100000">
                                          <p:val>
                                            <p:strVal val="#ppt_x"/>
                                          </p:val>
                                        </p:tav>
                                      </p:tavLst>
                                    </p:anim>
                                    <p:anim calcmode="lin" valueType="num">
                                      <p:cBhvr>
                                        <p:cTn id="57" dur="1000" fill="hold"/>
                                        <p:tgtEl>
                                          <p:spTgt spid="27"/>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Effect transition="in" filter="fade">
                                      <p:cBhvr>
                                        <p:cTn id="60" dur="1000"/>
                                        <p:tgtEl>
                                          <p:spTgt spid="29"/>
                                        </p:tgtEl>
                                      </p:cBhvr>
                                    </p:animEffect>
                                    <p:anim calcmode="lin" valueType="num">
                                      <p:cBhvr>
                                        <p:cTn id="61" dur="1000" fill="hold"/>
                                        <p:tgtEl>
                                          <p:spTgt spid="29"/>
                                        </p:tgtEl>
                                        <p:attrNameLst>
                                          <p:attrName>ppt_x</p:attrName>
                                        </p:attrNameLst>
                                      </p:cBhvr>
                                      <p:tavLst>
                                        <p:tav tm="0">
                                          <p:val>
                                            <p:strVal val="#ppt_x"/>
                                          </p:val>
                                        </p:tav>
                                        <p:tav tm="100000">
                                          <p:val>
                                            <p:strVal val="#ppt_x"/>
                                          </p:val>
                                        </p:tav>
                                      </p:tavLst>
                                    </p:anim>
                                    <p:anim calcmode="lin" valueType="num">
                                      <p:cBhvr>
                                        <p:cTn id="62" dur="1000" fill="hold"/>
                                        <p:tgtEl>
                                          <p:spTgt spid="29"/>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1000"/>
                                        <p:tgtEl>
                                          <p:spTgt spid="28"/>
                                        </p:tgtEl>
                                      </p:cBhvr>
                                    </p:animEffect>
                                    <p:anim calcmode="lin" valueType="num">
                                      <p:cBhvr>
                                        <p:cTn id="66" dur="1000" fill="hold"/>
                                        <p:tgtEl>
                                          <p:spTgt spid="28"/>
                                        </p:tgtEl>
                                        <p:attrNameLst>
                                          <p:attrName>ppt_x</p:attrName>
                                        </p:attrNameLst>
                                      </p:cBhvr>
                                      <p:tavLst>
                                        <p:tav tm="0">
                                          <p:val>
                                            <p:strVal val="#ppt_x"/>
                                          </p:val>
                                        </p:tav>
                                        <p:tav tm="100000">
                                          <p:val>
                                            <p:strVal val="#ppt_x"/>
                                          </p:val>
                                        </p:tav>
                                      </p:tavLst>
                                    </p:anim>
                                    <p:anim calcmode="lin" valueType="num">
                                      <p:cBhvr>
                                        <p:cTn id="67" dur="1000" fill="hold"/>
                                        <p:tgtEl>
                                          <p:spTgt spid="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8" grpId="0"/>
      <p:bldP spid="16" grpId="0"/>
      <p:bldP spid="17" grpId="0"/>
      <p:bldP spid="13" grpId="0" animBg="1"/>
      <p:bldP spid="20" grpId="0"/>
      <p:bldP spid="22" grpId="0"/>
      <p:bldP spid="24" grpId="0" animBg="1"/>
      <p:bldP spid="27" grpId="0"/>
      <p:bldP spid="28" grpId="0"/>
      <p:bldP spid="29"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5" name="Rettangolo con angoli arrotondati 24">
            <a:extLst>
              <a:ext uri="{FF2B5EF4-FFF2-40B4-BE49-F238E27FC236}">
                <a16:creationId xmlns:a16="http://schemas.microsoft.com/office/drawing/2014/main" id="{2CA81EB0-7F83-4F04-8847-B186291A63D4}"/>
              </a:ext>
            </a:extLst>
          </p:cNvPr>
          <p:cNvSpPr/>
          <p:nvPr/>
        </p:nvSpPr>
        <p:spPr>
          <a:xfrm>
            <a:off x="285749" y="1320131"/>
            <a:ext cx="8336897" cy="3047831"/>
          </a:xfrm>
          <a:prstGeom prst="roundRect">
            <a:avLst/>
          </a:prstGeom>
          <a:solidFill>
            <a:schemeClr val="accent2">
              <a:lumMod val="60000"/>
              <a:lumOff val="40000"/>
              <a:alpha val="3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11" name="Rettangolo 10">
            <a:extLst>
              <a:ext uri="{FF2B5EF4-FFF2-40B4-BE49-F238E27FC236}">
                <a16:creationId xmlns:a16="http://schemas.microsoft.com/office/drawing/2014/main" id="{3B6AA629-278E-4B8A-94BF-DE4B05ADBEBF}"/>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V.11.5.2 Compartimentazione</a:t>
            </a:r>
            <a:endParaRPr lang="it-IT" b="1" dirty="0">
              <a:solidFill>
                <a:srgbClr val="B41010"/>
              </a:solidFill>
            </a:endParaRPr>
          </a:p>
        </p:txBody>
      </p:sp>
      <p:sp>
        <p:nvSpPr>
          <p:cNvPr id="18" name="CasellaDiTesto 17">
            <a:extLst>
              <a:ext uri="{FF2B5EF4-FFF2-40B4-BE49-F238E27FC236}">
                <a16:creationId xmlns:a16="http://schemas.microsoft.com/office/drawing/2014/main" id="{B8BB0551-A413-4B0F-A28A-BA58C9483426}"/>
              </a:ext>
            </a:extLst>
          </p:cNvPr>
          <p:cNvSpPr txBox="1"/>
          <p:nvPr/>
        </p:nvSpPr>
        <p:spPr>
          <a:xfrm>
            <a:off x="190500" y="4424410"/>
            <a:ext cx="8762999" cy="22467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latin typeface="Times New Roman" panose="02020603050405020304" pitchFamily="18" charset="0"/>
                <a:cs typeface="Times New Roman" panose="02020603050405020304" pitchFamily="18" charset="0"/>
              </a:rPr>
              <a:t>In relazione alla tipologia delle prestazioni erogate: </a:t>
            </a:r>
          </a:p>
          <a:p>
            <a:pPr algn="just"/>
            <a:r>
              <a:rPr lang="it-IT" sz="1000" dirty="0">
                <a:latin typeface="Times New Roman" panose="02020603050405020304" pitchFamily="18" charset="0"/>
                <a:cs typeface="Times New Roman" panose="02020603050405020304" pitchFamily="18" charset="0"/>
              </a:rPr>
              <a:t>	SA: attività che erogano prestazioni in regime di ricovero ospedaliero a ciclo continuativo o diurno;</a:t>
            </a:r>
          </a:p>
          <a:p>
            <a:pPr algn="just"/>
            <a:r>
              <a:rPr lang="it-IT" sz="1000" dirty="0">
                <a:latin typeface="Times New Roman" panose="02020603050405020304" pitchFamily="18" charset="0"/>
                <a:cs typeface="Times New Roman" panose="02020603050405020304" pitchFamily="18" charset="0"/>
              </a:rPr>
              <a:t>	SB: attività che erogano prestazioni in regime residenziale a ciclo continuativo o diurno.</a:t>
            </a:r>
          </a:p>
          <a:p>
            <a:pPr algn="just"/>
            <a:r>
              <a:rPr lang="it-IT" sz="1000" dirty="0">
                <a:latin typeface="Times New Roman" panose="02020603050405020304" pitchFamily="18" charset="0"/>
                <a:cs typeface="Times New Roman" panose="02020603050405020304" pitchFamily="18" charset="0"/>
              </a:rPr>
              <a:t>	SC: attività che erogano prestazioni in assistenza specialistica in regime ambulatoriale, ivi comprese quelle riabilitative, di diagnostica strumentale e di         	        laboratorio</a:t>
            </a:r>
          </a:p>
          <a:p>
            <a:pPr algn="just"/>
            <a:r>
              <a:rPr lang="it-IT" sz="1000" dirty="0">
                <a:latin typeface="Times New Roman" panose="02020603050405020304" pitchFamily="18" charset="0"/>
                <a:cs typeface="Times New Roman" panose="02020603050405020304" pitchFamily="18" charset="0"/>
              </a:rPr>
              <a:t>Le aree dell’attività sono classificate come segue: </a:t>
            </a:r>
          </a:p>
          <a:p>
            <a:pPr algn="just"/>
            <a:r>
              <a:rPr lang="it-IT" sz="1000" dirty="0">
                <a:latin typeface="Times New Roman" panose="02020603050405020304" pitchFamily="18" charset="0"/>
                <a:cs typeface="Times New Roman" panose="02020603050405020304" pitchFamily="18" charset="0"/>
              </a:rPr>
              <a:t>TA: aree destinate a ricovero in regime ospedaliero o residenziale, aree adibite ad unità speciali;</a:t>
            </a:r>
          </a:p>
          <a:p>
            <a:pPr algn="just"/>
            <a:r>
              <a:rPr lang="it-IT" sz="1000" dirty="0">
                <a:latin typeface="Times New Roman" panose="02020603050405020304" pitchFamily="18" charset="0"/>
                <a:cs typeface="Times New Roman" panose="02020603050405020304" pitchFamily="18" charset="0"/>
              </a:rPr>
              <a:t>	TA1: aree destinate a ricovero in regime ospedaliero o residenziale;</a:t>
            </a:r>
          </a:p>
          <a:p>
            <a:pPr algn="just"/>
            <a:r>
              <a:rPr lang="it-IT" sz="1000" dirty="0">
                <a:latin typeface="Times New Roman" panose="02020603050405020304" pitchFamily="18" charset="0"/>
                <a:cs typeface="Times New Roman" panose="02020603050405020304" pitchFamily="18" charset="0"/>
              </a:rPr>
              <a:t>	TA2: aree adibite ad unità speciali o cure intensive, nelle quali il paziente è collegato ad apparecchiature salvavita o endoscopiche tali da impedire il suo 	          rapido spostamento</a:t>
            </a:r>
          </a:p>
          <a:p>
            <a:pPr algn="just"/>
            <a:r>
              <a:rPr lang="it-IT" sz="1000" dirty="0">
                <a:latin typeface="Times New Roman" panose="02020603050405020304" pitchFamily="18" charset="0"/>
                <a:cs typeface="Times New Roman" panose="02020603050405020304" pitchFamily="18" charset="0"/>
              </a:rPr>
              <a:t>TB: aree destinate a prestazioni medico-sanitarie di tipo ambulatoriale in cui non è previsto il ricovero;</a:t>
            </a:r>
          </a:p>
          <a:p>
            <a:pPr algn="just"/>
            <a:r>
              <a:rPr lang="it-IT" sz="1000" dirty="0">
                <a:latin typeface="Times New Roman" panose="02020603050405020304" pitchFamily="18" charset="0"/>
                <a:cs typeface="Times New Roman" panose="02020603050405020304" pitchFamily="18" charset="0"/>
              </a:rPr>
              <a:t>	TB1: aree TB dove non sussiste il rischio dovuto a radiazioni ionizzanti (rischio di esposizione, contaminazione e diffusione di sostanze radioattive)</a:t>
            </a:r>
          </a:p>
          <a:p>
            <a:pPr algn="just"/>
            <a:r>
              <a:rPr lang="it-IT" sz="1000" dirty="0">
                <a:latin typeface="Times New Roman" panose="02020603050405020304" pitchFamily="18" charset="0"/>
                <a:cs typeface="Times New Roman" panose="02020603050405020304" pitchFamily="18" charset="0"/>
              </a:rPr>
              <a:t>	TB2: aree TB con presenza di radiazioni ionizzanti sigillate o non sigillate o con presenza di apparecchiature ad alta energia di tipo ionizzante</a:t>
            </a:r>
          </a:p>
          <a:p>
            <a:pPr algn="just"/>
            <a:r>
              <a:rPr lang="it-IT" sz="1000" dirty="0">
                <a:latin typeface="Times New Roman" panose="02020603050405020304" pitchFamily="18" charset="0"/>
                <a:cs typeface="Times New Roman" panose="02020603050405020304" pitchFamily="18" charset="0"/>
              </a:rPr>
              <a:t>TC: aree destinate ad altri servizi pertinenti (es. uffici amministrativi, scuole, aree di culto, spazi per visitatori inclusi bar, scuole e convitti professionali …)</a:t>
            </a:r>
          </a:p>
        </p:txBody>
      </p:sp>
      <p:sp>
        <p:nvSpPr>
          <p:cNvPr id="12" name="Stella a 10 punte 11">
            <a:extLst>
              <a:ext uri="{FF2B5EF4-FFF2-40B4-BE49-F238E27FC236}">
                <a16:creationId xmlns:a16="http://schemas.microsoft.com/office/drawing/2014/main" id="{E0D0DFED-15FD-4E4D-A589-3116968A6E7C}"/>
              </a:ext>
            </a:extLst>
          </p:cNvPr>
          <p:cNvSpPr>
            <a:spLocks noChangeAspect="1"/>
          </p:cNvSpPr>
          <p:nvPr/>
        </p:nvSpPr>
        <p:spPr>
          <a:xfrm rot="19124742">
            <a:off x="6036873" y="793226"/>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6" name="Rettangolo 5">
            <a:extLst>
              <a:ext uri="{FF2B5EF4-FFF2-40B4-BE49-F238E27FC236}">
                <a16:creationId xmlns:a16="http://schemas.microsoft.com/office/drawing/2014/main" id="{14E213CE-B2D5-4528-B690-F4251DCA091B}"/>
              </a:ext>
            </a:extLst>
          </p:cNvPr>
          <p:cNvSpPr/>
          <p:nvPr/>
        </p:nvSpPr>
        <p:spPr>
          <a:xfrm>
            <a:off x="733425" y="1342832"/>
            <a:ext cx="7886698" cy="307777"/>
          </a:xfrm>
          <a:prstGeom prst="rect">
            <a:avLst/>
          </a:prstGeom>
        </p:spPr>
        <p:txBody>
          <a:bodyPr wrap="square">
            <a:spAutoFit/>
          </a:bodyPr>
          <a:lstStyle/>
          <a:p>
            <a:r>
              <a:rPr lang="it-IT" sz="1400" dirty="0">
                <a:latin typeface="Times New Roman" panose="02020603050405020304" pitchFamily="18" charset="0"/>
                <a:cs typeface="Times New Roman" panose="02020603050405020304" pitchFamily="18" charset="0"/>
              </a:rPr>
              <a:t>6. </a:t>
            </a:r>
            <a:r>
              <a:rPr lang="it-IT" sz="1400" b="1" dirty="0">
                <a:latin typeface="Times New Roman" panose="02020603050405020304" pitchFamily="18" charset="0"/>
                <a:cs typeface="Times New Roman" panose="02020603050405020304" pitchFamily="18" charset="0"/>
              </a:rPr>
              <a:t>Aree di tipo TC</a:t>
            </a:r>
            <a:r>
              <a:rPr lang="it-IT" sz="1400" dirty="0">
                <a:latin typeface="Times New Roman" panose="02020603050405020304" pitchFamily="18" charset="0"/>
                <a:cs typeface="Times New Roman" panose="02020603050405020304" pitchFamily="18" charset="0"/>
              </a:rPr>
              <a:t> devono essere di tipo protetto, inoltre: </a:t>
            </a:r>
          </a:p>
        </p:txBody>
      </p:sp>
      <p:sp>
        <p:nvSpPr>
          <p:cNvPr id="7" name="Rettangolo 6">
            <a:extLst>
              <a:ext uri="{FF2B5EF4-FFF2-40B4-BE49-F238E27FC236}">
                <a16:creationId xmlns:a16="http://schemas.microsoft.com/office/drawing/2014/main" id="{09D69165-575C-4380-9F8F-185602AF7643}"/>
              </a:ext>
            </a:extLst>
          </p:cNvPr>
          <p:cNvSpPr/>
          <p:nvPr/>
        </p:nvSpPr>
        <p:spPr>
          <a:xfrm>
            <a:off x="730902" y="1616047"/>
            <a:ext cx="7784447" cy="1692579"/>
          </a:xfrm>
          <a:prstGeom prst="rect">
            <a:avLst/>
          </a:prstGeom>
        </p:spPr>
        <p:txBody>
          <a:bodyPr wrap="square">
            <a:spAutoFit/>
          </a:bodyPr>
          <a:lstStyle/>
          <a:p>
            <a:pPr marL="342900" indent="-342900">
              <a:lnSpc>
                <a:spcPts val="1800"/>
              </a:lnSpc>
              <a:buFont typeface="+mj-lt"/>
              <a:buAutoNum type="alphaLcParenR"/>
            </a:pPr>
            <a:r>
              <a:rPr lang="it-IT" sz="1400" dirty="0">
                <a:latin typeface="Times New Roman" panose="02020603050405020304" pitchFamily="18" charset="0"/>
                <a:cs typeface="Times New Roman" panose="02020603050405020304" pitchFamily="18" charset="0"/>
              </a:rPr>
              <a:t>la superficie lorda delle aree commerciali inserite in attività SA o SB deve essere ≤ 400 m</a:t>
            </a:r>
            <a:r>
              <a:rPr lang="it-IT" sz="1400" baseline="30000" dirty="0">
                <a:latin typeface="Times New Roman" panose="02020603050405020304" pitchFamily="18" charset="0"/>
                <a:cs typeface="Times New Roman" panose="02020603050405020304" pitchFamily="18" charset="0"/>
              </a:rPr>
              <a:t>2</a:t>
            </a:r>
            <a:r>
              <a:rPr lang="it-IT" sz="1400" dirty="0">
                <a:latin typeface="Times New Roman" panose="02020603050405020304" pitchFamily="18" charset="0"/>
                <a:cs typeface="Times New Roman" panose="02020603050405020304" pitchFamily="18" charset="0"/>
              </a:rPr>
              <a:t> </a:t>
            </a:r>
          </a:p>
          <a:p>
            <a:pPr marL="342900" indent="-342900">
              <a:lnSpc>
                <a:spcPts val="1800"/>
              </a:lnSpc>
              <a:buFont typeface="+mj-lt"/>
              <a:buAutoNum type="alphaLcParenR"/>
            </a:pPr>
            <a:r>
              <a:rPr lang="it-IT" sz="1400" dirty="0">
                <a:latin typeface="Times New Roman" panose="02020603050405020304" pitchFamily="18" charset="0"/>
                <a:cs typeface="Times New Roman" panose="02020603050405020304" pitchFamily="18" charset="0"/>
              </a:rPr>
              <a:t>la singola attività commerciale deve avere un carico di incendio specifico </a:t>
            </a:r>
            <a:r>
              <a:rPr lang="it-IT" sz="1400" dirty="0" err="1">
                <a:latin typeface="Times New Roman" panose="02020603050405020304" pitchFamily="18" charset="0"/>
                <a:cs typeface="Times New Roman" panose="02020603050405020304" pitchFamily="18" charset="0"/>
              </a:rPr>
              <a:t>q</a:t>
            </a:r>
            <a:r>
              <a:rPr lang="it-IT" sz="1400" baseline="-25000" dirty="0" err="1">
                <a:latin typeface="Times New Roman" panose="02020603050405020304" pitchFamily="18" charset="0"/>
                <a:cs typeface="Times New Roman" panose="02020603050405020304" pitchFamily="18" charset="0"/>
              </a:rPr>
              <a:t>f</a:t>
            </a:r>
            <a:r>
              <a:rPr lang="it-IT" sz="1400" dirty="0">
                <a:latin typeface="Times New Roman" panose="02020603050405020304" pitchFamily="18" charset="0"/>
                <a:cs typeface="Times New Roman" panose="02020603050405020304" pitchFamily="18" charset="0"/>
              </a:rPr>
              <a:t> ≤ 200 MJ/m</a:t>
            </a:r>
            <a:r>
              <a:rPr lang="it-IT" sz="1400" baseline="30000" dirty="0">
                <a:latin typeface="Times New Roman" panose="02020603050405020304" pitchFamily="18" charset="0"/>
                <a:cs typeface="Times New Roman" panose="02020603050405020304" pitchFamily="18" charset="0"/>
              </a:rPr>
              <a:t>2</a:t>
            </a:r>
            <a:r>
              <a:rPr lang="it-IT" sz="1400" dirty="0">
                <a:latin typeface="Times New Roman" panose="02020603050405020304" pitchFamily="18" charset="0"/>
                <a:cs typeface="Times New Roman" panose="02020603050405020304" pitchFamily="18" charset="0"/>
              </a:rPr>
              <a:t> ; </a:t>
            </a:r>
          </a:p>
          <a:p>
            <a:pPr marL="342900" indent="-342900">
              <a:lnSpc>
                <a:spcPts val="1800"/>
              </a:lnSpc>
              <a:buFont typeface="+mj-lt"/>
              <a:buAutoNum type="alphaLcParenR"/>
            </a:pPr>
            <a:r>
              <a:rPr lang="it-IT" sz="1400" dirty="0">
                <a:latin typeface="Times New Roman" panose="02020603050405020304" pitchFamily="18" charset="0"/>
                <a:cs typeface="Times New Roman" panose="02020603050405020304" pitchFamily="18" charset="0"/>
              </a:rPr>
              <a:t>la superficie lorda S delle aree commerciali inserite in attività di tipo SA o SB può essere ≤ 600 m</a:t>
            </a:r>
            <a:r>
              <a:rPr lang="it-IT" sz="1400" baseline="30000" dirty="0">
                <a:latin typeface="Times New Roman" panose="02020603050405020304" pitchFamily="18" charset="0"/>
                <a:cs typeface="Times New Roman" panose="02020603050405020304" pitchFamily="18" charset="0"/>
              </a:rPr>
              <a:t>2</a:t>
            </a:r>
            <a:r>
              <a:rPr lang="it-IT" sz="1400" dirty="0">
                <a:latin typeface="Times New Roman" panose="02020603050405020304" pitchFamily="18" charset="0"/>
                <a:cs typeface="Times New Roman" panose="02020603050405020304" pitchFamily="18" charset="0"/>
              </a:rPr>
              <a:t> se inserite in un compartimento distinto e il resto dell’attività è a prova di fumo; </a:t>
            </a:r>
          </a:p>
          <a:p>
            <a:pPr marL="342900" indent="-342900">
              <a:lnSpc>
                <a:spcPts val="1800"/>
              </a:lnSpc>
              <a:buFont typeface="+mj-lt"/>
              <a:buAutoNum type="alphaLcParenR"/>
            </a:pPr>
            <a:r>
              <a:rPr lang="it-IT" sz="1400" dirty="0">
                <a:latin typeface="Times New Roman" panose="02020603050405020304" pitchFamily="18" charset="0"/>
                <a:cs typeface="Times New Roman" panose="02020603050405020304" pitchFamily="18" charset="0"/>
              </a:rPr>
              <a:t>la superficie lorda S delle aree commerciali inserite in attività di tipo SA o SB può essere ≤ 1000 m</a:t>
            </a:r>
            <a:r>
              <a:rPr lang="it-IT" sz="1400" baseline="30000" dirty="0">
                <a:latin typeface="Times New Roman" panose="02020603050405020304" pitchFamily="18" charset="0"/>
                <a:cs typeface="Times New Roman" panose="02020603050405020304" pitchFamily="18" charset="0"/>
              </a:rPr>
              <a:t>2</a:t>
            </a:r>
            <a:r>
              <a:rPr lang="it-IT" sz="1400" dirty="0">
                <a:latin typeface="Times New Roman" panose="02020603050405020304" pitchFamily="18" charset="0"/>
                <a:cs typeface="Times New Roman" panose="02020603050405020304" pitchFamily="18" charset="0"/>
              </a:rPr>
              <a:t> se inserite in un compartimento distinto, dotate di controllo dell’incendio (capitolo S.6) con livello di prestazione IV e il resto dell’attività è a prova di fumo. </a:t>
            </a:r>
          </a:p>
        </p:txBody>
      </p:sp>
      <p:sp>
        <p:nvSpPr>
          <p:cNvPr id="14" name="Rettangolo 13">
            <a:extLst>
              <a:ext uri="{FF2B5EF4-FFF2-40B4-BE49-F238E27FC236}">
                <a16:creationId xmlns:a16="http://schemas.microsoft.com/office/drawing/2014/main" id="{40EEA7ED-383A-4D34-85CD-4ED5DDFD42F4}"/>
              </a:ext>
            </a:extLst>
          </p:cNvPr>
          <p:cNvSpPr/>
          <p:nvPr/>
        </p:nvSpPr>
        <p:spPr>
          <a:xfrm>
            <a:off x="854729" y="3137048"/>
            <a:ext cx="7660620" cy="1230914"/>
          </a:xfrm>
          <a:prstGeom prst="rect">
            <a:avLst/>
          </a:prstGeom>
        </p:spPr>
        <p:txBody>
          <a:bodyPr wrap="square">
            <a:spAutoFit/>
          </a:bodyPr>
          <a:lstStyle/>
          <a:p>
            <a:pPr algn="just">
              <a:lnSpc>
                <a:spcPts val="1800"/>
              </a:lnSpc>
            </a:pPr>
            <a:endParaRPr lang="it-IT" sz="1400" dirty="0">
              <a:latin typeface="Times New Roman" panose="02020603050405020304" pitchFamily="18" charset="0"/>
              <a:cs typeface="Times New Roman" panose="02020603050405020304" pitchFamily="18" charset="0"/>
            </a:endParaRPr>
          </a:p>
          <a:p>
            <a:pPr algn="just">
              <a:lnSpc>
                <a:spcPts val="1800"/>
              </a:lnSpc>
            </a:pPr>
            <a:r>
              <a:rPr lang="it-IT" sz="1400" dirty="0">
                <a:latin typeface="Times New Roman" panose="02020603050405020304" pitchFamily="18" charset="0"/>
                <a:cs typeface="Times New Roman" panose="02020603050405020304" pitchFamily="18" charset="0"/>
              </a:rPr>
              <a:t>7. Le </a:t>
            </a:r>
            <a:r>
              <a:rPr lang="it-IT" sz="1400" b="1" dirty="0">
                <a:latin typeface="Times New Roman" panose="02020603050405020304" pitchFamily="18" charset="0"/>
                <a:cs typeface="Times New Roman" panose="02020603050405020304" pitchFamily="18" charset="0"/>
              </a:rPr>
              <a:t>attività di tipo SC </a:t>
            </a:r>
            <a:r>
              <a:rPr lang="it-IT" sz="1400" dirty="0">
                <a:latin typeface="Times New Roman" panose="02020603050405020304" pitchFamily="18" charset="0"/>
                <a:cs typeface="Times New Roman" panose="02020603050405020304" pitchFamily="18" charset="0"/>
              </a:rPr>
              <a:t>possono essere inserite all’interno delle attività commerciali che rientrano nel campo di applicazione del capitolo V.8; eventuali porzioni di esse classificate come aree TA2 o TB2 devono costituire compartimenti distinti e a prova di fumo proveniente dalle altre aree con sistema d’esodo indipendente dall’attività commerciale nella quale sono inserite.</a:t>
            </a:r>
          </a:p>
        </p:txBody>
      </p:sp>
      <p:sp>
        <p:nvSpPr>
          <p:cNvPr id="3" name="PB">
            <a:extLst>
              <a:ext uri="{FF2B5EF4-FFF2-40B4-BE49-F238E27FC236}">
                <a16:creationId xmlns:a16="http://schemas.microsoft.com/office/drawing/2014/main" id="{DE8B8DC1-E69C-2F9E-82A1-9B3475F37337}"/>
              </a:ext>
            </a:extLst>
          </p:cNvPr>
          <p:cNvSpPr/>
          <p:nvPr/>
        </p:nvSpPr>
        <p:spPr>
          <a:xfrm>
            <a:off x="0" y="6705600"/>
            <a:ext cx="637130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31428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000"/>
                                        <p:tgtEl>
                                          <p:spTgt spid="14"/>
                                        </p:tgtEl>
                                      </p:cBhvr>
                                    </p:animEffect>
                                    <p:anim calcmode="lin" valueType="num">
                                      <p:cBhvr>
                                        <p:cTn id="20" dur="1000" fill="hold"/>
                                        <p:tgtEl>
                                          <p:spTgt spid="14"/>
                                        </p:tgtEl>
                                        <p:attrNameLst>
                                          <p:attrName>ppt_x</p:attrName>
                                        </p:attrNameLst>
                                      </p:cBhvr>
                                      <p:tavLst>
                                        <p:tav tm="0">
                                          <p:val>
                                            <p:strVal val="#ppt_x"/>
                                          </p:val>
                                        </p:tav>
                                        <p:tav tm="100000">
                                          <p:val>
                                            <p:strVal val="#ppt_x"/>
                                          </p:val>
                                        </p:tav>
                                      </p:tavLst>
                                    </p:anim>
                                    <p:anim calcmode="lin" valueType="num">
                                      <p:cBhvr>
                                        <p:cTn id="21"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4" grpId="0"/>
    </p:bldLst>
  </p:timing>
</p:sld>
</file>

<file path=ppt/slides/slide9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Rettangolo 3">
            <a:extLst>
              <a:ext uri="{FF2B5EF4-FFF2-40B4-BE49-F238E27FC236}">
                <a16:creationId xmlns:a16="http://schemas.microsoft.com/office/drawing/2014/main" id="{D8BC397A-A3F5-4560-880D-518F095F2FC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E1D40959-2444-4D7B-916E-B0E64588013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4252C5A6-3BF1-4763-8AF7-F437D52EF35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2717F93D-AA27-449F-BDCA-793730167F4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4C3244D2-2331-4092-B8B6-06E1925A1A52}"/>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8" name="Rettangolo 7">
            <a:extLst>
              <a:ext uri="{FF2B5EF4-FFF2-40B4-BE49-F238E27FC236}">
                <a16:creationId xmlns:a16="http://schemas.microsoft.com/office/drawing/2014/main" id="{F53EE542-0178-40BD-B236-F62E5EA77C28}"/>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V.11.5.2.1 Ubicazione (di aree e compartimenti)</a:t>
            </a:r>
            <a:endParaRPr lang="it-IT" b="1" dirty="0">
              <a:solidFill>
                <a:srgbClr val="B41010"/>
              </a:solidFill>
            </a:endParaRPr>
          </a:p>
        </p:txBody>
      </p:sp>
      <p:sp>
        <p:nvSpPr>
          <p:cNvPr id="11" name="Stella a 10 punte 10">
            <a:extLst>
              <a:ext uri="{FF2B5EF4-FFF2-40B4-BE49-F238E27FC236}">
                <a16:creationId xmlns:a16="http://schemas.microsoft.com/office/drawing/2014/main" id="{F8E940DA-5FC0-49D9-914A-98337FC5C0D4}"/>
              </a:ext>
            </a:extLst>
          </p:cNvPr>
          <p:cNvSpPr>
            <a:spLocks noChangeAspect="1"/>
          </p:cNvSpPr>
          <p:nvPr/>
        </p:nvSpPr>
        <p:spPr>
          <a:xfrm rot="19124742">
            <a:off x="6913174" y="742214"/>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6" name="CasellaDiTesto 5">
            <a:extLst>
              <a:ext uri="{FF2B5EF4-FFF2-40B4-BE49-F238E27FC236}">
                <a16:creationId xmlns:a16="http://schemas.microsoft.com/office/drawing/2014/main" id="{56602545-84DA-5327-F7EB-F5A79FCA0631}"/>
              </a:ext>
            </a:extLst>
          </p:cNvPr>
          <p:cNvSpPr txBox="1"/>
          <p:nvPr/>
        </p:nvSpPr>
        <p:spPr>
          <a:xfrm>
            <a:off x="628651" y="1268618"/>
            <a:ext cx="7886698" cy="4093428"/>
          </a:xfrm>
          <a:prstGeom prst="rect">
            <a:avLst/>
          </a:prstGeom>
          <a:noFill/>
        </p:spPr>
        <p:txBody>
          <a:bodyPr wrap="square">
            <a:spAutoFit/>
          </a:bodyPr>
          <a:lstStyle/>
          <a:p>
            <a:pPr marL="342900" indent="-342900" algn="just">
              <a:buAutoNum type="arabicPeriod"/>
            </a:pPr>
            <a:r>
              <a:rPr lang="it-IT" sz="1300" dirty="0">
                <a:latin typeface="Times New Roman" panose="02020603050405020304" pitchFamily="18" charset="0"/>
                <a:cs typeface="Times New Roman" panose="02020603050405020304" pitchFamily="18" charset="0"/>
              </a:rPr>
              <a:t>Le aree di tipo TA1 non possono essere ubicate a quota di piano &lt; -1 m.</a:t>
            </a:r>
          </a:p>
          <a:p>
            <a:pPr marL="342900" indent="-342900" algn="just">
              <a:buAutoNum type="arabicPeriod"/>
            </a:pPr>
            <a:endParaRPr lang="it-IT" sz="1300" dirty="0">
              <a:latin typeface="Times New Roman" panose="02020603050405020304" pitchFamily="18" charset="0"/>
              <a:cs typeface="Times New Roman" panose="02020603050405020304" pitchFamily="18" charset="0"/>
            </a:endParaRPr>
          </a:p>
          <a:p>
            <a:pPr marL="342900" indent="-342900" algn="just">
              <a:buAutoNum type="arabicPeriod"/>
            </a:pPr>
            <a:r>
              <a:rPr lang="it-IT" sz="1300" dirty="0">
                <a:latin typeface="Times New Roman" panose="02020603050405020304" pitchFamily="18" charset="0"/>
                <a:cs typeface="Times New Roman" panose="02020603050405020304" pitchFamily="18" charset="0"/>
              </a:rPr>
              <a:t>Le aree di tipo TM2 con carico di incendio specifico </a:t>
            </a:r>
            <a:r>
              <a:rPr lang="it-IT" sz="1300" dirty="0" err="1">
                <a:latin typeface="Times New Roman" panose="02020603050405020304" pitchFamily="18" charset="0"/>
                <a:cs typeface="Times New Roman" panose="02020603050405020304" pitchFamily="18" charset="0"/>
              </a:rPr>
              <a:t>q</a:t>
            </a:r>
            <a:r>
              <a:rPr lang="it-IT" sz="1300" baseline="-25000" dirty="0" err="1">
                <a:latin typeface="Times New Roman" panose="02020603050405020304" pitchFamily="18" charset="0"/>
                <a:cs typeface="Times New Roman" panose="02020603050405020304" pitchFamily="18" charset="0"/>
              </a:rPr>
              <a:t>f</a:t>
            </a:r>
            <a:r>
              <a:rPr lang="it-IT" sz="1300" dirty="0">
                <a:latin typeface="Times New Roman" panose="02020603050405020304" pitchFamily="18" charset="0"/>
                <a:cs typeface="Times New Roman" panose="02020603050405020304" pitchFamily="18" charset="0"/>
              </a:rPr>
              <a:t> &gt; 450 MJ/m</a:t>
            </a:r>
            <a:r>
              <a:rPr lang="it-IT" sz="1300" baseline="30000" dirty="0">
                <a:latin typeface="Times New Roman" panose="02020603050405020304" pitchFamily="18" charset="0"/>
                <a:cs typeface="Times New Roman" panose="02020603050405020304" pitchFamily="18" charset="0"/>
              </a:rPr>
              <a:t>2</a:t>
            </a:r>
            <a:r>
              <a:rPr lang="it-IT" sz="1300" baseline="-25000" dirty="0">
                <a:latin typeface="Times New Roman" panose="02020603050405020304" pitchFamily="18" charset="0"/>
                <a:cs typeface="Times New Roman" panose="02020603050405020304" pitchFamily="18" charset="0"/>
              </a:rPr>
              <a:t> </a:t>
            </a:r>
            <a:r>
              <a:rPr lang="it-IT" sz="1300" dirty="0">
                <a:latin typeface="Times New Roman" panose="02020603050405020304" pitchFamily="18" charset="0"/>
                <a:cs typeface="Times New Roman" panose="02020603050405020304" pitchFamily="18" charset="0"/>
              </a:rPr>
              <a:t>e inserite in opere da costruzione contenenti attività di tipo SA o SB devono essere ubicate fuori terra o avere accesso diretto da spazio scoperto esterno all’opera da costruzione anche mediante percorso protetto. </a:t>
            </a:r>
          </a:p>
          <a:p>
            <a:pPr marL="342900" indent="-342900" algn="just">
              <a:buAutoNum type="arabicPeriod"/>
            </a:pPr>
            <a:endParaRPr lang="it-IT" sz="1300" dirty="0">
              <a:latin typeface="Times New Roman" panose="02020603050405020304" pitchFamily="18" charset="0"/>
              <a:cs typeface="Times New Roman" panose="02020603050405020304" pitchFamily="18" charset="0"/>
            </a:endParaRPr>
          </a:p>
          <a:p>
            <a:pPr marL="342900" indent="-342900" algn="just">
              <a:buAutoNum type="arabicPeriod"/>
            </a:pPr>
            <a:r>
              <a:rPr lang="it-IT" sz="1300" dirty="0">
                <a:latin typeface="Times New Roman" panose="02020603050405020304" pitchFamily="18" charset="0"/>
                <a:cs typeface="Times New Roman" panose="02020603050405020304" pitchFamily="18" charset="0"/>
              </a:rPr>
              <a:t>Le aree di tipo TK3 e i depositi aventi superficie S &gt; 500 m</a:t>
            </a:r>
            <a:r>
              <a:rPr lang="it-IT" sz="1300" baseline="-25000" dirty="0">
                <a:latin typeface="Times New Roman" panose="02020603050405020304" pitchFamily="18" charset="0"/>
                <a:cs typeface="Times New Roman" panose="02020603050405020304" pitchFamily="18" charset="0"/>
              </a:rPr>
              <a:t>2</a:t>
            </a:r>
            <a:r>
              <a:rPr lang="it-IT" sz="1300" dirty="0">
                <a:latin typeface="Times New Roman" panose="02020603050405020304" pitchFamily="18" charset="0"/>
                <a:cs typeface="Times New Roman" panose="02020603050405020304" pitchFamily="18" charset="0"/>
              </a:rPr>
              <a:t> o carico di incendio specifico </a:t>
            </a:r>
            <a:r>
              <a:rPr lang="it-IT" sz="1300" dirty="0" err="1">
                <a:latin typeface="Times New Roman" panose="02020603050405020304" pitchFamily="18" charset="0"/>
                <a:cs typeface="Times New Roman" panose="02020603050405020304" pitchFamily="18" charset="0"/>
              </a:rPr>
              <a:t>q</a:t>
            </a:r>
            <a:r>
              <a:rPr lang="it-IT" sz="1300" baseline="-25000" dirty="0" err="1">
                <a:latin typeface="Times New Roman" panose="02020603050405020304" pitchFamily="18" charset="0"/>
                <a:cs typeface="Times New Roman" panose="02020603050405020304" pitchFamily="18" charset="0"/>
              </a:rPr>
              <a:t>f</a:t>
            </a:r>
            <a:r>
              <a:rPr lang="it-IT" sz="1300" dirty="0">
                <a:latin typeface="Times New Roman" panose="02020603050405020304" pitchFamily="18" charset="0"/>
                <a:cs typeface="Times New Roman" panose="02020603050405020304" pitchFamily="18" charset="0"/>
              </a:rPr>
              <a:t> &gt; 600 MJ/m</a:t>
            </a:r>
            <a:r>
              <a:rPr lang="it-IT" sz="1300" baseline="30000" dirty="0">
                <a:latin typeface="Times New Roman" panose="02020603050405020304" pitchFamily="18" charset="0"/>
                <a:cs typeface="Times New Roman" panose="02020603050405020304" pitchFamily="18" charset="0"/>
              </a:rPr>
              <a:t>2</a:t>
            </a:r>
            <a:r>
              <a:rPr lang="it-IT" sz="1300" dirty="0">
                <a:latin typeface="Times New Roman" panose="02020603050405020304" pitchFamily="18" charset="0"/>
                <a:cs typeface="Times New Roman" panose="02020603050405020304" pitchFamily="18" charset="0"/>
              </a:rPr>
              <a:t> devono essere ubicate all’esterno delle opere da costruzione contenenti aree di tipo TA o TB2.</a:t>
            </a:r>
          </a:p>
          <a:p>
            <a:pPr marL="342900" indent="-342900" algn="just">
              <a:buAutoNum type="arabicPeriod"/>
            </a:pPr>
            <a:endParaRPr lang="it-IT" sz="1300" dirty="0">
              <a:latin typeface="Times New Roman" panose="02020603050405020304" pitchFamily="18" charset="0"/>
              <a:cs typeface="Times New Roman" panose="02020603050405020304" pitchFamily="18" charset="0"/>
            </a:endParaRPr>
          </a:p>
          <a:p>
            <a:pPr marL="342900" indent="-342900" algn="just">
              <a:buAutoNum type="arabicPeriod"/>
            </a:pPr>
            <a:r>
              <a:rPr lang="it-IT" sz="1300" dirty="0">
                <a:latin typeface="Times New Roman" panose="02020603050405020304" pitchFamily="18" charset="0"/>
                <a:cs typeface="Times New Roman" panose="02020603050405020304" pitchFamily="18" charset="0"/>
              </a:rPr>
              <a:t>I depositi TM0 possono essere ubicati in compartimenti di aree di tipo TA, TB o TC. </a:t>
            </a:r>
          </a:p>
          <a:p>
            <a:pPr marL="342900" indent="-342900" algn="just">
              <a:buAutoNum type="arabicPeriod"/>
            </a:pPr>
            <a:endParaRPr lang="it-IT" sz="1300" dirty="0">
              <a:latin typeface="Times New Roman" panose="02020603050405020304" pitchFamily="18" charset="0"/>
              <a:cs typeface="Times New Roman" panose="02020603050405020304" pitchFamily="18" charset="0"/>
            </a:endParaRPr>
          </a:p>
          <a:p>
            <a:pPr marL="342900" indent="-342900" algn="just">
              <a:buAutoNum type="arabicPeriod"/>
            </a:pPr>
            <a:r>
              <a:rPr lang="it-IT" sz="1300" dirty="0">
                <a:latin typeface="Times New Roman" panose="02020603050405020304" pitchFamily="18" charset="0"/>
                <a:cs typeface="Times New Roman" panose="02020603050405020304" pitchFamily="18" charset="0"/>
              </a:rPr>
              <a:t>I compartimenti delle aree di tipo TM3 possono essere ubicati nella stessa opera da costruzione contenente aree TA o TB se: </a:t>
            </a:r>
          </a:p>
          <a:p>
            <a:pPr marL="800100" lvl="1" indent="-342900" algn="just">
              <a:buFont typeface="+mj-lt"/>
              <a:buAutoNum type="alphaLcParenR"/>
            </a:pPr>
            <a:r>
              <a:rPr lang="it-IT" sz="1300" dirty="0">
                <a:latin typeface="Times New Roman" panose="02020603050405020304" pitchFamily="18" charset="0"/>
                <a:cs typeface="Times New Roman" panose="02020603050405020304" pitchFamily="18" charset="0"/>
              </a:rPr>
              <a:t>le comunicazione con i compartimenti delle aree di tipo TA, TB o TC della attività sono a prova di fumo;</a:t>
            </a:r>
          </a:p>
          <a:p>
            <a:pPr marL="800100" lvl="1" indent="-342900" algn="just">
              <a:buFont typeface="+mj-lt"/>
              <a:buAutoNum type="alphaLcParenR"/>
            </a:pPr>
            <a:r>
              <a:rPr lang="it-IT" sz="1300" dirty="0">
                <a:latin typeface="Times New Roman" panose="02020603050405020304" pitchFamily="18" charset="0"/>
                <a:cs typeface="Times New Roman" panose="02020603050405020304" pitchFamily="18" charset="0"/>
              </a:rPr>
              <a:t> l’accesso all’area di tipo TM3 avviene da spazio scoperto esterno all’opera da costruzione, anche mediante percorso protetto.</a:t>
            </a:r>
          </a:p>
          <a:p>
            <a:pPr marL="800100" lvl="1" indent="-342900" algn="just">
              <a:buFont typeface="+mj-lt"/>
              <a:buAutoNum type="alphaLcParenR"/>
            </a:pPr>
            <a:endParaRPr lang="it-IT" sz="1300" dirty="0">
              <a:latin typeface="Times New Roman" panose="02020603050405020304" pitchFamily="18" charset="0"/>
              <a:cs typeface="Times New Roman" panose="02020603050405020304" pitchFamily="18" charset="0"/>
            </a:endParaRPr>
          </a:p>
          <a:p>
            <a:pPr marL="342900" indent="-342900" algn="just">
              <a:buAutoNum type="arabicPeriod"/>
            </a:pPr>
            <a:r>
              <a:rPr lang="it-IT" sz="1300" dirty="0">
                <a:latin typeface="Times New Roman" panose="02020603050405020304" pitchFamily="18" charset="0"/>
                <a:cs typeface="Times New Roman" panose="02020603050405020304" pitchFamily="18" charset="0"/>
              </a:rPr>
              <a:t>Le aree di tipo TM3 ubicate nella stessa opera da costruzione delle attività di tipo SA o SB con superficie lorda S &gt; 300 m</a:t>
            </a:r>
            <a:r>
              <a:rPr lang="it-IT" sz="1300" baseline="-25000" dirty="0">
                <a:latin typeface="Times New Roman" panose="02020603050405020304" pitchFamily="18" charset="0"/>
                <a:cs typeface="Times New Roman" panose="02020603050405020304" pitchFamily="18" charset="0"/>
              </a:rPr>
              <a:t>2</a:t>
            </a:r>
            <a:r>
              <a:rPr lang="it-IT" sz="1300" dirty="0">
                <a:latin typeface="Times New Roman" panose="02020603050405020304" pitchFamily="18" charset="0"/>
                <a:cs typeface="Times New Roman" panose="02020603050405020304" pitchFamily="18" charset="0"/>
              </a:rPr>
              <a:t> o carico di incendio specifico </a:t>
            </a:r>
            <a:r>
              <a:rPr lang="it-IT" sz="1300" dirty="0" err="1">
                <a:latin typeface="Times New Roman" panose="02020603050405020304" pitchFamily="18" charset="0"/>
                <a:cs typeface="Times New Roman" panose="02020603050405020304" pitchFamily="18" charset="0"/>
              </a:rPr>
              <a:t>q</a:t>
            </a:r>
            <a:r>
              <a:rPr lang="it-IT" sz="1300" baseline="-25000" dirty="0" err="1">
                <a:latin typeface="Times New Roman" panose="02020603050405020304" pitchFamily="18" charset="0"/>
                <a:cs typeface="Times New Roman" panose="02020603050405020304" pitchFamily="18" charset="0"/>
              </a:rPr>
              <a:t>f</a:t>
            </a:r>
            <a:r>
              <a:rPr lang="it-IT" sz="1300" dirty="0">
                <a:latin typeface="Times New Roman" panose="02020603050405020304" pitchFamily="18" charset="0"/>
                <a:cs typeface="Times New Roman" panose="02020603050405020304" pitchFamily="18" charset="0"/>
              </a:rPr>
              <a:t> &gt; 450 MJ/m</a:t>
            </a:r>
            <a:r>
              <a:rPr lang="it-IT" sz="1300" baseline="-25000" dirty="0">
                <a:latin typeface="Times New Roman" panose="02020603050405020304" pitchFamily="18" charset="0"/>
                <a:cs typeface="Times New Roman" panose="02020603050405020304" pitchFamily="18" charset="0"/>
              </a:rPr>
              <a:t>2</a:t>
            </a:r>
            <a:r>
              <a:rPr lang="it-IT" sz="1300" dirty="0">
                <a:latin typeface="Times New Roman" panose="02020603050405020304" pitchFamily="18" charset="0"/>
                <a:cs typeface="Times New Roman" panose="02020603050405020304" pitchFamily="18" charset="0"/>
              </a:rPr>
              <a:t> devono essere ubicate fuori terra.</a:t>
            </a:r>
          </a:p>
        </p:txBody>
      </p:sp>
      <p:sp>
        <p:nvSpPr>
          <p:cNvPr id="12" name="CasellaDiTesto 11">
            <a:extLst>
              <a:ext uri="{FF2B5EF4-FFF2-40B4-BE49-F238E27FC236}">
                <a16:creationId xmlns:a16="http://schemas.microsoft.com/office/drawing/2014/main" id="{17CEC242-7F23-7D5F-E7F3-BB180B64744D}"/>
              </a:ext>
            </a:extLst>
          </p:cNvPr>
          <p:cNvSpPr txBox="1"/>
          <p:nvPr/>
        </p:nvSpPr>
        <p:spPr>
          <a:xfrm>
            <a:off x="628650" y="5354988"/>
            <a:ext cx="7886699" cy="132343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marL="228600" indent="-228600" algn="just">
              <a:buAutoNum type="alphaLcPeriod"/>
            </a:pPr>
            <a:r>
              <a:rPr lang="it-IT" sz="1000" dirty="0"/>
              <a:t>in relazione alla tipologia delle prestazioni erogate: </a:t>
            </a:r>
          </a:p>
          <a:p>
            <a:pPr algn="just"/>
            <a:r>
              <a:rPr lang="it-IT" sz="1000" dirty="0"/>
              <a:t>        SA: attività che erogano prestazioni in regime di ricovero ospedaliero a ciclo continuativo o diurno; SB: attività che erogano prestazioni in regime residenziale a ciclo continuativo o diurno;         </a:t>
            </a:r>
          </a:p>
          <a:p>
            <a:pPr marL="228600" indent="-228600" algn="just">
              <a:buAutoNum type="alphaLcPeriod" startAt="4"/>
            </a:pPr>
            <a:r>
              <a:rPr lang="it-IT" sz="1000" dirty="0"/>
              <a:t>Le aree dell’attività sono classificate come segue:</a:t>
            </a:r>
          </a:p>
          <a:p>
            <a:pPr algn="just"/>
            <a:r>
              <a:rPr lang="it-IT" sz="1000" dirty="0"/>
              <a:t>        TA: aree destinate a ricovero in regime ospedaliero o residenziale, aree adibite ad unità speciali; TB: aree destinate a prestazioni medico-sanitarie di tipo ambulatoriale in cui non è previsto il ricovero;</a:t>
            </a:r>
          </a:p>
          <a:p>
            <a:pPr algn="just"/>
            <a:r>
              <a:rPr lang="it-IT" sz="1000" dirty="0"/>
              <a:t>        TC: aree destinate ad altri servizi pertinenti (es. uffici amministrativi, scuole e convitti professionali, spazi per  riunioni e convegni…).</a:t>
            </a:r>
          </a:p>
          <a:p>
            <a:pPr algn="just"/>
            <a:r>
              <a:rPr lang="it-IT" sz="1000" dirty="0"/>
              <a:t>        TM: depositi inseriti nella stessa opera da costruzione dell’attività sanitaria; </a:t>
            </a:r>
          </a:p>
        </p:txBody>
      </p:sp>
      <p:sp>
        <p:nvSpPr>
          <p:cNvPr id="3" name="PB">
            <a:extLst>
              <a:ext uri="{FF2B5EF4-FFF2-40B4-BE49-F238E27FC236}">
                <a16:creationId xmlns:a16="http://schemas.microsoft.com/office/drawing/2014/main" id="{D3CFA398-E3CC-16AE-783E-13B4E3629D1F}"/>
              </a:ext>
            </a:extLst>
          </p:cNvPr>
          <p:cNvSpPr/>
          <p:nvPr/>
        </p:nvSpPr>
        <p:spPr>
          <a:xfrm>
            <a:off x="0" y="6705600"/>
            <a:ext cx="648929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43421786"/>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0695899-09E3-AD7E-8DAB-F18DE64B0DBB}"/>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59C07C8D-CCFE-2873-62F9-0AEFBBE1ED2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FE4CFCD2-560A-6D6B-76C1-945D88F151A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AADE6781-0696-AFDD-5C3D-702B9CFD944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1D800096-1246-092F-BE75-A1A58279986D}"/>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35C0FFB8-9A2A-18E9-8A98-152E606BA250}"/>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8" name="Rettangolo 7">
            <a:extLst>
              <a:ext uri="{FF2B5EF4-FFF2-40B4-BE49-F238E27FC236}">
                <a16:creationId xmlns:a16="http://schemas.microsoft.com/office/drawing/2014/main" id="{EFC874C5-3D77-AF91-9BF7-AAFDF5270B2D}"/>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V.11.5.2.2 Comunicazioni</a:t>
            </a:r>
            <a:endParaRPr lang="it-IT" b="1" dirty="0">
              <a:solidFill>
                <a:srgbClr val="B41010"/>
              </a:solidFill>
            </a:endParaRPr>
          </a:p>
        </p:txBody>
      </p:sp>
      <p:sp>
        <p:nvSpPr>
          <p:cNvPr id="11" name="Stella a 10 punte 10">
            <a:extLst>
              <a:ext uri="{FF2B5EF4-FFF2-40B4-BE49-F238E27FC236}">
                <a16:creationId xmlns:a16="http://schemas.microsoft.com/office/drawing/2014/main" id="{FE83CB7E-5E53-E39D-5A5D-1A7337EA890C}"/>
              </a:ext>
            </a:extLst>
          </p:cNvPr>
          <p:cNvSpPr>
            <a:spLocks noChangeAspect="1"/>
          </p:cNvSpPr>
          <p:nvPr/>
        </p:nvSpPr>
        <p:spPr>
          <a:xfrm rot="19124742">
            <a:off x="5861613" y="726686"/>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12" name="CasellaDiTesto 11">
            <a:extLst>
              <a:ext uri="{FF2B5EF4-FFF2-40B4-BE49-F238E27FC236}">
                <a16:creationId xmlns:a16="http://schemas.microsoft.com/office/drawing/2014/main" id="{77C841A7-61FA-9FF3-EDDE-273CB6B16C65}"/>
              </a:ext>
            </a:extLst>
          </p:cNvPr>
          <p:cNvSpPr txBox="1"/>
          <p:nvPr/>
        </p:nvSpPr>
        <p:spPr>
          <a:xfrm>
            <a:off x="628650" y="5584525"/>
            <a:ext cx="7886699"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marL="228600" indent="-228600" algn="just">
              <a:buAutoNum type="alphaLcPeriod"/>
            </a:pPr>
            <a:r>
              <a:rPr lang="it-IT" sz="1000" dirty="0"/>
              <a:t>in relazione alla tipologia delle prestazioni erogate: </a:t>
            </a:r>
          </a:p>
          <a:p>
            <a:pPr algn="just"/>
            <a:r>
              <a:rPr lang="it-IT" sz="1000" dirty="0"/>
              <a:t>        SA: attività che erogano prestazioni in regime di ricovero ospedaliero a ciclo continuativo o diurno; SB: attività che erogano prestazioni in regime residenziale a ciclo continuativo o diurno;         </a:t>
            </a:r>
          </a:p>
          <a:p>
            <a:pPr marL="228600" indent="-228600" algn="just">
              <a:buAutoNum type="alphaLcPeriod" startAt="4"/>
            </a:pPr>
            <a:r>
              <a:rPr lang="it-IT" sz="1000" dirty="0"/>
              <a:t>Le aree dell’attività sono classificate come segue:</a:t>
            </a:r>
          </a:p>
          <a:p>
            <a:pPr algn="just"/>
            <a:r>
              <a:rPr lang="it-IT" sz="1000" dirty="0"/>
              <a:t>        TA: aree destinate a ricovero in regime ospedaliero o residenziale, aree adibite ad unità speciali; TB: aree destinate a prestazioni medico-sanitarie di tipo ambulatoriale in cui non è previsto il ricovero;</a:t>
            </a:r>
          </a:p>
        </p:txBody>
      </p:sp>
      <p:sp>
        <p:nvSpPr>
          <p:cNvPr id="14" name="CasellaDiTesto 13">
            <a:extLst>
              <a:ext uri="{FF2B5EF4-FFF2-40B4-BE49-F238E27FC236}">
                <a16:creationId xmlns:a16="http://schemas.microsoft.com/office/drawing/2014/main" id="{E0385C9F-E18B-1049-CBA2-7E44D1DF153B}"/>
              </a:ext>
            </a:extLst>
          </p:cNvPr>
          <p:cNvSpPr txBox="1"/>
          <p:nvPr/>
        </p:nvSpPr>
        <p:spPr>
          <a:xfrm>
            <a:off x="628650" y="1635045"/>
            <a:ext cx="7957566" cy="3167085"/>
          </a:xfrm>
          <a:prstGeom prst="rect">
            <a:avLst/>
          </a:prstGeom>
          <a:noFill/>
        </p:spPr>
        <p:txBody>
          <a:bodyPr wrap="square">
            <a:spAutoFit/>
          </a:bodyPr>
          <a:lstStyle/>
          <a:p>
            <a:pPr marL="342900" indent="-342900" algn="just">
              <a:lnSpc>
                <a:spcPct val="150000"/>
              </a:lnSpc>
              <a:buAutoNum type="arabicPeriod"/>
            </a:pPr>
            <a:r>
              <a:rPr lang="it-IT" sz="1500" dirty="0">
                <a:latin typeface="Times New Roman" panose="02020603050405020304" pitchFamily="18" charset="0"/>
                <a:cs typeface="Times New Roman" panose="02020603050405020304" pitchFamily="18" charset="0"/>
              </a:rPr>
              <a:t>Le attività di tipo SA e SB possono comunicare con le attività ad esse funzionali (es. convitti, scuole mediche, …);</a:t>
            </a:r>
          </a:p>
          <a:p>
            <a:pPr marL="342900" indent="-342900" algn="just">
              <a:lnSpc>
                <a:spcPct val="150000"/>
              </a:lnSpc>
              <a:buAutoNum type="arabicPeriod"/>
            </a:pPr>
            <a:r>
              <a:rPr lang="it-IT" sz="1500" dirty="0">
                <a:latin typeface="Times New Roman" panose="02020603050405020304" pitchFamily="18" charset="0"/>
                <a:cs typeface="Times New Roman" panose="02020603050405020304" pitchFamily="18" charset="0"/>
              </a:rPr>
              <a:t>Le aree TM1 con carico di incendio specifico </a:t>
            </a:r>
            <a:r>
              <a:rPr lang="it-IT" sz="1500" dirty="0" err="1">
                <a:latin typeface="Times New Roman" panose="02020603050405020304" pitchFamily="18" charset="0"/>
                <a:cs typeface="Times New Roman" panose="02020603050405020304" pitchFamily="18" charset="0"/>
              </a:rPr>
              <a:t>q</a:t>
            </a:r>
            <a:r>
              <a:rPr lang="it-IT" sz="1500" baseline="-25000" dirty="0" err="1">
                <a:latin typeface="Times New Roman" panose="02020603050405020304" pitchFamily="18" charset="0"/>
                <a:cs typeface="Times New Roman" panose="02020603050405020304" pitchFamily="18" charset="0"/>
              </a:rPr>
              <a:t>f</a:t>
            </a:r>
            <a:r>
              <a:rPr lang="it-IT" sz="1500" dirty="0">
                <a:latin typeface="Times New Roman" panose="02020603050405020304" pitchFamily="18" charset="0"/>
                <a:cs typeface="Times New Roman" panose="02020603050405020304" pitchFamily="18" charset="0"/>
              </a:rPr>
              <a:t> ≤ 200 MJ/m</a:t>
            </a:r>
            <a:r>
              <a:rPr lang="it-IT" sz="1500" baseline="-25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possono comunicare con le aree di tipo TA;</a:t>
            </a:r>
          </a:p>
          <a:p>
            <a:pPr marL="342900" indent="-342900" algn="just">
              <a:lnSpc>
                <a:spcPct val="150000"/>
              </a:lnSpc>
              <a:buAutoNum type="arabicPeriod"/>
            </a:pPr>
            <a:r>
              <a:rPr lang="it-IT" sz="1500" dirty="0">
                <a:latin typeface="Times New Roman" panose="02020603050405020304" pitchFamily="18" charset="0"/>
                <a:cs typeface="Times New Roman" panose="02020603050405020304" pitchFamily="18" charset="0"/>
              </a:rPr>
              <a:t>Le aree di tipo TM1 con carico di incendio specifico </a:t>
            </a:r>
            <a:r>
              <a:rPr lang="it-IT" sz="1500" dirty="0" err="1">
                <a:latin typeface="Times New Roman" panose="02020603050405020304" pitchFamily="18" charset="0"/>
                <a:cs typeface="Times New Roman" panose="02020603050405020304" pitchFamily="18" charset="0"/>
              </a:rPr>
              <a:t>q</a:t>
            </a:r>
            <a:r>
              <a:rPr lang="it-IT" sz="1500" baseline="-25000" dirty="0" err="1">
                <a:latin typeface="Times New Roman" panose="02020603050405020304" pitchFamily="18" charset="0"/>
                <a:cs typeface="Times New Roman" panose="02020603050405020304" pitchFamily="18" charset="0"/>
              </a:rPr>
              <a:t>f</a:t>
            </a:r>
            <a:r>
              <a:rPr lang="it-IT" sz="1500" dirty="0">
                <a:latin typeface="Times New Roman" panose="02020603050405020304" pitchFamily="18" charset="0"/>
                <a:cs typeface="Times New Roman" panose="02020603050405020304" pitchFamily="18" charset="0"/>
              </a:rPr>
              <a:t> &gt; 200 MJ/m</a:t>
            </a:r>
            <a:r>
              <a:rPr lang="it-IT" sz="1500" baseline="-25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dotate di misura di controllo dell’incendio (capitolo S.6) di livello di prestazione IV possono comunicare con le aree di tipo TA;</a:t>
            </a:r>
          </a:p>
          <a:p>
            <a:pPr marL="342900" indent="-342900" algn="just">
              <a:lnSpc>
                <a:spcPct val="150000"/>
              </a:lnSpc>
              <a:buAutoNum type="arabicPeriod"/>
            </a:pPr>
            <a:r>
              <a:rPr lang="it-IT" sz="1500" dirty="0">
                <a:latin typeface="Times New Roman" panose="02020603050405020304" pitchFamily="18" charset="0"/>
                <a:cs typeface="Times New Roman" panose="02020603050405020304" pitchFamily="18" charset="0"/>
              </a:rPr>
              <a:t>Sono ammesse comunicazioni di tipo protetto con chiusure almeno E 30-Sa tra le attività di tipo SC prive di aree di tipo TA e altre attività.</a:t>
            </a:r>
          </a:p>
        </p:txBody>
      </p:sp>
      <p:sp>
        <p:nvSpPr>
          <p:cNvPr id="3" name="PB">
            <a:extLst>
              <a:ext uri="{FF2B5EF4-FFF2-40B4-BE49-F238E27FC236}">
                <a16:creationId xmlns:a16="http://schemas.microsoft.com/office/drawing/2014/main" id="{4DA3B1C1-79E6-7188-9DA6-50C234A3BF39}"/>
              </a:ext>
            </a:extLst>
          </p:cNvPr>
          <p:cNvSpPr/>
          <p:nvPr/>
        </p:nvSpPr>
        <p:spPr>
          <a:xfrm>
            <a:off x="0" y="6705600"/>
            <a:ext cx="654828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76213713"/>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CasellaDiTesto 19">
            <a:extLst>
              <a:ext uri="{FF2B5EF4-FFF2-40B4-BE49-F238E27FC236}">
                <a16:creationId xmlns:a16="http://schemas.microsoft.com/office/drawing/2014/main" id="{7DDD1F86-1A86-6C92-F7C8-EDEDAF416707}"/>
              </a:ext>
            </a:extLst>
          </p:cNvPr>
          <p:cNvSpPr txBox="1"/>
          <p:nvPr/>
        </p:nvSpPr>
        <p:spPr>
          <a:xfrm>
            <a:off x="265176" y="1566272"/>
            <a:ext cx="8613648" cy="5293757"/>
          </a:xfrm>
          <a:prstGeom prst="rect">
            <a:avLst/>
          </a:prstGeom>
          <a:noFill/>
        </p:spPr>
        <p:txBody>
          <a:bodyPr wrap="square" rtlCol="0">
            <a:spAutoFit/>
          </a:bodyPr>
          <a:lstStyle/>
          <a:p>
            <a:pPr algn="just"/>
            <a:r>
              <a:rPr lang="it-IT" sz="1300" b="1" i="1" dirty="0">
                <a:latin typeface="Times New Roman" panose="02020603050405020304" pitchFamily="18" charset="0"/>
                <a:cs typeface="Times New Roman" panose="02020603050405020304" pitchFamily="18" charset="0"/>
              </a:rPr>
              <a:t>Corridoio cieco</a:t>
            </a:r>
            <a:r>
              <a:rPr lang="it-IT" sz="1300" dirty="0">
                <a:latin typeface="Times New Roman" panose="02020603050405020304" pitchFamily="18" charset="0"/>
                <a:cs typeface="Times New Roman" panose="02020603050405020304" pitchFamily="18" charset="0"/>
              </a:rPr>
              <a:t>: </a:t>
            </a:r>
          </a:p>
          <a:p>
            <a:pPr algn="just"/>
            <a:r>
              <a:rPr lang="it-IT" sz="1300" dirty="0">
                <a:latin typeface="Times New Roman" panose="02020603050405020304" pitchFamily="18" charset="0"/>
                <a:cs typeface="Times New Roman" panose="02020603050405020304" pitchFamily="18" charset="0"/>
              </a:rPr>
              <a:t>corridoio o porzione di corridoio dal quale è possibile l'esodo in un'unica direzione. La lunghezza del corridoio cieco va calcolata dall'inizio dello stesso fino all'incrocio con un corridoio dal quale sia possibile l'esodo in almeno due direzioni, o fino al più prossimo luogo sicuro o via di esodo verticale;</a:t>
            </a:r>
          </a:p>
          <a:p>
            <a:pPr algn="just"/>
            <a:endParaRPr lang="it-IT" sz="1300" dirty="0">
              <a:latin typeface="Times New Roman" panose="02020603050405020304" pitchFamily="18" charset="0"/>
              <a:cs typeface="Times New Roman" panose="02020603050405020304" pitchFamily="18" charset="0"/>
            </a:endParaRPr>
          </a:p>
          <a:p>
            <a:pPr algn="just"/>
            <a:r>
              <a:rPr lang="it-IT" sz="1300" b="1" i="1" dirty="0">
                <a:latin typeface="Times New Roman" panose="02020603050405020304" pitchFamily="18" charset="0"/>
                <a:cs typeface="Times New Roman" panose="02020603050405020304" pitchFamily="18" charset="0"/>
              </a:rPr>
              <a:t>Esodo orizzontale progressivo</a:t>
            </a:r>
            <a:r>
              <a:rPr lang="it-IT" sz="1300" dirty="0">
                <a:latin typeface="Times New Roman" panose="02020603050405020304" pitchFamily="18" charset="0"/>
                <a:cs typeface="Times New Roman" panose="02020603050405020304" pitchFamily="18" charset="0"/>
              </a:rPr>
              <a:t>: </a:t>
            </a:r>
          </a:p>
          <a:p>
            <a:pPr algn="just"/>
            <a:r>
              <a:rPr lang="it-IT" sz="1300" dirty="0">
                <a:latin typeface="Times New Roman" panose="02020603050405020304" pitchFamily="18" charset="0"/>
                <a:cs typeface="Times New Roman" panose="02020603050405020304" pitchFamily="18" charset="0"/>
              </a:rPr>
              <a:t>modalità di esodo che prevede lo spostamento dei degenti in un compartimento adiacente capace di contenerli e proteggerli fino a quando l'incendio non sia stato domato o fino a che non diventi necessario procedere ad una successiva evacuazione verso luogo sicuro;</a:t>
            </a:r>
          </a:p>
          <a:p>
            <a:pPr algn="just"/>
            <a:endParaRPr lang="it-IT" sz="1300" dirty="0">
              <a:latin typeface="Times New Roman" panose="02020603050405020304" pitchFamily="18" charset="0"/>
              <a:cs typeface="Times New Roman" panose="02020603050405020304" pitchFamily="18" charset="0"/>
            </a:endParaRPr>
          </a:p>
          <a:p>
            <a:pPr algn="just"/>
            <a:r>
              <a:rPr lang="it-IT" sz="1300" b="1" i="1" dirty="0">
                <a:latin typeface="Times New Roman" panose="02020603050405020304" pitchFamily="18" charset="0"/>
                <a:cs typeface="Times New Roman" panose="02020603050405020304" pitchFamily="18" charset="0"/>
              </a:rPr>
              <a:t>Percorso orizzontale protetto</a:t>
            </a:r>
            <a:r>
              <a:rPr lang="it-IT" sz="1300" dirty="0">
                <a:latin typeface="Times New Roman" panose="02020603050405020304" pitchFamily="18" charset="0"/>
                <a:cs typeface="Times New Roman" panose="02020603050405020304" pitchFamily="18" charset="0"/>
              </a:rPr>
              <a:t>: percorso di comunicazione orizzontale o sub-orizzontale protetto da elementi con caratteristiche di resistenza al fuoco adeguata, con funzione di collegamento tra compartimenti o di adduzione verso luogo sicuro;</a:t>
            </a:r>
          </a:p>
          <a:p>
            <a:pPr algn="just"/>
            <a:endParaRPr lang="it-IT" sz="1300" dirty="0">
              <a:latin typeface="Times New Roman" panose="02020603050405020304" pitchFamily="18" charset="0"/>
              <a:cs typeface="Times New Roman" panose="02020603050405020304" pitchFamily="18" charset="0"/>
            </a:endParaRPr>
          </a:p>
          <a:p>
            <a:pPr algn="just"/>
            <a:r>
              <a:rPr lang="it-IT" sz="1300" b="1" i="1" dirty="0">
                <a:latin typeface="Times New Roman" panose="02020603050405020304" pitchFamily="18" charset="0"/>
                <a:cs typeface="Times New Roman" panose="02020603050405020304" pitchFamily="18" charset="0"/>
              </a:rPr>
              <a:t>Piano di uscita dall'edificio</a:t>
            </a:r>
            <a:r>
              <a:rPr lang="it-IT" sz="1300" dirty="0">
                <a:latin typeface="Times New Roman" panose="02020603050405020304" pitchFamily="18" charset="0"/>
                <a:cs typeface="Times New Roman" panose="02020603050405020304" pitchFamily="18" charset="0"/>
              </a:rPr>
              <a:t>:</a:t>
            </a:r>
          </a:p>
          <a:p>
            <a:pPr algn="just"/>
            <a:r>
              <a:rPr lang="it-IT" sz="1300" dirty="0">
                <a:latin typeface="Times New Roman" panose="02020603050405020304" pitchFamily="18" charset="0"/>
                <a:cs typeface="Times New Roman" panose="02020603050405020304" pitchFamily="18" charset="0"/>
              </a:rPr>
              <a:t>piano dal quale sia possibile l'evacuazione degli occupanti direttamente in luogo sicuro all'esterno dell'edificio, anche attraverso percorsi orizzontali protetti;</a:t>
            </a:r>
          </a:p>
          <a:p>
            <a:pPr algn="just"/>
            <a:endParaRPr lang="it-IT" sz="1300" dirty="0">
              <a:latin typeface="Times New Roman" panose="02020603050405020304" pitchFamily="18" charset="0"/>
              <a:cs typeface="Times New Roman" panose="02020603050405020304" pitchFamily="18" charset="0"/>
            </a:endParaRPr>
          </a:p>
          <a:p>
            <a:pPr algn="just"/>
            <a:r>
              <a:rPr lang="it-IT" sz="1300" b="1" i="1" dirty="0">
                <a:latin typeface="Times New Roman" panose="02020603050405020304" pitchFamily="18" charset="0"/>
                <a:cs typeface="Times New Roman" panose="02020603050405020304" pitchFamily="18" charset="0"/>
              </a:rPr>
              <a:t>Scala di sicurezza esterna</a:t>
            </a:r>
            <a:r>
              <a:rPr lang="it-IT" sz="1300" dirty="0">
                <a:latin typeface="Times New Roman" panose="02020603050405020304" pitchFamily="18" charset="0"/>
                <a:cs typeface="Times New Roman" panose="02020603050405020304" pitchFamily="18" charset="0"/>
              </a:rPr>
              <a:t>:</a:t>
            </a:r>
          </a:p>
          <a:p>
            <a:pPr algn="just"/>
            <a:r>
              <a:rPr lang="it-IT" sz="1300" dirty="0">
                <a:latin typeface="Times New Roman" panose="02020603050405020304" pitchFamily="18" charset="0"/>
                <a:cs typeface="Times New Roman" panose="02020603050405020304" pitchFamily="18" charset="0"/>
              </a:rPr>
              <a:t>scala totalmente esterna, rispetto al fabbricato servito, munita di parapetto regolamentare e realizzata secondo i criteri sotto riportati: </a:t>
            </a:r>
          </a:p>
          <a:p>
            <a:pPr marL="214313" indent="-214313" algn="just">
              <a:buFontTx/>
              <a:buChar char="-"/>
            </a:pPr>
            <a:r>
              <a:rPr lang="it-IT" sz="1300" dirty="0">
                <a:latin typeface="Times New Roman" panose="02020603050405020304" pitchFamily="18" charset="0"/>
                <a:cs typeface="Times New Roman" panose="02020603050405020304" pitchFamily="18" charset="0"/>
              </a:rPr>
              <a:t>i materiali devono essere di classe A1 di reazione al fuoco; </a:t>
            </a:r>
          </a:p>
          <a:p>
            <a:pPr marL="214313" indent="-214313" algn="just">
              <a:buFontTx/>
              <a:buChar char="-"/>
            </a:pPr>
            <a:r>
              <a:rPr lang="it-IT" sz="1300" dirty="0">
                <a:latin typeface="Times New Roman" panose="02020603050405020304" pitchFamily="18" charset="0"/>
                <a:cs typeface="Times New Roman" panose="02020603050405020304" pitchFamily="18" charset="0"/>
              </a:rPr>
              <a:t>la parete esterna dell'edificio su cui è collocata la scala, compresi gli eventuali infissi, deve possedere, per una larghezza pari alla proiezione della scala, incrementata di 2,5 m per ogni lato, requisiti di resistenza al fuoco almeno REI 60. In alternativa la scala esterna deve distaccarsi di 2,5 m dalle pareti dell'edificio e collegarsi alle porte di piano tramite passerelle protette con setti laterali, a tutta altezza, aventi requisiti di resistenza al fuoco pari a quanto sopra indicato.</a:t>
            </a:r>
          </a:p>
        </p:txBody>
      </p:sp>
      <p:sp>
        <p:nvSpPr>
          <p:cNvPr id="23" name="Rettangolo 22">
            <a:extLst>
              <a:ext uri="{FF2B5EF4-FFF2-40B4-BE49-F238E27FC236}">
                <a16:creationId xmlns:a16="http://schemas.microsoft.com/office/drawing/2014/main" id="{064BF554-6BC1-A759-8078-D8C27ED9550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4" name="Picture 36" descr="File:MinisteroInterno.svg">
            <a:extLst>
              <a:ext uri="{FF2B5EF4-FFF2-40B4-BE49-F238E27FC236}">
                <a16:creationId xmlns:a16="http://schemas.microsoft.com/office/drawing/2014/main" id="{96244550-9818-6EFD-AF3F-4A45E57DFDA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ile:Logo del Corpo Nazionale dei Vigili del Fuoco.svg - Wikipedia">
            <a:extLst>
              <a:ext uri="{FF2B5EF4-FFF2-40B4-BE49-F238E27FC236}">
                <a16:creationId xmlns:a16="http://schemas.microsoft.com/office/drawing/2014/main" id="{69DBABD4-0B70-F3A1-5204-431D4D85FB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119B3417-2EA9-F747-80A5-13CD560BC012}"/>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7" name="CasellaDiTesto 26">
            <a:extLst>
              <a:ext uri="{FF2B5EF4-FFF2-40B4-BE49-F238E27FC236}">
                <a16:creationId xmlns:a16="http://schemas.microsoft.com/office/drawing/2014/main" id="{5881D912-3DA0-AF01-9CAC-AA2CC1190FD3}"/>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4" name="Rettangolo 3">
            <a:extLst>
              <a:ext uri="{FF2B5EF4-FFF2-40B4-BE49-F238E27FC236}">
                <a16:creationId xmlns:a16="http://schemas.microsoft.com/office/drawing/2014/main" id="{E53249BA-5979-2068-BDB6-973F88FB9BD3}"/>
              </a:ext>
            </a:extLst>
          </p:cNvPr>
          <p:cNvSpPr/>
          <p:nvPr/>
        </p:nvSpPr>
        <p:spPr>
          <a:xfrm>
            <a:off x="628652" y="1125950"/>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Vie di esodo: definizioni</a:t>
            </a:r>
            <a:endParaRPr lang="it-IT" b="1" dirty="0">
              <a:solidFill>
                <a:srgbClr val="B41010"/>
              </a:solidFill>
            </a:endParaRPr>
          </a:p>
        </p:txBody>
      </p:sp>
      <p:sp>
        <p:nvSpPr>
          <p:cNvPr id="5" name="Stella a 10 punte 4">
            <a:extLst>
              <a:ext uri="{FF2B5EF4-FFF2-40B4-BE49-F238E27FC236}">
                <a16:creationId xmlns:a16="http://schemas.microsoft.com/office/drawing/2014/main" id="{14B1DF43-DF47-9932-CACD-C61100D4CAF3}"/>
              </a:ext>
            </a:extLst>
          </p:cNvPr>
          <p:cNvSpPr>
            <a:spLocks noChangeAspect="1"/>
          </p:cNvSpPr>
          <p:nvPr/>
        </p:nvSpPr>
        <p:spPr>
          <a:xfrm rot="19124742">
            <a:off x="5852468" y="762755"/>
            <a:ext cx="734836" cy="726391"/>
          </a:xfrm>
          <a:prstGeom prst="star10">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000" dirty="0">
                <a:latin typeface="Comic Sans MS" panose="030F0702030302020204" pitchFamily="66" charset="0"/>
              </a:rPr>
              <a:t>DM 18.09.2002</a:t>
            </a:r>
          </a:p>
        </p:txBody>
      </p:sp>
      <p:sp>
        <p:nvSpPr>
          <p:cNvPr id="6" name="PB">
            <a:extLst>
              <a:ext uri="{FF2B5EF4-FFF2-40B4-BE49-F238E27FC236}">
                <a16:creationId xmlns:a16="http://schemas.microsoft.com/office/drawing/2014/main" id="{C77CE5A6-AAA3-A3D0-E182-BB09C651FAA3}"/>
              </a:ext>
            </a:extLst>
          </p:cNvPr>
          <p:cNvSpPr/>
          <p:nvPr/>
        </p:nvSpPr>
        <p:spPr>
          <a:xfrm>
            <a:off x="0" y="6705600"/>
            <a:ext cx="660727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9080718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
                                            <p:txEl>
                                              <p:pRg st="0" end="0"/>
                                            </p:txEl>
                                          </p:spTgt>
                                        </p:tgtEl>
                                        <p:attrNameLst>
                                          <p:attrName>style.visibility</p:attrName>
                                        </p:attrNameLst>
                                      </p:cBhvr>
                                      <p:to>
                                        <p:strVal val="visible"/>
                                      </p:to>
                                    </p:set>
                                    <p:anim calcmode="lin" valueType="num">
                                      <p:cBhvr additive="base">
                                        <p:cTn id="7"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0">
                                            <p:txEl>
                                              <p:pRg st="1" end="1"/>
                                            </p:txEl>
                                          </p:spTgt>
                                        </p:tgtEl>
                                        <p:attrNameLst>
                                          <p:attrName>style.visibility</p:attrName>
                                        </p:attrNameLst>
                                      </p:cBhvr>
                                      <p:to>
                                        <p:strVal val="visible"/>
                                      </p:to>
                                    </p:set>
                                    <p:anim calcmode="lin" valueType="num">
                                      <p:cBhvr additive="base">
                                        <p:cTn id="11" dur="500" fill="hold"/>
                                        <p:tgtEl>
                                          <p:spTgt spid="20">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20">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20">
                                            <p:txEl>
                                              <p:pRg st="3" end="3"/>
                                            </p:txEl>
                                          </p:spTgt>
                                        </p:tgtEl>
                                        <p:attrNameLst>
                                          <p:attrName>style.visibility</p:attrName>
                                        </p:attrNameLst>
                                      </p:cBhvr>
                                      <p:to>
                                        <p:strVal val="visible"/>
                                      </p:to>
                                    </p:set>
                                    <p:anim calcmode="lin" valueType="num">
                                      <p:cBhvr additive="base">
                                        <p:cTn id="17" dur="500" fill="hold"/>
                                        <p:tgtEl>
                                          <p:spTgt spid="20">
                                            <p:txEl>
                                              <p:pRg st="3" end="3"/>
                                            </p:txEl>
                                          </p:spTgt>
                                        </p:tgtEl>
                                        <p:attrNameLst>
                                          <p:attrName>ppt_x</p:attrName>
                                        </p:attrNameLst>
                                      </p:cBhvr>
                                      <p:tavLst>
                                        <p:tav tm="0">
                                          <p:val>
                                            <p:strVal val="#ppt_x"/>
                                          </p:val>
                                        </p:tav>
                                        <p:tav tm="100000">
                                          <p:val>
                                            <p:strVal val="#ppt_x"/>
                                          </p:val>
                                        </p:tav>
                                      </p:tavLst>
                                    </p:anim>
                                    <p:anim calcmode="lin" valueType="num">
                                      <p:cBhvr additive="base">
                                        <p:cTn id="18" dur="500" fill="hold"/>
                                        <p:tgtEl>
                                          <p:spTgt spid="20">
                                            <p:txEl>
                                              <p:pRg st="3" end="3"/>
                                            </p:txEl>
                                          </p:spTgt>
                                        </p:tgtEl>
                                        <p:attrNameLst>
                                          <p:attrName>ppt_y</p:attrName>
                                        </p:attrNameLst>
                                      </p:cBhvr>
                                      <p:tavLst>
                                        <p:tav tm="0">
                                          <p:val>
                                            <p:strVal val="1+#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0">
                                            <p:txEl>
                                              <p:pRg st="4" end="4"/>
                                            </p:txEl>
                                          </p:spTgt>
                                        </p:tgtEl>
                                        <p:attrNameLst>
                                          <p:attrName>style.visibility</p:attrName>
                                        </p:attrNameLst>
                                      </p:cBhvr>
                                      <p:to>
                                        <p:strVal val="visible"/>
                                      </p:to>
                                    </p:set>
                                    <p:anim calcmode="lin" valueType="num">
                                      <p:cBhvr additive="base">
                                        <p:cTn id="21" dur="500" fill="hold"/>
                                        <p:tgtEl>
                                          <p:spTgt spid="20">
                                            <p:txEl>
                                              <p:pRg st="4" end="4"/>
                                            </p:txEl>
                                          </p:spTgt>
                                        </p:tgtEl>
                                        <p:attrNameLst>
                                          <p:attrName>ppt_x</p:attrName>
                                        </p:attrNameLst>
                                      </p:cBhvr>
                                      <p:tavLst>
                                        <p:tav tm="0">
                                          <p:val>
                                            <p:strVal val="#ppt_x"/>
                                          </p:val>
                                        </p:tav>
                                        <p:tav tm="100000">
                                          <p:val>
                                            <p:strVal val="#ppt_x"/>
                                          </p:val>
                                        </p:tav>
                                      </p:tavLst>
                                    </p:anim>
                                    <p:anim calcmode="lin" valueType="num">
                                      <p:cBhvr additive="base">
                                        <p:cTn id="22" dur="500" fill="hold"/>
                                        <p:tgtEl>
                                          <p:spTgt spid="20">
                                            <p:txEl>
                                              <p:pRg st="4" end="4"/>
                                            </p:txEl>
                                          </p:spTgt>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20">
                                            <p:txEl>
                                              <p:pRg st="6" end="6"/>
                                            </p:txEl>
                                          </p:spTgt>
                                        </p:tgtEl>
                                        <p:attrNameLst>
                                          <p:attrName>style.visibility</p:attrName>
                                        </p:attrNameLst>
                                      </p:cBhvr>
                                      <p:to>
                                        <p:strVal val="visible"/>
                                      </p:to>
                                    </p:set>
                                    <p:anim calcmode="lin" valueType="num">
                                      <p:cBhvr additive="base">
                                        <p:cTn id="25" dur="500" fill="hold"/>
                                        <p:tgtEl>
                                          <p:spTgt spid="20">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0">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20">
                                            <p:txEl>
                                              <p:pRg st="8" end="8"/>
                                            </p:txEl>
                                          </p:spTgt>
                                        </p:tgtEl>
                                        <p:attrNameLst>
                                          <p:attrName>style.visibility</p:attrName>
                                        </p:attrNameLst>
                                      </p:cBhvr>
                                      <p:to>
                                        <p:strVal val="visible"/>
                                      </p:to>
                                    </p:set>
                                    <p:anim calcmode="lin" valueType="num">
                                      <p:cBhvr additive="base">
                                        <p:cTn id="31" dur="500" fill="hold"/>
                                        <p:tgtEl>
                                          <p:spTgt spid="20">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0">
                                            <p:txEl>
                                              <p:pRg st="8" end="8"/>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0">
                                            <p:txEl>
                                              <p:pRg st="9" end="9"/>
                                            </p:txEl>
                                          </p:spTgt>
                                        </p:tgtEl>
                                        <p:attrNameLst>
                                          <p:attrName>style.visibility</p:attrName>
                                        </p:attrNameLst>
                                      </p:cBhvr>
                                      <p:to>
                                        <p:strVal val="visible"/>
                                      </p:to>
                                    </p:set>
                                    <p:anim calcmode="lin" valueType="num">
                                      <p:cBhvr additive="base">
                                        <p:cTn id="35" dur="500" fill="hold"/>
                                        <p:tgtEl>
                                          <p:spTgt spid="20">
                                            <p:txEl>
                                              <p:pRg st="9" end="9"/>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0">
                                            <p:txEl>
                                              <p:pRg st="9" end="9"/>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20">
                                            <p:txEl>
                                              <p:pRg st="11" end="11"/>
                                            </p:txEl>
                                          </p:spTgt>
                                        </p:tgtEl>
                                        <p:attrNameLst>
                                          <p:attrName>style.visibility</p:attrName>
                                        </p:attrNameLst>
                                      </p:cBhvr>
                                      <p:to>
                                        <p:strVal val="visible"/>
                                      </p:to>
                                    </p:set>
                                    <p:anim calcmode="lin" valueType="num">
                                      <p:cBhvr additive="base">
                                        <p:cTn id="39" dur="500" fill="hold"/>
                                        <p:tgtEl>
                                          <p:spTgt spid="20">
                                            <p:txEl>
                                              <p:pRg st="11" end="11"/>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20">
                                            <p:txEl>
                                              <p:pRg st="11" end="11"/>
                                            </p:txEl>
                                          </p:spTgt>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20">
                                            <p:txEl>
                                              <p:pRg st="12" end="12"/>
                                            </p:txEl>
                                          </p:spTgt>
                                        </p:tgtEl>
                                        <p:attrNameLst>
                                          <p:attrName>style.visibility</p:attrName>
                                        </p:attrNameLst>
                                      </p:cBhvr>
                                      <p:to>
                                        <p:strVal val="visible"/>
                                      </p:to>
                                    </p:set>
                                    <p:anim calcmode="lin" valueType="num">
                                      <p:cBhvr additive="base">
                                        <p:cTn id="43" dur="500" fill="hold"/>
                                        <p:tgtEl>
                                          <p:spTgt spid="20">
                                            <p:txEl>
                                              <p:pRg st="12" end="12"/>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0">
                                            <p:txEl>
                                              <p:pRg st="12" end="12"/>
                                            </p:txEl>
                                          </p:spTgt>
                                        </p:tgtEl>
                                        <p:attrNameLst>
                                          <p:attrName>ppt_y</p:attrName>
                                        </p:attrNameLst>
                                      </p:cBhvr>
                                      <p:tavLst>
                                        <p:tav tm="0">
                                          <p:val>
                                            <p:strVal val="1+#ppt_h/2"/>
                                          </p:val>
                                        </p:tav>
                                        <p:tav tm="100000">
                                          <p:val>
                                            <p:strVal val="#ppt_y"/>
                                          </p:val>
                                        </p:tav>
                                      </p:tavLst>
                                    </p:anim>
                                  </p:childTnLst>
                                </p:cTn>
                              </p:par>
                              <p:par>
                                <p:cTn id="45" presetID="2" presetClass="entr" presetSubtype="4" fill="hold" nodeType="withEffect">
                                  <p:stCondLst>
                                    <p:cond delay="0"/>
                                  </p:stCondLst>
                                  <p:childTnLst>
                                    <p:set>
                                      <p:cBhvr>
                                        <p:cTn id="46" dur="1" fill="hold">
                                          <p:stCondLst>
                                            <p:cond delay="0"/>
                                          </p:stCondLst>
                                        </p:cTn>
                                        <p:tgtEl>
                                          <p:spTgt spid="20">
                                            <p:txEl>
                                              <p:pRg st="13" end="13"/>
                                            </p:txEl>
                                          </p:spTgt>
                                        </p:tgtEl>
                                        <p:attrNameLst>
                                          <p:attrName>style.visibility</p:attrName>
                                        </p:attrNameLst>
                                      </p:cBhvr>
                                      <p:to>
                                        <p:strVal val="visible"/>
                                      </p:to>
                                    </p:set>
                                    <p:anim calcmode="lin" valueType="num">
                                      <p:cBhvr additive="base">
                                        <p:cTn id="47" dur="500" fill="hold"/>
                                        <p:tgtEl>
                                          <p:spTgt spid="20">
                                            <p:txEl>
                                              <p:pRg st="13" end="13"/>
                                            </p:txEl>
                                          </p:spTgt>
                                        </p:tgtEl>
                                        <p:attrNameLst>
                                          <p:attrName>ppt_x</p:attrName>
                                        </p:attrNameLst>
                                      </p:cBhvr>
                                      <p:tavLst>
                                        <p:tav tm="0">
                                          <p:val>
                                            <p:strVal val="#ppt_x"/>
                                          </p:val>
                                        </p:tav>
                                        <p:tav tm="100000">
                                          <p:val>
                                            <p:strVal val="#ppt_x"/>
                                          </p:val>
                                        </p:tav>
                                      </p:tavLst>
                                    </p:anim>
                                    <p:anim calcmode="lin" valueType="num">
                                      <p:cBhvr additive="base">
                                        <p:cTn id="48" dur="500" fill="hold"/>
                                        <p:tgtEl>
                                          <p:spTgt spid="20">
                                            <p:txEl>
                                              <p:pRg st="13" end="13"/>
                                            </p:txEl>
                                          </p:spTgt>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0">
                                            <p:txEl>
                                              <p:pRg st="14" end="14"/>
                                            </p:txEl>
                                          </p:spTgt>
                                        </p:tgtEl>
                                        <p:attrNameLst>
                                          <p:attrName>style.visibility</p:attrName>
                                        </p:attrNameLst>
                                      </p:cBhvr>
                                      <p:to>
                                        <p:strVal val="visible"/>
                                      </p:to>
                                    </p:set>
                                    <p:anim calcmode="lin" valueType="num">
                                      <p:cBhvr additive="base">
                                        <p:cTn id="51" dur="500" fill="hold"/>
                                        <p:tgtEl>
                                          <p:spTgt spid="20">
                                            <p:txEl>
                                              <p:pRg st="14" end="14"/>
                                            </p:txEl>
                                          </p:spTgt>
                                        </p:tgtEl>
                                        <p:attrNameLst>
                                          <p:attrName>ppt_x</p:attrName>
                                        </p:attrNameLst>
                                      </p:cBhvr>
                                      <p:tavLst>
                                        <p:tav tm="0">
                                          <p:val>
                                            <p:strVal val="#ppt_x"/>
                                          </p:val>
                                        </p:tav>
                                        <p:tav tm="100000">
                                          <p:val>
                                            <p:strVal val="#ppt_x"/>
                                          </p:val>
                                        </p:tav>
                                      </p:tavLst>
                                    </p:anim>
                                    <p:anim calcmode="lin" valueType="num">
                                      <p:cBhvr additive="base">
                                        <p:cTn id="52" dur="500" fill="hold"/>
                                        <p:tgtEl>
                                          <p:spTgt spid="20">
                                            <p:txEl>
                                              <p:pRg st="14" end="14"/>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854D95-8E3F-8655-E557-310D09CE85EA}"/>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4549378D-AF6B-11E3-ED23-02217078907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4" name="Picture 36" descr="File:MinisteroInterno.svg">
            <a:extLst>
              <a:ext uri="{FF2B5EF4-FFF2-40B4-BE49-F238E27FC236}">
                <a16:creationId xmlns:a16="http://schemas.microsoft.com/office/drawing/2014/main" id="{CD6FFAB6-82D2-0F75-B779-681F0C88A1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ile:Logo del Corpo Nazionale dei Vigili del Fuoco.svg - Wikipedia">
            <a:extLst>
              <a:ext uri="{FF2B5EF4-FFF2-40B4-BE49-F238E27FC236}">
                <a16:creationId xmlns:a16="http://schemas.microsoft.com/office/drawing/2014/main" id="{0BA9B954-E0C1-8171-6738-3B224B614E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D578B191-A306-2D26-3306-8719F44B4984}"/>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7" name="CasellaDiTesto 26">
            <a:extLst>
              <a:ext uri="{FF2B5EF4-FFF2-40B4-BE49-F238E27FC236}">
                <a16:creationId xmlns:a16="http://schemas.microsoft.com/office/drawing/2014/main" id="{363B70AC-AC0C-97A9-11AE-D961DA135E51}"/>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6" name="CasellaDiTesto 5">
            <a:extLst>
              <a:ext uri="{FF2B5EF4-FFF2-40B4-BE49-F238E27FC236}">
                <a16:creationId xmlns:a16="http://schemas.microsoft.com/office/drawing/2014/main" id="{B8001CD5-F520-77A0-558E-477ED523CDBC}"/>
              </a:ext>
            </a:extLst>
          </p:cNvPr>
          <p:cNvSpPr txBox="1"/>
          <p:nvPr/>
        </p:nvSpPr>
        <p:spPr>
          <a:xfrm>
            <a:off x="237744" y="1326213"/>
            <a:ext cx="8705088" cy="5262979"/>
          </a:xfrm>
          <a:prstGeom prst="rect">
            <a:avLst/>
          </a:prstGeom>
          <a:noFill/>
        </p:spPr>
        <p:txBody>
          <a:bodyPr wrap="square" rtlCol="0">
            <a:spAutoFit/>
          </a:bodyPr>
          <a:lstStyle/>
          <a:p>
            <a:pPr algn="just"/>
            <a:r>
              <a:rPr lang="it-IT" sz="1400" b="1" i="1" dirty="0"/>
              <a:t>Affollamento</a:t>
            </a:r>
            <a:r>
              <a:rPr lang="it-IT" sz="1400" dirty="0"/>
              <a:t> </a:t>
            </a:r>
          </a:p>
          <a:p>
            <a:pPr algn="just"/>
            <a:r>
              <a:rPr lang="it-IT" sz="1400" dirty="0"/>
              <a:t>Il massimo affollamento è stabilito in: </a:t>
            </a:r>
          </a:p>
          <a:p>
            <a:pPr marL="342900" indent="-342900" algn="just">
              <a:buAutoNum type="alphaLcParenR"/>
            </a:pPr>
            <a:r>
              <a:rPr lang="it-IT" sz="1400" dirty="0"/>
              <a:t>aree di tipo B: persone effettivamente presenti incrementate del 20%; </a:t>
            </a:r>
          </a:p>
          <a:p>
            <a:pPr marL="342900" indent="-342900" algn="just">
              <a:buAutoNum type="alphaLcParenR"/>
            </a:pPr>
            <a:r>
              <a:rPr lang="it-IT" sz="1400" dirty="0"/>
              <a:t>aree di tipo C: - ambulatori e simili: 0,1 persone/ m</a:t>
            </a:r>
            <a:r>
              <a:rPr lang="it-IT" sz="1400" baseline="30000" dirty="0"/>
              <a:t>2</a:t>
            </a:r>
            <a:r>
              <a:rPr lang="it-IT" sz="1400" dirty="0"/>
              <a:t>; - sale di attesa: 0,4 persone/ m</a:t>
            </a:r>
            <a:r>
              <a:rPr lang="it-IT" sz="1400" baseline="30000" dirty="0"/>
              <a:t>2</a:t>
            </a:r>
            <a:r>
              <a:rPr lang="it-IT" sz="1400" dirty="0"/>
              <a:t>; </a:t>
            </a:r>
          </a:p>
          <a:p>
            <a:pPr marL="342900" indent="-342900" algn="just">
              <a:buAutoNum type="alphaLcParenR"/>
            </a:pPr>
            <a:r>
              <a:rPr lang="it-IT" sz="1400" dirty="0"/>
              <a:t>aree di tipo D: - 3 persone per posto letto in strutture ospedaliere; - 2 persone per posto letto in strutture residenziali;</a:t>
            </a:r>
          </a:p>
          <a:p>
            <a:pPr marL="342900" indent="-342900" algn="just">
              <a:buAutoNum type="alphaLcParenR"/>
            </a:pPr>
            <a:r>
              <a:rPr lang="it-IT" sz="1400" dirty="0"/>
              <a:t>aree di tipo E: - uffici amministrativi: 0,1 persone/ m</a:t>
            </a:r>
            <a:r>
              <a:rPr lang="it-IT" sz="1400" baseline="30000" dirty="0"/>
              <a:t>2</a:t>
            </a:r>
            <a:r>
              <a:rPr lang="it-IT" sz="1400" dirty="0"/>
              <a:t>; - spazi per riunioni, mensa aziendale, scuole, convitti e simili: numero dei posti effettivamente previsti; - spazi riservati ai visitatori: 0,4 persone/m</a:t>
            </a:r>
            <a:r>
              <a:rPr lang="it-IT" sz="1400" baseline="30000" dirty="0"/>
              <a:t>2</a:t>
            </a:r>
            <a:r>
              <a:rPr lang="it-IT" sz="1400" dirty="0"/>
              <a:t>.</a:t>
            </a:r>
          </a:p>
          <a:p>
            <a:pPr marL="342900" indent="-342900" algn="just">
              <a:buAutoNum type="alphaLcParenR"/>
            </a:pPr>
            <a:endParaRPr lang="it-IT" sz="1400" dirty="0"/>
          </a:p>
          <a:p>
            <a:pPr algn="just"/>
            <a:r>
              <a:rPr lang="it-IT" sz="1400" b="1" i="1" dirty="0"/>
              <a:t>Capacità di deflusso</a:t>
            </a:r>
          </a:p>
          <a:p>
            <a:pPr algn="just"/>
            <a:r>
              <a:rPr lang="it-IT" sz="1400" dirty="0"/>
              <a:t>Ai fini del dimensionamento delle uscite, le capacità di deflusso non devono essere superiori ai seguenti valori: </a:t>
            </a:r>
          </a:p>
          <a:p>
            <a:pPr marL="285750" indent="-285750" algn="just">
              <a:buFont typeface="Arial" panose="020B0604020202020204" pitchFamily="34" charset="0"/>
              <a:buChar char="•"/>
            </a:pPr>
            <a:r>
              <a:rPr lang="it-IT" sz="1400" dirty="0"/>
              <a:t>50 per piani con pavimento a quota compresa tra più o meno un metro rispetto al piano di uscita dall'edificio; </a:t>
            </a:r>
          </a:p>
          <a:p>
            <a:pPr marL="285750" indent="-285750" algn="just">
              <a:buFont typeface="Arial" panose="020B0604020202020204" pitchFamily="34" charset="0"/>
              <a:buChar char="•"/>
            </a:pPr>
            <a:r>
              <a:rPr lang="it-IT" sz="1400" dirty="0"/>
              <a:t>37,5 per piani con pavimento a quota compresa tra più o meno 7,5 m rispetto al piano di uscita dall'edificio; </a:t>
            </a:r>
          </a:p>
          <a:p>
            <a:pPr marL="285750" indent="-285750" algn="just">
              <a:buFont typeface="Arial" panose="020B0604020202020204" pitchFamily="34" charset="0"/>
              <a:buChar char="•"/>
            </a:pPr>
            <a:r>
              <a:rPr lang="it-IT" sz="1400" dirty="0"/>
              <a:t>33 per piani con pavimento a quota al di sopra o al di sotto di più o meno 7,5 m rispetto al piano di uscita dall'edificio.</a:t>
            </a:r>
          </a:p>
          <a:p>
            <a:pPr algn="just"/>
            <a:endParaRPr lang="it-IT" sz="1400" dirty="0"/>
          </a:p>
          <a:p>
            <a:pPr algn="just"/>
            <a:r>
              <a:rPr lang="it-IT" sz="1400" b="1" i="1" dirty="0"/>
              <a:t>Esodo orizzontale progressivo</a:t>
            </a:r>
            <a:endParaRPr lang="it-IT" sz="1400" dirty="0"/>
          </a:p>
          <a:p>
            <a:pPr marL="342900" indent="-342900" algn="just">
              <a:buAutoNum type="arabicPeriod"/>
            </a:pPr>
            <a:r>
              <a:rPr lang="it-IT" sz="1400" dirty="0"/>
              <a:t>Tutti i piani che contengono aree di tipo D, devono essere progettati in modo da consentire l'esodo orizzontale progressivo. </a:t>
            </a:r>
          </a:p>
          <a:p>
            <a:pPr marL="342900" indent="-342900" algn="just">
              <a:buAutoNum type="arabicPeriod"/>
            </a:pPr>
            <a:r>
              <a:rPr lang="it-IT" sz="1400" dirty="0"/>
              <a:t>Per conseguire tale obiettivo ciascun piano deve essere suddiviso in almeno due compartimenti. Ciascun compartimento deve poter contenere in situazioni di emergenza, oltre ai suoi normali occupanti, il numero di persone previste per il compartimento adiacente con la capienza più alta, considerando una superficie media di 0,70 mq/persona. Tale superficie deve essere elevata a 1,50 mq/persona qualora l'evacuazione dei degenti debba necessariamente avvenire con letti o barelle.</a:t>
            </a:r>
          </a:p>
        </p:txBody>
      </p:sp>
      <p:sp>
        <p:nvSpPr>
          <p:cNvPr id="3" name="Rettangolo 2">
            <a:extLst>
              <a:ext uri="{FF2B5EF4-FFF2-40B4-BE49-F238E27FC236}">
                <a16:creationId xmlns:a16="http://schemas.microsoft.com/office/drawing/2014/main" id="{4FD68EAE-6DED-10D6-E52D-E16E79E40CA7}"/>
              </a:ext>
            </a:extLst>
          </p:cNvPr>
          <p:cNvSpPr/>
          <p:nvPr/>
        </p:nvSpPr>
        <p:spPr>
          <a:xfrm>
            <a:off x="628652" y="1125950"/>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Vie di esodo: dimensionamento</a:t>
            </a:r>
            <a:endParaRPr lang="it-IT" b="1" dirty="0">
              <a:solidFill>
                <a:srgbClr val="B41010"/>
              </a:solidFill>
            </a:endParaRPr>
          </a:p>
        </p:txBody>
      </p:sp>
      <p:sp>
        <p:nvSpPr>
          <p:cNvPr id="4" name="Stella a 10 punte 3">
            <a:extLst>
              <a:ext uri="{FF2B5EF4-FFF2-40B4-BE49-F238E27FC236}">
                <a16:creationId xmlns:a16="http://schemas.microsoft.com/office/drawing/2014/main" id="{FC7945F0-B338-2767-6EF7-94DF3C7AFE17}"/>
              </a:ext>
            </a:extLst>
          </p:cNvPr>
          <p:cNvSpPr>
            <a:spLocks noChangeAspect="1"/>
          </p:cNvSpPr>
          <p:nvPr/>
        </p:nvSpPr>
        <p:spPr>
          <a:xfrm rot="19124742">
            <a:off x="6079334" y="656457"/>
            <a:ext cx="734836" cy="726391"/>
          </a:xfrm>
          <a:prstGeom prst="star10">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000" dirty="0">
                <a:latin typeface="Comic Sans MS" panose="030F0702030302020204" pitchFamily="66" charset="0"/>
              </a:rPr>
              <a:t>DM 18.09.2002</a:t>
            </a:r>
          </a:p>
        </p:txBody>
      </p:sp>
      <p:sp>
        <p:nvSpPr>
          <p:cNvPr id="7" name="PB">
            <a:extLst>
              <a:ext uri="{FF2B5EF4-FFF2-40B4-BE49-F238E27FC236}">
                <a16:creationId xmlns:a16="http://schemas.microsoft.com/office/drawing/2014/main" id="{2D2BC1A2-A7EC-50BA-4504-E10B66B14CCA}"/>
              </a:ext>
            </a:extLst>
          </p:cNvPr>
          <p:cNvSpPr/>
          <p:nvPr/>
        </p:nvSpPr>
        <p:spPr>
          <a:xfrm>
            <a:off x="0" y="6705600"/>
            <a:ext cx="666627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438533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additive="base">
                                        <p:cTn id="7"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anim calcmode="lin" valueType="num">
                                      <p:cBhvr additive="base">
                                        <p:cTn id="11"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anim calcmode="lin" valueType="num">
                                      <p:cBhvr additive="base">
                                        <p:cTn id="15"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anim calcmode="lin" valueType="num">
                                      <p:cBhvr additive="base">
                                        <p:cTn id="19" dur="500" fill="hold"/>
                                        <p:tgtEl>
                                          <p:spTgt spid="6">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anim calcmode="lin" valueType="num">
                                      <p:cBhvr additive="base">
                                        <p:cTn id="23"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6">
                                            <p:txEl>
                                              <p:pRg st="4" end="4"/>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anim calcmode="lin" valueType="num">
                                      <p:cBhvr additive="base">
                                        <p:cTn id="27" dur="500" fill="hold"/>
                                        <p:tgtEl>
                                          <p:spTgt spid="6">
                                            <p:txEl>
                                              <p:pRg st="5" end="5"/>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6">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6">
                                            <p:txEl>
                                              <p:pRg st="7" end="7"/>
                                            </p:txEl>
                                          </p:spTgt>
                                        </p:tgtEl>
                                        <p:attrNameLst>
                                          <p:attrName>style.visibility</p:attrName>
                                        </p:attrNameLst>
                                      </p:cBhvr>
                                      <p:to>
                                        <p:strVal val="visible"/>
                                      </p:to>
                                    </p:set>
                                    <p:anim calcmode="lin" valueType="num">
                                      <p:cBhvr additive="base">
                                        <p:cTn id="33" dur="500" fill="hold"/>
                                        <p:tgtEl>
                                          <p:spTgt spid="6">
                                            <p:txEl>
                                              <p:pRg st="7" end="7"/>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6">
                                            <p:txEl>
                                              <p:pRg st="7" end="7"/>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6">
                                            <p:txEl>
                                              <p:pRg st="8" end="8"/>
                                            </p:txEl>
                                          </p:spTgt>
                                        </p:tgtEl>
                                        <p:attrNameLst>
                                          <p:attrName>style.visibility</p:attrName>
                                        </p:attrNameLst>
                                      </p:cBhvr>
                                      <p:to>
                                        <p:strVal val="visible"/>
                                      </p:to>
                                    </p:set>
                                    <p:anim calcmode="lin" valueType="num">
                                      <p:cBhvr additive="base">
                                        <p:cTn id="37"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6">
                                            <p:txEl>
                                              <p:pRg st="8" end="8"/>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6">
                                            <p:txEl>
                                              <p:pRg st="9" end="9"/>
                                            </p:txEl>
                                          </p:spTgt>
                                        </p:tgtEl>
                                        <p:attrNameLst>
                                          <p:attrName>style.visibility</p:attrName>
                                        </p:attrNameLst>
                                      </p:cBhvr>
                                      <p:to>
                                        <p:strVal val="visible"/>
                                      </p:to>
                                    </p:set>
                                    <p:anim calcmode="lin" valueType="num">
                                      <p:cBhvr additive="base">
                                        <p:cTn id="41"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6">
                                            <p:txEl>
                                              <p:pRg st="9" end="9"/>
                                            </p:txEl>
                                          </p:spTgt>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6">
                                            <p:txEl>
                                              <p:pRg st="10" end="10"/>
                                            </p:txEl>
                                          </p:spTgt>
                                        </p:tgtEl>
                                        <p:attrNameLst>
                                          <p:attrName>style.visibility</p:attrName>
                                        </p:attrNameLst>
                                      </p:cBhvr>
                                      <p:to>
                                        <p:strVal val="visible"/>
                                      </p:to>
                                    </p:set>
                                    <p:anim calcmode="lin" valueType="num">
                                      <p:cBhvr additive="base">
                                        <p:cTn id="45" dur="500" fill="hold"/>
                                        <p:tgtEl>
                                          <p:spTgt spid="6">
                                            <p:txEl>
                                              <p:pRg st="10" end="10"/>
                                            </p:txEl>
                                          </p:spTgt>
                                        </p:tgtEl>
                                        <p:attrNameLst>
                                          <p:attrName>ppt_x</p:attrName>
                                        </p:attrNameLst>
                                      </p:cBhvr>
                                      <p:tavLst>
                                        <p:tav tm="0">
                                          <p:val>
                                            <p:strVal val="#ppt_x"/>
                                          </p:val>
                                        </p:tav>
                                        <p:tav tm="100000">
                                          <p:val>
                                            <p:strVal val="#ppt_x"/>
                                          </p:val>
                                        </p:tav>
                                      </p:tavLst>
                                    </p:anim>
                                    <p:anim calcmode="lin" valueType="num">
                                      <p:cBhvr additive="base">
                                        <p:cTn id="46" dur="500" fill="hold"/>
                                        <p:tgtEl>
                                          <p:spTgt spid="6">
                                            <p:txEl>
                                              <p:pRg st="10" end="10"/>
                                            </p:txEl>
                                          </p:spTgt>
                                        </p:tgtEl>
                                        <p:attrNameLst>
                                          <p:attrName>ppt_y</p:attrName>
                                        </p:attrNameLst>
                                      </p:cBhvr>
                                      <p:tavLst>
                                        <p:tav tm="0">
                                          <p:val>
                                            <p:strVal val="1+#ppt_h/2"/>
                                          </p:val>
                                        </p:tav>
                                        <p:tav tm="100000">
                                          <p:val>
                                            <p:strVal val="#ppt_y"/>
                                          </p:val>
                                        </p:tav>
                                      </p:tavLst>
                                    </p:anim>
                                  </p:childTnLst>
                                </p:cTn>
                              </p:par>
                              <p:par>
                                <p:cTn id="47" presetID="2" presetClass="entr" presetSubtype="4" fill="hold" nodeType="withEffect">
                                  <p:stCondLst>
                                    <p:cond delay="0"/>
                                  </p:stCondLst>
                                  <p:childTnLst>
                                    <p:set>
                                      <p:cBhvr>
                                        <p:cTn id="48" dur="1" fill="hold">
                                          <p:stCondLst>
                                            <p:cond delay="0"/>
                                          </p:stCondLst>
                                        </p:cTn>
                                        <p:tgtEl>
                                          <p:spTgt spid="6">
                                            <p:txEl>
                                              <p:pRg st="11" end="11"/>
                                            </p:txEl>
                                          </p:spTgt>
                                        </p:tgtEl>
                                        <p:attrNameLst>
                                          <p:attrName>style.visibility</p:attrName>
                                        </p:attrNameLst>
                                      </p:cBhvr>
                                      <p:to>
                                        <p:strVal val="visible"/>
                                      </p:to>
                                    </p:set>
                                    <p:anim calcmode="lin" valueType="num">
                                      <p:cBhvr additive="base">
                                        <p:cTn id="49"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6">
                                            <p:txEl>
                                              <p:pRg st="13" end="13"/>
                                            </p:txEl>
                                          </p:spTgt>
                                        </p:tgtEl>
                                        <p:attrNameLst>
                                          <p:attrName>style.visibility</p:attrName>
                                        </p:attrNameLst>
                                      </p:cBhvr>
                                      <p:to>
                                        <p:strVal val="visible"/>
                                      </p:to>
                                    </p:set>
                                    <p:anim calcmode="lin" valueType="num">
                                      <p:cBhvr additive="base">
                                        <p:cTn id="55" dur="500" fill="hold"/>
                                        <p:tgtEl>
                                          <p:spTgt spid="6">
                                            <p:txEl>
                                              <p:pRg st="13" end="13"/>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6">
                                            <p:txEl>
                                              <p:pRg st="13" end="13"/>
                                            </p:txEl>
                                          </p:spTgt>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6">
                                            <p:txEl>
                                              <p:pRg st="14" end="14"/>
                                            </p:txEl>
                                          </p:spTgt>
                                        </p:tgtEl>
                                        <p:attrNameLst>
                                          <p:attrName>style.visibility</p:attrName>
                                        </p:attrNameLst>
                                      </p:cBhvr>
                                      <p:to>
                                        <p:strVal val="visible"/>
                                      </p:to>
                                    </p:set>
                                    <p:anim calcmode="lin" valueType="num">
                                      <p:cBhvr additive="base">
                                        <p:cTn id="59" dur="500" fill="hold"/>
                                        <p:tgtEl>
                                          <p:spTgt spid="6">
                                            <p:txEl>
                                              <p:pRg st="14" end="14"/>
                                            </p:txEl>
                                          </p:spTgt>
                                        </p:tgtEl>
                                        <p:attrNameLst>
                                          <p:attrName>ppt_x</p:attrName>
                                        </p:attrNameLst>
                                      </p:cBhvr>
                                      <p:tavLst>
                                        <p:tav tm="0">
                                          <p:val>
                                            <p:strVal val="#ppt_x"/>
                                          </p:val>
                                        </p:tav>
                                        <p:tav tm="100000">
                                          <p:val>
                                            <p:strVal val="#ppt_x"/>
                                          </p:val>
                                        </p:tav>
                                      </p:tavLst>
                                    </p:anim>
                                    <p:anim calcmode="lin" valueType="num">
                                      <p:cBhvr additive="base">
                                        <p:cTn id="60" dur="500" fill="hold"/>
                                        <p:tgtEl>
                                          <p:spTgt spid="6">
                                            <p:txEl>
                                              <p:pRg st="14" end="14"/>
                                            </p:txEl>
                                          </p:spTgt>
                                        </p:tgtEl>
                                        <p:attrNameLst>
                                          <p:attrName>ppt_y</p:attrName>
                                        </p:attrNameLst>
                                      </p:cBhvr>
                                      <p:tavLst>
                                        <p:tav tm="0">
                                          <p:val>
                                            <p:strVal val="1+#ppt_h/2"/>
                                          </p:val>
                                        </p:tav>
                                        <p:tav tm="100000">
                                          <p:val>
                                            <p:strVal val="#ppt_y"/>
                                          </p:val>
                                        </p:tav>
                                      </p:tavLst>
                                    </p:anim>
                                  </p:childTnLst>
                                </p:cTn>
                              </p:par>
                              <p:par>
                                <p:cTn id="61" presetID="2" presetClass="entr" presetSubtype="4" fill="hold" nodeType="withEffect">
                                  <p:stCondLst>
                                    <p:cond delay="0"/>
                                  </p:stCondLst>
                                  <p:childTnLst>
                                    <p:set>
                                      <p:cBhvr>
                                        <p:cTn id="62" dur="1" fill="hold">
                                          <p:stCondLst>
                                            <p:cond delay="0"/>
                                          </p:stCondLst>
                                        </p:cTn>
                                        <p:tgtEl>
                                          <p:spTgt spid="6">
                                            <p:txEl>
                                              <p:pRg st="15" end="15"/>
                                            </p:txEl>
                                          </p:spTgt>
                                        </p:tgtEl>
                                        <p:attrNameLst>
                                          <p:attrName>style.visibility</p:attrName>
                                        </p:attrNameLst>
                                      </p:cBhvr>
                                      <p:to>
                                        <p:strVal val="visible"/>
                                      </p:to>
                                    </p:set>
                                    <p:anim calcmode="lin" valueType="num">
                                      <p:cBhvr additive="base">
                                        <p:cTn id="63" dur="500" fill="hold"/>
                                        <p:tgtEl>
                                          <p:spTgt spid="6">
                                            <p:txEl>
                                              <p:pRg st="15" end="15"/>
                                            </p:txEl>
                                          </p:spTgt>
                                        </p:tgtEl>
                                        <p:attrNameLst>
                                          <p:attrName>ppt_x</p:attrName>
                                        </p:attrNameLst>
                                      </p:cBhvr>
                                      <p:tavLst>
                                        <p:tav tm="0">
                                          <p:val>
                                            <p:strVal val="#ppt_x"/>
                                          </p:val>
                                        </p:tav>
                                        <p:tav tm="100000">
                                          <p:val>
                                            <p:strVal val="#ppt_x"/>
                                          </p:val>
                                        </p:tav>
                                      </p:tavLst>
                                    </p:anim>
                                    <p:anim calcmode="lin" valueType="num">
                                      <p:cBhvr additive="base">
                                        <p:cTn id="64" dur="500" fill="hold"/>
                                        <p:tgtEl>
                                          <p:spTgt spid="6">
                                            <p:txEl>
                                              <p:pRg st="15" end="1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C4901-0A4F-6918-2229-57A201E0FA09}"/>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3C1BFDFC-A78D-E54F-0757-5906162CF55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4" name="Picture 36" descr="File:MinisteroInterno.svg">
            <a:extLst>
              <a:ext uri="{FF2B5EF4-FFF2-40B4-BE49-F238E27FC236}">
                <a16:creationId xmlns:a16="http://schemas.microsoft.com/office/drawing/2014/main" id="{1DDD982C-BD5D-1087-B593-4B45A9D993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ile:Logo del Corpo Nazionale dei Vigili del Fuoco.svg - Wikipedia">
            <a:extLst>
              <a:ext uri="{FF2B5EF4-FFF2-40B4-BE49-F238E27FC236}">
                <a16:creationId xmlns:a16="http://schemas.microsoft.com/office/drawing/2014/main" id="{131B650D-B215-9570-5350-AA6E02CF6A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DD7E6EBD-87FC-B1B2-991E-AD040D7C41BB}"/>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7" name="CasellaDiTesto 26">
            <a:extLst>
              <a:ext uri="{FF2B5EF4-FFF2-40B4-BE49-F238E27FC236}">
                <a16:creationId xmlns:a16="http://schemas.microsoft.com/office/drawing/2014/main" id="{B2876BFE-76ED-66E7-889C-722D9FE6EBEC}"/>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3" name="CasellaDiTesto 2">
            <a:extLst>
              <a:ext uri="{FF2B5EF4-FFF2-40B4-BE49-F238E27FC236}">
                <a16:creationId xmlns:a16="http://schemas.microsoft.com/office/drawing/2014/main" id="{216D23A5-589E-B07D-AAA2-CA6F7CD5257F}"/>
              </a:ext>
            </a:extLst>
          </p:cNvPr>
          <p:cNvSpPr txBox="1"/>
          <p:nvPr/>
        </p:nvSpPr>
        <p:spPr>
          <a:xfrm>
            <a:off x="436228" y="1737023"/>
            <a:ext cx="8079122" cy="4616648"/>
          </a:xfrm>
          <a:prstGeom prst="rect">
            <a:avLst/>
          </a:prstGeom>
          <a:noFill/>
        </p:spPr>
        <p:txBody>
          <a:bodyPr wrap="square" rtlCol="0">
            <a:spAutoFit/>
          </a:bodyPr>
          <a:lstStyle/>
          <a:p>
            <a:pPr algn="just"/>
            <a:r>
              <a:rPr lang="it-IT" sz="1400" b="1" i="1" dirty="0"/>
              <a:t>Lunghezza delle vie d'uscita al piano</a:t>
            </a:r>
          </a:p>
          <a:p>
            <a:pPr marL="342900" indent="-342900" algn="just">
              <a:buFont typeface="+mj-lt"/>
              <a:buAutoNum type="arabicPeriod"/>
            </a:pPr>
            <a:r>
              <a:rPr lang="it-IT" sz="1400" dirty="0"/>
              <a:t>Il percorso di esodo, misurato a partire dalla porta di ciascun locale nonché da ogni punto dei locali ad uso comune, non può essere superiore a: </a:t>
            </a:r>
          </a:p>
          <a:p>
            <a:pPr marL="1257300" lvl="2" indent="-342900" algn="just">
              <a:buFont typeface="Arial" panose="020B0604020202020204" pitchFamily="34" charset="0"/>
              <a:buChar char="•"/>
            </a:pPr>
            <a:r>
              <a:rPr lang="it-IT" sz="1400" dirty="0"/>
              <a:t>40 m per raggiungere un'uscita su luogo sicuro o su scala di sicurezza esterna; </a:t>
            </a:r>
          </a:p>
          <a:p>
            <a:pPr marL="1257300" lvl="2" indent="-342900" algn="just">
              <a:buFont typeface="Arial" panose="020B0604020202020204" pitchFamily="34" charset="0"/>
              <a:buChar char="•"/>
            </a:pPr>
            <a:r>
              <a:rPr lang="it-IT" sz="1400" dirty="0"/>
              <a:t>30 m per raggiungere un'uscita su scala protetta. </a:t>
            </a:r>
          </a:p>
          <a:p>
            <a:pPr marL="342900" indent="-342900" algn="just">
              <a:buFont typeface="+mj-lt"/>
              <a:buAutoNum type="arabicPeriod"/>
            </a:pPr>
            <a:endParaRPr lang="it-IT" sz="1400" dirty="0"/>
          </a:p>
          <a:p>
            <a:pPr marL="342900" indent="-342900" algn="just">
              <a:buFont typeface="+mj-lt"/>
              <a:buAutoNum type="arabicPeriod"/>
            </a:pPr>
            <a:r>
              <a:rPr lang="it-IT" sz="1400" dirty="0"/>
              <a:t>Nei piani destinati ad aree di tipo D, progettati in modo da garantire l'esodo orizzontale progressivo, deve essere possibile raggiungere, partendo da qualsiasi punto di un compartimento, un compartimento attiguo od un percorso orizzontale protetto ad esso adducente, con percorsi di lunghezza non superiore a 30 m. </a:t>
            </a:r>
          </a:p>
          <a:p>
            <a:pPr marL="342900" indent="-342900" algn="just">
              <a:buFont typeface="+mj-lt"/>
              <a:buAutoNum type="arabicPeriod"/>
            </a:pPr>
            <a:endParaRPr lang="it-IT" sz="1400" dirty="0"/>
          </a:p>
          <a:p>
            <a:pPr marL="342900" indent="-342900" algn="just">
              <a:buFont typeface="+mj-lt"/>
              <a:buAutoNum type="arabicPeriod"/>
            </a:pPr>
            <a:r>
              <a:rPr lang="it-IT" sz="1400" dirty="0"/>
              <a:t>Sono ammessi corridoi ciechi di lunghezza non superiore a 15 m.</a:t>
            </a:r>
          </a:p>
          <a:p>
            <a:pPr algn="just"/>
            <a:endParaRPr lang="it-IT" sz="1400" dirty="0"/>
          </a:p>
          <a:p>
            <a:pPr algn="just"/>
            <a:r>
              <a:rPr lang="it-IT" sz="1400" b="1" i="1" dirty="0"/>
              <a:t>Larghezza delle vie di uscita</a:t>
            </a:r>
          </a:p>
          <a:p>
            <a:pPr marL="342900" indent="-342900" algn="just">
              <a:buFont typeface="+mj-lt"/>
              <a:buAutoNum type="arabicPeriod"/>
            </a:pPr>
            <a:r>
              <a:rPr lang="it-IT" sz="1400" dirty="0"/>
              <a:t>La larghezza utile delle vie di uscita deve essere multipla del modulo di uscita e non inferiore a due moduli (1,20 m). La misurazione della larghezza delle uscite deve essere eseguita nel punto più stretto della luce.</a:t>
            </a:r>
          </a:p>
          <a:p>
            <a:pPr marL="342900" indent="-342900" algn="just">
              <a:buFont typeface="+mj-lt"/>
              <a:buAutoNum type="arabicPeriod"/>
            </a:pPr>
            <a:endParaRPr lang="it-IT" sz="1400" dirty="0"/>
          </a:p>
          <a:p>
            <a:pPr marL="342900" indent="-342900" algn="just">
              <a:buFont typeface="+mj-lt"/>
              <a:buAutoNum type="arabicPeriod"/>
            </a:pPr>
            <a:r>
              <a:rPr lang="it-IT" sz="1400" dirty="0"/>
              <a:t>Nelle aree di tipo D, la profondità dei pianerottoli delle scale, con cambi di direzione di 180°, deve essere non inferiore a 2 m, misurata nella direzione dell'asse delle rampe, per consentire la movimentazione di letti o barelle in caso di emergenza.</a:t>
            </a:r>
          </a:p>
        </p:txBody>
      </p:sp>
      <p:sp>
        <p:nvSpPr>
          <p:cNvPr id="5" name="Rettangolo 4">
            <a:extLst>
              <a:ext uri="{FF2B5EF4-FFF2-40B4-BE49-F238E27FC236}">
                <a16:creationId xmlns:a16="http://schemas.microsoft.com/office/drawing/2014/main" id="{9538AFAD-7CCB-01C2-7FCF-04444B9A13D5}"/>
              </a:ext>
            </a:extLst>
          </p:cNvPr>
          <p:cNvSpPr/>
          <p:nvPr/>
        </p:nvSpPr>
        <p:spPr>
          <a:xfrm>
            <a:off x="628652" y="1125950"/>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Vie di esodo: dimensionamento</a:t>
            </a:r>
            <a:endParaRPr lang="it-IT" b="1" dirty="0">
              <a:solidFill>
                <a:srgbClr val="B41010"/>
              </a:solidFill>
            </a:endParaRPr>
          </a:p>
        </p:txBody>
      </p:sp>
      <p:sp>
        <p:nvSpPr>
          <p:cNvPr id="6" name="Stella a 10 punte 5">
            <a:extLst>
              <a:ext uri="{FF2B5EF4-FFF2-40B4-BE49-F238E27FC236}">
                <a16:creationId xmlns:a16="http://schemas.microsoft.com/office/drawing/2014/main" id="{B396AD45-806D-9EF9-8DD0-A6129EEC6C3A}"/>
              </a:ext>
            </a:extLst>
          </p:cNvPr>
          <p:cNvSpPr>
            <a:spLocks noChangeAspect="1"/>
          </p:cNvSpPr>
          <p:nvPr/>
        </p:nvSpPr>
        <p:spPr>
          <a:xfrm rot="19124742">
            <a:off x="6079334" y="656457"/>
            <a:ext cx="734836" cy="726391"/>
          </a:xfrm>
          <a:prstGeom prst="star10">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000" dirty="0">
                <a:latin typeface="Comic Sans MS" panose="030F0702030302020204" pitchFamily="66" charset="0"/>
              </a:rPr>
              <a:t>DM 18.09.2002</a:t>
            </a:r>
          </a:p>
        </p:txBody>
      </p:sp>
      <p:sp>
        <p:nvSpPr>
          <p:cNvPr id="7" name="PB">
            <a:extLst>
              <a:ext uri="{FF2B5EF4-FFF2-40B4-BE49-F238E27FC236}">
                <a16:creationId xmlns:a16="http://schemas.microsoft.com/office/drawing/2014/main" id="{3A35F78F-CEAB-3E83-93CB-50042BBC158D}"/>
              </a:ext>
            </a:extLst>
          </p:cNvPr>
          <p:cNvSpPr/>
          <p:nvPr/>
        </p:nvSpPr>
        <p:spPr>
          <a:xfrm>
            <a:off x="0" y="6705600"/>
            <a:ext cx="672526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000892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 calcmode="lin" valueType="num">
                                      <p:cBhvr additive="base">
                                        <p:cTn id="11"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3">
                                            <p:txEl>
                                              <p:pRg st="1" end="1"/>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 calcmode="lin" valueType="num">
                                      <p:cBhvr additive="base">
                                        <p:cTn id="15"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3">
                                            <p:txEl>
                                              <p:pRg st="2" end="2"/>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 calcmode="lin" valueType="num">
                                      <p:cBhvr additive="base">
                                        <p:cTn id="23"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4" dur="500" fill="hold"/>
                                        <p:tgtEl>
                                          <p:spTgt spid="3">
                                            <p:txEl>
                                              <p:pRg st="5" end="5"/>
                                            </p:txEl>
                                          </p:spTgt>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 calcmode="lin" valueType="num">
                                      <p:cBhvr additive="base">
                                        <p:cTn id="27"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28"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2" presetClass="entr" presetSubtype="4" fill="hold"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 calcmode="lin" valueType="num">
                                      <p:cBhvr additive="base">
                                        <p:cTn id="3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34" dur="500" fill="hold"/>
                                        <p:tgtEl>
                                          <p:spTgt spid="3">
                                            <p:txEl>
                                              <p:pRg st="9" end="9"/>
                                            </p:txEl>
                                          </p:spTgt>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anim calcmode="lin" valueType="num">
                                      <p:cBhvr additive="base">
                                        <p:cTn id="37"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10" end="10"/>
                                            </p:txEl>
                                          </p:spTgt>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 calcmode="lin" valueType="num">
                                      <p:cBhvr additive="base">
                                        <p:cTn id="41" dur="500" fill="hold"/>
                                        <p:tgtEl>
                                          <p:spTgt spid="3">
                                            <p:txEl>
                                              <p:pRg st="12" end="12"/>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3">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F289C9-B04E-ED23-3B9B-5376DE6B44EE}"/>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0BA58F51-32BE-BCD5-7C2B-D2D657FAE13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4" name="Picture 36" descr="File:MinisteroInterno.svg">
            <a:extLst>
              <a:ext uri="{FF2B5EF4-FFF2-40B4-BE49-F238E27FC236}">
                <a16:creationId xmlns:a16="http://schemas.microsoft.com/office/drawing/2014/main" id="{655EE5C8-34B1-E6CE-D37D-AFC12C9D863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ile:Logo del Corpo Nazionale dei Vigili del Fuoco.svg - Wikipedia">
            <a:extLst>
              <a:ext uri="{FF2B5EF4-FFF2-40B4-BE49-F238E27FC236}">
                <a16:creationId xmlns:a16="http://schemas.microsoft.com/office/drawing/2014/main" id="{8A353955-287A-9B84-0678-AF9D70C204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AD7540C9-A3AE-1061-E6BF-6EB31B7FA13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7" name="CasellaDiTesto 26">
            <a:extLst>
              <a:ext uri="{FF2B5EF4-FFF2-40B4-BE49-F238E27FC236}">
                <a16:creationId xmlns:a16="http://schemas.microsoft.com/office/drawing/2014/main" id="{A7E43F50-1728-EE5A-E28E-FB4AEF714511}"/>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6" name="CasellaDiTesto 5">
            <a:extLst>
              <a:ext uri="{FF2B5EF4-FFF2-40B4-BE49-F238E27FC236}">
                <a16:creationId xmlns:a16="http://schemas.microsoft.com/office/drawing/2014/main" id="{6B75AB66-80A1-7851-0D63-089FE945AE86}"/>
              </a:ext>
            </a:extLst>
          </p:cNvPr>
          <p:cNvSpPr txBox="1"/>
          <p:nvPr/>
        </p:nvSpPr>
        <p:spPr>
          <a:xfrm>
            <a:off x="564644" y="1584931"/>
            <a:ext cx="7886698" cy="4401205"/>
          </a:xfrm>
          <a:prstGeom prst="rect">
            <a:avLst/>
          </a:prstGeom>
          <a:noFill/>
        </p:spPr>
        <p:txBody>
          <a:bodyPr wrap="square" rtlCol="0">
            <a:spAutoFit/>
          </a:bodyPr>
          <a:lstStyle/>
          <a:p>
            <a:pPr algn="just"/>
            <a:endParaRPr lang="it-IT" sz="1400" b="1" i="1" dirty="0"/>
          </a:p>
          <a:p>
            <a:pPr algn="just"/>
            <a:r>
              <a:rPr lang="it-IT" sz="1400" b="1" i="1" dirty="0"/>
              <a:t>Larghezza totale delle vie d'uscita</a:t>
            </a:r>
          </a:p>
          <a:p>
            <a:pPr marL="342900" indent="-342900" algn="just">
              <a:buAutoNum type="arabicPeriod"/>
            </a:pPr>
            <a:r>
              <a:rPr lang="it-IT" sz="1400" dirty="0"/>
              <a:t>La larghezza totale delle uscite da ogni piano, espressa in numero di moduli, deve essere determinata dal rapporto tra il massimo affollamento previsto e la capacità di deflusso del piano.</a:t>
            </a:r>
          </a:p>
          <a:p>
            <a:pPr marL="342900" indent="-342900" algn="just">
              <a:buAutoNum type="arabicPeriod"/>
            </a:pPr>
            <a:endParaRPr lang="it-IT" sz="1400" dirty="0"/>
          </a:p>
          <a:p>
            <a:pPr marL="342900" indent="-342900" algn="just">
              <a:buAutoNum type="arabicPeriod"/>
            </a:pPr>
            <a:r>
              <a:rPr lang="it-IT" sz="1400" dirty="0"/>
              <a:t>Per le strutture sanitarie che occupano più di due piani fuori terra, la larghezza totale delle vie d'uscita verticali che conducono al piano di uscita dall'edificio, deve essere calcolata sommando il massimo affollamento previsto in due piani consecutivi, con riferimento a quelli aventi maggiore affollamento.</a:t>
            </a:r>
          </a:p>
          <a:p>
            <a:pPr marL="342900" indent="-342900" algn="just">
              <a:buAutoNum type="arabicPeriod"/>
            </a:pPr>
            <a:endParaRPr lang="it-IT" sz="1400" dirty="0"/>
          </a:p>
          <a:p>
            <a:pPr marL="342900" indent="-342900" algn="just">
              <a:buAutoNum type="arabicPeriod"/>
            </a:pPr>
            <a:r>
              <a:rPr lang="it-IT" sz="1400" dirty="0"/>
              <a:t>Le eventuali scale mobili non devono essere computate ai fini della larghezza delle uscite.</a:t>
            </a:r>
          </a:p>
          <a:p>
            <a:pPr algn="just"/>
            <a:endParaRPr lang="it-IT" sz="1400" dirty="0"/>
          </a:p>
          <a:p>
            <a:pPr algn="just"/>
            <a:r>
              <a:rPr lang="it-IT" sz="1400" b="1" i="1" dirty="0"/>
              <a:t>Numero di uscite</a:t>
            </a:r>
          </a:p>
          <a:p>
            <a:pPr algn="just"/>
            <a:r>
              <a:rPr lang="it-IT" sz="1400" dirty="0"/>
              <a:t> 1.     Le uscite da ciascun piano dell'edificio non devono essere inferiori a due, ed essere posizionate in punti ragionevolmente contrapposti.</a:t>
            </a:r>
          </a:p>
          <a:p>
            <a:pPr algn="just"/>
            <a:endParaRPr lang="it-IT" sz="1400" dirty="0"/>
          </a:p>
          <a:p>
            <a:pPr algn="just"/>
            <a:r>
              <a:rPr lang="it-IT" sz="1400" b="1" i="1" dirty="0"/>
              <a:t>Spazio Calmo</a:t>
            </a:r>
          </a:p>
          <a:p>
            <a:pPr algn="just"/>
            <a:r>
              <a:rPr lang="it-IT" sz="1400" dirty="0"/>
              <a:t> 1.     Luogo sicuro temporaneo ove gli occupanti possono attendere e ricevere assistenza per completare l’esodo verso luogo sicuro.</a:t>
            </a:r>
            <a:endParaRPr lang="it-IT" sz="1400" b="1" i="1" dirty="0"/>
          </a:p>
          <a:p>
            <a:pPr algn="just"/>
            <a:endParaRPr lang="it-IT" sz="1400" dirty="0"/>
          </a:p>
        </p:txBody>
      </p:sp>
      <p:sp>
        <p:nvSpPr>
          <p:cNvPr id="4" name="Rettangolo 3">
            <a:extLst>
              <a:ext uri="{FF2B5EF4-FFF2-40B4-BE49-F238E27FC236}">
                <a16:creationId xmlns:a16="http://schemas.microsoft.com/office/drawing/2014/main" id="{E759601F-499E-FB0A-0901-3C1991F4FF00}"/>
              </a:ext>
            </a:extLst>
          </p:cNvPr>
          <p:cNvSpPr/>
          <p:nvPr/>
        </p:nvSpPr>
        <p:spPr>
          <a:xfrm>
            <a:off x="628652" y="1125950"/>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Vie di esodo: dimensionamento</a:t>
            </a:r>
            <a:endParaRPr lang="it-IT" b="1" dirty="0">
              <a:solidFill>
                <a:srgbClr val="B41010"/>
              </a:solidFill>
            </a:endParaRPr>
          </a:p>
        </p:txBody>
      </p:sp>
      <p:sp>
        <p:nvSpPr>
          <p:cNvPr id="5" name="Stella a 10 punte 4">
            <a:extLst>
              <a:ext uri="{FF2B5EF4-FFF2-40B4-BE49-F238E27FC236}">
                <a16:creationId xmlns:a16="http://schemas.microsoft.com/office/drawing/2014/main" id="{8511866B-F9B7-855F-77F0-600EBD78BF4E}"/>
              </a:ext>
            </a:extLst>
          </p:cNvPr>
          <p:cNvSpPr>
            <a:spLocks noChangeAspect="1"/>
          </p:cNvSpPr>
          <p:nvPr/>
        </p:nvSpPr>
        <p:spPr>
          <a:xfrm rot="19124742">
            <a:off x="6079334" y="656457"/>
            <a:ext cx="734836" cy="726391"/>
          </a:xfrm>
          <a:prstGeom prst="star10">
            <a:avLst/>
          </a:prstGeom>
          <a:solidFill>
            <a:srgbClr val="00B0F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000" dirty="0">
                <a:latin typeface="Comic Sans MS" panose="030F0702030302020204" pitchFamily="66" charset="0"/>
              </a:rPr>
              <a:t>DM 18.09.2002</a:t>
            </a:r>
          </a:p>
        </p:txBody>
      </p:sp>
      <p:sp>
        <p:nvSpPr>
          <p:cNvPr id="7" name="PB">
            <a:extLst>
              <a:ext uri="{FF2B5EF4-FFF2-40B4-BE49-F238E27FC236}">
                <a16:creationId xmlns:a16="http://schemas.microsoft.com/office/drawing/2014/main" id="{EF634BFF-98B8-53F9-FA41-AEB93ECBFC77}"/>
              </a:ext>
            </a:extLst>
          </p:cNvPr>
          <p:cNvSpPr/>
          <p:nvPr/>
        </p:nvSpPr>
        <p:spPr>
          <a:xfrm>
            <a:off x="0" y="6705600"/>
            <a:ext cx="678425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64687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anim calcmode="lin" valueType="num">
                                      <p:cBhvr additive="base">
                                        <p:cTn id="7" dur="500" fill="hold"/>
                                        <p:tgtEl>
                                          <p:spTgt spid="6">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6">
                                            <p:txEl>
                                              <p:pRg st="1" end="1"/>
                                            </p:txEl>
                                          </p:spTgt>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anim calcmode="lin" valueType="num">
                                      <p:cBhvr additive="base">
                                        <p:cTn id="11" dur="500" fill="hold"/>
                                        <p:tgtEl>
                                          <p:spTgt spid="6">
                                            <p:txEl>
                                              <p:pRg st="2" end="2"/>
                                            </p:txEl>
                                          </p:spTgt>
                                        </p:tgtEl>
                                        <p:attrNameLst>
                                          <p:attrName>ppt_x</p:attrName>
                                        </p:attrNameLst>
                                      </p:cBhvr>
                                      <p:tavLst>
                                        <p:tav tm="0">
                                          <p:val>
                                            <p:strVal val="#ppt_x"/>
                                          </p:val>
                                        </p:tav>
                                        <p:tav tm="100000">
                                          <p:val>
                                            <p:strVal val="#ppt_x"/>
                                          </p:val>
                                        </p:tav>
                                      </p:tavLst>
                                    </p:anim>
                                    <p:anim calcmode="lin" valueType="num">
                                      <p:cBhvr additive="base">
                                        <p:cTn id="12" dur="500" fill="hold"/>
                                        <p:tgtEl>
                                          <p:spTgt spid="6">
                                            <p:txEl>
                                              <p:pRg st="2" end="2"/>
                                            </p:txEl>
                                          </p:spTgt>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anim calcmode="lin" valueType="num">
                                      <p:cBhvr additive="base">
                                        <p:cTn id="15" dur="500" fill="hold"/>
                                        <p:tgtEl>
                                          <p:spTgt spid="6">
                                            <p:txEl>
                                              <p:pRg st="4" end="4"/>
                                            </p:txEl>
                                          </p:spTgt>
                                        </p:tgtEl>
                                        <p:attrNameLst>
                                          <p:attrName>ppt_x</p:attrName>
                                        </p:attrNameLst>
                                      </p:cBhvr>
                                      <p:tavLst>
                                        <p:tav tm="0">
                                          <p:val>
                                            <p:strVal val="#ppt_x"/>
                                          </p:val>
                                        </p:tav>
                                        <p:tav tm="100000">
                                          <p:val>
                                            <p:strVal val="#ppt_x"/>
                                          </p:val>
                                        </p:tav>
                                      </p:tavLst>
                                    </p:anim>
                                    <p:anim calcmode="lin" valueType="num">
                                      <p:cBhvr additive="base">
                                        <p:cTn id="16" dur="500" fill="hold"/>
                                        <p:tgtEl>
                                          <p:spTgt spid="6">
                                            <p:txEl>
                                              <p:pRg st="4" end="4"/>
                                            </p:txEl>
                                          </p:spTgt>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6">
                                            <p:txEl>
                                              <p:pRg st="6" end="6"/>
                                            </p:txEl>
                                          </p:spTgt>
                                        </p:tgtEl>
                                        <p:attrNameLst>
                                          <p:attrName>style.visibility</p:attrName>
                                        </p:attrNameLst>
                                      </p:cBhvr>
                                      <p:to>
                                        <p:strVal val="visible"/>
                                      </p:to>
                                    </p:set>
                                    <p:anim calcmode="lin" valueType="num">
                                      <p:cBhvr additive="base">
                                        <p:cTn id="19" dur="500" fill="hold"/>
                                        <p:tgtEl>
                                          <p:spTgt spid="6">
                                            <p:txEl>
                                              <p:pRg st="6" end="6"/>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6">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6">
                                            <p:txEl>
                                              <p:pRg st="8" end="8"/>
                                            </p:txEl>
                                          </p:spTgt>
                                        </p:tgtEl>
                                        <p:attrNameLst>
                                          <p:attrName>style.visibility</p:attrName>
                                        </p:attrNameLst>
                                      </p:cBhvr>
                                      <p:to>
                                        <p:strVal val="visible"/>
                                      </p:to>
                                    </p:set>
                                    <p:anim calcmode="lin" valueType="num">
                                      <p:cBhvr additive="base">
                                        <p:cTn id="25" dur="500" fill="hold"/>
                                        <p:tgtEl>
                                          <p:spTgt spid="6">
                                            <p:txEl>
                                              <p:pRg st="8" end="8"/>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6">
                                            <p:txEl>
                                              <p:pRg st="8" end="8"/>
                                            </p:txEl>
                                          </p:spTgt>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6">
                                            <p:txEl>
                                              <p:pRg st="9" end="9"/>
                                            </p:txEl>
                                          </p:spTgt>
                                        </p:tgtEl>
                                        <p:attrNameLst>
                                          <p:attrName>style.visibility</p:attrName>
                                        </p:attrNameLst>
                                      </p:cBhvr>
                                      <p:to>
                                        <p:strVal val="visible"/>
                                      </p:to>
                                    </p:set>
                                    <p:anim calcmode="lin" valueType="num">
                                      <p:cBhvr additive="base">
                                        <p:cTn id="29" dur="500" fill="hold"/>
                                        <p:tgtEl>
                                          <p:spTgt spid="6">
                                            <p:txEl>
                                              <p:pRg st="9" end="9"/>
                                            </p:txEl>
                                          </p:spTgt>
                                        </p:tgtEl>
                                        <p:attrNameLst>
                                          <p:attrName>ppt_x</p:attrName>
                                        </p:attrNameLst>
                                      </p:cBhvr>
                                      <p:tavLst>
                                        <p:tav tm="0">
                                          <p:val>
                                            <p:strVal val="#ppt_x"/>
                                          </p:val>
                                        </p:tav>
                                        <p:tav tm="100000">
                                          <p:val>
                                            <p:strVal val="#ppt_x"/>
                                          </p:val>
                                        </p:tav>
                                      </p:tavLst>
                                    </p:anim>
                                    <p:anim calcmode="lin" valueType="num">
                                      <p:cBhvr additive="base">
                                        <p:cTn id="30" dur="500" fill="hold"/>
                                        <p:tgtEl>
                                          <p:spTgt spid="6">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6">
                                            <p:txEl>
                                              <p:pRg st="11" end="11"/>
                                            </p:txEl>
                                          </p:spTgt>
                                        </p:tgtEl>
                                        <p:attrNameLst>
                                          <p:attrName>style.visibility</p:attrName>
                                        </p:attrNameLst>
                                      </p:cBhvr>
                                      <p:to>
                                        <p:strVal val="visible"/>
                                      </p:to>
                                    </p:set>
                                    <p:anim calcmode="lin" valueType="num">
                                      <p:cBhvr additive="base">
                                        <p:cTn id="35" dur="500" fill="hold"/>
                                        <p:tgtEl>
                                          <p:spTgt spid="6">
                                            <p:txEl>
                                              <p:pRg st="11" end="11"/>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6">
                                            <p:txEl>
                                              <p:pRg st="11" end="11"/>
                                            </p:txEl>
                                          </p:spTgt>
                                        </p:tgtEl>
                                        <p:attrNameLst>
                                          <p:attrName>ppt_y</p:attrName>
                                        </p:attrNameLst>
                                      </p:cBhvr>
                                      <p:tavLst>
                                        <p:tav tm="0">
                                          <p:val>
                                            <p:strVal val="1+#ppt_h/2"/>
                                          </p:val>
                                        </p:tav>
                                        <p:tav tm="100000">
                                          <p:val>
                                            <p:strVal val="#ppt_y"/>
                                          </p:val>
                                        </p:tav>
                                      </p:tavLst>
                                    </p:anim>
                                  </p:childTnLst>
                                </p:cTn>
                              </p:par>
                              <p:par>
                                <p:cTn id="37" presetID="2" presetClass="entr" presetSubtype="4" fill="hold" nodeType="withEffect">
                                  <p:stCondLst>
                                    <p:cond delay="0"/>
                                  </p:stCondLst>
                                  <p:childTnLst>
                                    <p:set>
                                      <p:cBhvr>
                                        <p:cTn id="38" dur="1" fill="hold">
                                          <p:stCondLst>
                                            <p:cond delay="0"/>
                                          </p:stCondLst>
                                        </p:cTn>
                                        <p:tgtEl>
                                          <p:spTgt spid="6">
                                            <p:txEl>
                                              <p:pRg st="12" end="12"/>
                                            </p:txEl>
                                          </p:spTgt>
                                        </p:tgtEl>
                                        <p:attrNameLst>
                                          <p:attrName>style.visibility</p:attrName>
                                        </p:attrNameLst>
                                      </p:cBhvr>
                                      <p:to>
                                        <p:strVal val="visible"/>
                                      </p:to>
                                    </p:set>
                                    <p:anim calcmode="lin" valueType="num">
                                      <p:cBhvr additive="base">
                                        <p:cTn id="39" dur="500" fill="hold"/>
                                        <p:tgtEl>
                                          <p:spTgt spid="6">
                                            <p:txEl>
                                              <p:pRg st="12" end="12"/>
                                            </p:txEl>
                                          </p:spTgt>
                                        </p:tgtEl>
                                        <p:attrNameLst>
                                          <p:attrName>ppt_x</p:attrName>
                                        </p:attrNameLst>
                                      </p:cBhvr>
                                      <p:tavLst>
                                        <p:tav tm="0">
                                          <p:val>
                                            <p:strVal val="#ppt_x"/>
                                          </p:val>
                                        </p:tav>
                                        <p:tav tm="100000">
                                          <p:val>
                                            <p:strVal val="#ppt_x"/>
                                          </p:val>
                                        </p:tav>
                                      </p:tavLst>
                                    </p:anim>
                                    <p:anim calcmode="lin" valueType="num">
                                      <p:cBhvr additive="base">
                                        <p:cTn id="40" dur="500" fill="hold"/>
                                        <p:tgtEl>
                                          <p:spTgt spid="6">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4F6699-473C-DB7A-7207-46972BD066DC}"/>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F903BB52-EA97-7407-B2A5-D6642F84AAF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4" name="Picture 36" descr="File:MinisteroInterno.svg">
            <a:extLst>
              <a:ext uri="{FF2B5EF4-FFF2-40B4-BE49-F238E27FC236}">
                <a16:creationId xmlns:a16="http://schemas.microsoft.com/office/drawing/2014/main" id="{1FF4DFD2-B6C3-67B7-51CD-790AE4B369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ile:Logo del Corpo Nazionale dei Vigili del Fuoco.svg - Wikipedia">
            <a:extLst>
              <a:ext uri="{FF2B5EF4-FFF2-40B4-BE49-F238E27FC236}">
                <a16:creationId xmlns:a16="http://schemas.microsoft.com/office/drawing/2014/main" id="{247B2AB6-C1CE-E77E-C5EF-05B1D1AB281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0D774BD2-7777-87E2-2F3C-8B1449218F1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7" name="CasellaDiTesto 26">
            <a:extLst>
              <a:ext uri="{FF2B5EF4-FFF2-40B4-BE49-F238E27FC236}">
                <a16:creationId xmlns:a16="http://schemas.microsoft.com/office/drawing/2014/main" id="{56C048D0-D0D4-A2F6-F356-50289302DF0C}"/>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3" name="CasellaDiTesto 2">
            <a:extLst>
              <a:ext uri="{FF2B5EF4-FFF2-40B4-BE49-F238E27FC236}">
                <a16:creationId xmlns:a16="http://schemas.microsoft.com/office/drawing/2014/main" id="{2D5DB7B2-6F70-3DA5-70E8-C8B2F1E36740}"/>
              </a:ext>
            </a:extLst>
          </p:cNvPr>
          <p:cNvSpPr txBox="1"/>
          <p:nvPr/>
        </p:nvSpPr>
        <p:spPr>
          <a:xfrm>
            <a:off x="436228" y="812068"/>
            <a:ext cx="8079122" cy="646331"/>
          </a:xfrm>
          <a:prstGeom prst="rect">
            <a:avLst/>
          </a:prstGeom>
          <a:noFill/>
        </p:spPr>
        <p:txBody>
          <a:bodyPr wrap="square">
            <a:spAutoFit/>
          </a:bodyPr>
          <a:lstStyle/>
          <a:p>
            <a:pPr algn="ctr"/>
            <a:r>
              <a:rPr lang="it-IT" sz="1800" b="1" dirty="0">
                <a:cs typeface="Times New Roman" panose="02020603050405020304" pitchFamily="18" charset="0"/>
              </a:rPr>
              <a:t>D.M. del 3/08/2015 (RTO) e D.M. 29/03/2021 (RTV V.11)</a:t>
            </a:r>
          </a:p>
          <a:p>
            <a:pPr algn="ctr"/>
            <a:r>
              <a:rPr lang="it-IT" b="1" dirty="0">
                <a:cs typeface="Times New Roman" panose="02020603050405020304" pitchFamily="18" charset="0"/>
              </a:rPr>
              <a:t>     Esodo, scale, ecc.</a:t>
            </a:r>
          </a:p>
        </p:txBody>
      </p:sp>
      <p:sp>
        <p:nvSpPr>
          <p:cNvPr id="4" name="CasellaDiTesto 3">
            <a:extLst>
              <a:ext uri="{FF2B5EF4-FFF2-40B4-BE49-F238E27FC236}">
                <a16:creationId xmlns:a16="http://schemas.microsoft.com/office/drawing/2014/main" id="{2E451EC8-D664-BC22-A066-2A508B5DABD8}"/>
              </a:ext>
            </a:extLst>
          </p:cNvPr>
          <p:cNvSpPr txBox="1"/>
          <p:nvPr/>
        </p:nvSpPr>
        <p:spPr>
          <a:xfrm>
            <a:off x="436228" y="1418862"/>
            <a:ext cx="8079122" cy="738664"/>
          </a:xfrm>
          <a:prstGeom prst="rect">
            <a:avLst/>
          </a:prstGeom>
          <a:noFill/>
        </p:spPr>
        <p:txBody>
          <a:bodyPr wrap="square" rtlCol="0">
            <a:spAutoFit/>
          </a:bodyPr>
          <a:lstStyle/>
          <a:p>
            <a:pPr algn="ctr"/>
            <a:r>
              <a:rPr lang="it-IT" sz="1400" i="1" dirty="0"/>
              <a:t>Vie di esodo</a:t>
            </a:r>
          </a:p>
          <a:p>
            <a:pPr algn="ctr"/>
            <a:r>
              <a:rPr lang="it-IT" sz="1400" i="1" dirty="0"/>
              <a:t>Esodo Simultaneo</a:t>
            </a:r>
          </a:p>
          <a:p>
            <a:pPr algn="ctr"/>
            <a:r>
              <a:rPr lang="it-IT" sz="1400" i="1" dirty="0"/>
              <a:t>Definizioni</a:t>
            </a:r>
          </a:p>
        </p:txBody>
      </p:sp>
      <p:sp>
        <p:nvSpPr>
          <p:cNvPr id="5" name="CasellaDiTesto 4">
            <a:extLst>
              <a:ext uri="{FF2B5EF4-FFF2-40B4-BE49-F238E27FC236}">
                <a16:creationId xmlns:a16="http://schemas.microsoft.com/office/drawing/2014/main" id="{D301089C-43CE-43DB-B653-E3B784FCFB04}"/>
              </a:ext>
            </a:extLst>
          </p:cNvPr>
          <p:cNvSpPr txBox="1"/>
          <p:nvPr/>
        </p:nvSpPr>
        <p:spPr>
          <a:xfrm>
            <a:off x="436228" y="2031296"/>
            <a:ext cx="4135772" cy="4001095"/>
          </a:xfrm>
          <a:prstGeom prst="rect">
            <a:avLst/>
          </a:prstGeom>
          <a:noFill/>
        </p:spPr>
        <p:txBody>
          <a:bodyPr wrap="square" rtlCol="0">
            <a:spAutoFit/>
          </a:bodyPr>
          <a:lstStyle/>
          <a:p>
            <a:pPr algn="ctr"/>
            <a:r>
              <a:rPr lang="it-IT" sz="1600" b="1" dirty="0"/>
              <a:t>Filtro</a:t>
            </a:r>
            <a:r>
              <a:rPr lang="it-IT" sz="1200" dirty="0"/>
              <a:t> </a:t>
            </a:r>
          </a:p>
          <a:p>
            <a:pPr algn="just"/>
            <a:r>
              <a:rPr lang="it-IT" sz="1400" dirty="0"/>
              <a:t>Nel filtro si ritiene improbabile l’innesco di un incendio ed è limitato l’ingresso di effluenti dell’incendio da compartimenti comunicanti. Nel filtro è generalmente ammessa la presenza di reception, portinerie, sale d’attesa, limitate apparecchiature elettriche, impianti tecnologici e di servizio ausiliari al funzionamento dell’attività, ecc.</a:t>
            </a:r>
          </a:p>
          <a:p>
            <a:r>
              <a:rPr lang="it-IT" sz="1400" dirty="0"/>
              <a:t> </a:t>
            </a:r>
            <a:r>
              <a:rPr lang="it-IT" sz="1400" b="1" dirty="0"/>
              <a:t>Il filtro è un compartimento antincendio dotato di tutte le seguenti ulteriori caratteristiche: </a:t>
            </a:r>
          </a:p>
          <a:p>
            <a:pPr marL="228600" indent="-228600">
              <a:buAutoNum type="alphaLcPeriod"/>
            </a:pPr>
            <a:r>
              <a:rPr lang="it-IT" sz="1400" dirty="0"/>
              <a:t>avente classe di resistenza al fuoco ≥ 30 minuti; </a:t>
            </a:r>
          </a:p>
          <a:p>
            <a:pPr marL="228600" indent="-228600">
              <a:buAutoNum type="alphaLcPeriod"/>
            </a:pPr>
            <a:r>
              <a:rPr lang="it-IT" sz="1400" dirty="0"/>
              <a:t>munito di due o più chiusure dei varchi almeno E 30-Sa; </a:t>
            </a:r>
          </a:p>
          <a:p>
            <a:pPr marL="228600" indent="-228600">
              <a:buAutoNum type="alphaLcPeriod"/>
            </a:pPr>
            <a:r>
              <a:rPr lang="it-IT" sz="1400" dirty="0"/>
              <a:t>avente carico di incendio specifico </a:t>
            </a:r>
            <a:r>
              <a:rPr lang="it-IT" sz="1400" dirty="0" err="1"/>
              <a:t>qf</a:t>
            </a:r>
            <a:r>
              <a:rPr lang="it-IT" sz="1400" dirty="0"/>
              <a:t> ≤ 50 MJ/ m</a:t>
            </a:r>
            <a:r>
              <a:rPr lang="it-IT" sz="1400" baseline="30000" dirty="0"/>
              <a:t>2</a:t>
            </a:r>
            <a:r>
              <a:rPr lang="it-IT" sz="1400" dirty="0"/>
              <a:t> ; </a:t>
            </a:r>
          </a:p>
          <a:p>
            <a:pPr marL="228600" indent="-228600">
              <a:buAutoNum type="alphaLcPeriod"/>
            </a:pPr>
            <a:r>
              <a:rPr lang="it-IT" sz="1400" dirty="0"/>
              <a:t>non vi si detengono o trattano sostanze o miscele pericolose; </a:t>
            </a:r>
          </a:p>
          <a:p>
            <a:pPr marL="228600" indent="-228600">
              <a:buAutoNum type="alphaLcPeriod"/>
            </a:pPr>
            <a:r>
              <a:rPr lang="it-IT" sz="1400" dirty="0"/>
              <a:t>non vi si effettuano lavorazioni pericolose ai fini dell’incendio.</a:t>
            </a:r>
          </a:p>
        </p:txBody>
      </p:sp>
      <p:sp>
        <p:nvSpPr>
          <p:cNvPr id="7" name="CasellaDiTesto 6">
            <a:extLst>
              <a:ext uri="{FF2B5EF4-FFF2-40B4-BE49-F238E27FC236}">
                <a16:creationId xmlns:a16="http://schemas.microsoft.com/office/drawing/2014/main" id="{77A68189-C209-8473-D1D5-E88DC60AA39F}"/>
              </a:ext>
            </a:extLst>
          </p:cNvPr>
          <p:cNvSpPr txBox="1"/>
          <p:nvPr/>
        </p:nvSpPr>
        <p:spPr>
          <a:xfrm>
            <a:off x="4700017" y="2031296"/>
            <a:ext cx="3815333" cy="4739759"/>
          </a:xfrm>
          <a:prstGeom prst="rect">
            <a:avLst/>
          </a:prstGeom>
          <a:noFill/>
        </p:spPr>
        <p:txBody>
          <a:bodyPr wrap="square" rtlCol="0">
            <a:spAutoFit/>
          </a:bodyPr>
          <a:lstStyle/>
          <a:p>
            <a:pPr algn="ctr"/>
            <a:r>
              <a:rPr lang="it-IT" sz="1600" b="1" dirty="0"/>
              <a:t>Filtro a prova di fumo</a:t>
            </a:r>
            <a:r>
              <a:rPr lang="it-IT" sz="1200" dirty="0"/>
              <a:t> </a:t>
            </a:r>
          </a:p>
          <a:p>
            <a:pPr algn="just"/>
            <a:r>
              <a:rPr lang="it-IT" sz="1300" dirty="0"/>
              <a:t>Per definizione, il filtro a prova di fumo è un filtro avente anche i requisiti di compartimento antincendio a prova di fumo. Pertanto nel filtro a prova di fumo si ritiene improbabile l’innesco di un incendio ed è impedito l’ingresso di effluenti dell’incendio. </a:t>
            </a:r>
          </a:p>
          <a:p>
            <a:pPr algn="just"/>
            <a:r>
              <a:rPr lang="it-IT" sz="1300" dirty="0"/>
              <a:t>Se </a:t>
            </a:r>
            <a:r>
              <a:rPr lang="it-IT" sz="1300" dirty="0" err="1"/>
              <a:t>monopiano</a:t>
            </a:r>
            <a:r>
              <a:rPr lang="it-IT" sz="1300" dirty="0"/>
              <a:t> e di ridotta superficie lorda, è ammesso realizzare il filtro a prova di fumo dotato di una delle seguenti ulteriori caratteristiche: </a:t>
            </a:r>
          </a:p>
          <a:p>
            <a:pPr marL="228600" indent="-228600" algn="just">
              <a:buAutoNum type="alphaLcPeriod"/>
            </a:pPr>
            <a:r>
              <a:rPr lang="it-IT" sz="1300" dirty="0"/>
              <a:t>mantenuto in sovrappressione, ad almeno 30 Pa in condizioni di emergenza, da specifico sistema progettato, realizzato e gestito secondo la regola dell’arte;</a:t>
            </a:r>
          </a:p>
          <a:p>
            <a:pPr marL="228600" indent="-228600" algn="just">
              <a:buAutoNum type="alphaLcPeriod"/>
            </a:pPr>
            <a:r>
              <a:rPr lang="it-IT" sz="1300" dirty="0"/>
              <a:t>dotato di camino per lo smaltimento dei fumi d’incendio e di ripresa d’aria dall’esterno, adeguatamente progettati e di sezione ≥ 0,10 m</a:t>
            </a:r>
            <a:r>
              <a:rPr lang="it-IT" sz="1300" baseline="30000" dirty="0"/>
              <a:t>2</a:t>
            </a:r>
            <a:r>
              <a:rPr lang="it-IT" sz="1300" dirty="0"/>
              <a:t> ; </a:t>
            </a:r>
          </a:p>
          <a:p>
            <a:pPr marL="228600" indent="-228600" algn="just">
              <a:buAutoNum type="alphaLcPeriod"/>
            </a:pPr>
            <a:r>
              <a:rPr lang="it-IT" sz="1300" dirty="0"/>
              <a:t>areato direttamente verso l’esterno con aperture di superficie utile complessiva ≥ 1 m</a:t>
            </a:r>
            <a:r>
              <a:rPr lang="it-IT" sz="1300" baseline="30000" dirty="0"/>
              <a:t>2</a:t>
            </a:r>
            <a:r>
              <a:rPr lang="it-IT" sz="1300" dirty="0"/>
              <a:t> . Tali aperture devono essere permanentemente aperte o dotate di chiusure apribili in modo automatico in caso di incendio. È escluso l’impiego di condotti.</a:t>
            </a:r>
          </a:p>
        </p:txBody>
      </p:sp>
      <p:sp>
        <p:nvSpPr>
          <p:cNvPr id="6" name="PB">
            <a:extLst>
              <a:ext uri="{FF2B5EF4-FFF2-40B4-BE49-F238E27FC236}">
                <a16:creationId xmlns:a16="http://schemas.microsoft.com/office/drawing/2014/main" id="{80FD7C9B-96CF-530F-EBD5-1917DC9D2F35}"/>
              </a:ext>
            </a:extLst>
          </p:cNvPr>
          <p:cNvSpPr/>
          <p:nvPr/>
        </p:nvSpPr>
        <p:spPr>
          <a:xfrm>
            <a:off x="0" y="6705600"/>
            <a:ext cx="684325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748248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10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1912F59-88F0-2C47-F662-D90318A84ADB}"/>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076C4210-FA9E-0D44-FCBF-2BE5ACEA01FA}"/>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B8F677A6-C696-04B2-0379-0A7D2DA2E79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DDE264E0-7B5C-1B26-1DF6-832672250D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EFAF535D-42D5-E05C-3C2D-A86F22C1C90F}"/>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5B5FA5CE-CC98-41DA-7DBA-CF188D850F1C}"/>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8" name="Rettangolo 7">
            <a:extLst>
              <a:ext uri="{FF2B5EF4-FFF2-40B4-BE49-F238E27FC236}">
                <a16:creationId xmlns:a16="http://schemas.microsoft.com/office/drawing/2014/main" id="{906A028F-16E1-6979-365B-C68368357720}"/>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V.11.5.3 Esodo</a:t>
            </a:r>
            <a:endParaRPr lang="it-IT" b="1" dirty="0">
              <a:solidFill>
                <a:srgbClr val="B41010"/>
              </a:solidFill>
            </a:endParaRPr>
          </a:p>
        </p:txBody>
      </p:sp>
      <p:sp>
        <p:nvSpPr>
          <p:cNvPr id="11" name="Stella a 10 punte 10">
            <a:extLst>
              <a:ext uri="{FF2B5EF4-FFF2-40B4-BE49-F238E27FC236}">
                <a16:creationId xmlns:a16="http://schemas.microsoft.com/office/drawing/2014/main" id="{B52D0C79-61D9-24ED-DF4C-D85F5B091CA7}"/>
              </a:ext>
            </a:extLst>
          </p:cNvPr>
          <p:cNvSpPr>
            <a:spLocks noChangeAspect="1"/>
          </p:cNvSpPr>
          <p:nvPr/>
        </p:nvSpPr>
        <p:spPr>
          <a:xfrm rot="19124742">
            <a:off x="5308965" y="726371"/>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2" name="CasellaDiTesto 1">
            <a:extLst>
              <a:ext uri="{FF2B5EF4-FFF2-40B4-BE49-F238E27FC236}">
                <a16:creationId xmlns:a16="http://schemas.microsoft.com/office/drawing/2014/main" id="{2B9BED8A-78E4-2B24-D08F-21556174B256}"/>
              </a:ext>
            </a:extLst>
          </p:cNvPr>
          <p:cNvSpPr txBox="1"/>
          <p:nvPr/>
        </p:nvSpPr>
        <p:spPr>
          <a:xfrm>
            <a:off x="628650" y="1626897"/>
            <a:ext cx="7886699" cy="1077218"/>
          </a:xfrm>
          <a:prstGeom prst="rect">
            <a:avLst/>
          </a:prstGeom>
          <a:noFill/>
        </p:spPr>
        <p:txBody>
          <a:bodyPr wrap="square" rtlCol="0">
            <a:spAutoFit/>
          </a:bodyPr>
          <a:lstStyle/>
          <a:p>
            <a:pPr marL="342900" indent="-342900">
              <a:buAutoNum type="arabicPeriod"/>
            </a:pPr>
            <a:r>
              <a:rPr lang="it-IT" sz="1600" dirty="0">
                <a:latin typeface="Times New Roman" panose="02020603050405020304" pitchFamily="18" charset="0"/>
                <a:cs typeface="Times New Roman" panose="02020603050405020304" pitchFamily="18" charset="0"/>
              </a:rPr>
              <a:t>Le aree di tipo </a:t>
            </a:r>
            <a:r>
              <a:rPr lang="it-IT" sz="1600" b="1" dirty="0">
                <a:latin typeface="Times New Roman" panose="02020603050405020304" pitchFamily="18" charset="0"/>
                <a:cs typeface="Times New Roman" panose="02020603050405020304" pitchFamily="18" charset="0"/>
              </a:rPr>
              <a:t>TA</a:t>
            </a:r>
            <a:r>
              <a:rPr lang="it-IT" sz="1600" dirty="0">
                <a:latin typeface="Times New Roman" panose="02020603050405020304" pitchFamily="18" charset="0"/>
                <a:cs typeface="Times New Roman" panose="02020603050405020304" pitchFamily="18" charset="0"/>
              </a:rPr>
              <a:t> devono consentire l’</a:t>
            </a:r>
            <a:r>
              <a:rPr lang="it-IT" sz="1600" b="1" dirty="0">
                <a:latin typeface="Times New Roman" panose="02020603050405020304" pitchFamily="18" charset="0"/>
                <a:cs typeface="Times New Roman" panose="02020603050405020304" pitchFamily="18" charset="0"/>
              </a:rPr>
              <a:t>esodo orizzontale progressivo</a:t>
            </a:r>
            <a:r>
              <a:rPr lang="it-IT" sz="1600" dirty="0">
                <a:latin typeface="Times New Roman" panose="02020603050405020304" pitchFamily="18" charset="0"/>
                <a:cs typeface="Times New Roman" panose="02020603050405020304" pitchFamily="18" charset="0"/>
              </a:rPr>
              <a:t>. </a:t>
            </a:r>
          </a:p>
          <a:p>
            <a:endParaRPr lang="it-IT" sz="1600" dirty="0">
              <a:latin typeface="Times New Roman" panose="02020603050405020304" pitchFamily="18" charset="0"/>
              <a:cs typeface="Times New Roman" panose="02020603050405020304" pitchFamily="18" charset="0"/>
            </a:endParaRPr>
          </a:p>
          <a:p>
            <a:pPr marL="342900" indent="-342900">
              <a:buAutoNum type="arabicPeriod" startAt="2"/>
            </a:pPr>
            <a:r>
              <a:rPr lang="it-IT" sz="1600" dirty="0">
                <a:latin typeface="Times New Roman" panose="02020603050405020304" pitchFamily="18" charset="0"/>
                <a:cs typeface="Times New Roman" panose="02020603050405020304" pitchFamily="18" charset="0"/>
              </a:rPr>
              <a:t>Le aree di tipo </a:t>
            </a:r>
            <a:r>
              <a:rPr lang="it-IT" sz="1600" b="1" dirty="0">
                <a:latin typeface="Times New Roman" panose="02020603050405020304" pitchFamily="18" charset="0"/>
                <a:cs typeface="Times New Roman" panose="02020603050405020304" pitchFamily="18" charset="0"/>
              </a:rPr>
              <a:t>TA2</a:t>
            </a:r>
            <a:r>
              <a:rPr lang="it-IT" sz="1600" dirty="0">
                <a:latin typeface="Times New Roman" panose="02020603050405020304" pitchFamily="18" charset="0"/>
                <a:cs typeface="Times New Roman" panose="02020603050405020304" pitchFamily="18" charset="0"/>
              </a:rPr>
              <a:t> devono consentire l’</a:t>
            </a:r>
            <a:r>
              <a:rPr lang="it-IT" sz="1600" b="1" dirty="0">
                <a:latin typeface="Times New Roman" panose="02020603050405020304" pitchFamily="18" charset="0"/>
                <a:cs typeface="Times New Roman" panose="02020603050405020304" pitchFamily="18" charset="0"/>
              </a:rPr>
              <a:t>esodo orizzontale progressivo nell’ambito delle stesse aree</a:t>
            </a:r>
            <a:r>
              <a:rPr lang="it-IT" sz="1600" dirty="0">
                <a:latin typeface="Times New Roman" panose="02020603050405020304" pitchFamily="18" charset="0"/>
                <a:cs typeface="Times New Roman" panose="02020603050405020304" pitchFamily="18" charset="0"/>
              </a:rPr>
              <a:t>.</a:t>
            </a:r>
          </a:p>
        </p:txBody>
      </p:sp>
      <p:sp>
        <p:nvSpPr>
          <p:cNvPr id="3" name="CasellaDiTesto 2">
            <a:extLst>
              <a:ext uri="{FF2B5EF4-FFF2-40B4-BE49-F238E27FC236}">
                <a16:creationId xmlns:a16="http://schemas.microsoft.com/office/drawing/2014/main" id="{02161C7E-3826-E0FB-4085-423EB7E931DB}"/>
              </a:ext>
            </a:extLst>
          </p:cNvPr>
          <p:cNvSpPr txBox="1"/>
          <p:nvPr/>
        </p:nvSpPr>
        <p:spPr>
          <a:xfrm>
            <a:off x="628650" y="5678115"/>
            <a:ext cx="7886700"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400" dirty="0"/>
              <a:t>TA: aree destinate a ricovero in regime ospedaliero o residenziale, aree adibite ad unità speciali; </a:t>
            </a:r>
          </a:p>
          <a:p>
            <a:pPr algn="just"/>
            <a:endParaRPr lang="it-IT" sz="1400" dirty="0"/>
          </a:p>
          <a:p>
            <a:pPr algn="just"/>
            <a:r>
              <a:rPr lang="it-IT" sz="1400" dirty="0"/>
              <a:t>TA2: aree adibite ad unità speciali o cure intensive, nelle quali il paziente è collegato ad apparecchiature salvavita o endoscopiche tali da impedire il suo rapido spostamento</a:t>
            </a:r>
            <a:endParaRPr lang="it-IT" sz="1000" dirty="0"/>
          </a:p>
        </p:txBody>
      </p:sp>
      <p:pic>
        <p:nvPicPr>
          <p:cNvPr id="1026" name="Picture 2" descr="Composizione piatta di primo soccorso impostata con paramedici con illustrazione vettoriale isolata di pazienti di emergenza">
            <a:extLst>
              <a:ext uri="{FF2B5EF4-FFF2-40B4-BE49-F238E27FC236}">
                <a16:creationId xmlns:a16="http://schemas.microsoft.com/office/drawing/2014/main" id="{77B23713-BEEF-CD30-3E42-16F824CF8D27}"/>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3574" r="33538"/>
          <a:stretch/>
        </p:blipFill>
        <p:spPr bwMode="auto">
          <a:xfrm>
            <a:off x="4807703" y="2811379"/>
            <a:ext cx="1737360" cy="1763735"/>
          </a:xfrm>
          <a:prstGeom prst="rect">
            <a:avLst/>
          </a:prstGeom>
          <a:noFill/>
          <a:extLst>
            <a:ext uri="{909E8E84-426E-40DD-AFC4-6F175D3DCCD1}">
              <a14:hiddenFill xmlns:a14="http://schemas.microsoft.com/office/drawing/2010/main">
                <a:solidFill>
                  <a:srgbClr val="FFFFFF"/>
                </a:solidFill>
              </a14:hiddenFill>
            </a:ext>
          </a:extLst>
        </p:spPr>
      </p:pic>
      <p:sp>
        <p:nvSpPr>
          <p:cNvPr id="7" name="CasellaDiTesto 6">
            <a:extLst>
              <a:ext uri="{FF2B5EF4-FFF2-40B4-BE49-F238E27FC236}">
                <a16:creationId xmlns:a16="http://schemas.microsoft.com/office/drawing/2014/main" id="{D0DBA780-3963-03FB-E60D-D3199310D1D8}"/>
              </a:ext>
            </a:extLst>
          </p:cNvPr>
          <p:cNvSpPr txBox="1"/>
          <p:nvPr/>
        </p:nvSpPr>
        <p:spPr>
          <a:xfrm>
            <a:off x="628649" y="4718177"/>
            <a:ext cx="7886699" cy="784830"/>
          </a:xfrm>
          <a:prstGeom prst="rect">
            <a:avLst/>
          </a:prstGeom>
          <a:noFill/>
        </p:spPr>
        <p:txBody>
          <a:bodyPr wrap="square">
            <a:spAutoFit/>
          </a:bodyPr>
          <a:lstStyle/>
          <a:p>
            <a:pPr algn="just"/>
            <a:r>
              <a:rPr lang="it-IT" sz="1500" dirty="0">
                <a:latin typeface="Times New Roman" panose="02020603050405020304" pitchFamily="18" charset="0"/>
                <a:cs typeface="Times New Roman" panose="02020603050405020304" pitchFamily="18" charset="0"/>
              </a:rPr>
              <a:t>Nota: i varchi e le porte di comunicazione devono essere dimensionati per lo spostamento di pazienti su barella considerando anche l’ingombro delle eventuali apparecchiature elettromedicali da trasportare insieme al paziente</a:t>
            </a:r>
          </a:p>
        </p:txBody>
      </p:sp>
      <p:pic>
        <p:nvPicPr>
          <p:cNvPr id="1028" name="Picture 4" descr="Tema paziente critico di Coronavirus">
            <a:extLst>
              <a:ext uri="{FF2B5EF4-FFF2-40B4-BE49-F238E27FC236}">
                <a16:creationId xmlns:a16="http://schemas.microsoft.com/office/drawing/2014/main" id="{3FCF6AD8-2FE3-887E-147A-D41DBA2EE1C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44750" y="2929594"/>
            <a:ext cx="1661924" cy="1661924"/>
          </a:xfrm>
          <a:prstGeom prst="rect">
            <a:avLst/>
          </a:prstGeom>
          <a:noFill/>
          <a:extLst>
            <a:ext uri="{909E8E84-426E-40DD-AFC4-6F175D3DCCD1}">
              <a14:hiddenFill xmlns:a14="http://schemas.microsoft.com/office/drawing/2010/main">
                <a:solidFill>
                  <a:srgbClr val="FFFFFF"/>
                </a:solidFill>
              </a14:hiddenFill>
            </a:ext>
          </a:extLst>
        </p:spPr>
      </p:pic>
      <p:sp>
        <p:nvSpPr>
          <p:cNvPr id="12" name="PB">
            <a:extLst>
              <a:ext uri="{FF2B5EF4-FFF2-40B4-BE49-F238E27FC236}">
                <a16:creationId xmlns:a16="http://schemas.microsoft.com/office/drawing/2014/main" id="{21DED9E7-9E00-0DA9-A257-68D9A958CA1E}"/>
              </a:ext>
            </a:extLst>
          </p:cNvPr>
          <p:cNvSpPr/>
          <p:nvPr/>
        </p:nvSpPr>
        <p:spPr>
          <a:xfrm>
            <a:off x="0" y="6705600"/>
            <a:ext cx="690224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249018873"/>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EE275F-C4B5-6D24-F0A6-5F2E44B7A556}"/>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8D37EC71-5406-969D-6238-43225726FE6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DC507C5A-2570-D750-23A9-109944E7F2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A6992F45-9684-AF76-1289-4B4D4D5254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EA55F9F7-BE5D-41B0-D6D9-4B7803E35730}"/>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5F999AC7-F6E8-DA0C-EBDF-BF51CE01E189}"/>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8" name="Rettangolo 7">
            <a:extLst>
              <a:ext uri="{FF2B5EF4-FFF2-40B4-BE49-F238E27FC236}">
                <a16:creationId xmlns:a16="http://schemas.microsoft.com/office/drawing/2014/main" id="{38033386-761E-37F9-BDEB-2336DFA54E0B}"/>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6" name="Stella a 10 punte 5">
            <a:extLst>
              <a:ext uri="{FF2B5EF4-FFF2-40B4-BE49-F238E27FC236}">
                <a16:creationId xmlns:a16="http://schemas.microsoft.com/office/drawing/2014/main" id="{1AAE9C5B-D1EB-743B-251D-22A158375E05}"/>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12" name="CasellaDiTesto 11">
            <a:extLst>
              <a:ext uri="{FF2B5EF4-FFF2-40B4-BE49-F238E27FC236}">
                <a16:creationId xmlns:a16="http://schemas.microsoft.com/office/drawing/2014/main" id="{A400A645-578A-0F1C-E48F-82271935D03F}"/>
              </a:ext>
            </a:extLst>
          </p:cNvPr>
          <p:cNvSpPr txBox="1"/>
          <p:nvPr/>
        </p:nvSpPr>
        <p:spPr>
          <a:xfrm>
            <a:off x="628650" y="1534919"/>
            <a:ext cx="7886698" cy="923330"/>
          </a:xfrm>
          <a:prstGeom prst="rect">
            <a:avLst/>
          </a:prstGeom>
          <a:noFill/>
        </p:spPr>
        <p:txBody>
          <a:bodyPr wrap="square" rtlCol="0">
            <a:spAutoFit/>
          </a:bodyPr>
          <a:lstStyle/>
          <a:p>
            <a:pPr algn="just"/>
            <a:r>
              <a:rPr lang="it-IT" b="1" dirty="0">
                <a:latin typeface="Times New Roman" panose="02020603050405020304" pitchFamily="18" charset="0"/>
                <a:cs typeface="Times New Roman" panose="02020603050405020304" pitchFamily="18" charset="0"/>
              </a:rPr>
              <a:t>Obiettivo</a:t>
            </a:r>
            <a:r>
              <a:rPr lang="it-IT" dirty="0">
                <a:latin typeface="Times New Roman" panose="02020603050405020304" pitchFamily="18" charset="0"/>
                <a:cs typeface="Times New Roman" panose="02020603050405020304" pitchFamily="18" charset="0"/>
              </a:rPr>
              <a:t>: assicurare che gli occupanti dell’attività possano raggiungere un luogo sicuro o permanere al sicuro, autonomamente o con assistenza, prima che l’incendio determini condizioni incapacitanti negli ambiti dell’attività ove si trovano. </a:t>
            </a:r>
          </a:p>
        </p:txBody>
      </p:sp>
      <p:graphicFrame>
        <p:nvGraphicFramePr>
          <p:cNvPr id="18" name="Tabella 17">
            <a:extLst>
              <a:ext uri="{FF2B5EF4-FFF2-40B4-BE49-F238E27FC236}">
                <a16:creationId xmlns:a16="http://schemas.microsoft.com/office/drawing/2014/main" id="{55E097BD-2081-51DA-8866-757B2621BC74}"/>
              </a:ext>
            </a:extLst>
          </p:cNvPr>
          <p:cNvGraphicFramePr>
            <a:graphicFrameLocks noGrp="1"/>
          </p:cNvGraphicFramePr>
          <p:nvPr>
            <p:extLst>
              <p:ext uri="{D42A27DB-BD31-4B8C-83A1-F6EECF244321}">
                <p14:modId xmlns:p14="http://schemas.microsoft.com/office/powerpoint/2010/main" val="1903359219"/>
              </p:ext>
            </p:extLst>
          </p:nvPr>
        </p:nvGraphicFramePr>
        <p:xfrm>
          <a:off x="628650" y="2641681"/>
          <a:ext cx="7886699" cy="3442335"/>
        </p:xfrm>
        <a:graphic>
          <a:graphicData uri="http://schemas.openxmlformats.org/drawingml/2006/table">
            <a:tbl>
              <a:tblPr>
                <a:tableStyleId>{5C22544A-7EE6-4342-B048-85BDC9FD1C3A}</a:tableStyleId>
              </a:tblPr>
              <a:tblGrid>
                <a:gridCol w="1319022">
                  <a:extLst>
                    <a:ext uri="{9D8B030D-6E8A-4147-A177-3AD203B41FA5}">
                      <a16:colId xmlns:a16="http://schemas.microsoft.com/office/drawing/2014/main" val="3067451636"/>
                    </a:ext>
                  </a:extLst>
                </a:gridCol>
                <a:gridCol w="2707455">
                  <a:extLst>
                    <a:ext uri="{9D8B030D-6E8A-4147-A177-3AD203B41FA5}">
                      <a16:colId xmlns:a16="http://schemas.microsoft.com/office/drawing/2014/main" val="2112289379"/>
                    </a:ext>
                  </a:extLst>
                </a:gridCol>
                <a:gridCol w="2834863">
                  <a:extLst>
                    <a:ext uri="{9D8B030D-6E8A-4147-A177-3AD203B41FA5}">
                      <a16:colId xmlns:a16="http://schemas.microsoft.com/office/drawing/2014/main" val="4227863219"/>
                    </a:ext>
                  </a:extLst>
                </a:gridCol>
                <a:gridCol w="1025359">
                  <a:extLst>
                    <a:ext uri="{9D8B030D-6E8A-4147-A177-3AD203B41FA5}">
                      <a16:colId xmlns:a16="http://schemas.microsoft.com/office/drawing/2014/main" val="4213657737"/>
                    </a:ext>
                  </a:extLst>
                </a:gridCol>
              </a:tblGrid>
              <a:tr h="425207">
                <a:tc>
                  <a:txBody>
                    <a:bodyPr/>
                    <a:lstStyle/>
                    <a:p>
                      <a:pPr algn="ctr" fontAlgn="ctr"/>
                      <a:r>
                        <a:rPr lang="it-IT" sz="1400" b="1" u="none" strike="noStrike" dirty="0">
                          <a:effectLst/>
                          <a:latin typeface="Times New Roman" panose="02020603050405020304" pitchFamily="18" charset="0"/>
                          <a:cs typeface="Times New Roman" panose="02020603050405020304" pitchFamily="18" charset="0"/>
                        </a:rPr>
                        <a:t>Livello di prestazione</a:t>
                      </a:r>
                    </a:p>
                    <a:p>
                      <a:pPr algn="ctr" fontAlgn="ctr"/>
                      <a:r>
                        <a:rPr lang="it-IT" sz="1400" b="1" u="none" strike="noStrike" dirty="0">
                          <a:effectLst/>
                          <a:latin typeface="Times New Roman" panose="02020603050405020304" pitchFamily="18" charset="0"/>
                          <a:cs typeface="Times New Roman" panose="02020603050405020304" pitchFamily="18" charset="0"/>
                        </a:rPr>
                        <a:t> </a:t>
                      </a:r>
                      <a:r>
                        <a:rPr lang="it-IT" sz="1100" b="1" i="1" u="none" strike="noStrike" dirty="0">
                          <a:effectLst/>
                          <a:latin typeface="Times New Roman" panose="02020603050405020304" pitchFamily="18" charset="0"/>
                          <a:cs typeface="Times New Roman" panose="02020603050405020304" pitchFamily="18" charset="0"/>
                        </a:rPr>
                        <a:t>f</a:t>
                      </a:r>
                      <a:r>
                        <a:rPr lang="it-IT" sz="1100" b="1" u="none" strike="noStrike" dirty="0">
                          <a:effectLst/>
                          <a:latin typeface="Times New Roman" panose="02020603050405020304" pitchFamily="18" charset="0"/>
                          <a:cs typeface="Times New Roman" panose="02020603050405020304" pitchFamily="18" charset="0"/>
                        </a:rPr>
                        <a:t>(</a:t>
                      </a:r>
                      <a:r>
                        <a:rPr lang="it-IT" sz="1100" b="1" u="none" strike="noStrike" dirty="0" err="1">
                          <a:effectLst/>
                          <a:latin typeface="Times New Roman" panose="02020603050405020304" pitchFamily="18" charset="0"/>
                          <a:cs typeface="Times New Roman" panose="02020603050405020304" pitchFamily="18" charset="0"/>
                        </a:rPr>
                        <a:t>R</a:t>
                      </a:r>
                      <a:r>
                        <a:rPr lang="it-IT" sz="1100" b="1" u="none" strike="noStrike" baseline="-25000" dirty="0" err="1">
                          <a:effectLst/>
                          <a:latin typeface="Times New Roman" panose="02020603050405020304" pitchFamily="18" charset="0"/>
                          <a:cs typeface="Times New Roman" panose="02020603050405020304" pitchFamily="18" charset="0"/>
                        </a:rPr>
                        <a:t>vita</a:t>
                      </a:r>
                      <a:r>
                        <a:rPr lang="it-IT" sz="1100" b="1" u="none" strike="noStrike" baseline="0" dirty="0">
                          <a:effectLst/>
                          <a:latin typeface="Times New Roman" panose="02020603050405020304" pitchFamily="18" charset="0"/>
                          <a:cs typeface="Times New Roman" panose="02020603050405020304" pitchFamily="18" charset="0"/>
                        </a:rPr>
                        <a:t>, affollamento</a:t>
                      </a:r>
                      <a:r>
                        <a:rPr lang="it-IT" sz="1100" b="1" u="none" strike="noStrike" dirty="0">
                          <a:effectLst/>
                          <a:latin typeface="Times New Roman" panose="02020603050405020304" pitchFamily="18" charset="0"/>
                          <a:cs typeface="Times New Roman" panose="02020603050405020304" pitchFamily="18" charset="0"/>
                        </a:rPr>
                        <a:t>)</a:t>
                      </a:r>
                      <a:endParaRPr lang="it-IT" sz="11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400" b="1" u="none" strike="noStrike" dirty="0">
                          <a:effectLst/>
                          <a:latin typeface="Times New Roman" panose="02020603050405020304" pitchFamily="18" charset="0"/>
                          <a:cs typeface="Times New Roman" panose="02020603050405020304" pitchFamily="18" charset="0"/>
                        </a:rPr>
                        <a:t>Criteri di attribuzione</a:t>
                      </a:r>
                      <a:endParaRPr lang="it-IT"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400" b="1" u="none" strike="noStrike" dirty="0">
                          <a:effectLst/>
                          <a:latin typeface="Times New Roman" panose="02020603050405020304" pitchFamily="18" charset="0"/>
                          <a:cs typeface="Times New Roman" panose="02020603050405020304" pitchFamily="18" charset="0"/>
                        </a:rPr>
                        <a:t>Descrizione</a:t>
                      </a:r>
                      <a:endParaRPr lang="it-IT"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fontAlgn="ctr"/>
                      <a:r>
                        <a:rPr lang="it-IT" sz="1400" b="1" u="none" strike="noStrike" dirty="0">
                          <a:effectLst/>
                          <a:latin typeface="Times New Roman" panose="02020603050405020304" pitchFamily="18" charset="0"/>
                          <a:cs typeface="Times New Roman" panose="02020603050405020304" pitchFamily="18" charset="0"/>
                        </a:rPr>
                        <a:t>Soluzioni</a:t>
                      </a:r>
                      <a:endParaRPr lang="it-IT"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313659918"/>
                  </a:ext>
                </a:extLst>
              </a:tr>
              <a:tr h="443501">
                <a:tc>
                  <a:txBody>
                    <a:bodyPr/>
                    <a:lstStyle/>
                    <a:p>
                      <a:pPr algn="ctr" fontAlgn="ctr"/>
                      <a:r>
                        <a:rPr lang="it-IT" sz="1400" u="none" strike="noStrike" dirty="0">
                          <a:effectLst/>
                          <a:latin typeface="Times New Roman" panose="02020603050405020304" pitchFamily="18" charset="0"/>
                          <a:cs typeface="Times New Roman" panose="02020603050405020304" pitchFamily="18" charset="0"/>
                        </a:rPr>
                        <a:t>I</a:t>
                      </a:r>
                      <a:endParaRPr lang="it-IT"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l" fontAlgn="ctr">
                        <a:buFont typeface="Arial" panose="020B0604020202020204" pitchFamily="34" charset="0"/>
                        <a:buNone/>
                      </a:pPr>
                      <a:r>
                        <a:rPr lang="it-IT" sz="1400" u="none" strike="noStrike" dirty="0">
                          <a:effectLst/>
                          <a:latin typeface="Times New Roman" panose="02020603050405020304" pitchFamily="18" charset="0"/>
                          <a:cs typeface="Times New Roman" panose="02020603050405020304" pitchFamily="18" charset="0"/>
                        </a:rPr>
                        <a:t>Tutte le attività</a:t>
                      </a:r>
                      <a:endParaRPr lang="it-IT"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just" fontAlgn="ctr"/>
                      <a:r>
                        <a:rPr lang="it-IT" sz="1400" u="none" strike="noStrike" dirty="0">
                          <a:effectLst/>
                          <a:latin typeface="Times New Roman" panose="02020603050405020304" pitchFamily="18" charset="0"/>
                          <a:cs typeface="Times New Roman" panose="02020603050405020304" pitchFamily="18" charset="0"/>
                        </a:rPr>
                        <a:t>Gli occupanti raggiungono un luogo sicuro prima che l’incendio determini condizioni incapacitanti negli ambiti dell’attività attraversati durante l’esodo.</a:t>
                      </a:r>
                      <a:endParaRPr lang="it-IT"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400" u="none" strike="noStrike" dirty="0">
                          <a:effectLst/>
                          <a:latin typeface="Times New Roman" panose="02020603050405020304" pitchFamily="18" charset="0"/>
                          <a:cs typeface="Times New Roman" panose="02020603050405020304" pitchFamily="18" charset="0"/>
                        </a:rPr>
                        <a:t>Conformi o alternative</a:t>
                      </a:r>
                      <a:endParaRPr lang="it-IT"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31981075"/>
                  </a:ext>
                </a:extLst>
              </a:tr>
              <a:tr h="1665588">
                <a:tc>
                  <a:txBody>
                    <a:bodyPr/>
                    <a:lstStyle/>
                    <a:p>
                      <a:pPr algn="ctr" fontAlgn="ctr"/>
                      <a:r>
                        <a:rPr lang="it-IT" sz="1400" u="none" strike="noStrike" dirty="0">
                          <a:effectLst/>
                          <a:latin typeface="Times New Roman" panose="02020603050405020304" pitchFamily="18" charset="0"/>
                          <a:cs typeface="Times New Roman" panose="02020603050405020304" pitchFamily="18" charset="0"/>
                        </a:rPr>
                        <a:t>II</a:t>
                      </a:r>
                      <a:endParaRPr lang="it-IT" sz="1400" b="1"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indent="0" algn="just" fontAlgn="ctr">
                        <a:buFont typeface="Arial" panose="020B0604020202020204" pitchFamily="34" charset="0"/>
                        <a:buNone/>
                      </a:pPr>
                      <a:r>
                        <a:rPr lang="it-IT" sz="1400" b="0" i="0" u="none" strike="noStrike" dirty="0">
                          <a:solidFill>
                            <a:srgbClr val="000000"/>
                          </a:solidFill>
                          <a:effectLst/>
                          <a:latin typeface="Times New Roman" panose="02020603050405020304" pitchFamily="18" charset="0"/>
                          <a:cs typeface="Times New Roman" panose="02020603050405020304" pitchFamily="18" charset="0"/>
                        </a:rPr>
                        <a:t>Ambiti per i quali non sia possibile assicurare il livello di prestazione I </a:t>
                      </a:r>
                    </a:p>
                    <a:p>
                      <a:pPr marL="0" indent="0" algn="just" fontAlgn="ctr">
                        <a:buFont typeface="Arial" panose="020B0604020202020204" pitchFamily="34" charset="0"/>
                        <a:buNone/>
                      </a:pPr>
                      <a:endParaRPr lang="it-IT" sz="1400" b="0" i="0" u="none" strike="noStrike" dirty="0">
                        <a:solidFill>
                          <a:srgbClr val="000000"/>
                        </a:solidFill>
                        <a:effectLst/>
                        <a:latin typeface="Times New Roman" panose="02020603050405020304" pitchFamily="18" charset="0"/>
                        <a:cs typeface="Times New Roman" panose="02020603050405020304" pitchFamily="18" charset="0"/>
                      </a:endParaRPr>
                    </a:p>
                    <a:p>
                      <a:pPr marL="0" indent="0" algn="just" fontAlgn="ctr">
                        <a:buFont typeface="Arial" panose="020B0604020202020204" pitchFamily="34" charset="0"/>
                        <a:buNone/>
                      </a:pPr>
                      <a:r>
                        <a:rPr lang="it-IT" sz="1400" b="0" i="0" u="none" strike="noStrike" dirty="0">
                          <a:solidFill>
                            <a:srgbClr val="000000"/>
                          </a:solidFill>
                          <a:effectLst/>
                          <a:latin typeface="Times New Roman" panose="02020603050405020304" pitchFamily="18" charset="0"/>
                          <a:cs typeface="Times New Roman" panose="02020603050405020304" pitchFamily="18" charset="0"/>
                        </a:rPr>
                        <a:t>(es. a causa di dimensione, ubicazione, abilità degli occupanti, tipologia dell’attività, caratteristiche geometriche particolari, vincoli architettonici, …)</a:t>
                      </a: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400" u="none" strike="noStrike" dirty="0">
                          <a:effectLst/>
                          <a:latin typeface="Times New Roman" panose="02020603050405020304" pitchFamily="18" charset="0"/>
                          <a:cs typeface="Times New Roman" panose="02020603050405020304" pitchFamily="18" charset="0"/>
                        </a:rPr>
                        <a:t>Gli occupanti sono protetti dagli effetti dell’incendio nel luogo in cui si trovano.</a:t>
                      </a:r>
                      <a:endParaRPr lang="it-IT"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it-IT" sz="1400" u="none" strike="noStrike" dirty="0">
                          <a:effectLst/>
                          <a:latin typeface="Times New Roman" panose="02020603050405020304" pitchFamily="18" charset="0"/>
                          <a:cs typeface="Times New Roman" panose="02020603050405020304" pitchFamily="18" charset="0"/>
                        </a:rPr>
                        <a:t>Alternative</a:t>
                      </a:r>
                      <a:endParaRPr lang="it-IT" sz="14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nchorCtr="1">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15309221"/>
                  </a:ext>
                </a:extLst>
              </a:tr>
            </a:tbl>
          </a:graphicData>
        </a:graphic>
      </p:graphicFrame>
      <p:sp>
        <p:nvSpPr>
          <p:cNvPr id="2" name="PB">
            <a:extLst>
              <a:ext uri="{FF2B5EF4-FFF2-40B4-BE49-F238E27FC236}">
                <a16:creationId xmlns:a16="http://schemas.microsoft.com/office/drawing/2014/main" id="{54997DEF-9750-23C0-DE2F-81856DBE506A}"/>
              </a:ext>
            </a:extLst>
          </p:cNvPr>
          <p:cNvSpPr/>
          <p:nvPr/>
        </p:nvSpPr>
        <p:spPr>
          <a:xfrm>
            <a:off x="0" y="6705600"/>
            <a:ext cx="696123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45760441"/>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136CB80F-64A1-59B7-447A-C18FEB515513}"/>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9BB1996A-C6DB-EB6A-FA83-12AC65BDE39A}"/>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741AD433-D3A2-3C71-A6F0-FA6B4F6A3FA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E5AA15A8-9204-BF8B-A34F-8FDA3DC304F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9BAA49E2-9162-C2AF-1721-A1E77217FFEB}"/>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7C1E78D9-DAA0-7511-A736-66EF8BB3E76C}"/>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8" name="Rettangolo 7">
            <a:extLst>
              <a:ext uri="{FF2B5EF4-FFF2-40B4-BE49-F238E27FC236}">
                <a16:creationId xmlns:a16="http://schemas.microsoft.com/office/drawing/2014/main" id="{1419A063-C353-699F-4174-6465DA7E8001}"/>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6" name="Stella a 10 punte 5">
            <a:extLst>
              <a:ext uri="{FF2B5EF4-FFF2-40B4-BE49-F238E27FC236}">
                <a16:creationId xmlns:a16="http://schemas.microsoft.com/office/drawing/2014/main" id="{070535E3-1889-90A3-4327-6F1BADB26930}"/>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20" name="CasellaDiTesto 19">
            <a:extLst>
              <a:ext uri="{FF2B5EF4-FFF2-40B4-BE49-F238E27FC236}">
                <a16:creationId xmlns:a16="http://schemas.microsoft.com/office/drawing/2014/main" id="{34B9FF49-D5CB-9022-DDE6-01432EBEB91B}"/>
              </a:ext>
            </a:extLst>
          </p:cNvPr>
          <p:cNvSpPr txBox="1"/>
          <p:nvPr/>
        </p:nvSpPr>
        <p:spPr>
          <a:xfrm>
            <a:off x="628650" y="1614363"/>
            <a:ext cx="7886698" cy="4708981"/>
          </a:xfrm>
          <a:prstGeom prst="rect">
            <a:avLst/>
          </a:prstGeom>
          <a:noFill/>
        </p:spPr>
        <p:txBody>
          <a:bodyPr wrap="square">
            <a:spAutoFit/>
          </a:bodyPr>
          <a:lstStyle/>
          <a:p>
            <a:r>
              <a:rPr lang="it-IT" sz="1500" b="1" dirty="0">
                <a:latin typeface="Times New Roman" panose="02020603050405020304" pitchFamily="18" charset="0"/>
                <a:cs typeface="Times New Roman" panose="02020603050405020304" pitchFamily="18" charset="0"/>
              </a:rPr>
              <a:t>Caratteristiche del sistema d’esodo</a:t>
            </a:r>
          </a:p>
          <a:p>
            <a:pPr algn="just"/>
            <a:endParaRPr lang="it-IT" sz="1500" b="1"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500" b="1" i="1" dirty="0">
                <a:latin typeface="Times New Roman" panose="02020603050405020304" pitchFamily="18" charset="0"/>
                <a:cs typeface="Times New Roman" panose="02020603050405020304" pitchFamily="18" charset="0"/>
              </a:rPr>
              <a:t>Luogo sicuro</a:t>
            </a:r>
            <a:r>
              <a:rPr lang="it-IT" sz="1500" dirty="0">
                <a:latin typeface="Times New Roman" panose="02020603050405020304" pitchFamily="18" charset="0"/>
                <a:cs typeface="Times New Roman" panose="02020603050405020304" pitchFamily="18" charset="0"/>
              </a:rPr>
              <a:t>: luogo ove non esiste pericolo per gli occupanti che vi stazionano o transitano in caso di incendio, idoneo a contenere gli occupanti. Può essere o una pubblica via o uno spazio a cielo libero, collegato alla pubblica via non investito dai prodotti dell’incendio.</a:t>
            </a:r>
          </a:p>
          <a:p>
            <a:pPr marL="342900" indent="-342900" algn="just">
              <a:buFont typeface="+mj-lt"/>
              <a:buAutoNum type="alphaLcPeriod"/>
            </a:pPr>
            <a:endParaRPr lang="it-IT" sz="15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500" b="1" i="1" dirty="0">
                <a:latin typeface="Times New Roman" panose="02020603050405020304" pitchFamily="18" charset="0"/>
                <a:cs typeface="Times New Roman" panose="02020603050405020304" pitchFamily="18" charset="0"/>
              </a:rPr>
              <a:t>Luogo sicuro temporaneo</a:t>
            </a:r>
            <a:r>
              <a:rPr lang="it-IT" sz="1500" dirty="0">
                <a:latin typeface="Times New Roman" panose="02020603050405020304" pitchFamily="18" charset="0"/>
                <a:cs typeface="Times New Roman" panose="02020603050405020304" pitchFamily="18" charset="0"/>
              </a:rPr>
              <a:t>: qualsiasi altro compartimento o spazio scoperto, che può essere attraversato dagli occupanti per raggiungere il luogo sicuro tramite il sistema d’esodo senza rientrare nel compartimento in esame.</a:t>
            </a:r>
          </a:p>
          <a:p>
            <a:pPr marL="342900" indent="-342900" algn="just">
              <a:buFont typeface="+mj-lt"/>
              <a:buAutoNum type="alphaLcPeriod"/>
            </a:pPr>
            <a:endParaRPr lang="it-IT" sz="15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500" b="1" i="1" dirty="0">
                <a:latin typeface="Times New Roman" panose="02020603050405020304" pitchFamily="18" charset="0"/>
                <a:cs typeface="Times New Roman" panose="02020603050405020304" pitchFamily="18" charset="0"/>
              </a:rPr>
              <a:t>Via d’esodo protetta</a:t>
            </a:r>
            <a:r>
              <a:rPr lang="it-IT" sz="1500" dirty="0">
                <a:latin typeface="Times New Roman" panose="02020603050405020304" pitchFamily="18" charset="0"/>
                <a:cs typeface="Times New Roman" panose="02020603050405020304" pitchFamily="18" charset="0"/>
              </a:rPr>
              <a:t>:  percorso inserito in vani protetti ad essi dedicati</a:t>
            </a:r>
          </a:p>
          <a:p>
            <a:pPr marL="342900" indent="-342900" algn="just">
              <a:buFont typeface="+mj-lt"/>
              <a:buAutoNum type="alphaLcPeriod"/>
            </a:pPr>
            <a:endParaRPr lang="it-IT" sz="15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500" b="1" i="1" dirty="0">
                <a:latin typeface="Times New Roman" panose="02020603050405020304" pitchFamily="18" charset="0"/>
                <a:cs typeface="Times New Roman" panose="02020603050405020304" pitchFamily="18" charset="0"/>
              </a:rPr>
              <a:t>Via d’esodo a prova di fumo</a:t>
            </a:r>
            <a:r>
              <a:rPr lang="it-IT" sz="1500" dirty="0">
                <a:latin typeface="Times New Roman" panose="02020603050405020304" pitchFamily="18" charset="0"/>
                <a:cs typeface="Times New Roman" panose="02020603050405020304" pitchFamily="18" charset="0"/>
              </a:rPr>
              <a:t>: percorso d’esodo inserito in vani a prova di fumo ad essi dedicati</a:t>
            </a:r>
          </a:p>
          <a:p>
            <a:pPr marL="342900" indent="-342900" algn="just">
              <a:buFont typeface="+mj-lt"/>
              <a:buAutoNum type="alphaLcPeriod"/>
            </a:pPr>
            <a:endParaRPr lang="it-IT" sz="15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500" b="1" i="1" dirty="0">
                <a:latin typeface="Times New Roman" panose="02020603050405020304" pitchFamily="18" charset="0"/>
                <a:cs typeface="Times New Roman" panose="02020603050405020304" pitchFamily="18" charset="0"/>
              </a:rPr>
              <a:t>Via d’esodo esterna</a:t>
            </a:r>
            <a:r>
              <a:rPr lang="it-IT" sz="1500" dirty="0">
                <a:latin typeface="Times New Roman" panose="02020603050405020304" pitchFamily="18" charset="0"/>
                <a:cs typeface="Times New Roman" panose="02020603050405020304" pitchFamily="18" charset="0"/>
              </a:rPr>
              <a:t>: il percorso deve essere completamente esterno alle opere da costruzione. Le vie non devono essere soggette ad un irraggiamento dovuto all’incendio superiore 2.5 kW/m</a:t>
            </a:r>
            <a:r>
              <a:rPr lang="it-IT" sz="1500" baseline="30000" dirty="0">
                <a:latin typeface="Times New Roman" panose="02020603050405020304" pitchFamily="18" charset="0"/>
                <a:cs typeface="Times New Roman" panose="02020603050405020304" pitchFamily="18" charset="0"/>
              </a:rPr>
              <a:t>2</a:t>
            </a:r>
          </a:p>
          <a:p>
            <a:pPr marL="342900" indent="-342900" algn="just">
              <a:buFont typeface="+mj-lt"/>
              <a:buAutoNum type="alphaLcPeriod"/>
            </a:pPr>
            <a:endParaRPr lang="it-IT" sz="15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500" b="1" i="1" dirty="0">
                <a:latin typeface="Times New Roman" panose="02020603050405020304" pitchFamily="18" charset="0"/>
                <a:cs typeface="Times New Roman" panose="02020603050405020304" pitchFamily="18" charset="0"/>
              </a:rPr>
              <a:t>Illuminazione di sicurezza</a:t>
            </a:r>
            <a:r>
              <a:rPr lang="it-IT" sz="1500" dirty="0">
                <a:latin typeface="Times New Roman" panose="02020603050405020304" pitchFamily="18" charset="0"/>
                <a:cs typeface="Times New Roman" panose="02020603050405020304" pitchFamily="18" charset="0"/>
              </a:rPr>
              <a:t>: lungo le vie d’esodo deve essere installato un impianto di illuminazione di sicurezza in grado di assicurare un’illuminazione orizzontale al suolo &gt; 1 lx lungo la linea centrale della via d’esodo. </a:t>
            </a:r>
          </a:p>
        </p:txBody>
      </p:sp>
      <p:sp>
        <p:nvSpPr>
          <p:cNvPr id="2" name="PB">
            <a:extLst>
              <a:ext uri="{FF2B5EF4-FFF2-40B4-BE49-F238E27FC236}">
                <a16:creationId xmlns:a16="http://schemas.microsoft.com/office/drawing/2014/main" id="{DC70DFDD-7491-565D-6580-46DC9A36A226}"/>
              </a:ext>
            </a:extLst>
          </p:cNvPr>
          <p:cNvSpPr/>
          <p:nvPr/>
        </p:nvSpPr>
        <p:spPr>
          <a:xfrm>
            <a:off x="0" y="6705600"/>
            <a:ext cx="702023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09576105"/>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0FEE378-4275-12C6-C358-3F1EAD76EE63}"/>
            </a:ext>
          </a:extLst>
        </p:cNvPr>
        <p:cNvGrpSpPr/>
        <p:nvPr/>
      </p:nvGrpSpPr>
      <p:grpSpPr>
        <a:xfrm>
          <a:off x="0" y="0"/>
          <a:ext cx="0" cy="0"/>
          <a:chOff x="0" y="0"/>
          <a:chExt cx="0" cy="0"/>
        </a:xfrm>
      </p:grpSpPr>
      <p:sp>
        <p:nvSpPr>
          <p:cNvPr id="4" name="Rettangolo 3">
            <a:extLst>
              <a:ext uri="{FF2B5EF4-FFF2-40B4-BE49-F238E27FC236}">
                <a16:creationId xmlns:a16="http://schemas.microsoft.com/office/drawing/2014/main" id="{4E7AD523-A824-C441-E70B-141766AED6AC}"/>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9" name="Picture 36" descr="File:MinisteroInterno.svg">
            <a:extLst>
              <a:ext uri="{FF2B5EF4-FFF2-40B4-BE49-F238E27FC236}">
                <a16:creationId xmlns:a16="http://schemas.microsoft.com/office/drawing/2014/main" id="{45CBA5E5-5ABA-B7C2-2410-4297FBD796E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File:Logo del Corpo Nazionale dei Vigili del Fuoco.svg - Wikipedia">
            <a:extLst>
              <a:ext uri="{FF2B5EF4-FFF2-40B4-BE49-F238E27FC236}">
                <a16:creationId xmlns:a16="http://schemas.microsoft.com/office/drawing/2014/main" id="{E32C3C12-2ACE-D6A0-E8A1-4A3937FA9F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5" name="CasellaDiTesto 4">
            <a:extLst>
              <a:ext uri="{FF2B5EF4-FFF2-40B4-BE49-F238E27FC236}">
                <a16:creationId xmlns:a16="http://schemas.microsoft.com/office/drawing/2014/main" id="{5F5F3C7F-DC8C-EE08-5CFF-2C5E9980849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10" name="CasellaDiTesto 9">
            <a:extLst>
              <a:ext uri="{FF2B5EF4-FFF2-40B4-BE49-F238E27FC236}">
                <a16:creationId xmlns:a16="http://schemas.microsoft.com/office/drawing/2014/main" id="{2A6FCF3B-65B0-9DE8-D31E-235A125D4AAD}"/>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8" name="Rettangolo 7">
            <a:extLst>
              <a:ext uri="{FF2B5EF4-FFF2-40B4-BE49-F238E27FC236}">
                <a16:creationId xmlns:a16="http://schemas.microsoft.com/office/drawing/2014/main" id="{9AE0BEA7-DFB8-0C90-8ED1-C70D55DFF13A}"/>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6" name="Stella a 10 punte 5">
            <a:extLst>
              <a:ext uri="{FF2B5EF4-FFF2-40B4-BE49-F238E27FC236}">
                <a16:creationId xmlns:a16="http://schemas.microsoft.com/office/drawing/2014/main" id="{D801C7BD-9547-FAF4-E837-808ED475C400}"/>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12" name="CasellaDiTesto 11">
            <a:extLst>
              <a:ext uri="{FF2B5EF4-FFF2-40B4-BE49-F238E27FC236}">
                <a16:creationId xmlns:a16="http://schemas.microsoft.com/office/drawing/2014/main" id="{9F99EC41-9D3B-9F45-FED8-630D8B1A0836}"/>
              </a:ext>
            </a:extLst>
          </p:cNvPr>
          <p:cNvSpPr txBox="1"/>
          <p:nvPr/>
        </p:nvSpPr>
        <p:spPr>
          <a:xfrm>
            <a:off x="628650" y="1762939"/>
            <a:ext cx="7886698" cy="830997"/>
          </a:xfrm>
          <a:prstGeom prst="rect">
            <a:avLst/>
          </a:prstGeom>
          <a:noFill/>
        </p:spPr>
        <p:txBody>
          <a:bodyPr wrap="square" rtlCol="0">
            <a:spAutoFit/>
          </a:bodyPr>
          <a:lstStyle/>
          <a:p>
            <a:pPr algn="just"/>
            <a:r>
              <a:rPr lang="it-IT" sz="1600" b="1" dirty="0">
                <a:latin typeface="Times New Roman" panose="02020603050405020304" pitchFamily="18" charset="0"/>
                <a:cs typeface="Times New Roman" panose="02020603050405020304" pitchFamily="18" charset="0"/>
              </a:rPr>
              <a:t>Obiettivo</a:t>
            </a:r>
            <a:r>
              <a:rPr lang="it-IT" sz="1600" dirty="0">
                <a:latin typeface="Times New Roman" panose="02020603050405020304" pitchFamily="18" charset="0"/>
                <a:cs typeface="Times New Roman" panose="02020603050405020304" pitchFamily="18" charset="0"/>
              </a:rPr>
              <a:t>: di assicurare che gli occupanti dell’attività possano raggiungere un luogo sicuro o permanere al sicuro, autonomamente o con assistenza, prima che l’incendio determini condizioni incapacitanti negli ambiti dell’attività ove si trovano. </a:t>
            </a:r>
          </a:p>
        </p:txBody>
      </p:sp>
      <p:sp>
        <p:nvSpPr>
          <p:cNvPr id="20" name="CasellaDiTesto 19">
            <a:extLst>
              <a:ext uri="{FF2B5EF4-FFF2-40B4-BE49-F238E27FC236}">
                <a16:creationId xmlns:a16="http://schemas.microsoft.com/office/drawing/2014/main" id="{E82601E6-769B-853D-28FF-175C58BD3794}"/>
              </a:ext>
            </a:extLst>
          </p:cNvPr>
          <p:cNvSpPr txBox="1"/>
          <p:nvPr/>
        </p:nvSpPr>
        <p:spPr>
          <a:xfrm>
            <a:off x="628650" y="3126274"/>
            <a:ext cx="7886698" cy="3046988"/>
          </a:xfrm>
          <a:prstGeom prst="rect">
            <a:avLst/>
          </a:prstGeom>
          <a:noFill/>
        </p:spPr>
        <p:txBody>
          <a:bodyPr wrap="square">
            <a:spAutoFit/>
          </a:bodyPr>
          <a:lstStyle/>
          <a:p>
            <a:pPr algn="ctr"/>
            <a:r>
              <a:rPr lang="it-IT" sz="1600" b="1" dirty="0">
                <a:latin typeface="Times New Roman" panose="02020603050405020304" pitchFamily="18" charset="0"/>
                <a:cs typeface="Times New Roman" panose="02020603050405020304" pitchFamily="18" charset="0"/>
              </a:rPr>
              <a:t>Modalità di esodo</a:t>
            </a:r>
          </a:p>
          <a:p>
            <a:pPr algn="just"/>
            <a:endParaRPr lang="it-IT" sz="1600" b="1"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600" b="1" i="1" dirty="0">
                <a:latin typeface="Times New Roman" panose="02020603050405020304" pitchFamily="18" charset="0"/>
                <a:cs typeface="Times New Roman" panose="02020603050405020304" pitchFamily="18" charset="0"/>
              </a:rPr>
              <a:t>Esodo simultaneo</a:t>
            </a:r>
            <a:r>
              <a:rPr lang="it-IT" sz="1600" dirty="0">
                <a:latin typeface="Times New Roman" panose="02020603050405020304" pitchFamily="18" charset="0"/>
                <a:cs typeface="Times New Roman" panose="02020603050405020304" pitchFamily="18" charset="0"/>
              </a:rPr>
              <a:t>: spostamento contemporaneo degli occupanti fino a luogo sicuro</a:t>
            </a:r>
          </a:p>
          <a:p>
            <a:pPr marL="342900" indent="-342900" algn="just">
              <a:buFont typeface="+mj-lt"/>
              <a:buAutoNum type="alphaLcPeriod"/>
            </a:pPr>
            <a:endParaRPr lang="it-IT" sz="16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600" b="1" i="1" dirty="0">
                <a:latin typeface="Times New Roman" panose="02020603050405020304" pitchFamily="18" charset="0"/>
                <a:cs typeface="Times New Roman" panose="02020603050405020304" pitchFamily="18" charset="0"/>
              </a:rPr>
              <a:t>Esodo per fasi</a:t>
            </a:r>
            <a:r>
              <a:rPr lang="it-IT" sz="1600" dirty="0">
                <a:latin typeface="Times New Roman" panose="02020603050405020304" pitchFamily="18" charset="0"/>
                <a:cs typeface="Times New Roman" panose="02020603050405020304" pitchFamily="18" charset="0"/>
              </a:rPr>
              <a:t>: l’evacuazione avviene in successione partendo dal compartimento di primo innesco (può essere previsto in strutture con più compartimenti)</a:t>
            </a:r>
          </a:p>
          <a:p>
            <a:pPr marL="342900" indent="-342900" algn="just">
              <a:buFont typeface="+mj-lt"/>
              <a:buAutoNum type="alphaLcPeriod"/>
            </a:pPr>
            <a:endParaRPr lang="it-IT" sz="16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600" b="1" i="1" dirty="0">
                <a:latin typeface="Times New Roman" panose="02020603050405020304" pitchFamily="18" charset="0"/>
                <a:cs typeface="Times New Roman" panose="02020603050405020304" pitchFamily="18" charset="0"/>
              </a:rPr>
              <a:t>Esodo orizzontale progressivo</a:t>
            </a:r>
            <a:r>
              <a:rPr lang="it-IT" sz="1600" dirty="0">
                <a:latin typeface="Times New Roman" panose="02020603050405020304" pitchFamily="18" charset="0"/>
                <a:cs typeface="Times New Roman" panose="02020603050405020304" pitchFamily="18" charset="0"/>
              </a:rPr>
              <a:t>:  prevede lo spostamento degli occupanti dal compartimento di innesco in un compartimento adiacente capace di contenerli e proteggerli fino a eventuale successiva evacuazione</a:t>
            </a:r>
          </a:p>
          <a:p>
            <a:pPr marL="342900" indent="-342900" algn="just">
              <a:buFont typeface="+mj-lt"/>
              <a:buAutoNum type="alphaLcPeriod"/>
            </a:pPr>
            <a:endParaRPr lang="it-IT" sz="1600" dirty="0">
              <a:latin typeface="Times New Roman" panose="02020603050405020304" pitchFamily="18" charset="0"/>
              <a:cs typeface="Times New Roman" panose="02020603050405020304" pitchFamily="18" charset="0"/>
            </a:endParaRPr>
          </a:p>
          <a:p>
            <a:pPr marL="342900" indent="-342900" algn="just">
              <a:buFont typeface="+mj-lt"/>
              <a:buAutoNum type="alphaLcPeriod"/>
            </a:pPr>
            <a:r>
              <a:rPr lang="it-IT" sz="1600" b="1" i="1" dirty="0">
                <a:latin typeface="Times New Roman" panose="02020603050405020304" pitchFamily="18" charset="0"/>
                <a:cs typeface="Times New Roman" panose="02020603050405020304" pitchFamily="18" charset="0"/>
              </a:rPr>
              <a:t>Protezione sul posto</a:t>
            </a:r>
            <a:r>
              <a:rPr lang="it-IT" sz="1600" dirty="0">
                <a:latin typeface="Times New Roman" panose="02020603050405020304" pitchFamily="18" charset="0"/>
                <a:cs typeface="Times New Roman" panose="02020603050405020304" pitchFamily="18" charset="0"/>
              </a:rPr>
              <a:t>:  protezione degli occupanti nell’ambito nel quale si trovano</a:t>
            </a:r>
          </a:p>
        </p:txBody>
      </p:sp>
      <p:sp>
        <p:nvSpPr>
          <p:cNvPr id="3" name="PB">
            <a:extLst>
              <a:ext uri="{FF2B5EF4-FFF2-40B4-BE49-F238E27FC236}">
                <a16:creationId xmlns:a16="http://schemas.microsoft.com/office/drawing/2014/main" id="{FB5AFE3F-3868-45B0-0F14-6E6D12FF8D59}"/>
              </a:ext>
            </a:extLst>
          </p:cNvPr>
          <p:cNvSpPr/>
          <p:nvPr/>
        </p:nvSpPr>
        <p:spPr>
          <a:xfrm>
            <a:off x="0" y="6705600"/>
            <a:ext cx="707922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39234703"/>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24405" y="1504384"/>
            <a:ext cx="8695189" cy="300082"/>
          </a:xfrm>
          <a:prstGeom prst="rect">
            <a:avLst/>
          </a:prstGeom>
          <a:noFill/>
        </p:spPr>
        <p:txBody>
          <a:bodyPr wrap="square" rtlCol="0">
            <a:spAutoFit/>
          </a:bodyPr>
          <a:lstStyle/>
          <a:p>
            <a:pPr algn="ctr"/>
            <a:r>
              <a:rPr lang="it-IT" sz="1350" i="1" dirty="0"/>
              <a:t>Esempi di scale, filtro a prova di fumo secondo D.M. 30/11/1983 e codice P.I.</a:t>
            </a:r>
          </a:p>
        </p:txBody>
      </p:sp>
      <p:pic>
        <p:nvPicPr>
          <p:cNvPr id="21" name="Immagine 20">
            <a:extLst>
              <a:ext uri="{FF2B5EF4-FFF2-40B4-BE49-F238E27FC236}">
                <a16:creationId xmlns:a16="http://schemas.microsoft.com/office/drawing/2014/main" id="{FE82E431-4881-D4C3-2F92-7E16756E0883}"/>
              </a:ext>
            </a:extLst>
          </p:cNvPr>
          <p:cNvPicPr>
            <a:picLocks noChangeAspect="1"/>
          </p:cNvPicPr>
          <p:nvPr/>
        </p:nvPicPr>
        <p:blipFill>
          <a:blip r:embed="rId2"/>
          <a:stretch>
            <a:fillRect/>
          </a:stretch>
        </p:blipFill>
        <p:spPr>
          <a:xfrm>
            <a:off x="2014999" y="1947537"/>
            <a:ext cx="5947749" cy="4244217"/>
          </a:xfrm>
          <a:prstGeom prst="rect">
            <a:avLst/>
          </a:prstGeom>
        </p:spPr>
      </p:pic>
      <p:pic>
        <p:nvPicPr>
          <p:cNvPr id="4" name="Immagine 3">
            <a:extLst>
              <a:ext uri="{FF2B5EF4-FFF2-40B4-BE49-F238E27FC236}">
                <a16:creationId xmlns:a16="http://schemas.microsoft.com/office/drawing/2014/main" id="{3F461078-1752-D06F-26A0-1340E8F8C4FD}"/>
              </a:ext>
            </a:extLst>
          </p:cNvPr>
          <p:cNvPicPr>
            <a:picLocks noChangeAspect="1"/>
          </p:cNvPicPr>
          <p:nvPr/>
        </p:nvPicPr>
        <p:blipFill>
          <a:blip r:embed="rId3"/>
          <a:stretch>
            <a:fillRect/>
          </a:stretch>
        </p:blipFill>
        <p:spPr>
          <a:xfrm>
            <a:off x="667858" y="2658438"/>
            <a:ext cx="3328988" cy="1085850"/>
          </a:xfrm>
          <a:prstGeom prst="rect">
            <a:avLst/>
          </a:prstGeom>
        </p:spPr>
      </p:pic>
      <p:pic>
        <p:nvPicPr>
          <p:cNvPr id="18" name="Immagine 17">
            <a:extLst>
              <a:ext uri="{FF2B5EF4-FFF2-40B4-BE49-F238E27FC236}">
                <a16:creationId xmlns:a16="http://schemas.microsoft.com/office/drawing/2014/main" id="{F6497771-F3F8-D86A-F690-899C0423E495}"/>
              </a:ext>
            </a:extLst>
          </p:cNvPr>
          <p:cNvPicPr>
            <a:picLocks noChangeAspect="1"/>
          </p:cNvPicPr>
          <p:nvPr/>
        </p:nvPicPr>
        <p:blipFill>
          <a:blip r:embed="rId4"/>
          <a:stretch>
            <a:fillRect/>
          </a:stretch>
        </p:blipFill>
        <p:spPr>
          <a:xfrm>
            <a:off x="652261" y="3942044"/>
            <a:ext cx="3293269" cy="1371600"/>
          </a:xfrm>
          <a:prstGeom prst="rect">
            <a:avLst/>
          </a:prstGeom>
        </p:spPr>
      </p:pic>
      <p:pic>
        <p:nvPicPr>
          <p:cNvPr id="19" name="Immagine 18">
            <a:extLst>
              <a:ext uri="{FF2B5EF4-FFF2-40B4-BE49-F238E27FC236}">
                <a16:creationId xmlns:a16="http://schemas.microsoft.com/office/drawing/2014/main" id="{70A98E55-567A-335D-D732-4F5C2C1173A5}"/>
              </a:ext>
            </a:extLst>
          </p:cNvPr>
          <p:cNvPicPr>
            <a:picLocks noChangeAspect="1"/>
          </p:cNvPicPr>
          <p:nvPr/>
        </p:nvPicPr>
        <p:blipFill>
          <a:blip r:embed="rId5"/>
          <a:stretch>
            <a:fillRect/>
          </a:stretch>
        </p:blipFill>
        <p:spPr>
          <a:xfrm>
            <a:off x="4988874" y="2549624"/>
            <a:ext cx="3719387" cy="3040045"/>
          </a:xfrm>
          <a:prstGeom prst="rect">
            <a:avLst/>
          </a:prstGeom>
        </p:spPr>
      </p:pic>
      <p:sp>
        <p:nvSpPr>
          <p:cNvPr id="22" name="Rettangolo 21">
            <a:extLst>
              <a:ext uri="{FF2B5EF4-FFF2-40B4-BE49-F238E27FC236}">
                <a16:creationId xmlns:a16="http://schemas.microsoft.com/office/drawing/2014/main" id="{629C6F44-47FA-4157-7AE3-E964BA1602F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3" name="Picture 36" descr="File:MinisteroInterno.svg">
            <a:extLst>
              <a:ext uri="{FF2B5EF4-FFF2-40B4-BE49-F238E27FC236}">
                <a16:creationId xmlns:a16="http://schemas.microsoft.com/office/drawing/2014/main" id="{992CD2BB-2AA9-96B0-2244-C6BD4596AFA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File:Logo del Corpo Nazionale dei Vigili del Fuoco.svg - Wikipedia">
            <a:extLst>
              <a:ext uri="{FF2B5EF4-FFF2-40B4-BE49-F238E27FC236}">
                <a16:creationId xmlns:a16="http://schemas.microsoft.com/office/drawing/2014/main" id="{E83AD0FF-ED07-4BB0-E121-8984ED2024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5" name="CasellaDiTesto 24">
            <a:extLst>
              <a:ext uri="{FF2B5EF4-FFF2-40B4-BE49-F238E27FC236}">
                <a16:creationId xmlns:a16="http://schemas.microsoft.com/office/drawing/2014/main" id="{A7056963-5A3F-CD04-E76E-04252C4D1A2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6" name="CasellaDiTesto 25">
            <a:extLst>
              <a:ext uri="{FF2B5EF4-FFF2-40B4-BE49-F238E27FC236}">
                <a16:creationId xmlns:a16="http://schemas.microsoft.com/office/drawing/2014/main" id="{A269A539-D960-3122-C8F9-86C971BAE504}"/>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7" name="Rettangolo 26">
            <a:extLst>
              <a:ext uri="{FF2B5EF4-FFF2-40B4-BE49-F238E27FC236}">
                <a16:creationId xmlns:a16="http://schemas.microsoft.com/office/drawing/2014/main" id="{2931C888-9725-659B-DCDB-CB0B156618F3}"/>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8" name="Stella a 10 punte 27">
            <a:extLst>
              <a:ext uri="{FF2B5EF4-FFF2-40B4-BE49-F238E27FC236}">
                <a16:creationId xmlns:a16="http://schemas.microsoft.com/office/drawing/2014/main" id="{70027BF2-3433-902C-61C2-16B099DA3A2A}"/>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5" name="PB">
            <a:extLst>
              <a:ext uri="{FF2B5EF4-FFF2-40B4-BE49-F238E27FC236}">
                <a16:creationId xmlns:a16="http://schemas.microsoft.com/office/drawing/2014/main" id="{DD7CEF4D-A97A-DF7F-C4A6-CE6FA29602F0}"/>
              </a:ext>
            </a:extLst>
          </p:cNvPr>
          <p:cNvSpPr/>
          <p:nvPr/>
        </p:nvSpPr>
        <p:spPr>
          <a:xfrm>
            <a:off x="0" y="6705600"/>
            <a:ext cx="713821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07854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nodeType="clickEffect">
                                  <p:stCondLst>
                                    <p:cond delay="0"/>
                                  </p:stCondLst>
                                  <p:childTnLst>
                                    <p:anim calcmode="lin" valueType="num">
                                      <p:cBhvr additive="base">
                                        <p:cTn id="6" dur="500"/>
                                        <p:tgtEl>
                                          <p:spTgt spid="21"/>
                                        </p:tgtEl>
                                        <p:attrNameLst>
                                          <p:attrName>ppt_x</p:attrName>
                                        </p:attrNameLst>
                                      </p:cBhvr>
                                      <p:tavLst>
                                        <p:tav tm="0">
                                          <p:val>
                                            <p:strVal val="ppt_x"/>
                                          </p:val>
                                        </p:tav>
                                        <p:tav tm="100000">
                                          <p:val>
                                            <p:strVal val="ppt_x"/>
                                          </p:val>
                                        </p:tav>
                                      </p:tavLst>
                                    </p:anim>
                                    <p:anim calcmode="lin" valueType="num">
                                      <p:cBhvr additive="base">
                                        <p:cTn id="7" dur="500"/>
                                        <p:tgtEl>
                                          <p:spTgt spid="21"/>
                                        </p:tgtEl>
                                        <p:attrNameLst>
                                          <p:attrName>ppt_y</p:attrName>
                                        </p:attrNameLst>
                                      </p:cBhvr>
                                      <p:tavLst>
                                        <p:tav tm="0">
                                          <p:val>
                                            <p:strVal val="ppt_y"/>
                                          </p:val>
                                        </p:tav>
                                        <p:tav tm="100000">
                                          <p:val>
                                            <p:strVal val="1+ppt_h/2"/>
                                          </p:val>
                                        </p:tav>
                                      </p:tavLst>
                                    </p:anim>
                                    <p:set>
                                      <p:cBhvr>
                                        <p:cTn id="8" dur="1" fill="hold">
                                          <p:stCondLst>
                                            <p:cond delay="499"/>
                                          </p:stCondLst>
                                        </p:cTn>
                                        <p:tgtEl>
                                          <p:spTgt spid="21"/>
                                        </p:tgtEl>
                                        <p:attrNameLst>
                                          <p:attrName>style.visibility</p:attrName>
                                        </p:attrNameLst>
                                      </p:cBhvr>
                                      <p:to>
                                        <p:strVal val="hidden"/>
                                      </p:to>
                                    </p:set>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500" fill="hold"/>
                                        <p:tgtEl>
                                          <p:spTgt spid="19"/>
                                        </p:tgtEl>
                                        <p:attrNameLst>
                                          <p:attrName>ppt_x</p:attrName>
                                        </p:attrNameLst>
                                      </p:cBhvr>
                                      <p:tavLst>
                                        <p:tav tm="0">
                                          <p:val>
                                            <p:strVal val="#ppt_x"/>
                                          </p:val>
                                        </p:tav>
                                        <p:tav tm="100000">
                                          <p:val>
                                            <p:strVal val="#ppt_x"/>
                                          </p:val>
                                        </p:tav>
                                      </p:tavLst>
                                    </p:anim>
                                    <p:anim calcmode="lin" valueType="num">
                                      <p:cBhvr additive="base">
                                        <p:cTn id="20"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94202" y="1329485"/>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Simultaneo/Fasi</a:t>
            </a:r>
          </a:p>
          <a:p>
            <a:pPr algn="ctr"/>
            <a:r>
              <a:rPr lang="it-IT" sz="1350" i="1" dirty="0"/>
              <a:t> Definizione</a:t>
            </a:r>
          </a:p>
        </p:txBody>
      </p:sp>
      <p:sp>
        <p:nvSpPr>
          <p:cNvPr id="20" name="CasellaDiTesto 19">
            <a:extLst>
              <a:ext uri="{FF2B5EF4-FFF2-40B4-BE49-F238E27FC236}">
                <a16:creationId xmlns:a16="http://schemas.microsoft.com/office/drawing/2014/main" id="{F1D54C1C-A2EE-1F85-2F85-AEF0A01E0CD2}"/>
              </a:ext>
            </a:extLst>
          </p:cNvPr>
          <p:cNvSpPr txBox="1"/>
          <p:nvPr/>
        </p:nvSpPr>
        <p:spPr>
          <a:xfrm>
            <a:off x="461350" y="1831886"/>
            <a:ext cx="4367520" cy="4708981"/>
          </a:xfrm>
          <a:prstGeom prst="rect">
            <a:avLst/>
          </a:prstGeom>
          <a:noFill/>
        </p:spPr>
        <p:txBody>
          <a:bodyPr wrap="square" rtlCol="0">
            <a:spAutoFit/>
          </a:bodyPr>
          <a:lstStyle/>
          <a:p>
            <a:pPr algn="ctr"/>
            <a:r>
              <a:rPr lang="it-IT" sz="1200" b="1" dirty="0"/>
              <a:t>Luogo sicuro </a:t>
            </a:r>
          </a:p>
          <a:p>
            <a:pPr marL="257175" indent="-257175">
              <a:buAutoNum type="arabicPeriod"/>
            </a:pPr>
            <a:r>
              <a:rPr lang="it-IT" sz="1200" dirty="0"/>
              <a:t>Si considera luogo sicuro per l’attività almeno una delle seguenti soluzioni: </a:t>
            </a:r>
          </a:p>
          <a:p>
            <a:r>
              <a:rPr lang="it-IT" sz="1200" dirty="0"/>
              <a:t>a. la pubblica via, </a:t>
            </a:r>
          </a:p>
          <a:p>
            <a:r>
              <a:rPr lang="it-IT" sz="1200" dirty="0"/>
              <a:t>b. ogni altro spazio a cielo libero sicuramente collegato alla pubblica via in ogni condizione d’incendio, che non sia investito dai prodotti della combustione, in cui il massimo irraggiamento dovuto all’incendio sugli occupanti sia limitato a 2,5 kW/m</a:t>
            </a:r>
            <a:r>
              <a:rPr lang="it-IT" sz="1200" baseline="30000" dirty="0"/>
              <a:t>2</a:t>
            </a:r>
            <a:r>
              <a:rPr lang="it-IT" sz="1200" dirty="0"/>
              <a:t> , in cui non vi sia pericolo di crolli, che sia idoneo a contenere gli occupanti che lo impiegano durante l’esodo. </a:t>
            </a:r>
          </a:p>
          <a:p>
            <a:r>
              <a:rPr lang="it-IT" sz="1200" dirty="0"/>
              <a:t>2. Si ritengono soddisfatte le condizioni di luogo sicuro di cui alla suddetta lettera b applicando tutti i seguenti criteri: </a:t>
            </a:r>
          </a:p>
          <a:p>
            <a:pPr marL="214313" indent="-214313" algn="just">
              <a:buAutoNum type="romanLcPeriod"/>
            </a:pPr>
            <a:r>
              <a:rPr lang="it-IT" sz="1200" dirty="0"/>
              <a:t>la distanza di separazione che limita l’irraggiamento sugli occupanti è calcolata con i metodi previsti al capitolo S.3; tale distanza è da ritenersi cautelativa anche nei confronti dei prodotti della combustione;</a:t>
            </a:r>
          </a:p>
          <a:p>
            <a:pPr marL="214313" indent="-214313">
              <a:buAutoNum type="romanLcPeriod"/>
            </a:pPr>
            <a:r>
              <a:rPr lang="it-IT" sz="1200" dirty="0"/>
              <a:t>qualora all’opera da costruzione sia attribuito livello di prestazione per la resistenza al fuoco inferiore a III (capitolo S.2), a meno di valutazioni più approfondite da parte del progettista, la distanza minima per evitare il pericolo di crollo è pari alla sua massima altezza; </a:t>
            </a:r>
          </a:p>
          <a:p>
            <a:pPr marL="214313" indent="-214313">
              <a:buAutoNum type="romanLcPeriod"/>
            </a:pPr>
            <a:r>
              <a:rPr lang="it-IT" sz="1200" dirty="0"/>
              <a:t>la minima superficie lorda è calcolata tenendo in considerazione le superfici minime per occupante di tabella S.4-36. </a:t>
            </a:r>
          </a:p>
          <a:p>
            <a:r>
              <a:rPr lang="it-IT" sz="1200" dirty="0"/>
              <a:t>3. Il luogo sicuro dovrebbe essere contrassegnato con segnale UNI EN ISO 7010- E007, esemplificato in tabella S.4-8.</a:t>
            </a:r>
          </a:p>
        </p:txBody>
      </p:sp>
      <p:sp>
        <p:nvSpPr>
          <p:cNvPr id="22" name="CasellaDiTesto 21">
            <a:extLst>
              <a:ext uri="{FF2B5EF4-FFF2-40B4-BE49-F238E27FC236}">
                <a16:creationId xmlns:a16="http://schemas.microsoft.com/office/drawing/2014/main" id="{970FF9B7-5E9B-A175-2436-1086B907CE18}"/>
              </a:ext>
            </a:extLst>
          </p:cNvPr>
          <p:cNvSpPr txBox="1"/>
          <p:nvPr/>
        </p:nvSpPr>
        <p:spPr>
          <a:xfrm>
            <a:off x="5310232" y="1886441"/>
            <a:ext cx="3410125" cy="1384995"/>
          </a:xfrm>
          <a:prstGeom prst="rect">
            <a:avLst/>
          </a:prstGeom>
          <a:noFill/>
        </p:spPr>
        <p:txBody>
          <a:bodyPr wrap="square" rtlCol="0">
            <a:spAutoFit/>
          </a:bodyPr>
          <a:lstStyle/>
          <a:p>
            <a:pPr algn="ctr"/>
            <a:r>
              <a:rPr lang="it-IT" sz="1200" b="1" dirty="0"/>
              <a:t>Luogo sicuro temporaneo </a:t>
            </a:r>
          </a:p>
          <a:p>
            <a:pPr algn="just"/>
            <a:r>
              <a:rPr lang="it-IT" sz="1200" dirty="0"/>
              <a:t>1. Relativamente ad un compartimento, si considera luogo sicuro temporaneo qualsiasi altro compartimento o spazio scoperto, che può essere attraversato dagli occupanti per raggiungere il luogo sicuro tramite il sistema d’esodo senza rientrare nel compartimento in esame. </a:t>
            </a:r>
          </a:p>
        </p:txBody>
      </p:sp>
      <p:pic>
        <p:nvPicPr>
          <p:cNvPr id="25" name="Immagine 24">
            <a:extLst>
              <a:ext uri="{FF2B5EF4-FFF2-40B4-BE49-F238E27FC236}">
                <a16:creationId xmlns:a16="http://schemas.microsoft.com/office/drawing/2014/main" id="{C50A91DE-3C5D-A14A-0E98-2C87D9196586}"/>
              </a:ext>
            </a:extLst>
          </p:cNvPr>
          <p:cNvPicPr>
            <a:picLocks noChangeAspect="1"/>
          </p:cNvPicPr>
          <p:nvPr/>
        </p:nvPicPr>
        <p:blipFill>
          <a:blip r:embed="rId2"/>
          <a:stretch>
            <a:fillRect/>
          </a:stretch>
        </p:blipFill>
        <p:spPr>
          <a:xfrm>
            <a:off x="5196980" y="3429000"/>
            <a:ext cx="3636628" cy="1227483"/>
          </a:xfrm>
          <a:prstGeom prst="rect">
            <a:avLst/>
          </a:prstGeom>
        </p:spPr>
      </p:pic>
      <p:pic>
        <p:nvPicPr>
          <p:cNvPr id="18" name="Immagine 17">
            <a:extLst>
              <a:ext uri="{FF2B5EF4-FFF2-40B4-BE49-F238E27FC236}">
                <a16:creationId xmlns:a16="http://schemas.microsoft.com/office/drawing/2014/main" id="{7AF0AEED-CF49-215D-ACCC-4EC949F79C86}"/>
              </a:ext>
            </a:extLst>
          </p:cNvPr>
          <p:cNvPicPr>
            <a:picLocks noChangeAspect="1"/>
          </p:cNvPicPr>
          <p:nvPr/>
        </p:nvPicPr>
        <p:blipFill>
          <a:blip r:embed="rId3"/>
          <a:stretch>
            <a:fillRect/>
          </a:stretch>
        </p:blipFill>
        <p:spPr>
          <a:xfrm>
            <a:off x="4905310" y="3287037"/>
            <a:ext cx="4007640" cy="1798677"/>
          </a:xfrm>
          <a:prstGeom prst="rect">
            <a:avLst/>
          </a:prstGeom>
        </p:spPr>
      </p:pic>
      <p:sp>
        <p:nvSpPr>
          <p:cNvPr id="19" name="Rettangolo 18">
            <a:extLst>
              <a:ext uri="{FF2B5EF4-FFF2-40B4-BE49-F238E27FC236}">
                <a16:creationId xmlns:a16="http://schemas.microsoft.com/office/drawing/2014/main" id="{726EC2BE-5320-C590-D05D-AFEAC7CD61E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31B5883F-D546-BC6F-96E9-E162E939F2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2" descr="File:Logo del Corpo Nazionale dei Vigili del Fuoco.svg - Wikipedia">
            <a:extLst>
              <a:ext uri="{FF2B5EF4-FFF2-40B4-BE49-F238E27FC236}">
                <a16:creationId xmlns:a16="http://schemas.microsoft.com/office/drawing/2014/main" id="{E84ECD58-A67D-ECF0-009E-1153616E55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4" name="CasellaDiTesto 23">
            <a:extLst>
              <a:ext uri="{FF2B5EF4-FFF2-40B4-BE49-F238E27FC236}">
                <a16:creationId xmlns:a16="http://schemas.microsoft.com/office/drawing/2014/main" id="{63B12589-BA64-0D86-E0BE-352E660B8158}"/>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6" name="CasellaDiTesto 25">
            <a:extLst>
              <a:ext uri="{FF2B5EF4-FFF2-40B4-BE49-F238E27FC236}">
                <a16:creationId xmlns:a16="http://schemas.microsoft.com/office/drawing/2014/main" id="{4B5F03BE-FB80-2602-55AE-6FD2EDFD6F46}"/>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7" name="Rettangolo 26">
            <a:extLst>
              <a:ext uri="{FF2B5EF4-FFF2-40B4-BE49-F238E27FC236}">
                <a16:creationId xmlns:a16="http://schemas.microsoft.com/office/drawing/2014/main" id="{0E3A43FA-44DD-7073-1621-33C58E6009E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8" name="Stella a 10 punte 27">
            <a:extLst>
              <a:ext uri="{FF2B5EF4-FFF2-40B4-BE49-F238E27FC236}">
                <a16:creationId xmlns:a16="http://schemas.microsoft.com/office/drawing/2014/main" id="{35A3BE93-96AF-EFAB-EA9D-EC0A50CEDD15}"/>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C5C4FA0E-A304-3344-FE85-EAFB4D656282}"/>
              </a:ext>
            </a:extLst>
          </p:cNvPr>
          <p:cNvSpPr/>
          <p:nvPr/>
        </p:nvSpPr>
        <p:spPr>
          <a:xfrm>
            <a:off x="0" y="6705600"/>
            <a:ext cx="719721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775487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xit" presetSubtype="4" fill="hold" grpId="0" nodeType="clickEffect">
                                  <p:stCondLst>
                                    <p:cond delay="0"/>
                                  </p:stCondLst>
                                  <p:childTnLst>
                                    <p:anim calcmode="lin" valueType="num">
                                      <p:cBhvr additive="base">
                                        <p:cTn id="6" dur="500"/>
                                        <p:tgtEl>
                                          <p:spTgt spid="20"/>
                                        </p:tgtEl>
                                        <p:attrNameLst>
                                          <p:attrName>ppt_x</p:attrName>
                                        </p:attrNameLst>
                                      </p:cBhvr>
                                      <p:tavLst>
                                        <p:tav tm="0">
                                          <p:val>
                                            <p:strVal val="ppt_x"/>
                                          </p:val>
                                        </p:tav>
                                        <p:tav tm="100000">
                                          <p:val>
                                            <p:strVal val="ppt_x"/>
                                          </p:val>
                                        </p:tav>
                                      </p:tavLst>
                                    </p:anim>
                                    <p:anim calcmode="lin" valueType="num">
                                      <p:cBhvr additive="base">
                                        <p:cTn id="7" dur="500"/>
                                        <p:tgtEl>
                                          <p:spTgt spid="20"/>
                                        </p:tgtEl>
                                        <p:attrNameLst>
                                          <p:attrName>ppt_y</p:attrName>
                                        </p:attrNameLst>
                                      </p:cBhvr>
                                      <p:tavLst>
                                        <p:tav tm="0">
                                          <p:val>
                                            <p:strVal val="ppt_y"/>
                                          </p:val>
                                        </p:tav>
                                        <p:tav tm="100000">
                                          <p:val>
                                            <p:strVal val="1+ppt_h/2"/>
                                          </p:val>
                                        </p:tav>
                                      </p:tavLst>
                                    </p:anim>
                                    <p:set>
                                      <p:cBhvr>
                                        <p:cTn id="8" dur="1" fill="hold">
                                          <p:stCondLst>
                                            <p:cond delay="499"/>
                                          </p:stCondLst>
                                        </p:cTn>
                                        <p:tgtEl>
                                          <p:spTgt spid="20"/>
                                        </p:tgtEl>
                                        <p:attrNameLst>
                                          <p:attrName>style.visibility</p:attrName>
                                        </p:attrNameLst>
                                      </p:cBhvr>
                                      <p:to>
                                        <p:strVal val="hidden"/>
                                      </p:to>
                                    </p:set>
                                  </p:childTnLst>
                                </p:cTn>
                              </p:par>
                              <p:par>
                                <p:cTn id="9" presetID="2" presetClass="exit" presetSubtype="4" fill="hold" nodeType="withEffect">
                                  <p:stCondLst>
                                    <p:cond delay="0"/>
                                  </p:stCondLst>
                                  <p:childTnLst>
                                    <p:anim calcmode="lin" valueType="num">
                                      <p:cBhvr additive="base">
                                        <p:cTn id="10" dur="500"/>
                                        <p:tgtEl>
                                          <p:spTgt spid="18"/>
                                        </p:tgtEl>
                                        <p:attrNameLst>
                                          <p:attrName>ppt_x</p:attrName>
                                        </p:attrNameLst>
                                      </p:cBhvr>
                                      <p:tavLst>
                                        <p:tav tm="0">
                                          <p:val>
                                            <p:strVal val="ppt_x"/>
                                          </p:val>
                                        </p:tav>
                                        <p:tav tm="100000">
                                          <p:val>
                                            <p:strVal val="ppt_x"/>
                                          </p:val>
                                        </p:tav>
                                      </p:tavLst>
                                    </p:anim>
                                    <p:anim calcmode="lin" valueType="num">
                                      <p:cBhvr additive="base">
                                        <p:cTn id="11" dur="500"/>
                                        <p:tgtEl>
                                          <p:spTgt spid="18"/>
                                        </p:tgtEl>
                                        <p:attrNameLst>
                                          <p:attrName>ppt_y</p:attrName>
                                        </p:attrNameLst>
                                      </p:cBhvr>
                                      <p:tavLst>
                                        <p:tav tm="0">
                                          <p:val>
                                            <p:strVal val="ppt_y"/>
                                          </p:val>
                                        </p:tav>
                                        <p:tav tm="100000">
                                          <p:val>
                                            <p:strVal val="1+ppt_h/2"/>
                                          </p:val>
                                        </p:tav>
                                      </p:tavLst>
                                    </p:anim>
                                    <p:set>
                                      <p:cBhvr>
                                        <p:cTn id="12" dur="1" fill="hold">
                                          <p:stCondLst>
                                            <p:cond delay="499"/>
                                          </p:stCondLst>
                                        </p:cTn>
                                        <p:tgtEl>
                                          <p:spTgt spid="18"/>
                                        </p:tgtEl>
                                        <p:attrNameLst>
                                          <p:attrName>style.visibility</p:attrName>
                                        </p:attrNameLst>
                                      </p:cBhvr>
                                      <p:to>
                                        <p:strVal val="hidden"/>
                                      </p:to>
                                    </p:set>
                                  </p:childTnLst>
                                </p:cTn>
                              </p:par>
                              <p:par>
                                <p:cTn id="13" presetID="2" presetClass="entr" presetSubtype="4" fill="hold" grpId="0" nodeType="withEffect">
                                  <p:stCondLst>
                                    <p:cond delay="0"/>
                                  </p:stCondLst>
                                  <p:childTnLst>
                                    <p:set>
                                      <p:cBhvr>
                                        <p:cTn id="14" dur="1" fill="hold">
                                          <p:stCondLst>
                                            <p:cond delay="0"/>
                                          </p:stCondLst>
                                        </p:cTn>
                                        <p:tgtEl>
                                          <p:spTgt spid="22"/>
                                        </p:tgtEl>
                                        <p:attrNameLst>
                                          <p:attrName>style.visibility</p:attrName>
                                        </p:attrNameLst>
                                      </p:cBhvr>
                                      <p:to>
                                        <p:strVal val="visible"/>
                                      </p:to>
                                    </p:set>
                                    <p:anim calcmode="lin" valueType="num">
                                      <p:cBhvr additive="base">
                                        <p:cTn id="15" dur="500" fill="hold"/>
                                        <p:tgtEl>
                                          <p:spTgt spid="22"/>
                                        </p:tgtEl>
                                        <p:attrNameLst>
                                          <p:attrName>ppt_x</p:attrName>
                                        </p:attrNameLst>
                                      </p:cBhvr>
                                      <p:tavLst>
                                        <p:tav tm="0">
                                          <p:val>
                                            <p:strVal val="#ppt_x"/>
                                          </p:val>
                                        </p:tav>
                                        <p:tav tm="100000">
                                          <p:val>
                                            <p:strVal val="#ppt_x"/>
                                          </p:val>
                                        </p:tav>
                                      </p:tavLst>
                                    </p:anim>
                                    <p:anim calcmode="lin" valueType="num">
                                      <p:cBhvr additive="base">
                                        <p:cTn id="16" dur="500" fill="hold"/>
                                        <p:tgtEl>
                                          <p:spTgt spid="22"/>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fill="hold"/>
                                        <p:tgtEl>
                                          <p:spTgt spid="25"/>
                                        </p:tgtEl>
                                        <p:attrNameLst>
                                          <p:attrName>ppt_x</p:attrName>
                                        </p:attrNameLst>
                                      </p:cBhvr>
                                      <p:tavLst>
                                        <p:tav tm="0">
                                          <p:val>
                                            <p:strVal val="#ppt_x"/>
                                          </p:val>
                                        </p:tav>
                                        <p:tav tm="100000">
                                          <p:val>
                                            <p:strVal val="#ppt_x"/>
                                          </p:val>
                                        </p:tav>
                                      </p:tavLst>
                                    </p:anim>
                                    <p:anim calcmode="lin" valueType="num">
                                      <p:cBhvr additive="base">
                                        <p:cTn id="20"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24404" y="1351096"/>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Simultaneo/Fasi</a:t>
            </a:r>
          </a:p>
          <a:p>
            <a:pPr algn="ctr"/>
            <a:r>
              <a:rPr lang="it-IT" sz="1350" i="1" dirty="0"/>
              <a:t> Definizione</a:t>
            </a:r>
          </a:p>
        </p:txBody>
      </p:sp>
      <p:sp>
        <p:nvSpPr>
          <p:cNvPr id="20" name="CasellaDiTesto 19">
            <a:extLst>
              <a:ext uri="{FF2B5EF4-FFF2-40B4-BE49-F238E27FC236}">
                <a16:creationId xmlns:a16="http://schemas.microsoft.com/office/drawing/2014/main" id="{F1D54C1C-A2EE-1F85-2F85-AEF0A01E0CD2}"/>
              </a:ext>
            </a:extLst>
          </p:cNvPr>
          <p:cNvSpPr txBox="1"/>
          <p:nvPr/>
        </p:nvSpPr>
        <p:spPr>
          <a:xfrm>
            <a:off x="628650" y="2129208"/>
            <a:ext cx="7886699" cy="2677656"/>
          </a:xfrm>
          <a:prstGeom prst="rect">
            <a:avLst/>
          </a:prstGeom>
          <a:noFill/>
        </p:spPr>
        <p:txBody>
          <a:bodyPr wrap="square" rtlCol="0">
            <a:spAutoFit/>
          </a:bodyPr>
          <a:lstStyle/>
          <a:p>
            <a:pPr algn="ctr"/>
            <a:r>
              <a:rPr lang="it-IT" sz="1200" b="1" dirty="0"/>
              <a:t>Spazio calmo</a:t>
            </a:r>
          </a:p>
          <a:p>
            <a:pPr algn="just"/>
            <a:r>
              <a:rPr lang="it-IT" sz="1200" dirty="0"/>
              <a:t>Luogo sicuro temporaneo ove gli occupanti possono attendere e ricevere assistenza per completare l’esodo verso luogo sicuro.</a:t>
            </a:r>
          </a:p>
          <a:p>
            <a:pPr algn="just"/>
            <a:r>
              <a:rPr lang="it-IT" sz="1200" dirty="0"/>
              <a:t> 1. Al fine di consentire agli occupanti di attendere e ricevere assistenza, lo spazio calmo deve: </a:t>
            </a:r>
          </a:p>
          <a:p>
            <a:pPr marL="257175" indent="-257175" algn="just">
              <a:buAutoNum type="alphaLcPeriod"/>
            </a:pPr>
            <a:r>
              <a:rPr lang="it-IT" sz="1200" dirty="0"/>
              <a:t>essere contiguo e comunicante con una via d’esodo o in essa inserito, senza costituire intralcio all’esodo; </a:t>
            </a:r>
          </a:p>
          <a:p>
            <a:pPr marL="257175" indent="-257175" algn="just">
              <a:buAutoNum type="alphaLcPeriod"/>
            </a:pPr>
            <a:r>
              <a:rPr lang="it-IT" sz="1200" dirty="0"/>
              <a:t>b. avere dimensioni tali da poter ospitare tutti gli occupanti del piano che ne abbiano necessità, nel rispetto delle superfici minime per occupante di tabella S.4-36 Superficie Luogo Sicuro). </a:t>
            </a:r>
          </a:p>
          <a:p>
            <a:pPr algn="just"/>
            <a:r>
              <a:rPr lang="it-IT" sz="1200" dirty="0"/>
              <a:t>2. In ciascuno spazio calmo devono essere presenti: </a:t>
            </a:r>
          </a:p>
          <a:p>
            <a:pPr marL="257175" indent="-257175" algn="just">
              <a:buAutoNum type="alphaLcPeriod"/>
            </a:pPr>
            <a:r>
              <a:rPr lang="it-IT" sz="1200" dirty="0"/>
              <a:t>un sistema di comunicazione bidirezionale per permettere agli occupanti di segnalare la loro presenza e richiedere assistenza ai soccorritori;</a:t>
            </a:r>
          </a:p>
          <a:p>
            <a:pPr algn="just"/>
            <a:r>
              <a:rPr lang="it-IT" sz="1200" dirty="0"/>
              <a:t>b. eventuali attrezzature da impiegare per l’assistenza (es. sedia o barella di evacuazione, …); c. indicazioni sui comportamenti da tenere in attesa dell’arrivo dell’assistenza dei soccorritori. </a:t>
            </a:r>
          </a:p>
          <a:p>
            <a:pPr algn="just"/>
            <a:r>
              <a:rPr lang="it-IT" sz="1200" dirty="0"/>
              <a:t>3. Lo spazio calmo deve essere contrassegnato con segnale UNI EN ISO 7010- E024, esemplificato in tabella S.4-8.</a:t>
            </a:r>
          </a:p>
          <a:p>
            <a:pPr algn="just"/>
            <a:endParaRPr lang="it-IT" sz="1200" dirty="0"/>
          </a:p>
        </p:txBody>
      </p:sp>
      <p:pic>
        <p:nvPicPr>
          <p:cNvPr id="19" name="Immagine 18">
            <a:extLst>
              <a:ext uri="{FF2B5EF4-FFF2-40B4-BE49-F238E27FC236}">
                <a16:creationId xmlns:a16="http://schemas.microsoft.com/office/drawing/2014/main" id="{D6455A53-6033-78CF-8A0C-84C99AA0E6BF}"/>
              </a:ext>
            </a:extLst>
          </p:cNvPr>
          <p:cNvPicPr>
            <a:picLocks noChangeAspect="1"/>
          </p:cNvPicPr>
          <p:nvPr/>
        </p:nvPicPr>
        <p:blipFill>
          <a:blip r:embed="rId2"/>
          <a:stretch>
            <a:fillRect/>
          </a:stretch>
        </p:blipFill>
        <p:spPr>
          <a:xfrm>
            <a:off x="2768725" y="5007404"/>
            <a:ext cx="3834672" cy="999000"/>
          </a:xfrm>
          <a:prstGeom prst="rect">
            <a:avLst/>
          </a:prstGeom>
        </p:spPr>
      </p:pic>
      <p:sp>
        <p:nvSpPr>
          <p:cNvPr id="18" name="Rettangolo 17">
            <a:extLst>
              <a:ext uri="{FF2B5EF4-FFF2-40B4-BE49-F238E27FC236}">
                <a16:creationId xmlns:a16="http://schemas.microsoft.com/office/drawing/2014/main" id="{4C861A76-E0B8-D75C-20C3-8742675317BA}"/>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CF2B11A4-8737-00EE-5F30-3BAAC6BA89D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CD663663-A178-A31F-74B1-57C90301B8D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CA3FF5DC-E6BD-4010-EF2F-A5D7384A9F44}"/>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9C8599E9-B211-7D84-3C75-D8EE1D9A4A4B}"/>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5" name="Rettangolo 24">
            <a:extLst>
              <a:ext uri="{FF2B5EF4-FFF2-40B4-BE49-F238E27FC236}">
                <a16:creationId xmlns:a16="http://schemas.microsoft.com/office/drawing/2014/main" id="{2D94F9DD-077E-0299-35A0-432FF01451F1}"/>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6" name="Stella a 10 punte 25">
            <a:extLst>
              <a:ext uri="{FF2B5EF4-FFF2-40B4-BE49-F238E27FC236}">
                <a16:creationId xmlns:a16="http://schemas.microsoft.com/office/drawing/2014/main" id="{B7AE8117-37B8-E424-A5BC-91A3CC3F5FDD}"/>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E3C6CDF4-9A67-E983-9D97-252922AA7EB8}"/>
              </a:ext>
            </a:extLst>
          </p:cNvPr>
          <p:cNvSpPr/>
          <p:nvPr/>
        </p:nvSpPr>
        <p:spPr>
          <a:xfrm>
            <a:off x="0" y="6705600"/>
            <a:ext cx="725620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92789959"/>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303346" y="1412518"/>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Simultaneo/Fasi</a:t>
            </a:r>
          </a:p>
          <a:p>
            <a:pPr algn="ctr"/>
            <a:r>
              <a:rPr lang="it-IT" sz="1350" i="1" dirty="0"/>
              <a:t> Definizione</a:t>
            </a:r>
          </a:p>
        </p:txBody>
      </p:sp>
      <p:sp>
        <p:nvSpPr>
          <p:cNvPr id="20" name="CasellaDiTesto 19">
            <a:extLst>
              <a:ext uri="{FF2B5EF4-FFF2-40B4-BE49-F238E27FC236}">
                <a16:creationId xmlns:a16="http://schemas.microsoft.com/office/drawing/2014/main" id="{F1D54C1C-A2EE-1F85-2F85-AEF0A01E0CD2}"/>
              </a:ext>
            </a:extLst>
          </p:cNvPr>
          <p:cNvSpPr txBox="1"/>
          <p:nvPr/>
        </p:nvSpPr>
        <p:spPr>
          <a:xfrm>
            <a:off x="466937" y="2413337"/>
            <a:ext cx="4315375" cy="3108543"/>
          </a:xfrm>
          <a:prstGeom prst="rect">
            <a:avLst/>
          </a:prstGeom>
          <a:noFill/>
        </p:spPr>
        <p:txBody>
          <a:bodyPr wrap="square" rtlCol="0">
            <a:spAutoFit/>
          </a:bodyPr>
          <a:lstStyle/>
          <a:p>
            <a:pPr algn="ctr"/>
            <a:r>
              <a:rPr lang="it-IT" sz="1400" b="1" dirty="0"/>
              <a:t>Affollamento</a:t>
            </a:r>
          </a:p>
          <a:p>
            <a:pPr algn="just"/>
            <a:r>
              <a:rPr lang="it-IT" sz="1400" dirty="0"/>
              <a:t>numero massimo ipotizzabile di occupanti. </a:t>
            </a:r>
          </a:p>
          <a:p>
            <a:pPr algn="just"/>
            <a:endParaRPr lang="it-IT" sz="1400" dirty="0"/>
          </a:p>
          <a:p>
            <a:pPr algn="ctr"/>
            <a:r>
              <a:rPr lang="it-IT" sz="1400" b="1" dirty="0"/>
              <a:t>Densità di affollamento</a:t>
            </a:r>
          </a:p>
          <a:p>
            <a:pPr algn="just"/>
            <a:r>
              <a:rPr lang="it-IT" sz="1400" dirty="0"/>
              <a:t>numero massimo di occupanti assunto per unità di superficie lorda dell’ambito di riferimento (persone/m</a:t>
            </a:r>
            <a:r>
              <a:rPr lang="it-IT" sz="1400" baseline="-25000" dirty="0"/>
              <a:t>2</a:t>
            </a:r>
            <a:r>
              <a:rPr lang="it-IT" sz="1400" dirty="0"/>
              <a:t> ). </a:t>
            </a:r>
          </a:p>
          <a:p>
            <a:pPr algn="just"/>
            <a:endParaRPr lang="it-IT" sz="1400" dirty="0"/>
          </a:p>
          <a:p>
            <a:pPr algn="ctr"/>
            <a:r>
              <a:rPr lang="it-IT" sz="1400" b="1" dirty="0"/>
              <a:t>Via d’esodo (o via d’emergenza)</a:t>
            </a:r>
          </a:p>
          <a:p>
            <a:pPr algn="just"/>
            <a:r>
              <a:rPr lang="it-IT" sz="1400" dirty="0"/>
              <a:t>percorso senza ostacoli al deflusso, appartenente al sistema d’esodo, che consente agli occupanti di raggiungere un luogo sicuro dal luogo in cui si trovano. Via d’esodo orizzontale porzione di via d’esodo a quota costante o con pendenza ≤ 5%. Nota Ad esempio: corridoi, porte, uscite, ecc.</a:t>
            </a:r>
          </a:p>
        </p:txBody>
      </p:sp>
      <p:sp>
        <p:nvSpPr>
          <p:cNvPr id="22" name="CasellaDiTesto 21">
            <a:extLst>
              <a:ext uri="{FF2B5EF4-FFF2-40B4-BE49-F238E27FC236}">
                <a16:creationId xmlns:a16="http://schemas.microsoft.com/office/drawing/2014/main" id="{970FF9B7-5E9B-A175-2436-1086B907CE18}"/>
              </a:ext>
            </a:extLst>
          </p:cNvPr>
          <p:cNvSpPr txBox="1"/>
          <p:nvPr/>
        </p:nvSpPr>
        <p:spPr>
          <a:xfrm>
            <a:off x="5193786" y="2413337"/>
            <a:ext cx="3410125" cy="3108543"/>
          </a:xfrm>
          <a:prstGeom prst="rect">
            <a:avLst/>
          </a:prstGeom>
          <a:noFill/>
        </p:spPr>
        <p:txBody>
          <a:bodyPr wrap="square" rtlCol="0">
            <a:spAutoFit/>
          </a:bodyPr>
          <a:lstStyle/>
          <a:p>
            <a:pPr algn="ctr"/>
            <a:r>
              <a:rPr lang="it-IT" sz="1400" b="1" dirty="0"/>
              <a:t>Via d’esodo verticale</a:t>
            </a:r>
          </a:p>
          <a:p>
            <a:pPr algn="ctr"/>
            <a:endParaRPr lang="it-IT" sz="1400" b="1" dirty="0"/>
          </a:p>
          <a:p>
            <a:pPr algn="just"/>
            <a:r>
              <a:rPr lang="it-IT" sz="1400" dirty="0"/>
              <a:t>porzione di via d’esodo che consente agli occupanti variazioni di quota con pendenza &gt; 5%. Nota Ad esempio: scale, rampe, ecc.</a:t>
            </a:r>
          </a:p>
          <a:p>
            <a:pPr algn="just"/>
            <a:endParaRPr lang="it-IT" sz="1400" dirty="0"/>
          </a:p>
          <a:p>
            <a:pPr algn="ctr"/>
            <a:r>
              <a:rPr lang="it-IT" sz="1400" b="1" dirty="0"/>
              <a:t>Scala d’esodo</a:t>
            </a:r>
          </a:p>
          <a:p>
            <a:pPr algn="ctr"/>
            <a:endParaRPr lang="it-IT" sz="1400" b="1" dirty="0"/>
          </a:p>
          <a:p>
            <a:pPr algn="just"/>
            <a:r>
              <a:rPr lang="it-IT" sz="1400" dirty="0"/>
              <a:t>scala appartenente al sistema d’esodo del tipo normale, protetta, a prova di fumo, a prova di fumo interna e scala di sicurezza esterna.</a:t>
            </a:r>
          </a:p>
          <a:p>
            <a:pPr algn="ctr"/>
            <a:endParaRPr lang="it-IT" sz="1400" b="1" dirty="0"/>
          </a:p>
          <a:p>
            <a:pPr algn="ctr"/>
            <a:endParaRPr lang="it-IT" sz="1400" b="1" dirty="0"/>
          </a:p>
        </p:txBody>
      </p:sp>
      <p:sp>
        <p:nvSpPr>
          <p:cNvPr id="18" name="Rettangolo 17">
            <a:extLst>
              <a:ext uri="{FF2B5EF4-FFF2-40B4-BE49-F238E27FC236}">
                <a16:creationId xmlns:a16="http://schemas.microsoft.com/office/drawing/2014/main" id="{7B8C3085-960E-1DB8-F7BD-9C4977F9477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19" name="Picture 36" descr="File:MinisteroInterno.svg">
            <a:extLst>
              <a:ext uri="{FF2B5EF4-FFF2-40B4-BE49-F238E27FC236}">
                <a16:creationId xmlns:a16="http://schemas.microsoft.com/office/drawing/2014/main" id="{C6561FC3-27A6-821C-8B86-240D9DAD7F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2" descr="File:Logo del Corpo Nazionale dei Vigili del Fuoco.svg - Wikipedia">
            <a:extLst>
              <a:ext uri="{FF2B5EF4-FFF2-40B4-BE49-F238E27FC236}">
                <a16:creationId xmlns:a16="http://schemas.microsoft.com/office/drawing/2014/main" id="{FD6D29B7-84EC-7162-38D2-2015AA187A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D8246F17-25F6-7490-55C2-394ED7F85230}"/>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29D8429B-332E-CF62-FEA8-2D87495978AF}"/>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5" name="Rettangolo 24">
            <a:extLst>
              <a:ext uri="{FF2B5EF4-FFF2-40B4-BE49-F238E27FC236}">
                <a16:creationId xmlns:a16="http://schemas.microsoft.com/office/drawing/2014/main" id="{46055381-DA6E-C2C3-D572-9F8C4B2BB58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6" name="Stella a 10 punte 25">
            <a:extLst>
              <a:ext uri="{FF2B5EF4-FFF2-40B4-BE49-F238E27FC236}">
                <a16:creationId xmlns:a16="http://schemas.microsoft.com/office/drawing/2014/main" id="{C247DB0A-34E3-BEE0-54FA-2CAA04E6A45A}"/>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45B97F61-BDC2-9299-0911-EC81B1EB6FD8}"/>
              </a:ext>
            </a:extLst>
          </p:cNvPr>
          <p:cNvSpPr/>
          <p:nvPr/>
        </p:nvSpPr>
        <p:spPr>
          <a:xfrm>
            <a:off x="0" y="6705600"/>
            <a:ext cx="731520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5055916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312490" y="1372468"/>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Simultaneo/Fasi</a:t>
            </a:r>
          </a:p>
          <a:p>
            <a:pPr algn="ctr"/>
            <a:r>
              <a:rPr lang="it-IT" sz="1350" i="1" dirty="0"/>
              <a:t> Definizione</a:t>
            </a:r>
          </a:p>
        </p:txBody>
      </p:sp>
      <p:sp>
        <p:nvSpPr>
          <p:cNvPr id="20" name="CasellaDiTesto 19">
            <a:extLst>
              <a:ext uri="{FF2B5EF4-FFF2-40B4-BE49-F238E27FC236}">
                <a16:creationId xmlns:a16="http://schemas.microsoft.com/office/drawing/2014/main" id="{F1D54C1C-A2EE-1F85-2F85-AEF0A01E0CD2}"/>
              </a:ext>
            </a:extLst>
          </p:cNvPr>
          <p:cNvSpPr txBox="1"/>
          <p:nvPr/>
        </p:nvSpPr>
        <p:spPr>
          <a:xfrm>
            <a:off x="580937" y="2114349"/>
            <a:ext cx="4613945" cy="4339650"/>
          </a:xfrm>
          <a:prstGeom prst="rect">
            <a:avLst/>
          </a:prstGeom>
          <a:noFill/>
        </p:spPr>
        <p:txBody>
          <a:bodyPr wrap="square" rtlCol="0">
            <a:spAutoFit/>
          </a:bodyPr>
          <a:lstStyle/>
          <a:p>
            <a:pPr algn="ctr"/>
            <a:r>
              <a:rPr lang="it-IT" sz="1200" b="1" dirty="0"/>
              <a:t>Vie d’esodo verticali Indipendenti</a:t>
            </a:r>
          </a:p>
          <a:p>
            <a:pPr marL="257175" indent="-257175" algn="just">
              <a:buAutoNum type="arabicPeriod"/>
            </a:pPr>
            <a:r>
              <a:rPr lang="it-IT" sz="1200" dirty="0"/>
              <a:t>Si considerano indipendenti coppie di vie d’esodo verticali se inserite in compartimenti distinti, oppure qualora almeno una delle due sia via d’esodo esterna (Ad esempio, sono indipendenti tra loro: due scale d’esodo protette distinte, una scala d’esodo protetta ed una senza protezione, due scale d’esodo senza protezione ma inserite in compartimenti verticali distinti, una scala senza protezione ed una scala esterna, due scale esterne).</a:t>
            </a:r>
          </a:p>
          <a:p>
            <a:pPr marL="257175" indent="-257175" algn="just">
              <a:buAutoNum type="arabicPeriod"/>
            </a:pPr>
            <a:r>
              <a:rPr lang="it-IT" sz="1200" dirty="0"/>
              <a:t>È ammesso considerare indipendenti coppie di vie d’esodo verticali non protette, inserite nello stesso compartimento, alle seguenti condizioni: </a:t>
            </a:r>
          </a:p>
          <a:p>
            <a:pPr algn="just"/>
            <a:r>
              <a:rPr lang="it-IT" sz="1200" dirty="0"/>
              <a:t>          a. ciascuna sia impiegata da non più di 100 occupanti, </a:t>
            </a:r>
          </a:p>
          <a:p>
            <a:pPr algn="just"/>
            <a:r>
              <a:rPr lang="it-IT" sz="1200" dirty="0"/>
              <a:t>          b. nessun piano servito si trovi a quota &lt; -1 m, </a:t>
            </a:r>
          </a:p>
          <a:p>
            <a:pPr algn="just"/>
            <a:r>
              <a:rPr lang="it-IT" sz="1200" dirty="0"/>
              <a:t>          c. nei  percorsi  collegati  a monte ed a valle non vi sia corridoio cieco. Il massimo dislivello,   </a:t>
            </a:r>
          </a:p>
          <a:p>
            <a:pPr algn="just"/>
            <a:r>
              <a:rPr lang="it-IT" sz="1200" dirty="0"/>
              <a:t>          tra   tutti  i   piani  serviti  dalle  vie  d’esodo verticali non protette del compartimento, deve </a:t>
            </a:r>
          </a:p>
          <a:p>
            <a:pPr algn="just"/>
            <a:r>
              <a:rPr lang="it-IT" sz="1200" dirty="0"/>
              <a:t>          essere &lt; 7 m. </a:t>
            </a:r>
          </a:p>
          <a:p>
            <a:pPr marL="171450" indent="-171450" algn="just">
              <a:buAutoNum type="arabicPeriod" startAt="3"/>
            </a:pPr>
            <a:r>
              <a:rPr lang="it-IT" sz="1200" dirty="0"/>
              <a:t>   È  ammesso  considerare  indipendenti  coppie  di vie   d’esodo  verticali  non  protette  che </a:t>
            </a:r>
          </a:p>
          <a:p>
            <a:pPr algn="just"/>
            <a:r>
              <a:rPr lang="it-IT" sz="1200" dirty="0"/>
              <a:t>          colleghino  diversi  piani  di  uno stesso  locale a gradoni o inclinato, a condizione che le vie  </a:t>
            </a:r>
          </a:p>
          <a:p>
            <a:pPr algn="just"/>
            <a:r>
              <a:rPr lang="it-IT" sz="1200" dirty="0"/>
              <a:t>          d’esodo ad esse collegate a valle siano indipendenti. </a:t>
            </a:r>
          </a:p>
        </p:txBody>
      </p:sp>
      <p:sp>
        <p:nvSpPr>
          <p:cNvPr id="22" name="CasellaDiTesto 21">
            <a:extLst>
              <a:ext uri="{FF2B5EF4-FFF2-40B4-BE49-F238E27FC236}">
                <a16:creationId xmlns:a16="http://schemas.microsoft.com/office/drawing/2014/main" id="{970FF9B7-5E9B-A175-2436-1086B907CE18}"/>
              </a:ext>
            </a:extLst>
          </p:cNvPr>
          <p:cNvSpPr txBox="1"/>
          <p:nvPr/>
        </p:nvSpPr>
        <p:spPr>
          <a:xfrm>
            <a:off x="5283189" y="2075359"/>
            <a:ext cx="3410125" cy="4616648"/>
          </a:xfrm>
          <a:prstGeom prst="rect">
            <a:avLst/>
          </a:prstGeom>
          <a:noFill/>
        </p:spPr>
        <p:txBody>
          <a:bodyPr wrap="square" rtlCol="0">
            <a:spAutoFit/>
          </a:bodyPr>
          <a:lstStyle/>
          <a:p>
            <a:pPr algn="ctr"/>
            <a:r>
              <a:rPr lang="it-IT" sz="1400" b="1" dirty="0"/>
              <a:t>Corridoi ciechi </a:t>
            </a:r>
          </a:p>
          <a:p>
            <a:pPr marL="257175" indent="-257175" algn="just">
              <a:buAutoNum type="arabicPeriod"/>
            </a:pPr>
            <a:r>
              <a:rPr lang="it-IT" sz="1400" dirty="0"/>
              <a:t>Dall’ambito servito, il corridoio cieco offre agli occupanti una sola via d’esodo senza alternative. Per quanto possibile, è preferibile evitare la realizzazione di percorsi unidirezionali. </a:t>
            </a:r>
          </a:p>
          <a:p>
            <a:pPr marL="257175" indent="-257175" algn="just">
              <a:buAutoNum type="arabicPeriod"/>
            </a:pPr>
            <a:r>
              <a:rPr lang="it-IT" sz="1400" dirty="0"/>
              <a:t>Per ogni corridoio cieco devono essere verificate le seguenti condizioni, in funzione del profilo di rischio </a:t>
            </a:r>
            <a:r>
              <a:rPr lang="it-IT" sz="1400" dirty="0" err="1"/>
              <a:t>Rvita</a:t>
            </a:r>
            <a:r>
              <a:rPr lang="it-IT" sz="1400" dirty="0"/>
              <a:t> di riferimento: </a:t>
            </a:r>
          </a:p>
          <a:p>
            <a:pPr algn="just"/>
            <a:r>
              <a:rPr lang="it-IT" sz="1400" dirty="0"/>
              <a:t>         a. per limitare il numero degli occupanti eventualmente bloccati dall’incendio, l’affollamento complessivo degli ambiti serviti dal corridoio cieco non deve superare i valori massimi previsti nella tabella S.4-18,</a:t>
            </a:r>
          </a:p>
          <a:p>
            <a:pPr algn="just"/>
            <a:r>
              <a:rPr lang="it-IT" sz="1400" dirty="0"/>
              <a:t>         b. per limitare la probabilità che gli occupanti siano bloccati dall’incendio, la lunghezza del corridoio cieco non deve superare i valori massimi </a:t>
            </a:r>
            <a:r>
              <a:rPr lang="it-IT" sz="1400" dirty="0" err="1"/>
              <a:t>Lcc</a:t>
            </a:r>
            <a:r>
              <a:rPr lang="it-IT" sz="1400" dirty="0"/>
              <a:t> della tabella S.4-18. </a:t>
            </a:r>
            <a:endParaRPr lang="it-IT" sz="1400" b="1" dirty="0"/>
          </a:p>
        </p:txBody>
      </p:sp>
      <p:pic>
        <p:nvPicPr>
          <p:cNvPr id="18" name="Immagine 17">
            <a:extLst>
              <a:ext uri="{FF2B5EF4-FFF2-40B4-BE49-F238E27FC236}">
                <a16:creationId xmlns:a16="http://schemas.microsoft.com/office/drawing/2014/main" id="{20683CA9-1140-CE8D-5DDC-5224D0DE8A27}"/>
              </a:ext>
            </a:extLst>
          </p:cNvPr>
          <p:cNvPicPr>
            <a:picLocks noChangeAspect="1"/>
          </p:cNvPicPr>
          <p:nvPr/>
        </p:nvPicPr>
        <p:blipFill>
          <a:blip r:embed="rId2"/>
          <a:stretch>
            <a:fillRect/>
          </a:stretch>
        </p:blipFill>
        <p:spPr>
          <a:xfrm>
            <a:off x="450686" y="2666407"/>
            <a:ext cx="4144161" cy="2450592"/>
          </a:xfrm>
          <a:prstGeom prst="rect">
            <a:avLst/>
          </a:prstGeom>
        </p:spPr>
      </p:pic>
      <p:pic>
        <p:nvPicPr>
          <p:cNvPr id="21" name="Immagine 20">
            <a:extLst>
              <a:ext uri="{FF2B5EF4-FFF2-40B4-BE49-F238E27FC236}">
                <a16:creationId xmlns:a16="http://schemas.microsoft.com/office/drawing/2014/main" id="{472C657D-52CA-A0AD-FD69-9BFEC5C9437D}"/>
              </a:ext>
            </a:extLst>
          </p:cNvPr>
          <p:cNvPicPr>
            <a:picLocks noChangeAspect="1"/>
          </p:cNvPicPr>
          <p:nvPr/>
        </p:nvPicPr>
        <p:blipFill>
          <a:blip r:embed="rId3"/>
          <a:stretch>
            <a:fillRect/>
          </a:stretch>
        </p:blipFill>
        <p:spPr>
          <a:xfrm>
            <a:off x="4656668" y="2588093"/>
            <a:ext cx="4075905" cy="2528906"/>
          </a:xfrm>
          <a:prstGeom prst="rect">
            <a:avLst/>
          </a:prstGeom>
        </p:spPr>
      </p:pic>
      <p:sp>
        <p:nvSpPr>
          <p:cNvPr id="19" name="Rettangolo 18">
            <a:extLst>
              <a:ext uri="{FF2B5EF4-FFF2-40B4-BE49-F238E27FC236}">
                <a16:creationId xmlns:a16="http://schemas.microsoft.com/office/drawing/2014/main" id="{2E411884-D25A-EB25-EE9E-BF6D2A918E1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3" name="Picture 36" descr="File:MinisteroInterno.svg">
            <a:extLst>
              <a:ext uri="{FF2B5EF4-FFF2-40B4-BE49-F238E27FC236}">
                <a16:creationId xmlns:a16="http://schemas.microsoft.com/office/drawing/2014/main" id="{F6E2751B-3D05-BA30-1DE9-5DF8F6AEC11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descr="File:Logo del Corpo Nazionale dei Vigili del Fuoco.svg - Wikipedia">
            <a:extLst>
              <a:ext uri="{FF2B5EF4-FFF2-40B4-BE49-F238E27FC236}">
                <a16:creationId xmlns:a16="http://schemas.microsoft.com/office/drawing/2014/main" id="{ADF910EB-9EEA-F1B7-BE06-D117EA1AF7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5" name="CasellaDiTesto 24">
            <a:extLst>
              <a:ext uri="{FF2B5EF4-FFF2-40B4-BE49-F238E27FC236}">
                <a16:creationId xmlns:a16="http://schemas.microsoft.com/office/drawing/2014/main" id="{C22FFF76-B62A-DF74-D263-23462DEFF692}"/>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6" name="CasellaDiTesto 25">
            <a:extLst>
              <a:ext uri="{FF2B5EF4-FFF2-40B4-BE49-F238E27FC236}">
                <a16:creationId xmlns:a16="http://schemas.microsoft.com/office/drawing/2014/main" id="{5045624D-13B0-2C64-D609-407EBBC54FAF}"/>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7" name="Rettangolo 26">
            <a:extLst>
              <a:ext uri="{FF2B5EF4-FFF2-40B4-BE49-F238E27FC236}">
                <a16:creationId xmlns:a16="http://schemas.microsoft.com/office/drawing/2014/main" id="{ED41AE20-9F62-B055-AC15-DCAA67DE795F}"/>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8" name="Stella a 10 punte 27">
            <a:extLst>
              <a:ext uri="{FF2B5EF4-FFF2-40B4-BE49-F238E27FC236}">
                <a16:creationId xmlns:a16="http://schemas.microsoft.com/office/drawing/2014/main" id="{F5DE665A-A6EC-C18F-A626-05E48FB667D6}"/>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B099A85A-792C-C47D-9BB1-981034E8EFCC}"/>
              </a:ext>
            </a:extLst>
          </p:cNvPr>
          <p:cNvSpPr/>
          <p:nvPr/>
        </p:nvSpPr>
        <p:spPr>
          <a:xfrm>
            <a:off x="0" y="6705600"/>
            <a:ext cx="737419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299758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ppt_x"/>
                                          </p:val>
                                        </p:tav>
                                        <p:tav tm="100000">
                                          <p:val>
                                            <p:strVal val="#ppt_x"/>
                                          </p:val>
                                        </p:tav>
                                      </p:tavLst>
                                    </p:anim>
                                    <p:anim calcmode="lin" valueType="num">
                                      <p:cBhvr additive="base">
                                        <p:cTn id="8" dur="500" fill="hold"/>
                                        <p:tgtEl>
                                          <p:spTgt spid="22"/>
                                        </p:tgtEl>
                                        <p:attrNameLst>
                                          <p:attrName>ppt_y</p:attrName>
                                        </p:attrNameLst>
                                      </p:cBhvr>
                                      <p:tavLst>
                                        <p:tav tm="0">
                                          <p:val>
                                            <p:strVal val="1+#ppt_h/2"/>
                                          </p:val>
                                        </p:tav>
                                        <p:tav tm="100000">
                                          <p:val>
                                            <p:strVal val="#ppt_y"/>
                                          </p:val>
                                        </p:tav>
                                      </p:tavLst>
                                    </p:anim>
                                  </p:childTnLst>
                                </p:cTn>
                              </p:par>
                              <p:par>
                                <p:cTn id="9" presetID="2" presetClass="exit" presetSubtype="4" fill="hold" grpId="0" nodeType="withEffect">
                                  <p:stCondLst>
                                    <p:cond delay="0"/>
                                  </p:stCondLst>
                                  <p:childTnLst>
                                    <p:anim calcmode="lin" valueType="num">
                                      <p:cBhvr additive="base">
                                        <p:cTn id="10" dur="500"/>
                                        <p:tgtEl>
                                          <p:spTgt spid="20"/>
                                        </p:tgtEl>
                                        <p:attrNameLst>
                                          <p:attrName>ppt_x</p:attrName>
                                        </p:attrNameLst>
                                      </p:cBhvr>
                                      <p:tavLst>
                                        <p:tav tm="0">
                                          <p:val>
                                            <p:strVal val="ppt_x"/>
                                          </p:val>
                                        </p:tav>
                                        <p:tav tm="100000">
                                          <p:val>
                                            <p:strVal val="ppt_x"/>
                                          </p:val>
                                        </p:tav>
                                      </p:tavLst>
                                    </p:anim>
                                    <p:anim calcmode="lin" valueType="num">
                                      <p:cBhvr additive="base">
                                        <p:cTn id="11" dur="500"/>
                                        <p:tgtEl>
                                          <p:spTgt spid="20"/>
                                        </p:tgtEl>
                                        <p:attrNameLst>
                                          <p:attrName>ppt_y</p:attrName>
                                        </p:attrNameLst>
                                      </p:cBhvr>
                                      <p:tavLst>
                                        <p:tav tm="0">
                                          <p:val>
                                            <p:strVal val="ppt_y"/>
                                          </p:val>
                                        </p:tav>
                                        <p:tav tm="100000">
                                          <p:val>
                                            <p:strVal val="1+ppt_h/2"/>
                                          </p:val>
                                        </p:tav>
                                      </p:tavLst>
                                    </p:anim>
                                    <p:set>
                                      <p:cBhvr>
                                        <p:cTn id="12" dur="1" fill="hold">
                                          <p:stCondLst>
                                            <p:cond delay="499"/>
                                          </p:stCondLst>
                                        </p:cTn>
                                        <p:tgtEl>
                                          <p:spTgt spid="20"/>
                                        </p:tgtEl>
                                        <p:attrNameLst>
                                          <p:attrName>style.visibility</p:attrName>
                                        </p:attrNameLst>
                                      </p:cBhvr>
                                      <p:to>
                                        <p:strVal val="hidden"/>
                                      </p:to>
                                    </p:set>
                                  </p:childTnLst>
                                </p:cTn>
                              </p:par>
                              <p:par>
                                <p:cTn id="13" presetID="2" presetClass="entr" presetSubtype="4"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ppt_x"/>
                                          </p:val>
                                        </p:tav>
                                        <p:tav tm="100000">
                                          <p:val>
                                            <p:strVal val="#ppt_x"/>
                                          </p:val>
                                        </p:tav>
                                      </p:tavLst>
                                    </p:anim>
                                    <p:anim calcmode="lin" valueType="num">
                                      <p:cBhvr additive="base">
                                        <p:cTn id="2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2" grpId="0"/>
    </p:bld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24405" y="1338917"/>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Simultaneo/Fasi</a:t>
            </a:r>
          </a:p>
          <a:p>
            <a:pPr algn="ctr"/>
            <a:r>
              <a:rPr lang="it-IT" sz="1350" i="1" dirty="0"/>
              <a:t> Definizione</a:t>
            </a:r>
          </a:p>
        </p:txBody>
      </p:sp>
      <p:sp>
        <p:nvSpPr>
          <p:cNvPr id="20" name="CasellaDiTesto 19">
            <a:extLst>
              <a:ext uri="{FF2B5EF4-FFF2-40B4-BE49-F238E27FC236}">
                <a16:creationId xmlns:a16="http://schemas.microsoft.com/office/drawing/2014/main" id="{F1D54C1C-A2EE-1F85-2F85-AEF0A01E0CD2}"/>
              </a:ext>
            </a:extLst>
          </p:cNvPr>
          <p:cNvSpPr txBox="1"/>
          <p:nvPr/>
        </p:nvSpPr>
        <p:spPr>
          <a:xfrm>
            <a:off x="978535" y="2155007"/>
            <a:ext cx="7186928" cy="3970318"/>
          </a:xfrm>
          <a:prstGeom prst="rect">
            <a:avLst/>
          </a:prstGeom>
          <a:noFill/>
        </p:spPr>
        <p:txBody>
          <a:bodyPr wrap="square" rtlCol="0">
            <a:spAutoFit/>
          </a:bodyPr>
          <a:lstStyle/>
          <a:p>
            <a:pPr algn="ctr"/>
            <a:r>
              <a:rPr lang="it-IT" b="1" dirty="0"/>
              <a:t>Lunghezze d’esodo </a:t>
            </a:r>
          </a:p>
          <a:p>
            <a:pPr algn="just"/>
            <a:r>
              <a:rPr lang="it-IT" dirty="0"/>
              <a:t> 1. Al fine di limitare il tempo necessario agli occupanti per abbandonare il compartimento di primo innesco dell’incendio, almeno una delle lunghezze d’esodo determinate da qualsiasi punto dell’attività non deve superare i valori massimi </a:t>
            </a:r>
            <a:r>
              <a:rPr lang="it-IT" dirty="0" err="1"/>
              <a:t>L</a:t>
            </a:r>
            <a:r>
              <a:rPr lang="it-IT" baseline="-25000" dirty="0" err="1"/>
              <a:t>es</a:t>
            </a:r>
            <a:r>
              <a:rPr lang="it-IT" dirty="0"/>
              <a:t> della tabella S.4-25 in funzione del profilo di rischio </a:t>
            </a:r>
            <a:r>
              <a:rPr lang="it-IT" dirty="0" err="1"/>
              <a:t>Rvita</a:t>
            </a:r>
            <a:r>
              <a:rPr lang="it-IT" dirty="0"/>
              <a:t> di riferimento.</a:t>
            </a:r>
          </a:p>
          <a:p>
            <a:pPr algn="just"/>
            <a:r>
              <a:rPr lang="it-IT" dirty="0"/>
              <a:t> 2. Quando la prima porzione della via d’esodo è costituita da corridoio cieco, devono essere contemporaneamente verificate la limitazione relativa alla lunghezza d’esodo, comprensiva del percorso effettuato in corridoio cieco, e le condizioni del paragrafo S.4.8.2 per i corridoi ciechi. </a:t>
            </a:r>
          </a:p>
          <a:p>
            <a:pPr algn="just"/>
            <a:endParaRPr lang="it-IT" dirty="0"/>
          </a:p>
          <a:p>
            <a:pPr algn="just"/>
            <a:r>
              <a:rPr lang="it-IT" dirty="0"/>
              <a:t>3</a:t>
            </a:r>
            <a:r>
              <a:rPr lang="it-IT" b="1" i="1" dirty="0"/>
              <a:t>. È ammesso omettere la verifica della lunghezza d’esodo di cui al comma 1 nelle vie d’esodo verticali con caratteristiche di filtro e nelle vie d’esodo esterne. </a:t>
            </a:r>
          </a:p>
        </p:txBody>
      </p:sp>
      <p:pic>
        <p:nvPicPr>
          <p:cNvPr id="18" name="Immagine 17">
            <a:extLst>
              <a:ext uri="{FF2B5EF4-FFF2-40B4-BE49-F238E27FC236}">
                <a16:creationId xmlns:a16="http://schemas.microsoft.com/office/drawing/2014/main" id="{692EF8DE-8CB3-D410-416A-6723377AA3A3}"/>
              </a:ext>
            </a:extLst>
          </p:cNvPr>
          <p:cNvPicPr>
            <a:picLocks noChangeAspect="1"/>
          </p:cNvPicPr>
          <p:nvPr/>
        </p:nvPicPr>
        <p:blipFill>
          <a:blip r:embed="rId2"/>
          <a:stretch>
            <a:fillRect/>
          </a:stretch>
        </p:blipFill>
        <p:spPr>
          <a:xfrm>
            <a:off x="978535" y="2172982"/>
            <a:ext cx="7186929" cy="4014290"/>
          </a:xfrm>
          <a:prstGeom prst="rect">
            <a:avLst/>
          </a:prstGeom>
        </p:spPr>
      </p:pic>
      <p:sp>
        <p:nvSpPr>
          <p:cNvPr id="19" name="Rettangolo 18">
            <a:extLst>
              <a:ext uri="{FF2B5EF4-FFF2-40B4-BE49-F238E27FC236}">
                <a16:creationId xmlns:a16="http://schemas.microsoft.com/office/drawing/2014/main" id="{D9E8106F-F34B-AC6C-90E2-AE554AD8199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217214E8-81A2-6C21-A7BC-A86EAF2385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C66D396A-914E-D9CF-17EA-0968C429F04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E5D51F24-1DFE-6273-FC4E-2EAAB1A8DEF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C95C17C1-CC44-EA1E-C9AE-9CE2D3849DFA}"/>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5" name="Rettangolo 24">
            <a:extLst>
              <a:ext uri="{FF2B5EF4-FFF2-40B4-BE49-F238E27FC236}">
                <a16:creationId xmlns:a16="http://schemas.microsoft.com/office/drawing/2014/main" id="{1D2A005D-EAD9-A7F6-972E-D3B7C9B0ED11}"/>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6" name="Stella a 10 punte 25">
            <a:extLst>
              <a:ext uri="{FF2B5EF4-FFF2-40B4-BE49-F238E27FC236}">
                <a16:creationId xmlns:a16="http://schemas.microsoft.com/office/drawing/2014/main" id="{C293812E-EAA0-79D0-9C3B-C8BE6777189E}"/>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C6CA04CA-4652-5180-C72B-C417AE7591D7}"/>
              </a:ext>
            </a:extLst>
          </p:cNvPr>
          <p:cNvSpPr/>
          <p:nvPr/>
        </p:nvSpPr>
        <p:spPr>
          <a:xfrm>
            <a:off x="0" y="6705600"/>
            <a:ext cx="743318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265351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24405" y="1372468"/>
            <a:ext cx="8695189" cy="507831"/>
          </a:xfrm>
          <a:prstGeom prst="rect">
            <a:avLst/>
          </a:prstGeom>
          <a:noFill/>
        </p:spPr>
        <p:txBody>
          <a:bodyPr wrap="square" rtlCol="0">
            <a:spAutoFit/>
          </a:bodyPr>
          <a:lstStyle/>
          <a:p>
            <a:pPr algn="ctr"/>
            <a:r>
              <a:rPr lang="it-IT" sz="1350" i="1" dirty="0"/>
              <a:t>Vie di esodo</a:t>
            </a:r>
          </a:p>
          <a:p>
            <a:pPr algn="ctr"/>
            <a:r>
              <a:rPr lang="it-IT" sz="1350" i="1" dirty="0"/>
              <a:t>Corridoio cieco, lunghezza omessa ed edificio servito da una sola scala</a:t>
            </a:r>
          </a:p>
        </p:txBody>
      </p:sp>
      <p:pic>
        <p:nvPicPr>
          <p:cNvPr id="18" name="Immagine 17">
            <a:extLst>
              <a:ext uri="{FF2B5EF4-FFF2-40B4-BE49-F238E27FC236}">
                <a16:creationId xmlns:a16="http://schemas.microsoft.com/office/drawing/2014/main" id="{27320A15-C970-C1CB-7A2D-96EA4BA43E3F}"/>
              </a:ext>
            </a:extLst>
          </p:cNvPr>
          <p:cNvPicPr>
            <a:picLocks noChangeAspect="1"/>
          </p:cNvPicPr>
          <p:nvPr/>
        </p:nvPicPr>
        <p:blipFill>
          <a:blip r:embed="rId2"/>
          <a:stretch>
            <a:fillRect/>
          </a:stretch>
        </p:blipFill>
        <p:spPr>
          <a:xfrm>
            <a:off x="224405" y="1998197"/>
            <a:ext cx="4024253" cy="2974839"/>
          </a:xfrm>
          <a:prstGeom prst="rect">
            <a:avLst/>
          </a:prstGeom>
        </p:spPr>
      </p:pic>
      <p:pic>
        <p:nvPicPr>
          <p:cNvPr id="21" name="Immagine 20">
            <a:extLst>
              <a:ext uri="{FF2B5EF4-FFF2-40B4-BE49-F238E27FC236}">
                <a16:creationId xmlns:a16="http://schemas.microsoft.com/office/drawing/2014/main" id="{BBF08DD1-1604-639A-89A5-A1506864D59C}"/>
              </a:ext>
            </a:extLst>
          </p:cNvPr>
          <p:cNvPicPr>
            <a:picLocks noChangeAspect="1"/>
          </p:cNvPicPr>
          <p:nvPr/>
        </p:nvPicPr>
        <p:blipFill>
          <a:blip r:embed="rId3"/>
          <a:stretch>
            <a:fillRect/>
          </a:stretch>
        </p:blipFill>
        <p:spPr>
          <a:xfrm>
            <a:off x="4242587" y="3394359"/>
            <a:ext cx="4677007" cy="3073748"/>
          </a:xfrm>
          <a:prstGeom prst="rect">
            <a:avLst/>
          </a:prstGeom>
        </p:spPr>
      </p:pic>
      <p:sp>
        <p:nvSpPr>
          <p:cNvPr id="19" name="Rettangolo 18">
            <a:extLst>
              <a:ext uri="{FF2B5EF4-FFF2-40B4-BE49-F238E27FC236}">
                <a16:creationId xmlns:a16="http://schemas.microsoft.com/office/drawing/2014/main" id="{C9C3F54E-5699-42B7-9E46-9A02AB7F2BA5}"/>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0" name="Picture 36" descr="File:MinisteroInterno.svg">
            <a:extLst>
              <a:ext uri="{FF2B5EF4-FFF2-40B4-BE49-F238E27FC236}">
                <a16:creationId xmlns:a16="http://schemas.microsoft.com/office/drawing/2014/main" id="{B4A7C5DB-902C-64AD-59BD-D4AAD5B20E6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5F333C30-6B58-9950-2BD8-F464B88DEB7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0E407847-E2E2-37A7-CB35-7FEA509B4B55}"/>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1A10A670-1929-3231-A428-6ED8CF4F7B4D}"/>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5" name="Rettangolo 24">
            <a:extLst>
              <a:ext uri="{FF2B5EF4-FFF2-40B4-BE49-F238E27FC236}">
                <a16:creationId xmlns:a16="http://schemas.microsoft.com/office/drawing/2014/main" id="{192D898B-FAFC-507B-6E3C-CBA93475A51D}"/>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6" name="Stella a 10 punte 25">
            <a:extLst>
              <a:ext uri="{FF2B5EF4-FFF2-40B4-BE49-F238E27FC236}">
                <a16:creationId xmlns:a16="http://schemas.microsoft.com/office/drawing/2014/main" id="{386A935E-5CBD-6130-9CDA-234DF4FB84AA}"/>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8371AD38-C354-933D-519F-1A42DBE997E5}"/>
              </a:ext>
            </a:extLst>
          </p:cNvPr>
          <p:cNvSpPr/>
          <p:nvPr/>
        </p:nvSpPr>
        <p:spPr>
          <a:xfrm>
            <a:off x="0" y="6705600"/>
            <a:ext cx="749218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0495101"/>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312490" y="1484657"/>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a:t>
            </a:r>
          </a:p>
          <a:p>
            <a:pPr algn="ctr"/>
            <a:endParaRPr lang="it-IT" sz="1350" i="1" dirty="0"/>
          </a:p>
        </p:txBody>
      </p:sp>
      <p:pic>
        <p:nvPicPr>
          <p:cNvPr id="4" name="Immagine 3">
            <a:extLst>
              <a:ext uri="{FF2B5EF4-FFF2-40B4-BE49-F238E27FC236}">
                <a16:creationId xmlns:a16="http://schemas.microsoft.com/office/drawing/2014/main" id="{DD4A6EAA-215E-2A36-56DD-4B87101E2F2E}"/>
              </a:ext>
            </a:extLst>
          </p:cNvPr>
          <p:cNvPicPr>
            <a:picLocks noChangeAspect="1"/>
          </p:cNvPicPr>
          <p:nvPr/>
        </p:nvPicPr>
        <p:blipFill>
          <a:blip r:embed="rId2"/>
          <a:stretch>
            <a:fillRect/>
          </a:stretch>
        </p:blipFill>
        <p:spPr>
          <a:xfrm>
            <a:off x="312490" y="2817172"/>
            <a:ext cx="4543241" cy="2368127"/>
          </a:xfrm>
          <a:prstGeom prst="rect">
            <a:avLst/>
          </a:prstGeom>
        </p:spPr>
      </p:pic>
      <p:pic>
        <p:nvPicPr>
          <p:cNvPr id="18" name="Immagine 17">
            <a:extLst>
              <a:ext uri="{FF2B5EF4-FFF2-40B4-BE49-F238E27FC236}">
                <a16:creationId xmlns:a16="http://schemas.microsoft.com/office/drawing/2014/main" id="{F3588AA9-CDA4-B1DD-F7BC-7E6D05F98C6C}"/>
              </a:ext>
            </a:extLst>
          </p:cNvPr>
          <p:cNvPicPr>
            <a:picLocks noChangeAspect="1"/>
          </p:cNvPicPr>
          <p:nvPr/>
        </p:nvPicPr>
        <p:blipFill>
          <a:blip r:embed="rId3"/>
          <a:stretch>
            <a:fillRect/>
          </a:stretch>
        </p:blipFill>
        <p:spPr>
          <a:xfrm>
            <a:off x="5845060" y="2817172"/>
            <a:ext cx="1920000" cy="540000"/>
          </a:xfrm>
          <a:prstGeom prst="rect">
            <a:avLst/>
          </a:prstGeom>
        </p:spPr>
      </p:pic>
      <p:sp>
        <p:nvSpPr>
          <p:cNvPr id="19" name="CasellaDiTesto 18">
            <a:extLst>
              <a:ext uri="{FF2B5EF4-FFF2-40B4-BE49-F238E27FC236}">
                <a16:creationId xmlns:a16="http://schemas.microsoft.com/office/drawing/2014/main" id="{D9E56860-19B4-1A9C-6FEC-20CB028DB893}"/>
              </a:ext>
            </a:extLst>
          </p:cNvPr>
          <p:cNvSpPr txBox="1"/>
          <p:nvPr/>
        </p:nvSpPr>
        <p:spPr>
          <a:xfrm>
            <a:off x="5410933" y="3426340"/>
            <a:ext cx="3661793" cy="300082"/>
          </a:xfrm>
          <a:prstGeom prst="rect">
            <a:avLst/>
          </a:prstGeom>
          <a:noFill/>
        </p:spPr>
        <p:txBody>
          <a:bodyPr wrap="square" rtlCol="0">
            <a:spAutoFit/>
          </a:bodyPr>
          <a:lstStyle/>
          <a:p>
            <a:r>
              <a:rPr lang="it-IT" sz="1350" dirty="0"/>
              <a:t>L</a:t>
            </a:r>
            <a:r>
              <a:rPr lang="it-IT" sz="1350" baseline="-25000" dirty="0"/>
              <a:t>V</a:t>
            </a:r>
            <a:r>
              <a:rPr lang="it-IT" sz="1350" dirty="0"/>
              <a:t> larghezza minima della via d’esodo verticale</a:t>
            </a:r>
          </a:p>
        </p:txBody>
      </p:sp>
      <p:sp>
        <p:nvSpPr>
          <p:cNvPr id="20" name="CasellaDiTesto 19">
            <a:extLst>
              <a:ext uri="{FF2B5EF4-FFF2-40B4-BE49-F238E27FC236}">
                <a16:creationId xmlns:a16="http://schemas.microsoft.com/office/drawing/2014/main" id="{E871FA5F-6CD4-9423-10DA-DF7738177CFF}"/>
              </a:ext>
            </a:extLst>
          </p:cNvPr>
          <p:cNvSpPr txBox="1"/>
          <p:nvPr/>
        </p:nvSpPr>
        <p:spPr>
          <a:xfrm>
            <a:off x="5751701" y="3869635"/>
            <a:ext cx="2522990" cy="300082"/>
          </a:xfrm>
          <a:prstGeom prst="rect">
            <a:avLst/>
          </a:prstGeom>
          <a:noFill/>
        </p:spPr>
        <p:txBody>
          <a:bodyPr wrap="square" rtlCol="0">
            <a:spAutoFit/>
          </a:bodyPr>
          <a:lstStyle/>
          <a:p>
            <a:r>
              <a:rPr lang="it-IT" sz="1350" dirty="0"/>
              <a:t>L</a:t>
            </a:r>
            <a:r>
              <a:rPr lang="it-IT" sz="1350" baseline="-25000" dirty="0"/>
              <a:t>U</a:t>
            </a:r>
            <a:r>
              <a:rPr lang="it-IT" sz="1350" dirty="0"/>
              <a:t> larghezza unitaria determinata</a:t>
            </a:r>
          </a:p>
        </p:txBody>
      </p:sp>
      <p:sp>
        <p:nvSpPr>
          <p:cNvPr id="21" name="CasellaDiTesto 20">
            <a:extLst>
              <a:ext uri="{FF2B5EF4-FFF2-40B4-BE49-F238E27FC236}">
                <a16:creationId xmlns:a16="http://schemas.microsoft.com/office/drawing/2014/main" id="{31C9FBF7-D081-7A13-50A9-27FD3CBC6249}"/>
              </a:ext>
            </a:extLst>
          </p:cNvPr>
          <p:cNvSpPr txBox="1"/>
          <p:nvPr/>
        </p:nvSpPr>
        <p:spPr>
          <a:xfrm>
            <a:off x="5190721" y="4286346"/>
            <a:ext cx="3882005" cy="623248"/>
          </a:xfrm>
          <a:prstGeom prst="rect">
            <a:avLst/>
          </a:prstGeom>
          <a:noFill/>
        </p:spPr>
        <p:txBody>
          <a:bodyPr wrap="square" rtlCol="0">
            <a:spAutoFit/>
          </a:bodyPr>
          <a:lstStyle/>
          <a:p>
            <a:pPr algn="just"/>
            <a:r>
              <a:rPr lang="it-IT" sz="1350" dirty="0" err="1"/>
              <a:t>n</a:t>
            </a:r>
            <a:r>
              <a:rPr lang="it-IT" sz="1350" baseline="-25000" dirty="0" err="1"/>
              <a:t>V</a:t>
            </a:r>
            <a:r>
              <a:rPr lang="it-IT" sz="1350" dirty="0"/>
              <a:t> </a:t>
            </a:r>
            <a:r>
              <a:rPr lang="it-IT" sz="1050" dirty="0"/>
              <a:t>numero totale degli occupanti che impiegano tale via d’esodo verticale, provenienti da tutti i piani serviti, nelle condizioni d’esodo più gravose</a:t>
            </a:r>
          </a:p>
        </p:txBody>
      </p:sp>
      <p:sp>
        <p:nvSpPr>
          <p:cNvPr id="23" name="Rettangolo 22">
            <a:extLst>
              <a:ext uri="{FF2B5EF4-FFF2-40B4-BE49-F238E27FC236}">
                <a16:creationId xmlns:a16="http://schemas.microsoft.com/office/drawing/2014/main" id="{235FFCE6-D011-E7B5-5070-E5B462B3D6C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4" name="Picture 36" descr="File:MinisteroInterno.svg">
            <a:extLst>
              <a:ext uri="{FF2B5EF4-FFF2-40B4-BE49-F238E27FC236}">
                <a16:creationId xmlns:a16="http://schemas.microsoft.com/office/drawing/2014/main" id="{BAA7C571-01F8-A6B9-6C8F-78495779350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descr="File:Logo del Corpo Nazionale dei Vigili del Fuoco.svg - Wikipedia">
            <a:extLst>
              <a:ext uri="{FF2B5EF4-FFF2-40B4-BE49-F238E27FC236}">
                <a16:creationId xmlns:a16="http://schemas.microsoft.com/office/drawing/2014/main" id="{ECB916AA-2252-B42B-370A-37589E03796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6" name="CasellaDiTesto 25">
            <a:extLst>
              <a:ext uri="{FF2B5EF4-FFF2-40B4-BE49-F238E27FC236}">
                <a16:creationId xmlns:a16="http://schemas.microsoft.com/office/drawing/2014/main" id="{1E6BA083-B992-0288-6E4C-B47CFFFAB097}"/>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7" name="CasellaDiTesto 26">
            <a:extLst>
              <a:ext uri="{FF2B5EF4-FFF2-40B4-BE49-F238E27FC236}">
                <a16:creationId xmlns:a16="http://schemas.microsoft.com/office/drawing/2014/main" id="{B84FD244-BF57-DCDE-576A-9B84B4BFB5B0}"/>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8" name="Rettangolo 27">
            <a:extLst>
              <a:ext uri="{FF2B5EF4-FFF2-40B4-BE49-F238E27FC236}">
                <a16:creationId xmlns:a16="http://schemas.microsoft.com/office/drawing/2014/main" id="{B7703DE1-4C60-1B16-201C-033BF67F47AC}"/>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9" name="Stella a 10 punte 28">
            <a:extLst>
              <a:ext uri="{FF2B5EF4-FFF2-40B4-BE49-F238E27FC236}">
                <a16:creationId xmlns:a16="http://schemas.microsoft.com/office/drawing/2014/main" id="{B1098B61-DD2B-47C0-099F-E5763BBBE901}"/>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5" name="PB">
            <a:extLst>
              <a:ext uri="{FF2B5EF4-FFF2-40B4-BE49-F238E27FC236}">
                <a16:creationId xmlns:a16="http://schemas.microsoft.com/office/drawing/2014/main" id="{9FAF8963-4F81-BEA2-72CE-86E793F11197}"/>
              </a:ext>
            </a:extLst>
          </p:cNvPr>
          <p:cNvSpPr/>
          <p:nvPr/>
        </p:nvSpPr>
        <p:spPr>
          <a:xfrm>
            <a:off x="0" y="6705600"/>
            <a:ext cx="755117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8840619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Immagine 24">
            <a:extLst>
              <a:ext uri="{FF2B5EF4-FFF2-40B4-BE49-F238E27FC236}">
                <a16:creationId xmlns:a16="http://schemas.microsoft.com/office/drawing/2014/main" id="{98119192-21F8-5836-BF49-39C9E1D0A204}"/>
              </a:ext>
            </a:extLst>
          </p:cNvPr>
          <p:cNvPicPr>
            <a:picLocks noChangeAspect="1"/>
          </p:cNvPicPr>
          <p:nvPr/>
        </p:nvPicPr>
        <p:blipFill>
          <a:blip r:embed="rId2"/>
          <a:stretch>
            <a:fillRect/>
          </a:stretch>
        </p:blipFill>
        <p:spPr>
          <a:xfrm>
            <a:off x="350386" y="2861540"/>
            <a:ext cx="4136146" cy="2457450"/>
          </a:xfrm>
          <a:prstGeom prst="rect">
            <a:avLst/>
          </a:prstGeom>
        </p:spPr>
      </p:pic>
      <p:sp>
        <p:nvSpPr>
          <p:cNvPr id="3" name="CasellaDiTesto 2">
            <a:extLst>
              <a:ext uri="{FF2B5EF4-FFF2-40B4-BE49-F238E27FC236}">
                <a16:creationId xmlns:a16="http://schemas.microsoft.com/office/drawing/2014/main" id="{35498746-6859-CEE4-0E7B-50467F15A2BC}"/>
              </a:ext>
            </a:extLst>
          </p:cNvPr>
          <p:cNvSpPr txBox="1"/>
          <p:nvPr/>
        </p:nvSpPr>
        <p:spPr>
          <a:xfrm>
            <a:off x="224405" y="1521877"/>
            <a:ext cx="8695189" cy="715581"/>
          </a:xfrm>
          <a:prstGeom prst="rect">
            <a:avLst/>
          </a:prstGeom>
          <a:noFill/>
        </p:spPr>
        <p:txBody>
          <a:bodyPr wrap="square" rtlCol="0">
            <a:spAutoFit/>
          </a:bodyPr>
          <a:lstStyle/>
          <a:p>
            <a:pPr algn="ctr"/>
            <a:r>
              <a:rPr lang="it-IT" sz="1350" i="1" dirty="0"/>
              <a:t>Vie di esodo</a:t>
            </a:r>
          </a:p>
          <a:p>
            <a:pPr algn="ctr"/>
            <a:r>
              <a:rPr lang="it-IT" sz="1350" i="1" dirty="0"/>
              <a:t>Esodo Simultaneo ESEMPIO</a:t>
            </a:r>
          </a:p>
          <a:p>
            <a:pPr algn="ctr"/>
            <a:endParaRPr lang="it-IT" sz="1350" i="1" dirty="0"/>
          </a:p>
        </p:txBody>
      </p:sp>
      <p:pic>
        <p:nvPicPr>
          <p:cNvPr id="18" name="Immagine 17">
            <a:extLst>
              <a:ext uri="{FF2B5EF4-FFF2-40B4-BE49-F238E27FC236}">
                <a16:creationId xmlns:a16="http://schemas.microsoft.com/office/drawing/2014/main" id="{F3588AA9-CDA4-B1DD-F7BC-7E6D05F98C6C}"/>
              </a:ext>
            </a:extLst>
          </p:cNvPr>
          <p:cNvPicPr>
            <a:picLocks noChangeAspect="1"/>
          </p:cNvPicPr>
          <p:nvPr/>
        </p:nvPicPr>
        <p:blipFill>
          <a:blip r:embed="rId3"/>
          <a:stretch>
            <a:fillRect/>
          </a:stretch>
        </p:blipFill>
        <p:spPr>
          <a:xfrm>
            <a:off x="1786920" y="3447575"/>
            <a:ext cx="1920000" cy="540000"/>
          </a:xfrm>
          <a:prstGeom prst="rect">
            <a:avLst/>
          </a:prstGeom>
        </p:spPr>
      </p:pic>
      <p:sp>
        <p:nvSpPr>
          <p:cNvPr id="22" name="CasellaDiTesto 21">
            <a:extLst>
              <a:ext uri="{FF2B5EF4-FFF2-40B4-BE49-F238E27FC236}">
                <a16:creationId xmlns:a16="http://schemas.microsoft.com/office/drawing/2014/main" id="{3A21F9F1-812C-0C24-E100-A99D63A09B38}"/>
              </a:ext>
            </a:extLst>
          </p:cNvPr>
          <p:cNvSpPr txBox="1"/>
          <p:nvPr/>
        </p:nvSpPr>
        <p:spPr>
          <a:xfrm>
            <a:off x="4838243" y="2762667"/>
            <a:ext cx="4081351" cy="680956"/>
          </a:xfrm>
          <a:prstGeom prst="rect">
            <a:avLst/>
          </a:prstGeom>
          <a:noFill/>
        </p:spPr>
        <p:txBody>
          <a:bodyPr wrap="square" rtlCol="0">
            <a:spAutoFit/>
          </a:bodyPr>
          <a:lstStyle/>
          <a:p>
            <a:pPr algn="just"/>
            <a:r>
              <a:rPr lang="it-IT" sz="1275" dirty="0"/>
              <a:t>Ipotesi:</a:t>
            </a:r>
          </a:p>
          <a:p>
            <a:pPr algn="just"/>
            <a:r>
              <a:rPr lang="it-IT" sz="1275" dirty="0"/>
              <a:t>Fabbricato a n. 6 piani fuori terra dotato di n. 4 scale a prova di fumo da 1,20 m e profilo di rischio D2.</a:t>
            </a:r>
          </a:p>
        </p:txBody>
      </p:sp>
      <p:sp>
        <p:nvSpPr>
          <p:cNvPr id="23" name="Ovale 22">
            <a:extLst>
              <a:ext uri="{FF2B5EF4-FFF2-40B4-BE49-F238E27FC236}">
                <a16:creationId xmlns:a16="http://schemas.microsoft.com/office/drawing/2014/main" id="{7714CE83-36AB-D26B-7293-1AF2BADC598D}"/>
              </a:ext>
            </a:extLst>
          </p:cNvPr>
          <p:cNvSpPr/>
          <p:nvPr/>
        </p:nvSpPr>
        <p:spPr>
          <a:xfrm>
            <a:off x="2604935" y="4041302"/>
            <a:ext cx="283128" cy="170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4" name="Ovale 23">
            <a:extLst>
              <a:ext uri="{FF2B5EF4-FFF2-40B4-BE49-F238E27FC236}">
                <a16:creationId xmlns:a16="http://schemas.microsoft.com/office/drawing/2014/main" id="{B981D4D8-D86F-0FF4-8C59-8B2ED2ED94AF}"/>
              </a:ext>
            </a:extLst>
          </p:cNvPr>
          <p:cNvSpPr>
            <a:spLocks noChangeAspect="1"/>
          </p:cNvSpPr>
          <p:nvPr/>
        </p:nvSpPr>
        <p:spPr>
          <a:xfrm>
            <a:off x="8607747" y="5105910"/>
            <a:ext cx="265491" cy="15947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20" name="CasellaDiTesto 19">
            <a:extLst>
              <a:ext uri="{FF2B5EF4-FFF2-40B4-BE49-F238E27FC236}">
                <a16:creationId xmlns:a16="http://schemas.microsoft.com/office/drawing/2014/main" id="{E1E46A30-CAFC-A812-59D3-EA780EFC5762}"/>
              </a:ext>
            </a:extLst>
          </p:cNvPr>
          <p:cNvSpPr txBox="1"/>
          <p:nvPr/>
        </p:nvSpPr>
        <p:spPr>
          <a:xfrm>
            <a:off x="385763" y="4259993"/>
            <a:ext cx="4050000" cy="923330"/>
          </a:xfrm>
          <a:prstGeom prst="rect">
            <a:avLst/>
          </a:prstGeom>
          <a:solidFill>
            <a:schemeClr val="accent4">
              <a:lumMod val="20000"/>
              <a:lumOff val="80000"/>
            </a:schemeClr>
          </a:solidFill>
        </p:spPr>
        <p:txBody>
          <a:bodyPr wrap="square" rtlCol="0">
            <a:spAutoFit/>
          </a:bodyPr>
          <a:lstStyle/>
          <a:p>
            <a:pPr algn="just"/>
            <a:r>
              <a:rPr lang="it-IT" sz="1350" dirty="0"/>
              <a:t>Attenzione:</a:t>
            </a:r>
          </a:p>
          <a:p>
            <a:pPr algn="just"/>
            <a:r>
              <a:rPr lang="it-IT" sz="1350" dirty="0"/>
              <a:t>Essendo le scale a prova di fumo, quindi considerate luogo sicuro, è omessa la verifica di ridondanza, altrimenti il numero minimo di scale sarebbe maggiore </a:t>
            </a:r>
          </a:p>
        </p:txBody>
      </p:sp>
      <p:graphicFrame>
        <p:nvGraphicFramePr>
          <p:cNvPr id="29" name="Tabella 28">
            <a:extLst>
              <a:ext uri="{FF2B5EF4-FFF2-40B4-BE49-F238E27FC236}">
                <a16:creationId xmlns:a16="http://schemas.microsoft.com/office/drawing/2014/main" id="{83922634-6C1A-BD5A-EE72-5A9DAC5236D7}"/>
              </a:ext>
            </a:extLst>
          </p:cNvPr>
          <p:cNvGraphicFramePr>
            <a:graphicFrameLocks noGrp="1"/>
          </p:cNvGraphicFramePr>
          <p:nvPr/>
        </p:nvGraphicFramePr>
        <p:xfrm>
          <a:off x="4933318" y="3470504"/>
          <a:ext cx="3903862" cy="1785862"/>
        </p:xfrm>
        <a:graphic>
          <a:graphicData uri="http://schemas.openxmlformats.org/drawingml/2006/table">
            <a:tbl>
              <a:tblPr/>
              <a:tblGrid>
                <a:gridCol w="563104">
                  <a:extLst>
                    <a:ext uri="{9D8B030D-6E8A-4147-A177-3AD203B41FA5}">
                      <a16:colId xmlns:a16="http://schemas.microsoft.com/office/drawing/2014/main" val="1886754269"/>
                    </a:ext>
                  </a:extLst>
                </a:gridCol>
                <a:gridCol w="1099037">
                  <a:extLst>
                    <a:ext uri="{9D8B030D-6E8A-4147-A177-3AD203B41FA5}">
                      <a16:colId xmlns:a16="http://schemas.microsoft.com/office/drawing/2014/main" val="599984789"/>
                    </a:ext>
                  </a:extLst>
                </a:gridCol>
                <a:gridCol w="384326">
                  <a:extLst>
                    <a:ext uri="{9D8B030D-6E8A-4147-A177-3AD203B41FA5}">
                      <a16:colId xmlns:a16="http://schemas.microsoft.com/office/drawing/2014/main" val="1463701059"/>
                    </a:ext>
                  </a:extLst>
                </a:gridCol>
                <a:gridCol w="640543">
                  <a:extLst>
                    <a:ext uri="{9D8B030D-6E8A-4147-A177-3AD203B41FA5}">
                      <a16:colId xmlns:a16="http://schemas.microsoft.com/office/drawing/2014/main" val="3309119994"/>
                    </a:ext>
                  </a:extLst>
                </a:gridCol>
                <a:gridCol w="670448">
                  <a:extLst>
                    <a:ext uri="{9D8B030D-6E8A-4147-A177-3AD203B41FA5}">
                      <a16:colId xmlns:a16="http://schemas.microsoft.com/office/drawing/2014/main" val="636702350"/>
                    </a:ext>
                  </a:extLst>
                </a:gridCol>
                <a:gridCol w="546404">
                  <a:extLst>
                    <a:ext uri="{9D8B030D-6E8A-4147-A177-3AD203B41FA5}">
                      <a16:colId xmlns:a16="http://schemas.microsoft.com/office/drawing/2014/main" val="1121064643"/>
                    </a:ext>
                  </a:extLst>
                </a:gridCol>
              </a:tblGrid>
              <a:tr h="258604">
                <a:tc rowSpan="2">
                  <a:txBody>
                    <a:bodyPr/>
                    <a:lstStyle/>
                    <a:p>
                      <a:pPr algn="ctr" fontAlgn="ctr"/>
                      <a:r>
                        <a:rPr lang="it-IT" sz="800" b="0" i="0" u="none" strike="noStrike">
                          <a:solidFill>
                            <a:srgbClr val="000000"/>
                          </a:solidFill>
                          <a:effectLst/>
                          <a:latin typeface="Calibri" panose="020F0502020204030204" pitchFamily="34" charset="0"/>
                        </a:rPr>
                        <a:t>Piano</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it-IT" sz="800" b="0" i="0" u="none" strike="noStrike" dirty="0">
                          <a:solidFill>
                            <a:srgbClr val="000000"/>
                          </a:solidFill>
                          <a:effectLst/>
                          <a:latin typeface="Calibri" panose="020F0502020204030204" pitchFamily="34" charset="0"/>
                        </a:rPr>
                        <a:t>Affollamento di piano </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rowSpan="2">
                  <a:txBody>
                    <a:bodyPr/>
                    <a:lstStyle/>
                    <a:p>
                      <a:pPr algn="ctr" fontAlgn="ctr"/>
                      <a:r>
                        <a:rPr lang="it-IT" sz="800" b="0" i="0" u="none" strike="noStrike">
                          <a:solidFill>
                            <a:srgbClr val="000000"/>
                          </a:solidFill>
                          <a:effectLst/>
                          <a:latin typeface="Calibri" panose="020F0502020204030204" pitchFamily="34" charset="0"/>
                        </a:rPr>
                        <a:t>R</a:t>
                      </a:r>
                      <a:r>
                        <a:rPr lang="it-IT" sz="800" b="0" i="0" u="none" strike="noStrike" baseline="-25000">
                          <a:solidFill>
                            <a:srgbClr val="000000"/>
                          </a:solidFill>
                          <a:effectLst/>
                          <a:latin typeface="Calibri" panose="020F0502020204030204" pitchFamily="34" charset="0"/>
                        </a:rPr>
                        <a:t>vita</a:t>
                      </a:r>
                      <a:endParaRPr lang="it-IT" sz="800" b="0" i="0" u="none" strike="noStrike">
                        <a:solidFill>
                          <a:srgbClr val="000000"/>
                        </a:solidFill>
                        <a:effectLst/>
                        <a:latin typeface="Calibri" panose="020F0502020204030204" pitchFamily="34" charset="0"/>
                      </a:endParaRP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it-IT" sz="800" b="0" i="0" u="none" strike="noStrike">
                          <a:solidFill>
                            <a:srgbClr val="000000"/>
                          </a:solidFill>
                          <a:effectLst/>
                          <a:latin typeface="Calibri" panose="020F0502020204030204" pitchFamily="34" charset="0"/>
                        </a:rPr>
                        <a:t>Larghezza Unitaria </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it-IT" sz="800" b="0" i="0" u="none" strike="noStrike">
                          <a:solidFill>
                            <a:srgbClr val="000000"/>
                          </a:solidFill>
                          <a:effectLst/>
                          <a:latin typeface="Calibri" panose="020F0502020204030204" pitchFamily="34" charset="0"/>
                        </a:rPr>
                        <a:t>Larghezza minima vie di esodo</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918550957"/>
                  </a:ext>
                </a:extLst>
              </a:tr>
              <a:tr h="134838">
                <a:tc vMerge="1">
                  <a:txBody>
                    <a:bodyPr/>
                    <a:lstStyle/>
                    <a:p>
                      <a:endParaRPr lang="it-IT"/>
                    </a:p>
                  </a:txBody>
                  <a:tcPr/>
                </a:tc>
                <a:tc>
                  <a:txBody>
                    <a:bodyPr/>
                    <a:lstStyle/>
                    <a:p>
                      <a:pPr algn="ctr" fontAlgn="ctr"/>
                      <a:r>
                        <a:rPr lang="it-IT" sz="800" b="0" i="0" u="none" strike="noStrike">
                          <a:solidFill>
                            <a:srgbClr val="000000"/>
                          </a:solidFill>
                          <a:effectLst/>
                          <a:latin typeface="Calibri" panose="020F0502020204030204" pitchFamily="34" charset="0"/>
                        </a:rPr>
                        <a:t>Persone</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fontAlgn="b"/>
                      <a:r>
                        <a:rPr lang="it-IT" sz="800" b="0" i="0" u="none" strike="noStrike">
                          <a:solidFill>
                            <a:srgbClr val="000000"/>
                          </a:solidFill>
                          <a:effectLst/>
                          <a:latin typeface="Calibri" panose="020F0502020204030204" pitchFamily="34" charset="0"/>
                        </a:rPr>
                        <a:t>mm/persona</a:t>
                      </a:r>
                    </a:p>
                  </a:txBody>
                  <a:tcPr marL="7144" marR="7144" marT="7144"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mm</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m</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54285620"/>
                  </a:ext>
                </a:extLst>
              </a:tr>
              <a:tr h="134838">
                <a:tc>
                  <a:txBody>
                    <a:bodyPr/>
                    <a:lstStyle/>
                    <a:p>
                      <a:pPr algn="ctr" fontAlgn="b"/>
                      <a:r>
                        <a:rPr lang="it-IT" sz="800" b="0" i="0" u="none" strike="noStrike">
                          <a:solidFill>
                            <a:srgbClr val="000000"/>
                          </a:solidFill>
                          <a:effectLst/>
                          <a:latin typeface="Calibri" panose="020F0502020204030204" pitchFamily="34" charset="0"/>
                        </a:rPr>
                        <a:t>P1</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537,5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0,6</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22609535"/>
                  </a:ext>
                </a:extLst>
              </a:tr>
              <a:tr h="132874">
                <a:tc>
                  <a:txBody>
                    <a:bodyPr/>
                    <a:lstStyle/>
                    <a:p>
                      <a:pPr algn="ctr" fontAlgn="b"/>
                      <a:r>
                        <a:rPr lang="it-IT" sz="800" b="0" i="0" u="none" strike="noStrike">
                          <a:solidFill>
                            <a:srgbClr val="000000"/>
                          </a:solidFill>
                          <a:effectLst/>
                          <a:latin typeface="Calibri" panose="020F0502020204030204" pitchFamily="34" charset="0"/>
                        </a:rPr>
                        <a:t>P2</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494,5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0,5</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130245984"/>
                  </a:ext>
                </a:extLst>
              </a:tr>
              <a:tr h="132874">
                <a:tc>
                  <a:txBody>
                    <a:bodyPr/>
                    <a:lstStyle/>
                    <a:p>
                      <a:pPr algn="ctr" fontAlgn="b"/>
                      <a:r>
                        <a:rPr lang="it-IT" sz="800" b="0" i="0" u="none" strike="noStrike">
                          <a:solidFill>
                            <a:srgbClr val="000000"/>
                          </a:solidFill>
                          <a:effectLst/>
                          <a:latin typeface="Calibri" panose="020F0502020204030204" pitchFamily="34" charset="0"/>
                        </a:rPr>
                        <a:t>P3</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473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0,5</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09130487"/>
                  </a:ext>
                </a:extLst>
              </a:tr>
              <a:tr h="132874">
                <a:tc>
                  <a:txBody>
                    <a:bodyPr/>
                    <a:lstStyle/>
                    <a:p>
                      <a:pPr algn="ctr" fontAlgn="b"/>
                      <a:r>
                        <a:rPr lang="it-IT" sz="800" b="0" i="0" u="none" strike="noStrike">
                          <a:solidFill>
                            <a:srgbClr val="000000"/>
                          </a:solidFill>
                          <a:effectLst/>
                          <a:latin typeface="Calibri" panose="020F0502020204030204" pitchFamily="34" charset="0"/>
                        </a:rPr>
                        <a:t>P4</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537,5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0,6</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98364"/>
                  </a:ext>
                </a:extLst>
              </a:tr>
              <a:tr h="132874">
                <a:tc>
                  <a:txBody>
                    <a:bodyPr/>
                    <a:lstStyle/>
                    <a:p>
                      <a:pPr algn="ctr" fontAlgn="b"/>
                      <a:r>
                        <a:rPr lang="it-IT" sz="800" b="0" i="0" u="none" strike="noStrike">
                          <a:solidFill>
                            <a:srgbClr val="000000"/>
                          </a:solidFill>
                          <a:effectLst/>
                          <a:latin typeface="Calibri" panose="020F0502020204030204" pitchFamily="34" charset="0"/>
                        </a:rPr>
                        <a:t>P5</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580,5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0,6</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17630345"/>
                  </a:ext>
                </a:extLst>
              </a:tr>
              <a:tr h="132874">
                <a:tc>
                  <a:txBody>
                    <a:bodyPr/>
                    <a:lstStyle/>
                    <a:p>
                      <a:pPr algn="ctr" fontAlgn="b"/>
                      <a:r>
                        <a:rPr lang="it-IT" sz="800" b="0" i="0" u="none" strike="noStrike">
                          <a:solidFill>
                            <a:srgbClr val="000000"/>
                          </a:solidFill>
                          <a:effectLst/>
                          <a:latin typeface="Calibri" panose="020F0502020204030204" pitchFamily="34" charset="0"/>
                        </a:rPr>
                        <a:t>P6</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4,3</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537,5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0,6</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61303608"/>
                  </a:ext>
                </a:extLst>
              </a:tr>
              <a:tr h="132874">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40516478"/>
                  </a:ext>
                </a:extLst>
              </a:tr>
              <a:tr h="132874">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908793551"/>
                  </a:ext>
                </a:extLst>
              </a:tr>
              <a:tr h="134838">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Totali</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3160,5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3,2</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97480140"/>
                  </a:ext>
                </a:extLst>
              </a:tr>
              <a:tr h="192626">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fontAlgn="b"/>
                      <a:r>
                        <a:rPr lang="it-IT" sz="800" b="0" i="0" u="none" strike="noStrike">
                          <a:solidFill>
                            <a:srgbClr val="000000"/>
                          </a:solidFill>
                          <a:effectLst/>
                          <a:latin typeface="Calibri" panose="020F0502020204030204" pitchFamily="34" charset="0"/>
                        </a:rPr>
                        <a:t>Per operatività Antincendio</a:t>
                      </a:r>
                    </a:p>
                  </a:txBody>
                  <a:tcPr marL="7144" marR="7144" marT="7144"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it-IT"/>
                    </a:p>
                  </a:txBody>
                  <a:tcPr/>
                </a:tc>
                <a:tc>
                  <a:txBody>
                    <a:bodyPr/>
                    <a:lstStyle/>
                    <a:p>
                      <a:pPr algn="ctr" fontAlgn="b"/>
                      <a:r>
                        <a:rPr lang="it-IT" sz="800" b="0" i="0" u="none" strike="noStrike" dirty="0">
                          <a:solidFill>
                            <a:srgbClr val="000000"/>
                          </a:solidFill>
                          <a:effectLst/>
                          <a:latin typeface="Calibri" panose="020F0502020204030204" pitchFamily="34" charset="0"/>
                        </a:rPr>
                        <a:t>3,2+0,5=3,7</a:t>
                      </a:r>
                    </a:p>
                  </a:txBody>
                  <a:tcPr marL="7144" marR="7144" marT="7144"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14945672"/>
                  </a:ext>
                </a:extLst>
              </a:tr>
            </a:tbl>
          </a:graphicData>
        </a:graphic>
      </p:graphicFrame>
      <p:sp>
        <p:nvSpPr>
          <p:cNvPr id="19" name="Rettangolo 18">
            <a:extLst>
              <a:ext uri="{FF2B5EF4-FFF2-40B4-BE49-F238E27FC236}">
                <a16:creationId xmlns:a16="http://schemas.microsoft.com/office/drawing/2014/main" id="{D520EC8E-734B-82D7-9FFF-7F87D8FDD6F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18E179EC-4C4F-5B6D-5AFF-4E21C509C5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6" name="Picture 2" descr="File:Logo del Corpo Nazionale dei Vigili del Fuoco.svg - Wikipedia">
            <a:extLst>
              <a:ext uri="{FF2B5EF4-FFF2-40B4-BE49-F238E27FC236}">
                <a16:creationId xmlns:a16="http://schemas.microsoft.com/office/drawing/2014/main" id="{C57E7F78-DB93-1AAF-8313-9DD3DD9569B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7" name="CasellaDiTesto 26">
            <a:extLst>
              <a:ext uri="{FF2B5EF4-FFF2-40B4-BE49-F238E27FC236}">
                <a16:creationId xmlns:a16="http://schemas.microsoft.com/office/drawing/2014/main" id="{7D7E7A5A-2BCF-B8B3-F4C3-CF1BD2D3B32D}"/>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8" name="CasellaDiTesto 27">
            <a:extLst>
              <a:ext uri="{FF2B5EF4-FFF2-40B4-BE49-F238E27FC236}">
                <a16:creationId xmlns:a16="http://schemas.microsoft.com/office/drawing/2014/main" id="{2C576545-9D8C-6B62-DF0C-9BCF143841E1}"/>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30" name="Rettangolo 29">
            <a:extLst>
              <a:ext uri="{FF2B5EF4-FFF2-40B4-BE49-F238E27FC236}">
                <a16:creationId xmlns:a16="http://schemas.microsoft.com/office/drawing/2014/main" id="{A8B6BB19-1C59-7047-BFBC-D5181BA7300E}"/>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31" name="Stella a 10 punte 30">
            <a:extLst>
              <a:ext uri="{FF2B5EF4-FFF2-40B4-BE49-F238E27FC236}">
                <a16:creationId xmlns:a16="http://schemas.microsoft.com/office/drawing/2014/main" id="{21289625-A343-25D5-075E-4CFFE9D2906C}"/>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17DB08ED-610F-2FDB-ED96-7BDB58A9BEB0}"/>
              </a:ext>
            </a:extLst>
          </p:cNvPr>
          <p:cNvSpPr/>
          <p:nvPr/>
        </p:nvSpPr>
        <p:spPr>
          <a:xfrm>
            <a:off x="0" y="6705600"/>
            <a:ext cx="761016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35724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750" fill="hold"/>
                                        <p:tgtEl>
                                          <p:spTgt spid="23"/>
                                        </p:tgtEl>
                                        <p:attrNameLst>
                                          <p:attrName>ppt_x</p:attrName>
                                        </p:attrNameLst>
                                      </p:cBhvr>
                                      <p:tavLst>
                                        <p:tav tm="0">
                                          <p:val>
                                            <p:strVal val="#ppt_x"/>
                                          </p:val>
                                        </p:tav>
                                        <p:tav tm="100000">
                                          <p:val>
                                            <p:strVal val="#ppt_x"/>
                                          </p:val>
                                        </p:tav>
                                      </p:tavLst>
                                    </p:anim>
                                    <p:anim calcmode="lin" valueType="num">
                                      <p:cBhvr additive="base">
                                        <p:cTn id="8" dur="1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25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750" fill="hold"/>
                                        <p:tgtEl>
                                          <p:spTgt spid="24"/>
                                        </p:tgtEl>
                                        <p:attrNameLst>
                                          <p:attrName>ppt_x</p:attrName>
                                        </p:attrNameLst>
                                      </p:cBhvr>
                                      <p:tavLst>
                                        <p:tav tm="0">
                                          <p:val>
                                            <p:strVal val="#ppt_x"/>
                                          </p:val>
                                        </p:tav>
                                        <p:tav tm="100000">
                                          <p:val>
                                            <p:strVal val="#ppt_x"/>
                                          </p:val>
                                        </p:tav>
                                      </p:tavLst>
                                    </p:anim>
                                    <p:anim calcmode="lin" valueType="num">
                                      <p:cBhvr additive="base">
                                        <p:cTn id="18" dur="175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0" grpId="0" animBg="1"/>
    </p:bld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24405" y="1502253"/>
            <a:ext cx="8695189" cy="507831"/>
          </a:xfrm>
          <a:prstGeom prst="rect">
            <a:avLst/>
          </a:prstGeom>
          <a:noFill/>
        </p:spPr>
        <p:txBody>
          <a:bodyPr wrap="square" rtlCol="0">
            <a:spAutoFit/>
          </a:bodyPr>
          <a:lstStyle/>
          <a:p>
            <a:pPr algn="ctr"/>
            <a:r>
              <a:rPr lang="it-IT" sz="1350" i="1" dirty="0"/>
              <a:t>Vie di esodo</a:t>
            </a:r>
          </a:p>
          <a:p>
            <a:pPr algn="ctr"/>
            <a:r>
              <a:rPr lang="it-IT" sz="1350" i="1" dirty="0"/>
              <a:t>Esodo Per Fasi</a:t>
            </a:r>
          </a:p>
        </p:txBody>
      </p:sp>
      <p:sp>
        <p:nvSpPr>
          <p:cNvPr id="22" name="CasellaDiTesto 21">
            <a:extLst>
              <a:ext uri="{FF2B5EF4-FFF2-40B4-BE49-F238E27FC236}">
                <a16:creationId xmlns:a16="http://schemas.microsoft.com/office/drawing/2014/main" id="{3A21F9F1-812C-0C24-E100-A99D63A09B38}"/>
              </a:ext>
            </a:extLst>
          </p:cNvPr>
          <p:cNvSpPr txBox="1"/>
          <p:nvPr/>
        </p:nvSpPr>
        <p:spPr>
          <a:xfrm>
            <a:off x="628650" y="2139869"/>
            <a:ext cx="7886699" cy="3293209"/>
          </a:xfrm>
          <a:prstGeom prst="rect">
            <a:avLst/>
          </a:prstGeom>
          <a:noFill/>
        </p:spPr>
        <p:txBody>
          <a:bodyPr wrap="square" rtlCol="0">
            <a:spAutoFit/>
          </a:bodyPr>
          <a:lstStyle/>
          <a:p>
            <a:pPr algn="ctr"/>
            <a:r>
              <a:rPr lang="it-IT" sz="1600" b="1" dirty="0"/>
              <a:t>Requisiti antincendio in caso di esodo per fasi </a:t>
            </a:r>
          </a:p>
          <a:p>
            <a:pPr algn="ctr"/>
            <a:endParaRPr lang="it-IT" sz="1600" dirty="0"/>
          </a:p>
          <a:p>
            <a:pPr marL="257175" indent="-257175">
              <a:buAutoNum type="arabicPeriod"/>
            </a:pPr>
            <a:r>
              <a:rPr lang="it-IT" sz="1600" dirty="0"/>
              <a:t>In caso di esodo per fasi devono essere assicurati anche i seguenti requisiti: </a:t>
            </a:r>
          </a:p>
          <a:p>
            <a:pPr marL="800100" lvl="1" indent="-342900">
              <a:buFont typeface="+mj-lt"/>
              <a:buAutoNum type="alphaLcPeriod"/>
            </a:pPr>
            <a:r>
              <a:rPr lang="it-IT" sz="1600" dirty="0"/>
              <a:t>tutti i piani dell’attività per cui si applica l’esodo per fasi devono essere serviti da </a:t>
            </a:r>
            <a:r>
              <a:rPr lang="it-IT" sz="1600" b="1" i="1" dirty="0"/>
              <a:t>almeno due vie d’esodo indipendenti</a:t>
            </a:r>
            <a:r>
              <a:rPr lang="it-IT" sz="1600" dirty="0"/>
              <a:t>; </a:t>
            </a:r>
          </a:p>
          <a:p>
            <a:pPr marL="800100" lvl="1" indent="-342900">
              <a:buFont typeface="+mj-lt"/>
              <a:buAutoNum type="alphaLcPeriod"/>
            </a:pPr>
            <a:r>
              <a:rPr lang="it-IT" sz="1600" dirty="0"/>
              <a:t>l’attività deve essere sorvegliata da </a:t>
            </a:r>
            <a:r>
              <a:rPr lang="it-IT" sz="1600" b="1" i="1" dirty="0"/>
              <a:t>IRAI con livello di prestazione III e sistema EVAC </a:t>
            </a:r>
            <a:r>
              <a:rPr lang="it-IT" sz="1600" dirty="0"/>
              <a:t>(capitolo S.7); </a:t>
            </a:r>
          </a:p>
          <a:p>
            <a:pPr marL="800100" lvl="1" indent="-342900">
              <a:buFont typeface="+mj-lt"/>
              <a:buAutoNum type="alphaLcPeriod"/>
            </a:pPr>
            <a:r>
              <a:rPr lang="it-IT" sz="1600" dirty="0"/>
              <a:t>nell’attività deve essere prevista gestione della sicurezza </a:t>
            </a:r>
            <a:r>
              <a:rPr lang="it-IT" sz="1600" b="1" i="1" dirty="0"/>
              <a:t>(GSA) con livello di prestazione II </a:t>
            </a:r>
            <a:r>
              <a:rPr lang="it-IT" sz="1600" dirty="0"/>
              <a:t>(capitolo S.5); </a:t>
            </a:r>
          </a:p>
          <a:p>
            <a:pPr marL="800100" lvl="1" indent="-342900">
              <a:buFont typeface="+mj-lt"/>
              <a:buAutoNum type="alphaLcPeriod"/>
            </a:pPr>
            <a:r>
              <a:rPr lang="it-IT" sz="1600" b="1" i="1" dirty="0"/>
              <a:t>ciascun piano </a:t>
            </a:r>
            <a:r>
              <a:rPr lang="it-IT" sz="1600" dirty="0"/>
              <a:t>dell’attività sia inserito in </a:t>
            </a:r>
            <a:r>
              <a:rPr lang="it-IT" sz="1600" b="1" i="1" dirty="0"/>
              <a:t>compartimento distinto</a:t>
            </a:r>
            <a:r>
              <a:rPr lang="it-IT" sz="1600" dirty="0"/>
              <a:t> e la </a:t>
            </a:r>
            <a:r>
              <a:rPr lang="it-IT" sz="1600" b="1" i="1" dirty="0"/>
              <a:t>compartimentazione deve avere livello di prestazione III </a:t>
            </a:r>
            <a:r>
              <a:rPr lang="it-IT" sz="1600" dirty="0"/>
              <a:t>(capitolo S.3); </a:t>
            </a:r>
          </a:p>
          <a:p>
            <a:endParaRPr lang="it-IT" sz="1600" dirty="0"/>
          </a:p>
          <a:p>
            <a:r>
              <a:rPr lang="it-IT" sz="1600" dirty="0"/>
              <a:t>2.     La modalità d’esodo per fasi </a:t>
            </a:r>
            <a:r>
              <a:rPr lang="it-IT" sz="1600" b="1" i="1" dirty="0"/>
              <a:t>non può essere utilizzata </a:t>
            </a:r>
            <a:r>
              <a:rPr lang="it-IT" sz="1600" dirty="0"/>
              <a:t>per piani a </a:t>
            </a:r>
            <a:r>
              <a:rPr lang="it-IT" sz="1600" b="1" i="1" dirty="0"/>
              <a:t>quota &lt; -5 m</a:t>
            </a:r>
            <a:r>
              <a:rPr lang="it-IT" sz="1600" dirty="0"/>
              <a:t>. </a:t>
            </a:r>
          </a:p>
        </p:txBody>
      </p:sp>
      <p:sp>
        <p:nvSpPr>
          <p:cNvPr id="4" name="Segnaposto numero diapositiva 3">
            <a:extLst>
              <a:ext uri="{FF2B5EF4-FFF2-40B4-BE49-F238E27FC236}">
                <a16:creationId xmlns:a16="http://schemas.microsoft.com/office/drawing/2014/main" id="{94F279B0-8982-E1E5-4D79-D0319D9E5640}"/>
              </a:ext>
            </a:extLst>
          </p:cNvPr>
          <p:cNvSpPr>
            <a:spLocks noGrp="1"/>
          </p:cNvSpPr>
          <p:nvPr>
            <p:ph type="sldNum" sz="quarter" idx="12"/>
          </p:nvPr>
        </p:nvSpPr>
        <p:spPr/>
        <p:txBody>
          <a:bodyPr/>
          <a:lstStyle/>
          <a:p>
            <a:fld id="{2A8818D0-79CA-48EC-8C6A-6518F18BDB3F}" type="slidenum">
              <a:rPr lang="it-IT" smtClean="0"/>
              <a:t>114</a:t>
            </a:fld>
            <a:endParaRPr lang="it-IT"/>
          </a:p>
        </p:txBody>
      </p:sp>
      <p:sp>
        <p:nvSpPr>
          <p:cNvPr id="18" name="Rettangolo 17">
            <a:extLst>
              <a:ext uri="{FF2B5EF4-FFF2-40B4-BE49-F238E27FC236}">
                <a16:creationId xmlns:a16="http://schemas.microsoft.com/office/drawing/2014/main" id="{746506A7-219D-E6E2-1B2C-D753BDD2C1D9}"/>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19" name="Picture 36" descr="File:MinisteroInterno.svg">
            <a:extLst>
              <a:ext uri="{FF2B5EF4-FFF2-40B4-BE49-F238E27FC236}">
                <a16:creationId xmlns:a16="http://schemas.microsoft.com/office/drawing/2014/main" id="{2C49426D-BFFA-1E5E-2155-C282582B9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File:Logo del Corpo Nazionale dei Vigili del Fuoco.svg - Wikipedia">
            <a:extLst>
              <a:ext uri="{FF2B5EF4-FFF2-40B4-BE49-F238E27FC236}">
                <a16:creationId xmlns:a16="http://schemas.microsoft.com/office/drawing/2014/main" id="{A28B32FC-02AF-7A92-0BC5-E0E61E1F040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1" name="CasellaDiTesto 20">
            <a:extLst>
              <a:ext uri="{FF2B5EF4-FFF2-40B4-BE49-F238E27FC236}">
                <a16:creationId xmlns:a16="http://schemas.microsoft.com/office/drawing/2014/main" id="{3669BB25-6FF0-22E7-D746-098467FC7D4A}"/>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3" name="CasellaDiTesto 22">
            <a:extLst>
              <a:ext uri="{FF2B5EF4-FFF2-40B4-BE49-F238E27FC236}">
                <a16:creationId xmlns:a16="http://schemas.microsoft.com/office/drawing/2014/main" id="{3A4C168A-D4B4-1691-CD27-A9BD95733577}"/>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4" name="Rettangolo 23">
            <a:extLst>
              <a:ext uri="{FF2B5EF4-FFF2-40B4-BE49-F238E27FC236}">
                <a16:creationId xmlns:a16="http://schemas.microsoft.com/office/drawing/2014/main" id="{BA376B3F-F3CA-2EE6-1C62-DCAC7C6C080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5" name="Stella a 10 punte 24">
            <a:extLst>
              <a:ext uri="{FF2B5EF4-FFF2-40B4-BE49-F238E27FC236}">
                <a16:creationId xmlns:a16="http://schemas.microsoft.com/office/drawing/2014/main" id="{53579A9D-BC22-634D-C2B3-26C3647D5091}"/>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5" name="PB">
            <a:extLst>
              <a:ext uri="{FF2B5EF4-FFF2-40B4-BE49-F238E27FC236}">
                <a16:creationId xmlns:a16="http://schemas.microsoft.com/office/drawing/2014/main" id="{7BD4D3E6-7FD1-75E1-CC50-39AFA2C5D802}"/>
              </a:ext>
            </a:extLst>
          </p:cNvPr>
          <p:cNvSpPr/>
          <p:nvPr/>
        </p:nvSpPr>
        <p:spPr>
          <a:xfrm>
            <a:off x="0" y="6705600"/>
            <a:ext cx="766916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06422589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224405" y="1575315"/>
            <a:ext cx="8695189" cy="507831"/>
          </a:xfrm>
          <a:prstGeom prst="rect">
            <a:avLst/>
          </a:prstGeom>
          <a:noFill/>
        </p:spPr>
        <p:txBody>
          <a:bodyPr wrap="square" rtlCol="0">
            <a:spAutoFit/>
          </a:bodyPr>
          <a:lstStyle/>
          <a:p>
            <a:pPr algn="ctr"/>
            <a:r>
              <a:rPr lang="it-IT" sz="1350" i="1" dirty="0"/>
              <a:t>Vie di esodo</a:t>
            </a:r>
          </a:p>
          <a:p>
            <a:pPr algn="ctr"/>
            <a:r>
              <a:rPr lang="it-IT" sz="1350" i="1" dirty="0"/>
              <a:t>Esodo Per Fasi</a:t>
            </a:r>
          </a:p>
        </p:txBody>
      </p:sp>
      <p:sp>
        <p:nvSpPr>
          <p:cNvPr id="22" name="CasellaDiTesto 21">
            <a:extLst>
              <a:ext uri="{FF2B5EF4-FFF2-40B4-BE49-F238E27FC236}">
                <a16:creationId xmlns:a16="http://schemas.microsoft.com/office/drawing/2014/main" id="{3A21F9F1-812C-0C24-E100-A99D63A09B38}"/>
              </a:ext>
            </a:extLst>
          </p:cNvPr>
          <p:cNvSpPr txBox="1"/>
          <p:nvPr/>
        </p:nvSpPr>
        <p:spPr>
          <a:xfrm>
            <a:off x="628650" y="2083146"/>
            <a:ext cx="7886699" cy="4031873"/>
          </a:xfrm>
          <a:prstGeom prst="rect">
            <a:avLst/>
          </a:prstGeom>
          <a:noFill/>
        </p:spPr>
        <p:txBody>
          <a:bodyPr wrap="square" rtlCol="0">
            <a:spAutoFit/>
          </a:bodyPr>
          <a:lstStyle/>
          <a:p>
            <a:pPr algn="ctr"/>
            <a:r>
              <a:rPr lang="it-IT" sz="1600" dirty="0"/>
              <a:t>Calcolo in caso di esodo per fasi </a:t>
            </a:r>
          </a:p>
          <a:p>
            <a:pPr algn="ctr"/>
            <a:endParaRPr lang="it-IT" sz="1600" dirty="0"/>
          </a:p>
          <a:p>
            <a:pPr marL="342900" indent="-342900" algn="just">
              <a:buAutoNum type="arabicPeriod"/>
            </a:pPr>
            <a:r>
              <a:rPr lang="it-IT" sz="1600" dirty="0"/>
              <a:t>Se nell’attività si applica la modalità d’esodo per fasi, le vie d’esodo verticali devono essere in grado di consentire l’evacuazione degli occupanti dei piani serviti durante ciascuna fase. </a:t>
            </a:r>
          </a:p>
          <a:p>
            <a:pPr marL="342900" indent="-342900" algn="just">
              <a:buAutoNum type="arabicPeriod"/>
            </a:pPr>
            <a:r>
              <a:rPr lang="it-IT" sz="1600" dirty="0"/>
              <a:t>La larghezza </a:t>
            </a:r>
            <a:r>
              <a:rPr lang="it-IT" sz="1600" dirty="0" err="1"/>
              <a:t>Lv</a:t>
            </a:r>
            <a:r>
              <a:rPr lang="it-IT" sz="1600" dirty="0"/>
              <a:t>, è calcolata come segue: </a:t>
            </a:r>
          </a:p>
          <a:p>
            <a:pPr algn="just"/>
            <a:r>
              <a:rPr lang="it-IT" sz="1600" dirty="0"/>
              <a:t>					        </a:t>
            </a:r>
            <a:r>
              <a:rPr lang="it-IT" sz="1600" b="1" i="1" dirty="0"/>
              <a:t>L</a:t>
            </a:r>
            <a:r>
              <a:rPr lang="it-IT" sz="1600" b="1" i="1" baseline="-25000" dirty="0"/>
              <a:t>V</a:t>
            </a:r>
            <a:r>
              <a:rPr lang="it-IT" sz="1600" b="1" i="1" dirty="0"/>
              <a:t> = L</a:t>
            </a:r>
            <a:r>
              <a:rPr lang="it-IT" sz="1600" b="1" i="1" baseline="-25000" dirty="0"/>
              <a:t>U</a:t>
            </a:r>
            <a:r>
              <a:rPr lang="it-IT" sz="1600" b="1" i="1" dirty="0"/>
              <a:t> · </a:t>
            </a:r>
            <a:r>
              <a:rPr lang="it-IT" sz="1600" b="1" i="1" dirty="0" err="1"/>
              <a:t>n</a:t>
            </a:r>
            <a:r>
              <a:rPr lang="it-IT" sz="1600" b="1" i="1" baseline="-25000" dirty="0" err="1"/>
              <a:t>V</a:t>
            </a:r>
            <a:r>
              <a:rPr lang="it-IT" sz="1600" b="1" i="1" dirty="0"/>
              <a:t> </a:t>
            </a:r>
          </a:p>
          <a:p>
            <a:pPr algn="just"/>
            <a:r>
              <a:rPr lang="it-IT" sz="1600" dirty="0"/>
              <a:t>         con:</a:t>
            </a:r>
          </a:p>
          <a:p>
            <a:pPr marL="285750" indent="-285750" algn="just">
              <a:buFont typeface="Arial" panose="020B0604020202020204" pitchFamily="34" charset="0"/>
              <a:buChar char="•"/>
            </a:pPr>
            <a:r>
              <a:rPr lang="it-IT" sz="1600" b="1" i="1" dirty="0"/>
              <a:t>L</a:t>
            </a:r>
            <a:r>
              <a:rPr lang="it-IT" sz="1600" b="1" i="1" baseline="-25000" dirty="0"/>
              <a:t>V</a:t>
            </a:r>
            <a:r>
              <a:rPr lang="it-IT" sz="1600" b="1" i="1" dirty="0"/>
              <a:t> </a:t>
            </a:r>
            <a:r>
              <a:rPr lang="it-IT" sz="1600" dirty="0"/>
              <a:t>larghezza minima della via d’esodo verticale [mm] </a:t>
            </a:r>
          </a:p>
          <a:p>
            <a:pPr marL="285750" indent="-285750" algn="just">
              <a:buFont typeface="Arial" panose="020B0604020202020204" pitchFamily="34" charset="0"/>
              <a:buChar char="•"/>
            </a:pPr>
            <a:r>
              <a:rPr lang="it-IT" sz="1600" b="1" i="1" dirty="0"/>
              <a:t>L</a:t>
            </a:r>
            <a:r>
              <a:rPr lang="it-IT" sz="1600" b="1" i="1" baseline="-25000" dirty="0"/>
              <a:t>U</a:t>
            </a:r>
            <a:r>
              <a:rPr lang="it-IT" sz="1600" dirty="0"/>
              <a:t> larghezza unitaria determinata  da tabella S.4-29  in funzione del profilo di rischio </a:t>
            </a:r>
            <a:r>
              <a:rPr lang="it-IT" sz="1600" dirty="0" err="1"/>
              <a:t>R</a:t>
            </a:r>
            <a:r>
              <a:rPr lang="it-IT" sz="1600" baseline="-25000" dirty="0" err="1"/>
              <a:t>vita</a:t>
            </a:r>
            <a:r>
              <a:rPr lang="it-IT" sz="1600" dirty="0"/>
              <a:t> di riferimento ed imponendo </a:t>
            </a:r>
          </a:p>
          <a:p>
            <a:pPr marL="285750" indent="-285750" algn="just">
              <a:buFont typeface="Arial" panose="020B0604020202020204" pitchFamily="34" charset="0"/>
              <a:buChar char="•"/>
            </a:pPr>
            <a:r>
              <a:rPr lang="it-IT" sz="1600" dirty="0"/>
              <a:t>pari a 2 il numero totale dei piani serviti dalla via d’esodo verticale [mm/persona] </a:t>
            </a:r>
          </a:p>
          <a:p>
            <a:pPr marL="285750" indent="-285750" algn="just">
              <a:buFont typeface="Arial" panose="020B0604020202020204" pitchFamily="34" charset="0"/>
              <a:buChar char="•"/>
            </a:pPr>
            <a:r>
              <a:rPr lang="it-IT" sz="1600" b="1" i="1" dirty="0" err="1"/>
              <a:t>n</a:t>
            </a:r>
            <a:r>
              <a:rPr lang="it-IT" sz="1600" b="1" i="1" baseline="-25000" dirty="0" err="1"/>
              <a:t>V</a:t>
            </a:r>
            <a:r>
              <a:rPr lang="it-IT" sz="1600" dirty="0"/>
              <a:t> numero totale degli occupanti che impiegano tale via d’esodo verticale, provenienti da due dei piani serviti, </a:t>
            </a:r>
          </a:p>
          <a:p>
            <a:pPr marL="285750" indent="-285750" algn="just">
              <a:buFont typeface="Arial" panose="020B0604020202020204" pitchFamily="34" charset="0"/>
              <a:buChar char="•"/>
            </a:pPr>
            <a:r>
              <a:rPr lang="it-IT" sz="1600" dirty="0"/>
              <a:t>considerando  i  due  piani,  anche  non  consecutivi,  aventi  maggiore  affollamento,  nelle  condizioni  d’esodo  più gravose. </a:t>
            </a:r>
          </a:p>
        </p:txBody>
      </p:sp>
      <p:sp>
        <p:nvSpPr>
          <p:cNvPr id="18" name="Rettangolo 17">
            <a:extLst>
              <a:ext uri="{FF2B5EF4-FFF2-40B4-BE49-F238E27FC236}">
                <a16:creationId xmlns:a16="http://schemas.microsoft.com/office/drawing/2014/main" id="{A3F1C73B-2134-3AB8-1543-3502D0648001}"/>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19" name="Picture 36" descr="File:MinisteroInterno.svg">
            <a:extLst>
              <a:ext uri="{FF2B5EF4-FFF2-40B4-BE49-F238E27FC236}">
                <a16:creationId xmlns:a16="http://schemas.microsoft.com/office/drawing/2014/main" id="{7040295A-706D-2E97-C8BE-B8C0AB3B0F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descr="File:Logo del Corpo Nazionale dei Vigili del Fuoco.svg - Wikipedia">
            <a:extLst>
              <a:ext uri="{FF2B5EF4-FFF2-40B4-BE49-F238E27FC236}">
                <a16:creationId xmlns:a16="http://schemas.microsoft.com/office/drawing/2014/main" id="{3B515859-EC0F-947C-C2CE-0427454F6C1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1" name="CasellaDiTesto 20">
            <a:extLst>
              <a:ext uri="{FF2B5EF4-FFF2-40B4-BE49-F238E27FC236}">
                <a16:creationId xmlns:a16="http://schemas.microsoft.com/office/drawing/2014/main" id="{7576D077-ADA1-9904-178A-3AC49ABF27F8}"/>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3" name="CasellaDiTesto 22">
            <a:extLst>
              <a:ext uri="{FF2B5EF4-FFF2-40B4-BE49-F238E27FC236}">
                <a16:creationId xmlns:a16="http://schemas.microsoft.com/office/drawing/2014/main" id="{1C2D9B19-155F-641E-458B-3AE7490AC86E}"/>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4" name="Rettangolo 23">
            <a:extLst>
              <a:ext uri="{FF2B5EF4-FFF2-40B4-BE49-F238E27FC236}">
                <a16:creationId xmlns:a16="http://schemas.microsoft.com/office/drawing/2014/main" id="{F25235C6-4B84-0ECE-A696-A53370714CFC}"/>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5" name="Stella a 10 punte 24">
            <a:extLst>
              <a:ext uri="{FF2B5EF4-FFF2-40B4-BE49-F238E27FC236}">
                <a16:creationId xmlns:a16="http://schemas.microsoft.com/office/drawing/2014/main" id="{ACECC8F8-4361-CE02-69E0-EC3F979A4800}"/>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7F47F01F-81AF-5418-0649-7C0EA2A325C3}"/>
              </a:ext>
            </a:extLst>
          </p:cNvPr>
          <p:cNvSpPr/>
          <p:nvPr/>
        </p:nvSpPr>
        <p:spPr>
          <a:xfrm>
            <a:off x="0" y="6705600"/>
            <a:ext cx="772815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247379284"/>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magine 20">
            <a:extLst>
              <a:ext uri="{FF2B5EF4-FFF2-40B4-BE49-F238E27FC236}">
                <a16:creationId xmlns:a16="http://schemas.microsoft.com/office/drawing/2014/main" id="{B79B5D56-F349-B178-0330-5BE6931081A1}"/>
              </a:ext>
            </a:extLst>
          </p:cNvPr>
          <p:cNvPicPr>
            <a:picLocks noChangeAspect="1"/>
          </p:cNvPicPr>
          <p:nvPr/>
        </p:nvPicPr>
        <p:blipFill>
          <a:blip r:embed="rId2"/>
          <a:stretch>
            <a:fillRect/>
          </a:stretch>
        </p:blipFill>
        <p:spPr>
          <a:xfrm>
            <a:off x="382557" y="2981977"/>
            <a:ext cx="4393406" cy="2428875"/>
          </a:xfrm>
          <a:prstGeom prst="rect">
            <a:avLst/>
          </a:prstGeom>
        </p:spPr>
      </p:pic>
      <p:sp>
        <p:nvSpPr>
          <p:cNvPr id="3" name="CasellaDiTesto 2">
            <a:extLst>
              <a:ext uri="{FF2B5EF4-FFF2-40B4-BE49-F238E27FC236}">
                <a16:creationId xmlns:a16="http://schemas.microsoft.com/office/drawing/2014/main" id="{35498746-6859-CEE4-0E7B-50467F15A2BC}"/>
              </a:ext>
            </a:extLst>
          </p:cNvPr>
          <p:cNvSpPr txBox="1"/>
          <p:nvPr/>
        </p:nvSpPr>
        <p:spPr>
          <a:xfrm>
            <a:off x="224405" y="1372468"/>
            <a:ext cx="8695189" cy="715581"/>
          </a:xfrm>
          <a:prstGeom prst="rect">
            <a:avLst/>
          </a:prstGeom>
          <a:noFill/>
        </p:spPr>
        <p:txBody>
          <a:bodyPr wrap="square" rtlCol="0">
            <a:spAutoFit/>
          </a:bodyPr>
          <a:lstStyle/>
          <a:p>
            <a:pPr algn="ctr"/>
            <a:r>
              <a:rPr lang="it-IT" sz="1350" i="1" dirty="0"/>
              <a:t>Vie di esodo</a:t>
            </a:r>
          </a:p>
          <a:p>
            <a:pPr algn="ctr"/>
            <a:r>
              <a:rPr lang="it-IT" sz="1350" i="1" dirty="0"/>
              <a:t>Esodo Per Fasi ESEMPIO</a:t>
            </a:r>
          </a:p>
          <a:p>
            <a:pPr algn="ctr"/>
            <a:endParaRPr lang="it-IT" sz="1350" i="1" dirty="0"/>
          </a:p>
        </p:txBody>
      </p:sp>
      <p:pic>
        <p:nvPicPr>
          <p:cNvPr id="18" name="Immagine 17">
            <a:extLst>
              <a:ext uri="{FF2B5EF4-FFF2-40B4-BE49-F238E27FC236}">
                <a16:creationId xmlns:a16="http://schemas.microsoft.com/office/drawing/2014/main" id="{F3588AA9-CDA4-B1DD-F7BC-7E6D05F98C6C}"/>
              </a:ext>
            </a:extLst>
          </p:cNvPr>
          <p:cNvPicPr>
            <a:picLocks noChangeAspect="1"/>
          </p:cNvPicPr>
          <p:nvPr/>
        </p:nvPicPr>
        <p:blipFill>
          <a:blip r:embed="rId3"/>
          <a:stretch>
            <a:fillRect/>
          </a:stretch>
        </p:blipFill>
        <p:spPr>
          <a:xfrm>
            <a:off x="1155366" y="3367696"/>
            <a:ext cx="1920000" cy="540000"/>
          </a:xfrm>
          <a:prstGeom prst="rect">
            <a:avLst/>
          </a:prstGeom>
        </p:spPr>
      </p:pic>
      <p:sp>
        <p:nvSpPr>
          <p:cNvPr id="22" name="CasellaDiTesto 21">
            <a:extLst>
              <a:ext uri="{FF2B5EF4-FFF2-40B4-BE49-F238E27FC236}">
                <a16:creationId xmlns:a16="http://schemas.microsoft.com/office/drawing/2014/main" id="{3A21F9F1-812C-0C24-E100-A99D63A09B38}"/>
              </a:ext>
            </a:extLst>
          </p:cNvPr>
          <p:cNvSpPr txBox="1"/>
          <p:nvPr/>
        </p:nvSpPr>
        <p:spPr>
          <a:xfrm>
            <a:off x="4838243" y="2762667"/>
            <a:ext cx="4081351" cy="877163"/>
          </a:xfrm>
          <a:prstGeom prst="rect">
            <a:avLst/>
          </a:prstGeom>
          <a:noFill/>
        </p:spPr>
        <p:txBody>
          <a:bodyPr wrap="square" rtlCol="0">
            <a:spAutoFit/>
          </a:bodyPr>
          <a:lstStyle/>
          <a:p>
            <a:pPr algn="just"/>
            <a:r>
              <a:rPr lang="it-IT" sz="1275" dirty="0"/>
              <a:t>Ipotesi:</a:t>
            </a:r>
          </a:p>
          <a:p>
            <a:pPr algn="just"/>
            <a:r>
              <a:rPr lang="it-IT" sz="1275" dirty="0"/>
              <a:t>Fabbricato a n. 6 piani fuori terra dotato di n. 2 scale indipendenti a prova di fumo da 1,20 m e profilo di rischio D2.</a:t>
            </a:r>
          </a:p>
        </p:txBody>
      </p:sp>
      <p:sp>
        <p:nvSpPr>
          <p:cNvPr id="23" name="Ovale 22">
            <a:extLst>
              <a:ext uri="{FF2B5EF4-FFF2-40B4-BE49-F238E27FC236}">
                <a16:creationId xmlns:a16="http://schemas.microsoft.com/office/drawing/2014/main" id="{7714CE83-36AB-D26B-7293-1AF2BADC598D}"/>
              </a:ext>
            </a:extLst>
          </p:cNvPr>
          <p:cNvSpPr/>
          <p:nvPr/>
        </p:nvSpPr>
        <p:spPr>
          <a:xfrm>
            <a:off x="1489338" y="4133205"/>
            <a:ext cx="283128" cy="17006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dirty="0"/>
          </a:p>
        </p:txBody>
      </p:sp>
      <p:sp>
        <p:nvSpPr>
          <p:cNvPr id="24" name="Ovale 23">
            <a:extLst>
              <a:ext uri="{FF2B5EF4-FFF2-40B4-BE49-F238E27FC236}">
                <a16:creationId xmlns:a16="http://schemas.microsoft.com/office/drawing/2014/main" id="{B981D4D8-D86F-0FF4-8C59-8B2ED2ED94AF}"/>
              </a:ext>
            </a:extLst>
          </p:cNvPr>
          <p:cNvSpPr>
            <a:spLocks noChangeAspect="1"/>
          </p:cNvSpPr>
          <p:nvPr/>
        </p:nvSpPr>
        <p:spPr>
          <a:xfrm>
            <a:off x="8651775" y="5339717"/>
            <a:ext cx="260713" cy="1566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19" name="CasellaDiTesto 18">
            <a:extLst>
              <a:ext uri="{FF2B5EF4-FFF2-40B4-BE49-F238E27FC236}">
                <a16:creationId xmlns:a16="http://schemas.microsoft.com/office/drawing/2014/main" id="{57496011-858E-9377-D9E8-E0D82B10FBBA}"/>
              </a:ext>
            </a:extLst>
          </p:cNvPr>
          <p:cNvSpPr txBox="1"/>
          <p:nvPr/>
        </p:nvSpPr>
        <p:spPr>
          <a:xfrm>
            <a:off x="413720" y="4342883"/>
            <a:ext cx="4315443" cy="923330"/>
          </a:xfrm>
          <a:prstGeom prst="rect">
            <a:avLst/>
          </a:prstGeom>
          <a:solidFill>
            <a:schemeClr val="accent4">
              <a:lumMod val="20000"/>
              <a:lumOff val="80000"/>
            </a:schemeClr>
          </a:solidFill>
        </p:spPr>
        <p:txBody>
          <a:bodyPr wrap="square" rtlCol="0">
            <a:spAutoFit/>
          </a:bodyPr>
          <a:lstStyle/>
          <a:p>
            <a:pPr algn="just"/>
            <a:r>
              <a:rPr lang="it-IT" sz="1350" dirty="0"/>
              <a:t>Attenzione:</a:t>
            </a:r>
          </a:p>
          <a:p>
            <a:pPr algn="just"/>
            <a:r>
              <a:rPr lang="it-IT" sz="1350" dirty="0"/>
              <a:t>Essendo le scale a prova di fumo, quindi considerate luogo sicuro, è omessa la verifica di ridondanza, altrimenti il numero minimo di scale sarebbe maggiore </a:t>
            </a:r>
          </a:p>
        </p:txBody>
      </p:sp>
      <p:graphicFrame>
        <p:nvGraphicFramePr>
          <p:cNvPr id="20" name="Tabella 19">
            <a:extLst>
              <a:ext uri="{FF2B5EF4-FFF2-40B4-BE49-F238E27FC236}">
                <a16:creationId xmlns:a16="http://schemas.microsoft.com/office/drawing/2014/main" id="{22B7335A-B56F-EF55-1BC2-7EEE2DE60BFC}"/>
              </a:ext>
            </a:extLst>
          </p:cNvPr>
          <p:cNvGraphicFramePr>
            <a:graphicFrameLocks noGrp="1"/>
          </p:cNvGraphicFramePr>
          <p:nvPr/>
        </p:nvGraphicFramePr>
        <p:xfrm>
          <a:off x="4934543" y="3645027"/>
          <a:ext cx="3927900" cy="1825403"/>
        </p:xfrm>
        <a:graphic>
          <a:graphicData uri="http://schemas.openxmlformats.org/drawingml/2006/table">
            <a:tbl>
              <a:tblPr/>
              <a:tblGrid>
                <a:gridCol w="702814">
                  <a:extLst>
                    <a:ext uri="{9D8B030D-6E8A-4147-A177-3AD203B41FA5}">
                      <a16:colId xmlns:a16="http://schemas.microsoft.com/office/drawing/2014/main" val="2968478829"/>
                    </a:ext>
                  </a:extLst>
                </a:gridCol>
                <a:gridCol w="966597">
                  <a:extLst>
                    <a:ext uri="{9D8B030D-6E8A-4147-A177-3AD203B41FA5}">
                      <a16:colId xmlns:a16="http://schemas.microsoft.com/office/drawing/2014/main" val="1457123655"/>
                    </a:ext>
                  </a:extLst>
                </a:gridCol>
                <a:gridCol w="515830">
                  <a:extLst>
                    <a:ext uri="{9D8B030D-6E8A-4147-A177-3AD203B41FA5}">
                      <a16:colId xmlns:a16="http://schemas.microsoft.com/office/drawing/2014/main" val="3434678064"/>
                    </a:ext>
                  </a:extLst>
                </a:gridCol>
                <a:gridCol w="643125">
                  <a:extLst>
                    <a:ext uri="{9D8B030D-6E8A-4147-A177-3AD203B41FA5}">
                      <a16:colId xmlns:a16="http://schemas.microsoft.com/office/drawing/2014/main" val="4031090560"/>
                    </a:ext>
                  </a:extLst>
                </a:gridCol>
                <a:gridCol w="549767">
                  <a:extLst>
                    <a:ext uri="{9D8B030D-6E8A-4147-A177-3AD203B41FA5}">
                      <a16:colId xmlns:a16="http://schemas.microsoft.com/office/drawing/2014/main" val="2297562434"/>
                    </a:ext>
                  </a:extLst>
                </a:gridCol>
                <a:gridCol w="549767">
                  <a:extLst>
                    <a:ext uri="{9D8B030D-6E8A-4147-A177-3AD203B41FA5}">
                      <a16:colId xmlns:a16="http://schemas.microsoft.com/office/drawing/2014/main" val="1993268933"/>
                    </a:ext>
                  </a:extLst>
                </a:gridCol>
              </a:tblGrid>
              <a:tr h="258604">
                <a:tc rowSpan="2">
                  <a:txBody>
                    <a:bodyPr/>
                    <a:lstStyle/>
                    <a:p>
                      <a:pPr algn="ctr" fontAlgn="ctr"/>
                      <a:r>
                        <a:rPr lang="it-IT" sz="800" b="0" i="0" u="none" strike="noStrike">
                          <a:solidFill>
                            <a:srgbClr val="000000"/>
                          </a:solidFill>
                          <a:effectLst/>
                          <a:latin typeface="Calibri" panose="020F0502020204030204" pitchFamily="34" charset="0"/>
                        </a:rPr>
                        <a:t>Piano</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it-IT" sz="800" b="0" i="0" u="none" strike="noStrike" dirty="0">
                          <a:solidFill>
                            <a:srgbClr val="000000"/>
                          </a:solidFill>
                          <a:effectLst/>
                          <a:latin typeface="Calibri" panose="020F0502020204030204" pitchFamily="34" charset="0"/>
                        </a:rPr>
                        <a:t>Affollamento di piano (Persone)</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rowSpan="2">
                  <a:txBody>
                    <a:bodyPr/>
                    <a:lstStyle/>
                    <a:p>
                      <a:pPr algn="ctr" fontAlgn="ctr"/>
                      <a:r>
                        <a:rPr lang="it-IT" sz="800" b="0" i="0" u="none" strike="noStrike">
                          <a:solidFill>
                            <a:srgbClr val="000000"/>
                          </a:solidFill>
                          <a:effectLst/>
                          <a:latin typeface="Calibri" panose="020F0502020204030204" pitchFamily="34" charset="0"/>
                        </a:rPr>
                        <a:t>R</a:t>
                      </a:r>
                      <a:r>
                        <a:rPr lang="it-IT" sz="800" b="0" i="0" u="none" strike="noStrike" baseline="-25000">
                          <a:solidFill>
                            <a:srgbClr val="000000"/>
                          </a:solidFill>
                          <a:effectLst/>
                          <a:latin typeface="Calibri" panose="020F0502020204030204" pitchFamily="34" charset="0"/>
                        </a:rPr>
                        <a:t>vita</a:t>
                      </a:r>
                      <a:endParaRPr lang="it-IT" sz="800" b="0" i="0" u="none" strike="noStrike">
                        <a:solidFill>
                          <a:srgbClr val="000000"/>
                        </a:solidFill>
                        <a:effectLst/>
                        <a:latin typeface="Calibri" panose="020F0502020204030204" pitchFamily="34" charset="0"/>
                      </a:endParaRP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ctr"/>
                      <a:r>
                        <a:rPr lang="it-IT" sz="800" b="0" i="0" u="none" strike="noStrike">
                          <a:solidFill>
                            <a:srgbClr val="000000"/>
                          </a:solidFill>
                          <a:effectLst/>
                          <a:latin typeface="Calibri" panose="020F0502020204030204" pitchFamily="34" charset="0"/>
                        </a:rPr>
                        <a:t>Larghezza Unitaria </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gridSpan="2">
                  <a:txBody>
                    <a:bodyPr/>
                    <a:lstStyle/>
                    <a:p>
                      <a:pPr algn="ctr" fontAlgn="ctr"/>
                      <a:r>
                        <a:rPr lang="it-IT" sz="800" b="0" i="0" u="none" strike="noStrike">
                          <a:solidFill>
                            <a:srgbClr val="000000"/>
                          </a:solidFill>
                          <a:effectLst/>
                          <a:latin typeface="Calibri" panose="020F0502020204030204" pitchFamily="34" charset="0"/>
                        </a:rPr>
                        <a:t>Larghezza minima vie di esodo</a:t>
                      </a: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it-IT"/>
                    </a:p>
                  </a:txBody>
                  <a:tcPr/>
                </a:tc>
                <a:extLst>
                  <a:ext uri="{0D108BD9-81ED-4DB2-BD59-A6C34878D82A}">
                    <a16:rowId xmlns:a16="http://schemas.microsoft.com/office/drawing/2014/main" val="168830082"/>
                  </a:ext>
                </a:extLst>
              </a:tr>
              <a:tr h="141214">
                <a:tc vMerge="1">
                  <a:txBody>
                    <a:bodyPr/>
                    <a:lstStyle/>
                    <a:p>
                      <a:endParaRPr lang="it-IT"/>
                    </a:p>
                  </a:txBody>
                  <a:tcPr/>
                </a:tc>
                <a:tc>
                  <a:txBody>
                    <a:bodyPr/>
                    <a:lstStyle/>
                    <a:p>
                      <a:pPr algn="ctr" fontAlgn="ctr"/>
                      <a:endParaRPr lang="it-IT" sz="800" b="0" i="0" u="none" strike="noStrike" dirty="0">
                        <a:solidFill>
                          <a:srgbClr val="000000"/>
                        </a:solidFill>
                        <a:effectLst/>
                        <a:latin typeface="Calibri" panose="020F0502020204030204" pitchFamily="34" charset="0"/>
                      </a:endParaRPr>
                    </a:p>
                  </a:txBody>
                  <a:tcPr marL="7144" marR="7144" marT="7144" marB="0" anchor="ctr">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vMerge="1">
                  <a:txBody>
                    <a:bodyPr/>
                    <a:lstStyle/>
                    <a:p>
                      <a:endParaRPr lang="it-IT"/>
                    </a:p>
                  </a:txBody>
                  <a:tcPr/>
                </a:tc>
                <a:tc>
                  <a:txBody>
                    <a:bodyPr/>
                    <a:lstStyle/>
                    <a:p>
                      <a:pPr algn="ctr" fontAlgn="b"/>
                      <a:r>
                        <a:rPr lang="it-IT" sz="800" b="0" i="0" u="none" strike="noStrike">
                          <a:solidFill>
                            <a:srgbClr val="000000"/>
                          </a:solidFill>
                          <a:effectLst/>
                          <a:latin typeface="Calibri" panose="020F0502020204030204" pitchFamily="34" charset="0"/>
                        </a:rPr>
                        <a:t>mm/persona</a:t>
                      </a:r>
                    </a:p>
                  </a:txBody>
                  <a:tcPr marL="7144" marR="7144" marT="7144"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mm</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m</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57327646"/>
                  </a:ext>
                </a:extLst>
              </a:tr>
              <a:tr h="141214">
                <a:tc>
                  <a:txBody>
                    <a:bodyPr/>
                    <a:lstStyle/>
                    <a:p>
                      <a:pPr algn="ctr" fontAlgn="b"/>
                      <a:r>
                        <a:rPr lang="it-IT" sz="800" b="0" i="0" u="none" strike="noStrike">
                          <a:solidFill>
                            <a:srgbClr val="000000"/>
                          </a:solidFill>
                          <a:effectLst/>
                          <a:latin typeface="Calibri" panose="020F0502020204030204" pitchFamily="34" charset="0"/>
                        </a:rPr>
                        <a:t>P1</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26103714"/>
                  </a:ext>
                </a:extLst>
              </a:tr>
              <a:tr h="134489">
                <a:tc>
                  <a:txBody>
                    <a:bodyPr/>
                    <a:lstStyle/>
                    <a:p>
                      <a:pPr algn="ctr" fontAlgn="b"/>
                      <a:r>
                        <a:rPr lang="it-IT" sz="800" b="0" i="0" u="none" strike="noStrike">
                          <a:solidFill>
                            <a:srgbClr val="000000"/>
                          </a:solidFill>
                          <a:effectLst/>
                          <a:latin typeface="Calibri" panose="020F0502020204030204" pitchFamily="34" charset="0"/>
                        </a:rPr>
                        <a:t>P2</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115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2693074"/>
                  </a:ext>
                </a:extLst>
              </a:tr>
              <a:tr h="134489">
                <a:tc>
                  <a:txBody>
                    <a:bodyPr/>
                    <a:lstStyle/>
                    <a:p>
                      <a:pPr algn="ctr" fontAlgn="b"/>
                      <a:r>
                        <a:rPr lang="it-IT" sz="800" b="0" i="0" u="none" strike="noStrike">
                          <a:solidFill>
                            <a:srgbClr val="000000"/>
                          </a:solidFill>
                          <a:effectLst/>
                          <a:latin typeface="Calibri" panose="020F0502020204030204" pitchFamily="34" charset="0"/>
                        </a:rPr>
                        <a:t>P3</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110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704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0,8</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25165988"/>
                  </a:ext>
                </a:extLst>
              </a:tr>
              <a:tr h="134489">
                <a:tc>
                  <a:txBody>
                    <a:bodyPr/>
                    <a:lstStyle/>
                    <a:p>
                      <a:pPr algn="ctr" fontAlgn="b"/>
                      <a:r>
                        <a:rPr lang="it-IT" sz="800" b="0" i="0" u="none" strike="noStrike">
                          <a:solidFill>
                            <a:srgbClr val="000000"/>
                          </a:solidFill>
                          <a:effectLst/>
                          <a:latin typeface="Calibri" panose="020F0502020204030204" pitchFamily="34" charset="0"/>
                        </a:rPr>
                        <a:t>P4</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22414001"/>
                  </a:ext>
                </a:extLst>
              </a:tr>
              <a:tr h="134489">
                <a:tc>
                  <a:txBody>
                    <a:bodyPr/>
                    <a:lstStyle/>
                    <a:p>
                      <a:pPr algn="ctr" fontAlgn="b"/>
                      <a:r>
                        <a:rPr lang="it-IT" sz="800" b="0" i="0" u="none" strike="noStrike">
                          <a:solidFill>
                            <a:srgbClr val="000000"/>
                          </a:solidFill>
                          <a:effectLst/>
                          <a:latin typeface="Calibri" panose="020F0502020204030204" pitchFamily="34" charset="0"/>
                        </a:rPr>
                        <a:t>P5</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135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864</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0,9</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36330239"/>
                  </a:ext>
                </a:extLst>
              </a:tr>
              <a:tr h="134489">
                <a:tc>
                  <a:txBody>
                    <a:bodyPr/>
                    <a:lstStyle/>
                    <a:p>
                      <a:pPr algn="ctr" fontAlgn="b"/>
                      <a:r>
                        <a:rPr lang="it-IT" sz="800" b="0" i="0" u="none" strike="noStrike">
                          <a:solidFill>
                            <a:srgbClr val="000000"/>
                          </a:solidFill>
                          <a:effectLst/>
                          <a:latin typeface="Calibri" panose="020F0502020204030204" pitchFamily="34" charset="0"/>
                        </a:rPr>
                        <a:t>P6</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125</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D2</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0</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7501352"/>
                  </a:ext>
                </a:extLst>
              </a:tr>
              <a:tr h="134489">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3117434"/>
                  </a:ext>
                </a:extLst>
              </a:tr>
              <a:tr h="134489">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 </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05150943"/>
                  </a:ext>
                </a:extLst>
              </a:tr>
              <a:tr h="141214">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a:noFill/>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Totali</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1568</a:t>
                      </a:r>
                    </a:p>
                  </a:txBody>
                  <a:tcPr marL="7144" marR="7144" marT="7144"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ctr" fontAlgn="b"/>
                      <a:r>
                        <a:rPr lang="it-IT" sz="800" b="0" i="0" u="none" strike="noStrike">
                          <a:solidFill>
                            <a:srgbClr val="000000"/>
                          </a:solidFill>
                          <a:effectLst/>
                          <a:latin typeface="Calibri" panose="020F0502020204030204" pitchFamily="34" charset="0"/>
                        </a:rPr>
                        <a:t>1,6</a:t>
                      </a:r>
                    </a:p>
                  </a:txBody>
                  <a:tcPr marL="7144" marR="7144" marT="7144" marB="0" anchor="b">
                    <a:lnL w="63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8560818"/>
                  </a:ext>
                </a:extLst>
              </a:tr>
              <a:tr h="201734">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a:noFill/>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a:txBody>
                    <a:bodyPr/>
                    <a:lstStyle/>
                    <a:p>
                      <a:pPr algn="l" fontAlgn="b"/>
                      <a:r>
                        <a:rPr lang="it-IT" sz="800" b="0" i="0" u="none" strike="noStrike">
                          <a:solidFill>
                            <a:srgbClr val="000000"/>
                          </a:solidFill>
                          <a:effectLst/>
                          <a:latin typeface="Calibri" panose="020F0502020204030204" pitchFamily="34" charset="0"/>
                        </a:rPr>
                        <a:t> </a:t>
                      </a:r>
                    </a:p>
                  </a:txBody>
                  <a:tcPr marL="7144" marR="7144" marT="7144" marB="0" anchor="b">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gridSpan="2">
                  <a:txBody>
                    <a:bodyPr/>
                    <a:lstStyle/>
                    <a:p>
                      <a:pPr algn="ctr" fontAlgn="b"/>
                      <a:r>
                        <a:rPr lang="it-IT" sz="800" b="0" i="0" u="none" strike="noStrike">
                          <a:solidFill>
                            <a:srgbClr val="000000"/>
                          </a:solidFill>
                          <a:effectLst/>
                          <a:latin typeface="Calibri" panose="020F0502020204030204" pitchFamily="34" charset="0"/>
                        </a:rPr>
                        <a:t>Per operatività Antincendio</a:t>
                      </a:r>
                    </a:p>
                  </a:txBody>
                  <a:tcPr marL="7144" marR="7144" marT="7144"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tc hMerge="1">
                  <a:txBody>
                    <a:bodyPr/>
                    <a:lstStyle/>
                    <a:p>
                      <a:endParaRPr lang="it-IT"/>
                    </a:p>
                  </a:txBody>
                  <a:tcPr/>
                </a:tc>
                <a:tc>
                  <a:txBody>
                    <a:bodyPr/>
                    <a:lstStyle/>
                    <a:p>
                      <a:pPr algn="ctr" fontAlgn="b"/>
                      <a:r>
                        <a:rPr lang="it-IT" sz="800" b="0" i="0" u="none" strike="noStrike" dirty="0">
                          <a:solidFill>
                            <a:srgbClr val="000000"/>
                          </a:solidFill>
                          <a:effectLst/>
                          <a:latin typeface="Calibri" panose="020F0502020204030204" pitchFamily="34" charset="0"/>
                        </a:rPr>
                        <a:t>1,6+0,5=2,1</a:t>
                      </a:r>
                    </a:p>
                  </a:txBody>
                  <a:tcPr marL="7144" marR="7144" marT="7144"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716859947"/>
                  </a:ext>
                </a:extLst>
              </a:tr>
            </a:tbl>
          </a:graphicData>
        </a:graphic>
      </p:graphicFrame>
      <p:sp>
        <p:nvSpPr>
          <p:cNvPr id="25" name="Rettangolo 24">
            <a:extLst>
              <a:ext uri="{FF2B5EF4-FFF2-40B4-BE49-F238E27FC236}">
                <a16:creationId xmlns:a16="http://schemas.microsoft.com/office/drawing/2014/main" id="{0C9E4FFD-C28E-A5CA-0CB7-081293A802F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6" name="Picture 36" descr="File:MinisteroInterno.svg">
            <a:extLst>
              <a:ext uri="{FF2B5EF4-FFF2-40B4-BE49-F238E27FC236}">
                <a16:creationId xmlns:a16="http://schemas.microsoft.com/office/drawing/2014/main" id="{986EEB41-C3B2-7567-12D1-D8460E56E2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 descr="File:Logo del Corpo Nazionale dei Vigili del Fuoco.svg - Wikipedia">
            <a:extLst>
              <a:ext uri="{FF2B5EF4-FFF2-40B4-BE49-F238E27FC236}">
                <a16:creationId xmlns:a16="http://schemas.microsoft.com/office/drawing/2014/main" id="{DC7A1F67-C52B-95EE-C4CB-E79C1FEFB2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8" name="CasellaDiTesto 27">
            <a:extLst>
              <a:ext uri="{FF2B5EF4-FFF2-40B4-BE49-F238E27FC236}">
                <a16:creationId xmlns:a16="http://schemas.microsoft.com/office/drawing/2014/main" id="{B08FCF74-819E-0455-FF56-EAE29EEDE324}"/>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9" name="CasellaDiTesto 28">
            <a:extLst>
              <a:ext uri="{FF2B5EF4-FFF2-40B4-BE49-F238E27FC236}">
                <a16:creationId xmlns:a16="http://schemas.microsoft.com/office/drawing/2014/main" id="{AF4462AE-7209-AB01-709B-7F1438A09B3B}"/>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30" name="Rettangolo 29">
            <a:extLst>
              <a:ext uri="{FF2B5EF4-FFF2-40B4-BE49-F238E27FC236}">
                <a16:creationId xmlns:a16="http://schemas.microsoft.com/office/drawing/2014/main" id="{36AFED08-2624-1E39-7E55-1EFE0A82F865}"/>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31" name="Stella a 10 punte 30">
            <a:extLst>
              <a:ext uri="{FF2B5EF4-FFF2-40B4-BE49-F238E27FC236}">
                <a16:creationId xmlns:a16="http://schemas.microsoft.com/office/drawing/2014/main" id="{DA0F042E-3109-FAB8-1CBC-EAFA54EBCAE0}"/>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4" name="PB">
            <a:extLst>
              <a:ext uri="{FF2B5EF4-FFF2-40B4-BE49-F238E27FC236}">
                <a16:creationId xmlns:a16="http://schemas.microsoft.com/office/drawing/2014/main" id="{DAB4D176-488A-FD9B-A640-9C378BE0FECD}"/>
              </a:ext>
            </a:extLst>
          </p:cNvPr>
          <p:cNvSpPr/>
          <p:nvPr/>
        </p:nvSpPr>
        <p:spPr>
          <a:xfrm>
            <a:off x="0" y="6705600"/>
            <a:ext cx="778714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7126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25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1750" fill="hold"/>
                                        <p:tgtEl>
                                          <p:spTgt spid="23"/>
                                        </p:tgtEl>
                                        <p:attrNameLst>
                                          <p:attrName>ppt_x</p:attrName>
                                        </p:attrNameLst>
                                      </p:cBhvr>
                                      <p:tavLst>
                                        <p:tav tm="0">
                                          <p:val>
                                            <p:strVal val="#ppt_x"/>
                                          </p:val>
                                        </p:tav>
                                        <p:tav tm="100000">
                                          <p:val>
                                            <p:strVal val="#ppt_x"/>
                                          </p:val>
                                        </p:tav>
                                      </p:tavLst>
                                    </p:anim>
                                    <p:anim calcmode="lin" valueType="num">
                                      <p:cBhvr additive="base">
                                        <p:cTn id="8" dur="175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anim calcmode="lin" valueType="num">
                                      <p:cBhvr additive="base">
                                        <p:cTn id="13" dur="500" fill="hold"/>
                                        <p:tgtEl>
                                          <p:spTgt spid="18"/>
                                        </p:tgtEl>
                                        <p:attrNameLst>
                                          <p:attrName>ppt_x</p:attrName>
                                        </p:attrNameLst>
                                      </p:cBhvr>
                                      <p:tavLst>
                                        <p:tav tm="0">
                                          <p:val>
                                            <p:strVal val="#ppt_x"/>
                                          </p:val>
                                        </p:tav>
                                        <p:tav tm="100000">
                                          <p:val>
                                            <p:strVal val="#ppt_x"/>
                                          </p:val>
                                        </p:tav>
                                      </p:tavLst>
                                    </p:anim>
                                    <p:anim calcmode="lin" valueType="num">
                                      <p:cBhvr additive="base">
                                        <p:cTn id="14" dur="500" fill="hold"/>
                                        <p:tgtEl>
                                          <p:spTgt spid="18"/>
                                        </p:tgtEl>
                                        <p:attrNameLst>
                                          <p:attrName>ppt_y</p:attrName>
                                        </p:attrNameLst>
                                      </p:cBhvr>
                                      <p:tavLst>
                                        <p:tav tm="0">
                                          <p:val>
                                            <p:strVal val="1+#ppt_h/2"/>
                                          </p:val>
                                        </p:tav>
                                        <p:tav tm="100000">
                                          <p:val>
                                            <p:strVal val="#ppt_y"/>
                                          </p:val>
                                        </p:tav>
                                      </p:tavLst>
                                    </p:anim>
                                  </p:childTnLst>
                                </p:cTn>
                              </p:par>
                              <p:par>
                                <p:cTn id="15" presetID="2" presetClass="entr" presetSubtype="4" fill="hold" grpId="0" nodeType="withEffect">
                                  <p:stCondLst>
                                    <p:cond delay="25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750" fill="hold"/>
                                        <p:tgtEl>
                                          <p:spTgt spid="24"/>
                                        </p:tgtEl>
                                        <p:attrNameLst>
                                          <p:attrName>ppt_x</p:attrName>
                                        </p:attrNameLst>
                                      </p:cBhvr>
                                      <p:tavLst>
                                        <p:tav tm="0">
                                          <p:val>
                                            <p:strVal val="#ppt_x"/>
                                          </p:val>
                                        </p:tav>
                                        <p:tav tm="100000">
                                          <p:val>
                                            <p:strVal val="#ppt_x"/>
                                          </p:val>
                                        </p:tav>
                                      </p:tavLst>
                                    </p:anim>
                                    <p:anim calcmode="lin" valueType="num">
                                      <p:cBhvr additive="base">
                                        <p:cTn id="18" dur="1750" fill="hold"/>
                                        <p:tgtEl>
                                          <p:spTgt spid="24"/>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fill="hold"/>
                                        <p:tgtEl>
                                          <p:spTgt spid="19"/>
                                        </p:tgtEl>
                                        <p:attrNameLst>
                                          <p:attrName>ppt_x</p:attrName>
                                        </p:attrNameLst>
                                      </p:cBhvr>
                                      <p:tavLst>
                                        <p:tav tm="0">
                                          <p:val>
                                            <p:strVal val="#ppt_x"/>
                                          </p:val>
                                        </p:tav>
                                        <p:tav tm="100000">
                                          <p:val>
                                            <p:strVal val="#ppt_x"/>
                                          </p:val>
                                        </p:tav>
                                      </p:tavLst>
                                    </p:anim>
                                    <p:anim calcmode="lin" valueType="num">
                                      <p:cBhvr additive="base">
                                        <p:cTn id="2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19" grpId="0" animBg="1"/>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asellaDiTesto 2">
            <a:extLst>
              <a:ext uri="{FF2B5EF4-FFF2-40B4-BE49-F238E27FC236}">
                <a16:creationId xmlns:a16="http://schemas.microsoft.com/office/drawing/2014/main" id="{35498746-6859-CEE4-0E7B-50467F15A2BC}"/>
              </a:ext>
            </a:extLst>
          </p:cNvPr>
          <p:cNvSpPr txBox="1"/>
          <p:nvPr/>
        </p:nvSpPr>
        <p:spPr>
          <a:xfrm>
            <a:off x="415254" y="1429272"/>
            <a:ext cx="8695189" cy="715581"/>
          </a:xfrm>
          <a:prstGeom prst="rect">
            <a:avLst/>
          </a:prstGeom>
          <a:noFill/>
        </p:spPr>
        <p:txBody>
          <a:bodyPr wrap="square" rtlCol="0">
            <a:spAutoFit/>
          </a:bodyPr>
          <a:lstStyle/>
          <a:p>
            <a:pPr algn="ctr"/>
            <a:r>
              <a:rPr lang="it-IT" sz="1350" i="1" dirty="0"/>
              <a:t>Vie di esodo</a:t>
            </a:r>
          </a:p>
          <a:p>
            <a:pPr algn="ctr"/>
            <a:r>
              <a:rPr lang="it-IT" sz="1350" i="1" dirty="0"/>
              <a:t>Luogo Sicuro verifica</a:t>
            </a:r>
          </a:p>
          <a:p>
            <a:pPr algn="ctr"/>
            <a:endParaRPr lang="it-IT" sz="1350" i="1" dirty="0"/>
          </a:p>
        </p:txBody>
      </p:sp>
      <p:pic>
        <p:nvPicPr>
          <p:cNvPr id="20" name="Immagine 19">
            <a:extLst>
              <a:ext uri="{FF2B5EF4-FFF2-40B4-BE49-F238E27FC236}">
                <a16:creationId xmlns:a16="http://schemas.microsoft.com/office/drawing/2014/main" id="{DD7648AE-6D52-F097-00EE-CEBB6076CB7F}"/>
              </a:ext>
            </a:extLst>
          </p:cNvPr>
          <p:cNvPicPr>
            <a:picLocks noChangeAspect="1"/>
          </p:cNvPicPr>
          <p:nvPr/>
        </p:nvPicPr>
        <p:blipFill>
          <a:blip r:embed="rId2"/>
          <a:stretch>
            <a:fillRect/>
          </a:stretch>
        </p:blipFill>
        <p:spPr>
          <a:xfrm>
            <a:off x="4814429" y="3088469"/>
            <a:ext cx="3829574" cy="1718759"/>
          </a:xfrm>
          <a:prstGeom prst="rect">
            <a:avLst/>
          </a:prstGeom>
        </p:spPr>
      </p:pic>
      <p:sp>
        <p:nvSpPr>
          <p:cNvPr id="25" name="CasellaDiTesto 24">
            <a:extLst>
              <a:ext uri="{FF2B5EF4-FFF2-40B4-BE49-F238E27FC236}">
                <a16:creationId xmlns:a16="http://schemas.microsoft.com/office/drawing/2014/main" id="{3EB0E837-9E1E-7F50-D064-7EBBAD91CF42}"/>
              </a:ext>
            </a:extLst>
          </p:cNvPr>
          <p:cNvSpPr txBox="1"/>
          <p:nvPr/>
        </p:nvSpPr>
        <p:spPr>
          <a:xfrm>
            <a:off x="628650" y="2896109"/>
            <a:ext cx="3996404" cy="2250616"/>
          </a:xfrm>
          <a:prstGeom prst="rect">
            <a:avLst/>
          </a:prstGeom>
          <a:noFill/>
        </p:spPr>
        <p:txBody>
          <a:bodyPr wrap="square" rtlCol="0">
            <a:spAutoFit/>
          </a:bodyPr>
          <a:lstStyle/>
          <a:p>
            <a:r>
              <a:rPr lang="it-IT" sz="1350" dirty="0"/>
              <a:t>Ipotesi:</a:t>
            </a:r>
          </a:p>
          <a:p>
            <a:r>
              <a:rPr lang="it-IT" sz="1350" dirty="0"/>
              <a:t>N. 8 piani</a:t>
            </a:r>
          </a:p>
          <a:p>
            <a:r>
              <a:rPr lang="it-IT" sz="1350" dirty="0"/>
              <a:t>Affollamento 125 </a:t>
            </a:r>
            <a:r>
              <a:rPr lang="it-IT" sz="1350" dirty="0" err="1"/>
              <a:t>pers</a:t>
            </a:r>
            <a:r>
              <a:rPr lang="it-IT" sz="1350" dirty="0"/>
              <a:t>./piano</a:t>
            </a:r>
          </a:p>
          <a:p>
            <a:r>
              <a:rPr lang="it-IT" sz="1350" dirty="0">
                <a:solidFill>
                  <a:srgbClr val="C00000"/>
                </a:solidFill>
              </a:rPr>
              <a:t>Occupante deambulante: </a:t>
            </a:r>
            <a:r>
              <a:rPr lang="it-IT" sz="1350" dirty="0" err="1">
                <a:solidFill>
                  <a:srgbClr val="C00000"/>
                </a:solidFill>
              </a:rPr>
              <a:t>Sup.min</a:t>
            </a:r>
            <a:r>
              <a:rPr lang="it-IT" sz="1350" dirty="0">
                <a:solidFill>
                  <a:srgbClr val="C00000"/>
                </a:solidFill>
              </a:rPr>
              <a:t>. 1,77 m</a:t>
            </a:r>
            <a:r>
              <a:rPr lang="it-IT" sz="1350" baseline="30000" dirty="0">
                <a:solidFill>
                  <a:srgbClr val="C00000"/>
                </a:solidFill>
              </a:rPr>
              <a:t>2</a:t>
            </a:r>
            <a:r>
              <a:rPr lang="it-IT" sz="1350" dirty="0">
                <a:solidFill>
                  <a:srgbClr val="C00000"/>
                </a:solidFill>
              </a:rPr>
              <a:t>/</a:t>
            </a:r>
            <a:r>
              <a:rPr lang="it-IT" sz="1350" dirty="0" err="1">
                <a:solidFill>
                  <a:srgbClr val="C00000"/>
                </a:solidFill>
              </a:rPr>
              <a:t>pers</a:t>
            </a:r>
            <a:r>
              <a:rPr lang="it-IT" sz="1350" dirty="0">
                <a:solidFill>
                  <a:srgbClr val="C00000"/>
                </a:solidFill>
              </a:rPr>
              <a:t>.</a:t>
            </a:r>
          </a:p>
          <a:p>
            <a:endParaRPr lang="it-IT" sz="1350" dirty="0"/>
          </a:p>
          <a:p>
            <a:endParaRPr lang="it-IT" sz="1350" dirty="0"/>
          </a:p>
          <a:p>
            <a:r>
              <a:rPr lang="it-IT" sz="1275" b="1" i="1" dirty="0"/>
              <a:t>Superficie min. luogo Sicuro opportunamente segnalato è conforme al S.4.5.1 del Codice P.I.</a:t>
            </a:r>
          </a:p>
          <a:p>
            <a:endParaRPr lang="it-IT" sz="1275" dirty="0"/>
          </a:p>
          <a:p>
            <a:pPr algn="ctr"/>
            <a:r>
              <a:rPr lang="it-IT" sz="1275" b="1" i="1" dirty="0"/>
              <a:t>735x1,77=</a:t>
            </a:r>
            <a:r>
              <a:rPr lang="it-IT" sz="2100" b="1" i="1" u="sng" dirty="0">
                <a:solidFill>
                  <a:srgbClr val="FF0000"/>
                </a:solidFill>
              </a:rPr>
              <a:t>1300 m</a:t>
            </a:r>
            <a:r>
              <a:rPr lang="it-IT" sz="2100" b="1" i="1" u="sng" baseline="30000" dirty="0">
                <a:solidFill>
                  <a:srgbClr val="FF0000"/>
                </a:solidFill>
              </a:rPr>
              <a:t>2</a:t>
            </a:r>
            <a:endParaRPr lang="it-IT" sz="2100" b="1" i="1" u="sng" dirty="0">
              <a:solidFill>
                <a:srgbClr val="FF0000"/>
              </a:solidFill>
            </a:endParaRPr>
          </a:p>
        </p:txBody>
      </p:sp>
      <p:sp>
        <p:nvSpPr>
          <p:cNvPr id="4" name="Ovale 3">
            <a:extLst>
              <a:ext uri="{FF2B5EF4-FFF2-40B4-BE49-F238E27FC236}">
                <a16:creationId xmlns:a16="http://schemas.microsoft.com/office/drawing/2014/main" id="{AFC6AB18-516E-2686-58E8-FE31E2005032}"/>
              </a:ext>
            </a:extLst>
          </p:cNvPr>
          <p:cNvSpPr/>
          <p:nvPr/>
        </p:nvSpPr>
        <p:spPr>
          <a:xfrm>
            <a:off x="4625054" y="3607970"/>
            <a:ext cx="4156744" cy="289380"/>
          </a:xfrm>
          <a:prstGeom prst="ellipse">
            <a:avLst/>
          </a:prstGeom>
          <a:noFill/>
          <a:ln w="412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sz="1350"/>
          </a:p>
        </p:txBody>
      </p:sp>
      <p:sp>
        <p:nvSpPr>
          <p:cNvPr id="19" name="Rettangolo 18">
            <a:extLst>
              <a:ext uri="{FF2B5EF4-FFF2-40B4-BE49-F238E27FC236}">
                <a16:creationId xmlns:a16="http://schemas.microsoft.com/office/drawing/2014/main" id="{9C948E53-E2E4-ACED-4890-9F56191399B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EA64B456-DB49-A2CB-F70F-5630851D3F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B033C6F0-AFAA-989A-F34F-9C98053BC9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56D5B100-CCCB-15EB-6AB7-D161F7566A86}"/>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130F0934-5033-3EFA-3AA1-9188DEF331FB}"/>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C90E9071-B475-3FD4-5202-CB7C4DC4900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S.4: Esodo</a:t>
            </a:r>
            <a:endParaRPr lang="it-IT" b="1" dirty="0">
              <a:solidFill>
                <a:srgbClr val="B41010"/>
              </a:solidFill>
            </a:endParaRPr>
          </a:p>
        </p:txBody>
      </p:sp>
      <p:sp>
        <p:nvSpPr>
          <p:cNvPr id="27" name="Stella a 10 punte 26">
            <a:extLst>
              <a:ext uri="{FF2B5EF4-FFF2-40B4-BE49-F238E27FC236}">
                <a16:creationId xmlns:a16="http://schemas.microsoft.com/office/drawing/2014/main" id="{42B6822E-0F8D-D7B1-A015-4A560D3E1086}"/>
              </a:ext>
            </a:extLst>
          </p:cNvPr>
          <p:cNvSpPr>
            <a:spLocks noChangeAspect="1"/>
          </p:cNvSpPr>
          <p:nvPr/>
        </p:nvSpPr>
        <p:spPr>
          <a:xfrm rot="19124742">
            <a:off x="6254270" y="696796"/>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5" name="PB">
            <a:extLst>
              <a:ext uri="{FF2B5EF4-FFF2-40B4-BE49-F238E27FC236}">
                <a16:creationId xmlns:a16="http://schemas.microsoft.com/office/drawing/2014/main" id="{1EB38D48-19A3-2692-256C-496E1613E9ED}"/>
              </a:ext>
            </a:extLst>
          </p:cNvPr>
          <p:cNvSpPr/>
          <p:nvPr/>
        </p:nvSpPr>
        <p:spPr>
          <a:xfrm>
            <a:off x="0" y="6705600"/>
            <a:ext cx="784614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80362466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ECC636-78C2-C82C-7A88-3230360714D1}"/>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9C01AD7A-472C-458B-2748-043B6E8E8A0C}"/>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A6DA1601-6591-23E8-D269-BCFE3E7271B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DC55B744-B3AC-6A21-08BC-96FAD40092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6A4E5144-7198-373C-8AD9-E27951D4E19F}"/>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EE02E36D-8F46-9382-A4F8-400AD1E67295}"/>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6507D053-3F90-F494-F0E8-E3C2A9821900}"/>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V.11.5.4 Gestione della sicurezza antincendio</a:t>
            </a:r>
            <a:endParaRPr lang="it-IT" b="1" dirty="0">
              <a:solidFill>
                <a:srgbClr val="B41010"/>
              </a:solidFill>
            </a:endParaRPr>
          </a:p>
        </p:txBody>
      </p:sp>
      <p:sp>
        <p:nvSpPr>
          <p:cNvPr id="3" name="Stella a 10 punte 2">
            <a:extLst>
              <a:ext uri="{FF2B5EF4-FFF2-40B4-BE49-F238E27FC236}">
                <a16:creationId xmlns:a16="http://schemas.microsoft.com/office/drawing/2014/main" id="{5251D933-9D81-3DD8-EE09-5E5C1A69940B}"/>
              </a:ext>
            </a:extLst>
          </p:cNvPr>
          <p:cNvSpPr>
            <a:spLocks noChangeAspect="1"/>
          </p:cNvSpPr>
          <p:nvPr/>
        </p:nvSpPr>
        <p:spPr>
          <a:xfrm rot="19124742">
            <a:off x="6812701" y="677944"/>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8" name="CasellaDiTesto 7">
            <a:extLst>
              <a:ext uri="{FF2B5EF4-FFF2-40B4-BE49-F238E27FC236}">
                <a16:creationId xmlns:a16="http://schemas.microsoft.com/office/drawing/2014/main" id="{9999C2EF-0D5E-0D5A-203A-41A984AB51AB}"/>
              </a:ext>
            </a:extLst>
          </p:cNvPr>
          <p:cNvSpPr txBox="1"/>
          <p:nvPr/>
        </p:nvSpPr>
        <p:spPr>
          <a:xfrm>
            <a:off x="628650" y="1866586"/>
            <a:ext cx="7886698" cy="1787797"/>
          </a:xfrm>
          <a:prstGeom prst="rect">
            <a:avLst/>
          </a:prstGeom>
          <a:noFill/>
        </p:spPr>
        <p:txBody>
          <a:bodyPr wrap="square" rtlCol="0">
            <a:spAutoFit/>
          </a:bodyPr>
          <a:lstStyle/>
          <a:p>
            <a:pPr marL="342900" indent="-342900" algn="just">
              <a:lnSpc>
                <a:spcPct val="150000"/>
              </a:lnSpc>
              <a:buAutoNum type="arabicPeriod"/>
            </a:pPr>
            <a:r>
              <a:rPr lang="it-IT" sz="1500" dirty="0">
                <a:latin typeface="Times New Roman" panose="02020603050405020304" pitchFamily="18" charset="0"/>
                <a:cs typeface="Times New Roman" panose="02020603050405020304" pitchFamily="18" charset="0"/>
              </a:rPr>
              <a:t>Le </a:t>
            </a:r>
            <a:r>
              <a:rPr lang="it-IT" sz="1500" b="1" dirty="0">
                <a:latin typeface="Times New Roman" panose="02020603050405020304" pitchFamily="18" charset="0"/>
                <a:cs typeface="Times New Roman" panose="02020603050405020304" pitchFamily="18" charset="0"/>
              </a:rPr>
              <a:t>attività di tipo SC con sistemi di esodo comuni con altre attività </a:t>
            </a:r>
            <a:r>
              <a:rPr lang="it-IT" sz="1500" dirty="0">
                <a:latin typeface="Times New Roman" panose="02020603050405020304" pitchFamily="18" charset="0"/>
                <a:cs typeface="Times New Roman" panose="02020603050405020304" pitchFamily="18" charset="0"/>
              </a:rPr>
              <a:t>(capitolo S.3) </a:t>
            </a:r>
            <a:r>
              <a:rPr lang="it-IT" sz="1500" b="1" dirty="0">
                <a:latin typeface="Times New Roman" panose="02020603050405020304" pitchFamily="18" charset="0"/>
                <a:cs typeface="Times New Roman" panose="02020603050405020304" pitchFamily="18" charset="0"/>
              </a:rPr>
              <a:t>devono adottare la GSA</a:t>
            </a:r>
            <a:r>
              <a:rPr lang="it-IT" sz="1500" dirty="0">
                <a:latin typeface="Times New Roman" panose="02020603050405020304" pitchFamily="18" charset="0"/>
                <a:cs typeface="Times New Roman" panose="02020603050405020304" pitchFamily="18" charset="0"/>
              </a:rPr>
              <a:t> (capitolo S.5) di </a:t>
            </a:r>
            <a:r>
              <a:rPr lang="it-IT" sz="1500" b="1" dirty="0">
                <a:latin typeface="Times New Roman" panose="02020603050405020304" pitchFamily="18" charset="0"/>
                <a:cs typeface="Times New Roman" panose="02020603050405020304" pitchFamily="18" charset="0"/>
              </a:rPr>
              <a:t>livello di prestazione III</a:t>
            </a:r>
            <a:r>
              <a:rPr lang="it-IT" sz="1500" dirty="0">
                <a:latin typeface="Times New Roman" panose="02020603050405020304" pitchFamily="18" charset="0"/>
                <a:cs typeface="Times New Roman" panose="02020603050405020304" pitchFamily="18" charset="0"/>
              </a:rPr>
              <a:t>. </a:t>
            </a:r>
          </a:p>
          <a:p>
            <a:pPr marL="342900" indent="-342900" algn="just">
              <a:lnSpc>
                <a:spcPct val="150000"/>
              </a:lnSpc>
              <a:buAutoNum type="arabicPeriod"/>
            </a:pPr>
            <a:endParaRPr lang="it-IT" sz="1500" dirty="0">
              <a:latin typeface="Times New Roman" panose="02020603050405020304" pitchFamily="18" charset="0"/>
              <a:cs typeface="Times New Roman" panose="02020603050405020304" pitchFamily="18" charset="0"/>
            </a:endParaRPr>
          </a:p>
          <a:p>
            <a:pPr marL="342900" indent="-342900">
              <a:lnSpc>
                <a:spcPct val="150000"/>
              </a:lnSpc>
              <a:buAutoNum type="arabicPeriod"/>
            </a:pPr>
            <a:r>
              <a:rPr lang="it-IT" sz="1500" dirty="0">
                <a:latin typeface="Times New Roman" panose="02020603050405020304" pitchFamily="18" charset="0"/>
                <a:cs typeface="Times New Roman" panose="02020603050405020304" pitchFamily="18" charset="0"/>
              </a:rPr>
              <a:t>Nelle </a:t>
            </a:r>
            <a:r>
              <a:rPr lang="it-IT" sz="1500" b="1" dirty="0">
                <a:latin typeface="Times New Roman" panose="02020603050405020304" pitchFamily="18" charset="0"/>
                <a:cs typeface="Times New Roman" panose="02020603050405020304" pitchFamily="18" charset="0"/>
              </a:rPr>
              <a:t>attività di tipo SC</a:t>
            </a:r>
            <a:r>
              <a:rPr lang="it-IT" sz="1500" dirty="0">
                <a:latin typeface="Times New Roman" panose="02020603050405020304" pitchFamily="18" charset="0"/>
                <a:cs typeface="Times New Roman" panose="02020603050405020304" pitchFamily="18" charset="0"/>
              </a:rPr>
              <a:t> il </a:t>
            </a:r>
            <a:r>
              <a:rPr lang="it-IT" sz="1500" b="1" dirty="0">
                <a:latin typeface="Times New Roman" panose="02020603050405020304" pitchFamily="18" charset="0"/>
                <a:cs typeface="Times New Roman" panose="02020603050405020304" pitchFamily="18" charset="0"/>
              </a:rPr>
              <a:t>centro di gestione delle emergenze</a:t>
            </a:r>
            <a:r>
              <a:rPr lang="it-IT" sz="1500" dirty="0">
                <a:latin typeface="Times New Roman" panose="02020603050405020304" pitchFamily="18" charset="0"/>
                <a:cs typeface="Times New Roman" panose="02020603050405020304" pitchFamily="18" charset="0"/>
              </a:rPr>
              <a:t> può essere </a:t>
            </a:r>
            <a:r>
              <a:rPr lang="it-IT" sz="1500" b="1" dirty="0">
                <a:latin typeface="Times New Roman" panose="02020603050405020304" pitchFamily="18" charset="0"/>
                <a:cs typeface="Times New Roman" panose="02020603050405020304" pitchFamily="18" charset="0"/>
              </a:rPr>
              <a:t>ubicato in locale non distinto (es. ricevimento, reception, portineria, …)</a:t>
            </a:r>
            <a:r>
              <a:rPr lang="it-IT" sz="1500" dirty="0">
                <a:latin typeface="Times New Roman" panose="02020603050405020304" pitchFamily="18" charset="0"/>
                <a:cs typeface="Times New Roman" panose="02020603050405020304" pitchFamily="18" charset="0"/>
              </a:rPr>
              <a:t>.</a:t>
            </a:r>
            <a:endParaRPr lang="it-IT" sz="1500" b="1" i="1" dirty="0">
              <a:latin typeface="Times New Roman" panose="02020603050405020304" pitchFamily="18" charset="0"/>
              <a:cs typeface="Times New Roman" panose="02020603050405020304" pitchFamily="18" charset="0"/>
            </a:endParaRPr>
          </a:p>
        </p:txBody>
      </p:sp>
      <p:sp>
        <p:nvSpPr>
          <p:cNvPr id="9" name="CasellaDiTesto 8">
            <a:extLst>
              <a:ext uri="{FF2B5EF4-FFF2-40B4-BE49-F238E27FC236}">
                <a16:creationId xmlns:a16="http://schemas.microsoft.com/office/drawing/2014/main" id="{55EC9E10-AECE-DF43-1CF9-737A25831F72}"/>
              </a:ext>
            </a:extLst>
          </p:cNvPr>
          <p:cNvSpPr txBox="1"/>
          <p:nvPr/>
        </p:nvSpPr>
        <p:spPr>
          <a:xfrm>
            <a:off x="628650" y="4986530"/>
            <a:ext cx="7886698" cy="120032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200" dirty="0"/>
              <a:t> SA: attività che erogano prestazioni in regime di ricovero ospedaliero a ciclo continuativo o diurno; </a:t>
            </a:r>
          </a:p>
          <a:p>
            <a:pPr algn="just"/>
            <a:r>
              <a:rPr lang="it-IT" sz="1200" dirty="0"/>
              <a:t> </a:t>
            </a:r>
          </a:p>
          <a:p>
            <a:pPr algn="just"/>
            <a:r>
              <a:rPr lang="it-IT" sz="1200" dirty="0"/>
              <a:t> SB: attività che erogano prestazioni in regime residenziale a ciclo continuativo o diurno; </a:t>
            </a:r>
          </a:p>
          <a:p>
            <a:pPr algn="just"/>
            <a:r>
              <a:rPr lang="it-IT" sz="1200" dirty="0"/>
              <a:t>    </a:t>
            </a:r>
          </a:p>
          <a:p>
            <a:pPr algn="just"/>
            <a:r>
              <a:rPr lang="it-IT" sz="1200" dirty="0"/>
              <a:t> SC: attività che erogano prestazioni di assistenza specialistica in regime ambulatoriale, ivi comprese quelle </a:t>
            </a:r>
          </a:p>
          <a:p>
            <a:pPr algn="just"/>
            <a:r>
              <a:rPr lang="it-IT" sz="1200" dirty="0"/>
              <a:t>        riabilitative, di diagnostica strumentale e di laboratorio. </a:t>
            </a:r>
            <a:r>
              <a:rPr lang="it-IT" sz="1000" dirty="0"/>
              <a:t>        </a:t>
            </a:r>
          </a:p>
        </p:txBody>
      </p:sp>
      <p:sp>
        <p:nvSpPr>
          <p:cNvPr id="2" name="PB">
            <a:extLst>
              <a:ext uri="{FF2B5EF4-FFF2-40B4-BE49-F238E27FC236}">
                <a16:creationId xmlns:a16="http://schemas.microsoft.com/office/drawing/2014/main" id="{0357A989-C4A0-AEA9-3587-2D3695D4AC43}"/>
              </a:ext>
            </a:extLst>
          </p:cNvPr>
          <p:cNvSpPr/>
          <p:nvPr/>
        </p:nvSpPr>
        <p:spPr>
          <a:xfrm>
            <a:off x="0" y="6705600"/>
            <a:ext cx="790513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394674558"/>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F52584-766D-5E3D-00DA-805F5A7C982B}"/>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312BE93D-4483-E33C-1ED7-D5F032F3914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E82ECAAD-4550-81D0-F7F5-B3C70C9F303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BD773337-3F17-9154-FC5E-2B68D90625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31B29AC2-0B06-A104-D556-ED19A1908DA3}"/>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AACFC35E-28E4-740A-AC89-AC36B96BA8D9}"/>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36B7CFCA-7F16-8AFA-6997-8939DA2B9F4A}"/>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S.5: Gestione della sicurezza antincendio</a:t>
            </a:r>
            <a:endParaRPr lang="it-IT" b="1" dirty="0">
              <a:solidFill>
                <a:srgbClr val="B41010"/>
              </a:solidFill>
            </a:endParaRPr>
          </a:p>
        </p:txBody>
      </p:sp>
      <p:sp>
        <p:nvSpPr>
          <p:cNvPr id="27" name="Stella a 10 punte 26">
            <a:extLst>
              <a:ext uri="{FF2B5EF4-FFF2-40B4-BE49-F238E27FC236}">
                <a16:creationId xmlns:a16="http://schemas.microsoft.com/office/drawing/2014/main" id="{234013A0-07DB-88D0-B816-4EA444B1AD82}"/>
              </a:ext>
            </a:extLst>
          </p:cNvPr>
          <p:cNvSpPr>
            <a:spLocks noChangeAspect="1"/>
          </p:cNvSpPr>
          <p:nvPr/>
        </p:nvSpPr>
        <p:spPr>
          <a:xfrm rot="19124742">
            <a:off x="7623929" y="668552"/>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2" name="Immagine 1">
            <a:extLst>
              <a:ext uri="{FF2B5EF4-FFF2-40B4-BE49-F238E27FC236}">
                <a16:creationId xmlns:a16="http://schemas.microsoft.com/office/drawing/2014/main" id="{1B0EE75F-7FD1-E2B1-A204-479AB6BD6C96}"/>
              </a:ext>
            </a:extLst>
          </p:cNvPr>
          <p:cNvPicPr>
            <a:picLocks noChangeAspect="1"/>
          </p:cNvPicPr>
          <p:nvPr/>
        </p:nvPicPr>
        <p:blipFill>
          <a:blip r:embed="rId5"/>
          <a:stretch>
            <a:fillRect/>
          </a:stretch>
        </p:blipFill>
        <p:spPr>
          <a:xfrm>
            <a:off x="2233129" y="1460733"/>
            <a:ext cx="5064241" cy="1515994"/>
          </a:xfrm>
          <a:prstGeom prst="rect">
            <a:avLst/>
          </a:prstGeom>
        </p:spPr>
      </p:pic>
      <p:pic>
        <p:nvPicPr>
          <p:cNvPr id="5" name="Immagine 4">
            <a:extLst>
              <a:ext uri="{FF2B5EF4-FFF2-40B4-BE49-F238E27FC236}">
                <a16:creationId xmlns:a16="http://schemas.microsoft.com/office/drawing/2014/main" id="{06AFC670-2CE8-918D-A242-0AED0DE4CB80}"/>
              </a:ext>
            </a:extLst>
          </p:cNvPr>
          <p:cNvPicPr>
            <a:picLocks noChangeAspect="1"/>
          </p:cNvPicPr>
          <p:nvPr/>
        </p:nvPicPr>
        <p:blipFill>
          <a:blip r:embed="rId6"/>
          <a:srcRect t="1517"/>
          <a:stretch/>
        </p:blipFill>
        <p:spPr>
          <a:xfrm>
            <a:off x="2187218" y="2976727"/>
            <a:ext cx="5127679" cy="3601606"/>
          </a:xfrm>
          <a:prstGeom prst="rect">
            <a:avLst/>
          </a:prstGeom>
        </p:spPr>
      </p:pic>
      <p:sp>
        <p:nvSpPr>
          <p:cNvPr id="6" name="Rettangolo 5">
            <a:extLst>
              <a:ext uri="{FF2B5EF4-FFF2-40B4-BE49-F238E27FC236}">
                <a16:creationId xmlns:a16="http://schemas.microsoft.com/office/drawing/2014/main" id="{D7EC36C1-28B2-FCFC-957A-1C227A110789}"/>
              </a:ext>
            </a:extLst>
          </p:cNvPr>
          <p:cNvSpPr/>
          <p:nvPr/>
        </p:nvSpPr>
        <p:spPr>
          <a:xfrm>
            <a:off x="2233131" y="4937760"/>
            <a:ext cx="4990630" cy="1404435"/>
          </a:xfrm>
          <a:prstGeom prst="rect">
            <a:avLst/>
          </a:prstGeom>
          <a:no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
        <p:nvSpPr>
          <p:cNvPr id="3" name="PB">
            <a:extLst>
              <a:ext uri="{FF2B5EF4-FFF2-40B4-BE49-F238E27FC236}">
                <a16:creationId xmlns:a16="http://schemas.microsoft.com/office/drawing/2014/main" id="{4BDE4CCE-F681-C79D-E6E5-C8981E1581C1}"/>
              </a:ext>
            </a:extLst>
          </p:cNvPr>
          <p:cNvSpPr/>
          <p:nvPr/>
        </p:nvSpPr>
        <p:spPr>
          <a:xfrm>
            <a:off x="0" y="6705600"/>
            <a:ext cx="796412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7883105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barn(inVertical)">
                                      <p:cBhvr>
                                        <p:cTn id="1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287B5B-4B19-5BBA-1369-3615D2E550E4}"/>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B1282A5D-2B85-3C59-9853-EF03B869989D}"/>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8CE7A17C-5607-001E-80A0-8D6D85AD94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4A4D6F63-27D6-E63A-88A6-F896584118C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BC951B88-9C4D-4F81-1D49-D89E6A3FC99E}"/>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A52527DD-5B37-908B-6C1B-067305A2DEF3}"/>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24A7E8AC-B7C0-C2FF-F6B8-AE583288929F}"/>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S.5: Gestione della sicurezza antincendio</a:t>
            </a:r>
            <a:endParaRPr lang="it-IT" b="1" dirty="0">
              <a:solidFill>
                <a:srgbClr val="B41010"/>
              </a:solidFill>
            </a:endParaRPr>
          </a:p>
        </p:txBody>
      </p:sp>
      <p:sp>
        <p:nvSpPr>
          <p:cNvPr id="27" name="Stella a 10 punte 26">
            <a:extLst>
              <a:ext uri="{FF2B5EF4-FFF2-40B4-BE49-F238E27FC236}">
                <a16:creationId xmlns:a16="http://schemas.microsoft.com/office/drawing/2014/main" id="{0774E178-1F66-829F-F61D-BE884B913359}"/>
              </a:ext>
            </a:extLst>
          </p:cNvPr>
          <p:cNvSpPr>
            <a:spLocks noChangeAspect="1"/>
          </p:cNvSpPr>
          <p:nvPr/>
        </p:nvSpPr>
        <p:spPr>
          <a:xfrm rot="19124742">
            <a:off x="7623929" y="668552"/>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4" name="Immagine 3">
            <a:extLst>
              <a:ext uri="{FF2B5EF4-FFF2-40B4-BE49-F238E27FC236}">
                <a16:creationId xmlns:a16="http://schemas.microsoft.com/office/drawing/2014/main" id="{052AAD55-EEE0-09DD-1688-A99399C119CD}"/>
              </a:ext>
            </a:extLst>
          </p:cNvPr>
          <p:cNvPicPr>
            <a:picLocks noChangeAspect="1"/>
          </p:cNvPicPr>
          <p:nvPr/>
        </p:nvPicPr>
        <p:blipFill>
          <a:blip r:embed="rId5"/>
          <a:stretch>
            <a:fillRect/>
          </a:stretch>
        </p:blipFill>
        <p:spPr>
          <a:xfrm>
            <a:off x="2225675" y="1487409"/>
            <a:ext cx="4859112" cy="5103249"/>
          </a:xfrm>
          <a:prstGeom prst="rect">
            <a:avLst/>
          </a:prstGeom>
        </p:spPr>
      </p:pic>
      <p:sp>
        <p:nvSpPr>
          <p:cNvPr id="2" name="PB">
            <a:extLst>
              <a:ext uri="{FF2B5EF4-FFF2-40B4-BE49-F238E27FC236}">
                <a16:creationId xmlns:a16="http://schemas.microsoft.com/office/drawing/2014/main" id="{DAADC2B0-303E-65E5-110A-A95E9213C2E5}"/>
              </a:ext>
            </a:extLst>
          </p:cNvPr>
          <p:cNvSpPr/>
          <p:nvPr/>
        </p:nvSpPr>
        <p:spPr>
          <a:xfrm>
            <a:off x="0" y="6705600"/>
            <a:ext cx="802312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6383347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7E501D-3B0B-61B6-9623-BB10C613759B}"/>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D37E094D-0DF6-2368-8A21-2BEE4812C628}"/>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52452F7A-990E-CF2E-B043-C20C81A1B77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198ECBCB-23D2-FDD3-25D6-B333B3BABC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B010A283-6042-34E3-1DAA-DA10721F43A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86D59A84-FA58-521B-4D5A-48C0E856A373}"/>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3DDA4BFB-8A3C-2F14-E4F4-54D6B3615ED4}"/>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S.6: Controllo dell’incendio</a:t>
            </a:r>
            <a:endParaRPr lang="it-IT" b="1" dirty="0">
              <a:solidFill>
                <a:srgbClr val="B41010"/>
              </a:solidFill>
            </a:endParaRPr>
          </a:p>
        </p:txBody>
      </p:sp>
      <p:sp>
        <p:nvSpPr>
          <p:cNvPr id="27" name="Stella a 10 punte 26">
            <a:extLst>
              <a:ext uri="{FF2B5EF4-FFF2-40B4-BE49-F238E27FC236}">
                <a16:creationId xmlns:a16="http://schemas.microsoft.com/office/drawing/2014/main" id="{147C21D7-6313-3B49-B5CC-65F4F705DB63}"/>
              </a:ext>
            </a:extLst>
          </p:cNvPr>
          <p:cNvSpPr>
            <a:spLocks noChangeAspect="1"/>
          </p:cNvSpPr>
          <p:nvPr/>
        </p:nvSpPr>
        <p:spPr>
          <a:xfrm rot="19124742">
            <a:off x="6919840" y="639940"/>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2" name="Immagine 1">
            <a:extLst>
              <a:ext uri="{FF2B5EF4-FFF2-40B4-BE49-F238E27FC236}">
                <a16:creationId xmlns:a16="http://schemas.microsoft.com/office/drawing/2014/main" id="{B1774BB4-259F-B61A-7A7C-D1AAB27B48C2}"/>
              </a:ext>
            </a:extLst>
          </p:cNvPr>
          <p:cNvPicPr>
            <a:picLocks noChangeAspect="1"/>
          </p:cNvPicPr>
          <p:nvPr/>
        </p:nvPicPr>
        <p:blipFill>
          <a:blip r:embed="rId5"/>
          <a:srcRect b="8632"/>
          <a:stretch/>
        </p:blipFill>
        <p:spPr>
          <a:xfrm>
            <a:off x="1651840" y="1372468"/>
            <a:ext cx="5507912" cy="1707851"/>
          </a:xfrm>
          <a:prstGeom prst="rect">
            <a:avLst/>
          </a:prstGeom>
        </p:spPr>
      </p:pic>
      <p:pic>
        <p:nvPicPr>
          <p:cNvPr id="3" name="Immagine 2">
            <a:extLst>
              <a:ext uri="{FF2B5EF4-FFF2-40B4-BE49-F238E27FC236}">
                <a16:creationId xmlns:a16="http://schemas.microsoft.com/office/drawing/2014/main" id="{1E3EB383-21A0-9648-4225-5509BFD93AE5}"/>
              </a:ext>
            </a:extLst>
          </p:cNvPr>
          <p:cNvPicPr>
            <a:picLocks noChangeAspect="1"/>
          </p:cNvPicPr>
          <p:nvPr/>
        </p:nvPicPr>
        <p:blipFill>
          <a:blip r:embed="rId6"/>
          <a:srcRect l="1312" t="1564" r="1373" b="3413"/>
          <a:stretch/>
        </p:blipFill>
        <p:spPr>
          <a:xfrm>
            <a:off x="1731664" y="3080319"/>
            <a:ext cx="5354936" cy="3625281"/>
          </a:xfrm>
          <a:prstGeom prst="rect">
            <a:avLst/>
          </a:prstGeom>
        </p:spPr>
      </p:pic>
      <p:sp>
        <p:nvSpPr>
          <p:cNvPr id="4" name="PB">
            <a:extLst>
              <a:ext uri="{FF2B5EF4-FFF2-40B4-BE49-F238E27FC236}">
                <a16:creationId xmlns:a16="http://schemas.microsoft.com/office/drawing/2014/main" id="{5FE182C4-41EF-026D-0A2A-5B00708F2618}"/>
              </a:ext>
            </a:extLst>
          </p:cNvPr>
          <p:cNvSpPr/>
          <p:nvPr/>
        </p:nvSpPr>
        <p:spPr>
          <a:xfrm>
            <a:off x="0" y="6705600"/>
            <a:ext cx="808211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720247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D108D-7C31-FF74-7130-0F192DA3B7B6}"/>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C65FCF42-DBE4-9419-AB18-7DA609E0E1D3}"/>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24078712-BEA8-8D0F-E0ED-16C4C25866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478D7D7A-63EE-9901-ED59-61BB8BB0CC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099E4428-59AB-90A7-F579-C89B46CBC9ED}"/>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10CD7898-02F0-FFB9-2EF7-F5CF8B91414B}"/>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B6BD5D8F-96EC-0C65-7B58-5865B56FAC11}"/>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V.11.5.5 Controllo dell’incendio</a:t>
            </a:r>
            <a:endParaRPr lang="it-IT" b="1" dirty="0">
              <a:solidFill>
                <a:srgbClr val="B41010"/>
              </a:solidFill>
            </a:endParaRPr>
          </a:p>
        </p:txBody>
      </p:sp>
      <p:sp>
        <p:nvSpPr>
          <p:cNvPr id="4" name="CasellaDiTesto 3">
            <a:extLst>
              <a:ext uri="{FF2B5EF4-FFF2-40B4-BE49-F238E27FC236}">
                <a16:creationId xmlns:a16="http://schemas.microsoft.com/office/drawing/2014/main" id="{8ECC349D-7A09-A6F8-655E-433616157462}"/>
              </a:ext>
            </a:extLst>
          </p:cNvPr>
          <p:cNvSpPr txBox="1"/>
          <p:nvPr/>
        </p:nvSpPr>
        <p:spPr>
          <a:xfrm>
            <a:off x="628650" y="4304943"/>
            <a:ext cx="7886700" cy="224676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t>in relazione alla tipologia delle prestazioni erogate: </a:t>
            </a:r>
          </a:p>
          <a:p>
            <a:pPr algn="just"/>
            <a:r>
              <a:rPr lang="it-IT" sz="1000" dirty="0"/>
              <a:t>         SA: attività che erogano prestazioni in regime di ricovero ospedaliero a ciclo continuativo o diurno; SB: attività che erogano prestazioni in regime 	residenziale a ciclo continuativo o diurno; </a:t>
            </a:r>
          </a:p>
          <a:p>
            <a:pPr algn="just"/>
            <a:r>
              <a:rPr lang="it-IT" sz="1000" dirty="0"/>
              <a:t>Le aree dell’attività sono classificate come segue:</a:t>
            </a:r>
          </a:p>
          <a:p>
            <a:pPr algn="just"/>
            <a:r>
              <a:rPr lang="it-IT" sz="1000" dirty="0"/>
              <a:t>         TA: aree destinate a ricovero in regime ospedaliero o residenziale, aree adibite ad unità speciali; TB: aree destinate a prestazioni medico-	sanitarie di tipo ambulatoriale in cui non è previsto il ricovero;</a:t>
            </a:r>
          </a:p>
          <a:p>
            <a:pPr algn="just"/>
            <a:r>
              <a:rPr lang="it-IT" sz="1000" dirty="0"/>
              <a:t>         TB: aree destinate a prestazioni medico-sanitarie di tipo ambulatoriale in cui non è previsto il ricovero,     </a:t>
            </a:r>
          </a:p>
          <a:p>
            <a:pPr algn="just"/>
            <a:r>
              <a:rPr lang="it-IT" sz="1000" dirty="0"/>
              <a:t>         TK2: aree a rischio specifico, normalmente presidiate, accessibili al solo personale dipendente (es. laboratori di analisi e ricerca, lavanderie, 	cucine, …); </a:t>
            </a:r>
          </a:p>
          <a:p>
            <a:pPr algn="just"/>
            <a:r>
              <a:rPr lang="it-IT" sz="1000" dirty="0"/>
              <a:t>        TM2: depositi aventi superficie lorda S ≤ 10 m 2 e con carico di incendio specifico </a:t>
            </a:r>
            <a:r>
              <a:rPr lang="it-IT" sz="1000" dirty="0" err="1"/>
              <a:t>qf</a:t>
            </a:r>
            <a:r>
              <a:rPr lang="it-IT" sz="1000" dirty="0"/>
              <a:t> tale che 450 MJ/m2 &lt; </a:t>
            </a:r>
            <a:r>
              <a:rPr lang="it-IT" sz="1000" dirty="0" err="1"/>
              <a:t>qf</a:t>
            </a:r>
            <a:r>
              <a:rPr lang="it-IT" sz="1000" dirty="0"/>
              <a:t> ≤ 600 MJ/m2 oppure aventi		   superficie lorda 10 m 2 &lt; S ≤ 50 m 2 e con carico di incendio specifico </a:t>
            </a:r>
            <a:r>
              <a:rPr lang="it-IT" sz="1000" dirty="0" err="1"/>
              <a:t>qf</a:t>
            </a:r>
            <a:r>
              <a:rPr lang="it-IT" sz="1000" dirty="0"/>
              <a:t> ≤ 600 MJ/m2 ; </a:t>
            </a:r>
          </a:p>
          <a:p>
            <a:pPr algn="just"/>
            <a:r>
              <a:rPr lang="it-IT" sz="1000" dirty="0"/>
              <a:t>        TM3: depositi aventi superficie lorda 50 m 2 &lt; S ≤ 500 m 2 e con carico di incendio specifico </a:t>
            </a:r>
            <a:r>
              <a:rPr lang="it-IT" sz="1000" dirty="0" err="1"/>
              <a:t>qf</a:t>
            </a:r>
            <a:r>
              <a:rPr lang="it-IT" sz="1000" dirty="0"/>
              <a:t> ≤ 600 MJ/m2 ; TM4: aree esterne all’opera da 	   costruzione contenenti aree di tipo TA o TB, coperte o scoperte, destinate anche temporaneamente allo stoccaggio, alla movimentazione 	   ed al carico o scarico delle merci, al deposito dei materiali di scarto e degli imballaggi; </a:t>
            </a:r>
          </a:p>
        </p:txBody>
      </p:sp>
      <p:sp>
        <p:nvSpPr>
          <p:cNvPr id="5" name="CasellaDiTesto 4">
            <a:extLst>
              <a:ext uri="{FF2B5EF4-FFF2-40B4-BE49-F238E27FC236}">
                <a16:creationId xmlns:a16="http://schemas.microsoft.com/office/drawing/2014/main" id="{47781B74-6FE4-1DAA-5C38-749553EB80EB}"/>
              </a:ext>
            </a:extLst>
          </p:cNvPr>
          <p:cNvSpPr txBox="1"/>
          <p:nvPr/>
        </p:nvSpPr>
        <p:spPr>
          <a:xfrm>
            <a:off x="628650" y="1498521"/>
            <a:ext cx="7886699" cy="2820837"/>
          </a:xfrm>
          <a:prstGeom prst="rect">
            <a:avLst/>
          </a:prstGeom>
          <a:noFill/>
        </p:spPr>
        <p:txBody>
          <a:bodyPr wrap="square" rtlCol="0">
            <a:spAutoFit/>
          </a:bodyPr>
          <a:lstStyle/>
          <a:p>
            <a:pPr marL="228600" indent="-228600" algn="just">
              <a:lnSpc>
                <a:spcPct val="150000"/>
              </a:lnSpc>
              <a:buAutoNum type="arabicPeriod"/>
            </a:pPr>
            <a:r>
              <a:rPr lang="it-IT" sz="1500" dirty="0">
                <a:latin typeface="Times New Roman" panose="02020603050405020304" pitchFamily="18" charset="0"/>
                <a:cs typeface="Times New Roman" panose="02020603050405020304" pitchFamily="18" charset="0"/>
              </a:rPr>
              <a:t>Le attività di tipo SA devono essere dotate di misure di controllo dell’incendio (capitolo S.6) con livello di prestazione non inferiore a III. </a:t>
            </a:r>
          </a:p>
          <a:p>
            <a:pPr marL="228600" indent="-228600" algn="just">
              <a:lnSpc>
                <a:spcPct val="150000"/>
              </a:lnSpc>
              <a:buAutoNum type="arabicPeriod"/>
            </a:pPr>
            <a:r>
              <a:rPr lang="it-IT" sz="1500" dirty="0">
                <a:latin typeface="Times New Roman" panose="02020603050405020304" pitchFamily="18" charset="0"/>
                <a:cs typeface="Times New Roman" panose="02020603050405020304" pitchFamily="18" charset="0"/>
              </a:rPr>
              <a:t>Per le aree di seguito indicate, se ubicate in opere da costruzione contenenti aree TA o TB, deve essere assicurato il livello di prestazione IV: </a:t>
            </a:r>
          </a:p>
          <a:p>
            <a:pPr marL="685800" lvl="1" indent="-228600" algn="just">
              <a:lnSpc>
                <a:spcPct val="150000"/>
              </a:lnSpc>
              <a:buAutoNum type="alphaLcPeriod"/>
            </a:pPr>
            <a:r>
              <a:rPr lang="it-IT" sz="1500" dirty="0">
                <a:latin typeface="Times New Roman" panose="02020603050405020304" pitchFamily="18" charset="0"/>
                <a:cs typeface="Times New Roman" panose="02020603050405020304" pitchFamily="18" charset="0"/>
              </a:rPr>
              <a:t>TK2 se ubicate in piani a quota &lt; -10 m o se di superficie lorda S &gt; 200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 </a:t>
            </a:r>
          </a:p>
          <a:p>
            <a:pPr marL="685800" lvl="1" indent="-228600" algn="just">
              <a:lnSpc>
                <a:spcPct val="150000"/>
              </a:lnSpc>
              <a:buAutoNum type="alphaLcPeriod"/>
            </a:pPr>
            <a:r>
              <a:rPr lang="it-IT" sz="1500" dirty="0">
                <a:latin typeface="Times New Roman" panose="02020603050405020304" pitchFamily="18" charset="0"/>
                <a:cs typeface="Times New Roman" panose="02020603050405020304" pitchFamily="18" charset="0"/>
              </a:rPr>
              <a:t>TM2 se ubicate:</a:t>
            </a:r>
          </a:p>
          <a:p>
            <a:pPr lvl="2" algn="just">
              <a:lnSpc>
                <a:spcPct val="150000"/>
              </a:lnSpc>
            </a:pPr>
            <a:r>
              <a:rPr lang="it-IT" sz="1500" dirty="0">
                <a:latin typeface="Times New Roman" panose="02020603050405020304" pitchFamily="18" charset="0"/>
                <a:cs typeface="Times New Roman" panose="02020603050405020304" pitchFamily="18" charset="0"/>
              </a:rPr>
              <a:t>i. in piani interrati;</a:t>
            </a:r>
          </a:p>
          <a:p>
            <a:pPr lvl="2" algn="just">
              <a:lnSpc>
                <a:spcPct val="150000"/>
              </a:lnSpc>
            </a:pPr>
            <a:r>
              <a:rPr lang="it-IT" sz="1500" dirty="0">
                <a:latin typeface="Times New Roman" panose="02020603050405020304" pitchFamily="18" charset="0"/>
                <a:cs typeface="Times New Roman" panose="02020603050405020304" pitchFamily="18" charset="0"/>
              </a:rPr>
              <a:t>ii. in piani fuori terra con carico di incendio </a:t>
            </a:r>
            <a:r>
              <a:rPr lang="it-IT" sz="1500" dirty="0" err="1">
                <a:latin typeface="Times New Roman" panose="02020603050405020304" pitchFamily="18" charset="0"/>
                <a:cs typeface="Times New Roman" panose="02020603050405020304" pitchFamily="18" charset="0"/>
              </a:rPr>
              <a:t>q</a:t>
            </a:r>
            <a:r>
              <a:rPr lang="it-IT" sz="1500" baseline="-25000" dirty="0" err="1">
                <a:latin typeface="Times New Roman" panose="02020603050405020304" pitchFamily="18" charset="0"/>
                <a:cs typeface="Times New Roman" panose="02020603050405020304" pitchFamily="18" charset="0"/>
              </a:rPr>
              <a:t>f</a:t>
            </a:r>
            <a:r>
              <a:rPr lang="it-IT" sz="1500" dirty="0">
                <a:latin typeface="Times New Roman" panose="02020603050405020304" pitchFamily="18" charset="0"/>
                <a:cs typeface="Times New Roman" panose="02020603050405020304" pitchFamily="18" charset="0"/>
              </a:rPr>
              <a:t> &gt; 450 MJ/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a:t>
            </a:r>
          </a:p>
        </p:txBody>
      </p:sp>
      <p:sp>
        <p:nvSpPr>
          <p:cNvPr id="8" name="Stella a 10 punte 7">
            <a:extLst>
              <a:ext uri="{FF2B5EF4-FFF2-40B4-BE49-F238E27FC236}">
                <a16:creationId xmlns:a16="http://schemas.microsoft.com/office/drawing/2014/main" id="{702CF7F9-D799-E8DC-D3ED-D8D1E7B3D58F}"/>
              </a:ext>
            </a:extLst>
          </p:cNvPr>
          <p:cNvSpPr>
            <a:spLocks noChangeAspect="1"/>
          </p:cNvSpPr>
          <p:nvPr/>
        </p:nvSpPr>
        <p:spPr>
          <a:xfrm rot="19124742">
            <a:off x="6115634" y="674866"/>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2" name="PB">
            <a:extLst>
              <a:ext uri="{FF2B5EF4-FFF2-40B4-BE49-F238E27FC236}">
                <a16:creationId xmlns:a16="http://schemas.microsoft.com/office/drawing/2014/main" id="{DBC52469-2CFD-D995-1589-34EBCA0A9A96}"/>
              </a:ext>
            </a:extLst>
          </p:cNvPr>
          <p:cNvSpPr/>
          <p:nvPr/>
        </p:nvSpPr>
        <p:spPr>
          <a:xfrm>
            <a:off x="0" y="6705600"/>
            <a:ext cx="814111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78048364"/>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9A04A6-0BF5-A2D8-14FC-03B74F2718B0}"/>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2BE50B2D-C35C-7898-1E32-584422546BD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E3E90BE2-4F92-9072-6AD0-C2EC595A2B8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FD712DAA-0A96-87D8-E3D2-77E55AD5F22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92BDE40C-403A-0938-4AF1-8B3306FF0D0B}"/>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6D04EC97-9F18-DAAB-92B1-EDFB752E4EF1}"/>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CA21D53D-EF3F-B3A3-4F07-0D5C10ED0D67}"/>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V.11.5.5 Controllo dell’incendio</a:t>
            </a:r>
            <a:endParaRPr lang="it-IT" b="1" dirty="0">
              <a:solidFill>
                <a:srgbClr val="B41010"/>
              </a:solidFill>
            </a:endParaRPr>
          </a:p>
        </p:txBody>
      </p:sp>
      <p:sp>
        <p:nvSpPr>
          <p:cNvPr id="2" name="CasellaDiTesto 1">
            <a:extLst>
              <a:ext uri="{FF2B5EF4-FFF2-40B4-BE49-F238E27FC236}">
                <a16:creationId xmlns:a16="http://schemas.microsoft.com/office/drawing/2014/main" id="{9D319255-30BB-6E1E-476C-CB636C823A0E}"/>
              </a:ext>
            </a:extLst>
          </p:cNvPr>
          <p:cNvSpPr txBox="1"/>
          <p:nvPr/>
        </p:nvSpPr>
        <p:spPr>
          <a:xfrm>
            <a:off x="637887" y="4975649"/>
            <a:ext cx="7886700"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t>Le aree dell’attività sono classificate come segue:</a:t>
            </a:r>
          </a:p>
          <a:p>
            <a:pPr algn="just"/>
            <a:r>
              <a:rPr lang="it-IT" sz="1000" dirty="0"/>
              <a:t>        TA: aree destinate a ricovero in regime ospedaliero o residenziale, aree adibite ad unità speciali; </a:t>
            </a:r>
          </a:p>
          <a:p>
            <a:pPr algn="just"/>
            <a:r>
              <a:rPr lang="it-IT" sz="1000" dirty="0"/>
              <a:t>        TB: aree destinate a prestazioni medico-sanitarie di tipo ambulatoriale in cui non è previsto il ricovero;</a:t>
            </a:r>
          </a:p>
          <a:p>
            <a:pPr algn="just"/>
            <a:r>
              <a:rPr lang="it-IT" sz="1000" dirty="0"/>
              <a:t>        TC: aree destinate ad altri servizi pertinenti (es. uffici amministrativi, scuole e convitti professionali, spazi per riunioni e convegni, mensa aziendale,</a:t>
            </a:r>
          </a:p>
          <a:p>
            <a:pPr algn="just"/>
            <a:r>
              <a:rPr lang="it-IT" sz="1000" dirty="0"/>
              <a:t>               spazi per visitatori inclusi bar, aree commerciali, aree di culto, …).  </a:t>
            </a:r>
          </a:p>
          <a:p>
            <a:pPr algn="just"/>
            <a:r>
              <a:rPr lang="it-IT" sz="1000" dirty="0"/>
              <a:t>        TM3: depositi aventi superficie lorda 50 m</a:t>
            </a:r>
            <a:r>
              <a:rPr lang="it-IT" sz="1000" baseline="30000" dirty="0"/>
              <a:t>2</a:t>
            </a:r>
            <a:r>
              <a:rPr lang="it-IT" sz="1000" dirty="0"/>
              <a:t> &lt; S ≤ 500 m</a:t>
            </a:r>
            <a:r>
              <a:rPr lang="it-IT" sz="1000" baseline="30000" dirty="0"/>
              <a:t>2 </a:t>
            </a:r>
            <a:r>
              <a:rPr lang="it-IT" sz="1000" dirty="0"/>
              <a:t>e con carico di incendio specifico </a:t>
            </a:r>
            <a:r>
              <a:rPr lang="it-IT" sz="1000" dirty="0" err="1"/>
              <a:t>q</a:t>
            </a:r>
            <a:r>
              <a:rPr lang="it-IT" sz="1000" baseline="30000" dirty="0" err="1"/>
              <a:t>f</a:t>
            </a:r>
            <a:r>
              <a:rPr lang="it-IT" sz="1000" dirty="0"/>
              <a:t> ≤ 600 MJ/m</a:t>
            </a:r>
            <a:r>
              <a:rPr lang="it-IT" sz="1000" baseline="30000" dirty="0"/>
              <a:t>2</a:t>
            </a:r>
            <a:r>
              <a:rPr lang="it-IT" sz="1000" dirty="0"/>
              <a:t> ;</a:t>
            </a:r>
          </a:p>
          <a:p>
            <a:pPr algn="just"/>
            <a:r>
              <a:rPr lang="it-IT" sz="1000" dirty="0"/>
              <a:t>        TT1: locali in cui siano presenti quantità significativa di apparecchiature elettriche ed elettroniche, locali tecnici rilevanti ai fini della sicurezza antincendio.    </a:t>
            </a:r>
          </a:p>
        </p:txBody>
      </p:sp>
      <p:sp>
        <p:nvSpPr>
          <p:cNvPr id="3" name="CasellaDiTesto 2">
            <a:extLst>
              <a:ext uri="{FF2B5EF4-FFF2-40B4-BE49-F238E27FC236}">
                <a16:creationId xmlns:a16="http://schemas.microsoft.com/office/drawing/2014/main" id="{2C737335-5FF1-DF0F-B38C-948705C8A30A}"/>
              </a:ext>
            </a:extLst>
          </p:cNvPr>
          <p:cNvSpPr txBox="1"/>
          <p:nvPr/>
        </p:nvSpPr>
        <p:spPr>
          <a:xfrm>
            <a:off x="637887" y="1379594"/>
            <a:ext cx="7886698" cy="3513334"/>
          </a:xfrm>
          <a:prstGeom prst="rect">
            <a:avLst/>
          </a:prstGeom>
          <a:noFill/>
        </p:spPr>
        <p:txBody>
          <a:bodyPr wrap="square" rtlCol="0">
            <a:spAutoFit/>
          </a:bodyPr>
          <a:lstStyle/>
          <a:p>
            <a:pPr algn="just">
              <a:lnSpc>
                <a:spcPct val="150000"/>
              </a:lnSpc>
            </a:pPr>
            <a:r>
              <a:rPr lang="it-IT" sz="1500" dirty="0">
                <a:latin typeface="Times New Roman" panose="02020603050405020304" pitchFamily="18" charset="0"/>
                <a:cs typeface="Times New Roman" panose="02020603050405020304" pitchFamily="18" charset="0"/>
              </a:rPr>
              <a:t>2.    Per le aree di seguito indicate, se ubicate in opere da costruzione contenenti aree TA o TB, deve essere assicurato il livello di prestazione IV:</a:t>
            </a:r>
          </a:p>
          <a:p>
            <a:pPr lvl="1" algn="just">
              <a:lnSpc>
                <a:spcPct val="150000"/>
              </a:lnSpc>
            </a:pPr>
            <a:r>
              <a:rPr lang="it-IT" sz="1500" dirty="0">
                <a:latin typeface="Times New Roman" panose="02020603050405020304" pitchFamily="18" charset="0"/>
                <a:cs typeface="Times New Roman" panose="02020603050405020304" pitchFamily="18" charset="0"/>
              </a:rPr>
              <a:t>c. TM3 se ubicate: </a:t>
            </a:r>
          </a:p>
          <a:p>
            <a:pPr lvl="2" algn="just">
              <a:lnSpc>
                <a:spcPct val="150000"/>
              </a:lnSpc>
            </a:pPr>
            <a:r>
              <a:rPr lang="it-IT" sz="1500" dirty="0">
                <a:latin typeface="Times New Roman" panose="02020603050405020304" pitchFamily="18" charset="0"/>
                <a:cs typeface="Times New Roman" panose="02020603050405020304" pitchFamily="18" charset="0"/>
              </a:rPr>
              <a:t>i. in piani interrati; </a:t>
            </a:r>
          </a:p>
          <a:p>
            <a:pPr lvl="2" algn="just">
              <a:lnSpc>
                <a:spcPct val="150000"/>
              </a:lnSpc>
            </a:pPr>
            <a:r>
              <a:rPr lang="it-IT" sz="1500" dirty="0">
                <a:latin typeface="Times New Roman" panose="02020603050405020304" pitchFamily="18" charset="0"/>
                <a:cs typeface="Times New Roman" panose="02020603050405020304" pitchFamily="18" charset="0"/>
              </a:rPr>
              <a:t>ii. in piani fuori terra e almeno una delle seguenti condizioni risulta essere verificata: </a:t>
            </a:r>
          </a:p>
          <a:p>
            <a:pPr marL="1714500" lvl="3" indent="-342900" algn="just">
              <a:lnSpc>
                <a:spcPct val="150000"/>
              </a:lnSpc>
              <a:buFont typeface="+mj-lt"/>
              <a:buAutoNum type="arabicPeriod"/>
            </a:pPr>
            <a:r>
              <a:rPr lang="it-IT" sz="1500" dirty="0">
                <a:latin typeface="Times New Roman" panose="02020603050405020304" pitchFamily="18" charset="0"/>
                <a:cs typeface="Times New Roman" panose="02020603050405020304" pitchFamily="18" charset="0"/>
              </a:rPr>
              <a:t>carico di incendio specifico </a:t>
            </a:r>
            <a:r>
              <a:rPr lang="it-IT" sz="1500" dirty="0" err="1">
                <a:latin typeface="Times New Roman" panose="02020603050405020304" pitchFamily="18" charset="0"/>
                <a:cs typeface="Times New Roman" panose="02020603050405020304" pitchFamily="18" charset="0"/>
              </a:rPr>
              <a:t>q</a:t>
            </a:r>
            <a:r>
              <a:rPr lang="it-IT" sz="1500" baseline="-25000" dirty="0" err="1">
                <a:latin typeface="Times New Roman" panose="02020603050405020304" pitchFamily="18" charset="0"/>
                <a:cs typeface="Times New Roman" panose="02020603050405020304" pitchFamily="18" charset="0"/>
              </a:rPr>
              <a:t>f</a:t>
            </a:r>
            <a:r>
              <a:rPr lang="it-IT" sz="1500" dirty="0">
                <a:latin typeface="Times New Roman" panose="02020603050405020304" pitchFamily="18" charset="0"/>
                <a:cs typeface="Times New Roman" panose="02020603050405020304" pitchFamily="18" charset="0"/>
              </a:rPr>
              <a:t> &gt; 450 MJ/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a:t>
            </a:r>
          </a:p>
          <a:p>
            <a:pPr marL="1714500" lvl="3" indent="-342900" algn="just">
              <a:lnSpc>
                <a:spcPct val="150000"/>
              </a:lnSpc>
              <a:buFont typeface="+mj-lt"/>
              <a:buAutoNum type="arabicPeriod"/>
            </a:pPr>
            <a:r>
              <a:rPr lang="it-IT" sz="1500" dirty="0">
                <a:latin typeface="Times New Roman" panose="02020603050405020304" pitchFamily="18" charset="0"/>
                <a:cs typeface="Times New Roman" panose="02020603050405020304" pitchFamily="18" charset="0"/>
              </a:rPr>
              <a:t>superficie lorda S &gt; 300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a:t>
            </a:r>
          </a:p>
          <a:p>
            <a:pPr marL="1714500" lvl="3" indent="-342900" algn="just">
              <a:lnSpc>
                <a:spcPct val="150000"/>
              </a:lnSpc>
              <a:buFont typeface="+mj-lt"/>
              <a:buAutoNum type="arabicPeriod"/>
            </a:pPr>
            <a:r>
              <a:rPr lang="it-IT" sz="1500" dirty="0">
                <a:latin typeface="Times New Roman" panose="02020603050405020304" pitchFamily="18" charset="0"/>
                <a:cs typeface="Times New Roman" panose="02020603050405020304" pitchFamily="18" charset="0"/>
              </a:rPr>
              <a:t>superficie lorda 50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&lt; S ≤ 300 m </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e </a:t>
            </a:r>
            <a:r>
              <a:rPr lang="it-IT" sz="1500" dirty="0" err="1">
                <a:latin typeface="Times New Roman" panose="02020603050405020304" pitchFamily="18" charset="0"/>
                <a:cs typeface="Times New Roman" panose="02020603050405020304" pitchFamily="18" charset="0"/>
              </a:rPr>
              <a:t>q</a:t>
            </a:r>
            <a:r>
              <a:rPr lang="it-IT" sz="1500" baseline="-25000" dirty="0" err="1">
                <a:latin typeface="Times New Roman" panose="02020603050405020304" pitchFamily="18" charset="0"/>
                <a:cs typeface="Times New Roman" panose="02020603050405020304" pitchFamily="18" charset="0"/>
              </a:rPr>
              <a:t>f</a:t>
            </a:r>
            <a:r>
              <a:rPr lang="it-IT" sz="1500" dirty="0">
                <a:latin typeface="Times New Roman" panose="02020603050405020304" pitchFamily="18" charset="0"/>
                <a:cs typeface="Times New Roman" panose="02020603050405020304" pitchFamily="18" charset="0"/>
              </a:rPr>
              <a:t> &gt; (530 - 1,6 · S) MJ/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 </a:t>
            </a:r>
          </a:p>
          <a:p>
            <a:pPr algn="just">
              <a:lnSpc>
                <a:spcPct val="150000"/>
              </a:lnSpc>
            </a:pPr>
            <a:r>
              <a:rPr lang="it-IT" sz="1500" dirty="0">
                <a:latin typeface="Times New Roman" panose="02020603050405020304" pitchFamily="18" charset="0"/>
                <a:cs typeface="Times New Roman" panose="02020603050405020304" pitchFamily="18" charset="0"/>
              </a:rPr>
              <a:t>	d. TC se di superficie lorda S &gt; 3000 m</a:t>
            </a:r>
            <a:r>
              <a:rPr lang="it-IT" sz="1500" baseline="30000" dirty="0">
                <a:latin typeface="Times New Roman" panose="02020603050405020304" pitchFamily="18" charset="0"/>
                <a:cs typeface="Times New Roman" panose="02020603050405020304" pitchFamily="18" charset="0"/>
              </a:rPr>
              <a:t>2</a:t>
            </a:r>
            <a:r>
              <a:rPr lang="it-IT" sz="1500" dirty="0">
                <a:latin typeface="Times New Roman" panose="02020603050405020304" pitchFamily="18" charset="0"/>
                <a:cs typeface="Times New Roman" panose="02020603050405020304" pitchFamily="18" charset="0"/>
              </a:rPr>
              <a:t> ; </a:t>
            </a:r>
          </a:p>
          <a:p>
            <a:pPr algn="just">
              <a:lnSpc>
                <a:spcPct val="150000"/>
              </a:lnSpc>
            </a:pPr>
            <a:r>
              <a:rPr lang="it-IT" sz="1500" dirty="0">
                <a:latin typeface="Times New Roman" panose="02020603050405020304" pitchFamily="18" charset="0"/>
                <a:cs typeface="Times New Roman" panose="02020603050405020304" pitchFamily="18" charset="0"/>
              </a:rPr>
              <a:t>	e. TT1 di superficie lorda S &gt; 100 m</a:t>
            </a:r>
            <a:r>
              <a:rPr lang="it-IT" sz="1500" baseline="30000" dirty="0">
                <a:latin typeface="Times New Roman" panose="02020603050405020304" pitchFamily="18" charset="0"/>
                <a:cs typeface="Times New Roman" panose="02020603050405020304" pitchFamily="18" charset="0"/>
              </a:rPr>
              <a:t>2 </a:t>
            </a:r>
            <a:r>
              <a:rPr lang="it-IT" sz="1500" dirty="0">
                <a:latin typeface="Times New Roman" panose="02020603050405020304" pitchFamily="18" charset="0"/>
                <a:cs typeface="Times New Roman" panose="02020603050405020304" pitchFamily="18" charset="0"/>
              </a:rPr>
              <a:t>;</a:t>
            </a:r>
          </a:p>
        </p:txBody>
      </p:sp>
      <p:sp>
        <p:nvSpPr>
          <p:cNvPr id="8" name="Stella a 10 punte 7">
            <a:extLst>
              <a:ext uri="{FF2B5EF4-FFF2-40B4-BE49-F238E27FC236}">
                <a16:creationId xmlns:a16="http://schemas.microsoft.com/office/drawing/2014/main" id="{57CCED20-C78D-5A7D-90C3-1ACB21FF0E2F}"/>
              </a:ext>
            </a:extLst>
          </p:cNvPr>
          <p:cNvSpPr>
            <a:spLocks noChangeAspect="1"/>
          </p:cNvSpPr>
          <p:nvPr/>
        </p:nvSpPr>
        <p:spPr>
          <a:xfrm rot="19124742">
            <a:off x="6143342" y="693338"/>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4" name="PB">
            <a:extLst>
              <a:ext uri="{FF2B5EF4-FFF2-40B4-BE49-F238E27FC236}">
                <a16:creationId xmlns:a16="http://schemas.microsoft.com/office/drawing/2014/main" id="{4AA6A915-1F63-FBDD-DE22-334AAEDC25AC}"/>
              </a:ext>
            </a:extLst>
          </p:cNvPr>
          <p:cNvSpPr/>
          <p:nvPr/>
        </p:nvSpPr>
        <p:spPr>
          <a:xfrm>
            <a:off x="0" y="6705600"/>
            <a:ext cx="820010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110894297"/>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D09085-4235-BA2E-1F55-4E37CC6B4EC9}"/>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0F8DCA85-E08A-4DD1-9192-99D96427C9EC}"/>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C3C75267-DC6F-A034-AB0D-A8CA9CC799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7D31BC44-2C1E-1C19-2905-8F8D2518250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70A77D33-3112-00D5-8C26-13EEC9AD6AD5}"/>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E5DE01DD-BB86-43E4-AAB1-FF66B03AA59A}"/>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AD531D3F-7B89-4D74-6481-FAF43E8B1004}"/>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V.11.5.5 Controllo dell’incendio</a:t>
            </a:r>
            <a:endParaRPr lang="it-IT" b="1" dirty="0">
              <a:solidFill>
                <a:srgbClr val="B41010"/>
              </a:solidFill>
            </a:endParaRPr>
          </a:p>
        </p:txBody>
      </p:sp>
      <p:sp>
        <p:nvSpPr>
          <p:cNvPr id="3" name="CasellaDiTesto 2">
            <a:extLst>
              <a:ext uri="{FF2B5EF4-FFF2-40B4-BE49-F238E27FC236}">
                <a16:creationId xmlns:a16="http://schemas.microsoft.com/office/drawing/2014/main" id="{6720C209-7E25-FCD6-BBC3-BCDD4BC76B90}"/>
              </a:ext>
            </a:extLst>
          </p:cNvPr>
          <p:cNvSpPr txBox="1"/>
          <p:nvPr/>
        </p:nvSpPr>
        <p:spPr>
          <a:xfrm>
            <a:off x="628651" y="1782655"/>
            <a:ext cx="7886698" cy="584775"/>
          </a:xfrm>
          <a:prstGeom prst="rect">
            <a:avLst/>
          </a:prstGeom>
          <a:noFill/>
        </p:spPr>
        <p:txBody>
          <a:bodyPr wrap="square" rtlCol="0">
            <a:spAutoFit/>
          </a:bodyPr>
          <a:lstStyle/>
          <a:p>
            <a:pPr algn="just"/>
            <a:r>
              <a:rPr lang="it-IT" sz="1600" dirty="0">
                <a:latin typeface="Times New Roman" panose="02020603050405020304" pitchFamily="18" charset="0"/>
                <a:cs typeface="Times New Roman" panose="02020603050405020304" pitchFamily="18" charset="0"/>
              </a:rPr>
              <a:t>3. Ai fini della eventuale applicazione della norma UNI 10779, devono essere adottati i parametri riportati in tabella V.11-3</a:t>
            </a:r>
          </a:p>
        </p:txBody>
      </p:sp>
      <p:sp>
        <p:nvSpPr>
          <p:cNvPr id="4" name="CasellaDiTesto 3">
            <a:extLst>
              <a:ext uri="{FF2B5EF4-FFF2-40B4-BE49-F238E27FC236}">
                <a16:creationId xmlns:a16="http://schemas.microsoft.com/office/drawing/2014/main" id="{0F1B98F0-AFFA-610B-031B-75222E194326}"/>
              </a:ext>
            </a:extLst>
          </p:cNvPr>
          <p:cNvSpPr txBox="1"/>
          <p:nvPr/>
        </p:nvSpPr>
        <p:spPr>
          <a:xfrm>
            <a:off x="2225675" y="5409980"/>
            <a:ext cx="4476750"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400" dirty="0"/>
              <a:t>PA: 25 &lt; n ≤ 50 posti letto; PB: 50 &lt; n ≤ 100 posti letto; </a:t>
            </a:r>
          </a:p>
          <a:p>
            <a:pPr algn="just"/>
            <a:r>
              <a:rPr lang="it-IT" sz="1400" dirty="0"/>
              <a:t>PC: 100 &lt; n ≤ 500 posti letto; PD: 500 &lt; n ≤ 1000 posti letto; </a:t>
            </a:r>
          </a:p>
          <a:p>
            <a:pPr algn="just"/>
            <a:r>
              <a:rPr lang="it-IT" sz="1400" dirty="0"/>
              <a:t>PE: n &gt; 1000 posti letto. </a:t>
            </a:r>
          </a:p>
        </p:txBody>
      </p:sp>
      <p:pic>
        <p:nvPicPr>
          <p:cNvPr id="5" name="Immagine 4">
            <a:extLst>
              <a:ext uri="{FF2B5EF4-FFF2-40B4-BE49-F238E27FC236}">
                <a16:creationId xmlns:a16="http://schemas.microsoft.com/office/drawing/2014/main" id="{8C7E6474-E720-1B7C-6AEF-8023E5303EBE}"/>
              </a:ext>
            </a:extLst>
          </p:cNvPr>
          <p:cNvPicPr>
            <a:picLocks noChangeAspect="1"/>
          </p:cNvPicPr>
          <p:nvPr/>
        </p:nvPicPr>
        <p:blipFill>
          <a:blip r:embed="rId5"/>
          <a:srcRect b="25928"/>
          <a:stretch/>
        </p:blipFill>
        <p:spPr>
          <a:xfrm>
            <a:off x="1385292" y="2647710"/>
            <a:ext cx="6373416" cy="2431239"/>
          </a:xfrm>
          <a:prstGeom prst="rect">
            <a:avLst/>
          </a:prstGeom>
        </p:spPr>
      </p:pic>
      <p:sp>
        <p:nvSpPr>
          <p:cNvPr id="13" name="Stella a 10 punte 12">
            <a:extLst>
              <a:ext uri="{FF2B5EF4-FFF2-40B4-BE49-F238E27FC236}">
                <a16:creationId xmlns:a16="http://schemas.microsoft.com/office/drawing/2014/main" id="{CB5BBF4F-6FD7-283F-6EB3-624023C32DC4}"/>
              </a:ext>
            </a:extLst>
          </p:cNvPr>
          <p:cNvSpPr>
            <a:spLocks noChangeAspect="1"/>
          </p:cNvSpPr>
          <p:nvPr/>
        </p:nvSpPr>
        <p:spPr>
          <a:xfrm rot="19124742">
            <a:off x="6143342" y="693338"/>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2" name="PB">
            <a:extLst>
              <a:ext uri="{FF2B5EF4-FFF2-40B4-BE49-F238E27FC236}">
                <a16:creationId xmlns:a16="http://schemas.microsoft.com/office/drawing/2014/main" id="{97876C4C-D569-FA34-EA57-D0799B62F5B8}"/>
              </a:ext>
            </a:extLst>
          </p:cNvPr>
          <p:cNvSpPr/>
          <p:nvPr/>
        </p:nvSpPr>
        <p:spPr>
          <a:xfrm>
            <a:off x="0" y="6705600"/>
            <a:ext cx="825909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558349701"/>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301238-BBE7-883D-7EAF-7CB311A25FF7}"/>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D6BF4033-343F-2894-D931-4BA0E8F46233}"/>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C379C216-12C4-46CD-DB10-5673A8BD2D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5278B541-84D0-C4BB-D534-8BA5AAAC425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783CA1DF-3906-7552-87A1-E033B0D8C92A}"/>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E34FD019-B911-C530-30C7-ED993EB304E7}"/>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1547A498-9994-0720-A221-6AA8CC2FD369}"/>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V.11.5.5 Controllo dell’incendio</a:t>
            </a:r>
            <a:endParaRPr lang="it-IT" b="1" dirty="0">
              <a:solidFill>
                <a:srgbClr val="B41010"/>
              </a:solidFill>
            </a:endParaRPr>
          </a:p>
        </p:txBody>
      </p:sp>
      <p:sp>
        <p:nvSpPr>
          <p:cNvPr id="4" name="CasellaDiTesto 3">
            <a:extLst>
              <a:ext uri="{FF2B5EF4-FFF2-40B4-BE49-F238E27FC236}">
                <a16:creationId xmlns:a16="http://schemas.microsoft.com/office/drawing/2014/main" id="{66D1B8B5-C161-AB2D-7987-F19800186AFF}"/>
              </a:ext>
            </a:extLst>
          </p:cNvPr>
          <p:cNvSpPr txBox="1"/>
          <p:nvPr/>
        </p:nvSpPr>
        <p:spPr>
          <a:xfrm>
            <a:off x="628650" y="5052397"/>
            <a:ext cx="7886698" cy="144655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100" dirty="0"/>
              <a:t>TM: depositi inseriti nella stessa opera da costruzione dell’attività sanitaria, suddivisi in:</a:t>
            </a:r>
          </a:p>
          <a:p>
            <a:pPr algn="just"/>
            <a:r>
              <a:rPr lang="it-IT" sz="1100" dirty="0"/>
              <a:t>TM0: depositi aventi superficie lorda S ≤ 10 m 2 e con carico di incendio specifico </a:t>
            </a:r>
            <a:r>
              <a:rPr lang="it-IT" sz="1100" dirty="0" err="1"/>
              <a:t>qf</a:t>
            </a:r>
            <a:r>
              <a:rPr lang="it-IT" sz="1100" dirty="0"/>
              <a:t> ≤ 50 MJ/m2 ; </a:t>
            </a:r>
          </a:p>
          <a:p>
            <a:pPr algn="just"/>
            <a:r>
              <a:rPr lang="it-IT" sz="1100" dirty="0"/>
              <a:t>TM1: depositi aventi superficie lorda S ≤ 10 m 2 e con carico di incendio specifico 50 MJ/m2 &lt; </a:t>
            </a:r>
            <a:r>
              <a:rPr lang="it-IT" sz="1100" dirty="0" err="1"/>
              <a:t>qf</a:t>
            </a:r>
            <a:r>
              <a:rPr lang="it-IT" sz="1100" dirty="0"/>
              <a:t> ≤ 450 MJ/m2 ; </a:t>
            </a:r>
          </a:p>
          <a:p>
            <a:pPr algn="just"/>
            <a:r>
              <a:rPr lang="it-IT" sz="1100" dirty="0"/>
              <a:t>TM2: depositi aventi superficie lorda S ≤ 10 m 2 e con carico di incendio specifico </a:t>
            </a:r>
            <a:r>
              <a:rPr lang="it-IT" sz="1100" dirty="0" err="1"/>
              <a:t>qf</a:t>
            </a:r>
            <a:r>
              <a:rPr lang="it-IT" sz="1100" dirty="0"/>
              <a:t> tale che 450 MJ/m2 &lt; </a:t>
            </a:r>
            <a:r>
              <a:rPr lang="it-IT" sz="1100" dirty="0" err="1"/>
              <a:t>qf</a:t>
            </a:r>
            <a:r>
              <a:rPr lang="it-IT" sz="1100" dirty="0"/>
              <a:t> ≤ 600 MJ/m2 oppure aventi superficie lorda 10 m 2 &lt; S ≤ 50 m 2 e con carico di incendio specifico </a:t>
            </a:r>
            <a:r>
              <a:rPr lang="it-IT" sz="1100" dirty="0" err="1"/>
              <a:t>qf</a:t>
            </a:r>
            <a:r>
              <a:rPr lang="it-IT" sz="1100" dirty="0"/>
              <a:t> ≤ 600 MJ/m2 ; </a:t>
            </a:r>
          </a:p>
          <a:p>
            <a:pPr algn="just"/>
            <a:r>
              <a:rPr lang="it-IT" sz="1100" dirty="0"/>
              <a:t>TM3: depositi aventi superficie lorda 50 m 2 &lt; S ≤ 500 m 2 e con carico di incendio specifico </a:t>
            </a:r>
            <a:r>
              <a:rPr lang="it-IT" sz="1100" dirty="0" err="1"/>
              <a:t>qf</a:t>
            </a:r>
            <a:r>
              <a:rPr lang="it-IT" sz="1100" dirty="0"/>
              <a:t> ≤ 600 MJ/m2 ; </a:t>
            </a:r>
          </a:p>
          <a:p>
            <a:pPr algn="just"/>
            <a:r>
              <a:rPr lang="it-IT" sz="1100" dirty="0"/>
              <a:t>TM4: aree esterne all’opera da costruzione contenenti aree di tipo TA o TB, coperte o scoperte, destinate anche temporaneamente allo stoccaggio, alla movimentazione ed al carico o scarico delle merci, al deposito dei materiali di scarto e degli imballaggi; </a:t>
            </a:r>
          </a:p>
        </p:txBody>
      </p:sp>
      <p:pic>
        <p:nvPicPr>
          <p:cNvPr id="5" name="Immagine 4">
            <a:extLst>
              <a:ext uri="{FF2B5EF4-FFF2-40B4-BE49-F238E27FC236}">
                <a16:creationId xmlns:a16="http://schemas.microsoft.com/office/drawing/2014/main" id="{CCF7307D-B897-B1AE-645C-BBC715028D44}"/>
              </a:ext>
            </a:extLst>
          </p:cNvPr>
          <p:cNvPicPr>
            <a:picLocks noChangeAspect="1"/>
          </p:cNvPicPr>
          <p:nvPr/>
        </p:nvPicPr>
        <p:blipFill>
          <a:blip r:embed="rId5"/>
          <a:srcRect t="71877" b="143"/>
          <a:stretch/>
        </p:blipFill>
        <p:spPr>
          <a:xfrm>
            <a:off x="1385291" y="3296165"/>
            <a:ext cx="6373416" cy="918371"/>
          </a:xfrm>
          <a:prstGeom prst="rect">
            <a:avLst/>
          </a:prstGeom>
        </p:spPr>
      </p:pic>
      <p:sp>
        <p:nvSpPr>
          <p:cNvPr id="2" name="CasellaDiTesto 1">
            <a:extLst>
              <a:ext uri="{FF2B5EF4-FFF2-40B4-BE49-F238E27FC236}">
                <a16:creationId xmlns:a16="http://schemas.microsoft.com/office/drawing/2014/main" id="{A4A7F639-46F9-F7FA-B809-535616169410}"/>
              </a:ext>
            </a:extLst>
          </p:cNvPr>
          <p:cNvSpPr txBox="1"/>
          <p:nvPr/>
        </p:nvSpPr>
        <p:spPr>
          <a:xfrm>
            <a:off x="628650" y="1813722"/>
            <a:ext cx="7886698" cy="830997"/>
          </a:xfrm>
          <a:prstGeom prst="rect">
            <a:avLst/>
          </a:prstGeom>
          <a:noFill/>
        </p:spPr>
        <p:txBody>
          <a:bodyPr wrap="square" rtlCol="0">
            <a:spAutoFit/>
          </a:bodyPr>
          <a:lstStyle>
            <a:defPPr>
              <a:defRPr lang="en-US"/>
            </a:defPPr>
            <a:lvl1pPr algn="just">
              <a:defRPr sz="1400"/>
            </a:lvl1pPr>
          </a:lstStyle>
          <a:p>
            <a:r>
              <a:rPr lang="it-IT" sz="1600" dirty="0">
                <a:latin typeface="Times New Roman" panose="02020603050405020304" pitchFamily="18" charset="0"/>
                <a:cs typeface="Times New Roman" panose="02020603050405020304" pitchFamily="18" charset="0"/>
              </a:rPr>
              <a:t>4. Nella aree di tipo TM4 con </a:t>
            </a:r>
            <a:r>
              <a:rPr lang="it-IT" sz="1600" dirty="0" err="1">
                <a:latin typeface="Times New Roman" panose="02020603050405020304" pitchFamily="18" charset="0"/>
                <a:cs typeface="Times New Roman" panose="02020603050405020304" pitchFamily="18" charset="0"/>
              </a:rPr>
              <a:t>qf</a:t>
            </a:r>
            <a:r>
              <a:rPr lang="it-IT" sz="1600" dirty="0">
                <a:latin typeface="Times New Roman" panose="02020603050405020304" pitchFamily="18" charset="0"/>
                <a:cs typeface="Times New Roman" panose="02020603050405020304" pitchFamily="18" charset="0"/>
              </a:rPr>
              <a:t> &gt; 1200 MJ/ m</a:t>
            </a:r>
            <a:r>
              <a:rPr lang="it-IT" sz="1600" baseline="30000" dirty="0">
                <a:latin typeface="Times New Roman" panose="02020603050405020304" pitchFamily="18" charset="0"/>
                <a:cs typeface="Times New Roman" panose="02020603050405020304" pitchFamily="18" charset="0"/>
              </a:rPr>
              <a:t>2</a:t>
            </a:r>
            <a:r>
              <a:rPr lang="it-IT" sz="1600" dirty="0">
                <a:latin typeface="Times New Roman" panose="02020603050405020304" pitchFamily="18" charset="0"/>
                <a:cs typeface="Times New Roman" panose="02020603050405020304" pitchFamily="18" charset="0"/>
              </a:rPr>
              <a:t>  deve essere prevista la protezione mediante rete idranti all’aperto. Ai fini della eventuale applicazione della norma UNI 10779, devono essere adottati i parametri riportati in tabella V.11-4.</a:t>
            </a:r>
          </a:p>
        </p:txBody>
      </p:sp>
      <p:sp>
        <p:nvSpPr>
          <p:cNvPr id="8" name="Stella a 10 punte 7">
            <a:extLst>
              <a:ext uri="{FF2B5EF4-FFF2-40B4-BE49-F238E27FC236}">
                <a16:creationId xmlns:a16="http://schemas.microsoft.com/office/drawing/2014/main" id="{5C5E00C4-8D0E-CDB5-9D46-84CC29086FE8}"/>
              </a:ext>
            </a:extLst>
          </p:cNvPr>
          <p:cNvSpPr>
            <a:spLocks noChangeAspect="1"/>
          </p:cNvSpPr>
          <p:nvPr/>
        </p:nvSpPr>
        <p:spPr>
          <a:xfrm rot="19124742">
            <a:off x="6143342" y="693338"/>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3" name="PB">
            <a:extLst>
              <a:ext uri="{FF2B5EF4-FFF2-40B4-BE49-F238E27FC236}">
                <a16:creationId xmlns:a16="http://schemas.microsoft.com/office/drawing/2014/main" id="{C2BF1D15-26C7-8C71-A934-3447A3DB5AB6}"/>
              </a:ext>
            </a:extLst>
          </p:cNvPr>
          <p:cNvSpPr/>
          <p:nvPr/>
        </p:nvSpPr>
        <p:spPr>
          <a:xfrm>
            <a:off x="0" y="6705600"/>
            <a:ext cx="831809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714395788"/>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964FBA-AA8F-BC0F-23A4-72BBB2622066}"/>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28ABFA77-E363-85B0-58C2-BA4AA51FEAE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4DF0D393-47E0-DC05-E130-C1C5B45D6C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509726BB-82BF-5F38-D3AA-49FC22E4571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570A01E8-D25A-09B5-5529-7AF5634D8452}"/>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B3C64261-32C7-B012-C1B1-5AA2A269D9B9}"/>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47F53D10-CDD0-EAEA-E6DF-2A104C7D4A5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V.11.5.5 Controllo dell’incendio</a:t>
            </a:r>
            <a:endParaRPr lang="it-IT" b="1" dirty="0">
              <a:solidFill>
                <a:srgbClr val="B41010"/>
              </a:solidFill>
            </a:endParaRPr>
          </a:p>
        </p:txBody>
      </p:sp>
      <p:sp>
        <p:nvSpPr>
          <p:cNvPr id="6" name="Stella a 10 punte 5">
            <a:extLst>
              <a:ext uri="{FF2B5EF4-FFF2-40B4-BE49-F238E27FC236}">
                <a16:creationId xmlns:a16="http://schemas.microsoft.com/office/drawing/2014/main" id="{15012B90-9B02-6A31-A545-CBE5E3382422}"/>
              </a:ext>
            </a:extLst>
          </p:cNvPr>
          <p:cNvSpPr>
            <a:spLocks noChangeAspect="1"/>
          </p:cNvSpPr>
          <p:nvPr/>
        </p:nvSpPr>
        <p:spPr>
          <a:xfrm rot="19124742">
            <a:off x="6143342" y="693338"/>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2" name="CasellaDiTesto 1">
            <a:extLst>
              <a:ext uri="{FF2B5EF4-FFF2-40B4-BE49-F238E27FC236}">
                <a16:creationId xmlns:a16="http://schemas.microsoft.com/office/drawing/2014/main" id="{B8CD6F50-4859-F453-CD76-6C9F9EB9001E}"/>
              </a:ext>
            </a:extLst>
          </p:cNvPr>
          <p:cNvSpPr txBox="1"/>
          <p:nvPr/>
        </p:nvSpPr>
        <p:spPr>
          <a:xfrm>
            <a:off x="628650" y="1813722"/>
            <a:ext cx="7886698" cy="830997"/>
          </a:xfrm>
          <a:prstGeom prst="rect">
            <a:avLst/>
          </a:prstGeom>
          <a:noFill/>
        </p:spPr>
        <p:txBody>
          <a:bodyPr wrap="square" rtlCol="0">
            <a:spAutoFit/>
          </a:bodyPr>
          <a:lstStyle>
            <a:defPPr>
              <a:defRPr lang="en-US"/>
            </a:defPPr>
            <a:lvl1pPr algn="just">
              <a:defRPr sz="1400"/>
            </a:lvl1pPr>
          </a:lstStyle>
          <a:p>
            <a:r>
              <a:rPr lang="it-IT" sz="1600" dirty="0">
                <a:latin typeface="Times New Roman" panose="02020603050405020304" pitchFamily="18" charset="0"/>
                <a:cs typeface="Times New Roman" panose="02020603050405020304" pitchFamily="18" charset="0"/>
              </a:rPr>
              <a:t>5. Per la progettazione dell’eventuale impianto automatico di controllo o estinzione dell’incendio di tipo sprinkler secondo norma UNI EN 12845 devono essere adottati i parametri riportati in tabella V.11-5.</a:t>
            </a:r>
          </a:p>
        </p:txBody>
      </p:sp>
      <p:pic>
        <p:nvPicPr>
          <p:cNvPr id="3" name="Immagine 2">
            <a:extLst>
              <a:ext uri="{FF2B5EF4-FFF2-40B4-BE49-F238E27FC236}">
                <a16:creationId xmlns:a16="http://schemas.microsoft.com/office/drawing/2014/main" id="{30FFCB00-71F7-DB55-D68E-9FD7DA67BB21}"/>
              </a:ext>
            </a:extLst>
          </p:cNvPr>
          <p:cNvPicPr>
            <a:picLocks noChangeAspect="1"/>
          </p:cNvPicPr>
          <p:nvPr/>
        </p:nvPicPr>
        <p:blipFill>
          <a:blip r:embed="rId5"/>
          <a:stretch>
            <a:fillRect/>
          </a:stretch>
        </p:blipFill>
        <p:spPr>
          <a:xfrm>
            <a:off x="1290974" y="2820675"/>
            <a:ext cx="6562050" cy="1718724"/>
          </a:xfrm>
          <a:prstGeom prst="rect">
            <a:avLst/>
          </a:prstGeom>
        </p:spPr>
      </p:pic>
      <p:sp>
        <p:nvSpPr>
          <p:cNvPr id="8" name="CasellaDiTesto 7">
            <a:extLst>
              <a:ext uri="{FF2B5EF4-FFF2-40B4-BE49-F238E27FC236}">
                <a16:creationId xmlns:a16="http://schemas.microsoft.com/office/drawing/2014/main" id="{FB69228F-90D2-6F21-1907-3D19B8537660}"/>
              </a:ext>
            </a:extLst>
          </p:cNvPr>
          <p:cNvSpPr txBox="1"/>
          <p:nvPr/>
        </p:nvSpPr>
        <p:spPr>
          <a:xfrm>
            <a:off x="2225675" y="5409980"/>
            <a:ext cx="4476750" cy="73866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400" dirty="0"/>
              <a:t>PA: 25 &lt; n ≤ 50 posti letto; PB: 50 &lt; n ≤ 100 posti letto; </a:t>
            </a:r>
          </a:p>
          <a:p>
            <a:pPr algn="just"/>
            <a:r>
              <a:rPr lang="it-IT" sz="1400" dirty="0"/>
              <a:t>PC: 100 &lt; n ≤ 500 posti letto; PD: 500 &lt; n ≤ 1000 posti letto; </a:t>
            </a:r>
          </a:p>
          <a:p>
            <a:pPr algn="just"/>
            <a:r>
              <a:rPr lang="it-IT" sz="1400" dirty="0"/>
              <a:t>PE: n &gt; 1000 posti letto. </a:t>
            </a:r>
          </a:p>
        </p:txBody>
      </p:sp>
      <p:sp>
        <p:nvSpPr>
          <p:cNvPr id="4" name="PB">
            <a:extLst>
              <a:ext uri="{FF2B5EF4-FFF2-40B4-BE49-F238E27FC236}">
                <a16:creationId xmlns:a16="http://schemas.microsoft.com/office/drawing/2014/main" id="{8B147027-D529-B857-F110-CC795D2DD0A8}"/>
              </a:ext>
            </a:extLst>
          </p:cNvPr>
          <p:cNvSpPr/>
          <p:nvPr/>
        </p:nvSpPr>
        <p:spPr>
          <a:xfrm>
            <a:off x="0" y="6705600"/>
            <a:ext cx="8377084"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7978696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0EFBCF-5EA6-A849-A747-425AA5E17CD4}"/>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9E1901CE-B2DB-9D29-B7D4-07ECFCDB3C4E}"/>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C46A6E25-D742-0FFE-04C9-AAB953CF28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21EA4AD3-0D3C-C8D0-0A6B-58DE9EA6C9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A3A4A3F4-823D-11F9-DC78-2D1883BFA70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ABF850DD-5AB5-7490-00C9-33E5010CDDFC}"/>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AC6E5932-0470-6EA9-0341-EEC4B36FBE2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S.7: Rivelazione ed allarme</a:t>
            </a:r>
            <a:endParaRPr lang="it-IT" b="1" dirty="0">
              <a:solidFill>
                <a:srgbClr val="B41010"/>
              </a:solidFill>
            </a:endParaRPr>
          </a:p>
        </p:txBody>
      </p:sp>
      <p:sp>
        <p:nvSpPr>
          <p:cNvPr id="27" name="Stella a 10 punte 26">
            <a:extLst>
              <a:ext uri="{FF2B5EF4-FFF2-40B4-BE49-F238E27FC236}">
                <a16:creationId xmlns:a16="http://schemas.microsoft.com/office/drawing/2014/main" id="{DA8FCEC8-9DBD-31B5-3CB5-D0B5ECCA2B97}"/>
              </a:ext>
            </a:extLst>
          </p:cNvPr>
          <p:cNvSpPr>
            <a:spLocks noChangeAspect="1"/>
          </p:cNvSpPr>
          <p:nvPr/>
        </p:nvSpPr>
        <p:spPr>
          <a:xfrm rot="19124742">
            <a:off x="6919840" y="639940"/>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5" name="Immagine 4">
            <a:extLst>
              <a:ext uri="{FF2B5EF4-FFF2-40B4-BE49-F238E27FC236}">
                <a16:creationId xmlns:a16="http://schemas.microsoft.com/office/drawing/2014/main" id="{BA412B23-126C-3AAE-A129-35F7C44AA9D0}"/>
              </a:ext>
            </a:extLst>
          </p:cNvPr>
          <p:cNvPicPr>
            <a:picLocks noChangeAspect="1"/>
          </p:cNvPicPr>
          <p:nvPr/>
        </p:nvPicPr>
        <p:blipFill>
          <a:blip r:embed="rId5"/>
          <a:srcRect l="671" t="2701" r="1474" b="4025"/>
          <a:stretch/>
        </p:blipFill>
        <p:spPr>
          <a:xfrm>
            <a:off x="628650" y="1825941"/>
            <a:ext cx="4829051" cy="1727045"/>
          </a:xfrm>
          <a:prstGeom prst="rect">
            <a:avLst/>
          </a:prstGeom>
        </p:spPr>
      </p:pic>
      <p:pic>
        <p:nvPicPr>
          <p:cNvPr id="4" name="Immagine 3">
            <a:extLst>
              <a:ext uri="{FF2B5EF4-FFF2-40B4-BE49-F238E27FC236}">
                <a16:creationId xmlns:a16="http://schemas.microsoft.com/office/drawing/2014/main" id="{8D765BB3-60E0-9853-9907-0378D5EF13E1}"/>
              </a:ext>
            </a:extLst>
          </p:cNvPr>
          <p:cNvPicPr>
            <a:picLocks noChangeAspect="1"/>
          </p:cNvPicPr>
          <p:nvPr/>
        </p:nvPicPr>
        <p:blipFill>
          <a:blip r:embed="rId6"/>
          <a:srcRect t="1643" r="974"/>
          <a:stretch/>
        </p:blipFill>
        <p:spPr>
          <a:xfrm>
            <a:off x="3558179" y="3410720"/>
            <a:ext cx="4957170" cy="3238593"/>
          </a:xfrm>
          <a:prstGeom prst="rect">
            <a:avLst/>
          </a:prstGeom>
        </p:spPr>
      </p:pic>
      <p:sp>
        <p:nvSpPr>
          <p:cNvPr id="2" name="PB">
            <a:extLst>
              <a:ext uri="{FF2B5EF4-FFF2-40B4-BE49-F238E27FC236}">
                <a16:creationId xmlns:a16="http://schemas.microsoft.com/office/drawing/2014/main" id="{FEF78BB7-075C-9181-73EA-CE682A769874}"/>
              </a:ext>
            </a:extLst>
          </p:cNvPr>
          <p:cNvSpPr/>
          <p:nvPr/>
        </p:nvSpPr>
        <p:spPr>
          <a:xfrm>
            <a:off x="0" y="6705600"/>
            <a:ext cx="843607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066003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0131B0-BD95-6005-9F59-B5871CAC2B37}"/>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CD941961-EEBE-BC9C-4D67-037F34358D49}"/>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D308CD8C-93BF-AB16-22EB-E6AA6534C06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DB4FA3A9-EA81-29F5-0F74-AF8925EF94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80A1347A-6DDD-3451-287F-3C3A7583E32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2349EFA5-42A2-8FE2-9DDA-AFD1C68667ED}"/>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47CD33A5-03A6-2163-2732-84CE03B956D5}"/>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V.11.5.6 Rivelazione allarme</a:t>
            </a:r>
            <a:endParaRPr lang="it-IT" b="1" dirty="0">
              <a:solidFill>
                <a:srgbClr val="B41010"/>
              </a:solidFill>
            </a:endParaRPr>
          </a:p>
        </p:txBody>
      </p:sp>
      <p:sp>
        <p:nvSpPr>
          <p:cNvPr id="6" name="Stella a 10 punte 5">
            <a:extLst>
              <a:ext uri="{FF2B5EF4-FFF2-40B4-BE49-F238E27FC236}">
                <a16:creationId xmlns:a16="http://schemas.microsoft.com/office/drawing/2014/main" id="{246EFEC7-A3BA-C151-96F1-BA2B3CDA51D9}"/>
              </a:ext>
            </a:extLst>
          </p:cNvPr>
          <p:cNvSpPr>
            <a:spLocks noChangeAspect="1"/>
          </p:cNvSpPr>
          <p:nvPr/>
        </p:nvSpPr>
        <p:spPr>
          <a:xfrm rot="19124742">
            <a:off x="6143342" y="693338"/>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pic>
        <p:nvPicPr>
          <p:cNvPr id="4" name="Immagine 3">
            <a:extLst>
              <a:ext uri="{FF2B5EF4-FFF2-40B4-BE49-F238E27FC236}">
                <a16:creationId xmlns:a16="http://schemas.microsoft.com/office/drawing/2014/main" id="{58E5B34C-B223-802B-5D4F-665820A2A40F}"/>
              </a:ext>
            </a:extLst>
          </p:cNvPr>
          <p:cNvPicPr>
            <a:picLocks noChangeAspect="1"/>
          </p:cNvPicPr>
          <p:nvPr/>
        </p:nvPicPr>
        <p:blipFill>
          <a:blip r:embed="rId5"/>
          <a:stretch>
            <a:fillRect/>
          </a:stretch>
        </p:blipFill>
        <p:spPr>
          <a:xfrm>
            <a:off x="1624012" y="1795339"/>
            <a:ext cx="5895975" cy="2790825"/>
          </a:xfrm>
          <a:prstGeom prst="rect">
            <a:avLst/>
          </a:prstGeom>
        </p:spPr>
      </p:pic>
      <p:sp>
        <p:nvSpPr>
          <p:cNvPr id="5" name="CasellaDiTesto 4">
            <a:extLst>
              <a:ext uri="{FF2B5EF4-FFF2-40B4-BE49-F238E27FC236}">
                <a16:creationId xmlns:a16="http://schemas.microsoft.com/office/drawing/2014/main" id="{C56FF4D4-D6B8-D300-D957-C0AEFECC10A9}"/>
              </a:ext>
            </a:extLst>
          </p:cNvPr>
          <p:cNvSpPr txBox="1"/>
          <p:nvPr/>
        </p:nvSpPr>
        <p:spPr>
          <a:xfrm>
            <a:off x="1098408" y="5216060"/>
            <a:ext cx="7416941" cy="101566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200" dirty="0"/>
              <a:t> SA: attività che erogano prestazioni in regime di ricovero ospedaliero a ciclo continuativo o diurno;  </a:t>
            </a:r>
          </a:p>
          <a:p>
            <a:pPr algn="just"/>
            <a:r>
              <a:rPr lang="it-IT" sz="1200" dirty="0"/>
              <a:t> SB: attività che erogano prestazioni in regime residenziale a ciclo continuativo o diurno;     </a:t>
            </a:r>
          </a:p>
          <a:p>
            <a:pPr algn="just"/>
            <a:r>
              <a:rPr lang="it-IT" sz="1200" dirty="0"/>
              <a:t> SC: attività che erogano prestazioni di assistenza specialistica in regime ambulatoriale, ivi comprese quelle </a:t>
            </a:r>
          </a:p>
          <a:p>
            <a:pPr algn="just"/>
            <a:r>
              <a:rPr lang="it-IT" sz="1200" dirty="0"/>
              <a:t>        riabilitative, di diagnostica strumentale e di laboratorio.</a:t>
            </a:r>
          </a:p>
          <a:p>
            <a:pPr algn="just"/>
            <a:r>
              <a:rPr lang="it-IT" sz="1200" dirty="0"/>
              <a:t> </a:t>
            </a:r>
            <a:r>
              <a:rPr lang="it-IT" sz="1000" dirty="0"/>
              <a:t> PA: 25 &lt; n ≤ 50 posti letto; PB: 50 &lt; n ≤ 100 posti letto; PC: 100 &lt; n ≤ 500 posti letto; PD: 500 &lt; n ≤ 1000 posti letto; PE: n &gt; 1000 posti letto.</a:t>
            </a:r>
          </a:p>
        </p:txBody>
      </p:sp>
      <p:sp>
        <p:nvSpPr>
          <p:cNvPr id="2" name="PB">
            <a:extLst>
              <a:ext uri="{FF2B5EF4-FFF2-40B4-BE49-F238E27FC236}">
                <a16:creationId xmlns:a16="http://schemas.microsoft.com/office/drawing/2014/main" id="{D435A391-33BD-8FC9-64D4-FD7D32B8D5ED}"/>
              </a:ext>
            </a:extLst>
          </p:cNvPr>
          <p:cNvSpPr/>
          <p:nvPr/>
        </p:nvSpPr>
        <p:spPr>
          <a:xfrm>
            <a:off x="0" y="6705600"/>
            <a:ext cx="849507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1065370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E3838D-9A07-013A-74A2-6BD104B843F0}"/>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FC57167B-FC31-890B-4C84-3668BABFB63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F7CE02CC-93E2-8178-D80B-45537EB871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D31D1B3D-BCDB-135B-F772-FA7BFB6E4B4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8EF6ABB3-9380-4DF0-719D-0C7B2739AC4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FD60D974-318C-BA12-0F5B-BC86A7414566}"/>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FAE9EE91-8740-DCED-8CA3-4B3A91178BB4}"/>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S.8: Controllo fumi e calore</a:t>
            </a:r>
            <a:endParaRPr lang="it-IT" b="1" dirty="0">
              <a:solidFill>
                <a:srgbClr val="B41010"/>
              </a:solidFill>
            </a:endParaRPr>
          </a:p>
        </p:txBody>
      </p:sp>
      <p:sp>
        <p:nvSpPr>
          <p:cNvPr id="27" name="Stella a 10 punte 26">
            <a:extLst>
              <a:ext uri="{FF2B5EF4-FFF2-40B4-BE49-F238E27FC236}">
                <a16:creationId xmlns:a16="http://schemas.microsoft.com/office/drawing/2014/main" id="{AE79D6F1-D31C-9938-8D5E-6228100D9BE2}"/>
              </a:ext>
            </a:extLst>
          </p:cNvPr>
          <p:cNvSpPr>
            <a:spLocks noChangeAspect="1"/>
          </p:cNvSpPr>
          <p:nvPr/>
        </p:nvSpPr>
        <p:spPr>
          <a:xfrm rot="19124742">
            <a:off x="6919840" y="639940"/>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2" name="Immagine 1">
            <a:extLst>
              <a:ext uri="{FF2B5EF4-FFF2-40B4-BE49-F238E27FC236}">
                <a16:creationId xmlns:a16="http://schemas.microsoft.com/office/drawing/2014/main" id="{CF416577-D8C8-6D7C-A5A2-B737EEE6F1AF}"/>
              </a:ext>
            </a:extLst>
          </p:cNvPr>
          <p:cNvPicPr>
            <a:picLocks noChangeAspect="1"/>
          </p:cNvPicPr>
          <p:nvPr/>
        </p:nvPicPr>
        <p:blipFill>
          <a:blip r:embed="rId5"/>
          <a:srcRect t="3354" b="8995"/>
          <a:stretch/>
        </p:blipFill>
        <p:spPr>
          <a:xfrm>
            <a:off x="322126" y="1624053"/>
            <a:ext cx="5200854" cy="1920241"/>
          </a:xfrm>
          <a:prstGeom prst="rect">
            <a:avLst/>
          </a:prstGeom>
        </p:spPr>
      </p:pic>
      <p:pic>
        <p:nvPicPr>
          <p:cNvPr id="3" name="Immagine 2">
            <a:extLst>
              <a:ext uri="{FF2B5EF4-FFF2-40B4-BE49-F238E27FC236}">
                <a16:creationId xmlns:a16="http://schemas.microsoft.com/office/drawing/2014/main" id="{049A85DC-0CC3-0832-D3A1-14DAA0BA64CC}"/>
              </a:ext>
            </a:extLst>
          </p:cNvPr>
          <p:cNvPicPr>
            <a:picLocks noChangeAspect="1"/>
          </p:cNvPicPr>
          <p:nvPr/>
        </p:nvPicPr>
        <p:blipFill>
          <a:blip r:embed="rId6"/>
          <a:srcRect t="1026" b="8834"/>
          <a:stretch/>
        </p:blipFill>
        <p:spPr>
          <a:xfrm>
            <a:off x="2660559" y="3544294"/>
            <a:ext cx="6083053" cy="2807208"/>
          </a:xfrm>
          <a:prstGeom prst="rect">
            <a:avLst/>
          </a:prstGeom>
        </p:spPr>
      </p:pic>
      <p:sp>
        <p:nvSpPr>
          <p:cNvPr id="4" name="PB">
            <a:extLst>
              <a:ext uri="{FF2B5EF4-FFF2-40B4-BE49-F238E27FC236}">
                <a16:creationId xmlns:a16="http://schemas.microsoft.com/office/drawing/2014/main" id="{9BB4CECC-48B2-8E8D-6DD6-8C2764E5FC25}"/>
              </a:ext>
            </a:extLst>
          </p:cNvPr>
          <p:cNvSpPr/>
          <p:nvPr/>
        </p:nvSpPr>
        <p:spPr>
          <a:xfrm>
            <a:off x="0" y="6705600"/>
            <a:ext cx="855406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255088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68ECB5-71F9-A496-9C91-7EB85AD02A08}"/>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0DD239C8-8D93-046D-8727-52B2A83C904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2A01DEFC-CD7C-FCA5-CDA8-8A9A0406F5D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2EB94D42-6681-5AC4-9E43-CEB54CF3C0D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E2DD692E-7B31-229E-891B-D3751316CB36}"/>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BC1637A8-E844-7360-B64F-6ED6D239D969}"/>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797EEA72-16A9-9A41-4E31-C79AFD4F4EA5}"/>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V.11.5.7 Controllo fumi e calore</a:t>
            </a:r>
            <a:endParaRPr lang="it-IT" b="1" dirty="0">
              <a:solidFill>
                <a:srgbClr val="B41010"/>
              </a:solidFill>
            </a:endParaRPr>
          </a:p>
        </p:txBody>
      </p:sp>
      <p:sp>
        <p:nvSpPr>
          <p:cNvPr id="6" name="Stella a 10 punte 5">
            <a:extLst>
              <a:ext uri="{FF2B5EF4-FFF2-40B4-BE49-F238E27FC236}">
                <a16:creationId xmlns:a16="http://schemas.microsoft.com/office/drawing/2014/main" id="{CB714DDE-0583-A052-F972-4B0807034497}"/>
              </a:ext>
            </a:extLst>
          </p:cNvPr>
          <p:cNvSpPr>
            <a:spLocks noChangeAspect="1"/>
          </p:cNvSpPr>
          <p:nvPr/>
        </p:nvSpPr>
        <p:spPr>
          <a:xfrm rot="19124742">
            <a:off x="6143342" y="693338"/>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3" name="CasellaDiTesto 2">
            <a:extLst>
              <a:ext uri="{FF2B5EF4-FFF2-40B4-BE49-F238E27FC236}">
                <a16:creationId xmlns:a16="http://schemas.microsoft.com/office/drawing/2014/main" id="{2FCF10F3-9F1B-FECA-8E00-4186120AD219}"/>
              </a:ext>
            </a:extLst>
          </p:cNvPr>
          <p:cNvSpPr txBox="1"/>
          <p:nvPr/>
        </p:nvSpPr>
        <p:spPr>
          <a:xfrm>
            <a:off x="628651" y="1385344"/>
            <a:ext cx="7886698" cy="2893100"/>
          </a:xfrm>
          <a:prstGeom prst="rect">
            <a:avLst/>
          </a:prstGeom>
          <a:noFill/>
        </p:spPr>
        <p:txBody>
          <a:bodyPr wrap="square">
            <a:spAutoFit/>
          </a:bodyPr>
          <a:lstStyle/>
          <a:p>
            <a:pPr algn="just"/>
            <a:r>
              <a:rPr lang="it-IT" sz="1400" dirty="0"/>
              <a:t>1. Nei compartimenti destinati ad aree di tipo TA2, le aperture di </a:t>
            </a:r>
            <a:r>
              <a:rPr lang="it-IT" sz="1400"/>
              <a:t>smaltimento per il </a:t>
            </a:r>
            <a:r>
              <a:rPr lang="it-IT" sz="1400" dirty="0"/>
              <a:t>livello di prestazione II (capitolo S.8) devono essere realizzate secondo </a:t>
            </a:r>
            <a:r>
              <a:rPr lang="it-IT" sz="1400"/>
              <a:t>il tipo d’impiego </a:t>
            </a:r>
            <a:r>
              <a:rPr lang="it-IT" sz="1400" dirty="0" err="1"/>
              <a:t>SEb</a:t>
            </a:r>
            <a:r>
              <a:rPr lang="it-IT" sz="1400" dirty="0"/>
              <a:t>.</a:t>
            </a:r>
          </a:p>
          <a:p>
            <a:pPr algn="just"/>
            <a:endParaRPr lang="it-IT" sz="1400" dirty="0"/>
          </a:p>
          <a:p>
            <a:pPr algn="just"/>
            <a:r>
              <a:rPr lang="it-IT" sz="1400" dirty="0"/>
              <a:t>2. Le aree di tipo TB2 con presenza di sorgenti di radiazioni ionizzanti non sigillate e in generale ogni area ove, a seguito d’incendio, non si può escludere la presenza di contaminazione radiologica dei prodotti della combustione, devono essere dotate di sistemi di ventilazione meccanica dotati di filtri assoluti (es. filtri assoluti a carboni attivi, …), realizzati in modo da evitare la dispersione di sostanze radiologiche eventualmente contenute nei prodotti della combustione.</a:t>
            </a:r>
          </a:p>
          <a:p>
            <a:pPr algn="just"/>
            <a:endParaRPr lang="it-IT" sz="1400" dirty="0"/>
          </a:p>
          <a:p>
            <a:pPr algn="just"/>
            <a:r>
              <a:rPr lang="it-IT" sz="1400" dirty="0"/>
              <a:t>3. I sistemi di ventilazione meccanica delle aree di tipo TB2 devono essere in grado di garantire la prestazione in caso di incendio. L’alimentazione elettrica dell’impianto deve essere garantita, oltre che dalla sorgente di alimentazione ordinaria, da alimentazione di sicurezza con caratteristiche di autonomia ed interruzione previste per “altri impianti” (capitolo S.10).</a:t>
            </a:r>
          </a:p>
        </p:txBody>
      </p:sp>
      <p:pic>
        <p:nvPicPr>
          <p:cNvPr id="10" name="Immagine 9">
            <a:extLst>
              <a:ext uri="{FF2B5EF4-FFF2-40B4-BE49-F238E27FC236}">
                <a16:creationId xmlns:a16="http://schemas.microsoft.com/office/drawing/2014/main" id="{948B7F16-596E-8C03-DC9F-37531A5078C1}"/>
              </a:ext>
            </a:extLst>
          </p:cNvPr>
          <p:cNvPicPr>
            <a:picLocks noChangeAspect="1"/>
          </p:cNvPicPr>
          <p:nvPr/>
        </p:nvPicPr>
        <p:blipFill>
          <a:blip r:embed="rId5"/>
          <a:srcRect b="8191"/>
          <a:stretch/>
        </p:blipFill>
        <p:spPr>
          <a:xfrm>
            <a:off x="1735522" y="4418565"/>
            <a:ext cx="5603154" cy="2249057"/>
          </a:xfrm>
          <a:prstGeom prst="rect">
            <a:avLst/>
          </a:prstGeom>
        </p:spPr>
      </p:pic>
      <p:sp>
        <p:nvSpPr>
          <p:cNvPr id="2" name="PB">
            <a:extLst>
              <a:ext uri="{FF2B5EF4-FFF2-40B4-BE49-F238E27FC236}">
                <a16:creationId xmlns:a16="http://schemas.microsoft.com/office/drawing/2014/main" id="{E572E4AC-7A70-D94A-E4F0-1B895CF01B7F}"/>
              </a:ext>
            </a:extLst>
          </p:cNvPr>
          <p:cNvSpPr/>
          <p:nvPr/>
        </p:nvSpPr>
        <p:spPr>
          <a:xfrm>
            <a:off x="0" y="6705600"/>
            <a:ext cx="8613058"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98694721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DA4F5D-8911-30F8-A562-AA4A09B88DF8}"/>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F99CFCAD-A8FC-2F47-2732-66CA9CD03A7B}"/>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92E9AE6C-603C-71DC-46AA-A600F1C663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FA68C250-5BE3-B5C2-3ED7-F466AA3DB94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4BA90A0F-C998-66C9-890C-7D473C7EC16C}"/>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4F2C8884-D688-BFEC-C682-88983185B6E1}"/>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D99A26D3-F818-8512-7666-20E4DE850D8D}"/>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S.9: Operatività antincendio</a:t>
            </a:r>
            <a:endParaRPr lang="it-IT" b="1" dirty="0">
              <a:solidFill>
                <a:srgbClr val="B41010"/>
              </a:solidFill>
            </a:endParaRPr>
          </a:p>
        </p:txBody>
      </p:sp>
      <p:sp>
        <p:nvSpPr>
          <p:cNvPr id="27" name="Stella a 10 punte 26">
            <a:extLst>
              <a:ext uri="{FF2B5EF4-FFF2-40B4-BE49-F238E27FC236}">
                <a16:creationId xmlns:a16="http://schemas.microsoft.com/office/drawing/2014/main" id="{053FAADC-FAC3-EAFF-A454-8716CB884A2E}"/>
              </a:ext>
            </a:extLst>
          </p:cNvPr>
          <p:cNvSpPr>
            <a:spLocks noChangeAspect="1"/>
          </p:cNvSpPr>
          <p:nvPr/>
        </p:nvSpPr>
        <p:spPr>
          <a:xfrm rot="19124742">
            <a:off x="6919840" y="639940"/>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sp>
        <p:nvSpPr>
          <p:cNvPr id="9" name="CasellaDiTesto 8">
            <a:extLst>
              <a:ext uri="{FF2B5EF4-FFF2-40B4-BE49-F238E27FC236}">
                <a16:creationId xmlns:a16="http://schemas.microsoft.com/office/drawing/2014/main" id="{A6B8AA26-80ED-31F3-4EAD-A4F44F5007C4}"/>
              </a:ext>
            </a:extLst>
          </p:cNvPr>
          <p:cNvSpPr txBox="1"/>
          <p:nvPr/>
        </p:nvSpPr>
        <p:spPr>
          <a:xfrm>
            <a:off x="555919" y="1472184"/>
            <a:ext cx="7959429" cy="323165"/>
          </a:xfrm>
          <a:prstGeom prst="rect">
            <a:avLst/>
          </a:prstGeom>
          <a:noFill/>
        </p:spPr>
        <p:txBody>
          <a:bodyPr wrap="square" rtlCol="0">
            <a:spAutoFit/>
          </a:bodyPr>
          <a:lstStyle/>
          <a:p>
            <a:r>
              <a:rPr lang="it-IT" sz="1500" b="1" dirty="0">
                <a:latin typeface="Times New Roman" panose="02020603050405020304" pitchFamily="18" charset="0"/>
                <a:cs typeface="Times New Roman" panose="02020603050405020304" pitchFamily="18" charset="0"/>
              </a:rPr>
              <a:t>Obiettivo</a:t>
            </a:r>
            <a:r>
              <a:rPr lang="it-IT" sz="1500" dirty="0">
                <a:latin typeface="Times New Roman" panose="02020603050405020304" pitchFamily="18" charset="0"/>
                <a:cs typeface="Times New Roman" panose="02020603050405020304" pitchFamily="18" charset="0"/>
              </a:rPr>
              <a:t>: agevolare l’effettuazione di interventi di soccorso dei Vigili del fuoco in tutte le attività</a:t>
            </a:r>
          </a:p>
        </p:txBody>
      </p:sp>
      <p:pic>
        <p:nvPicPr>
          <p:cNvPr id="11" name="Immagine 10">
            <a:extLst>
              <a:ext uri="{FF2B5EF4-FFF2-40B4-BE49-F238E27FC236}">
                <a16:creationId xmlns:a16="http://schemas.microsoft.com/office/drawing/2014/main" id="{C308DA49-A972-DF3F-9EAF-A856876AD97B}"/>
              </a:ext>
            </a:extLst>
          </p:cNvPr>
          <p:cNvPicPr>
            <a:picLocks noChangeAspect="1"/>
          </p:cNvPicPr>
          <p:nvPr/>
        </p:nvPicPr>
        <p:blipFill>
          <a:blip r:embed="rId5"/>
          <a:stretch>
            <a:fillRect/>
          </a:stretch>
        </p:blipFill>
        <p:spPr>
          <a:xfrm>
            <a:off x="347766" y="1922810"/>
            <a:ext cx="3920409" cy="1911923"/>
          </a:xfrm>
          <a:prstGeom prst="rect">
            <a:avLst/>
          </a:prstGeom>
        </p:spPr>
      </p:pic>
      <p:pic>
        <p:nvPicPr>
          <p:cNvPr id="13" name="Immagine 12">
            <a:extLst>
              <a:ext uri="{FF2B5EF4-FFF2-40B4-BE49-F238E27FC236}">
                <a16:creationId xmlns:a16="http://schemas.microsoft.com/office/drawing/2014/main" id="{66CE52C6-BFE6-E3A7-A0DC-B0747BC5141B}"/>
              </a:ext>
            </a:extLst>
          </p:cNvPr>
          <p:cNvPicPr>
            <a:picLocks noChangeAspect="1"/>
          </p:cNvPicPr>
          <p:nvPr/>
        </p:nvPicPr>
        <p:blipFill>
          <a:blip r:embed="rId6"/>
          <a:stretch>
            <a:fillRect/>
          </a:stretch>
        </p:blipFill>
        <p:spPr>
          <a:xfrm>
            <a:off x="4274167" y="1921690"/>
            <a:ext cx="4620576" cy="3831511"/>
          </a:xfrm>
          <a:prstGeom prst="rect">
            <a:avLst/>
          </a:prstGeom>
        </p:spPr>
      </p:pic>
      <p:sp>
        <p:nvSpPr>
          <p:cNvPr id="18" name="Rettangolo 17">
            <a:extLst>
              <a:ext uri="{FF2B5EF4-FFF2-40B4-BE49-F238E27FC236}">
                <a16:creationId xmlns:a16="http://schemas.microsoft.com/office/drawing/2014/main" id="{0B7B4EA6-EF13-C7C2-992B-4981CFC3B375}"/>
              </a:ext>
            </a:extLst>
          </p:cNvPr>
          <p:cNvSpPr/>
          <p:nvPr/>
        </p:nvSpPr>
        <p:spPr>
          <a:xfrm>
            <a:off x="-1776221" y="5664598"/>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V.11.5.8 Operatività antincendio</a:t>
            </a:r>
            <a:endParaRPr lang="it-IT" b="1" dirty="0">
              <a:solidFill>
                <a:srgbClr val="B41010"/>
              </a:solidFill>
            </a:endParaRPr>
          </a:p>
        </p:txBody>
      </p:sp>
      <p:sp>
        <p:nvSpPr>
          <p:cNvPr id="20" name="Stella a 10 punte 19">
            <a:extLst>
              <a:ext uri="{FF2B5EF4-FFF2-40B4-BE49-F238E27FC236}">
                <a16:creationId xmlns:a16="http://schemas.microsoft.com/office/drawing/2014/main" id="{A3FEF876-0DAF-8A00-7732-4F15A9316160}"/>
              </a:ext>
            </a:extLst>
          </p:cNvPr>
          <p:cNvSpPr>
            <a:spLocks noChangeAspect="1"/>
          </p:cNvSpPr>
          <p:nvPr/>
        </p:nvSpPr>
        <p:spPr>
          <a:xfrm rot="19124742">
            <a:off x="3738470" y="5354800"/>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30" name="CasellaDiTesto 29">
            <a:extLst>
              <a:ext uri="{FF2B5EF4-FFF2-40B4-BE49-F238E27FC236}">
                <a16:creationId xmlns:a16="http://schemas.microsoft.com/office/drawing/2014/main" id="{8D974D56-295E-7CCA-D19E-08D7FDB4F4B6}"/>
              </a:ext>
            </a:extLst>
          </p:cNvPr>
          <p:cNvSpPr txBox="1"/>
          <p:nvPr/>
        </p:nvSpPr>
        <p:spPr>
          <a:xfrm>
            <a:off x="518540" y="6040813"/>
            <a:ext cx="5479924" cy="523220"/>
          </a:xfrm>
          <a:prstGeom prst="rect">
            <a:avLst/>
          </a:prstGeom>
          <a:noFill/>
        </p:spPr>
        <p:txBody>
          <a:bodyPr wrap="square">
            <a:spAutoFit/>
          </a:bodyPr>
          <a:lstStyle/>
          <a:p>
            <a:pPr algn="just"/>
            <a:r>
              <a:rPr lang="it-IT" sz="1400" dirty="0">
                <a:latin typeface="Times New Roman" panose="02020603050405020304" pitchFamily="18" charset="0"/>
                <a:cs typeface="Times New Roman" panose="02020603050405020304" pitchFamily="18" charset="0"/>
              </a:rPr>
              <a:t>Nel capitolo S.4 per i </a:t>
            </a:r>
            <a:r>
              <a:rPr lang="it-IT" sz="1400" b="1" dirty="0">
                <a:latin typeface="Times New Roman" panose="02020603050405020304" pitchFamily="18" charset="0"/>
                <a:cs typeface="Times New Roman" panose="02020603050405020304" pitchFamily="18" charset="0"/>
              </a:rPr>
              <a:t>compartimenti con profilo di rischio D1 e D2 è richiesta la presenza di un ascensore (montalettighe) antincendio</a:t>
            </a:r>
            <a:r>
              <a:rPr lang="it-IT" sz="1400" dirty="0">
                <a:latin typeface="Times New Roman" panose="02020603050405020304" pitchFamily="18" charset="0"/>
                <a:cs typeface="Times New Roman" panose="02020603050405020304" pitchFamily="18" charset="0"/>
              </a:rPr>
              <a:t>.</a:t>
            </a:r>
          </a:p>
        </p:txBody>
      </p:sp>
      <p:sp>
        <p:nvSpPr>
          <p:cNvPr id="2" name="PB">
            <a:extLst>
              <a:ext uri="{FF2B5EF4-FFF2-40B4-BE49-F238E27FC236}">
                <a16:creationId xmlns:a16="http://schemas.microsoft.com/office/drawing/2014/main" id="{42FF6CE8-8947-C02E-52D8-8E9442C4AE5D}"/>
              </a:ext>
            </a:extLst>
          </p:cNvPr>
          <p:cNvSpPr/>
          <p:nvPr/>
        </p:nvSpPr>
        <p:spPr>
          <a:xfrm>
            <a:off x="0" y="6705600"/>
            <a:ext cx="8672051"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127248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down)">
                                      <p:cBhvr>
                                        <p:cTn id="7" dur="500"/>
                                        <p:tgtEl>
                                          <p:spTgt spid="1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wipe(down)">
                                      <p:cBhvr>
                                        <p:cTn id="10" dur="500"/>
                                        <p:tgtEl>
                                          <p:spTgt spid="20"/>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30"/>
                                        </p:tgtEl>
                                        <p:attrNameLst>
                                          <p:attrName>style.visibility</p:attrName>
                                        </p:attrNameLst>
                                      </p:cBhvr>
                                      <p:to>
                                        <p:strVal val="visible"/>
                                      </p:to>
                                    </p:set>
                                    <p:animEffect transition="in" filter="wipe(down)">
                                      <p:cBhvr>
                                        <p:cTn id="1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0" grpId="0" animBg="1"/>
      <p:bldP spid="30" grpId="0"/>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54A726-7839-F187-4E3F-3C3B95C25B4C}"/>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09953E78-CB86-91CD-040D-78D88449424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93E3C6A4-A6F8-E41E-C22D-40722F28EF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890182FE-CE03-27E7-673C-49F07BC2712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250A454F-A0FD-193E-E620-51A438906FB1}"/>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B86EF4E7-E9BB-8D7C-F757-BC99162BF10A}"/>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A5374303-1523-BCD5-5209-D8248249D02B}"/>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Misura antincendio S.10: Sicurezza degli impianti tecnologici e di servizio</a:t>
            </a:r>
            <a:endParaRPr lang="it-IT" b="1" dirty="0">
              <a:solidFill>
                <a:srgbClr val="B41010"/>
              </a:solidFill>
            </a:endParaRPr>
          </a:p>
        </p:txBody>
      </p:sp>
      <p:sp>
        <p:nvSpPr>
          <p:cNvPr id="27" name="Stella a 10 punte 26">
            <a:extLst>
              <a:ext uri="{FF2B5EF4-FFF2-40B4-BE49-F238E27FC236}">
                <a16:creationId xmlns:a16="http://schemas.microsoft.com/office/drawing/2014/main" id="{CB71F520-D560-7653-2453-D6D1C10B4983}"/>
              </a:ext>
            </a:extLst>
          </p:cNvPr>
          <p:cNvSpPr>
            <a:spLocks noChangeAspect="1"/>
          </p:cNvSpPr>
          <p:nvPr/>
        </p:nvSpPr>
        <p:spPr>
          <a:xfrm rot="19124742">
            <a:off x="8123407" y="578509"/>
            <a:ext cx="734836" cy="726391"/>
          </a:xfrm>
          <a:prstGeom prst="star10">
            <a:avLst/>
          </a:prstGeom>
          <a:solidFill>
            <a:schemeClr val="accent6">
              <a:lumMod val="75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RTO</a:t>
            </a:r>
          </a:p>
        </p:txBody>
      </p:sp>
      <p:pic>
        <p:nvPicPr>
          <p:cNvPr id="4" name="Immagine 3">
            <a:extLst>
              <a:ext uri="{FF2B5EF4-FFF2-40B4-BE49-F238E27FC236}">
                <a16:creationId xmlns:a16="http://schemas.microsoft.com/office/drawing/2014/main" id="{4240E88B-4BE6-2A41-1DD0-F620212D88BB}"/>
              </a:ext>
            </a:extLst>
          </p:cNvPr>
          <p:cNvPicPr>
            <a:picLocks noChangeAspect="1"/>
          </p:cNvPicPr>
          <p:nvPr/>
        </p:nvPicPr>
        <p:blipFill>
          <a:blip r:embed="rId5"/>
          <a:srcRect t="4980" b="1"/>
          <a:stretch/>
        </p:blipFill>
        <p:spPr>
          <a:xfrm>
            <a:off x="1298147" y="4547201"/>
            <a:ext cx="6477904" cy="1022869"/>
          </a:xfrm>
          <a:prstGeom prst="rect">
            <a:avLst/>
          </a:prstGeom>
        </p:spPr>
      </p:pic>
      <p:sp>
        <p:nvSpPr>
          <p:cNvPr id="10" name="CasellaDiTesto 9">
            <a:extLst>
              <a:ext uri="{FF2B5EF4-FFF2-40B4-BE49-F238E27FC236}">
                <a16:creationId xmlns:a16="http://schemas.microsoft.com/office/drawing/2014/main" id="{70FD9B2F-1497-394B-D664-FE213BA0400E}"/>
              </a:ext>
            </a:extLst>
          </p:cNvPr>
          <p:cNvSpPr txBox="1"/>
          <p:nvPr/>
        </p:nvSpPr>
        <p:spPr>
          <a:xfrm>
            <a:off x="628650" y="1696614"/>
            <a:ext cx="7996426" cy="2308324"/>
          </a:xfrm>
          <a:prstGeom prst="rect">
            <a:avLst/>
          </a:prstGeom>
          <a:noFill/>
        </p:spPr>
        <p:txBody>
          <a:bodyPr wrap="square">
            <a:spAutoFit/>
          </a:bodyPr>
          <a:lstStyle/>
          <a:p>
            <a:pPr algn="just"/>
            <a:r>
              <a:rPr lang="it-IT" sz="1600" dirty="0">
                <a:latin typeface="Times New Roman" panose="02020603050405020304" pitchFamily="18" charset="0"/>
                <a:cs typeface="Times New Roman" panose="02020603050405020304" pitchFamily="18" charset="0"/>
              </a:rPr>
              <a:t>Ai fini della sicurezza antincendio devono essere considerati almeno i seguenti impianti tecnologici e di servizio:</a:t>
            </a:r>
          </a:p>
          <a:p>
            <a:pPr marL="342900" indent="-342900" algn="just">
              <a:buFont typeface="+mj-lt"/>
              <a:buAutoNum type="alphaLcPeriod"/>
            </a:pPr>
            <a:r>
              <a:rPr lang="it-IT" sz="1600" dirty="0">
                <a:latin typeface="Times New Roman" panose="02020603050405020304" pitchFamily="18" charset="0"/>
                <a:cs typeface="Times New Roman" panose="02020603050405020304" pitchFamily="18" charset="0"/>
              </a:rPr>
              <a:t>produzione, trasformazione, trasporto, distribuzione e di utilizzazione dell’energia elettrica;</a:t>
            </a:r>
          </a:p>
          <a:p>
            <a:pPr marL="342900" indent="-342900" algn="just">
              <a:buFont typeface="+mj-lt"/>
              <a:buAutoNum type="alphaLcPeriod"/>
            </a:pPr>
            <a:r>
              <a:rPr lang="it-IT" sz="1600" dirty="0">
                <a:latin typeface="Times New Roman" panose="02020603050405020304" pitchFamily="18" charset="0"/>
                <a:cs typeface="Times New Roman" panose="02020603050405020304" pitchFamily="18" charset="0"/>
              </a:rPr>
              <a:t>protezione contro le scariche atmosferiche;</a:t>
            </a:r>
          </a:p>
          <a:p>
            <a:pPr marL="342900" indent="-342900" algn="just">
              <a:buFont typeface="+mj-lt"/>
              <a:buAutoNum type="alphaLcPeriod"/>
            </a:pPr>
            <a:r>
              <a:rPr lang="it-IT" sz="1600" dirty="0">
                <a:latin typeface="Times New Roman" panose="02020603050405020304" pitchFamily="18" charset="0"/>
                <a:cs typeface="Times New Roman" panose="02020603050405020304" pitchFamily="18" charset="0"/>
              </a:rPr>
              <a:t>sollevamento o trasporto di cose e persone;</a:t>
            </a:r>
          </a:p>
          <a:p>
            <a:pPr marL="342900" indent="-342900" algn="just">
              <a:buFont typeface="+mj-lt"/>
              <a:buAutoNum type="alphaLcPeriod"/>
            </a:pPr>
            <a:r>
              <a:rPr lang="it-IT" sz="1600" dirty="0">
                <a:latin typeface="Times New Roman" panose="02020603050405020304" pitchFamily="18" charset="0"/>
                <a:cs typeface="Times New Roman" panose="02020603050405020304" pitchFamily="18" charset="0"/>
              </a:rPr>
              <a:t>deposito, trasporto, distribuzione e utilizzazione di solidi, liquidi e gas combustibili, infiammabili e comburenti;</a:t>
            </a:r>
          </a:p>
          <a:p>
            <a:pPr marL="342900" indent="-342900" algn="just">
              <a:buFont typeface="+mj-lt"/>
              <a:buAutoNum type="alphaLcPeriod"/>
            </a:pPr>
            <a:r>
              <a:rPr lang="it-IT" sz="1600" dirty="0">
                <a:latin typeface="Times New Roman" panose="02020603050405020304" pitchFamily="18" charset="0"/>
                <a:cs typeface="Times New Roman" panose="02020603050405020304" pitchFamily="18" charset="0"/>
              </a:rPr>
              <a:t>riscaldamento, climatizzazione, condizionamento e refrigerazione, comprese le opere di evacuazione dei prodotti della combustione, e di ventilazione ed aerazione dei locali.</a:t>
            </a:r>
          </a:p>
        </p:txBody>
      </p:sp>
      <p:sp>
        <p:nvSpPr>
          <p:cNvPr id="2" name="PB">
            <a:extLst>
              <a:ext uri="{FF2B5EF4-FFF2-40B4-BE49-F238E27FC236}">
                <a16:creationId xmlns:a16="http://schemas.microsoft.com/office/drawing/2014/main" id="{8D130FE5-4F1C-02A4-0A78-338AE336729B}"/>
              </a:ext>
            </a:extLst>
          </p:cNvPr>
          <p:cNvSpPr/>
          <p:nvPr/>
        </p:nvSpPr>
        <p:spPr>
          <a:xfrm>
            <a:off x="0" y="6705600"/>
            <a:ext cx="8731045"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4140182692"/>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F31B7D-8406-DB7A-3DF2-865E99F7621C}"/>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391344E8-760E-C0E7-0DF5-CF7E53AF8FD4}"/>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9E3B83D1-FDC2-E048-1B22-A1BB6D908C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F0E54EB8-9812-C167-01ED-EABA164ED6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7B7DECD1-767E-F507-BFA6-19BBCC65A1DA}"/>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11B33E1A-3BAB-F430-0F34-5B0A23D5AC08}"/>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601EF546-4804-11FC-854D-1D4446E33626}"/>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V.11.5.9: Sicurezza degli impianti tecnologici e di servizio</a:t>
            </a:r>
            <a:endParaRPr lang="it-IT" b="1" dirty="0">
              <a:solidFill>
                <a:srgbClr val="B41010"/>
              </a:solidFill>
            </a:endParaRPr>
          </a:p>
        </p:txBody>
      </p:sp>
      <p:sp>
        <p:nvSpPr>
          <p:cNvPr id="2" name="Stella a 10 punte 1">
            <a:extLst>
              <a:ext uri="{FF2B5EF4-FFF2-40B4-BE49-F238E27FC236}">
                <a16:creationId xmlns:a16="http://schemas.microsoft.com/office/drawing/2014/main" id="{7B4C5547-E0C6-4FF1-0B22-2C14F47447E2}"/>
              </a:ext>
            </a:extLst>
          </p:cNvPr>
          <p:cNvSpPr>
            <a:spLocks noChangeAspect="1"/>
          </p:cNvSpPr>
          <p:nvPr/>
        </p:nvSpPr>
        <p:spPr>
          <a:xfrm rot="19124742">
            <a:off x="7408633" y="746854"/>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8" name="CasellaDiTesto 7">
            <a:extLst>
              <a:ext uri="{FF2B5EF4-FFF2-40B4-BE49-F238E27FC236}">
                <a16:creationId xmlns:a16="http://schemas.microsoft.com/office/drawing/2014/main" id="{F60893DD-B3A9-E056-9838-143B8E041A39}"/>
              </a:ext>
            </a:extLst>
          </p:cNvPr>
          <p:cNvSpPr txBox="1"/>
          <p:nvPr/>
        </p:nvSpPr>
        <p:spPr>
          <a:xfrm>
            <a:off x="486307" y="1409996"/>
            <a:ext cx="8029042" cy="3970318"/>
          </a:xfrm>
          <a:prstGeom prst="rect">
            <a:avLst/>
          </a:prstGeom>
          <a:noFill/>
        </p:spPr>
        <p:txBody>
          <a:bodyPr wrap="square">
            <a:spAutoFit/>
          </a:bodyPr>
          <a:lstStyle/>
          <a:p>
            <a:pPr marL="342900" indent="-342900" algn="just">
              <a:buFont typeface="+mj-lt"/>
              <a:buAutoNum type="arabicPeriod"/>
            </a:pPr>
            <a:r>
              <a:rPr lang="it-IT" sz="1400" dirty="0"/>
              <a:t>Nelle attività di tipo SA, allo scopo di evitare che un incendio sviluppatosi in un’area dell’attività comporti l’interruzione dell’alimentazione elettrica anche in aree non coinvolte dall’incendio, la distribuzione elettrica dal quadro principale di distribuzione, sino ai quadri dei compartimenti delle aree di tipo TA o TB, deve essere protetta dall’incendio per una durata pari alla classe di resistenza al fuoco più elevata dei compartimenti attraversati.</a:t>
            </a:r>
          </a:p>
          <a:p>
            <a:pPr marL="342900" indent="-342900" algn="just">
              <a:buFont typeface="+mj-lt"/>
              <a:buAutoNum type="arabicPeriod"/>
            </a:pPr>
            <a:endParaRPr lang="it-IT" sz="1400" dirty="0"/>
          </a:p>
          <a:p>
            <a:pPr marL="342900" indent="-342900" algn="just">
              <a:buFont typeface="+mj-lt"/>
              <a:buAutoNum type="arabicPeriod"/>
            </a:pPr>
            <a:r>
              <a:rPr lang="it-IT" sz="1400" dirty="0"/>
              <a:t>Gli impianti tecnologici e di servizio di ciascun compartimento delle aree di tipo TA2 devono essere realizzati in modo da garantire la continuità delle prestazioni sanitarie anche in caso di incendio coinvolgente un qualunque altro compartimento dell’attività. </a:t>
            </a:r>
          </a:p>
          <a:p>
            <a:pPr marL="342900" indent="-342900" algn="just">
              <a:buFont typeface="+mj-lt"/>
              <a:buAutoNum type="arabicPeriod"/>
            </a:pPr>
            <a:endParaRPr lang="it-IT" sz="1400" dirty="0"/>
          </a:p>
          <a:p>
            <a:pPr marL="342900" indent="-342900" algn="just">
              <a:buFont typeface="+mj-lt"/>
              <a:buAutoNum type="arabicPeriod"/>
            </a:pPr>
            <a:r>
              <a:rPr lang="it-IT" sz="1400" dirty="0"/>
              <a:t>La parte di cablaggio strutturato necessaria per la sicurezza delle attività di tipo SA deve garantire la continuità della prestazione in caso di incendio per la durata prevista nel piano di emergenza.  </a:t>
            </a:r>
          </a:p>
          <a:p>
            <a:pPr marL="342900" indent="-342900" algn="just">
              <a:buFont typeface="+mj-lt"/>
              <a:buAutoNum type="arabicPeriod"/>
            </a:pPr>
            <a:endParaRPr lang="it-IT" sz="1400" dirty="0"/>
          </a:p>
          <a:p>
            <a:pPr marL="342900" indent="-342900" algn="just">
              <a:buFont typeface="+mj-lt"/>
              <a:buAutoNum type="arabicPeriod"/>
            </a:pPr>
            <a:r>
              <a:rPr lang="it-IT" sz="1400" dirty="0"/>
              <a:t>Lo stato di funzionamento degli impianti tecnologici a servizio delle aree di tipo TA e TB deve essere monitorato nel centro di gestione delle emergenze o in altro luogo presidiato.  </a:t>
            </a:r>
          </a:p>
          <a:p>
            <a:pPr marL="342900" indent="-342900" algn="just">
              <a:buFont typeface="+mj-lt"/>
              <a:buAutoNum type="arabicPeriod"/>
            </a:pPr>
            <a:endParaRPr lang="it-IT" sz="1400" dirty="0"/>
          </a:p>
          <a:p>
            <a:pPr marL="342900" indent="-342900" algn="just">
              <a:buFont typeface="+mj-lt"/>
              <a:buAutoNum type="arabicPeriod"/>
            </a:pPr>
            <a:r>
              <a:rPr lang="it-IT" sz="1400" dirty="0"/>
              <a:t>I gas refrigeranti negli impianti di climatizzazione e condizionamento (capitolo S.10) inseriti in aree di tipo TA, TB o TC, devono essere classificati A1 o A2L secondo la norma ISO 817.</a:t>
            </a:r>
          </a:p>
        </p:txBody>
      </p:sp>
      <p:sp>
        <p:nvSpPr>
          <p:cNvPr id="4" name="CasellaDiTesto 3">
            <a:extLst>
              <a:ext uri="{FF2B5EF4-FFF2-40B4-BE49-F238E27FC236}">
                <a16:creationId xmlns:a16="http://schemas.microsoft.com/office/drawing/2014/main" id="{6EEC9FB7-4CF2-A0F0-05D9-A5463704C3DF}"/>
              </a:ext>
            </a:extLst>
          </p:cNvPr>
          <p:cNvSpPr txBox="1"/>
          <p:nvPr/>
        </p:nvSpPr>
        <p:spPr>
          <a:xfrm>
            <a:off x="770993" y="5325874"/>
            <a:ext cx="7886700" cy="1323439"/>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t> SA: attività che erogano prestazioni in regime di ricovero ospedaliero a ciclo continuativo o diurno;  </a:t>
            </a:r>
          </a:p>
          <a:p>
            <a:pPr algn="just"/>
            <a:r>
              <a:rPr lang="it-IT" sz="1000" dirty="0"/>
              <a:t> SB: attività che erogano prestazioni in regime residenziale a ciclo continuativo o diurno;     </a:t>
            </a:r>
          </a:p>
          <a:p>
            <a:pPr algn="just"/>
            <a:r>
              <a:rPr lang="it-IT" sz="1000" dirty="0"/>
              <a:t> SC: attività che erogano prestazioni di assistenza specialistica in regime ambulatoriale, ivi comprese quelle </a:t>
            </a:r>
          </a:p>
          <a:p>
            <a:pPr algn="just"/>
            <a:r>
              <a:rPr lang="it-IT" sz="1000" dirty="0"/>
              <a:t>        riabilitative, di diagnostica strumentale e di laboratorio.</a:t>
            </a:r>
          </a:p>
          <a:p>
            <a:pPr algn="just"/>
            <a:r>
              <a:rPr lang="it-IT" sz="1000" dirty="0"/>
              <a:t>Le aree dell’attività sono classificate come segue:</a:t>
            </a:r>
          </a:p>
          <a:p>
            <a:pPr algn="just"/>
            <a:r>
              <a:rPr lang="it-IT" sz="1000" dirty="0"/>
              <a:t>        TA: aree destinate a ricovero in regime ospedaliero o residenziale, aree adibite ad unità speciali; </a:t>
            </a:r>
          </a:p>
          <a:p>
            <a:pPr algn="just"/>
            <a:r>
              <a:rPr lang="it-IT" sz="1000" dirty="0"/>
              <a:t>        TB: aree destinate a prestazioni medico-sanitarie di tipo ambulatoriale in cui non è previsto il ricovero;</a:t>
            </a:r>
          </a:p>
          <a:p>
            <a:pPr algn="just"/>
            <a:r>
              <a:rPr lang="it-IT" sz="1000" dirty="0"/>
              <a:t>        TC: aree destinate ad altri servizi pertinenti (es. uffici amministrativi, scuole e convitti professionali, spazi per riunioni e convegni, mensa 	</a:t>
            </a:r>
          </a:p>
        </p:txBody>
      </p:sp>
      <p:sp>
        <p:nvSpPr>
          <p:cNvPr id="5" name="PB">
            <a:extLst>
              <a:ext uri="{FF2B5EF4-FFF2-40B4-BE49-F238E27FC236}">
                <a16:creationId xmlns:a16="http://schemas.microsoft.com/office/drawing/2014/main" id="{31B6163F-7D63-B34D-4431-D7F16904BA0C}"/>
              </a:ext>
            </a:extLst>
          </p:cNvPr>
          <p:cNvSpPr/>
          <p:nvPr/>
        </p:nvSpPr>
        <p:spPr>
          <a:xfrm>
            <a:off x="0" y="6705600"/>
            <a:ext cx="879003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511372280"/>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78914-E367-4581-D16C-D6DD18FE2A18}"/>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2CB151ED-58B1-88F6-C8E6-9AF0374605FC}"/>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6D35EBFC-2422-3D9D-CCC6-8D2795C3ED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A2D6BFC3-9877-0CE6-B0AA-E5DA47B5E3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1736158D-C76D-2C19-BBB4-DBF266ECE1F2}"/>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D1EC9DD2-CE2B-8A61-F2E7-B3438EDCD27D}"/>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599A6E5E-4341-B4A4-6061-BBADFB4D1D7E}"/>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V.11.6: Altre indicazioni</a:t>
            </a:r>
            <a:endParaRPr lang="it-IT" b="1" dirty="0">
              <a:solidFill>
                <a:srgbClr val="B41010"/>
              </a:solidFill>
            </a:endParaRPr>
          </a:p>
        </p:txBody>
      </p:sp>
      <p:sp>
        <p:nvSpPr>
          <p:cNvPr id="2" name="Stella a 10 punte 1">
            <a:extLst>
              <a:ext uri="{FF2B5EF4-FFF2-40B4-BE49-F238E27FC236}">
                <a16:creationId xmlns:a16="http://schemas.microsoft.com/office/drawing/2014/main" id="{A34ABC82-A566-9E99-8D6F-CE53897E1510}"/>
              </a:ext>
            </a:extLst>
          </p:cNvPr>
          <p:cNvSpPr>
            <a:spLocks noChangeAspect="1"/>
          </p:cNvSpPr>
          <p:nvPr/>
        </p:nvSpPr>
        <p:spPr>
          <a:xfrm rot="19124742">
            <a:off x="5773797" y="632895"/>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4" name="CasellaDiTesto 3">
            <a:extLst>
              <a:ext uri="{FF2B5EF4-FFF2-40B4-BE49-F238E27FC236}">
                <a16:creationId xmlns:a16="http://schemas.microsoft.com/office/drawing/2014/main" id="{927A1D46-1872-ABA3-54EA-A70B7843C1ED}"/>
              </a:ext>
            </a:extLst>
          </p:cNvPr>
          <p:cNvSpPr txBox="1"/>
          <p:nvPr/>
        </p:nvSpPr>
        <p:spPr>
          <a:xfrm>
            <a:off x="628651" y="1505289"/>
            <a:ext cx="7886698" cy="3285323"/>
          </a:xfrm>
          <a:prstGeom prst="rect">
            <a:avLst/>
          </a:prstGeom>
          <a:noFill/>
        </p:spPr>
        <p:txBody>
          <a:bodyPr wrap="square">
            <a:spAutoFit/>
          </a:bodyPr>
          <a:lstStyle/>
          <a:p>
            <a:pPr marL="342900" indent="-342900" algn="just">
              <a:lnSpc>
                <a:spcPct val="150000"/>
              </a:lnSpc>
              <a:buAutoNum type="arabicPeriod"/>
            </a:pPr>
            <a:r>
              <a:rPr lang="it-IT" sz="1400" dirty="0">
                <a:latin typeface="Times New Roman" panose="02020603050405020304" pitchFamily="18" charset="0"/>
                <a:cs typeface="Times New Roman" panose="02020603050405020304" pitchFamily="18" charset="0"/>
              </a:rPr>
              <a:t>Nelle attività di tipo SA e SB è consentito detenere bombole di gas medicali nelle aree di tipo TA e TB, con esclusione dei percorsi di esodo e nelle aree degli ambienti con presenza di visitatori non autorizzati all’assistenza, sotto l’osservanza delle seguenti prescrizioni: </a:t>
            </a:r>
          </a:p>
          <a:p>
            <a:pPr marL="800100" lvl="1" indent="-342900" algn="just">
              <a:lnSpc>
                <a:spcPct val="150000"/>
              </a:lnSpc>
              <a:buFont typeface="+mj-lt"/>
              <a:buAutoNum type="alphaLcPeriod"/>
            </a:pPr>
            <a:r>
              <a:rPr lang="it-IT" sz="1400" dirty="0">
                <a:latin typeface="Times New Roman" panose="02020603050405020304" pitchFamily="18" charset="0"/>
                <a:cs typeface="Times New Roman" panose="02020603050405020304" pitchFamily="18" charset="0"/>
              </a:rPr>
              <a:t>il numero di bombole deve essere strettamente limitato alle esigenze sanitarie in caso di emergenza;</a:t>
            </a:r>
          </a:p>
          <a:p>
            <a:pPr marL="800100" lvl="1" indent="-342900" algn="just">
              <a:lnSpc>
                <a:spcPct val="150000"/>
              </a:lnSpc>
              <a:buFont typeface="+mj-lt"/>
              <a:buAutoNum type="alphaLcPeriod"/>
            </a:pPr>
            <a:r>
              <a:rPr lang="it-IT" sz="1400" dirty="0">
                <a:latin typeface="Times New Roman" panose="02020603050405020304" pitchFamily="18" charset="0"/>
                <a:cs typeface="Times New Roman" panose="02020603050405020304" pitchFamily="18" charset="0"/>
              </a:rPr>
              <a:t>il riduttore e i flussometri devono essere protetti dalle sollecitazioni meccaniche;</a:t>
            </a:r>
          </a:p>
          <a:p>
            <a:pPr marL="800100" lvl="1" indent="-342900" algn="just">
              <a:lnSpc>
                <a:spcPct val="150000"/>
              </a:lnSpc>
              <a:buFont typeface="+mj-lt"/>
              <a:buAutoNum type="alphaLcPeriod"/>
            </a:pPr>
            <a:r>
              <a:rPr lang="it-IT" sz="1400" dirty="0">
                <a:latin typeface="Times New Roman" panose="02020603050405020304" pitchFamily="18" charset="0"/>
                <a:cs typeface="Times New Roman" panose="02020603050405020304" pitchFamily="18" charset="0"/>
              </a:rPr>
              <a:t>all’interno delle aree le bombole devono essere posizionate e fissate al fine di evitare cadute accidentali;</a:t>
            </a:r>
          </a:p>
          <a:p>
            <a:pPr marL="800100" lvl="1" indent="-342900" algn="just">
              <a:lnSpc>
                <a:spcPct val="150000"/>
              </a:lnSpc>
              <a:buFont typeface="+mj-lt"/>
              <a:buAutoNum type="alphaLcPeriod"/>
            </a:pPr>
            <a:r>
              <a:rPr lang="it-IT" sz="1400" dirty="0">
                <a:latin typeface="Times New Roman" panose="02020603050405020304" pitchFamily="18" charset="0"/>
                <a:cs typeface="Times New Roman" panose="02020603050405020304" pitchFamily="18" charset="0"/>
              </a:rPr>
              <a:t>l’erogazione di gas medicali attraverso le bombole nelle attività di tipo SA deve essere prevista solo in caso di emergenza o per il trasferimento di degenti da un reparto all’altro della attività.</a:t>
            </a:r>
          </a:p>
        </p:txBody>
      </p:sp>
      <p:sp>
        <p:nvSpPr>
          <p:cNvPr id="3" name="CasellaDiTesto 2">
            <a:extLst>
              <a:ext uri="{FF2B5EF4-FFF2-40B4-BE49-F238E27FC236}">
                <a16:creationId xmlns:a16="http://schemas.microsoft.com/office/drawing/2014/main" id="{BA2C8D85-1FE5-68D4-EB48-16D62CA80E49}"/>
              </a:ext>
            </a:extLst>
          </p:cNvPr>
          <p:cNvSpPr txBox="1"/>
          <p:nvPr/>
        </p:nvSpPr>
        <p:spPr>
          <a:xfrm>
            <a:off x="770993" y="5116200"/>
            <a:ext cx="7886700" cy="147732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latin typeface="Times New Roman" panose="02020603050405020304" pitchFamily="18" charset="0"/>
                <a:cs typeface="Times New Roman" panose="02020603050405020304" pitchFamily="18" charset="0"/>
              </a:rPr>
              <a:t>In relazione alla tipologia delle prestazioni erogate: </a:t>
            </a:r>
            <a:endParaRPr lang="it-IT" sz="1000" dirty="0"/>
          </a:p>
          <a:p>
            <a:pPr algn="just"/>
            <a:r>
              <a:rPr lang="it-IT" sz="1000" dirty="0"/>
              <a:t>SA: attività che erogano prestazioni in regime di ricovero ospedaliero a ciclo continuativo o diurno;  </a:t>
            </a:r>
          </a:p>
          <a:p>
            <a:pPr algn="just"/>
            <a:r>
              <a:rPr lang="it-IT" sz="1000" dirty="0"/>
              <a:t> SB: attività che erogano prestazioni in regime residenziale a ciclo continuativo o diurno;     </a:t>
            </a:r>
          </a:p>
          <a:p>
            <a:pPr algn="just"/>
            <a:r>
              <a:rPr lang="it-IT" sz="1000" dirty="0"/>
              <a:t> SC: attività che erogano prestazioni di assistenza specialistica in regime ambulatoriale, ivi comprese quelle </a:t>
            </a:r>
          </a:p>
          <a:p>
            <a:pPr algn="just"/>
            <a:r>
              <a:rPr lang="it-IT" sz="1000" dirty="0"/>
              <a:t>        riabilitative, di diagnostica strumentale e di laboratorio.</a:t>
            </a:r>
          </a:p>
          <a:p>
            <a:pPr algn="just"/>
            <a:r>
              <a:rPr lang="it-IT" sz="1000" dirty="0"/>
              <a:t>Le aree dell’attività sono classificate come segue:</a:t>
            </a:r>
          </a:p>
          <a:p>
            <a:pPr algn="just"/>
            <a:r>
              <a:rPr lang="it-IT" sz="1000" dirty="0"/>
              <a:t>        TA: aree destinate a ricovero in regime ospedaliero o residenziale, aree adibite ad unità speciali; </a:t>
            </a:r>
          </a:p>
          <a:p>
            <a:pPr algn="just"/>
            <a:r>
              <a:rPr lang="it-IT" sz="1000" dirty="0"/>
              <a:t>        TB: aree destinate a prestazioni medico-sanitarie di tipo ambulatoriale in cui non è previsto il ricovero;</a:t>
            </a:r>
          </a:p>
          <a:p>
            <a:pPr algn="just"/>
            <a:r>
              <a:rPr lang="it-IT" sz="1000" dirty="0"/>
              <a:t>        TC: aree destinate ad altri servizi pertinenti (es. uffici amministrativi, scuole e convitti professionali, spazi per riunioni e convegni, mensa 	</a:t>
            </a:r>
          </a:p>
        </p:txBody>
      </p:sp>
      <p:sp>
        <p:nvSpPr>
          <p:cNvPr id="6" name="PB">
            <a:extLst>
              <a:ext uri="{FF2B5EF4-FFF2-40B4-BE49-F238E27FC236}">
                <a16:creationId xmlns:a16="http://schemas.microsoft.com/office/drawing/2014/main" id="{7A4F0B03-019F-C0E5-5F75-2BB54376004D}"/>
              </a:ext>
            </a:extLst>
          </p:cNvPr>
          <p:cNvSpPr/>
          <p:nvPr/>
        </p:nvSpPr>
        <p:spPr>
          <a:xfrm>
            <a:off x="0" y="6705600"/>
            <a:ext cx="8849032"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3681833758"/>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AC76C5-73D3-EBA7-0157-AA4A8A36893D}"/>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F75156A2-4EE1-B890-C936-6983D5C58016}"/>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91FE02BB-2924-6C7D-4A4A-B860B135E4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97CE8CFB-B7E8-51D8-92AF-CC646D78EB7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E34227B3-1D97-B078-9458-FD6A580B2854}"/>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91A7BA91-4CB9-2316-1E17-7656B497F961}"/>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719C9266-37B0-4811-8FD8-7627A8159DA2}"/>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V.11.6: Altre indicazioni</a:t>
            </a:r>
            <a:endParaRPr lang="it-IT" b="1" dirty="0">
              <a:solidFill>
                <a:srgbClr val="B41010"/>
              </a:solidFill>
            </a:endParaRPr>
          </a:p>
        </p:txBody>
      </p:sp>
      <p:sp>
        <p:nvSpPr>
          <p:cNvPr id="2" name="Stella a 10 punte 1">
            <a:extLst>
              <a:ext uri="{FF2B5EF4-FFF2-40B4-BE49-F238E27FC236}">
                <a16:creationId xmlns:a16="http://schemas.microsoft.com/office/drawing/2014/main" id="{5D2B72A8-9EB7-DB82-85AD-C4E90B940CE9}"/>
              </a:ext>
            </a:extLst>
          </p:cNvPr>
          <p:cNvSpPr>
            <a:spLocks noChangeAspect="1"/>
          </p:cNvSpPr>
          <p:nvPr/>
        </p:nvSpPr>
        <p:spPr>
          <a:xfrm rot="19124742">
            <a:off x="5773797" y="632895"/>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4" name="CasellaDiTesto 3">
            <a:extLst>
              <a:ext uri="{FF2B5EF4-FFF2-40B4-BE49-F238E27FC236}">
                <a16:creationId xmlns:a16="http://schemas.microsoft.com/office/drawing/2014/main" id="{462525D7-7183-BAE5-7D18-BB200D3C21B8}"/>
              </a:ext>
            </a:extLst>
          </p:cNvPr>
          <p:cNvSpPr txBox="1"/>
          <p:nvPr/>
        </p:nvSpPr>
        <p:spPr>
          <a:xfrm>
            <a:off x="711055" y="1482600"/>
            <a:ext cx="7886698" cy="2962158"/>
          </a:xfrm>
          <a:prstGeom prst="rect">
            <a:avLst/>
          </a:prstGeom>
          <a:noFill/>
        </p:spPr>
        <p:txBody>
          <a:bodyPr wrap="square">
            <a:spAutoFit/>
          </a:bodyPr>
          <a:lstStyle/>
          <a:p>
            <a:pPr marL="342900" indent="-342900" algn="just">
              <a:lnSpc>
                <a:spcPct val="150000"/>
              </a:lnSpc>
              <a:buAutoNum type="arabicPeriod" startAt="2"/>
            </a:pPr>
            <a:r>
              <a:rPr lang="it-IT" sz="1400" dirty="0">
                <a:latin typeface="Times New Roman" panose="02020603050405020304" pitchFamily="18" charset="0"/>
                <a:cs typeface="Times New Roman" panose="02020603050405020304" pitchFamily="18" charset="0"/>
              </a:rPr>
              <a:t>È consentito detenere, nelle aree diverse dalle aree di tipo TK3, bombole di gas tecnici non infiammabili collegate alle apparecchiature di laboratorio e simili per le esigenze strettamente indispensabili delle stesse.</a:t>
            </a:r>
          </a:p>
          <a:p>
            <a:pPr marL="342900" indent="-342900" algn="just">
              <a:lnSpc>
                <a:spcPct val="150000"/>
              </a:lnSpc>
              <a:buAutoNum type="arabicPeriod" startAt="2"/>
            </a:pPr>
            <a:r>
              <a:rPr lang="it-IT" sz="1400" dirty="0">
                <a:latin typeface="Times New Roman" panose="02020603050405020304" pitchFamily="18" charset="0"/>
                <a:cs typeface="Times New Roman" panose="02020603050405020304" pitchFamily="18" charset="0"/>
              </a:rPr>
              <a:t>In armadi metallici dotati di bacino di contenimento è consentito detenere sostanze infiammabili per esigenze igienico sanitarie (es. pulizia, igienizzazione, processi di analisi, …), in quantità compatibili con il carico di incendio e sulla base delle risultanze della valutazione del rischio. Nelle aree TA o TB gli armadi metallici devono essere ubicati nelle infermerie di piano o nei locali TM0.</a:t>
            </a:r>
          </a:p>
          <a:p>
            <a:pPr marL="342900" indent="-342900" algn="just">
              <a:lnSpc>
                <a:spcPct val="150000"/>
              </a:lnSpc>
              <a:buAutoNum type="arabicPeriod" startAt="2"/>
            </a:pPr>
            <a:r>
              <a:rPr lang="it-IT" sz="1400" dirty="0">
                <a:latin typeface="Times New Roman" panose="02020603050405020304" pitchFamily="18" charset="0"/>
                <a:cs typeface="Times New Roman" panose="02020603050405020304" pitchFamily="18" charset="0"/>
              </a:rPr>
              <a:t>Nelle aree di tipo TK2 sono ammesse esclusivamente zone con pericolo di esplosione classificate NE o NP (capitolo V.2). </a:t>
            </a:r>
          </a:p>
        </p:txBody>
      </p:sp>
      <p:sp>
        <p:nvSpPr>
          <p:cNvPr id="3" name="CasellaDiTesto 2">
            <a:extLst>
              <a:ext uri="{FF2B5EF4-FFF2-40B4-BE49-F238E27FC236}">
                <a16:creationId xmlns:a16="http://schemas.microsoft.com/office/drawing/2014/main" id="{2B52C821-BE7A-44B0-7CB2-D1B9843B937B}"/>
              </a:ext>
            </a:extLst>
          </p:cNvPr>
          <p:cNvSpPr txBox="1"/>
          <p:nvPr/>
        </p:nvSpPr>
        <p:spPr>
          <a:xfrm>
            <a:off x="628650" y="4546520"/>
            <a:ext cx="7886700" cy="209288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wrap="square" rtlCol="0">
            <a:spAutoFit/>
          </a:bodyPr>
          <a:lstStyle/>
          <a:p>
            <a:pPr algn="just"/>
            <a:r>
              <a:rPr lang="it-IT" sz="1000" dirty="0"/>
              <a:t>in relazione alla tipologia delle prestazioni erogate: </a:t>
            </a:r>
          </a:p>
          <a:p>
            <a:pPr algn="just"/>
            <a:r>
              <a:rPr lang="it-IT" sz="1000" dirty="0"/>
              <a:t>         SA: attività che erogano prestazioni in regime di ricovero ospedaliero a ciclo continuativo o diurno; SB: attività che erogano prestazioni in regime 	residenziale a ciclo continuativo o diurno; </a:t>
            </a:r>
          </a:p>
          <a:p>
            <a:pPr algn="just"/>
            <a:r>
              <a:rPr lang="it-IT" sz="1000" dirty="0"/>
              <a:t>Le aree dell’attività sono classificate come segue:</a:t>
            </a:r>
          </a:p>
          <a:p>
            <a:pPr algn="just"/>
            <a:r>
              <a:rPr lang="it-IT" sz="1000" dirty="0"/>
              <a:t>         TA: aree destinate a ricovero in regime ospedaliero o residenziale, aree adibite ad unità speciali; TB: aree destinate a prestazioni medico-	sanitarie di tipo ambulatoriale in cui non è previsto il ricovero;</a:t>
            </a:r>
          </a:p>
          <a:p>
            <a:pPr algn="just"/>
            <a:r>
              <a:rPr lang="it-IT" sz="1000" dirty="0"/>
              <a:t>         TB: aree destinate a prestazioni medico-sanitarie di tipo ambulatoriale in cui non è previsto il ricovero,     </a:t>
            </a:r>
          </a:p>
          <a:p>
            <a:pPr algn="just"/>
            <a:r>
              <a:rPr lang="it-IT" sz="1000" dirty="0"/>
              <a:t>TK: aree a rischio specifico</a:t>
            </a:r>
          </a:p>
          <a:p>
            <a:pPr algn="just"/>
            <a:r>
              <a:rPr lang="it-IT" sz="1000" dirty="0"/>
              <a:t>	TK1: aree od impianti a rischio specifico normalmente non presidiati (es. impianti di produzione calore, gruppi elettrogeni, centrali di         	         sterilizzazione e produzione del vuoto, …)</a:t>
            </a:r>
          </a:p>
          <a:p>
            <a:pPr algn="just"/>
            <a:r>
              <a:rPr lang="it-IT" sz="1000" dirty="0"/>
              <a:t>	TK2: aree a rischio specifico, normalmente presidiate, accessibili al solo personale dipendente (es. laboratori di analisi e ricerca, 	  	         lavanderie, cucine,…)</a:t>
            </a:r>
          </a:p>
          <a:p>
            <a:pPr algn="just"/>
            <a:r>
              <a:rPr lang="it-IT" sz="1000" dirty="0"/>
              <a:t>	TK3: aree destinate a deposito e ricarica gas medicali e gas tecnici di laboratorio.        </a:t>
            </a:r>
          </a:p>
        </p:txBody>
      </p:sp>
      <p:sp>
        <p:nvSpPr>
          <p:cNvPr id="5" name="PB">
            <a:extLst>
              <a:ext uri="{FF2B5EF4-FFF2-40B4-BE49-F238E27FC236}">
                <a16:creationId xmlns:a16="http://schemas.microsoft.com/office/drawing/2014/main" id="{5DD4CE58-B8AE-E304-7871-B856A433FC9B}"/>
              </a:ext>
            </a:extLst>
          </p:cNvPr>
          <p:cNvSpPr/>
          <p:nvPr/>
        </p:nvSpPr>
        <p:spPr>
          <a:xfrm>
            <a:off x="0" y="6705600"/>
            <a:ext cx="8908026"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455451856"/>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4D5A3-23BF-239D-1B01-36E756EC6E2D}"/>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7220A9AA-98F4-C5F4-4334-D259C3329B72}"/>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8FB4D37C-0EC4-79D5-D45A-17C1C6D69F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9C7A0393-B6F8-5A39-3DAF-499FC0B891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7AE3DB10-B4A6-CA57-D08E-BE52603DA54F}"/>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299CEC4B-98D4-81DF-E544-18FA66DCACE4}"/>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53D35372-8CCE-C832-2520-B07F9CB7AA7B}"/>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V.11.6: Altre indicazioni</a:t>
            </a:r>
            <a:endParaRPr lang="it-IT" b="1" dirty="0">
              <a:solidFill>
                <a:srgbClr val="B41010"/>
              </a:solidFill>
            </a:endParaRPr>
          </a:p>
        </p:txBody>
      </p:sp>
      <p:sp>
        <p:nvSpPr>
          <p:cNvPr id="2" name="Stella a 10 punte 1">
            <a:extLst>
              <a:ext uri="{FF2B5EF4-FFF2-40B4-BE49-F238E27FC236}">
                <a16:creationId xmlns:a16="http://schemas.microsoft.com/office/drawing/2014/main" id="{0997386A-FC13-FA9E-31B2-B33824EB14AF}"/>
              </a:ext>
            </a:extLst>
          </p:cNvPr>
          <p:cNvSpPr>
            <a:spLocks noChangeAspect="1"/>
          </p:cNvSpPr>
          <p:nvPr/>
        </p:nvSpPr>
        <p:spPr>
          <a:xfrm rot="19124742">
            <a:off x="5773797" y="632895"/>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4" name="CasellaDiTesto 3">
            <a:extLst>
              <a:ext uri="{FF2B5EF4-FFF2-40B4-BE49-F238E27FC236}">
                <a16:creationId xmlns:a16="http://schemas.microsoft.com/office/drawing/2014/main" id="{140E89AE-C709-E5D4-08A1-C6DD46A7A4DD}"/>
              </a:ext>
            </a:extLst>
          </p:cNvPr>
          <p:cNvSpPr txBox="1"/>
          <p:nvPr/>
        </p:nvSpPr>
        <p:spPr>
          <a:xfrm>
            <a:off x="628650" y="1482600"/>
            <a:ext cx="7969103" cy="3372077"/>
          </a:xfrm>
          <a:prstGeom prst="rect">
            <a:avLst/>
          </a:prstGeom>
          <a:noFill/>
        </p:spPr>
        <p:txBody>
          <a:bodyPr wrap="square">
            <a:spAutoFit/>
          </a:bodyPr>
          <a:lstStyle/>
          <a:p>
            <a:pPr marL="342900" indent="-342900" algn="just">
              <a:lnSpc>
                <a:spcPct val="150000"/>
              </a:lnSpc>
              <a:buAutoNum type="arabicPeriod" startAt="5"/>
            </a:pPr>
            <a:r>
              <a:rPr lang="it-IT" sz="1600" dirty="0">
                <a:latin typeface="Times New Roman" panose="02020603050405020304" pitchFamily="18" charset="0"/>
                <a:cs typeface="Times New Roman" panose="02020603050405020304" pitchFamily="18" charset="0"/>
              </a:rPr>
              <a:t>per le attività esercite in diverse opere da costruzione per le quali sono verificate le 	distanze di separazione di cui al capitolo S.3, i livelli di prestazione delle misure 	antincendio, ad esclusione delle misure gestionali di cui al capitolo S.5, possono essere 	correlati ai criteri di classificazione di cui al paragrafo V.11.3 applicabili alla singola opera 	da costruzione.</a:t>
            </a:r>
          </a:p>
          <a:p>
            <a:pPr marL="342900" indent="-342900" algn="just">
              <a:lnSpc>
                <a:spcPct val="150000"/>
              </a:lnSpc>
              <a:buAutoNum type="arabicPeriod" startAt="5"/>
            </a:pPr>
            <a:endParaRPr lang="it-IT" sz="1600" dirty="0">
              <a:latin typeface="Times New Roman" panose="02020603050405020304" pitchFamily="18" charset="0"/>
              <a:cs typeface="Times New Roman" panose="02020603050405020304" pitchFamily="18" charset="0"/>
            </a:endParaRPr>
          </a:p>
          <a:p>
            <a:pPr marL="342900" indent="-342900" algn="just">
              <a:lnSpc>
                <a:spcPct val="150000"/>
              </a:lnSpc>
              <a:buAutoNum type="arabicPeriod" startAt="5"/>
            </a:pPr>
            <a:r>
              <a:rPr lang="it-IT" sz="1600" dirty="0">
                <a:latin typeface="Times New Roman" panose="02020603050405020304" pitchFamily="18" charset="0"/>
                <a:cs typeface="Times New Roman" panose="02020603050405020304" pitchFamily="18" charset="0"/>
              </a:rPr>
              <a:t>Per le attività di cui al precedente comma 5, ove ciascuna opera da costruzione ha un numero di posti letto P ≤ 25, possono essere applicate le misure antincendio indicate al paragrafo V.11.7</a:t>
            </a:r>
          </a:p>
        </p:txBody>
      </p:sp>
      <p:sp>
        <p:nvSpPr>
          <p:cNvPr id="3" name="PB">
            <a:extLst>
              <a:ext uri="{FF2B5EF4-FFF2-40B4-BE49-F238E27FC236}">
                <a16:creationId xmlns:a16="http://schemas.microsoft.com/office/drawing/2014/main" id="{15D32322-D2BA-5EF3-F0BD-949C23AC92C8}"/>
              </a:ext>
            </a:extLst>
          </p:cNvPr>
          <p:cNvSpPr/>
          <p:nvPr/>
        </p:nvSpPr>
        <p:spPr>
          <a:xfrm>
            <a:off x="0" y="6705600"/>
            <a:ext cx="8967019"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074312889"/>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A34E70-4F9E-54A8-5E68-6A51DD130B80}"/>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360A84C1-A3CA-1BF3-94FF-C6BD7DE343BF}"/>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5493E678-371F-D6C4-CDB1-2337EA499EC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8FDBA5B4-CF8A-5733-50D9-FAA386F44A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1BBE8AF8-94EC-F46C-33CD-C6614AC528E0}"/>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sp>
        <p:nvSpPr>
          <p:cNvPr id="24" name="CasellaDiTesto 23">
            <a:extLst>
              <a:ext uri="{FF2B5EF4-FFF2-40B4-BE49-F238E27FC236}">
                <a16:creationId xmlns:a16="http://schemas.microsoft.com/office/drawing/2014/main" id="{9457302E-FB40-8897-A726-CC24807B8DCA}"/>
              </a:ext>
            </a:extLst>
          </p:cNvPr>
          <p:cNvSpPr txBox="1"/>
          <p:nvPr/>
        </p:nvSpPr>
        <p:spPr>
          <a:xfrm>
            <a:off x="3474746" y="389893"/>
            <a:ext cx="5040604" cy="369332"/>
          </a:xfrm>
          <a:prstGeom prst="rect">
            <a:avLst/>
          </a:prstGeom>
          <a:noFill/>
          <a:effectLst/>
        </p:spPr>
        <p:txBody>
          <a:bodyPr wrap="square" rtlCol="0">
            <a:spAutoFit/>
          </a:bodyPr>
          <a:lstStyle/>
          <a:p>
            <a:pPr algn="ctr"/>
            <a:r>
              <a:rPr lang="it-IT" dirty="0">
                <a:solidFill>
                  <a:schemeClr val="bg1"/>
                </a:solidFill>
                <a:latin typeface="Times New Roman" panose="02020603050405020304" pitchFamily="18" charset="0"/>
                <a:cs typeface="Times New Roman" panose="02020603050405020304" pitchFamily="18" charset="0"/>
              </a:rPr>
              <a:t>RTV per strutture sanitarie – DM 29 marzo 2021</a:t>
            </a:r>
          </a:p>
        </p:txBody>
      </p:sp>
      <p:sp>
        <p:nvSpPr>
          <p:cNvPr id="26" name="Rettangolo 25">
            <a:extLst>
              <a:ext uri="{FF2B5EF4-FFF2-40B4-BE49-F238E27FC236}">
                <a16:creationId xmlns:a16="http://schemas.microsoft.com/office/drawing/2014/main" id="{B49B90C9-55FE-2D24-6768-344DD851ED2C}"/>
              </a:ext>
            </a:extLst>
          </p:cNvPr>
          <p:cNvSpPr/>
          <p:nvPr/>
        </p:nvSpPr>
        <p:spPr>
          <a:xfrm>
            <a:off x="628651" y="1003136"/>
            <a:ext cx="7886698" cy="369332"/>
          </a:xfrm>
          <a:prstGeom prst="rect">
            <a:avLst/>
          </a:prstGeom>
        </p:spPr>
        <p:txBody>
          <a:bodyPr wrap="square">
            <a:spAutoFit/>
          </a:bodyPr>
          <a:lstStyle/>
          <a:p>
            <a:pPr algn="ctr"/>
            <a:r>
              <a:rPr lang="it-IT" b="1" dirty="0">
                <a:solidFill>
                  <a:srgbClr val="B41010"/>
                </a:solidFill>
                <a:latin typeface="Times New Roman" panose="02020603050405020304" pitchFamily="18" charset="0"/>
                <a:cs typeface="Times New Roman" panose="02020603050405020304" pitchFamily="18" charset="0"/>
              </a:rPr>
              <a:t>V.11.7: Opera da costruzione con un numero di posti letto P ≤ 25</a:t>
            </a:r>
            <a:endParaRPr lang="it-IT" b="1" dirty="0">
              <a:solidFill>
                <a:srgbClr val="B41010"/>
              </a:solidFill>
            </a:endParaRPr>
          </a:p>
        </p:txBody>
      </p:sp>
      <p:sp>
        <p:nvSpPr>
          <p:cNvPr id="2" name="Stella a 10 punte 1">
            <a:extLst>
              <a:ext uri="{FF2B5EF4-FFF2-40B4-BE49-F238E27FC236}">
                <a16:creationId xmlns:a16="http://schemas.microsoft.com/office/drawing/2014/main" id="{B2252F22-D504-85F8-7582-9AC8F8E961B0}"/>
              </a:ext>
            </a:extLst>
          </p:cNvPr>
          <p:cNvSpPr>
            <a:spLocks noChangeAspect="1"/>
          </p:cNvSpPr>
          <p:nvPr/>
        </p:nvSpPr>
        <p:spPr>
          <a:xfrm rot="19124742">
            <a:off x="7724944" y="542020"/>
            <a:ext cx="734836" cy="726391"/>
          </a:xfrm>
          <a:prstGeom prst="star10">
            <a:avLst/>
          </a:prstGeom>
          <a:solidFill>
            <a:srgbClr val="FF000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it-IT" sz="1200" dirty="0">
                <a:latin typeface="Comic Sans MS" panose="030F0702030302020204" pitchFamily="66" charset="0"/>
              </a:rPr>
              <a:t>RTV</a:t>
            </a:r>
          </a:p>
        </p:txBody>
      </p:sp>
      <p:sp>
        <p:nvSpPr>
          <p:cNvPr id="4" name="CasellaDiTesto 3">
            <a:extLst>
              <a:ext uri="{FF2B5EF4-FFF2-40B4-BE49-F238E27FC236}">
                <a16:creationId xmlns:a16="http://schemas.microsoft.com/office/drawing/2014/main" id="{0B134862-6FB3-43E2-3D4B-B5681DA52508}"/>
              </a:ext>
            </a:extLst>
          </p:cNvPr>
          <p:cNvSpPr txBox="1"/>
          <p:nvPr/>
        </p:nvSpPr>
        <p:spPr>
          <a:xfrm>
            <a:off x="628650" y="1482600"/>
            <a:ext cx="7969103" cy="1900777"/>
          </a:xfrm>
          <a:prstGeom prst="rect">
            <a:avLst/>
          </a:prstGeom>
          <a:noFill/>
        </p:spPr>
        <p:txBody>
          <a:bodyPr wrap="square">
            <a:spAutoFit/>
          </a:bodyPr>
          <a:lstStyle/>
          <a:p>
            <a:pPr marL="342900" indent="-342900" algn="just">
              <a:lnSpc>
                <a:spcPct val="150000"/>
              </a:lnSpc>
              <a:buFont typeface="+mj-lt"/>
              <a:buAutoNum type="arabicPeriod"/>
            </a:pPr>
            <a:r>
              <a:rPr lang="it-IT" sz="1600" dirty="0">
                <a:latin typeface="Times New Roman" panose="02020603050405020304" pitchFamily="18" charset="0"/>
                <a:cs typeface="Times New Roman" panose="02020603050405020304" pitchFamily="18" charset="0"/>
              </a:rPr>
              <a:t>Per le attività di tipo SA o SB con numero di posti letto P ≤ 25 si applicano le prescrizioni della regola tecnica orizzontale (RTO) con le seguenti soluzioni progettuali complementari o sostitutive e prescrizioni aggiuntive: </a:t>
            </a:r>
          </a:p>
          <a:p>
            <a:pPr marL="800100" lvl="1" indent="-342900" algn="just">
              <a:lnSpc>
                <a:spcPct val="150000"/>
              </a:lnSpc>
              <a:buFont typeface="+mj-lt"/>
              <a:buAutoNum type="alphaLcPeriod"/>
            </a:pPr>
            <a:r>
              <a:rPr lang="it-IT" sz="1600" dirty="0">
                <a:latin typeface="Times New Roman" panose="02020603050405020304" pitchFamily="18" charset="0"/>
                <a:cs typeface="Times New Roman" panose="02020603050405020304" pitchFamily="18" charset="0"/>
              </a:rPr>
              <a:t>Le misure antincendio per le aree TA si applicano con i livelli di prestazione indicati nella tabella V.11-7</a:t>
            </a:r>
          </a:p>
        </p:txBody>
      </p:sp>
      <p:pic>
        <p:nvPicPr>
          <p:cNvPr id="5" name="Immagine 4">
            <a:extLst>
              <a:ext uri="{FF2B5EF4-FFF2-40B4-BE49-F238E27FC236}">
                <a16:creationId xmlns:a16="http://schemas.microsoft.com/office/drawing/2014/main" id="{4415DCB6-F15B-18C9-B208-5D98CF5931B5}"/>
              </a:ext>
            </a:extLst>
          </p:cNvPr>
          <p:cNvPicPr>
            <a:picLocks noChangeAspect="1"/>
          </p:cNvPicPr>
          <p:nvPr/>
        </p:nvPicPr>
        <p:blipFill>
          <a:blip r:embed="rId5"/>
          <a:stretch>
            <a:fillRect/>
          </a:stretch>
        </p:blipFill>
        <p:spPr>
          <a:xfrm>
            <a:off x="1318758" y="3671295"/>
            <a:ext cx="6506483" cy="2286319"/>
          </a:xfrm>
          <a:prstGeom prst="rect">
            <a:avLst/>
          </a:prstGeom>
        </p:spPr>
      </p:pic>
      <p:sp>
        <p:nvSpPr>
          <p:cNvPr id="3" name="PB">
            <a:extLst>
              <a:ext uri="{FF2B5EF4-FFF2-40B4-BE49-F238E27FC236}">
                <a16:creationId xmlns:a16="http://schemas.microsoft.com/office/drawing/2014/main" id="{681E30D8-5A74-928E-5E84-520DA34198C0}"/>
              </a:ext>
            </a:extLst>
          </p:cNvPr>
          <p:cNvSpPr/>
          <p:nvPr/>
        </p:nvSpPr>
        <p:spPr>
          <a:xfrm>
            <a:off x="0" y="6705600"/>
            <a:ext cx="9026013"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942386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E116CE-4D55-1648-40B0-5AD492274814}"/>
            </a:ext>
          </a:extLst>
        </p:cNvPr>
        <p:cNvGrpSpPr/>
        <p:nvPr/>
      </p:nvGrpSpPr>
      <p:grpSpPr>
        <a:xfrm>
          <a:off x="0" y="0"/>
          <a:ext cx="0" cy="0"/>
          <a:chOff x="0" y="0"/>
          <a:chExt cx="0" cy="0"/>
        </a:xfrm>
      </p:grpSpPr>
      <p:sp>
        <p:nvSpPr>
          <p:cNvPr id="19" name="Rettangolo 18">
            <a:extLst>
              <a:ext uri="{FF2B5EF4-FFF2-40B4-BE49-F238E27FC236}">
                <a16:creationId xmlns:a16="http://schemas.microsoft.com/office/drawing/2014/main" id="{A056445B-8E56-B67C-3B7E-8BD88F2D36F0}"/>
              </a:ext>
            </a:extLst>
          </p:cNvPr>
          <p:cNvSpPr/>
          <p:nvPr/>
        </p:nvSpPr>
        <p:spPr>
          <a:xfrm>
            <a:off x="3474746" y="340314"/>
            <a:ext cx="5040604" cy="475198"/>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pic>
        <p:nvPicPr>
          <p:cNvPr id="21" name="Picture 36" descr="File:MinisteroInterno.svg">
            <a:extLst>
              <a:ext uri="{FF2B5EF4-FFF2-40B4-BE49-F238E27FC236}">
                <a16:creationId xmlns:a16="http://schemas.microsoft.com/office/drawing/2014/main" id="{3A43358A-CBBF-F42E-AE95-48E785B81E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8650" y="398081"/>
            <a:ext cx="1285223" cy="399122"/>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descr="File:Logo del Corpo Nazionale dei Vigili del Fuoco.svg - Wikipedia">
            <a:extLst>
              <a:ext uri="{FF2B5EF4-FFF2-40B4-BE49-F238E27FC236}">
                <a16:creationId xmlns:a16="http://schemas.microsoft.com/office/drawing/2014/main" id="{DBC279CB-61BD-C9B2-6967-B2B046B78D1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06600" y="359053"/>
            <a:ext cx="438150" cy="438150"/>
          </a:xfrm>
          <a:prstGeom prst="rect">
            <a:avLst/>
          </a:prstGeom>
          <a:noFill/>
          <a:extLst>
            <a:ext uri="{909E8E84-426E-40DD-AFC4-6F175D3DCCD1}">
              <a14:hiddenFill xmlns:a14="http://schemas.microsoft.com/office/drawing/2010/main">
                <a:solidFill>
                  <a:srgbClr val="FFFFFF"/>
                </a:solidFill>
              </a14:hiddenFill>
            </a:ext>
          </a:extLst>
        </p:spPr>
      </p:pic>
      <p:sp>
        <p:nvSpPr>
          <p:cNvPr id="23" name="CasellaDiTesto 22">
            <a:extLst>
              <a:ext uri="{FF2B5EF4-FFF2-40B4-BE49-F238E27FC236}">
                <a16:creationId xmlns:a16="http://schemas.microsoft.com/office/drawing/2014/main" id="{4C3E4679-1E08-F813-7A17-5DEE32D47815}"/>
              </a:ext>
            </a:extLst>
          </p:cNvPr>
          <p:cNvSpPr txBox="1"/>
          <p:nvPr/>
        </p:nvSpPr>
        <p:spPr>
          <a:xfrm>
            <a:off x="2405062" y="484395"/>
            <a:ext cx="1685924" cy="369332"/>
          </a:xfrm>
          <a:prstGeom prst="rect">
            <a:avLst/>
          </a:prstGeom>
          <a:noFill/>
        </p:spPr>
        <p:txBody>
          <a:bodyPr wrap="square" rtlCol="0">
            <a:spAutoFit/>
          </a:bodyPr>
          <a:lstStyle/>
          <a:p>
            <a:r>
              <a:rPr lang="it-IT" sz="900" dirty="0">
                <a:latin typeface="Adobe Devanagari" panose="02040503050201020203" pitchFamily="18" charset="0"/>
                <a:cs typeface="Adobe Devanagari" panose="02040503050201020203" pitchFamily="18" charset="0"/>
              </a:rPr>
              <a:t>DIREZIONE </a:t>
            </a:r>
          </a:p>
          <a:p>
            <a:r>
              <a:rPr lang="it-IT" sz="900" dirty="0">
                <a:latin typeface="Adobe Devanagari" panose="02040503050201020203" pitchFamily="18" charset="0"/>
                <a:cs typeface="Adobe Devanagari" panose="02040503050201020203" pitchFamily="18" charset="0"/>
              </a:rPr>
              <a:t>REGIONALE LAZIO</a:t>
            </a:r>
          </a:p>
        </p:txBody>
      </p:sp>
      <p:pic>
        <p:nvPicPr>
          <p:cNvPr id="1026" name="Picture 2" descr="Persona confusa circondata da punti interrogativi">
            <a:extLst>
              <a:ext uri="{FF2B5EF4-FFF2-40B4-BE49-F238E27FC236}">
                <a16:creationId xmlns:a16="http://schemas.microsoft.com/office/drawing/2014/main" id="{2F13FDD1-7A9C-4284-1742-553B9515FB72}"/>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t="4293"/>
          <a:stretch/>
        </p:blipFill>
        <p:spPr bwMode="auto">
          <a:xfrm>
            <a:off x="1372894" y="960728"/>
            <a:ext cx="5962650" cy="5706657"/>
          </a:xfrm>
          <a:prstGeom prst="rect">
            <a:avLst/>
          </a:prstGeom>
          <a:noFill/>
          <a:extLst>
            <a:ext uri="{909E8E84-426E-40DD-AFC4-6F175D3DCCD1}">
              <a14:hiddenFill xmlns:a14="http://schemas.microsoft.com/office/drawing/2010/main">
                <a:solidFill>
                  <a:srgbClr val="FFFFFF"/>
                </a:solidFill>
              </a14:hiddenFill>
            </a:ext>
          </a:extLst>
        </p:spPr>
      </p:pic>
      <p:sp>
        <p:nvSpPr>
          <p:cNvPr id="3" name="PB">
            <a:extLst>
              <a:ext uri="{FF2B5EF4-FFF2-40B4-BE49-F238E27FC236}">
                <a16:creationId xmlns:a16="http://schemas.microsoft.com/office/drawing/2014/main" id="{7B01515E-DF6F-E53F-8E87-36CF81EBAE4E}"/>
              </a:ext>
            </a:extLst>
          </p:cNvPr>
          <p:cNvSpPr/>
          <p:nvPr/>
        </p:nvSpPr>
        <p:spPr>
          <a:xfrm>
            <a:off x="0" y="6705600"/>
            <a:ext cx="9085007"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2536474467"/>
      </p:ext>
    </p:extLst>
  </p:cSld>
  <p:clrMapOvr>
    <a:masterClrMapping/>
  </p:clrMapOvr>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4AD84-FCCF-3E24-1E0F-6BC8CDE33EF6}"/>
            </a:ext>
          </a:extLst>
        </p:cNvPr>
        <p:cNvGrpSpPr/>
        <p:nvPr/>
      </p:nvGrpSpPr>
      <p:grpSpPr>
        <a:xfrm>
          <a:off x="0" y="0"/>
          <a:ext cx="0" cy="0"/>
          <a:chOff x="0" y="0"/>
          <a:chExt cx="0" cy="0"/>
        </a:xfrm>
      </p:grpSpPr>
      <p:pic>
        <p:nvPicPr>
          <p:cNvPr id="13" name="Immagine 12" descr="Immagine1">
            <a:extLst>
              <a:ext uri="{FF2B5EF4-FFF2-40B4-BE49-F238E27FC236}">
                <a16:creationId xmlns:a16="http://schemas.microsoft.com/office/drawing/2014/main" id="{7EB88F4F-1006-65D3-2A8A-A8CACB25D37C}"/>
              </a:ext>
            </a:extLst>
          </p:cNvPr>
          <p:cNvPicPr/>
          <p:nvPr/>
        </p:nvPicPr>
        <p:blipFill rotWithShape="1">
          <a:blip r:embed="rId2">
            <a:extLst>
              <a:ext uri="{28A0092B-C50C-407E-A947-70E740481C1C}">
                <a14:useLocalDpi xmlns:a14="http://schemas.microsoft.com/office/drawing/2010/main" val="0"/>
              </a:ext>
            </a:extLst>
          </a:blip>
          <a:srcRect l="7572" r="-96"/>
          <a:stretch/>
        </p:blipFill>
        <p:spPr bwMode="auto">
          <a:xfrm>
            <a:off x="8963" y="529822"/>
            <a:ext cx="9144001" cy="6175778"/>
          </a:xfrm>
          <a:prstGeom prst="rect">
            <a:avLst/>
          </a:prstGeom>
          <a:noFill/>
          <a:ln>
            <a:noFill/>
          </a:ln>
        </p:spPr>
      </p:pic>
      <p:sp>
        <p:nvSpPr>
          <p:cNvPr id="4" name="Rettangolo 3">
            <a:extLst>
              <a:ext uri="{FF2B5EF4-FFF2-40B4-BE49-F238E27FC236}">
                <a16:creationId xmlns:a16="http://schemas.microsoft.com/office/drawing/2014/main" id="{1144B856-9C31-F454-27E7-2A2EBF568208}"/>
              </a:ext>
            </a:extLst>
          </p:cNvPr>
          <p:cNvSpPr/>
          <p:nvPr/>
        </p:nvSpPr>
        <p:spPr>
          <a:xfrm>
            <a:off x="0" y="5599"/>
            <a:ext cx="9144000" cy="1241822"/>
          </a:xfrm>
          <a:prstGeom prst="rect">
            <a:avLst/>
          </a:prstGeom>
          <a:solidFill>
            <a:srgbClr val="A20E0E"/>
          </a:solidFill>
          <a:ln>
            <a:solidFill>
              <a:srgbClr val="C40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prstTxWarp prst="textNoShape">
              <a:avLst/>
            </a:prstTxWarp>
            <a:noAutofit/>
          </a:bodyPr>
          <a:lstStyle/>
          <a:p>
            <a:pPr algn="ctr"/>
            <a:endParaRPr lang="it-IT" sz="1350"/>
          </a:p>
        </p:txBody>
      </p:sp>
      <p:sp>
        <p:nvSpPr>
          <p:cNvPr id="6" name="CasellaDiTesto 5">
            <a:extLst>
              <a:ext uri="{FF2B5EF4-FFF2-40B4-BE49-F238E27FC236}">
                <a16:creationId xmlns:a16="http://schemas.microsoft.com/office/drawing/2014/main" id="{7A69FF43-DF38-E78F-ED5C-7AD4DF9FE168}"/>
              </a:ext>
            </a:extLst>
          </p:cNvPr>
          <p:cNvSpPr txBox="1"/>
          <p:nvPr/>
        </p:nvSpPr>
        <p:spPr>
          <a:xfrm>
            <a:off x="1143000" y="187628"/>
            <a:ext cx="6791584" cy="934871"/>
          </a:xfrm>
          <a:prstGeom prst="rect">
            <a:avLst/>
          </a:prstGeom>
          <a:noFill/>
          <a:effectLst>
            <a:outerShdw dir="1200000" sx="1000" sy="1000" algn="ctr" rotWithShape="0">
              <a:srgbClr val="000000"/>
            </a:outerShdw>
          </a:effectLst>
        </p:spPr>
        <p:txBody>
          <a:bodyPr wrap="square" rtlCol="0">
            <a:spAutoFit/>
          </a:bodyPr>
          <a:lstStyle/>
          <a:p>
            <a:pPr algn="ctr"/>
            <a:r>
              <a:rPr lang="it-IT" sz="1500" dirty="0">
                <a:solidFill>
                  <a:schemeClr val="bg1"/>
                </a:solidFill>
                <a:latin typeface="Times New Roman" panose="02020603050405020304" pitchFamily="18" charset="0"/>
                <a:cs typeface="Times New Roman" panose="02020603050405020304" pitchFamily="18" charset="0"/>
              </a:rPr>
              <a:t>Dipartimento dei Vigili del Fuoco, del Soccorso Pubblico e della Difesa Civile</a:t>
            </a:r>
          </a:p>
          <a:p>
            <a:pPr algn="ctr"/>
            <a:r>
              <a:rPr lang="it-IT" sz="2625" dirty="0">
                <a:solidFill>
                  <a:schemeClr val="bg1"/>
                </a:solidFill>
                <a:latin typeface="Franklin Gothic Medium" panose="020B0603020102020204" pitchFamily="34" charset="0"/>
                <a:cs typeface="Dubai" panose="020B0503030403030204" pitchFamily="34" charset="-78"/>
              </a:rPr>
              <a:t>CORPO NAZIONALE DEI VIGILI DEL FUOCO</a:t>
            </a:r>
          </a:p>
          <a:p>
            <a:pPr algn="ctr"/>
            <a:r>
              <a:rPr lang="it-IT" sz="1350" dirty="0">
                <a:solidFill>
                  <a:schemeClr val="bg1"/>
                </a:solidFill>
                <a:latin typeface="Times New Roman" panose="02020603050405020304" pitchFamily="18" charset="0"/>
                <a:cs typeface="Times New Roman" panose="02020603050405020304" pitchFamily="18" charset="0"/>
              </a:rPr>
              <a:t>Direzione Regionale Lazio</a:t>
            </a:r>
          </a:p>
        </p:txBody>
      </p:sp>
      <p:pic>
        <p:nvPicPr>
          <p:cNvPr id="1050" name="Picture 26" descr="homepage - Vigili del Fuoco Bondone-Baitoni">
            <a:extLst>
              <a:ext uri="{FF2B5EF4-FFF2-40B4-BE49-F238E27FC236}">
                <a16:creationId xmlns:a16="http://schemas.microsoft.com/office/drawing/2014/main" id="{DAE0C500-58FA-5F78-9762-943395D594B7}"/>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100000"/>
                    </a14:imgEffect>
                    <a14:imgEffect>
                      <a14:saturation sat="0"/>
                    </a14:imgEffect>
                    <a14:imgEffect>
                      <a14:brightnessContrast bright="100000" contrast="100000"/>
                    </a14:imgEffect>
                  </a14:imgLayer>
                </a14:imgProps>
              </a:ext>
              <a:ext uri="{28A0092B-C50C-407E-A947-70E740481C1C}">
                <a14:useLocalDpi xmlns:a14="http://schemas.microsoft.com/office/drawing/2010/main" val="0"/>
              </a:ext>
            </a:extLst>
          </a:blip>
          <a:srcRect l="19308" t="3232" r="18161" b="444"/>
          <a:stretch/>
        </p:blipFill>
        <p:spPr bwMode="auto">
          <a:xfrm>
            <a:off x="476501" y="164845"/>
            <a:ext cx="599801" cy="923330"/>
          </a:xfrm>
          <a:prstGeom prst="rect">
            <a:avLst/>
          </a:prstGeom>
          <a:noFill/>
          <a:effectLst>
            <a:outerShdw algn="ctr" rotWithShape="0">
              <a:schemeClr val="bg1"/>
            </a:outerShdw>
          </a:effectLst>
          <a:extLst>
            <a:ext uri="{909E8E84-426E-40DD-AFC4-6F175D3DCCD1}">
              <a14:hiddenFill xmlns:a14="http://schemas.microsoft.com/office/drawing/2010/main">
                <a:solidFill>
                  <a:srgbClr val="FFFFFF"/>
                </a:solidFill>
              </a14:hiddenFill>
            </a:ext>
          </a:extLst>
        </p:spPr>
      </p:pic>
      <p:pic>
        <p:nvPicPr>
          <p:cNvPr id="1060" name="Picture 36" descr="File:MinisteroInterno.svg">
            <a:extLst>
              <a:ext uri="{FF2B5EF4-FFF2-40B4-BE49-F238E27FC236}">
                <a16:creationId xmlns:a16="http://schemas.microsoft.com/office/drawing/2014/main" id="{9540CC77-2ED8-9D2D-E78B-FF04D9DF7A66}"/>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71754"/>
          <a:stretch/>
        </p:blipFill>
        <p:spPr bwMode="auto">
          <a:xfrm>
            <a:off x="8220457" y="337155"/>
            <a:ext cx="350478" cy="385334"/>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36" descr="File:MinisteroInterno.svg">
            <a:extLst>
              <a:ext uri="{FF2B5EF4-FFF2-40B4-BE49-F238E27FC236}">
                <a16:creationId xmlns:a16="http://schemas.microsoft.com/office/drawing/2014/main" id="{F4B4F6C1-E580-8430-7707-66CBA93B2551}"/>
              </a:ext>
            </a:extLst>
          </p:cNvPr>
          <p:cNvPicPr>
            <a:picLocks noChangeAspect="1" noChangeArrowheads="1"/>
          </p:cNvPicPr>
          <p:nvPr/>
        </p:nvPicPr>
        <p:blipFill rotWithShape="1">
          <a:blip r:embed="rId6">
            <a:duotone>
              <a:schemeClr val="bg2">
                <a:shade val="45000"/>
                <a:satMod val="135000"/>
              </a:schemeClr>
              <a:prstClr val="white"/>
            </a:duotone>
            <a:extLst>
              <a:ext uri="{BEBA8EAE-BF5A-486C-A8C5-ECC9F3942E4B}">
                <a14:imgProps xmlns:a14="http://schemas.microsoft.com/office/drawing/2010/main">
                  <a14:imgLayer r:embed="rId7">
                    <a14:imgEffect>
                      <a14:colorTemperature colorTemp="1500"/>
                    </a14:imgEffect>
                    <a14:imgEffect>
                      <a14:saturation sat="0"/>
                    </a14:imgEffect>
                    <a14:imgEffect>
                      <a14:brightnessContrast bright="100000" contrast="-40000"/>
                    </a14:imgEffect>
                  </a14:imgLayer>
                </a14:imgProps>
              </a:ext>
              <a:ext uri="{28A0092B-C50C-407E-A947-70E740481C1C}">
                <a14:useLocalDpi xmlns:a14="http://schemas.microsoft.com/office/drawing/2010/main" val="0"/>
              </a:ext>
            </a:extLst>
          </a:blip>
          <a:srcRect l="31563" t="27836"/>
          <a:stretch/>
        </p:blipFill>
        <p:spPr bwMode="auto">
          <a:xfrm>
            <a:off x="7934584" y="720996"/>
            <a:ext cx="922224" cy="301989"/>
          </a:xfrm>
          <a:prstGeom prst="rect">
            <a:avLst/>
          </a:prstGeom>
          <a:noFill/>
          <a:extLst>
            <a:ext uri="{909E8E84-426E-40DD-AFC4-6F175D3DCCD1}">
              <a14:hiddenFill xmlns:a14="http://schemas.microsoft.com/office/drawing/2010/main">
                <a:solidFill>
                  <a:srgbClr val="FFFFFF"/>
                </a:solidFill>
              </a14:hiddenFill>
            </a:ext>
          </a:extLst>
        </p:spPr>
      </p:pic>
      <p:sp>
        <p:nvSpPr>
          <p:cNvPr id="3" name="Sottotitolo 2">
            <a:extLst>
              <a:ext uri="{FF2B5EF4-FFF2-40B4-BE49-F238E27FC236}">
                <a16:creationId xmlns:a16="http://schemas.microsoft.com/office/drawing/2014/main" id="{D720BDC8-884C-93C9-E05D-925CE73961FE}"/>
              </a:ext>
            </a:extLst>
          </p:cNvPr>
          <p:cNvSpPr>
            <a:spLocks noGrp="1"/>
          </p:cNvSpPr>
          <p:nvPr>
            <p:ph type="subTitle" idx="1"/>
          </p:nvPr>
        </p:nvSpPr>
        <p:spPr>
          <a:xfrm>
            <a:off x="1493789" y="2850924"/>
            <a:ext cx="6090005" cy="1505399"/>
          </a:xfrm>
          <a:solidFill>
            <a:schemeClr val="accent4">
              <a:lumMod val="40000"/>
              <a:lumOff val="60000"/>
              <a:alpha val="45000"/>
            </a:schemeClr>
          </a:solidFill>
          <a:ln cap="flat">
            <a:noFill/>
          </a:ln>
          <a:effectLst>
            <a:outerShdw blurRad="215900" dist="152400" dir="3960000" algn="ctr" rotWithShape="0">
              <a:srgbClr val="000000">
                <a:alpha val="84000"/>
              </a:srgbClr>
            </a:outerShdw>
          </a:effectLst>
          <a:scene3d>
            <a:camera prst="orthographicFront"/>
            <a:lightRig rig="threePt" dir="t"/>
          </a:scene3d>
          <a:sp3d>
            <a:bevelT/>
          </a:sp3d>
        </p:spPr>
        <p:txBody>
          <a:bodyPr anchor="ctr" anchorCtr="0">
            <a:normAutofit/>
          </a:bodyPr>
          <a:lstStyle/>
          <a:p>
            <a:r>
              <a:rPr lang="it-IT" sz="4400" b="1" dirty="0">
                <a:ln w="12700" cmpd="dbl">
                  <a:noFill/>
                </a:ln>
                <a:latin typeface="Times New Roman" panose="02020603050405020304" pitchFamily="18" charset="0"/>
                <a:cs typeface="Times New Roman" panose="02020603050405020304" pitchFamily="18" charset="0"/>
              </a:rPr>
              <a:t>Grazie per l’attenzione</a:t>
            </a:r>
            <a:endParaRPr lang="it-IT" sz="4400" b="1" dirty="0">
              <a:ln w="12700" cmpd="dbl">
                <a:noFill/>
              </a:ln>
              <a:latin typeface="Adobe Devanagari" panose="02040503050201020203" pitchFamily="18" charset="0"/>
              <a:cs typeface="Adobe Devanagari" panose="02040503050201020203" pitchFamily="18" charset="0"/>
            </a:endParaRPr>
          </a:p>
        </p:txBody>
      </p:sp>
      <p:pic>
        <p:nvPicPr>
          <p:cNvPr id="11" name="Picture 3" descr="C:\Users\monia.guadagnoli\Desktop\PRESENTAZIONE ATTIVITA' LAZIO\LOGO DIREZIONE LAZIO.png">
            <a:extLst>
              <a:ext uri="{FF2B5EF4-FFF2-40B4-BE49-F238E27FC236}">
                <a16:creationId xmlns:a16="http://schemas.microsoft.com/office/drawing/2014/main" id="{80DB6072-4F02-8AEA-8003-0C3A8AD6D8A8}"/>
              </a:ext>
            </a:extLst>
          </p:cNvPr>
          <p:cNvPicPr>
            <a:picLocks noChangeAspect="1"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3881880" y="4698517"/>
            <a:ext cx="1398165" cy="1476164"/>
          </a:xfrm>
          <a:prstGeom prst="rect">
            <a:avLst/>
          </a:prstGeom>
          <a:noFill/>
          <a:extLst>
            <a:ext uri="{909E8E84-426E-40DD-AFC4-6F175D3DCCD1}">
              <a14:hiddenFill xmlns:a14="http://schemas.microsoft.com/office/drawing/2010/main">
                <a:solidFill>
                  <a:srgbClr val="FFFFFF"/>
                </a:solidFill>
              </a14:hiddenFill>
            </a:ext>
          </a:extLst>
        </p:spPr>
      </p:pic>
      <p:sp>
        <p:nvSpPr>
          <p:cNvPr id="17" name="PB">
            <a:extLst>
              <a:ext uri="{FF2B5EF4-FFF2-40B4-BE49-F238E27FC236}">
                <a16:creationId xmlns:a16="http://schemas.microsoft.com/office/drawing/2014/main" id="{4987918B-3ADF-1BC3-B42E-9E6E6F4C5CCE}"/>
              </a:ext>
            </a:extLst>
          </p:cNvPr>
          <p:cNvSpPr/>
          <p:nvPr/>
        </p:nvSpPr>
        <p:spPr>
          <a:xfrm>
            <a:off x="0" y="6705600"/>
            <a:ext cx="9144000" cy="152400"/>
          </a:xfrm>
          <a:prstGeom prst="rect">
            <a:avLst/>
          </a:prstGeom>
          <a:solidFill>
            <a:srgbClr val="7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p14="http://schemas.microsoft.com/office/powerpoint/2010/main" val="164225977"/>
      </p:ext>
    </p:extLst>
  </p:cSld>
  <p:clrMapOvr>
    <a:masterClrMapping/>
  </p:clrMapOvr>
</p:sld>
</file>

<file path=ppt/theme/theme1.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2802</TotalTime>
  <Words>22567</Words>
  <Application>Microsoft Office PowerPoint</Application>
  <PresentationFormat>Presentazione su schermo (4:3)</PresentationFormat>
  <Paragraphs>2543</Paragraphs>
  <Slides>139</Slides>
  <Notes>27</Notes>
  <HiddenSlides>1</HiddenSlides>
  <MMClips>0</MMClips>
  <ScaleCrop>false</ScaleCrop>
  <HeadingPairs>
    <vt:vector size="6" baseType="variant">
      <vt:variant>
        <vt:lpstr>Caratteri utilizzati</vt:lpstr>
      </vt:variant>
      <vt:variant>
        <vt:i4>10</vt:i4>
      </vt:variant>
      <vt:variant>
        <vt:lpstr>Tema</vt:lpstr>
      </vt:variant>
      <vt:variant>
        <vt:i4>1</vt:i4>
      </vt:variant>
      <vt:variant>
        <vt:lpstr>Titoli diapositive</vt:lpstr>
      </vt:variant>
      <vt:variant>
        <vt:i4>139</vt:i4>
      </vt:variant>
    </vt:vector>
  </HeadingPairs>
  <TitlesOfParts>
    <vt:vector size="150" baseType="lpstr">
      <vt:lpstr>Adobe Devanagari</vt:lpstr>
      <vt:lpstr>Arial</vt:lpstr>
      <vt:lpstr>Calibri</vt:lpstr>
      <vt:lpstr>Calibri Light</vt:lpstr>
      <vt:lpstr>Comic Sans MS</vt:lpstr>
      <vt:lpstr>Corbel</vt:lpstr>
      <vt:lpstr>Franklin Gothic Medium</vt:lpstr>
      <vt:lpstr>Times</vt:lpstr>
      <vt:lpstr>Times New Roman</vt:lpstr>
      <vt:lpstr>Wingdings</vt:lpstr>
      <vt:lpstr>Tema di Office</vt:lpstr>
      <vt:lpstr>DM 29 marzo 2021</vt:lpstr>
      <vt:lpstr>Presentazione standard di PowerPoint</vt:lpstr>
      <vt:lpstr>Introduzione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DM 18 settembre 2002 Regola tecnica di prevenzione incendi per la progettazione, la costruzione e l’esercizio delle strutture sanitarie pubbliche e private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 DM 19 marzo 2019 Aggiornamento della regola tecnica di prevenzione incendi per la progettazione, la costruzione e l’esercizio delle strutture sanitarie pubbliche e private di cui al decreto 18 settembre 2002  </vt:lpstr>
      <vt:lpstr>Presentazione standard di PowerPoint</vt:lpstr>
      <vt:lpstr>Presentazione standard di PowerPoint</vt:lpstr>
      <vt:lpstr>Presentazione standard di PowerPoint</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TITOLO III</vt:lpstr>
      <vt:lpstr>RIASSUMENDO …</vt:lpstr>
      <vt:lpstr>Presentazione standard di PowerPoint</vt:lpstr>
      <vt:lpstr> 3. Decreto Milleproroghe  </vt:lpstr>
      <vt:lpstr>Presentazione standard di PowerPoint</vt:lpstr>
      <vt:lpstr>Adeguamento antincendio delle strutture sanitarie: proroghe</vt:lpstr>
      <vt:lpstr>Presentazione standard di PowerPoint</vt:lpstr>
      <vt:lpstr> DM 29.03.2021 - RTV 11 – "Strutture Sanitarie"  </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Livio Vitrano</dc:creator>
  <cp:lastModifiedBy>Livio Vitrano</cp:lastModifiedBy>
  <cp:revision>391</cp:revision>
  <dcterms:created xsi:type="dcterms:W3CDTF">2024-08-13T09:18:02Z</dcterms:created>
  <dcterms:modified xsi:type="dcterms:W3CDTF">2024-11-13T10:12:11Z</dcterms:modified>
</cp:coreProperties>
</file>