
<file path=[Content_Types].xml><?xml version="1.0" encoding="utf-8"?>
<Types xmlns="http://schemas.openxmlformats.org/package/2006/content-types">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8"/>
  </p:notesMasterIdLst>
  <p:sldIdLst>
    <p:sldId id="259" r:id="rId2"/>
    <p:sldId id="645" r:id="rId3"/>
    <p:sldId id="649" r:id="rId4"/>
    <p:sldId id="652" r:id="rId5"/>
    <p:sldId id="653" r:id="rId6"/>
    <p:sldId id="654" r:id="rId7"/>
    <p:sldId id="655" r:id="rId8"/>
    <p:sldId id="656" r:id="rId9"/>
    <p:sldId id="657" r:id="rId10"/>
    <p:sldId id="663" r:id="rId11"/>
    <p:sldId id="664" r:id="rId12"/>
    <p:sldId id="665" r:id="rId13"/>
    <p:sldId id="666" r:id="rId14"/>
    <p:sldId id="668" r:id="rId15"/>
    <p:sldId id="673" r:id="rId16"/>
    <p:sldId id="674" r:id="rId17"/>
    <p:sldId id="678" r:id="rId18"/>
    <p:sldId id="679" r:id="rId19"/>
    <p:sldId id="681" r:id="rId20"/>
    <p:sldId id="682" r:id="rId21"/>
    <p:sldId id="683" r:id="rId22"/>
    <p:sldId id="684" r:id="rId23"/>
    <p:sldId id="686" r:id="rId24"/>
    <p:sldId id="687" r:id="rId25"/>
    <p:sldId id="688" r:id="rId26"/>
    <p:sldId id="689" r:id="rId27"/>
    <p:sldId id="691" r:id="rId28"/>
    <p:sldId id="692" r:id="rId29"/>
    <p:sldId id="694" r:id="rId30"/>
    <p:sldId id="695" r:id="rId31"/>
    <p:sldId id="696" r:id="rId32"/>
    <p:sldId id="697" r:id="rId33"/>
    <p:sldId id="698" r:id="rId34"/>
    <p:sldId id="699" r:id="rId35"/>
    <p:sldId id="700" r:id="rId36"/>
    <p:sldId id="701" r:id="rId37"/>
    <p:sldId id="702" r:id="rId38"/>
    <p:sldId id="706" r:id="rId39"/>
    <p:sldId id="707" r:id="rId40"/>
    <p:sldId id="709" r:id="rId41"/>
    <p:sldId id="716" r:id="rId42"/>
    <p:sldId id="740" r:id="rId43"/>
    <p:sldId id="727" r:id="rId44"/>
    <p:sldId id="728" r:id="rId45"/>
    <p:sldId id="729" r:id="rId46"/>
    <p:sldId id="739" r:id="rId47"/>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2B4E9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516" autoAdjust="0"/>
    <p:restoredTop sz="94660"/>
  </p:normalViewPr>
  <p:slideViewPr>
    <p:cSldViewPr snapToGrid="0">
      <p:cViewPr varScale="1">
        <p:scale>
          <a:sx n="68" d="100"/>
          <a:sy n="68" d="100"/>
        </p:scale>
        <p:origin x="53" y="170"/>
      </p:cViewPr>
      <p:guideLst/>
    </p:cSldViewPr>
  </p:slideViewPr>
  <p:notesTextViewPr>
    <p:cViewPr>
      <p:scale>
        <a:sx n="1" d="1"/>
        <a:sy n="1" d="1"/>
      </p:scale>
      <p:origin x="0" y="0"/>
    </p:cViewPr>
  </p:notesTextViewPr>
  <p:sorterViewPr>
    <p:cViewPr>
      <p:scale>
        <a:sx n="100" d="100"/>
        <a:sy n="100" d="100"/>
      </p:scale>
      <p:origin x="0" y="-52754"/>
    </p:cViewPr>
  </p:sorterViewPr>
  <p:notesViewPr>
    <p:cSldViewPr snapToGrid="0">
      <p:cViewPr varScale="1">
        <p:scale>
          <a:sx n="56" d="100"/>
          <a:sy n="56" d="100"/>
        </p:scale>
        <p:origin x="2342" y="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E0CA83-F98E-4BAC-860B-902572225E59}" type="datetimeFigureOut">
              <a:rPr lang="it-IT" smtClean="0"/>
              <a:t>06/12/2024</a:t>
            </a:fld>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D30FEF-1236-410B-8CFC-E02E115A24AE}" type="slidenum">
              <a:rPr lang="it-IT" smtClean="0"/>
              <a:t>‹N›</a:t>
            </a:fld>
            <a:endParaRPr lang="it-IT"/>
          </a:p>
        </p:txBody>
      </p:sp>
      <p:sp>
        <p:nvSpPr>
          <p:cNvPr id="9" name="CasellaDiTesto 8">
            <a:extLst>
              <a:ext uri="{FF2B5EF4-FFF2-40B4-BE49-F238E27FC236}">
                <a16:creationId xmlns:a16="http://schemas.microsoft.com/office/drawing/2014/main" id="{0930A17C-9CF2-DDD9-949C-FF919B9ECCEB}"/>
              </a:ext>
            </a:extLst>
          </p:cNvPr>
          <p:cNvSpPr txBox="1"/>
          <p:nvPr/>
        </p:nvSpPr>
        <p:spPr>
          <a:xfrm>
            <a:off x="685800" y="2782550"/>
            <a:ext cx="5303980" cy="2339102"/>
          </a:xfrm>
          <a:prstGeom prst="rect">
            <a:avLst/>
          </a:prstGeom>
          <a:noFill/>
        </p:spPr>
        <p:txBody>
          <a:bodyPr wrap="square">
            <a:spAutoFit/>
          </a:bodyPr>
          <a:lstStyle/>
          <a:p>
            <a:pPr algn="l"/>
            <a:endParaRPr lang="it-IT" sz="2000" b="0" i="0" u="none" strike="noStrike" baseline="0" dirty="0">
              <a:solidFill>
                <a:srgbClr val="000000"/>
              </a:solidFill>
              <a:latin typeface="Calibri" panose="020F0502020204030204" pitchFamily="34" charset="0"/>
            </a:endParaRPr>
          </a:p>
          <a:p>
            <a:pPr algn="just">
              <a:lnSpc>
                <a:spcPct val="150000"/>
              </a:lnSpc>
            </a:pPr>
            <a:r>
              <a:rPr lang="en-US" sz="1800" b="1" i="0" u="none" strike="noStrike" baseline="0" dirty="0">
                <a:solidFill>
                  <a:srgbClr val="0070C0"/>
                </a:solidFill>
                <a:latin typeface="Calibri" panose="020F0502020204030204" pitchFamily="34" charset="0"/>
              </a:rPr>
              <a:t>SHARED ACCESS BEST SUITS THEIR NEEDS OFFERING MORE CERTAINTY OVER ACCESS AND QUALITY OF SERVICE COMPARED TO LICENCE-EXEMPT OR LIGHTLY LICENSED SPECTRUM. </a:t>
            </a:r>
          </a:p>
          <a:p>
            <a:endParaRPr lang="it-IT" sz="18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225279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763" indent="-309524" eaLnBrk="0" hangingPunct="0">
              <a:defRPr>
                <a:solidFill>
                  <a:schemeClr val="tx1"/>
                </a:solidFill>
                <a:latin typeface="Arial" panose="020B0604020202020204" pitchFamily="34" charset="0"/>
                <a:cs typeface="Arial" panose="020B0604020202020204" pitchFamily="34" charset="0"/>
              </a:defRPr>
            </a:lvl2pPr>
            <a:lvl3pPr marL="1238098" indent="-247620" eaLnBrk="0" hangingPunct="0">
              <a:defRPr>
                <a:solidFill>
                  <a:schemeClr val="tx1"/>
                </a:solidFill>
                <a:latin typeface="Arial" panose="020B0604020202020204" pitchFamily="34" charset="0"/>
                <a:cs typeface="Arial" panose="020B0604020202020204" pitchFamily="34" charset="0"/>
              </a:defRPr>
            </a:lvl3pPr>
            <a:lvl4pPr marL="1733337" indent="-247620" eaLnBrk="0" hangingPunct="0">
              <a:defRPr>
                <a:solidFill>
                  <a:schemeClr val="tx1"/>
                </a:solidFill>
                <a:latin typeface="Arial" panose="020B0604020202020204" pitchFamily="34" charset="0"/>
                <a:cs typeface="Arial" panose="020B0604020202020204" pitchFamily="34" charset="0"/>
              </a:defRPr>
            </a:lvl4pPr>
            <a:lvl5pPr marL="2228576" indent="-247620" eaLnBrk="0" hangingPunct="0">
              <a:defRPr>
                <a:solidFill>
                  <a:schemeClr val="tx1"/>
                </a:solidFill>
                <a:latin typeface="Arial" panose="020B0604020202020204" pitchFamily="34" charset="0"/>
                <a:cs typeface="Arial" panose="020B0604020202020204" pitchFamily="34" charset="0"/>
              </a:defRPr>
            </a:lvl5pPr>
            <a:lvl6pPr marL="2723815"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054"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4293"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09532" indent="-24762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2EC63A-50EC-471F-947F-A7CD78166803}" type="slidenum">
              <a:rPr lang="it-IT">
                <a:latin typeface="Calibri" panose="020F0502020204030204" pitchFamily="34" charset="0"/>
              </a:rPr>
              <a:pPr eaLnBrk="1" hangingPunct="1"/>
              <a:t>1</a:t>
            </a:fld>
            <a:endParaRPr lang="it-IT">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xfrm>
            <a:off x="-142875" y="869950"/>
            <a:ext cx="7637463" cy="42973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a:p>
        </p:txBody>
      </p:sp>
    </p:spTree>
    <p:extLst>
      <p:ext uri="{BB962C8B-B14F-4D97-AF65-F5344CB8AC3E}">
        <p14:creationId xmlns:p14="http://schemas.microsoft.com/office/powerpoint/2010/main" val="32250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7F081-1A27-6EDD-E01A-0C2BA315098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95913D7-9268-1F71-9AC5-1CBC71DF7C09}"/>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519E22E6-2A9E-647C-5A2D-98D853FEFA28}"/>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a:extLst>
              <a:ext uri="{FF2B5EF4-FFF2-40B4-BE49-F238E27FC236}">
                <a16:creationId xmlns:a16="http://schemas.microsoft.com/office/drawing/2014/main" id="{DCB6F2BD-9F60-6A55-A408-95956F4474A4}"/>
              </a:ext>
            </a:extLst>
          </p:cNvPr>
          <p:cNvSpPr>
            <a:spLocks noGrp="1"/>
          </p:cNvSpPr>
          <p:nvPr>
            <p:ph type="sldNum" sz="quarter" idx="5"/>
          </p:nvPr>
        </p:nvSpPr>
        <p:spPr/>
        <p:txBody>
          <a:bodyPr/>
          <a:lstStyle/>
          <a:p>
            <a:fld id="{CD63071E-B3C4-4242-B82D-B53BC2F660A7}" type="slidenum">
              <a:rPr lang="it-IT" smtClean="0"/>
              <a:t>2</a:t>
            </a:fld>
            <a:endParaRPr lang="it-IT"/>
          </a:p>
        </p:txBody>
      </p:sp>
    </p:spTree>
    <p:extLst>
      <p:ext uri="{BB962C8B-B14F-4D97-AF65-F5344CB8AC3E}">
        <p14:creationId xmlns:p14="http://schemas.microsoft.com/office/powerpoint/2010/main" val="2899945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0510E-0220-2B16-6E5E-DF7F74BD693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97D9C1A-4C75-08E0-594F-08A14BAB05CB}"/>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0A3A6826-90E6-4470-3780-C4B2DE33761B}"/>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a:extLst>
              <a:ext uri="{FF2B5EF4-FFF2-40B4-BE49-F238E27FC236}">
                <a16:creationId xmlns:a16="http://schemas.microsoft.com/office/drawing/2014/main" id="{F8A896A8-A642-B968-7530-F6B6BA78133E}"/>
              </a:ext>
            </a:extLst>
          </p:cNvPr>
          <p:cNvSpPr>
            <a:spLocks noGrp="1"/>
          </p:cNvSpPr>
          <p:nvPr>
            <p:ph type="sldNum" sz="quarter" idx="5"/>
          </p:nvPr>
        </p:nvSpPr>
        <p:spPr/>
        <p:txBody>
          <a:bodyPr/>
          <a:lstStyle/>
          <a:p>
            <a:fld id="{CD63071E-B3C4-4242-B82D-B53BC2F660A7}" type="slidenum">
              <a:rPr lang="it-IT" smtClean="0"/>
              <a:t>4</a:t>
            </a:fld>
            <a:endParaRPr lang="it-IT"/>
          </a:p>
        </p:txBody>
      </p:sp>
      <p:sp>
        <p:nvSpPr>
          <p:cNvPr id="5" name="Segnaposto piè di pagina 4">
            <a:extLst>
              <a:ext uri="{FF2B5EF4-FFF2-40B4-BE49-F238E27FC236}">
                <a16:creationId xmlns:a16="http://schemas.microsoft.com/office/drawing/2014/main" id="{0CF0AC26-7A8B-CE4D-15A6-499B04766834}"/>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10367275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0FDFF-3BCB-ED24-ED45-23BCFB752A8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23EDEFD-2A29-B035-8D99-1DE5B9E9BB3F}"/>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65F61025-C09F-D48C-C2A9-C217606EFBE5}"/>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a:extLst>
              <a:ext uri="{FF2B5EF4-FFF2-40B4-BE49-F238E27FC236}">
                <a16:creationId xmlns:a16="http://schemas.microsoft.com/office/drawing/2014/main" id="{5F7AA13D-FB8F-E353-64DB-69A7CF436637}"/>
              </a:ext>
            </a:extLst>
          </p:cNvPr>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a:extLst>
              <a:ext uri="{FF2B5EF4-FFF2-40B4-BE49-F238E27FC236}">
                <a16:creationId xmlns:a16="http://schemas.microsoft.com/office/drawing/2014/main" id="{A06E7ECB-F8AE-C2A4-F547-DBFDA44E4E14}"/>
              </a:ext>
            </a:extLst>
          </p:cNvPr>
          <p:cNvSpPr>
            <a:spLocks noGrp="1"/>
          </p:cNvSpPr>
          <p:nvPr>
            <p:ph type="sldNum" sz="quarter" idx="5"/>
          </p:nvPr>
        </p:nvSpPr>
        <p:spPr/>
        <p:txBody>
          <a:bodyPr/>
          <a:lstStyle/>
          <a:p>
            <a:fld id="{CD63071E-B3C4-4242-B82D-B53BC2F660A7}" type="slidenum">
              <a:rPr lang="it-IT" smtClean="0"/>
              <a:t>5</a:t>
            </a:fld>
            <a:endParaRPr lang="it-IT"/>
          </a:p>
        </p:txBody>
      </p:sp>
    </p:spTree>
    <p:extLst>
      <p:ext uri="{BB962C8B-B14F-4D97-AF65-F5344CB8AC3E}">
        <p14:creationId xmlns:p14="http://schemas.microsoft.com/office/powerpoint/2010/main" val="877723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4981E-2FF0-C32F-5621-67DB431F921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A6E4A4A2-5DBE-0A53-D783-05D67CF60724}"/>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71F2B17E-653D-472E-D4D3-6D0D2599CC7A}"/>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a:extLst>
              <a:ext uri="{FF2B5EF4-FFF2-40B4-BE49-F238E27FC236}">
                <a16:creationId xmlns:a16="http://schemas.microsoft.com/office/drawing/2014/main" id="{1952C41C-E0D5-8014-92BC-A4408677F423}"/>
              </a:ext>
            </a:extLst>
          </p:cNvPr>
          <p:cNvSpPr>
            <a:spLocks noGrp="1"/>
          </p:cNvSpPr>
          <p:nvPr>
            <p:ph type="sldNum" sz="quarter" idx="5"/>
          </p:nvPr>
        </p:nvSpPr>
        <p:spPr/>
        <p:txBody>
          <a:bodyPr/>
          <a:lstStyle/>
          <a:p>
            <a:fld id="{CD63071E-B3C4-4242-B82D-B53BC2F660A7}" type="slidenum">
              <a:rPr lang="it-IT" smtClean="0"/>
              <a:t>6</a:t>
            </a:fld>
            <a:endParaRPr lang="it-IT"/>
          </a:p>
        </p:txBody>
      </p:sp>
    </p:spTree>
    <p:extLst>
      <p:ext uri="{BB962C8B-B14F-4D97-AF65-F5344CB8AC3E}">
        <p14:creationId xmlns:p14="http://schemas.microsoft.com/office/powerpoint/2010/main" val="2630769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C233E-CFAD-AFFE-796C-5BE050AA30E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355B082-305F-69F1-4152-977533988631}"/>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0F20F25D-427A-D7FC-46A1-0A07F5B10FF5}"/>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a:extLst>
              <a:ext uri="{FF2B5EF4-FFF2-40B4-BE49-F238E27FC236}">
                <a16:creationId xmlns:a16="http://schemas.microsoft.com/office/drawing/2014/main" id="{3AC60BCA-D908-7357-8FB6-DE6FF370C062}"/>
              </a:ext>
            </a:extLst>
          </p:cNvPr>
          <p:cNvSpPr>
            <a:spLocks noGrp="1"/>
          </p:cNvSpPr>
          <p:nvPr>
            <p:ph type="sldNum" sz="quarter" idx="5"/>
          </p:nvPr>
        </p:nvSpPr>
        <p:spPr/>
        <p:txBody>
          <a:bodyPr/>
          <a:lstStyle/>
          <a:p>
            <a:fld id="{CD63071E-B3C4-4242-B82D-B53BC2F660A7}" type="slidenum">
              <a:rPr lang="it-IT" smtClean="0"/>
              <a:t>7</a:t>
            </a:fld>
            <a:endParaRPr lang="it-IT"/>
          </a:p>
        </p:txBody>
      </p:sp>
    </p:spTree>
    <p:extLst>
      <p:ext uri="{BB962C8B-B14F-4D97-AF65-F5344CB8AC3E}">
        <p14:creationId xmlns:p14="http://schemas.microsoft.com/office/powerpoint/2010/main" val="40494997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2F9A5-D9F4-5BDD-1557-125C89500CC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93AF1EB-989D-9698-8E49-1CB312355066}"/>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A8618E6F-6D3B-4025-1F64-2614544E8CA7}"/>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a:extLst>
              <a:ext uri="{FF2B5EF4-FFF2-40B4-BE49-F238E27FC236}">
                <a16:creationId xmlns:a16="http://schemas.microsoft.com/office/drawing/2014/main" id="{A82E8A22-E7E2-10DA-4726-C1725CF2A934}"/>
              </a:ext>
            </a:extLst>
          </p:cNvPr>
          <p:cNvSpPr>
            <a:spLocks noGrp="1"/>
          </p:cNvSpPr>
          <p:nvPr>
            <p:ph type="sldNum" sz="quarter" idx="5"/>
          </p:nvPr>
        </p:nvSpPr>
        <p:spPr/>
        <p:txBody>
          <a:bodyPr/>
          <a:lstStyle/>
          <a:p>
            <a:fld id="{CD63071E-B3C4-4242-B82D-B53BC2F660A7}" type="slidenum">
              <a:rPr lang="it-IT" smtClean="0"/>
              <a:t>8</a:t>
            </a:fld>
            <a:endParaRPr lang="it-IT"/>
          </a:p>
        </p:txBody>
      </p:sp>
    </p:spTree>
    <p:extLst>
      <p:ext uri="{BB962C8B-B14F-4D97-AF65-F5344CB8AC3E}">
        <p14:creationId xmlns:p14="http://schemas.microsoft.com/office/powerpoint/2010/main" val="181680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36516-FADB-B08C-ABFB-BA68F547324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C99A16B-657A-CB26-11D7-E0664FF67B07}"/>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19C0A2B1-3EB8-59DB-CE2B-A34A1906342D}"/>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a:extLst>
              <a:ext uri="{FF2B5EF4-FFF2-40B4-BE49-F238E27FC236}">
                <a16:creationId xmlns:a16="http://schemas.microsoft.com/office/drawing/2014/main" id="{2CFD1F5D-14C0-3FE7-8C03-C747F080C9FA}"/>
              </a:ext>
            </a:extLst>
          </p:cNvPr>
          <p:cNvSpPr>
            <a:spLocks noGrp="1"/>
          </p:cNvSpPr>
          <p:nvPr>
            <p:ph type="sldNum" sz="quarter" idx="5"/>
          </p:nvPr>
        </p:nvSpPr>
        <p:spPr/>
        <p:txBody>
          <a:bodyPr/>
          <a:lstStyle/>
          <a:p>
            <a:fld id="{CD63071E-B3C4-4242-B82D-B53BC2F660A7}" type="slidenum">
              <a:rPr lang="it-IT" smtClean="0"/>
              <a:t>9</a:t>
            </a:fld>
            <a:endParaRPr lang="it-IT"/>
          </a:p>
        </p:txBody>
      </p:sp>
    </p:spTree>
    <p:extLst>
      <p:ext uri="{BB962C8B-B14F-4D97-AF65-F5344CB8AC3E}">
        <p14:creationId xmlns:p14="http://schemas.microsoft.com/office/powerpoint/2010/main" val="46482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15</a:t>
            </a:fld>
            <a:endParaRPr lang="it-IT"/>
          </a:p>
        </p:txBody>
      </p:sp>
      <p:sp>
        <p:nvSpPr>
          <p:cNvPr id="5" name="Segnaposto piè di pagina 4">
            <a:extLst>
              <a:ext uri="{FF2B5EF4-FFF2-40B4-BE49-F238E27FC236}">
                <a16:creationId xmlns:a16="http://schemas.microsoft.com/office/drawing/2014/main" id="{C1ADC9AD-A66A-3FC8-1506-E7949BA2ABA9}"/>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772397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16</a:t>
            </a:fld>
            <a:endParaRPr lang="it-IT"/>
          </a:p>
        </p:txBody>
      </p:sp>
      <p:sp>
        <p:nvSpPr>
          <p:cNvPr id="5" name="Segnaposto piè di pagina 4">
            <a:extLst>
              <a:ext uri="{FF2B5EF4-FFF2-40B4-BE49-F238E27FC236}">
                <a16:creationId xmlns:a16="http://schemas.microsoft.com/office/drawing/2014/main" id="{C1ADC9AD-A66A-3FC8-1506-E7949BA2ABA9}"/>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1170701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17</a:t>
            </a:fld>
            <a:endParaRPr lang="it-IT"/>
          </a:p>
        </p:txBody>
      </p:sp>
      <p:sp>
        <p:nvSpPr>
          <p:cNvPr id="5" name="Segnaposto piè di pagina 4">
            <a:extLst>
              <a:ext uri="{FF2B5EF4-FFF2-40B4-BE49-F238E27FC236}">
                <a16:creationId xmlns:a16="http://schemas.microsoft.com/office/drawing/2014/main" id="{C1ADC9AD-A66A-3FC8-1506-E7949BA2ABA9}"/>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130775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18</a:t>
            </a:fld>
            <a:endParaRPr lang="it-IT"/>
          </a:p>
        </p:txBody>
      </p:sp>
      <p:sp>
        <p:nvSpPr>
          <p:cNvPr id="5" name="Segnaposto piè di pagina 4">
            <a:extLst>
              <a:ext uri="{FF2B5EF4-FFF2-40B4-BE49-F238E27FC236}">
                <a16:creationId xmlns:a16="http://schemas.microsoft.com/office/drawing/2014/main" id="{C1ADC9AD-A66A-3FC8-1506-E7949BA2ABA9}"/>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513108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20</a:t>
            </a:fld>
            <a:endParaRPr lang="it-IT"/>
          </a:p>
        </p:txBody>
      </p:sp>
      <p:sp>
        <p:nvSpPr>
          <p:cNvPr id="5" name="Segnaposto piè di pagina 4">
            <a:extLst>
              <a:ext uri="{FF2B5EF4-FFF2-40B4-BE49-F238E27FC236}">
                <a16:creationId xmlns:a16="http://schemas.microsoft.com/office/drawing/2014/main" id="{27848BDF-D9E4-8009-6173-844A5813191C}"/>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1172722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21</a:t>
            </a:fld>
            <a:endParaRPr lang="it-IT"/>
          </a:p>
        </p:txBody>
      </p:sp>
    </p:spTree>
    <p:extLst>
      <p:ext uri="{BB962C8B-B14F-4D97-AF65-F5344CB8AC3E}">
        <p14:creationId xmlns:p14="http://schemas.microsoft.com/office/powerpoint/2010/main" val="867555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22</a:t>
            </a:fld>
            <a:endParaRPr lang="it-IT"/>
          </a:p>
        </p:txBody>
      </p:sp>
    </p:spTree>
    <p:extLst>
      <p:ext uri="{BB962C8B-B14F-4D97-AF65-F5344CB8AC3E}">
        <p14:creationId xmlns:p14="http://schemas.microsoft.com/office/powerpoint/2010/main" val="4167256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23</a:t>
            </a:fld>
            <a:endParaRPr lang="it-IT"/>
          </a:p>
        </p:txBody>
      </p:sp>
      <p:sp>
        <p:nvSpPr>
          <p:cNvPr id="5" name="Segnaposto piè di pagina 4">
            <a:extLst>
              <a:ext uri="{FF2B5EF4-FFF2-40B4-BE49-F238E27FC236}">
                <a16:creationId xmlns:a16="http://schemas.microsoft.com/office/drawing/2014/main" id="{2EC6AAE7-ABDD-B0D2-9073-8187FA2A87B1}"/>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10405682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24</a:t>
            </a:fld>
            <a:endParaRPr lang="it-IT"/>
          </a:p>
        </p:txBody>
      </p:sp>
      <p:sp>
        <p:nvSpPr>
          <p:cNvPr id="5" name="Segnaposto piè di pagina 4">
            <a:extLst>
              <a:ext uri="{FF2B5EF4-FFF2-40B4-BE49-F238E27FC236}">
                <a16:creationId xmlns:a16="http://schemas.microsoft.com/office/drawing/2014/main" id="{2EC6AAE7-ABDD-B0D2-9073-8187FA2A87B1}"/>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21459404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25</a:t>
            </a:fld>
            <a:endParaRPr lang="it-IT"/>
          </a:p>
        </p:txBody>
      </p:sp>
      <p:sp>
        <p:nvSpPr>
          <p:cNvPr id="5" name="Segnaposto piè di pagina 4">
            <a:extLst>
              <a:ext uri="{FF2B5EF4-FFF2-40B4-BE49-F238E27FC236}">
                <a16:creationId xmlns:a16="http://schemas.microsoft.com/office/drawing/2014/main" id="{2EC6AAE7-ABDD-B0D2-9073-8187FA2A87B1}"/>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2906227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26</a:t>
            </a:fld>
            <a:endParaRPr lang="it-IT"/>
          </a:p>
        </p:txBody>
      </p:sp>
      <p:sp>
        <p:nvSpPr>
          <p:cNvPr id="5" name="Segnaposto piè di pagina 4">
            <a:extLst>
              <a:ext uri="{FF2B5EF4-FFF2-40B4-BE49-F238E27FC236}">
                <a16:creationId xmlns:a16="http://schemas.microsoft.com/office/drawing/2014/main" id="{2EC6AAE7-ABDD-B0D2-9073-8187FA2A87B1}"/>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851775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pPr algn="l"/>
            <a:endParaRPr lang="it-IT"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shared access bands, we want as many users as possible to be able to access the airwaves they need. This would be achieved by allowing people to choose which of the bands best suits their needs and offering more certainty over access and quality of service compared to </a:t>
            </a:r>
            <a:r>
              <a:rPr lang="en-US" sz="1800" b="0" i="0" u="none" strike="noStrike" baseline="0" dirty="0" err="1">
                <a:solidFill>
                  <a:srgbClr val="000000"/>
                </a:solidFill>
                <a:latin typeface="Calibri" panose="020F0502020204030204" pitchFamily="34" charset="0"/>
              </a:rPr>
              <a:t>licence</a:t>
            </a:r>
            <a:r>
              <a:rPr lang="en-US" sz="1800" b="0" i="0" u="none" strike="noStrike" baseline="0" dirty="0">
                <a:solidFill>
                  <a:srgbClr val="000000"/>
                </a:solidFill>
                <a:latin typeface="Calibri" panose="020F0502020204030204" pitchFamily="34" charset="0"/>
              </a:rPr>
              <a:t>-exempt or lightly licensed spectrum </a:t>
            </a:r>
          </a:p>
          <a:p>
            <a:endParaRPr lang="it-IT" sz="1800" b="0" i="0" u="none" strike="noStrike" baseline="0" dirty="0">
              <a:solidFill>
                <a:srgbClr val="000000"/>
              </a:solidFill>
              <a:latin typeface="Calibri" panose="020F0502020204030204" pitchFamily="34" charset="0"/>
            </a:endParaRPr>
          </a:p>
        </p:txBody>
      </p:sp>
      <p:sp>
        <p:nvSpPr>
          <p:cNvPr id="4" name="Segnaposto numero diapositiva 3"/>
          <p:cNvSpPr>
            <a:spLocks noGrp="1"/>
          </p:cNvSpPr>
          <p:nvPr>
            <p:ph type="sldNum" sz="quarter" idx="5"/>
          </p:nvPr>
        </p:nvSpPr>
        <p:spPr/>
        <p:txBody>
          <a:bodyPr/>
          <a:lstStyle/>
          <a:p>
            <a:fld id="{CD63071E-B3C4-4242-B82D-B53BC2F660A7}" type="slidenum">
              <a:rPr lang="it-IT" smtClean="0"/>
              <a:t>27</a:t>
            </a:fld>
            <a:endParaRPr lang="it-IT"/>
          </a:p>
        </p:txBody>
      </p:sp>
      <p:sp>
        <p:nvSpPr>
          <p:cNvPr id="5" name="Segnaposto piè di pagina 4">
            <a:extLst>
              <a:ext uri="{FF2B5EF4-FFF2-40B4-BE49-F238E27FC236}">
                <a16:creationId xmlns:a16="http://schemas.microsoft.com/office/drawing/2014/main" id="{494BB3F9-FAEB-3441-36D8-D14ACD405E07}"/>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3962912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 </a:t>
            </a:r>
          </a:p>
        </p:txBody>
      </p:sp>
      <p:sp>
        <p:nvSpPr>
          <p:cNvPr id="4" name="Segnaposto numero diapositiva 3"/>
          <p:cNvSpPr>
            <a:spLocks noGrp="1"/>
          </p:cNvSpPr>
          <p:nvPr>
            <p:ph type="sldNum" sz="quarter" idx="5"/>
          </p:nvPr>
        </p:nvSpPr>
        <p:spPr/>
        <p:txBody>
          <a:bodyPr/>
          <a:lstStyle/>
          <a:p>
            <a:fld id="{CD63071E-B3C4-4242-B82D-B53BC2F660A7}" type="slidenum">
              <a:rPr lang="it-IT" smtClean="0"/>
              <a:t>28</a:t>
            </a:fld>
            <a:endParaRPr lang="it-IT"/>
          </a:p>
        </p:txBody>
      </p:sp>
      <p:sp>
        <p:nvSpPr>
          <p:cNvPr id="5" name="Segnaposto piè di pagina 4">
            <a:extLst>
              <a:ext uri="{FF2B5EF4-FFF2-40B4-BE49-F238E27FC236}">
                <a16:creationId xmlns:a16="http://schemas.microsoft.com/office/drawing/2014/main" id="{0725DCCA-4715-080F-9085-0C846DACED71}"/>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29251539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 </a:t>
            </a:r>
          </a:p>
        </p:txBody>
      </p:sp>
      <p:sp>
        <p:nvSpPr>
          <p:cNvPr id="4" name="Segnaposto numero diapositiva 3"/>
          <p:cNvSpPr>
            <a:spLocks noGrp="1"/>
          </p:cNvSpPr>
          <p:nvPr>
            <p:ph type="sldNum" sz="quarter" idx="5"/>
          </p:nvPr>
        </p:nvSpPr>
        <p:spPr/>
        <p:txBody>
          <a:bodyPr/>
          <a:lstStyle/>
          <a:p>
            <a:fld id="{CD63071E-B3C4-4242-B82D-B53BC2F660A7}" type="slidenum">
              <a:rPr lang="it-IT" smtClean="0"/>
              <a:t>29</a:t>
            </a:fld>
            <a:endParaRPr lang="it-IT"/>
          </a:p>
        </p:txBody>
      </p:sp>
      <p:sp>
        <p:nvSpPr>
          <p:cNvPr id="5" name="Segnaposto piè di pagina 4">
            <a:extLst>
              <a:ext uri="{FF2B5EF4-FFF2-40B4-BE49-F238E27FC236}">
                <a16:creationId xmlns:a16="http://schemas.microsoft.com/office/drawing/2014/main" id="{0725DCCA-4715-080F-9085-0C846DACED71}"/>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33258287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 </a:t>
            </a:r>
          </a:p>
        </p:txBody>
      </p:sp>
      <p:sp>
        <p:nvSpPr>
          <p:cNvPr id="4" name="Segnaposto numero diapositiva 3"/>
          <p:cNvSpPr>
            <a:spLocks noGrp="1"/>
          </p:cNvSpPr>
          <p:nvPr>
            <p:ph type="sldNum" sz="quarter" idx="5"/>
          </p:nvPr>
        </p:nvSpPr>
        <p:spPr/>
        <p:txBody>
          <a:bodyPr/>
          <a:lstStyle/>
          <a:p>
            <a:fld id="{CD63071E-B3C4-4242-B82D-B53BC2F660A7}" type="slidenum">
              <a:rPr lang="it-IT" smtClean="0"/>
              <a:t>30</a:t>
            </a:fld>
            <a:endParaRPr lang="it-IT"/>
          </a:p>
        </p:txBody>
      </p:sp>
      <p:sp>
        <p:nvSpPr>
          <p:cNvPr id="5" name="Segnaposto piè di pagina 4">
            <a:extLst>
              <a:ext uri="{FF2B5EF4-FFF2-40B4-BE49-F238E27FC236}">
                <a16:creationId xmlns:a16="http://schemas.microsoft.com/office/drawing/2014/main" id="{0725DCCA-4715-080F-9085-0C846DACED71}"/>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3372810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31</a:t>
            </a:fld>
            <a:endParaRPr lang="it-IT"/>
          </a:p>
        </p:txBody>
      </p:sp>
    </p:spTree>
    <p:extLst>
      <p:ext uri="{BB962C8B-B14F-4D97-AF65-F5344CB8AC3E}">
        <p14:creationId xmlns:p14="http://schemas.microsoft.com/office/powerpoint/2010/main" val="13792004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32</a:t>
            </a:fld>
            <a:endParaRPr lang="it-IT"/>
          </a:p>
        </p:txBody>
      </p:sp>
    </p:spTree>
    <p:extLst>
      <p:ext uri="{BB962C8B-B14F-4D97-AF65-F5344CB8AC3E}">
        <p14:creationId xmlns:p14="http://schemas.microsoft.com/office/powerpoint/2010/main" val="2166371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pPr algn="just"/>
            <a:r>
              <a:rPr lang="it-IT" sz="1200" b="1" dirty="0"/>
              <a:t>.                                                                                      </a:t>
            </a:r>
          </a:p>
          <a:p>
            <a:r>
              <a:rPr lang="it-IT" sz="1200" b="1" dirty="0"/>
              <a:t> </a:t>
            </a:r>
          </a:p>
          <a:p>
            <a:endParaRPr lang="it-IT" sz="1200" b="1" dirty="0"/>
          </a:p>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33</a:t>
            </a:fld>
            <a:endParaRPr lang="it-IT"/>
          </a:p>
        </p:txBody>
      </p:sp>
    </p:spTree>
    <p:extLst>
      <p:ext uri="{BB962C8B-B14F-4D97-AF65-F5344CB8AC3E}">
        <p14:creationId xmlns:p14="http://schemas.microsoft.com/office/powerpoint/2010/main" val="4253260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34</a:t>
            </a:fld>
            <a:endParaRPr lang="it-IT"/>
          </a:p>
        </p:txBody>
      </p:sp>
    </p:spTree>
    <p:extLst>
      <p:ext uri="{BB962C8B-B14F-4D97-AF65-F5344CB8AC3E}">
        <p14:creationId xmlns:p14="http://schemas.microsoft.com/office/powerpoint/2010/main" val="21096176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35</a:t>
            </a:fld>
            <a:endParaRPr lang="it-IT"/>
          </a:p>
        </p:txBody>
      </p:sp>
    </p:spTree>
    <p:extLst>
      <p:ext uri="{BB962C8B-B14F-4D97-AF65-F5344CB8AC3E}">
        <p14:creationId xmlns:p14="http://schemas.microsoft.com/office/powerpoint/2010/main" val="2082404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36</a:t>
            </a:fld>
            <a:endParaRPr lang="it-IT"/>
          </a:p>
        </p:txBody>
      </p:sp>
    </p:spTree>
    <p:extLst>
      <p:ext uri="{BB962C8B-B14F-4D97-AF65-F5344CB8AC3E}">
        <p14:creationId xmlns:p14="http://schemas.microsoft.com/office/powerpoint/2010/main" val="16690699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37</a:t>
            </a:fld>
            <a:endParaRPr lang="it-IT"/>
          </a:p>
        </p:txBody>
      </p:sp>
    </p:spTree>
    <p:extLst>
      <p:ext uri="{BB962C8B-B14F-4D97-AF65-F5344CB8AC3E}">
        <p14:creationId xmlns:p14="http://schemas.microsoft.com/office/powerpoint/2010/main" val="3571843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 </a:t>
            </a:r>
          </a:p>
        </p:txBody>
      </p:sp>
      <p:sp>
        <p:nvSpPr>
          <p:cNvPr id="4" name="Segnaposto numero diapositiva 3"/>
          <p:cNvSpPr>
            <a:spLocks noGrp="1"/>
          </p:cNvSpPr>
          <p:nvPr>
            <p:ph type="sldNum" sz="quarter" idx="5"/>
          </p:nvPr>
        </p:nvSpPr>
        <p:spPr/>
        <p:txBody>
          <a:bodyPr/>
          <a:lstStyle/>
          <a:p>
            <a:fld id="{CD63071E-B3C4-4242-B82D-B53BC2F660A7}" type="slidenum">
              <a:rPr lang="it-IT" smtClean="0"/>
              <a:t>38</a:t>
            </a:fld>
            <a:endParaRPr lang="it-IT"/>
          </a:p>
        </p:txBody>
      </p:sp>
      <p:sp>
        <p:nvSpPr>
          <p:cNvPr id="5" name="Segnaposto piè di pagina 4">
            <a:extLst>
              <a:ext uri="{FF2B5EF4-FFF2-40B4-BE49-F238E27FC236}">
                <a16:creationId xmlns:a16="http://schemas.microsoft.com/office/drawing/2014/main" id="{796C892D-0F0D-5DE1-4E82-AA91ED98EB1A}"/>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38975639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r>
              <a:rPr lang="it-IT" dirty="0"/>
              <a:t> </a:t>
            </a:r>
          </a:p>
        </p:txBody>
      </p:sp>
      <p:sp>
        <p:nvSpPr>
          <p:cNvPr id="4" name="Segnaposto numero diapositiva 3"/>
          <p:cNvSpPr>
            <a:spLocks noGrp="1"/>
          </p:cNvSpPr>
          <p:nvPr>
            <p:ph type="sldNum" sz="quarter" idx="5"/>
          </p:nvPr>
        </p:nvSpPr>
        <p:spPr/>
        <p:txBody>
          <a:bodyPr/>
          <a:lstStyle/>
          <a:p>
            <a:fld id="{CD63071E-B3C4-4242-B82D-B53BC2F660A7}" type="slidenum">
              <a:rPr lang="it-IT" smtClean="0"/>
              <a:t>39</a:t>
            </a:fld>
            <a:endParaRPr lang="it-IT"/>
          </a:p>
        </p:txBody>
      </p:sp>
      <p:sp>
        <p:nvSpPr>
          <p:cNvPr id="5" name="Segnaposto piè di pagina 4">
            <a:extLst>
              <a:ext uri="{FF2B5EF4-FFF2-40B4-BE49-F238E27FC236}">
                <a16:creationId xmlns:a16="http://schemas.microsoft.com/office/drawing/2014/main" id="{796C892D-0F0D-5DE1-4E82-AA91ED98EB1A}"/>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4044335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numero diapositiva 3"/>
          <p:cNvSpPr>
            <a:spLocks noGrp="1"/>
          </p:cNvSpPr>
          <p:nvPr>
            <p:ph type="sldNum" sz="quarter" idx="5"/>
          </p:nvPr>
        </p:nvSpPr>
        <p:spPr/>
        <p:txBody>
          <a:bodyPr/>
          <a:lstStyle/>
          <a:p>
            <a:fld id="{CD63071E-B3C4-4242-B82D-B53BC2F660A7}" type="slidenum">
              <a:rPr lang="it-IT" smtClean="0"/>
              <a:t>40</a:t>
            </a:fld>
            <a:endParaRPr lang="it-IT"/>
          </a:p>
        </p:txBody>
      </p:sp>
      <p:sp>
        <p:nvSpPr>
          <p:cNvPr id="5" name="Segnaposto piè di pagina 4">
            <a:extLst>
              <a:ext uri="{FF2B5EF4-FFF2-40B4-BE49-F238E27FC236}">
                <a16:creationId xmlns:a16="http://schemas.microsoft.com/office/drawing/2014/main" id="{EB647D9F-7367-F984-6C15-0D2802078CA2}"/>
              </a:ext>
            </a:extLst>
          </p:cNvPr>
          <p:cNvSpPr>
            <a:spLocks noGrp="1"/>
          </p:cNvSpPr>
          <p:nvPr>
            <p:ph type="ftr" sz="quarter" idx="4"/>
          </p:nvPr>
        </p:nvSpPr>
        <p:spPr/>
        <p:txBody>
          <a:bodyPr/>
          <a:lstStyle/>
          <a:p>
            <a:r>
              <a:rPr lang="it-IT"/>
              <a:t>Reti private 5G e transizione digitale  per il  mercato Enterprise e l’Industria 4.0</a:t>
            </a:r>
          </a:p>
        </p:txBody>
      </p:sp>
    </p:spTree>
    <p:extLst>
      <p:ext uri="{BB962C8B-B14F-4D97-AF65-F5344CB8AC3E}">
        <p14:creationId xmlns:p14="http://schemas.microsoft.com/office/powerpoint/2010/main" val="27324629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685800" y="1143000"/>
            <a:ext cx="5486400" cy="3086100"/>
          </a:xfrm>
          <a:prstGeom prst="rect">
            <a:avLst/>
          </a:prstGeom>
        </p:spPr>
      </p:sp>
      <p:sp>
        <p:nvSpPr>
          <p:cNvPr id="3" name="Segnaposto note 2"/>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p:cNvSpPr>
            <a:spLocks noGrp="1"/>
          </p:cNvSpPr>
          <p:nvPr>
            <p:ph type="sldNum" sz="quarter" idx="5"/>
          </p:nvPr>
        </p:nvSpPr>
        <p:spPr/>
        <p:txBody>
          <a:bodyPr/>
          <a:lstStyle/>
          <a:p>
            <a:fld id="{CD63071E-B3C4-4242-B82D-B53BC2F660A7}" type="slidenum">
              <a:rPr lang="it-IT" smtClean="0"/>
              <a:t>41</a:t>
            </a:fld>
            <a:endParaRPr lang="it-IT"/>
          </a:p>
        </p:txBody>
      </p:sp>
    </p:spTree>
    <p:extLst>
      <p:ext uri="{BB962C8B-B14F-4D97-AF65-F5344CB8AC3E}">
        <p14:creationId xmlns:p14="http://schemas.microsoft.com/office/powerpoint/2010/main" val="28787499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D60C4-D4CD-0F79-D585-DB4FE292C3C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FE46B8E-D125-27DB-F969-C4B786F1A7E7}"/>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DB317410-27D1-8F0A-10AF-710F59B9B1DF}"/>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a:extLst>
              <a:ext uri="{FF2B5EF4-FFF2-40B4-BE49-F238E27FC236}">
                <a16:creationId xmlns:a16="http://schemas.microsoft.com/office/drawing/2014/main" id="{D8F635E3-CF2B-CE22-6F43-2A3059C5A257}"/>
              </a:ext>
            </a:extLst>
          </p:cNvPr>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a:extLst>
              <a:ext uri="{FF2B5EF4-FFF2-40B4-BE49-F238E27FC236}">
                <a16:creationId xmlns:a16="http://schemas.microsoft.com/office/drawing/2014/main" id="{BDEBDCD3-AC94-85F3-A428-BB0FAD717859}"/>
              </a:ext>
            </a:extLst>
          </p:cNvPr>
          <p:cNvSpPr>
            <a:spLocks noGrp="1"/>
          </p:cNvSpPr>
          <p:nvPr>
            <p:ph type="sldNum" sz="quarter" idx="5"/>
          </p:nvPr>
        </p:nvSpPr>
        <p:spPr/>
        <p:txBody>
          <a:bodyPr/>
          <a:lstStyle/>
          <a:p>
            <a:fld id="{CD63071E-B3C4-4242-B82D-B53BC2F660A7}" type="slidenum">
              <a:rPr lang="it-IT" smtClean="0"/>
              <a:t>42</a:t>
            </a:fld>
            <a:endParaRPr lang="it-IT"/>
          </a:p>
        </p:txBody>
      </p:sp>
    </p:spTree>
    <p:extLst>
      <p:ext uri="{BB962C8B-B14F-4D97-AF65-F5344CB8AC3E}">
        <p14:creationId xmlns:p14="http://schemas.microsoft.com/office/powerpoint/2010/main" val="15755454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3BA8E-E1EB-FB3E-8032-AD7326213EF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300A5F2-50C1-9B70-3776-55B3C1FAE8BC}"/>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3F081E7E-5F33-EB2D-4BF9-A1050404F175}"/>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a:extLst>
              <a:ext uri="{FF2B5EF4-FFF2-40B4-BE49-F238E27FC236}">
                <a16:creationId xmlns:a16="http://schemas.microsoft.com/office/drawing/2014/main" id="{ED57CF85-5302-B6AF-7A20-BF627BAB0B4E}"/>
              </a:ext>
            </a:extLst>
          </p:cNvPr>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a:extLst>
              <a:ext uri="{FF2B5EF4-FFF2-40B4-BE49-F238E27FC236}">
                <a16:creationId xmlns:a16="http://schemas.microsoft.com/office/drawing/2014/main" id="{F0AC57BB-6487-B265-C1AA-093772114D89}"/>
              </a:ext>
            </a:extLst>
          </p:cNvPr>
          <p:cNvSpPr>
            <a:spLocks noGrp="1"/>
          </p:cNvSpPr>
          <p:nvPr>
            <p:ph type="sldNum" sz="quarter" idx="5"/>
          </p:nvPr>
        </p:nvSpPr>
        <p:spPr/>
        <p:txBody>
          <a:bodyPr/>
          <a:lstStyle/>
          <a:p>
            <a:fld id="{CD63071E-B3C4-4242-B82D-B53BC2F660A7}" type="slidenum">
              <a:rPr lang="it-IT" smtClean="0"/>
              <a:t>43</a:t>
            </a:fld>
            <a:endParaRPr lang="it-IT"/>
          </a:p>
        </p:txBody>
      </p:sp>
    </p:spTree>
    <p:extLst>
      <p:ext uri="{BB962C8B-B14F-4D97-AF65-F5344CB8AC3E}">
        <p14:creationId xmlns:p14="http://schemas.microsoft.com/office/powerpoint/2010/main" val="19461511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7D40B-4A1E-8208-9307-50455454A5B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DE766BA-9B3C-6646-BB26-FA632DF0B3FA}"/>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38395B59-4F1D-4363-61C3-6E549658A122}"/>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a:extLst>
              <a:ext uri="{FF2B5EF4-FFF2-40B4-BE49-F238E27FC236}">
                <a16:creationId xmlns:a16="http://schemas.microsoft.com/office/drawing/2014/main" id="{4D0A6C77-0A1C-F8F0-2E76-FF7FC623156E}"/>
              </a:ext>
            </a:extLst>
          </p:cNvPr>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a:extLst>
              <a:ext uri="{FF2B5EF4-FFF2-40B4-BE49-F238E27FC236}">
                <a16:creationId xmlns:a16="http://schemas.microsoft.com/office/drawing/2014/main" id="{6FAC36BB-3C96-3974-8974-FB8AEE5E31CF}"/>
              </a:ext>
            </a:extLst>
          </p:cNvPr>
          <p:cNvSpPr>
            <a:spLocks noGrp="1"/>
          </p:cNvSpPr>
          <p:nvPr>
            <p:ph type="sldNum" sz="quarter" idx="5"/>
          </p:nvPr>
        </p:nvSpPr>
        <p:spPr/>
        <p:txBody>
          <a:bodyPr/>
          <a:lstStyle/>
          <a:p>
            <a:fld id="{CD63071E-B3C4-4242-B82D-B53BC2F660A7}" type="slidenum">
              <a:rPr lang="it-IT" smtClean="0"/>
              <a:t>44</a:t>
            </a:fld>
            <a:endParaRPr lang="it-IT"/>
          </a:p>
        </p:txBody>
      </p:sp>
    </p:spTree>
    <p:extLst>
      <p:ext uri="{BB962C8B-B14F-4D97-AF65-F5344CB8AC3E}">
        <p14:creationId xmlns:p14="http://schemas.microsoft.com/office/powerpoint/2010/main" val="68384539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1470B-AD3E-38DB-CE59-4466F4833B2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66A8D5D-0460-B890-6518-8F6BA865F695}"/>
              </a:ext>
            </a:extLst>
          </p:cNvPr>
          <p:cNvSpPr>
            <a:spLocks noGrp="1" noRot="1" noChangeAspect="1"/>
          </p:cNvSpPr>
          <p:nvPr>
            <p:ph type="sldImg"/>
          </p:nvPr>
        </p:nvSpPr>
        <p:spPr>
          <a:xfrm>
            <a:off x="685800" y="1143000"/>
            <a:ext cx="5486400" cy="3086100"/>
          </a:xfrm>
          <a:prstGeom prst="rect">
            <a:avLst/>
          </a:prstGeom>
        </p:spPr>
      </p:sp>
      <p:sp>
        <p:nvSpPr>
          <p:cNvPr id="3" name="Segnaposto note 2">
            <a:extLst>
              <a:ext uri="{FF2B5EF4-FFF2-40B4-BE49-F238E27FC236}">
                <a16:creationId xmlns:a16="http://schemas.microsoft.com/office/drawing/2014/main" id="{43E26C84-082D-A784-28E3-9FC8A2CCF4CD}"/>
              </a:ext>
            </a:extLst>
          </p:cNvPr>
          <p:cNvSpPr>
            <a:spLocks noGrp="1"/>
          </p:cNvSpPr>
          <p:nvPr>
            <p:ph type="body" idx="1"/>
          </p:nvPr>
        </p:nvSpPr>
        <p:spPr>
          <a:xfrm>
            <a:off x="685800" y="4400550"/>
            <a:ext cx="5486400" cy="3600450"/>
          </a:xfrm>
          <a:prstGeom prst="rect">
            <a:avLst/>
          </a:prstGeom>
        </p:spPr>
        <p:txBody>
          <a:bodyPr/>
          <a:lstStyle/>
          <a:p>
            <a:endParaRPr lang="it-IT" dirty="0"/>
          </a:p>
        </p:txBody>
      </p:sp>
      <p:sp>
        <p:nvSpPr>
          <p:cNvPr id="4" name="Segnaposto piè di pagina 3">
            <a:extLst>
              <a:ext uri="{FF2B5EF4-FFF2-40B4-BE49-F238E27FC236}">
                <a16:creationId xmlns:a16="http://schemas.microsoft.com/office/drawing/2014/main" id="{209BE795-BE82-4744-09C7-63FB08A4EADF}"/>
              </a:ext>
            </a:extLst>
          </p:cNvPr>
          <p:cNvSpPr>
            <a:spLocks noGrp="1"/>
          </p:cNvSpPr>
          <p:nvPr>
            <p:ph type="ftr" sz="quarter" idx="4"/>
          </p:nvPr>
        </p:nvSpPr>
        <p:spPr/>
        <p:txBody>
          <a:bodyPr/>
          <a:lstStyle/>
          <a:p>
            <a:r>
              <a:rPr lang="it-IT"/>
              <a:t>Reti private 5G e transizione digitale  per il  mercato Enterprise e l’Industria 4.0</a:t>
            </a:r>
          </a:p>
        </p:txBody>
      </p:sp>
      <p:sp>
        <p:nvSpPr>
          <p:cNvPr id="5" name="Segnaposto numero diapositiva 4">
            <a:extLst>
              <a:ext uri="{FF2B5EF4-FFF2-40B4-BE49-F238E27FC236}">
                <a16:creationId xmlns:a16="http://schemas.microsoft.com/office/drawing/2014/main" id="{5D8E0DB9-8D3E-AAF6-4E38-7995C75E2931}"/>
              </a:ext>
            </a:extLst>
          </p:cNvPr>
          <p:cNvSpPr>
            <a:spLocks noGrp="1"/>
          </p:cNvSpPr>
          <p:nvPr>
            <p:ph type="sldNum" sz="quarter" idx="5"/>
          </p:nvPr>
        </p:nvSpPr>
        <p:spPr/>
        <p:txBody>
          <a:bodyPr/>
          <a:lstStyle/>
          <a:p>
            <a:fld id="{CD63071E-B3C4-4242-B82D-B53BC2F660A7}" type="slidenum">
              <a:rPr lang="it-IT" smtClean="0"/>
              <a:t>45</a:t>
            </a:fld>
            <a:endParaRPr lang="it-IT"/>
          </a:p>
        </p:txBody>
      </p:sp>
    </p:spTree>
    <p:extLst>
      <p:ext uri="{BB962C8B-B14F-4D97-AF65-F5344CB8AC3E}">
        <p14:creationId xmlns:p14="http://schemas.microsoft.com/office/powerpoint/2010/main" val="3922340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60580F-C6B1-23E9-D5BE-5D2E6AB9560C}"/>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EBF2FB2D-12ED-5979-BC80-E60698174F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ECECD01A-ACF2-A855-7393-9018E9C0AC5B}"/>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6B664AC3-0139-84DB-0467-8F32B06A724A}"/>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1D231B94-209A-DA2B-E059-BB1853048B3D}"/>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2449357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BBCAEF8-58D5-B382-24F8-DB7DBA8E43E9}"/>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04C6B422-2EC8-BD4B-DAC7-42E32EA9006B}"/>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B56C0A4B-7EB5-213D-ACDA-07E78FB3FE25}"/>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D1F5B0CE-B742-00E1-E8E4-015A4A9CFFD4}"/>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046577D2-E301-5A22-3CF7-761C1385C259}"/>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92307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0614DE1-CA4D-0CFE-33B5-D31B8DDAAED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905D914-F241-245C-E718-555B82E8F8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B2D9B1D8-7743-36FC-C196-8C1D51BCB734}"/>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A8F1639E-0368-3009-3468-4A09B89B99A9}"/>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A151C56D-E695-48E9-FA41-A71A51B79B21}"/>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2515751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CCD258-0320-CE71-7969-972C17084ED0}"/>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949F8FEA-823A-B4F8-94D0-E700417C2633}"/>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CC846925-49A9-E0BD-A095-F6A91AA4CB98}"/>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658E8E2D-D6A2-70A4-EC2B-D4BC0A033BB2}"/>
              </a:ext>
            </a:extLst>
          </p:cNvPr>
          <p:cNvSpPr>
            <a:spLocks noGrp="1"/>
          </p:cNvSpPr>
          <p:nvPr>
            <p:ph type="dt" sz="half" idx="10"/>
          </p:nvPr>
        </p:nvSpPr>
        <p:spPr/>
        <p:txBody>
          <a:bodyPr/>
          <a:lstStyle/>
          <a:p>
            <a:r>
              <a:rPr lang="it-IT"/>
              <a:t>30/10/2024</a:t>
            </a:r>
          </a:p>
        </p:txBody>
      </p:sp>
      <p:sp>
        <p:nvSpPr>
          <p:cNvPr id="6" name="Segnaposto piè di pagina 5">
            <a:extLst>
              <a:ext uri="{FF2B5EF4-FFF2-40B4-BE49-F238E27FC236}">
                <a16:creationId xmlns:a16="http://schemas.microsoft.com/office/drawing/2014/main" id="{701A1490-9C78-2D94-8D19-E8B53CD794A2}"/>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7" name="Segnaposto numero diapositiva 6">
            <a:extLst>
              <a:ext uri="{FF2B5EF4-FFF2-40B4-BE49-F238E27FC236}">
                <a16:creationId xmlns:a16="http://schemas.microsoft.com/office/drawing/2014/main" id="{013CA9E3-47D5-E229-29CD-F7996A74979E}"/>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3925048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496D6E2-3E88-C74A-D954-8397C594A425}"/>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45674A3F-1B52-0A78-4DCF-657A8D055E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D8EB72C5-D5E8-C4E6-6B1F-861573FF61D0}"/>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BA919DC9-713E-5D69-E1AF-EACFF266BC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4C3157ED-9AC6-9F9D-108B-CC7A594EFC37}"/>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07A04D56-4AD3-B4CC-50A5-3FBBB4B1DBA6}"/>
              </a:ext>
            </a:extLst>
          </p:cNvPr>
          <p:cNvSpPr>
            <a:spLocks noGrp="1"/>
          </p:cNvSpPr>
          <p:nvPr>
            <p:ph type="dt" sz="half" idx="10"/>
          </p:nvPr>
        </p:nvSpPr>
        <p:spPr/>
        <p:txBody>
          <a:bodyPr/>
          <a:lstStyle/>
          <a:p>
            <a:r>
              <a:rPr lang="it-IT"/>
              <a:t>30/10/2024</a:t>
            </a:r>
          </a:p>
        </p:txBody>
      </p:sp>
      <p:sp>
        <p:nvSpPr>
          <p:cNvPr id="8" name="Segnaposto piè di pagina 7">
            <a:extLst>
              <a:ext uri="{FF2B5EF4-FFF2-40B4-BE49-F238E27FC236}">
                <a16:creationId xmlns:a16="http://schemas.microsoft.com/office/drawing/2014/main" id="{FC462D97-CEB1-F6B2-972F-AA24ABD3CD69}"/>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9" name="Segnaposto numero diapositiva 8">
            <a:extLst>
              <a:ext uri="{FF2B5EF4-FFF2-40B4-BE49-F238E27FC236}">
                <a16:creationId xmlns:a16="http://schemas.microsoft.com/office/drawing/2014/main" id="{8298B4A8-D02D-7681-5A58-189C98DE2DCA}"/>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1915613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F80FA1-D369-9681-F684-15AFEDFE0E25}"/>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DD2BFC30-8F88-41CD-6F1B-D1350DA8A495}"/>
              </a:ext>
            </a:extLst>
          </p:cNvPr>
          <p:cNvSpPr>
            <a:spLocks noGrp="1"/>
          </p:cNvSpPr>
          <p:nvPr>
            <p:ph type="dt" sz="half" idx="10"/>
          </p:nvPr>
        </p:nvSpPr>
        <p:spPr/>
        <p:txBody>
          <a:bodyPr/>
          <a:lstStyle/>
          <a:p>
            <a:r>
              <a:rPr lang="it-IT"/>
              <a:t>30/10/2024</a:t>
            </a:r>
          </a:p>
        </p:txBody>
      </p:sp>
      <p:sp>
        <p:nvSpPr>
          <p:cNvPr id="4" name="Segnaposto piè di pagina 3">
            <a:extLst>
              <a:ext uri="{FF2B5EF4-FFF2-40B4-BE49-F238E27FC236}">
                <a16:creationId xmlns:a16="http://schemas.microsoft.com/office/drawing/2014/main" id="{51B6BCA9-2608-CDDF-E01B-087675E1F1A7}"/>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5" name="Segnaposto numero diapositiva 4">
            <a:extLst>
              <a:ext uri="{FF2B5EF4-FFF2-40B4-BE49-F238E27FC236}">
                <a16:creationId xmlns:a16="http://schemas.microsoft.com/office/drawing/2014/main" id="{44D2FD78-1AE5-D0A0-A53C-F34FD4FEE837}"/>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3385563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C20453E1-74E6-E685-0586-1DBD2BA8ADC7}"/>
              </a:ext>
            </a:extLst>
          </p:cNvPr>
          <p:cNvSpPr>
            <a:spLocks noGrp="1"/>
          </p:cNvSpPr>
          <p:nvPr>
            <p:ph type="dt" sz="half" idx="10"/>
          </p:nvPr>
        </p:nvSpPr>
        <p:spPr/>
        <p:txBody>
          <a:bodyPr/>
          <a:lstStyle/>
          <a:p>
            <a:r>
              <a:rPr lang="it-IT"/>
              <a:t>30/10/2024</a:t>
            </a:r>
          </a:p>
        </p:txBody>
      </p:sp>
      <p:sp>
        <p:nvSpPr>
          <p:cNvPr id="3" name="Segnaposto piè di pagina 2">
            <a:extLst>
              <a:ext uri="{FF2B5EF4-FFF2-40B4-BE49-F238E27FC236}">
                <a16:creationId xmlns:a16="http://schemas.microsoft.com/office/drawing/2014/main" id="{218CACB8-56D5-9A78-567B-FA50725CC626}"/>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4" name="Segnaposto numero diapositiva 3">
            <a:extLst>
              <a:ext uri="{FF2B5EF4-FFF2-40B4-BE49-F238E27FC236}">
                <a16:creationId xmlns:a16="http://schemas.microsoft.com/office/drawing/2014/main" id="{25C05466-DC21-99AA-375F-46D73DD25035}"/>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2979550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839745F-655B-83C4-2EA5-3529FC04A49E}"/>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8DAFF5AA-3D10-9E58-6EAD-F2B965DC7B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46A71CB8-63CC-05DE-04EE-B305AD7EEE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6DC0E8A-DACF-9152-674B-16896A29F94E}"/>
              </a:ext>
            </a:extLst>
          </p:cNvPr>
          <p:cNvSpPr>
            <a:spLocks noGrp="1"/>
          </p:cNvSpPr>
          <p:nvPr>
            <p:ph type="dt" sz="half" idx="10"/>
          </p:nvPr>
        </p:nvSpPr>
        <p:spPr/>
        <p:txBody>
          <a:bodyPr/>
          <a:lstStyle/>
          <a:p>
            <a:r>
              <a:rPr lang="it-IT"/>
              <a:t>30/10/2024</a:t>
            </a:r>
          </a:p>
        </p:txBody>
      </p:sp>
      <p:sp>
        <p:nvSpPr>
          <p:cNvPr id="6" name="Segnaposto piè di pagina 5">
            <a:extLst>
              <a:ext uri="{FF2B5EF4-FFF2-40B4-BE49-F238E27FC236}">
                <a16:creationId xmlns:a16="http://schemas.microsoft.com/office/drawing/2014/main" id="{81E0454F-812D-BB04-0BE2-4ED3D16EC17D}"/>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7" name="Segnaposto numero diapositiva 6">
            <a:extLst>
              <a:ext uri="{FF2B5EF4-FFF2-40B4-BE49-F238E27FC236}">
                <a16:creationId xmlns:a16="http://schemas.microsoft.com/office/drawing/2014/main" id="{1DBC6193-09A7-8413-4D96-820D291F84D1}"/>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1565073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AEC91A8-11FA-7782-A7ED-A401CBB601A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A756FC3C-E3F1-8D7D-F97A-42BEC01960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3B8A0760-9F83-8C01-9F5B-A526DACA57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88EAE76E-24D5-D785-AD6C-23BE826CEB7C}"/>
              </a:ext>
            </a:extLst>
          </p:cNvPr>
          <p:cNvSpPr>
            <a:spLocks noGrp="1"/>
          </p:cNvSpPr>
          <p:nvPr>
            <p:ph type="dt" sz="half" idx="10"/>
          </p:nvPr>
        </p:nvSpPr>
        <p:spPr/>
        <p:txBody>
          <a:bodyPr/>
          <a:lstStyle/>
          <a:p>
            <a:r>
              <a:rPr lang="it-IT"/>
              <a:t>30/10/2024</a:t>
            </a:r>
          </a:p>
        </p:txBody>
      </p:sp>
      <p:sp>
        <p:nvSpPr>
          <p:cNvPr id="6" name="Segnaposto piè di pagina 5">
            <a:extLst>
              <a:ext uri="{FF2B5EF4-FFF2-40B4-BE49-F238E27FC236}">
                <a16:creationId xmlns:a16="http://schemas.microsoft.com/office/drawing/2014/main" id="{59D3CCE9-BB64-C8E1-98B9-5F0950545F99}"/>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7" name="Segnaposto numero diapositiva 6">
            <a:extLst>
              <a:ext uri="{FF2B5EF4-FFF2-40B4-BE49-F238E27FC236}">
                <a16:creationId xmlns:a16="http://schemas.microsoft.com/office/drawing/2014/main" id="{98A7286C-DA83-1F2A-51AE-4A9C4D19342C}"/>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535965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989EFC-9D37-652D-84CE-94E52F69FF67}"/>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3C58F241-12FF-0152-32C3-A54102B591D5}"/>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FC219AF5-1955-B3F8-7FA5-41EAACF358DA}"/>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70C5C216-DF41-8B1D-E4FF-F64BD11190A6}"/>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6A1D221D-5FF9-21EC-E785-E8B57684640F}"/>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2957441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9932F3E6-E1AE-0795-CB07-67EC29B3CAE5}"/>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F8BF9391-8408-1DC2-DB7D-779DE0478548}"/>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2CC3936-FA1C-166F-E9D3-7907F0B183B6}"/>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C6998CF2-A5FF-C457-BDFB-EDE50B5A628A}"/>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6B8EE209-7655-31AD-8509-D32C92855A4D}"/>
              </a:ext>
            </a:extLst>
          </p:cNvPr>
          <p:cNvSpPr>
            <a:spLocks noGrp="1"/>
          </p:cNvSpPr>
          <p:nvPr>
            <p:ph type="sldNum" sz="quarter" idx="12"/>
          </p:nvPr>
        </p:nvSpPr>
        <p:spPr/>
        <p:txBody>
          <a:bodyPr/>
          <a:lstStyle/>
          <a:p>
            <a:fld id="{BA8F5218-DF21-4655-A4A3-EF3C3D4A3503}" type="slidenum">
              <a:rPr lang="it-IT" smtClean="0"/>
              <a:t>‹N›</a:t>
            </a:fld>
            <a:endParaRPr lang="it-IT"/>
          </a:p>
        </p:txBody>
      </p:sp>
    </p:spTree>
    <p:extLst>
      <p:ext uri="{BB962C8B-B14F-4D97-AF65-F5344CB8AC3E}">
        <p14:creationId xmlns:p14="http://schemas.microsoft.com/office/powerpoint/2010/main" val="9076432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914400" y="609600"/>
            <a:ext cx="10363200" cy="1143000"/>
          </a:xfrm>
        </p:spPr>
        <p:txBody>
          <a:bodyPr/>
          <a:lstStyle/>
          <a:p>
            <a:r>
              <a:rPr lang="it-IT"/>
              <a:t>Fare clic per modificare lo stile del titolo</a:t>
            </a:r>
          </a:p>
        </p:txBody>
      </p:sp>
      <p:sp>
        <p:nvSpPr>
          <p:cNvPr id="3" name="Segnaposto data 2"/>
          <p:cNvSpPr>
            <a:spLocks noGrp="1"/>
          </p:cNvSpPr>
          <p:nvPr>
            <p:ph type="dt" sz="half" idx="10"/>
          </p:nvPr>
        </p:nvSpPr>
        <p:spPr>
          <a:xfrm>
            <a:off x="914400" y="6248400"/>
            <a:ext cx="2540000" cy="457200"/>
          </a:xfrm>
        </p:spPr>
        <p:txBody>
          <a:bodyPr/>
          <a:lstStyle>
            <a:lvl1pPr>
              <a:defRPr/>
            </a:lvl1pPr>
          </a:lstStyle>
          <a:p>
            <a:pPr>
              <a:defRPr/>
            </a:pPr>
            <a:endParaRPr lang="it-IT"/>
          </a:p>
        </p:txBody>
      </p:sp>
      <p:sp>
        <p:nvSpPr>
          <p:cNvPr id="4" name="Segnaposto piè di pagina 3"/>
          <p:cNvSpPr>
            <a:spLocks noGrp="1"/>
          </p:cNvSpPr>
          <p:nvPr>
            <p:ph type="ftr" sz="quarter" idx="11"/>
          </p:nvPr>
        </p:nvSpPr>
        <p:spPr>
          <a:xfrm>
            <a:off x="4165600" y="6248400"/>
            <a:ext cx="3860800" cy="457200"/>
          </a:xfrm>
        </p:spPr>
        <p:txBody>
          <a:bodyPr/>
          <a:lstStyle>
            <a:lvl1pPr>
              <a:defRPr/>
            </a:lvl1pPr>
          </a:lstStyle>
          <a:p>
            <a:pPr>
              <a:defRPr/>
            </a:pPr>
            <a:endParaRPr lang="it-IT"/>
          </a:p>
        </p:txBody>
      </p:sp>
      <p:sp>
        <p:nvSpPr>
          <p:cNvPr id="5" name="Segnaposto numero diapositiva 4"/>
          <p:cNvSpPr>
            <a:spLocks noGrp="1"/>
          </p:cNvSpPr>
          <p:nvPr>
            <p:ph type="sldNum" sz="quarter" idx="12"/>
          </p:nvPr>
        </p:nvSpPr>
        <p:spPr>
          <a:xfrm>
            <a:off x="8737600" y="6248400"/>
            <a:ext cx="2540000" cy="457200"/>
          </a:xfrm>
        </p:spPr>
        <p:txBody>
          <a:bodyPr/>
          <a:lstStyle>
            <a:lvl1pPr>
              <a:defRPr/>
            </a:lvl1pPr>
          </a:lstStyle>
          <a:p>
            <a:fld id="{59D4F174-39F4-4D70-8949-1CFAB148E16E}" type="slidenum">
              <a:rPr lang="it-IT"/>
              <a:pPr/>
              <a:t>‹N›</a:t>
            </a:fld>
            <a:endParaRPr lang="it-IT"/>
          </a:p>
        </p:txBody>
      </p:sp>
    </p:spTree>
    <p:extLst>
      <p:ext uri="{BB962C8B-B14F-4D97-AF65-F5344CB8AC3E}">
        <p14:creationId xmlns:p14="http://schemas.microsoft.com/office/powerpoint/2010/main" val="238804021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B014883C-5F7E-A988-4EFB-49CE1855C4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87504424-9B18-A398-C39B-4907CE3C0A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F7AE946-0E04-9F94-53E8-1B9478CF6A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it-IT"/>
              <a:t>30/10/2024</a:t>
            </a:r>
          </a:p>
        </p:txBody>
      </p:sp>
      <p:sp>
        <p:nvSpPr>
          <p:cNvPr id="5" name="Segnaposto piè di pagina 4">
            <a:extLst>
              <a:ext uri="{FF2B5EF4-FFF2-40B4-BE49-F238E27FC236}">
                <a16:creationId xmlns:a16="http://schemas.microsoft.com/office/drawing/2014/main" id="{E6B08E4A-48AC-451B-D8FA-098AA084B4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34113C3A-B8D1-5238-AA13-3811452D45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F5218-DF21-4655-A4A3-EF3C3D4A3503}" type="slidenum">
              <a:rPr lang="it-IT" smtClean="0"/>
              <a:t>‹N›</a:t>
            </a:fld>
            <a:endParaRPr lang="it-IT"/>
          </a:p>
        </p:txBody>
      </p:sp>
    </p:spTree>
    <p:extLst>
      <p:ext uri="{BB962C8B-B14F-4D97-AF65-F5344CB8AC3E}">
        <p14:creationId xmlns:p14="http://schemas.microsoft.com/office/powerpoint/2010/main" val="2440139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27.emf"/><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4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hyperlink" Target="mailto:LUPRINZI@GMAIL.COM"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2524417" y="857250"/>
            <a:ext cx="9435711" cy="5517232"/>
          </a:xfrm>
          <a:prstGeom prst="rect">
            <a:avLst/>
          </a:prstGeom>
          <a:noFill/>
          <a:ln w="9525">
            <a:noFill/>
            <a:round/>
            <a:headEnd/>
            <a:tailEnd/>
          </a:ln>
        </p:spPr>
        <p:txBody>
          <a:bodyPr lIns="67500" tIns="33750" rIns="67500" bIns="33750"/>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400" b="1" dirty="0">
                <a:effectLst/>
                <a:ea typeface="Times New Roman" panose="02020603050405020304" pitchFamily="18" charset="0"/>
              </a:rPr>
              <a:t>EVOLUZIONE  DELLE RETI PRIVATE MOBILI 5G (MPN): REGOLAMENTAZIONE, TECNOLOGIE E ARCHITETTURE </a:t>
            </a:r>
            <a:r>
              <a:rPr lang="it-IT" sz="2400" b="1" dirty="0">
                <a:solidFill>
                  <a:srgbClr val="002060"/>
                </a:solidFill>
                <a:latin typeface="Arial" pitchFamily="34" charset="0"/>
                <a:cs typeface="Arial" pitchFamily="34" charset="0"/>
              </a:rPr>
              <a:t> </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br>
              <a:rPr lang="it-IT" sz="1600" b="1" dirty="0">
                <a:solidFill>
                  <a:srgbClr val="002060"/>
                </a:solidFill>
                <a:latin typeface="Arial" pitchFamily="34" charset="0"/>
                <a:cs typeface="Arial" pitchFamily="34" charset="0"/>
              </a:rPr>
            </a:b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kern="0" dirty="0">
                <a:solidFill>
                  <a:srgbClr val="000000"/>
                </a:solidFill>
                <a:effectLst/>
              </a:rPr>
              <a:t>REGIMI DI ACQUISIZIONE DELLE FREQUENZE, APPLICABILI AI TITOLARI DI RETI MPN E  AI RELATIVI MODELLI ARCHITETTURALI</a:t>
            </a:r>
            <a:r>
              <a:rPr lang="it-IT" sz="2000" b="1" kern="0" dirty="0">
                <a:solidFill>
                  <a:srgbClr val="000000"/>
                </a:solidFill>
                <a:effectLst/>
                <a:latin typeface="Times New Roman" panose="02020603050405020304" pitchFamily="18" charset="0"/>
              </a:rPr>
              <a:t>.</a:t>
            </a:r>
            <a:endParaRPr lang="it-IT" sz="2000" b="1" kern="0" dirty="0">
              <a:effectLst/>
              <a:latin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dirty="0">
                <a:effectLst/>
                <a:ea typeface="Times New Roman" panose="02020603050405020304" pitchFamily="18" charset="0"/>
              </a:rPr>
              <a:t> </a:t>
            </a:r>
            <a:endParaRPr lang="it-IT" sz="1600" dirty="0">
              <a:effectLst/>
              <a:ea typeface="Times New Roman" panose="02020603050405020304" pitchFamily="18"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Arial" pitchFamily="34" charset="0"/>
                <a:cs typeface="Arial" pitchFamily="34" charset="0"/>
              </a:rPr>
              <a:t>Relatore ing. LUIGI PRINZI </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t>MEMBRO COMMISSIONE TELECOMUNICAZIONI E TRANSIZIONE DIGITALE</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a:solidFill>
                  <a:srgbClr val="002060"/>
                </a:solidFill>
                <a:latin typeface="Arial" pitchFamily="34" charset="0"/>
                <a:cs typeface="Arial" pitchFamily="34" charset="0"/>
              </a:rPr>
              <a:t> </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a:solidFill>
                  <a:srgbClr val="002060"/>
                </a:solidFill>
                <a:latin typeface="Arial" pitchFamily="34" charset="0"/>
                <a:cs typeface="Arial" pitchFamily="34" charset="0"/>
              </a:rPr>
              <a:t>Ordine degli Ingegneri della Provincia di Roma</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i="1" dirty="0">
                <a:solidFill>
                  <a:srgbClr val="002060"/>
                </a:solidFill>
                <a:latin typeface="Arial" pitchFamily="34" charset="0"/>
                <a:cs typeface="Arial" pitchFamily="34" charset="0"/>
              </a:rPr>
              <a:t>Roma, 30 ottobre 2024</a:t>
            </a:r>
            <a:endParaRPr lang="en-GB" sz="1200" dirty="0">
              <a:solidFill>
                <a:schemeClr val="accent1">
                  <a:lumMod val="75000"/>
                </a:schemeClr>
              </a:solidFill>
              <a:latin typeface="Impact" pitchFamily="34" charset="0"/>
            </a:endParaRPr>
          </a:p>
        </p:txBody>
      </p:sp>
      <p:cxnSp>
        <p:nvCxnSpPr>
          <p:cNvPr id="17" name="Connettore 1 16"/>
          <p:cNvCxnSpPr/>
          <p:nvPr/>
        </p:nvCxnSpPr>
        <p:spPr>
          <a:xfrm flipH="1">
            <a:off x="3287688" y="2780928"/>
            <a:ext cx="57606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flipH="1">
            <a:off x="3359696" y="3501008"/>
            <a:ext cx="58326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1524001"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1596040" y="69008"/>
            <a:ext cx="615946" cy="997873"/>
          </a:xfrm>
          <a:prstGeom prst="rect">
            <a:avLst/>
          </a:prstGeom>
        </p:spPr>
      </p:pic>
      <p:pic>
        <p:nvPicPr>
          <p:cNvPr id="18"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6040" y="5955142"/>
            <a:ext cx="611562" cy="610680"/>
          </a:xfrm>
          <a:prstGeom prst="rect">
            <a:avLst/>
          </a:prstGeom>
        </p:spPr>
      </p:pic>
    </p:spTree>
    <p:extLst>
      <p:ext uri="{BB962C8B-B14F-4D97-AF65-F5344CB8AC3E}">
        <p14:creationId xmlns:p14="http://schemas.microsoft.com/office/powerpoint/2010/main" val="26177187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71F6D-282D-27E5-AA5C-49DA9E42825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89151C2-8E8F-8048-8B97-205F48C16830}"/>
              </a:ext>
            </a:extLst>
          </p:cNvPr>
          <p:cNvSpPr>
            <a:spLocks noGrp="1"/>
          </p:cNvSpPr>
          <p:nvPr>
            <p:ph type="title"/>
          </p:nvPr>
        </p:nvSpPr>
        <p:spPr>
          <a:xfrm>
            <a:off x="132080" y="-422275"/>
            <a:ext cx="10515600" cy="1392555"/>
          </a:xfrm>
        </p:spPr>
        <p:txBody>
          <a:bodyPr>
            <a:normAutofit/>
          </a:bodyPr>
          <a:lstStyle/>
          <a:p>
            <a:r>
              <a:rPr lang="it-IT" sz="2400" b="1" dirty="0">
                <a:solidFill>
                  <a:srgbClr val="0070C0"/>
                </a:solidFill>
                <a:latin typeface="+mn-lt"/>
              </a:rPr>
              <a:t>RETI MOBILI PRIVATE MPN, NPN NELLA TERMINOLOGIA 3GPP</a:t>
            </a:r>
            <a:endParaRPr lang="it-IT" sz="2400" b="1" dirty="0">
              <a:latin typeface="+mn-lt"/>
            </a:endParaRPr>
          </a:p>
        </p:txBody>
      </p:sp>
      <p:sp>
        <p:nvSpPr>
          <p:cNvPr id="4" name="Segnaposto contenuto 3">
            <a:extLst>
              <a:ext uri="{FF2B5EF4-FFF2-40B4-BE49-F238E27FC236}">
                <a16:creationId xmlns:a16="http://schemas.microsoft.com/office/drawing/2014/main" id="{117F36D4-E3EF-3AC5-C12D-EF7714C31D1C}"/>
              </a:ext>
            </a:extLst>
          </p:cNvPr>
          <p:cNvSpPr>
            <a:spLocks noGrp="1"/>
          </p:cNvSpPr>
          <p:nvPr>
            <p:ph idx="1"/>
          </p:nvPr>
        </p:nvSpPr>
        <p:spPr>
          <a:xfrm>
            <a:off x="40640" y="361315"/>
            <a:ext cx="12019280" cy="6360160"/>
          </a:xfrm>
        </p:spPr>
        <p:txBody>
          <a:bodyPr>
            <a:noAutofit/>
          </a:bodyPr>
          <a:lstStyle/>
          <a:p>
            <a:pPr marL="0" indent="0" algn="just">
              <a:buNone/>
            </a:pPr>
            <a:r>
              <a:rPr lang="it-IT" sz="1850" b="1" dirty="0">
                <a:solidFill>
                  <a:srgbClr val="0070C0"/>
                </a:solidFill>
                <a:highlight>
                  <a:srgbClr val="FFFF00"/>
                </a:highlight>
              </a:rPr>
              <a:t>3GPP TS 22.261 V16.9.0 (2019-09</a:t>
            </a:r>
            <a:r>
              <a:rPr lang="it-IT" sz="1850" b="1" dirty="0">
                <a:solidFill>
                  <a:srgbClr val="0070C0"/>
                </a:solidFill>
              </a:rPr>
              <a:t>)</a:t>
            </a:r>
            <a:r>
              <a:rPr lang="en-US" sz="1850" b="1" dirty="0">
                <a:solidFill>
                  <a:srgbClr val="0070C0"/>
                </a:solidFill>
              </a:rPr>
              <a:t> 3rd Generation Partnership </a:t>
            </a:r>
            <a:r>
              <a:rPr lang="en-US" sz="1850" b="1" dirty="0" err="1">
                <a:solidFill>
                  <a:srgbClr val="0070C0"/>
                </a:solidFill>
              </a:rPr>
              <a:t>Project;Technical</a:t>
            </a:r>
            <a:r>
              <a:rPr lang="en-US" sz="1850" b="1" dirty="0">
                <a:solidFill>
                  <a:srgbClr val="0070C0"/>
                </a:solidFill>
              </a:rPr>
              <a:t> Specification Group Services and System </a:t>
            </a:r>
            <a:r>
              <a:rPr lang="en-US" sz="1850" b="1" dirty="0" err="1">
                <a:solidFill>
                  <a:srgbClr val="0070C0"/>
                </a:solidFill>
              </a:rPr>
              <a:t>Aspects;Service</a:t>
            </a:r>
            <a:r>
              <a:rPr lang="en-US" sz="1850" b="1" dirty="0">
                <a:solidFill>
                  <a:srgbClr val="0070C0"/>
                </a:solidFill>
              </a:rPr>
              <a:t> requirements for the 5G </a:t>
            </a:r>
            <a:r>
              <a:rPr lang="en-US" sz="1850" b="1" dirty="0" err="1">
                <a:solidFill>
                  <a:srgbClr val="0070C0"/>
                </a:solidFill>
              </a:rPr>
              <a:t>system;Stage</a:t>
            </a:r>
            <a:r>
              <a:rPr lang="en-US" sz="1850" b="1" dirty="0">
                <a:solidFill>
                  <a:srgbClr val="0070C0"/>
                </a:solidFill>
              </a:rPr>
              <a:t> 1(</a:t>
            </a:r>
            <a:r>
              <a:rPr lang="en-US" sz="1850" b="1" dirty="0">
                <a:solidFill>
                  <a:srgbClr val="0070C0"/>
                </a:solidFill>
                <a:highlight>
                  <a:srgbClr val="FFFF00"/>
                </a:highlight>
              </a:rPr>
              <a:t>Release 16</a:t>
            </a:r>
            <a:r>
              <a:rPr lang="en-US" sz="1850" b="1" dirty="0">
                <a:solidFill>
                  <a:srgbClr val="0070C0"/>
                </a:solidFill>
              </a:rPr>
              <a:t>)</a:t>
            </a:r>
            <a:r>
              <a:rPr lang="en-US" sz="1850" b="1" i="0" u="none" strike="noStrike" baseline="0" dirty="0">
                <a:solidFill>
                  <a:srgbClr val="0070C0"/>
                </a:solidFill>
              </a:rPr>
              <a:t> :</a:t>
            </a:r>
            <a:endParaRPr lang="it-IT" sz="1850" b="1" dirty="0">
              <a:solidFill>
                <a:srgbClr val="0070C0"/>
              </a:solidFill>
            </a:endParaRPr>
          </a:p>
          <a:p>
            <a:pPr marL="0" indent="0" algn="just">
              <a:buNone/>
            </a:pPr>
            <a:r>
              <a:rPr lang="it-IT" sz="1600" b="1" dirty="0">
                <a:solidFill>
                  <a:srgbClr val="0070C0"/>
                </a:solidFill>
              </a:rPr>
              <a:t>RETE MOBILE PRIVATA ≡ </a:t>
            </a:r>
            <a:r>
              <a:rPr lang="it-IT" sz="1600" b="1" dirty="0">
                <a:solidFill>
                  <a:srgbClr val="0070C0"/>
                </a:solidFill>
                <a:highlight>
                  <a:srgbClr val="00FFFF"/>
                </a:highlight>
              </a:rPr>
              <a:t>«NON PUBLIC NETWORK» (NPN)</a:t>
            </a:r>
            <a:r>
              <a:rPr lang="it-IT" sz="1600" b="1" dirty="0">
                <a:solidFill>
                  <a:srgbClr val="0070C0"/>
                </a:solidFill>
              </a:rPr>
              <a:t>, INFRASTRUTTURA DI RETE UTILIZZATA ESCLUSIVAMENTE DAI DEVICE AUTORIZZATI DALL’ORGANIZZAZIONE/IMPRESA, OPERANTE NEI SETTORI «</a:t>
            </a:r>
            <a:r>
              <a:rPr lang="it-IT" sz="1600" b="1" dirty="0">
                <a:solidFill>
                  <a:srgbClr val="0070C0"/>
                </a:solidFill>
                <a:highlight>
                  <a:srgbClr val="00FFFF"/>
                </a:highlight>
              </a:rPr>
              <a:t>VERTICAL</a:t>
            </a:r>
            <a:r>
              <a:rPr lang="it-IT" sz="1600" b="1" dirty="0">
                <a:solidFill>
                  <a:srgbClr val="0070C0"/>
                </a:solidFill>
              </a:rPr>
              <a:t>« INDUSTRIALI E ISTITUZIONALI, CHE  E’ TITOLARE DELLA NPN. </a:t>
            </a:r>
          </a:p>
          <a:p>
            <a:pPr marL="0" indent="0" algn="just">
              <a:buNone/>
            </a:pPr>
            <a:r>
              <a:rPr lang="it-IT" sz="1600" b="1" dirty="0">
                <a:solidFill>
                  <a:srgbClr val="0070C0"/>
                </a:solidFill>
              </a:rPr>
              <a:t>DEVICE REGISTRATI SULLA RETE PUBBLICA NON POSSONO OPERARE NELLA RETE PRIVATA, SALVO AUTORIZZAZIONE.</a:t>
            </a:r>
          </a:p>
          <a:p>
            <a:pPr marL="0" indent="0">
              <a:spcBef>
                <a:spcPts val="0"/>
              </a:spcBef>
              <a:buNone/>
            </a:pPr>
            <a:r>
              <a:rPr lang="it-IT" sz="1600" b="1" dirty="0">
                <a:solidFill>
                  <a:srgbClr val="0070C0"/>
                </a:solidFill>
              </a:rPr>
              <a:t>AMBIENTE COPERTO: A) OUTDOOR (AREE PORTUALI, ZONE MINERARIE ECC.)</a:t>
            </a:r>
          </a:p>
          <a:p>
            <a:pPr marL="0" indent="0">
              <a:spcBef>
                <a:spcPts val="0"/>
              </a:spcBef>
              <a:buNone/>
            </a:pPr>
            <a:r>
              <a:rPr lang="it-IT" sz="1600" b="1" dirty="0">
                <a:solidFill>
                  <a:srgbClr val="0070C0"/>
                </a:solidFill>
              </a:rPr>
              <a:t>                                        B) INDOOR (LINEE DI PRODUZIONE INDUSTRIE MANIFATTURIERE, WAREHOUSING)</a:t>
            </a:r>
          </a:p>
          <a:p>
            <a:pPr marL="0" indent="0">
              <a:buNone/>
            </a:pPr>
            <a:r>
              <a:rPr lang="it-IT" sz="1600" b="1" dirty="0">
                <a:solidFill>
                  <a:srgbClr val="0070C0"/>
                </a:solidFill>
              </a:rPr>
              <a:t>3 TIPICHE ARCHITETTURE LOGICHE DEFINITE SA 3GPP: </a:t>
            </a:r>
          </a:p>
          <a:p>
            <a:pPr algn="just">
              <a:buFont typeface="Wingdings" panose="05000000000000000000" pitchFamily="2" charset="2"/>
              <a:buChar char="q"/>
            </a:pPr>
            <a:r>
              <a:rPr lang="it-IT" sz="1600" b="1" dirty="0">
                <a:solidFill>
                  <a:srgbClr val="0070C0"/>
                </a:solidFill>
              </a:rPr>
              <a:t>STANDALONE NETWORK (NON UTILIZZO ALCUNA FUNZIONALITÀ  RETE PLMN (PUBLIC LAND MOBILE NETWORK) ) </a:t>
            </a:r>
            <a:r>
              <a:rPr lang="it-IT" sz="1600" b="1" dirty="0">
                <a:solidFill>
                  <a:srgbClr val="0070C0"/>
                </a:solidFill>
                <a:highlight>
                  <a:srgbClr val="00FFFF"/>
                </a:highlight>
              </a:rPr>
              <a:t>SNPN</a:t>
            </a:r>
          </a:p>
          <a:p>
            <a:pPr algn="just">
              <a:buFont typeface="Wingdings" panose="05000000000000000000" pitchFamily="2" charset="2"/>
              <a:buChar char="q"/>
            </a:pPr>
            <a:r>
              <a:rPr lang="it-IT" sz="1600" b="1" dirty="0">
                <a:solidFill>
                  <a:srgbClr val="0070C0"/>
                </a:solidFill>
              </a:rPr>
              <a:t>INTEGRATA NELLA  PLMN:CON INFRASTRUTTURE E FUNZIONALITA’ PROPRIE O DELLA PLMN. GARANZIA DI PREFISSATI SLAs, </a:t>
            </a:r>
            <a:r>
              <a:rPr lang="it-IT" sz="1600" b="1" dirty="0">
                <a:solidFill>
                  <a:srgbClr val="0070C0"/>
                </a:solidFill>
                <a:highlight>
                  <a:srgbClr val="00FFFF"/>
                </a:highlight>
              </a:rPr>
              <a:t>PNI-NPN (PUBLIC NETWORK INTEGRATED-NON PUBLIC NETWORK).</a:t>
            </a:r>
          </a:p>
          <a:p>
            <a:pPr algn="just">
              <a:buFont typeface="Wingdings" panose="05000000000000000000" pitchFamily="2" charset="2"/>
              <a:buChar char="q"/>
            </a:pPr>
            <a:r>
              <a:rPr lang="it-IT" sz="1600" b="1" dirty="0">
                <a:solidFill>
                  <a:srgbClr val="0070C0"/>
                </a:solidFill>
              </a:rPr>
              <a:t> PIENAMENTE INTEGRATA NELLA RETE PLMN CON LA TECNICA DEL NETWORK SLICING END-TO-END (E2E) COSTITUITA GRAZIE ALLO SLICING RETE PLMN (FUNZIONALITÀ DI RETE PLMN VIRTUALIZZATE RESE DISPONIBILI ALLA NPN):</a:t>
            </a:r>
            <a:r>
              <a:rPr lang="it-IT" sz="1600" b="1" dirty="0">
                <a:solidFill>
                  <a:srgbClr val="0070C0"/>
                </a:solidFill>
                <a:highlight>
                  <a:srgbClr val="00FFFF"/>
                </a:highlight>
              </a:rPr>
              <a:t> PNI-NPN</a:t>
            </a:r>
            <a:r>
              <a:rPr lang="it-IT" sz="1600" b="1" dirty="0">
                <a:solidFill>
                  <a:srgbClr val="0070C0"/>
                </a:solidFill>
              </a:rPr>
              <a:t>  </a:t>
            </a:r>
            <a:r>
              <a:rPr lang="it-IT" sz="1600" b="1" dirty="0">
                <a:solidFill>
                  <a:srgbClr val="0070C0"/>
                </a:solidFill>
                <a:highlight>
                  <a:srgbClr val="00FFFF"/>
                </a:highlight>
              </a:rPr>
              <a:t>HOSTED.</a:t>
            </a:r>
          </a:p>
          <a:p>
            <a:pPr marL="0" indent="0" algn="just">
              <a:buNone/>
            </a:pPr>
            <a:r>
              <a:rPr lang="en-US" sz="1600" b="1" i="0" u="none" strike="noStrike" baseline="0" dirty="0">
                <a:solidFill>
                  <a:srgbClr val="0070C0"/>
                </a:solidFill>
                <a:latin typeface="Gotham-Book"/>
              </a:rPr>
              <a:t>UN MECCANISMO </a:t>
            </a:r>
            <a:r>
              <a:rPr lang="en-US" sz="1600" b="1" i="0" u="none" strike="noStrike" baseline="0" dirty="0">
                <a:solidFill>
                  <a:srgbClr val="0070C0"/>
                </a:solidFill>
                <a:highlight>
                  <a:srgbClr val="FF99FF"/>
                </a:highlight>
                <a:latin typeface="Gotham-Book"/>
              </a:rPr>
              <a:t>“CLOSED ACCESS GROUP” (CAG) </a:t>
            </a:r>
            <a:r>
              <a:rPr lang="en-US" sz="1600" b="1" i="0" u="none" strike="noStrike" baseline="0" dirty="0">
                <a:solidFill>
                  <a:srgbClr val="0070C0"/>
                </a:solidFill>
                <a:latin typeface="Gotham-Book"/>
              </a:rPr>
              <a:t>E’ USATO NELLE RETI PNI-NPN PER ISOLARE LE CELLE RAN E PROTEGGERE IL TRAFFICO DELLA RETE PRIVATA DA QUELLO ORIGINATO NELLA RETE PUBBLICA.</a:t>
            </a:r>
            <a:endParaRPr lang="it-IT" sz="1600" b="1" dirty="0">
              <a:solidFill>
                <a:srgbClr val="0070C0"/>
              </a:solidFill>
              <a:highlight>
                <a:srgbClr val="00FFFF"/>
              </a:highlight>
            </a:endParaRPr>
          </a:p>
          <a:p>
            <a:pPr marL="0" indent="0" algn="just">
              <a:buNone/>
            </a:pPr>
            <a:r>
              <a:rPr lang="it-IT" sz="1600" b="1" dirty="0">
                <a:solidFill>
                  <a:srgbClr val="0070C0"/>
                </a:solidFill>
              </a:rPr>
              <a:t>SECONDO 3GPP TS 22.261 V17.0 (2022-10)</a:t>
            </a:r>
            <a:r>
              <a:rPr lang="en-US" sz="1600" b="1" i="0" u="none" strike="noStrike" baseline="0" dirty="0">
                <a:solidFill>
                  <a:srgbClr val="0070C0"/>
                </a:solidFill>
              </a:rPr>
              <a:t>: SAREBBE DA EVITARE CHE I DEVICE D’UTENTE NON AUTORIZZATI, OSSIA QUELLI NON ASSOCIATI ALLA SEDE INDUSTRIALE (“PREMISE”), POSSANO TENTARE DI ACCEDERE ALLA RETE NPN, IN MODO DA NON IMPEGNARNE RISORSE PER RIGETTARE L’ACCESSO, CHE SAREBBERO COSI’ SOTTRATTE  ALL’USO DEI DEVICE AUTORIZZATI DALL’IMPRESA.</a:t>
            </a:r>
          </a:p>
          <a:p>
            <a:pPr marL="0" indent="0" algn="just">
              <a:buNone/>
            </a:pPr>
            <a:r>
              <a:rPr lang="en-US" sz="1600" b="1" dirty="0">
                <a:solidFill>
                  <a:srgbClr val="0070C0"/>
                </a:solidFill>
              </a:rPr>
              <a:t>IN MODO SIMMETRICO, ALCUNI DEVICE DELL’IMPRESA POSSONO ESSERE ABILITATI SOLO ALL’ACCESSO ALLA RETE NPN, ANCHE NEL CASO IN CUI LA RETE NPN SI TROVI ALL’INTERNO DELLA PLMN, MENTRE AD ALTRI DELL’IMPRESA POTRA’ ESSERE CONSENTITO L’ACCESSO SIA ALLA RETE PRIVATA CHE PUBBLICA.</a:t>
            </a:r>
            <a:endParaRPr lang="it-IT" sz="1600" b="1" dirty="0">
              <a:solidFill>
                <a:srgbClr val="0070C0"/>
              </a:solidFill>
            </a:endParaRPr>
          </a:p>
        </p:txBody>
      </p:sp>
      <p:sp>
        <p:nvSpPr>
          <p:cNvPr id="9" name="Segnaposto data 8">
            <a:extLst>
              <a:ext uri="{FF2B5EF4-FFF2-40B4-BE49-F238E27FC236}">
                <a16:creationId xmlns:a16="http://schemas.microsoft.com/office/drawing/2014/main" id="{C92639A8-A1B5-C182-82B9-4B10EEE5C6CA}"/>
              </a:ext>
            </a:extLst>
          </p:cNvPr>
          <p:cNvSpPr>
            <a:spLocks noGrp="1"/>
          </p:cNvSpPr>
          <p:nvPr>
            <p:ph type="dt" sz="half" idx="10"/>
          </p:nvPr>
        </p:nvSpPr>
        <p:spPr/>
        <p:txBody>
          <a:bodyPr/>
          <a:lstStyle/>
          <a:p>
            <a:r>
              <a:rPr lang="it-IT"/>
              <a:t>30/10/2024</a:t>
            </a:r>
          </a:p>
        </p:txBody>
      </p:sp>
      <p:sp>
        <p:nvSpPr>
          <p:cNvPr id="8" name="Segnaposto piè di pagina 7">
            <a:extLst>
              <a:ext uri="{FF2B5EF4-FFF2-40B4-BE49-F238E27FC236}">
                <a16:creationId xmlns:a16="http://schemas.microsoft.com/office/drawing/2014/main" id="{D71F6331-D14A-F595-6591-73023E9B9E0A}"/>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0" name="Segnaposto numero diapositiva 9">
            <a:extLst>
              <a:ext uri="{FF2B5EF4-FFF2-40B4-BE49-F238E27FC236}">
                <a16:creationId xmlns:a16="http://schemas.microsoft.com/office/drawing/2014/main" id="{7A0E86EC-3B42-49E4-6D14-44ED8C76C1EE}"/>
              </a:ext>
            </a:extLst>
          </p:cNvPr>
          <p:cNvSpPr>
            <a:spLocks noGrp="1"/>
          </p:cNvSpPr>
          <p:nvPr>
            <p:ph type="sldNum" sz="quarter" idx="12"/>
          </p:nvPr>
        </p:nvSpPr>
        <p:spPr/>
        <p:txBody>
          <a:bodyPr/>
          <a:lstStyle/>
          <a:p>
            <a:fld id="{F8863F97-6B15-4D31-8031-24C52BDABFD3}" type="slidenum">
              <a:rPr lang="it-IT" smtClean="0"/>
              <a:t>2</a:t>
            </a:fld>
            <a:endParaRPr lang="it-IT"/>
          </a:p>
        </p:txBody>
      </p:sp>
    </p:spTree>
    <p:extLst>
      <p:ext uri="{BB962C8B-B14F-4D97-AF65-F5344CB8AC3E}">
        <p14:creationId xmlns:p14="http://schemas.microsoft.com/office/powerpoint/2010/main" val="174403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51AA0-3CB1-240E-9E9A-5C41D3402C1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BCECF10-004C-E043-F221-5B6E013A8AB4}"/>
              </a:ext>
            </a:extLst>
          </p:cNvPr>
          <p:cNvSpPr>
            <a:spLocks noGrp="1"/>
          </p:cNvSpPr>
          <p:nvPr>
            <p:ph type="title"/>
          </p:nvPr>
        </p:nvSpPr>
        <p:spPr>
          <a:xfrm>
            <a:off x="789215" y="71211"/>
            <a:ext cx="10515600" cy="293427"/>
          </a:xfrm>
        </p:spPr>
        <p:txBody>
          <a:bodyPr>
            <a:noAutofit/>
          </a:bodyPr>
          <a:lstStyle/>
          <a:p>
            <a:r>
              <a:rPr lang="it-IT" sz="2400" b="1" dirty="0">
                <a:solidFill>
                  <a:srgbClr val="0070C0"/>
                </a:solidFill>
              </a:rPr>
              <a:t>ARCHITETTURA 5GS: NETWORK FUNCTIONS (MAIN)</a:t>
            </a:r>
          </a:p>
        </p:txBody>
      </p:sp>
      <p:pic>
        <p:nvPicPr>
          <p:cNvPr id="5" name="Segnaposto contenuto 4">
            <a:extLst>
              <a:ext uri="{FF2B5EF4-FFF2-40B4-BE49-F238E27FC236}">
                <a16:creationId xmlns:a16="http://schemas.microsoft.com/office/drawing/2014/main" id="{398EF260-6569-0A2F-FB92-C274D839350E}"/>
              </a:ext>
            </a:extLst>
          </p:cNvPr>
          <p:cNvPicPr>
            <a:picLocks noGrp="1" noChangeAspect="1"/>
          </p:cNvPicPr>
          <p:nvPr>
            <p:ph idx="1"/>
          </p:nvPr>
        </p:nvPicPr>
        <p:blipFill>
          <a:blip r:embed="rId2"/>
          <a:stretch>
            <a:fillRect/>
          </a:stretch>
        </p:blipFill>
        <p:spPr>
          <a:xfrm>
            <a:off x="267365" y="850700"/>
            <a:ext cx="11500122" cy="4750845"/>
          </a:xfrm>
        </p:spPr>
      </p:pic>
      <p:sp>
        <p:nvSpPr>
          <p:cNvPr id="9" name="Segnaposto data 8">
            <a:extLst>
              <a:ext uri="{FF2B5EF4-FFF2-40B4-BE49-F238E27FC236}">
                <a16:creationId xmlns:a16="http://schemas.microsoft.com/office/drawing/2014/main" id="{C51DC29C-4CD3-9C36-7A57-9CBAB7CEE242}"/>
              </a:ext>
            </a:extLst>
          </p:cNvPr>
          <p:cNvSpPr>
            <a:spLocks noGrp="1"/>
          </p:cNvSpPr>
          <p:nvPr>
            <p:ph type="dt" sz="half" idx="10"/>
          </p:nvPr>
        </p:nvSpPr>
        <p:spPr/>
        <p:txBody>
          <a:bodyPr/>
          <a:lstStyle/>
          <a:p>
            <a:r>
              <a:rPr lang="it-IT"/>
              <a:t>30/10/2024</a:t>
            </a:r>
          </a:p>
        </p:txBody>
      </p:sp>
      <p:sp>
        <p:nvSpPr>
          <p:cNvPr id="16" name="Segnaposto piè di pagina 15">
            <a:extLst>
              <a:ext uri="{FF2B5EF4-FFF2-40B4-BE49-F238E27FC236}">
                <a16:creationId xmlns:a16="http://schemas.microsoft.com/office/drawing/2014/main" id="{EA6E1CE4-FD61-3DFE-53CF-3354B9747BB9}"/>
              </a:ext>
            </a:extLst>
          </p:cNvPr>
          <p:cNvSpPr>
            <a:spLocks noGrp="1"/>
          </p:cNvSpPr>
          <p:nvPr>
            <p:ph type="ftr" sz="quarter" idx="11"/>
          </p:nvPr>
        </p:nvSpPr>
        <p:spPr>
          <a:xfrm>
            <a:off x="4058702" y="6399353"/>
            <a:ext cx="4114800" cy="365125"/>
          </a:xfrm>
        </p:spPr>
        <p:txBody>
          <a:bodyPr/>
          <a:lstStyle/>
          <a:p>
            <a:r>
              <a:rPr lang="it-IT" dirty="0"/>
              <a:t>Relatore ing. LUIGI PRINZI                                                            Regimi d'accesso alle frequenze per le reti MPN e relative architetture  </a:t>
            </a:r>
          </a:p>
        </p:txBody>
      </p:sp>
      <p:sp>
        <p:nvSpPr>
          <p:cNvPr id="17" name="Segnaposto numero diapositiva 16">
            <a:extLst>
              <a:ext uri="{FF2B5EF4-FFF2-40B4-BE49-F238E27FC236}">
                <a16:creationId xmlns:a16="http://schemas.microsoft.com/office/drawing/2014/main" id="{0C258D39-842D-02ED-BD3A-E3C1FD1592C8}"/>
              </a:ext>
            </a:extLst>
          </p:cNvPr>
          <p:cNvSpPr>
            <a:spLocks noGrp="1"/>
          </p:cNvSpPr>
          <p:nvPr>
            <p:ph type="sldNum" sz="quarter" idx="12"/>
          </p:nvPr>
        </p:nvSpPr>
        <p:spPr/>
        <p:txBody>
          <a:bodyPr/>
          <a:lstStyle/>
          <a:p>
            <a:fld id="{BA8F5218-DF21-4655-A4A3-EF3C3D4A3503}" type="slidenum">
              <a:rPr lang="it-IT" smtClean="0"/>
              <a:t>3</a:t>
            </a:fld>
            <a:endParaRPr lang="it-IT"/>
          </a:p>
        </p:txBody>
      </p:sp>
      <p:sp>
        <p:nvSpPr>
          <p:cNvPr id="3" name="CasellaDiTesto 2">
            <a:extLst>
              <a:ext uri="{FF2B5EF4-FFF2-40B4-BE49-F238E27FC236}">
                <a16:creationId xmlns:a16="http://schemas.microsoft.com/office/drawing/2014/main" id="{E52B7AFD-B5AA-BA10-F4CC-4B8633D99515}"/>
              </a:ext>
            </a:extLst>
          </p:cNvPr>
          <p:cNvSpPr txBox="1"/>
          <p:nvPr/>
        </p:nvSpPr>
        <p:spPr>
          <a:xfrm>
            <a:off x="211399" y="5675370"/>
            <a:ext cx="11769202" cy="738664"/>
          </a:xfrm>
          <a:prstGeom prst="rect">
            <a:avLst/>
          </a:prstGeom>
          <a:noFill/>
        </p:spPr>
        <p:txBody>
          <a:bodyPr wrap="square" rtlCol="0">
            <a:spAutoFit/>
          </a:bodyPr>
          <a:lstStyle/>
          <a:p>
            <a:pPr algn="just"/>
            <a:r>
              <a:rPr lang="en-US" sz="1400" b="1" dirty="0">
                <a:solidFill>
                  <a:srgbClr val="0070C0"/>
                </a:solidFill>
              </a:rPr>
              <a:t>I DATI ORIGINATI NELL’APPLICAZIONE DELL’UTENTE SONO QUELLI PROCESSATI NEL PIANO LOGICO, DENOMINATO “USER PLANE”, TENUTO SEPARATO DALL’ALTRO PIANO LOGICO “CONTROL PLANE”, CHE È DEPUTATO ALLA GESTIONE DELLA CONNESSIONE DI RETE.</a:t>
            </a:r>
          </a:p>
          <a:p>
            <a:pPr algn="just"/>
            <a:r>
              <a:rPr lang="en-US" sz="1400" b="1" dirty="0">
                <a:solidFill>
                  <a:srgbClr val="0070C0"/>
                </a:solidFill>
              </a:rPr>
              <a:t>L’ USER PLANE E’ L’INSIEME DELLE FUNZIONI NFs E DEGLI ELEMENTI COINVOLTI NEL TRASPORTO DEI DATI DELL’UTENTE (PAYLOAD).</a:t>
            </a:r>
            <a:endParaRPr lang="it-IT" sz="1400" b="1" dirty="0">
              <a:solidFill>
                <a:srgbClr val="0070C0"/>
              </a:solidFill>
            </a:endParaRPr>
          </a:p>
        </p:txBody>
      </p:sp>
      <p:sp>
        <p:nvSpPr>
          <p:cNvPr id="4" name="CasellaDiTesto 3">
            <a:extLst>
              <a:ext uri="{FF2B5EF4-FFF2-40B4-BE49-F238E27FC236}">
                <a16:creationId xmlns:a16="http://schemas.microsoft.com/office/drawing/2014/main" id="{FE02221A-32F4-67DC-7B8F-8532328FA5A0}"/>
              </a:ext>
            </a:extLst>
          </p:cNvPr>
          <p:cNvSpPr txBox="1"/>
          <p:nvPr/>
        </p:nvSpPr>
        <p:spPr>
          <a:xfrm>
            <a:off x="6174575" y="4867966"/>
            <a:ext cx="5686350" cy="553998"/>
          </a:xfrm>
          <a:prstGeom prst="rect">
            <a:avLst/>
          </a:prstGeom>
          <a:noFill/>
        </p:spPr>
        <p:txBody>
          <a:bodyPr wrap="square" rtlCol="0">
            <a:spAutoFit/>
          </a:bodyPr>
          <a:lstStyle/>
          <a:p>
            <a:pPr algn="just"/>
            <a:r>
              <a:rPr lang="it-IT" sz="1600" b="1" dirty="0">
                <a:solidFill>
                  <a:srgbClr val="0070C0"/>
                </a:solidFill>
              </a:rPr>
              <a:t> </a:t>
            </a:r>
            <a:r>
              <a:rPr lang="it-IT" sz="1400" b="1" dirty="0">
                <a:solidFill>
                  <a:srgbClr val="0070C0"/>
                </a:solidFill>
              </a:rPr>
              <a:t>CONFORMITA’ ALLO SCHEMA «NON ROAMING 5G SYSTEM ARCHITECTURE» IN 3GPP TS 23.501</a:t>
            </a:r>
          </a:p>
        </p:txBody>
      </p:sp>
      <p:sp>
        <p:nvSpPr>
          <p:cNvPr id="6" name="CasellaDiTesto 5">
            <a:extLst>
              <a:ext uri="{FF2B5EF4-FFF2-40B4-BE49-F238E27FC236}">
                <a16:creationId xmlns:a16="http://schemas.microsoft.com/office/drawing/2014/main" id="{C1DE8536-5FAC-4F00-1A28-4215FAF0C853}"/>
              </a:ext>
            </a:extLst>
          </p:cNvPr>
          <p:cNvSpPr txBox="1"/>
          <p:nvPr/>
        </p:nvSpPr>
        <p:spPr>
          <a:xfrm>
            <a:off x="286101" y="5397026"/>
            <a:ext cx="9480589" cy="369332"/>
          </a:xfrm>
          <a:prstGeom prst="rect">
            <a:avLst/>
          </a:prstGeom>
          <a:noFill/>
        </p:spPr>
        <p:txBody>
          <a:bodyPr wrap="square" rtlCol="0">
            <a:spAutoFit/>
          </a:bodyPr>
          <a:lstStyle/>
          <a:p>
            <a:r>
              <a:rPr lang="it-IT" b="1" dirty="0">
                <a:solidFill>
                  <a:srgbClr val="0070C0"/>
                </a:solidFill>
              </a:rPr>
              <a:t>FONTE: </a:t>
            </a:r>
            <a:r>
              <a:rPr lang="it-IT" b="1" dirty="0" err="1">
                <a:solidFill>
                  <a:srgbClr val="0070C0"/>
                </a:solidFill>
              </a:rPr>
              <a:t>OnGo</a:t>
            </a:r>
            <a:r>
              <a:rPr lang="it-IT" b="1" dirty="0">
                <a:solidFill>
                  <a:srgbClr val="0070C0"/>
                </a:solidFill>
              </a:rPr>
              <a:t> Alliance. ‘</a:t>
            </a:r>
            <a:r>
              <a:rPr lang="it-IT" b="1" dirty="0" err="1">
                <a:solidFill>
                  <a:srgbClr val="0070C0"/>
                </a:solidFill>
              </a:rPr>
              <a:t>OnGo</a:t>
            </a:r>
            <a:r>
              <a:rPr lang="it-IT" b="1" dirty="0">
                <a:solidFill>
                  <a:srgbClr val="0070C0"/>
                </a:solidFill>
              </a:rPr>
              <a:t> Private 5G Deployment Guide’, April 2022</a:t>
            </a:r>
          </a:p>
        </p:txBody>
      </p:sp>
      <p:sp>
        <p:nvSpPr>
          <p:cNvPr id="10" name="Ovale 9">
            <a:extLst>
              <a:ext uri="{FF2B5EF4-FFF2-40B4-BE49-F238E27FC236}">
                <a16:creationId xmlns:a16="http://schemas.microsoft.com/office/drawing/2014/main" id="{C2A29A92-04ED-8B97-30AB-8009B921DD96}"/>
              </a:ext>
            </a:extLst>
          </p:cNvPr>
          <p:cNvSpPr/>
          <p:nvPr/>
        </p:nvSpPr>
        <p:spPr>
          <a:xfrm>
            <a:off x="101960" y="364638"/>
            <a:ext cx="11868404" cy="306436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CasellaDiTesto 10">
            <a:extLst>
              <a:ext uri="{FF2B5EF4-FFF2-40B4-BE49-F238E27FC236}">
                <a16:creationId xmlns:a16="http://schemas.microsoft.com/office/drawing/2014/main" id="{5DEABF97-AB2E-4CDA-7E60-F97FFBCB5269}"/>
              </a:ext>
            </a:extLst>
          </p:cNvPr>
          <p:cNvSpPr txBox="1"/>
          <p:nvPr/>
        </p:nvSpPr>
        <p:spPr>
          <a:xfrm>
            <a:off x="9766690" y="308540"/>
            <a:ext cx="2094235" cy="369332"/>
          </a:xfrm>
          <a:prstGeom prst="rect">
            <a:avLst/>
          </a:prstGeom>
          <a:noFill/>
        </p:spPr>
        <p:txBody>
          <a:bodyPr wrap="square" rtlCol="0">
            <a:spAutoFit/>
          </a:bodyPr>
          <a:lstStyle/>
          <a:p>
            <a:r>
              <a:rPr lang="it-IT" b="1" dirty="0">
                <a:solidFill>
                  <a:srgbClr val="FF0000"/>
                </a:solidFill>
              </a:rPr>
              <a:t>CONTROL PLANE</a:t>
            </a:r>
          </a:p>
        </p:txBody>
      </p:sp>
      <p:sp>
        <p:nvSpPr>
          <p:cNvPr id="12" name="Ovale 11">
            <a:extLst>
              <a:ext uri="{FF2B5EF4-FFF2-40B4-BE49-F238E27FC236}">
                <a16:creationId xmlns:a16="http://schemas.microsoft.com/office/drawing/2014/main" id="{B813DA34-177A-AF63-F04A-D3F78F5D592D}"/>
              </a:ext>
            </a:extLst>
          </p:cNvPr>
          <p:cNvSpPr/>
          <p:nvPr/>
        </p:nvSpPr>
        <p:spPr>
          <a:xfrm>
            <a:off x="4555171" y="688478"/>
            <a:ext cx="2094235" cy="1208964"/>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3" name="Ovale 12">
            <a:extLst>
              <a:ext uri="{FF2B5EF4-FFF2-40B4-BE49-F238E27FC236}">
                <a16:creationId xmlns:a16="http://schemas.microsoft.com/office/drawing/2014/main" id="{1121CB2D-6716-D466-5EAC-AF630D520BF1}"/>
              </a:ext>
            </a:extLst>
          </p:cNvPr>
          <p:cNvSpPr/>
          <p:nvPr/>
        </p:nvSpPr>
        <p:spPr>
          <a:xfrm>
            <a:off x="2563685" y="3452353"/>
            <a:ext cx="2720761" cy="114168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vale 13">
            <a:extLst>
              <a:ext uri="{FF2B5EF4-FFF2-40B4-BE49-F238E27FC236}">
                <a16:creationId xmlns:a16="http://schemas.microsoft.com/office/drawing/2014/main" id="{F42F61B5-60CA-6697-EE94-901F487F0115}"/>
              </a:ext>
            </a:extLst>
          </p:cNvPr>
          <p:cNvSpPr/>
          <p:nvPr/>
        </p:nvSpPr>
        <p:spPr>
          <a:xfrm>
            <a:off x="5632255" y="3485098"/>
            <a:ext cx="2541247" cy="1053243"/>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a:extLst>
              <a:ext uri="{FF2B5EF4-FFF2-40B4-BE49-F238E27FC236}">
                <a16:creationId xmlns:a16="http://schemas.microsoft.com/office/drawing/2014/main" id="{AB575660-35E4-168F-C537-C42C497E59BB}"/>
              </a:ext>
            </a:extLst>
          </p:cNvPr>
          <p:cNvSpPr txBox="1"/>
          <p:nvPr/>
        </p:nvSpPr>
        <p:spPr>
          <a:xfrm>
            <a:off x="7926670" y="4487853"/>
            <a:ext cx="1750263" cy="369332"/>
          </a:xfrm>
          <a:prstGeom prst="rect">
            <a:avLst/>
          </a:prstGeom>
          <a:noFill/>
        </p:spPr>
        <p:txBody>
          <a:bodyPr wrap="square" rtlCol="0">
            <a:spAutoFit/>
          </a:bodyPr>
          <a:lstStyle/>
          <a:p>
            <a:pPr algn="r"/>
            <a:endParaRPr lang="it-IT"/>
          </a:p>
        </p:txBody>
      </p:sp>
      <p:sp>
        <p:nvSpPr>
          <p:cNvPr id="7" name="CasellaDiTesto 6">
            <a:extLst>
              <a:ext uri="{FF2B5EF4-FFF2-40B4-BE49-F238E27FC236}">
                <a16:creationId xmlns:a16="http://schemas.microsoft.com/office/drawing/2014/main" id="{3349FC00-05E4-F015-B495-44ED67C43855}"/>
              </a:ext>
            </a:extLst>
          </p:cNvPr>
          <p:cNvSpPr txBox="1"/>
          <p:nvPr/>
        </p:nvSpPr>
        <p:spPr>
          <a:xfrm>
            <a:off x="7926670" y="4538341"/>
            <a:ext cx="1643676" cy="307777"/>
          </a:xfrm>
          <a:prstGeom prst="rect">
            <a:avLst/>
          </a:prstGeom>
          <a:noFill/>
        </p:spPr>
        <p:txBody>
          <a:bodyPr wrap="square" rtlCol="0">
            <a:spAutoFit/>
          </a:bodyPr>
          <a:lstStyle/>
          <a:p>
            <a:r>
              <a:rPr lang="it-IT" sz="1400" b="1" dirty="0">
                <a:solidFill>
                  <a:srgbClr val="FF0000"/>
                </a:solidFill>
              </a:rPr>
              <a:t>USER PLANE</a:t>
            </a:r>
          </a:p>
        </p:txBody>
      </p:sp>
      <p:sp>
        <p:nvSpPr>
          <p:cNvPr id="8" name="CasellaDiTesto 7">
            <a:extLst>
              <a:ext uri="{FF2B5EF4-FFF2-40B4-BE49-F238E27FC236}">
                <a16:creationId xmlns:a16="http://schemas.microsoft.com/office/drawing/2014/main" id="{887113EA-3BA4-FAC4-0A9B-7D45D5A3EA5B}"/>
              </a:ext>
            </a:extLst>
          </p:cNvPr>
          <p:cNvSpPr txBox="1"/>
          <p:nvPr/>
        </p:nvSpPr>
        <p:spPr>
          <a:xfrm>
            <a:off x="2743200" y="4594037"/>
            <a:ext cx="1610017" cy="338554"/>
          </a:xfrm>
          <a:prstGeom prst="rect">
            <a:avLst/>
          </a:prstGeom>
          <a:noFill/>
        </p:spPr>
        <p:txBody>
          <a:bodyPr wrap="square" rtlCol="0">
            <a:spAutoFit/>
          </a:bodyPr>
          <a:lstStyle/>
          <a:p>
            <a:r>
              <a:rPr lang="it-IT" sz="1600" b="1" dirty="0">
                <a:solidFill>
                  <a:srgbClr val="FF0000"/>
                </a:solidFill>
              </a:rPr>
              <a:t>RAN</a:t>
            </a:r>
          </a:p>
        </p:txBody>
      </p:sp>
      <p:pic>
        <p:nvPicPr>
          <p:cNvPr id="18" name="Immagine 17">
            <a:extLst>
              <a:ext uri="{FF2B5EF4-FFF2-40B4-BE49-F238E27FC236}">
                <a16:creationId xmlns:a16="http://schemas.microsoft.com/office/drawing/2014/main" id="{99703BBB-4D6B-5943-3F5D-404E2346DD42}"/>
              </a:ext>
            </a:extLst>
          </p:cNvPr>
          <p:cNvPicPr>
            <a:picLocks noChangeAspect="1"/>
          </p:cNvPicPr>
          <p:nvPr/>
        </p:nvPicPr>
        <p:blipFill>
          <a:blip r:embed="rId3"/>
          <a:stretch>
            <a:fillRect/>
          </a:stretch>
        </p:blipFill>
        <p:spPr>
          <a:xfrm>
            <a:off x="642626" y="4569842"/>
            <a:ext cx="1785847" cy="553998"/>
          </a:xfrm>
          <a:prstGeom prst="rect">
            <a:avLst/>
          </a:prstGeom>
        </p:spPr>
      </p:pic>
    </p:spTree>
    <p:extLst>
      <p:ext uri="{BB962C8B-B14F-4D97-AF65-F5344CB8AC3E}">
        <p14:creationId xmlns:p14="http://schemas.microsoft.com/office/powerpoint/2010/main" val="809227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2CB10-0AA0-1BE6-6C91-8B34F4ED03BB}"/>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B5199DB-DAE2-FC7B-22A5-6D35B6B223FA}"/>
              </a:ext>
            </a:extLst>
          </p:cNvPr>
          <p:cNvSpPr>
            <a:spLocks noGrp="1"/>
          </p:cNvSpPr>
          <p:nvPr>
            <p:ph type="title"/>
          </p:nvPr>
        </p:nvSpPr>
        <p:spPr>
          <a:xfrm>
            <a:off x="62976" y="88831"/>
            <a:ext cx="11225040" cy="457177"/>
          </a:xfrm>
        </p:spPr>
        <p:txBody>
          <a:bodyPr>
            <a:noAutofit/>
          </a:bodyPr>
          <a:lstStyle/>
          <a:p>
            <a:r>
              <a:rPr lang="it-IT" sz="2800" b="1" dirty="0">
                <a:solidFill>
                  <a:srgbClr val="0070C0"/>
                </a:solidFill>
              </a:rPr>
              <a:t>DEPLOYMENT STANDALONE</a:t>
            </a:r>
            <a:r>
              <a:rPr lang="it-IT" sz="2800" b="1" dirty="0"/>
              <a:t>: </a:t>
            </a:r>
            <a:r>
              <a:rPr lang="it-IT" sz="2800" b="1" dirty="0">
                <a:highlight>
                  <a:srgbClr val="00FFFF"/>
                </a:highlight>
              </a:rPr>
              <a:t>SNPN</a:t>
            </a:r>
          </a:p>
        </p:txBody>
      </p:sp>
      <p:pic>
        <p:nvPicPr>
          <p:cNvPr id="5" name="Segnaposto contenuto 4">
            <a:extLst>
              <a:ext uri="{FF2B5EF4-FFF2-40B4-BE49-F238E27FC236}">
                <a16:creationId xmlns:a16="http://schemas.microsoft.com/office/drawing/2014/main" id="{0915BDFC-F73F-6209-1527-A2AD5158A01A}"/>
              </a:ext>
            </a:extLst>
          </p:cNvPr>
          <p:cNvPicPr>
            <a:picLocks noGrp="1" noChangeAspect="1"/>
          </p:cNvPicPr>
          <p:nvPr>
            <p:ph idx="1"/>
          </p:nvPr>
        </p:nvPicPr>
        <p:blipFill>
          <a:blip r:embed="rId3"/>
          <a:stretch>
            <a:fillRect/>
          </a:stretch>
        </p:blipFill>
        <p:spPr>
          <a:xfrm>
            <a:off x="122002" y="472252"/>
            <a:ext cx="4433169" cy="5144080"/>
          </a:xfrm>
        </p:spPr>
      </p:pic>
      <p:sp>
        <p:nvSpPr>
          <p:cNvPr id="14" name="Segnaposto data 13">
            <a:extLst>
              <a:ext uri="{FF2B5EF4-FFF2-40B4-BE49-F238E27FC236}">
                <a16:creationId xmlns:a16="http://schemas.microsoft.com/office/drawing/2014/main" id="{DC2D5832-9B24-83F0-64B7-7D1677D7D422}"/>
              </a:ext>
            </a:extLst>
          </p:cNvPr>
          <p:cNvSpPr>
            <a:spLocks noGrp="1"/>
          </p:cNvSpPr>
          <p:nvPr>
            <p:ph type="dt" sz="half" idx="10"/>
          </p:nvPr>
        </p:nvSpPr>
        <p:spPr/>
        <p:txBody>
          <a:bodyPr/>
          <a:lstStyle/>
          <a:p>
            <a:r>
              <a:rPr lang="it-IT"/>
              <a:t>30/10/2024</a:t>
            </a:r>
          </a:p>
        </p:txBody>
      </p:sp>
      <p:sp>
        <p:nvSpPr>
          <p:cNvPr id="13" name="Segnaposto piè di pagina 12">
            <a:extLst>
              <a:ext uri="{FF2B5EF4-FFF2-40B4-BE49-F238E27FC236}">
                <a16:creationId xmlns:a16="http://schemas.microsoft.com/office/drawing/2014/main" id="{FB8C30F2-AA1A-C8B9-B81B-1531A34D8C94}"/>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5" name="Segnaposto numero diapositiva 14">
            <a:extLst>
              <a:ext uri="{FF2B5EF4-FFF2-40B4-BE49-F238E27FC236}">
                <a16:creationId xmlns:a16="http://schemas.microsoft.com/office/drawing/2014/main" id="{B0B549EB-BD43-516E-4F52-51CA35F6F452}"/>
              </a:ext>
            </a:extLst>
          </p:cNvPr>
          <p:cNvSpPr>
            <a:spLocks noGrp="1"/>
          </p:cNvSpPr>
          <p:nvPr>
            <p:ph type="sldNum" sz="quarter" idx="12"/>
          </p:nvPr>
        </p:nvSpPr>
        <p:spPr/>
        <p:txBody>
          <a:bodyPr/>
          <a:lstStyle/>
          <a:p>
            <a:fld id="{F8863F97-6B15-4D31-8031-24C52BDABFD3}" type="slidenum">
              <a:rPr lang="it-IT" smtClean="0"/>
              <a:t>4</a:t>
            </a:fld>
            <a:endParaRPr lang="it-IT"/>
          </a:p>
        </p:txBody>
      </p:sp>
      <p:sp>
        <p:nvSpPr>
          <p:cNvPr id="6" name="CasellaDiTesto 5">
            <a:extLst>
              <a:ext uri="{FF2B5EF4-FFF2-40B4-BE49-F238E27FC236}">
                <a16:creationId xmlns:a16="http://schemas.microsoft.com/office/drawing/2014/main" id="{69F88140-A74F-F849-9B0F-844168F531B9}"/>
              </a:ext>
            </a:extLst>
          </p:cNvPr>
          <p:cNvSpPr txBox="1"/>
          <p:nvPr/>
        </p:nvSpPr>
        <p:spPr>
          <a:xfrm>
            <a:off x="5114305" y="196903"/>
            <a:ext cx="6952705" cy="5755422"/>
          </a:xfrm>
          <a:prstGeom prst="rect">
            <a:avLst/>
          </a:prstGeom>
          <a:noFill/>
        </p:spPr>
        <p:txBody>
          <a:bodyPr wrap="square" rtlCol="0">
            <a:spAutoFit/>
          </a:bodyPr>
          <a:lstStyle/>
          <a:p>
            <a:pPr algn="just"/>
            <a:r>
              <a:rPr lang="it-IT" sz="1600" b="1" dirty="0">
                <a:solidFill>
                  <a:srgbClr val="0070C0"/>
                </a:solidFill>
              </a:rPr>
              <a:t>NPN: ISOLAMENTO FISICO E LOGICO DALLA RETE PUBBLICA (PN).</a:t>
            </a:r>
          </a:p>
          <a:p>
            <a:pPr algn="just"/>
            <a:r>
              <a:rPr lang="it-IT" sz="1600" b="1" u="sng" dirty="0">
                <a:solidFill>
                  <a:srgbClr val="0070C0"/>
                </a:solidFill>
              </a:rPr>
              <a:t>3 LIVELLI DI INDIPENDENZA:</a:t>
            </a:r>
          </a:p>
          <a:p>
            <a:pPr marL="285750" indent="-285750" algn="just">
              <a:buFont typeface="Wingdings" panose="05000000000000000000" pitchFamily="2" charset="2"/>
              <a:buChar char="q"/>
            </a:pPr>
            <a:r>
              <a:rPr lang="it-IT" sz="1600" b="1" dirty="0">
                <a:solidFill>
                  <a:srgbClr val="0070C0"/>
                </a:solidFill>
              </a:rPr>
              <a:t>SNPN DOTATA DI UN PROPRIO IDENTIFICATIVO DI RETE (PLMN-ID), DEDICATO E DISTINTO DAL PLMN-ID DELLA RETE PUBBLICA.</a:t>
            </a:r>
          </a:p>
          <a:p>
            <a:pPr marL="285750" indent="-285750" algn="just">
              <a:buFont typeface="Wingdings" panose="05000000000000000000" pitchFamily="2" charset="2"/>
              <a:buChar char="q"/>
            </a:pPr>
            <a:r>
              <a:rPr lang="it-IT" sz="1600" b="1" dirty="0">
                <a:solidFill>
                  <a:srgbClr val="0070C0"/>
                </a:solidFill>
              </a:rPr>
              <a:t>SNPN USA FREQUENZE AD ESSA ASSEGNATE (IN MODO DEDICATO) OPPURE, IN REGIME DI LEASING O DI CONDIVISIONE, LO SPETTRO LICENZIATO A MNO.</a:t>
            </a:r>
          </a:p>
          <a:p>
            <a:pPr marL="285750" indent="-285750" algn="just">
              <a:buFont typeface="Wingdings" panose="05000000000000000000" pitchFamily="2" charset="2"/>
              <a:buChar char="q"/>
            </a:pPr>
            <a:r>
              <a:rPr lang="it-IT" sz="1600" b="1" dirty="0">
                <a:solidFill>
                  <a:srgbClr val="0070C0"/>
                </a:solidFill>
              </a:rPr>
              <a:t>SNPN DOTATA DI PROPRIE COMPONENTI DI RETE RAN (RADIO ACCESS NETWORK) E DELLA RETE CORE (CONTROL PLANE E USER PLANE).</a:t>
            </a:r>
          </a:p>
          <a:p>
            <a:pPr marL="285750" indent="-285750" algn="just">
              <a:buFont typeface="Wingdings" panose="05000000000000000000" pitchFamily="2" charset="2"/>
              <a:buChar char="q"/>
            </a:pPr>
            <a:endParaRPr lang="it-IT" sz="1600" b="1" dirty="0">
              <a:solidFill>
                <a:srgbClr val="0070C0"/>
              </a:solidFill>
            </a:endParaRPr>
          </a:p>
          <a:p>
            <a:pPr algn="just"/>
            <a:r>
              <a:rPr lang="it-IT" sz="1600" b="1" u="sng" dirty="0">
                <a:solidFill>
                  <a:srgbClr val="0070C0"/>
                </a:solidFill>
                <a:latin typeface="+mn-lt"/>
              </a:rPr>
              <a:t>ACCESSO UTENTI SNPN ALLA RETE PN E VICEVERSA</a:t>
            </a:r>
            <a:endParaRPr lang="it-IT" sz="1600" b="1" u="sng" dirty="0">
              <a:solidFill>
                <a:srgbClr val="0070C0"/>
              </a:solidFill>
            </a:endParaRPr>
          </a:p>
          <a:p>
            <a:pPr algn="just"/>
            <a:r>
              <a:rPr lang="it-IT" sz="1600" b="1" dirty="0">
                <a:solidFill>
                  <a:srgbClr val="0070C0"/>
                </a:solidFill>
              </a:rPr>
              <a:t>I DEVICE NPN POSSONO ACCEDERE ALLA PN (SERVIZI VOCE E BROADBAND):</a:t>
            </a:r>
          </a:p>
          <a:p>
            <a:pPr marL="285750" indent="-285750" algn="just">
              <a:buFont typeface="Wingdings" panose="05000000000000000000" pitchFamily="2" charset="2"/>
              <a:buChar char="§"/>
            </a:pPr>
            <a:r>
              <a:rPr lang="it-IT" sz="1600" b="1" dirty="0">
                <a:solidFill>
                  <a:srgbClr val="0070C0"/>
                </a:solidFill>
              </a:rPr>
              <a:t>CON ABBONAMENTO ALLA PN COME UN QUALSIASI UTENTE FINALE, AGGIUNTIVO RISPETTO A QUELLO PER DEFAULT ALLA NPN («DUAL SUBSCRIPTION»).</a:t>
            </a:r>
          </a:p>
          <a:p>
            <a:pPr marL="285750" indent="-285750" algn="just">
              <a:buFont typeface="Wingdings" panose="05000000000000000000" pitchFamily="2" charset="2"/>
              <a:buChar char="§"/>
            </a:pPr>
            <a:r>
              <a:rPr lang="it-IT" sz="1600" b="1" dirty="0">
                <a:solidFill>
                  <a:srgbClr val="0070C0"/>
                </a:solidFill>
              </a:rPr>
              <a:t>ALTERNATIVAMENTE, IN VIRTU’ DI UNA </a:t>
            </a:r>
            <a:r>
              <a:rPr lang="it-IT" sz="1600" b="1" dirty="0">
                <a:solidFill>
                  <a:srgbClr val="0070C0"/>
                </a:solidFill>
                <a:highlight>
                  <a:srgbClr val="00FFFF"/>
                </a:highlight>
              </a:rPr>
              <a:t>CONNESSIONE OPZIONALE</a:t>
            </a:r>
            <a:r>
              <a:rPr lang="it-IT" sz="1600" b="1" dirty="0">
                <a:solidFill>
                  <a:srgbClr val="0070C0"/>
                </a:solidFill>
              </a:rPr>
              <a:t> VIA FIREWALL AI SERVIZI RETE PN, CHE CONSENTE AI DEVICE DI NPN, UBICATI ENTRO LA ZONA DI COPERTURA NPN (ALTRIMENTI ACCORDO DI ROAMING).</a:t>
            </a:r>
          </a:p>
          <a:p>
            <a:pPr algn="just"/>
            <a:endParaRPr lang="it-IT" sz="1600" b="1" dirty="0">
              <a:solidFill>
                <a:srgbClr val="0070C0"/>
              </a:solidFill>
            </a:endParaRPr>
          </a:p>
          <a:p>
            <a:pPr algn="just"/>
            <a:r>
              <a:rPr lang="it-IT" sz="1600" b="1" dirty="0">
                <a:solidFill>
                  <a:srgbClr val="0070C0"/>
                </a:solidFill>
              </a:rPr>
              <a:t>BLOCCATO L’ACCESSO DI UN DEVICE DELLA RETE PN ALLA SNPN (FUNZIONALITA’ CAG = CLOSED ACCESS GROUP).</a:t>
            </a:r>
          </a:p>
          <a:p>
            <a:pPr algn="just"/>
            <a:r>
              <a:rPr lang="it-IT" sz="1600" b="1" dirty="0">
                <a:solidFill>
                  <a:srgbClr val="0070C0"/>
                </a:solidFill>
              </a:rPr>
              <a:t>UN DEVICE VI ACCEDE SOLO SE, ESSENDO REGISTRATO NELLA RETE PLMN, SIA STATO DA QUESTA AUTENTICATO. OCCORRE UN PREVENTIVO ACCORDO TRA TITOLARI RETI PLMN E  RETE SNPN, CHE DISATTIVI LA CAG.</a:t>
            </a:r>
            <a:endParaRPr lang="it-IT" b="1" dirty="0"/>
          </a:p>
        </p:txBody>
      </p:sp>
      <p:sp>
        <p:nvSpPr>
          <p:cNvPr id="3" name="CasellaDiTesto 2">
            <a:extLst>
              <a:ext uri="{FF2B5EF4-FFF2-40B4-BE49-F238E27FC236}">
                <a16:creationId xmlns:a16="http://schemas.microsoft.com/office/drawing/2014/main" id="{A486F0E0-DB7F-C669-FD2E-3FDC0254CF47}"/>
              </a:ext>
            </a:extLst>
          </p:cNvPr>
          <p:cNvSpPr txBox="1"/>
          <p:nvPr/>
        </p:nvSpPr>
        <p:spPr>
          <a:xfrm>
            <a:off x="690007" y="2653182"/>
            <a:ext cx="661958" cy="369332"/>
          </a:xfrm>
          <a:prstGeom prst="rect">
            <a:avLst/>
          </a:prstGeom>
          <a:noFill/>
        </p:spPr>
        <p:txBody>
          <a:bodyPr wrap="square" rtlCol="0">
            <a:spAutoFit/>
          </a:bodyPr>
          <a:lstStyle/>
          <a:p>
            <a:r>
              <a:rPr lang="it-IT" b="1" dirty="0" err="1"/>
              <a:t>gNB</a:t>
            </a:r>
            <a:endParaRPr lang="it-IT" b="1" dirty="0"/>
          </a:p>
        </p:txBody>
      </p:sp>
      <p:sp>
        <p:nvSpPr>
          <p:cNvPr id="7" name="CasellaDiTesto 6">
            <a:extLst>
              <a:ext uri="{FF2B5EF4-FFF2-40B4-BE49-F238E27FC236}">
                <a16:creationId xmlns:a16="http://schemas.microsoft.com/office/drawing/2014/main" id="{80333881-B295-0FD9-BE23-86BE1B05A58E}"/>
              </a:ext>
            </a:extLst>
          </p:cNvPr>
          <p:cNvSpPr txBox="1"/>
          <p:nvPr/>
        </p:nvSpPr>
        <p:spPr>
          <a:xfrm>
            <a:off x="507221" y="881549"/>
            <a:ext cx="661958" cy="369332"/>
          </a:xfrm>
          <a:prstGeom prst="rect">
            <a:avLst/>
          </a:prstGeom>
          <a:noFill/>
        </p:spPr>
        <p:txBody>
          <a:bodyPr wrap="square" rtlCol="0">
            <a:spAutoFit/>
          </a:bodyPr>
          <a:lstStyle/>
          <a:p>
            <a:r>
              <a:rPr lang="it-IT" b="1" dirty="0" err="1"/>
              <a:t>gNB</a:t>
            </a:r>
            <a:endParaRPr lang="it-IT" b="1" dirty="0"/>
          </a:p>
        </p:txBody>
      </p:sp>
      <p:sp>
        <p:nvSpPr>
          <p:cNvPr id="10" name="CasellaDiTesto 9">
            <a:extLst>
              <a:ext uri="{FF2B5EF4-FFF2-40B4-BE49-F238E27FC236}">
                <a16:creationId xmlns:a16="http://schemas.microsoft.com/office/drawing/2014/main" id="{4771B2B5-C3A6-0FA5-C48A-5BC5EC19ECC8}"/>
              </a:ext>
            </a:extLst>
          </p:cNvPr>
          <p:cNvSpPr txBox="1"/>
          <p:nvPr/>
        </p:nvSpPr>
        <p:spPr>
          <a:xfrm>
            <a:off x="0" y="5582718"/>
            <a:ext cx="5051329" cy="800219"/>
          </a:xfrm>
          <a:prstGeom prst="rect">
            <a:avLst/>
          </a:prstGeom>
          <a:noFill/>
        </p:spPr>
        <p:txBody>
          <a:bodyPr wrap="square">
            <a:spAutoFit/>
          </a:bodyPr>
          <a:lstStyle/>
          <a:p>
            <a:pPr algn="just"/>
            <a:r>
              <a:rPr lang="it-IT" sz="1400" b="1" dirty="0">
                <a:solidFill>
                  <a:srgbClr val="0070C0"/>
                </a:solidFill>
              </a:rPr>
              <a:t>FONTE: </a:t>
            </a:r>
            <a:r>
              <a:rPr lang="en-US" sz="1400" b="1" dirty="0">
                <a:solidFill>
                  <a:srgbClr val="0070C0"/>
                </a:solidFill>
              </a:rPr>
              <a:t>5G ALLIANCE FOR CONNECTED INDUSTRIES AND AUTOMATION (</a:t>
            </a:r>
            <a:r>
              <a:rPr lang="it-IT" sz="1400" b="1" dirty="0">
                <a:solidFill>
                  <a:srgbClr val="0070C0"/>
                </a:solidFill>
              </a:rPr>
              <a:t>5G ACIA) «NON-PUBLIC NETWORKS FOR INDUSTRIAL SCHENARIOS» JULY 2019 (ADATTATO</a:t>
            </a:r>
            <a:r>
              <a:rPr lang="it-IT" sz="1800" b="1" dirty="0"/>
              <a:t>)</a:t>
            </a:r>
          </a:p>
        </p:txBody>
      </p:sp>
      <p:sp>
        <p:nvSpPr>
          <p:cNvPr id="8" name="CasellaDiTesto 7">
            <a:extLst>
              <a:ext uri="{FF2B5EF4-FFF2-40B4-BE49-F238E27FC236}">
                <a16:creationId xmlns:a16="http://schemas.microsoft.com/office/drawing/2014/main" id="{CD067D11-485B-4145-5685-BE4A92B6E8F1}"/>
              </a:ext>
            </a:extLst>
          </p:cNvPr>
          <p:cNvSpPr txBox="1"/>
          <p:nvPr/>
        </p:nvSpPr>
        <p:spPr>
          <a:xfrm>
            <a:off x="2041973" y="1857884"/>
            <a:ext cx="1415602" cy="369332"/>
          </a:xfrm>
          <a:prstGeom prst="rect">
            <a:avLst/>
          </a:prstGeom>
          <a:noFill/>
        </p:spPr>
        <p:txBody>
          <a:bodyPr wrap="square" rtlCol="0">
            <a:spAutoFit/>
          </a:bodyPr>
          <a:lstStyle/>
          <a:p>
            <a:r>
              <a:rPr lang="it-IT" b="1" dirty="0">
                <a:solidFill>
                  <a:srgbClr val="0070C0"/>
                </a:solidFill>
              </a:rPr>
              <a:t>PLMN = PN</a:t>
            </a:r>
          </a:p>
        </p:txBody>
      </p:sp>
      <p:sp>
        <p:nvSpPr>
          <p:cNvPr id="4" name="CasellaDiTesto 3">
            <a:extLst>
              <a:ext uri="{FF2B5EF4-FFF2-40B4-BE49-F238E27FC236}">
                <a16:creationId xmlns:a16="http://schemas.microsoft.com/office/drawing/2014/main" id="{0A37EFCB-71A5-F3F5-1C21-1C45F4A1B619}"/>
              </a:ext>
            </a:extLst>
          </p:cNvPr>
          <p:cNvSpPr txBox="1"/>
          <p:nvPr/>
        </p:nvSpPr>
        <p:spPr>
          <a:xfrm>
            <a:off x="1920244" y="3597294"/>
            <a:ext cx="579112" cy="369332"/>
          </a:xfrm>
          <a:prstGeom prst="rect">
            <a:avLst/>
          </a:prstGeom>
          <a:noFill/>
        </p:spPr>
        <p:txBody>
          <a:bodyPr wrap="square" rtlCol="0">
            <a:spAutoFit/>
          </a:bodyPr>
          <a:lstStyle/>
          <a:p>
            <a:r>
              <a:rPr lang="it-IT" b="1" dirty="0"/>
              <a:t>UPF</a:t>
            </a:r>
          </a:p>
        </p:txBody>
      </p:sp>
      <p:sp>
        <p:nvSpPr>
          <p:cNvPr id="9" name="CasellaDiTesto 8">
            <a:extLst>
              <a:ext uri="{FF2B5EF4-FFF2-40B4-BE49-F238E27FC236}">
                <a16:creationId xmlns:a16="http://schemas.microsoft.com/office/drawing/2014/main" id="{BBD565E9-5338-47CD-F397-9CD148F6F834}"/>
              </a:ext>
            </a:extLst>
          </p:cNvPr>
          <p:cNvSpPr txBox="1"/>
          <p:nvPr/>
        </p:nvSpPr>
        <p:spPr>
          <a:xfrm>
            <a:off x="1516337" y="472252"/>
            <a:ext cx="807814" cy="369332"/>
          </a:xfrm>
          <a:prstGeom prst="rect">
            <a:avLst/>
          </a:prstGeom>
          <a:noFill/>
        </p:spPr>
        <p:txBody>
          <a:bodyPr wrap="square" rtlCol="0">
            <a:spAutoFit/>
          </a:bodyPr>
          <a:lstStyle/>
          <a:p>
            <a:r>
              <a:rPr lang="it-IT" b="1" dirty="0">
                <a:solidFill>
                  <a:srgbClr val="0070C0"/>
                </a:solidFill>
              </a:rPr>
              <a:t>UCM</a:t>
            </a:r>
          </a:p>
        </p:txBody>
      </p:sp>
      <p:cxnSp>
        <p:nvCxnSpPr>
          <p:cNvPr id="12" name="Connettore diritto 11">
            <a:extLst>
              <a:ext uri="{FF2B5EF4-FFF2-40B4-BE49-F238E27FC236}">
                <a16:creationId xmlns:a16="http://schemas.microsoft.com/office/drawing/2014/main" id="{C3D3EA93-1816-63E6-B1EE-9E37B630F86A}"/>
              </a:ext>
            </a:extLst>
          </p:cNvPr>
          <p:cNvCxnSpPr/>
          <p:nvPr/>
        </p:nvCxnSpPr>
        <p:spPr>
          <a:xfrm>
            <a:off x="1787295" y="4224191"/>
            <a:ext cx="173905"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20" name="Connettore diritto 19">
            <a:extLst>
              <a:ext uri="{FF2B5EF4-FFF2-40B4-BE49-F238E27FC236}">
                <a16:creationId xmlns:a16="http://schemas.microsoft.com/office/drawing/2014/main" id="{C5AB462C-0150-20F2-0F79-42E6BE4AF710}"/>
              </a:ext>
            </a:extLst>
          </p:cNvPr>
          <p:cNvCxnSpPr>
            <a:cxnSpLocks/>
          </p:cNvCxnSpPr>
          <p:nvPr/>
        </p:nvCxnSpPr>
        <p:spPr>
          <a:xfrm>
            <a:off x="1787295" y="4298054"/>
            <a:ext cx="173905"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C0D93CF2-234E-8971-5792-868713958F8D}"/>
              </a:ext>
            </a:extLst>
          </p:cNvPr>
          <p:cNvCxnSpPr/>
          <p:nvPr/>
        </p:nvCxnSpPr>
        <p:spPr>
          <a:xfrm>
            <a:off x="2994990" y="987328"/>
            <a:ext cx="173905"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23" name="Connettore diritto 22">
            <a:extLst>
              <a:ext uri="{FF2B5EF4-FFF2-40B4-BE49-F238E27FC236}">
                <a16:creationId xmlns:a16="http://schemas.microsoft.com/office/drawing/2014/main" id="{8A0B8543-D2BD-A0ED-50BC-A289E61269B9}"/>
              </a:ext>
            </a:extLst>
          </p:cNvPr>
          <p:cNvCxnSpPr>
            <a:cxnSpLocks/>
          </p:cNvCxnSpPr>
          <p:nvPr/>
        </p:nvCxnSpPr>
        <p:spPr>
          <a:xfrm flipH="1">
            <a:off x="3004691" y="929429"/>
            <a:ext cx="164204"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3025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3CDF1-5460-3A40-B34E-7044132F050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0A84CE2-D98B-CBE1-D83C-21AFE8F01213}"/>
              </a:ext>
            </a:extLst>
          </p:cNvPr>
          <p:cNvSpPr>
            <a:spLocks noGrp="1"/>
          </p:cNvSpPr>
          <p:nvPr>
            <p:ph type="title"/>
          </p:nvPr>
        </p:nvSpPr>
        <p:spPr>
          <a:xfrm>
            <a:off x="838200" y="6902"/>
            <a:ext cx="8274538" cy="385152"/>
          </a:xfrm>
        </p:spPr>
        <p:txBody>
          <a:bodyPr>
            <a:noAutofit/>
          </a:bodyPr>
          <a:lstStyle/>
          <a:p>
            <a:r>
              <a:rPr lang="it-IT" sz="2400" b="1" dirty="0">
                <a:solidFill>
                  <a:srgbClr val="0070C0"/>
                </a:solidFill>
                <a:latin typeface="+mn-lt"/>
              </a:rPr>
              <a:t>STANDALONE (SNPN)</a:t>
            </a:r>
          </a:p>
        </p:txBody>
      </p:sp>
      <p:sp>
        <p:nvSpPr>
          <p:cNvPr id="3" name="Segnaposto contenuto 2">
            <a:extLst>
              <a:ext uri="{FF2B5EF4-FFF2-40B4-BE49-F238E27FC236}">
                <a16:creationId xmlns:a16="http://schemas.microsoft.com/office/drawing/2014/main" id="{B757E239-9075-EB46-9392-FCA15D1C474B}"/>
              </a:ext>
            </a:extLst>
          </p:cNvPr>
          <p:cNvSpPr>
            <a:spLocks noGrp="1"/>
          </p:cNvSpPr>
          <p:nvPr>
            <p:ph idx="1"/>
          </p:nvPr>
        </p:nvSpPr>
        <p:spPr>
          <a:xfrm>
            <a:off x="246184" y="252933"/>
            <a:ext cx="11699631" cy="5708954"/>
          </a:xfrm>
        </p:spPr>
        <p:txBody>
          <a:bodyPr>
            <a:normAutofit/>
          </a:bodyPr>
          <a:lstStyle/>
          <a:p>
            <a:pPr marL="0" indent="0" algn="just">
              <a:buNone/>
            </a:pPr>
            <a:r>
              <a:rPr lang="it-IT" sz="1600" b="1" dirty="0">
                <a:solidFill>
                  <a:srgbClr val="0070C0"/>
                </a:solidFill>
              </a:rPr>
              <a:t>LE FUNZIONI  DELLA COMPONENTE DI RETE CORE DEL 5G (INCLUSE LE FUNZIONI CONTROL PLANE E USER PLANE) SONO ALLOCATE ALL’INTERNO DELLA SEDE INDUSTRIALE (PREMISE) DELL’OPERATORE VERTICALE.</a:t>
            </a:r>
          </a:p>
          <a:p>
            <a:pPr marL="0" indent="0">
              <a:buNone/>
            </a:pPr>
            <a:r>
              <a:rPr lang="it-IT" sz="2000" b="1" dirty="0"/>
              <a:t> </a:t>
            </a:r>
          </a:p>
        </p:txBody>
      </p:sp>
      <p:sp>
        <p:nvSpPr>
          <p:cNvPr id="4" name="Segnaposto data 3">
            <a:extLst>
              <a:ext uri="{FF2B5EF4-FFF2-40B4-BE49-F238E27FC236}">
                <a16:creationId xmlns:a16="http://schemas.microsoft.com/office/drawing/2014/main" id="{1FAD4385-0626-0250-F378-E47883AD55CD}"/>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6AB44A4D-70C6-EECF-F093-E9026E5C1502}"/>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22DF078-E646-84B7-DC69-C0F840162AF7}"/>
              </a:ext>
            </a:extLst>
          </p:cNvPr>
          <p:cNvSpPr>
            <a:spLocks noGrp="1"/>
          </p:cNvSpPr>
          <p:nvPr>
            <p:ph type="sldNum" sz="quarter" idx="12"/>
          </p:nvPr>
        </p:nvSpPr>
        <p:spPr/>
        <p:txBody>
          <a:bodyPr/>
          <a:lstStyle/>
          <a:p>
            <a:fld id="{F8863F97-6B15-4D31-8031-24C52BDABFD3}" type="slidenum">
              <a:rPr lang="it-IT" smtClean="0"/>
              <a:t>5</a:t>
            </a:fld>
            <a:endParaRPr lang="it-IT"/>
          </a:p>
        </p:txBody>
      </p:sp>
      <p:graphicFrame>
        <p:nvGraphicFramePr>
          <p:cNvPr id="7" name="Tabella 6">
            <a:extLst>
              <a:ext uri="{FF2B5EF4-FFF2-40B4-BE49-F238E27FC236}">
                <a16:creationId xmlns:a16="http://schemas.microsoft.com/office/drawing/2014/main" id="{F6A7B720-8275-DB89-A0BF-512C658BD757}"/>
              </a:ext>
            </a:extLst>
          </p:cNvPr>
          <p:cNvGraphicFramePr>
            <a:graphicFrameLocks noGrp="1"/>
          </p:cNvGraphicFramePr>
          <p:nvPr/>
        </p:nvGraphicFramePr>
        <p:xfrm>
          <a:off x="173255" y="786517"/>
          <a:ext cx="11699632" cy="5940695"/>
        </p:xfrm>
        <a:graphic>
          <a:graphicData uri="http://schemas.openxmlformats.org/drawingml/2006/table">
            <a:tbl>
              <a:tblPr firstRow="1" bandRow="1">
                <a:tableStyleId>{5C22544A-7EE6-4342-B048-85BDC9FD1C3A}</a:tableStyleId>
              </a:tblPr>
              <a:tblGrid>
                <a:gridCol w="5849816">
                  <a:extLst>
                    <a:ext uri="{9D8B030D-6E8A-4147-A177-3AD203B41FA5}">
                      <a16:colId xmlns:a16="http://schemas.microsoft.com/office/drawing/2014/main" val="3966315683"/>
                    </a:ext>
                  </a:extLst>
                </a:gridCol>
                <a:gridCol w="5849816">
                  <a:extLst>
                    <a:ext uri="{9D8B030D-6E8A-4147-A177-3AD203B41FA5}">
                      <a16:colId xmlns:a16="http://schemas.microsoft.com/office/drawing/2014/main" val="3115659805"/>
                    </a:ext>
                  </a:extLst>
                </a:gridCol>
              </a:tblGrid>
              <a:tr h="344966">
                <a:tc>
                  <a:txBody>
                    <a:bodyPr/>
                    <a:lstStyle/>
                    <a:p>
                      <a:r>
                        <a:rPr lang="it-IT" b="1" dirty="0"/>
                        <a:t>INCENTIVI AL DEPLOYMENT</a:t>
                      </a:r>
                    </a:p>
                  </a:txBody>
                  <a:tcPr/>
                </a:tc>
                <a:tc>
                  <a:txBody>
                    <a:bodyPr/>
                    <a:lstStyle/>
                    <a:p>
                      <a:r>
                        <a:rPr lang="it-IT" b="1" dirty="0"/>
                        <a:t>DISINCENTIVI</a:t>
                      </a:r>
                    </a:p>
                  </a:txBody>
                  <a:tcPr/>
                </a:tc>
                <a:extLst>
                  <a:ext uri="{0D108BD9-81ED-4DB2-BD59-A6C34878D82A}">
                    <a16:rowId xmlns:a16="http://schemas.microsoft.com/office/drawing/2014/main" val="1194739346"/>
                  </a:ext>
                </a:extLst>
              </a:tr>
              <a:tr h="467219">
                <a:tc>
                  <a:txBody>
                    <a:bodyPr/>
                    <a:lstStyle/>
                    <a:p>
                      <a:r>
                        <a:rPr lang="it-IT" sz="1400" b="1" baseline="0" dirty="0"/>
                        <a:t>AUTONOMIA NELLE DECISIONI SU REALIZZAZIONE E  GESTIONE DELLA RETE.</a:t>
                      </a:r>
                    </a:p>
                  </a:txBody>
                  <a:tcPr/>
                </a:tc>
                <a:tc>
                  <a:txBody>
                    <a:bodyPr/>
                    <a:lstStyle/>
                    <a:p>
                      <a:r>
                        <a:rPr lang="it-IT" sz="1400" b="1" baseline="0" dirty="0"/>
                        <a:t>CONTROLLO COSTANTE E REGOLARE DELLA MANUTENZIONE</a:t>
                      </a:r>
                    </a:p>
                  </a:txBody>
                  <a:tcPr/>
                </a:tc>
                <a:extLst>
                  <a:ext uri="{0D108BD9-81ED-4DB2-BD59-A6C34878D82A}">
                    <a16:rowId xmlns:a16="http://schemas.microsoft.com/office/drawing/2014/main" val="117361967"/>
                  </a:ext>
                </a:extLst>
              </a:tr>
              <a:tr h="488702">
                <a:tc>
                  <a:txBody>
                    <a:bodyPr/>
                    <a:lstStyle/>
                    <a:p>
                      <a:pPr algn="just"/>
                      <a:r>
                        <a:rPr lang="it-IT" sz="1400" b="1" baseline="0" dirty="0"/>
                        <a:t>MIGLIORAMENTE PROTEZIONE DEI DATI PERSONALI E DI BUSINESS  (L’ACCESSO ALLA RETE E’ LIMITATO AI DEVICE AUTORIZZATI) </a:t>
                      </a:r>
                    </a:p>
                  </a:txBody>
                  <a:tcPr/>
                </a:tc>
                <a:tc>
                  <a:txBody>
                    <a:bodyPr/>
                    <a:lstStyle/>
                    <a:p>
                      <a:pPr algn="just"/>
                      <a:r>
                        <a:rPr lang="it-IT" sz="1400" b="1" baseline="0" dirty="0"/>
                        <a:t>VALIDAZIONE DEI QoS DELLA CONNESSIONE (ASSURANCE) ATTRAVERSO LA RETE DEL MNO (RETE PUBBLICA PLMN))</a:t>
                      </a:r>
                    </a:p>
                  </a:txBody>
                  <a:tcPr/>
                </a:tc>
                <a:extLst>
                  <a:ext uri="{0D108BD9-81ED-4DB2-BD59-A6C34878D82A}">
                    <a16:rowId xmlns:a16="http://schemas.microsoft.com/office/drawing/2014/main" val="3935745676"/>
                  </a:ext>
                </a:extLst>
              </a:tr>
              <a:tr h="703911">
                <a:tc>
                  <a:txBody>
                    <a:bodyPr/>
                    <a:lstStyle/>
                    <a:p>
                      <a:pPr algn="just"/>
                      <a:r>
                        <a:rPr lang="en-US" sz="1400" b="1" baseline="0" dirty="0"/>
                        <a:t>ULTRA-LOW LATENCY: SERVIZI DI RETE IN PROSSIMITA’ DEI DEVICE DEGLI UTENTI (ES. ROBOT, ADDETTI) E QUINDI RITARDO TRA IL DEVICE E GLI APPLICATION SERVER RIDOTTO A POCHI </a:t>
                      </a:r>
                      <a:r>
                        <a:rPr lang="en-US" sz="1400" b="1" baseline="0" dirty="0" err="1"/>
                        <a:t>ms</a:t>
                      </a:r>
                      <a:r>
                        <a:rPr lang="en-US" sz="1400" b="1" baseline="0" dirty="0"/>
                        <a:t>, IL CHE CONSENTE SCENARI APPLICATIVI URLLC. OTTIMIZZAZIONE DEI KPIs.</a:t>
                      </a:r>
                    </a:p>
                    <a:p>
                      <a:pPr algn="just"/>
                      <a:r>
                        <a:rPr lang="en-US" sz="1400" b="1" baseline="0" dirty="0"/>
                        <a:t>CUSTOMIZZAZIONE PARAMETRI QoS.</a:t>
                      </a:r>
                      <a:endParaRPr lang="it-IT" sz="1400" b="1" baseline="0" dirty="0"/>
                    </a:p>
                  </a:txBody>
                  <a:tcPr/>
                </a:tc>
                <a:tc>
                  <a:txBody>
                    <a:bodyPr/>
                    <a:lstStyle/>
                    <a:p>
                      <a:pPr marL="285750" indent="-285750" algn="just">
                        <a:buFont typeface="Wingdings" panose="05000000000000000000" pitchFamily="2" charset="2"/>
                        <a:buChar char="q"/>
                      </a:pPr>
                      <a:r>
                        <a:rPr lang="it-IT" sz="1400" b="1" baseline="0" dirty="0"/>
                        <a:t>RISCHIO, MAGGIORE CHE NELLA RETE PUBBLICA, DI ATTACCHI ALLA SICUREZZA INFORMATICA</a:t>
                      </a:r>
                    </a:p>
                    <a:p>
                      <a:pPr marL="285750" indent="-285750" algn="just">
                        <a:buFont typeface="Wingdings" panose="05000000000000000000" pitchFamily="2" charset="2"/>
                        <a:buChar char="q"/>
                      </a:pPr>
                      <a:r>
                        <a:rPr lang="it-IT" sz="1400" b="1" baseline="0" dirty="0"/>
                        <a:t>PERDITA DI SEGNALE RADIO </a:t>
                      </a:r>
                    </a:p>
                  </a:txBody>
                  <a:tcPr/>
                </a:tc>
                <a:extLst>
                  <a:ext uri="{0D108BD9-81ED-4DB2-BD59-A6C34878D82A}">
                    <a16:rowId xmlns:a16="http://schemas.microsoft.com/office/drawing/2014/main" val="714353852"/>
                  </a:ext>
                </a:extLst>
              </a:tr>
              <a:tr h="689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b="1" baseline="0" dirty="0"/>
                        <a:t>AUMENTO DELLA  PROTEZIONE DELLA RETE (LA SNPN E’ COMPLETAMENTE ISOLATA DALLA RETE CORE DEL MNO)</a:t>
                      </a:r>
                    </a:p>
                    <a:p>
                      <a:endParaRPr lang="it-IT" sz="1400" b="1" baseline="0" dirty="0"/>
                    </a:p>
                  </a:txBody>
                  <a:tcPr/>
                </a:tc>
                <a:tc>
                  <a:txBody>
                    <a:bodyPr/>
                    <a:lstStyle/>
                    <a:p>
                      <a:r>
                        <a:rPr lang="it-IT" sz="1400" b="1" baseline="0" dirty="0"/>
                        <a:t>UPGRADING  </a:t>
                      </a:r>
                      <a:r>
                        <a:rPr lang="it-IT" sz="1400" b="1" baseline="0" dirty="0" err="1"/>
                        <a:t>Hw</a:t>
                      </a:r>
                      <a:r>
                        <a:rPr lang="it-IT" sz="1400" b="1" baseline="0" dirty="0"/>
                        <a:t>/</a:t>
                      </a:r>
                      <a:r>
                        <a:rPr lang="it-IT" sz="1400" b="1" baseline="0" dirty="0" err="1"/>
                        <a:t>Sw</a:t>
                      </a:r>
                      <a:r>
                        <a:rPr lang="it-IT" sz="1400" b="1" baseline="0" dirty="0"/>
                        <a:t> ED INTEGRAZIONE CON DIFFERENTI COMPONENTI DELLA RETE.  </a:t>
                      </a:r>
                    </a:p>
                  </a:txBody>
                  <a:tcPr/>
                </a:tc>
                <a:extLst>
                  <a:ext uri="{0D108BD9-81ED-4DB2-BD59-A6C34878D82A}">
                    <a16:rowId xmlns:a16="http://schemas.microsoft.com/office/drawing/2014/main" val="1643175159"/>
                  </a:ext>
                </a:extLst>
              </a:tr>
              <a:tr h="689933">
                <a:tc>
                  <a:txBody>
                    <a:bodyPr/>
                    <a:lstStyle/>
                    <a:p>
                      <a:pPr algn="just"/>
                      <a:r>
                        <a:rPr lang="en-US" sz="1400" b="1" baseline="0" dirty="0"/>
                        <a:t>DATO L’ISOLAMENTO DALLA RETE PUBBLICA PN, GUASTI DELLA PN NON SI RIPERCUOTONO SULLA SNPN.</a:t>
                      </a:r>
                      <a:endParaRPr lang="it-IT" sz="1400" b="1" baseline="0" dirty="0"/>
                    </a:p>
                  </a:txBody>
                  <a:tcPr/>
                </a:tc>
                <a:tc>
                  <a:txBody>
                    <a:bodyPr/>
                    <a:lstStyle/>
                    <a:p>
                      <a:pPr algn="just"/>
                      <a:r>
                        <a:rPr lang="it-IT" sz="1400" b="1" baseline="0" dirty="0"/>
                        <a:t>LO SPETTRO ASSEGNATO DA NRA AL «VERTICAL» (DEDICATO) PUO’ RISULTARE INSUFFICIENTE ED ALLORA PUO’ ESSERE NECESSARIO RICORRERE ALLE FREQUENZE DEL MNO O DI UNA TERZA PARTE. </a:t>
                      </a:r>
                    </a:p>
                  </a:txBody>
                  <a:tcPr/>
                </a:tc>
                <a:extLst>
                  <a:ext uri="{0D108BD9-81ED-4DB2-BD59-A6C34878D82A}">
                    <a16:rowId xmlns:a16="http://schemas.microsoft.com/office/drawing/2014/main" val="3183519176"/>
                  </a:ext>
                </a:extLst>
              </a:tr>
              <a:tr h="689933">
                <a:tc gridSpan="2">
                  <a:txBody>
                    <a:bodyPr/>
                    <a:lstStyle/>
                    <a:p>
                      <a:pPr algn="just"/>
                      <a:r>
                        <a:rPr lang="it-IT" sz="1400" b="1" baseline="0" dirty="0"/>
                        <a:t>RICORSO, ANCHE A CAUSA DI UNA NON SUFFICIENTE EXPERTISE NELLA COPERTURA RADIO E NELLA GESTIONE DI UNA RETE CELLULARE,  SPECIALMENTE NEL CASO DELLE PMI, AD UN MNO O A UN SYSTEM INTEGRATOR PER L’INSTALLAZIONE E LA GESTIONE DEI SERVIZI DELLA RETE PRIVATA 5G IN LUOGO DELL’OPERATORE VERTICALE.</a:t>
                      </a:r>
                    </a:p>
                  </a:txBody>
                  <a:tcPr/>
                </a:tc>
                <a:tc hMerge="1">
                  <a:txBody>
                    <a:bodyPr/>
                    <a:lstStyle/>
                    <a:p>
                      <a:endParaRPr lang="it-IT" sz="1600" b="1" dirty="0"/>
                    </a:p>
                  </a:txBody>
                  <a:tcPr/>
                </a:tc>
                <a:extLst>
                  <a:ext uri="{0D108BD9-81ED-4DB2-BD59-A6C34878D82A}">
                    <a16:rowId xmlns:a16="http://schemas.microsoft.com/office/drawing/2014/main" val="2310999584"/>
                  </a:ext>
                </a:extLst>
              </a:tr>
              <a:tr h="1236756">
                <a:tc gridSpan="2">
                  <a:txBody>
                    <a:bodyPr/>
                    <a:lstStyle/>
                    <a:p>
                      <a:r>
                        <a:rPr lang="it-IT" sz="1400" b="1" baseline="0" dirty="0"/>
                        <a:t>ACCESSO ALLO SPETTRO:  a) IN LEASING O CONDIVISIONE SPETTRO  MNO) b) LIGHTLY LICENSED (ES. AUTORIZZAZIONE GENERALE ALL’USO DELLO SPETTRO (GAA)  NEL REGIME REGOLAMENTARE CBRS IN USA; c) SPETTRO PRIVATO DELL’OPERATORE VERTICALE, ASSEGNATOGLI DAL REGOLATORE IN AREA LOCALE (ES. GERMANIA, FRANCIA, REGNO UNITO) IN EUROPA E DA FCC NEGLI USA NEL REGIME CBRS CON  LICENZA PAL – PRIORITY ACCESS LICENCE-  DIRITTO INDIVIDUALE MA ESCLUSIVO) A SEGUITO DI GARA D’ASTA.</a:t>
                      </a:r>
                    </a:p>
                  </a:txBody>
                  <a:tcPr/>
                </a:tc>
                <a:tc hMerge="1">
                  <a:txBody>
                    <a:bodyPr/>
                    <a:lstStyle/>
                    <a:p>
                      <a:endParaRPr lang="it-IT"/>
                    </a:p>
                  </a:txBody>
                  <a:tcPr/>
                </a:tc>
                <a:extLst>
                  <a:ext uri="{0D108BD9-81ED-4DB2-BD59-A6C34878D82A}">
                    <a16:rowId xmlns:a16="http://schemas.microsoft.com/office/drawing/2014/main" val="3585746413"/>
                  </a:ext>
                </a:extLst>
              </a:tr>
            </a:tbl>
          </a:graphicData>
        </a:graphic>
      </p:graphicFrame>
    </p:spTree>
    <p:extLst>
      <p:ext uri="{BB962C8B-B14F-4D97-AF65-F5344CB8AC3E}">
        <p14:creationId xmlns:p14="http://schemas.microsoft.com/office/powerpoint/2010/main" val="42811176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648F5-9E3D-0D7D-EF8D-6056D9E32DD8}"/>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27C7720-22BC-D8A4-17D4-5276648E5057}"/>
              </a:ext>
            </a:extLst>
          </p:cNvPr>
          <p:cNvSpPr>
            <a:spLocks noGrp="1"/>
          </p:cNvSpPr>
          <p:nvPr>
            <p:ph type="title"/>
          </p:nvPr>
        </p:nvSpPr>
        <p:spPr>
          <a:xfrm>
            <a:off x="0" y="88832"/>
            <a:ext cx="11288016" cy="254666"/>
          </a:xfrm>
        </p:spPr>
        <p:txBody>
          <a:bodyPr>
            <a:noAutofit/>
          </a:bodyPr>
          <a:lstStyle/>
          <a:p>
            <a:r>
              <a:rPr lang="it-IT" sz="2800" b="1" dirty="0">
                <a:solidFill>
                  <a:srgbClr val="0070C0"/>
                </a:solidFill>
              </a:rPr>
              <a:t>PNI-NPN  CON RAN SHARED </a:t>
            </a:r>
          </a:p>
        </p:txBody>
      </p:sp>
      <p:sp>
        <p:nvSpPr>
          <p:cNvPr id="15" name="Segnaposto data 14">
            <a:extLst>
              <a:ext uri="{FF2B5EF4-FFF2-40B4-BE49-F238E27FC236}">
                <a16:creationId xmlns:a16="http://schemas.microsoft.com/office/drawing/2014/main" id="{5728A265-B448-C515-17D0-DD6D8678A93F}"/>
              </a:ext>
            </a:extLst>
          </p:cNvPr>
          <p:cNvSpPr>
            <a:spLocks noGrp="1"/>
          </p:cNvSpPr>
          <p:nvPr>
            <p:ph type="dt" sz="half" idx="10"/>
          </p:nvPr>
        </p:nvSpPr>
        <p:spPr/>
        <p:txBody>
          <a:bodyPr/>
          <a:lstStyle/>
          <a:p>
            <a:r>
              <a:rPr lang="it-IT"/>
              <a:t>30/10/2024</a:t>
            </a:r>
          </a:p>
        </p:txBody>
      </p:sp>
      <p:sp>
        <p:nvSpPr>
          <p:cNvPr id="14" name="Segnaposto piè di pagina 13">
            <a:extLst>
              <a:ext uri="{FF2B5EF4-FFF2-40B4-BE49-F238E27FC236}">
                <a16:creationId xmlns:a16="http://schemas.microsoft.com/office/drawing/2014/main" id="{6D4C53A4-B8C6-9A3C-F567-7CBF3F1E8E9B}"/>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6" name="Segnaposto numero diapositiva 15">
            <a:extLst>
              <a:ext uri="{FF2B5EF4-FFF2-40B4-BE49-F238E27FC236}">
                <a16:creationId xmlns:a16="http://schemas.microsoft.com/office/drawing/2014/main" id="{8A901320-F1C3-4957-5ABC-78445F770FC9}"/>
              </a:ext>
            </a:extLst>
          </p:cNvPr>
          <p:cNvSpPr>
            <a:spLocks noGrp="1"/>
          </p:cNvSpPr>
          <p:nvPr>
            <p:ph type="sldNum" sz="quarter" idx="12"/>
          </p:nvPr>
        </p:nvSpPr>
        <p:spPr/>
        <p:txBody>
          <a:bodyPr/>
          <a:lstStyle/>
          <a:p>
            <a:fld id="{F8863F97-6B15-4D31-8031-24C52BDABFD3}" type="slidenum">
              <a:rPr lang="it-IT" smtClean="0"/>
              <a:t>6</a:t>
            </a:fld>
            <a:endParaRPr lang="it-IT"/>
          </a:p>
        </p:txBody>
      </p:sp>
      <p:sp>
        <p:nvSpPr>
          <p:cNvPr id="9" name="CasellaDiTesto 8">
            <a:extLst>
              <a:ext uri="{FF2B5EF4-FFF2-40B4-BE49-F238E27FC236}">
                <a16:creationId xmlns:a16="http://schemas.microsoft.com/office/drawing/2014/main" id="{24CE6640-BE76-B552-A2C9-4EE4D297B461}"/>
              </a:ext>
            </a:extLst>
          </p:cNvPr>
          <p:cNvSpPr txBox="1"/>
          <p:nvPr/>
        </p:nvSpPr>
        <p:spPr>
          <a:xfrm>
            <a:off x="7146906" y="236810"/>
            <a:ext cx="4914834" cy="5893921"/>
          </a:xfrm>
          <a:prstGeom prst="rect">
            <a:avLst/>
          </a:prstGeom>
          <a:noFill/>
        </p:spPr>
        <p:txBody>
          <a:bodyPr wrap="square" rtlCol="0">
            <a:spAutoFit/>
          </a:bodyPr>
          <a:lstStyle/>
          <a:p>
            <a:pPr algn="just"/>
            <a:r>
              <a:rPr lang="it-IT" sz="1300" b="1" dirty="0">
                <a:solidFill>
                  <a:srgbClr val="0070C0"/>
                </a:solidFill>
              </a:rPr>
              <a:t>PN E NPN CONDIVIDONO PARTE DELLA RAN («RAN SFARING») MENTRE LE FUNZIONI DI RETE CORE RIMANGONO NELLA PREMISE.</a:t>
            </a:r>
          </a:p>
          <a:p>
            <a:pPr algn="just"/>
            <a:r>
              <a:rPr lang="it-IT" sz="1300" b="1" dirty="0">
                <a:solidFill>
                  <a:srgbClr val="0070C0"/>
                </a:solidFill>
              </a:rPr>
              <a:t>IL FLUSSO DATI ORIGINATO NELLA NPN E’ CONSEGNATO AL CORE USER PLANE NELLA PREMISE E QUINDI FLUISCE ALL’INTERNO DEL PERIMETRO LOGICO DELLA PREMISE (SEDE INDUSTRIALE/CAMPUS). IL TRAFFICO ORIGINATO NELLA PN SI SVOLGE AL SUO INTERNO.</a:t>
            </a:r>
          </a:p>
          <a:p>
            <a:pPr algn="just"/>
            <a:endParaRPr lang="it-IT" sz="1300" b="1" dirty="0">
              <a:solidFill>
                <a:srgbClr val="0070C0"/>
              </a:solidFill>
            </a:endParaRPr>
          </a:p>
          <a:p>
            <a:pPr algn="just"/>
            <a:r>
              <a:rPr lang="en-US" sz="1300" b="1" dirty="0">
                <a:solidFill>
                  <a:srgbClr val="0070C0"/>
                </a:solidFill>
              </a:rPr>
              <a:t>ESSENDO IL  5G CORE CONTROL PLANE ALLOCATO NELLA PREMISE DI NPN, NON SOLO I DATI INFORMATIVI DELL’UTENTE FINALE, MA ANCHE QUELLI OPERATIVI, NON FUORIESCONO DAL PERIMETRO LOGICO DELLA PREMISE, E QUINDI, ANCORA COME NELLA SPNP, E’ GARANTITA LA PRIVACY E LA SECURITY DELLA NPN.</a:t>
            </a:r>
          </a:p>
          <a:p>
            <a:pPr algn="just"/>
            <a:r>
              <a:rPr lang="en-US" sz="1300" b="1" dirty="0">
                <a:solidFill>
                  <a:srgbClr val="0070C0"/>
                </a:solidFill>
              </a:rPr>
              <a:t>ULTRA-LATENCY, COME IN SNPN (TUTTE LE FUNZIONI DI RETE NELLA PREMISE).</a:t>
            </a:r>
            <a:endParaRPr lang="it-IT" sz="1300" b="1" dirty="0">
              <a:solidFill>
                <a:srgbClr val="0070C0"/>
              </a:solidFill>
            </a:endParaRPr>
          </a:p>
          <a:p>
            <a:pPr algn="just"/>
            <a:endParaRPr lang="it-IT" sz="1300" b="1" dirty="0">
              <a:solidFill>
                <a:srgbClr val="0070C0"/>
              </a:solidFill>
            </a:endParaRPr>
          </a:p>
          <a:p>
            <a:pPr algn="just"/>
            <a:r>
              <a:rPr lang="it-IT" sz="1300" b="1" dirty="0">
                <a:solidFill>
                  <a:srgbClr val="0070C0"/>
                </a:solidFill>
              </a:rPr>
              <a:t>LE SPECIFICHE 3GPP (</a:t>
            </a:r>
            <a:r>
              <a:rPr lang="en-US" sz="1300" b="1" dirty="0">
                <a:solidFill>
                  <a:srgbClr val="0070C0"/>
                </a:solidFill>
              </a:rPr>
              <a:t>3GPP TS 23.251 v15.1.0 </a:t>
            </a:r>
            <a:r>
              <a:rPr lang="it-IT" sz="1300" b="1" dirty="0">
                <a:solidFill>
                  <a:srgbClr val="0070C0"/>
                </a:solidFill>
              </a:rPr>
              <a:t>INCLUDONO FUNZIONALITA’ CHE CONSENTONO IL RAN SHARING, CHE RICHIEDE UNO «SHARING AGREEMENT» TRA GLI OPERATORI DELLE DUE RETI.</a:t>
            </a:r>
          </a:p>
          <a:p>
            <a:pPr algn="just"/>
            <a:endParaRPr lang="it-IT" sz="1300" b="1" dirty="0">
              <a:solidFill>
                <a:srgbClr val="0070C0"/>
              </a:solidFill>
            </a:endParaRPr>
          </a:p>
          <a:p>
            <a:pPr algn="just"/>
            <a:r>
              <a:rPr lang="it-IT" sz="1300" b="1" dirty="0">
                <a:solidFill>
                  <a:srgbClr val="0070C0"/>
                </a:solidFill>
              </a:rPr>
              <a:t>LA NPN HA UN PROPRIO NPN ID. CONNESSIONE OPZIONALE VIA FIREWALL, COME PER IL MODELLO SNPN.</a:t>
            </a:r>
          </a:p>
          <a:p>
            <a:pPr algn="just"/>
            <a:endParaRPr lang="it-IT" sz="1300" b="1" dirty="0">
              <a:solidFill>
                <a:srgbClr val="0070C0"/>
              </a:solidFill>
            </a:endParaRPr>
          </a:p>
          <a:p>
            <a:pPr algn="just"/>
            <a:r>
              <a:rPr lang="it-IT" sz="1300" b="1" dirty="0">
                <a:solidFill>
                  <a:srgbClr val="0070C0"/>
                </a:solidFill>
              </a:rPr>
              <a:t> RAN:CONDIVISA: a) ELEMENTI  PASSIVI, TRA CUI IL SITO, I TRALICCI DELLE ANTENNE; b) ELEMENTI ATTIVI: ANTENNE AAA, UNITA’  DI BANDA BASE (BBU) E DI TRASMISSIONE  STAZIONE RADIO BASE (RU).</a:t>
            </a:r>
          </a:p>
          <a:p>
            <a:pPr algn="just"/>
            <a:r>
              <a:rPr lang="en-US" sz="1300" b="1" dirty="0">
                <a:solidFill>
                  <a:srgbClr val="0070C0"/>
                </a:solidFill>
              </a:rPr>
              <a:t>TECNOLOGIE 3GGPP: a) MULTI-OPERATOR CORE NETWORK (MOCN); b) MULTI-OPERATOR RADIO ACCESS NETWORKS (MORAN).</a:t>
            </a:r>
            <a:r>
              <a:rPr lang="it-IT" sz="1300" b="1" dirty="0">
                <a:solidFill>
                  <a:srgbClr val="0070C0"/>
                </a:solidFill>
              </a:rPr>
              <a:t> LO SPETTRO RADIO PUO’ ESSERE CONDIVISO CON MNO O NON (PRIVATO DELL’OPERATORE VERTICALE).</a:t>
            </a:r>
            <a:endParaRPr lang="it-IT" sz="1300" dirty="0">
              <a:solidFill>
                <a:srgbClr val="0070C0"/>
              </a:solidFill>
            </a:endParaRPr>
          </a:p>
        </p:txBody>
      </p:sp>
      <p:sp>
        <p:nvSpPr>
          <p:cNvPr id="5" name="CasellaDiTesto 4">
            <a:extLst>
              <a:ext uri="{FF2B5EF4-FFF2-40B4-BE49-F238E27FC236}">
                <a16:creationId xmlns:a16="http://schemas.microsoft.com/office/drawing/2014/main" id="{84DF8705-239F-8DDF-FA16-EF8DF6F4AFCB}"/>
              </a:ext>
            </a:extLst>
          </p:cNvPr>
          <p:cNvSpPr txBox="1"/>
          <p:nvPr/>
        </p:nvSpPr>
        <p:spPr>
          <a:xfrm>
            <a:off x="0" y="6027859"/>
            <a:ext cx="12124186" cy="581698"/>
          </a:xfrm>
          <a:prstGeom prst="rect">
            <a:avLst/>
          </a:prstGeom>
          <a:noFill/>
        </p:spPr>
        <p:txBody>
          <a:bodyPr wrap="square" rtlCol="0">
            <a:spAutoFit/>
          </a:bodyPr>
          <a:lstStyle/>
          <a:p>
            <a:r>
              <a:rPr lang="it-IT" sz="1320" b="1" dirty="0">
                <a:solidFill>
                  <a:srgbClr val="0070C0"/>
                </a:solidFill>
              </a:rPr>
              <a:t>FONTE: </a:t>
            </a:r>
            <a:r>
              <a:rPr lang="en-US" sz="1320" b="1" dirty="0">
                <a:solidFill>
                  <a:srgbClr val="0070C0"/>
                </a:solidFill>
              </a:rPr>
              <a:t>5G ALLIANCE FOR CONNECTED INDUSTRIES AND AUTOMATION (</a:t>
            </a:r>
            <a:r>
              <a:rPr lang="it-IT" sz="1320" b="1" dirty="0">
                <a:solidFill>
                  <a:srgbClr val="0070C0"/>
                </a:solidFill>
              </a:rPr>
              <a:t>5G ACIA) «NON-PUBLIC NETWORKS FOR INDUSTRIAL SCHENARIOS» JULY 2019 (ADATTATO)</a:t>
            </a:r>
          </a:p>
          <a:p>
            <a:endParaRPr lang="it-IT" dirty="0"/>
          </a:p>
        </p:txBody>
      </p:sp>
      <p:pic>
        <p:nvPicPr>
          <p:cNvPr id="22" name="Immagine 21">
            <a:extLst>
              <a:ext uri="{FF2B5EF4-FFF2-40B4-BE49-F238E27FC236}">
                <a16:creationId xmlns:a16="http://schemas.microsoft.com/office/drawing/2014/main" id="{3BFA2B51-91A9-C476-D00B-8CD81DDDB3C3}"/>
              </a:ext>
            </a:extLst>
          </p:cNvPr>
          <p:cNvPicPr>
            <a:picLocks noChangeAspect="1"/>
          </p:cNvPicPr>
          <p:nvPr/>
        </p:nvPicPr>
        <p:blipFill>
          <a:blip r:embed="rId3"/>
          <a:stretch>
            <a:fillRect/>
          </a:stretch>
        </p:blipFill>
        <p:spPr>
          <a:xfrm>
            <a:off x="519628" y="848429"/>
            <a:ext cx="6690604" cy="3730528"/>
          </a:xfrm>
          <a:prstGeom prst="rect">
            <a:avLst/>
          </a:prstGeom>
        </p:spPr>
      </p:pic>
      <p:pic>
        <p:nvPicPr>
          <p:cNvPr id="24" name="Immagine 23">
            <a:extLst>
              <a:ext uri="{FF2B5EF4-FFF2-40B4-BE49-F238E27FC236}">
                <a16:creationId xmlns:a16="http://schemas.microsoft.com/office/drawing/2014/main" id="{13057E4D-76E2-30D7-1C1B-1F21293B763E}"/>
              </a:ext>
            </a:extLst>
          </p:cNvPr>
          <p:cNvPicPr>
            <a:picLocks noChangeAspect="1"/>
          </p:cNvPicPr>
          <p:nvPr/>
        </p:nvPicPr>
        <p:blipFill>
          <a:blip r:embed="rId4"/>
          <a:stretch>
            <a:fillRect/>
          </a:stretch>
        </p:blipFill>
        <p:spPr>
          <a:xfrm>
            <a:off x="3469089" y="4559898"/>
            <a:ext cx="3386106" cy="831135"/>
          </a:xfrm>
          <a:prstGeom prst="rect">
            <a:avLst/>
          </a:prstGeom>
        </p:spPr>
      </p:pic>
      <p:sp>
        <p:nvSpPr>
          <p:cNvPr id="3" name="CasellaDiTesto 2">
            <a:extLst>
              <a:ext uri="{FF2B5EF4-FFF2-40B4-BE49-F238E27FC236}">
                <a16:creationId xmlns:a16="http://schemas.microsoft.com/office/drawing/2014/main" id="{11794A02-1C70-A4ED-2408-C15D3FA8B42B}"/>
              </a:ext>
            </a:extLst>
          </p:cNvPr>
          <p:cNvSpPr txBox="1"/>
          <p:nvPr/>
        </p:nvSpPr>
        <p:spPr>
          <a:xfrm>
            <a:off x="3272393" y="848429"/>
            <a:ext cx="734886" cy="369332"/>
          </a:xfrm>
          <a:prstGeom prst="rect">
            <a:avLst/>
          </a:prstGeom>
          <a:noFill/>
        </p:spPr>
        <p:txBody>
          <a:bodyPr wrap="square" rtlCol="0">
            <a:spAutoFit/>
          </a:bodyPr>
          <a:lstStyle/>
          <a:p>
            <a:r>
              <a:rPr lang="it-IT" b="1" dirty="0">
                <a:solidFill>
                  <a:srgbClr val="0070C0"/>
                </a:solidFill>
              </a:rPr>
              <a:t>UCM</a:t>
            </a:r>
          </a:p>
        </p:txBody>
      </p:sp>
      <p:cxnSp>
        <p:nvCxnSpPr>
          <p:cNvPr id="4" name="Connettore diritto 3">
            <a:extLst>
              <a:ext uri="{FF2B5EF4-FFF2-40B4-BE49-F238E27FC236}">
                <a16:creationId xmlns:a16="http://schemas.microsoft.com/office/drawing/2014/main" id="{16CD4D04-B794-E0B5-7CF7-9D979DD491E1}"/>
              </a:ext>
            </a:extLst>
          </p:cNvPr>
          <p:cNvCxnSpPr>
            <a:cxnSpLocks/>
          </p:cNvCxnSpPr>
          <p:nvPr/>
        </p:nvCxnSpPr>
        <p:spPr>
          <a:xfrm>
            <a:off x="4302729" y="3922197"/>
            <a:ext cx="213173"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11" name="Connettore diritto 10">
            <a:extLst>
              <a:ext uri="{FF2B5EF4-FFF2-40B4-BE49-F238E27FC236}">
                <a16:creationId xmlns:a16="http://schemas.microsoft.com/office/drawing/2014/main" id="{C2967B89-69AF-EDED-9D3B-9BAD6C516EE4}"/>
              </a:ext>
            </a:extLst>
          </p:cNvPr>
          <p:cNvCxnSpPr>
            <a:cxnSpLocks/>
          </p:cNvCxnSpPr>
          <p:nvPr/>
        </p:nvCxnSpPr>
        <p:spPr>
          <a:xfrm>
            <a:off x="4302729" y="4007279"/>
            <a:ext cx="213173"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12" name="Connettore diritto 11">
            <a:extLst>
              <a:ext uri="{FF2B5EF4-FFF2-40B4-BE49-F238E27FC236}">
                <a16:creationId xmlns:a16="http://schemas.microsoft.com/office/drawing/2014/main" id="{A89735E0-5C4D-F92C-8288-C5F3EC666585}"/>
              </a:ext>
            </a:extLst>
          </p:cNvPr>
          <p:cNvCxnSpPr>
            <a:cxnSpLocks/>
          </p:cNvCxnSpPr>
          <p:nvPr/>
        </p:nvCxnSpPr>
        <p:spPr>
          <a:xfrm>
            <a:off x="5055555" y="1517456"/>
            <a:ext cx="27377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17" name="Connettore diritto 16">
            <a:extLst>
              <a:ext uri="{FF2B5EF4-FFF2-40B4-BE49-F238E27FC236}">
                <a16:creationId xmlns:a16="http://schemas.microsoft.com/office/drawing/2014/main" id="{549DF4E2-5B8E-8CA8-B17D-C42613E9447D}"/>
              </a:ext>
            </a:extLst>
          </p:cNvPr>
          <p:cNvCxnSpPr>
            <a:cxnSpLocks/>
          </p:cNvCxnSpPr>
          <p:nvPr/>
        </p:nvCxnSpPr>
        <p:spPr>
          <a:xfrm>
            <a:off x="5055555" y="1630587"/>
            <a:ext cx="27377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18" name="CasellaDiTesto 17">
            <a:extLst>
              <a:ext uri="{FF2B5EF4-FFF2-40B4-BE49-F238E27FC236}">
                <a16:creationId xmlns:a16="http://schemas.microsoft.com/office/drawing/2014/main" id="{24C07746-0337-6D9C-680E-4AFC538D4C67}"/>
              </a:ext>
            </a:extLst>
          </p:cNvPr>
          <p:cNvSpPr txBox="1"/>
          <p:nvPr/>
        </p:nvSpPr>
        <p:spPr>
          <a:xfrm>
            <a:off x="2209800" y="1033095"/>
            <a:ext cx="849065" cy="369332"/>
          </a:xfrm>
          <a:prstGeom prst="rect">
            <a:avLst/>
          </a:prstGeom>
          <a:noFill/>
        </p:spPr>
        <p:txBody>
          <a:bodyPr wrap="square" rtlCol="0">
            <a:spAutoFit/>
          </a:bodyPr>
          <a:lstStyle/>
          <a:p>
            <a:r>
              <a:rPr lang="it-IT" b="1" dirty="0"/>
              <a:t>PN</a:t>
            </a:r>
          </a:p>
        </p:txBody>
      </p:sp>
    </p:spTree>
    <p:extLst>
      <p:ext uri="{BB962C8B-B14F-4D97-AF65-F5344CB8AC3E}">
        <p14:creationId xmlns:p14="http://schemas.microsoft.com/office/powerpoint/2010/main" val="357846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EB8FD-1330-51B4-5282-FE21A50FBA4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1AF3029-E0EE-C4F0-B267-4321C235F4D4}"/>
              </a:ext>
            </a:extLst>
          </p:cNvPr>
          <p:cNvSpPr>
            <a:spLocks noGrp="1"/>
          </p:cNvSpPr>
          <p:nvPr>
            <p:ph type="title"/>
          </p:nvPr>
        </p:nvSpPr>
        <p:spPr>
          <a:xfrm>
            <a:off x="33166" y="115145"/>
            <a:ext cx="11288016" cy="457177"/>
          </a:xfrm>
        </p:spPr>
        <p:txBody>
          <a:bodyPr>
            <a:noAutofit/>
          </a:bodyPr>
          <a:lstStyle/>
          <a:p>
            <a:r>
              <a:rPr lang="en-US" sz="2400" b="1" dirty="0">
                <a:solidFill>
                  <a:srgbClr val="0070C0"/>
                </a:solidFill>
              </a:rPr>
              <a:t>PNI-NPN CON SHARING DI RAN E DI CONTROL PLANE</a:t>
            </a:r>
            <a:endParaRPr lang="it-IT" sz="2400" b="1" dirty="0">
              <a:solidFill>
                <a:srgbClr val="FF0000"/>
              </a:solidFill>
            </a:endParaRPr>
          </a:p>
        </p:txBody>
      </p:sp>
      <p:sp>
        <p:nvSpPr>
          <p:cNvPr id="14" name="Segnaposto data 13">
            <a:extLst>
              <a:ext uri="{FF2B5EF4-FFF2-40B4-BE49-F238E27FC236}">
                <a16:creationId xmlns:a16="http://schemas.microsoft.com/office/drawing/2014/main" id="{B582BB7E-B678-1DCD-47C5-0B0D982EFAB4}"/>
              </a:ext>
            </a:extLst>
          </p:cNvPr>
          <p:cNvSpPr>
            <a:spLocks noGrp="1"/>
          </p:cNvSpPr>
          <p:nvPr>
            <p:ph type="dt" sz="half" idx="10"/>
          </p:nvPr>
        </p:nvSpPr>
        <p:spPr/>
        <p:txBody>
          <a:bodyPr/>
          <a:lstStyle/>
          <a:p>
            <a:r>
              <a:rPr lang="it-IT"/>
              <a:t>30/10/2024</a:t>
            </a:r>
          </a:p>
        </p:txBody>
      </p:sp>
      <p:sp>
        <p:nvSpPr>
          <p:cNvPr id="13" name="Segnaposto piè di pagina 12">
            <a:extLst>
              <a:ext uri="{FF2B5EF4-FFF2-40B4-BE49-F238E27FC236}">
                <a16:creationId xmlns:a16="http://schemas.microsoft.com/office/drawing/2014/main" id="{DFC9B682-ED4F-CCEB-9980-FFFDA9F34BD0}"/>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5" name="Segnaposto numero diapositiva 14">
            <a:extLst>
              <a:ext uri="{FF2B5EF4-FFF2-40B4-BE49-F238E27FC236}">
                <a16:creationId xmlns:a16="http://schemas.microsoft.com/office/drawing/2014/main" id="{4AD8CEA3-2ACD-924C-399F-D9F13AF3F0AB}"/>
              </a:ext>
            </a:extLst>
          </p:cNvPr>
          <p:cNvSpPr>
            <a:spLocks noGrp="1"/>
          </p:cNvSpPr>
          <p:nvPr>
            <p:ph type="sldNum" sz="quarter" idx="12"/>
          </p:nvPr>
        </p:nvSpPr>
        <p:spPr/>
        <p:txBody>
          <a:bodyPr/>
          <a:lstStyle/>
          <a:p>
            <a:fld id="{F8863F97-6B15-4D31-8031-24C52BDABFD3}" type="slidenum">
              <a:rPr lang="it-IT" smtClean="0"/>
              <a:t>7</a:t>
            </a:fld>
            <a:endParaRPr lang="it-IT"/>
          </a:p>
        </p:txBody>
      </p:sp>
      <p:sp>
        <p:nvSpPr>
          <p:cNvPr id="9" name="CasellaDiTesto 8">
            <a:extLst>
              <a:ext uri="{FF2B5EF4-FFF2-40B4-BE49-F238E27FC236}">
                <a16:creationId xmlns:a16="http://schemas.microsoft.com/office/drawing/2014/main" id="{404969D6-B28F-A0B3-8286-55FA8595FAE1}"/>
              </a:ext>
            </a:extLst>
          </p:cNvPr>
          <p:cNvSpPr txBox="1"/>
          <p:nvPr/>
        </p:nvSpPr>
        <p:spPr>
          <a:xfrm>
            <a:off x="6383972" y="405118"/>
            <a:ext cx="5679002" cy="5693866"/>
          </a:xfrm>
          <a:prstGeom prst="rect">
            <a:avLst/>
          </a:prstGeom>
          <a:noFill/>
        </p:spPr>
        <p:txBody>
          <a:bodyPr wrap="square" rtlCol="0">
            <a:spAutoFit/>
          </a:bodyPr>
          <a:lstStyle/>
          <a:p>
            <a:pPr algn="just"/>
            <a:r>
              <a:rPr lang="it-IT" sz="1400" b="1" dirty="0">
                <a:solidFill>
                  <a:srgbClr val="0070C0"/>
                </a:solidFill>
              </a:rPr>
              <a:t>RAN, DATABASE ABBONATI  E CONTROL PLAN CONDIVISI.</a:t>
            </a:r>
          </a:p>
          <a:p>
            <a:pPr algn="just"/>
            <a:r>
              <a:rPr lang="it-IT" sz="1400" b="1" dirty="0">
                <a:solidFill>
                  <a:srgbClr val="0070C0"/>
                </a:solidFill>
              </a:rPr>
              <a:t>L’IMPLEMENTAZIONE SI AVVALE DEL «NETWORK SLICING»: SEPARAZIONE TRA RETE PN E PNI-NPN ATTRAVERSO L’IMPIEGO DI DIFFERENTI IDENTIFICATORI DI MACROSLICE. </a:t>
            </a:r>
          </a:p>
          <a:p>
            <a:pPr algn="just"/>
            <a:r>
              <a:rPr lang="it-IT" sz="1400" b="1" dirty="0">
                <a:solidFill>
                  <a:srgbClr val="0070C0"/>
                </a:solidFill>
              </a:rPr>
              <a:t>NETWORK SLICING FONDATO SULLO SPETTRO LICENZIATO DELL’OPERATORE MNO.</a:t>
            </a:r>
          </a:p>
          <a:p>
            <a:pPr algn="just"/>
            <a:r>
              <a:rPr lang="it-IT" sz="1400" b="1" dirty="0">
                <a:solidFill>
                  <a:srgbClr val="0070C0"/>
                </a:solidFill>
              </a:rPr>
              <a:t>GRAZIE AL NETWORK SLICING, I FLUSSI DI TRAFFICO ORIGINATI IN NPN RIMANGONO ALL’INTERNO DEL PERIMETRO LOGICO DELLA SEDE INDUSTRIALE, MENTRE LA PARTE DI TRAFFICO ORIGINATO IN PN E’ TRASFERITO AD ESSA. </a:t>
            </a:r>
          </a:p>
          <a:p>
            <a:pPr algn="just"/>
            <a:r>
              <a:rPr lang="it-IT" sz="1400" b="1" dirty="0">
                <a:solidFill>
                  <a:srgbClr val="0070C0"/>
                </a:solidFill>
              </a:rPr>
              <a:t>ABBONATI DI NPN: PER DEFINIZIONE ANCHE DI PN.</a:t>
            </a:r>
            <a:r>
              <a:rPr lang="en-US" sz="1400" b="1" dirty="0">
                <a:solidFill>
                  <a:srgbClr val="0070C0"/>
                </a:solidFill>
              </a:rPr>
              <a:t> NPN DEVICES CONNESSI DIRETTAMENTE ALLA PN E AI SUOI SERVIZI, INCLUSO IL ROAMING.</a:t>
            </a:r>
          </a:p>
          <a:p>
            <a:pPr algn="just"/>
            <a:r>
              <a:rPr lang="it-IT" sz="1400" b="1" u="sng" dirty="0">
                <a:solidFill>
                  <a:srgbClr val="0070C0"/>
                </a:solidFill>
              </a:rPr>
              <a:t>SVANTAGGIO</a:t>
            </a:r>
            <a:r>
              <a:rPr lang="it-IT" sz="1400" b="1" dirty="0">
                <a:solidFill>
                  <a:srgbClr val="0070C0"/>
                </a:solidFill>
              </a:rPr>
              <a:t>:DATI DI AUTENTICAZIONE E DI MOBILITA’ DEI DEVICE D’UTENTE DELLA PNI-NPN MEMORIZZATI NEL SERVER DELLA PN E NON  NEL SITO DI PNI-NPN: PROBLEMA DI SECURITY E PRIVACY.</a:t>
            </a:r>
          </a:p>
          <a:p>
            <a:pPr algn="just"/>
            <a:r>
              <a:rPr lang="en-US" sz="1400" b="1" dirty="0">
                <a:solidFill>
                  <a:srgbClr val="0070C0"/>
                </a:solidFill>
              </a:rPr>
              <a:t>FUNZIONI “CONTROL PLANE” </a:t>
            </a:r>
            <a:r>
              <a:rPr lang="en-US" sz="1400" b="1" u="sng" dirty="0">
                <a:solidFill>
                  <a:srgbClr val="0070C0"/>
                </a:solidFill>
              </a:rPr>
              <a:t>TIPICAMENTE</a:t>
            </a:r>
            <a:r>
              <a:rPr lang="en-US" sz="1400" b="1" dirty="0">
                <a:solidFill>
                  <a:srgbClr val="0070C0"/>
                </a:solidFill>
              </a:rPr>
              <a:t> </a:t>
            </a:r>
            <a:r>
              <a:rPr lang="en-US" sz="1400" b="1" dirty="0">
                <a:solidFill>
                  <a:srgbClr val="0070C0"/>
                </a:solidFill>
                <a:highlight>
                  <a:srgbClr val="FF00FF"/>
                </a:highlight>
              </a:rPr>
              <a:t>( a )</a:t>
            </a:r>
            <a:r>
              <a:rPr lang="en-US" sz="1400" b="1" dirty="0">
                <a:solidFill>
                  <a:srgbClr val="0070C0"/>
                </a:solidFill>
              </a:rPr>
              <a:t> SVOLTE NELLA RETE CORE PLMN DEL MNO (PNI-NPN PARZIALMENTE OSPITATA, HOSTED, NELLA PN). CON CIO’:</a:t>
            </a:r>
          </a:p>
          <a:p>
            <a:pPr algn="just"/>
            <a:r>
              <a:rPr lang="en-US" sz="1400" b="1" u="sng" dirty="0">
                <a:solidFill>
                  <a:srgbClr val="0070C0"/>
                </a:solidFill>
              </a:rPr>
              <a:t>VANTAGGIO</a:t>
            </a:r>
            <a:r>
              <a:rPr lang="en-US" sz="1400" b="1" dirty="0">
                <a:solidFill>
                  <a:srgbClr val="0070C0"/>
                </a:solidFill>
              </a:rPr>
              <a:t>: MINORE COMPLESSITA’ INFRASTRUTTURE DELLA RETE PNI-NPN (SOLO IMPLEMENTAZIONE UPF)  E CONSEGUENTE RIDUZIONE DEI COSTI SOSTENUTI DALL’OPERATORE “VERTICAL”.</a:t>
            </a:r>
          </a:p>
          <a:p>
            <a:pPr algn="just"/>
            <a:r>
              <a:rPr lang="en-US" sz="1400" b="1" dirty="0">
                <a:solidFill>
                  <a:srgbClr val="0070C0"/>
                </a:solidFill>
              </a:rPr>
              <a:t>MNO SI FA CARICO DELLA GESTIONE DELLA RETE PRIVATA DA REMOTO, CON CHE: MINIMIZZAZIONE DEI COSTI DI ESERCIZIO &amp; MANUTENZIONE DEL “VERTICAL”, CHE INOLTRE MANTIENE IL CONTROLLO DEI PROPRI DATI. </a:t>
            </a:r>
            <a:endParaRPr lang="it-IT" sz="1400" dirty="0"/>
          </a:p>
        </p:txBody>
      </p:sp>
      <p:sp>
        <p:nvSpPr>
          <p:cNvPr id="7" name="CasellaDiTesto 6">
            <a:extLst>
              <a:ext uri="{FF2B5EF4-FFF2-40B4-BE49-F238E27FC236}">
                <a16:creationId xmlns:a16="http://schemas.microsoft.com/office/drawing/2014/main" id="{C06A4BBA-96B2-8E27-CF81-39B544444A20}"/>
              </a:ext>
            </a:extLst>
          </p:cNvPr>
          <p:cNvSpPr txBox="1"/>
          <p:nvPr/>
        </p:nvSpPr>
        <p:spPr>
          <a:xfrm>
            <a:off x="173905" y="5626645"/>
            <a:ext cx="6210066" cy="800219"/>
          </a:xfrm>
          <a:prstGeom prst="rect">
            <a:avLst/>
          </a:prstGeom>
          <a:noFill/>
        </p:spPr>
        <p:txBody>
          <a:bodyPr wrap="square" rtlCol="0">
            <a:spAutoFit/>
          </a:bodyPr>
          <a:lstStyle/>
          <a:p>
            <a:pPr algn="just"/>
            <a:r>
              <a:rPr lang="it-IT" sz="1400" b="1" dirty="0">
                <a:solidFill>
                  <a:srgbClr val="0070C0"/>
                </a:solidFill>
              </a:rPr>
              <a:t>FONTE: </a:t>
            </a:r>
            <a:r>
              <a:rPr lang="en-US" sz="1400" b="1" dirty="0">
                <a:solidFill>
                  <a:srgbClr val="0070C0"/>
                </a:solidFill>
              </a:rPr>
              <a:t>5G ALLIANCE FOR CONNECTED INDUSTRIES AND AUTOMATION (</a:t>
            </a:r>
            <a:r>
              <a:rPr lang="it-IT" sz="1400" b="1" dirty="0">
                <a:solidFill>
                  <a:srgbClr val="0070C0"/>
                </a:solidFill>
              </a:rPr>
              <a:t>5G ACIA) «NON-PUBLIC NETWORKS FOR INDUSTRIAL SCHENARIOS» JULY 2019 (ADATTATO)</a:t>
            </a:r>
          </a:p>
          <a:p>
            <a:endParaRPr lang="it-IT" dirty="0"/>
          </a:p>
        </p:txBody>
      </p:sp>
      <p:pic>
        <p:nvPicPr>
          <p:cNvPr id="10" name="Immagine 9">
            <a:extLst>
              <a:ext uri="{FF2B5EF4-FFF2-40B4-BE49-F238E27FC236}">
                <a16:creationId xmlns:a16="http://schemas.microsoft.com/office/drawing/2014/main" id="{A1AC1247-6787-D027-E72A-80DBFB284929}"/>
              </a:ext>
            </a:extLst>
          </p:cNvPr>
          <p:cNvPicPr>
            <a:picLocks noChangeAspect="1"/>
          </p:cNvPicPr>
          <p:nvPr/>
        </p:nvPicPr>
        <p:blipFill>
          <a:blip r:embed="rId3"/>
          <a:stretch>
            <a:fillRect/>
          </a:stretch>
        </p:blipFill>
        <p:spPr>
          <a:xfrm>
            <a:off x="346474" y="645129"/>
            <a:ext cx="5989885" cy="3441644"/>
          </a:xfrm>
          <a:prstGeom prst="rect">
            <a:avLst/>
          </a:prstGeom>
        </p:spPr>
      </p:pic>
      <p:pic>
        <p:nvPicPr>
          <p:cNvPr id="16" name="Immagine 15">
            <a:extLst>
              <a:ext uri="{FF2B5EF4-FFF2-40B4-BE49-F238E27FC236}">
                <a16:creationId xmlns:a16="http://schemas.microsoft.com/office/drawing/2014/main" id="{7137FFE0-1508-99AE-1CFE-7BA4982561BA}"/>
              </a:ext>
            </a:extLst>
          </p:cNvPr>
          <p:cNvPicPr>
            <a:picLocks noChangeAspect="1"/>
          </p:cNvPicPr>
          <p:nvPr/>
        </p:nvPicPr>
        <p:blipFill>
          <a:blip r:embed="rId4"/>
          <a:stretch>
            <a:fillRect/>
          </a:stretch>
        </p:blipFill>
        <p:spPr>
          <a:xfrm>
            <a:off x="513889" y="3876383"/>
            <a:ext cx="1786136" cy="449392"/>
          </a:xfrm>
          <a:prstGeom prst="rect">
            <a:avLst/>
          </a:prstGeom>
        </p:spPr>
      </p:pic>
      <p:sp>
        <p:nvSpPr>
          <p:cNvPr id="19" name="CasellaDiTesto 18">
            <a:extLst>
              <a:ext uri="{FF2B5EF4-FFF2-40B4-BE49-F238E27FC236}">
                <a16:creationId xmlns:a16="http://schemas.microsoft.com/office/drawing/2014/main" id="{BD1A5EB7-AC31-DF21-C814-D241B3A83CF6}"/>
              </a:ext>
            </a:extLst>
          </p:cNvPr>
          <p:cNvSpPr txBox="1"/>
          <p:nvPr/>
        </p:nvSpPr>
        <p:spPr>
          <a:xfrm>
            <a:off x="2725901" y="3343702"/>
            <a:ext cx="855499" cy="369332"/>
          </a:xfrm>
          <a:prstGeom prst="rect">
            <a:avLst/>
          </a:prstGeom>
          <a:noFill/>
        </p:spPr>
        <p:txBody>
          <a:bodyPr wrap="square" rtlCol="0">
            <a:spAutoFit/>
          </a:bodyPr>
          <a:lstStyle/>
          <a:p>
            <a:r>
              <a:rPr lang="it-IT" dirty="0"/>
              <a:t>       </a:t>
            </a:r>
            <a:r>
              <a:rPr lang="it-IT" sz="1400" b="1" dirty="0">
                <a:solidFill>
                  <a:srgbClr val="0070C0"/>
                </a:solidFill>
              </a:rPr>
              <a:t>UPF</a:t>
            </a:r>
          </a:p>
        </p:txBody>
      </p:sp>
      <p:sp>
        <p:nvSpPr>
          <p:cNvPr id="20" name="CasellaDiTesto 19">
            <a:extLst>
              <a:ext uri="{FF2B5EF4-FFF2-40B4-BE49-F238E27FC236}">
                <a16:creationId xmlns:a16="http://schemas.microsoft.com/office/drawing/2014/main" id="{3FEF9B91-F642-ADDA-7155-8C5D3ECB90E1}"/>
              </a:ext>
            </a:extLst>
          </p:cNvPr>
          <p:cNvSpPr txBox="1"/>
          <p:nvPr/>
        </p:nvSpPr>
        <p:spPr>
          <a:xfrm>
            <a:off x="244836" y="4381384"/>
            <a:ext cx="6210066" cy="1031051"/>
          </a:xfrm>
          <a:prstGeom prst="rect">
            <a:avLst/>
          </a:prstGeom>
          <a:noFill/>
        </p:spPr>
        <p:txBody>
          <a:bodyPr wrap="square" rtlCol="0">
            <a:spAutoFit/>
          </a:bodyPr>
          <a:lstStyle/>
          <a:p>
            <a:pPr algn="just"/>
            <a:r>
              <a:rPr lang="en-US" sz="1600" b="1" dirty="0">
                <a:solidFill>
                  <a:srgbClr val="0070C0"/>
                </a:solidFill>
                <a:highlight>
                  <a:srgbClr val="FF00FF"/>
                </a:highlight>
              </a:rPr>
              <a:t>( a )</a:t>
            </a:r>
            <a:r>
              <a:rPr lang="en-US" sz="1600" b="1" dirty="0">
                <a:solidFill>
                  <a:srgbClr val="0070C0"/>
                </a:solidFill>
              </a:rPr>
              <a:t> DIVERSAMENTE </a:t>
            </a:r>
            <a:r>
              <a:rPr lang="en-US" sz="1500" b="1" dirty="0">
                <a:solidFill>
                  <a:srgbClr val="0070C0"/>
                </a:solidFill>
              </a:rPr>
              <a:t>GLI OPERATORI MNO E “VERTICAL” POSSONO CONCORDARE DI DISLOCARE PARTE DEL “CONTROL PLANE” NELLA PREMISE (SITO PNI-NPN) PER OTTENERE UNA BASSA LATENZA, RIDURRE IL TRAFFICO A CARICO PNI-NPN E SUPPORTO AI PROCESSI LOCALI (</a:t>
            </a:r>
            <a:r>
              <a:rPr lang="en-US" sz="1500" b="1" dirty="0">
                <a:solidFill>
                  <a:srgbClr val="0070C0"/>
                </a:solidFill>
                <a:highlight>
                  <a:srgbClr val="FF99FF"/>
                </a:highlight>
              </a:rPr>
              <a:t>V. SLIDE SUCC</a:t>
            </a:r>
            <a:r>
              <a:rPr lang="en-US" sz="1500" b="1" dirty="0">
                <a:solidFill>
                  <a:srgbClr val="0070C0"/>
                </a:solidFill>
              </a:rPr>
              <a:t>.). </a:t>
            </a:r>
            <a:endParaRPr lang="it-IT" sz="1500" b="1" dirty="0">
              <a:solidFill>
                <a:srgbClr val="0070C0"/>
              </a:solidFill>
            </a:endParaRPr>
          </a:p>
        </p:txBody>
      </p:sp>
      <p:sp>
        <p:nvSpPr>
          <p:cNvPr id="22" name="CasellaDiTesto 21">
            <a:extLst>
              <a:ext uri="{FF2B5EF4-FFF2-40B4-BE49-F238E27FC236}">
                <a16:creationId xmlns:a16="http://schemas.microsoft.com/office/drawing/2014/main" id="{D3D1A152-A095-C190-F514-1B210750FF66}"/>
              </a:ext>
            </a:extLst>
          </p:cNvPr>
          <p:cNvSpPr txBox="1"/>
          <p:nvPr/>
        </p:nvSpPr>
        <p:spPr>
          <a:xfrm>
            <a:off x="5318106" y="1621237"/>
            <a:ext cx="953668" cy="369332"/>
          </a:xfrm>
          <a:prstGeom prst="rect">
            <a:avLst/>
          </a:prstGeom>
          <a:noFill/>
        </p:spPr>
        <p:txBody>
          <a:bodyPr wrap="square" rtlCol="0">
            <a:spAutoFit/>
          </a:bodyPr>
          <a:lstStyle/>
          <a:p>
            <a:r>
              <a:rPr lang="it-IT" b="1" dirty="0">
                <a:solidFill>
                  <a:srgbClr val="0070C0"/>
                </a:solidFill>
              </a:rPr>
              <a:t>PN</a:t>
            </a:r>
          </a:p>
        </p:txBody>
      </p:sp>
      <p:sp>
        <p:nvSpPr>
          <p:cNvPr id="3" name="CasellaDiTesto 2">
            <a:extLst>
              <a:ext uri="{FF2B5EF4-FFF2-40B4-BE49-F238E27FC236}">
                <a16:creationId xmlns:a16="http://schemas.microsoft.com/office/drawing/2014/main" id="{89C92130-E9BF-0ED9-5820-4E97479CB6EA}"/>
              </a:ext>
            </a:extLst>
          </p:cNvPr>
          <p:cNvSpPr txBox="1"/>
          <p:nvPr/>
        </p:nvSpPr>
        <p:spPr>
          <a:xfrm>
            <a:off x="2810517" y="547596"/>
            <a:ext cx="936839" cy="307777"/>
          </a:xfrm>
          <a:prstGeom prst="rect">
            <a:avLst/>
          </a:prstGeom>
          <a:noFill/>
        </p:spPr>
        <p:txBody>
          <a:bodyPr wrap="square" rtlCol="0">
            <a:spAutoFit/>
          </a:bodyPr>
          <a:lstStyle/>
          <a:p>
            <a:r>
              <a:rPr lang="it-IT" sz="1400" b="1" dirty="0">
                <a:solidFill>
                  <a:srgbClr val="0070C0"/>
                </a:solidFill>
              </a:rPr>
              <a:t>UCM</a:t>
            </a:r>
          </a:p>
        </p:txBody>
      </p:sp>
      <p:cxnSp>
        <p:nvCxnSpPr>
          <p:cNvPr id="4" name="Connettore diritto 3">
            <a:extLst>
              <a:ext uri="{FF2B5EF4-FFF2-40B4-BE49-F238E27FC236}">
                <a16:creationId xmlns:a16="http://schemas.microsoft.com/office/drawing/2014/main" id="{4102B378-73C8-AD8B-3225-25782B288A24}"/>
              </a:ext>
            </a:extLst>
          </p:cNvPr>
          <p:cNvCxnSpPr>
            <a:cxnSpLocks/>
          </p:cNvCxnSpPr>
          <p:nvPr/>
        </p:nvCxnSpPr>
        <p:spPr>
          <a:xfrm>
            <a:off x="4270180" y="1075216"/>
            <a:ext cx="27377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5" name="Connettore diritto 4">
            <a:extLst>
              <a:ext uri="{FF2B5EF4-FFF2-40B4-BE49-F238E27FC236}">
                <a16:creationId xmlns:a16="http://schemas.microsoft.com/office/drawing/2014/main" id="{A80E1FD8-2AD5-B961-7B4F-5E1734D6784E}"/>
              </a:ext>
            </a:extLst>
          </p:cNvPr>
          <p:cNvCxnSpPr>
            <a:cxnSpLocks/>
          </p:cNvCxnSpPr>
          <p:nvPr/>
        </p:nvCxnSpPr>
        <p:spPr>
          <a:xfrm>
            <a:off x="4285694" y="1222006"/>
            <a:ext cx="27377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3469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91CCB-60FB-2E72-5F3B-8EF9164AA38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B5E20832-03BF-17E3-B4C4-F0B8CB5FD5A0}"/>
              </a:ext>
            </a:extLst>
          </p:cNvPr>
          <p:cNvSpPr>
            <a:spLocks noGrp="1"/>
          </p:cNvSpPr>
          <p:nvPr>
            <p:ph type="title"/>
          </p:nvPr>
        </p:nvSpPr>
        <p:spPr>
          <a:xfrm>
            <a:off x="78538" y="161947"/>
            <a:ext cx="12420132" cy="457177"/>
          </a:xfrm>
        </p:spPr>
        <p:txBody>
          <a:bodyPr>
            <a:noAutofit/>
          </a:bodyPr>
          <a:lstStyle/>
          <a:p>
            <a:pPr algn="just"/>
            <a:r>
              <a:rPr lang="en-US" sz="2400" b="1" dirty="0">
                <a:solidFill>
                  <a:srgbClr val="0070C0"/>
                </a:solidFill>
              </a:rPr>
              <a:t>PNI-NPN CON SHARED RAN E FUNZIONI DI CONTROL PLANE COSTITUITE NEL SITO (HYBRID) </a:t>
            </a:r>
            <a:endParaRPr lang="it-IT" sz="2400" b="1" dirty="0">
              <a:solidFill>
                <a:srgbClr val="0070C0"/>
              </a:solidFill>
            </a:endParaRPr>
          </a:p>
        </p:txBody>
      </p:sp>
      <p:sp>
        <p:nvSpPr>
          <p:cNvPr id="14" name="Segnaposto data 13">
            <a:extLst>
              <a:ext uri="{FF2B5EF4-FFF2-40B4-BE49-F238E27FC236}">
                <a16:creationId xmlns:a16="http://schemas.microsoft.com/office/drawing/2014/main" id="{90EF2FAE-EEA5-1022-BA39-02A326533FC0}"/>
              </a:ext>
            </a:extLst>
          </p:cNvPr>
          <p:cNvSpPr>
            <a:spLocks noGrp="1"/>
          </p:cNvSpPr>
          <p:nvPr>
            <p:ph type="dt" sz="half" idx="10"/>
          </p:nvPr>
        </p:nvSpPr>
        <p:spPr/>
        <p:txBody>
          <a:bodyPr/>
          <a:lstStyle/>
          <a:p>
            <a:r>
              <a:rPr lang="it-IT"/>
              <a:t>30/10/2024</a:t>
            </a:r>
          </a:p>
        </p:txBody>
      </p:sp>
      <p:sp>
        <p:nvSpPr>
          <p:cNvPr id="13" name="Segnaposto piè di pagina 12">
            <a:extLst>
              <a:ext uri="{FF2B5EF4-FFF2-40B4-BE49-F238E27FC236}">
                <a16:creationId xmlns:a16="http://schemas.microsoft.com/office/drawing/2014/main" id="{BF7FE3FC-76AE-0261-A118-E93061B67F80}"/>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5" name="Segnaposto numero diapositiva 14">
            <a:extLst>
              <a:ext uri="{FF2B5EF4-FFF2-40B4-BE49-F238E27FC236}">
                <a16:creationId xmlns:a16="http://schemas.microsoft.com/office/drawing/2014/main" id="{B75DE291-2F6E-1E59-895A-885E223534C1}"/>
              </a:ext>
            </a:extLst>
          </p:cNvPr>
          <p:cNvSpPr>
            <a:spLocks noGrp="1"/>
          </p:cNvSpPr>
          <p:nvPr>
            <p:ph type="sldNum" sz="quarter" idx="12"/>
          </p:nvPr>
        </p:nvSpPr>
        <p:spPr/>
        <p:txBody>
          <a:bodyPr/>
          <a:lstStyle/>
          <a:p>
            <a:fld id="{F8863F97-6B15-4D31-8031-24C52BDABFD3}" type="slidenum">
              <a:rPr lang="it-IT" smtClean="0"/>
              <a:t>8</a:t>
            </a:fld>
            <a:endParaRPr lang="it-IT"/>
          </a:p>
        </p:txBody>
      </p:sp>
      <p:sp>
        <p:nvSpPr>
          <p:cNvPr id="7" name="CasellaDiTesto 6">
            <a:extLst>
              <a:ext uri="{FF2B5EF4-FFF2-40B4-BE49-F238E27FC236}">
                <a16:creationId xmlns:a16="http://schemas.microsoft.com/office/drawing/2014/main" id="{125A15B7-BC7F-092A-A0FC-5416BB05FE36}"/>
              </a:ext>
            </a:extLst>
          </p:cNvPr>
          <p:cNvSpPr txBox="1"/>
          <p:nvPr/>
        </p:nvSpPr>
        <p:spPr>
          <a:xfrm>
            <a:off x="173904" y="5795923"/>
            <a:ext cx="11943297" cy="338554"/>
          </a:xfrm>
          <a:prstGeom prst="rect">
            <a:avLst/>
          </a:prstGeom>
          <a:noFill/>
        </p:spPr>
        <p:txBody>
          <a:bodyPr wrap="square" rtlCol="0">
            <a:spAutoFit/>
          </a:bodyPr>
          <a:lstStyle/>
          <a:p>
            <a:pPr algn="just"/>
            <a:r>
              <a:rPr lang="it-IT" sz="1600" b="1" dirty="0">
                <a:solidFill>
                  <a:srgbClr val="0070C0"/>
                </a:solidFill>
              </a:rPr>
              <a:t>FONTE: </a:t>
            </a:r>
            <a:r>
              <a:rPr lang="it-IT" sz="1600" b="1" i="1" dirty="0">
                <a:solidFill>
                  <a:srgbClr val="0070C0"/>
                </a:solidFill>
              </a:rPr>
              <a:t>GSMA PRIVATE 5G  INDUSTRIAL NETWORKS.</a:t>
            </a:r>
            <a:r>
              <a:rPr lang="en-US" sz="1600" b="1" i="1" dirty="0">
                <a:solidFill>
                  <a:srgbClr val="0070C0"/>
                </a:solidFill>
              </a:rPr>
              <a:t> AN ANALYSIS OF USE CASES AND DEPLOYMENT. JUNE 2023</a:t>
            </a:r>
            <a:endParaRPr lang="it-IT" i="1" dirty="0"/>
          </a:p>
        </p:txBody>
      </p:sp>
      <p:pic>
        <p:nvPicPr>
          <p:cNvPr id="4" name="Immagine 3">
            <a:extLst>
              <a:ext uri="{FF2B5EF4-FFF2-40B4-BE49-F238E27FC236}">
                <a16:creationId xmlns:a16="http://schemas.microsoft.com/office/drawing/2014/main" id="{65F14840-66A6-6E56-811A-B169758B3EB3}"/>
              </a:ext>
            </a:extLst>
          </p:cNvPr>
          <p:cNvPicPr>
            <a:picLocks noChangeAspect="1"/>
          </p:cNvPicPr>
          <p:nvPr/>
        </p:nvPicPr>
        <p:blipFill>
          <a:blip r:embed="rId3"/>
          <a:stretch>
            <a:fillRect/>
          </a:stretch>
        </p:blipFill>
        <p:spPr>
          <a:xfrm>
            <a:off x="1368794" y="612498"/>
            <a:ext cx="7525779" cy="3853813"/>
          </a:xfrm>
          <a:prstGeom prst="rect">
            <a:avLst/>
          </a:prstGeom>
        </p:spPr>
      </p:pic>
      <p:sp>
        <p:nvSpPr>
          <p:cNvPr id="6" name="CasellaDiTesto 5">
            <a:extLst>
              <a:ext uri="{FF2B5EF4-FFF2-40B4-BE49-F238E27FC236}">
                <a16:creationId xmlns:a16="http://schemas.microsoft.com/office/drawing/2014/main" id="{1C265B12-9D72-0B5E-0881-68E320E14329}"/>
              </a:ext>
            </a:extLst>
          </p:cNvPr>
          <p:cNvSpPr txBox="1"/>
          <p:nvPr/>
        </p:nvSpPr>
        <p:spPr>
          <a:xfrm>
            <a:off x="173904" y="4346319"/>
            <a:ext cx="11887200" cy="3293209"/>
          </a:xfrm>
          <a:prstGeom prst="rect">
            <a:avLst/>
          </a:prstGeom>
          <a:noFill/>
        </p:spPr>
        <p:txBody>
          <a:bodyPr wrap="square" rtlCol="0">
            <a:spAutoFit/>
          </a:bodyPr>
          <a:lstStyle/>
          <a:p>
            <a:pPr algn="just"/>
            <a:r>
              <a:rPr lang="en-US" sz="1600" b="1" dirty="0">
                <a:solidFill>
                  <a:srgbClr val="0070C0"/>
                </a:solidFill>
              </a:rPr>
              <a:t>DATA PLANE (UPF) ALL’INTERNO DELLA PREMISE DI PNI-NPN E COSI’ PURE FUNZIONI (ALCUNE) DEL CONTROL PLANE.</a:t>
            </a:r>
          </a:p>
          <a:p>
            <a:pPr algn="just"/>
            <a:endParaRPr lang="en-US" sz="1600" b="1" dirty="0">
              <a:solidFill>
                <a:srgbClr val="0070C0"/>
              </a:solidFill>
            </a:endParaRPr>
          </a:p>
          <a:p>
            <a:pPr algn="just"/>
            <a:r>
              <a:rPr lang="en-US" sz="1600" b="1" dirty="0">
                <a:solidFill>
                  <a:srgbClr val="0070C0"/>
                </a:solidFill>
              </a:rPr>
              <a:t>MNO E TITOLARE PNI-NPN CONCORDANO SUL DISLOCARE IL DEDICATED O SHARED 5G RAN/RADIO E PARTE DEL 5G CORE (UPF, NWDAF, OSSIA NETWORK DATA ANALYTICS FUNCTION O ALTRE FUNZIONI CORE) ON PREMISE, AI FINI DI BASSA LATENZA, SCARICO DEI DATI E SUPPORTO PER IL LORO TRATTAMENTO.I</a:t>
            </a:r>
          </a:p>
          <a:p>
            <a:pPr algn="just"/>
            <a:r>
              <a:rPr lang="en-US" sz="1600" b="1" dirty="0">
                <a:solidFill>
                  <a:srgbClr val="0070C0"/>
                </a:solidFill>
              </a:rPr>
              <a:t>IN QUESTA CONFIGURAZIONE IL MAGGIOR NUMERO DI FUNZIONI DEL CONTROL PLANE RIMANE NELLA RETE DEL MNO.</a:t>
            </a:r>
          </a:p>
          <a:p>
            <a:pPr algn="just"/>
            <a:endParaRPr lang="en-US" sz="1600" b="1" dirty="0">
              <a:solidFill>
                <a:srgbClr val="0070C0"/>
              </a:solidFill>
            </a:endParaRPr>
          </a:p>
          <a:p>
            <a:pPr algn="just"/>
            <a:endParaRPr lang="en-US" sz="1600" b="1" dirty="0">
              <a:solidFill>
                <a:srgbClr val="0070C0"/>
              </a:solidFill>
            </a:endParaRPr>
          </a:p>
          <a:p>
            <a:pPr algn="just"/>
            <a:endParaRPr lang="en-US" sz="1600" b="1" dirty="0">
              <a:solidFill>
                <a:srgbClr val="0070C0"/>
              </a:solidFill>
            </a:endParaRPr>
          </a:p>
          <a:p>
            <a:pPr algn="just"/>
            <a:endParaRPr lang="en-US" sz="1600" b="1" dirty="0">
              <a:solidFill>
                <a:srgbClr val="0070C0"/>
              </a:solidFill>
            </a:endParaRPr>
          </a:p>
          <a:p>
            <a:pPr algn="just"/>
            <a:endParaRPr lang="en-US" sz="1600" b="1" dirty="0">
              <a:solidFill>
                <a:srgbClr val="0070C0"/>
              </a:solidFill>
            </a:endParaRPr>
          </a:p>
          <a:p>
            <a:pPr algn="just"/>
            <a:endParaRPr lang="en-US" sz="1600" b="1" dirty="0">
              <a:solidFill>
                <a:srgbClr val="0070C0"/>
              </a:solidFill>
            </a:endParaRPr>
          </a:p>
          <a:p>
            <a:pPr algn="just"/>
            <a:endParaRPr lang="it-IT" sz="1600" b="1" dirty="0">
              <a:solidFill>
                <a:srgbClr val="0070C0"/>
              </a:solidFill>
            </a:endParaRPr>
          </a:p>
        </p:txBody>
      </p:sp>
      <p:sp>
        <p:nvSpPr>
          <p:cNvPr id="8" name="CasellaDiTesto 7">
            <a:extLst>
              <a:ext uri="{FF2B5EF4-FFF2-40B4-BE49-F238E27FC236}">
                <a16:creationId xmlns:a16="http://schemas.microsoft.com/office/drawing/2014/main" id="{C16700AF-CA00-D2DF-56FE-3EE2DE2DFC2C}"/>
              </a:ext>
            </a:extLst>
          </p:cNvPr>
          <p:cNvSpPr txBox="1"/>
          <p:nvPr/>
        </p:nvSpPr>
        <p:spPr>
          <a:xfrm>
            <a:off x="7135686" y="1105309"/>
            <a:ext cx="532932" cy="307777"/>
          </a:xfrm>
          <a:prstGeom prst="rect">
            <a:avLst/>
          </a:prstGeom>
          <a:noFill/>
        </p:spPr>
        <p:txBody>
          <a:bodyPr wrap="square" rtlCol="0">
            <a:spAutoFit/>
          </a:bodyPr>
          <a:lstStyle/>
          <a:p>
            <a:r>
              <a:rPr lang="it-IT" sz="1400" dirty="0"/>
              <a:t>UPF</a:t>
            </a:r>
          </a:p>
        </p:txBody>
      </p:sp>
    </p:spTree>
    <p:extLst>
      <p:ext uri="{BB962C8B-B14F-4D97-AF65-F5344CB8AC3E}">
        <p14:creationId xmlns:p14="http://schemas.microsoft.com/office/powerpoint/2010/main" val="2593248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7B58A-B22F-8225-EF25-C08E6C73C03E}"/>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88B3889-DF20-A573-3D49-76C5437D8B4A}"/>
              </a:ext>
            </a:extLst>
          </p:cNvPr>
          <p:cNvSpPr>
            <a:spLocks noGrp="1"/>
          </p:cNvSpPr>
          <p:nvPr>
            <p:ph type="title"/>
          </p:nvPr>
        </p:nvSpPr>
        <p:spPr>
          <a:xfrm>
            <a:off x="33166" y="115145"/>
            <a:ext cx="11288016" cy="457177"/>
          </a:xfrm>
        </p:spPr>
        <p:txBody>
          <a:bodyPr>
            <a:noAutofit/>
          </a:bodyPr>
          <a:lstStyle/>
          <a:p>
            <a:r>
              <a:rPr lang="it-IT" sz="2400" b="1" dirty="0">
                <a:solidFill>
                  <a:srgbClr val="0070C0"/>
                </a:solidFill>
              </a:rPr>
              <a:t>PNI-NPN  COSTITUITA INTERAMENTE NELLA RETE PUBBLICA (</a:t>
            </a:r>
            <a:r>
              <a:rPr lang="it-IT" sz="2400" b="1" dirty="0">
                <a:solidFill>
                  <a:srgbClr val="0070C0"/>
                </a:solidFill>
                <a:highlight>
                  <a:srgbClr val="00FFFF"/>
                </a:highlight>
              </a:rPr>
              <a:t>HOSTED)</a:t>
            </a:r>
            <a:endParaRPr lang="it-IT" sz="2400" b="1" dirty="0">
              <a:solidFill>
                <a:srgbClr val="0070C0"/>
              </a:solidFill>
            </a:endParaRPr>
          </a:p>
        </p:txBody>
      </p:sp>
      <p:sp>
        <p:nvSpPr>
          <p:cNvPr id="14" name="Segnaposto data 13">
            <a:extLst>
              <a:ext uri="{FF2B5EF4-FFF2-40B4-BE49-F238E27FC236}">
                <a16:creationId xmlns:a16="http://schemas.microsoft.com/office/drawing/2014/main" id="{A693C3FB-48A9-64BE-E9EE-8F5DEEB67727}"/>
              </a:ext>
            </a:extLst>
          </p:cNvPr>
          <p:cNvSpPr>
            <a:spLocks noGrp="1"/>
          </p:cNvSpPr>
          <p:nvPr>
            <p:ph type="dt" sz="half" idx="10"/>
          </p:nvPr>
        </p:nvSpPr>
        <p:spPr/>
        <p:txBody>
          <a:bodyPr/>
          <a:lstStyle/>
          <a:p>
            <a:r>
              <a:rPr lang="it-IT"/>
              <a:t>30/10/2024</a:t>
            </a:r>
          </a:p>
        </p:txBody>
      </p:sp>
      <p:sp>
        <p:nvSpPr>
          <p:cNvPr id="13" name="Segnaposto piè di pagina 12">
            <a:extLst>
              <a:ext uri="{FF2B5EF4-FFF2-40B4-BE49-F238E27FC236}">
                <a16:creationId xmlns:a16="http://schemas.microsoft.com/office/drawing/2014/main" id="{6099CFED-5D86-718F-6432-FBB865BD2EB1}"/>
              </a:ext>
            </a:extLst>
          </p:cNvPr>
          <p:cNvSpPr>
            <a:spLocks noGrp="1"/>
          </p:cNvSpPr>
          <p:nvPr>
            <p:ph type="ftr" sz="quarter" idx="11"/>
          </p:nvPr>
        </p:nvSpPr>
        <p:spPr>
          <a:xfrm>
            <a:off x="2889055" y="6356350"/>
            <a:ext cx="5264345" cy="365125"/>
          </a:xfrm>
        </p:spPr>
        <p:txBody>
          <a:bodyPr/>
          <a:lstStyle/>
          <a:p>
            <a:r>
              <a:rPr lang="it-IT"/>
              <a:t>Relatore ing. LUIGI PRINZI                                                            Regimi d'accesso alle frequenze per le reti MPN e relative architetture  </a:t>
            </a:r>
            <a:endParaRPr lang="it-IT" dirty="0"/>
          </a:p>
        </p:txBody>
      </p:sp>
      <p:sp>
        <p:nvSpPr>
          <p:cNvPr id="15" name="Segnaposto numero diapositiva 14">
            <a:extLst>
              <a:ext uri="{FF2B5EF4-FFF2-40B4-BE49-F238E27FC236}">
                <a16:creationId xmlns:a16="http://schemas.microsoft.com/office/drawing/2014/main" id="{3B92DB97-AE3B-1709-958E-7FADE7FA5752}"/>
              </a:ext>
            </a:extLst>
          </p:cNvPr>
          <p:cNvSpPr>
            <a:spLocks noGrp="1"/>
          </p:cNvSpPr>
          <p:nvPr>
            <p:ph type="sldNum" sz="quarter" idx="12"/>
          </p:nvPr>
        </p:nvSpPr>
        <p:spPr/>
        <p:txBody>
          <a:bodyPr/>
          <a:lstStyle/>
          <a:p>
            <a:fld id="{F8863F97-6B15-4D31-8031-24C52BDABFD3}" type="slidenum">
              <a:rPr lang="it-IT" smtClean="0"/>
              <a:t>9</a:t>
            </a:fld>
            <a:endParaRPr lang="it-IT" dirty="0"/>
          </a:p>
        </p:txBody>
      </p:sp>
      <p:sp>
        <p:nvSpPr>
          <p:cNvPr id="5" name="CasellaDiTesto 4">
            <a:extLst>
              <a:ext uri="{FF2B5EF4-FFF2-40B4-BE49-F238E27FC236}">
                <a16:creationId xmlns:a16="http://schemas.microsoft.com/office/drawing/2014/main" id="{C464CAE9-AA98-0B7F-D7A3-7C233CACB7AD}"/>
              </a:ext>
            </a:extLst>
          </p:cNvPr>
          <p:cNvSpPr txBox="1"/>
          <p:nvPr/>
        </p:nvSpPr>
        <p:spPr>
          <a:xfrm>
            <a:off x="5968844" y="436718"/>
            <a:ext cx="6105352" cy="5693866"/>
          </a:xfrm>
          <a:prstGeom prst="rect">
            <a:avLst/>
          </a:prstGeom>
          <a:noFill/>
        </p:spPr>
        <p:txBody>
          <a:bodyPr wrap="square" rtlCol="0">
            <a:spAutoFit/>
          </a:bodyPr>
          <a:lstStyle/>
          <a:p>
            <a:pPr algn="just"/>
            <a:r>
              <a:rPr lang="it-IT" sz="1400" b="1" dirty="0">
                <a:solidFill>
                  <a:srgbClr val="0070C0"/>
                </a:solidFill>
              </a:rPr>
              <a:t>PNI-NPN </a:t>
            </a:r>
            <a:r>
              <a:rPr lang="it-IT" sz="1400" b="1" u="sng" dirty="0">
                <a:solidFill>
                  <a:srgbClr val="0070C0"/>
                </a:solidFill>
              </a:rPr>
              <a:t>INTERAMENTE OSPITATA </a:t>
            </a:r>
            <a:r>
              <a:rPr lang="it-IT" sz="1400" b="1" dirty="0">
                <a:solidFill>
                  <a:srgbClr val="0070C0"/>
                </a:solidFill>
              </a:rPr>
              <a:t>DALLA PN: </a:t>
            </a:r>
            <a:r>
              <a:rPr lang="it-IT" sz="1400" dirty="0">
                <a:solidFill>
                  <a:srgbClr val="0070C0"/>
                </a:solidFill>
                <a:effectLst>
                  <a:outerShdw blurRad="38100" dist="38100" dir="2700000" algn="tl">
                    <a:srgbClr val="000000">
                      <a:alpha val="43137"/>
                    </a:srgbClr>
                  </a:outerShdw>
                </a:effectLst>
              </a:rPr>
              <a:t>GESTIONE DELLA NPN DA PARTE MNO COMPLETAMENTE DA REMOTO CON PROPRIO SPETTRO LICENZIATO. </a:t>
            </a:r>
            <a:r>
              <a:rPr lang="en-US" sz="1400" b="1" i="0" u="none" strike="noStrike" baseline="0" dirty="0">
                <a:solidFill>
                  <a:srgbClr val="0070C0"/>
                </a:solidFill>
              </a:rPr>
              <a:t>PREMISE: PRESENTE SOLO </a:t>
            </a:r>
            <a:r>
              <a:rPr lang="en-US" sz="1400" b="1" i="0" u="none" strike="noStrike" baseline="0" dirty="0" err="1">
                <a:solidFill>
                  <a:srgbClr val="0070C0"/>
                </a:solidFill>
              </a:rPr>
              <a:t>gNB</a:t>
            </a:r>
            <a:r>
              <a:rPr lang="en-US" sz="1400" b="1" i="0" u="none" strike="noStrike" baseline="0" dirty="0">
                <a:solidFill>
                  <a:srgbClr val="0070C0"/>
                </a:solidFill>
              </a:rPr>
              <a:t>. </a:t>
            </a:r>
          </a:p>
          <a:p>
            <a:pPr algn="just"/>
            <a:r>
              <a:rPr lang="en-US" sz="1400" b="1" i="0" u="none" strike="noStrike" baseline="0" dirty="0">
                <a:solidFill>
                  <a:srgbClr val="0070C0"/>
                </a:solidFill>
                <a:latin typeface="Calibri" panose="020F0502020204030204" pitchFamily="34" charset="0"/>
              </a:rPr>
              <a:t>5GC (5G CORE), INCLUSO UPF RESIDENTE NELLA PLMN.</a:t>
            </a:r>
            <a:endParaRPr lang="it-IT" sz="1400" b="1" i="0" u="none" strike="noStrike" baseline="0" dirty="0">
              <a:solidFill>
                <a:srgbClr val="0070C0"/>
              </a:solidFill>
              <a:latin typeface="Calibri" panose="020F0502020204030204" pitchFamily="34" charset="0"/>
            </a:endParaRPr>
          </a:p>
          <a:p>
            <a:pPr algn="just"/>
            <a:r>
              <a:rPr lang="it-IT" sz="1400" b="1" dirty="0">
                <a:solidFill>
                  <a:srgbClr val="0070C0"/>
                </a:solidFill>
              </a:rPr>
              <a:t>ISOLAMENTO LOGICO DELLE RISORSE DI RETE SU TUTTI I SEGMENTI DI RETE: </a:t>
            </a:r>
            <a:r>
              <a:rPr lang="it-IT" sz="1400" b="1" dirty="0">
                <a:solidFill>
                  <a:srgbClr val="0070C0"/>
                </a:solidFill>
                <a:highlight>
                  <a:srgbClr val="FF99FF"/>
                </a:highlight>
              </a:rPr>
              <a:t>NETWORK SLICING E2E (END TO END</a:t>
            </a:r>
            <a:r>
              <a:rPr lang="it-IT" sz="1400" b="1" dirty="0">
                <a:solidFill>
                  <a:srgbClr val="0070C0"/>
                </a:solidFill>
              </a:rPr>
              <a:t>).</a:t>
            </a:r>
          </a:p>
          <a:p>
            <a:pPr algn="just"/>
            <a:r>
              <a:rPr lang="it-IT" sz="1400" b="1" dirty="0">
                <a:solidFill>
                  <a:srgbClr val="0070C0"/>
                </a:solidFill>
              </a:rPr>
              <a:t>ENTRAMBI I FLUSSI DI TRAFFICO ORIGINATI IN PN E NPN, SMALTITI ALL’ESTERNO DELLA SEDE INDUSTRIALE, MA TRATTATI COME PARTI DI 2 RETI INDIPENDENTI E ISOLATE UNA DALL’ALTRA, GRAZIE A :</a:t>
            </a:r>
          </a:p>
          <a:p>
            <a:pPr algn="just"/>
            <a:r>
              <a:rPr lang="it-IT" sz="1400" b="1" dirty="0">
                <a:solidFill>
                  <a:srgbClr val="0070C0"/>
                </a:solidFill>
              </a:rPr>
              <a:t>VIRTUALIZZAZIONE DI FUNZIONI DI RETI IN UN (GENERICO) AMBIENTE CLOUD DI CUI SI AVVALGONO PN E PNI- NPN, MEDIANTE USO DI NETWORK SLICING.</a:t>
            </a:r>
          </a:p>
          <a:p>
            <a:pPr algn="just"/>
            <a:r>
              <a:rPr lang="it-IT" sz="1400" b="1" dirty="0">
                <a:solidFill>
                  <a:srgbClr val="0070C0"/>
                </a:solidFill>
              </a:rPr>
              <a:t>ABBONATI NPN: PER DEFINIZIONE ANCHE DI PN E QUINDI I DEVICE DI PNI-NPN ACCEDONO DIRETTAMENTE AI SERVIZI DI RETE PN.</a:t>
            </a:r>
          </a:p>
          <a:p>
            <a:pPr algn="just"/>
            <a:r>
              <a:rPr lang="en-US" sz="1400" b="1" u="sng" dirty="0">
                <a:solidFill>
                  <a:srgbClr val="0070C0"/>
                </a:solidFill>
              </a:rPr>
              <a:t>SOLUZIONE ACCETTABILE</a:t>
            </a:r>
            <a:r>
              <a:rPr lang="en-US" sz="1400" b="1" dirty="0">
                <a:solidFill>
                  <a:srgbClr val="0070C0"/>
                </a:solidFill>
              </a:rPr>
              <a:t>, SALVO NON REQUISITI STRINGENTI DI LATENZA E DI SCARICO LOCALE DEI DATI PER IL LORO TRATTAMENTO.</a:t>
            </a:r>
          </a:p>
          <a:p>
            <a:pPr algn="just"/>
            <a:r>
              <a:rPr lang="en-US" sz="1400" b="1" dirty="0">
                <a:solidFill>
                  <a:srgbClr val="0070C0"/>
                </a:solidFill>
              </a:rPr>
              <a:t>SOLO COSTI OPEX PER IL TITOLARE PNI-NPN</a:t>
            </a:r>
          </a:p>
          <a:p>
            <a:pPr algn="just"/>
            <a:endParaRPr lang="en-US" sz="1400" b="1" u="sng" dirty="0">
              <a:solidFill>
                <a:srgbClr val="0070C0"/>
              </a:solidFill>
            </a:endParaRPr>
          </a:p>
          <a:p>
            <a:pPr algn="just"/>
            <a:r>
              <a:rPr lang="en-US" sz="1400" b="1" u="sng" dirty="0">
                <a:solidFill>
                  <a:srgbClr val="0070C0"/>
                </a:solidFill>
              </a:rPr>
              <a:t>SVANTAGGIO</a:t>
            </a:r>
            <a:r>
              <a:rPr lang="en-US" sz="1400" b="1" dirty="0">
                <a:solidFill>
                  <a:srgbClr val="0070C0"/>
                </a:solidFill>
              </a:rPr>
              <a:t>: I SERVIZI NON POSSONO ESSERE FORNITI IN PROSSIMITA’ DEL BORDO DELLA RETE, NON ESISTENDO UN PERCORSO DI TRAFFICO LOCALE TRA I DEVICE 5G  REGISTRATI NELLA PNI-NPN E QUESTA RETE.</a:t>
            </a:r>
          </a:p>
          <a:p>
            <a:pPr algn="just"/>
            <a:r>
              <a:rPr lang="en-US" sz="1400" b="1" dirty="0">
                <a:solidFill>
                  <a:srgbClr val="0070C0"/>
                </a:solidFill>
              </a:rPr>
              <a:t>MNO PUO’ OFFRIRE SERVIZI MEC ALLE SLICES DELLA PNI-NPN, MA ESSENDO LE RISORSE MEC OSPITATE NELLA PN, LA LATENZA COMPLESSIVA PUO’ ESSERE TROPPO ELEVATA PER MOLTE APPLICAZIONI URLLC.</a:t>
            </a:r>
          </a:p>
          <a:p>
            <a:pPr algn="just"/>
            <a:r>
              <a:rPr lang="en-US" sz="1400" b="1" dirty="0">
                <a:solidFill>
                  <a:srgbClr val="0070C0"/>
                </a:solidFill>
              </a:rPr>
              <a:t>INOLTRE I DATI ORIGINATI DAL DEVICE DELL’UTENTE DELLA PNI-NPN E I SUOI DI SOTTOSCRIZIONE, BENCHE’ QUESTA SIA ISOLATA DALLE SLICES DELLA PN, SONO PROCESSATI DALL’OPERATORE DELLA PN, CHE NE HA QUINDI PIENA VISIBILITA’.</a:t>
            </a:r>
            <a:endParaRPr lang="it-IT" sz="1400" b="1" dirty="0">
              <a:solidFill>
                <a:srgbClr val="0070C0"/>
              </a:solidFill>
            </a:endParaRPr>
          </a:p>
        </p:txBody>
      </p:sp>
      <p:sp>
        <p:nvSpPr>
          <p:cNvPr id="8" name="CasellaDiTesto 7">
            <a:extLst>
              <a:ext uri="{FF2B5EF4-FFF2-40B4-BE49-F238E27FC236}">
                <a16:creationId xmlns:a16="http://schemas.microsoft.com/office/drawing/2014/main" id="{E1878FAB-E7F8-53A3-2C40-F2D22BBC947A}"/>
              </a:ext>
            </a:extLst>
          </p:cNvPr>
          <p:cNvSpPr txBox="1"/>
          <p:nvPr/>
        </p:nvSpPr>
        <p:spPr>
          <a:xfrm>
            <a:off x="17764" y="6061721"/>
            <a:ext cx="12156472" cy="307777"/>
          </a:xfrm>
          <a:prstGeom prst="rect">
            <a:avLst/>
          </a:prstGeom>
          <a:noFill/>
        </p:spPr>
        <p:txBody>
          <a:bodyPr wrap="square" rtlCol="0">
            <a:spAutoFit/>
          </a:bodyPr>
          <a:lstStyle/>
          <a:p>
            <a:pPr algn="just"/>
            <a:r>
              <a:rPr lang="it-IT" sz="1400" b="1" dirty="0">
                <a:solidFill>
                  <a:srgbClr val="0070C0"/>
                </a:solidFill>
              </a:rPr>
              <a:t>FONTE: </a:t>
            </a:r>
            <a:r>
              <a:rPr lang="en-US" sz="1400" b="1" dirty="0">
                <a:solidFill>
                  <a:srgbClr val="0070C0"/>
                </a:solidFill>
              </a:rPr>
              <a:t>5G ALLIANCE FOR CONNECTED INDUSTRIES AND AUTOMATION (</a:t>
            </a:r>
            <a:r>
              <a:rPr lang="it-IT" sz="1400" b="1" dirty="0">
                <a:solidFill>
                  <a:srgbClr val="0070C0"/>
                </a:solidFill>
              </a:rPr>
              <a:t>5G ACIA) «NON-PUBLIC NETWORKS FOR INDUSTRIAL SCENARIOS» JULY 2019 (ADATTATO)</a:t>
            </a:r>
          </a:p>
        </p:txBody>
      </p:sp>
      <p:pic>
        <p:nvPicPr>
          <p:cNvPr id="9" name="Immagine 8">
            <a:extLst>
              <a:ext uri="{FF2B5EF4-FFF2-40B4-BE49-F238E27FC236}">
                <a16:creationId xmlns:a16="http://schemas.microsoft.com/office/drawing/2014/main" id="{80AE279E-2574-0F1C-9E54-7AEC80397F09}"/>
              </a:ext>
            </a:extLst>
          </p:cNvPr>
          <p:cNvPicPr>
            <a:picLocks noChangeAspect="1"/>
          </p:cNvPicPr>
          <p:nvPr/>
        </p:nvPicPr>
        <p:blipFill>
          <a:blip r:embed="rId3"/>
          <a:stretch>
            <a:fillRect/>
          </a:stretch>
        </p:blipFill>
        <p:spPr>
          <a:xfrm>
            <a:off x="117807" y="967095"/>
            <a:ext cx="5738842" cy="3466827"/>
          </a:xfrm>
          <a:prstGeom prst="rect">
            <a:avLst/>
          </a:prstGeom>
        </p:spPr>
      </p:pic>
      <p:pic>
        <p:nvPicPr>
          <p:cNvPr id="11" name="Immagine 10">
            <a:extLst>
              <a:ext uri="{FF2B5EF4-FFF2-40B4-BE49-F238E27FC236}">
                <a16:creationId xmlns:a16="http://schemas.microsoft.com/office/drawing/2014/main" id="{D00913E0-EAA0-A440-8020-5EEFC6918CC3}"/>
              </a:ext>
            </a:extLst>
          </p:cNvPr>
          <p:cNvPicPr>
            <a:picLocks noChangeAspect="1"/>
          </p:cNvPicPr>
          <p:nvPr/>
        </p:nvPicPr>
        <p:blipFill>
          <a:blip r:embed="rId4"/>
          <a:stretch>
            <a:fillRect/>
          </a:stretch>
        </p:blipFill>
        <p:spPr>
          <a:xfrm>
            <a:off x="3367759" y="4738100"/>
            <a:ext cx="2696452" cy="661856"/>
          </a:xfrm>
          <a:prstGeom prst="rect">
            <a:avLst/>
          </a:prstGeom>
        </p:spPr>
      </p:pic>
      <p:sp>
        <p:nvSpPr>
          <p:cNvPr id="3" name="CasellaDiTesto 2">
            <a:extLst>
              <a:ext uri="{FF2B5EF4-FFF2-40B4-BE49-F238E27FC236}">
                <a16:creationId xmlns:a16="http://schemas.microsoft.com/office/drawing/2014/main" id="{EB94B7CF-E75B-94E6-41E8-5993B611C4A7}"/>
              </a:ext>
            </a:extLst>
          </p:cNvPr>
          <p:cNvSpPr txBox="1"/>
          <p:nvPr/>
        </p:nvSpPr>
        <p:spPr>
          <a:xfrm>
            <a:off x="1088306" y="585042"/>
            <a:ext cx="1430503" cy="369332"/>
          </a:xfrm>
          <a:prstGeom prst="rect">
            <a:avLst/>
          </a:prstGeom>
          <a:noFill/>
        </p:spPr>
        <p:txBody>
          <a:bodyPr wrap="square" rtlCol="0">
            <a:spAutoFit/>
          </a:bodyPr>
          <a:lstStyle/>
          <a:p>
            <a:r>
              <a:rPr lang="it-IT" b="1" dirty="0">
                <a:solidFill>
                  <a:srgbClr val="0070C0"/>
                </a:solidFill>
              </a:rPr>
              <a:t>PLMN = PN</a:t>
            </a:r>
          </a:p>
        </p:txBody>
      </p:sp>
      <p:sp>
        <p:nvSpPr>
          <p:cNvPr id="4" name="CasellaDiTesto 3">
            <a:extLst>
              <a:ext uri="{FF2B5EF4-FFF2-40B4-BE49-F238E27FC236}">
                <a16:creationId xmlns:a16="http://schemas.microsoft.com/office/drawing/2014/main" id="{B0901B6F-A059-7BA5-3FC7-7A882F51E429}"/>
              </a:ext>
            </a:extLst>
          </p:cNvPr>
          <p:cNvSpPr txBox="1"/>
          <p:nvPr/>
        </p:nvSpPr>
        <p:spPr>
          <a:xfrm>
            <a:off x="2378562" y="796279"/>
            <a:ext cx="790984" cy="369332"/>
          </a:xfrm>
          <a:prstGeom prst="rect">
            <a:avLst/>
          </a:prstGeom>
          <a:noFill/>
        </p:spPr>
        <p:txBody>
          <a:bodyPr wrap="square" rtlCol="0">
            <a:spAutoFit/>
          </a:bodyPr>
          <a:lstStyle/>
          <a:p>
            <a:r>
              <a:rPr lang="it-IT" b="1" dirty="0">
                <a:solidFill>
                  <a:srgbClr val="0070C0"/>
                </a:solidFill>
              </a:rPr>
              <a:t>UCM</a:t>
            </a:r>
          </a:p>
        </p:txBody>
      </p:sp>
      <p:cxnSp>
        <p:nvCxnSpPr>
          <p:cNvPr id="6" name="Connettore diritto 5">
            <a:extLst>
              <a:ext uri="{FF2B5EF4-FFF2-40B4-BE49-F238E27FC236}">
                <a16:creationId xmlns:a16="http://schemas.microsoft.com/office/drawing/2014/main" id="{9A2E205F-7F19-B069-99B0-4A8658B766AB}"/>
              </a:ext>
            </a:extLst>
          </p:cNvPr>
          <p:cNvCxnSpPr>
            <a:cxnSpLocks/>
          </p:cNvCxnSpPr>
          <p:nvPr/>
        </p:nvCxnSpPr>
        <p:spPr>
          <a:xfrm>
            <a:off x="3803250" y="1373471"/>
            <a:ext cx="27377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7" name="Connettore diritto 6">
            <a:extLst>
              <a:ext uri="{FF2B5EF4-FFF2-40B4-BE49-F238E27FC236}">
                <a16:creationId xmlns:a16="http://schemas.microsoft.com/office/drawing/2014/main" id="{7D031ABC-B0B5-A00D-94C2-AFAAD70E1172}"/>
              </a:ext>
            </a:extLst>
          </p:cNvPr>
          <p:cNvCxnSpPr>
            <a:cxnSpLocks/>
          </p:cNvCxnSpPr>
          <p:nvPr/>
        </p:nvCxnSpPr>
        <p:spPr>
          <a:xfrm>
            <a:off x="3803250" y="1514651"/>
            <a:ext cx="273770" cy="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10" name="CasellaDiTesto 9">
            <a:extLst>
              <a:ext uri="{FF2B5EF4-FFF2-40B4-BE49-F238E27FC236}">
                <a16:creationId xmlns:a16="http://schemas.microsoft.com/office/drawing/2014/main" id="{0D63849E-CE56-ED6A-2147-44B9B68EDF75}"/>
              </a:ext>
            </a:extLst>
          </p:cNvPr>
          <p:cNvSpPr txBox="1"/>
          <p:nvPr/>
        </p:nvSpPr>
        <p:spPr>
          <a:xfrm>
            <a:off x="4011018" y="701227"/>
            <a:ext cx="903181" cy="369332"/>
          </a:xfrm>
          <a:prstGeom prst="rect">
            <a:avLst/>
          </a:prstGeom>
          <a:noFill/>
        </p:spPr>
        <p:txBody>
          <a:bodyPr wrap="square" rtlCol="0">
            <a:spAutoFit/>
          </a:bodyPr>
          <a:lstStyle/>
          <a:p>
            <a:r>
              <a:rPr lang="it-IT" b="1" dirty="0">
                <a:solidFill>
                  <a:srgbClr val="0070C0"/>
                </a:solidFill>
              </a:rPr>
              <a:t>UPF</a:t>
            </a:r>
          </a:p>
        </p:txBody>
      </p:sp>
    </p:spTree>
    <p:extLst>
      <p:ext uri="{BB962C8B-B14F-4D97-AF65-F5344CB8AC3E}">
        <p14:creationId xmlns:p14="http://schemas.microsoft.com/office/powerpoint/2010/main" val="680097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977A0A-11B9-10A0-7209-DB4C1F1443AB}"/>
              </a:ext>
            </a:extLst>
          </p:cNvPr>
          <p:cNvSpPr>
            <a:spLocks noGrp="1"/>
          </p:cNvSpPr>
          <p:nvPr>
            <p:ph type="title"/>
          </p:nvPr>
        </p:nvSpPr>
        <p:spPr>
          <a:xfrm>
            <a:off x="-59841" y="-51405"/>
            <a:ext cx="12038667" cy="336589"/>
          </a:xfrm>
        </p:spPr>
        <p:txBody>
          <a:bodyPr>
            <a:noAutofit/>
          </a:bodyPr>
          <a:lstStyle/>
          <a:p>
            <a:r>
              <a:rPr lang="en-US" sz="2400" b="1" dirty="0">
                <a:solidFill>
                  <a:srgbClr val="0070C0"/>
                </a:solidFill>
              </a:rPr>
              <a:t>OPZIONI D’ACCESSO ALLO SPETTRO PER UTILIZZATORI  “VERTICAL”  (VNSP)  </a:t>
            </a:r>
            <a:endParaRPr lang="it-IT" sz="2400" b="1" dirty="0">
              <a:solidFill>
                <a:srgbClr val="0070C0"/>
              </a:solidFill>
            </a:endParaRPr>
          </a:p>
        </p:txBody>
      </p:sp>
      <p:sp>
        <p:nvSpPr>
          <p:cNvPr id="3" name="Segnaposto contenuto 2">
            <a:extLst>
              <a:ext uri="{FF2B5EF4-FFF2-40B4-BE49-F238E27FC236}">
                <a16:creationId xmlns:a16="http://schemas.microsoft.com/office/drawing/2014/main" id="{4A83138E-E55C-BF34-A097-B3D0F1E86691}"/>
              </a:ext>
            </a:extLst>
          </p:cNvPr>
          <p:cNvSpPr>
            <a:spLocks noGrp="1"/>
          </p:cNvSpPr>
          <p:nvPr>
            <p:ph idx="1"/>
          </p:nvPr>
        </p:nvSpPr>
        <p:spPr>
          <a:xfrm>
            <a:off x="112195" y="367442"/>
            <a:ext cx="11866631" cy="6291410"/>
          </a:xfrm>
        </p:spPr>
        <p:txBody>
          <a:bodyPr>
            <a:normAutofit fontScale="85000" lnSpcReduction="10000"/>
          </a:bodyPr>
          <a:lstStyle/>
          <a:p>
            <a:pPr marL="0" indent="0">
              <a:buNone/>
            </a:pPr>
            <a:r>
              <a:rPr lang="it-IT" sz="2000" b="1" dirty="0">
                <a:solidFill>
                  <a:srgbClr val="0070C0"/>
                </a:solidFill>
                <a:highlight>
                  <a:srgbClr val="FF99FF"/>
                </a:highlight>
              </a:rPr>
              <a:t>APPROCCI DI CONDIVISIONE DELLO SPETTRO (SPECTRUM SHARING)</a:t>
            </a:r>
            <a:r>
              <a:rPr lang="it-IT" sz="2000" b="1" dirty="0">
                <a:solidFill>
                  <a:srgbClr val="0070C0"/>
                </a:solidFill>
              </a:rPr>
              <a:t>:</a:t>
            </a:r>
          </a:p>
          <a:p>
            <a:pPr algn="just">
              <a:buFont typeface="Wingdings" panose="05000000000000000000" pitchFamily="2" charset="2"/>
              <a:buChar char="q"/>
            </a:pPr>
            <a:r>
              <a:rPr lang="it-IT" sz="1700" b="1" dirty="0">
                <a:solidFill>
                  <a:srgbClr val="0070C0"/>
                </a:solidFill>
                <a:highlight>
                  <a:srgbClr val="FFFF00"/>
                </a:highlight>
              </a:rPr>
              <a:t>LSA</a:t>
            </a:r>
            <a:r>
              <a:rPr lang="it-IT" sz="1700" b="1" dirty="0">
                <a:solidFill>
                  <a:srgbClr val="0070C0"/>
                </a:solidFill>
              </a:rPr>
              <a:t> «LICENSED SHARED ACCESS» (ECC, 2014)</a:t>
            </a:r>
            <a:r>
              <a:rPr lang="en-US" sz="1700" b="1" dirty="0">
                <a:solidFill>
                  <a:srgbClr val="0070C0"/>
                </a:solidFill>
              </a:rPr>
              <a:t>  MODELLO NELLA BANDA 2.3 GHZ, STUDIATO IN EUROPE, E’ UN MODELLO DI CONDIVISIONE CONTROLLATA DELLO SPETTRO, CHE NE CONSENTE L’USO, IN UNA DATA AREA GEOGRAFICA, A NUOVI UTILIZZATORI IN BANDE GIA’ ALLOCATE AD INCUMBENT.</a:t>
            </a:r>
          </a:p>
          <a:p>
            <a:pPr marL="0" indent="0" algn="just">
              <a:buNone/>
            </a:pPr>
            <a:r>
              <a:rPr lang="it-IT" sz="1700" b="1" dirty="0">
                <a:solidFill>
                  <a:srgbClr val="0070C0"/>
                </a:solidFill>
              </a:rPr>
              <a:t>UNA VERSIONE DI FATTO IMPLEMENTATA DAL REGOLATORE, NEL 2019, BEN PIU’ VICINA PERALTRO AL MODELLO CBRS, E’ IL REGIME «</a:t>
            </a:r>
            <a:r>
              <a:rPr lang="it-IT" sz="1700" b="1" dirty="0">
                <a:solidFill>
                  <a:srgbClr val="0070C0"/>
                </a:solidFill>
                <a:highlight>
                  <a:srgbClr val="FF99FF"/>
                </a:highlight>
              </a:rPr>
              <a:t>SAL</a:t>
            </a:r>
            <a:r>
              <a:rPr lang="it-IT" sz="1700" b="1" dirty="0">
                <a:solidFill>
                  <a:srgbClr val="0070C0"/>
                </a:solidFill>
              </a:rPr>
              <a:t>» («SHARED ACCESS LICENCE») IN U.K. DA OFCOM.</a:t>
            </a:r>
          </a:p>
          <a:p>
            <a:pPr algn="just">
              <a:buFont typeface="Wingdings" panose="05000000000000000000" pitchFamily="2" charset="2"/>
              <a:buChar char="q"/>
            </a:pPr>
            <a:r>
              <a:rPr lang="it-IT" sz="1700" b="1" dirty="0">
                <a:solidFill>
                  <a:srgbClr val="0070C0"/>
                </a:solidFill>
                <a:highlight>
                  <a:srgbClr val="FFFF00"/>
                </a:highlight>
              </a:rPr>
              <a:t>CBRS</a:t>
            </a:r>
            <a:r>
              <a:rPr lang="it-IT" sz="1700" b="1" dirty="0">
                <a:solidFill>
                  <a:srgbClr val="0070C0"/>
                </a:solidFill>
              </a:rPr>
              <a:t> (CITIZEN’S BROADBAND RADIO SERVICE): LICENZE PAL ED AUTORIZZAZIONI GENERALI PER L’USO DI SPETTRO CONDIVISO CON INCUMBENT IN USA (FCC, 2016).</a:t>
            </a:r>
            <a:r>
              <a:rPr lang="en-US" sz="1700" b="1" dirty="0">
                <a:solidFill>
                  <a:srgbClr val="0070C0"/>
                </a:solidFill>
              </a:rPr>
              <a:t> </a:t>
            </a:r>
          </a:p>
          <a:p>
            <a:pPr marL="0" indent="0" algn="just">
              <a:buNone/>
            </a:pPr>
            <a:r>
              <a:rPr lang="en-US" sz="1700" b="1" dirty="0">
                <a:solidFill>
                  <a:srgbClr val="0070C0"/>
                </a:solidFill>
              </a:rPr>
              <a:t>CBRS: MODELLO DEL TIPO “</a:t>
            </a:r>
            <a:r>
              <a:rPr lang="en-US" sz="1700" b="1" dirty="0">
                <a:solidFill>
                  <a:srgbClr val="0070C0"/>
                </a:solidFill>
                <a:highlight>
                  <a:srgbClr val="FF99FF"/>
                </a:highlight>
              </a:rPr>
              <a:t>DYNAMIC SPECTRUM SHARING</a:t>
            </a:r>
            <a:r>
              <a:rPr lang="en-US" sz="1700" b="1" dirty="0">
                <a:solidFill>
                  <a:srgbClr val="0070C0"/>
                </a:solidFill>
              </a:rPr>
              <a:t>”, OSSIA APPROCCIO IN CUI VIENE ADATTATA L’OPERATIVITA’ DI DUE O PIU’ DIVERSI SERVIZI DI COMUNICAZIONI ELETTRONICHE (FORNITI DA INCUMBENT E NUOVI ENTRANTI), AL FINE DI RAGGIUNGERE UN’EFFICIENTE UTILIZZAZIONE DELLA STESSA PORZIONE DI SPETTRO IN CUI UNITAMENTE OPERANO,  NELLO SPAZIO E NEL TEMPO, IN MODO CHE CIASCUN SERVIZIO SIA EROGATO IN MODO EFFICIENTE DAL PUNTO DI VISTA DEI COSTI E CON DEGRADO MINIMO. </a:t>
            </a:r>
          </a:p>
          <a:p>
            <a:pPr marL="0" indent="0" algn="just">
              <a:buNone/>
            </a:pPr>
            <a:r>
              <a:rPr lang="it-IT" sz="2000" b="1" dirty="0">
                <a:solidFill>
                  <a:srgbClr val="0070C0"/>
                </a:solidFill>
                <a:highlight>
                  <a:srgbClr val="FF99FF"/>
                </a:highlight>
              </a:rPr>
              <a:t>APPROCCIO COMMERCIALE</a:t>
            </a:r>
            <a:r>
              <a:rPr lang="it-IT" sz="1800" b="1" dirty="0">
                <a:solidFill>
                  <a:srgbClr val="0070C0"/>
                </a:solidFill>
              </a:rPr>
              <a:t>:</a:t>
            </a:r>
          </a:p>
          <a:p>
            <a:pPr algn="just">
              <a:buFont typeface="Wingdings" panose="05000000000000000000" pitchFamily="2" charset="2"/>
              <a:buChar char="q"/>
            </a:pPr>
            <a:r>
              <a:rPr lang="it-IT" sz="1700" b="1" dirty="0">
                <a:solidFill>
                  <a:srgbClr val="0070C0"/>
                </a:solidFill>
              </a:rPr>
              <a:t>SPECTRUM TRADING: IL LICENZIATARIO (ES. MNO) COMMERCIALIZZA I DIRITTI D’USO DELLE PROPRIE RISORSE FREQUENZIALI INUTILIZZATE, DIRETTAMENTE AD ALTRI FORNITORI DI SERVIZIO (ES. VERTICAL: IMPRESE  ED ORGANISMI ISTITUZIONALI). </a:t>
            </a:r>
          </a:p>
          <a:p>
            <a:pPr algn="just">
              <a:buFont typeface="Wingdings" panose="05000000000000000000" pitchFamily="2" charset="2"/>
              <a:buChar char="q"/>
            </a:pPr>
            <a:r>
              <a:rPr lang="it-IT" sz="1700" b="1" dirty="0">
                <a:solidFill>
                  <a:srgbClr val="0070C0"/>
                </a:solidFill>
              </a:rPr>
              <a:t>SPECTRUM LEASING: IL LICENZIATARIO DA’ IN AFFITTO PARTE DEL PROPRIO SPETTRO, MA NEL CONTEMPO NE MANTIENE I DIRITTI DI PROPRIETA’.</a:t>
            </a:r>
          </a:p>
          <a:p>
            <a:pPr algn="just">
              <a:buFont typeface="Wingdings" panose="05000000000000000000" pitchFamily="2" charset="2"/>
              <a:buChar char="q"/>
            </a:pPr>
            <a:r>
              <a:rPr lang="en-US" sz="1700" b="1" dirty="0">
                <a:solidFill>
                  <a:srgbClr val="0070C0"/>
                </a:solidFill>
              </a:rPr>
              <a:t>RETE FORNITA DA MNO: MNO FORNISCE UNA RETE VIRTUALE RISERVATA AL VNSP O REALIZZA UNA RETE MPN STANDALONE FORNENDO LA COPERTURA RADIO CON PROPRIE FREQUENZE (RETE PLMN).</a:t>
            </a:r>
            <a:endParaRPr lang="it-IT" sz="1700" b="1" dirty="0">
              <a:solidFill>
                <a:srgbClr val="0070C0"/>
              </a:solidFill>
            </a:endParaRPr>
          </a:p>
          <a:p>
            <a:pPr marL="0" indent="0" algn="just">
              <a:buNone/>
            </a:pPr>
            <a:r>
              <a:rPr lang="it-IT" sz="2000" b="1" dirty="0">
                <a:solidFill>
                  <a:srgbClr val="0070C0"/>
                </a:solidFill>
                <a:highlight>
                  <a:srgbClr val="FF99FF"/>
                </a:highlight>
              </a:rPr>
              <a:t>APPROCCIO REGOLAMENTATO (NRA STABILISCE DIRITTI/CONDIZIONI PER VNPS DI ACCESSO ALLO SPETTRO) </a:t>
            </a:r>
          </a:p>
          <a:p>
            <a:pPr algn="just">
              <a:buFont typeface="Wingdings" panose="05000000000000000000" pitchFamily="2" charset="2"/>
              <a:buChar char="q"/>
            </a:pPr>
            <a:r>
              <a:rPr lang="en-US" sz="1700" b="1" dirty="0">
                <a:solidFill>
                  <a:srgbClr val="0070C0"/>
                </a:solidFill>
              </a:rPr>
              <a:t>LOCAL LICENSING: IL REGOLATORE NAZIONALE (NRA) RILASCIA UNA LICENZA LOCALE AL VNSP. CONTESTUALMENTE RISORSE FREQUENZIALI VENGONO RISERVATE PER L’USO DEI VNPS.</a:t>
            </a:r>
          </a:p>
          <a:p>
            <a:pPr algn="just">
              <a:buFont typeface="Wingdings" panose="05000000000000000000" pitchFamily="2" charset="2"/>
              <a:buChar char="q"/>
            </a:pPr>
            <a:r>
              <a:rPr lang="en-US" sz="1700" b="1" dirty="0">
                <a:solidFill>
                  <a:srgbClr val="0070C0"/>
                </a:solidFill>
              </a:rPr>
              <a:t>NRA INSERISCE CLAUSOLE NELLA LICENZA MNO AGGIUDICATARIO DI FREQUENZE DEL TIPO “USE- IT- OR- LEASE- IT” OVVERO CHE IMPONGONO A MNO DI SODDISFARE RICHIESTE DI ACCESSO AD ESSE A SEGUITO DI UNA LORO INELUDIBILE VALUTAZIONE E NEL CASO DI UN ACCORDO COMMERCIALE RAGGIUNTO TRA LE DUE PARTI.</a:t>
            </a:r>
          </a:p>
          <a:p>
            <a:pPr algn="just">
              <a:buFont typeface="Wingdings" panose="05000000000000000000" pitchFamily="2" charset="2"/>
              <a:buChar char="q"/>
            </a:pPr>
            <a:r>
              <a:rPr lang="en-US" sz="1700" b="1" dirty="0">
                <a:solidFill>
                  <a:srgbClr val="0070C0"/>
                </a:solidFill>
              </a:rPr>
              <a:t>UNLICENSED/LIGHT LICENSE: USO DELLO SPETTRO IN BASE AD AUTORIZZAZIONE GENERALE O ADDIRITTURA NON SCATURENTE DA LICENZA (ES.: ISM BANDS). E’ IL CASO (LIGHT LICENSE) AD ES. DEL MODELLO CBRS PER GLI UTILIZZATORI GAA (</a:t>
            </a:r>
            <a:r>
              <a:rPr lang="it-IT" sz="1800" b="1" dirty="0">
                <a:solidFill>
                  <a:srgbClr val="0070C0"/>
                </a:solidFill>
              </a:rPr>
              <a:t>GENERAL AUTHORIZED ACCESS)</a:t>
            </a:r>
            <a:r>
              <a:rPr lang="en-US" sz="1700" b="1" dirty="0">
                <a:solidFill>
                  <a:srgbClr val="0070C0"/>
                </a:solidFill>
              </a:rPr>
              <a:t>.</a:t>
            </a:r>
          </a:p>
          <a:p>
            <a:pPr marL="0" indent="0" algn="just">
              <a:buNone/>
            </a:pPr>
            <a:endParaRPr lang="en-US" sz="1700" b="1" dirty="0">
              <a:solidFill>
                <a:srgbClr val="0070C0"/>
              </a:solidFill>
            </a:endParaRPr>
          </a:p>
          <a:p>
            <a:pPr marL="0" indent="0" algn="just">
              <a:buNone/>
            </a:pPr>
            <a:endParaRPr lang="it-IT" sz="1700" b="1" dirty="0">
              <a:solidFill>
                <a:srgbClr val="0070C0"/>
              </a:solidFill>
            </a:endParaRPr>
          </a:p>
          <a:p>
            <a:pPr marL="0" indent="0" algn="just">
              <a:buNone/>
            </a:pPr>
            <a:endParaRPr lang="it-IT" sz="2000" b="1" dirty="0">
              <a:solidFill>
                <a:srgbClr val="0070C0"/>
              </a:solidFill>
            </a:endParaRPr>
          </a:p>
        </p:txBody>
      </p:sp>
      <p:sp>
        <p:nvSpPr>
          <p:cNvPr id="4" name="Segnaposto data 3">
            <a:extLst>
              <a:ext uri="{FF2B5EF4-FFF2-40B4-BE49-F238E27FC236}">
                <a16:creationId xmlns:a16="http://schemas.microsoft.com/office/drawing/2014/main" id="{17976C97-E8AA-D55A-BA8E-8B526CA7E24C}"/>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9F7EFC05-90D4-4F60-4F9D-2B759F9A4E90}"/>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97D7962-44A8-3936-77D5-3D84EDB802F3}"/>
              </a:ext>
            </a:extLst>
          </p:cNvPr>
          <p:cNvSpPr>
            <a:spLocks noGrp="1"/>
          </p:cNvSpPr>
          <p:nvPr>
            <p:ph type="sldNum" sz="quarter" idx="12"/>
          </p:nvPr>
        </p:nvSpPr>
        <p:spPr/>
        <p:txBody>
          <a:bodyPr/>
          <a:lstStyle/>
          <a:p>
            <a:fld id="{BA8F5218-DF21-4655-A4A3-EF3C3D4A3503}" type="slidenum">
              <a:rPr lang="it-IT" smtClean="0"/>
              <a:t>10</a:t>
            </a:fld>
            <a:endParaRPr lang="it-IT"/>
          </a:p>
        </p:txBody>
      </p:sp>
    </p:spTree>
    <p:extLst>
      <p:ext uri="{BB962C8B-B14F-4D97-AF65-F5344CB8AC3E}">
        <p14:creationId xmlns:p14="http://schemas.microsoft.com/office/powerpoint/2010/main" val="905086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D977A0A-11B9-10A0-7209-DB4C1F1443AB}"/>
              </a:ext>
            </a:extLst>
          </p:cNvPr>
          <p:cNvSpPr>
            <a:spLocks noGrp="1"/>
          </p:cNvSpPr>
          <p:nvPr>
            <p:ph type="title"/>
          </p:nvPr>
        </p:nvSpPr>
        <p:spPr>
          <a:xfrm>
            <a:off x="213174" y="30853"/>
            <a:ext cx="11775004" cy="336589"/>
          </a:xfrm>
        </p:spPr>
        <p:txBody>
          <a:bodyPr>
            <a:noAutofit/>
          </a:bodyPr>
          <a:lstStyle/>
          <a:p>
            <a:r>
              <a:rPr lang="en-US" sz="2000" b="1" dirty="0">
                <a:solidFill>
                  <a:srgbClr val="0070C0"/>
                </a:solidFill>
                <a:latin typeface="+mn-lt"/>
              </a:rPr>
              <a:t>OPZIONI D’ACCESSO ALLO SPETTRO PER UTILIZZATORI  “VERTICAL”  (VNSP) </a:t>
            </a:r>
            <a:endParaRPr lang="it-IT" sz="2000" b="1" dirty="0">
              <a:solidFill>
                <a:srgbClr val="0070C0"/>
              </a:solidFill>
              <a:latin typeface="+mn-lt"/>
            </a:endParaRPr>
          </a:p>
        </p:txBody>
      </p:sp>
      <p:sp>
        <p:nvSpPr>
          <p:cNvPr id="3" name="Segnaposto contenuto 2">
            <a:extLst>
              <a:ext uri="{FF2B5EF4-FFF2-40B4-BE49-F238E27FC236}">
                <a16:creationId xmlns:a16="http://schemas.microsoft.com/office/drawing/2014/main" id="{4A83138E-E55C-BF34-A097-B3D0F1E86691}"/>
              </a:ext>
            </a:extLst>
          </p:cNvPr>
          <p:cNvSpPr>
            <a:spLocks noGrp="1"/>
          </p:cNvSpPr>
          <p:nvPr>
            <p:ph idx="1"/>
          </p:nvPr>
        </p:nvSpPr>
        <p:spPr>
          <a:xfrm>
            <a:off x="112195" y="283295"/>
            <a:ext cx="11866631" cy="6291410"/>
          </a:xfrm>
        </p:spPr>
        <p:txBody>
          <a:bodyPr>
            <a:normAutofit fontScale="85000" lnSpcReduction="10000"/>
          </a:bodyPr>
          <a:lstStyle/>
          <a:p>
            <a:pPr marL="0" indent="0" algn="just">
              <a:spcBef>
                <a:spcPts val="0"/>
              </a:spcBef>
              <a:buNone/>
            </a:pPr>
            <a:r>
              <a:rPr lang="it-IT" sz="2100" b="1" dirty="0">
                <a:solidFill>
                  <a:srgbClr val="0070C0"/>
                </a:solidFill>
                <a:highlight>
                  <a:srgbClr val="FF99FF"/>
                </a:highlight>
              </a:rPr>
              <a:t>APPROCCIO LSA</a:t>
            </a:r>
            <a:r>
              <a:rPr lang="it-IT" sz="2100" b="1" dirty="0">
                <a:solidFill>
                  <a:srgbClr val="0070C0"/>
                </a:solidFill>
              </a:rPr>
              <a:t> LICENSED SHARED ACCESS (ECC REPORT 205, 2014, A SEGUITO RSPG OPINION DEL 2013)</a:t>
            </a:r>
          </a:p>
          <a:p>
            <a:pPr marL="0" indent="0" algn="just">
              <a:spcBef>
                <a:spcPts val="0"/>
              </a:spcBef>
              <a:buNone/>
            </a:pPr>
            <a:endParaRPr lang="it-IT" sz="2100" b="1" dirty="0">
              <a:solidFill>
                <a:srgbClr val="0070C0"/>
              </a:solidFill>
              <a:highlight>
                <a:srgbClr val="FFFF00"/>
              </a:highlight>
            </a:endParaRPr>
          </a:p>
          <a:p>
            <a:pPr marL="0" indent="0" algn="just">
              <a:spcBef>
                <a:spcPts val="0"/>
              </a:spcBef>
              <a:buNone/>
            </a:pPr>
            <a:r>
              <a:rPr lang="it-IT" sz="1600" b="1" dirty="0">
                <a:solidFill>
                  <a:srgbClr val="0070C0"/>
                </a:solidFill>
              </a:rPr>
              <a:t>RSPG OPINION ON LSA (NOV. 2013)</a:t>
            </a:r>
          </a:p>
          <a:p>
            <a:pPr marL="0" indent="0" algn="just">
              <a:lnSpc>
                <a:spcPct val="120000"/>
              </a:lnSpc>
              <a:spcBef>
                <a:spcPts val="0"/>
              </a:spcBef>
              <a:buNone/>
            </a:pPr>
            <a:r>
              <a:rPr lang="it-IT" sz="1700" b="1" dirty="0">
                <a:solidFill>
                  <a:srgbClr val="0070C0"/>
                </a:solidFill>
              </a:rPr>
              <a:t>«</a:t>
            </a:r>
            <a:r>
              <a:rPr lang="it-IT" sz="1700" b="1" i="1" dirty="0">
                <a:solidFill>
                  <a:srgbClr val="0070C0"/>
                </a:solidFill>
              </a:rPr>
              <a:t>LSA E’ UN APPROCCIO REGOLATORIO MIRANTE A FACILITARE L’INTRODUZIONE DI SISTEMI DI RADIOCOMUNICAZIONI OPERATI DA UN N.RO LIMITATO DI LICENZIATARI SOTTO UN REGIME DI LICENZA INDIVIDUALE IN UNA BANDA DI FREQUENZA ASSSEGNATA, O IN CORSO DI ASSEGNAZIONE, A UNO O PIU’ UTILIZZATORI INCUMBENT </a:t>
            </a:r>
            <a:r>
              <a:rPr lang="it-IT" sz="1700" b="1" dirty="0">
                <a:solidFill>
                  <a:srgbClr val="0070C0"/>
                </a:solidFill>
              </a:rPr>
              <a:t>[TIPICAMENTE: ORGANISMI GOVERNATIVI, NON MNO]</a:t>
            </a:r>
            <a:r>
              <a:rPr lang="it-IT" sz="1700" b="1" i="1" dirty="0">
                <a:solidFill>
                  <a:srgbClr val="0070C0"/>
                </a:solidFill>
              </a:rPr>
              <a:t>. </a:t>
            </a:r>
          </a:p>
          <a:p>
            <a:pPr marL="0" indent="0" algn="just">
              <a:lnSpc>
                <a:spcPct val="120000"/>
              </a:lnSpc>
              <a:spcBef>
                <a:spcPts val="0"/>
              </a:spcBef>
              <a:buNone/>
            </a:pPr>
            <a:r>
              <a:rPr lang="it-IT" sz="1700" b="1" i="1" dirty="0">
                <a:solidFill>
                  <a:srgbClr val="0070C0"/>
                </a:solidFill>
              </a:rPr>
              <a:t>SOTTO IL REGIME LSA (LICENSED SHARED ACCESS), GLI UTENTI AGGIUNTIVI SONO AUTORIZZATI A USARE LO SPETTRO (O PARTE DI ESSO) IN CONFORMITA’ A REGOLE DI SHARING, INCLUSE NEI LORO DIRITTI D’USO DELLO SPETTRO, CONSENTENDO COSI’ QUESTO A TUTTI GLI UTENTI AUTORIZZATI, INCLUSI GLI INCUMBENT, DI FORNIRE UN PREFISSATO QoS.»  </a:t>
            </a:r>
          </a:p>
          <a:p>
            <a:pPr marL="0" indent="0" algn="just">
              <a:spcBef>
                <a:spcPts val="0"/>
              </a:spcBef>
              <a:buNone/>
            </a:pPr>
            <a:endParaRPr lang="it-IT" sz="1700" b="1" dirty="0">
              <a:solidFill>
                <a:srgbClr val="0070C0"/>
              </a:solidFill>
              <a:highlight>
                <a:srgbClr val="FFFF00"/>
              </a:highlight>
            </a:endParaRPr>
          </a:p>
          <a:p>
            <a:pPr marL="0" indent="0" algn="just">
              <a:spcBef>
                <a:spcPts val="0"/>
              </a:spcBef>
              <a:buNone/>
            </a:pPr>
            <a:r>
              <a:rPr lang="it-IT" sz="1700" b="1" dirty="0">
                <a:solidFill>
                  <a:srgbClr val="0070C0"/>
                </a:solidFill>
                <a:highlight>
                  <a:srgbClr val="FFFF00"/>
                </a:highlight>
              </a:rPr>
              <a:t>PRINCIPI BASE</a:t>
            </a:r>
            <a:r>
              <a:rPr lang="it-IT" sz="1700" b="1" dirty="0">
                <a:solidFill>
                  <a:srgbClr val="0070C0"/>
                </a:solidFill>
              </a:rPr>
              <a:t>: </a:t>
            </a:r>
          </a:p>
          <a:p>
            <a:pPr algn="just">
              <a:spcBef>
                <a:spcPts val="0"/>
              </a:spcBef>
              <a:buFont typeface="Wingdings" panose="05000000000000000000" pitchFamily="2" charset="2"/>
              <a:buChar char="§"/>
            </a:pPr>
            <a:r>
              <a:rPr lang="it-IT" sz="1700" b="1" dirty="0">
                <a:solidFill>
                  <a:srgbClr val="0070C0"/>
                </a:solidFill>
              </a:rPr>
              <a:t>QoS PREFISSATI E ASSENZA INTERFERENZE DANNOSE GARANTITI AD ENTRAMBI I SOGGETTI (INCUMBENT E NUOVI ENTRANTI)</a:t>
            </a:r>
          </a:p>
          <a:p>
            <a:pPr algn="just">
              <a:spcBef>
                <a:spcPts val="0"/>
              </a:spcBef>
              <a:buFont typeface="Wingdings" panose="05000000000000000000" pitchFamily="2" charset="2"/>
              <a:buChar char="§"/>
            </a:pPr>
            <a:r>
              <a:rPr lang="en-US" sz="1700" b="1" dirty="0">
                <a:solidFill>
                  <a:srgbClr val="0070C0"/>
                </a:solidFill>
              </a:rPr>
              <a:t>RIGETTO DEI CRITERI D’ACCESSO: “OPPORTUNISTIC SPECTRUM ACCESS” E “SECONDARY USE/SERVICE”, PER EFFETTO DEI QUALI AL RICHIEDENTE NON VIENE OFFERTA PROTEZIONE DA SEGNALI INTERFERENTI DELL’UTENTE PRIMARIO (INCUMBENT).</a:t>
            </a:r>
            <a:endParaRPr lang="it-IT" sz="1700" b="1" dirty="0">
              <a:solidFill>
                <a:srgbClr val="0070C0"/>
              </a:solidFill>
            </a:endParaRPr>
          </a:p>
          <a:p>
            <a:pPr algn="just">
              <a:spcBef>
                <a:spcPts val="0"/>
              </a:spcBef>
              <a:buFont typeface="Wingdings" panose="05000000000000000000" pitchFamily="2" charset="2"/>
              <a:buChar char="§"/>
            </a:pPr>
            <a:r>
              <a:rPr lang="it-IT" sz="1700" b="1" dirty="0">
                <a:solidFill>
                  <a:srgbClr val="0070C0"/>
                </a:solidFill>
              </a:rPr>
              <a:t>N.RO FINITO DI LICENZE (DIRITTO DI USO INDIVIDUALE) LSA, CONTENENTI LE REGOLE DI SHARING («SHARING FRAMEWORK»), RILASCIATE DA </a:t>
            </a:r>
            <a:r>
              <a:rPr lang="it-IT" sz="1700" b="1" dirty="0" err="1">
                <a:solidFill>
                  <a:srgbClr val="0070C0"/>
                </a:solidFill>
              </a:rPr>
              <a:t>NRAs</a:t>
            </a:r>
            <a:r>
              <a:rPr lang="it-IT" sz="1700" b="1" dirty="0">
                <a:solidFill>
                  <a:srgbClr val="0070C0"/>
                </a:solidFill>
              </a:rPr>
              <a:t>, SUBORDINATE AD UNA COOPERAZIONE TRA INCUMBENT E RICHIEDENTE LSA. USO FREQUENZE NON IN ZONE DI ESCLUSIONE O CON RESTRIZIONI, DEFINITE DALL’INCUMBENT PER PROTEZIONE RADIO.</a:t>
            </a:r>
          </a:p>
          <a:p>
            <a:pPr marL="0" indent="0" algn="just">
              <a:buNone/>
            </a:pPr>
            <a:r>
              <a:rPr lang="it-IT" sz="1700" b="1" dirty="0">
                <a:solidFill>
                  <a:srgbClr val="0070C0"/>
                </a:solidFill>
              </a:rPr>
              <a:t>IN TALUNI CASI RICHIESTA SPESSO LIMITATA NEL TEMPO OLTRE CHE NELLO SPAZIO, COME AD ES. PER EVENTI PMSE (</a:t>
            </a:r>
            <a:r>
              <a:rPr lang="en-US" sz="1700" b="1" dirty="0">
                <a:solidFill>
                  <a:srgbClr val="0070C0"/>
                </a:solidFill>
              </a:rPr>
              <a:t>PROGRAM MAKING AND SPECIAL EVENTS), AD ES. AVVENIMENTI SPORTIVI, FESTIVAL, CON USO DI TELECAMERE WIRELESS PER PRODUZIONE AUDIOVISIVA IN STUDI TV. </a:t>
            </a:r>
            <a:endParaRPr lang="it-IT" sz="1700" b="1" dirty="0">
              <a:solidFill>
                <a:srgbClr val="0070C0"/>
              </a:solidFill>
            </a:endParaRPr>
          </a:p>
          <a:p>
            <a:pPr marL="0" indent="0" algn="just">
              <a:buNone/>
            </a:pPr>
            <a:r>
              <a:rPr lang="it-IT" sz="1700" b="1" dirty="0">
                <a:solidFill>
                  <a:srgbClr val="0070C0"/>
                </a:solidFill>
              </a:rPr>
              <a:t>COORDINAMENTO E MONITORAGGIO DELL’UTILIZZO DELLO SPETTRO TRAMITE DUE UNITA’ DI MANAGEMENT, LSA REPOSITORY E LSA CONTROLLER, UNO O PIU’ PER PAESE, IL PRIMO GESTITO DA NRA O DA INCUMBENT, IL SECONDO ANCHE DAL LICENZIATARIO LSA . </a:t>
            </a:r>
          </a:p>
          <a:p>
            <a:pPr algn="just">
              <a:spcBef>
                <a:spcPts val="0"/>
              </a:spcBef>
              <a:buFont typeface="Wingdings" panose="05000000000000000000" pitchFamily="2" charset="2"/>
              <a:buChar char="q"/>
            </a:pPr>
            <a:r>
              <a:rPr lang="en-US" sz="1700" b="1" dirty="0">
                <a:solidFill>
                  <a:srgbClr val="0070C0"/>
                </a:solidFill>
                <a:highlight>
                  <a:srgbClr val="FFFF00"/>
                </a:highlight>
              </a:rPr>
              <a:t>LSA REPOSITORY</a:t>
            </a:r>
            <a:r>
              <a:rPr lang="en-US" sz="1700" b="1" dirty="0">
                <a:solidFill>
                  <a:srgbClr val="0070C0"/>
                </a:solidFill>
              </a:rPr>
              <a:t>: DATABASE CONTENENTE DATI INFORMATIVI SU RISORSE SPETTRALI PER LA CONDIVISIONE, SU REQUISITI DI PROTEZIONE DELL’INCUMBENT DA INTERFERENZE DANNOSE E SU DIRITTI DI UTLIZZO DEL LICENZIATARIO LSA. </a:t>
            </a:r>
          </a:p>
          <a:p>
            <a:pPr algn="just">
              <a:spcBef>
                <a:spcPts val="0"/>
              </a:spcBef>
              <a:buFont typeface="Wingdings" panose="05000000000000000000" pitchFamily="2" charset="2"/>
              <a:buChar char="q"/>
            </a:pPr>
            <a:r>
              <a:rPr lang="en-US" sz="1700" b="1" dirty="0">
                <a:solidFill>
                  <a:srgbClr val="0070C0"/>
                </a:solidFill>
                <a:highlight>
                  <a:srgbClr val="FFFF00"/>
                </a:highlight>
              </a:rPr>
              <a:t>LSA CONTROLLER</a:t>
            </a:r>
            <a:r>
              <a:rPr lang="en-US" sz="1700" b="1" dirty="0">
                <a:solidFill>
                  <a:srgbClr val="0070C0"/>
                </a:solidFill>
              </a:rPr>
              <a:t>: GESTISCE L’ACCESSO ALLO SPETTRO RESO DISPONIBILE AL LICENZIATARIO LSA, IN BASE ALLE REGOLE DI SHARING E AI DATI INFORMATIVI SULL’USO DELL’INCUMBENT E SULLO SPETTRO, FORNITI DA LSA REPOSITORY ED ACQUISITI CON UN SISTEMA DI COMUNICAZIONE SICURO E AFFIDABILE.  </a:t>
            </a:r>
          </a:p>
          <a:p>
            <a:pPr marL="0" indent="0" algn="just">
              <a:spcBef>
                <a:spcPts val="0"/>
              </a:spcBef>
              <a:buNone/>
            </a:pPr>
            <a:r>
              <a:rPr lang="en-US" sz="1700" b="1" dirty="0">
                <a:solidFill>
                  <a:srgbClr val="0070C0"/>
                </a:solidFill>
              </a:rPr>
              <a:t>SU PROPOSTA CEPT, ETSI SVILUPPO’ UNA SERIE DI SPECIFICHE TECNICHE PER IL SERVIZIO MOBILE BROADBAND (MFCN) NELLA BANDA 2.3-2.4 GHz SECONDO I PRINCIPI BASILARI DEL MODELLO LSA. PER LA BANDA 3600–3800 MHz, IL ECC REPORT 254 FORNISCE LINEE GUIDA OPERATIVE PER LE NRAs PER L’IMPLEMENTAZIONE DI LSA.</a:t>
            </a:r>
          </a:p>
          <a:p>
            <a:pPr marL="0" indent="0" algn="just">
              <a:spcBef>
                <a:spcPts val="0"/>
              </a:spcBef>
              <a:buNone/>
            </a:pPr>
            <a:r>
              <a:rPr lang="en-US" sz="1700" b="1" dirty="0">
                <a:solidFill>
                  <a:srgbClr val="0070C0"/>
                </a:solidFill>
              </a:rPr>
              <a:t>TRIALS LSA SONO STATI CONDOTTI IN ITALIA, SPAGNA, PORTOGALLO CON FOCALIZZAZIONE SU SPETTRO ADDIZIONALE LSA PER MNOs, MA </a:t>
            </a:r>
            <a:r>
              <a:rPr lang="en-US" sz="1700" b="1" dirty="0">
                <a:solidFill>
                  <a:srgbClr val="0070C0"/>
                </a:solidFill>
                <a:highlight>
                  <a:srgbClr val="FFFF00"/>
                </a:highlight>
              </a:rPr>
              <a:t>AD OGGI NON ESISTE ALCUNA APPLICAZIONE COMMERCIALE DI LSA. </a:t>
            </a:r>
            <a:endParaRPr lang="it-IT" sz="1700" b="1" dirty="0">
              <a:solidFill>
                <a:srgbClr val="0070C0"/>
              </a:solidFill>
              <a:highlight>
                <a:srgbClr val="FFFF00"/>
              </a:highlight>
            </a:endParaRPr>
          </a:p>
          <a:p>
            <a:pPr marL="0" indent="0" algn="just">
              <a:buNone/>
            </a:pPr>
            <a:endParaRPr lang="it-IT" sz="1600" b="1" dirty="0">
              <a:solidFill>
                <a:srgbClr val="0070C0"/>
              </a:solidFill>
              <a:highlight>
                <a:srgbClr val="FFFF00"/>
              </a:highlight>
            </a:endParaRPr>
          </a:p>
          <a:p>
            <a:pPr marL="0" indent="0" algn="just">
              <a:buNone/>
            </a:pPr>
            <a:endParaRPr lang="it-IT" sz="1400" b="1" dirty="0">
              <a:solidFill>
                <a:srgbClr val="0070C0"/>
              </a:solidFill>
            </a:endParaRPr>
          </a:p>
        </p:txBody>
      </p:sp>
      <p:sp>
        <p:nvSpPr>
          <p:cNvPr id="4" name="Segnaposto data 3">
            <a:extLst>
              <a:ext uri="{FF2B5EF4-FFF2-40B4-BE49-F238E27FC236}">
                <a16:creationId xmlns:a16="http://schemas.microsoft.com/office/drawing/2014/main" id="{E7A85179-0872-2C9A-65E6-22146D131022}"/>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A9D19BB0-C2AA-733B-03A3-2D2BEEA4A0CA}"/>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1D7DD58D-3DF0-F9AF-756A-50F6E27CBE33}"/>
              </a:ext>
            </a:extLst>
          </p:cNvPr>
          <p:cNvSpPr>
            <a:spLocks noGrp="1"/>
          </p:cNvSpPr>
          <p:nvPr>
            <p:ph type="sldNum" sz="quarter" idx="12"/>
          </p:nvPr>
        </p:nvSpPr>
        <p:spPr/>
        <p:txBody>
          <a:bodyPr/>
          <a:lstStyle/>
          <a:p>
            <a:fld id="{BA8F5218-DF21-4655-A4A3-EF3C3D4A3503}" type="slidenum">
              <a:rPr lang="it-IT" smtClean="0"/>
              <a:t>11</a:t>
            </a:fld>
            <a:endParaRPr lang="it-IT"/>
          </a:p>
        </p:txBody>
      </p:sp>
    </p:spTree>
    <p:extLst>
      <p:ext uri="{BB962C8B-B14F-4D97-AF65-F5344CB8AC3E}">
        <p14:creationId xmlns:p14="http://schemas.microsoft.com/office/powerpoint/2010/main" val="2583716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035F4-A615-A94A-9151-6C29F079A1C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E79CDAF4-991D-33D5-6EBF-D6605B5A08A3}"/>
              </a:ext>
            </a:extLst>
          </p:cNvPr>
          <p:cNvSpPr>
            <a:spLocks noGrp="1"/>
          </p:cNvSpPr>
          <p:nvPr>
            <p:ph type="title"/>
          </p:nvPr>
        </p:nvSpPr>
        <p:spPr>
          <a:xfrm>
            <a:off x="213174" y="30853"/>
            <a:ext cx="11775004" cy="336589"/>
          </a:xfrm>
        </p:spPr>
        <p:txBody>
          <a:bodyPr>
            <a:noAutofit/>
          </a:bodyPr>
          <a:lstStyle/>
          <a:p>
            <a:r>
              <a:rPr lang="en-US" sz="2400" b="1" dirty="0">
                <a:solidFill>
                  <a:srgbClr val="0070C0"/>
                </a:solidFill>
              </a:rPr>
              <a:t>SPECTRUM ACCESS OPTIONS FOR VERTICAL NETWORK SERVICE PROVIDERS IN 5G</a:t>
            </a:r>
            <a:endParaRPr lang="it-IT" sz="2400" b="1" dirty="0">
              <a:solidFill>
                <a:srgbClr val="0070C0"/>
              </a:solidFill>
            </a:endParaRPr>
          </a:p>
        </p:txBody>
      </p:sp>
      <p:sp>
        <p:nvSpPr>
          <p:cNvPr id="3" name="Segnaposto contenuto 2">
            <a:extLst>
              <a:ext uri="{FF2B5EF4-FFF2-40B4-BE49-F238E27FC236}">
                <a16:creationId xmlns:a16="http://schemas.microsoft.com/office/drawing/2014/main" id="{BEB5755E-4B1F-D50C-1E4D-396A9E4328E6}"/>
              </a:ext>
            </a:extLst>
          </p:cNvPr>
          <p:cNvSpPr>
            <a:spLocks noGrp="1"/>
          </p:cNvSpPr>
          <p:nvPr>
            <p:ph idx="1"/>
          </p:nvPr>
        </p:nvSpPr>
        <p:spPr>
          <a:xfrm>
            <a:off x="112195" y="283295"/>
            <a:ext cx="11866631" cy="6291410"/>
          </a:xfrm>
        </p:spPr>
        <p:txBody>
          <a:bodyPr>
            <a:normAutofit/>
          </a:bodyPr>
          <a:lstStyle/>
          <a:p>
            <a:pPr marL="0" indent="0" algn="just">
              <a:spcBef>
                <a:spcPts val="0"/>
              </a:spcBef>
              <a:buNone/>
            </a:pPr>
            <a:r>
              <a:rPr lang="it-IT" sz="2000" b="1" dirty="0">
                <a:solidFill>
                  <a:srgbClr val="0070C0"/>
                </a:solidFill>
                <a:highlight>
                  <a:srgbClr val="FF99FF"/>
                </a:highlight>
              </a:rPr>
              <a:t>APPROCCIO LSA</a:t>
            </a:r>
            <a:r>
              <a:rPr lang="it-IT" sz="2000" b="1" dirty="0">
                <a:solidFill>
                  <a:srgbClr val="0070C0"/>
                </a:solidFill>
              </a:rPr>
              <a:t> LICENSED SHARED ACCESS (ECC REPORT 205, 2014)</a:t>
            </a:r>
          </a:p>
          <a:p>
            <a:pPr marL="0" indent="0" algn="just">
              <a:buNone/>
            </a:pPr>
            <a:endParaRPr lang="it-IT" sz="1400" b="1" dirty="0">
              <a:solidFill>
                <a:srgbClr val="0070C0"/>
              </a:solidFill>
            </a:endParaRPr>
          </a:p>
        </p:txBody>
      </p:sp>
      <p:sp>
        <p:nvSpPr>
          <p:cNvPr id="4" name="Segnaposto data 3">
            <a:extLst>
              <a:ext uri="{FF2B5EF4-FFF2-40B4-BE49-F238E27FC236}">
                <a16:creationId xmlns:a16="http://schemas.microsoft.com/office/drawing/2014/main" id="{A2BB4A55-BA00-F534-D3BC-B32F76DFB899}"/>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8B9C6245-F889-8DF1-2F88-BB6EFC9BBFA4}"/>
              </a:ext>
            </a:extLst>
          </p:cNvPr>
          <p:cNvSpPr>
            <a:spLocks noGrp="1"/>
          </p:cNvSpPr>
          <p:nvPr>
            <p:ph type="ftr" sz="quarter" idx="11"/>
          </p:nvPr>
        </p:nvSpPr>
        <p:spPr/>
        <p:txBody>
          <a:bodyPr/>
          <a:lstStyle/>
          <a:p>
            <a:r>
              <a:rPr lang="it-IT" dirty="0"/>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A80F7491-1BB1-0B54-3928-D02C699D2553}"/>
              </a:ext>
            </a:extLst>
          </p:cNvPr>
          <p:cNvSpPr>
            <a:spLocks noGrp="1"/>
          </p:cNvSpPr>
          <p:nvPr>
            <p:ph type="sldNum" sz="quarter" idx="12"/>
          </p:nvPr>
        </p:nvSpPr>
        <p:spPr/>
        <p:txBody>
          <a:bodyPr/>
          <a:lstStyle/>
          <a:p>
            <a:fld id="{BA8F5218-DF21-4655-A4A3-EF3C3D4A3503}" type="slidenum">
              <a:rPr lang="it-IT" smtClean="0"/>
              <a:t>12</a:t>
            </a:fld>
            <a:endParaRPr lang="it-IT"/>
          </a:p>
        </p:txBody>
      </p:sp>
      <p:pic>
        <p:nvPicPr>
          <p:cNvPr id="8" name="Immagine 7">
            <a:extLst>
              <a:ext uri="{FF2B5EF4-FFF2-40B4-BE49-F238E27FC236}">
                <a16:creationId xmlns:a16="http://schemas.microsoft.com/office/drawing/2014/main" id="{0B43BB28-01D8-F065-25DA-7BB0028E9EF3}"/>
              </a:ext>
            </a:extLst>
          </p:cNvPr>
          <p:cNvPicPr>
            <a:picLocks noChangeAspect="1"/>
          </p:cNvPicPr>
          <p:nvPr/>
        </p:nvPicPr>
        <p:blipFill>
          <a:blip r:embed="rId2"/>
          <a:stretch>
            <a:fillRect/>
          </a:stretch>
        </p:blipFill>
        <p:spPr>
          <a:xfrm>
            <a:off x="894392" y="796594"/>
            <a:ext cx="5212263" cy="4578901"/>
          </a:xfrm>
          <a:prstGeom prst="rect">
            <a:avLst/>
          </a:prstGeom>
        </p:spPr>
      </p:pic>
      <p:sp>
        <p:nvSpPr>
          <p:cNvPr id="9" name="CasellaDiTesto 8">
            <a:extLst>
              <a:ext uri="{FF2B5EF4-FFF2-40B4-BE49-F238E27FC236}">
                <a16:creationId xmlns:a16="http://schemas.microsoft.com/office/drawing/2014/main" id="{CB9AF426-BBCE-9A10-644D-DA5961B6BDA7}"/>
              </a:ext>
            </a:extLst>
          </p:cNvPr>
          <p:cNvSpPr txBox="1"/>
          <p:nvPr/>
        </p:nvSpPr>
        <p:spPr>
          <a:xfrm>
            <a:off x="1189281" y="5508839"/>
            <a:ext cx="8089355" cy="646331"/>
          </a:xfrm>
          <a:prstGeom prst="rect">
            <a:avLst/>
          </a:prstGeom>
          <a:noFill/>
        </p:spPr>
        <p:txBody>
          <a:bodyPr wrap="square" rtlCol="0">
            <a:spAutoFit/>
          </a:bodyPr>
          <a:lstStyle/>
          <a:p>
            <a:r>
              <a:rPr lang="it-IT" b="1" dirty="0">
                <a:solidFill>
                  <a:srgbClr val="0070C0"/>
                </a:solidFill>
              </a:rPr>
              <a:t>UN ESEMPIO DI BLOCCHI FUNZIONALI LSA E DI LORO INTERAZIONI</a:t>
            </a:r>
          </a:p>
          <a:p>
            <a:r>
              <a:rPr lang="it-IT" b="1" dirty="0">
                <a:solidFill>
                  <a:srgbClr val="0070C0"/>
                </a:solidFill>
              </a:rPr>
              <a:t>FONTE: ECC REPORT 205</a:t>
            </a:r>
          </a:p>
        </p:txBody>
      </p:sp>
      <p:sp>
        <p:nvSpPr>
          <p:cNvPr id="10" name="CasellaDiTesto 9">
            <a:extLst>
              <a:ext uri="{FF2B5EF4-FFF2-40B4-BE49-F238E27FC236}">
                <a16:creationId xmlns:a16="http://schemas.microsoft.com/office/drawing/2014/main" id="{0E5914E7-7EA8-E2DA-6029-A85A2BC1C034}"/>
              </a:ext>
            </a:extLst>
          </p:cNvPr>
          <p:cNvSpPr txBox="1"/>
          <p:nvPr/>
        </p:nvSpPr>
        <p:spPr>
          <a:xfrm>
            <a:off x="5911157" y="685689"/>
            <a:ext cx="5292491" cy="1200329"/>
          </a:xfrm>
          <a:prstGeom prst="rect">
            <a:avLst/>
          </a:prstGeom>
          <a:noFill/>
        </p:spPr>
        <p:txBody>
          <a:bodyPr wrap="square" rtlCol="0">
            <a:spAutoFit/>
          </a:bodyPr>
          <a:lstStyle/>
          <a:p>
            <a:pPr algn="just"/>
            <a:r>
              <a:rPr lang="en-US" b="1" dirty="0">
                <a:solidFill>
                  <a:srgbClr val="0070C0"/>
                </a:solidFill>
              </a:rPr>
              <a:t>LSA REPOSITORY CONTIENE IN PARTICOLARE LE INFORMAZIONI RILEVANTI SULLO SPETTRO LSA CHE DEVE ESSERE PROTETTO, GRAZIE ANCHE AL LIVELLO DI PROTEZIONE FORNITO DALL’INCUMBENT.</a:t>
            </a:r>
            <a:endParaRPr lang="it-IT" b="1" dirty="0">
              <a:solidFill>
                <a:srgbClr val="0070C0"/>
              </a:solidFill>
            </a:endParaRPr>
          </a:p>
        </p:txBody>
      </p:sp>
      <p:sp>
        <p:nvSpPr>
          <p:cNvPr id="11" name="CasellaDiTesto 10">
            <a:extLst>
              <a:ext uri="{FF2B5EF4-FFF2-40B4-BE49-F238E27FC236}">
                <a16:creationId xmlns:a16="http://schemas.microsoft.com/office/drawing/2014/main" id="{D0251CD8-6EC2-AB80-0386-45A8209BA582}"/>
              </a:ext>
            </a:extLst>
          </p:cNvPr>
          <p:cNvSpPr txBox="1"/>
          <p:nvPr/>
        </p:nvSpPr>
        <p:spPr>
          <a:xfrm>
            <a:off x="5911157" y="1883356"/>
            <a:ext cx="6002503" cy="3693319"/>
          </a:xfrm>
          <a:prstGeom prst="rect">
            <a:avLst/>
          </a:prstGeom>
          <a:noFill/>
        </p:spPr>
        <p:txBody>
          <a:bodyPr wrap="square" rtlCol="0">
            <a:spAutoFit/>
          </a:bodyPr>
          <a:lstStyle/>
          <a:p>
            <a:r>
              <a:rPr lang="en-US" b="1" dirty="0">
                <a:solidFill>
                  <a:srgbClr val="0070C0"/>
                </a:solidFill>
              </a:rPr>
              <a:t>MFCN</a:t>
            </a:r>
          </a:p>
          <a:p>
            <a:pPr algn="just"/>
            <a:r>
              <a:rPr lang="en-US" b="1" dirty="0">
                <a:solidFill>
                  <a:srgbClr val="0070C0"/>
                </a:solidFill>
              </a:rPr>
              <a:t>IL PRIMO USO PRATICO DI LSA SAREBBE STATO DI FORNIRE ACCESSO A SPETTRO ADDIZIONALE PER L’EROGAZIONE DI SERVIZI SU RETI MFCN.</a:t>
            </a:r>
          </a:p>
          <a:p>
            <a:pPr algn="just"/>
            <a:endParaRPr lang="en-US" b="1" dirty="0">
              <a:solidFill>
                <a:srgbClr val="0070C0"/>
              </a:solidFill>
            </a:endParaRPr>
          </a:p>
          <a:p>
            <a:pPr algn="just"/>
            <a:r>
              <a:rPr lang="en-US" b="1" dirty="0">
                <a:solidFill>
                  <a:srgbClr val="0070C0"/>
                </a:solidFill>
              </a:rPr>
              <a:t>LSA POTREBBE ESSERE UNA SOLUZIONE PER I MNO DI ACCEDERE A SPETTRO COMPLEMENTARE PER RETI MFCN, SENZA PERALTRO PRECLUDERE L’ACCESSO ESCLUSIVO ALLO SPETTRO PER LE RETI MOBILI BROADBAND (COME DI FATTO AVVENUTO TRAMITE AUCTION).</a:t>
            </a:r>
          </a:p>
          <a:p>
            <a:pPr algn="just"/>
            <a:endParaRPr lang="en-US" b="1" dirty="0">
              <a:solidFill>
                <a:srgbClr val="0070C0"/>
              </a:solidFill>
            </a:endParaRPr>
          </a:p>
          <a:p>
            <a:pPr algn="just"/>
            <a:r>
              <a:rPr lang="en-US" b="1" dirty="0">
                <a:solidFill>
                  <a:srgbClr val="0070C0"/>
                </a:solidFill>
              </a:rPr>
              <a:t>LSA: PRATICABILE ALTERNATIVA ALLO “SPECTRUM REFARMING”</a:t>
            </a:r>
            <a:endParaRPr lang="it-IT" b="1" dirty="0">
              <a:solidFill>
                <a:srgbClr val="0070C0"/>
              </a:solidFill>
            </a:endParaRPr>
          </a:p>
        </p:txBody>
      </p:sp>
    </p:spTree>
    <p:extLst>
      <p:ext uri="{BB962C8B-B14F-4D97-AF65-F5344CB8AC3E}">
        <p14:creationId xmlns:p14="http://schemas.microsoft.com/office/powerpoint/2010/main" val="166148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A83138E-E55C-BF34-A097-B3D0F1E86691}"/>
              </a:ext>
            </a:extLst>
          </p:cNvPr>
          <p:cNvSpPr>
            <a:spLocks noGrp="1"/>
          </p:cNvSpPr>
          <p:nvPr>
            <p:ph idx="1"/>
          </p:nvPr>
        </p:nvSpPr>
        <p:spPr>
          <a:xfrm>
            <a:off x="0" y="-61707"/>
            <a:ext cx="11866631" cy="5905931"/>
          </a:xfrm>
        </p:spPr>
        <p:txBody>
          <a:bodyPr>
            <a:normAutofit/>
          </a:bodyPr>
          <a:lstStyle/>
          <a:p>
            <a:pPr marL="0" indent="0">
              <a:spcBef>
                <a:spcPts val="0"/>
              </a:spcBef>
              <a:buNone/>
            </a:pPr>
            <a:r>
              <a:rPr lang="it-IT" sz="2000" b="1" dirty="0">
                <a:solidFill>
                  <a:srgbClr val="0070C0"/>
                </a:solidFill>
              </a:rPr>
              <a:t>APPROCCI DI CONDIVISIONE DELLO SPETTRO (SPECTRUM SHARING). MODELLO CBRS (BANDA 3.5 GHz)</a:t>
            </a:r>
          </a:p>
          <a:p>
            <a:pPr marL="0" indent="0">
              <a:spcBef>
                <a:spcPts val="0"/>
              </a:spcBef>
              <a:buNone/>
            </a:pPr>
            <a:endParaRPr lang="it-IT" sz="2000" b="1" dirty="0">
              <a:solidFill>
                <a:srgbClr val="0070C0"/>
              </a:solidFill>
            </a:endParaRPr>
          </a:p>
          <a:p>
            <a:pPr marL="0" indent="0">
              <a:buNone/>
            </a:pPr>
            <a:endParaRPr lang="it-IT" sz="2000" b="1" dirty="0">
              <a:solidFill>
                <a:srgbClr val="0070C0"/>
              </a:solidFill>
            </a:endParaRPr>
          </a:p>
          <a:p>
            <a:pPr marL="0" indent="0">
              <a:buNone/>
            </a:pPr>
            <a:endParaRPr lang="it-IT" sz="2000" b="1" dirty="0">
              <a:solidFill>
                <a:srgbClr val="0070C0"/>
              </a:solidFill>
            </a:endParaRPr>
          </a:p>
        </p:txBody>
      </p:sp>
      <p:sp>
        <p:nvSpPr>
          <p:cNvPr id="2" name="Segnaposto data 1">
            <a:extLst>
              <a:ext uri="{FF2B5EF4-FFF2-40B4-BE49-F238E27FC236}">
                <a16:creationId xmlns:a16="http://schemas.microsoft.com/office/drawing/2014/main" id="{38749D39-2E91-3CD9-A2E5-84C7B698643F}"/>
              </a:ext>
            </a:extLst>
          </p:cNvPr>
          <p:cNvSpPr>
            <a:spLocks noGrp="1"/>
          </p:cNvSpPr>
          <p:nvPr>
            <p:ph type="dt" sz="half" idx="10"/>
          </p:nvPr>
        </p:nvSpPr>
        <p:spPr/>
        <p:txBody>
          <a:bodyPr/>
          <a:lstStyle/>
          <a:p>
            <a:r>
              <a:rPr lang="it-IT"/>
              <a:t>30/10/2024</a:t>
            </a:r>
          </a:p>
        </p:txBody>
      </p:sp>
      <p:sp>
        <p:nvSpPr>
          <p:cNvPr id="4" name="Segnaposto piè di pagina 3">
            <a:extLst>
              <a:ext uri="{FF2B5EF4-FFF2-40B4-BE49-F238E27FC236}">
                <a16:creationId xmlns:a16="http://schemas.microsoft.com/office/drawing/2014/main" id="{DAA052DB-6108-BC87-8C0B-5CA00BA017A8}"/>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4E7B9B51-B2ED-9180-7E55-1A0D74E04FF5}"/>
              </a:ext>
            </a:extLst>
          </p:cNvPr>
          <p:cNvSpPr>
            <a:spLocks noGrp="1"/>
          </p:cNvSpPr>
          <p:nvPr>
            <p:ph type="sldNum" sz="quarter" idx="12"/>
          </p:nvPr>
        </p:nvSpPr>
        <p:spPr/>
        <p:txBody>
          <a:bodyPr/>
          <a:lstStyle/>
          <a:p>
            <a:fld id="{BA8F5218-DF21-4655-A4A3-EF3C3D4A3503}" type="slidenum">
              <a:rPr lang="it-IT" smtClean="0"/>
              <a:t>13</a:t>
            </a:fld>
            <a:endParaRPr lang="it-IT"/>
          </a:p>
        </p:txBody>
      </p:sp>
      <p:pic>
        <p:nvPicPr>
          <p:cNvPr id="8" name="Immagine 7">
            <a:extLst>
              <a:ext uri="{FF2B5EF4-FFF2-40B4-BE49-F238E27FC236}">
                <a16:creationId xmlns:a16="http://schemas.microsoft.com/office/drawing/2014/main" id="{30633129-74BE-79D7-6FF2-7D941A3213E6}"/>
              </a:ext>
            </a:extLst>
          </p:cNvPr>
          <p:cNvPicPr>
            <a:picLocks noChangeAspect="1"/>
          </p:cNvPicPr>
          <p:nvPr/>
        </p:nvPicPr>
        <p:blipFill>
          <a:blip r:embed="rId2"/>
          <a:stretch>
            <a:fillRect/>
          </a:stretch>
        </p:blipFill>
        <p:spPr>
          <a:xfrm>
            <a:off x="64981" y="170322"/>
            <a:ext cx="6105817" cy="1303488"/>
          </a:xfrm>
          <a:prstGeom prst="rect">
            <a:avLst/>
          </a:prstGeom>
        </p:spPr>
      </p:pic>
      <p:sp>
        <p:nvSpPr>
          <p:cNvPr id="10" name="CasellaDiTesto 9">
            <a:extLst>
              <a:ext uri="{FF2B5EF4-FFF2-40B4-BE49-F238E27FC236}">
                <a16:creationId xmlns:a16="http://schemas.microsoft.com/office/drawing/2014/main" id="{8BC6662E-AE5A-9F87-0DCA-CFDCDB641A66}"/>
              </a:ext>
            </a:extLst>
          </p:cNvPr>
          <p:cNvSpPr txBox="1"/>
          <p:nvPr/>
        </p:nvSpPr>
        <p:spPr>
          <a:xfrm>
            <a:off x="64981" y="1431247"/>
            <a:ext cx="11962934" cy="7886774"/>
          </a:xfrm>
          <a:prstGeom prst="rect">
            <a:avLst/>
          </a:prstGeom>
          <a:noFill/>
        </p:spPr>
        <p:txBody>
          <a:bodyPr wrap="square" rtlCol="0">
            <a:spAutoFit/>
          </a:bodyPr>
          <a:lstStyle/>
          <a:p>
            <a:pPr algn="just"/>
            <a:r>
              <a:rPr lang="it-IT" sz="1400" b="1" dirty="0">
                <a:solidFill>
                  <a:srgbClr val="0070C0"/>
                </a:solidFill>
              </a:rPr>
              <a:t>MODELLO DI REGOLAZIONE SPETTRO IN AMBITO LOCALE, CONDIVISO DA 3 CATEGORIE DI UTILIZZATORI, </a:t>
            </a:r>
            <a:r>
              <a:rPr lang="it-IT" sz="1400" b="1" dirty="0">
                <a:solidFill>
                  <a:srgbClr val="FF0000"/>
                </a:solidFill>
              </a:rPr>
              <a:t>TIER</a:t>
            </a:r>
            <a:r>
              <a:rPr lang="it-IT" sz="1400" b="1" dirty="0">
                <a:solidFill>
                  <a:srgbClr val="0070C0"/>
                </a:solidFill>
              </a:rPr>
              <a:t>, (ENTI FEDERALI E NON)  CON DECRESCENTE GRADO DI PRIORITA’ DI ACCESSO E LIVELLO DI PROTEZIONE DA INTERFERENZE PRODOTTE DAGLI ALTRI UTILIZZI CONDIVISI. </a:t>
            </a:r>
          </a:p>
          <a:p>
            <a:pPr algn="just"/>
            <a:r>
              <a:rPr lang="it-IT" sz="1400" b="1" dirty="0">
                <a:solidFill>
                  <a:srgbClr val="0070C0"/>
                </a:solidFill>
              </a:rPr>
              <a:t>VERSIONE: </a:t>
            </a:r>
            <a:r>
              <a:rPr lang="it-IT" sz="1400" b="1" dirty="0">
                <a:solidFill>
                  <a:srgbClr val="C00000"/>
                </a:solidFill>
              </a:rPr>
              <a:t>ALLOCAZIONE DINAMICA DELLO SPETTRO (DYNAMIC SPECTRUM ASSIGNEMENT). </a:t>
            </a:r>
            <a:endParaRPr lang="it-IT" sz="1400" b="1" dirty="0">
              <a:solidFill>
                <a:srgbClr val="0070C0"/>
              </a:solidFill>
            </a:endParaRPr>
          </a:p>
          <a:p>
            <a:pPr algn="just"/>
            <a:r>
              <a:rPr lang="it-IT" sz="1400" b="1" dirty="0">
                <a:solidFill>
                  <a:srgbClr val="0070C0"/>
                </a:solidFill>
              </a:rPr>
              <a:t>1.I</a:t>
            </a:r>
            <a:r>
              <a:rPr lang="it-IT" sz="1400" b="1" dirty="0">
                <a:solidFill>
                  <a:srgbClr val="C00000"/>
                </a:solidFill>
              </a:rPr>
              <a:t>NCUMBENT (TIER-1)</a:t>
            </a:r>
            <a:r>
              <a:rPr lang="it-IT" sz="1400" b="1" dirty="0">
                <a:solidFill>
                  <a:srgbClr val="0070C0"/>
                </a:solidFill>
              </a:rPr>
              <a:t>: US NAVY E SERVIZI FISSI DA SATELLITE (FSS)</a:t>
            </a:r>
            <a:r>
              <a:rPr lang="en-US" sz="1400" b="1" dirty="0">
                <a:solidFill>
                  <a:srgbClr val="0070C0"/>
                </a:solidFill>
              </a:rPr>
              <a:t>  CON PROTEZIONE GARANTITA DA INTEFERENZE DANNOSE PRODOTTE DA OGNI ALTRO USO IN CONDIVISIONE DELLO SPETTRO (TIER-2 E TIER-3). DIRITTO DI ACCESSO ALLA BANDA OGNI VOLTA CHE LO RICHIEDANO.</a:t>
            </a:r>
          </a:p>
          <a:p>
            <a:pPr algn="just"/>
            <a:endParaRPr lang="it-IT" sz="1400" b="1" dirty="0">
              <a:solidFill>
                <a:srgbClr val="0070C0"/>
              </a:solidFill>
            </a:endParaRPr>
          </a:p>
          <a:p>
            <a:pPr algn="just"/>
            <a:r>
              <a:rPr lang="it-IT" sz="1400" b="1" dirty="0">
                <a:solidFill>
                  <a:srgbClr val="0070C0"/>
                </a:solidFill>
              </a:rPr>
              <a:t>2. </a:t>
            </a:r>
            <a:r>
              <a:rPr lang="it-IT" sz="1400" b="1" dirty="0">
                <a:solidFill>
                  <a:srgbClr val="C00000"/>
                </a:solidFill>
              </a:rPr>
              <a:t>ASSEGNATARI DI PRIORITY ACCESS LICENSE (PAL) (TIER-2) </a:t>
            </a:r>
            <a:r>
              <a:rPr lang="it-IT" sz="1400" b="1" dirty="0">
                <a:solidFill>
                  <a:srgbClr val="0070C0"/>
                </a:solidFill>
              </a:rPr>
              <a:t>IN PICCOLE UNITA’ GEOGRAFICHE DELLA CONTEA («CENSUS TRACT»), CON DIRITTO DI PROTEZIONE DA INTERFERENZE DANNOSE PRODOTTE DAGLI UTENTI TIER-3 (GAA). FCC ALLOCA, IN BASE A </a:t>
            </a:r>
            <a:r>
              <a:rPr lang="it-IT" sz="1400" b="1" dirty="0">
                <a:solidFill>
                  <a:srgbClr val="0070C0"/>
                </a:solidFill>
                <a:highlight>
                  <a:srgbClr val="FF99FF"/>
                </a:highlight>
              </a:rPr>
              <a:t>PROCEDURA D’ASTA (AUCTION), </a:t>
            </a:r>
            <a:r>
              <a:rPr lang="it-IT" sz="1400" b="1" dirty="0">
                <a:solidFill>
                  <a:srgbClr val="0070C0"/>
                </a:solidFill>
              </a:rPr>
              <a:t>FINO A 4 BLOCCHI DA 10 MHz NELLA BANDA 3.550 – 3.650 MHz IN UNA SINGOLA CONTEA PER LICENZIATARIO. IN OGNI CONTEA IL LIMITE DI ALLOCAZIONE E’ 7 LICENZE.</a:t>
            </a:r>
            <a:endParaRPr lang="it-IT" sz="1400" dirty="0"/>
          </a:p>
          <a:p>
            <a:pPr algn="just"/>
            <a:r>
              <a:rPr lang="en-US" sz="1400" b="1" dirty="0">
                <a:solidFill>
                  <a:srgbClr val="0070C0"/>
                </a:solidFill>
              </a:rPr>
              <a:t>OGNI FREQUENZA NON USATA DAI TITOLARI DI LICENZE PAL ( PER PIU’ DI 7 GIORNI) O DAGLI INCUMBENT PUO’ ESSERE ASSEGNATA AGLI UTILIZZATORI GAA. </a:t>
            </a: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FF0000"/>
              </a:solidFill>
            </a:endParaRPr>
          </a:p>
          <a:p>
            <a:pPr algn="just"/>
            <a:endParaRPr lang="en-US" sz="1400" b="1" dirty="0">
              <a:solidFill>
                <a:srgbClr val="FF0000"/>
              </a:solidFill>
            </a:endParaRPr>
          </a:p>
          <a:p>
            <a:pPr algn="just"/>
            <a:endParaRPr lang="en-US" sz="1400" b="1" dirty="0">
              <a:solidFill>
                <a:srgbClr val="FF0000"/>
              </a:solidFill>
            </a:endParaRPr>
          </a:p>
          <a:p>
            <a:pPr algn="just"/>
            <a:r>
              <a:rPr lang="en-US" sz="1400" b="1" dirty="0">
                <a:solidFill>
                  <a:srgbClr val="FF0000"/>
                </a:solidFill>
              </a:rPr>
              <a:t>3.UTILIZZATORI “GENERAL AUTHORIZED ACCESS “(GAA) (TIER- 3)</a:t>
            </a:r>
            <a:r>
              <a:rPr lang="en-US" sz="1400" b="1" dirty="0">
                <a:solidFill>
                  <a:srgbClr val="0070C0"/>
                </a:solidFill>
              </a:rPr>
              <a:t> :</a:t>
            </a:r>
          </a:p>
          <a:p>
            <a:pPr algn="just"/>
            <a:r>
              <a:rPr lang="en-US" sz="1400" b="1" dirty="0">
                <a:solidFill>
                  <a:srgbClr val="0070C0"/>
                </a:solidFill>
              </a:rPr>
              <a:t>IL REGOLATORE (FCC) ASSEGNA AL PIU’ AMPIO GRUPPO POSSIBILE DI POTENZIALI UTENTI L’ACCESSO ALLA BANDA 3550-3700 MHz, VINCOLANDOLI A NON PRODURRE INTERFERENZE DANNOSE AGLI UTILIZZATORI TIER-1 E TIER-2.</a:t>
            </a:r>
          </a:p>
          <a:p>
            <a:pPr algn="just"/>
            <a:r>
              <a:rPr lang="en-US" sz="1400" b="1" dirty="0">
                <a:solidFill>
                  <a:srgbClr val="0070C0"/>
                </a:solidFill>
              </a:rPr>
              <a:t>SONO PROTETTI, SOLO LIMITATAMENTE, GRAZIE AI GESTORI SAAs, DA INTERFERENZE PRODOTTE DAGLI UTENTI A PIU’ ELEVATO GRADO DI PRIORITA’ NELL’ACCESSO ALLE FREQUENZE. TIPO REGIME «LIGHT LICENSING». ACCESSO ALLO SPETTRO «OPPORTUNISTICO».</a:t>
            </a: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endParaRPr lang="en-US" sz="1400" b="1" dirty="0">
              <a:solidFill>
                <a:srgbClr val="0070C0"/>
              </a:solidFill>
            </a:endParaRPr>
          </a:p>
          <a:p>
            <a:pPr algn="just"/>
            <a:r>
              <a:rPr lang="en-US" sz="1400" b="1" dirty="0">
                <a:solidFill>
                  <a:srgbClr val="0070C0"/>
                </a:solidFill>
              </a:rPr>
              <a:t>ALLO STATO ATTUALE (REGOLE PART 96) AGLI UTILIZZATORI GAA NON E’ FORNITA PROTEZIONE DALLE INTERFERENZE PRODOTTE RECIPROCAMENTE.</a:t>
            </a:r>
          </a:p>
          <a:p>
            <a:pPr algn="just"/>
            <a:r>
              <a:rPr lang="en-US" sz="1400" b="1" dirty="0">
                <a:solidFill>
                  <a:srgbClr val="0070C0"/>
                </a:solidFill>
              </a:rPr>
              <a:t>PERALTRO ALCUNI ORGANISMI DI STANDARDIZZAZIONE, TRA CUI </a:t>
            </a:r>
            <a:r>
              <a:rPr lang="en-US" sz="1400" b="1" dirty="0">
                <a:solidFill>
                  <a:srgbClr val="0070C0"/>
                </a:solidFill>
                <a:highlight>
                  <a:srgbClr val="FF99FF"/>
                </a:highlight>
              </a:rPr>
              <a:t>WINNFORUM</a:t>
            </a:r>
            <a:r>
              <a:rPr lang="en-US" sz="1400" b="1" dirty="0">
                <a:solidFill>
                  <a:srgbClr val="0070C0"/>
                </a:solidFill>
              </a:rPr>
              <a:t>, E </a:t>
            </a:r>
            <a:r>
              <a:rPr lang="en-US" sz="1400" b="1" dirty="0">
                <a:solidFill>
                  <a:srgbClr val="0070C0"/>
                </a:solidFill>
                <a:highlight>
                  <a:srgbClr val="FF99FF"/>
                </a:highlight>
              </a:rPr>
              <a:t>ONGO ALLIANCE</a:t>
            </a:r>
            <a:r>
              <a:rPr lang="en-US" sz="1400" b="1" dirty="0">
                <a:solidFill>
                  <a:srgbClr val="0070C0"/>
                </a:solidFill>
              </a:rPr>
              <a:t> HANNO SVILUPPATO UN QUADRO DI ARMONIZZAZIONE PER LE OPERAZIONI DEI VARI OPERATORI GAA. </a:t>
            </a:r>
            <a:endParaRPr lang="it-IT" sz="1400" b="1" dirty="0">
              <a:solidFill>
                <a:srgbClr val="0070C0"/>
              </a:solidFill>
            </a:endParaRPr>
          </a:p>
          <a:p>
            <a:pPr algn="just"/>
            <a:endParaRPr lang="it-IT" sz="1600" b="1" dirty="0">
              <a:solidFill>
                <a:srgbClr val="0070C0"/>
              </a:solidFill>
            </a:endParaRPr>
          </a:p>
          <a:p>
            <a:pPr algn="just"/>
            <a:endParaRPr lang="en-US" sz="1450" b="1" dirty="0">
              <a:solidFill>
                <a:srgbClr val="0070C0"/>
              </a:solidFill>
            </a:endParaRPr>
          </a:p>
        </p:txBody>
      </p:sp>
      <p:sp>
        <p:nvSpPr>
          <p:cNvPr id="5" name="CasellaDiTesto 4">
            <a:extLst>
              <a:ext uri="{FF2B5EF4-FFF2-40B4-BE49-F238E27FC236}">
                <a16:creationId xmlns:a16="http://schemas.microsoft.com/office/drawing/2014/main" id="{4B25855B-5DD0-8169-CF08-A22E2DB17A87}"/>
              </a:ext>
            </a:extLst>
          </p:cNvPr>
          <p:cNvSpPr txBox="1"/>
          <p:nvPr/>
        </p:nvSpPr>
        <p:spPr>
          <a:xfrm>
            <a:off x="6838366" y="600250"/>
            <a:ext cx="4706635" cy="830997"/>
          </a:xfrm>
          <a:prstGeom prst="rect">
            <a:avLst/>
          </a:prstGeom>
          <a:noFill/>
        </p:spPr>
        <p:txBody>
          <a:bodyPr wrap="square" rtlCol="0">
            <a:spAutoFit/>
          </a:bodyPr>
          <a:lstStyle/>
          <a:p>
            <a:pPr algn="just"/>
            <a:r>
              <a:rPr lang="it-IT" sz="1600" b="1" dirty="0">
                <a:solidFill>
                  <a:srgbClr val="0070C0"/>
                </a:solidFill>
              </a:rPr>
              <a:t>REGOLAMENTAZIONE FCC 2016 (FCC PART 96 REGULATION) . LANCIO COMMERCIALE 2020.</a:t>
            </a:r>
          </a:p>
          <a:p>
            <a:pPr algn="just"/>
            <a:r>
              <a:rPr lang="en-US" sz="1600" b="1" dirty="0">
                <a:solidFill>
                  <a:srgbClr val="0070C0"/>
                </a:solidFill>
              </a:rPr>
              <a:t>150 MHz DI AMPIEZZA DI BANDA: BIT RATE &gt; 1 Gb/s.</a:t>
            </a:r>
            <a:endParaRPr lang="it-IT" b="1" dirty="0">
              <a:solidFill>
                <a:srgbClr val="0070C0"/>
              </a:solidFill>
            </a:endParaRPr>
          </a:p>
        </p:txBody>
      </p:sp>
      <p:pic>
        <p:nvPicPr>
          <p:cNvPr id="7" name="Immagine 6">
            <a:extLst>
              <a:ext uri="{FF2B5EF4-FFF2-40B4-BE49-F238E27FC236}">
                <a16:creationId xmlns:a16="http://schemas.microsoft.com/office/drawing/2014/main" id="{A5869DF5-084B-6143-72E4-91A145CEBDC8}"/>
              </a:ext>
            </a:extLst>
          </p:cNvPr>
          <p:cNvPicPr>
            <a:picLocks noChangeAspect="1"/>
          </p:cNvPicPr>
          <p:nvPr/>
        </p:nvPicPr>
        <p:blipFill>
          <a:blip r:embed="rId3"/>
          <a:stretch>
            <a:fillRect/>
          </a:stretch>
        </p:blipFill>
        <p:spPr>
          <a:xfrm>
            <a:off x="403906" y="3683070"/>
            <a:ext cx="4476633" cy="1375536"/>
          </a:xfrm>
          <a:prstGeom prst="rect">
            <a:avLst/>
          </a:prstGeom>
          <a:solidFill>
            <a:srgbClr val="FFFFFF">
              <a:shade val="85000"/>
            </a:srgbClr>
          </a:solidFill>
          <a:ln w="88900" cap="sq">
            <a:solidFill>
              <a:srgbClr val="FFFFFF"/>
            </a:solidFill>
            <a:miter lim="800000"/>
          </a:ln>
          <a:effectLst>
            <a:outerShdw blurRad="63500" sx="102000" sy="102000" algn="c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11" name="CasellaDiTesto 10">
            <a:extLst>
              <a:ext uri="{FF2B5EF4-FFF2-40B4-BE49-F238E27FC236}">
                <a16:creationId xmlns:a16="http://schemas.microsoft.com/office/drawing/2014/main" id="{A39B8471-3C7D-CC5A-E455-0C087D2C44AB}"/>
              </a:ext>
            </a:extLst>
          </p:cNvPr>
          <p:cNvSpPr txBox="1"/>
          <p:nvPr/>
        </p:nvSpPr>
        <p:spPr>
          <a:xfrm>
            <a:off x="5507623" y="4086992"/>
            <a:ext cx="1391234" cy="584775"/>
          </a:xfrm>
          <a:prstGeom prst="rect">
            <a:avLst/>
          </a:prstGeom>
          <a:noFill/>
        </p:spPr>
        <p:txBody>
          <a:bodyPr wrap="square" rtlCol="0">
            <a:spAutoFit/>
          </a:bodyPr>
          <a:lstStyle/>
          <a:p>
            <a:r>
              <a:rPr lang="it-IT" sz="1600" b="1" dirty="0">
                <a:solidFill>
                  <a:srgbClr val="0070C0"/>
                </a:solidFill>
              </a:rPr>
              <a:t>PAL LICENSES</a:t>
            </a:r>
          </a:p>
          <a:p>
            <a:r>
              <a:rPr lang="it-IT" sz="1600" b="1" dirty="0">
                <a:solidFill>
                  <a:srgbClr val="0070C0"/>
                </a:solidFill>
              </a:rPr>
              <a:t>Fonte: FCC</a:t>
            </a:r>
          </a:p>
        </p:txBody>
      </p:sp>
    </p:spTree>
    <p:extLst>
      <p:ext uri="{BB962C8B-B14F-4D97-AF65-F5344CB8AC3E}">
        <p14:creationId xmlns:p14="http://schemas.microsoft.com/office/powerpoint/2010/main" val="1638681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E9014E0-113E-2B86-CC91-247D04F8AF33}"/>
              </a:ext>
            </a:extLst>
          </p:cNvPr>
          <p:cNvSpPr>
            <a:spLocks noGrp="1"/>
          </p:cNvSpPr>
          <p:nvPr>
            <p:ph type="title"/>
          </p:nvPr>
        </p:nvSpPr>
        <p:spPr>
          <a:xfrm>
            <a:off x="93497" y="-134147"/>
            <a:ext cx="12005006" cy="633422"/>
          </a:xfrm>
        </p:spPr>
        <p:txBody>
          <a:bodyPr>
            <a:normAutofit/>
          </a:bodyPr>
          <a:lstStyle/>
          <a:p>
            <a:r>
              <a:rPr lang="en-US" sz="2400" b="1" dirty="0">
                <a:solidFill>
                  <a:srgbClr val="0070C0"/>
                </a:solidFill>
              </a:rPr>
              <a:t>MODELLO CBSDs (BANDA 3.5 GHz)</a:t>
            </a:r>
            <a:endParaRPr lang="it-IT" sz="2400" b="1" dirty="0">
              <a:solidFill>
                <a:srgbClr val="0070C0"/>
              </a:solidFill>
            </a:endParaRPr>
          </a:p>
        </p:txBody>
      </p:sp>
      <p:pic>
        <p:nvPicPr>
          <p:cNvPr id="5" name="Segnaposto contenuto 4">
            <a:extLst>
              <a:ext uri="{FF2B5EF4-FFF2-40B4-BE49-F238E27FC236}">
                <a16:creationId xmlns:a16="http://schemas.microsoft.com/office/drawing/2014/main" id="{DE402E6B-30D5-948D-4091-13DCE18BFD3B}"/>
              </a:ext>
            </a:extLst>
          </p:cNvPr>
          <p:cNvPicPr>
            <a:picLocks noGrp="1" noChangeAspect="1"/>
          </p:cNvPicPr>
          <p:nvPr>
            <p:ph idx="1"/>
          </p:nvPr>
        </p:nvPicPr>
        <p:blipFill>
          <a:blip r:embed="rId2"/>
          <a:stretch>
            <a:fillRect/>
          </a:stretch>
        </p:blipFill>
        <p:spPr>
          <a:xfrm>
            <a:off x="249957" y="4256661"/>
            <a:ext cx="4114800" cy="2018764"/>
          </a:xfrm>
          <a:prstGeom prst="rect">
            <a:avLst/>
          </a:prstGeom>
        </p:spPr>
      </p:pic>
      <p:sp>
        <p:nvSpPr>
          <p:cNvPr id="10" name="Segnaposto data 9">
            <a:extLst>
              <a:ext uri="{FF2B5EF4-FFF2-40B4-BE49-F238E27FC236}">
                <a16:creationId xmlns:a16="http://schemas.microsoft.com/office/drawing/2014/main" id="{9316C03B-9722-2766-1657-C02BD2ECF117}"/>
              </a:ext>
            </a:extLst>
          </p:cNvPr>
          <p:cNvSpPr>
            <a:spLocks noGrp="1"/>
          </p:cNvSpPr>
          <p:nvPr>
            <p:ph type="dt" sz="half" idx="10"/>
          </p:nvPr>
        </p:nvSpPr>
        <p:spPr/>
        <p:txBody>
          <a:bodyPr/>
          <a:lstStyle/>
          <a:p>
            <a:r>
              <a:rPr lang="it-IT"/>
              <a:t>30/10/2024</a:t>
            </a:r>
          </a:p>
        </p:txBody>
      </p:sp>
      <p:sp>
        <p:nvSpPr>
          <p:cNvPr id="11" name="Segnaposto piè di pagina 10">
            <a:extLst>
              <a:ext uri="{FF2B5EF4-FFF2-40B4-BE49-F238E27FC236}">
                <a16:creationId xmlns:a16="http://schemas.microsoft.com/office/drawing/2014/main" id="{4ABBEF0E-6EBC-1996-2A5D-8C2289C4FEDA}"/>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2" name="Segnaposto numero diapositiva 11">
            <a:extLst>
              <a:ext uri="{FF2B5EF4-FFF2-40B4-BE49-F238E27FC236}">
                <a16:creationId xmlns:a16="http://schemas.microsoft.com/office/drawing/2014/main" id="{9913C6A0-7E4E-C312-21B4-8D4255CC4763}"/>
              </a:ext>
            </a:extLst>
          </p:cNvPr>
          <p:cNvSpPr>
            <a:spLocks noGrp="1"/>
          </p:cNvSpPr>
          <p:nvPr>
            <p:ph type="sldNum" sz="quarter" idx="12"/>
          </p:nvPr>
        </p:nvSpPr>
        <p:spPr/>
        <p:txBody>
          <a:bodyPr/>
          <a:lstStyle/>
          <a:p>
            <a:fld id="{BA8F5218-DF21-4655-A4A3-EF3C3D4A3503}" type="slidenum">
              <a:rPr lang="it-IT" smtClean="0"/>
              <a:t>14</a:t>
            </a:fld>
            <a:endParaRPr lang="it-IT"/>
          </a:p>
        </p:txBody>
      </p:sp>
      <p:sp>
        <p:nvSpPr>
          <p:cNvPr id="8" name="CasellaDiTesto 7">
            <a:extLst>
              <a:ext uri="{FF2B5EF4-FFF2-40B4-BE49-F238E27FC236}">
                <a16:creationId xmlns:a16="http://schemas.microsoft.com/office/drawing/2014/main" id="{23A7FDD5-B23D-30C8-912B-44D5EBFEA2C2}"/>
              </a:ext>
            </a:extLst>
          </p:cNvPr>
          <p:cNvSpPr txBox="1"/>
          <p:nvPr/>
        </p:nvSpPr>
        <p:spPr>
          <a:xfrm>
            <a:off x="20424" y="234529"/>
            <a:ext cx="11755789" cy="584775"/>
          </a:xfrm>
          <a:prstGeom prst="rect">
            <a:avLst/>
          </a:prstGeom>
          <a:noFill/>
        </p:spPr>
        <p:txBody>
          <a:bodyPr wrap="square" rtlCol="0">
            <a:spAutoFit/>
          </a:bodyPr>
          <a:lstStyle/>
          <a:p>
            <a:pPr algn="just"/>
            <a:r>
              <a:rPr lang="it-IT" sz="1600" b="1" dirty="0">
                <a:solidFill>
                  <a:srgbClr val="0070C0"/>
                </a:solidFill>
                <a:highlight>
                  <a:srgbClr val="FF99FF"/>
                </a:highlight>
              </a:rPr>
              <a:t>ACCESS POINTS IN CBRS: </a:t>
            </a:r>
            <a:r>
              <a:rPr lang="it-IT" sz="1600" b="1" dirty="0" err="1">
                <a:solidFill>
                  <a:srgbClr val="0070C0"/>
                </a:solidFill>
                <a:highlight>
                  <a:srgbClr val="FF99FF"/>
                </a:highlight>
              </a:rPr>
              <a:t>CBSDs</a:t>
            </a:r>
            <a:r>
              <a:rPr lang="it-IT" sz="1600" b="1" dirty="0">
                <a:solidFill>
                  <a:srgbClr val="0070C0"/>
                </a:solidFill>
                <a:highlight>
                  <a:srgbClr val="FF99FF"/>
                </a:highlight>
              </a:rPr>
              <a:t> </a:t>
            </a:r>
            <a:r>
              <a:rPr lang="it-IT" sz="1600" b="1" dirty="0">
                <a:solidFill>
                  <a:srgbClr val="0070C0"/>
                </a:solidFill>
              </a:rPr>
              <a:t>(CITIZENS BROADBAND SERVICE DEVICES): ES. </a:t>
            </a:r>
            <a:r>
              <a:rPr lang="en-US" sz="1600" b="1" dirty="0">
                <a:solidFill>
                  <a:srgbClr val="0070C0"/>
                </a:solidFill>
              </a:rPr>
              <a:t> STAZIONE RADIO BASE, SRB).</a:t>
            </a:r>
            <a:r>
              <a:rPr lang="it-IT" sz="1600" b="1" dirty="0">
                <a:solidFill>
                  <a:srgbClr val="0070C0"/>
                </a:solidFill>
              </a:rPr>
              <a:t> </a:t>
            </a:r>
          </a:p>
          <a:p>
            <a:pPr algn="just"/>
            <a:r>
              <a:rPr lang="en-US" sz="1600" b="1" dirty="0">
                <a:solidFill>
                  <a:srgbClr val="0070C0"/>
                </a:solidFill>
              </a:rPr>
              <a:t>CBSD: ENTITA’ LOGICA CHE IRRADIA POTENZA A RF, HA LE CARATTERISTICHE DI UN’ANTENNA ED E’ GEOLOCALIZZATA.</a:t>
            </a:r>
            <a:endParaRPr lang="it-IT" dirty="0"/>
          </a:p>
        </p:txBody>
      </p:sp>
      <p:sp>
        <p:nvSpPr>
          <p:cNvPr id="4" name="CasellaDiTesto 3">
            <a:extLst>
              <a:ext uri="{FF2B5EF4-FFF2-40B4-BE49-F238E27FC236}">
                <a16:creationId xmlns:a16="http://schemas.microsoft.com/office/drawing/2014/main" id="{5FB436DE-6A96-CFE4-817B-425F899388CF}"/>
              </a:ext>
            </a:extLst>
          </p:cNvPr>
          <p:cNvSpPr txBox="1"/>
          <p:nvPr/>
        </p:nvSpPr>
        <p:spPr>
          <a:xfrm>
            <a:off x="20424" y="2287647"/>
            <a:ext cx="12098503" cy="1954381"/>
          </a:xfrm>
          <a:prstGeom prst="rect">
            <a:avLst/>
          </a:prstGeom>
          <a:noFill/>
        </p:spPr>
        <p:txBody>
          <a:bodyPr wrap="square">
            <a:spAutoFit/>
          </a:bodyPr>
          <a:lstStyle/>
          <a:p>
            <a:pPr algn="just"/>
            <a:r>
              <a:rPr lang="it-IT" sz="1600" b="1" dirty="0">
                <a:solidFill>
                  <a:srgbClr val="0070C0"/>
                </a:solidFill>
              </a:rPr>
              <a:t>I</a:t>
            </a:r>
            <a:r>
              <a:rPr lang="it-IT" sz="1500" b="1" dirty="0">
                <a:solidFill>
                  <a:srgbClr val="0070C0"/>
                </a:solidFill>
              </a:rPr>
              <a:t> </a:t>
            </a:r>
            <a:r>
              <a:rPr lang="it-IT" sz="1500" b="1" dirty="0" err="1">
                <a:solidFill>
                  <a:srgbClr val="0070C0"/>
                </a:solidFill>
              </a:rPr>
              <a:t>CBSDs</a:t>
            </a:r>
            <a:r>
              <a:rPr lang="it-IT" sz="1500" b="1" dirty="0">
                <a:solidFill>
                  <a:srgbClr val="0070C0"/>
                </a:solidFill>
              </a:rPr>
              <a:t> DI UTENTI PAL E GAA SONO REGISTRATI IN DATABASE BASATI SUL CLOUD: </a:t>
            </a:r>
            <a:r>
              <a:rPr lang="it-IT" sz="1500" b="1" dirty="0" err="1">
                <a:solidFill>
                  <a:srgbClr val="0070C0"/>
                </a:solidFill>
                <a:highlight>
                  <a:srgbClr val="FF99FF"/>
                </a:highlight>
              </a:rPr>
              <a:t>SASs</a:t>
            </a:r>
            <a:r>
              <a:rPr lang="it-IT" sz="1500" b="1" dirty="0">
                <a:solidFill>
                  <a:srgbClr val="0070C0"/>
                </a:solidFill>
              </a:rPr>
              <a:t> (SPECTRUM ACCESS SYSTEM) DI ORGANISMI </a:t>
            </a:r>
            <a:r>
              <a:rPr lang="it-IT" sz="1500" b="1" dirty="0">
                <a:solidFill>
                  <a:srgbClr val="0070C0"/>
                </a:solidFill>
                <a:highlight>
                  <a:srgbClr val="00FFFF"/>
                </a:highlight>
              </a:rPr>
              <a:t>“SPECTRUM ACCESS ADMINISTRATORS” (</a:t>
            </a:r>
            <a:r>
              <a:rPr lang="it-IT" sz="1500" b="1" dirty="0" err="1">
                <a:solidFill>
                  <a:srgbClr val="0070C0"/>
                </a:solidFill>
                <a:highlight>
                  <a:srgbClr val="00FFFF"/>
                </a:highlight>
              </a:rPr>
              <a:t>SAAs</a:t>
            </a:r>
            <a:r>
              <a:rPr lang="it-IT" sz="1500" b="1" dirty="0">
                <a:solidFill>
                  <a:srgbClr val="0070C0"/>
                </a:solidFill>
                <a:highlight>
                  <a:srgbClr val="00FFFF"/>
                </a:highlight>
              </a:rPr>
              <a:t>)</a:t>
            </a:r>
            <a:r>
              <a:rPr lang="it-IT" sz="1500" b="1" dirty="0">
                <a:solidFill>
                  <a:srgbClr val="0070C0"/>
                </a:solidFill>
              </a:rPr>
              <a:t>. FUNZIONI </a:t>
            </a:r>
            <a:r>
              <a:rPr lang="it-IT" sz="1500" b="1" dirty="0" err="1">
                <a:solidFill>
                  <a:srgbClr val="0070C0"/>
                </a:solidFill>
              </a:rPr>
              <a:t>SASs</a:t>
            </a:r>
            <a:r>
              <a:rPr lang="it-IT" sz="1500" b="1" dirty="0">
                <a:solidFill>
                  <a:srgbClr val="0070C0"/>
                </a:solidFill>
              </a:rPr>
              <a:t> (</a:t>
            </a:r>
            <a:r>
              <a:rPr lang="en-US" sz="1500" b="1" dirty="0">
                <a:solidFill>
                  <a:srgbClr val="0070C0"/>
                </a:solidFill>
              </a:rPr>
              <a:t>AMDOCS; FEDERATED WIRELESS; GOOGLE; SONY; KEY BRIDGE):</a:t>
            </a:r>
            <a:r>
              <a:rPr lang="it-IT" sz="1500" b="1" dirty="0">
                <a:solidFill>
                  <a:srgbClr val="0070C0"/>
                </a:solidFill>
              </a:rPr>
              <a:t> </a:t>
            </a:r>
          </a:p>
          <a:p>
            <a:pPr marL="285750" indent="-285750" algn="just">
              <a:buFont typeface="Wingdings" panose="05000000000000000000" pitchFamily="2" charset="2"/>
              <a:buChar char="§"/>
            </a:pPr>
            <a:r>
              <a:rPr lang="it-IT" sz="1500" b="1" dirty="0">
                <a:solidFill>
                  <a:srgbClr val="0070C0"/>
                </a:solidFill>
              </a:rPr>
              <a:t>MONITORAGGIO E COORDINAMENTO DELL’USO CONGIUNTO DELLO SPETTRO ALL’ESTERNO DELLE ZONE DI ESCLUSIONE (COSTE E PROSSIMITA’ STAZIONI TERRENE).</a:t>
            </a:r>
          </a:p>
          <a:p>
            <a:pPr marL="285750" indent="-285750" algn="just">
              <a:buFont typeface="Wingdings" panose="05000000000000000000" pitchFamily="2" charset="2"/>
              <a:buChar char="§"/>
            </a:pPr>
            <a:r>
              <a:rPr lang="it-IT" sz="1500" b="1" dirty="0">
                <a:solidFill>
                  <a:srgbClr val="0070C0"/>
                </a:solidFill>
              </a:rPr>
              <a:t>RILASCIO ACCESSO ALLE FREQUENZE A UTENTI PAL E GAA A SEGUITO DI LORO RICHIESTE, SE INCUMBENT NON OPERANTE SU ESSE OVVERO LIMITAZIONI ALL’USO . </a:t>
            </a:r>
          </a:p>
          <a:p>
            <a:pPr algn="just"/>
            <a:r>
              <a:rPr lang="en-US" sz="1500" b="1" dirty="0">
                <a:solidFill>
                  <a:srgbClr val="0070C0"/>
                </a:solidFill>
              </a:rPr>
              <a:t>OGNI ORGANISMO (=VENDOR) SAA OFFRE UNA VARIETA’ DI SERVIZI ADDIZIONALI E UNA SERIE DI SERVIZI COMMERCIALI (ES. MANAGED SERVICES). </a:t>
            </a:r>
            <a:endParaRPr lang="it-IT" sz="1600" dirty="0"/>
          </a:p>
          <a:p>
            <a:pPr algn="just"/>
            <a:endParaRPr lang="it-IT" sz="1500" b="1" dirty="0">
              <a:solidFill>
                <a:srgbClr val="0070C0"/>
              </a:solidFill>
            </a:endParaRPr>
          </a:p>
        </p:txBody>
      </p:sp>
      <p:sp>
        <p:nvSpPr>
          <p:cNvPr id="6" name="CasellaDiTesto 5">
            <a:extLst>
              <a:ext uri="{FF2B5EF4-FFF2-40B4-BE49-F238E27FC236}">
                <a16:creationId xmlns:a16="http://schemas.microsoft.com/office/drawing/2014/main" id="{9FB650F0-8AE6-B556-F59F-C67742400965}"/>
              </a:ext>
            </a:extLst>
          </p:cNvPr>
          <p:cNvSpPr txBox="1"/>
          <p:nvPr/>
        </p:nvSpPr>
        <p:spPr>
          <a:xfrm>
            <a:off x="649200" y="3963322"/>
            <a:ext cx="2817666" cy="307777"/>
          </a:xfrm>
          <a:prstGeom prst="rect">
            <a:avLst/>
          </a:prstGeom>
          <a:noFill/>
        </p:spPr>
        <p:txBody>
          <a:bodyPr wrap="square" rtlCol="0">
            <a:spAutoFit/>
          </a:bodyPr>
          <a:lstStyle/>
          <a:p>
            <a:r>
              <a:rPr lang="it-IT" sz="1400" b="1" dirty="0">
                <a:solidFill>
                  <a:srgbClr val="0070C0"/>
                </a:solidFill>
              </a:rPr>
              <a:t>MODELLO CBRS (BANDA 3.5 GHz)</a:t>
            </a:r>
            <a:r>
              <a:rPr lang="it-IT" sz="1400" dirty="0"/>
              <a:t> </a:t>
            </a:r>
          </a:p>
        </p:txBody>
      </p:sp>
      <p:sp>
        <p:nvSpPr>
          <p:cNvPr id="3" name="CasellaDiTesto 2">
            <a:extLst>
              <a:ext uri="{FF2B5EF4-FFF2-40B4-BE49-F238E27FC236}">
                <a16:creationId xmlns:a16="http://schemas.microsoft.com/office/drawing/2014/main" id="{57342708-F430-0896-5BE5-286809732081}"/>
              </a:ext>
            </a:extLst>
          </p:cNvPr>
          <p:cNvSpPr txBox="1"/>
          <p:nvPr/>
        </p:nvSpPr>
        <p:spPr>
          <a:xfrm>
            <a:off x="4297119" y="4084962"/>
            <a:ext cx="7644924" cy="2092881"/>
          </a:xfrm>
          <a:prstGeom prst="rect">
            <a:avLst/>
          </a:prstGeom>
          <a:noFill/>
        </p:spPr>
        <p:txBody>
          <a:bodyPr wrap="square" rtlCol="0">
            <a:spAutoFit/>
          </a:bodyPr>
          <a:lstStyle/>
          <a:p>
            <a:pPr algn="just"/>
            <a:r>
              <a:rPr lang="it-IT" sz="1300" b="1" dirty="0">
                <a:solidFill>
                  <a:srgbClr val="0070C0"/>
                </a:solidFill>
              </a:rPr>
              <a:t>UNA RETE DI SENSORI “ENVIRONMENTAL SENSING CAPABILITY” (</a:t>
            </a:r>
            <a:r>
              <a:rPr lang="it-IT" sz="1300" b="1" dirty="0">
                <a:solidFill>
                  <a:srgbClr val="0070C0"/>
                </a:solidFill>
                <a:highlight>
                  <a:srgbClr val="FF99FF"/>
                </a:highlight>
              </a:rPr>
              <a:t>ESC</a:t>
            </a:r>
            <a:r>
              <a:rPr lang="it-IT" sz="1300" b="1" dirty="0">
                <a:solidFill>
                  <a:srgbClr val="0070C0"/>
                </a:solidFill>
              </a:rPr>
              <a:t>), MONITORATA DALLE SOCIETA’ </a:t>
            </a:r>
            <a:r>
              <a:rPr lang="en-US" sz="1300" b="1" dirty="0">
                <a:solidFill>
                  <a:srgbClr val="0070C0"/>
                </a:solidFill>
              </a:rPr>
              <a:t>COMMSCOPE; FEDERATED WIRELESS, INC.; GOOGLE; KEY BRIDGE, </a:t>
            </a:r>
            <a:r>
              <a:rPr lang="it-IT" sz="1300" b="1" dirty="0">
                <a:solidFill>
                  <a:srgbClr val="0070C0"/>
                </a:solidFill>
              </a:rPr>
              <a:t>RILEVA LE TRASMISSIONI IN ATTO DEI SISTEMI RADAR NAVALI DELLA DIFESA U.S. IN BANDA 3.550-3650 E ADIACENTI SU COSTE PACIFICO E ATLANTICO E E LE TRASMETTE AI </a:t>
            </a:r>
            <a:r>
              <a:rPr lang="it-IT" sz="1300" b="1" dirty="0" err="1">
                <a:solidFill>
                  <a:srgbClr val="0070C0"/>
                </a:solidFill>
              </a:rPr>
              <a:t>SAAs</a:t>
            </a:r>
            <a:r>
              <a:rPr lang="it-IT" sz="1300" b="1" dirty="0">
                <a:solidFill>
                  <a:srgbClr val="0070C0"/>
                </a:solidFill>
              </a:rPr>
              <a:t>.</a:t>
            </a:r>
          </a:p>
          <a:p>
            <a:pPr algn="just"/>
            <a:r>
              <a:rPr lang="it-IT" sz="1300" b="1" dirty="0">
                <a:solidFill>
                  <a:srgbClr val="0070C0"/>
                </a:solidFill>
              </a:rPr>
              <a:t>VALUTATA L’INTERFERENZA AGGREGATA, IL SAA ENTRO 60 s PUO’ SOSPENDERE IL RILASCIO DI CANALI A RF USATI DAL CBSD, IMPORRE LA CESSAZIONE DI PRECEDENTI RILASCI E/O RIGETTARE OGNI NUOVO RILASCIO NELLA ZONA GEOGRAFICA NELLA QUALE NE ERA STATO AUTORIZZATO L’USO.</a:t>
            </a:r>
          </a:p>
          <a:p>
            <a:pPr algn="just"/>
            <a:r>
              <a:rPr lang="it-IT" sz="1300" b="1" dirty="0">
                <a:solidFill>
                  <a:srgbClr val="0070C0"/>
                </a:solidFill>
              </a:rPr>
              <a:t>IN ALTERNATIVA, IL SAS PUO’ RICHIEDERE AI DEVICE AUTORIZZATI </a:t>
            </a:r>
            <a:r>
              <a:rPr lang="it-IT" sz="1300" b="1" dirty="0" err="1">
                <a:solidFill>
                  <a:srgbClr val="0070C0"/>
                </a:solidFill>
              </a:rPr>
              <a:t>CBSDs</a:t>
            </a:r>
            <a:r>
              <a:rPr lang="it-IT" sz="1300" b="1" dirty="0">
                <a:solidFill>
                  <a:srgbClr val="0070C0"/>
                </a:solidFill>
              </a:rPr>
              <a:t> DI SPOSTARSI SU UN ALTRE FREQUENZE O DI RIDURRE LAI POTENZA. I </a:t>
            </a:r>
            <a:r>
              <a:rPr lang="it-IT" sz="1300" b="1" dirty="0" err="1">
                <a:solidFill>
                  <a:srgbClr val="0070C0"/>
                </a:solidFill>
              </a:rPr>
              <a:t>CBSDs</a:t>
            </a:r>
            <a:r>
              <a:rPr lang="it-IT" sz="1300" b="1" dirty="0">
                <a:solidFill>
                  <a:srgbClr val="0070C0"/>
                </a:solidFill>
              </a:rPr>
              <a:t> DEVONO FARLO ENTRO 10 s.</a:t>
            </a:r>
          </a:p>
          <a:p>
            <a:pPr algn="just"/>
            <a:r>
              <a:rPr lang="it-IT" sz="1300" b="1" dirty="0">
                <a:solidFill>
                  <a:srgbClr val="0070C0"/>
                </a:solidFill>
              </a:rPr>
              <a:t>IL CBSD, A SUA VOLTA, IMPORRA’ AL DEVICE DELL’UTENTE UNA DELLE AZIONI DI CUI SOPRA, ENTRO 10 s.</a:t>
            </a:r>
            <a:endParaRPr lang="it-IT" sz="1400" dirty="0"/>
          </a:p>
        </p:txBody>
      </p:sp>
      <p:graphicFrame>
        <p:nvGraphicFramePr>
          <p:cNvPr id="7" name="Tabella 6">
            <a:extLst>
              <a:ext uri="{FF2B5EF4-FFF2-40B4-BE49-F238E27FC236}">
                <a16:creationId xmlns:a16="http://schemas.microsoft.com/office/drawing/2014/main" id="{F4F8B7F2-95C8-7AC5-7F9C-269764469F0B}"/>
              </a:ext>
            </a:extLst>
          </p:cNvPr>
          <p:cNvGraphicFramePr>
            <a:graphicFrameLocks noGrp="1"/>
          </p:cNvGraphicFramePr>
          <p:nvPr>
            <p:extLst>
              <p:ext uri="{D42A27DB-BD31-4B8C-83A1-F6EECF244321}">
                <p14:modId xmlns:p14="http://schemas.microsoft.com/office/powerpoint/2010/main" val="1135129110"/>
              </p:ext>
            </p:extLst>
          </p:nvPr>
        </p:nvGraphicFramePr>
        <p:xfrm>
          <a:off x="0" y="765627"/>
          <a:ext cx="11922729" cy="1014710"/>
        </p:xfrm>
        <a:graphic>
          <a:graphicData uri="http://schemas.openxmlformats.org/drawingml/2006/table">
            <a:tbl>
              <a:tblPr firstRow="1" bandRow="1">
                <a:tableStyleId>{5C22544A-7EE6-4342-B048-85BDC9FD1C3A}</a:tableStyleId>
              </a:tblPr>
              <a:tblGrid>
                <a:gridCol w="2027159">
                  <a:extLst>
                    <a:ext uri="{9D8B030D-6E8A-4147-A177-3AD203B41FA5}">
                      <a16:colId xmlns:a16="http://schemas.microsoft.com/office/drawing/2014/main" val="114905003"/>
                    </a:ext>
                  </a:extLst>
                </a:gridCol>
                <a:gridCol w="2053192">
                  <a:extLst>
                    <a:ext uri="{9D8B030D-6E8A-4147-A177-3AD203B41FA5}">
                      <a16:colId xmlns:a16="http://schemas.microsoft.com/office/drawing/2014/main" val="3147551998"/>
                    </a:ext>
                  </a:extLst>
                </a:gridCol>
                <a:gridCol w="7842378">
                  <a:extLst>
                    <a:ext uri="{9D8B030D-6E8A-4147-A177-3AD203B41FA5}">
                      <a16:colId xmlns:a16="http://schemas.microsoft.com/office/drawing/2014/main" val="3558530445"/>
                    </a:ext>
                  </a:extLst>
                </a:gridCol>
              </a:tblGrid>
              <a:tr h="339715">
                <a:tc>
                  <a:txBody>
                    <a:bodyPr/>
                    <a:lstStyle/>
                    <a:p>
                      <a:r>
                        <a:rPr lang="it-IT" sz="1600" dirty="0"/>
                        <a:t>CATEGORIA  CBSD</a:t>
                      </a:r>
                    </a:p>
                  </a:txBody>
                  <a:tcPr/>
                </a:tc>
                <a:tc>
                  <a:txBody>
                    <a:bodyPr/>
                    <a:lstStyle/>
                    <a:p>
                      <a:r>
                        <a:rPr lang="it-IT" sz="1600" dirty="0"/>
                        <a:t>EIRP [dB</a:t>
                      </a:r>
                      <a:r>
                        <a:rPr lang="it-IT" sz="1600" baseline="-25000" dirty="0"/>
                        <a:t>m</a:t>
                      </a:r>
                      <a:r>
                        <a:rPr lang="it-IT" sz="1600" dirty="0"/>
                        <a:t>/10 MHz]</a:t>
                      </a:r>
                    </a:p>
                  </a:txBody>
                  <a:tcPr/>
                </a:tc>
                <a:tc>
                  <a:txBody>
                    <a:bodyPr/>
                    <a:lstStyle/>
                    <a:p>
                      <a:r>
                        <a:rPr lang="it-IT" sz="1600" dirty="0"/>
                        <a:t>AMBITI DI UTILIZZO</a:t>
                      </a:r>
                    </a:p>
                  </a:txBody>
                  <a:tcPr/>
                </a:tc>
                <a:extLst>
                  <a:ext uri="{0D108BD9-81ED-4DB2-BD59-A6C34878D82A}">
                    <a16:rowId xmlns:a16="http://schemas.microsoft.com/office/drawing/2014/main" val="873898270"/>
                  </a:ext>
                </a:extLst>
              </a:tr>
              <a:tr h="339715">
                <a:tc>
                  <a:txBody>
                    <a:bodyPr/>
                    <a:lstStyle/>
                    <a:p>
                      <a:r>
                        <a:rPr lang="it-IT" sz="1600" dirty="0">
                          <a:solidFill>
                            <a:srgbClr val="0070C0"/>
                          </a:solidFill>
                        </a:rPr>
                        <a:t>A</a:t>
                      </a:r>
                    </a:p>
                  </a:txBody>
                  <a:tcPr/>
                </a:tc>
                <a:tc>
                  <a:txBody>
                    <a:bodyPr/>
                    <a:lstStyle/>
                    <a:p>
                      <a:r>
                        <a:rPr lang="it-IT" sz="1500" b="1" baseline="0" dirty="0">
                          <a:solidFill>
                            <a:srgbClr val="0070C0"/>
                          </a:solidFill>
                        </a:rPr>
                        <a:t>&lt;= 30 (1 W)</a:t>
                      </a:r>
                    </a:p>
                  </a:txBody>
                  <a:tcPr/>
                </a:tc>
                <a:tc>
                  <a:txBody>
                    <a:bodyPr/>
                    <a:lstStyle/>
                    <a:p>
                      <a:r>
                        <a:rPr lang="it-IT" sz="1500" b="1" baseline="0" dirty="0">
                          <a:solidFill>
                            <a:srgbClr val="0070C0"/>
                          </a:solidFill>
                        </a:rPr>
                        <a:t>SE OUTDOOR: ALTEZZA ( H ) ANTENNA  &lt;= 6 m DAL SUOLO SE H &gt; 6 m, RIENTRA IN CAT. B.</a:t>
                      </a:r>
                    </a:p>
                  </a:txBody>
                  <a:tcPr/>
                </a:tc>
                <a:extLst>
                  <a:ext uri="{0D108BD9-81ED-4DB2-BD59-A6C34878D82A}">
                    <a16:rowId xmlns:a16="http://schemas.microsoft.com/office/drawing/2014/main" val="2786182547"/>
                  </a:ext>
                </a:extLst>
              </a:tr>
              <a:tr h="307140">
                <a:tc>
                  <a:txBody>
                    <a:bodyPr/>
                    <a:lstStyle/>
                    <a:p>
                      <a:r>
                        <a:rPr lang="it-IT" sz="1600" dirty="0">
                          <a:solidFill>
                            <a:srgbClr val="0070C0"/>
                          </a:solidFill>
                        </a:rPr>
                        <a:t>B</a:t>
                      </a:r>
                    </a:p>
                  </a:txBody>
                  <a:tcPr/>
                </a:tc>
                <a:tc>
                  <a:txBody>
                    <a:bodyPr/>
                    <a:lstStyle/>
                    <a:p>
                      <a:r>
                        <a:rPr lang="it-IT" sz="1500" b="1" baseline="0" dirty="0">
                          <a:solidFill>
                            <a:srgbClr val="0070C0"/>
                          </a:solidFill>
                        </a:rPr>
                        <a:t>&lt;= 47 (50 W)</a:t>
                      </a:r>
                    </a:p>
                  </a:txBody>
                  <a:tcPr/>
                </a:tc>
                <a:tc>
                  <a:txBody>
                    <a:bodyPr/>
                    <a:lstStyle/>
                    <a:p>
                      <a:r>
                        <a:rPr lang="it-IT" sz="1500" b="1" baseline="0" dirty="0">
                          <a:solidFill>
                            <a:srgbClr val="0070C0"/>
                          </a:solidFill>
                        </a:rPr>
                        <a:t>SOLO OUTDOOR. INSTALLATORI CERTIFICATI (CPI)</a:t>
                      </a:r>
                    </a:p>
                  </a:txBody>
                  <a:tcPr/>
                </a:tc>
                <a:extLst>
                  <a:ext uri="{0D108BD9-81ED-4DB2-BD59-A6C34878D82A}">
                    <a16:rowId xmlns:a16="http://schemas.microsoft.com/office/drawing/2014/main" val="3490908117"/>
                  </a:ext>
                </a:extLst>
              </a:tr>
            </a:tbl>
          </a:graphicData>
        </a:graphic>
      </p:graphicFrame>
      <p:sp>
        <p:nvSpPr>
          <p:cNvPr id="9" name="CasellaDiTesto 8">
            <a:extLst>
              <a:ext uri="{FF2B5EF4-FFF2-40B4-BE49-F238E27FC236}">
                <a16:creationId xmlns:a16="http://schemas.microsoft.com/office/drawing/2014/main" id="{2E3DF494-B8C5-171E-FEED-8C17B85A64DE}"/>
              </a:ext>
            </a:extLst>
          </p:cNvPr>
          <p:cNvSpPr txBox="1"/>
          <p:nvPr/>
        </p:nvSpPr>
        <p:spPr>
          <a:xfrm>
            <a:off x="20424" y="1768561"/>
            <a:ext cx="11979979" cy="553998"/>
          </a:xfrm>
          <a:prstGeom prst="rect">
            <a:avLst/>
          </a:prstGeom>
          <a:noFill/>
        </p:spPr>
        <p:txBody>
          <a:bodyPr wrap="square" rtlCol="0">
            <a:spAutoFit/>
          </a:bodyPr>
          <a:lstStyle/>
          <a:p>
            <a:pPr algn="just"/>
            <a:r>
              <a:rPr lang="it-IT" sz="1500" b="1" dirty="0">
                <a:solidFill>
                  <a:srgbClr val="0070C0"/>
                </a:solidFill>
              </a:rPr>
              <a:t>ACCESSO AI </a:t>
            </a:r>
            <a:r>
              <a:rPr lang="it-IT" sz="1500" b="1" dirty="0" err="1">
                <a:solidFill>
                  <a:srgbClr val="0070C0"/>
                </a:solidFill>
              </a:rPr>
              <a:t>CBSDs</a:t>
            </a:r>
            <a:r>
              <a:rPr lang="it-IT" sz="1500" b="1" dirty="0">
                <a:solidFill>
                  <a:srgbClr val="0070C0"/>
                </a:solidFill>
              </a:rPr>
              <a:t>: </a:t>
            </a:r>
            <a:r>
              <a:rPr lang="it-IT" sz="1500" b="1" dirty="0" err="1">
                <a:solidFill>
                  <a:srgbClr val="0070C0"/>
                </a:solidFill>
                <a:highlight>
                  <a:srgbClr val="FF99FF"/>
                </a:highlight>
              </a:rPr>
              <a:t>EUDs</a:t>
            </a:r>
            <a:r>
              <a:rPr lang="it-IT" sz="1500" b="1" dirty="0">
                <a:solidFill>
                  <a:srgbClr val="0070C0"/>
                </a:solidFill>
              </a:rPr>
              <a:t> (END USER DEVICES) FISSI O MOBILI (CELLULARI, TABLET, TELECAMERE GASTEWAYS ECC.) CON POTENZA  &lt;= 23 dBm/10 MHz (200 </a:t>
            </a:r>
            <a:r>
              <a:rPr lang="it-IT" sz="1500" b="1" dirty="0" err="1">
                <a:solidFill>
                  <a:srgbClr val="0070C0"/>
                </a:solidFill>
              </a:rPr>
              <a:t>mW</a:t>
            </a:r>
            <a:r>
              <a:rPr lang="it-IT" sz="1500" b="1" dirty="0">
                <a:solidFill>
                  <a:srgbClr val="0070C0"/>
                </a:solidFill>
              </a:rPr>
              <a:t>), SU AUTORIZZAZIONE CBSD.</a:t>
            </a:r>
          </a:p>
        </p:txBody>
      </p:sp>
    </p:spTree>
    <p:extLst>
      <p:ext uri="{BB962C8B-B14F-4D97-AF65-F5344CB8AC3E}">
        <p14:creationId xmlns:p14="http://schemas.microsoft.com/office/powerpoint/2010/main" val="36550905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1B147F-BE51-D6AE-17B6-E63221613BC9}"/>
              </a:ext>
            </a:extLst>
          </p:cNvPr>
          <p:cNvSpPr>
            <a:spLocks noGrp="1"/>
          </p:cNvSpPr>
          <p:nvPr>
            <p:ph type="title"/>
          </p:nvPr>
        </p:nvSpPr>
        <p:spPr>
          <a:xfrm>
            <a:off x="-61707" y="-84441"/>
            <a:ext cx="12136476" cy="315885"/>
          </a:xfrm>
        </p:spPr>
        <p:txBody>
          <a:bodyPr>
            <a:noAutofit/>
          </a:bodyPr>
          <a:lstStyle/>
          <a:p>
            <a:pPr algn="just"/>
            <a:r>
              <a:rPr lang="it-IT" sz="2400" b="1" dirty="0">
                <a:solidFill>
                  <a:srgbClr val="0070C0"/>
                </a:solidFill>
                <a:latin typeface="+mn-lt"/>
              </a:rPr>
              <a:t>REGIMI COMMERCIALI O REGOLATORI D’ACCESSO DELLE RETI 5G MPN ALLO SPETTRO IN UE</a:t>
            </a:r>
          </a:p>
        </p:txBody>
      </p:sp>
      <p:sp>
        <p:nvSpPr>
          <p:cNvPr id="5" name="Segnaposto contenuto 4">
            <a:extLst>
              <a:ext uri="{FF2B5EF4-FFF2-40B4-BE49-F238E27FC236}">
                <a16:creationId xmlns:a16="http://schemas.microsoft.com/office/drawing/2014/main" id="{A4A1E3D5-F2A3-F217-8A81-00F2D618DA56}"/>
              </a:ext>
            </a:extLst>
          </p:cNvPr>
          <p:cNvSpPr>
            <a:spLocks noGrp="1"/>
          </p:cNvSpPr>
          <p:nvPr>
            <p:ph idx="1"/>
          </p:nvPr>
        </p:nvSpPr>
        <p:spPr>
          <a:xfrm>
            <a:off x="141684" y="231443"/>
            <a:ext cx="11816862" cy="6051551"/>
          </a:xfrm>
        </p:spPr>
        <p:txBody>
          <a:bodyPr>
            <a:normAutofit fontScale="25000" lnSpcReduction="20000"/>
          </a:bodyPr>
          <a:lstStyle/>
          <a:p>
            <a:pPr marL="0" indent="0" algn="just">
              <a:lnSpc>
                <a:spcPct val="120000"/>
              </a:lnSpc>
              <a:buNone/>
            </a:pPr>
            <a:r>
              <a:rPr lang="it-IT" sz="5700" b="1" dirty="0">
                <a:solidFill>
                  <a:srgbClr val="0070C0"/>
                </a:solidFill>
              </a:rPr>
              <a:t> A) </a:t>
            </a:r>
            <a:r>
              <a:rPr lang="it-IT" sz="5700" b="1" dirty="0">
                <a:solidFill>
                  <a:srgbClr val="0070C0"/>
                </a:solidFill>
                <a:highlight>
                  <a:srgbClr val="FF99FF"/>
                </a:highlight>
              </a:rPr>
              <a:t>NETWORK-AS-A-SERVICE</a:t>
            </a:r>
            <a:r>
              <a:rPr lang="it-IT" sz="5700" b="1" dirty="0">
                <a:solidFill>
                  <a:srgbClr val="0070C0"/>
                </a:solidFill>
              </a:rPr>
              <a:t> L’OPERATORE MNO METTE A DISPOSIZIONE DELL’OPERATORE «VERTICAL» LE FREQUENZE DEL CUI USO ESCLUSIVO  E’ TITOLARE, CONTESTUALMENTE PROVVEDENDO ALLA COPERTURA RADIO  E AL  DEPLOYMENT DELLA MPN DEL «VERTICAL» CON RISORSE DI RETE PROPRIE FISICHE O VIRTUALI, A SECONDA DEL MODELLO STANDALONE, HYBRID O HOSTED DI MPN REALIZZATO.</a:t>
            </a:r>
          </a:p>
          <a:p>
            <a:pPr marL="0" indent="0" algn="just">
              <a:lnSpc>
                <a:spcPct val="120000"/>
              </a:lnSpc>
              <a:spcBef>
                <a:spcPts val="0"/>
              </a:spcBef>
              <a:buNone/>
            </a:pPr>
            <a:r>
              <a:rPr lang="it-IT" sz="5700" b="1" dirty="0">
                <a:solidFill>
                  <a:srgbClr val="0070C0"/>
                </a:solidFill>
              </a:rPr>
              <a:t>CIO’  IN CONFORMITA’ AD OPERAZIONI DI BUSINESS SUL MERCATO O CLAUSOLE, A QUESTO SCOPO, INSERITE DAL REGOLATORE NELLA LICENZA DEL MNO (ES. FRANCIA). L’OPERATORE «VERTICAL» BENEFICIA DELL’ECOSISTEMA DEL 5G, ENTRO CUI GRAVITA LA RETE 5G DEL MNO. </a:t>
            </a:r>
          </a:p>
          <a:p>
            <a:pPr marL="0" indent="0" algn="just">
              <a:lnSpc>
                <a:spcPct val="120000"/>
              </a:lnSpc>
              <a:spcBef>
                <a:spcPts val="0"/>
              </a:spcBef>
              <a:buNone/>
            </a:pPr>
            <a:r>
              <a:rPr lang="it-IT" sz="5700" b="1" u="sng" dirty="0">
                <a:solidFill>
                  <a:srgbClr val="0070C0"/>
                </a:solidFill>
              </a:rPr>
              <a:t>IN GENERE, PURO REGIME COMMERCIALE.</a:t>
            </a:r>
          </a:p>
          <a:p>
            <a:pPr marL="0" indent="0" algn="just">
              <a:lnSpc>
                <a:spcPct val="120000"/>
              </a:lnSpc>
              <a:spcBef>
                <a:spcPts val="0"/>
              </a:spcBef>
              <a:buNone/>
            </a:pPr>
            <a:endParaRPr lang="it-IT" sz="5700" b="1" u="sng" dirty="0">
              <a:solidFill>
                <a:srgbClr val="0070C0"/>
              </a:solidFill>
            </a:endParaRPr>
          </a:p>
          <a:p>
            <a:pPr marL="0" indent="0" algn="just">
              <a:lnSpc>
                <a:spcPct val="120000"/>
              </a:lnSpc>
              <a:spcBef>
                <a:spcPts val="0"/>
              </a:spcBef>
              <a:buNone/>
            </a:pPr>
            <a:r>
              <a:rPr lang="it-IT" sz="5700" b="1" dirty="0">
                <a:solidFill>
                  <a:srgbClr val="0070C0"/>
                </a:solidFill>
                <a:highlight>
                  <a:srgbClr val="FF99FF"/>
                </a:highlight>
              </a:rPr>
              <a:t>B) DEDICATED LICENSED SPECTRUM</a:t>
            </a:r>
            <a:r>
              <a:rPr lang="it-IT" sz="5700" b="1" dirty="0">
                <a:solidFill>
                  <a:srgbClr val="0070C0"/>
                </a:solidFill>
              </a:rPr>
              <a:t>: L’OPERATORE «VERTICAL»  O «SUB-NAZIONALE» OTTIENE DAL REGOLATORE LE FREQUENZE (SPETTRO DEDICATO , «SET ASIDE» ATTRIBUITO CON LICENZA) NON ALLOCATE AD ALTRI SERVIZI OVVERO DERIVANTI  DA FRAMMENTAZIONE DELLE BANDE 5G ARMONIZZATE IN AMBITO COMUNITARIO.</a:t>
            </a:r>
          </a:p>
          <a:p>
            <a:pPr marL="0" indent="0" algn="just">
              <a:lnSpc>
                <a:spcPct val="120000"/>
              </a:lnSpc>
              <a:spcBef>
                <a:spcPts val="0"/>
              </a:spcBef>
              <a:buNone/>
            </a:pPr>
            <a:endParaRPr lang="it-IT" sz="5700" b="1" dirty="0">
              <a:solidFill>
                <a:srgbClr val="0070C0"/>
              </a:solidFill>
            </a:endParaRPr>
          </a:p>
          <a:p>
            <a:pPr marL="0" indent="0" algn="just">
              <a:lnSpc>
                <a:spcPct val="120000"/>
              </a:lnSpc>
              <a:buNone/>
            </a:pPr>
            <a:r>
              <a:rPr lang="it-IT" sz="5700" b="1" dirty="0">
                <a:solidFill>
                  <a:srgbClr val="0070C0"/>
                </a:solidFill>
                <a:highlight>
                  <a:srgbClr val="FF99FF"/>
                </a:highlight>
              </a:rPr>
              <a:t>C) LEASED SPECTRUM</a:t>
            </a:r>
            <a:r>
              <a:rPr lang="it-IT" sz="5700" b="1" dirty="0">
                <a:solidFill>
                  <a:srgbClr val="0070C0"/>
                </a:solidFill>
              </a:rPr>
              <a:t>: L’OPERATORE «VERTICAL» OTTIENE IN LEASING LE FREQUENZE DI CUI HA BISOGNO PER LA REALIZZAZIOE DI UNA PROPRIA MPN 5G IN AMBITO LOCALE DAL MNO DETENTORE DI LICENZA NELLO SPETTRO 5G, A SEGUITO DI UN ACCORDO COMMERCIALE TRA LE PARTI. </a:t>
            </a:r>
          </a:p>
          <a:p>
            <a:pPr marL="0" indent="0" algn="just">
              <a:lnSpc>
                <a:spcPct val="120000"/>
              </a:lnSpc>
              <a:buNone/>
            </a:pPr>
            <a:endParaRPr lang="it-IT" sz="5700" b="1" dirty="0">
              <a:solidFill>
                <a:srgbClr val="0070C0"/>
              </a:solidFill>
            </a:endParaRPr>
          </a:p>
          <a:p>
            <a:pPr marL="0" indent="0" algn="just">
              <a:lnSpc>
                <a:spcPct val="120000"/>
              </a:lnSpc>
              <a:spcBef>
                <a:spcPts val="0"/>
              </a:spcBef>
              <a:buNone/>
            </a:pPr>
            <a:r>
              <a:rPr lang="it-IT" sz="5700" b="1" dirty="0">
                <a:solidFill>
                  <a:srgbClr val="0070C0"/>
                </a:solidFill>
                <a:highlight>
                  <a:srgbClr val="FF99FF"/>
                </a:highlight>
              </a:rPr>
              <a:t>D) TRADED SPECTRUM:</a:t>
            </a:r>
            <a:r>
              <a:rPr lang="it-IT" sz="5700" b="1" dirty="0">
                <a:solidFill>
                  <a:srgbClr val="0070C0"/>
                </a:solidFill>
              </a:rPr>
              <a:t> L’OPERATORE «VERTICAL» ACQUISTA IL DIRITTO D’USO ESCLUSIVO DELLE FREQUENZE 5G NECESSARIE PER LA SUA MPN DAL MNO LICENZIATARIO, SUBENTRANDO NEL RISPETTO DELLE CONDIZIONI DELLA LICENZA, A SEGUITO TRANSAZIONE ECONOMICA CON MNO.  </a:t>
            </a:r>
          </a:p>
          <a:p>
            <a:pPr marL="0" indent="0" algn="just">
              <a:lnSpc>
                <a:spcPct val="120000"/>
              </a:lnSpc>
              <a:spcBef>
                <a:spcPts val="0"/>
              </a:spcBef>
              <a:buNone/>
            </a:pPr>
            <a:r>
              <a:rPr lang="it-IT" sz="5700" b="1" u="sng" dirty="0">
                <a:solidFill>
                  <a:srgbClr val="0070C0"/>
                </a:solidFill>
              </a:rPr>
              <a:t>PURO REGIME COMMERCIALE. </a:t>
            </a:r>
          </a:p>
          <a:p>
            <a:pPr marL="0" indent="0" algn="just">
              <a:lnSpc>
                <a:spcPct val="120000"/>
              </a:lnSpc>
              <a:spcBef>
                <a:spcPts val="0"/>
              </a:spcBef>
              <a:buNone/>
            </a:pPr>
            <a:endParaRPr lang="it-IT" sz="5700" b="1" u="sng" dirty="0">
              <a:solidFill>
                <a:srgbClr val="0070C0"/>
              </a:solidFill>
            </a:endParaRPr>
          </a:p>
          <a:p>
            <a:pPr marL="0" indent="0" algn="just">
              <a:lnSpc>
                <a:spcPct val="120000"/>
              </a:lnSpc>
              <a:spcBef>
                <a:spcPts val="0"/>
              </a:spcBef>
              <a:buNone/>
            </a:pPr>
            <a:r>
              <a:rPr lang="it-IT" sz="5700" b="1" dirty="0">
                <a:solidFill>
                  <a:srgbClr val="0070C0"/>
                </a:solidFill>
                <a:highlight>
                  <a:srgbClr val="FF99FF"/>
                </a:highlight>
              </a:rPr>
              <a:t>E) «SHARED LICENSED SPECTRUM» (CONDIVISIONE)</a:t>
            </a:r>
            <a:r>
              <a:rPr lang="it-IT" sz="5700" b="1" dirty="0">
                <a:solidFill>
                  <a:srgbClr val="0070C0"/>
                </a:solidFill>
              </a:rPr>
              <a:t>: </a:t>
            </a:r>
            <a:r>
              <a:rPr lang="it-IT" sz="5700" b="1" dirty="0" err="1">
                <a:solidFill>
                  <a:srgbClr val="0070C0"/>
                </a:solidFill>
              </a:rPr>
              <a:t>lL</a:t>
            </a:r>
            <a:r>
              <a:rPr lang="it-IT" sz="5700" b="1" dirty="0">
                <a:solidFill>
                  <a:srgbClr val="0070C0"/>
                </a:solidFill>
              </a:rPr>
              <a:t> REGOLATORE, SU RICHIESTA DELL’OPERATORE «VERTICAL», GLI ATTRIBUISCE UNA LICENZA PER RETI MPN LOCALI O IMPIEGHI FWA,  DENOMINATA  IN U.K. DAL REGOLATORE OFCOM «</a:t>
            </a:r>
            <a:r>
              <a:rPr lang="it-IT" sz="5700" b="1" dirty="0">
                <a:solidFill>
                  <a:srgbClr val="0070C0"/>
                </a:solidFill>
                <a:highlight>
                  <a:srgbClr val="FF99FF"/>
                </a:highlight>
              </a:rPr>
              <a:t>SHARED ACCESS LICENCE</a:t>
            </a:r>
            <a:r>
              <a:rPr lang="it-IT" sz="5700" b="1" dirty="0">
                <a:solidFill>
                  <a:srgbClr val="0070C0"/>
                </a:solidFill>
              </a:rPr>
              <a:t>» (</a:t>
            </a:r>
            <a:r>
              <a:rPr lang="it-IT" sz="5700" b="1" dirty="0">
                <a:solidFill>
                  <a:srgbClr val="0070C0"/>
                </a:solidFill>
                <a:highlight>
                  <a:srgbClr val="FF99FF"/>
                </a:highlight>
              </a:rPr>
              <a:t>SAL</a:t>
            </a:r>
            <a:r>
              <a:rPr lang="it-IT" sz="5700" b="1" dirty="0">
                <a:solidFill>
                  <a:srgbClr val="0070C0"/>
                </a:solidFill>
              </a:rPr>
              <a:t>) , PER L’USO DI FREQUENZE GIA’ ALLOCATE AD ALTRI SERVIZI IN ARMONIA CON WRC 2019 O PIANO NAZIONALE DI RIPARTIZIONE DELLE FREQUENZE, PREVIO COORDINAMENTO TECNICO CON GLI ALTRI UTILIZZATORI NELLA STESSA BANDA (INCUMBENT).</a:t>
            </a:r>
          </a:p>
          <a:p>
            <a:pPr marL="0" indent="0" algn="just">
              <a:lnSpc>
                <a:spcPct val="120000"/>
              </a:lnSpc>
              <a:spcBef>
                <a:spcPts val="0"/>
              </a:spcBef>
              <a:buNone/>
            </a:pPr>
            <a:r>
              <a:rPr lang="it-IT" sz="5700" b="1" dirty="0">
                <a:solidFill>
                  <a:srgbClr val="0070C0"/>
                </a:solidFill>
              </a:rPr>
              <a:t>IL DEPLOYMENT DI RETE DELL’OPERATORE «VERTICAL» LICENZIATARIO SOGGIACE AI VINCOLI TECNICI DI TRASMISSIONE A LIVELLO BASSO O MEDIO , COSI’ COME DEFINITI DA ETSI TS 138 104 V16.6.0 (2021-01) TABLE 9.3.1-1, E DI NON SUPERAMENTO DEI LIVELLI DI POTENZA FISSATI NELLA «BLOCK EDGE MASK» (BEM) CHE IMPLEMENTA LE CONDIZIONI TECNICHE ARMONIZZATE DISPOSTE DALLE DECISIONI DI ESECUZIONE DELLA COMMISSIONE UE, VIGENTI O IN ITINERE, RELATIVE ALLA BANDA IN QUESTIONE. </a:t>
            </a:r>
          </a:p>
          <a:p>
            <a:pPr marL="0" indent="0" algn="just">
              <a:lnSpc>
                <a:spcPct val="120000"/>
              </a:lnSpc>
              <a:buNone/>
            </a:pPr>
            <a:endParaRPr lang="it-IT" sz="4900" b="1" dirty="0">
              <a:solidFill>
                <a:srgbClr val="0070C0"/>
              </a:solidFill>
            </a:endParaRPr>
          </a:p>
          <a:p>
            <a:pPr marL="0" indent="0" algn="just">
              <a:buNone/>
            </a:pPr>
            <a:endParaRPr lang="it-IT" sz="1800" b="1" dirty="0">
              <a:solidFill>
                <a:srgbClr val="0070C0"/>
              </a:solidFill>
            </a:endParaRPr>
          </a:p>
        </p:txBody>
      </p:sp>
      <p:sp>
        <p:nvSpPr>
          <p:cNvPr id="9" name="Segnaposto data 8">
            <a:extLst>
              <a:ext uri="{FF2B5EF4-FFF2-40B4-BE49-F238E27FC236}">
                <a16:creationId xmlns:a16="http://schemas.microsoft.com/office/drawing/2014/main" id="{073CFE83-B1B5-CD82-3F23-3C859F04B7E4}"/>
              </a:ext>
            </a:extLst>
          </p:cNvPr>
          <p:cNvSpPr>
            <a:spLocks noGrp="1"/>
          </p:cNvSpPr>
          <p:nvPr>
            <p:ph type="dt" sz="half" idx="10"/>
          </p:nvPr>
        </p:nvSpPr>
        <p:spPr/>
        <p:txBody>
          <a:bodyPr/>
          <a:lstStyle/>
          <a:p>
            <a:r>
              <a:rPr lang="it-IT"/>
              <a:t>30/10/2024</a:t>
            </a:r>
          </a:p>
        </p:txBody>
      </p:sp>
      <p:sp>
        <p:nvSpPr>
          <p:cNvPr id="8" name="Segnaposto piè di pagina 7">
            <a:extLst>
              <a:ext uri="{FF2B5EF4-FFF2-40B4-BE49-F238E27FC236}">
                <a16:creationId xmlns:a16="http://schemas.microsoft.com/office/drawing/2014/main" id="{844463AF-26C4-2DAD-7227-26E880733BC6}"/>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0" name="Segnaposto numero diapositiva 9">
            <a:extLst>
              <a:ext uri="{FF2B5EF4-FFF2-40B4-BE49-F238E27FC236}">
                <a16:creationId xmlns:a16="http://schemas.microsoft.com/office/drawing/2014/main" id="{2972F18F-F4F8-0F40-6EC5-B6E7F8AA945F}"/>
              </a:ext>
            </a:extLst>
          </p:cNvPr>
          <p:cNvSpPr>
            <a:spLocks noGrp="1"/>
          </p:cNvSpPr>
          <p:nvPr>
            <p:ph type="sldNum" sz="quarter" idx="12"/>
          </p:nvPr>
        </p:nvSpPr>
        <p:spPr/>
        <p:txBody>
          <a:bodyPr/>
          <a:lstStyle/>
          <a:p>
            <a:fld id="{F8863F97-6B15-4D31-8031-24C52BDABFD3}" type="slidenum">
              <a:rPr lang="it-IT" smtClean="0"/>
              <a:t>15</a:t>
            </a:fld>
            <a:endParaRPr lang="it-IT"/>
          </a:p>
        </p:txBody>
      </p:sp>
    </p:spTree>
    <p:extLst>
      <p:ext uri="{BB962C8B-B14F-4D97-AF65-F5344CB8AC3E}">
        <p14:creationId xmlns:p14="http://schemas.microsoft.com/office/powerpoint/2010/main" val="25595257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1B147F-BE51-D6AE-17B6-E63221613BC9}"/>
              </a:ext>
            </a:extLst>
          </p:cNvPr>
          <p:cNvSpPr>
            <a:spLocks noGrp="1"/>
          </p:cNvSpPr>
          <p:nvPr>
            <p:ph type="title"/>
          </p:nvPr>
        </p:nvSpPr>
        <p:spPr>
          <a:xfrm>
            <a:off x="164123" y="-84441"/>
            <a:ext cx="11910645" cy="459579"/>
          </a:xfrm>
        </p:spPr>
        <p:txBody>
          <a:bodyPr>
            <a:noAutofit/>
          </a:bodyPr>
          <a:lstStyle/>
          <a:p>
            <a:pPr algn="just"/>
            <a:r>
              <a:rPr lang="it-IT" sz="2400" b="1" dirty="0">
                <a:solidFill>
                  <a:srgbClr val="0070C0"/>
                </a:solidFill>
                <a:latin typeface="+mn-lt"/>
              </a:rPr>
              <a:t>REGIMI D’ACCESSO DELLE RETI MPN ALLO SPETTRO REGOLAMENTATI</a:t>
            </a:r>
          </a:p>
        </p:txBody>
      </p:sp>
      <p:sp>
        <p:nvSpPr>
          <p:cNvPr id="5" name="Segnaposto contenuto 4">
            <a:extLst>
              <a:ext uri="{FF2B5EF4-FFF2-40B4-BE49-F238E27FC236}">
                <a16:creationId xmlns:a16="http://schemas.microsoft.com/office/drawing/2014/main" id="{A4A1E3D5-F2A3-F217-8A81-00F2D618DA56}"/>
              </a:ext>
            </a:extLst>
          </p:cNvPr>
          <p:cNvSpPr>
            <a:spLocks noGrp="1"/>
          </p:cNvSpPr>
          <p:nvPr>
            <p:ph idx="1"/>
          </p:nvPr>
        </p:nvSpPr>
        <p:spPr>
          <a:xfrm>
            <a:off x="164123" y="304800"/>
            <a:ext cx="11816862" cy="5872163"/>
          </a:xfrm>
        </p:spPr>
        <p:txBody>
          <a:bodyPr>
            <a:normAutofit fontScale="85000" lnSpcReduction="10000"/>
          </a:bodyPr>
          <a:lstStyle/>
          <a:p>
            <a:pPr marL="0" indent="0" algn="just">
              <a:buNone/>
            </a:pPr>
            <a:r>
              <a:rPr lang="it-IT" sz="2000" b="1" dirty="0">
                <a:solidFill>
                  <a:srgbClr val="0070C0"/>
                </a:solidFill>
              </a:rPr>
              <a:t>OSSERVAZIONI: </a:t>
            </a:r>
            <a:r>
              <a:rPr lang="it-IT" sz="1800" b="1" dirty="0">
                <a:solidFill>
                  <a:srgbClr val="0070C0"/>
                </a:solidFill>
              </a:rPr>
              <a:t>Rif. B : REGIME «DEDICATED LICENSED SPECTRUM».</a:t>
            </a:r>
          </a:p>
          <a:p>
            <a:pPr marL="0" indent="0" algn="just">
              <a:buNone/>
            </a:pPr>
            <a:r>
              <a:rPr lang="it-IT" sz="1800" b="1" dirty="0">
                <a:solidFill>
                  <a:srgbClr val="0070C0"/>
                </a:solidFill>
              </a:rPr>
              <a:t>ES. </a:t>
            </a:r>
            <a:r>
              <a:rPr lang="it-IT" sz="1800" b="1" dirty="0">
                <a:solidFill>
                  <a:srgbClr val="0070C0"/>
                </a:solidFill>
                <a:highlight>
                  <a:srgbClr val="00FF00"/>
                </a:highlight>
              </a:rPr>
              <a:t>GERMANIA</a:t>
            </a:r>
            <a:r>
              <a:rPr lang="it-IT" sz="1800" b="1" dirty="0">
                <a:solidFill>
                  <a:srgbClr val="0070C0"/>
                </a:solidFill>
              </a:rPr>
              <a:t>.  (IL REGOLATORE </a:t>
            </a:r>
            <a:r>
              <a:rPr lang="it-IT" sz="1800" b="1" dirty="0" err="1">
                <a:solidFill>
                  <a:srgbClr val="0070C0"/>
                </a:solidFill>
              </a:rPr>
              <a:t>BNetzAgentur</a:t>
            </a:r>
            <a:r>
              <a:rPr lang="it-IT" sz="1800" b="1" dirty="0">
                <a:solidFill>
                  <a:srgbClr val="0070C0"/>
                </a:solidFill>
              </a:rPr>
              <a:t> (</a:t>
            </a:r>
            <a:r>
              <a:rPr lang="it-IT" sz="1800" b="1" dirty="0" err="1">
                <a:solidFill>
                  <a:srgbClr val="0070C0"/>
                </a:solidFill>
              </a:rPr>
              <a:t>BnetzA</a:t>
            </a:r>
            <a:r>
              <a:rPr lang="it-IT" sz="1800" b="1" dirty="0">
                <a:solidFill>
                  <a:srgbClr val="0070C0"/>
                </a:solidFill>
              </a:rPr>
              <a:t>) HA ATTRIBUITO:</a:t>
            </a:r>
          </a:p>
          <a:p>
            <a:pPr algn="just">
              <a:buFont typeface="Wingdings" panose="05000000000000000000" pitchFamily="2" charset="2"/>
              <a:buChar char="q"/>
            </a:pPr>
            <a:r>
              <a:rPr lang="it-IT" sz="1800" b="1" dirty="0">
                <a:solidFill>
                  <a:srgbClr val="0070C0"/>
                </a:solidFill>
              </a:rPr>
              <a:t>FIN DAL 2019 LICENZE PER L’USO DI BLOCCHI DI 10 MHz E LORO MULTIPLI FINO A 100 MHz NELLA BANDA </a:t>
            </a:r>
            <a:r>
              <a:rPr lang="it-IT" sz="1800" b="1" dirty="0">
                <a:solidFill>
                  <a:srgbClr val="0070C0"/>
                </a:solidFill>
                <a:highlight>
                  <a:srgbClr val="FF99FF"/>
                </a:highlight>
              </a:rPr>
              <a:t>3,7-3,8 GHz </a:t>
            </a:r>
            <a:r>
              <a:rPr lang="it-IT" sz="1800" b="1" dirty="0">
                <a:solidFill>
                  <a:srgbClr val="0070C0"/>
                </a:solidFill>
              </a:rPr>
              <a:t>PER APPLICAZIONI WIRELESS BROADBAND IN AMBITO LOCALE.</a:t>
            </a:r>
          </a:p>
          <a:p>
            <a:pPr algn="just">
              <a:buFont typeface="Wingdings" panose="05000000000000000000" pitchFamily="2" charset="2"/>
              <a:buChar char="q"/>
            </a:pPr>
            <a:r>
              <a:rPr lang="it-IT" sz="1800" b="1" dirty="0">
                <a:solidFill>
                  <a:srgbClr val="0070C0"/>
                </a:solidFill>
              </a:rPr>
              <a:t>FIN DAL 2021 LICENZE PER L’USO DI BLOCCHI DI 200 MHz E LORO MULTIPLI FINO A 800 MHz NELLA BANDA </a:t>
            </a:r>
            <a:r>
              <a:rPr lang="it-IT" sz="1800" b="1" dirty="0">
                <a:solidFill>
                  <a:srgbClr val="0070C0"/>
                </a:solidFill>
                <a:highlight>
                  <a:srgbClr val="FF99FF"/>
                </a:highlight>
              </a:rPr>
              <a:t>24.25 – 27.5 GHz </a:t>
            </a:r>
            <a:r>
              <a:rPr lang="it-IT" sz="1800" b="1" dirty="0">
                <a:solidFill>
                  <a:srgbClr val="0070C0"/>
                </a:solidFill>
              </a:rPr>
              <a:t>(INTERA BANDA 5G 26 GHz)z PER APPLICAZIONI WIRELESS BROADBAND IN AMBITO LOCALE.</a:t>
            </a:r>
          </a:p>
          <a:p>
            <a:pPr marL="0" indent="0" algn="just">
              <a:buNone/>
            </a:pPr>
            <a:r>
              <a:rPr lang="it-IT" sz="1800" b="1" dirty="0">
                <a:solidFill>
                  <a:srgbClr val="0070C0"/>
                </a:solidFill>
                <a:highlight>
                  <a:srgbClr val="00FF00"/>
                </a:highlight>
              </a:rPr>
              <a:t>FRANCIA</a:t>
            </a:r>
            <a:r>
              <a:rPr lang="it-IT" sz="1800" b="1" dirty="0">
                <a:solidFill>
                  <a:srgbClr val="0070C0"/>
                </a:solidFill>
              </a:rPr>
              <a:t>: ASSEGNAZIONI PRIMARIA E SECONDARIA  NELLA BANDA 2.57-2.62 GHz PER LA COSTITUZIONE DI RETI MPN IN AMBITO GEOGRAFICO LIMITATO.</a:t>
            </a:r>
          </a:p>
          <a:p>
            <a:pPr marL="0" indent="0" algn="just">
              <a:buNone/>
            </a:pPr>
            <a:r>
              <a:rPr lang="it-IT" sz="1800" b="1" dirty="0">
                <a:solidFill>
                  <a:srgbClr val="0070C0"/>
                </a:solidFill>
                <a:highlight>
                  <a:srgbClr val="00FF00"/>
                </a:highlight>
              </a:rPr>
              <a:t>DANIMARCA</a:t>
            </a:r>
            <a:r>
              <a:rPr lang="it-IT" sz="1800" b="1" dirty="0">
                <a:solidFill>
                  <a:srgbClr val="0070C0"/>
                </a:solidFill>
              </a:rPr>
              <a:t>: LE PORZIONI DI SPETTRO 3400 -  3410 e 24.25 – 24.65 GHz SONO RISERVATE PER L’USO DI RETI PRIVATE LOCALI. </a:t>
            </a:r>
          </a:p>
          <a:p>
            <a:pPr marL="0" indent="0" algn="just">
              <a:buNone/>
            </a:pPr>
            <a:r>
              <a:rPr lang="it-IT" sz="1800" b="1" dirty="0">
                <a:solidFill>
                  <a:srgbClr val="0070C0"/>
                </a:solidFill>
                <a:highlight>
                  <a:srgbClr val="00FF00"/>
                </a:highlight>
              </a:rPr>
              <a:t>FINLANDIA</a:t>
            </a:r>
            <a:r>
              <a:rPr lang="it-IT" sz="1800" b="1" dirty="0">
                <a:solidFill>
                  <a:srgbClr val="0070C0"/>
                </a:solidFill>
              </a:rPr>
              <a:t>: IL REGOLATORE TRAFFICOM HA RILASCIATO LICENZE PER RETI PRIVATE 4G/5G IN AREA LOCALE PER LE FREQUENZE 2300 – 2320 MHz E 24.25 – 25.1 GHz, PER APPLICAZIONI IN STABILIMENTI INDUSTRIALI, PORTI, AEROPORTI, CENTRI D’ACQUISTO, IMPIANTI DI ENERGIA E ZONE MINERARIE.</a:t>
            </a:r>
          </a:p>
          <a:p>
            <a:pPr marL="0" indent="0" algn="just">
              <a:buNone/>
            </a:pPr>
            <a:r>
              <a:rPr lang="it-IT" sz="1800" b="1" dirty="0">
                <a:solidFill>
                  <a:srgbClr val="0070C0"/>
                </a:solidFill>
                <a:highlight>
                  <a:srgbClr val="00FF00"/>
                </a:highlight>
              </a:rPr>
              <a:t>SVEZIA</a:t>
            </a:r>
            <a:r>
              <a:rPr lang="it-IT" sz="1800" b="1" dirty="0">
                <a:solidFill>
                  <a:srgbClr val="0070C0"/>
                </a:solidFill>
              </a:rPr>
              <a:t>:DOMANDA PER LICENZE LOCALI  PER IMPIEGO IN RETI PRIVATE NELLE BANDE:</a:t>
            </a:r>
          </a:p>
          <a:p>
            <a:pPr algn="just">
              <a:buFont typeface="Wingdings" panose="05000000000000000000" pitchFamily="2" charset="2"/>
              <a:buChar char="q"/>
            </a:pPr>
            <a:r>
              <a:rPr lang="it-IT" sz="1800" b="1" dirty="0">
                <a:solidFill>
                  <a:srgbClr val="0070C0"/>
                </a:solidFill>
              </a:rPr>
              <a:t>  3.7 GHz  PER FREQ. DA 3760 A 3800 MHz A PARTIRE DA NOV. 2021 E DA 3720 A 3800 A PARTIRE DA GENNAIO 2023 </a:t>
            </a:r>
          </a:p>
          <a:p>
            <a:pPr marL="0" indent="0" algn="just">
              <a:buNone/>
            </a:pPr>
            <a:r>
              <a:rPr lang="it-IT" sz="1800" b="1" dirty="0">
                <a:solidFill>
                  <a:srgbClr val="0070C0"/>
                </a:solidFill>
              </a:rPr>
              <a:t>BLOCCHI AUTORIZZATI DA 10 MHz IN SU CON MULTIPLI FINO A 80 MHz.</a:t>
            </a:r>
          </a:p>
          <a:p>
            <a:pPr marL="0" indent="0" algn="just">
              <a:buNone/>
            </a:pPr>
            <a:r>
              <a:rPr lang="it-IT" sz="1800" b="1" dirty="0">
                <a:solidFill>
                  <a:srgbClr val="0070C0"/>
                </a:solidFill>
              </a:rPr>
              <a:t>CANONE ANNUO 524 SEK (1 SEK = 0.086 €). DURATA )</a:t>
            </a:r>
            <a:r>
              <a:rPr lang="it-IT" sz="2600" b="1" baseline="30000" dirty="0">
                <a:solidFill>
                  <a:srgbClr val="0070C0"/>
                </a:solidFill>
                <a:highlight>
                  <a:srgbClr val="00FFFF"/>
                </a:highlight>
              </a:rPr>
              <a:t>a</a:t>
            </a:r>
            <a:r>
              <a:rPr lang="it-IT" sz="1800" b="1" dirty="0">
                <a:solidFill>
                  <a:srgbClr val="0070C0"/>
                </a:solidFill>
              </a:rPr>
              <a:t> LICENZA FINO A 31 DIC. 2026 (ESTENSIONE POSSIBILE ALTRI 5 ANNI)</a:t>
            </a:r>
          </a:p>
          <a:p>
            <a:pPr algn="just">
              <a:buFont typeface="Wingdings" panose="05000000000000000000" pitchFamily="2" charset="2"/>
              <a:buChar char="q"/>
            </a:pPr>
            <a:r>
              <a:rPr lang="it-IT" sz="1800" b="1" dirty="0">
                <a:solidFill>
                  <a:srgbClr val="0070C0"/>
                </a:solidFill>
              </a:rPr>
              <a:t> 26 GHz da 24.25 A 25.1 GHz SIN DA NOV. 2021. DURATA V. [</a:t>
            </a:r>
            <a:r>
              <a:rPr lang="it-IT" sz="2200" b="1" dirty="0">
                <a:solidFill>
                  <a:srgbClr val="0070C0"/>
                </a:solidFill>
                <a:highlight>
                  <a:srgbClr val="00FFFF"/>
                </a:highlight>
              </a:rPr>
              <a:t>a</a:t>
            </a:r>
            <a:r>
              <a:rPr lang="it-IT" sz="1800" b="1" dirty="0">
                <a:solidFill>
                  <a:srgbClr val="0070C0"/>
                </a:solidFill>
              </a:rPr>
              <a:t>]  CANONE ANNUO 262 SEK.</a:t>
            </a:r>
          </a:p>
          <a:p>
            <a:pPr marL="0" indent="0" algn="just">
              <a:buNone/>
            </a:pPr>
            <a:r>
              <a:rPr lang="it-IT" sz="1800" b="1" dirty="0">
                <a:solidFill>
                  <a:srgbClr val="0070C0"/>
                </a:solidFill>
              </a:rPr>
              <a:t>BLOCCHI AUTORIZZATI A PARTIRE DA  500 MHz FINO A UN MASSIMO DI 400 MHz CON INCREMENTO DI 50 MHz.  </a:t>
            </a:r>
          </a:p>
          <a:p>
            <a:pPr marL="0" indent="0" algn="just">
              <a:buNone/>
            </a:pPr>
            <a:r>
              <a:rPr lang="it-IT" sz="1800" b="1" dirty="0">
                <a:solidFill>
                  <a:srgbClr val="0070C0"/>
                </a:solidFill>
              </a:rPr>
              <a:t>SONO POCO PIU’ DI 10 GLI STATI MEMBRI DELL’UE AD OGGI CHE HANNO PROPOSTO O GIA’ IMPLEMENTATO QUESTO MODELLO DEL «LOCAL LICENSING»: AUSTRIA, BELGIO, CROAZIA, DANIMARCA, FINLANDIA, FRANCIA, GERMANIA, OLANDA, POLONIA; PORTOGALLO, SVEZIA.</a:t>
            </a:r>
          </a:p>
          <a:p>
            <a:pPr marL="0" indent="0" algn="just">
              <a:buNone/>
            </a:pPr>
            <a:r>
              <a:rPr lang="it-IT" sz="1800" b="1" dirty="0">
                <a:solidFill>
                  <a:srgbClr val="0070C0"/>
                </a:solidFill>
              </a:rPr>
              <a:t>PERALTRO CON ATTRIBUZIONE DI PORZIONI VARIABILI DELLO SPETTRO.</a:t>
            </a:r>
          </a:p>
          <a:p>
            <a:pPr marL="0" indent="0" algn="just">
              <a:buNone/>
            </a:pPr>
            <a:endParaRPr lang="it-IT" sz="1800" b="1" dirty="0">
              <a:solidFill>
                <a:srgbClr val="0070C0"/>
              </a:solidFill>
            </a:endParaRPr>
          </a:p>
          <a:p>
            <a:pPr marL="0" indent="0" algn="just">
              <a:buNone/>
            </a:pPr>
            <a:endParaRPr lang="it-IT" sz="2400" b="1" dirty="0"/>
          </a:p>
        </p:txBody>
      </p:sp>
      <p:sp>
        <p:nvSpPr>
          <p:cNvPr id="9" name="Segnaposto data 8">
            <a:extLst>
              <a:ext uri="{FF2B5EF4-FFF2-40B4-BE49-F238E27FC236}">
                <a16:creationId xmlns:a16="http://schemas.microsoft.com/office/drawing/2014/main" id="{073CFE83-B1B5-CD82-3F23-3C859F04B7E4}"/>
              </a:ext>
            </a:extLst>
          </p:cNvPr>
          <p:cNvSpPr>
            <a:spLocks noGrp="1"/>
          </p:cNvSpPr>
          <p:nvPr>
            <p:ph type="dt" sz="half" idx="10"/>
          </p:nvPr>
        </p:nvSpPr>
        <p:spPr/>
        <p:txBody>
          <a:bodyPr/>
          <a:lstStyle/>
          <a:p>
            <a:r>
              <a:rPr lang="it-IT"/>
              <a:t>30/10/2024</a:t>
            </a:r>
          </a:p>
        </p:txBody>
      </p:sp>
      <p:sp>
        <p:nvSpPr>
          <p:cNvPr id="8" name="Segnaposto piè di pagina 7">
            <a:extLst>
              <a:ext uri="{FF2B5EF4-FFF2-40B4-BE49-F238E27FC236}">
                <a16:creationId xmlns:a16="http://schemas.microsoft.com/office/drawing/2014/main" id="{844463AF-26C4-2DAD-7227-26E880733BC6}"/>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0" name="Segnaposto numero diapositiva 9">
            <a:extLst>
              <a:ext uri="{FF2B5EF4-FFF2-40B4-BE49-F238E27FC236}">
                <a16:creationId xmlns:a16="http://schemas.microsoft.com/office/drawing/2014/main" id="{2972F18F-F4F8-0F40-6EC5-B6E7F8AA945F}"/>
              </a:ext>
            </a:extLst>
          </p:cNvPr>
          <p:cNvSpPr>
            <a:spLocks noGrp="1"/>
          </p:cNvSpPr>
          <p:nvPr>
            <p:ph type="sldNum" sz="quarter" idx="12"/>
          </p:nvPr>
        </p:nvSpPr>
        <p:spPr/>
        <p:txBody>
          <a:bodyPr/>
          <a:lstStyle/>
          <a:p>
            <a:fld id="{F8863F97-6B15-4D31-8031-24C52BDABFD3}" type="slidenum">
              <a:rPr lang="it-IT" smtClean="0"/>
              <a:t>16</a:t>
            </a:fld>
            <a:endParaRPr lang="it-IT"/>
          </a:p>
        </p:txBody>
      </p:sp>
    </p:spTree>
    <p:extLst>
      <p:ext uri="{BB962C8B-B14F-4D97-AF65-F5344CB8AC3E}">
        <p14:creationId xmlns:p14="http://schemas.microsoft.com/office/powerpoint/2010/main" val="977610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1B147F-BE51-D6AE-17B6-E63221613BC9}"/>
              </a:ext>
            </a:extLst>
          </p:cNvPr>
          <p:cNvSpPr>
            <a:spLocks noGrp="1"/>
          </p:cNvSpPr>
          <p:nvPr>
            <p:ph type="title"/>
          </p:nvPr>
        </p:nvSpPr>
        <p:spPr>
          <a:xfrm>
            <a:off x="164123" y="-84441"/>
            <a:ext cx="11910645" cy="459579"/>
          </a:xfrm>
        </p:spPr>
        <p:txBody>
          <a:bodyPr>
            <a:noAutofit/>
          </a:bodyPr>
          <a:lstStyle/>
          <a:p>
            <a:r>
              <a:rPr lang="it-IT" sz="2400" b="1" dirty="0">
                <a:solidFill>
                  <a:srgbClr val="0070C0"/>
                </a:solidFill>
                <a:latin typeface="+mn-lt"/>
              </a:rPr>
              <a:t>REGIMI COMMERCIALI O REGOLAMENTARI D’ACCESSO DELLE RETI MPN ALLO SPETTRO</a:t>
            </a:r>
          </a:p>
        </p:txBody>
      </p:sp>
      <p:sp>
        <p:nvSpPr>
          <p:cNvPr id="5" name="Segnaposto contenuto 4">
            <a:extLst>
              <a:ext uri="{FF2B5EF4-FFF2-40B4-BE49-F238E27FC236}">
                <a16:creationId xmlns:a16="http://schemas.microsoft.com/office/drawing/2014/main" id="{A4A1E3D5-F2A3-F217-8A81-00F2D618DA56}"/>
              </a:ext>
            </a:extLst>
          </p:cNvPr>
          <p:cNvSpPr>
            <a:spLocks noGrp="1"/>
          </p:cNvSpPr>
          <p:nvPr>
            <p:ph idx="1"/>
          </p:nvPr>
        </p:nvSpPr>
        <p:spPr>
          <a:xfrm>
            <a:off x="164123" y="211016"/>
            <a:ext cx="11816862" cy="5965948"/>
          </a:xfrm>
        </p:spPr>
        <p:txBody>
          <a:bodyPr>
            <a:normAutofit fontScale="25000" lnSpcReduction="20000"/>
          </a:bodyPr>
          <a:lstStyle/>
          <a:p>
            <a:pPr marL="0" indent="0" algn="just">
              <a:lnSpc>
                <a:spcPct val="140000"/>
              </a:lnSpc>
              <a:spcBef>
                <a:spcPts val="0"/>
              </a:spcBef>
              <a:buNone/>
            </a:pPr>
            <a:r>
              <a:rPr lang="it-IT" sz="8800" b="1" dirty="0">
                <a:solidFill>
                  <a:srgbClr val="0070C0"/>
                </a:solidFill>
              </a:rPr>
              <a:t>OSSERVAZIONI: RIF: REGIME E) («SHARED LICENSED SPECTRUM»). </a:t>
            </a:r>
            <a:r>
              <a:rPr lang="it-IT" sz="8800" b="1" dirty="0">
                <a:solidFill>
                  <a:srgbClr val="0070C0"/>
                </a:solidFill>
                <a:highlight>
                  <a:srgbClr val="00FF00"/>
                </a:highlight>
              </a:rPr>
              <a:t>IN U.K. LICENZA «SHARED ACCESS LICENCE» = SAL</a:t>
            </a:r>
            <a:endParaRPr lang="it-IT" sz="8800" b="1" dirty="0">
              <a:solidFill>
                <a:srgbClr val="0070C0"/>
              </a:solidFill>
            </a:endParaRPr>
          </a:p>
          <a:p>
            <a:pPr marL="0" indent="0" algn="just">
              <a:lnSpc>
                <a:spcPct val="140000"/>
              </a:lnSpc>
              <a:buNone/>
            </a:pPr>
            <a:r>
              <a:rPr lang="it-IT" sz="8000" b="1" dirty="0">
                <a:solidFill>
                  <a:srgbClr val="0070C0"/>
                </a:solidFill>
              </a:rPr>
              <a:t>GIA’ INTRODOTTO NEL </a:t>
            </a:r>
            <a:r>
              <a:rPr lang="it-IT" sz="8000" b="1" dirty="0">
                <a:solidFill>
                  <a:srgbClr val="0070C0"/>
                </a:solidFill>
                <a:highlight>
                  <a:srgbClr val="00FF00"/>
                </a:highlight>
              </a:rPr>
              <a:t>REGNO UNITO</a:t>
            </a:r>
            <a:r>
              <a:rPr lang="it-IT" sz="8000" b="1" dirty="0">
                <a:solidFill>
                  <a:srgbClr val="0070C0"/>
                </a:solidFill>
              </a:rPr>
              <a:t> NELLA BANDA 3.8 – 4.2 GHz (OLTRE CHE NELLE BANDE 1800 MHz; 2300 MHz E PARTE BASSA BANDA 26 GHz PER APPLICAZIONI INDOOR) CON IL RILASCIO Di LICENZE INDIVIDUALI MA NON ESCLUSIVE (SAL), DI DURATA INDEFINITA, DI UTILIZZO DELLO SPETTRO IN CONDIVISIONE CON GLI INCUMBENT E CON GLI ALTRI NUOVI ASSEGNATARI, CHE AUTORIZZANO APPLICAZIONI DEL «VERTICAL» IN BASSA O MEDIA POTENZA IN AREA LOCALE.</a:t>
            </a:r>
          </a:p>
          <a:p>
            <a:pPr marL="0" indent="0" algn="just">
              <a:lnSpc>
                <a:spcPct val="140000"/>
              </a:lnSpc>
              <a:buNone/>
            </a:pPr>
            <a:r>
              <a:rPr lang="it-IT" sz="8000" b="1" dirty="0">
                <a:solidFill>
                  <a:srgbClr val="0070C0"/>
                </a:solidFill>
              </a:rPr>
              <a:t>CIO’ A SEGUITO DELLO STATEMENT OFCOM: </a:t>
            </a:r>
            <a:r>
              <a:rPr lang="en-US" sz="8000" b="1" i="1" dirty="0">
                <a:solidFill>
                  <a:srgbClr val="0070C0"/>
                </a:solidFill>
              </a:rPr>
              <a:t>“ENABLING WIRELESS INNOVATION THROUGH LOCAL LICENSING. SHARED ACCESS TO SPECTRUM SUPPORTING MOBILE TECHNOLOGY”</a:t>
            </a:r>
            <a:r>
              <a:rPr lang="en-US" sz="8000" b="1" dirty="0">
                <a:solidFill>
                  <a:srgbClr val="0070C0"/>
                </a:solidFill>
              </a:rPr>
              <a:t> DEL 25 LUGLIO 2019.</a:t>
            </a:r>
          </a:p>
          <a:p>
            <a:pPr marL="0" indent="0" algn="just">
              <a:lnSpc>
                <a:spcPct val="140000"/>
              </a:lnSpc>
              <a:buNone/>
            </a:pPr>
            <a:r>
              <a:rPr lang="en-US" sz="8000" b="1" dirty="0">
                <a:solidFill>
                  <a:srgbClr val="0070C0"/>
                </a:solidFill>
              </a:rPr>
              <a:t>L’ASSEGNAZIONE DELLE FREQUENZE (DURATA INDEFINITA) AL RICHIEDENTE E’ CONDIZIONATO ALL’ESITO POSITIVO DI UN PROCESSO DI COORDINAMENTO TECNICO DEGLI ACCESSI CONDOTTO DALLO STESSO REGOLATORE DI VALUTAZIONE DI INTERFERENZE DA E VERSO UTILIZZATORI PREESISTENTI E NUOVI. CRITERIO BASE: “</a:t>
            </a:r>
            <a:r>
              <a:rPr lang="en-US" sz="8000" b="1" dirty="0">
                <a:solidFill>
                  <a:srgbClr val="0070C0"/>
                </a:solidFill>
                <a:highlight>
                  <a:srgbClr val="FFFF00"/>
                </a:highlight>
              </a:rPr>
              <a:t>FIRST COME, FIRST SERVED</a:t>
            </a:r>
            <a:r>
              <a:rPr lang="en-US" sz="8000" b="1" dirty="0">
                <a:solidFill>
                  <a:srgbClr val="0070C0"/>
                </a:solidFill>
              </a:rPr>
              <a:t>”, NEL SENSO  CHE OGNI DOMANDA DI SPETTRO NON RIMETTE IN DISCUSSIONE LA COMPATIBILITA’ E.M. DECRETATA PER LE PRECEDENTI.</a:t>
            </a:r>
          </a:p>
          <a:p>
            <a:pPr marL="0" indent="0" algn="just">
              <a:buNone/>
            </a:pPr>
            <a:r>
              <a:rPr lang="en-US" sz="8000" b="1" dirty="0"/>
              <a:t>    </a:t>
            </a:r>
          </a:p>
          <a:p>
            <a:pPr marL="0" indent="0" algn="just">
              <a:buNone/>
            </a:pPr>
            <a:endParaRPr lang="en-US" sz="2000" b="1" dirty="0"/>
          </a:p>
          <a:p>
            <a:pPr marL="0" indent="0" algn="just">
              <a:buNone/>
            </a:pPr>
            <a:endParaRPr lang="it-IT" sz="2000" b="1" dirty="0"/>
          </a:p>
        </p:txBody>
      </p:sp>
      <p:sp>
        <p:nvSpPr>
          <p:cNvPr id="9" name="Segnaposto data 8">
            <a:extLst>
              <a:ext uri="{FF2B5EF4-FFF2-40B4-BE49-F238E27FC236}">
                <a16:creationId xmlns:a16="http://schemas.microsoft.com/office/drawing/2014/main" id="{073CFE83-B1B5-CD82-3F23-3C859F04B7E4}"/>
              </a:ext>
            </a:extLst>
          </p:cNvPr>
          <p:cNvSpPr>
            <a:spLocks noGrp="1"/>
          </p:cNvSpPr>
          <p:nvPr>
            <p:ph type="dt" sz="half" idx="10"/>
          </p:nvPr>
        </p:nvSpPr>
        <p:spPr/>
        <p:txBody>
          <a:bodyPr/>
          <a:lstStyle/>
          <a:p>
            <a:r>
              <a:rPr lang="it-IT"/>
              <a:t>30/10/2024</a:t>
            </a:r>
          </a:p>
        </p:txBody>
      </p:sp>
      <p:sp>
        <p:nvSpPr>
          <p:cNvPr id="8" name="Segnaposto piè di pagina 7">
            <a:extLst>
              <a:ext uri="{FF2B5EF4-FFF2-40B4-BE49-F238E27FC236}">
                <a16:creationId xmlns:a16="http://schemas.microsoft.com/office/drawing/2014/main" id="{844463AF-26C4-2DAD-7227-26E880733BC6}"/>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0" name="Segnaposto numero diapositiva 9">
            <a:extLst>
              <a:ext uri="{FF2B5EF4-FFF2-40B4-BE49-F238E27FC236}">
                <a16:creationId xmlns:a16="http://schemas.microsoft.com/office/drawing/2014/main" id="{2972F18F-F4F8-0F40-6EC5-B6E7F8AA945F}"/>
              </a:ext>
            </a:extLst>
          </p:cNvPr>
          <p:cNvSpPr>
            <a:spLocks noGrp="1"/>
          </p:cNvSpPr>
          <p:nvPr>
            <p:ph type="sldNum" sz="quarter" idx="12"/>
          </p:nvPr>
        </p:nvSpPr>
        <p:spPr/>
        <p:txBody>
          <a:bodyPr/>
          <a:lstStyle/>
          <a:p>
            <a:fld id="{F8863F97-6B15-4D31-8031-24C52BDABFD3}" type="slidenum">
              <a:rPr lang="it-IT" smtClean="0"/>
              <a:t>17</a:t>
            </a:fld>
            <a:endParaRPr lang="it-IT"/>
          </a:p>
        </p:txBody>
      </p:sp>
    </p:spTree>
    <p:extLst>
      <p:ext uri="{BB962C8B-B14F-4D97-AF65-F5344CB8AC3E}">
        <p14:creationId xmlns:p14="http://schemas.microsoft.com/office/powerpoint/2010/main" val="490544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E1B147F-BE51-D6AE-17B6-E63221613BC9}"/>
              </a:ext>
            </a:extLst>
          </p:cNvPr>
          <p:cNvSpPr>
            <a:spLocks noGrp="1"/>
          </p:cNvSpPr>
          <p:nvPr>
            <p:ph type="title"/>
          </p:nvPr>
        </p:nvSpPr>
        <p:spPr>
          <a:xfrm>
            <a:off x="164123" y="-84441"/>
            <a:ext cx="11910645" cy="459579"/>
          </a:xfrm>
        </p:spPr>
        <p:txBody>
          <a:bodyPr>
            <a:noAutofit/>
          </a:bodyPr>
          <a:lstStyle/>
          <a:p>
            <a:r>
              <a:rPr lang="it-IT" sz="2400" b="1" dirty="0">
                <a:solidFill>
                  <a:srgbClr val="0070C0"/>
                </a:solidFill>
                <a:latin typeface="+mn-lt"/>
              </a:rPr>
              <a:t>REGIMI D’ACCESSO DELLE RETI MPN ALLO SPETTRO REGOLAMENTATI</a:t>
            </a:r>
            <a:endParaRPr lang="it-IT" sz="2400" b="1" dirty="0">
              <a:latin typeface="+mn-lt"/>
            </a:endParaRPr>
          </a:p>
        </p:txBody>
      </p:sp>
      <p:sp>
        <p:nvSpPr>
          <p:cNvPr id="5" name="Segnaposto contenuto 4">
            <a:extLst>
              <a:ext uri="{FF2B5EF4-FFF2-40B4-BE49-F238E27FC236}">
                <a16:creationId xmlns:a16="http://schemas.microsoft.com/office/drawing/2014/main" id="{A4A1E3D5-F2A3-F217-8A81-00F2D618DA56}"/>
              </a:ext>
            </a:extLst>
          </p:cNvPr>
          <p:cNvSpPr>
            <a:spLocks noGrp="1"/>
          </p:cNvSpPr>
          <p:nvPr>
            <p:ph idx="1"/>
          </p:nvPr>
        </p:nvSpPr>
        <p:spPr>
          <a:xfrm>
            <a:off x="164123" y="304800"/>
            <a:ext cx="11816862" cy="5872163"/>
          </a:xfrm>
        </p:spPr>
        <p:txBody>
          <a:bodyPr>
            <a:normAutofit fontScale="92500" lnSpcReduction="10000"/>
          </a:bodyPr>
          <a:lstStyle/>
          <a:p>
            <a:pPr marL="0" indent="0" algn="just">
              <a:buNone/>
            </a:pPr>
            <a:endParaRPr lang="it-IT" sz="2600" b="1" dirty="0"/>
          </a:p>
          <a:p>
            <a:pPr marL="0" indent="0" algn="just">
              <a:buNone/>
            </a:pPr>
            <a:endParaRPr lang="it-IT" sz="2000" b="1" dirty="0"/>
          </a:p>
          <a:p>
            <a:pPr marL="0" indent="0" algn="just">
              <a:buNone/>
            </a:pPr>
            <a:r>
              <a:rPr lang="it-IT" sz="2200" b="1" dirty="0">
                <a:solidFill>
                  <a:srgbClr val="0070C0"/>
                </a:solidFill>
              </a:rPr>
              <a:t>OSSERVAZIONI</a:t>
            </a:r>
            <a:r>
              <a:rPr lang="it-IT" sz="2000" b="1" dirty="0">
                <a:solidFill>
                  <a:srgbClr val="0070C0"/>
                </a:solidFill>
              </a:rPr>
              <a:t>:</a:t>
            </a:r>
          </a:p>
          <a:p>
            <a:pPr marL="0" indent="0" algn="just">
              <a:buNone/>
            </a:pPr>
            <a:r>
              <a:rPr lang="it-IT" sz="2000" b="1" dirty="0">
                <a:solidFill>
                  <a:srgbClr val="0070C0"/>
                </a:solidFill>
              </a:rPr>
              <a:t>RIF: REGIME E) («</a:t>
            </a:r>
            <a:r>
              <a:rPr lang="it-IT" sz="2000" b="1" dirty="0">
                <a:solidFill>
                  <a:srgbClr val="0070C0"/>
                </a:solidFill>
                <a:highlight>
                  <a:srgbClr val="00FFFF"/>
                </a:highlight>
              </a:rPr>
              <a:t>SHARED LICENSED SPECTRUM</a:t>
            </a:r>
            <a:r>
              <a:rPr lang="it-IT" sz="2000" b="1" dirty="0">
                <a:solidFill>
                  <a:srgbClr val="0070C0"/>
                </a:solidFill>
              </a:rPr>
              <a:t>»), OSSIA  «SHARED ACCESS LICENCE»  (SAL) PER OFCOM).</a:t>
            </a:r>
          </a:p>
          <a:p>
            <a:pPr marL="0" indent="0" algn="just">
              <a:buNone/>
            </a:pPr>
            <a:r>
              <a:rPr lang="it-IT" sz="1700" b="1" dirty="0">
                <a:solidFill>
                  <a:srgbClr val="0070C0"/>
                </a:solidFill>
              </a:rPr>
              <a:t>E’ DENOMINATO NELLA TERMINOLOGIA ETSI E COMUNITARIA, </a:t>
            </a:r>
            <a:r>
              <a:rPr lang="it-IT" sz="1700" b="1" dirty="0" err="1">
                <a:solidFill>
                  <a:srgbClr val="0070C0"/>
                </a:solidFill>
                <a:highlight>
                  <a:srgbClr val="00FFFF"/>
                </a:highlight>
              </a:rPr>
              <a:t>eLSA</a:t>
            </a:r>
            <a:r>
              <a:rPr lang="it-IT" sz="1700" b="1" dirty="0">
                <a:solidFill>
                  <a:srgbClr val="0070C0"/>
                </a:solidFill>
              </a:rPr>
              <a:t> («</a:t>
            </a:r>
            <a:r>
              <a:rPr lang="it-IT" sz="1700" b="1" dirty="0" err="1">
                <a:solidFill>
                  <a:srgbClr val="0070C0"/>
                </a:solidFill>
              </a:rPr>
              <a:t>evolved</a:t>
            </a:r>
            <a:r>
              <a:rPr lang="it-IT" sz="1700" b="1" dirty="0">
                <a:solidFill>
                  <a:srgbClr val="0070C0"/>
                </a:solidFill>
              </a:rPr>
              <a:t> LICENSING SHARED ACCESS) E REGOLAMENTA L’USO LICENZIATO DELLE VARIE MODALITA’ DI ACCESSO ALLO SPETTRO ASSEGNATO ALL’INCUMBENT, OSSIA «LOCAL AREA LICENSING» ( LICENZA D’USO SPETTRO DEDICATO RILASCIATA DA NRA AL SOGGETTO «VERTICAL») E «LOCAL AREA LEASING» (USO DELLO SPETTRO DEL MNO DA PARTE DEL SOGGETTO «VERTICAL»). </a:t>
            </a:r>
            <a:r>
              <a:rPr lang="it-IT" sz="1700" b="1" dirty="0" err="1">
                <a:solidFill>
                  <a:srgbClr val="0070C0"/>
                </a:solidFill>
              </a:rPr>
              <a:t>eLSA</a:t>
            </a:r>
            <a:r>
              <a:rPr lang="it-IT" sz="1700" b="1" dirty="0">
                <a:solidFill>
                  <a:srgbClr val="0070C0"/>
                </a:solidFill>
              </a:rPr>
              <a:t> STANDARDIZZATO IN:</a:t>
            </a:r>
          </a:p>
          <a:p>
            <a:pPr marL="0" indent="0" algn="just">
              <a:buNone/>
            </a:pPr>
            <a:r>
              <a:rPr lang="fi-FI" sz="1700" b="1" dirty="0">
                <a:solidFill>
                  <a:srgbClr val="0070C0"/>
                </a:solidFill>
              </a:rPr>
              <a:t>ETSI TS 103 652-1 V1.1.1. (2019-02); </a:t>
            </a:r>
            <a:r>
              <a:rPr lang="fi-FI" sz="1800" b="1" i="0" u="none" strike="noStrike" baseline="0" dirty="0">
                <a:solidFill>
                  <a:srgbClr val="0070C0"/>
                </a:solidFill>
              </a:rPr>
              <a:t>ETSI TS 103 652-2 V1.1.1 (2020-01</a:t>
            </a:r>
            <a:r>
              <a:rPr lang="fi-FI" sz="1800" b="0" i="0" u="none" strike="noStrike" baseline="0" dirty="0">
                <a:solidFill>
                  <a:srgbClr val="000000"/>
                </a:solidFill>
                <a:latin typeface="ArialMT"/>
              </a:rPr>
              <a:t>); </a:t>
            </a:r>
            <a:r>
              <a:rPr lang="fi-FI" sz="1800" b="1" i="0" u="none" strike="noStrike" baseline="0" dirty="0">
                <a:solidFill>
                  <a:srgbClr val="0070C0"/>
                </a:solidFill>
              </a:rPr>
              <a:t>ETSI TS 103 652-3 V1.1.1 (2021-02)</a:t>
            </a:r>
          </a:p>
          <a:p>
            <a:pPr marL="0" indent="0" algn="just">
              <a:buNone/>
            </a:pPr>
            <a:r>
              <a:rPr lang="en-US" sz="1700" b="1" dirty="0">
                <a:solidFill>
                  <a:srgbClr val="0070C0"/>
                </a:solidFill>
              </a:rPr>
              <a:t>L’OBIETTIVO DEL SISTEMA </a:t>
            </a:r>
            <a:r>
              <a:rPr lang="en-US" sz="1700" b="1" dirty="0" err="1">
                <a:solidFill>
                  <a:srgbClr val="0070C0"/>
                </a:solidFill>
              </a:rPr>
              <a:t>eLSA</a:t>
            </a:r>
            <a:r>
              <a:rPr lang="en-US" sz="1700" b="1" dirty="0">
                <a:solidFill>
                  <a:srgbClr val="0070C0"/>
                </a:solidFill>
              </a:rPr>
              <a:t> E’ DI SUPPORTARE L’ACCESSO ALLO SPETTRO DI RETI LOCALI </a:t>
            </a:r>
            <a:r>
              <a:rPr lang="it-IT" sz="1700" b="1" dirty="0">
                <a:solidFill>
                  <a:srgbClr val="0070C0"/>
                </a:solidFill>
              </a:rPr>
              <a:t>MFCN (MOBILE/FIXEDCOMMUNICATION NETWORK) </a:t>
            </a:r>
            <a:r>
              <a:rPr lang="en-US" sz="1700" b="1" dirty="0">
                <a:solidFill>
                  <a:srgbClr val="0070C0"/>
                </a:solidFill>
              </a:rPr>
              <a:t>DI ELEVATA QUALITA’, DI CUI SIANO TITOLARI SOGGETTI DEI SETTORI VERTICALI.</a:t>
            </a:r>
            <a:endParaRPr lang="it-IT" sz="1700" b="1" dirty="0">
              <a:solidFill>
                <a:srgbClr val="0070C0"/>
              </a:solidFill>
            </a:endParaRPr>
          </a:p>
          <a:p>
            <a:pPr marL="0" indent="0" algn="just">
              <a:buNone/>
            </a:pPr>
            <a:r>
              <a:rPr lang="en-US" sz="1700" b="1" dirty="0" err="1">
                <a:solidFill>
                  <a:srgbClr val="0070C0"/>
                </a:solidFill>
              </a:rPr>
              <a:t>eLSA</a:t>
            </a:r>
            <a:r>
              <a:rPr lang="en-US" sz="1700" b="1" dirty="0">
                <a:solidFill>
                  <a:srgbClr val="0070C0"/>
                </a:solidFill>
              </a:rPr>
              <a:t> SI BASA SU STRUMENTI TECNICI PER L’IMPLEMENTAZIONE DI UN TOOL AUTOMATICO CHE FACILITI IL PROCESSO DI COORDINAMENTO DELLO SHARING GESTITO DA INCUMBENT (TIPICAMENTE MNO), NRAs E LICENZIATARI ELSA (OPERATORI DEI SETTORI VERTICALI).</a:t>
            </a:r>
          </a:p>
          <a:p>
            <a:pPr marL="0" indent="0" algn="just">
              <a:buNone/>
            </a:pPr>
            <a:r>
              <a:rPr lang="en-US" sz="1700" b="1" dirty="0" err="1">
                <a:solidFill>
                  <a:srgbClr val="0070C0"/>
                </a:solidFill>
              </a:rPr>
              <a:t>eLSA</a:t>
            </a:r>
            <a:r>
              <a:rPr lang="en-US" sz="1700" b="1" dirty="0">
                <a:solidFill>
                  <a:srgbClr val="0070C0"/>
                </a:solidFill>
              </a:rPr>
              <a:t> OPERA SECONDO GLI STESSI PRINCIPI DI LSA, LA MEDESIMA ARCHITETTURA (“</a:t>
            </a:r>
            <a:r>
              <a:rPr lang="en-US" sz="1700" b="1" u="sng" dirty="0">
                <a:solidFill>
                  <a:srgbClr val="0070C0"/>
                </a:solidFill>
              </a:rPr>
              <a:t>ARCHITECTURE REFERENCE MODEL</a:t>
            </a:r>
            <a:r>
              <a:rPr lang="en-US" sz="1700" b="1" dirty="0">
                <a:solidFill>
                  <a:srgbClr val="0070C0"/>
                </a:solidFill>
              </a:rPr>
              <a:t>”), LE MEDESIME ASSUNZIONI DI RUOLO (INCUMBENT, RICHIEDENTI LSA E NRA) E LE FUNZIONALITA’ RESE DISPONIBILI. </a:t>
            </a:r>
            <a:endParaRPr lang="it-IT" sz="1700" b="1" dirty="0">
              <a:solidFill>
                <a:srgbClr val="0070C0"/>
              </a:solidFill>
            </a:endParaRPr>
          </a:p>
          <a:p>
            <a:pPr marL="0" indent="0" algn="just">
              <a:buNone/>
            </a:pPr>
            <a:r>
              <a:rPr lang="it-IT" sz="1700" b="1" dirty="0">
                <a:solidFill>
                  <a:srgbClr val="0070C0"/>
                </a:solidFill>
              </a:rPr>
              <a:t>INCUMBENT: DETENTORE ATTUALE DEI DIRITTI D’USO DELLE FREQUENZE.</a:t>
            </a:r>
          </a:p>
          <a:p>
            <a:pPr marL="0" indent="0" algn="just">
              <a:buNone/>
            </a:pPr>
            <a:r>
              <a:rPr lang="it-IT" sz="1700" b="1" dirty="0">
                <a:solidFill>
                  <a:srgbClr val="0070C0"/>
                </a:solidFill>
              </a:rPr>
              <a:t>MODELLO DI CONDIVISIONE (STABILITO DA NRA): IN CUI SONO STABILITE LE REGOLE/CONDIZIONI, CHE POSSONO MUTARE I DIRITTI D’USO DELLO SPETTRO DETENUTI  DALL’INCUMBENT E CHE FISSANO LA PORZIONE DI SPETTRO UNITAMENTE ALLE CONDIZIONI TECNICHE ED OPERATIVE PER IL SUO USO, CHE IL SOGGETTO «VERTICAL», QUALE LICENZIATARIO, E’ TENUTO AD OSSERVARE.</a:t>
            </a:r>
          </a:p>
          <a:p>
            <a:pPr marL="0" indent="0" algn="just">
              <a:buNone/>
            </a:pPr>
            <a:endParaRPr lang="en-US" sz="1800" b="1" dirty="0">
              <a:solidFill>
                <a:srgbClr val="0070C0"/>
              </a:solidFill>
            </a:endParaRPr>
          </a:p>
          <a:p>
            <a:pPr marL="0" indent="0" algn="just">
              <a:buNone/>
            </a:pPr>
            <a:endParaRPr lang="it-IT" sz="2000" b="1" dirty="0"/>
          </a:p>
        </p:txBody>
      </p:sp>
      <p:sp>
        <p:nvSpPr>
          <p:cNvPr id="9" name="Segnaposto data 8">
            <a:extLst>
              <a:ext uri="{FF2B5EF4-FFF2-40B4-BE49-F238E27FC236}">
                <a16:creationId xmlns:a16="http://schemas.microsoft.com/office/drawing/2014/main" id="{073CFE83-B1B5-CD82-3F23-3C859F04B7E4}"/>
              </a:ext>
            </a:extLst>
          </p:cNvPr>
          <p:cNvSpPr>
            <a:spLocks noGrp="1"/>
          </p:cNvSpPr>
          <p:nvPr>
            <p:ph type="dt" sz="half" idx="10"/>
          </p:nvPr>
        </p:nvSpPr>
        <p:spPr/>
        <p:txBody>
          <a:bodyPr/>
          <a:lstStyle/>
          <a:p>
            <a:r>
              <a:rPr lang="it-IT"/>
              <a:t>30/10/2024</a:t>
            </a:r>
          </a:p>
        </p:txBody>
      </p:sp>
      <p:sp>
        <p:nvSpPr>
          <p:cNvPr id="8" name="Segnaposto piè di pagina 7">
            <a:extLst>
              <a:ext uri="{FF2B5EF4-FFF2-40B4-BE49-F238E27FC236}">
                <a16:creationId xmlns:a16="http://schemas.microsoft.com/office/drawing/2014/main" id="{844463AF-26C4-2DAD-7227-26E880733BC6}"/>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0" name="Segnaposto numero diapositiva 9">
            <a:extLst>
              <a:ext uri="{FF2B5EF4-FFF2-40B4-BE49-F238E27FC236}">
                <a16:creationId xmlns:a16="http://schemas.microsoft.com/office/drawing/2014/main" id="{2972F18F-F4F8-0F40-6EC5-B6E7F8AA945F}"/>
              </a:ext>
            </a:extLst>
          </p:cNvPr>
          <p:cNvSpPr>
            <a:spLocks noGrp="1"/>
          </p:cNvSpPr>
          <p:nvPr>
            <p:ph type="sldNum" sz="quarter" idx="12"/>
          </p:nvPr>
        </p:nvSpPr>
        <p:spPr/>
        <p:txBody>
          <a:bodyPr/>
          <a:lstStyle/>
          <a:p>
            <a:fld id="{F8863F97-6B15-4D31-8031-24C52BDABFD3}" type="slidenum">
              <a:rPr lang="it-IT" smtClean="0"/>
              <a:t>18</a:t>
            </a:fld>
            <a:endParaRPr lang="it-IT"/>
          </a:p>
        </p:txBody>
      </p:sp>
      <p:sp>
        <p:nvSpPr>
          <p:cNvPr id="3" name="CasellaDiTesto 2">
            <a:extLst>
              <a:ext uri="{FF2B5EF4-FFF2-40B4-BE49-F238E27FC236}">
                <a16:creationId xmlns:a16="http://schemas.microsoft.com/office/drawing/2014/main" id="{B2377958-BF1E-DB99-502D-9539F2488789}"/>
              </a:ext>
            </a:extLst>
          </p:cNvPr>
          <p:cNvSpPr txBox="1"/>
          <p:nvPr/>
        </p:nvSpPr>
        <p:spPr>
          <a:xfrm>
            <a:off x="6353908" y="375138"/>
            <a:ext cx="5838092" cy="954107"/>
          </a:xfrm>
          <a:prstGeom prst="rect">
            <a:avLst/>
          </a:prstGeom>
          <a:noFill/>
        </p:spPr>
        <p:txBody>
          <a:bodyPr wrap="square" rtlCol="0">
            <a:spAutoFit/>
          </a:bodyPr>
          <a:lstStyle/>
          <a:p>
            <a:pPr algn="just"/>
            <a:r>
              <a:rPr lang="it-IT" sz="1400" b="1" dirty="0"/>
              <a:t>Spectrum </a:t>
            </a:r>
            <a:r>
              <a:rPr lang="it-IT" sz="1400" b="1" dirty="0" err="1"/>
              <a:t>doesn’t</a:t>
            </a:r>
            <a:r>
              <a:rPr lang="it-IT" sz="1400" b="1" dirty="0"/>
              <a:t> </a:t>
            </a:r>
            <a:r>
              <a:rPr lang="it-IT" sz="1400" b="1" dirty="0" err="1"/>
              <a:t>grow</a:t>
            </a:r>
            <a:r>
              <a:rPr lang="it-IT" sz="1400" b="1" dirty="0"/>
              <a:t> on </a:t>
            </a:r>
            <a:r>
              <a:rPr lang="it-IT" sz="1400" b="1" dirty="0" err="1"/>
              <a:t>trees</a:t>
            </a:r>
            <a:r>
              <a:rPr lang="it-IT" sz="1400" b="1" dirty="0"/>
              <a:t> and an </a:t>
            </a:r>
            <a:r>
              <a:rPr lang="it-IT" sz="1400" b="1" dirty="0" err="1"/>
              <a:t>exclusive</a:t>
            </a:r>
            <a:r>
              <a:rPr lang="it-IT" sz="1400" b="1" dirty="0"/>
              <a:t> licensed -only model,  […..],  </a:t>
            </a:r>
            <a:r>
              <a:rPr lang="it-IT" sz="1400" b="1" dirty="0" err="1"/>
              <a:t>simply</a:t>
            </a:r>
            <a:r>
              <a:rPr lang="it-IT" sz="1400" b="1" dirty="0"/>
              <a:t> </a:t>
            </a:r>
            <a:r>
              <a:rPr lang="it-IT" sz="1400" b="1" dirty="0" err="1"/>
              <a:t>will</a:t>
            </a:r>
            <a:r>
              <a:rPr lang="it-IT" sz="1400" b="1" dirty="0"/>
              <a:t> not work for </a:t>
            </a:r>
            <a:r>
              <a:rPr lang="it-IT" sz="1400" b="1" dirty="0" err="1"/>
              <a:t>our</a:t>
            </a:r>
            <a:r>
              <a:rPr lang="it-IT" sz="1400" b="1" dirty="0"/>
              <a:t> wireless </a:t>
            </a:r>
            <a:r>
              <a:rPr lang="it-IT" sz="1400" b="1" dirty="0" err="1"/>
              <a:t>futur</a:t>
            </a:r>
            <a:r>
              <a:rPr lang="it-IT" sz="1400" b="1" dirty="0"/>
              <a:t>.            </a:t>
            </a:r>
          </a:p>
          <a:p>
            <a:r>
              <a:rPr lang="it-IT" sz="1400" b="1" dirty="0"/>
              <a:t>                                                      Schools, Health &amp; Libraries Broadband (SHLB)</a:t>
            </a:r>
          </a:p>
          <a:p>
            <a:r>
              <a:rPr lang="it-IT" sz="1400" b="1" dirty="0"/>
              <a:t>Utilizzatori GAA CBRS </a:t>
            </a:r>
          </a:p>
        </p:txBody>
      </p:sp>
    </p:spTree>
    <p:extLst>
      <p:ext uri="{BB962C8B-B14F-4D97-AF65-F5344CB8AC3E}">
        <p14:creationId xmlns:p14="http://schemas.microsoft.com/office/powerpoint/2010/main" val="38814416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024F294-B618-4D84-9818-F94ED934ADCB}"/>
              </a:ext>
            </a:extLst>
          </p:cNvPr>
          <p:cNvSpPr>
            <a:spLocks noGrp="1"/>
          </p:cNvSpPr>
          <p:nvPr>
            <p:ph type="title"/>
          </p:nvPr>
        </p:nvSpPr>
        <p:spPr>
          <a:xfrm>
            <a:off x="472440" y="-31414"/>
            <a:ext cx="11455400" cy="310515"/>
          </a:xfrm>
        </p:spPr>
        <p:txBody>
          <a:bodyPr>
            <a:noAutofit/>
          </a:bodyPr>
          <a:lstStyle/>
          <a:p>
            <a:r>
              <a:rPr lang="it-IT" sz="2000" b="1" dirty="0">
                <a:solidFill>
                  <a:srgbClr val="0070C0"/>
                </a:solidFill>
                <a:latin typeface="Calibri "/>
              </a:rPr>
              <a:t>ACCESSO ALLO SPETTRO PER I «VERTICAL» NELLA REGOLAMENTAZIONE IN ITALIA DEL 5G</a:t>
            </a:r>
          </a:p>
        </p:txBody>
      </p:sp>
      <p:sp>
        <p:nvSpPr>
          <p:cNvPr id="4" name="Segnaposto contenuto 3">
            <a:extLst>
              <a:ext uri="{FF2B5EF4-FFF2-40B4-BE49-F238E27FC236}">
                <a16:creationId xmlns:a16="http://schemas.microsoft.com/office/drawing/2014/main" id="{4359FD01-B11A-F1B0-1785-D81600954E57}"/>
              </a:ext>
            </a:extLst>
          </p:cNvPr>
          <p:cNvSpPr>
            <a:spLocks noGrp="1"/>
          </p:cNvSpPr>
          <p:nvPr>
            <p:ph idx="1"/>
          </p:nvPr>
        </p:nvSpPr>
        <p:spPr>
          <a:xfrm>
            <a:off x="154940" y="570459"/>
            <a:ext cx="11962262" cy="5968365"/>
          </a:xfrm>
        </p:spPr>
        <p:txBody>
          <a:bodyPr>
            <a:noAutofit/>
          </a:bodyPr>
          <a:lstStyle/>
          <a:p>
            <a:pPr marL="0" indent="0" algn="just">
              <a:buNone/>
            </a:pPr>
            <a:r>
              <a:rPr lang="it-IT" sz="1600" b="1" dirty="0">
                <a:solidFill>
                  <a:srgbClr val="0070C0"/>
                </a:solidFill>
              </a:rPr>
              <a:t>MECCANISMI DI ACCESSO ALLE FREQUENZE E/O PER UN LORO USO EFFICIENTE ( FINORA NON UTILIZZATI DA UTILIZZATORI </a:t>
            </a:r>
            <a:r>
              <a:rPr lang="it-IT" sz="1600" b="1" i="1" dirty="0">
                <a:solidFill>
                  <a:srgbClr val="0070C0"/>
                </a:solidFill>
              </a:rPr>
              <a:t>VERTICAL</a:t>
            </a:r>
            <a:r>
              <a:rPr lang="it-IT" sz="1600" b="1" dirty="0">
                <a:solidFill>
                  <a:srgbClr val="0070C0"/>
                </a:solidFill>
              </a:rPr>
              <a:t>)</a:t>
            </a:r>
          </a:p>
          <a:p>
            <a:pPr algn="just">
              <a:buFont typeface="Wingdings" panose="05000000000000000000" pitchFamily="2" charset="2"/>
              <a:buChar char="§"/>
            </a:pPr>
            <a:r>
              <a:rPr lang="it-IT" sz="1600" b="1" dirty="0">
                <a:solidFill>
                  <a:srgbClr val="0070C0"/>
                </a:solidFill>
                <a:highlight>
                  <a:srgbClr val="FFFF00"/>
                </a:highlight>
              </a:rPr>
              <a:t>TRADING DELLE FREQUENZE</a:t>
            </a:r>
            <a:r>
              <a:rPr lang="it-IT" sz="1600" b="1" dirty="0">
                <a:solidFill>
                  <a:srgbClr val="0070C0"/>
                </a:solidFill>
              </a:rPr>
              <a:t> AGGIUDICATE (ALMENO 2 ANNI DAL RILASCIO IN SEDE D’ASTA)</a:t>
            </a:r>
          </a:p>
          <a:p>
            <a:pPr algn="just">
              <a:buFont typeface="Wingdings" panose="05000000000000000000" pitchFamily="2" charset="2"/>
              <a:buChar char="§"/>
            </a:pPr>
            <a:r>
              <a:rPr lang="it-IT" sz="1600" b="1" dirty="0">
                <a:solidFill>
                  <a:srgbClr val="0070C0"/>
                </a:solidFill>
                <a:highlight>
                  <a:srgbClr val="FFFF00"/>
                </a:highlight>
              </a:rPr>
              <a:t>LEASING</a:t>
            </a:r>
            <a:r>
              <a:rPr lang="it-IT" sz="1600" b="1" dirty="0">
                <a:solidFill>
                  <a:srgbClr val="0070C0"/>
                </a:solidFill>
              </a:rPr>
              <a:t>: </a:t>
            </a:r>
            <a:r>
              <a:rPr lang="it-IT" sz="1600" b="1" i="1" dirty="0">
                <a:solidFill>
                  <a:srgbClr val="0070C0"/>
                </a:solidFill>
                <a:highlight>
                  <a:srgbClr val="FFFF00"/>
                </a:highlight>
              </a:rPr>
              <a:t>USE-IT-OR-LEASE IT</a:t>
            </a:r>
            <a:r>
              <a:rPr lang="it-IT" sz="1600" b="1" dirty="0">
                <a:solidFill>
                  <a:srgbClr val="0070C0"/>
                </a:solidFill>
              </a:rPr>
              <a:t> (BANDA 3.6 – 3.8 GHz) E BLOCCO DI 80 MHz: </a:t>
            </a:r>
            <a:r>
              <a:rPr lang="it-IT" sz="1600" b="1" i="0" u="none" strike="noStrike" baseline="0" dirty="0">
                <a:solidFill>
                  <a:srgbClr val="0070C0"/>
                </a:solidFill>
              </a:rPr>
              <a:t>NEI COMUNI DELLA “LISTA LIBERA” GLI AGGIUDICATARI SONO TENUTI A CONCEDERE IN </a:t>
            </a:r>
            <a:r>
              <a:rPr lang="it-IT" sz="1600" b="1" i="1" u="none" strike="noStrike" baseline="0" dirty="0">
                <a:solidFill>
                  <a:srgbClr val="0070C0"/>
                </a:solidFill>
              </a:rPr>
              <a:t>LEASING </a:t>
            </a:r>
            <a:r>
              <a:rPr lang="it-IT" sz="1600" b="1" i="0" u="none" strike="noStrike" baseline="0" dirty="0">
                <a:solidFill>
                  <a:srgbClr val="0070C0"/>
                </a:solidFill>
              </a:rPr>
              <a:t>LE FREQUENZE NON USATE AD ALTRI OPERATORI NON LICENZIATARI SU BASE NAZIONALE (O CON DIRITTI D’USO DELLO SPETTRO SU UN’AREA CHE COPRE MENO DEL 40% DELLA POPOLAZIONE).</a:t>
            </a:r>
          </a:p>
          <a:p>
            <a:pPr marL="360000" algn="just">
              <a:spcBef>
                <a:spcPts val="0"/>
              </a:spcBef>
            </a:pPr>
            <a:r>
              <a:rPr lang="it-IT" sz="1600" b="1" i="0" u="none" strike="noStrike" baseline="0" dirty="0">
                <a:solidFill>
                  <a:srgbClr val="0070C0"/>
                </a:solidFill>
              </a:rPr>
              <a:t>LISTA LIBERA: COMUNI CON MENO DI 5.000 ABITANTI NON INCLUSI NELLA LISTA D’OBBLIGO (PER OGNI REGIONE, ALMENO IL 10% DEI COMUNI CON MENO DI 5.000 ABITANTI)</a:t>
            </a:r>
          </a:p>
          <a:p>
            <a:pPr marL="360000" algn="just">
              <a:spcBef>
                <a:spcPts val="0"/>
              </a:spcBef>
            </a:pPr>
            <a:r>
              <a:rPr lang="it-IT" sz="1600" b="1" i="0" u="none" strike="noStrike" baseline="0" dirty="0">
                <a:solidFill>
                  <a:srgbClr val="0070C0"/>
                </a:solidFill>
              </a:rPr>
              <a:t>CANONE DI </a:t>
            </a:r>
            <a:r>
              <a:rPr lang="it-IT" sz="1600" b="1" i="1" u="none" strike="noStrike" baseline="0" dirty="0">
                <a:solidFill>
                  <a:srgbClr val="0070C0"/>
                </a:solidFill>
              </a:rPr>
              <a:t>LEASING: </a:t>
            </a:r>
            <a:r>
              <a:rPr lang="it-IT" sz="1600" b="1" i="0" u="none" strike="noStrike" baseline="0" dirty="0">
                <a:solidFill>
                  <a:srgbClr val="0070C0"/>
                </a:solidFill>
              </a:rPr>
              <a:t>PROPORZIONATO AL PREZZO DI AGGIUDICAZIONE DEL BLOCCO</a:t>
            </a:r>
          </a:p>
          <a:p>
            <a:pPr marL="360000" algn="just">
              <a:spcBef>
                <a:spcPts val="0"/>
              </a:spcBef>
            </a:pPr>
            <a:r>
              <a:rPr lang="it-IT" sz="1600" b="1" dirty="0">
                <a:solidFill>
                  <a:srgbClr val="0070C0"/>
                </a:solidFill>
              </a:rPr>
              <a:t>AFFITTUARI:</a:t>
            </a:r>
          </a:p>
          <a:p>
            <a:pPr marL="590400" algn="just">
              <a:spcBef>
                <a:spcPts val="0"/>
              </a:spcBef>
              <a:buFont typeface="Courier New" panose="02070309020205020404" pitchFamily="49" charset="0"/>
              <a:buChar char="o"/>
            </a:pPr>
            <a:r>
              <a:rPr lang="it-IT" sz="1600" b="1" dirty="0">
                <a:solidFill>
                  <a:srgbClr val="0070C0"/>
                </a:solidFill>
              </a:rPr>
              <a:t>STESSI OBBLIGHI DI COPERTURA «DEMAND DRIVEN» NEI COMUNI SCELTI</a:t>
            </a:r>
          </a:p>
          <a:p>
            <a:pPr marL="590400" algn="just">
              <a:spcBef>
                <a:spcPts val="0"/>
              </a:spcBef>
              <a:buFont typeface="Courier New" panose="02070309020205020404" pitchFamily="49" charset="0"/>
              <a:buChar char="o"/>
            </a:pPr>
            <a:r>
              <a:rPr lang="it-IT" sz="1600" b="1" dirty="0">
                <a:solidFill>
                  <a:srgbClr val="0070C0"/>
                </a:solidFill>
              </a:rPr>
              <a:t>CONCORDANO CON GLI AGGIUDICATARI I MECCANISMI DI PROTEZIONE E COESISTENZA RECIPROCA (INCLUSA LA SINCRONIZZAZIONE DELLE RETI). </a:t>
            </a:r>
          </a:p>
          <a:p>
            <a:pPr algn="just">
              <a:buFont typeface="Wingdings" panose="05000000000000000000" pitchFamily="2" charset="2"/>
              <a:buChar char="§"/>
            </a:pPr>
            <a:r>
              <a:rPr lang="it-IT" sz="1600" b="1" dirty="0">
                <a:solidFill>
                  <a:srgbClr val="0070C0"/>
                </a:solidFill>
                <a:highlight>
                  <a:srgbClr val="FFFF00"/>
                </a:highlight>
              </a:rPr>
              <a:t>SHARING: </a:t>
            </a:r>
            <a:r>
              <a:rPr lang="it-IT" sz="1600" b="1" i="1" dirty="0">
                <a:solidFill>
                  <a:srgbClr val="0070C0"/>
                </a:solidFill>
                <a:highlight>
                  <a:srgbClr val="FFFF00"/>
                </a:highlight>
              </a:rPr>
              <a:t>CLUB USE</a:t>
            </a:r>
            <a:r>
              <a:rPr lang="it-IT" sz="1600" b="1" dirty="0">
                <a:solidFill>
                  <a:srgbClr val="0070C0"/>
                </a:solidFill>
              </a:rPr>
              <a:t> :  </a:t>
            </a:r>
            <a:r>
              <a:rPr lang="en-US" sz="1600" b="1" dirty="0">
                <a:solidFill>
                  <a:srgbClr val="0070C0"/>
                </a:solidFill>
              </a:rPr>
              <a:t>IN RELAZIONE ALL’AGGIUDICAZIONE NEL 2018 DEI 5 BLOCCHI DA 200 MHz NELLA BANDA 26.5 – 27.5 GHz</a:t>
            </a:r>
            <a:r>
              <a:rPr lang="it-IT" sz="1600" b="1" dirty="0">
                <a:solidFill>
                  <a:srgbClr val="0070C0"/>
                </a:solidFill>
              </a:rPr>
              <a:t>.</a:t>
            </a:r>
          </a:p>
          <a:p>
            <a:pPr algn="just">
              <a:spcBef>
                <a:spcPts val="0"/>
              </a:spcBef>
              <a:buFont typeface="Wingdings" panose="05000000000000000000" pitchFamily="2" charset="2"/>
              <a:buChar char="q"/>
            </a:pPr>
            <a:r>
              <a:rPr lang="en-US" sz="1600" b="1" dirty="0">
                <a:solidFill>
                  <a:srgbClr val="0070C0"/>
                </a:solidFill>
              </a:rPr>
              <a:t>NON DIRITTO ESCLUSIVO D’USO DEL LICENZIATARIO, MA MANTENIMENTO DELLA PRELAZIONE D’USO DELLE FREQUENZE DELLO SPECIFICO LOTTO DI CUI E’ AGGIUDICATARIO.</a:t>
            </a:r>
          </a:p>
          <a:p>
            <a:pPr algn="just">
              <a:spcBef>
                <a:spcPts val="0"/>
              </a:spcBef>
              <a:buFont typeface="Wingdings" panose="05000000000000000000" pitchFamily="2" charset="2"/>
              <a:buChar char="q"/>
            </a:pPr>
            <a:r>
              <a:rPr lang="en-US" sz="1600" b="1" dirty="0">
                <a:solidFill>
                  <a:srgbClr val="0070C0"/>
                </a:solidFill>
              </a:rPr>
              <a:t>CONDIVISIONE DELLO SPETTRO. OGNI LICENZIATARIO (= AGGIUDICATORE DI LOTTI) PUO’ UTILIZZARE DINAMICAMENTE TUTTE LE FREQUENZE (FINO A 1 GHz) IN AREE (ANCHE INDOOR) IN CUI ESSE NON SONO UTILIZZATE DAGLI ALTRI.</a:t>
            </a:r>
          </a:p>
          <a:p>
            <a:pPr algn="just">
              <a:spcBef>
                <a:spcPts val="0"/>
              </a:spcBef>
              <a:buFont typeface="Wingdings" panose="05000000000000000000" pitchFamily="2" charset="2"/>
              <a:buChar char="q"/>
            </a:pPr>
            <a:r>
              <a:rPr lang="en-US" sz="1600" b="1" dirty="0">
                <a:solidFill>
                  <a:srgbClr val="0070C0"/>
                </a:solidFill>
              </a:rPr>
              <a:t>RACCOMANDATO, AI FINI CONDIVISIONE SPETTRO,  ACCORDO COMMERCIALE IN TERMINI RAGIONEVOLI E NON DISCRIMINATORI DI SUDDIVISIONE PROPORZIONALE DEI COSTI.</a:t>
            </a:r>
          </a:p>
          <a:p>
            <a:pPr algn="just">
              <a:spcBef>
                <a:spcPts val="0"/>
              </a:spcBef>
              <a:buFont typeface="Wingdings" panose="05000000000000000000" pitchFamily="2" charset="2"/>
              <a:buChar char="q"/>
            </a:pPr>
            <a:r>
              <a:rPr lang="en-US" sz="1600" b="1" dirty="0">
                <a:solidFill>
                  <a:srgbClr val="0070C0"/>
                </a:solidFill>
              </a:rPr>
              <a:t>POSSIBILITA’ DI LORO SCELTA DI UN SOGGETTO TERZO FIDATO (“</a:t>
            </a:r>
            <a:r>
              <a:rPr lang="en-US" sz="1600" b="1" i="1" dirty="0">
                <a:solidFill>
                  <a:srgbClr val="0070C0"/>
                </a:solidFill>
              </a:rPr>
              <a:t>TRUSTED THIRD PARTY</a:t>
            </a:r>
            <a:r>
              <a:rPr lang="en-US" sz="1600" b="1" dirty="0">
                <a:solidFill>
                  <a:srgbClr val="0070C0"/>
                </a:solidFill>
              </a:rPr>
              <a:t>”) CON IL COMPITO DI GESTIRE LE UTILIZZAZIONI CONCORRENTI DELLO SPETTRO, ANCHE AL FINE DI EVITARE INTERFERENZE.   </a:t>
            </a:r>
          </a:p>
          <a:p>
            <a:pPr algn="just">
              <a:spcBef>
                <a:spcPts val="0"/>
              </a:spcBef>
              <a:buFont typeface="Wingdings" panose="05000000000000000000" pitchFamily="2" charset="2"/>
              <a:buChar char="q"/>
            </a:pPr>
            <a:r>
              <a:rPr lang="en-US" sz="1600" b="1" dirty="0">
                <a:solidFill>
                  <a:srgbClr val="0070C0"/>
                </a:solidFill>
              </a:rPr>
              <a:t>OBBLIGO DI OGNI LICENZIATARIO DI CONSENTIRE ACCESSO ALLE FREQUENZE DI CUI E’ TITOLARE AD UN SOGGETTO TERZO NON OPERATORE DI TLC, CUI E’ FATTO DIVIETO DI ESERCITARE IL RUOLO DI RESELLER (NON RIVENDITA AL PUBBLICO DI SERVIZI PURI DI COMUNICAZIONE ELETTRONICA, SALVO ACCORDI SPECIFICI CON IL LICENZIATARIO).</a:t>
            </a:r>
          </a:p>
          <a:p>
            <a:pPr marL="0" indent="0">
              <a:spcBef>
                <a:spcPts val="0"/>
              </a:spcBef>
              <a:buNone/>
            </a:pPr>
            <a:endParaRPr lang="it-IT" sz="1600" b="1" dirty="0"/>
          </a:p>
          <a:p>
            <a:pPr marL="0" indent="0">
              <a:buNone/>
            </a:pPr>
            <a:endParaRPr lang="it-IT" sz="1800" b="1" dirty="0"/>
          </a:p>
        </p:txBody>
      </p:sp>
      <p:sp>
        <p:nvSpPr>
          <p:cNvPr id="9" name="Segnaposto data 8">
            <a:extLst>
              <a:ext uri="{FF2B5EF4-FFF2-40B4-BE49-F238E27FC236}">
                <a16:creationId xmlns:a16="http://schemas.microsoft.com/office/drawing/2014/main" id="{BA5E6C77-52A4-4DB0-6B49-AE8D0D48018A}"/>
              </a:ext>
            </a:extLst>
          </p:cNvPr>
          <p:cNvSpPr>
            <a:spLocks noGrp="1"/>
          </p:cNvSpPr>
          <p:nvPr>
            <p:ph type="dt" sz="half" idx="10"/>
          </p:nvPr>
        </p:nvSpPr>
        <p:spPr>
          <a:xfrm>
            <a:off x="681892" y="6479798"/>
            <a:ext cx="2743200" cy="365125"/>
          </a:xfrm>
        </p:spPr>
        <p:txBody>
          <a:bodyPr/>
          <a:lstStyle/>
          <a:p>
            <a:r>
              <a:rPr lang="it-IT" dirty="0"/>
              <a:t>30/10/2024</a:t>
            </a:r>
          </a:p>
        </p:txBody>
      </p:sp>
      <p:sp>
        <p:nvSpPr>
          <p:cNvPr id="8" name="Segnaposto piè di pagina 7">
            <a:extLst>
              <a:ext uri="{FF2B5EF4-FFF2-40B4-BE49-F238E27FC236}">
                <a16:creationId xmlns:a16="http://schemas.microsoft.com/office/drawing/2014/main" id="{AE25394F-C6B5-AD77-82D2-E219AC8CB725}"/>
              </a:ext>
            </a:extLst>
          </p:cNvPr>
          <p:cNvSpPr>
            <a:spLocks noGrp="1"/>
          </p:cNvSpPr>
          <p:nvPr>
            <p:ph type="ftr" sz="quarter" idx="11"/>
          </p:nvPr>
        </p:nvSpPr>
        <p:spPr/>
        <p:txBody>
          <a:bodyPr/>
          <a:lstStyle/>
          <a:p>
            <a:r>
              <a:rPr lang="it-IT" dirty="0"/>
              <a:t>Relatore ing. LUIGI PRINZI                                                            Regimi d'accesso alle frequenze per le reti MPN e relative architetture  </a:t>
            </a:r>
          </a:p>
        </p:txBody>
      </p:sp>
      <p:sp>
        <p:nvSpPr>
          <p:cNvPr id="10" name="Segnaposto numero diapositiva 9">
            <a:extLst>
              <a:ext uri="{FF2B5EF4-FFF2-40B4-BE49-F238E27FC236}">
                <a16:creationId xmlns:a16="http://schemas.microsoft.com/office/drawing/2014/main" id="{DD07CA71-44E6-A662-C96D-0059993BA44D}"/>
              </a:ext>
            </a:extLst>
          </p:cNvPr>
          <p:cNvSpPr>
            <a:spLocks noGrp="1"/>
          </p:cNvSpPr>
          <p:nvPr>
            <p:ph type="sldNum" sz="quarter" idx="12"/>
          </p:nvPr>
        </p:nvSpPr>
        <p:spPr/>
        <p:txBody>
          <a:bodyPr/>
          <a:lstStyle/>
          <a:p>
            <a:fld id="{F8863F97-6B15-4D31-8031-24C52BDABFD3}" type="slidenum">
              <a:rPr lang="it-IT" smtClean="0"/>
              <a:t>19</a:t>
            </a:fld>
            <a:endParaRPr lang="it-IT"/>
          </a:p>
        </p:txBody>
      </p:sp>
      <p:sp>
        <p:nvSpPr>
          <p:cNvPr id="17" name="CasellaDiTesto 16">
            <a:extLst>
              <a:ext uri="{FF2B5EF4-FFF2-40B4-BE49-F238E27FC236}">
                <a16:creationId xmlns:a16="http://schemas.microsoft.com/office/drawing/2014/main" id="{22B3C212-6EAC-9D95-9EB9-10515E8F5AEF}"/>
              </a:ext>
            </a:extLst>
          </p:cNvPr>
          <p:cNvSpPr txBox="1"/>
          <p:nvPr/>
        </p:nvSpPr>
        <p:spPr>
          <a:xfrm>
            <a:off x="2576932" y="260152"/>
            <a:ext cx="4296144" cy="369332"/>
          </a:xfrm>
          <a:prstGeom prst="rect">
            <a:avLst/>
          </a:prstGeom>
          <a:noFill/>
        </p:spPr>
        <p:txBody>
          <a:bodyPr wrap="square">
            <a:spAutoFit/>
          </a:bodyPr>
          <a:lstStyle/>
          <a:p>
            <a:r>
              <a:rPr lang="it-IT" b="1" i="0" u="none" strike="noStrike" baseline="0" dirty="0">
                <a:solidFill>
                  <a:srgbClr val="0070C0"/>
                </a:solidFill>
                <a:latin typeface="Calibri "/>
              </a:rPr>
              <a:t>DELIBERA AGCOM N. 231/18/CONS</a:t>
            </a:r>
            <a:r>
              <a:rPr lang="it-IT" b="0" i="0" u="none" strike="noStrike" baseline="0" dirty="0">
                <a:solidFill>
                  <a:srgbClr val="0070C0"/>
                </a:solidFill>
                <a:latin typeface="Calibri "/>
              </a:rPr>
              <a:t> </a:t>
            </a:r>
            <a:endParaRPr lang="it-IT" dirty="0">
              <a:solidFill>
                <a:srgbClr val="0070C0"/>
              </a:solidFill>
              <a:latin typeface="Calibri "/>
            </a:endParaRPr>
          </a:p>
        </p:txBody>
      </p:sp>
    </p:spTree>
    <p:extLst>
      <p:ext uri="{BB962C8B-B14F-4D97-AF65-F5344CB8AC3E}">
        <p14:creationId xmlns:p14="http://schemas.microsoft.com/office/powerpoint/2010/main" val="1961160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09B9505-35A3-2974-0881-B819E3B9600C}"/>
              </a:ext>
            </a:extLst>
          </p:cNvPr>
          <p:cNvSpPr>
            <a:spLocks noGrp="1"/>
          </p:cNvSpPr>
          <p:nvPr>
            <p:ph type="title"/>
          </p:nvPr>
        </p:nvSpPr>
        <p:spPr>
          <a:xfrm>
            <a:off x="0" y="-238760"/>
            <a:ext cx="10515600" cy="1402080"/>
          </a:xfrm>
        </p:spPr>
        <p:txBody>
          <a:bodyPr>
            <a:normAutofit/>
          </a:bodyPr>
          <a:lstStyle/>
          <a:p>
            <a:r>
              <a:rPr lang="it-IT" sz="2800" b="1" dirty="0">
                <a:solidFill>
                  <a:srgbClr val="0070C0"/>
                </a:solidFill>
              </a:rPr>
              <a:t>4G/5G MOBILE PRIVATE NETWORKS (MPN</a:t>
            </a:r>
            <a:r>
              <a:rPr lang="it-IT" sz="2800" b="1" dirty="0"/>
              <a:t>)</a:t>
            </a:r>
            <a:r>
              <a:rPr lang="it-IT" sz="3200" b="1" dirty="0"/>
              <a:t> </a:t>
            </a:r>
            <a:br>
              <a:rPr lang="it-IT" sz="3200" b="1" dirty="0"/>
            </a:br>
            <a:endParaRPr lang="it-IT" sz="2800" b="1" dirty="0"/>
          </a:p>
        </p:txBody>
      </p:sp>
      <p:sp>
        <p:nvSpPr>
          <p:cNvPr id="4" name="Segnaposto contenuto 3">
            <a:extLst>
              <a:ext uri="{FF2B5EF4-FFF2-40B4-BE49-F238E27FC236}">
                <a16:creationId xmlns:a16="http://schemas.microsoft.com/office/drawing/2014/main" id="{FA3CDFAE-B472-7E9C-BB9F-E6D97BB130F2}"/>
              </a:ext>
            </a:extLst>
          </p:cNvPr>
          <p:cNvSpPr>
            <a:spLocks noGrp="1"/>
          </p:cNvSpPr>
          <p:nvPr>
            <p:ph idx="1"/>
          </p:nvPr>
        </p:nvSpPr>
        <p:spPr>
          <a:xfrm>
            <a:off x="264160" y="482600"/>
            <a:ext cx="11897930" cy="6131559"/>
          </a:xfrm>
        </p:spPr>
        <p:txBody>
          <a:bodyPr/>
          <a:lstStyle/>
          <a:p>
            <a:pPr marL="0" indent="0">
              <a:buNone/>
            </a:pPr>
            <a:endParaRPr lang="it-IT" dirty="0"/>
          </a:p>
          <a:p>
            <a:pPr marL="0" indent="0">
              <a:buNone/>
            </a:pPr>
            <a:endParaRPr lang="it-IT" dirty="0"/>
          </a:p>
          <a:p>
            <a:pPr marL="0" indent="0">
              <a:buNone/>
            </a:pPr>
            <a:endParaRPr lang="it-IT" dirty="0"/>
          </a:p>
          <a:p>
            <a:endParaRPr lang="it-IT" dirty="0"/>
          </a:p>
          <a:p>
            <a:endParaRPr lang="it-IT" dirty="0"/>
          </a:p>
          <a:p>
            <a:endParaRPr lang="it-IT" dirty="0"/>
          </a:p>
          <a:p>
            <a:endParaRPr lang="it-IT" dirty="0"/>
          </a:p>
          <a:p>
            <a:pPr marL="0" indent="0">
              <a:buNone/>
            </a:pPr>
            <a:endParaRPr lang="it-IT" dirty="0"/>
          </a:p>
          <a:p>
            <a:pPr marL="0" indent="0">
              <a:buNone/>
            </a:pPr>
            <a:endParaRPr lang="it-IT" sz="2000" dirty="0"/>
          </a:p>
        </p:txBody>
      </p:sp>
      <p:sp>
        <p:nvSpPr>
          <p:cNvPr id="13" name="Segnaposto data 12">
            <a:extLst>
              <a:ext uri="{FF2B5EF4-FFF2-40B4-BE49-F238E27FC236}">
                <a16:creationId xmlns:a16="http://schemas.microsoft.com/office/drawing/2014/main" id="{B0E043B8-4115-7EBB-6A69-5EC051C0DC9D}"/>
              </a:ext>
            </a:extLst>
          </p:cNvPr>
          <p:cNvSpPr>
            <a:spLocks noGrp="1"/>
          </p:cNvSpPr>
          <p:nvPr>
            <p:ph type="dt" sz="half" idx="10"/>
          </p:nvPr>
        </p:nvSpPr>
        <p:spPr>
          <a:xfrm>
            <a:off x="1163320" y="6529213"/>
            <a:ext cx="2743200" cy="365125"/>
          </a:xfrm>
        </p:spPr>
        <p:txBody>
          <a:bodyPr/>
          <a:lstStyle/>
          <a:p>
            <a:r>
              <a:rPr lang="it-IT"/>
              <a:t>30/10/2024</a:t>
            </a:r>
            <a:endParaRPr lang="it-IT" dirty="0"/>
          </a:p>
        </p:txBody>
      </p:sp>
      <p:sp>
        <p:nvSpPr>
          <p:cNvPr id="12" name="Segnaposto piè di pagina 11">
            <a:extLst>
              <a:ext uri="{FF2B5EF4-FFF2-40B4-BE49-F238E27FC236}">
                <a16:creationId xmlns:a16="http://schemas.microsoft.com/office/drawing/2014/main" id="{1C81171C-4934-505B-12F1-6CB9876481BE}"/>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4" name="Segnaposto numero diapositiva 13">
            <a:extLst>
              <a:ext uri="{FF2B5EF4-FFF2-40B4-BE49-F238E27FC236}">
                <a16:creationId xmlns:a16="http://schemas.microsoft.com/office/drawing/2014/main" id="{163269B8-43FA-0B1C-36B6-D2A594911C91}"/>
              </a:ext>
            </a:extLst>
          </p:cNvPr>
          <p:cNvSpPr>
            <a:spLocks noGrp="1"/>
          </p:cNvSpPr>
          <p:nvPr>
            <p:ph type="sldNum" sz="quarter" idx="12"/>
          </p:nvPr>
        </p:nvSpPr>
        <p:spPr/>
        <p:txBody>
          <a:bodyPr/>
          <a:lstStyle/>
          <a:p>
            <a:fld id="{F8863F97-6B15-4D31-8031-24C52BDABFD3}" type="slidenum">
              <a:rPr lang="it-IT" smtClean="0"/>
              <a:t>20</a:t>
            </a:fld>
            <a:endParaRPr lang="it-IT"/>
          </a:p>
        </p:txBody>
      </p:sp>
      <p:sp>
        <p:nvSpPr>
          <p:cNvPr id="7" name="CasellaDiTesto 6">
            <a:extLst>
              <a:ext uri="{FF2B5EF4-FFF2-40B4-BE49-F238E27FC236}">
                <a16:creationId xmlns:a16="http://schemas.microsoft.com/office/drawing/2014/main" id="{F3858DFB-A3B4-7A2A-E2C6-22859525B1CA}"/>
              </a:ext>
            </a:extLst>
          </p:cNvPr>
          <p:cNvSpPr txBox="1"/>
          <p:nvPr/>
        </p:nvSpPr>
        <p:spPr>
          <a:xfrm>
            <a:off x="114854" y="5184589"/>
            <a:ext cx="11628120" cy="1569660"/>
          </a:xfrm>
          <a:prstGeom prst="rect">
            <a:avLst/>
          </a:prstGeom>
          <a:noFill/>
        </p:spPr>
        <p:txBody>
          <a:bodyPr wrap="square" rtlCol="0">
            <a:spAutoFit/>
          </a:bodyPr>
          <a:lstStyle/>
          <a:p>
            <a:pPr algn="just"/>
            <a:endParaRPr lang="it-IT" sz="1600" b="1" dirty="0"/>
          </a:p>
          <a:p>
            <a:pPr algn="just"/>
            <a:r>
              <a:rPr lang="it-IT" sz="1600" b="1" dirty="0">
                <a:highlight>
                  <a:srgbClr val="FF99FF"/>
                </a:highlight>
              </a:rPr>
              <a:t>FIG. 1</a:t>
            </a:r>
            <a:r>
              <a:rPr lang="it-IT" sz="1600" b="1" dirty="0"/>
              <a:t> </a:t>
            </a:r>
            <a:r>
              <a:rPr lang="it-IT" sz="1600" b="1" dirty="0">
                <a:solidFill>
                  <a:srgbClr val="0070C0"/>
                </a:solidFill>
              </a:rPr>
              <a:t>PAESI, IN NUMERO DI 80, CON ORGANIZZAZIONI INDUSTRIALI O GOVERNATIVE (</a:t>
            </a:r>
            <a:r>
              <a:rPr lang="it-IT" sz="1600" b="1" dirty="0">
                <a:solidFill>
                  <a:srgbClr val="0070C0"/>
                </a:solidFill>
                <a:highlight>
                  <a:srgbClr val="FF99FF"/>
                </a:highlight>
              </a:rPr>
              <a:t>NR. 1.489</a:t>
            </a:r>
            <a:r>
              <a:rPr lang="it-IT" sz="1600" b="1" dirty="0">
                <a:solidFill>
                  <a:srgbClr val="0070C0"/>
                </a:solidFill>
              </a:rPr>
              <a:t>), DI CUI 74 CON CONTRATTI TRA 50.000 E 100.00 € , CIASCUNO PROPRIETARIO DI </a:t>
            </a:r>
            <a:r>
              <a:rPr lang="it-IT" sz="1600" b="1" u="sng" dirty="0">
                <a:solidFill>
                  <a:srgbClr val="0070C0"/>
                </a:solidFill>
              </a:rPr>
              <a:t>ALMENO</a:t>
            </a:r>
            <a:r>
              <a:rPr lang="it-IT" sz="1600" b="1" dirty="0">
                <a:solidFill>
                  <a:srgbClr val="0070C0"/>
                </a:solidFill>
              </a:rPr>
              <a:t> 1 MPN 3GPP BASATA SU LTE O 5G (</a:t>
            </a:r>
            <a:r>
              <a:rPr lang="it-IT" sz="1600" b="1" dirty="0">
                <a:solidFill>
                  <a:srgbClr val="0070C0"/>
                </a:solidFill>
                <a:highlight>
                  <a:srgbClr val="FF99FF"/>
                </a:highlight>
              </a:rPr>
              <a:t>FINE GIUGNO 2024</a:t>
            </a:r>
            <a:r>
              <a:rPr lang="it-IT" sz="1600" b="1" dirty="0">
                <a:solidFill>
                  <a:srgbClr val="0070C0"/>
                </a:solidFill>
              </a:rPr>
              <a:t>).</a:t>
            </a:r>
          </a:p>
          <a:p>
            <a:pPr algn="just"/>
            <a:r>
              <a:rPr lang="it-IT" sz="1600" b="1" dirty="0">
                <a:solidFill>
                  <a:srgbClr val="0070C0"/>
                </a:solidFill>
              </a:rPr>
              <a:t>RETI COSTITUITE SUL TERRITORIO, MA ANCHE IN LOCALITÀ OFFSHORE (ES. PIATTAFORME PETROLIFERE O PER L’ESTRAZIONE DEL GAS O SULLE NAVI). </a:t>
            </a:r>
            <a:r>
              <a:rPr lang="it-IT" sz="1600" b="1" dirty="0">
                <a:solidFill>
                  <a:srgbClr val="0070C0"/>
                </a:solidFill>
                <a:highlight>
                  <a:srgbClr val="FF99FF"/>
                </a:highlight>
              </a:rPr>
              <a:t>FONTE: GSA «PRIVATE MOBILE NETWORKS. SUMMARY REPORT», SEPTEMBER 2024</a:t>
            </a:r>
            <a:r>
              <a:rPr lang="it-IT" sz="1600" dirty="0">
                <a:solidFill>
                  <a:srgbClr val="0070C0"/>
                </a:solidFill>
                <a:highlight>
                  <a:srgbClr val="FF99FF"/>
                </a:highlight>
              </a:rPr>
              <a:t>. </a:t>
            </a:r>
            <a:r>
              <a:rPr lang="it-IT" sz="1600" b="1" dirty="0">
                <a:solidFill>
                  <a:srgbClr val="0070C0"/>
                </a:solidFill>
                <a:highlight>
                  <a:srgbClr val="FF99FF"/>
                </a:highlight>
              </a:rPr>
              <a:t>GSA = GLOBAL MOBILE SUPPLIERS ASSOCIATION</a:t>
            </a:r>
            <a:r>
              <a:rPr lang="it-IT" sz="1600" b="1" dirty="0">
                <a:solidFill>
                  <a:srgbClr val="0070C0"/>
                </a:solidFill>
              </a:rPr>
              <a:t>.</a:t>
            </a:r>
          </a:p>
        </p:txBody>
      </p:sp>
      <p:sp>
        <p:nvSpPr>
          <p:cNvPr id="8" name="CasellaDiTesto 7">
            <a:extLst>
              <a:ext uri="{FF2B5EF4-FFF2-40B4-BE49-F238E27FC236}">
                <a16:creationId xmlns:a16="http://schemas.microsoft.com/office/drawing/2014/main" id="{1FC48DD7-0DB5-A756-0E5E-3A79C4A20AAF}"/>
              </a:ext>
            </a:extLst>
          </p:cNvPr>
          <p:cNvSpPr txBox="1"/>
          <p:nvPr/>
        </p:nvSpPr>
        <p:spPr>
          <a:xfrm>
            <a:off x="62658" y="448605"/>
            <a:ext cx="11786223" cy="338554"/>
          </a:xfrm>
          <a:prstGeom prst="rect">
            <a:avLst/>
          </a:prstGeom>
          <a:noFill/>
        </p:spPr>
        <p:txBody>
          <a:bodyPr wrap="square" rtlCol="0">
            <a:spAutoFit/>
          </a:bodyPr>
          <a:lstStyle/>
          <a:p>
            <a:pPr algn="just"/>
            <a:r>
              <a:rPr lang="it-IT" sz="1600" b="1" dirty="0">
                <a:solidFill>
                  <a:srgbClr val="0070C0"/>
                </a:solidFill>
              </a:rPr>
              <a:t>SISTEMA 5G DEFINITO DALLE SPECIFICHE DA 3GPP NELLE RELEASE DA 15 A 18 (VERSIONE ATTUALMENTE IN CORSO DI SVILUPPO).</a:t>
            </a:r>
          </a:p>
        </p:txBody>
      </p:sp>
      <p:sp>
        <p:nvSpPr>
          <p:cNvPr id="9" name="CasellaDiTesto 8">
            <a:extLst>
              <a:ext uri="{FF2B5EF4-FFF2-40B4-BE49-F238E27FC236}">
                <a16:creationId xmlns:a16="http://schemas.microsoft.com/office/drawing/2014/main" id="{DFBB20EE-ED1D-9B73-D12B-5A71F46D3E33}"/>
              </a:ext>
            </a:extLst>
          </p:cNvPr>
          <p:cNvSpPr txBox="1"/>
          <p:nvPr/>
        </p:nvSpPr>
        <p:spPr>
          <a:xfrm>
            <a:off x="5814271" y="766405"/>
            <a:ext cx="6036777" cy="4278094"/>
          </a:xfrm>
          <a:prstGeom prst="rect">
            <a:avLst/>
          </a:prstGeom>
          <a:noFill/>
        </p:spPr>
        <p:txBody>
          <a:bodyPr wrap="square" rtlCol="0">
            <a:spAutoFit/>
          </a:bodyPr>
          <a:lstStyle/>
          <a:p>
            <a:pPr algn="just"/>
            <a:r>
              <a:rPr lang="it-IT" b="1" dirty="0">
                <a:solidFill>
                  <a:srgbClr val="0070C0"/>
                </a:solidFill>
                <a:highlight>
                  <a:srgbClr val="FFFF00"/>
                </a:highlight>
              </a:rPr>
              <a:t>CRITERI DI CLASSIFICAZIONE</a:t>
            </a:r>
          </a:p>
          <a:p>
            <a:pPr algn="just"/>
            <a:r>
              <a:rPr lang="it-IT" sz="1600" b="1" dirty="0">
                <a:solidFill>
                  <a:srgbClr val="0070C0"/>
                </a:solidFill>
              </a:rPr>
              <a:t>MPN LTE 4G/5G SECONDO DEFINIZIONE 3GPP, (USO ESCLUSIVO UTENTI DEL «VERTICAL», OSSIA ORGANIZZAZIONE INDUSTRIALE O GOVERNATIVA/ISTITUZIONALE)  </a:t>
            </a:r>
            <a:r>
              <a:rPr lang="it-IT" sz="1600" b="1" dirty="0">
                <a:solidFill>
                  <a:srgbClr val="0070C0"/>
                </a:solidFill>
                <a:highlight>
                  <a:srgbClr val="FF99FF"/>
                </a:highlight>
              </a:rPr>
              <a:t>ESCLUSE NEL DATABASE GSA, MPN NON 3GPP (Es. TETRA) E</a:t>
            </a:r>
            <a:r>
              <a:rPr lang="it-IT" sz="1600" b="1" dirty="0">
                <a:solidFill>
                  <a:srgbClr val="0070C0"/>
                </a:solidFill>
              </a:rPr>
              <a:t>:</a:t>
            </a:r>
          </a:p>
          <a:p>
            <a:pPr algn="just"/>
            <a:r>
              <a:rPr lang="it-IT" sz="1600" b="1" dirty="0">
                <a:solidFill>
                  <a:srgbClr val="0070C0"/>
                </a:solidFill>
              </a:rPr>
              <a:t>1. DERIVATE DA SLICING E/O VIRTUALIZZAZIONE END TO END DI  FUNZIONI DI RETE IMPLEMENTATE NELLA RETE MOBILE PUBBLICA (PLMN) (RETI MPN «</a:t>
            </a:r>
            <a:r>
              <a:rPr lang="it-IT" sz="1600" b="1" dirty="0">
                <a:solidFill>
                  <a:srgbClr val="0070C0"/>
                </a:solidFill>
                <a:highlight>
                  <a:srgbClr val="FF99FF"/>
                </a:highlight>
              </a:rPr>
              <a:t>HOSTED</a:t>
            </a:r>
            <a:r>
              <a:rPr lang="it-IT" sz="1600" b="1" dirty="0">
                <a:solidFill>
                  <a:srgbClr val="0070C0"/>
                </a:solidFill>
              </a:rPr>
              <a:t>», OSPITATE NELLA PLMN).</a:t>
            </a:r>
          </a:p>
          <a:p>
            <a:pPr algn="just"/>
            <a:r>
              <a:rPr lang="it-IT" sz="1600" b="1" dirty="0">
                <a:solidFill>
                  <a:srgbClr val="0070C0"/>
                </a:solidFill>
              </a:rPr>
              <a:t>2. CONTRATTI &lt; 100.000 €  MA DA 01/05/2024  SOLO SE ANCHE &lt; 50.000 €,  SEMPRECHE’ DATO DISPONIBILE</a:t>
            </a:r>
            <a:r>
              <a:rPr lang="it-IT" sz="1600" dirty="0">
                <a:solidFill>
                  <a:srgbClr val="0070C0"/>
                </a:solidFill>
              </a:rPr>
              <a:t>.</a:t>
            </a:r>
          </a:p>
          <a:p>
            <a:pPr algn="just"/>
            <a:r>
              <a:rPr lang="it-IT" sz="1600" b="1" dirty="0">
                <a:solidFill>
                  <a:srgbClr val="0070C0"/>
                </a:solidFill>
                <a:highlight>
                  <a:srgbClr val="FF99FF"/>
                </a:highlight>
              </a:rPr>
              <a:t>IINCLUSI</a:t>
            </a:r>
            <a:r>
              <a:rPr lang="it-IT" sz="1600" b="1" dirty="0">
                <a:solidFill>
                  <a:srgbClr val="0070C0"/>
                </a:solidFill>
              </a:rPr>
              <a:t> NELLA DEFINIZIONE DI MPN:</a:t>
            </a:r>
          </a:p>
          <a:p>
            <a:pPr algn="just"/>
            <a:r>
              <a:rPr lang="en-US" sz="1600" b="1" dirty="0">
                <a:solidFill>
                  <a:srgbClr val="0070C0"/>
                </a:solidFill>
              </a:rPr>
              <a:t> MULTEFIRE E FUTURE RAILWAY MOBILE COMMUNICATION SYSTEM</a:t>
            </a:r>
            <a:endParaRPr lang="it-IT" sz="1600" b="1" dirty="0">
              <a:solidFill>
                <a:srgbClr val="0070C0"/>
              </a:solidFill>
            </a:endParaRPr>
          </a:p>
          <a:p>
            <a:pPr algn="just"/>
            <a:endParaRPr lang="it-IT" sz="1600" b="1" dirty="0">
              <a:solidFill>
                <a:srgbClr val="0070C0"/>
              </a:solidFill>
            </a:endParaRPr>
          </a:p>
          <a:p>
            <a:pPr algn="just"/>
            <a:r>
              <a:rPr lang="it-IT" sz="1600" b="1" dirty="0">
                <a:solidFill>
                  <a:srgbClr val="0070C0"/>
                </a:solidFill>
              </a:rPr>
              <a:t>TRA I FORNITORI DI SOLUZIONI MPN: ANCHE FORNITORI DI SERVIZI CLOUD SU SCALA GLOBALE, ES. GOOGLE, AMAZON (I CD. HYPERSCALER), SPESSO IN PARTNERSHIP CON OPERATORI/FORNITORI DI RETE MOBILE.</a:t>
            </a:r>
          </a:p>
        </p:txBody>
      </p:sp>
      <p:pic>
        <p:nvPicPr>
          <p:cNvPr id="5" name="Immagine 4">
            <a:extLst>
              <a:ext uri="{FF2B5EF4-FFF2-40B4-BE49-F238E27FC236}">
                <a16:creationId xmlns:a16="http://schemas.microsoft.com/office/drawing/2014/main" id="{2EA77E28-F174-7F65-2C1B-E8572198C7CB}"/>
              </a:ext>
            </a:extLst>
          </p:cNvPr>
          <p:cNvPicPr>
            <a:picLocks noChangeAspect="1"/>
          </p:cNvPicPr>
          <p:nvPr/>
        </p:nvPicPr>
        <p:blipFill>
          <a:blip r:embed="rId3"/>
          <a:stretch>
            <a:fillRect/>
          </a:stretch>
        </p:blipFill>
        <p:spPr>
          <a:xfrm>
            <a:off x="141710" y="1025889"/>
            <a:ext cx="5361519" cy="2444581"/>
          </a:xfrm>
          <a:prstGeom prst="rect">
            <a:avLst/>
          </a:prstGeom>
        </p:spPr>
      </p:pic>
      <p:sp>
        <p:nvSpPr>
          <p:cNvPr id="10" name="CasellaDiTesto 9">
            <a:extLst>
              <a:ext uri="{FF2B5EF4-FFF2-40B4-BE49-F238E27FC236}">
                <a16:creationId xmlns:a16="http://schemas.microsoft.com/office/drawing/2014/main" id="{3CBC64A7-8597-2915-73EC-7D6A812081B5}"/>
              </a:ext>
            </a:extLst>
          </p:cNvPr>
          <p:cNvSpPr txBox="1"/>
          <p:nvPr/>
        </p:nvSpPr>
        <p:spPr>
          <a:xfrm>
            <a:off x="70591" y="3314897"/>
            <a:ext cx="5187209" cy="830997"/>
          </a:xfrm>
          <a:prstGeom prst="rect">
            <a:avLst/>
          </a:prstGeom>
          <a:noFill/>
        </p:spPr>
        <p:txBody>
          <a:bodyPr wrap="square" rtlCol="0">
            <a:spAutoFit/>
          </a:bodyPr>
          <a:lstStyle/>
          <a:p>
            <a:pPr algn="just"/>
            <a:r>
              <a:rPr lang="it-IT" sz="1600" b="1" dirty="0">
                <a:solidFill>
                  <a:srgbClr val="0070C0"/>
                </a:solidFill>
                <a:highlight>
                  <a:srgbClr val="FF99FF"/>
                </a:highlight>
              </a:rPr>
              <a:t>FIG.1</a:t>
            </a:r>
            <a:r>
              <a:rPr lang="it-IT" sz="1600" b="1" dirty="0">
                <a:solidFill>
                  <a:srgbClr val="0070C0"/>
                </a:solidFill>
              </a:rPr>
              <a:t> PAESI E TERRITORI CON ORGANIZZAZIONI CATALOGATE COME TITOLARI DI RETI MOBILI PRIVATE DI IMPORTO CONTRATTUALE &gt; </a:t>
            </a:r>
            <a:r>
              <a:rPr lang="en-US" sz="1600" b="1" dirty="0">
                <a:solidFill>
                  <a:srgbClr val="0070C0"/>
                </a:solidFill>
              </a:rPr>
              <a:t> € 100,000</a:t>
            </a:r>
            <a:endParaRPr lang="it-IT" sz="1600" b="1" dirty="0">
              <a:solidFill>
                <a:srgbClr val="0070C0"/>
              </a:solidFill>
            </a:endParaRPr>
          </a:p>
        </p:txBody>
      </p:sp>
      <p:sp>
        <p:nvSpPr>
          <p:cNvPr id="3" name="CasellaDiTesto 2">
            <a:extLst>
              <a:ext uri="{FF2B5EF4-FFF2-40B4-BE49-F238E27FC236}">
                <a16:creationId xmlns:a16="http://schemas.microsoft.com/office/drawing/2014/main" id="{797AB284-CE23-F81C-8F16-C6CCFC3069A2}"/>
              </a:ext>
            </a:extLst>
          </p:cNvPr>
          <p:cNvSpPr txBox="1"/>
          <p:nvPr/>
        </p:nvSpPr>
        <p:spPr>
          <a:xfrm>
            <a:off x="114854" y="4100123"/>
            <a:ext cx="5530780" cy="1323439"/>
          </a:xfrm>
          <a:prstGeom prst="rect">
            <a:avLst/>
          </a:prstGeom>
          <a:noFill/>
        </p:spPr>
        <p:txBody>
          <a:bodyPr wrap="square" rtlCol="0">
            <a:spAutoFit/>
          </a:bodyPr>
          <a:lstStyle/>
          <a:p>
            <a:pPr algn="just"/>
            <a:r>
              <a:rPr lang="en-US" sz="1600" b="1" dirty="0">
                <a:solidFill>
                  <a:srgbClr val="0070C0"/>
                </a:solidFill>
              </a:rPr>
              <a:t>SETTORE MANIFATTURIERO: PREDOMINA SUGLI ALTRI PER LA DIFFUSIONE DI MPN, CON 298 ORGANIZZAZIONI. ISTRUZIONE E RICERCA ACCADEMICA 149 E IMPRESE MINERARIE 112.</a:t>
            </a:r>
          </a:p>
          <a:p>
            <a:pPr algn="just"/>
            <a:r>
              <a:rPr lang="en-US" sz="1600" b="1" dirty="0">
                <a:solidFill>
                  <a:srgbClr val="0070C0"/>
                </a:solidFill>
              </a:rPr>
              <a:t>SETTORE MANIFATTURIERO: BANDE PIU’ UTILIZZATE : C-BAND LTE (n43)</a:t>
            </a:r>
            <a:r>
              <a:rPr lang="en-US" sz="1600" b="0" i="0" u="none" strike="noStrike" baseline="0" dirty="0">
                <a:solidFill>
                  <a:srgbClr val="0070C0"/>
                </a:solidFill>
                <a:latin typeface="Open Sans" panose="020B0606030504020204" pitchFamily="34" charset="0"/>
              </a:rPr>
              <a:t> </a:t>
            </a:r>
            <a:r>
              <a:rPr lang="en-US" sz="1600" b="1" i="0" u="none" strike="noStrike" baseline="0" dirty="0">
                <a:solidFill>
                  <a:srgbClr val="0070C0"/>
                </a:solidFill>
                <a:latin typeface="Calibri" panose="020F0502020204030204" pitchFamily="34" charset="0"/>
                <a:cs typeface="Calibri" panose="020F0502020204030204" pitchFamily="34" charset="0"/>
              </a:rPr>
              <a:t>e 5G (n 77).</a:t>
            </a:r>
            <a:endParaRPr lang="it-IT" b="1" dirty="0">
              <a:solidFill>
                <a:srgbClr val="0070C0"/>
              </a:solidFill>
            </a:endParaRPr>
          </a:p>
        </p:txBody>
      </p:sp>
    </p:spTree>
    <p:extLst>
      <p:ext uri="{BB962C8B-B14F-4D97-AF65-F5344CB8AC3E}">
        <p14:creationId xmlns:p14="http://schemas.microsoft.com/office/powerpoint/2010/main" val="2623120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863E85-D841-A71A-316B-2F8A6FACF352}"/>
              </a:ext>
            </a:extLst>
          </p:cNvPr>
          <p:cNvSpPr>
            <a:spLocks noGrp="1"/>
          </p:cNvSpPr>
          <p:nvPr>
            <p:ph type="title"/>
          </p:nvPr>
        </p:nvSpPr>
        <p:spPr>
          <a:xfrm>
            <a:off x="359508" y="0"/>
            <a:ext cx="9370646" cy="369332"/>
          </a:xfrm>
        </p:spPr>
        <p:txBody>
          <a:bodyPr>
            <a:noAutofit/>
          </a:bodyPr>
          <a:lstStyle/>
          <a:p>
            <a:r>
              <a:rPr lang="it-IT" sz="2400" b="1" dirty="0">
                <a:solidFill>
                  <a:srgbClr val="0070C0"/>
                </a:solidFill>
                <a:latin typeface="+mn-lt"/>
              </a:rPr>
              <a:t>DIFFUSIONE DELLE MPN NEL  CORSO DEGLI ANNI</a:t>
            </a:r>
          </a:p>
        </p:txBody>
      </p:sp>
      <p:sp>
        <p:nvSpPr>
          <p:cNvPr id="4" name="Segnaposto data 3">
            <a:extLst>
              <a:ext uri="{FF2B5EF4-FFF2-40B4-BE49-F238E27FC236}">
                <a16:creationId xmlns:a16="http://schemas.microsoft.com/office/drawing/2014/main" id="{1D08B47A-4CC9-EBB5-51DA-ED1BD1B8A292}"/>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B4C3B452-DB0F-EF4C-78F4-B2624AB53947}"/>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BA9AC3F-B93E-13C7-A31B-54F9CEDBD4F1}"/>
              </a:ext>
            </a:extLst>
          </p:cNvPr>
          <p:cNvSpPr>
            <a:spLocks noGrp="1"/>
          </p:cNvSpPr>
          <p:nvPr>
            <p:ph type="sldNum" sz="quarter" idx="12"/>
          </p:nvPr>
        </p:nvSpPr>
        <p:spPr/>
        <p:txBody>
          <a:bodyPr/>
          <a:lstStyle/>
          <a:p>
            <a:fld id="{F8863F97-6B15-4D31-8031-24C52BDABFD3}" type="slidenum">
              <a:rPr lang="it-IT" smtClean="0"/>
              <a:t>21</a:t>
            </a:fld>
            <a:endParaRPr lang="it-IT"/>
          </a:p>
        </p:txBody>
      </p:sp>
      <p:sp>
        <p:nvSpPr>
          <p:cNvPr id="9" name="CasellaDiTesto 8">
            <a:extLst>
              <a:ext uri="{FF2B5EF4-FFF2-40B4-BE49-F238E27FC236}">
                <a16:creationId xmlns:a16="http://schemas.microsoft.com/office/drawing/2014/main" id="{1EA4A56C-571E-D5B3-6308-D2DC9DFA7362}"/>
              </a:ext>
            </a:extLst>
          </p:cNvPr>
          <p:cNvSpPr txBox="1"/>
          <p:nvPr/>
        </p:nvSpPr>
        <p:spPr>
          <a:xfrm>
            <a:off x="117231" y="4537532"/>
            <a:ext cx="12074769" cy="2215991"/>
          </a:xfrm>
          <a:prstGeom prst="rect">
            <a:avLst/>
          </a:prstGeom>
          <a:noFill/>
        </p:spPr>
        <p:txBody>
          <a:bodyPr wrap="square" rtlCol="0">
            <a:spAutoFit/>
          </a:bodyPr>
          <a:lstStyle/>
          <a:p>
            <a:pPr algn="just"/>
            <a:r>
              <a:rPr lang="en-US" sz="1500" b="1" dirty="0">
                <a:solidFill>
                  <a:srgbClr val="0070C0"/>
                </a:solidFill>
                <a:effectLst/>
                <a:latin typeface="Arial" panose="020B0604020202020204" pitchFamily="34" charset="0"/>
                <a:ea typeface="Calibri" panose="020F0502020204030204" pitchFamily="34" charset="0"/>
              </a:rPr>
              <a:t>IL N.RO  COMPLESSIVO DI ANNUNCI DI MPN REALIZZATE DA ORGANIZZAZIONI INDUSTRIALI O ENTI GOVERNATIOVI) E’ PARI, AL 2° TRIMESTRE 2024, A 1489 CONTRO 1.384 A FINE 2023 (ANNUNCIO DI ALMENO UNA RETE MPN REALIZZATA O IN FASE DI REALIZZAZIONE</a:t>
            </a:r>
            <a:r>
              <a:rPr lang="en-US" sz="1500" b="1" dirty="0">
                <a:solidFill>
                  <a:srgbClr val="0070C0"/>
                </a:solidFill>
                <a:latin typeface="Arial" panose="020B0604020202020204" pitchFamily="34" charset="0"/>
                <a:ea typeface="Calibri" panose="020F0502020204030204" pitchFamily="34" charset="0"/>
              </a:rPr>
              <a:t>)</a:t>
            </a:r>
            <a:r>
              <a:rPr lang="en-US" sz="1500" b="1" dirty="0">
                <a:solidFill>
                  <a:srgbClr val="0070C0"/>
                </a:solidFill>
                <a:effectLst/>
                <a:latin typeface="Arial" panose="020B0604020202020204" pitchFamily="34" charset="0"/>
                <a:ea typeface="Calibri" panose="020F0502020204030204" pitchFamily="34" charset="0"/>
              </a:rPr>
              <a:t>.</a:t>
            </a:r>
          </a:p>
          <a:p>
            <a:pPr algn="just"/>
            <a:r>
              <a:rPr lang="en-US" sz="1500" b="1" dirty="0">
                <a:solidFill>
                  <a:srgbClr val="0070C0"/>
                </a:solidFill>
                <a:effectLst/>
                <a:latin typeface="Arial" panose="020B0604020202020204" pitchFamily="34" charset="0"/>
                <a:ea typeface="Calibri" panose="020F0502020204030204" pitchFamily="34" charset="0"/>
              </a:rPr>
              <a:t>CAGR (COMPOUND ANNUAL GROWTH RATE) = 46% DALLA FINE 2019 AL 2° TRIMESTRE 2024. PERALTRO IL TASSO DI CRESCITA ANNUO E’ IN DIMINUZIONE NEGLI ULTIMI ANNI , SENZA CHE CIO’ SIGNIFICHI UN RALLENTAMENTO DELL’ATTIVITA’ DI MERCATO (ESTENSIONE A DEPLOYMENT MULTISITO E AMPIE VARIAZIONI DEL VALORE CONTRATTUALE DELLA MPN). </a:t>
            </a:r>
          </a:p>
          <a:p>
            <a:pPr algn="just"/>
            <a:endParaRPr lang="en-US" sz="1500" b="1" dirty="0">
              <a:solidFill>
                <a:srgbClr val="0070C0"/>
              </a:solidFill>
              <a:latin typeface="Arial" panose="020B0604020202020204" pitchFamily="34" charset="0"/>
            </a:endParaRPr>
          </a:p>
          <a:p>
            <a:pPr algn="just"/>
            <a:r>
              <a:rPr lang="en-US" sz="1500" b="1" dirty="0">
                <a:solidFill>
                  <a:srgbClr val="0070C0"/>
                </a:solidFill>
                <a:latin typeface="Arial" panose="020B0604020202020204" pitchFamily="34" charset="0"/>
              </a:rPr>
              <a:t>FONTE: </a:t>
            </a:r>
            <a:r>
              <a:rPr lang="en-US" sz="1500" b="1" dirty="0">
                <a:solidFill>
                  <a:srgbClr val="0070C0"/>
                </a:solidFill>
                <a:effectLst/>
                <a:highlight>
                  <a:srgbClr val="FFFF00"/>
                </a:highlight>
                <a:latin typeface="Open Sans" panose="020B0606030504020204" pitchFamily="34" charset="0"/>
                <a:ea typeface="Calibri" panose="020F0502020204030204" pitchFamily="34" charset="0"/>
                <a:cs typeface="Times New Roman" panose="02020603050405020304" pitchFamily="18" charset="0"/>
              </a:rPr>
              <a:t>GSA “</a:t>
            </a:r>
            <a:r>
              <a:rPr lang="en-US" sz="15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September 2024. Private Mobile Networks. Summary report”. GSA = Global mobile Suppliers Association</a:t>
            </a:r>
            <a:endParaRPr lang="it-IT" sz="1500" dirty="0">
              <a:solidFill>
                <a:srgbClr val="0070C0"/>
              </a:solidFill>
              <a:effectLst/>
              <a:latin typeface="Open Sans" panose="020B0606030504020204" pitchFamily="34" charset="0"/>
              <a:ea typeface="Calibri" panose="020F0502020204030204" pitchFamily="34" charset="0"/>
              <a:cs typeface="Times New Roman" panose="02020603050405020304" pitchFamily="18" charset="0"/>
            </a:endParaRPr>
          </a:p>
          <a:p>
            <a:pPr algn="just"/>
            <a:endParaRPr lang="it-IT" b="1" dirty="0"/>
          </a:p>
        </p:txBody>
      </p:sp>
      <p:sp>
        <p:nvSpPr>
          <p:cNvPr id="13" name="CasellaDiTesto 12">
            <a:extLst>
              <a:ext uri="{FF2B5EF4-FFF2-40B4-BE49-F238E27FC236}">
                <a16:creationId xmlns:a16="http://schemas.microsoft.com/office/drawing/2014/main" id="{71423277-00F1-2351-A6A1-8DAB5E276FB6}"/>
              </a:ext>
            </a:extLst>
          </p:cNvPr>
          <p:cNvSpPr txBox="1"/>
          <p:nvPr/>
        </p:nvSpPr>
        <p:spPr>
          <a:xfrm>
            <a:off x="117232" y="415648"/>
            <a:ext cx="11934092" cy="369332"/>
          </a:xfrm>
          <a:prstGeom prst="rect">
            <a:avLst/>
          </a:prstGeom>
          <a:noFill/>
        </p:spPr>
        <p:txBody>
          <a:bodyPr wrap="square" rtlCol="0">
            <a:spAutoFit/>
          </a:bodyPr>
          <a:lstStyle/>
          <a:p>
            <a:pPr algn="just"/>
            <a:r>
              <a:rPr lang="it-IT" b="1" dirty="0">
                <a:solidFill>
                  <a:srgbClr val="0070C0"/>
                </a:solidFill>
              </a:rPr>
              <a:t>FIG: 2  RETI  3GPP MPN  4G LTE E 5G ANNUNCIATE DAI TITOLARI NEI VARI ANNI CON CONTRATTO PER PIÙ DI 100.000 € </a:t>
            </a:r>
          </a:p>
        </p:txBody>
      </p:sp>
      <p:pic>
        <p:nvPicPr>
          <p:cNvPr id="14" name="Immagine 13">
            <a:extLst>
              <a:ext uri="{FF2B5EF4-FFF2-40B4-BE49-F238E27FC236}">
                <a16:creationId xmlns:a16="http://schemas.microsoft.com/office/drawing/2014/main" id="{D38F6513-3BB8-4F60-D46E-04D99E1AF98C}"/>
              </a:ext>
            </a:extLst>
          </p:cNvPr>
          <p:cNvPicPr>
            <a:picLocks noChangeAspect="1"/>
          </p:cNvPicPr>
          <p:nvPr/>
        </p:nvPicPr>
        <p:blipFill>
          <a:blip r:embed="rId3"/>
          <a:stretch>
            <a:fillRect/>
          </a:stretch>
        </p:blipFill>
        <p:spPr>
          <a:xfrm>
            <a:off x="140676" y="769886"/>
            <a:ext cx="7365390" cy="3767646"/>
          </a:xfrm>
          <a:prstGeom prst="rect">
            <a:avLst/>
          </a:prstGeom>
        </p:spPr>
      </p:pic>
    </p:spTree>
    <p:extLst>
      <p:ext uri="{BB962C8B-B14F-4D97-AF65-F5344CB8AC3E}">
        <p14:creationId xmlns:p14="http://schemas.microsoft.com/office/powerpoint/2010/main" val="1528651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6863E85-D841-A71A-316B-2F8A6FACF352}"/>
              </a:ext>
            </a:extLst>
          </p:cNvPr>
          <p:cNvSpPr>
            <a:spLocks noGrp="1"/>
          </p:cNvSpPr>
          <p:nvPr>
            <p:ph type="title"/>
          </p:nvPr>
        </p:nvSpPr>
        <p:spPr>
          <a:xfrm>
            <a:off x="359508" y="56592"/>
            <a:ext cx="11152554" cy="348568"/>
          </a:xfrm>
        </p:spPr>
        <p:txBody>
          <a:bodyPr>
            <a:noAutofit/>
          </a:bodyPr>
          <a:lstStyle/>
          <a:p>
            <a:r>
              <a:rPr lang="it-IT" sz="2400" b="1" dirty="0">
                <a:solidFill>
                  <a:srgbClr val="0070C0"/>
                </a:solidFill>
                <a:latin typeface="+mn-lt"/>
              </a:rPr>
              <a:t>TITOLARI DI RETI MPN 4G/5G PER PAESE IN RELAZIONE ALL’USO DI SPETTRO DEDICATO </a:t>
            </a:r>
          </a:p>
        </p:txBody>
      </p:sp>
      <p:sp>
        <p:nvSpPr>
          <p:cNvPr id="4" name="Segnaposto data 3">
            <a:extLst>
              <a:ext uri="{FF2B5EF4-FFF2-40B4-BE49-F238E27FC236}">
                <a16:creationId xmlns:a16="http://schemas.microsoft.com/office/drawing/2014/main" id="{1D08B47A-4CC9-EBB5-51DA-ED1BD1B8A292}"/>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B4C3B452-DB0F-EF4C-78F4-B2624AB53947}"/>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BA9AC3F-B93E-13C7-A31B-54F9CEDBD4F1}"/>
              </a:ext>
            </a:extLst>
          </p:cNvPr>
          <p:cNvSpPr>
            <a:spLocks noGrp="1"/>
          </p:cNvSpPr>
          <p:nvPr>
            <p:ph type="sldNum" sz="quarter" idx="12"/>
          </p:nvPr>
        </p:nvSpPr>
        <p:spPr/>
        <p:txBody>
          <a:bodyPr/>
          <a:lstStyle/>
          <a:p>
            <a:fld id="{F8863F97-6B15-4D31-8031-24C52BDABFD3}" type="slidenum">
              <a:rPr lang="it-IT" smtClean="0"/>
              <a:t>22</a:t>
            </a:fld>
            <a:endParaRPr lang="it-IT"/>
          </a:p>
        </p:txBody>
      </p:sp>
      <p:sp>
        <p:nvSpPr>
          <p:cNvPr id="12" name="CasellaDiTesto 11">
            <a:extLst>
              <a:ext uri="{FF2B5EF4-FFF2-40B4-BE49-F238E27FC236}">
                <a16:creationId xmlns:a16="http://schemas.microsoft.com/office/drawing/2014/main" id="{FB8E8EFD-FA88-C6EA-88D1-D1040A0411A4}"/>
              </a:ext>
            </a:extLst>
          </p:cNvPr>
          <p:cNvSpPr txBox="1"/>
          <p:nvPr/>
        </p:nvSpPr>
        <p:spPr>
          <a:xfrm>
            <a:off x="7741867" y="368842"/>
            <a:ext cx="4358503" cy="5324535"/>
          </a:xfrm>
          <a:prstGeom prst="rect">
            <a:avLst/>
          </a:prstGeom>
          <a:noFill/>
        </p:spPr>
        <p:txBody>
          <a:bodyPr wrap="square" rtlCol="0">
            <a:spAutoFit/>
          </a:bodyPr>
          <a:lstStyle/>
          <a:p>
            <a:pPr algn="just"/>
            <a:r>
              <a:rPr lang="it-IT" sz="1600" b="1" dirty="0">
                <a:solidFill>
                  <a:srgbClr val="0070C0"/>
                </a:solidFill>
              </a:rPr>
              <a:t>N.RO DI TITOLARI PER PAESE (BASE: 821 TITOLARI CON CONTRATTO PER MPN  &gt; 100.000 €):</a:t>
            </a:r>
          </a:p>
          <a:p>
            <a:pPr algn="just"/>
            <a:r>
              <a:rPr lang="it-IT" sz="1600" b="1" dirty="0">
                <a:solidFill>
                  <a:srgbClr val="0070C0"/>
                </a:solidFill>
                <a:highlight>
                  <a:srgbClr val="FF99FF"/>
                </a:highlight>
              </a:rPr>
              <a:t>USA:163;GERMANIA 89;CINA 51; UK 45; Giappone 35</a:t>
            </a:r>
            <a:r>
              <a:rPr lang="it-IT" sz="1600" b="1" dirty="0">
                <a:solidFill>
                  <a:srgbClr val="0070C0"/>
                </a:solidFill>
              </a:rPr>
              <a:t>.</a:t>
            </a:r>
          </a:p>
          <a:p>
            <a:pPr algn="just"/>
            <a:r>
              <a:rPr lang="it-IT" sz="1500" b="1" dirty="0">
                <a:solidFill>
                  <a:srgbClr val="0070C0"/>
                </a:solidFill>
              </a:rPr>
              <a:t>SPETTRO DEDICATO (SET–ASIDES»): PORZIONE DI SPETTRO –PICCOLE TRANCHE E IN AMBITO LOCALE- CHE IL REGOLATORE HA ALLOCATO AGLI OPERATORI «VERTICAL». </a:t>
            </a:r>
          </a:p>
          <a:p>
            <a:pPr algn="just"/>
            <a:r>
              <a:rPr lang="en-US" sz="1600" b="1" dirty="0">
                <a:solidFill>
                  <a:srgbClr val="0070C0"/>
                </a:solidFill>
              </a:rPr>
              <a:t>SECONDO GSA: “</a:t>
            </a:r>
            <a:r>
              <a:rPr lang="en-US" sz="1600" b="1" i="1" dirty="0">
                <a:solidFill>
                  <a:srgbClr val="0070C0"/>
                </a:solidFill>
              </a:rPr>
              <a:t>FORTE CORRELAZIONE POSITIVA TRA IL NR. DI MPN CATALOGATE E I PAESI IN CUI IL REGOLATORE HA RILASCIATO SPETTRO DEDICATO PER L’USO IN AMBITO LOCALE</a:t>
            </a:r>
            <a:r>
              <a:rPr lang="en-US" sz="1600" b="1" dirty="0">
                <a:solidFill>
                  <a:srgbClr val="0070C0"/>
                </a:solidFill>
              </a:rPr>
              <a:t>” </a:t>
            </a:r>
            <a:r>
              <a:rPr lang="en-US" sz="1600" b="1" dirty="0">
                <a:solidFill>
                  <a:srgbClr val="0070C0"/>
                </a:solidFill>
                <a:highlight>
                  <a:srgbClr val="FFFF00"/>
                </a:highlight>
              </a:rPr>
              <a:t>(ES: GERMANIA, USA, U.K.)</a:t>
            </a:r>
            <a:r>
              <a:rPr lang="en-US" sz="1600" b="1" dirty="0">
                <a:solidFill>
                  <a:srgbClr val="0070C0"/>
                </a:solidFill>
              </a:rPr>
              <a:t>. </a:t>
            </a:r>
            <a:r>
              <a:rPr lang="en-US" sz="1600" b="1" dirty="0">
                <a:solidFill>
                  <a:srgbClr val="0070C0"/>
                </a:solidFill>
                <a:highlight>
                  <a:srgbClr val="FF00FF"/>
                </a:highlight>
              </a:rPr>
              <a:t>(a )</a:t>
            </a:r>
          </a:p>
          <a:p>
            <a:pPr algn="just"/>
            <a:endParaRPr lang="en-US" sz="1600" b="1" dirty="0">
              <a:solidFill>
                <a:srgbClr val="0070C0"/>
              </a:solidFill>
            </a:endParaRPr>
          </a:p>
          <a:p>
            <a:pPr algn="just"/>
            <a:r>
              <a:rPr lang="en-US" sz="1600" b="1" dirty="0">
                <a:solidFill>
                  <a:srgbClr val="0070C0"/>
                </a:solidFill>
              </a:rPr>
              <a:t>Source: </a:t>
            </a:r>
            <a:r>
              <a:rPr lang="en-US" sz="1600" b="1" dirty="0">
                <a:solidFill>
                  <a:srgbClr val="0070C0"/>
                </a:solidFill>
                <a:effectLst/>
                <a:highlight>
                  <a:srgbClr val="FFFF00"/>
                </a:highlight>
                <a:latin typeface="Open Sans" panose="020B0606030504020204" pitchFamily="34" charset="0"/>
                <a:ea typeface="Calibri" panose="020F0502020204030204" pitchFamily="34" charset="0"/>
                <a:cs typeface="Times New Roman" panose="02020603050405020304" pitchFamily="18" charset="0"/>
              </a:rPr>
              <a:t>GSA “</a:t>
            </a:r>
            <a:r>
              <a:rPr lang="en-US" sz="1600" b="1"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September 2024 Private Mobile Networks. Summary report”</a:t>
            </a:r>
          </a:p>
          <a:p>
            <a:pPr algn="just"/>
            <a:endParaRPr lang="it-IT" sz="1600" dirty="0">
              <a:solidFill>
                <a:srgbClr val="0070C0"/>
              </a:solidFill>
              <a:effectLst/>
              <a:latin typeface="Open Sans" panose="020B0606030504020204" pitchFamily="34" charset="0"/>
              <a:ea typeface="Calibri" panose="020F0502020204030204" pitchFamily="34" charset="0"/>
              <a:cs typeface="Times New Roman" panose="02020603050405020304" pitchFamily="18" charset="0"/>
            </a:endParaRPr>
          </a:p>
          <a:p>
            <a:pPr algn="just"/>
            <a:r>
              <a:rPr lang="it-IT" b="1" dirty="0">
                <a:solidFill>
                  <a:srgbClr val="0070C0"/>
                </a:solidFill>
              </a:rPr>
              <a:t> </a:t>
            </a:r>
            <a:r>
              <a:rPr lang="it-IT" b="1" dirty="0">
                <a:solidFill>
                  <a:srgbClr val="0070C0"/>
                </a:solidFill>
                <a:highlight>
                  <a:srgbClr val="FF00FF"/>
                </a:highlight>
              </a:rPr>
              <a:t>(a)</a:t>
            </a:r>
            <a:r>
              <a:rPr lang="it-IT" b="1" dirty="0">
                <a:solidFill>
                  <a:srgbClr val="0070C0"/>
                </a:solidFill>
              </a:rPr>
              <a:t> PERALTRO: </a:t>
            </a:r>
            <a:r>
              <a:rPr lang="it-IT" b="1" i="1" dirty="0">
                <a:solidFill>
                  <a:srgbClr val="0070C0"/>
                </a:solidFill>
              </a:rPr>
              <a:t>«</a:t>
            </a:r>
            <a:r>
              <a:rPr lang="en-US" b="1" i="1" dirty="0">
                <a:solidFill>
                  <a:srgbClr val="0070C0"/>
                </a:solidFill>
              </a:rPr>
              <a:t>New GSMA study reveals spectrum ‘set-asides’ have no impact on mobile private network adoption” </a:t>
            </a:r>
            <a:r>
              <a:rPr lang="en-US" b="1" dirty="0">
                <a:solidFill>
                  <a:srgbClr val="0070C0"/>
                </a:solidFill>
              </a:rPr>
              <a:t>Fonte GSMA</a:t>
            </a:r>
            <a:endParaRPr lang="it-IT" b="1" dirty="0">
              <a:solidFill>
                <a:srgbClr val="0070C0"/>
              </a:solidFill>
            </a:endParaRPr>
          </a:p>
        </p:txBody>
      </p:sp>
      <p:pic>
        <p:nvPicPr>
          <p:cNvPr id="13" name="Immagine 12">
            <a:extLst>
              <a:ext uri="{FF2B5EF4-FFF2-40B4-BE49-F238E27FC236}">
                <a16:creationId xmlns:a16="http://schemas.microsoft.com/office/drawing/2014/main" id="{3A139A63-77F9-D101-96DA-820FBB9E21A2}"/>
              </a:ext>
            </a:extLst>
          </p:cNvPr>
          <p:cNvPicPr>
            <a:picLocks noChangeAspect="1"/>
          </p:cNvPicPr>
          <p:nvPr/>
        </p:nvPicPr>
        <p:blipFill>
          <a:blip r:embed="rId3"/>
          <a:stretch>
            <a:fillRect/>
          </a:stretch>
        </p:blipFill>
        <p:spPr>
          <a:xfrm>
            <a:off x="-95366" y="390028"/>
            <a:ext cx="4434092" cy="5981455"/>
          </a:xfrm>
          <a:prstGeom prst="rect">
            <a:avLst/>
          </a:prstGeom>
        </p:spPr>
      </p:pic>
      <p:pic>
        <p:nvPicPr>
          <p:cNvPr id="15" name="Immagine 14">
            <a:extLst>
              <a:ext uri="{FF2B5EF4-FFF2-40B4-BE49-F238E27FC236}">
                <a16:creationId xmlns:a16="http://schemas.microsoft.com/office/drawing/2014/main" id="{905C056C-07F1-7620-5CEB-EA6CC497AF26}"/>
              </a:ext>
            </a:extLst>
          </p:cNvPr>
          <p:cNvPicPr>
            <a:picLocks noChangeAspect="1"/>
          </p:cNvPicPr>
          <p:nvPr/>
        </p:nvPicPr>
        <p:blipFill>
          <a:blip r:embed="rId4"/>
          <a:stretch>
            <a:fillRect/>
          </a:stretch>
        </p:blipFill>
        <p:spPr>
          <a:xfrm>
            <a:off x="4325168" y="603048"/>
            <a:ext cx="2156744" cy="320722"/>
          </a:xfrm>
          <a:prstGeom prst="rect">
            <a:avLst/>
          </a:prstGeom>
        </p:spPr>
      </p:pic>
      <p:pic>
        <p:nvPicPr>
          <p:cNvPr id="17" name="Immagine 16">
            <a:extLst>
              <a:ext uri="{FF2B5EF4-FFF2-40B4-BE49-F238E27FC236}">
                <a16:creationId xmlns:a16="http://schemas.microsoft.com/office/drawing/2014/main" id="{8B2202C8-C88C-35CF-3BA4-88FF24D2095F}"/>
              </a:ext>
            </a:extLst>
          </p:cNvPr>
          <p:cNvPicPr>
            <a:picLocks noChangeAspect="1"/>
          </p:cNvPicPr>
          <p:nvPr/>
        </p:nvPicPr>
        <p:blipFill>
          <a:blip r:embed="rId5"/>
          <a:stretch>
            <a:fillRect/>
          </a:stretch>
        </p:blipFill>
        <p:spPr>
          <a:xfrm>
            <a:off x="4348074" y="1174468"/>
            <a:ext cx="657143" cy="4228571"/>
          </a:xfrm>
          <a:prstGeom prst="rect">
            <a:avLst/>
          </a:prstGeom>
        </p:spPr>
      </p:pic>
      <p:sp>
        <p:nvSpPr>
          <p:cNvPr id="18" name="CasellaDiTesto 17">
            <a:extLst>
              <a:ext uri="{FF2B5EF4-FFF2-40B4-BE49-F238E27FC236}">
                <a16:creationId xmlns:a16="http://schemas.microsoft.com/office/drawing/2014/main" id="{86397132-B191-B4B2-FB30-1D360185C4DB}"/>
              </a:ext>
            </a:extLst>
          </p:cNvPr>
          <p:cNvSpPr txBox="1"/>
          <p:nvPr/>
        </p:nvSpPr>
        <p:spPr>
          <a:xfrm>
            <a:off x="5116944" y="4936286"/>
            <a:ext cx="2513198" cy="646331"/>
          </a:xfrm>
          <a:prstGeom prst="rect">
            <a:avLst/>
          </a:prstGeom>
          <a:noFill/>
        </p:spPr>
        <p:txBody>
          <a:bodyPr wrap="square" rtlCol="0">
            <a:spAutoFit/>
          </a:bodyPr>
          <a:lstStyle/>
          <a:p>
            <a:pPr algn="just"/>
            <a:r>
              <a:rPr lang="it-IT" sz="1200" b="1" dirty="0">
                <a:solidFill>
                  <a:srgbClr val="0070C0"/>
                </a:solidFill>
              </a:rPr>
              <a:t>% DI VARIAZIONE NETTA DI OPERATORI «VERTICAL» NEL TRIMESTRE. </a:t>
            </a:r>
          </a:p>
        </p:txBody>
      </p:sp>
      <p:sp>
        <p:nvSpPr>
          <p:cNvPr id="19" name="CasellaDiTesto 18">
            <a:extLst>
              <a:ext uri="{FF2B5EF4-FFF2-40B4-BE49-F238E27FC236}">
                <a16:creationId xmlns:a16="http://schemas.microsoft.com/office/drawing/2014/main" id="{102BE60C-CB97-EC3F-C5D0-BEDAD71A7512}"/>
              </a:ext>
            </a:extLst>
          </p:cNvPr>
          <p:cNvSpPr txBox="1"/>
          <p:nvPr/>
        </p:nvSpPr>
        <p:spPr>
          <a:xfrm>
            <a:off x="5054444" y="1273762"/>
            <a:ext cx="2513198" cy="646331"/>
          </a:xfrm>
          <a:prstGeom prst="rect">
            <a:avLst/>
          </a:prstGeom>
          <a:noFill/>
        </p:spPr>
        <p:txBody>
          <a:bodyPr wrap="square" rtlCol="0">
            <a:spAutoFit/>
          </a:bodyPr>
          <a:lstStyle/>
          <a:p>
            <a:pPr algn="just"/>
            <a:r>
              <a:rPr lang="it-IT" sz="1200" b="1" dirty="0">
                <a:solidFill>
                  <a:srgbClr val="0070C0"/>
                </a:solidFill>
              </a:rPr>
              <a:t>IL REGOLATORE HA RISERVATO SPETTRO DEDICATO AGLI OPERATORI «VERTICAL</a:t>
            </a:r>
            <a:r>
              <a:rPr lang="it-IT" sz="1200" b="1" dirty="0"/>
              <a:t>».</a:t>
            </a:r>
          </a:p>
        </p:txBody>
      </p:sp>
      <p:sp>
        <p:nvSpPr>
          <p:cNvPr id="20" name="CasellaDiTesto 19">
            <a:extLst>
              <a:ext uri="{FF2B5EF4-FFF2-40B4-BE49-F238E27FC236}">
                <a16:creationId xmlns:a16="http://schemas.microsoft.com/office/drawing/2014/main" id="{C3269453-B9E8-3EAE-56BE-F3CD06299BF4}"/>
              </a:ext>
            </a:extLst>
          </p:cNvPr>
          <p:cNvSpPr txBox="1"/>
          <p:nvPr/>
        </p:nvSpPr>
        <p:spPr>
          <a:xfrm>
            <a:off x="5116943" y="2119347"/>
            <a:ext cx="2513198" cy="646331"/>
          </a:xfrm>
          <a:prstGeom prst="rect">
            <a:avLst/>
          </a:prstGeom>
          <a:noFill/>
        </p:spPr>
        <p:txBody>
          <a:bodyPr wrap="square" rtlCol="0">
            <a:spAutoFit/>
          </a:bodyPr>
          <a:lstStyle/>
          <a:p>
            <a:pPr algn="just"/>
            <a:r>
              <a:rPr lang="it-IT" sz="1200" b="1" dirty="0">
                <a:solidFill>
                  <a:srgbClr val="0070C0"/>
                </a:solidFill>
              </a:rPr>
              <a:t>IL REGOLATORE STA VALUTANDO LA  RISERVA DI SPETTRO DEDICATO  AGLI OPERATORI «VERTICAL</a:t>
            </a:r>
            <a:r>
              <a:rPr lang="it-IT" sz="1200" b="1" dirty="0"/>
              <a:t>».</a:t>
            </a:r>
          </a:p>
        </p:txBody>
      </p:sp>
      <p:sp>
        <p:nvSpPr>
          <p:cNvPr id="21" name="CasellaDiTesto 20">
            <a:extLst>
              <a:ext uri="{FF2B5EF4-FFF2-40B4-BE49-F238E27FC236}">
                <a16:creationId xmlns:a16="http://schemas.microsoft.com/office/drawing/2014/main" id="{0B87CFA3-51BB-DBE3-A97B-FD638F6020B8}"/>
              </a:ext>
            </a:extLst>
          </p:cNvPr>
          <p:cNvSpPr txBox="1"/>
          <p:nvPr/>
        </p:nvSpPr>
        <p:spPr>
          <a:xfrm>
            <a:off x="5116944" y="3204651"/>
            <a:ext cx="2513198" cy="646331"/>
          </a:xfrm>
          <a:prstGeom prst="rect">
            <a:avLst/>
          </a:prstGeom>
          <a:noFill/>
        </p:spPr>
        <p:txBody>
          <a:bodyPr wrap="square" rtlCol="0">
            <a:spAutoFit/>
          </a:bodyPr>
          <a:lstStyle/>
          <a:p>
            <a:pPr algn="just"/>
            <a:r>
              <a:rPr lang="it-IT" sz="1200" b="1" dirty="0">
                <a:solidFill>
                  <a:srgbClr val="0070C0"/>
                </a:solidFill>
              </a:rPr>
              <a:t>IL REGOLATORE NON PREVEDE LA  RISERVA DI SPETTRO DEDICATO AGLI OPERATORI «VERTICAL</a:t>
            </a:r>
            <a:r>
              <a:rPr lang="it-IT" sz="1200" b="1" dirty="0"/>
              <a:t>».</a:t>
            </a:r>
          </a:p>
        </p:txBody>
      </p:sp>
      <p:sp>
        <p:nvSpPr>
          <p:cNvPr id="22" name="CasellaDiTesto 21">
            <a:extLst>
              <a:ext uri="{FF2B5EF4-FFF2-40B4-BE49-F238E27FC236}">
                <a16:creationId xmlns:a16="http://schemas.microsoft.com/office/drawing/2014/main" id="{EC19893F-0BAA-8326-9229-E80292F5244F}"/>
              </a:ext>
            </a:extLst>
          </p:cNvPr>
          <p:cNvSpPr txBox="1"/>
          <p:nvPr/>
        </p:nvSpPr>
        <p:spPr>
          <a:xfrm>
            <a:off x="5179443" y="4207222"/>
            <a:ext cx="2513198" cy="646331"/>
          </a:xfrm>
          <a:prstGeom prst="rect">
            <a:avLst/>
          </a:prstGeom>
          <a:noFill/>
        </p:spPr>
        <p:txBody>
          <a:bodyPr wrap="square" rtlCol="0">
            <a:spAutoFit/>
          </a:bodyPr>
          <a:lstStyle/>
          <a:p>
            <a:pPr algn="just"/>
            <a:r>
              <a:rPr lang="it-IT" sz="1200" b="1" dirty="0">
                <a:solidFill>
                  <a:srgbClr val="0070C0"/>
                </a:solidFill>
              </a:rPr>
              <a:t>OPERATORI «VERTICAL» CON ANNUNCIO NEL 2024 DI RETI MPN DA REALIZZARE</a:t>
            </a:r>
            <a:r>
              <a:rPr lang="it-IT" sz="1200" b="1" dirty="0"/>
              <a:t>.</a:t>
            </a:r>
          </a:p>
        </p:txBody>
      </p:sp>
      <p:cxnSp>
        <p:nvCxnSpPr>
          <p:cNvPr id="24" name="Connettore diritto 23">
            <a:extLst>
              <a:ext uri="{FF2B5EF4-FFF2-40B4-BE49-F238E27FC236}">
                <a16:creationId xmlns:a16="http://schemas.microsoft.com/office/drawing/2014/main" id="{50E6AB0B-DE33-B12A-5555-9948D0730B78}"/>
              </a:ext>
            </a:extLst>
          </p:cNvPr>
          <p:cNvCxnSpPr>
            <a:cxnSpLocks/>
          </p:cNvCxnSpPr>
          <p:nvPr/>
        </p:nvCxnSpPr>
        <p:spPr>
          <a:xfrm>
            <a:off x="4338726" y="465615"/>
            <a:ext cx="327814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26" name="Connettore diritto 25">
            <a:extLst>
              <a:ext uri="{FF2B5EF4-FFF2-40B4-BE49-F238E27FC236}">
                <a16:creationId xmlns:a16="http://schemas.microsoft.com/office/drawing/2014/main" id="{D114EEE8-BB8C-5FFF-9D7A-C5D79E497C22}"/>
              </a:ext>
            </a:extLst>
          </p:cNvPr>
          <p:cNvCxnSpPr>
            <a:cxnSpLocks/>
          </p:cNvCxnSpPr>
          <p:nvPr/>
        </p:nvCxnSpPr>
        <p:spPr>
          <a:xfrm>
            <a:off x="4338726" y="6187627"/>
            <a:ext cx="3278143" cy="0"/>
          </a:xfrm>
          <a:prstGeom prst="line">
            <a:avLst/>
          </a:prstGeom>
          <a:ln>
            <a:solidFill>
              <a:srgbClr val="FF99FF"/>
            </a:solidFill>
          </a:ln>
        </p:spPr>
        <p:style>
          <a:lnRef idx="1">
            <a:schemeClr val="accent1"/>
          </a:lnRef>
          <a:fillRef idx="0">
            <a:schemeClr val="accent1"/>
          </a:fillRef>
          <a:effectRef idx="0">
            <a:schemeClr val="accent1"/>
          </a:effectRef>
          <a:fontRef idx="minor">
            <a:schemeClr val="tx1"/>
          </a:fontRef>
        </p:style>
      </p:cxnSp>
      <p:cxnSp>
        <p:nvCxnSpPr>
          <p:cNvPr id="28" name="Connettore diritto 27">
            <a:extLst>
              <a:ext uri="{FF2B5EF4-FFF2-40B4-BE49-F238E27FC236}">
                <a16:creationId xmlns:a16="http://schemas.microsoft.com/office/drawing/2014/main" id="{9B5FA189-35DD-7D27-1B65-5088D4C4F18C}"/>
              </a:ext>
            </a:extLst>
          </p:cNvPr>
          <p:cNvCxnSpPr/>
          <p:nvPr/>
        </p:nvCxnSpPr>
        <p:spPr>
          <a:xfrm>
            <a:off x="7616869" y="465615"/>
            <a:ext cx="0" cy="5722012"/>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905145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705338" y="136525"/>
            <a:ext cx="10515600" cy="205398"/>
          </a:xfrm>
        </p:spPr>
        <p:txBody>
          <a:bodyPr>
            <a:normAutofit fontScale="90000"/>
          </a:bodyPr>
          <a:lstStyle/>
          <a:p>
            <a:r>
              <a:rPr lang="it-IT" sz="2400" b="1" dirty="0">
                <a:solidFill>
                  <a:srgbClr val="0070C0"/>
                </a:solidFill>
                <a:latin typeface="+mn-lt"/>
              </a:rPr>
              <a:t>REGOLAMENTAZIONE RETI MOBILI IN AMBITO LOCALE: </a:t>
            </a:r>
            <a:r>
              <a:rPr lang="it-IT" sz="2400" b="1" dirty="0">
                <a:solidFill>
                  <a:srgbClr val="0070C0"/>
                </a:solidFill>
                <a:highlight>
                  <a:srgbClr val="FFFF00"/>
                </a:highlight>
                <a:latin typeface="+mn-lt"/>
              </a:rPr>
              <a:t>GERMANIA</a:t>
            </a:r>
          </a:p>
        </p:txBody>
      </p:sp>
      <p:sp>
        <p:nvSpPr>
          <p:cNvPr id="2" name="Segnaposto contenuto 1">
            <a:extLst>
              <a:ext uri="{FF2B5EF4-FFF2-40B4-BE49-F238E27FC236}">
                <a16:creationId xmlns:a16="http://schemas.microsoft.com/office/drawing/2014/main" id="{3FECAB83-6782-8933-CE63-C2D58812F7A1}"/>
              </a:ext>
            </a:extLst>
          </p:cNvPr>
          <p:cNvSpPr>
            <a:spLocks noGrp="1"/>
          </p:cNvSpPr>
          <p:nvPr>
            <p:ph idx="1"/>
          </p:nvPr>
        </p:nvSpPr>
        <p:spPr>
          <a:xfrm>
            <a:off x="132862" y="409517"/>
            <a:ext cx="11738707" cy="5946833"/>
          </a:xfrm>
        </p:spPr>
        <p:txBody>
          <a:bodyPr>
            <a:normAutofit fontScale="85000" lnSpcReduction="10000"/>
          </a:bodyPr>
          <a:lstStyle/>
          <a:p>
            <a:pPr marL="0" indent="0" algn="just">
              <a:buNone/>
            </a:pPr>
            <a:r>
              <a:rPr lang="it-IT" sz="1800" b="1" noProof="0" dirty="0">
                <a:solidFill>
                  <a:srgbClr val="0070C0"/>
                </a:solidFill>
              </a:rPr>
              <a:t>NUOVO  REGIME REGOLAMENTAZIONE DELLO SPETTRO: NATIONAL LOCAL LICENSING (NLL) IN BANDE 3.7 -3-8 GHz  E  24.25- 27.5 GHz (26 GHz) INTRODOTTO DAL REGOLATORE </a:t>
            </a:r>
            <a:r>
              <a:rPr lang="it-IT" sz="1800" b="1" noProof="0" dirty="0" err="1">
                <a:solidFill>
                  <a:srgbClr val="0070C0"/>
                </a:solidFill>
              </a:rPr>
              <a:t>BNetzAgentur</a:t>
            </a:r>
            <a:r>
              <a:rPr lang="it-IT" sz="1800" b="1" noProof="0" dirty="0">
                <a:solidFill>
                  <a:srgbClr val="0070C0"/>
                </a:solidFill>
              </a:rPr>
              <a:t> (</a:t>
            </a:r>
            <a:r>
              <a:rPr lang="it-IT" sz="1800" b="1" noProof="0" dirty="0" err="1">
                <a:solidFill>
                  <a:srgbClr val="0070C0"/>
                </a:solidFill>
              </a:rPr>
              <a:t>BNetzA</a:t>
            </a:r>
            <a:r>
              <a:rPr lang="it-IT" sz="1800" b="1" noProof="0" dirty="0">
                <a:solidFill>
                  <a:srgbClr val="0070C0"/>
                </a:solidFill>
              </a:rPr>
              <a:t>).</a:t>
            </a:r>
          </a:p>
          <a:p>
            <a:pPr marL="0" indent="0" algn="just">
              <a:buNone/>
            </a:pPr>
            <a:r>
              <a:rPr lang="it-IT" sz="1800" b="1" noProof="0" dirty="0">
                <a:solidFill>
                  <a:srgbClr val="0070C0"/>
                </a:solidFill>
              </a:rPr>
              <a:t>IMPOSTI DA </a:t>
            </a:r>
            <a:r>
              <a:rPr lang="it-IT" sz="1800" b="1" noProof="0" dirty="0" err="1">
                <a:solidFill>
                  <a:srgbClr val="0070C0"/>
                </a:solidFill>
              </a:rPr>
              <a:t>BNetzA</a:t>
            </a:r>
            <a:r>
              <a:rPr lang="it-IT" sz="1800" b="1" noProof="0" dirty="0">
                <a:solidFill>
                  <a:srgbClr val="0070C0"/>
                </a:solidFill>
              </a:rPr>
              <a:t>: COORDINAMENTO TRA UTILIZZATORI DELLE FREQUENZE E RESTRIZIONI  SUL DEPLOYMENT DI RETE AI FINI PROTEZIONE INCUMBENTS  NELLA BANDA ALLOCATA E IN QUELLE ADIACENTI (CASO: 3.6 GHz AGGIUDICATARI MNO).</a:t>
            </a:r>
          </a:p>
          <a:p>
            <a:pPr marL="0" indent="0" algn="just">
              <a:buNone/>
            </a:pPr>
            <a:r>
              <a:rPr lang="it-IT" sz="1800" b="1" noProof="0" dirty="0">
                <a:solidFill>
                  <a:srgbClr val="0070C0"/>
                </a:solidFill>
              </a:rPr>
              <a:t>REGIME DI ASSEGNAZIONE AI RICHIEDENTI : LICENZA INDIVIDUALE SU DOMANDA DI PERSONA FISICA O GIURIDICA. ASSEGNAZIONE NEUTRALE RIGUARDO A TECNOLOGIA PER IL DEPLOYMENT DI RETE E AD ESSA INERENTI APPLICAZIONI.</a:t>
            </a:r>
          </a:p>
          <a:p>
            <a:pPr marL="0" indent="0" algn="just">
              <a:buNone/>
            </a:pPr>
            <a:r>
              <a:rPr lang="it-IT" sz="1800" b="1" noProof="0" dirty="0">
                <a:solidFill>
                  <a:srgbClr val="0070C0"/>
                </a:solidFill>
                <a:highlight>
                  <a:srgbClr val="00FFFF"/>
                </a:highlight>
              </a:rPr>
              <a:t>BANDA 3.7 -3-8 GHz</a:t>
            </a:r>
            <a:r>
              <a:rPr lang="it-IT" sz="1800" b="1" noProof="0" dirty="0">
                <a:solidFill>
                  <a:srgbClr val="0070C0"/>
                </a:solidFill>
              </a:rPr>
              <a:t>: ALLOCAZIONE AL LOCAL LICENSING  SECONDO IL «REAL ESTATE PRINCIPLE»: RICHIEDENTE = OGNI  PROPRIETARIO DEL FONDO OVVERO PERSONA AVENTE UN DIRITTO REALE SU ESSO OVVERO AUTORIZZATA DAL TITOLARE DIRITTO DI PROPRIETA’ O IN GENERE DI DIRITTO REALE (BANDA 24.25-27.5: RICHIEDENTE= QUALSIASI PERSONA FISICA/GIURIDICA) </a:t>
            </a:r>
          </a:p>
          <a:p>
            <a:pPr marL="0" indent="0" algn="just">
              <a:buNone/>
            </a:pPr>
            <a:r>
              <a:rPr lang="it-IT" sz="1800" b="1" noProof="0" dirty="0">
                <a:solidFill>
                  <a:srgbClr val="0070C0"/>
                </a:solidFill>
              </a:rPr>
              <a:t>CRITERIO DI ASSEGNAZIONE «FIRST COME FIRST SERVED» (ANCHE PER 24.25-27.5 GHz).</a:t>
            </a:r>
          </a:p>
          <a:p>
            <a:pPr marL="0" indent="0" algn="just">
              <a:buNone/>
            </a:pPr>
            <a:r>
              <a:rPr lang="it-IT" sz="1800" b="1" noProof="0" dirty="0">
                <a:solidFill>
                  <a:srgbClr val="0070C0"/>
                </a:solidFill>
                <a:highlight>
                  <a:srgbClr val="FF99FF"/>
                </a:highlight>
              </a:rPr>
              <a:t>LA ZONA IN CUI VIENE AUTORIZZATO L'USO DELLE FREQUENZE È COSTITUITA DA UNO O PIÙ "FONDI" </a:t>
            </a:r>
            <a:r>
              <a:rPr lang="it-IT" sz="1800" b="1" noProof="0" dirty="0">
                <a:solidFill>
                  <a:srgbClr val="0070C0"/>
                </a:solidFill>
              </a:rPr>
              <a:t>.</a:t>
            </a:r>
          </a:p>
          <a:p>
            <a:pPr marL="0" indent="0" algn="just">
              <a:buNone/>
            </a:pPr>
            <a:r>
              <a:rPr lang="it-IT" sz="1800" b="1" noProof="0" dirty="0">
                <a:solidFill>
                  <a:srgbClr val="0070C0"/>
                </a:solidFill>
              </a:rPr>
              <a:t>PER "</a:t>
            </a:r>
            <a:r>
              <a:rPr lang="it-IT" sz="1800" b="1" noProof="0" dirty="0">
                <a:solidFill>
                  <a:srgbClr val="0070C0"/>
                </a:solidFill>
                <a:highlight>
                  <a:srgbClr val="FF99FF"/>
                </a:highlight>
              </a:rPr>
              <a:t>FONDO</a:t>
            </a:r>
            <a:r>
              <a:rPr lang="it-IT" sz="1800" b="1" noProof="0" dirty="0">
                <a:solidFill>
                  <a:srgbClr val="0070C0"/>
                </a:solidFill>
              </a:rPr>
              <a:t>", SECONDO IL REGOLATORE TEDESCO, È DA INTENDERE UNA PORZIONE DELLA SUPERFICIE DEL SUOLO, CHE, IN BASE ALLA SUA UTILIZZAZIONE ECONOMICA, AL SUO ASPETTO ESTERIORE, COSTITUISCE UN'UNITÀ. </a:t>
            </a:r>
          </a:p>
          <a:p>
            <a:pPr marL="0" indent="0" algn="just">
              <a:buNone/>
            </a:pPr>
            <a:r>
              <a:rPr lang="it-IT" sz="1800" b="1" noProof="0" dirty="0">
                <a:solidFill>
                  <a:srgbClr val="0070C0"/>
                </a:solidFill>
              </a:rPr>
              <a:t>PERTANTO ANCHE UNA SEDE INDUSTRIALE/AZIENDALE È DA CONSIDERARE UN "FONDO" ESSENDO ADIBITA AD ATTIVITÀ ECONOMICA. LA ZONA AUTORIZZATA PUÒ ANCHE ESSERE FORMATA DA PARECCHI FONDI, PURCHÉ ESSI ABBIANO CARATTERE UNITARIO NEL SIGNIFICATO SUDDETTO, AI SENSI DEL DIRITTO RELATIVO ALLE PROPRIETÀ IMMOBILIARI. QUESTA DEFINIZIONE DI "FONDO" COMPRENDE, QUINDI, PARCHI INDUSTRIALI E ZONE FIERISTICHE, COSÌ COME SUPERFICI AGRICOLE E FORESTALI.	</a:t>
            </a:r>
          </a:p>
          <a:p>
            <a:pPr marL="0" indent="0" algn="just">
              <a:buNone/>
            </a:pPr>
            <a:r>
              <a:rPr lang="it-IT" sz="1800" b="1" noProof="0" dirty="0">
                <a:solidFill>
                  <a:srgbClr val="0070C0"/>
                </a:solidFill>
              </a:rPr>
              <a:t>IL LICENZIATARIO DEVE FORNIRE A </a:t>
            </a:r>
            <a:r>
              <a:rPr lang="it-IT" sz="1800" b="1" noProof="0" dirty="0" err="1">
                <a:solidFill>
                  <a:srgbClr val="0070C0"/>
                </a:solidFill>
              </a:rPr>
              <a:t>BNetzA</a:t>
            </a:r>
            <a:r>
              <a:rPr lang="it-IT" sz="1800" b="1" noProof="0" dirty="0">
                <a:solidFill>
                  <a:srgbClr val="0070C0"/>
                </a:solidFill>
              </a:rPr>
              <a:t> UN PROGETTO, DA ALLEGARE ALLA DOMANDA, CHE MOTIVI LA RICHIESTA DELLE FREQUENZE E CHE DIMOSTRI  CHE LO SPETTRO SARÀ UTILIZZATO IN MANIERA EFFICIENTE NELLA ZONA DI ASSEGNAZIONE DELLE FREQUENZE (FONDO).						</a:t>
            </a:r>
          </a:p>
          <a:p>
            <a:pPr marL="0" indent="0" algn="just">
              <a:buNone/>
            </a:pPr>
            <a:r>
              <a:rPr lang="it-IT" sz="1800" b="1" dirty="0">
                <a:solidFill>
                  <a:srgbClr val="0070C0"/>
                </a:solidFill>
              </a:rPr>
              <a:t>OBBLIGHI IN CAPO AL LICENZIATARIO:   UTILIZZO DELLO SPETTRO ENTRO UN ANNO DALL’ASSEGNAZIONE.CLAUSOLA «USE-IT-OR-LOSE-It«. POSSIBILE REVOCA DELLA LICENZA. </a:t>
            </a:r>
          </a:p>
          <a:p>
            <a:pPr marL="0" indent="0" algn="just">
              <a:buNone/>
            </a:pPr>
            <a:r>
              <a:rPr lang="it-IT" sz="1800" b="1" dirty="0">
                <a:solidFill>
                  <a:srgbClr val="0070C0"/>
                </a:solidFill>
              </a:rPr>
              <a:t>DURATA DELLA LICENZA: </a:t>
            </a:r>
            <a:r>
              <a:rPr lang="it-IT" sz="1800" b="1" dirty="0">
                <a:solidFill>
                  <a:srgbClr val="0070C0"/>
                </a:solidFill>
                <a:highlight>
                  <a:srgbClr val="00FF00"/>
                </a:highlight>
              </a:rPr>
              <a:t>10 ANNI</a:t>
            </a:r>
            <a:r>
              <a:rPr lang="it-IT" sz="1800" b="1" dirty="0">
                <a:solidFill>
                  <a:srgbClr val="0070C0"/>
                </a:solidFill>
              </a:rPr>
              <a:t> CON POSSIBILE RINNOVO FINO AL  2040.</a:t>
            </a:r>
          </a:p>
          <a:p>
            <a:pPr marL="0" indent="0" algn="just">
              <a:buNone/>
            </a:pPr>
            <a:r>
              <a:rPr lang="it-IT" sz="1800" b="1" dirty="0">
                <a:solidFill>
                  <a:srgbClr val="0070C0"/>
                </a:solidFill>
              </a:rPr>
              <a:t>MODO DI TRASMISSIONE CONSENTITO DALLA LICENZA: TDD</a:t>
            </a:r>
          </a:p>
          <a:p>
            <a:pPr marL="0" indent="0">
              <a:buNone/>
            </a:pPr>
            <a:endParaRPr lang="it-IT" dirty="0"/>
          </a:p>
        </p:txBody>
      </p:sp>
      <p:sp>
        <p:nvSpPr>
          <p:cNvPr id="12" name="Segnaposto data 11">
            <a:extLst>
              <a:ext uri="{FF2B5EF4-FFF2-40B4-BE49-F238E27FC236}">
                <a16:creationId xmlns:a16="http://schemas.microsoft.com/office/drawing/2014/main" id="{E8ED5175-A21D-5C16-73D0-8C440C7899BA}"/>
              </a:ext>
            </a:extLst>
          </p:cNvPr>
          <p:cNvSpPr>
            <a:spLocks noGrp="1"/>
          </p:cNvSpPr>
          <p:nvPr>
            <p:ph type="dt" sz="half" idx="10"/>
          </p:nvPr>
        </p:nvSpPr>
        <p:spPr/>
        <p:txBody>
          <a:bodyPr/>
          <a:lstStyle/>
          <a:p>
            <a:r>
              <a:rPr lang="it-IT"/>
              <a:t>30/10/2024</a:t>
            </a:r>
          </a:p>
        </p:txBody>
      </p:sp>
      <p:sp>
        <p:nvSpPr>
          <p:cNvPr id="11" name="Segnaposto piè di pagina 10">
            <a:extLst>
              <a:ext uri="{FF2B5EF4-FFF2-40B4-BE49-F238E27FC236}">
                <a16:creationId xmlns:a16="http://schemas.microsoft.com/office/drawing/2014/main" id="{A2BD3415-D007-D430-FCD7-CB445C3FCD2F}"/>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3" name="Segnaposto numero diapositiva 12">
            <a:extLst>
              <a:ext uri="{FF2B5EF4-FFF2-40B4-BE49-F238E27FC236}">
                <a16:creationId xmlns:a16="http://schemas.microsoft.com/office/drawing/2014/main" id="{A6E63F13-BF8B-C0BC-244D-C9CF50DFE190}"/>
              </a:ext>
            </a:extLst>
          </p:cNvPr>
          <p:cNvSpPr>
            <a:spLocks noGrp="1"/>
          </p:cNvSpPr>
          <p:nvPr>
            <p:ph type="sldNum" sz="quarter" idx="12"/>
          </p:nvPr>
        </p:nvSpPr>
        <p:spPr/>
        <p:txBody>
          <a:bodyPr/>
          <a:lstStyle/>
          <a:p>
            <a:fld id="{F8863F97-6B15-4D31-8031-24C52BDABFD3}" type="slidenum">
              <a:rPr lang="it-IT" smtClean="0"/>
              <a:t>23</a:t>
            </a:fld>
            <a:endParaRPr lang="it-IT"/>
          </a:p>
        </p:txBody>
      </p:sp>
    </p:spTree>
    <p:extLst>
      <p:ext uri="{BB962C8B-B14F-4D97-AF65-F5344CB8AC3E}">
        <p14:creationId xmlns:p14="http://schemas.microsoft.com/office/powerpoint/2010/main" val="22441377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705338" y="136525"/>
            <a:ext cx="10515600" cy="205398"/>
          </a:xfrm>
        </p:spPr>
        <p:txBody>
          <a:bodyPr>
            <a:normAutofit fontScale="90000"/>
          </a:bodyPr>
          <a:lstStyle/>
          <a:p>
            <a:r>
              <a:rPr lang="it-IT" sz="2400" b="1" dirty="0">
                <a:solidFill>
                  <a:srgbClr val="0070C0"/>
                </a:solidFill>
                <a:latin typeface="+mn-lt"/>
              </a:rPr>
              <a:t>REGOLAMENTAZIONE RETI MOBILI IN AMBITO LOCALE: </a:t>
            </a:r>
            <a:r>
              <a:rPr lang="it-IT" sz="2400" b="1" dirty="0">
                <a:solidFill>
                  <a:srgbClr val="0070C0"/>
                </a:solidFill>
                <a:highlight>
                  <a:srgbClr val="FFFF00"/>
                </a:highlight>
                <a:latin typeface="+mn-lt"/>
              </a:rPr>
              <a:t>GERMANIA</a:t>
            </a:r>
          </a:p>
        </p:txBody>
      </p:sp>
      <p:sp>
        <p:nvSpPr>
          <p:cNvPr id="2" name="Segnaposto contenuto 1">
            <a:extLst>
              <a:ext uri="{FF2B5EF4-FFF2-40B4-BE49-F238E27FC236}">
                <a16:creationId xmlns:a16="http://schemas.microsoft.com/office/drawing/2014/main" id="{3FECAB83-6782-8933-CE63-C2D58812F7A1}"/>
              </a:ext>
            </a:extLst>
          </p:cNvPr>
          <p:cNvSpPr>
            <a:spLocks noGrp="1"/>
          </p:cNvSpPr>
          <p:nvPr>
            <p:ph idx="1"/>
          </p:nvPr>
        </p:nvSpPr>
        <p:spPr>
          <a:xfrm>
            <a:off x="93784" y="341923"/>
            <a:ext cx="11738707" cy="5843709"/>
          </a:xfrm>
        </p:spPr>
        <p:txBody>
          <a:bodyPr>
            <a:normAutofit fontScale="25000" lnSpcReduction="20000"/>
          </a:bodyPr>
          <a:lstStyle/>
          <a:p>
            <a:pPr marL="0" indent="0" algn="just">
              <a:buNone/>
            </a:pPr>
            <a:r>
              <a:rPr lang="it-IT" sz="8000" b="1" noProof="0" dirty="0">
                <a:solidFill>
                  <a:srgbClr val="0070C0"/>
                </a:solidFill>
              </a:rPr>
              <a:t>LICENZE IN BANDA </a:t>
            </a:r>
            <a:r>
              <a:rPr lang="it-IT" sz="8000" b="1" noProof="0" dirty="0">
                <a:solidFill>
                  <a:srgbClr val="0070C0"/>
                </a:solidFill>
                <a:highlight>
                  <a:srgbClr val="FF99FF"/>
                </a:highlight>
              </a:rPr>
              <a:t>DA 3.7 A 3.8 GHz</a:t>
            </a:r>
            <a:endParaRPr lang="it-IT" sz="8000" b="1" dirty="0">
              <a:solidFill>
                <a:srgbClr val="0070C0"/>
              </a:solidFill>
              <a:highlight>
                <a:srgbClr val="FF99FF"/>
              </a:highlight>
            </a:endParaRPr>
          </a:p>
          <a:p>
            <a:pPr marL="0" indent="0" algn="just">
              <a:buNone/>
            </a:pPr>
            <a:r>
              <a:rPr lang="it-IT" sz="7200" b="1" noProof="0" dirty="0">
                <a:solidFill>
                  <a:srgbClr val="0070C0"/>
                </a:solidFill>
              </a:rPr>
              <a:t>PROTEZIONE SERVIZI WBB ALTRI ASSEGNATARI DI BLOCCHI CONTIGUI DELLA LICENZA IN ESAME E DI SERVIZI  PREESISTENTI («INCUMBENTS») NELLA BANDA 3.7 – 3.8 GHz (ES. STAZIONI TERRENE IN RICEZIONE DI SERVIZI SATELLITARI) E ADIACENTI.</a:t>
            </a:r>
          </a:p>
          <a:p>
            <a:pPr marL="0" indent="0" algn="just">
              <a:buNone/>
            </a:pPr>
            <a:r>
              <a:rPr lang="it-IT" sz="7200" b="1" dirty="0">
                <a:solidFill>
                  <a:srgbClr val="0070C0"/>
                </a:solidFill>
              </a:rPr>
              <a:t>IL LICENZIATARIO DEVE CONFIGURARE LA PROPRIA RETE IN MODO CHE I LIVELLI DI POTENZA DELLA STAZIONE RADIO BASE (SRB), IN BLOCCO E FUORI BLOCCO, RIENTRINO NELLA COSIDDETTA MASCHERA SPETTRALE DI POTENZA BEM (BLOCK EDGE MASK) DISEGNATA DAL BNETZA.</a:t>
            </a:r>
          </a:p>
          <a:p>
            <a:pPr marL="0" indent="0" algn="just">
              <a:buNone/>
            </a:pPr>
            <a:r>
              <a:rPr lang="it-IT" sz="7200" b="1" dirty="0">
                <a:solidFill>
                  <a:srgbClr val="0070C0"/>
                </a:solidFill>
              </a:rPr>
              <a:t>LA BEM DI </a:t>
            </a:r>
            <a:r>
              <a:rPr lang="it-IT" sz="7200" b="1" dirty="0" err="1">
                <a:solidFill>
                  <a:srgbClr val="0070C0"/>
                </a:solidFill>
              </a:rPr>
              <a:t>BNetzA</a:t>
            </a:r>
            <a:r>
              <a:rPr lang="it-IT" sz="7200" b="1" dirty="0">
                <a:solidFill>
                  <a:srgbClr val="0070C0"/>
                </a:solidFill>
              </a:rPr>
              <a:t> RISULTA IN PIENA CONFORMITA’ CON LA </a:t>
            </a:r>
            <a:r>
              <a:rPr lang="it-IT" sz="7200" b="1" dirty="0">
                <a:solidFill>
                  <a:srgbClr val="0070C0"/>
                </a:solidFill>
                <a:highlight>
                  <a:srgbClr val="FFFF00"/>
                </a:highlight>
              </a:rPr>
              <a:t>DECISIONE DI ESECUZIONE (UE) 2019/235</a:t>
            </a:r>
            <a:r>
              <a:rPr lang="it-IT" sz="7200" b="1" dirty="0">
                <a:solidFill>
                  <a:srgbClr val="0070C0"/>
                </a:solidFill>
              </a:rPr>
              <a:t> DELLA COMMISSIONE, SALVO L’OMISSIONE DELLA TABELLA 6 PRESENTE NELLA DECISIONE DAL TITOLO «LIMITI DI POTENZA DELLA BASELINE SUPPLEMENTARE PER SRB NON-AAS E AAS AL DISOTTO DI 3400 MHz PER USI SPECIFICI SU BASE NAZIONALE» (RADAR E SISTEMI DI RADIOLOCAZIONE), ESSENDO PREVISTO DALLA LICENZA L’USO DI FREQUENZE BEN OLTRE IL CONFINE INFERIORE 3.400 MHz (FREQUENZE ASSEGNATE A PARTIRE DA 3.700 MHz).</a:t>
            </a:r>
          </a:p>
          <a:p>
            <a:pPr marL="0" indent="0" algn="just">
              <a:buNone/>
            </a:pPr>
            <a:r>
              <a:rPr lang="it-IT" sz="7200" b="1" dirty="0">
                <a:solidFill>
                  <a:srgbClr val="0070C0"/>
                </a:solidFill>
              </a:rPr>
              <a:t>ANCHE LA STAZIONE TERMINALE (DEVICE FISSI, MOBILI O NOMADICI) E’ SOGGETTA ALLO STESSO LIMITE FISSATO NELLA DECISIONE UE, OSSIA POTENZA IN BLOCCO DELLA BEM RELATIVA (28 dBm TRP).</a:t>
            </a:r>
          </a:p>
          <a:p>
            <a:pPr marL="0" indent="0" algn="just">
              <a:buNone/>
            </a:pPr>
            <a:r>
              <a:rPr lang="it-IT" sz="7200" b="1" dirty="0">
                <a:solidFill>
                  <a:srgbClr val="0070C0"/>
                </a:solidFill>
              </a:rPr>
              <a:t>OLTRE AL RISPETTO DEI LIMITI DI POTENZA BEM, AI FINI DELLA COMPATIBILITA’ E.M. CON I SERVIZI PREESISTENTI DEGLI INCUMBENT CON I NUOVI (WBB, WIRELESS BROADBAND IN AMBITO LOCALE), CONSENTITI DALLA LICENZA, OCCORRE UN COORDINAMENTO DELLE FREQUENZE DA PARTE DEGLI ESERCENTI DEGLI UNI E DEGLI ALTRI (COME DALLA STESSA DECISIONE UE CITATA E’ STATO RACCOMANDATO):</a:t>
            </a:r>
          </a:p>
          <a:p>
            <a:pPr marL="0" indent="0" algn="just">
              <a:buNone/>
            </a:pPr>
            <a:r>
              <a:rPr lang="it-IT" sz="7200" b="1" u="none" noProof="0" dirty="0">
                <a:solidFill>
                  <a:srgbClr val="0070C0"/>
                </a:solidFill>
              </a:rPr>
              <a:t>VALORE DELL'INTENSITÀ DI CAMPO AL CONFINE DELLA ZONA AUTORIZZATA DALLA LICENZA</a:t>
            </a:r>
            <a:r>
              <a:rPr lang="it-IT" sz="7200" b="1" noProof="0" dirty="0">
                <a:solidFill>
                  <a:srgbClr val="0070C0"/>
                </a:solidFill>
              </a:rPr>
              <a:t>: 32 dB</a:t>
            </a:r>
            <a:r>
              <a:rPr lang="el-GR" sz="7200" b="1" noProof="0" dirty="0">
                <a:solidFill>
                  <a:srgbClr val="0070C0"/>
                </a:solidFill>
              </a:rPr>
              <a:t>μ</a:t>
            </a:r>
            <a:r>
              <a:rPr lang="it-IT" sz="7200" b="1" noProof="0" dirty="0">
                <a:solidFill>
                  <a:srgbClr val="0070C0"/>
                </a:solidFill>
              </a:rPr>
              <a:t>Vm</a:t>
            </a:r>
            <a:r>
              <a:rPr lang="it-IT" sz="7200" b="1" baseline="30000" noProof="0" dirty="0">
                <a:solidFill>
                  <a:srgbClr val="0070C0"/>
                </a:solidFill>
              </a:rPr>
              <a:t>-1</a:t>
            </a:r>
            <a:r>
              <a:rPr lang="it-IT" sz="7200" b="1" noProof="0" dirty="0">
                <a:solidFill>
                  <a:srgbClr val="0070C0"/>
                </a:solidFill>
              </a:rPr>
              <a:t>/5 MHz PER UN’ALTEZZA DI 3 m DA TERRA, IN CORRISPONDENZA DEL CONFINE.	</a:t>
            </a:r>
            <a:endParaRPr lang="it-IT" sz="7200" b="1" dirty="0">
              <a:solidFill>
                <a:srgbClr val="0070C0"/>
              </a:solidFill>
            </a:endParaRPr>
          </a:p>
          <a:p>
            <a:pPr marL="0" indent="0" algn="just">
              <a:buNone/>
            </a:pPr>
            <a:r>
              <a:rPr lang="it-IT" sz="7200" b="1" noProof="0" dirty="0" err="1">
                <a:solidFill>
                  <a:srgbClr val="0070C0"/>
                </a:solidFill>
              </a:rPr>
              <a:t>BNetzA</a:t>
            </a:r>
            <a:r>
              <a:rPr lang="it-IT" sz="7200" b="1" noProof="0" dirty="0">
                <a:solidFill>
                  <a:srgbClr val="0070C0"/>
                </a:solidFill>
              </a:rPr>
              <a:t> SI PRENDE UN ANNO DI TEMPO, DALL'APERTURA DELLA PROCEDURA DI RILASCIO DELLE FREQUENZE, PER LA VERIFICA CHE IL LORO IMPIEGO SIA SICURO E NON ABBIA AVUTO EFFETTI INTERFERENZIALI E SIA STATO INOLTRE EFFICIENTE E RISPETTOSO DELLE CONDIZIONI CONTRATTUALI DELLA LICENZA.	</a:t>
            </a:r>
          </a:p>
          <a:p>
            <a:pPr marL="0" indent="0" algn="just">
              <a:buNone/>
            </a:pPr>
            <a:r>
              <a:rPr lang="en-US" sz="7200" b="1" dirty="0" err="1">
                <a:solidFill>
                  <a:srgbClr val="0070C0"/>
                </a:solidFill>
              </a:rPr>
              <a:t>BNetzA</a:t>
            </a:r>
            <a:r>
              <a:rPr lang="en-US" sz="7200" b="1" dirty="0">
                <a:solidFill>
                  <a:srgbClr val="0070C0"/>
                </a:solidFill>
              </a:rPr>
              <a:t> COMUNICA CHE AL 2 SETTEMBRE 2024 RISULTAVANO ASSEGNATE 412 LICENZE, CON TASSO DI CRESCITA COSTANTE.</a:t>
            </a:r>
            <a:endParaRPr lang="it-IT" sz="7200" b="1" noProof="0" dirty="0">
              <a:solidFill>
                <a:srgbClr val="0070C0"/>
              </a:solidFill>
            </a:endParaRPr>
          </a:p>
          <a:p>
            <a:pPr marL="0" indent="0" algn="just">
              <a:buNone/>
            </a:pPr>
            <a:r>
              <a:rPr lang="it-IT" sz="6800" b="1" dirty="0">
                <a:solidFill>
                  <a:srgbClr val="0070C0"/>
                </a:solidFill>
              </a:rPr>
              <a:t> </a:t>
            </a:r>
          </a:p>
          <a:p>
            <a:pPr marL="0" indent="0" algn="just">
              <a:buNone/>
            </a:pPr>
            <a:endParaRPr lang="it-IT" sz="7200" b="1" dirty="0"/>
          </a:p>
          <a:p>
            <a:pPr marL="0" indent="0" algn="just">
              <a:buNone/>
            </a:pPr>
            <a:r>
              <a:rPr lang="it-IT" sz="7200" b="1" dirty="0"/>
              <a:t>  </a:t>
            </a:r>
            <a:endParaRPr lang="it-IT" sz="7200" b="1" noProof="0" dirty="0"/>
          </a:p>
          <a:p>
            <a:pPr marL="0" indent="0">
              <a:buNone/>
            </a:pPr>
            <a:endParaRPr lang="it-IT" dirty="0"/>
          </a:p>
        </p:txBody>
      </p:sp>
      <p:sp>
        <p:nvSpPr>
          <p:cNvPr id="12" name="Segnaposto data 11">
            <a:extLst>
              <a:ext uri="{FF2B5EF4-FFF2-40B4-BE49-F238E27FC236}">
                <a16:creationId xmlns:a16="http://schemas.microsoft.com/office/drawing/2014/main" id="{E8ED5175-A21D-5C16-73D0-8C440C7899BA}"/>
              </a:ext>
            </a:extLst>
          </p:cNvPr>
          <p:cNvSpPr>
            <a:spLocks noGrp="1"/>
          </p:cNvSpPr>
          <p:nvPr>
            <p:ph type="dt" sz="half" idx="10"/>
          </p:nvPr>
        </p:nvSpPr>
        <p:spPr/>
        <p:txBody>
          <a:bodyPr/>
          <a:lstStyle/>
          <a:p>
            <a:r>
              <a:rPr lang="it-IT"/>
              <a:t>30/10/2024</a:t>
            </a:r>
          </a:p>
        </p:txBody>
      </p:sp>
      <p:sp>
        <p:nvSpPr>
          <p:cNvPr id="11" name="Segnaposto piè di pagina 10">
            <a:extLst>
              <a:ext uri="{FF2B5EF4-FFF2-40B4-BE49-F238E27FC236}">
                <a16:creationId xmlns:a16="http://schemas.microsoft.com/office/drawing/2014/main" id="{A2BD3415-D007-D430-FCD7-CB445C3FCD2F}"/>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3" name="Segnaposto numero diapositiva 12">
            <a:extLst>
              <a:ext uri="{FF2B5EF4-FFF2-40B4-BE49-F238E27FC236}">
                <a16:creationId xmlns:a16="http://schemas.microsoft.com/office/drawing/2014/main" id="{A6E63F13-BF8B-C0BC-244D-C9CF50DFE190}"/>
              </a:ext>
            </a:extLst>
          </p:cNvPr>
          <p:cNvSpPr>
            <a:spLocks noGrp="1"/>
          </p:cNvSpPr>
          <p:nvPr>
            <p:ph type="sldNum" sz="quarter" idx="12"/>
          </p:nvPr>
        </p:nvSpPr>
        <p:spPr/>
        <p:txBody>
          <a:bodyPr/>
          <a:lstStyle/>
          <a:p>
            <a:fld id="{F8863F97-6B15-4D31-8031-24C52BDABFD3}" type="slidenum">
              <a:rPr lang="it-IT" smtClean="0"/>
              <a:t>24</a:t>
            </a:fld>
            <a:endParaRPr lang="it-IT"/>
          </a:p>
        </p:txBody>
      </p:sp>
    </p:spTree>
    <p:extLst>
      <p:ext uri="{BB962C8B-B14F-4D97-AF65-F5344CB8AC3E}">
        <p14:creationId xmlns:p14="http://schemas.microsoft.com/office/powerpoint/2010/main" val="39820700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838200" y="-81915"/>
            <a:ext cx="10515600" cy="503555"/>
          </a:xfrm>
        </p:spPr>
        <p:txBody>
          <a:bodyPr>
            <a:normAutofit/>
          </a:bodyPr>
          <a:lstStyle/>
          <a:p>
            <a:r>
              <a:rPr lang="it-IT" sz="2600" b="1" dirty="0">
                <a:solidFill>
                  <a:srgbClr val="0070C0"/>
                </a:solidFill>
              </a:rPr>
              <a:t>REGOLAMENTAZIONE RETI MOBILI IN AMBITO LOCALE: </a:t>
            </a:r>
            <a:r>
              <a:rPr lang="it-IT" sz="2600" b="1" dirty="0">
                <a:solidFill>
                  <a:srgbClr val="0070C0"/>
                </a:solidFill>
                <a:highlight>
                  <a:srgbClr val="FFFF00"/>
                </a:highlight>
              </a:rPr>
              <a:t>GERMANIA</a:t>
            </a:r>
          </a:p>
        </p:txBody>
      </p:sp>
      <p:sp>
        <p:nvSpPr>
          <p:cNvPr id="7" name="Segnaposto contenuto 6">
            <a:extLst>
              <a:ext uri="{FF2B5EF4-FFF2-40B4-BE49-F238E27FC236}">
                <a16:creationId xmlns:a16="http://schemas.microsoft.com/office/drawing/2014/main" id="{D8BB1573-2059-6838-A36D-2DF2D17EEF8E}"/>
              </a:ext>
            </a:extLst>
          </p:cNvPr>
          <p:cNvSpPr>
            <a:spLocks noGrp="1"/>
          </p:cNvSpPr>
          <p:nvPr>
            <p:ph idx="1"/>
          </p:nvPr>
        </p:nvSpPr>
        <p:spPr>
          <a:xfrm>
            <a:off x="131568" y="332153"/>
            <a:ext cx="11795103" cy="6389322"/>
          </a:xfrm>
        </p:spPr>
        <p:txBody>
          <a:bodyPr>
            <a:noAutofit/>
          </a:bodyPr>
          <a:lstStyle/>
          <a:p>
            <a:pPr marL="0" indent="0" algn="just">
              <a:buNone/>
            </a:pPr>
            <a:r>
              <a:rPr lang="it-IT" sz="1700" b="1" dirty="0">
                <a:solidFill>
                  <a:srgbClr val="0070C0"/>
                </a:solidFill>
              </a:rPr>
              <a:t>BANDA  </a:t>
            </a:r>
            <a:r>
              <a:rPr lang="it-IT" sz="1700" b="1" dirty="0">
                <a:solidFill>
                  <a:srgbClr val="0070C0"/>
                </a:solidFill>
                <a:highlight>
                  <a:srgbClr val="FF99FF"/>
                </a:highlight>
              </a:rPr>
              <a:t>3.7 -3.8  GHz</a:t>
            </a:r>
            <a:r>
              <a:rPr lang="it-IT" sz="1700" b="1" dirty="0">
                <a:solidFill>
                  <a:srgbClr val="0070C0"/>
                </a:solidFill>
              </a:rPr>
              <a:t>. IMPIEGHI TIPICI: A SERVIZI TERRESTRI WIRELESS BROADBAND IN AREA LOCALE PER LA REALIZZAZIONE DI CAMPUS NETWORK (INDUSTRIA 4.0) E DI RETI BROADBAND NEL SETTORE AGRICOLTURA E FORESTE. CASO DI FRAMMENTAZIONE DELLA BANDA 5G ARMONIZZATA.</a:t>
            </a:r>
          </a:p>
          <a:p>
            <a:pPr marL="0" indent="0" algn="just">
              <a:buNone/>
            </a:pPr>
            <a:r>
              <a:rPr lang="it-IT" sz="1700" b="1" noProof="0" dirty="0">
                <a:solidFill>
                  <a:srgbClr val="0070C0"/>
                </a:solidFill>
              </a:rPr>
              <a:t>ASSEGNAZIONE, A PARTIRE DA NOV. 2019, DEI 100 MHZ PER </a:t>
            </a:r>
            <a:r>
              <a:rPr lang="it-IT" sz="1700" b="1" noProof="0" dirty="0">
                <a:solidFill>
                  <a:srgbClr val="0070C0"/>
                </a:solidFill>
                <a:highlight>
                  <a:srgbClr val="00FFFF"/>
                </a:highlight>
              </a:rPr>
              <a:t>BLOCCHI DA 10 MHZ </a:t>
            </a:r>
            <a:r>
              <a:rPr lang="it-IT" sz="1700" b="1" noProof="0" dirty="0">
                <a:solidFill>
                  <a:srgbClr val="0070C0"/>
                </a:solidFill>
              </a:rPr>
              <a:t>PER USO </a:t>
            </a:r>
            <a:r>
              <a:rPr lang="it-IT" sz="1700" b="1" noProof="0" dirty="0">
                <a:solidFill>
                  <a:srgbClr val="0070C0"/>
                </a:solidFill>
                <a:highlight>
                  <a:srgbClr val="00FFFF"/>
                </a:highlight>
              </a:rPr>
              <a:t>TDD</a:t>
            </a:r>
            <a:r>
              <a:rPr lang="it-IT" sz="1700" b="1" noProof="0" dirty="0">
                <a:solidFill>
                  <a:srgbClr val="0070C0"/>
                </a:solidFill>
              </a:rPr>
              <a:t> IN UNA PREDEFINITA AREA DI COPERTURA.</a:t>
            </a:r>
          </a:p>
          <a:p>
            <a:pPr marL="0" indent="0" algn="just">
              <a:buNone/>
            </a:pPr>
            <a:r>
              <a:rPr lang="it-IT" sz="1700" b="1" dirty="0">
                <a:solidFill>
                  <a:srgbClr val="0070C0"/>
                </a:solidFill>
                <a:highlight>
                  <a:srgbClr val="FFFF00"/>
                </a:highlight>
              </a:rPr>
              <a:t>TASSA = COSTO DELLA LICENZA  (€ ) = 1.000 + </a:t>
            </a:r>
            <a:r>
              <a:rPr lang="it-IT" sz="1700" b="1" dirty="0" err="1">
                <a:solidFill>
                  <a:srgbClr val="0070C0"/>
                </a:solidFill>
                <a:highlight>
                  <a:srgbClr val="FFFF00"/>
                </a:highlight>
              </a:rPr>
              <a:t>B</a:t>
            </a:r>
            <a:r>
              <a:rPr lang="it-IT" sz="1700" b="1" baseline="-25000" dirty="0" err="1">
                <a:solidFill>
                  <a:srgbClr val="0070C0"/>
                </a:solidFill>
                <a:highlight>
                  <a:srgbClr val="FFFF00"/>
                </a:highlight>
              </a:rPr>
              <a:t>MHz</a:t>
            </a:r>
            <a:r>
              <a:rPr lang="it-IT" sz="1700" b="1" dirty="0">
                <a:solidFill>
                  <a:srgbClr val="0070C0"/>
                </a:solidFill>
                <a:highlight>
                  <a:srgbClr val="FFFF00"/>
                </a:highlight>
              </a:rPr>
              <a:t> * t</a:t>
            </a:r>
            <a:r>
              <a:rPr lang="it-IT" sz="1700" b="1" baseline="-25000" dirty="0">
                <a:solidFill>
                  <a:srgbClr val="0070C0"/>
                </a:solidFill>
                <a:highlight>
                  <a:srgbClr val="FFFF00"/>
                </a:highlight>
              </a:rPr>
              <a:t>anni</a:t>
            </a:r>
            <a:r>
              <a:rPr lang="it-IT" sz="1700" b="1" dirty="0">
                <a:solidFill>
                  <a:srgbClr val="0070C0"/>
                </a:solidFill>
                <a:highlight>
                  <a:srgbClr val="FFFF00"/>
                </a:highlight>
              </a:rPr>
              <a:t>* 5* ( 6a</a:t>
            </a:r>
            <a:r>
              <a:rPr lang="it-IT" sz="1700" b="1" baseline="-25000" dirty="0">
                <a:solidFill>
                  <a:srgbClr val="0070C0"/>
                </a:solidFill>
                <a:highlight>
                  <a:srgbClr val="FFFF00"/>
                </a:highlight>
              </a:rPr>
              <a:t>1</a:t>
            </a:r>
            <a:r>
              <a:rPr lang="it-IT" sz="1700" b="1" dirty="0">
                <a:solidFill>
                  <a:srgbClr val="0070C0"/>
                </a:solidFill>
                <a:highlight>
                  <a:srgbClr val="FFFF00"/>
                </a:highlight>
              </a:rPr>
              <a:t>[km</a:t>
            </a:r>
            <a:r>
              <a:rPr lang="it-IT" sz="1700" b="1" baseline="30000" dirty="0">
                <a:solidFill>
                  <a:srgbClr val="0070C0"/>
                </a:solidFill>
                <a:highlight>
                  <a:srgbClr val="FFFF00"/>
                </a:highlight>
              </a:rPr>
              <a:t>2</a:t>
            </a:r>
            <a:r>
              <a:rPr lang="it-IT" sz="1700" b="1" dirty="0">
                <a:solidFill>
                  <a:srgbClr val="0070C0"/>
                </a:solidFill>
                <a:highlight>
                  <a:srgbClr val="FFFF00"/>
                </a:highlight>
              </a:rPr>
              <a:t>]  + a</a:t>
            </a:r>
            <a:r>
              <a:rPr lang="it-IT" sz="1700" b="1" baseline="-25000" dirty="0">
                <a:solidFill>
                  <a:srgbClr val="0070C0"/>
                </a:solidFill>
                <a:highlight>
                  <a:srgbClr val="FFFF00"/>
                </a:highlight>
              </a:rPr>
              <a:t>2 </a:t>
            </a:r>
            <a:r>
              <a:rPr lang="it-IT" sz="1700" b="1" dirty="0">
                <a:solidFill>
                  <a:srgbClr val="0070C0"/>
                </a:solidFill>
                <a:highlight>
                  <a:srgbClr val="FFFF00"/>
                </a:highlight>
              </a:rPr>
              <a:t>[km</a:t>
            </a:r>
            <a:r>
              <a:rPr lang="it-IT" sz="1700" b="1" baseline="30000" dirty="0">
                <a:solidFill>
                  <a:srgbClr val="0070C0"/>
                </a:solidFill>
                <a:highlight>
                  <a:srgbClr val="FFFF00"/>
                </a:highlight>
              </a:rPr>
              <a:t>2</a:t>
            </a:r>
            <a:r>
              <a:rPr lang="it-IT" sz="1700" b="1" dirty="0">
                <a:solidFill>
                  <a:srgbClr val="0070C0"/>
                </a:solidFill>
                <a:highlight>
                  <a:srgbClr val="FFFF00"/>
                </a:highlight>
              </a:rPr>
              <a:t>])</a:t>
            </a:r>
          </a:p>
          <a:p>
            <a:pPr marL="0" indent="0" algn="just">
              <a:buNone/>
            </a:pPr>
            <a:r>
              <a:rPr lang="it-IT" sz="1700" b="1" dirty="0">
                <a:solidFill>
                  <a:srgbClr val="0070C0"/>
                </a:solidFill>
              </a:rPr>
              <a:t>t = DURATA DELLA LICENZA IN ANNI.</a:t>
            </a:r>
          </a:p>
          <a:p>
            <a:pPr marL="0" indent="0" algn="just">
              <a:buNone/>
            </a:pPr>
            <a:r>
              <a:rPr lang="it-IT" sz="1700" b="1" u="none" strike="noStrike" dirty="0">
                <a:solidFill>
                  <a:srgbClr val="0070C0"/>
                </a:solidFill>
                <a:effectLst/>
              </a:rPr>
              <a:t>B È L'AMPIEZZA DELLO SPETTRO ATTRIBUITA CON LA LICENZA IN MHz (MIN. 10 MHz, MAX 100 MHz)</a:t>
            </a:r>
          </a:p>
          <a:p>
            <a:pPr marL="0" indent="0" algn="just">
              <a:buNone/>
            </a:pPr>
            <a:r>
              <a:rPr lang="it-IT" sz="1700" b="1" dirty="0">
                <a:solidFill>
                  <a:srgbClr val="0070C0"/>
                </a:solidFill>
              </a:rPr>
              <a:t>IL CONTRIBUTO BASE DI 5 € E’ DETERMINATO SULLA BASE DEI RISULTATI DI UNA STIMA DEL VALORE ECONOMICO DELLE FREQUENZE IN GERMANIA. INOLTRE SI ASSUME CHE LA SUPERFICIE DEGLI INSEDIAMENTO E DI TRAFFICO E’ PARTICOLARMENTE APPROPRIATA PER APPLICAZIONI 5G NELLA REPUBBLICA FEDERALE; CIO’ SPIEGA IL FATTORE 6.</a:t>
            </a:r>
          </a:p>
          <a:p>
            <a:pPr marL="0" indent="0" algn="just">
              <a:buNone/>
            </a:pPr>
            <a:r>
              <a:rPr lang="it-IT" sz="1700" b="1" dirty="0">
                <a:solidFill>
                  <a:srgbClr val="0070C0"/>
                </a:solidFill>
              </a:rPr>
              <a:t>a = SUPERFICIE IN Km</a:t>
            </a:r>
            <a:r>
              <a:rPr lang="it-IT" sz="1700" b="1" baseline="30000" dirty="0">
                <a:solidFill>
                  <a:srgbClr val="0070C0"/>
                </a:solidFill>
              </a:rPr>
              <a:t>2</a:t>
            </a:r>
            <a:r>
              <a:rPr lang="it-IT" sz="1700" b="1" dirty="0">
                <a:solidFill>
                  <a:srgbClr val="0070C0"/>
                </a:solidFill>
              </a:rPr>
              <a:t> DELL’AREA AUTORIZZATA DISTINTA IN : </a:t>
            </a:r>
          </a:p>
          <a:p>
            <a:pPr marL="0" indent="0" algn="just">
              <a:buNone/>
            </a:pPr>
            <a:r>
              <a:rPr lang="it-IT" sz="1700" b="1" dirty="0">
                <a:solidFill>
                  <a:srgbClr val="0070C0"/>
                </a:solidFill>
              </a:rPr>
              <a:t>a</a:t>
            </a:r>
            <a:r>
              <a:rPr lang="it-IT" sz="1700" b="1" baseline="-25000" dirty="0">
                <a:solidFill>
                  <a:srgbClr val="0070C0"/>
                </a:solidFill>
              </a:rPr>
              <a:t>1     </a:t>
            </a:r>
            <a:r>
              <a:rPr lang="it-IT" sz="1700" b="1" dirty="0">
                <a:solidFill>
                  <a:srgbClr val="0070C0"/>
                </a:solidFill>
              </a:rPr>
              <a:t>AREE DI INSEDIAMENTO E DI TRAFFFICO</a:t>
            </a:r>
          </a:p>
          <a:p>
            <a:pPr marL="0" indent="0" algn="just">
              <a:buNone/>
            </a:pPr>
            <a:r>
              <a:rPr lang="it-IT" sz="1700" b="1" baseline="-25000" dirty="0">
                <a:solidFill>
                  <a:srgbClr val="0070C0"/>
                </a:solidFill>
              </a:rPr>
              <a:t> </a:t>
            </a:r>
            <a:r>
              <a:rPr lang="it-IT" sz="1700" b="1" dirty="0">
                <a:solidFill>
                  <a:srgbClr val="0070C0"/>
                </a:solidFill>
              </a:rPr>
              <a:t>a</a:t>
            </a:r>
            <a:r>
              <a:rPr lang="it-IT" sz="1700" b="1" baseline="-25000" dirty="0">
                <a:solidFill>
                  <a:srgbClr val="0070C0"/>
                </a:solidFill>
              </a:rPr>
              <a:t>2    </a:t>
            </a:r>
            <a:r>
              <a:rPr lang="it-IT" sz="1700" b="1" dirty="0">
                <a:solidFill>
                  <a:srgbClr val="0070C0"/>
                </a:solidFill>
              </a:rPr>
              <a:t>= ALTRE AREE (ES. RURALI)</a:t>
            </a:r>
            <a:r>
              <a:rPr lang="it-IT" sz="1700" b="1" baseline="-25000" dirty="0">
                <a:solidFill>
                  <a:srgbClr val="0070C0"/>
                </a:solidFill>
              </a:rPr>
              <a:t> </a:t>
            </a:r>
          </a:p>
          <a:p>
            <a:pPr marL="0" indent="0" algn="just">
              <a:buNone/>
            </a:pPr>
            <a:r>
              <a:rPr lang="it-IT" sz="1700" b="1" dirty="0">
                <a:solidFill>
                  <a:srgbClr val="0070C0"/>
                </a:solidFill>
              </a:rPr>
              <a:t>LA DISTINZIONE TRA a</a:t>
            </a:r>
            <a:r>
              <a:rPr lang="it-IT" sz="1700" b="1" baseline="-25000" dirty="0">
                <a:solidFill>
                  <a:srgbClr val="0070C0"/>
                </a:solidFill>
              </a:rPr>
              <a:t>1</a:t>
            </a:r>
            <a:r>
              <a:rPr lang="it-IT" sz="1700" b="1" dirty="0">
                <a:solidFill>
                  <a:srgbClr val="0070C0"/>
                </a:solidFill>
              </a:rPr>
              <a:t> e a</a:t>
            </a:r>
            <a:r>
              <a:rPr lang="it-IT" sz="1700" b="1" baseline="-25000" dirty="0">
                <a:solidFill>
                  <a:srgbClr val="0070C0"/>
                </a:solidFill>
              </a:rPr>
              <a:t>2</a:t>
            </a:r>
            <a:r>
              <a:rPr lang="it-IT" sz="1700" b="1" dirty="0">
                <a:solidFill>
                  <a:srgbClr val="0070C0"/>
                </a:solidFill>
              </a:rPr>
              <a:t> SI BASA SULLE STATISTICHE SULL’USO DEL TERRENO CONSIDERATE DAL MINISTERO FEDERALE DELL’AMBIENTE (UMWELTBUNDESAMT).</a:t>
            </a:r>
          </a:p>
          <a:p>
            <a:pPr marL="0" indent="0" algn="just">
              <a:buNone/>
            </a:pPr>
            <a:r>
              <a:rPr lang="it-IT" sz="1700" b="1" dirty="0">
                <a:solidFill>
                  <a:srgbClr val="0070C0"/>
                </a:solidFill>
              </a:rPr>
              <a:t>AD ES. UN’ASSEGNAZIONE DI LICENZA PER 10 ANNI DI UNA PORZIONE DI SPETTRO PARI A 30 MHz DA UTILIZZARE SU UN INSEDIAMENTO DI 25 ETTARI DI TERRENO (= 0.25 km</a:t>
            </a:r>
            <a:r>
              <a:rPr lang="it-IT" sz="1700" b="1" baseline="30000" dirty="0">
                <a:solidFill>
                  <a:srgbClr val="0070C0"/>
                </a:solidFill>
              </a:rPr>
              <a:t>2</a:t>
            </a:r>
            <a:r>
              <a:rPr lang="it-IT" sz="1700" b="1" dirty="0">
                <a:solidFill>
                  <a:srgbClr val="0070C0"/>
                </a:solidFill>
              </a:rPr>
              <a:t>) COMPORTA UN COSTO COMPLESSIVO PER IL LICENZIATARIO DI 3.250  € (TRATTANDOSI DI UN INSEDIAMENTO SI CONSIDERA NELLA FORMULA a</a:t>
            </a:r>
            <a:r>
              <a:rPr lang="it-IT" sz="1700" b="1" baseline="-25000" dirty="0">
                <a:solidFill>
                  <a:srgbClr val="0070C0"/>
                </a:solidFill>
              </a:rPr>
              <a:t>1</a:t>
            </a:r>
            <a:r>
              <a:rPr lang="it-IT" sz="1700" b="1" dirty="0">
                <a:solidFill>
                  <a:srgbClr val="0070C0"/>
                </a:solidFill>
              </a:rPr>
              <a:t>.</a:t>
            </a:r>
          </a:p>
        </p:txBody>
      </p:sp>
      <p:sp>
        <p:nvSpPr>
          <p:cNvPr id="12" name="Segnaposto data 11">
            <a:extLst>
              <a:ext uri="{FF2B5EF4-FFF2-40B4-BE49-F238E27FC236}">
                <a16:creationId xmlns:a16="http://schemas.microsoft.com/office/drawing/2014/main" id="{E8ED5175-A21D-5C16-73D0-8C440C7899BA}"/>
              </a:ext>
            </a:extLst>
          </p:cNvPr>
          <p:cNvSpPr>
            <a:spLocks noGrp="1"/>
          </p:cNvSpPr>
          <p:nvPr>
            <p:ph type="dt" sz="half" idx="10"/>
          </p:nvPr>
        </p:nvSpPr>
        <p:spPr/>
        <p:txBody>
          <a:bodyPr/>
          <a:lstStyle/>
          <a:p>
            <a:r>
              <a:rPr lang="it-IT"/>
              <a:t>30/10/2024</a:t>
            </a:r>
          </a:p>
        </p:txBody>
      </p:sp>
      <p:sp>
        <p:nvSpPr>
          <p:cNvPr id="11" name="Segnaposto piè di pagina 10">
            <a:extLst>
              <a:ext uri="{FF2B5EF4-FFF2-40B4-BE49-F238E27FC236}">
                <a16:creationId xmlns:a16="http://schemas.microsoft.com/office/drawing/2014/main" id="{A2BD3415-D007-D430-FCD7-CB445C3FCD2F}"/>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3" name="Segnaposto numero diapositiva 12">
            <a:extLst>
              <a:ext uri="{FF2B5EF4-FFF2-40B4-BE49-F238E27FC236}">
                <a16:creationId xmlns:a16="http://schemas.microsoft.com/office/drawing/2014/main" id="{A6E63F13-BF8B-C0BC-244D-C9CF50DFE190}"/>
              </a:ext>
            </a:extLst>
          </p:cNvPr>
          <p:cNvSpPr>
            <a:spLocks noGrp="1"/>
          </p:cNvSpPr>
          <p:nvPr>
            <p:ph type="sldNum" sz="quarter" idx="12"/>
          </p:nvPr>
        </p:nvSpPr>
        <p:spPr/>
        <p:txBody>
          <a:bodyPr/>
          <a:lstStyle/>
          <a:p>
            <a:fld id="{F8863F97-6B15-4D31-8031-24C52BDABFD3}" type="slidenum">
              <a:rPr lang="it-IT" smtClean="0"/>
              <a:t>25</a:t>
            </a:fld>
            <a:endParaRPr lang="it-IT"/>
          </a:p>
        </p:txBody>
      </p:sp>
    </p:spTree>
    <p:extLst>
      <p:ext uri="{BB962C8B-B14F-4D97-AF65-F5344CB8AC3E}">
        <p14:creationId xmlns:p14="http://schemas.microsoft.com/office/powerpoint/2010/main" val="2794281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181707" y="22347"/>
            <a:ext cx="10515600" cy="258144"/>
          </a:xfrm>
        </p:spPr>
        <p:txBody>
          <a:bodyPr>
            <a:normAutofit fontScale="90000"/>
          </a:bodyPr>
          <a:lstStyle/>
          <a:p>
            <a:r>
              <a:rPr lang="it-IT" sz="2200" b="1" dirty="0">
                <a:solidFill>
                  <a:srgbClr val="0070C0"/>
                </a:solidFill>
                <a:latin typeface="+mn-lt"/>
              </a:rPr>
              <a:t>REGOLAMENTAZIONE RETI MOBILI IN AMBITO LOCALE: </a:t>
            </a:r>
            <a:r>
              <a:rPr lang="it-IT" sz="2200" b="1" dirty="0">
                <a:solidFill>
                  <a:srgbClr val="0070C0"/>
                </a:solidFill>
                <a:highlight>
                  <a:srgbClr val="FFFF00"/>
                </a:highlight>
                <a:latin typeface="+mn-lt"/>
              </a:rPr>
              <a:t>GERMANIA</a:t>
            </a:r>
          </a:p>
        </p:txBody>
      </p:sp>
      <p:sp>
        <p:nvSpPr>
          <p:cNvPr id="9" name="Segnaposto contenuto 8">
            <a:extLst>
              <a:ext uri="{FF2B5EF4-FFF2-40B4-BE49-F238E27FC236}">
                <a16:creationId xmlns:a16="http://schemas.microsoft.com/office/drawing/2014/main" id="{BDE3B468-C97F-DF2F-3E4A-D9B2C6C4DA3A}"/>
              </a:ext>
            </a:extLst>
          </p:cNvPr>
          <p:cNvSpPr>
            <a:spLocks noGrp="1"/>
          </p:cNvSpPr>
          <p:nvPr>
            <p:ph idx="1"/>
          </p:nvPr>
        </p:nvSpPr>
        <p:spPr>
          <a:xfrm>
            <a:off x="61708" y="280491"/>
            <a:ext cx="11999396" cy="5901478"/>
          </a:xfrm>
        </p:spPr>
        <p:txBody>
          <a:bodyPr>
            <a:normAutofit fontScale="85000" lnSpcReduction="20000"/>
          </a:bodyPr>
          <a:lstStyle/>
          <a:p>
            <a:pPr marL="0" indent="0" algn="just">
              <a:buNone/>
            </a:pPr>
            <a:r>
              <a:rPr lang="it-IT" sz="1800" b="1" dirty="0">
                <a:solidFill>
                  <a:srgbClr val="0070C0"/>
                </a:solidFill>
              </a:rPr>
              <a:t>GENNAIO 2021: ALLOCAZIONE DA PARTE </a:t>
            </a:r>
            <a:r>
              <a:rPr lang="it-IT" sz="1800" b="1" dirty="0" err="1">
                <a:solidFill>
                  <a:srgbClr val="0070C0"/>
                </a:solidFill>
              </a:rPr>
              <a:t>BNetzA</a:t>
            </a:r>
            <a:r>
              <a:rPr lang="it-IT" sz="1800" b="1" dirty="0">
                <a:solidFill>
                  <a:srgbClr val="0070C0"/>
                </a:solidFill>
              </a:rPr>
              <a:t> DI FREQUENZE </a:t>
            </a:r>
            <a:r>
              <a:rPr lang="it-IT" sz="1800" b="1" dirty="0">
                <a:solidFill>
                  <a:srgbClr val="0070C0"/>
                </a:solidFill>
                <a:highlight>
                  <a:srgbClr val="FF99FF"/>
                </a:highlight>
              </a:rPr>
              <a:t>24.25 – 27.5 GHz </a:t>
            </a:r>
            <a:r>
              <a:rPr lang="it-IT" sz="1800" b="1" dirty="0">
                <a:solidFill>
                  <a:srgbClr val="0070C0"/>
                </a:solidFill>
              </a:rPr>
              <a:t>IN AREA LOCALE PER SERVIZI TERRESTRI WIRELESS BROADBAND DEL TIPO HOTSPOT IN ZONE URBANE, INDUSTRIA 4.0, E FWA (IN PARTI DELLA CITTA’): SU RETI  MFCN (MOBILE/FIXED COMMUNICATIONS NETWORKS).</a:t>
            </a:r>
          </a:p>
          <a:p>
            <a:pPr marL="0" indent="0" algn="just">
              <a:buNone/>
            </a:pPr>
            <a:r>
              <a:rPr lang="it-IT" sz="1800" b="1" dirty="0">
                <a:solidFill>
                  <a:srgbClr val="0070C0"/>
                </a:solidFill>
              </a:rPr>
              <a:t>UTILIZZATORI ESISTENTI (INCUMBENTS) NELLA BANDA 26 GHz : NON MNO, COLLEGAMENTI PUNTO-PUNTO (24.5- 26.5 GHz), RADIOASTRONOMIA (Max-Planck-Institut), RIPETITORI RADIODIFFUSIONE E SERVIZI DI ESPLORAZIONE DELLA TERRA (EESS= </a:t>
            </a:r>
            <a:r>
              <a:rPr lang="it-IT" sz="1800" b="1" dirty="0" err="1">
                <a:solidFill>
                  <a:srgbClr val="0070C0"/>
                </a:solidFill>
              </a:rPr>
              <a:t>Erderkundungsfunkdienst</a:t>
            </a:r>
            <a:r>
              <a:rPr lang="it-IT" sz="1800" b="1" dirty="0">
                <a:solidFill>
                  <a:srgbClr val="0070C0"/>
                </a:solidFill>
              </a:rPr>
              <a:t> </a:t>
            </a:r>
            <a:r>
              <a:rPr lang="it-IT" sz="1800" b="1" dirty="0" err="1">
                <a:solidFill>
                  <a:srgbClr val="0070C0"/>
                </a:solidFill>
              </a:rPr>
              <a:t>über</a:t>
            </a:r>
            <a:r>
              <a:rPr lang="it-IT" sz="1800" b="1" dirty="0">
                <a:solidFill>
                  <a:srgbClr val="0070C0"/>
                </a:solidFill>
              </a:rPr>
              <a:t> </a:t>
            </a:r>
            <a:r>
              <a:rPr lang="it-IT" sz="1800" b="1" dirty="0" err="1">
                <a:solidFill>
                  <a:srgbClr val="0070C0"/>
                </a:solidFill>
              </a:rPr>
              <a:t>Satelliten</a:t>
            </a:r>
            <a:r>
              <a:rPr lang="it-IT" sz="1800" b="1" dirty="0">
                <a:solidFill>
                  <a:srgbClr val="0070C0"/>
                </a:solidFill>
              </a:rPr>
              <a:t>) 25.5- 27.5 GHz.</a:t>
            </a:r>
          </a:p>
          <a:p>
            <a:pPr marL="0" indent="0" algn="just">
              <a:buNone/>
            </a:pPr>
            <a:r>
              <a:rPr lang="it-IT" sz="1800" b="1" u="none" strike="noStrike" dirty="0">
                <a:solidFill>
                  <a:srgbClr val="0070C0"/>
                </a:solidFill>
                <a:effectLst/>
              </a:rPr>
              <a:t>RISERVA DI SPETTRO 3.250 MHz PER USO ESCLUSIVAMENTE LOCALE ZONA LOCALE DEFINITA DAL RICHIEDENTE. ASSEGNAZIONE FINO A </a:t>
            </a:r>
            <a:r>
              <a:rPr lang="it-IT" sz="1800" b="1" u="none" strike="noStrike" dirty="0">
                <a:solidFill>
                  <a:srgbClr val="0070C0"/>
                </a:solidFill>
                <a:effectLst/>
                <a:highlight>
                  <a:srgbClr val="FFFF00"/>
                </a:highlight>
              </a:rPr>
              <a:t>MAX 800 MHz TDD a PARTIRE DA BLOCCHI DI 200 MHz.</a:t>
            </a:r>
            <a:r>
              <a:rPr lang="it-IT" sz="1800" b="1" u="none" strike="noStrike" dirty="0">
                <a:solidFill>
                  <a:srgbClr val="0070C0"/>
                </a:solidFill>
                <a:effectLst/>
              </a:rPr>
              <a:t> </a:t>
            </a:r>
          </a:p>
          <a:p>
            <a:pPr marL="0" indent="0" algn="just">
              <a:buNone/>
            </a:pPr>
            <a:r>
              <a:rPr lang="it-IT" sz="1800" b="1" dirty="0">
                <a:solidFill>
                  <a:srgbClr val="0070C0"/>
                </a:solidFill>
                <a:highlight>
                  <a:srgbClr val="FFFF00"/>
                </a:highlight>
              </a:rPr>
              <a:t>TASSA = COSTO DELLA LICENZA  (€ ) = 1.000 + </a:t>
            </a:r>
            <a:r>
              <a:rPr lang="it-IT" sz="1800" b="1" dirty="0" err="1">
                <a:solidFill>
                  <a:srgbClr val="0070C0"/>
                </a:solidFill>
                <a:highlight>
                  <a:srgbClr val="FFFF00"/>
                </a:highlight>
              </a:rPr>
              <a:t>B</a:t>
            </a:r>
            <a:r>
              <a:rPr lang="it-IT" sz="1800" b="1" baseline="-25000" dirty="0" err="1">
                <a:solidFill>
                  <a:srgbClr val="0070C0"/>
                </a:solidFill>
                <a:highlight>
                  <a:srgbClr val="FFFF00"/>
                </a:highlight>
              </a:rPr>
              <a:t>MHz</a:t>
            </a:r>
            <a:r>
              <a:rPr lang="it-IT" sz="1800" b="1" dirty="0">
                <a:solidFill>
                  <a:srgbClr val="0070C0"/>
                </a:solidFill>
                <a:highlight>
                  <a:srgbClr val="FFFF00"/>
                </a:highlight>
              </a:rPr>
              <a:t> * t</a:t>
            </a:r>
            <a:r>
              <a:rPr lang="it-IT" sz="1800" b="1" baseline="-25000" dirty="0">
                <a:solidFill>
                  <a:srgbClr val="0070C0"/>
                </a:solidFill>
                <a:highlight>
                  <a:srgbClr val="FFFF00"/>
                </a:highlight>
              </a:rPr>
              <a:t>anni</a:t>
            </a:r>
            <a:r>
              <a:rPr lang="it-IT" sz="1800" b="1" dirty="0">
                <a:solidFill>
                  <a:srgbClr val="0070C0"/>
                </a:solidFill>
                <a:highlight>
                  <a:srgbClr val="FFFF00"/>
                </a:highlight>
              </a:rPr>
              <a:t>* 0.63 * ( 6a</a:t>
            </a:r>
            <a:r>
              <a:rPr lang="it-IT" sz="1800" b="1" baseline="-25000" dirty="0">
                <a:solidFill>
                  <a:srgbClr val="0070C0"/>
                </a:solidFill>
                <a:highlight>
                  <a:srgbClr val="FFFF00"/>
                </a:highlight>
              </a:rPr>
              <a:t>1</a:t>
            </a:r>
            <a:r>
              <a:rPr lang="it-IT" sz="1800" b="1" dirty="0">
                <a:solidFill>
                  <a:srgbClr val="0070C0"/>
                </a:solidFill>
                <a:highlight>
                  <a:srgbClr val="FFFF00"/>
                </a:highlight>
              </a:rPr>
              <a:t>[km</a:t>
            </a:r>
            <a:r>
              <a:rPr lang="it-IT" sz="1800" b="1" baseline="30000" dirty="0">
                <a:solidFill>
                  <a:srgbClr val="0070C0"/>
                </a:solidFill>
                <a:highlight>
                  <a:srgbClr val="FFFF00"/>
                </a:highlight>
              </a:rPr>
              <a:t>2</a:t>
            </a:r>
            <a:r>
              <a:rPr lang="it-IT" sz="1800" b="1" dirty="0">
                <a:solidFill>
                  <a:srgbClr val="0070C0"/>
                </a:solidFill>
                <a:highlight>
                  <a:srgbClr val="FFFF00"/>
                </a:highlight>
              </a:rPr>
              <a:t>]  + a</a:t>
            </a:r>
            <a:r>
              <a:rPr lang="it-IT" sz="1800" b="1" baseline="-25000" dirty="0">
                <a:solidFill>
                  <a:srgbClr val="0070C0"/>
                </a:solidFill>
                <a:highlight>
                  <a:srgbClr val="FFFF00"/>
                </a:highlight>
              </a:rPr>
              <a:t>2 </a:t>
            </a:r>
            <a:r>
              <a:rPr lang="it-IT" sz="1800" b="1" dirty="0">
                <a:solidFill>
                  <a:srgbClr val="0070C0"/>
                </a:solidFill>
                <a:highlight>
                  <a:srgbClr val="FFFF00"/>
                </a:highlight>
              </a:rPr>
              <a:t>[km</a:t>
            </a:r>
            <a:r>
              <a:rPr lang="it-IT" sz="1800" b="1" baseline="30000" dirty="0">
                <a:solidFill>
                  <a:srgbClr val="0070C0"/>
                </a:solidFill>
                <a:highlight>
                  <a:srgbClr val="FFFF00"/>
                </a:highlight>
              </a:rPr>
              <a:t>2</a:t>
            </a:r>
            <a:r>
              <a:rPr lang="it-IT" sz="1800" b="1" dirty="0">
                <a:solidFill>
                  <a:srgbClr val="0070C0"/>
                </a:solidFill>
                <a:highlight>
                  <a:srgbClr val="FFFF00"/>
                </a:highlight>
              </a:rPr>
              <a:t>])</a:t>
            </a:r>
          </a:p>
          <a:p>
            <a:pPr marL="0" indent="0" algn="just">
              <a:buNone/>
            </a:pPr>
            <a:r>
              <a:rPr lang="it-IT" sz="1800" b="1" u="none" strike="noStrike" dirty="0">
                <a:solidFill>
                  <a:srgbClr val="0070C0"/>
                </a:solidFill>
                <a:effectLst/>
              </a:rPr>
              <a:t>B È L'AMPIEZZA DELLO SPETTRO ATTRIBUITA CON LA LICENZA, IN MHz (MIN. 50 MHz); </a:t>
            </a:r>
          </a:p>
          <a:p>
            <a:pPr marL="0" indent="0" algn="just">
              <a:buNone/>
            </a:pPr>
            <a:r>
              <a:rPr lang="it-IT" sz="1800" b="1" dirty="0">
                <a:solidFill>
                  <a:srgbClr val="0070C0"/>
                </a:solidFill>
              </a:rPr>
              <a:t>t = DURATA DELLA LICENZA IN ANNI (PER ES. 15).</a:t>
            </a:r>
          </a:p>
          <a:p>
            <a:pPr marL="0" indent="0" algn="just">
              <a:buNone/>
            </a:pPr>
            <a:r>
              <a:rPr lang="it-IT" sz="1800" b="1" dirty="0">
                <a:solidFill>
                  <a:srgbClr val="0070C0"/>
                </a:solidFill>
              </a:rPr>
              <a:t>a = SUPERFICIE IN Km</a:t>
            </a:r>
            <a:r>
              <a:rPr lang="it-IT" sz="1800" b="1" baseline="30000" dirty="0">
                <a:solidFill>
                  <a:srgbClr val="0070C0"/>
                </a:solidFill>
              </a:rPr>
              <a:t>2</a:t>
            </a:r>
            <a:r>
              <a:rPr lang="it-IT" sz="1800" b="1" dirty="0">
                <a:solidFill>
                  <a:srgbClr val="0070C0"/>
                </a:solidFill>
              </a:rPr>
              <a:t> DELL’AREA AUTORIZZATA DISTINTA IN :</a:t>
            </a:r>
          </a:p>
          <a:p>
            <a:pPr marL="0" indent="0" algn="just">
              <a:buNone/>
            </a:pPr>
            <a:r>
              <a:rPr lang="it-IT" sz="1800" b="1" dirty="0">
                <a:solidFill>
                  <a:srgbClr val="0070C0"/>
                </a:solidFill>
              </a:rPr>
              <a:t>a</a:t>
            </a:r>
            <a:r>
              <a:rPr lang="it-IT" sz="1800" b="1" baseline="-25000" dirty="0">
                <a:solidFill>
                  <a:srgbClr val="0070C0"/>
                </a:solidFill>
              </a:rPr>
              <a:t>1     </a:t>
            </a:r>
            <a:r>
              <a:rPr lang="it-IT" sz="1800" b="1" dirty="0">
                <a:solidFill>
                  <a:srgbClr val="0070C0"/>
                </a:solidFill>
              </a:rPr>
              <a:t>AREE DI INSEDIAMENTO E DI TRAFFFICO, PER E QUALI LO SPETTRO E’ 6 VOLTE PIU’ COSTOSO.</a:t>
            </a:r>
          </a:p>
          <a:p>
            <a:pPr marL="0" indent="0" algn="just">
              <a:buNone/>
            </a:pPr>
            <a:r>
              <a:rPr lang="it-IT" sz="1800" b="1" baseline="-25000" dirty="0">
                <a:solidFill>
                  <a:srgbClr val="0070C0"/>
                </a:solidFill>
              </a:rPr>
              <a:t> </a:t>
            </a:r>
            <a:r>
              <a:rPr lang="it-IT" sz="1800" b="1" dirty="0">
                <a:solidFill>
                  <a:srgbClr val="0070C0"/>
                </a:solidFill>
              </a:rPr>
              <a:t>a</a:t>
            </a:r>
            <a:r>
              <a:rPr lang="it-IT" sz="1800" b="1" baseline="-25000" dirty="0">
                <a:solidFill>
                  <a:srgbClr val="0070C0"/>
                </a:solidFill>
              </a:rPr>
              <a:t>2    </a:t>
            </a:r>
            <a:r>
              <a:rPr lang="it-IT" sz="1800" b="1" dirty="0">
                <a:solidFill>
                  <a:srgbClr val="0070C0"/>
                </a:solidFill>
              </a:rPr>
              <a:t>= ALTRE AREE (ES. RURALI NON SEDI DI INSEDIAMENTI, TRA CUI STABILIMENTI INDUSTRIALI)</a:t>
            </a:r>
            <a:r>
              <a:rPr lang="it-IT" sz="1800" b="1" baseline="-25000" dirty="0">
                <a:solidFill>
                  <a:srgbClr val="0070C0"/>
                </a:solidFill>
              </a:rPr>
              <a:t> </a:t>
            </a:r>
            <a:endParaRPr lang="it-IT" sz="1800" b="1" dirty="0">
              <a:solidFill>
                <a:srgbClr val="0070C0"/>
              </a:solidFill>
            </a:endParaRPr>
          </a:p>
          <a:p>
            <a:pPr marL="0" indent="0" algn="just">
              <a:buNone/>
            </a:pPr>
            <a:r>
              <a:rPr lang="it-IT" sz="1800" b="1" dirty="0">
                <a:solidFill>
                  <a:srgbClr val="0070C0"/>
                </a:solidFill>
              </a:rPr>
              <a:t>LA DISTINZIONE TRA a</a:t>
            </a:r>
            <a:r>
              <a:rPr lang="it-IT" sz="1800" b="1" baseline="-25000" dirty="0">
                <a:solidFill>
                  <a:srgbClr val="0070C0"/>
                </a:solidFill>
              </a:rPr>
              <a:t>1</a:t>
            </a:r>
            <a:r>
              <a:rPr lang="it-IT" sz="1800" b="1" dirty="0">
                <a:solidFill>
                  <a:srgbClr val="0070C0"/>
                </a:solidFill>
              </a:rPr>
              <a:t> e a</a:t>
            </a:r>
            <a:r>
              <a:rPr lang="it-IT" sz="1800" b="1" baseline="-25000" dirty="0">
                <a:solidFill>
                  <a:srgbClr val="0070C0"/>
                </a:solidFill>
              </a:rPr>
              <a:t>2</a:t>
            </a:r>
            <a:r>
              <a:rPr lang="it-IT" sz="1800" b="1" dirty="0">
                <a:solidFill>
                  <a:srgbClr val="0070C0"/>
                </a:solidFill>
              </a:rPr>
              <a:t> SI BASA SULLE STATISTICHE SULL’USO DEL TERRENO CONSIDERATE DAL MINISTERO FEDERALE DELL’AMBIENTE (UMWELTBUNDESAMT)</a:t>
            </a:r>
          </a:p>
          <a:p>
            <a:pPr marL="0" indent="0" algn="just">
              <a:buNone/>
            </a:pPr>
            <a:r>
              <a:rPr lang="it-IT" sz="1800" b="1" dirty="0">
                <a:solidFill>
                  <a:srgbClr val="0070C0"/>
                </a:solidFill>
              </a:rPr>
              <a:t>IN CASO DI MANCATO UTILIZZO, TRASCORSO UN ANNO DAL RILASCIO DELLA LICENZA, PUÒ SCATTARE LA REVOCA PARZIALE O TOTALE DELLA LICENZA IN BASE ALLA CLAUSOLA AL  PAR. 63 DEL CAP. 1 DELLA PARTE 5 DEL TELEKOMMUNICATIONSGESETZ (TKG): "USE IT OR LOSE IT".</a:t>
            </a:r>
          </a:p>
          <a:p>
            <a:pPr marL="0" indent="0" algn="just">
              <a:buNone/>
            </a:pPr>
            <a:r>
              <a:rPr lang="en-US" sz="1800" b="1" dirty="0">
                <a:solidFill>
                  <a:srgbClr val="0070C0"/>
                </a:solidFill>
              </a:rPr>
              <a:t>LA LICENZA, AI FINI DELLA COESISTENZA DEI NUOVI SERVIZI SU RETI MFCN CON I SERVIZI PREESISTENTI NELLA BANDA 26 GHz E BANDE ADIACENTI E CON I SERVIZI MFCN COSTITUITI SU BLOCCHI CONTIGUI LICENZIATI, E’ SOGGETTA ALLE CONDIZIONI DI UTILIZZO DELLO SPETTRO NELLA BANDA 24.25-27.5 FISSATE NELLA DECISIONE DI ESECUZIONE (UE)  2019/784 COME MODIFICATA DALLA DECISIONE DI ESECUZIONE (UE) 2020/590, CHE PREVEDE IL RISPETTO DI UNA NORMATIVA TECNICA APPLICABILE ALLA BANDA 24.25-27.5 MHz, FINALIZZATA ALL’INTRODUZIONE DEL 5G.</a:t>
            </a:r>
          </a:p>
          <a:p>
            <a:pPr marL="0" indent="0" algn="just">
              <a:buNone/>
            </a:pPr>
            <a:r>
              <a:rPr lang="en-US" sz="1800" b="1" dirty="0">
                <a:solidFill>
                  <a:srgbClr val="0070C0"/>
                </a:solidFill>
              </a:rPr>
              <a:t>INFINE ACCORDO TRA LICENZIATARI IN ZONE CONFINANTI AD EVITARE INTERFERENZE RECIPROCHE, ALTRIMENTI </a:t>
            </a:r>
            <a:r>
              <a:rPr lang="it-IT" sz="1800" b="1" dirty="0">
                <a:solidFill>
                  <a:srgbClr val="0070C0"/>
                </a:solidFill>
              </a:rPr>
              <a:t>RISPETTO DI UN VALORE LIMITE DELL'INTENSITÀ DI CAMPO PARI A </a:t>
            </a:r>
            <a:r>
              <a:rPr lang="it-IT" sz="1800" b="1" dirty="0">
                <a:solidFill>
                  <a:srgbClr val="0070C0"/>
                </a:solidFill>
                <a:highlight>
                  <a:srgbClr val="FFFF00"/>
                </a:highlight>
              </a:rPr>
              <a:t>65 dBµ/Vm</a:t>
            </a:r>
            <a:r>
              <a:rPr lang="it-IT" sz="1800" b="1" baseline="30000" dirty="0">
                <a:solidFill>
                  <a:srgbClr val="0070C0"/>
                </a:solidFill>
                <a:highlight>
                  <a:srgbClr val="FFFF00"/>
                </a:highlight>
              </a:rPr>
              <a:t>-1</a:t>
            </a:r>
            <a:r>
              <a:rPr lang="it-IT" sz="1800" b="1" dirty="0">
                <a:solidFill>
                  <a:srgbClr val="0070C0"/>
                </a:solidFill>
                <a:highlight>
                  <a:srgbClr val="FFFF00"/>
                </a:highlight>
              </a:rPr>
              <a:t>/200 MHz </a:t>
            </a:r>
            <a:r>
              <a:rPr lang="it-IT" sz="1800" b="1" dirty="0">
                <a:solidFill>
                  <a:srgbClr val="0070C0"/>
                </a:solidFill>
              </a:rPr>
              <a:t>(V. ECC PROJECT TEAM 1) A 3 M DAL CONFINE DELLA ZONA AUTORIZZATA E INOLTRE DAL SUOLO. I COSTI EVENTUALMENTE RICHIESTI PER LA RICONFIGURAZIONE DELLE RETI RADIO SONO A CARICO DEI LICENZIATARI.</a:t>
            </a:r>
          </a:p>
          <a:p>
            <a:pPr marL="0" indent="0" algn="just">
              <a:buNone/>
            </a:pPr>
            <a:endParaRPr lang="it-IT" sz="2300" b="1" dirty="0">
              <a:solidFill>
                <a:srgbClr val="000000"/>
              </a:solidFill>
            </a:endParaRPr>
          </a:p>
          <a:p>
            <a:pPr marL="0" indent="0" algn="just">
              <a:buNone/>
            </a:pPr>
            <a:endParaRPr lang="it-IT" sz="2200" b="1" u="none" strike="noStrike" dirty="0">
              <a:solidFill>
                <a:srgbClr val="000000"/>
              </a:solidFill>
              <a:effectLst/>
            </a:endParaRPr>
          </a:p>
          <a:p>
            <a:pPr marL="0" indent="0" algn="just">
              <a:buNone/>
            </a:pPr>
            <a:endParaRPr lang="it-IT" sz="2200" b="1" dirty="0">
              <a:solidFill>
                <a:srgbClr val="000000"/>
              </a:solidFill>
            </a:endParaRPr>
          </a:p>
          <a:p>
            <a:pPr marL="0" indent="0" algn="just">
              <a:buNone/>
            </a:pPr>
            <a:endParaRPr lang="it-IT" sz="2200" b="1" u="none" strike="noStrike" dirty="0">
              <a:solidFill>
                <a:srgbClr val="000000"/>
              </a:solidFill>
              <a:effectLst/>
            </a:endParaRPr>
          </a:p>
          <a:p>
            <a:pPr marL="0" indent="0">
              <a:buNone/>
            </a:pPr>
            <a:endParaRPr lang="it-IT" dirty="0"/>
          </a:p>
        </p:txBody>
      </p:sp>
      <p:sp>
        <p:nvSpPr>
          <p:cNvPr id="12" name="Segnaposto data 11">
            <a:extLst>
              <a:ext uri="{FF2B5EF4-FFF2-40B4-BE49-F238E27FC236}">
                <a16:creationId xmlns:a16="http://schemas.microsoft.com/office/drawing/2014/main" id="{E8ED5175-A21D-5C16-73D0-8C440C7899BA}"/>
              </a:ext>
            </a:extLst>
          </p:cNvPr>
          <p:cNvSpPr>
            <a:spLocks noGrp="1"/>
          </p:cNvSpPr>
          <p:nvPr>
            <p:ph type="dt" sz="half" idx="10"/>
          </p:nvPr>
        </p:nvSpPr>
        <p:spPr/>
        <p:txBody>
          <a:bodyPr/>
          <a:lstStyle/>
          <a:p>
            <a:r>
              <a:rPr lang="it-IT"/>
              <a:t>30/10/2024</a:t>
            </a:r>
          </a:p>
        </p:txBody>
      </p:sp>
      <p:sp>
        <p:nvSpPr>
          <p:cNvPr id="11" name="Segnaposto piè di pagina 10">
            <a:extLst>
              <a:ext uri="{FF2B5EF4-FFF2-40B4-BE49-F238E27FC236}">
                <a16:creationId xmlns:a16="http://schemas.microsoft.com/office/drawing/2014/main" id="{A2BD3415-D007-D430-FCD7-CB445C3FCD2F}"/>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3" name="Segnaposto numero diapositiva 12">
            <a:extLst>
              <a:ext uri="{FF2B5EF4-FFF2-40B4-BE49-F238E27FC236}">
                <a16:creationId xmlns:a16="http://schemas.microsoft.com/office/drawing/2014/main" id="{A6E63F13-BF8B-C0BC-244D-C9CF50DFE190}"/>
              </a:ext>
            </a:extLst>
          </p:cNvPr>
          <p:cNvSpPr>
            <a:spLocks noGrp="1"/>
          </p:cNvSpPr>
          <p:nvPr>
            <p:ph type="sldNum" sz="quarter" idx="12"/>
          </p:nvPr>
        </p:nvSpPr>
        <p:spPr/>
        <p:txBody>
          <a:bodyPr/>
          <a:lstStyle/>
          <a:p>
            <a:fld id="{F8863F97-6B15-4D31-8031-24C52BDABFD3}" type="slidenum">
              <a:rPr lang="it-IT" smtClean="0"/>
              <a:t>26</a:t>
            </a:fld>
            <a:endParaRPr lang="it-IT"/>
          </a:p>
        </p:txBody>
      </p:sp>
    </p:spTree>
    <p:extLst>
      <p:ext uri="{BB962C8B-B14F-4D97-AF65-F5344CB8AC3E}">
        <p14:creationId xmlns:p14="http://schemas.microsoft.com/office/powerpoint/2010/main" val="12281577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838200" y="-81915"/>
            <a:ext cx="10515600" cy="503555"/>
          </a:xfrm>
        </p:spPr>
        <p:txBody>
          <a:bodyPr>
            <a:normAutofit/>
          </a:bodyPr>
          <a:lstStyle/>
          <a:p>
            <a:r>
              <a:rPr lang="it-IT" sz="2400" b="1" dirty="0">
                <a:solidFill>
                  <a:srgbClr val="0070C0"/>
                </a:solidFill>
              </a:rPr>
              <a:t>REGOLAMENTAZIONE RETI MOBILI IN AMBITO LOCALE: REGNO UNITO (UK</a:t>
            </a:r>
            <a:r>
              <a:rPr lang="it-IT" sz="2200" b="1" dirty="0">
                <a:solidFill>
                  <a:srgbClr val="0070C0"/>
                </a:solidFill>
              </a:rPr>
              <a:t>)</a:t>
            </a:r>
          </a:p>
        </p:txBody>
      </p:sp>
      <p:sp>
        <p:nvSpPr>
          <p:cNvPr id="7" name="Segnaposto contenuto 6">
            <a:extLst>
              <a:ext uri="{FF2B5EF4-FFF2-40B4-BE49-F238E27FC236}">
                <a16:creationId xmlns:a16="http://schemas.microsoft.com/office/drawing/2014/main" id="{D8BB1573-2059-6838-A36D-2DF2D17EEF8E}"/>
              </a:ext>
            </a:extLst>
          </p:cNvPr>
          <p:cNvSpPr>
            <a:spLocks noGrp="1"/>
          </p:cNvSpPr>
          <p:nvPr>
            <p:ph idx="1"/>
          </p:nvPr>
        </p:nvSpPr>
        <p:spPr>
          <a:xfrm>
            <a:off x="164460" y="293983"/>
            <a:ext cx="11827995" cy="6356797"/>
          </a:xfrm>
        </p:spPr>
        <p:txBody>
          <a:bodyPr>
            <a:normAutofit/>
          </a:bodyPr>
          <a:lstStyle/>
          <a:p>
            <a:pPr marL="0" indent="0" algn="just">
              <a:buNone/>
            </a:pPr>
            <a:r>
              <a:rPr lang="it-IT" sz="1800" b="1" dirty="0">
                <a:solidFill>
                  <a:srgbClr val="0070C0"/>
                </a:solidFill>
              </a:rPr>
              <a:t>25 </a:t>
            </a:r>
            <a:r>
              <a:rPr lang="it-IT" sz="1800" b="1" dirty="0" err="1">
                <a:solidFill>
                  <a:srgbClr val="0070C0"/>
                </a:solidFill>
              </a:rPr>
              <a:t>July</a:t>
            </a:r>
            <a:r>
              <a:rPr lang="it-IT" sz="1800" b="1" dirty="0">
                <a:solidFill>
                  <a:srgbClr val="0070C0"/>
                </a:solidFill>
              </a:rPr>
              <a:t> 2019: STATEMENT OFCOM: «ENABLING WIRELESS INNOVATION THROUGH «</a:t>
            </a:r>
            <a:r>
              <a:rPr lang="it-IT" sz="1800" b="1" dirty="0">
                <a:solidFill>
                  <a:srgbClr val="0070C0"/>
                </a:solidFill>
                <a:highlight>
                  <a:srgbClr val="FFFF00"/>
                </a:highlight>
              </a:rPr>
              <a:t>LOCAL LICENSING</a:t>
            </a:r>
            <a:r>
              <a:rPr lang="it-IT" sz="1800" b="1" dirty="0">
                <a:solidFill>
                  <a:srgbClr val="0070C0"/>
                </a:solidFill>
              </a:rPr>
              <a:t>»</a:t>
            </a:r>
          </a:p>
          <a:p>
            <a:pPr marL="0" indent="0" algn="just">
              <a:spcBef>
                <a:spcPts val="0"/>
              </a:spcBef>
              <a:buNone/>
            </a:pPr>
            <a:endParaRPr lang="it-IT" sz="1800" b="1" dirty="0">
              <a:solidFill>
                <a:srgbClr val="0070C0"/>
              </a:solidFill>
            </a:endParaRPr>
          </a:p>
          <a:p>
            <a:pPr marL="0" indent="0" algn="just">
              <a:spcBef>
                <a:spcPts val="0"/>
              </a:spcBef>
              <a:buNone/>
            </a:pPr>
            <a:endParaRPr lang="it-IT" sz="1800" b="1" dirty="0"/>
          </a:p>
          <a:p>
            <a:pPr marL="0" indent="0" algn="just">
              <a:spcBef>
                <a:spcPts val="0"/>
              </a:spcBef>
              <a:buNone/>
            </a:pPr>
            <a:r>
              <a:rPr lang="it-IT" sz="1800" b="1" dirty="0"/>
              <a:t>                                                                                                                                                  </a:t>
            </a:r>
          </a:p>
          <a:p>
            <a:pPr marL="0" indent="0" algn="just">
              <a:spcBef>
                <a:spcPts val="0"/>
              </a:spcBef>
              <a:buNone/>
            </a:pPr>
            <a:endParaRPr lang="it-IT" sz="1800" b="1" dirty="0"/>
          </a:p>
          <a:p>
            <a:pPr marL="0" indent="0" algn="just">
              <a:spcBef>
                <a:spcPts val="0"/>
              </a:spcBef>
              <a:buNone/>
            </a:pPr>
            <a:endParaRPr lang="it-IT" sz="1800" b="1" dirty="0"/>
          </a:p>
          <a:p>
            <a:pPr marL="0" indent="0" algn="just">
              <a:buNone/>
            </a:pPr>
            <a:endParaRPr lang="it-IT" sz="1800" b="1" dirty="0">
              <a:highlight>
                <a:srgbClr val="FFFF00"/>
              </a:highlight>
            </a:endParaRPr>
          </a:p>
          <a:p>
            <a:pPr marL="0" indent="0" algn="just">
              <a:buNone/>
            </a:pPr>
            <a:endParaRPr lang="it-IT" sz="1800" b="1" dirty="0">
              <a:highlight>
                <a:srgbClr val="FFFF00"/>
              </a:highlight>
            </a:endParaRPr>
          </a:p>
          <a:p>
            <a:pPr marL="0" indent="0" algn="just">
              <a:buNone/>
            </a:pPr>
            <a:endParaRPr lang="it-IT" sz="1800" b="1" dirty="0">
              <a:highlight>
                <a:srgbClr val="FFFF00"/>
              </a:highlight>
            </a:endParaRPr>
          </a:p>
          <a:p>
            <a:pPr marL="0" indent="0" algn="just">
              <a:buNone/>
            </a:pPr>
            <a:endParaRPr lang="it-IT" sz="1800" b="1" dirty="0"/>
          </a:p>
          <a:p>
            <a:pPr marL="0" indent="0" algn="just">
              <a:buNone/>
            </a:pPr>
            <a:endParaRPr lang="it-IT" sz="1800" b="1" dirty="0"/>
          </a:p>
          <a:p>
            <a:pPr marL="0" indent="0" algn="just">
              <a:buNone/>
            </a:pPr>
            <a:endParaRPr lang="it-IT" sz="1800" b="1" dirty="0"/>
          </a:p>
          <a:p>
            <a:pPr marL="0" indent="0" algn="just">
              <a:buNone/>
            </a:pPr>
            <a:endParaRPr lang="it-IT" sz="2000" b="1" dirty="0"/>
          </a:p>
        </p:txBody>
      </p:sp>
      <p:sp>
        <p:nvSpPr>
          <p:cNvPr id="14" name="Segnaposto data 13">
            <a:extLst>
              <a:ext uri="{FF2B5EF4-FFF2-40B4-BE49-F238E27FC236}">
                <a16:creationId xmlns:a16="http://schemas.microsoft.com/office/drawing/2014/main" id="{AA137B43-1765-38F6-95CE-12E1FD807E25}"/>
              </a:ext>
            </a:extLst>
          </p:cNvPr>
          <p:cNvSpPr>
            <a:spLocks noGrp="1"/>
          </p:cNvSpPr>
          <p:nvPr>
            <p:ph type="dt" sz="half" idx="10"/>
          </p:nvPr>
        </p:nvSpPr>
        <p:spPr/>
        <p:txBody>
          <a:bodyPr/>
          <a:lstStyle/>
          <a:p>
            <a:r>
              <a:rPr lang="it-IT"/>
              <a:t>30/10/2024</a:t>
            </a:r>
          </a:p>
        </p:txBody>
      </p:sp>
      <p:sp>
        <p:nvSpPr>
          <p:cNvPr id="13" name="Segnaposto piè di pagina 12">
            <a:extLst>
              <a:ext uri="{FF2B5EF4-FFF2-40B4-BE49-F238E27FC236}">
                <a16:creationId xmlns:a16="http://schemas.microsoft.com/office/drawing/2014/main" id="{CF166D6A-B080-F5C1-8123-5880A8351323}"/>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6" name="Segnaposto numero diapositiva 15">
            <a:extLst>
              <a:ext uri="{FF2B5EF4-FFF2-40B4-BE49-F238E27FC236}">
                <a16:creationId xmlns:a16="http://schemas.microsoft.com/office/drawing/2014/main" id="{0F9F7932-C2FC-555A-4B02-2A43AB73ED3D}"/>
              </a:ext>
            </a:extLst>
          </p:cNvPr>
          <p:cNvSpPr>
            <a:spLocks noGrp="1"/>
          </p:cNvSpPr>
          <p:nvPr>
            <p:ph type="sldNum" sz="quarter" idx="12"/>
          </p:nvPr>
        </p:nvSpPr>
        <p:spPr/>
        <p:txBody>
          <a:bodyPr/>
          <a:lstStyle/>
          <a:p>
            <a:fld id="{F8863F97-6B15-4D31-8031-24C52BDABFD3}" type="slidenum">
              <a:rPr lang="it-IT" smtClean="0"/>
              <a:t>27</a:t>
            </a:fld>
            <a:endParaRPr lang="it-IT"/>
          </a:p>
        </p:txBody>
      </p:sp>
      <p:sp>
        <p:nvSpPr>
          <p:cNvPr id="8" name="CasellaDiTesto 7">
            <a:extLst>
              <a:ext uri="{FF2B5EF4-FFF2-40B4-BE49-F238E27FC236}">
                <a16:creationId xmlns:a16="http://schemas.microsoft.com/office/drawing/2014/main" id="{7AEB7F06-BA1B-FF9D-D5CC-71E963914965}"/>
              </a:ext>
            </a:extLst>
          </p:cNvPr>
          <p:cNvSpPr txBox="1"/>
          <p:nvPr/>
        </p:nvSpPr>
        <p:spPr>
          <a:xfrm>
            <a:off x="179960" y="807760"/>
            <a:ext cx="5633318" cy="2308324"/>
          </a:xfrm>
          <a:prstGeom prst="rect">
            <a:avLst/>
          </a:prstGeom>
          <a:noFill/>
        </p:spPr>
        <p:txBody>
          <a:bodyPr wrap="square" rtlCol="0">
            <a:spAutoFit/>
          </a:bodyPr>
          <a:lstStyle/>
          <a:p>
            <a:pPr marL="0" indent="0" algn="just">
              <a:buNone/>
            </a:pPr>
            <a:r>
              <a:rPr lang="it-IT" sz="1800" b="1" dirty="0">
                <a:solidFill>
                  <a:srgbClr val="0070C0"/>
                </a:solidFill>
                <a:highlight>
                  <a:srgbClr val="FFFF00"/>
                </a:highlight>
              </a:rPr>
              <a:t>LOCAL ACCESS LICENCE</a:t>
            </a:r>
            <a:r>
              <a:rPr lang="it-IT" sz="1800" b="1" dirty="0">
                <a:solidFill>
                  <a:srgbClr val="0070C0"/>
                </a:solidFill>
              </a:rPr>
              <a:t>: ACCESSO LOCALIZZATO ALLE FREQUENZE DELLO SPETTRO MOBILE NAZIONALE AGGIUDICATE AL MNO, DA QUESTO NON UTILIZZATE, IN LUOGHI IN CUI IL RELATIVO USO DA PARTE DEL RICHIEDENTE, </a:t>
            </a:r>
            <a:r>
              <a:rPr lang="it-IT" b="1" dirty="0">
                <a:solidFill>
                  <a:srgbClr val="0070C0"/>
                </a:solidFill>
              </a:rPr>
              <a:t>NE’ PROCURA INTERFERENZE ALLA RETE DI MNO, NE’</a:t>
            </a:r>
            <a:r>
              <a:rPr lang="it-IT" sz="1800" b="1" dirty="0">
                <a:solidFill>
                  <a:srgbClr val="0070C0"/>
                </a:solidFill>
              </a:rPr>
              <a:t> IMPATTA NEGATIVAMENTE SULL’ATTIVITA’ (ANCHE FUTURA) DEL MNO.  LICENZA RILASCIATA CON IL CONSENSO MNO.</a:t>
            </a:r>
          </a:p>
        </p:txBody>
      </p:sp>
      <p:sp>
        <p:nvSpPr>
          <p:cNvPr id="9" name="CasellaDiTesto 8">
            <a:extLst>
              <a:ext uri="{FF2B5EF4-FFF2-40B4-BE49-F238E27FC236}">
                <a16:creationId xmlns:a16="http://schemas.microsoft.com/office/drawing/2014/main" id="{1CF5A0E0-BE4F-45CB-0AF5-4016C9CE0268}"/>
              </a:ext>
            </a:extLst>
          </p:cNvPr>
          <p:cNvSpPr txBox="1"/>
          <p:nvPr/>
        </p:nvSpPr>
        <p:spPr>
          <a:xfrm>
            <a:off x="6538947" y="1980104"/>
            <a:ext cx="184731" cy="369332"/>
          </a:xfrm>
          <a:prstGeom prst="rect">
            <a:avLst/>
          </a:prstGeom>
          <a:noFill/>
        </p:spPr>
        <p:txBody>
          <a:bodyPr wrap="none" rtlCol="0">
            <a:spAutoFit/>
          </a:bodyPr>
          <a:lstStyle/>
          <a:p>
            <a:endParaRPr lang="it-IT" dirty="0"/>
          </a:p>
        </p:txBody>
      </p:sp>
      <p:sp>
        <p:nvSpPr>
          <p:cNvPr id="10" name="CasellaDiTesto 9">
            <a:extLst>
              <a:ext uri="{FF2B5EF4-FFF2-40B4-BE49-F238E27FC236}">
                <a16:creationId xmlns:a16="http://schemas.microsoft.com/office/drawing/2014/main" id="{9297B6BD-E043-2B8C-8EBA-ADA8D18DC2DC}"/>
              </a:ext>
            </a:extLst>
          </p:cNvPr>
          <p:cNvSpPr txBox="1"/>
          <p:nvPr/>
        </p:nvSpPr>
        <p:spPr>
          <a:xfrm>
            <a:off x="7012593" y="2052466"/>
            <a:ext cx="45719" cy="369332"/>
          </a:xfrm>
          <a:prstGeom prst="rect">
            <a:avLst/>
          </a:prstGeom>
          <a:noFill/>
        </p:spPr>
        <p:txBody>
          <a:bodyPr wrap="square" rtlCol="0">
            <a:spAutoFit/>
          </a:bodyPr>
          <a:lstStyle/>
          <a:p>
            <a:endParaRPr lang="it-IT" dirty="0"/>
          </a:p>
        </p:txBody>
      </p:sp>
      <p:sp>
        <p:nvSpPr>
          <p:cNvPr id="12" name="CasellaDiTesto 11">
            <a:extLst>
              <a:ext uri="{FF2B5EF4-FFF2-40B4-BE49-F238E27FC236}">
                <a16:creationId xmlns:a16="http://schemas.microsoft.com/office/drawing/2014/main" id="{93DF7422-5170-78FA-D113-8B6B1A238EF0}"/>
              </a:ext>
            </a:extLst>
          </p:cNvPr>
          <p:cNvSpPr txBox="1"/>
          <p:nvPr/>
        </p:nvSpPr>
        <p:spPr>
          <a:xfrm>
            <a:off x="54793" y="2974233"/>
            <a:ext cx="5418423" cy="1292662"/>
          </a:xfrm>
          <a:prstGeom prst="rect">
            <a:avLst/>
          </a:prstGeom>
          <a:noFill/>
        </p:spPr>
        <p:txBody>
          <a:bodyPr wrap="square" rtlCol="0">
            <a:spAutoFit/>
          </a:bodyPr>
          <a:lstStyle/>
          <a:p>
            <a:pPr marL="0" indent="0" algn="just">
              <a:buNone/>
            </a:pPr>
            <a:r>
              <a:rPr lang="it-IT" sz="1800" b="1" dirty="0">
                <a:solidFill>
                  <a:srgbClr val="0070C0"/>
                </a:solidFill>
                <a:highlight>
                  <a:srgbClr val="FFFF00"/>
                </a:highlight>
              </a:rPr>
              <a:t>SHARED ACCESS LICENCE </a:t>
            </a:r>
            <a:r>
              <a:rPr lang="it-IT" sz="2400" b="1" dirty="0">
                <a:solidFill>
                  <a:srgbClr val="0070C0"/>
                </a:solidFill>
                <a:highlight>
                  <a:srgbClr val="00FFFF"/>
                </a:highlight>
              </a:rPr>
              <a:t>(SAL)</a:t>
            </a:r>
            <a:r>
              <a:rPr lang="it-IT" sz="1800" b="1" dirty="0">
                <a:solidFill>
                  <a:srgbClr val="0070C0"/>
                </a:solidFill>
              </a:rPr>
              <a:t> ACCESSO LOCALIZZATO CONDIVISO CON GLI INCUMBENT SECONDO IL CRITERIO OFCOM «FIRST COME FIRST SERVED».</a:t>
            </a:r>
          </a:p>
        </p:txBody>
      </p:sp>
      <p:sp>
        <p:nvSpPr>
          <p:cNvPr id="15" name="CasellaDiTesto 14">
            <a:extLst>
              <a:ext uri="{FF2B5EF4-FFF2-40B4-BE49-F238E27FC236}">
                <a16:creationId xmlns:a16="http://schemas.microsoft.com/office/drawing/2014/main" id="{A467B35E-4BDE-BDFA-7815-0254A8D160F2}"/>
              </a:ext>
            </a:extLst>
          </p:cNvPr>
          <p:cNvSpPr txBox="1"/>
          <p:nvPr/>
        </p:nvSpPr>
        <p:spPr>
          <a:xfrm>
            <a:off x="113294" y="4270342"/>
            <a:ext cx="5239963" cy="1754326"/>
          </a:xfrm>
          <a:prstGeom prst="rect">
            <a:avLst/>
          </a:prstGeom>
          <a:noFill/>
        </p:spPr>
        <p:txBody>
          <a:bodyPr wrap="square" rtlCol="0">
            <a:spAutoFit/>
          </a:bodyPr>
          <a:lstStyle/>
          <a:p>
            <a:pPr marL="0" indent="0" algn="just">
              <a:buNone/>
            </a:pPr>
            <a:r>
              <a:rPr lang="it-IT" sz="1800" b="1" dirty="0">
                <a:solidFill>
                  <a:srgbClr val="0070C0"/>
                </a:solidFill>
                <a:highlight>
                  <a:srgbClr val="FFFF00"/>
                </a:highlight>
              </a:rPr>
              <a:t>UNLICENSED &amp; LIGHT LICENCE:</a:t>
            </a:r>
            <a:r>
              <a:rPr lang="it-IT" sz="1800" b="1" dirty="0">
                <a:solidFill>
                  <a:srgbClr val="0070C0"/>
                </a:solidFill>
              </a:rPr>
              <a:t> BANDA 6 GHz : 500 MHz UNLICENSED PER USI INDOOR WiFi E OUTDOOR A BASSA POTENZA.</a:t>
            </a:r>
          </a:p>
          <a:p>
            <a:pPr marL="0" indent="0" algn="just">
              <a:buNone/>
            </a:pPr>
            <a:r>
              <a:rPr lang="it-IT" b="1" dirty="0">
                <a:solidFill>
                  <a:srgbClr val="0070C0"/>
                </a:solidFill>
              </a:rPr>
              <a:t>BANDE 100-200 GHz: USO UNLICENSED A BASSA POTENZA E USO A POTENZA PIU’ ELEVATO AUTORIZZATO CON LIGHT LICENCE.  </a:t>
            </a:r>
            <a:r>
              <a:rPr lang="it-IT" sz="1800" b="1" dirty="0">
                <a:solidFill>
                  <a:srgbClr val="0070C0"/>
                </a:solidFill>
              </a:rPr>
              <a:t> </a:t>
            </a:r>
          </a:p>
        </p:txBody>
      </p:sp>
      <p:pic>
        <p:nvPicPr>
          <p:cNvPr id="19" name="Immagine 18">
            <a:extLst>
              <a:ext uri="{FF2B5EF4-FFF2-40B4-BE49-F238E27FC236}">
                <a16:creationId xmlns:a16="http://schemas.microsoft.com/office/drawing/2014/main" id="{819C0DEF-75F3-67E6-3C7A-7E4733AB1578}"/>
              </a:ext>
            </a:extLst>
          </p:cNvPr>
          <p:cNvPicPr>
            <a:picLocks noChangeAspect="1"/>
          </p:cNvPicPr>
          <p:nvPr/>
        </p:nvPicPr>
        <p:blipFill>
          <a:blip r:embed="rId3"/>
          <a:stretch>
            <a:fillRect/>
          </a:stretch>
        </p:blipFill>
        <p:spPr>
          <a:xfrm rot="5400000">
            <a:off x="6931486" y="67049"/>
            <a:ext cx="3101157" cy="4262453"/>
          </a:xfrm>
          <a:prstGeom prst="rect">
            <a:avLst/>
          </a:prstGeom>
        </p:spPr>
      </p:pic>
      <p:sp>
        <p:nvSpPr>
          <p:cNvPr id="20" name="CasellaDiTesto 19">
            <a:extLst>
              <a:ext uri="{FF2B5EF4-FFF2-40B4-BE49-F238E27FC236}">
                <a16:creationId xmlns:a16="http://schemas.microsoft.com/office/drawing/2014/main" id="{02B766F7-CD98-D40A-7B37-7C3FCC7F8C3F}"/>
              </a:ext>
            </a:extLst>
          </p:cNvPr>
          <p:cNvSpPr txBox="1"/>
          <p:nvPr/>
        </p:nvSpPr>
        <p:spPr>
          <a:xfrm>
            <a:off x="6250443" y="533238"/>
            <a:ext cx="3122521" cy="369332"/>
          </a:xfrm>
          <a:prstGeom prst="rect">
            <a:avLst/>
          </a:prstGeom>
          <a:noFill/>
        </p:spPr>
        <p:txBody>
          <a:bodyPr wrap="square" rtlCol="0">
            <a:spAutoFit/>
          </a:bodyPr>
          <a:lstStyle/>
          <a:p>
            <a:r>
              <a:rPr lang="it-IT" b="1" dirty="0">
                <a:solidFill>
                  <a:srgbClr val="0070C0"/>
                </a:solidFill>
              </a:rPr>
              <a:t>NATIONAL MOBILE SPECTRUM</a:t>
            </a:r>
          </a:p>
        </p:txBody>
      </p:sp>
      <p:pic>
        <p:nvPicPr>
          <p:cNvPr id="22" name="Immagine 21">
            <a:extLst>
              <a:ext uri="{FF2B5EF4-FFF2-40B4-BE49-F238E27FC236}">
                <a16:creationId xmlns:a16="http://schemas.microsoft.com/office/drawing/2014/main" id="{86F471B6-1348-D3E2-BF3A-106C7A7EE368}"/>
              </a:ext>
            </a:extLst>
          </p:cNvPr>
          <p:cNvPicPr>
            <a:picLocks noChangeAspect="1"/>
          </p:cNvPicPr>
          <p:nvPr/>
        </p:nvPicPr>
        <p:blipFill>
          <a:blip r:embed="rId4"/>
          <a:stretch>
            <a:fillRect/>
          </a:stretch>
        </p:blipFill>
        <p:spPr>
          <a:xfrm rot="5400000">
            <a:off x="5694971" y="3714550"/>
            <a:ext cx="2781723" cy="3225232"/>
          </a:xfrm>
          <a:prstGeom prst="rect">
            <a:avLst/>
          </a:prstGeom>
        </p:spPr>
      </p:pic>
      <p:sp>
        <p:nvSpPr>
          <p:cNvPr id="23" name="CasellaDiTesto 22">
            <a:extLst>
              <a:ext uri="{FF2B5EF4-FFF2-40B4-BE49-F238E27FC236}">
                <a16:creationId xmlns:a16="http://schemas.microsoft.com/office/drawing/2014/main" id="{468724DF-1AE2-CC76-273D-00144FF6D1EF}"/>
              </a:ext>
            </a:extLst>
          </p:cNvPr>
          <p:cNvSpPr txBox="1"/>
          <p:nvPr/>
        </p:nvSpPr>
        <p:spPr>
          <a:xfrm>
            <a:off x="5051185" y="3796875"/>
            <a:ext cx="4407539" cy="369332"/>
          </a:xfrm>
          <a:prstGeom prst="rect">
            <a:avLst/>
          </a:prstGeom>
          <a:noFill/>
        </p:spPr>
        <p:txBody>
          <a:bodyPr wrap="square" rtlCol="0">
            <a:spAutoFit/>
          </a:bodyPr>
          <a:lstStyle/>
          <a:p>
            <a:r>
              <a:rPr lang="it-IT" b="1" dirty="0">
                <a:solidFill>
                  <a:srgbClr val="0070C0"/>
                </a:solidFill>
              </a:rPr>
              <a:t>SHARED SPECTRUM FOR LOCAL ACCESS</a:t>
            </a:r>
          </a:p>
        </p:txBody>
      </p:sp>
      <p:pic>
        <p:nvPicPr>
          <p:cNvPr id="25" name="Immagine 24">
            <a:extLst>
              <a:ext uri="{FF2B5EF4-FFF2-40B4-BE49-F238E27FC236}">
                <a16:creationId xmlns:a16="http://schemas.microsoft.com/office/drawing/2014/main" id="{37A9553F-205C-0786-2705-83F8B95EF882}"/>
              </a:ext>
            </a:extLst>
          </p:cNvPr>
          <p:cNvPicPr>
            <a:picLocks noChangeAspect="1"/>
          </p:cNvPicPr>
          <p:nvPr/>
        </p:nvPicPr>
        <p:blipFill>
          <a:blip r:embed="rId5"/>
          <a:stretch>
            <a:fillRect/>
          </a:stretch>
        </p:blipFill>
        <p:spPr>
          <a:xfrm rot="5400000">
            <a:off x="9300676" y="3779361"/>
            <a:ext cx="2394426" cy="2989132"/>
          </a:xfrm>
          <a:prstGeom prst="rect">
            <a:avLst/>
          </a:prstGeom>
        </p:spPr>
      </p:pic>
      <p:sp>
        <p:nvSpPr>
          <p:cNvPr id="26" name="CasellaDiTesto 25">
            <a:extLst>
              <a:ext uri="{FF2B5EF4-FFF2-40B4-BE49-F238E27FC236}">
                <a16:creationId xmlns:a16="http://schemas.microsoft.com/office/drawing/2014/main" id="{0C2A8184-A6C6-0BD8-FA29-50F004BA495B}"/>
              </a:ext>
            </a:extLst>
          </p:cNvPr>
          <p:cNvSpPr txBox="1"/>
          <p:nvPr/>
        </p:nvSpPr>
        <p:spPr>
          <a:xfrm>
            <a:off x="9171003" y="3717023"/>
            <a:ext cx="3539039" cy="369332"/>
          </a:xfrm>
          <a:prstGeom prst="rect">
            <a:avLst/>
          </a:prstGeom>
          <a:noFill/>
        </p:spPr>
        <p:txBody>
          <a:bodyPr wrap="square" rtlCol="0">
            <a:spAutoFit/>
          </a:bodyPr>
          <a:lstStyle/>
          <a:p>
            <a:r>
              <a:rPr lang="it-IT" b="1" dirty="0">
                <a:solidFill>
                  <a:srgbClr val="0070C0"/>
                </a:solidFill>
              </a:rPr>
              <a:t>UNLICENSED &amp; LIGHT LICENCE</a:t>
            </a:r>
          </a:p>
        </p:txBody>
      </p:sp>
    </p:spTree>
    <p:extLst>
      <p:ext uri="{BB962C8B-B14F-4D97-AF65-F5344CB8AC3E}">
        <p14:creationId xmlns:p14="http://schemas.microsoft.com/office/powerpoint/2010/main" val="1634460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336059" y="113665"/>
            <a:ext cx="9433171" cy="231566"/>
          </a:xfrm>
        </p:spPr>
        <p:txBody>
          <a:bodyPr>
            <a:noAutofit/>
          </a:bodyPr>
          <a:lstStyle/>
          <a:p>
            <a:r>
              <a:rPr lang="it-IT" sz="2400" b="1" dirty="0">
                <a:solidFill>
                  <a:srgbClr val="0070C0"/>
                </a:solidFill>
              </a:rPr>
              <a:t>REGOLAMENTAZIONE RETI MOBILI IN AMBITO LOCALE: REGNO UNITO (UK)</a:t>
            </a:r>
          </a:p>
        </p:txBody>
      </p:sp>
      <p:sp>
        <p:nvSpPr>
          <p:cNvPr id="7" name="Segnaposto contenuto 6">
            <a:extLst>
              <a:ext uri="{FF2B5EF4-FFF2-40B4-BE49-F238E27FC236}">
                <a16:creationId xmlns:a16="http://schemas.microsoft.com/office/drawing/2014/main" id="{D8BB1573-2059-6838-A36D-2DF2D17EEF8E}"/>
              </a:ext>
            </a:extLst>
          </p:cNvPr>
          <p:cNvSpPr>
            <a:spLocks noGrp="1"/>
          </p:cNvSpPr>
          <p:nvPr>
            <p:ph idx="1"/>
          </p:nvPr>
        </p:nvSpPr>
        <p:spPr>
          <a:xfrm>
            <a:off x="156309" y="345231"/>
            <a:ext cx="11934092" cy="5668963"/>
          </a:xfrm>
        </p:spPr>
        <p:txBody>
          <a:bodyPr>
            <a:noAutofit/>
          </a:bodyPr>
          <a:lstStyle/>
          <a:p>
            <a:pPr marL="0" indent="0" algn="just">
              <a:buNone/>
            </a:pPr>
            <a:r>
              <a:rPr lang="it-IT" sz="1800" b="1" dirty="0">
                <a:solidFill>
                  <a:srgbClr val="0070C0"/>
                </a:solidFill>
              </a:rPr>
              <a:t>STATEMENT OFCOM 25 LUGLIO 2019: «ENABLING WIRELESS INNOVATION THROUGH «</a:t>
            </a:r>
            <a:r>
              <a:rPr lang="it-IT" sz="1800" b="1" dirty="0">
                <a:solidFill>
                  <a:srgbClr val="0070C0"/>
                </a:solidFill>
                <a:highlight>
                  <a:srgbClr val="FFFF00"/>
                </a:highlight>
              </a:rPr>
              <a:t>LOCAL LICENSING</a:t>
            </a:r>
            <a:r>
              <a:rPr lang="it-IT" sz="1800" b="1" dirty="0">
                <a:solidFill>
                  <a:srgbClr val="0070C0"/>
                </a:solidFill>
              </a:rPr>
              <a:t>»</a:t>
            </a:r>
            <a:endParaRPr lang="it-IT" sz="1800" dirty="0">
              <a:solidFill>
                <a:srgbClr val="0070C0"/>
              </a:solidFill>
            </a:endParaRPr>
          </a:p>
          <a:p>
            <a:pPr marL="0" indent="0" algn="just" rtl="0" eaLnBrk="1" fontAlgn="t" latinLnBrk="0" hangingPunct="1">
              <a:spcBef>
                <a:spcPts val="0"/>
              </a:spcBef>
              <a:spcAft>
                <a:spcPts val="0"/>
              </a:spcAft>
              <a:buNone/>
            </a:pPr>
            <a:r>
              <a:rPr lang="it-IT" sz="1500" b="1" dirty="0">
                <a:solidFill>
                  <a:srgbClr val="0070C0"/>
                </a:solidFill>
                <a:highlight>
                  <a:srgbClr val="00FFFF"/>
                </a:highlight>
              </a:rPr>
              <a:t>LOCAL ACCESS LICENCE</a:t>
            </a:r>
            <a:r>
              <a:rPr lang="it-IT" sz="1500" b="1" dirty="0">
                <a:solidFill>
                  <a:srgbClr val="0070C0"/>
                </a:solidFill>
              </a:rPr>
              <a:t>: USO FREQUENZE </a:t>
            </a:r>
            <a:r>
              <a:rPr lang="it-IT" sz="1500" b="1" i="0" u="none" strike="noStrike" kern="1200" baseline="0" dirty="0">
                <a:solidFill>
                  <a:srgbClr val="0070C0"/>
                </a:solidFill>
                <a:effectLst/>
              </a:rPr>
              <a:t>AUTORIZZATO PER UNA SINGOLA STAZIONE RADIO BASE (SRB) O MULTIPLE, OPPURE UN'AREA LOCALE, IN BASE A UNA VALUTAZIONE DI OFCOM CASO PER CASO. (NON PIANI DEPLOYMENT DI MNO NEI 3 ANNI SUCCESSIVI AL RILASCIO LICENZA LOCALE).           </a:t>
            </a:r>
          </a:p>
          <a:p>
            <a:pPr marL="0" indent="0" algn="just" rtl="0" eaLnBrk="1" fontAlgn="t" latinLnBrk="0" hangingPunct="1">
              <a:spcBef>
                <a:spcPts val="0"/>
              </a:spcBef>
              <a:spcAft>
                <a:spcPts val="0"/>
              </a:spcAft>
              <a:buNone/>
            </a:pPr>
            <a:endParaRPr lang="it-IT" sz="1500" b="1" dirty="0">
              <a:solidFill>
                <a:srgbClr val="0070C0"/>
              </a:solidFill>
            </a:endParaRPr>
          </a:p>
          <a:p>
            <a:pPr marL="0" indent="0" algn="just" rtl="0" eaLnBrk="1" fontAlgn="t" latinLnBrk="0" hangingPunct="1">
              <a:spcBef>
                <a:spcPts val="0"/>
              </a:spcBef>
              <a:spcAft>
                <a:spcPts val="0"/>
              </a:spcAft>
              <a:buNone/>
            </a:pPr>
            <a:r>
              <a:rPr lang="it-IT" sz="1500" b="1" baseline="0" dirty="0">
                <a:solidFill>
                  <a:srgbClr val="0070C0"/>
                </a:solidFill>
                <a:highlight>
                  <a:srgbClr val="FFFF00"/>
                </a:highlight>
              </a:rPr>
              <a:t>AREA AUTORIZZATA</a:t>
            </a:r>
            <a:r>
              <a:rPr lang="it-IT" sz="1500" b="1" baseline="0" dirty="0">
                <a:solidFill>
                  <a:srgbClr val="0070C0"/>
                </a:solidFill>
              </a:rPr>
              <a:t>: ES. AREE REMOTE, NON COPERTE DA RETE MNO (ES. ZONE MINERARIE) MA NON ESCLUDE, OFCOM, LE  AREE URBANE, FATTO SALVO L’IMPATTO SULLA RETE MNO.</a:t>
            </a:r>
          </a:p>
          <a:p>
            <a:pPr marL="0" indent="0" algn="just" rtl="0" eaLnBrk="1" fontAlgn="t" latinLnBrk="0" hangingPunct="1">
              <a:spcBef>
                <a:spcPts val="0"/>
              </a:spcBef>
              <a:spcAft>
                <a:spcPts val="0"/>
              </a:spcAft>
              <a:buNone/>
            </a:pPr>
            <a:r>
              <a:rPr lang="it-IT" sz="1500" b="1" dirty="0">
                <a:solidFill>
                  <a:srgbClr val="0070C0"/>
                </a:solidFill>
                <a:highlight>
                  <a:srgbClr val="FFFF00"/>
                </a:highlight>
              </a:rPr>
              <a:t>IMPIEGO TIPICO DELLA LICENZA</a:t>
            </a:r>
            <a:r>
              <a:rPr lang="it-IT" sz="1500" b="1" dirty="0">
                <a:solidFill>
                  <a:srgbClr val="0070C0"/>
                </a:solidFill>
              </a:rPr>
              <a:t>: </a:t>
            </a:r>
            <a:r>
              <a:rPr lang="it-IT" sz="1500" b="1" baseline="0" dirty="0">
                <a:solidFill>
                  <a:srgbClr val="0070C0"/>
                </a:solidFill>
              </a:rPr>
              <a:t> DISPIEGAMENTO  DI  RETI MPN</a:t>
            </a:r>
            <a:r>
              <a:rPr lang="it-IT" sz="1500" b="1" dirty="0">
                <a:solidFill>
                  <a:srgbClr val="0070C0"/>
                </a:solidFill>
              </a:rPr>
              <a:t>,</a:t>
            </a:r>
            <a:r>
              <a:rPr lang="it-IT" sz="1500" b="1" baseline="0" dirty="0">
                <a:solidFill>
                  <a:srgbClr val="0070C0"/>
                </a:solidFill>
              </a:rPr>
              <a:t> FWA.</a:t>
            </a:r>
            <a:endParaRPr lang="it-IT" sz="1500" b="1" i="0" u="none" strike="noStrike" kern="1200" baseline="0" dirty="0">
              <a:solidFill>
                <a:srgbClr val="0070C0"/>
              </a:solidFill>
              <a:effectLst/>
            </a:endParaRPr>
          </a:p>
          <a:p>
            <a:pPr marL="0" indent="0" algn="just" rtl="0" eaLnBrk="1" fontAlgn="t" latinLnBrk="0" hangingPunct="1">
              <a:spcBef>
                <a:spcPts val="0"/>
              </a:spcBef>
              <a:spcAft>
                <a:spcPts val="0"/>
              </a:spcAft>
              <a:buNone/>
            </a:pPr>
            <a:endParaRPr lang="it-IT" sz="1500" b="1" dirty="0">
              <a:solidFill>
                <a:srgbClr val="0070C0"/>
              </a:solidFill>
            </a:endParaRPr>
          </a:p>
          <a:p>
            <a:pPr marL="0" indent="0" algn="just" rtl="0" eaLnBrk="1" fontAlgn="t" latinLnBrk="0" hangingPunct="1">
              <a:spcBef>
                <a:spcPts val="0"/>
              </a:spcBef>
              <a:spcAft>
                <a:spcPts val="0"/>
              </a:spcAft>
              <a:buNone/>
            </a:pPr>
            <a:r>
              <a:rPr lang="it-IT" sz="1500" b="1" baseline="0" dirty="0">
                <a:solidFill>
                  <a:srgbClr val="0070C0"/>
                </a:solidFill>
                <a:highlight>
                  <a:srgbClr val="FFFF00"/>
                </a:highlight>
              </a:rPr>
              <a:t>CANONE</a:t>
            </a:r>
            <a:r>
              <a:rPr lang="it-IT" sz="1500" b="1" baseline="0" dirty="0">
                <a:solidFill>
                  <a:srgbClr val="0070C0"/>
                </a:solidFill>
              </a:rPr>
              <a:t>: 950 £</a:t>
            </a:r>
            <a:r>
              <a:rPr lang="it-IT" sz="1500" baseline="0" dirty="0">
                <a:solidFill>
                  <a:srgbClr val="0070C0"/>
                </a:solidFill>
              </a:rPr>
              <a:t> </a:t>
            </a:r>
            <a:r>
              <a:rPr lang="it-IT" sz="1500" b="1" baseline="0" dirty="0">
                <a:solidFill>
                  <a:srgbClr val="0070C0"/>
                </a:solidFill>
              </a:rPr>
              <a:t>PER SINGOLA LOCALITÀ O AREA E PER TUTTO IL PERIODO DI LICENZA. IMPORTO COMMISURATO AI COSTI AMMINISTRATIVI DI OFCOM (a), E NON DEL MNO, E BEN AL DISOTTO DI QUELLO PAGATO DAL LICENZIATARIO INCUMBENT:</a:t>
            </a:r>
          </a:p>
          <a:p>
            <a:pPr algn="just" rtl="0" eaLnBrk="1" fontAlgn="t" latinLnBrk="0" hangingPunct="1">
              <a:spcBef>
                <a:spcPts val="0"/>
              </a:spcBef>
              <a:spcAft>
                <a:spcPts val="0"/>
              </a:spcAft>
              <a:buFont typeface="Wingdings" panose="05000000000000000000" pitchFamily="2" charset="2"/>
              <a:buChar char="§"/>
            </a:pPr>
            <a:r>
              <a:rPr lang="it-IT" sz="1500" b="1" dirty="0">
                <a:solidFill>
                  <a:srgbClr val="0070C0"/>
                </a:solidFill>
              </a:rPr>
              <a:t>IL SOTTOSCRITTORE E’ AUTORIZZATO ALL’UTILIZZO WIRELESS IN UN’AREA MOLTO LIMITATA RISPETTO A MNO (NAZIONALE)</a:t>
            </a:r>
          </a:p>
          <a:p>
            <a:pPr algn="just" rtl="0" eaLnBrk="1" fontAlgn="t" latinLnBrk="0" hangingPunct="1">
              <a:spcBef>
                <a:spcPts val="0"/>
              </a:spcBef>
              <a:spcAft>
                <a:spcPts val="0"/>
              </a:spcAft>
              <a:buFont typeface="Wingdings" panose="05000000000000000000" pitchFamily="2" charset="2"/>
              <a:buChar char="§"/>
            </a:pPr>
            <a:r>
              <a:rPr lang="it-IT" sz="1500" b="1" dirty="0">
                <a:solidFill>
                  <a:srgbClr val="0070C0"/>
                </a:solidFill>
              </a:rPr>
              <a:t>MINORE CERTEZZA RIGUARDO ALLA DISPONIBILITA’ A LUNGO TERMINE DELLE FREQUENZE </a:t>
            </a:r>
            <a:r>
              <a:rPr lang="it-IT" sz="1500" b="1" baseline="0" dirty="0">
                <a:solidFill>
                  <a:srgbClr val="0070C0"/>
                </a:solidFill>
              </a:rPr>
              <a:t> </a:t>
            </a:r>
          </a:p>
          <a:p>
            <a:pPr marL="0" indent="0" algn="just" rtl="0" eaLnBrk="1" fontAlgn="t" latinLnBrk="0" hangingPunct="1">
              <a:spcBef>
                <a:spcPts val="0"/>
              </a:spcBef>
              <a:spcAft>
                <a:spcPts val="0"/>
              </a:spcAft>
              <a:buNone/>
            </a:pPr>
            <a:r>
              <a:rPr lang="it-IT" sz="1500" b="1" dirty="0">
                <a:solidFill>
                  <a:srgbClr val="0070C0"/>
                </a:solidFill>
              </a:rPr>
              <a:t>( a ) </a:t>
            </a:r>
            <a:r>
              <a:rPr lang="en-US" sz="1500" b="1" i="1" dirty="0">
                <a:solidFill>
                  <a:srgbClr val="0070C0"/>
                </a:solidFill>
              </a:rPr>
              <a:t>WE [OFCOM]  DO NOT CONSIDER IT APPROPRIATE TO CHARGE FEES AT BEYOND ADMINISTRATIVE COST IN THIS CASE. THE LICENCES ARE FOR VERY LOCALISED, TIME LIMITED AND OPPORTUNISTIC USES OF ALREADY LICENSED BUT UNUSED SPECTRUM.</a:t>
            </a:r>
            <a:endParaRPr lang="it-IT" sz="1500" b="1" i="1" dirty="0">
              <a:solidFill>
                <a:srgbClr val="0070C0"/>
              </a:solidFill>
            </a:endParaRPr>
          </a:p>
          <a:p>
            <a:pPr marL="0" indent="0" algn="just" fontAlgn="t">
              <a:spcBef>
                <a:spcPts val="0"/>
              </a:spcBef>
              <a:buNone/>
            </a:pPr>
            <a:r>
              <a:rPr lang="it-IT" sz="1500" b="1" baseline="0" dirty="0">
                <a:solidFill>
                  <a:srgbClr val="0070C0"/>
                </a:solidFill>
                <a:highlight>
                  <a:srgbClr val="FFFF00"/>
                </a:highlight>
              </a:rPr>
              <a:t>DURATA LICENZA</a:t>
            </a:r>
            <a:r>
              <a:rPr lang="it-IT" sz="1500" b="1" baseline="0" dirty="0">
                <a:solidFill>
                  <a:srgbClr val="0070C0"/>
                </a:solidFill>
              </a:rPr>
              <a:t> : 3 ANNI, SALVO PROLUNGAMENTO RICHIESTO E ACCORDATO DA OFCOM CON IL CONSENSO DELL'INCUMBENT (MNO).</a:t>
            </a:r>
          </a:p>
          <a:p>
            <a:pPr marL="0" indent="0" algn="just">
              <a:buNone/>
            </a:pPr>
            <a:r>
              <a:rPr lang="it-IT" sz="1500" b="1" baseline="0" dirty="0">
                <a:solidFill>
                  <a:srgbClr val="0070C0"/>
                </a:solidFill>
                <a:highlight>
                  <a:srgbClr val="FFFF00"/>
                </a:highlight>
              </a:rPr>
              <a:t>DOMANDA</a:t>
            </a:r>
            <a:r>
              <a:rPr lang="it-IT" sz="1500" b="1" baseline="0" dirty="0">
                <a:solidFill>
                  <a:srgbClr val="0070C0"/>
                </a:solidFill>
              </a:rPr>
              <a:t>: IL RICHIEDENTE SPECIFICA BANDA, AMPIEZZA DI BANDA E LA ZONA LOCALE IN CUI INTENDE INSTALLARE I PROPRI IMPIANTI.</a:t>
            </a:r>
            <a:endParaRPr lang="it-IT" sz="1500" b="1" dirty="0">
              <a:solidFill>
                <a:srgbClr val="0070C0"/>
              </a:solidFill>
            </a:endParaRPr>
          </a:p>
          <a:p>
            <a:pPr marL="0" indent="0" algn="just">
              <a:buNone/>
            </a:pPr>
            <a:r>
              <a:rPr lang="it-IT" sz="1500" b="1" baseline="0" dirty="0">
                <a:solidFill>
                  <a:srgbClr val="0070C0"/>
                </a:solidFill>
                <a:highlight>
                  <a:srgbClr val="FFFF00"/>
                </a:highlight>
              </a:rPr>
              <a:t>LICENZA</a:t>
            </a:r>
            <a:r>
              <a:rPr lang="it-IT" sz="1500" b="1" baseline="0" dirty="0">
                <a:solidFill>
                  <a:srgbClr val="0070C0"/>
                </a:solidFill>
              </a:rPr>
              <a:t>: ALCUNE CLAUSOLE VINCOLANTI PER IL LICENZIATARIO, TRA CUI IL SUO IMPEGNO A COORDINARSI CON GLI ALTRI UTILIZZATORI NELLA STESSA BANDA, ONDE EVITARE INTERFERENZE. OFCOM PUÒ IMPORRE LA MODIFICA DI PARAMETRI DI FUNZIONAMENTO DEGLI APPARATI INSTALLATI O LO SPEGNIMENTO, SE ESSI DISTURBANO QUELLI DI ALTRO OPERATORE. 	</a:t>
            </a:r>
            <a:endParaRPr lang="it-IT" sz="1500" b="1" dirty="0">
              <a:solidFill>
                <a:srgbClr val="0070C0"/>
              </a:solidFill>
            </a:endParaRPr>
          </a:p>
          <a:p>
            <a:pPr marL="0" indent="0" algn="just">
              <a:buNone/>
            </a:pPr>
            <a:r>
              <a:rPr lang="it-IT" sz="1500" b="1" baseline="0" dirty="0">
                <a:solidFill>
                  <a:srgbClr val="0070C0"/>
                </a:solidFill>
                <a:highlight>
                  <a:srgbClr val="FFFF00"/>
                </a:highlight>
              </a:rPr>
              <a:t>TRADING </a:t>
            </a:r>
            <a:r>
              <a:rPr lang="it-IT" sz="1500" b="1" baseline="0" dirty="0">
                <a:solidFill>
                  <a:srgbClr val="0070C0"/>
                </a:solidFill>
              </a:rPr>
              <a:t>(CESSIONE </a:t>
            </a:r>
            <a:r>
              <a:rPr lang="it-IT" sz="1500" b="1" u="sng" baseline="0" dirty="0">
                <a:solidFill>
                  <a:srgbClr val="0070C0"/>
                </a:solidFill>
              </a:rPr>
              <a:t>A TITOLO DEFINITIVO </a:t>
            </a:r>
            <a:r>
              <a:rPr lang="it-IT" sz="1500" b="1" baseline="0" dirty="0">
                <a:solidFill>
                  <a:srgbClr val="0070C0"/>
                </a:solidFill>
              </a:rPr>
              <a:t>DEI DIRITTI D’USO DELLE FREQUENZE):  LA LICENZA PUÒ ESSERE COMMERCIALIZZATA, SECONDO IL MOBILE TRADING REGULATION 2018, E CIO’ COMPORTA IL TRASFERIMENTO DI DIRITTI E OBBLIGHI, PREVISTI DALLA LICENZA . </a:t>
            </a:r>
            <a:r>
              <a:rPr lang="it-IT" sz="1500" b="1" dirty="0">
                <a:solidFill>
                  <a:srgbClr val="0070C0"/>
                </a:solidFill>
                <a:effectLst>
                  <a:outerShdw blurRad="38100" dist="38100" dir="2700000" algn="tl">
                    <a:srgbClr val="000000">
                      <a:alpha val="43137"/>
                    </a:srgbClr>
                  </a:outerShdw>
                </a:effectLst>
              </a:rPr>
              <a:t>REGIME CHE COESISTE CON IL LOCAL ACCESS LICENCE</a:t>
            </a:r>
            <a:r>
              <a:rPr lang="it-IT" sz="1500" b="1" dirty="0">
                <a:solidFill>
                  <a:srgbClr val="0070C0"/>
                </a:solidFill>
              </a:rPr>
              <a:t>.</a:t>
            </a:r>
            <a:r>
              <a:rPr lang="it-IT" sz="1500" b="1" baseline="0" dirty="0">
                <a:solidFill>
                  <a:srgbClr val="0070C0"/>
                </a:solidFill>
              </a:rPr>
              <a:t>	</a:t>
            </a:r>
          </a:p>
          <a:p>
            <a:pPr marL="0" indent="0" algn="just">
              <a:buNone/>
            </a:pPr>
            <a:r>
              <a:rPr lang="it-IT" sz="1500" b="1" baseline="0" dirty="0">
                <a:solidFill>
                  <a:srgbClr val="0070C0"/>
                </a:solidFill>
              </a:rPr>
              <a:t>	</a:t>
            </a:r>
          </a:p>
          <a:p>
            <a:pPr marL="0" indent="0" algn="just">
              <a:spcBef>
                <a:spcPts val="0"/>
              </a:spcBef>
              <a:buNone/>
            </a:pPr>
            <a:r>
              <a:rPr lang="it-IT" sz="1500" b="1" baseline="0" dirty="0">
                <a:solidFill>
                  <a:srgbClr val="0070C0"/>
                </a:solidFill>
                <a:highlight>
                  <a:srgbClr val="FFFF00"/>
                </a:highlight>
              </a:rPr>
              <a:t>LEASING: </a:t>
            </a:r>
            <a:r>
              <a:rPr lang="it-IT" sz="1500" b="1" baseline="0" dirty="0">
                <a:solidFill>
                  <a:srgbClr val="0070C0"/>
                </a:solidFill>
              </a:rPr>
              <a:t>REGIME SEMPLIFICATO DELLO «SPECTRUM TRADING». COME PER IL TRADING, IMPLICA COSTI DI TRANSAZIONE E LA RESPONSABILITA’ DEL LICENZIATARIO, CIRCA IL RISPETTO DA PARTE NUOVO UTILIZZATORE DELLE CONDIZIONI PREVISTE DALLA LICENZA.</a:t>
            </a:r>
          </a:p>
          <a:p>
            <a:pPr marL="0" indent="0" algn="just">
              <a:spcBef>
                <a:spcPts val="0"/>
              </a:spcBef>
              <a:buNone/>
            </a:pPr>
            <a:r>
              <a:rPr lang="it-IT" sz="1500" b="1" dirty="0">
                <a:solidFill>
                  <a:srgbClr val="0070C0"/>
                </a:solidFill>
                <a:highlight>
                  <a:srgbClr val="FFFF00"/>
                </a:highlight>
              </a:rPr>
              <a:t>IN OGNI CASO </a:t>
            </a:r>
            <a:r>
              <a:rPr lang="it-IT" sz="1500" b="1" baseline="0" dirty="0">
                <a:solidFill>
                  <a:srgbClr val="0070C0"/>
                </a:solidFill>
                <a:highlight>
                  <a:srgbClr val="FFFF00"/>
                </a:highlight>
              </a:rPr>
              <a:t> </a:t>
            </a:r>
            <a:r>
              <a:rPr lang="it-IT" sz="1500" b="1" baseline="0" dirty="0">
                <a:solidFill>
                  <a:srgbClr val="0070C0"/>
                </a:solidFill>
              </a:rPr>
              <a:t>LA REGOLAZIONE DELLO SPETTRO MOBILE DI </a:t>
            </a:r>
            <a:r>
              <a:rPr lang="it-IT" sz="1500" b="1" baseline="0" dirty="0">
                <a:solidFill>
                  <a:srgbClr val="0070C0"/>
                </a:solidFill>
                <a:highlight>
                  <a:srgbClr val="FF99FF"/>
                </a:highlight>
              </a:rPr>
              <a:t>OFCOM NON CONSENTE AL MNO IL LEASING </a:t>
            </a:r>
            <a:r>
              <a:rPr lang="it-IT" sz="1500" b="1" baseline="0" dirty="0">
                <a:solidFill>
                  <a:srgbClr val="0070C0"/>
                </a:solidFill>
              </a:rPr>
              <a:t>DELLO SPETTRO DI CUI E’ TITOLARE</a:t>
            </a:r>
            <a:r>
              <a:rPr lang="it-IT" sz="1500" b="1" baseline="0" dirty="0"/>
              <a:t>.			</a:t>
            </a:r>
          </a:p>
          <a:p>
            <a:endParaRPr lang="it-IT" sz="2000" b="1" baseline="0" dirty="0"/>
          </a:p>
          <a:p>
            <a:pPr marL="0" indent="0" algn="just" fontAlgn="t">
              <a:spcBef>
                <a:spcPts val="0"/>
              </a:spcBef>
              <a:buNone/>
            </a:pPr>
            <a:endParaRPr lang="it-IT" sz="2000" b="1" dirty="0"/>
          </a:p>
          <a:p>
            <a:pPr marL="0" indent="0" algn="just" fontAlgn="t">
              <a:spcBef>
                <a:spcPts val="0"/>
              </a:spcBef>
              <a:buNone/>
            </a:pPr>
            <a:endParaRPr lang="it-IT" sz="2000" b="1" baseline="0" dirty="0"/>
          </a:p>
          <a:p>
            <a:pPr marL="109728" algn="just" rtl="0" eaLnBrk="1" fontAlgn="t" latinLnBrk="0" hangingPunct="1">
              <a:spcBef>
                <a:spcPts val="0"/>
              </a:spcBef>
              <a:spcAft>
                <a:spcPts val="0"/>
              </a:spcAft>
            </a:pPr>
            <a:endParaRPr lang="it-IT" sz="2000" b="1" i="0" u="none" strike="noStrike" kern="1200" baseline="0" dirty="0">
              <a:solidFill>
                <a:srgbClr val="000000"/>
              </a:solidFill>
              <a:effectLst/>
            </a:endParaRPr>
          </a:p>
          <a:p>
            <a:pPr marL="0" indent="0" algn="l" rtl="0" eaLnBrk="1" fontAlgn="t" latinLnBrk="0" hangingPunct="1">
              <a:spcBef>
                <a:spcPts val="0"/>
              </a:spcBef>
              <a:spcAft>
                <a:spcPts val="0"/>
              </a:spcAft>
              <a:buNone/>
            </a:pPr>
            <a:r>
              <a:rPr lang="it-IT" sz="2000" b="1" i="0" u="none" strike="noStrike" kern="1200" baseline="0" dirty="0">
                <a:solidFill>
                  <a:srgbClr val="FFFFFF"/>
                </a:solidFill>
                <a:effectLst/>
              </a:rPr>
              <a:t>.	</a:t>
            </a:r>
            <a:endParaRPr lang="it-IT" sz="2000" b="0" i="0" u="none" strike="noStrike" dirty="0">
              <a:effectLst/>
            </a:endParaRPr>
          </a:p>
          <a:p>
            <a:pPr marL="0" indent="0" algn="just">
              <a:buNone/>
            </a:pPr>
            <a:r>
              <a:rPr lang="it-IT" sz="2000" b="1" dirty="0"/>
              <a:t> </a:t>
            </a:r>
          </a:p>
        </p:txBody>
      </p:sp>
      <p:sp>
        <p:nvSpPr>
          <p:cNvPr id="11" name="Segnaposto data 10">
            <a:extLst>
              <a:ext uri="{FF2B5EF4-FFF2-40B4-BE49-F238E27FC236}">
                <a16:creationId xmlns:a16="http://schemas.microsoft.com/office/drawing/2014/main" id="{FCEDBE13-34FB-262B-98B3-7514456A81F9}"/>
              </a:ext>
            </a:extLst>
          </p:cNvPr>
          <p:cNvSpPr>
            <a:spLocks noGrp="1"/>
          </p:cNvSpPr>
          <p:nvPr>
            <p:ph type="dt" sz="half" idx="10"/>
          </p:nvPr>
        </p:nvSpPr>
        <p:spPr/>
        <p:txBody>
          <a:bodyPr/>
          <a:lstStyle/>
          <a:p>
            <a:r>
              <a:rPr lang="it-IT"/>
              <a:t>30/10/2024</a:t>
            </a:r>
            <a:endParaRPr lang="it-IT" dirty="0"/>
          </a:p>
        </p:txBody>
      </p:sp>
      <p:sp>
        <p:nvSpPr>
          <p:cNvPr id="10" name="Segnaposto piè di pagina 9">
            <a:extLst>
              <a:ext uri="{FF2B5EF4-FFF2-40B4-BE49-F238E27FC236}">
                <a16:creationId xmlns:a16="http://schemas.microsoft.com/office/drawing/2014/main" id="{8D374F5F-1252-63B2-2376-50456CF631D3}"/>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2" name="Segnaposto numero diapositiva 11">
            <a:extLst>
              <a:ext uri="{FF2B5EF4-FFF2-40B4-BE49-F238E27FC236}">
                <a16:creationId xmlns:a16="http://schemas.microsoft.com/office/drawing/2014/main" id="{962F86CB-70F7-1C6A-5707-A9633A773A4D}"/>
              </a:ext>
            </a:extLst>
          </p:cNvPr>
          <p:cNvSpPr>
            <a:spLocks noGrp="1"/>
          </p:cNvSpPr>
          <p:nvPr>
            <p:ph type="sldNum" sz="quarter" idx="12"/>
          </p:nvPr>
        </p:nvSpPr>
        <p:spPr/>
        <p:txBody>
          <a:bodyPr/>
          <a:lstStyle/>
          <a:p>
            <a:fld id="{F8863F97-6B15-4D31-8031-24C52BDABFD3}" type="slidenum">
              <a:rPr lang="it-IT" smtClean="0"/>
              <a:t>28</a:t>
            </a:fld>
            <a:endParaRPr lang="it-IT"/>
          </a:p>
        </p:txBody>
      </p:sp>
    </p:spTree>
    <p:extLst>
      <p:ext uri="{BB962C8B-B14F-4D97-AF65-F5344CB8AC3E}">
        <p14:creationId xmlns:p14="http://schemas.microsoft.com/office/powerpoint/2010/main" val="39243583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336059" y="113665"/>
            <a:ext cx="9433171" cy="231566"/>
          </a:xfrm>
        </p:spPr>
        <p:txBody>
          <a:bodyPr>
            <a:noAutofit/>
          </a:bodyPr>
          <a:lstStyle/>
          <a:p>
            <a:r>
              <a:rPr lang="it-IT" sz="2200" b="1" dirty="0">
                <a:solidFill>
                  <a:srgbClr val="0070C0"/>
                </a:solidFill>
                <a:latin typeface="+mn-lt"/>
              </a:rPr>
              <a:t>REGOLAMENTAZIONE RETI MOBILI IN AMBITO LOCALE: REGNO UNITO</a:t>
            </a:r>
          </a:p>
        </p:txBody>
      </p:sp>
      <p:sp>
        <p:nvSpPr>
          <p:cNvPr id="7" name="Segnaposto contenuto 6">
            <a:extLst>
              <a:ext uri="{FF2B5EF4-FFF2-40B4-BE49-F238E27FC236}">
                <a16:creationId xmlns:a16="http://schemas.microsoft.com/office/drawing/2014/main" id="{D8BB1573-2059-6838-A36D-2DF2D17EEF8E}"/>
              </a:ext>
            </a:extLst>
          </p:cNvPr>
          <p:cNvSpPr>
            <a:spLocks noGrp="1"/>
          </p:cNvSpPr>
          <p:nvPr>
            <p:ph idx="1"/>
          </p:nvPr>
        </p:nvSpPr>
        <p:spPr>
          <a:xfrm>
            <a:off x="101601" y="345231"/>
            <a:ext cx="11988800" cy="5932153"/>
          </a:xfrm>
        </p:spPr>
        <p:txBody>
          <a:bodyPr>
            <a:noAutofit/>
          </a:bodyPr>
          <a:lstStyle/>
          <a:p>
            <a:pPr marL="0" indent="0" algn="just">
              <a:buNone/>
            </a:pPr>
            <a:r>
              <a:rPr lang="it-IT" sz="1800" b="1" dirty="0">
                <a:solidFill>
                  <a:srgbClr val="0070C0"/>
                </a:solidFill>
              </a:rPr>
              <a:t>STATEMENT OFCOM 25 LUGLIO 2019: «</a:t>
            </a:r>
            <a:r>
              <a:rPr lang="it-IT" sz="1800" b="1" i="1" dirty="0">
                <a:solidFill>
                  <a:srgbClr val="0070C0"/>
                </a:solidFill>
              </a:rPr>
              <a:t>ENABLING WIRELESS INNOVATION THROUGH «</a:t>
            </a:r>
            <a:r>
              <a:rPr lang="it-IT" sz="1800" b="1" i="1" dirty="0">
                <a:solidFill>
                  <a:srgbClr val="0070C0"/>
                </a:solidFill>
                <a:highlight>
                  <a:srgbClr val="FFFF00"/>
                </a:highlight>
              </a:rPr>
              <a:t>LOCAL LICENSING</a:t>
            </a:r>
            <a:r>
              <a:rPr lang="it-IT" sz="1800" b="1" dirty="0">
                <a:solidFill>
                  <a:srgbClr val="0070C0"/>
                </a:solidFill>
              </a:rPr>
              <a:t>»</a:t>
            </a:r>
            <a:endParaRPr lang="it-IT" sz="1800" dirty="0">
              <a:solidFill>
                <a:srgbClr val="0070C0"/>
              </a:solidFill>
            </a:endParaRPr>
          </a:p>
          <a:p>
            <a:pPr marL="0" indent="0" algn="just" rtl="0" eaLnBrk="1" fontAlgn="t" latinLnBrk="0" hangingPunct="1">
              <a:spcBef>
                <a:spcPts val="0"/>
              </a:spcBef>
              <a:spcAft>
                <a:spcPts val="0"/>
              </a:spcAft>
              <a:buNone/>
            </a:pPr>
            <a:r>
              <a:rPr lang="it-IT" sz="1600" b="1" dirty="0">
                <a:solidFill>
                  <a:srgbClr val="0070C0"/>
                </a:solidFill>
                <a:highlight>
                  <a:srgbClr val="00FFFF"/>
                </a:highlight>
              </a:rPr>
              <a:t>SHARED ACCESS LICENCE </a:t>
            </a:r>
            <a:r>
              <a:rPr lang="it-IT" sz="1600" b="1" dirty="0">
                <a:solidFill>
                  <a:srgbClr val="0070C0"/>
                </a:solidFill>
                <a:highlight>
                  <a:srgbClr val="FF00FF"/>
                </a:highlight>
              </a:rPr>
              <a:t>(SAL)</a:t>
            </a:r>
            <a:r>
              <a:rPr lang="it-IT" sz="1600" b="1" dirty="0">
                <a:solidFill>
                  <a:srgbClr val="0070C0"/>
                </a:solidFill>
              </a:rPr>
              <a:t>: </a:t>
            </a:r>
            <a:r>
              <a:rPr lang="it-IT" sz="1600" b="1" i="0" u="none" strike="noStrike" baseline="0" dirty="0">
                <a:solidFill>
                  <a:srgbClr val="0070C0"/>
                </a:solidFill>
                <a:effectLst/>
                <a:latin typeface="Calibri" panose="020F0502020204030204" pitchFamily="34" charset="0"/>
              </a:rPr>
              <a:t>IL RICHIEDENTE GARANTISCE UN ACCESSO IN AREA LOCALE, COORDINATO, SENZA INTERFERENZE CON UTILIZZAZIONI CONTIGUE (UTILIZZATORI PREESISTENTI = INCUMBENT). GLI APPARATI  DA ATTIVARE  ENTRO 6 MESI DAL RILASCIO DELLA LICENZA, E DEVONO FUNZIONARE ANCHE DOPO,  PENA LA SUA REVOCA.</a:t>
            </a:r>
          </a:p>
          <a:p>
            <a:pPr marL="0" indent="0" algn="just" rtl="0" eaLnBrk="1" fontAlgn="t" latinLnBrk="0" hangingPunct="1">
              <a:spcBef>
                <a:spcPts val="0"/>
              </a:spcBef>
              <a:spcAft>
                <a:spcPts val="0"/>
              </a:spcAft>
              <a:buNone/>
            </a:pPr>
            <a:endParaRPr lang="it-IT" sz="1600" b="1" i="0" u="none" strike="noStrike" baseline="0" dirty="0">
              <a:solidFill>
                <a:srgbClr val="0070C0"/>
              </a:solidFill>
              <a:effectLst/>
              <a:latin typeface="Calibri" panose="020F0502020204030204" pitchFamily="34" charset="0"/>
            </a:endParaRPr>
          </a:p>
          <a:p>
            <a:pPr marL="0" indent="0" algn="just" fontAlgn="t">
              <a:spcBef>
                <a:spcPts val="0"/>
              </a:spcBef>
              <a:buNone/>
            </a:pPr>
            <a:r>
              <a:rPr lang="it-IT" sz="1600" b="1" baseline="0" dirty="0">
                <a:solidFill>
                  <a:srgbClr val="0070C0"/>
                </a:solidFill>
                <a:highlight>
                  <a:srgbClr val="FFFF00"/>
                </a:highlight>
              </a:rPr>
              <a:t>LE LICENZE SAL ACCORDANO DIRITTI INDIVIDUALI MA NON ESCLUSIVI SULL’USO DELLE FREQUENZE ATTRIBUITE.</a:t>
            </a:r>
            <a:r>
              <a:rPr lang="it-IT" sz="1600" b="1" baseline="0" dirty="0">
                <a:solidFill>
                  <a:srgbClr val="0070C0"/>
                </a:solidFill>
              </a:rPr>
              <a:t> OFCOM A SUA DISCREZIONE PUO’ AUTORIZZARE L’USO DI ALTRE FREQUENZE, IN LINEA CON I SUOI COMPITI D’ISTITUTO.</a:t>
            </a:r>
          </a:p>
          <a:p>
            <a:pPr marL="0" indent="0" algn="just" fontAlgn="t">
              <a:spcBef>
                <a:spcPts val="0"/>
              </a:spcBef>
              <a:buNone/>
            </a:pPr>
            <a:endParaRPr lang="it-IT" sz="1600" b="1" baseline="0" dirty="0">
              <a:solidFill>
                <a:srgbClr val="0070C0"/>
              </a:solidFill>
              <a:highlight>
                <a:srgbClr val="FFFF00"/>
              </a:highlight>
            </a:endParaRPr>
          </a:p>
          <a:p>
            <a:pPr marL="0" indent="0" algn="just" fontAlgn="t">
              <a:spcBef>
                <a:spcPts val="0"/>
              </a:spcBef>
              <a:buNone/>
            </a:pPr>
            <a:r>
              <a:rPr lang="it-IT" sz="1600" b="1" baseline="0" dirty="0">
                <a:solidFill>
                  <a:srgbClr val="0070C0"/>
                </a:solidFill>
                <a:highlight>
                  <a:srgbClr val="FFFF00"/>
                </a:highlight>
              </a:rPr>
              <a:t>DOMANDA</a:t>
            </a:r>
            <a:r>
              <a:rPr lang="it-IT" sz="1600" b="1" baseline="0" dirty="0">
                <a:solidFill>
                  <a:srgbClr val="0070C0"/>
                </a:solidFill>
              </a:rPr>
              <a:t>: IL RICHIEDENTE SPECIFICA BANDA, SUA AMPIEZZA E LA ZONA LOCALE IN CUI INSTALLERA’ I PROPRI IMPIANTI.</a:t>
            </a:r>
          </a:p>
          <a:p>
            <a:pPr marL="0" indent="0" algn="just" rtl="0" eaLnBrk="1" fontAlgn="t" latinLnBrk="0" hangingPunct="1">
              <a:spcBef>
                <a:spcPts val="0"/>
              </a:spcBef>
              <a:spcAft>
                <a:spcPts val="0"/>
              </a:spcAft>
              <a:buNone/>
            </a:pPr>
            <a:endParaRPr lang="it-IT" sz="1600" b="1" dirty="0">
              <a:solidFill>
                <a:srgbClr val="0070C0"/>
              </a:solidFill>
              <a:latin typeface="Calibri" panose="020F0502020204030204" pitchFamily="34" charset="0"/>
            </a:endParaRPr>
          </a:p>
          <a:p>
            <a:pPr marL="0" indent="0" algn="just" rtl="0" eaLnBrk="1" fontAlgn="t" latinLnBrk="0" hangingPunct="1">
              <a:spcBef>
                <a:spcPts val="0"/>
              </a:spcBef>
              <a:spcAft>
                <a:spcPts val="0"/>
              </a:spcAft>
              <a:buNone/>
            </a:pPr>
            <a:r>
              <a:rPr lang="it-IT" sz="1600" b="1" baseline="0" dirty="0">
                <a:solidFill>
                  <a:srgbClr val="0070C0"/>
                </a:solidFill>
                <a:highlight>
                  <a:srgbClr val="FFFF00"/>
                </a:highlight>
              </a:rPr>
              <a:t>CANONE ANNUO</a:t>
            </a:r>
            <a:r>
              <a:rPr lang="it-IT" sz="1600" b="1" baseline="0" dirty="0">
                <a:solidFill>
                  <a:srgbClr val="0070C0"/>
                </a:solidFill>
              </a:rPr>
              <a:t>: PARI AI COSTI AMMINISTRATIVI OFCOM E COMMISURATO </a:t>
            </a:r>
            <a:r>
              <a:rPr lang="it-IT" sz="1600" b="1" i="0" u="none" strike="noStrike" baseline="0" dirty="0">
                <a:solidFill>
                  <a:srgbClr val="0070C0"/>
                </a:solidFill>
                <a:effectLst/>
                <a:latin typeface="Calibri" panose="020F0502020204030204" pitchFamily="34" charset="0"/>
              </a:rPr>
              <a:t>ALL’AMPIEZZA Di BANDA ASSEGNATA E AL NRO. DI STAZIONI RADIO BASE (SRB)/AREE. </a:t>
            </a:r>
          </a:p>
          <a:p>
            <a:pPr marL="0" indent="0" algn="just" rtl="0" eaLnBrk="1" fontAlgn="t" latinLnBrk="0" hangingPunct="1">
              <a:spcBef>
                <a:spcPts val="0"/>
              </a:spcBef>
              <a:spcAft>
                <a:spcPts val="0"/>
              </a:spcAft>
              <a:buNone/>
            </a:pPr>
            <a:endParaRPr lang="it-IT" sz="1600" b="1" i="0" u="none" strike="noStrike" baseline="0" dirty="0">
              <a:solidFill>
                <a:srgbClr val="0070C0"/>
              </a:solidFill>
              <a:effectLst/>
              <a:latin typeface="Calibri" panose="020F0502020204030204" pitchFamily="34" charset="0"/>
            </a:endParaRPr>
          </a:p>
          <a:p>
            <a:pPr marL="0" indent="0" algn="just" rtl="0" eaLnBrk="1" fontAlgn="t" latinLnBrk="0" hangingPunct="1">
              <a:spcBef>
                <a:spcPts val="0"/>
              </a:spcBef>
              <a:spcAft>
                <a:spcPts val="0"/>
              </a:spcAft>
              <a:buNone/>
            </a:pPr>
            <a:r>
              <a:rPr lang="it-IT" sz="1600" b="1" i="0" u="none" strike="noStrike" baseline="0" dirty="0">
                <a:solidFill>
                  <a:srgbClr val="0070C0"/>
                </a:solidFill>
                <a:effectLst/>
                <a:highlight>
                  <a:srgbClr val="FFFF00"/>
                </a:highlight>
                <a:latin typeface="Calibri" panose="020F0502020204030204" pitchFamily="34" charset="0"/>
              </a:rPr>
              <a:t>TIPI DI LICENZA</a:t>
            </a:r>
            <a:r>
              <a:rPr lang="it-IT" sz="1600" b="1" i="0" u="none" strike="noStrike" baseline="0" dirty="0">
                <a:solidFill>
                  <a:srgbClr val="0070C0"/>
                </a:solidFill>
                <a:effectLst/>
                <a:latin typeface="Calibri" panose="020F0502020204030204" pitchFamily="34" charset="0"/>
              </a:rPr>
              <a:t>: PER LE BANDE 1800 MHZ, 2300 MHz e 3.8 – 4.2 GHz </a:t>
            </a:r>
            <a:r>
              <a:rPr lang="it-IT" sz="1600" b="1" i="0" u="none" strike="noStrike" baseline="0" dirty="0">
                <a:solidFill>
                  <a:srgbClr val="0070C0"/>
                </a:solidFill>
                <a:effectLst/>
                <a:highlight>
                  <a:srgbClr val="00FFFF"/>
                </a:highlight>
                <a:latin typeface="Calibri" panose="020F0502020204030204" pitchFamily="34" charset="0"/>
              </a:rPr>
              <a:t>(SHARED) LOW POWER LICENCE</a:t>
            </a:r>
            <a:r>
              <a:rPr lang="it-IT" sz="1600" b="1" i="0" u="none" strike="noStrike" baseline="0" dirty="0">
                <a:solidFill>
                  <a:srgbClr val="0070C0"/>
                </a:solidFill>
                <a:effectLst/>
                <a:latin typeface="Calibri" panose="020F0502020204030204" pitchFamily="34" charset="0"/>
              </a:rPr>
              <a:t> E </a:t>
            </a:r>
            <a:r>
              <a:rPr lang="it-IT" sz="1600" b="1" i="0" u="none" strike="noStrike" baseline="0" dirty="0">
                <a:solidFill>
                  <a:srgbClr val="0070C0"/>
                </a:solidFill>
                <a:effectLst/>
                <a:highlight>
                  <a:srgbClr val="00FFFF"/>
                </a:highlight>
                <a:latin typeface="Calibri" panose="020F0502020204030204" pitchFamily="34" charset="0"/>
              </a:rPr>
              <a:t>(SHARED) MEDIUM LICENCE,</a:t>
            </a:r>
            <a:r>
              <a:rPr lang="it-IT" sz="1600" b="1" i="0" u="none" strike="noStrike" baseline="0" dirty="0">
                <a:solidFill>
                  <a:srgbClr val="0070C0"/>
                </a:solidFill>
                <a:effectLst/>
                <a:latin typeface="Calibri" panose="020F0502020204030204" pitchFamily="34" charset="0"/>
              </a:rPr>
              <a:t> CON ASSEGNAZIONE DI LICENZA PER AREA O SRB RISPETTIVAMENTE. N</a:t>
            </a:r>
            <a:r>
              <a:rPr lang="it-IT" sz="1600" b="1" dirty="0">
                <a:solidFill>
                  <a:srgbClr val="0070C0"/>
                </a:solidFill>
                <a:latin typeface="Calibri" panose="020F0502020204030204" pitchFamily="34" charset="0"/>
              </a:rPr>
              <a:t>EL CASO DELLA BANDA 3.8 – 4.2 GHz, OBBLIGO ARCHIVIO DEI TERMINALI MOBILI E DEI SITI O EDIFICI IN CUI OPERANO. </a:t>
            </a:r>
            <a:endParaRPr lang="it-IT" sz="1600" b="1" i="0" u="none" strike="noStrike" baseline="0" dirty="0">
              <a:solidFill>
                <a:srgbClr val="0070C0"/>
              </a:solidFill>
              <a:effectLst/>
              <a:latin typeface="Calibri" panose="020F0502020204030204" pitchFamily="34" charset="0"/>
            </a:endParaRPr>
          </a:p>
          <a:p>
            <a:pPr marL="0" indent="0">
              <a:buNone/>
            </a:pPr>
            <a:r>
              <a:rPr lang="it-IT" sz="1600" b="1" baseline="0" dirty="0">
                <a:solidFill>
                  <a:srgbClr val="0070C0"/>
                </a:solidFill>
                <a:highlight>
                  <a:srgbClr val="FFFF00"/>
                </a:highlight>
              </a:rPr>
              <a:t>DURATA LICENZA</a:t>
            </a:r>
            <a:r>
              <a:rPr lang="it-IT" sz="1600" b="1" baseline="0" dirty="0">
                <a:solidFill>
                  <a:srgbClr val="0070C0"/>
                </a:solidFill>
              </a:rPr>
              <a:t> : INDEFINITA. CAUSE INTERRUZIONE: a) NON PAGAMENTO  CANONE; b) VIOLAZIONE  CLAUSOLE CONTRATTUALI LICENZA</a:t>
            </a:r>
            <a:r>
              <a:rPr lang="it-IT" sz="1800" b="1" baseline="0" dirty="0">
                <a:solidFill>
                  <a:srgbClr val="0070C0"/>
                </a:solidFill>
              </a:rPr>
              <a:t>.</a:t>
            </a:r>
          </a:p>
          <a:p>
            <a:pPr marL="0" indent="0">
              <a:buNone/>
            </a:pPr>
            <a:r>
              <a:rPr lang="en-US" sz="1500" b="1" dirty="0">
                <a:solidFill>
                  <a:srgbClr val="0070C0"/>
                </a:solidFill>
              </a:rPr>
              <a:t>NEL DOCUMENTO (STATEMENT E CONSULTAZIONE) “</a:t>
            </a:r>
            <a:r>
              <a:rPr lang="en-US" sz="1500" b="1" i="1" dirty="0">
                <a:solidFill>
                  <a:srgbClr val="0070C0"/>
                </a:solidFill>
              </a:rPr>
              <a:t>EVOLUTION OF THE SHARED ACCESS LICENCE FRAMEWORK</a:t>
            </a:r>
            <a:r>
              <a:rPr lang="en-US" sz="1500" b="1" dirty="0">
                <a:solidFill>
                  <a:srgbClr val="0070C0"/>
                </a:solidFill>
              </a:rPr>
              <a:t>”,  28 March 2023 SI LEGGE:</a:t>
            </a:r>
          </a:p>
          <a:p>
            <a:pPr marL="0" indent="0" algn="just">
              <a:spcBef>
                <a:spcPts val="0"/>
              </a:spcBef>
              <a:buNone/>
            </a:pPr>
            <a:r>
              <a:rPr lang="it-IT" sz="1500" b="1" dirty="0">
                <a:solidFill>
                  <a:srgbClr val="0070C0"/>
                </a:solidFill>
              </a:rPr>
              <a:t>“</a:t>
            </a:r>
            <a:r>
              <a:rPr lang="it-IT" sz="1500" b="1" dirty="0">
                <a:solidFill>
                  <a:srgbClr val="0070C0"/>
                </a:solidFill>
                <a:highlight>
                  <a:srgbClr val="00FF00"/>
                </a:highlight>
              </a:rPr>
              <a:t>DSA</a:t>
            </a:r>
            <a:r>
              <a:rPr lang="it-IT" sz="1500" b="1" dirty="0">
                <a:solidFill>
                  <a:srgbClr val="0070C0"/>
                </a:solidFill>
              </a:rPr>
              <a:t> [</a:t>
            </a:r>
            <a:r>
              <a:rPr lang="it-IT" sz="1500" b="1" dirty="0">
                <a:solidFill>
                  <a:srgbClr val="0070C0"/>
                </a:solidFill>
                <a:highlight>
                  <a:srgbClr val="00FF00"/>
                </a:highlight>
              </a:rPr>
              <a:t>“</a:t>
            </a:r>
            <a:r>
              <a:rPr lang="it-IT" sz="1500" b="1" i="1" dirty="0">
                <a:solidFill>
                  <a:srgbClr val="0070C0"/>
                </a:solidFill>
                <a:highlight>
                  <a:srgbClr val="00FF00"/>
                </a:highlight>
              </a:rPr>
              <a:t>DYNAMIC SPECTRUM ACCESS</a:t>
            </a:r>
            <a:r>
              <a:rPr lang="it-IT" sz="1500" b="1" dirty="0">
                <a:solidFill>
                  <a:srgbClr val="0070C0"/>
                </a:solidFill>
                <a:highlight>
                  <a:srgbClr val="00FF00"/>
                </a:highlight>
              </a:rPr>
              <a:t>”</a:t>
            </a:r>
            <a:r>
              <a:rPr lang="it-IT" sz="1500" b="1" dirty="0">
                <a:solidFill>
                  <a:srgbClr val="0070C0"/>
                </a:solidFill>
              </a:rPr>
              <a:t>]  </a:t>
            </a:r>
            <a:r>
              <a:rPr lang="it-IT" sz="1500" b="1" i="1" dirty="0">
                <a:solidFill>
                  <a:srgbClr val="0070C0"/>
                </a:solidFill>
              </a:rPr>
              <a:t>IS NOT OUR PREFERRED APPROACH FOR THESE BANDS [TRA CUI 3.4 – 3.8 GHz] AT THIS TIME</a:t>
            </a:r>
            <a:r>
              <a:rPr lang="it-IT" sz="1500" b="1" dirty="0">
                <a:solidFill>
                  <a:srgbClr val="0070C0"/>
                </a:solidFill>
              </a:rPr>
              <a:t>”. QUINDI CHIUSURA DI OFCOM NEI RIGUARDI DEL DSA, QUINDI DI ACCESSO OPPORTUNISTICO ALLO SPETTRO (COME IN CBRS), ANCHE IN CHIAVE PROSPETTICA</a:t>
            </a:r>
            <a:r>
              <a:rPr lang="it-IT" sz="1600" b="1" baseline="0" dirty="0">
                <a:solidFill>
                  <a:srgbClr val="0070C0"/>
                </a:solidFill>
              </a:rPr>
              <a:t>.</a:t>
            </a:r>
          </a:p>
          <a:p>
            <a:pPr marL="0" indent="0" algn="just">
              <a:spcBef>
                <a:spcPts val="0"/>
              </a:spcBef>
              <a:buNone/>
            </a:pPr>
            <a:r>
              <a:rPr lang="it-IT" sz="1400" b="1" baseline="0" dirty="0">
                <a:solidFill>
                  <a:srgbClr val="0070C0"/>
                </a:solidFill>
              </a:rPr>
              <a:t>RATIONALE DI QUESTA DECISIONE: L’INTRODUZIONE DI UN ELEMENTO DINAMICO NELLA PROCEDURA DI AUTORIZZAZIONE AUMENTEREBBE L’INCERTEZZA NELL’ACCESSO, LA QUALE POTREBBE AVERE UN IMPATTO NEGATIVO SULLA QUALITA’ DI SERVIZIO. </a:t>
            </a:r>
          </a:p>
          <a:p>
            <a:pPr marL="0" indent="0" algn="just">
              <a:spcBef>
                <a:spcPts val="0"/>
              </a:spcBef>
              <a:buNone/>
            </a:pPr>
            <a:r>
              <a:rPr lang="it-IT" sz="1400" b="1" baseline="0" dirty="0">
                <a:solidFill>
                  <a:srgbClr val="0070C0"/>
                </a:solidFill>
              </a:rPr>
              <a:t>OFCOM CONTA DI CONSEGUIRE I BENEFICI DEL DSA (ES. MINIMI TEMPI DEL MECCANISMO DI ATTRIBUZIONE DELLE FREQUENZE) IN MODO ALTERNATIVO, RIDUCENDO LA COMPLESSITA’ DELL’ATTUALE PROCEDURA, ATTRAVERSO UNA PIU’ AMPIA RACCOLTA DI DATI SULL’IMPIEGO DELLO SPETTRO ATTRIBUITO CON IL  SAL  E SULLE EMISSIONI RADIO.</a:t>
            </a:r>
          </a:p>
          <a:p>
            <a:pPr marL="0" indent="0">
              <a:buNone/>
            </a:pPr>
            <a:endParaRPr lang="en-US" sz="1400" b="1" baseline="0" dirty="0"/>
          </a:p>
          <a:p>
            <a:pPr marL="0" indent="0">
              <a:buNone/>
            </a:pPr>
            <a:endParaRPr lang="it-IT" sz="1600" b="1" baseline="0" dirty="0"/>
          </a:p>
          <a:p>
            <a:pPr marL="0" indent="0">
              <a:buNone/>
            </a:pPr>
            <a:endParaRPr lang="it-IT" sz="1600" b="1" baseline="0" dirty="0"/>
          </a:p>
          <a:p>
            <a:pPr marL="108000"/>
            <a:endParaRPr lang="it-IT" sz="1600" b="1" baseline="0" dirty="0"/>
          </a:p>
          <a:p>
            <a:pPr marL="0" indent="0" algn="just" fontAlgn="t">
              <a:spcBef>
                <a:spcPts val="0"/>
              </a:spcBef>
              <a:buNone/>
            </a:pPr>
            <a:endParaRPr lang="it-IT" sz="1600" b="1" baseline="0" dirty="0"/>
          </a:p>
          <a:p>
            <a:pPr marL="0" indent="0" algn="just" fontAlgn="t">
              <a:spcBef>
                <a:spcPts val="0"/>
              </a:spcBef>
              <a:buNone/>
            </a:pPr>
            <a:endParaRPr lang="it-IT" sz="1600" b="1" dirty="0"/>
          </a:p>
          <a:p>
            <a:pPr marL="0" indent="0" algn="just" rtl="0" eaLnBrk="1" fontAlgn="t" latinLnBrk="0" hangingPunct="1">
              <a:spcBef>
                <a:spcPts val="0"/>
              </a:spcBef>
              <a:spcAft>
                <a:spcPts val="0"/>
              </a:spcAft>
              <a:buNone/>
            </a:pPr>
            <a:endParaRPr lang="it-IT" sz="2000" b="0" i="0" u="none" strike="noStrike" dirty="0">
              <a:effectLst/>
            </a:endParaRPr>
          </a:p>
          <a:p>
            <a:pPr marL="0" indent="0" algn="just" rtl="0" eaLnBrk="1" fontAlgn="t" latinLnBrk="0" hangingPunct="1">
              <a:spcBef>
                <a:spcPts val="0"/>
              </a:spcBef>
              <a:spcAft>
                <a:spcPts val="0"/>
              </a:spcAft>
              <a:buNone/>
            </a:pPr>
            <a:endParaRPr lang="it-IT" sz="2000" b="1" i="0" u="none" strike="noStrike" kern="1200" baseline="0" dirty="0">
              <a:solidFill>
                <a:srgbClr val="000000"/>
              </a:solidFill>
              <a:effectLst/>
            </a:endParaRPr>
          </a:p>
        </p:txBody>
      </p:sp>
      <p:sp>
        <p:nvSpPr>
          <p:cNvPr id="11" name="Segnaposto data 10">
            <a:extLst>
              <a:ext uri="{FF2B5EF4-FFF2-40B4-BE49-F238E27FC236}">
                <a16:creationId xmlns:a16="http://schemas.microsoft.com/office/drawing/2014/main" id="{FCEDBE13-34FB-262B-98B3-7514456A81F9}"/>
              </a:ext>
            </a:extLst>
          </p:cNvPr>
          <p:cNvSpPr>
            <a:spLocks noGrp="1"/>
          </p:cNvSpPr>
          <p:nvPr>
            <p:ph type="dt" sz="half" idx="10"/>
          </p:nvPr>
        </p:nvSpPr>
        <p:spPr/>
        <p:txBody>
          <a:bodyPr/>
          <a:lstStyle/>
          <a:p>
            <a:r>
              <a:rPr lang="it-IT"/>
              <a:t>30/10/2024</a:t>
            </a:r>
            <a:endParaRPr lang="it-IT" dirty="0"/>
          </a:p>
        </p:txBody>
      </p:sp>
      <p:sp>
        <p:nvSpPr>
          <p:cNvPr id="10" name="Segnaposto piè di pagina 9">
            <a:extLst>
              <a:ext uri="{FF2B5EF4-FFF2-40B4-BE49-F238E27FC236}">
                <a16:creationId xmlns:a16="http://schemas.microsoft.com/office/drawing/2014/main" id="{8D374F5F-1252-63B2-2376-50456CF631D3}"/>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2" name="Segnaposto numero diapositiva 11">
            <a:extLst>
              <a:ext uri="{FF2B5EF4-FFF2-40B4-BE49-F238E27FC236}">
                <a16:creationId xmlns:a16="http://schemas.microsoft.com/office/drawing/2014/main" id="{962F86CB-70F7-1C6A-5707-A9633A773A4D}"/>
              </a:ext>
            </a:extLst>
          </p:cNvPr>
          <p:cNvSpPr>
            <a:spLocks noGrp="1"/>
          </p:cNvSpPr>
          <p:nvPr>
            <p:ph type="sldNum" sz="quarter" idx="12"/>
          </p:nvPr>
        </p:nvSpPr>
        <p:spPr/>
        <p:txBody>
          <a:bodyPr/>
          <a:lstStyle/>
          <a:p>
            <a:fld id="{F8863F97-6B15-4D31-8031-24C52BDABFD3}" type="slidenum">
              <a:rPr lang="it-IT" smtClean="0"/>
              <a:t>29</a:t>
            </a:fld>
            <a:endParaRPr lang="it-IT"/>
          </a:p>
        </p:txBody>
      </p:sp>
    </p:spTree>
    <p:extLst>
      <p:ext uri="{BB962C8B-B14F-4D97-AF65-F5344CB8AC3E}">
        <p14:creationId xmlns:p14="http://schemas.microsoft.com/office/powerpoint/2010/main" val="1062808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336059" y="113665"/>
            <a:ext cx="9433171" cy="231566"/>
          </a:xfrm>
        </p:spPr>
        <p:txBody>
          <a:bodyPr>
            <a:noAutofit/>
          </a:bodyPr>
          <a:lstStyle/>
          <a:p>
            <a:r>
              <a:rPr lang="it-IT" sz="2400" b="1" dirty="0">
                <a:solidFill>
                  <a:srgbClr val="0070C0"/>
                </a:solidFill>
              </a:rPr>
              <a:t>REGOLAMENTAZIONE RETI MOBILI IN AMBITO LOCALE: REGNO UNITO (UK)</a:t>
            </a:r>
          </a:p>
        </p:txBody>
      </p:sp>
      <p:sp>
        <p:nvSpPr>
          <p:cNvPr id="7" name="Segnaposto contenuto 6">
            <a:extLst>
              <a:ext uri="{FF2B5EF4-FFF2-40B4-BE49-F238E27FC236}">
                <a16:creationId xmlns:a16="http://schemas.microsoft.com/office/drawing/2014/main" id="{D8BB1573-2059-6838-A36D-2DF2D17EEF8E}"/>
              </a:ext>
            </a:extLst>
          </p:cNvPr>
          <p:cNvSpPr>
            <a:spLocks noGrp="1"/>
          </p:cNvSpPr>
          <p:nvPr>
            <p:ph idx="1"/>
          </p:nvPr>
        </p:nvSpPr>
        <p:spPr>
          <a:xfrm>
            <a:off x="101601" y="345231"/>
            <a:ext cx="11988800" cy="5668963"/>
          </a:xfrm>
        </p:spPr>
        <p:txBody>
          <a:bodyPr>
            <a:noAutofit/>
          </a:bodyPr>
          <a:lstStyle/>
          <a:p>
            <a:pPr marL="0" indent="0" algn="just">
              <a:buNone/>
            </a:pPr>
            <a:r>
              <a:rPr lang="it-IT" sz="1600" b="1" dirty="0"/>
              <a:t>STATEMENT OFCOM 25 LUGLIO 2019: «ENABLING WIRELESS INNOVATION THROUGH «</a:t>
            </a:r>
            <a:r>
              <a:rPr lang="it-IT" sz="1600" b="1" dirty="0">
                <a:highlight>
                  <a:srgbClr val="FFFF00"/>
                </a:highlight>
              </a:rPr>
              <a:t>LOCAL LICENSING</a:t>
            </a:r>
            <a:r>
              <a:rPr lang="it-IT" sz="1600" b="1" dirty="0"/>
              <a:t>»</a:t>
            </a:r>
            <a:endParaRPr lang="it-IT" sz="1600" dirty="0"/>
          </a:p>
          <a:p>
            <a:pPr marL="0" indent="0" algn="just">
              <a:buNone/>
            </a:pPr>
            <a:endParaRPr lang="it-IT" sz="1600" b="1" baseline="0" dirty="0"/>
          </a:p>
          <a:p>
            <a:pPr marL="0" indent="0" algn="just">
              <a:buNone/>
            </a:pPr>
            <a:endParaRPr lang="it-IT" sz="1600" b="1" baseline="0" dirty="0"/>
          </a:p>
          <a:p>
            <a:pPr marL="0" indent="0" algn="just" fontAlgn="t">
              <a:spcBef>
                <a:spcPts val="0"/>
              </a:spcBef>
              <a:buNone/>
            </a:pPr>
            <a:endParaRPr lang="it-IT" sz="1600" b="1" baseline="0" dirty="0"/>
          </a:p>
          <a:p>
            <a:pPr marL="0" indent="0" algn="just" fontAlgn="t">
              <a:spcBef>
                <a:spcPts val="0"/>
              </a:spcBef>
              <a:buNone/>
            </a:pPr>
            <a:endParaRPr lang="it-IT" sz="1600" b="1" dirty="0"/>
          </a:p>
          <a:p>
            <a:pPr marL="0" indent="0" algn="just" rtl="0" eaLnBrk="1" fontAlgn="t" latinLnBrk="0" hangingPunct="1">
              <a:spcBef>
                <a:spcPts val="0"/>
              </a:spcBef>
              <a:spcAft>
                <a:spcPts val="0"/>
              </a:spcAft>
              <a:buNone/>
            </a:pPr>
            <a:endParaRPr lang="it-IT" sz="2000" b="0" i="0" u="none" strike="noStrike" dirty="0">
              <a:effectLst/>
            </a:endParaRPr>
          </a:p>
          <a:p>
            <a:pPr marL="0" indent="0" algn="just" rtl="0" eaLnBrk="1" fontAlgn="t" latinLnBrk="0" hangingPunct="1">
              <a:spcBef>
                <a:spcPts val="0"/>
              </a:spcBef>
              <a:spcAft>
                <a:spcPts val="0"/>
              </a:spcAft>
              <a:buNone/>
            </a:pPr>
            <a:endParaRPr lang="it-IT" sz="2000" b="1" i="0" u="none" strike="noStrike" kern="1200" baseline="0" dirty="0">
              <a:solidFill>
                <a:srgbClr val="000000"/>
              </a:solidFill>
              <a:effectLst/>
            </a:endParaRPr>
          </a:p>
        </p:txBody>
      </p:sp>
      <p:sp>
        <p:nvSpPr>
          <p:cNvPr id="11" name="Segnaposto data 10">
            <a:extLst>
              <a:ext uri="{FF2B5EF4-FFF2-40B4-BE49-F238E27FC236}">
                <a16:creationId xmlns:a16="http://schemas.microsoft.com/office/drawing/2014/main" id="{FCEDBE13-34FB-262B-98B3-7514456A81F9}"/>
              </a:ext>
            </a:extLst>
          </p:cNvPr>
          <p:cNvSpPr>
            <a:spLocks noGrp="1"/>
          </p:cNvSpPr>
          <p:nvPr>
            <p:ph type="dt" sz="half" idx="10"/>
          </p:nvPr>
        </p:nvSpPr>
        <p:spPr/>
        <p:txBody>
          <a:bodyPr/>
          <a:lstStyle/>
          <a:p>
            <a:r>
              <a:rPr lang="it-IT"/>
              <a:t>30/10/2024</a:t>
            </a:r>
            <a:endParaRPr lang="it-IT" dirty="0"/>
          </a:p>
        </p:txBody>
      </p:sp>
      <p:sp>
        <p:nvSpPr>
          <p:cNvPr id="10" name="Segnaposto piè di pagina 9">
            <a:extLst>
              <a:ext uri="{FF2B5EF4-FFF2-40B4-BE49-F238E27FC236}">
                <a16:creationId xmlns:a16="http://schemas.microsoft.com/office/drawing/2014/main" id="{8D374F5F-1252-63B2-2376-50456CF631D3}"/>
              </a:ext>
            </a:extLst>
          </p:cNvPr>
          <p:cNvSpPr>
            <a:spLocks noGrp="1"/>
          </p:cNvSpPr>
          <p:nvPr>
            <p:ph type="ftr" sz="quarter" idx="11"/>
          </p:nvPr>
        </p:nvSpPr>
        <p:spPr/>
        <p:txBody>
          <a:bodyPr/>
          <a:lstStyle/>
          <a:p>
            <a:r>
              <a:rPr lang="it-IT"/>
              <a:t>Relatore ing. LUIGI PRINZI                                                            Regimi d'accesso alle frequenze per le reti MPN e relative architetture  </a:t>
            </a:r>
            <a:endParaRPr lang="it-IT" dirty="0"/>
          </a:p>
        </p:txBody>
      </p:sp>
      <p:sp>
        <p:nvSpPr>
          <p:cNvPr id="12" name="Segnaposto numero diapositiva 11">
            <a:extLst>
              <a:ext uri="{FF2B5EF4-FFF2-40B4-BE49-F238E27FC236}">
                <a16:creationId xmlns:a16="http://schemas.microsoft.com/office/drawing/2014/main" id="{962F86CB-70F7-1C6A-5707-A9633A773A4D}"/>
              </a:ext>
            </a:extLst>
          </p:cNvPr>
          <p:cNvSpPr>
            <a:spLocks noGrp="1"/>
          </p:cNvSpPr>
          <p:nvPr>
            <p:ph type="sldNum" sz="quarter" idx="12"/>
          </p:nvPr>
        </p:nvSpPr>
        <p:spPr/>
        <p:txBody>
          <a:bodyPr/>
          <a:lstStyle/>
          <a:p>
            <a:fld id="{F8863F97-6B15-4D31-8031-24C52BDABFD3}" type="slidenum">
              <a:rPr lang="it-IT" smtClean="0"/>
              <a:t>30</a:t>
            </a:fld>
            <a:endParaRPr lang="it-IT"/>
          </a:p>
        </p:txBody>
      </p:sp>
      <p:graphicFrame>
        <p:nvGraphicFramePr>
          <p:cNvPr id="3" name="Tabella 2">
            <a:extLst>
              <a:ext uri="{FF2B5EF4-FFF2-40B4-BE49-F238E27FC236}">
                <a16:creationId xmlns:a16="http://schemas.microsoft.com/office/drawing/2014/main" id="{86C1AC00-93B5-1CE3-F7C7-593FE78CA139}"/>
              </a:ext>
            </a:extLst>
          </p:cNvPr>
          <p:cNvGraphicFramePr>
            <a:graphicFrameLocks noGrp="1"/>
          </p:cNvGraphicFramePr>
          <p:nvPr/>
        </p:nvGraphicFramePr>
        <p:xfrm>
          <a:off x="101600" y="605152"/>
          <a:ext cx="11988800" cy="5634415"/>
        </p:xfrm>
        <a:graphic>
          <a:graphicData uri="http://schemas.openxmlformats.org/drawingml/2006/table">
            <a:tbl>
              <a:tblPr firstRow="1" bandRow="1">
                <a:tableStyleId>{5C22544A-7EE6-4342-B048-85BDC9FD1C3A}</a:tableStyleId>
              </a:tblPr>
              <a:tblGrid>
                <a:gridCol w="2397760">
                  <a:extLst>
                    <a:ext uri="{9D8B030D-6E8A-4147-A177-3AD203B41FA5}">
                      <a16:colId xmlns:a16="http://schemas.microsoft.com/office/drawing/2014/main" val="1294955987"/>
                    </a:ext>
                  </a:extLst>
                </a:gridCol>
                <a:gridCol w="2397760">
                  <a:extLst>
                    <a:ext uri="{9D8B030D-6E8A-4147-A177-3AD203B41FA5}">
                      <a16:colId xmlns:a16="http://schemas.microsoft.com/office/drawing/2014/main" val="439300267"/>
                    </a:ext>
                  </a:extLst>
                </a:gridCol>
                <a:gridCol w="2397760">
                  <a:extLst>
                    <a:ext uri="{9D8B030D-6E8A-4147-A177-3AD203B41FA5}">
                      <a16:colId xmlns:a16="http://schemas.microsoft.com/office/drawing/2014/main" val="2677371867"/>
                    </a:ext>
                  </a:extLst>
                </a:gridCol>
                <a:gridCol w="2397760">
                  <a:extLst>
                    <a:ext uri="{9D8B030D-6E8A-4147-A177-3AD203B41FA5}">
                      <a16:colId xmlns:a16="http://schemas.microsoft.com/office/drawing/2014/main" val="413351636"/>
                    </a:ext>
                  </a:extLst>
                </a:gridCol>
                <a:gridCol w="2397760">
                  <a:extLst>
                    <a:ext uri="{9D8B030D-6E8A-4147-A177-3AD203B41FA5}">
                      <a16:colId xmlns:a16="http://schemas.microsoft.com/office/drawing/2014/main" val="4288560525"/>
                    </a:ext>
                  </a:extLst>
                </a:gridCol>
              </a:tblGrid>
              <a:tr h="348325">
                <a:tc gridSpan="5">
                  <a:txBody>
                    <a:bodyPr/>
                    <a:lstStyle/>
                    <a:p>
                      <a:r>
                        <a:rPr lang="it-IT" b="1" i="0" dirty="0"/>
                        <a:t>BANDE 1800 </a:t>
                      </a:r>
                      <a:r>
                        <a:rPr lang="it-IT" b="1" i="0" dirty="0" err="1"/>
                        <a:t>MHz</a:t>
                      </a:r>
                      <a:r>
                        <a:rPr lang="it-IT" b="1" i="0" baseline="30000" dirty="0" err="1">
                          <a:highlight>
                            <a:srgbClr val="00FFFF"/>
                          </a:highlight>
                        </a:rPr>
                        <a:t>a</a:t>
                      </a:r>
                      <a:r>
                        <a:rPr lang="it-IT" b="1" i="0" dirty="0"/>
                        <a:t> ; 2300 </a:t>
                      </a:r>
                      <a:r>
                        <a:rPr lang="it-IT" b="1" i="0" dirty="0" err="1"/>
                        <a:t>MHz</a:t>
                      </a:r>
                      <a:r>
                        <a:rPr lang="it-IT" b="1" i="0" baseline="30000" dirty="0" err="1">
                          <a:highlight>
                            <a:srgbClr val="00FF00"/>
                          </a:highlight>
                        </a:rPr>
                        <a:t>b</a:t>
                      </a:r>
                      <a:r>
                        <a:rPr lang="it-IT" b="1" i="0" dirty="0"/>
                        <a:t>; 3.8 – 4.2 GHz            SHARED ACCESS LICENCE </a:t>
                      </a:r>
                      <a:r>
                        <a:rPr lang="it-IT" b="1" i="0" dirty="0">
                          <a:highlight>
                            <a:srgbClr val="FF00FF"/>
                          </a:highlight>
                        </a:rPr>
                        <a:t>(SAL)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2806681186"/>
                  </a:ext>
                </a:extLst>
              </a:tr>
              <a:tr h="690762">
                <a:tc rowSpan="3">
                  <a:txBody>
                    <a:bodyPr/>
                    <a:lstStyle/>
                    <a:p>
                      <a:pPr algn="ctr"/>
                      <a:endParaRPr lang="it-IT" sz="1500" b="1" i="0" u="none" strike="noStrike" baseline="0" dirty="0">
                        <a:solidFill>
                          <a:srgbClr val="000000"/>
                        </a:solidFill>
                        <a:effectLst/>
                        <a:latin typeface="Calibri" panose="020F0502020204030204" pitchFamily="34" charset="0"/>
                      </a:endParaRPr>
                    </a:p>
                    <a:p>
                      <a:pPr algn="ctr"/>
                      <a:r>
                        <a:rPr lang="it-IT" sz="1500" b="1" i="0" u="none" strike="noStrike" baseline="0" dirty="0">
                          <a:solidFill>
                            <a:srgbClr val="000000"/>
                          </a:solidFill>
                          <a:effectLst/>
                          <a:latin typeface="Calibri" panose="020F0502020204030204" pitchFamily="34" charset="0"/>
                        </a:rPr>
                        <a:t>LIVELLO DI POTENZA SRB</a:t>
                      </a:r>
                    </a:p>
                    <a:p>
                      <a:pPr algn="ctr"/>
                      <a:endParaRPr lang="it-IT" sz="1500" b="1" i="0" u="none" strike="noStrike" baseline="0" dirty="0">
                        <a:solidFill>
                          <a:srgbClr val="000000"/>
                        </a:solidFill>
                        <a:effectLst/>
                        <a:latin typeface="Calibri" panose="020F0502020204030204" pitchFamily="34" charset="0"/>
                      </a:endParaRPr>
                    </a:p>
                    <a:p>
                      <a:pPr algn="ctr"/>
                      <a:endParaRPr lang="it-IT" sz="1500" b="1" i="0" u="none" strike="noStrike" baseline="0" dirty="0">
                        <a:solidFill>
                          <a:srgbClr val="000000"/>
                        </a:solidFill>
                        <a:effectLst/>
                        <a:latin typeface="Calibri" panose="020F0502020204030204" pitchFamily="34" charset="0"/>
                      </a:endParaRPr>
                    </a:p>
                    <a:p>
                      <a:pPr algn="ctr"/>
                      <a:endParaRPr lang="it-IT" sz="1500" b="1" i="0" u="none" strike="noStrike" baseline="0" dirty="0">
                        <a:solidFill>
                          <a:srgbClr val="000000"/>
                        </a:solidFill>
                        <a:effectLst/>
                        <a:latin typeface="Calibri" panose="020F0502020204030204" pitchFamily="34" charset="0"/>
                      </a:endParaRPr>
                    </a:p>
                    <a:p>
                      <a:pPr algn="ctr"/>
                      <a:r>
                        <a:rPr lang="it-IT" sz="1500" b="1" i="0" u="none" strike="noStrike" baseline="0" dirty="0">
                          <a:solidFill>
                            <a:srgbClr val="000000"/>
                          </a:solidFill>
                          <a:effectLst/>
                          <a:latin typeface="Calibri" panose="020F0502020204030204" pitchFamily="34" charset="0"/>
                        </a:rPr>
                        <a:t>(SHARED) LOW POWER LICENCE. </a:t>
                      </a:r>
                    </a:p>
                    <a:p>
                      <a:pPr algn="ctr"/>
                      <a:r>
                        <a:rPr lang="it-IT" sz="1500" b="1" i="0" u="none" strike="noStrike" baseline="0" dirty="0">
                          <a:solidFill>
                            <a:srgbClr val="000000"/>
                          </a:solidFill>
                          <a:effectLst/>
                          <a:latin typeface="Calibri" panose="020F0502020204030204" pitchFamily="34" charset="0"/>
                        </a:rPr>
                        <a:t>DEPLOYMENT DEL RICHIESTO N.RO SRB IN AREA CIRCOLARE 50 m. </a:t>
                      </a:r>
                      <a:endParaRPr lang="it-IT" sz="1500" b="1"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1500" b="1" i="0" baseline="0" dirty="0"/>
                        <a:t>BANDA 1800 MHz</a:t>
                      </a:r>
                    </a:p>
                    <a:p>
                      <a:r>
                        <a:rPr lang="it-IT" sz="1500" b="1" i="0" baseline="0" dirty="0"/>
                        <a:t> (</a:t>
                      </a:r>
                      <a:r>
                        <a:rPr lang="it-IT" sz="1500" b="1" i="0" baseline="0" dirty="0">
                          <a:highlight>
                            <a:srgbClr val="00FFFF"/>
                          </a:highlight>
                        </a:rPr>
                        <a:t>a)</a:t>
                      </a:r>
                      <a:r>
                        <a:rPr lang="it-IT" sz="1500" b="1" i="0" baseline="0" dirty="0"/>
                        <a:t> canale 1781.7-1785 MHz abbinato con 1876.7-1880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1500" b="1" i="0" baseline="0" dirty="0"/>
                        <a:t>BANDA 2300 MHz</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500" b="1" i="0" baseline="0" dirty="0"/>
                        <a:t> (</a:t>
                      </a:r>
                      <a:r>
                        <a:rPr lang="it-IT" sz="1500" b="1" i="0" baseline="0" dirty="0">
                          <a:highlight>
                            <a:srgbClr val="00FF00"/>
                          </a:highlight>
                        </a:rPr>
                        <a:t>b</a:t>
                      </a:r>
                      <a:r>
                        <a:rPr lang="it-IT" sz="1500" b="1" i="0" baseline="0" dirty="0"/>
                        <a:t>) 2390-2400 MHz.</a:t>
                      </a:r>
                    </a:p>
                    <a:p>
                      <a:r>
                        <a:rPr lang="it-IT" sz="1500" b="1" i="0" baseline="0"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sz="1500" b="1" i="0" baseline="0" dirty="0"/>
                        <a:t>BANDA 3.8 – 4.2 GHz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just"/>
                      <a:endParaRPr lang="it-IT" sz="1500" b="1" i="0" baseline="0" dirty="0"/>
                    </a:p>
                    <a:p>
                      <a:pPr algn="just"/>
                      <a:r>
                        <a:rPr lang="it-IT" sz="1500" b="1" i="0" baseline="0" dirty="0"/>
                        <a:t>LICENZA PER AREA O SRB</a:t>
                      </a:r>
                    </a:p>
                    <a:p>
                      <a:pPr algn="just"/>
                      <a:endParaRPr lang="it-IT" sz="1500" b="1" i="0" baseline="0" dirty="0"/>
                    </a:p>
                    <a:p>
                      <a:pPr algn="just"/>
                      <a:endParaRPr lang="it-IT" sz="1500" b="1" i="0" baseline="0" dirty="0"/>
                    </a:p>
                    <a:p>
                      <a:pPr algn="just"/>
                      <a:endParaRPr lang="it-IT" sz="1500" b="1" i="0" baseline="0" dirty="0"/>
                    </a:p>
                    <a:p>
                      <a:pPr algn="just"/>
                      <a:r>
                        <a:rPr lang="it-IT" sz="1500" b="1" i="0" baseline="0" dirty="0"/>
                        <a:t>LICENZA PER AREA (ANCHE PIU’ SRB IN ESSA:NESSUNA AUTORIZZAZIONE OFCOM). ANCHE LICENZA PER AREE MULTIPLE.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1551034"/>
                  </a:ext>
                </a:extLst>
              </a:tr>
              <a:tr h="412411">
                <a:tc vMerge="1">
                  <a:txBody>
                    <a:bodyPr/>
                    <a:lstStyle/>
                    <a:p>
                      <a:endParaRPr lang="it-IT"/>
                    </a:p>
                  </a:txBody>
                  <a:tcPr/>
                </a:tc>
                <a:tc gridSpan="3">
                  <a:txBody>
                    <a:bodyPr/>
                    <a:lstStyle/>
                    <a:p>
                      <a:r>
                        <a:rPr lang="it-IT" sz="1500" b="1" i="0" baseline="0" dirty="0"/>
                        <a:t>CANONE ANNUO ( £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b="1" baseline="0"/>
                    </a:p>
                  </a:txBody>
                  <a:tcPr/>
                </a:tc>
                <a:tc hMerge="1">
                  <a:txBody>
                    <a:bodyPr/>
                    <a:lstStyle/>
                    <a:p>
                      <a:endParaRPr lang="it-IT" b="1" baseline="0" dirty="0"/>
                    </a:p>
                  </a:txBody>
                  <a:tcPr/>
                </a:tc>
                <a:tc vMerge="1">
                  <a:txBody>
                    <a:bodyPr/>
                    <a:lstStyle/>
                    <a:p>
                      <a:endParaRPr lang="it-IT" b="1" i="0" baseline="0"/>
                    </a:p>
                  </a:txBody>
                  <a:tcPr/>
                </a:tc>
                <a:extLst>
                  <a:ext uri="{0D108BD9-81ED-4DB2-BD59-A6C34878D82A}">
                    <a16:rowId xmlns:a16="http://schemas.microsoft.com/office/drawing/2014/main" val="207859490"/>
                  </a:ext>
                </a:extLst>
              </a:tr>
              <a:tr h="1381524">
                <a:tc vMerge="1">
                  <a:txBody>
                    <a:bodyPr/>
                    <a:lstStyle/>
                    <a:p>
                      <a:endParaRPr lang="it-IT"/>
                    </a:p>
                  </a:txBody>
                  <a:tcPr/>
                </a:tc>
                <a:tc rowSpan="2">
                  <a:txBody>
                    <a:bodyPr/>
                    <a:lstStyle/>
                    <a:p>
                      <a:r>
                        <a:rPr lang="it-IT" sz="1500" b="1" i="0" baseline="0" dirty="0"/>
                        <a:t>80 per 2x 3.3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r>
                        <a:rPr lang="it-IT" sz="1500" b="1" i="0" baseline="0" dirty="0"/>
                        <a:t>80 per 10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500" b="1" i="0" baseline="0" dirty="0"/>
                        <a:t>80 per 10 MHz</a:t>
                      </a:r>
                    </a:p>
                    <a:p>
                      <a:endParaRPr lang="it-IT" sz="1500" b="1" i="0"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it-IT" b="1" i="0" baseline="0"/>
                    </a:p>
                  </a:txBody>
                  <a:tcPr/>
                </a:tc>
                <a:extLst>
                  <a:ext uri="{0D108BD9-81ED-4DB2-BD59-A6C34878D82A}">
                    <a16:rowId xmlns:a16="http://schemas.microsoft.com/office/drawing/2014/main" val="2298013033"/>
                  </a:ext>
                </a:extLst>
              </a:tr>
              <a:tr h="478017">
                <a:tc>
                  <a:txBody>
                    <a:bodyPr/>
                    <a:lstStyle/>
                    <a:p>
                      <a:pPr algn="ctr"/>
                      <a:r>
                        <a:rPr lang="it-IT" sz="1500" b="1" i="0" u="none" strike="noStrike" baseline="0" dirty="0">
                          <a:solidFill>
                            <a:srgbClr val="000000"/>
                          </a:solidFill>
                          <a:effectLst/>
                          <a:latin typeface="Calibri" panose="020F0502020204030204" pitchFamily="34" charset="0"/>
                        </a:rPr>
                        <a:t>(SHARED) MEDIUM POWER LICENCE.</a:t>
                      </a:r>
                    </a:p>
                    <a:p>
                      <a:pPr algn="ctr"/>
                      <a:r>
                        <a:rPr lang="it-IT" sz="1500" b="1" i="0" u="none" strike="noStrike" baseline="0" dirty="0">
                          <a:solidFill>
                            <a:srgbClr val="000000"/>
                          </a:solidFill>
                          <a:effectLst/>
                          <a:latin typeface="Calibri" panose="020F0502020204030204" pitchFamily="34" charset="0"/>
                        </a:rPr>
                        <a:t>DEPLOYMENT IN AREA RURALE.</a:t>
                      </a:r>
                      <a:endParaRPr lang="it-IT" sz="1500" b="1"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it-IT" b="1" i="0" baseline="0" dirty="0"/>
                    </a:p>
                  </a:txBody>
                  <a:tcPr/>
                </a:tc>
                <a:tc vMerge="1">
                  <a:txBody>
                    <a:bodyPr/>
                    <a:lstStyle/>
                    <a:p>
                      <a:endParaRPr lang="it-IT" b="1" i="0" baseline="0"/>
                    </a:p>
                  </a:txBody>
                  <a:tcPr/>
                </a:tc>
                <a:tc vMerge="1">
                  <a:txBody>
                    <a:bodyPr/>
                    <a:lstStyle/>
                    <a:p>
                      <a:endParaRPr lang="it-IT" b="1" i="0" baseline="0"/>
                    </a:p>
                  </a:txBody>
                  <a:tcPr/>
                </a:tc>
                <a:tc>
                  <a:txBody>
                    <a:bodyPr/>
                    <a:lstStyle/>
                    <a:p>
                      <a:r>
                        <a:rPr lang="it-IT" sz="1500" b="1" i="0" baseline="0" dirty="0"/>
                        <a:t>LICENZA PER SRB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16951223"/>
                  </a:ext>
                </a:extLst>
              </a:tr>
              <a:tr h="367559">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500" b="1" i="0" u="none" strike="noStrike" baseline="0" dirty="0">
                          <a:solidFill>
                            <a:srgbClr val="000000"/>
                          </a:solidFill>
                          <a:effectLst/>
                          <a:latin typeface="Calibri" panose="020F0502020204030204" pitchFamily="34" charset="0"/>
                        </a:rPr>
                        <a:t>(SHARED)  LOW POWER </a:t>
                      </a:r>
                      <a:r>
                        <a:rPr lang="en-US" sz="1500" b="1" i="0" u="none" strike="noStrike" baseline="0" dirty="0">
                          <a:solidFill>
                            <a:srgbClr val="000000"/>
                          </a:solidFill>
                          <a:effectLst/>
                          <a:latin typeface="Calibri" panose="020F0502020204030204" pitchFamily="34" charset="0"/>
                        </a:rPr>
                        <a:t>MAXIMUM BASE STATION POWER (TRP)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i="0" u="none" strike="noStrike" baseline="0" dirty="0">
                          <a:solidFill>
                            <a:srgbClr val="000000"/>
                          </a:solidFill>
                          <a:effectLst/>
                          <a:latin typeface="Calibri" panose="020F0502020204030204" pitchFamily="34" charset="0"/>
                        </a:rPr>
                        <a:t>23 dBm/200 MHz (3GPP TR 38.802)</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i="0" u="none" strike="noStrike" baseline="0" dirty="0">
                          <a:solidFill>
                            <a:srgbClr val="000000"/>
                          </a:solidFill>
                          <a:effectLst/>
                          <a:latin typeface="Calibri" panose="020F0502020204030204" pitchFamily="34" charset="0"/>
                        </a:rPr>
                        <a:t> </a:t>
                      </a:r>
                      <a:r>
                        <a:rPr lang="it-IT" sz="1500" b="1" i="0" dirty="0"/>
                        <a:t>(SOLO INDOOR)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r>
                        <a:rPr lang="it-IT" sz="1500" b="1" i="0" baseline="0" dirty="0"/>
                        <a:t>BANDA 26 GHz (Parte Bassa: 24.25 – 26.5 GHz)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dirty="0"/>
                    </a:p>
                  </a:txBody>
                  <a:tcPr/>
                </a:tc>
                <a:tc hMerge="1">
                  <a:txBody>
                    <a:bodyPr/>
                    <a:lstStyle/>
                    <a:p>
                      <a:endParaRPr lang="it-IT" dirty="0"/>
                    </a:p>
                  </a:txBody>
                  <a:tcPr/>
                </a:tc>
                <a:tc rowSpan="2">
                  <a:txBody>
                    <a:bodyPr/>
                    <a:lstStyle/>
                    <a:p>
                      <a:r>
                        <a:rPr lang="it-IT" sz="1500" b="1" i="0" baseline="0" dirty="0"/>
                        <a:t>LICENZA PER AREA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95332062"/>
                  </a:ext>
                </a:extLst>
              </a:tr>
              <a:tr h="690762">
                <a:tc vMerge="1">
                  <a:txBody>
                    <a:bodyPr/>
                    <a:lstStyle/>
                    <a:p>
                      <a:endParaRPr lang="it-IT"/>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600" b="1" i="0" baseline="0" dirty="0"/>
                        <a:t> </a:t>
                      </a:r>
                      <a:r>
                        <a:rPr lang="it-IT" sz="1500" b="1" i="0" baseline="0" dirty="0"/>
                        <a:t>CANONE ANNUO ( £ ) 320 PER BLOCCHI DI 50 MHz; 100 MHz ; 200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b="1" i="0" baseline="0" dirty="0"/>
                    </a:p>
                  </a:txBody>
                  <a:tcPr/>
                </a:tc>
                <a:tc hMerge="1">
                  <a:txBody>
                    <a:bodyPr/>
                    <a:lstStyle/>
                    <a:p>
                      <a:endParaRPr lang="it-IT" b="1" i="0" baseline="0" dirty="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b="1" i="0"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6007830"/>
                  </a:ext>
                </a:extLst>
              </a:tr>
            </a:tbl>
          </a:graphicData>
        </a:graphic>
      </p:graphicFrame>
      <p:cxnSp>
        <p:nvCxnSpPr>
          <p:cNvPr id="4" name="Connettore diritto 3">
            <a:extLst>
              <a:ext uri="{FF2B5EF4-FFF2-40B4-BE49-F238E27FC236}">
                <a16:creationId xmlns:a16="http://schemas.microsoft.com/office/drawing/2014/main" id="{CE530B4B-F371-3241-04A7-1461AD62AD96}"/>
              </a:ext>
            </a:extLst>
          </p:cNvPr>
          <p:cNvCxnSpPr/>
          <p:nvPr/>
        </p:nvCxnSpPr>
        <p:spPr>
          <a:xfrm flipH="1">
            <a:off x="101599" y="2157046"/>
            <a:ext cx="239932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nettore diritto 7">
            <a:extLst>
              <a:ext uri="{FF2B5EF4-FFF2-40B4-BE49-F238E27FC236}">
                <a16:creationId xmlns:a16="http://schemas.microsoft.com/office/drawing/2014/main" id="{AC499F26-A90B-7E1F-7A7B-140F3B7632D2}"/>
              </a:ext>
            </a:extLst>
          </p:cNvPr>
          <p:cNvCxnSpPr/>
          <p:nvPr/>
        </p:nvCxnSpPr>
        <p:spPr>
          <a:xfrm>
            <a:off x="9644185" y="2157046"/>
            <a:ext cx="244621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3349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DF6DA-25B7-DF49-DACD-47B3CEB43A97}"/>
              </a:ext>
            </a:extLst>
          </p:cNvPr>
          <p:cNvSpPr>
            <a:spLocks noGrp="1"/>
          </p:cNvSpPr>
          <p:nvPr>
            <p:ph type="title"/>
          </p:nvPr>
        </p:nvSpPr>
        <p:spPr>
          <a:xfrm>
            <a:off x="254000" y="-88167"/>
            <a:ext cx="11515969" cy="564905"/>
          </a:xfrm>
        </p:spPr>
        <p:txBody>
          <a:bodyPr>
            <a:normAutofit/>
          </a:bodyPr>
          <a:lstStyle/>
          <a:p>
            <a:r>
              <a:rPr lang="it-IT" sz="2400" b="1" dirty="0">
                <a:solidFill>
                  <a:srgbClr val="0070C0"/>
                </a:solidFill>
              </a:rPr>
              <a:t>REGOLAMENTAZIONE RETI MOBILI IN AMBITO LOCALE: REGNO UNITO (UK</a:t>
            </a:r>
            <a:r>
              <a:rPr lang="it-IT" sz="3000" b="1" dirty="0">
                <a:solidFill>
                  <a:srgbClr val="0070C0"/>
                </a:solidFill>
              </a:rPr>
              <a:t>)</a:t>
            </a:r>
          </a:p>
        </p:txBody>
      </p:sp>
      <p:sp>
        <p:nvSpPr>
          <p:cNvPr id="15" name="Segnaposto contenuto 14">
            <a:extLst>
              <a:ext uri="{FF2B5EF4-FFF2-40B4-BE49-F238E27FC236}">
                <a16:creationId xmlns:a16="http://schemas.microsoft.com/office/drawing/2014/main" id="{8E61432E-F394-95DA-927D-C9D2CB11962C}"/>
              </a:ext>
            </a:extLst>
          </p:cNvPr>
          <p:cNvSpPr>
            <a:spLocks noGrp="1"/>
          </p:cNvSpPr>
          <p:nvPr>
            <p:ph idx="1"/>
          </p:nvPr>
        </p:nvSpPr>
        <p:spPr>
          <a:xfrm>
            <a:off x="253999" y="640862"/>
            <a:ext cx="11570677" cy="5536102"/>
          </a:xfrm>
        </p:spPr>
        <p:txBody>
          <a:bodyPr>
            <a:normAutofit/>
          </a:bodyPr>
          <a:lstStyle/>
          <a:p>
            <a:pPr marL="0" indent="0">
              <a:buNone/>
            </a:pPr>
            <a:r>
              <a:rPr lang="it-IT" sz="1800" b="1" dirty="0"/>
              <a:t>CONFIGURAZIONI DI RETE AUTORIZZATE DALLA LICENZA «SHARED ACCESS» (</a:t>
            </a:r>
            <a:r>
              <a:rPr lang="it-IT" sz="2400" b="1" dirty="0">
                <a:highlight>
                  <a:srgbClr val="FF00FF"/>
                </a:highlight>
              </a:rPr>
              <a:t>SAL</a:t>
            </a:r>
            <a:r>
              <a:rPr lang="it-IT" sz="1800" b="1" dirty="0"/>
              <a:t>)</a:t>
            </a:r>
          </a:p>
          <a:p>
            <a:pPr marL="0" indent="0">
              <a:buNone/>
            </a:pPr>
            <a:endParaRPr lang="it-IT" sz="1800" b="1" dirty="0"/>
          </a:p>
          <a:p>
            <a:pPr marL="0" indent="0">
              <a:buNone/>
            </a:pPr>
            <a:endParaRPr lang="it-IT" sz="1800" b="1" dirty="0"/>
          </a:p>
        </p:txBody>
      </p:sp>
      <p:sp>
        <p:nvSpPr>
          <p:cNvPr id="4" name="Segnaposto data 3">
            <a:extLst>
              <a:ext uri="{FF2B5EF4-FFF2-40B4-BE49-F238E27FC236}">
                <a16:creationId xmlns:a16="http://schemas.microsoft.com/office/drawing/2014/main" id="{9B86F916-759B-DEAA-FE77-C8402EF88947}"/>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27FA857A-EF0E-90B5-EC17-3167AC52CBC4}"/>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1B1D696-AB12-89F6-F419-C74565E9D1D4}"/>
              </a:ext>
            </a:extLst>
          </p:cNvPr>
          <p:cNvSpPr>
            <a:spLocks noGrp="1"/>
          </p:cNvSpPr>
          <p:nvPr>
            <p:ph type="sldNum" sz="quarter" idx="12"/>
          </p:nvPr>
        </p:nvSpPr>
        <p:spPr/>
        <p:txBody>
          <a:bodyPr/>
          <a:lstStyle/>
          <a:p>
            <a:fld id="{F8863F97-6B15-4D31-8031-24C52BDABFD3}" type="slidenum">
              <a:rPr lang="it-IT" smtClean="0"/>
              <a:t>31</a:t>
            </a:fld>
            <a:endParaRPr lang="it-IT"/>
          </a:p>
        </p:txBody>
      </p:sp>
      <p:sp>
        <p:nvSpPr>
          <p:cNvPr id="12" name="CasellaDiTesto 11">
            <a:extLst>
              <a:ext uri="{FF2B5EF4-FFF2-40B4-BE49-F238E27FC236}">
                <a16:creationId xmlns:a16="http://schemas.microsoft.com/office/drawing/2014/main" id="{32E08CDB-8E78-D1CF-F068-FF4C460AC8C9}"/>
              </a:ext>
            </a:extLst>
          </p:cNvPr>
          <p:cNvSpPr txBox="1"/>
          <p:nvPr/>
        </p:nvSpPr>
        <p:spPr>
          <a:xfrm>
            <a:off x="140677" y="356248"/>
            <a:ext cx="11910646" cy="677108"/>
          </a:xfrm>
          <a:prstGeom prst="rect">
            <a:avLst/>
          </a:prstGeom>
          <a:noFill/>
        </p:spPr>
        <p:txBody>
          <a:bodyPr wrap="square" rtlCol="0">
            <a:spAutoFit/>
          </a:bodyPr>
          <a:lstStyle/>
          <a:p>
            <a:pPr algn="just"/>
            <a:r>
              <a:rPr lang="it-IT" sz="2000" b="1" dirty="0">
                <a:solidFill>
                  <a:srgbClr val="0070C0"/>
                </a:solidFill>
              </a:rPr>
              <a:t>25 </a:t>
            </a:r>
            <a:r>
              <a:rPr lang="it-IT" sz="2000" b="1" dirty="0" err="1">
                <a:solidFill>
                  <a:srgbClr val="0070C0"/>
                </a:solidFill>
              </a:rPr>
              <a:t>July</a:t>
            </a:r>
            <a:r>
              <a:rPr lang="it-IT" sz="2000" b="1" dirty="0">
                <a:solidFill>
                  <a:srgbClr val="0070C0"/>
                </a:solidFill>
              </a:rPr>
              <a:t> 2019: STATEMENT OFCOM: «ENABLING WIRELESS INNOVATION THROUGH «</a:t>
            </a:r>
            <a:r>
              <a:rPr lang="it-IT" sz="2000" b="1" dirty="0">
                <a:solidFill>
                  <a:srgbClr val="0070C0"/>
                </a:solidFill>
                <a:highlight>
                  <a:srgbClr val="FFFF00"/>
                </a:highlight>
              </a:rPr>
              <a:t>LOCAL LICENSING</a:t>
            </a:r>
            <a:r>
              <a:rPr lang="it-IT" sz="2000" b="1" dirty="0">
                <a:solidFill>
                  <a:srgbClr val="0070C0"/>
                </a:solidFill>
              </a:rPr>
              <a:t>»</a:t>
            </a:r>
          </a:p>
          <a:p>
            <a:endParaRPr lang="it-IT" dirty="0"/>
          </a:p>
        </p:txBody>
      </p:sp>
      <p:pic>
        <p:nvPicPr>
          <p:cNvPr id="17" name="Immagine 16">
            <a:extLst>
              <a:ext uri="{FF2B5EF4-FFF2-40B4-BE49-F238E27FC236}">
                <a16:creationId xmlns:a16="http://schemas.microsoft.com/office/drawing/2014/main" id="{4BD60E85-87D8-0B8A-4052-AC3B416CAC8B}"/>
              </a:ext>
            </a:extLst>
          </p:cNvPr>
          <p:cNvPicPr>
            <a:picLocks noChangeAspect="1"/>
          </p:cNvPicPr>
          <p:nvPr/>
        </p:nvPicPr>
        <p:blipFill>
          <a:blip r:embed="rId3"/>
          <a:stretch>
            <a:fillRect/>
          </a:stretch>
        </p:blipFill>
        <p:spPr>
          <a:xfrm>
            <a:off x="799334" y="1072142"/>
            <a:ext cx="2705384" cy="2829223"/>
          </a:xfrm>
          <a:prstGeom prst="rect">
            <a:avLst/>
          </a:prstGeom>
        </p:spPr>
      </p:pic>
      <p:pic>
        <p:nvPicPr>
          <p:cNvPr id="19" name="Immagine 18">
            <a:extLst>
              <a:ext uri="{FF2B5EF4-FFF2-40B4-BE49-F238E27FC236}">
                <a16:creationId xmlns:a16="http://schemas.microsoft.com/office/drawing/2014/main" id="{B1DCF492-871C-4DF2-CBA6-6B9F658694AA}"/>
              </a:ext>
            </a:extLst>
          </p:cNvPr>
          <p:cNvPicPr>
            <a:picLocks noChangeAspect="1"/>
          </p:cNvPicPr>
          <p:nvPr/>
        </p:nvPicPr>
        <p:blipFill>
          <a:blip r:embed="rId4"/>
          <a:stretch>
            <a:fillRect/>
          </a:stretch>
        </p:blipFill>
        <p:spPr>
          <a:xfrm>
            <a:off x="6734284" y="1168378"/>
            <a:ext cx="1891916" cy="2735939"/>
          </a:xfrm>
          <a:prstGeom prst="rect">
            <a:avLst/>
          </a:prstGeom>
        </p:spPr>
      </p:pic>
      <p:sp>
        <p:nvSpPr>
          <p:cNvPr id="20" name="CasellaDiTesto 19">
            <a:extLst>
              <a:ext uri="{FF2B5EF4-FFF2-40B4-BE49-F238E27FC236}">
                <a16:creationId xmlns:a16="http://schemas.microsoft.com/office/drawing/2014/main" id="{5EBA9E3B-20C0-41C8-6C20-50C9B424F687}"/>
              </a:ext>
            </a:extLst>
          </p:cNvPr>
          <p:cNvSpPr txBox="1"/>
          <p:nvPr/>
        </p:nvSpPr>
        <p:spPr>
          <a:xfrm>
            <a:off x="8860692" y="900185"/>
            <a:ext cx="2909277" cy="646331"/>
          </a:xfrm>
          <a:prstGeom prst="rect">
            <a:avLst/>
          </a:prstGeom>
          <a:noFill/>
        </p:spPr>
        <p:txBody>
          <a:bodyPr wrap="square" rtlCol="0">
            <a:spAutoFit/>
          </a:bodyPr>
          <a:lstStyle/>
          <a:p>
            <a:r>
              <a:rPr lang="it-IT" b="1" dirty="0">
                <a:solidFill>
                  <a:srgbClr val="0070C0"/>
                </a:solidFill>
              </a:rPr>
              <a:t>MEDIO LIVELLO DI POTENZA. LICENZA PER SRB.</a:t>
            </a:r>
          </a:p>
        </p:txBody>
      </p:sp>
      <p:sp>
        <p:nvSpPr>
          <p:cNvPr id="21" name="CasellaDiTesto 20">
            <a:extLst>
              <a:ext uri="{FF2B5EF4-FFF2-40B4-BE49-F238E27FC236}">
                <a16:creationId xmlns:a16="http://schemas.microsoft.com/office/drawing/2014/main" id="{15A2EF4B-9530-DBC7-7179-16F6D5FFD1A4}"/>
              </a:ext>
            </a:extLst>
          </p:cNvPr>
          <p:cNvSpPr txBox="1"/>
          <p:nvPr/>
        </p:nvSpPr>
        <p:spPr>
          <a:xfrm>
            <a:off x="2545553" y="982048"/>
            <a:ext cx="2909277" cy="646331"/>
          </a:xfrm>
          <a:prstGeom prst="rect">
            <a:avLst/>
          </a:prstGeom>
          <a:noFill/>
        </p:spPr>
        <p:txBody>
          <a:bodyPr wrap="square" rtlCol="0">
            <a:spAutoFit/>
          </a:bodyPr>
          <a:lstStyle/>
          <a:p>
            <a:r>
              <a:rPr lang="it-IT" b="1" dirty="0">
                <a:solidFill>
                  <a:srgbClr val="0070C0"/>
                </a:solidFill>
              </a:rPr>
              <a:t>BASSO LIVELLO DI POTENZA. LICENZA PER AREA.</a:t>
            </a:r>
          </a:p>
        </p:txBody>
      </p:sp>
      <p:pic>
        <p:nvPicPr>
          <p:cNvPr id="23" name="Immagine 22">
            <a:extLst>
              <a:ext uri="{FF2B5EF4-FFF2-40B4-BE49-F238E27FC236}">
                <a16:creationId xmlns:a16="http://schemas.microsoft.com/office/drawing/2014/main" id="{D714EC41-A3AF-277E-0D84-8461C54B669E}"/>
              </a:ext>
            </a:extLst>
          </p:cNvPr>
          <p:cNvPicPr>
            <a:picLocks noChangeAspect="1"/>
          </p:cNvPicPr>
          <p:nvPr/>
        </p:nvPicPr>
        <p:blipFill>
          <a:blip r:embed="rId5"/>
          <a:stretch>
            <a:fillRect/>
          </a:stretch>
        </p:blipFill>
        <p:spPr>
          <a:xfrm>
            <a:off x="3800627" y="1748273"/>
            <a:ext cx="2933657" cy="1477328"/>
          </a:xfrm>
          <a:prstGeom prst="rect">
            <a:avLst/>
          </a:prstGeom>
        </p:spPr>
      </p:pic>
      <p:sp>
        <p:nvSpPr>
          <p:cNvPr id="24" name="CasellaDiTesto 23">
            <a:extLst>
              <a:ext uri="{FF2B5EF4-FFF2-40B4-BE49-F238E27FC236}">
                <a16:creationId xmlns:a16="http://schemas.microsoft.com/office/drawing/2014/main" id="{277F3EDA-34E9-F88F-9471-D3B8D7413C81}"/>
              </a:ext>
            </a:extLst>
          </p:cNvPr>
          <p:cNvSpPr txBox="1"/>
          <p:nvPr/>
        </p:nvSpPr>
        <p:spPr>
          <a:xfrm>
            <a:off x="6519007" y="3849081"/>
            <a:ext cx="3268785" cy="1077218"/>
          </a:xfrm>
          <a:prstGeom prst="rect">
            <a:avLst/>
          </a:prstGeom>
          <a:noFill/>
        </p:spPr>
        <p:txBody>
          <a:bodyPr wrap="square" rtlCol="0">
            <a:spAutoFit/>
          </a:bodyPr>
          <a:lstStyle/>
          <a:p>
            <a:pPr algn="just"/>
            <a:r>
              <a:rPr lang="it-IT" sz="1600" b="1" dirty="0">
                <a:solidFill>
                  <a:srgbClr val="0070C0"/>
                </a:solidFill>
              </a:rPr>
              <a:t>AUTORIZZATA DALLA LICENZA UNA SINGOLA STAZIONE RADIO BASE (SRB) MAX EIRP = 42 dBm E  TUTTI I TERMINALI AD ESSA CONNESSI. </a:t>
            </a:r>
          </a:p>
        </p:txBody>
      </p:sp>
      <p:sp>
        <p:nvSpPr>
          <p:cNvPr id="25" name="CasellaDiTesto 24">
            <a:extLst>
              <a:ext uri="{FF2B5EF4-FFF2-40B4-BE49-F238E27FC236}">
                <a16:creationId xmlns:a16="http://schemas.microsoft.com/office/drawing/2014/main" id="{711232B6-D641-98D0-8F8B-4EB8C500DF37}"/>
              </a:ext>
            </a:extLst>
          </p:cNvPr>
          <p:cNvSpPr txBox="1"/>
          <p:nvPr/>
        </p:nvSpPr>
        <p:spPr>
          <a:xfrm>
            <a:off x="312615" y="4973419"/>
            <a:ext cx="3268785" cy="1323439"/>
          </a:xfrm>
          <a:prstGeom prst="rect">
            <a:avLst/>
          </a:prstGeom>
          <a:noFill/>
        </p:spPr>
        <p:txBody>
          <a:bodyPr wrap="square" rtlCol="0">
            <a:spAutoFit/>
          </a:bodyPr>
          <a:lstStyle/>
          <a:p>
            <a:pPr algn="just"/>
            <a:r>
              <a:rPr lang="it-IT" sz="1600" b="1" dirty="0">
                <a:solidFill>
                  <a:srgbClr val="0070C0"/>
                </a:solidFill>
              </a:rPr>
              <a:t>AUTORIZZATE DALLA LICENZA TUTTE LE STAZIONI RADIO BASE ENTRO 50 m  DI UN’AREA CIRCOLARE. CON MAX EIRP = 24 dBm e TUTTI I TERMINALI AD ESSE CONNESSI</a:t>
            </a:r>
            <a:r>
              <a:rPr lang="it-IT" sz="1600" b="1" dirty="0"/>
              <a:t>. </a:t>
            </a:r>
          </a:p>
        </p:txBody>
      </p:sp>
      <p:sp>
        <p:nvSpPr>
          <p:cNvPr id="26" name="CasellaDiTesto 25">
            <a:extLst>
              <a:ext uri="{FF2B5EF4-FFF2-40B4-BE49-F238E27FC236}">
                <a16:creationId xmlns:a16="http://schemas.microsoft.com/office/drawing/2014/main" id="{B3AE514F-D526-FB77-CF73-D2E7E2F9C253}"/>
              </a:ext>
            </a:extLst>
          </p:cNvPr>
          <p:cNvSpPr txBox="1"/>
          <p:nvPr/>
        </p:nvSpPr>
        <p:spPr>
          <a:xfrm>
            <a:off x="9058032" y="2645119"/>
            <a:ext cx="2879966" cy="584775"/>
          </a:xfrm>
          <a:prstGeom prst="rect">
            <a:avLst/>
          </a:prstGeom>
          <a:noFill/>
        </p:spPr>
        <p:txBody>
          <a:bodyPr wrap="square" rtlCol="0">
            <a:spAutoFit/>
          </a:bodyPr>
          <a:lstStyle/>
          <a:p>
            <a:pPr algn="just"/>
            <a:r>
              <a:rPr lang="it-IT" sz="1600" b="1" dirty="0">
                <a:solidFill>
                  <a:srgbClr val="0070C0"/>
                </a:solidFill>
              </a:rPr>
              <a:t>GENERALMENTE, AMMISSIBILE PER AREA RURALE</a:t>
            </a:r>
          </a:p>
        </p:txBody>
      </p:sp>
      <p:pic>
        <p:nvPicPr>
          <p:cNvPr id="7" name="Immagine 6">
            <a:extLst>
              <a:ext uri="{FF2B5EF4-FFF2-40B4-BE49-F238E27FC236}">
                <a16:creationId xmlns:a16="http://schemas.microsoft.com/office/drawing/2014/main" id="{128EE40E-122E-1499-1F8D-E5984F529EE0}"/>
              </a:ext>
            </a:extLst>
          </p:cNvPr>
          <p:cNvPicPr>
            <a:picLocks noChangeAspect="1"/>
          </p:cNvPicPr>
          <p:nvPr/>
        </p:nvPicPr>
        <p:blipFill>
          <a:blip r:embed="rId6"/>
          <a:stretch>
            <a:fillRect/>
          </a:stretch>
        </p:blipFill>
        <p:spPr>
          <a:xfrm>
            <a:off x="546308" y="3403769"/>
            <a:ext cx="1839580" cy="1520469"/>
          </a:xfrm>
          <a:prstGeom prst="rect">
            <a:avLst/>
          </a:prstGeom>
        </p:spPr>
      </p:pic>
      <p:pic>
        <p:nvPicPr>
          <p:cNvPr id="9" name="Immagine 8">
            <a:extLst>
              <a:ext uri="{FF2B5EF4-FFF2-40B4-BE49-F238E27FC236}">
                <a16:creationId xmlns:a16="http://schemas.microsoft.com/office/drawing/2014/main" id="{658796BB-E0A5-B8EA-3EF3-B13A16E9FDBF}"/>
              </a:ext>
            </a:extLst>
          </p:cNvPr>
          <p:cNvPicPr>
            <a:picLocks noChangeAspect="1"/>
          </p:cNvPicPr>
          <p:nvPr/>
        </p:nvPicPr>
        <p:blipFill>
          <a:blip r:embed="rId7"/>
          <a:stretch>
            <a:fillRect/>
          </a:stretch>
        </p:blipFill>
        <p:spPr>
          <a:xfrm>
            <a:off x="2623995" y="3520453"/>
            <a:ext cx="2258231" cy="1393473"/>
          </a:xfrm>
          <a:prstGeom prst="rect">
            <a:avLst/>
          </a:prstGeom>
        </p:spPr>
      </p:pic>
      <p:sp>
        <p:nvSpPr>
          <p:cNvPr id="10" name="CasellaDiTesto 9">
            <a:extLst>
              <a:ext uri="{FF2B5EF4-FFF2-40B4-BE49-F238E27FC236}">
                <a16:creationId xmlns:a16="http://schemas.microsoft.com/office/drawing/2014/main" id="{60CBB816-D6CB-47EF-4CED-B37B26E231A5}"/>
              </a:ext>
            </a:extLst>
          </p:cNvPr>
          <p:cNvSpPr txBox="1"/>
          <p:nvPr/>
        </p:nvSpPr>
        <p:spPr>
          <a:xfrm>
            <a:off x="77137" y="3664415"/>
            <a:ext cx="694800" cy="461665"/>
          </a:xfrm>
          <a:prstGeom prst="rect">
            <a:avLst/>
          </a:prstGeom>
          <a:noFill/>
        </p:spPr>
        <p:txBody>
          <a:bodyPr wrap="square" rtlCol="0">
            <a:spAutoFit/>
          </a:bodyPr>
          <a:lstStyle/>
          <a:p>
            <a:r>
              <a:rPr lang="it-IT" sz="2400" dirty="0">
                <a:highlight>
                  <a:srgbClr val="00FFFF"/>
                </a:highlight>
              </a:rPr>
              <a:t>A</a:t>
            </a:r>
          </a:p>
        </p:txBody>
      </p:sp>
      <p:sp>
        <p:nvSpPr>
          <p:cNvPr id="11" name="CasellaDiTesto 10">
            <a:extLst>
              <a:ext uri="{FF2B5EF4-FFF2-40B4-BE49-F238E27FC236}">
                <a16:creationId xmlns:a16="http://schemas.microsoft.com/office/drawing/2014/main" id="{705B82B5-AB1D-3DCB-BE15-92BDA83C7FDA}"/>
              </a:ext>
            </a:extLst>
          </p:cNvPr>
          <p:cNvSpPr txBox="1"/>
          <p:nvPr/>
        </p:nvSpPr>
        <p:spPr>
          <a:xfrm>
            <a:off x="4837080" y="3510215"/>
            <a:ext cx="694800" cy="461665"/>
          </a:xfrm>
          <a:prstGeom prst="rect">
            <a:avLst/>
          </a:prstGeom>
          <a:noFill/>
        </p:spPr>
        <p:txBody>
          <a:bodyPr wrap="square" rtlCol="0">
            <a:spAutoFit/>
          </a:bodyPr>
          <a:lstStyle/>
          <a:p>
            <a:r>
              <a:rPr lang="it-IT" sz="2400" dirty="0">
                <a:highlight>
                  <a:srgbClr val="FF00FF"/>
                </a:highlight>
              </a:rPr>
              <a:t>B</a:t>
            </a:r>
          </a:p>
        </p:txBody>
      </p:sp>
      <p:sp>
        <p:nvSpPr>
          <p:cNvPr id="14" name="CasellaDiTesto 13">
            <a:extLst>
              <a:ext uri="{FF2B5EF4-FFF2-40B4-BE49-F238E27FC236}">
                <a16:creationId xmlns:a16="http://schemas.microsoft.com/office/drawing/2014/main" id="{F36A1DCB-BDDD-84B6-CCCF-F0338EF71FAE}"/>
              </a:ext>
            </a:extLst>
          </p:cNvPr>
          <p:cNvSpPr txBox="1"/>
          <p:nvPr/>
        </p:nvSpPr>
        <p:spPr>
          <a:xfrm>
            <a:off x="3633061" y="5072402"/>
            <a:ext cx="6756317" cy="1077218"/>
          </a:xfrm>
          <a:prstGeom prst="rect">
            <a:avLst/>
          </a:prstGeom>
          <a:noFill/>
        </p:spPr>
        <p:txBody>
          <a:bodyPr wrap="square" rtlCol="0">
            <a:spAutoFit/>
          </a:bodyPr>
          <a:lstStyle/>
          <a:p>
            <a:pPr algn="just"/>
            <a:r>
              <a:rPr lang="it-IT" sz="2400" b="1" dirty="0">
                <a:highlight>
                  <a:srgbClr val="00FFFF"/>
                </a:highlight>
              </a:rPr>
              <a:t>A </a:t>
            </a:r>
            <a:r>
              <a:rPr lang="it-IT" sz="1600" b="1" dirty="0"/>
              <a:t> </a:t>
            </a:r>
            <a:r>
              <a:rPr lang="it-IT" sz="1600" b="1" dirty="0">
                <a:solidFill>
                  <a:srgbClr val="0070C0"/>
                </a:solidFill>
              </a:rPr>
              <a:t>: MULTIPLE LICENZE PER AREA PER COPRIRE ZONE INDOOR E OUTDOOR DI UNO STABILIMENTO A FORMA DI T.</a:t>
            </a:r>
          </a:p>
          <a:p>
            <a:pPr algn="just"/>
            <a:r>
              <a:rPr lang="it-IT" sz="2400" b="1" dirty="0">
                <a:solidFill>
                  <a:srgbClr val="0070C0"/>
                </a:solidFill>
                <a:highlight>
                  <a:srgbClr val="FF00FF"/>
                </a:highlight>
              </a:rPr>
              <a:t>B</a:t>
            </a:r>
            <a:r>
              <a:rPr lang="it-IT" sz="1600" b="1" dirty="0">
                <a:solidFill>
                  <a:srgbClr val="0070C0"/>
                </a:solidFill>
              </a:rPr>
              <a:t> : MULTIPLE LICENZE PER AREA PER LA COPERTURA DI UN’AREA ESTESA</a:t>
            </a:r>
            <a:r>
              <a:rPr lang="it-IT" sz="1600" b="1" dirty="0"/>
              <a:t>. . </a:t>
            </a:r>
          </a:p>
        </p:txBody>
      </p:sp>
      <p:cxnSp>
        <p:nvCxnSpPr>
          <p:cNvPr id="16" name="Connettore 2 15">
            <a:extLst>
              <a:ext uri="{FF2B5EF4-FFF2-40B4-BE49-F238E27FC236}">
                <a16:creationId xmlns:a16="http://schemas.microsoft.com/office/drawing/2014/main" id="{FF5E0101-1DC0-914A-CE7D-0D9B121DFE9F}"/>
              </a:ext>
            </a:extLst>
          </p:cNvPr>
          <p:cNvCxnSpPr>
            <a:cxnSpLocks/>
          </p:cNvCxnSpPr>
          <p:nvPr/>
        </p:nvCxnSpPr>
        <p:spPr>
          <a:xfrm flipH="1">
            <a:off x="8354646" y="1072142"/>
            <a:ext cx="375139" cy="1100535"/>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nettore 2 26">
            <a:extLst>
              <a:ext uri="{FF2B5EF4-FFF2-40B4-BE49-F238E27FC236}">
                <a16:creationId xmlns:a16="http://schemas.microsoft.com/office/drawing/2014/main" id="{CFF7DC1D-BA5B-666B-B42B-CFA61BEA6CBD}"/>
              </a:ext>
            </a:extLst>
          </p:cNvPr>
          <p:cNvCxnSpPr>
            <a:cxnSpLocks/>
          </p:cNvCxnSpPr>
          <p:nvPr/>
        </p:nvCxnSpPr>
        <p:spPr>
          <a:xfrm>
            <a:off x="8790355" y="1168378"/>
            <a:ext cx="0" cy="241888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ttore 2 30">
            <a:extLst>
              <a:ext uri="{FF2B5EF4-FFF2-40B4-BE49-F238E27FC236}">
                <a16:creationId xmlns:a16="http://schemas.microsoft.com/office/drawing/2014/main" id="{0CB173E6-1AFE-B561-8D54-9A958BE0B6D5}"/>
              </a:ext>
            </a:extLst>
          </p:cNvPr>
          <p:cNvCxnSpPr>
            <a:cxnSpLocks/>
            <a:stCxn id="21" idx="2"/>
          </p:cNvCxnSpPr>
          <p:nvPr/>
        </p:nvCxnSpPr>
        <p:spPr>
          <a:xfrm flipH="1">
            <a:off x="3368431" y="1628379"/>
            <a:ext cx="631761" cy="67715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937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DF6DA-25B7-DF49-DACD-47B3CEB43A97}"/>
              </a:ext>
            </a:extLst>
          </p:cNvPr>
          <p:cNvSpPr>
            <a:spLocks noGrp="1"/>
          </p:cNvSpPr>
          <p:nvPr>
            <p:ph type="title"/>
          </p:nvPr>
        </p:nvSpPr>
        <p:spPr>
          <a:xfrm>
            <a:off x="254000" y="-88167"/>
            <a:ext cx="11515969" cy="564905"/>
          </a:xfrm>
        </p:spPr>
        <p:txBody>
          <a:bodyPr>
            <a:noAutofit/>
          </a:bodyPr>
          <a:lstStyle/>
          <a:p>
            <a:pPr algn="just"/>
            <a:r>
              <a:rPr lang="it-IT" sz="2200" b="1" dirty="0">
                <a:latin typeface="+mn-lt"/>
              </a:rPr>
              <a:t>STATEMENT OFCOM 2019: «ENABLING WIRELESS INNOVATION THROUGH «LOCAL LICENSING</a:t>
            </a:r>
            <a:r>
              <a:rPr lang="it-IT" sz="2200" b="1" dirty="0"/>
              <a:t>»</a:t>
            </a:r>
          </a:p>
        </p:txBody>
      </p:sp>
      <p:sp>
        <p:nvSpPr>
          <p:cNvPr id="4" name="Segnaposto data 3">
            <a:extLst>
              <a:ext uri="{FF2B5EF4-FFF2-40B4-BE49-F238E27FC236}">
                <a16:creationId xmlns:a16="http://schemas.microsoft.com/office/drawing/2014/main" id="{9B86F916-759B-DEAA-FE77-C8402EF88947}"/>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27FA857A-EF0E-90B5-EC17-3167AC52CBC4}"/>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1B1D696-AB12-89F6-F419-C74565E9D1D4}"/>
              </a:ext>
            </a:extLst>
          </p:cNvPr>
          <p:cNvSpPr>
            <a:spLocks noGrp="1"/>
          </p:cNvSpPr>
          <p:nvPr>
            <p:ph type="sldNum" sz="quarter" idx="12"/>
          </p:nvPr>
        </p:nvSpPr>
        <p:spPr/>
        <p:txBody>
          <a:bodyPr/>
          <a:lstStyle/>
          <a:p>
            <a:fld id="{F8863F97-6B15-4D31-8031-24C52BDABFD3}" type="slidenum">
              <a:rPr lang="it-IT" smtClean="0"/>
              <a:t>32</a:t>
            </a:fld>
            <a:endParaRPr lang="it-IT"/>
          </a:p>
        </p:txBody>
      </p:sp>
      <p:sp>
        <p:nvSpPr>
          <p:cNvPr id="12" name="CasellaDiTesto 11">
            <a:extLst>
              <a:ext uri="{FF2B5EF4-FFF2-40B4-BE49-F238E27FC236}">
                <a16:creationId xmlns:a16="http://schemas.microsoft.com/office/drawing/2014/main" id="{32E08CDB-8E78-D1CF-F068-FF4C460AC8C9}"/>
              </a:ext>
            </a:extLst>
          </p:cNvPr>
          <p:cNvSpPr txBox="1"/>
          <p:nvPr/>
        </p:nvSpPr>
        <p:spPr>
          <a:xfrm>
            <a:off x="140677" y="356248"/>
            <a:ext cx="11910646" cy="6586418"/>
          </a:xfrm>
          <a:prstGeom prst="rect">
            <a:avLst/>
          </a:prstGeom>
          <a:noFill/>
        </p:spPr>
        <p:txBody>
          <a:bodyPr wrap="square" rtlCol="0">
            <a:spAutoFit/>
          </a:bodyPr>
          <a:lstStyle/>
          <a:p>
            <a:pPr algn="just"/>
            <a:r>
              <a:rPr lang="it-IT" sz="1900" b="1" dirty="0">
                <a:highlight>
                  <a:srgbClr val="00FFFF"/>
                </a:highlight>
              </a:rPr>
              <a:t>BANDA 3.8–4.2 GHz </a:t>
            </a:r>
            <a:r>
              <a:rPr lang="it-IT" sz="1900" b="1" dirty="0">
                <a:highlight>
                  <a:srgbClr val="FFFF00"/>
                </a:highlight>
              </a:rPr>
              <a:t>CONDIZIONI TECNICHE </a:t>
            </a:r>
            <a:r>
              <a:rPr lang="it-IT" sz="1900" b="1" dirty="0"/>
              <a:t> PER STAZIONI RADIO BASE (SBR) NELLA LICENZA SHARED ACCESS (</a:t>
            </a:r>
            <a:r>
              <a:rPr lang="it-IT" sz="2400" b="1" dirty="0">
                <a:highlight>
                  <a:srgbClr val="FF00FF"/>
                </a:highlight>
              </a:rPr>
              <a:t>SAL</a:t>
            </a:r>
            <a:r>
              <a:rPr lang="it-IT" sz="1900" b="1" dirty="0"/>
              <a:t>) </a:t>
            </a:r>
            <a:r>
              <a:rPr lang="it-IT" sz="1900" b="1" dirty="0">
                <a:highlight>
                  <a:srgbClr val="00FFFF"/>
                </a:highlight>
              </a:rPr>
              <a:t>:</a:t>
            </a:r>
            <a:endParaRPr lang="it-IT" sz="2000" b="1" dirty="0"/>
          </a:p>
          <a:p>
            <a:pPr marL="342900" indent="-342900" algn="just">
              <a:buFont typeface="Wingdings" panose="05000000000000000000" pitchFamily="2" charset="2"/>
              <a:buChar char="q"/>
            </a:pPr>
            <a:r>
              <a:rPr lang="it-IT" sz="2000" b="1" dirty="0">
                <a:solidFill>
                  <a:srgbClr val="0070C0"/>
                </a:solidFill>
              </a:rPr>
              <a:t>CONSENTITO L’UTILIZZO DI  SISTEMI DI ANTENNE ATTIVE (ACTIVE ANTENNA SYSTEMS, </a:t>
            </a:r>
            <a:r>
              <a:rPr lang="it-IT" sz="2000" b="1" dirty="0">
                <a:solidFill>
                  <a:srgbClr val="0070C0"/>
                </a:solidFill>
                <a:highlight>
                  <a:srgbClr val="00FFFF"/>
                </a:highlight>
              </a:rPr>
              <a:t>AAS</a:t>
            </a:r>
            <a:r>
              <a:rPr lang="it-IT" sz="2000" b="1" dirty="0">
                <a:solidFill>
                  <a:srgbClr val="0070C0"/>
                </a:solidFill>
              </a:rPr>
              <a:t>) (DIAGRAMMA DI RADIAZIONE DELL’ANTENNA CONFIGURABILE, VARIANDO LA FASE E/O L’AMPIEZZA DEGLI ELEMENTI D’ANTENNA, PER L’ADEGUAMENTO AL MUTATO AMBIENTE RADIO (ES. ANTENNE </a:t>
            </a:r>
            <a:r>
              <a:rPr lang="it-IT" sz="2000" b="1" dirty="0" err="1">
                <a:solidFill>
                  <a:srgbClr val="0070C0"/>
                </a:solidFill>
              </a:rPr>
              <a:t>mMIMO</a:t>
            </a:r>
            <a:r>
              <a:rPr lang="it-IT" sz="2000" b="1" dirty="0">
                <a:solidFill>
                  <a:srgbClr val="0070C0"/>
                </a:solidFill>
                <a:highlight>
                  <a:srgbClr val="FFFF00"/>
                </a:highlight>
              </a:rPr>
              <a:t>)</a:t>
            </a:r>
            <a:r>
              <a:rPr lang="it-IT" sz="2000" b="1" dirty="0">
                <a:solidFill>
                  <a:srgbClr val="0070C0"/>
                </a:solidFill>
              </a:rPr>
              <a:t>).   </a:t>
            </a:r>
          </a:p>
          <a:p>
            <a:pPr marL="342900" indent="-342900" algn="just">
              <a:buFont typeface="Wingdings" panose="05000000000000000000" pitchFamily="2" charset="2"/>
              <a:buChar char="q"/>
            </a:pPr>
            <a:r>
              <a:rPr lang="it-IT" sz="2000" b="1" dirty="0">
                <a:solidFill>
                  <a:srgbClr val="0070C0"/>
                </a:solidFill>
              </a:rPr>
              <a:t>NON REQUISITO, NELLA BANDA 3.8.4.2 GHz, PREVISTO NELLE CONDIZIONI TECNICHE ARMONIZZATE DELLA LICENZA, DI SINCRONIZZAZIONE DELLE RETI (RETI SINCRONIZZATE IN  MODO TDD: IN UNO STESSO ISTANTE TRASMETTONO TUTTE IN DOWNLINK O UPLINK).</a:t>
            </a:r>
          </a:p>
          <a:p>
            <a:pPr marL="342900" indent="-342900" algn="just">
              <a:buFont typeface="Wingdings" panose="05000000000000000000" pitchFamily="2" charset="2"/>
              <a:buChar char="q"/>
            </a:pPr>
            <a:r>
              <a:rPr lang="it-IT" sz="2000" b="1" dirty="0">
                <a:solidFill>
                  <a:srgbClr val="0070C0"/>
                </a:solidFill>
              </a:rPr>
              <a:t>VALE, QUINDI, L’ULTERIORE VINCOLO TECNICO DI UN RAPPORTO «</a:t>
            </a:r>
            <a:r>
              <a:rPr lang="en-US" sz="2000" b="1" dirty="0">
                <a:solidFill>
                  <a:srgbClr val="0070C0"/>
                </a:solidFill>
              </a:rPr>
              <a:t>INTERFERENCE TO NOISE RATIO” (I/N) DI -6 dB, COME PROTEZIONE DA INTERFERENZA CO-CANALE TRA RETI NON SINCRONIZZATE.</a:t>
            </a:r>
          </a:p>
          <a:p>
            <a:pPr marL="342900" indent="-342900" algn="just">
              <a:buFont typeface="Wingdings" panose="05000000000000000000" pitchFamily="2" charset="2"/>
              <a:buChar char="q"/>
            </a:pPr>
            <a:r>
              <a:rPr lang="it-IT" sz="2000" b="1" dirty="0">
                <a:solidFill>
                  <a:srgbClr val="0070C0"/>
                </a:solidFill>
              </a:rPr>
              <a:t>OFCOM  FISSA I PARAMETRI DELLA BEM («BLOCK EDGE MASK») –V. SLIDE SEGG.- SULLA BASE DI PROPRIE VALUTAZIONI TECNICHE, MA FONDAMENTALMENTE DELLA DECISIONE DI ESECUZIONE DELLA COMMISSIONE UE 2019/235, CHE FISSA CONDIZIONI TECNICHE ARMONIZZATE ( RETI TDD), MA NELLA BANDA 3.4 – 3-8 GHz.</a:t>
            </a:r>
            <a:r>
              <a:rPr lang="it-IT" sz="2400" b="1" dirty="0">
                <a:solidFill>
                  <a:srgbClr val="0070C0"/>
                </a:solidFill>
              </a:rPr>
              <a:t> </a:t>
            </a:r>
          </a:p>
          <a:p>
            <a:pPr marL="342900" indent="-342900" algn="just">
              <a:buFont typeface="Wingdings" panose="05000000000000000000" pitchFamily="2" charset="2"/>
              <a:buChar char="q"/>
            </a:pPr>
            <a:r>
              <a:rPr lang="it-IT" sz="2000" b="1" dirty="0">
                <a:solidFill>
                  <a:srgbClr val="0070C0"/>
                </a:solidFill>
              </a:rPr>
              <a:t>OFCOM DISPOSTA ALL’ALLINEAMENTO ALLE CONDIZONI TECNICHE ARMONIZZATE, SE E QUANDO DISPOSTE DALLA COMMISSIONE UE CON DECISIONE ESECUTIVA A SEGUITO DEL REPORT CEPT IN RISPOSTA AL MANDATO DALLA STESSA CONFERITO, IN MERITO ALLA COMPATIBILITA’ E.M. DI  NUOVI SERVIZI (TERRESTRI WIRELESS MFBB), NELLA BANDA 3.8-4.2, IN CONDIVISIONE CON QUELLI PREESISTENTI E, NEL CASO POSITIVO, DI FISSAZIONE DELLE CONDIZIONI TECNICHE ARMONIZZATE.</a:t>
            </a:r>
          </a:p>
          <a:p>
            <a:pPr algn="just"/>
            <a:r>
              <a:rPr lang="it-IT" sz="2000" b="1" dirty="0">
                <a:solidFill>
                  <a:srgbClr val="0070C0"/>
                </a:solidFill>
              </a:rPr>
              <a:t>      </a:t>
            </a:r>
            <a:endParaRPr lang="it-IT" dirty="0">
              <a:solidFill>
                <a:srgbClr val="0070C0"/>
              </a:solidFill>
            </a:endParaRPr>
          </a:p>
          <a:p>
            <a:endParaRPr lang="it-IT" dirty="0"/>
          </a:p>
          <a:p>
            <a:endParaRPr lang="it-IT" dirty="0"/>
          </a:p>
          <a:p>
            <a:endParaRPr lang="it-IT" dirty="0"/>
          </a:p>
        </p:txBody>
      </p:sp>
    </p:spTree>
    <p:extLst>
      <p:ext uri="{BB962C8B-B14F-4D97-AF65-F5344CB8AC3E}">
        <p14:creationId xmlns:p14="http://schemas.microsoft.com/office/powerpoint/2010/main" val="2127524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data 3">
            <a:extLst>
              <a:ext uri="{FF2B5EF4-FFF2-40B4-BE49-F238E27FC236}">
                <a16:creationId xmlns:a16="http://schemas.microsoft.com/office/drawing/2014/main" id="{9B86F916-759B-DEAA-FE77-C8402EF88947}"/>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27FA857A-EF0E-90B5-EC17-3167AC52CBC4}"/>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1B1D696-AB12-89F6-F419-C74565E9D1D4}"/>
              </a:ext>
            </a:extLst>
          </p:cNvPr>
          <p:cNvSpPr>
            <a:spLocks noGrp="1"/>
          </p:cNvSpPr>
          <p:nvPr>
            <p:ph type="sldNum" sz="quarter" idx="12"/>
          </p:nvPr>
        </p:nvSpPr>
        <p:spPr/>
        <p:txBody>
          <a:bodyPr/>
          <a:lstStyle/>
          <a:p>
            <a:fld id="{F8863F97-6B15-4D31-8031-24C52BDABFD3}" type="slidenum">
              <a:rPr lang="it-IT" smtClean="0"/>
              <a:t>33</a:t>
            </a:fld>
            <a:endParaRPr lang="it-IT"/>
          </a:p>
        </p:txBody>
      </p:sp>
      <p:sp>
        <p:nvSpPr>
          <p:cNvPr id="12" name="CasellaDiTesto 11">
            <a:extLst>
              <a:ext uri="{FF2B5EF4-FFF2-40B4-BE49-F238E27FC236}">
                <a16:creationId xmlns:a16="http://schemas.microsoft.com/office/drawing/2014/main" id="{32E08CDB-8E78-D1CF-F068-FF4C460AC8C9}"/>
              </a:ext>
            </a:extLst>
          </p:cNvPr>
          <p:cNvSpPr txBox="1"/>
          <p:nvPr/>
        </p:nvSpPr>
        <p:spPr>
          <a:xfrm>
            <a:off x="133139" y="0"/>
            <a:ext cx="11918184" cy="4154984"/>
          </a:xfrm>
          <a:prstGeom prst="rect">
            <a:avLst/>
          </a:prstGeom>
          <a:noFill/>
        </p:spPr>
        <p:txBody>
          <a:bodyPr wrap="square" rtlCol="0">
            <a:spAutoFit/>
          </a:bodyPr>
          <a:lstStyle/>
          <a:p>
            <a:pPr algn="just"/>
            <a:r>
              <a:rPr lang="it-IT" sz="1850" b="1" dirty="0">
                <a:solidFill>
                  <a:srgbClr val="0070C0"/>
                </a:solidFill>
              </a:rPr>
              <a:t>CONDIZIONI TECNICHE PER LE STAZIONI RADIO BASE (SRB) NELLA LICENZA </a:t>
            </a:r>
            <a:r>
              <a:rPr lang="it-IT" sz="2400" b="1" dirty="0">
                <a:solidFill>
                  <a:srgbClr val="0070C0"/>
                </a:solidFill>
              </a:rPr>
              <a:t>SAL</a:t>
            </a:r>
            <a:r>
              <a:rPr lang="it-IT" sz="1850" b="1" dirty="0">
                <a:solidFill>
                  <a:srgbClr val="0070C0"/>
                </a:solidFill>
              </a:rPr>
              <a:t> (</a:t>
            </a:r>
            <a:r>
              <a:rPr lang="it-IT" sz="1850" b="1" dirty="0">
                <a:solidFill>
                  <a:srgbClr val="0070C0"/>
                </a:solidFill>
                <a:highlight>
                  <a:srgbClr val="00FFFF"/>
                </a:highlight>
              </a:rPr>
              <a:t>BANDA 3.8–4.2 GHz).</a:t>
            </a:r>
            <a:r>
              <a:rPr lang="it-IT" sz="1850" b="1" dirty="0">
                <a:solidFill>
                  <a:srgbClr val="0070C0"/>
                </a:solidFill>
              </a:rPr>
              <a:t> (IN TABELLA PARAMETRI </a:t>
            </a:r>
            <a:r>
              <a:rPr lang="it-IT" sz="1850" b="1" dirty="0">
                <a:solidFill>
                  <a:srgbClr val="0070C0"/>
                </a:solidFill>
                <a:highlight>
                  <a:srgbClr val="C0C0C0"/>
                </a:highlight>
              </a:rPr>
              <a:t>BLOCK EDGE MASK</a:t>
            </a:r>
            <a:r>
              <a:rPr lang="it-IT" sz="2000" b="1" dirty="0">
                <a:solidFill>
                  <a:srgbClr val="0070C0"/>
                </a:solidFill>
                <a:highlight>
                  <a:srgbClr val="C0C0C0"/>
                </a:highlight>
              </a:rPr>
              <a:t>= BEM</a:t>
            </a:r>
            <a:r>
              <a:rPr lang="it-IT" sz="2000" b="1" dirty="0">
                <a:solidFill>
                  <a:srgbClr val="0070C0"/>
                </a:solidFill>
              </a:rPr>
              <a:t>) ( I  SLIDE)</a:t>
            </a:r>
          </a:p>
          <a:p>
            <a:r>
              <a:rPr lang="it-IT" sz="2000" b="1" dirty="0"/>
              <a:t>     </a:t>
            </a:r>
          </a:p>
          <a:p>
            <a:endParaRPr lang="it-IT" sz="2000" b="1"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p:txBody>
      </p:sp>
      <p:graphicFrame>
        <p:nvGraphicFramePr>
          <p:cNvPr id="3" name="Tabella 2">
            <a:extLst>
              <a:ext uri="{FF2B5EF4-FFF2-40B4-BE49-F238E27FC236}">
                <a16:creationId xmlns:a16="http://schemas.microsoft.com/office/drawing/2014/main" id="{92C03E56-C4A7-C50F-D966-75AA1A8AF309}"/>
              </a:ext>
            </a:extLst>
          </p:cNvPr>
          <p:cNvGraphicFramePr>
            <a:graphicFrameLocks noGrp="1"/>
          </p:cNvGraphicFramePr>
          <p:nvPr>
            <p:extLst>
              <p:ext uri="{D42A27DB-BD31-4B8C-83A1-F6EECF244321}">
                <p14:modId xmlns:p14="http://schemas.microsoft.com/office/powerpoint/2010/main" val="3257606356"/>
              </p:ext>
            </p:extLst>
          </p:nvPr>
        </p:nvGraphicFramePr>
        <p:xfrm>
          <a:off x="273255" y="734886"/>
          <a:ext cx="11903110" cy="5829830"/>
        </p:xfrm>
        <a:graphic>
          <a:graphicData uri="http://schemas.openxmlformats.org/drawingml/2006/table">
            <a:tbl>
              <a:tblPr firstRow="1" bandRow="1">
                <a:tableStyleId>{5C22544A-7EE6-4342-B048-85BDC9FD1C3A}</a:tableStyleId>
              </a:tblPr>
              <a:tblGrid>
                <a:gridCol w="5635170">
                  <a:extLst>
                    <a:ext uri="{9D8B030D-6E8A-4147-A177-3AD203B41FA5}">
                      <a16:colId xmlns:a16="http://schemas.microsoft.com/office/drawing/2014/main" val="3401137626"/>
                    </a:ext>
                  </a:extLst>
                </a:gridCol>
                <a:gridCol w="316385">
                  <a:extLst>
                    <a:ext uri="{9D8B030D-6E8A-4147-A177-3AD203B41FA5}">
                      <a16:colId xmlns:a16="http://schemas.microsoft.com/office/drawing/2014/main" val="2229995487"/>
                    </a:ext>
                  </a:extLst>
                </a:gridCol>
                <a:gridCol w="5951555">
                  <a:extLst>
                    <a:ext uri="{9D8B030D-6E8A-4147-A177-3AD203B41FA5}">
                      <a16:colId xmlns:a16="http://schemas.microsoft.com/office/drawing/2014/main" val="1466053766"/>
                    </a:ext>
                  </a:extLst>
                </a:gridCol>
              </a:tblGrid>
              <a:tr h="390601">
                <a:tc gridSpan="3">
                  <a:txBody>
                    <a:bodyPr/>
                    <a:lstStyle/>
                    <a:p>
                      <a:r>
                        <a:rPr lang="it-IT" b="1" dirty="0"/>
                        <a:t>AMPIEZZE DI BANDA AUTORIZZATE: 10 MHz; 20 MHz; 30 MHz; 40 MHZ; 50 MHz; 60 MHz ; 80 MHz E 100 MHz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3304868262"/>
                  </a:ext>
                </a:extLst>
              </a:tr>
              <a:tr h="390601">
                <a:tc>
                  <a:txBody>
                    <a:bodyPr/>
                    <a:lstStyle/>
                    <a:p>
                      <a:r>
                        <a:rPr lang="it-IT" b="1" dirty="0"/>
                        <a:t>LOW POWER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it-IT" b="1"/>
                        <a:t>MEDIUM POWER</a:t>
                      </a:r>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r>
                        <a:rPr lang="it-IT" b="1"/>
                        <a:t>MEDIUM POWER</a:t>
                      </a:r>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3534435"/>
                  </a:ext>
                </a:extLst>
              </a:tr>
              <a:tr h="683552">
                <a:tc>
                  <a:txBody>
                    <a:bodyPr/>
                    <a:lstStyle/>
                    <a:p>
                      <a:r>
                        <a:rPr lang="it-IT" b="1" dirty="0"/>
                        <a:t>MAX   POTENZA SRB (</a:t>
                      </a:r>
                      <a:r>
                        <a:rPr lang="it-IT" b="1" dirty="0">
                          <a:highlight>
                            <a:srgbClr val="FF99FF"/>
                          </a:highlight>
                        </a:rPr>
                        <a:t>EIRP</a:t>
                      </a:r>
                      <a:r>
                        <a:rPr lang="it-IT" b="1" dirty="0"/>
                        <a:t>)  </a:t>
                      </a:r>
                      <a:r>
                        <a:rPr lang="it-IT" b="1" dirty="0">
                          <a:highlight>
                            <a:srgbClr val="FF99FF"/>
                          </a:highlight>
                        </a:rPr>
                        <a:t>24 dBm</a:t>
                      </a:r>
                      <a:r>
                        <a:rPr lang="it-IT" b="1" dirty="0"/>
                        <a:t> /</a:t>
                      </a:r>
                      <a:r>
                        <a:rPr lang="it-IT" b="1" dirty="0" err="1"/>
                        <a:t>CARRIER</a:t>
                      </a:r>
                      <a:r>
                        <a:rPr lang="it-IT" sz="2400" b="1" baseline="30000" dirty="0" err="1">
                          <a:highlight>
                            <a:srgbClr val="00FFFF"/>
                          </a:highlight>
                        </a:rPr>
                        <a:t>a</a:t>
                      </a:r>
                      <a:r>
                        <a:rPr lang="it-IT" b="1" dirty="0"/>
                        <a:t>   PER CARRIERS &lt;=20 MHz O </a:t>
                      </a:r>
                      <a:r>
                        <a:rPr lang="it-IT" b="1" dirty="0">
                          <a:highlight>
                            <a:srgbClr val="FF99FF"/>
                          </a:highlight>
                        </a:rPr>
                        <a:t>18 dBm/5 MHz </a:t>
                      </a:r>
                      <a:r>
                        <a:rPr lang="it-IT" b="1" dirty="0"/>
                        <a:t>PER CARRIERS &gt;20 MHz.  </a:t>
                      </a:r>
                      <a:r>
                        <a:rPr lang="it-IT" sz="1600" b="1" dirty="0"/>
                        <a:t>(NON PRESCRITTA DA UE </a:t>
                      </a:r>
                      <a:r>
                        <a:rPr lang="it-IT" sz="1600" b="1" dirty="0" err="1"/>
                        <a:t>Dec</a:t>
                      </a:r>
                      <a:r>
                        <a:rPr lang="it-IT" sz="1600" b="1" dirty="0"/>
                        <a:t>. </a:t>
                      </a:r>
                      <a:r>
                        <a:rPr lang="it-IT" sz="1600" b="1" dirty="0" err="1"/>
                        <a:t>Esec</a:t>
                      </a:r>
                      <a:r>
                        <a:rPr lang="it-IT" sz="1600" b="1" dirty="0"/>
                        <a:t>. 2019/235)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just"/>
                      <a:r>
                        <a:rPr lang="it-IT" b="1" dirty="0"/>
                        <a:t>MAX LIVELLO POTENZA  PER SETTORE SRB (</a:t>
                      </a:r>
                      <a:r>
                        <a:rPr lang="it-IT" b="1" dirty="0">
                          <a:highlight>
                            <a:srgbClr val="FF99FF"/>
                          </a:highlight>
                        </a:rPr>
                        <a:t>EIRP</a:t>
                      </a:r>
                      <a:r>
                        <a:rPr lang="it-IT" b="1" dirty="0"/>
                        <a:t>) </a:t>
                      </a:r>
                      <a:r>
                        <a:rPr lang="it-IT" b="1" dirty="0">
                          <a:highlight>
                            <a:srgbClr val="FF99FF"/>
                          </a:highlight>
                        </a:rPr>
                        <a:t>42 dBm</a:t>
                      </a:r>
                      <a:r>
                        <a:rPr lang="it-IT" b="1" dirty="0"/>
                        <a:t>/CARRIER  PER CARRIERS &lt;= 20 MHz o</a:t>
                      </a:r>
                      <a:r>
                        <a:rPr lang="it-IT" b="1" dirty="0">
                          <a:highlight>
                            <a:srgbClr val="FF99FF"/>
                          </a:highlight>
                        </a:rPr>
                        <a:t> 36 dBm/5 MHz </a:t>
                      </a:r>
                      <a:r>
                        <a:rPr lang="it-IT" b="1" dirty="0"/>
                        <a:t>PER CARRIERS&gt; 20 MHz.  (</a:t>
                      </a:r>
                      <a:r>
                        <a:rPr lang="it-IT" sz="1600" b="1" dirty="0"/>
                        <a:t>NON PRESCRITTA DA UE </a:t>
                      </a:r>
                      <a:r>
                        <a:rPr lang="it-IT" sz="1600" b="1" dirty="0" err="1"/>
                        <a:t>Dec</a:t>
                      </a:r>
                      <a:r>
                        <a:rPr lang="it-IT" sz="1600" b="1" dirty="0"/>
                        <a:t>. </a:t>
                      </a:r>
                      <a:r>
                        <a:rPr lang="it-IT" sz="1600" b="1" dirty="0" err="1"/>
                        <a:t>Esec</a:t>
                      </a:r>
                      <a:r>
                        <a:rPr lang="it-IT" sz="1600" b="1" dirty="0"/>
                        <a:t>. 2019/235)</a:t>
                      </a:r>
                      <a:r>
                        <a:rPr lang="it-IT" b="1"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r>
                        <a:rPr lang="it-IT" b="1" dirty="0"/>
                        <a:t>LIVELLO  MASSIMO  DI POTENZA  PER SETTORE SRB (EIRP)</a:t>
                      </a:r>
                    </a:p>
                    <a:p>
                      <a:r>
                        <a:rPr lang="it-IT" b="1" dirty="0"/>
                        <a:t>42 dBm/CARRIER &lt;= 20 MHz o 36 dBm/5 MHz PER CARRIERS</a:t>
                      </a:r>
                    </a:p>
                    <a:p>
                      <a:r>
                        <a:rPr lang="it-IT" b="1" dirty="0"/>
                        <a:t>&gt; 20 MHz.                                                                     </a:t>
                      </a:r>
                    </a:p>
                    <a:p>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8592542"/>
                  </a:ext>
                </a:extLst>
              </a:tr>
              <a:tr h="600908">
                <a:tc gridSpan="3">
                  <a:txBody>
                    <a:bodyPr/>
                    <a:lstStyle/>
                    <a:p>
                      <a:pPr algn="just"/>
                      <a:r>
                        <a:rPr lang="it-IT" sz="1400" b="1" dirty="0"/>
                        <a:t>(</a:t>
                      </a:r>
                      <a:r>
                        <a:rPr lang="it-IT" sz="1800" b="1" dirty="0">
                          <a:highlight>
                            <a:srgbClr val="00FFFF"/>
                          </a:highlight>
                        </a:rPr>
                        <a:t> a </a:t>
                      </a:r>
                      <a:r>
                        <a:rPr lang="it-IT" sz="1400" b="1" dirty="0"/>
                        <a:t>) 24 dBm (CARRIER RATED –DICHIARATO- OUTPUT POWER) TRATTO  DA 3GPP TS 38.104 V.15.5.0 (2019-03). SI CONSIDERA L’ANTENNA DELLA SRB OMNIDIREZIONALE PER LA COPERTURA RADIO: GUADAGNO 0 dB  (ESSENDO ISOTROPICA). PERTANTO OUTPUT POWER E EIRP IN dBm COINCIDONO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lnT w="12700" cap="flat" cmpd="sng" algn="ctr">
                      <a:solidFill>
                        <a:schemeClr val="tx1"/>
                      </a:solidFill>
                      <a:prstDash val="solid"/>
                      <a:round/>
                      <a:headEnd type="none" w="med" len="med"/>
                      <a:tailEnd type="none" w="med" len="med"/>
                    </a:lnT>
                  </a:tcPr>
                </a:tc>
                <a:tc hMerge="1">
                  <a:txBody>
                    <a:bodyPr/>
                    <a:lstStyle/>
                    <a:p>
                      <a:endParaRPr lang="it-IT"/>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94315070"/>
                  </a:ext>
                </a:extLst>
              </a:tr>
              <a:tr h="312054">
                <a:tc gridSpan="3">
                  <a:txBody>
                    <a:bodyPr/>
                    <a:lstStyle/>
                    <a:p>
                      <a:r>
                        <a:rPr lang="it-IT" b="1" dirty="0"/>
                        <a:t>LIVELLO MASSIMO DI POTENZA PER APPARATO TERMINALE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tc hMerge="1">
                  <a:txBody>
                    <a:bodyPr/>
                    <a:lstStyle/>
                    <a:p>
                      <a:endParaRPr lang="it-IT" b="1" dirty="0"/>
                    </a:p>
                  </a:txBody>
                  <a:tcPr/>
                </a:tc>
                <a:extLst>
                  <a:ext uri="{0D108BD9-81ED-4DB2-BD59-A6C34878D82A}">
                    <a16:rowId xmlns:a16="http://schemas.microsoft.com/office/drawing/2014/main" val="3366311472"/>
                  </a:ext>
                </a:extLst>
              </a:tr>
              <a:tr h="560972">
                <a:tc gridSpan="2">
                  <a:txBody>
                    <a:bodyPr/>
                    <a:lstStyle/>
                    <a:p>
                      <a:r>
                        <a:rPr lang="it-IT" b="1" dirty="0"/>
                        <a:t>MOBILE NOMADICO :  </a:t>
                      </a:r>
                      <a:r>
                        <a:rPr lang="it-IT" b="1" dirty="0">
                          <a:highlight>
                            <a:srgbClr val="FF99FF"/>
                          </a:highlight>
                        </a:rPr>
                        <a:t>20 dBm TRP</a:t>
                      </a:r>
                      <a:r>
                        <a:rPr lang="it-IT" b="1" dirty="0"/>
                        <a:t> (UE </a:t>
                      </a:r>
                      <a:r>
                        <a:rPr lang="it-IT" b="1" dirty="0" err="1"/>
                        <a:t>Dec</a:t>
                      </a:r>
                      <a:r>
                        <a:rPr lang="it-IT" b="1" dirty="0"/>
                        <a:t>. </a:t>
                      </a:r>
                      <a:r>
                        <a:rPr lang="it-IT" b="1" dirty="0" err="1"/>
                        <a:t>Esec</a:t>
                      </a:r>
                      <a:r>
                        <a:rPr lang="it-IT" b="1" dirty="0"/>
                        <a:t>. 2019/235)</a:t>
                      </a:r>
                    </a:p>
                    <a:p>
                      <a:r>
                        <a:rPr lang="it-IT" b="1" dirty="0"/>
                        <a:t>FISSO/INSTALLATO: </a:t>
                      </a:r>
                      <a:r>
                        <a:rPr lang="it-IT" b="1" dirty="0">
                          <a:highlight>
                            <a:srgbClr val="FF99FF"/>
                          </a:highlight>
                        </a:rPr>
                        <a:t>28 dBm EIRP</a:t>
                      </a:r>
                      <a:r>
                        <a:rPr lang="it-IT" b="1" dirty="0"/>
                        <a:t>       (idem)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it-IT" b="1" dirty="0"/>
                        <a:t>MOBILE NOMADICO:</a:t>
                      </a:r>
                      <a:r>
                        <a:rPr lang="it-IT" b="1" dirty="0">
                          <a:highlight>
                            <a:srgbClr val="FF99FF"/>
                          </a:highlight>
                        </a:rPr>
                        <a:t>28 dBm TRP</a:t>
                      </a:r>
                      <a:r>
                        <a:rPr lang="it-IT" b="1" dirty="0"/>
                        <a:t>(</a:t>
                      </a:r>
                      <a:r>
                        <a:rPr lang="it-IT" sz="1600" b="1" dirty="0"/>
                        <a:t>UE </a:t>
                      </a:r>
                      <a:r>
                        <a:rPr lang="it-IT" sz="1600" b="1" dirty="0" err="1"/>
                        <a:t>Dec</a:t>
                      </a:r>
                      <a:r>
                        <a:rPr lang="it-IT" sz="1600" b="1" dirty="0"/>
                        <a:t>. </a:t>
                      </a:r>
                      <a:r>
                        <a:rPr lang="it-IT" sz="1600" b="1" dirty="0" err="1"/>
                        <a:t>Esec</a:t>
                      </a:r>
                      <a:r>
                        <a:rPr lang="it-IT" sz="1600" b="1" dirty="0"/>
                        <a:t>. 2019/235 Tab.8)</a:t>
                      </a:r>
                    </a:p>
                    <a:p>
                      <a:r>
                        <a:rPr lang="it-IT" b="1" dirty="0"/>
                        <a:t>FISSO/INSTALLATO: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371278"/>
                  </a:ext>
                </a:extLst>
              </a:tr>
              <a:tr h="2527480">
                <a:tc gridSpan="3">
                  <a:txBody>
                    <a:bodyPr/>
                    <a:lstStyle/>
                    <a:p>
                      <a:r>
                        <a:rPr lang="it-IT" b="1" dirty="0"/>
                        <a:t>NOTE: EIRP = EQUIVALENT ISOTROPIC RADIATED POWER</a:t>
                      </a:r>
                    </a:p>
                    <a:p>
                      <a:r>
                        <a:rPr lang="it-IT" b="1" dirty="0"/>
                        <a:t>dBm  = 10 log</a:t>
                      </a:r>
                      <a:r>
                        <a:rPr lang="it-IT" b="1" baseline="-25000" dirty="0"/>
                        <a:t>10</a:t>
                      </a:r>
                      <a:r>
                        <a:rPr lang="it-IT" b="1" dirty="0"/>
                        <a:t> P</a:t>
                      </a:r>
                      <a:r>
                        <a:rPr lang="it-IT" b="1" baseline="-25000" dirty="0"/>
                        <a:t>T</a:t>
                      </a:r>
                      <a:r>
                        <a:rPr lang="it-IT" b="1" dirty="0"/>
                        <a:t> [</a:t>
                      </a:r>
                      <a:r>
                        <a:rPr lang="it-IT" b="1" dirty="0" err="1"/>
                        <a:t>mW</a:t>
                      </a:r>
                      <a:r>
                        <a:rPr lang="it-IT" b="1" dirty="0"/>
                        <a:t>] /1 </a:t>
                      </a:r>
                      <a:r>
                        <a:rPr lang="it-IT" b="1" dirty="0" err="1"/>
                        <a:t>mW</a:t>
                      </a:r>
                      <a:r>
                        <a:rPr lang="it-IT" b="1" dirty="0"/>
                        <a:t> (P</a:t>
                      </a:r>
                      <a:r>
                        <a:rPr lang="it-IT" b="1" baseline="-25000" dirty="0"/>
                        <a:t>T</a:t>
                      </a:r>
                      <a:r>
                        <a:rPr lang="it-IT" b="1" baseline="0" dirty="0"/>
                        <a:t> = Potenza irradiata dall’antenna); 24 dBm equivale a  P</a:t>
                      </a:r>
                      <a:r>
                        <a:rPr lang="it-IT" b="1" baseline="-25000" dirty="0"/>
                        <a:t>T</a:t>
                      </a:r>
                      <a:r>
                        <a:rPr lang="it-IT" b="1" baseline="0" dirty="0"/>
                        <a:t> = 0,25 W</a:t>
                      </a:r>
                    </a:p>
                    <a:p>
                      <a:r>
                        <a:rPr lang="it-IT" b="1" dirty="0"/>
                        <a:t>42 dBm  EQUIVALE A </a:t>
                      </a:r>
                      <a:r>
                        <a:rPr lang="it-IT" b="1" baseline="0" dirty="0"/>
                        <a:t>P</a:t>
                      </a:r>
                      <a:r>
                        <a:rPr lang="it-IT" b="1" baseline="-25000" dirty="0"/>
                        <a:t>T</a:t>
                      </a:r>
                      <a:r>
                        <a:rPr lang="it-IT" b="1" baseline="0" dirty="0"/>
                        <a:t> = 15,85 W</a:t>
                      </a:r>
                    </a:p>
                    <a:p>
                      <a:r>
                        <a:rPr lang="it-IT" b="1" baseline="0" dirty="0"/>
                        <a:t>TRP = TOTAL RADIATED POWER ( DA UN’ANTENNA COMPOSITA)                                                                 = </a:t>
                      </a:r>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lnT w="12700" cap="flat" cmpd="sng" algn="ctr">
                      <a:solidFill>
                        <a:schemeClr val="tx1"/>
                      </a:solidFill>
                      <a:prstDash val="solid"/>
                      <a:round/>
                      <a:headEnd type="none" w="med" len="med"/>
                      <a:tailEnd type="none" w="med" len="med"/>
                    </a:lnT>
                  </a:tcPr>
                </a:tc>
                <a:tc hMerge="1">
                  <a:txBody>
                    <a:bodyPr/>
                    <a:lstStyle/>
                    <a:p>
                      <a:endParaRPr lang="it-IT" b="1" dirty="0"/>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66618648"/>
                  </a:ext>
                </a:extLst>
              </a:tr>
            </a:tbl>
          </a:graphicData>
        </a:graphic>
      </p:graphicFrame>
      <p:pic>
        <p:nvPicPr>
          <p:cNvPr id="13" name="Immagine 12">
            <a:extLst>
              <a:ext uri="{FF2B5EF4-FFF2-40B4-BE49-F238E27FC236}">
                <a16:creationId xmlns:a16="http://schemas.microsoft.com/office/drawing/2014/main" id="{6D61D536-1D2C-52E0-1258-7667828D7D9C}"/>
              </a:ext>
            </a:extLst>
          </p:cNvPr>
          <p:cNvPicPr>
            <a:picLocks noChangeAspect="1"/>
          </p:cNvPicPr>
          <p:nvPr/>
        </p:nvPicPr>
        <p:blipFill>
          <a:blip r:embed="rId3"/>
          <a:stretch>
            <a:fillRect/>
          </a:stretch>
        </p:blipFill>
        <p:spPr>
          <a:xfrm>
            <a:off x="8700339" y="5098682"/>
            <a:ext cx="3303309" cy="1274472"/>
          </a:xfrm>
          <a:prstGeom prst="rect">
            <a:avLst/>
          </a:prstGeom>
        </p:spPr>
      </p:pic>
      <p:sp>
        <p:nvSpPr>
          <p:cNvPr id="16" name="CasellaDiTesto 15">
            <a:extLst>
              <a:ext uri="{FF2B5EF4-FFF2-40B4-BE49-F238E27FC236}">
                <a16:creationId xmlns:a16="http://schemas.microsoft.com/office/drawing/2014/main" id="{23129BBB-5EEE-D2CF-29D9-2DFFA0FEEB88}"/>
              </a:ext>
            </a:extLst>
          </p:cNvPr>
          <p:cNvSpPr txBox="1"/>
          <p:nvPr/>
        </p:nvSpPr>
        <p:spPr>
          <a:xfrm>
            <a:off x="234185" y="5073227"/>
            <a:ext cx="8466154" cy="1200329"/>
          </a:xfrm>
          <a:prstGeom prst="rect">
            <a:avLst/>
          </a:prstGeom>
          <a:noFill/>
        </p:spPr>
        <p:txBody>
          <a:bodyPr wrap="square" rtlCol="0">
            <a:spAutoFit/>
          </a:bodyPr>
          <a:lstStyle/>
          <a:p>
            <a:pPr algn="just"/>
            <a:r>
              <a:rPr lang="it-IT" sz="1800" b="1" i="0" u="none" strike="noStrike" baseline="0" dirty="0">
                <a:solidFill>
                  <a:srgbClr val="000000"/>
                </a:solidFill>
                <a:latin typeface="EUAlbertina"/>
              </a:rPr>
              <a:t>P(</a:t>
            </a:r>
            <a:r>
              <a:rPr lang="it-IT" sz="1800" b="1" i="0" u="none" strike="noStrike" baseline="0" dirty="0" err="1">
                <a:solidFill>
                  <a:srgbClr val="000000"/>
                </a:solidFill>
                <a:latin typeface="EUAlbertina"/>
              </a:rPr>
              <a:t>θ,φ</a:t>
            </a:r>
            <a:r>
              <a:rPr lang="it-IT" sz="1800" b="1" i="0" u="none" strike="noStrike" baseline="0" dirty="0">
                <a:solidFill>
                  <a:srgbClr val="000000"/>
                </a:solidFill>
                <a:latin typeface="EUAlbertina"/>
              </a:rPr>
              <a:t>) è la potenza irradiata da una matrice di antenne nella direzione (</a:t>
            </a:r>
            <a:r>
              <a:rPr lang="it-IT" sz="1800" b="1" i="0" u="none" strike="noStrike" baseline="0" dirty="0" err="1">
                <a:solidFill>
                  <a:srgbClr val="000000"/>
                </a:solidFill>
                <a:latin typeface="EUAlbertina"/>
              </a:rPr>
              <a:t>θ,φ</a:t>
            </a:r>
            <a:r>
              <a:rPr lang="it-IT" sz="1800" b="1" i="0" u="none" strike="noStrike" baseline="0" dirty="0">
                <a:solidFill>
                  <a:srgbClr val="000000"/>
                </a:solidFill>
                <a:latin typeface="EUAlbertina"/>
              </a:rPr>
              <a:t>), data dalla formula: </a:t>
            </a:r>
            <a:r>
              <a:rPr lang="it-IT" sz="1800" b="1" i="1" u="none" strike="noStrike" baseline="0" dirty="0">
                <a:solidFill>
                  <a:srgbClr val="000000"/>
                </a:solidFill>
                <a:latin typeface="EUAlbertina"/>
              </a:rPr>
              <a:t>P</a:t>
            </a:r>
            <a:r>
              <a:rPr lang="it-IT" sz="1800" b="1" i="0" u="none" strike="noStrike" baseline="0" dirty="0">
                <a:solidFill>
                  <a:srgbClr val="000000"/>
                </a:solidFill>
                <a:latin typeface="EUAlbertina"/>
              </a:rPr>
              <a:t>(</a:t>
            </a:r>
            <a:r>
              <a:rPr lang="el-GR" sz="1800" b="1" i="1" u="none" strike="noStrike" baseline="0" dirty="0">
                <a:solidFill>
                  <a:srgbClr val="000000"/>
                </a:solidFill>
                <a:latin typeface="EUAlbertina"/>
              </a:rPr>
              <a:t>θ,φ</a:t>
            </a:r>
            <a:r>
              <a:rPr lang="el-GR" sz="1800" b="1" i="0" u="none" strike="noStrike" baseline="0" dirty="0">
                <a:solidFill>
                  <a:srgbClr val="000000"/>
                </a:solidFill>
                <a:latin typeface="EUAlbertina"/>
              </a:rPr>
              <a:t>) = </a:t>
            </a:r>
            <a:r>
              <a:rPr lang="it-IT" sz="1800" b="1" i="1" u="none" strike="noStrike" baseline="0" dirty="0">
                <a:solidFill>
                  <a:srgbClr val="000000"/>
                </a:solidFill>
                <a:latin typeface="EUAlbertina"/>
              </a:rPr>
              <a:t>P</a:t>
            </a:r>
            <a:r>
              <a:rPr lang="it-IT" sz="1800" b="1" i="1" u="none" strike="noStrike" baseline="-25000" dirty="0">
                <a:solidFill>
                  <a:srgbClr val="000000"/>
                </a:solidFill>
                <a:latin typeface="EUAlbertina"/>
              </a:rPr>
              <a:t>T</a:t>
            </a:r>
            <a:r>
              <a:rPr lang="it-IT" sz="1800" b="1" i="1" u="none" strike="noStrike" baseline="0" dirty="0">
                <a:solidFill>
                  <a:srgbClr val="000000"/>
                </a:solidFill>
                <a:latin typeface="EUAlbertina"/>
              </a:rPr>
              <a:t> * g</a:t>
            </a:r>
            <a:r>
              <a:rPr lang="it-IT" sz="1800" b="1" i="0" u="none" strike="noStrike" baseline="0" dirty="0">
                <a:solidFill>
                  <a:srgbClr val="000000"/>
                </a:solidFill>
                <a:latin typeface="EUAlbertina"/>
              </a:rPr>
              <a:t>(</a:t>
            </a:r>
            <a:r>
              <a:rPr lang="el-GR" sz="1800" b="1" i="1" u="none" strike="noStrike" baseline="0" dirty="0">
                <a:solidFill>
                  <a:srgbClr val="000000"/>
                </a:solidFill>
                <a:latin typeface="EUAlbertina"/>
              </a:rPr>
              <a:t>θ,φ</a:t>
            </a:r>
            <a:r>
              <a:rPr lang="el-GR" sz="1800" b="1" i="0" u="none" strike="noStrike" baseline="0" dirty="0">
                <a:solidFill>
                  <a:srgbClr val="000000"/>
                </a:solidFill>
                <a:latin typeface="EUAlbertina"/>
              </a:rPr>
              <a:t>)</a:t>
            </a:r>
            <a:r>
              <a:rPr lang="it-IT" sz="1800" b="1" i="0" u="none" strike="noStrike" baseline="0" dirty="0">
                <a:solidFill>
                  <a:srgbClr val="000000"/>
                </a:solidFill>
                <a:latin typeface="EUAlbertina"/>
              </a:rPr>
              <a:t>;</a:t>
            </a:r>
            <a:r>
              <a:rPr lang="el-GR" sz="1800" b="1" i="0" u="none" strike="noStrike" baseline="0" dirty="0">
                <a:solidFill>
                  <a:srgbClr val="000000"/>
                </a:solidFill>
                <a:latin typeface="EUAlbertina"/>
              </a:rPr>
              <a:t> </a:t>
            </a:r>
            <a:r>
              <a:rPr lang="it-IT" sz="1800" b="1" i="0" u="none" strike="noStrike" baseline="0" dirty="0">
                <a:solidFill>
                  <a:srgbClr val="000000"/>
                </a:solidFill>
                <a:latin typeface="EUAlbertina"/>
              </a:rPr>
              <a:t>P</a:t>
            </a:r>
            <a:r>
              <a:rPr lang="it-IT" sz="1800" b="1" i="0" u="none" strike="noStrike" baseline="-25000" dirty="0">
                <a:solidFill>
                  <a:srgbClr val="000000"/>
                </a:solidFill>
                <a:latin typeface="EUAlbertina"/>
              </a:rPr>
              <a:t>T</a:t>
            </a:r>
            <a:r>
              <a:rPr lang="it-IT" sz="1800" b="1" i="0" u="none" strike="noStrike" baseline="0" dirty="0">
                <a:solidFill>
                  <a:srgbClr val="000000"/>
                </a:solidFill>
                <a:latin typeface="EUAlbertina"/>
              </a:rPr>
              <a:t> rappresenta la potenza condotta in ingresso nella matrice (misurata in W) e g(</a:t>
            </a:r>
            <a:r>
              <a:rPr lang="it-IT" sz="1800" b="1" i="0" u="none" strike="noStrike" baseline="0" dirty="0" err="1">
                <a:solidFill>
                  <a:srgbClr val="000000"/>
                </a:solidFill>
                <a:latin typeface="EUAlbertina"/>
              </a:rPr>
              <a:t>θ,φ</a:t>
            </a:r>
            <a:r>
              <a:rPr lang="it-IT" sz="1800" b="1" i="0" u="none" strike="noStrike" baseline="0" dirty="0">
                <a:solidFill>
                  <a:srgbClr val="000000"/>
                </a:solidFill>
                <a:latin typeface="EUAlbertina"/>
              </a:rPr>
              <a:t>) rappresenta il guadagno direzionale della matrice lungo la direzione (θ, φ). (V. Decisione Esecuzione Commissione UE 2019/235)</a:t>
            </a:r>
            <a:endParaRPr lang="it-IT" b="1" dirty="0"/>
          </a:p>
        </p:txBody>
      </p:sp>
    </p:spTree>
    <p:extLst>
      <p:ext uri="{BB962C8B-B14F-4D97-AF65-F5344CB8AC3E}">
        <p14:creationId xmlns:p14="http://schemas.microsoft.com/office/powerpoint/2010/main" val="29464213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DF6DA-25B7-DF49-DACD-47B3CEB43A97}"/>
              </a:ext>
            </a:extLst>
          </p:cNvPr>
          <p:cNvSpPr>
            <a:spLocks noGrp="1"/>
          </p:cNvSpPr>
          <p:nvPr>
            <p:ph type="title"/>
          </p:nvPr>
        </p:nvSpPr>
        <p:spPr>
          <a:xfrm>
            <a:off x="254000" y="-88167"/>
            <a:ext cx="11515969" cy="564905"/>
          </a:xfrm>
        </p:spPr>
        <p:txBody>
          <a:bodyPr>
            <a:noAutofit/>
          </a:bodyPr>
          <a:lstStyle/>
          <a:p>
            <a:pPr algn="just"/>
            <a:r>
              <a:rPr lang="it-IT" sz="2200" b="1" dirty="0">
                <a:solidFill>
                  <a:srgbClr val="0070C0"/>
                </a:solidFill>
                <a:latin typeface="+mn-lt"/>
              </a:rPr>
              <a:t>STATEMENT OFCOM 2019: «ENABLING WIRELESS INNOVATION THROUGH «LOCAL LICENSING</a:t>
            </a:r>
            <a:r>
              <a:rPr lang="it-IT" sz="2200" b="1" dirty="0">
                <a:latin typeface="+mn-lt"/>
              </a:rPr>
              <a:t>»</a:t>
            </a:r>
          </a:p>
        </p:txBody>
      </p:sp>
      <p:sp>
        <p:nvSpPr>
          <p:cNvPr id="4" name="Segnaposto data 3">
            <a:extLst>
              <a:ext uri="{FF2B5EF4-FFF2-40B4-BE49-F238E27FC236}">
                <a16:creationId xmlns:a16="http://schemas.microsoft.com/office/drawing/2014/main" id="{9B86F916-759B-DEAA-FE77-C8402EF88947}"/>
              </a:ext>
            </a:extLst>
          </p:cNvPr>
          <p:cNvSpPr>
            <a:spLocks noGrp="1"/>
          </p:cNvSpPr>
          <p:nvPr>
            <p:ph type="dt" sz="half" idx="10"/>
          </p:nvPr>
        </p:nvSpPr>
        <p:spPr/>
        <p:txBody>
          <a:bodyPr/>
          <a:lstStyle/>
          <a:p>
            <a:r>
              <a:rPr lang="it-IT"/>
              <a:t>30/10/2024</a:t>
            </a:r>
            <a:endParaRPr lang="it-IT" dirty="0"/>
          </a:p>
        </p:txBody>
      </p:sp>
      <p:sp>
        <p:nvSpPr>
          <p:cNvPr id="5" name="Segnaposto piè di pagina 4">
            <a:extLst>
              <a:ext uri="{FF2B5EF4-FFF2-40B4-BE49-F238E27FC236}">
                <a16:creationId xmlns:a16="http://schemas.microsoft.com/office/drawing/2014/main" id="{27FA857A-EF0E-90B5-EC17-3167AC52CBC4}"/>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1B1D696-AB12-89F6-F419-C74565E9D1D4}"/>
              </a:ext>
            </a:extLst>
          </p:cNvPr>
          <p:cNvSpPr>
            <a:spLocks noGrp="1"/>
          </p:cNvSpPr>
          <p:nvPr>
            <p:ph type="sldNum" sz="quarter" idx="12"/>
          </p:nvPr>
        </p:nvSpPr>
        <p:spPr/>
        <p:txBody>
          <a:bodyPr/>
          <a:lstStyle/>
          <a:p>
            <a:fld id="{F8863F97-6B15-4D31-8031-24C52BDABFD3}" type="slidenum">
              <a:rPr lang="it-IT" smtClean="0"/>
              <a:t>34</a:t>
            </a:fld>
            <a:endParaRPr lang="it-IT"/>
          </a:p>
        </p:txBody>
      </p:sp>
      <p:sp>
        <p:nvSpPr>
          <p:cNvPr id="12" name="CasellaDiTesto 11">
            <a:extLst>
              <a:ext uri="{FF2B5EF4-FFF2-40B4-BE49-F238E27FC236}">
                <a16:creationId xmlns:a16="http://schemas.microsoft.com/office/drawing/2014/main" id="{32E08CDB-8E78-D1CF-F068-FF4C460AC8C9}"/>
              </a:ext>
            </a:extLst>
          </p:cNvPr>
          <p:cNvSpPr txBox="1"/>
          <p:nvPr/>
        </p:nvSpPr>
        <p:spPr>
          <a:xfrm>
            <a:off x="140677" y="356248"/>
            <a:ext cx="11910646" cy="4708981"/>
          </a:xfrm>
          <a:prstGeom prst="rect">
            <a:avLst/>
          </a:prstGeom>
          <a:noFill/>
        </p:spPr>
        <p:txBody>
          <a:bodyPr wrap="square" rtlCol="0">
            <a:spAutoFit/>
          </a:bodyPr>
          <a:lstStyle/>
          <a:p>
            <a:pPr algn="just"/>
            <a:r>
              <a:rPr lang="it-IT" sz="2000" b="1" dirty="0"/>
              <a:t>C</a:t>
            </a:r>
            <a:r>
              <a:rPr lang="it-IT" sz="2000" b="1" dirty="0">
                <a:solidFill>
                  <a:srgbClr val="0070C0"/>
                </a:solidFill>
              </a:rPr>
              <a:t>ONDIZIONI TECNICHE PER LE SRB  NELLA LICENZA SHARED ACCESS (</a:t>
            </a:r>
            <a:r>
              <a:rPr lang="it-IT" sz="2000" b="1" dirty="0">
                <a:solidFill>
                  <a:srgbClr val="0070C0"/>
                </a:solidFill>
                <a:highlight>
                  <a:srgbClr val="00FFFF"/>
                </a:highlight>
              </a:rPr>
              <a:t>BANDA 3.8–4.2 GHz).</a:t>
            </a:r>
            <a:r>
              <a:rPr lang="it-IT" sz="2000" b="1" dirty="0">
                <a:solidFill>
                  <a:srgbClr val="0070C0"/>
                </a:solidFill>
              </a:rPr>
              <a:t> </a:t>
            </a:r>
          </a:p>
          <a:p>
            <a:pPr algn="just"/>
            <a:r>
              <a:rPr lang="it-IT" sz="2000" b="1" dirty="0">
                <a:solidFill>
                  <a:srgbClr val="0070C0"/>
                </a:solidFill>
              </a:rPr>
              <a:t>IN TABELLA PARAMETRI </a:t>
            </a:r>
            <a:r>
              <a:rPr lang="it-IT" sz="2000" b="1" dirty="0">
                <a:solidFill>
                  <a:srgbClr val="0070C0"/>
                </a:solidFill>
                <a:highlight>
                  <a:srgbClr val="C0C0C0"/>
                </a:highlight>
              </a:rPr>
              <a:t>BLOCK EDGE MASK, BEM</a:t>
            </a:r>
            <a:r>
              <a:rPr lang="it-IT" sz="2000" b="1" dirty="0">
                <a:solidFill>
                  <a:srgbClr val="0070C0"/>
                </a:solidFill>
              </a:rPr>
              <a:t>)  ( II )</a:t>
            </a:r>
          </a:p>
          <a:p>
            <a:endParaRPr lang="it-IT" sz="2000" b="1" dirty="0"/>
          </a:p>
          <a:p>
            <a:r>
              <a:rPr lang="it-IT" sz="2000" b="1" dirty="0"/>
              <a:t> UE 2019</a:t>
            </a:r>
          </a:p>
          <a:p>
            <a:r>
              <a:rPr lang="it-IT" sz="2000" b="1" dirty="0"/>
              <a:t>     </a:t>
            </a:r>
          </a:p>
          <a:p>
            <a:endParaRPr lang="it-IT" sz="2000" b="1"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p:txBody>
      </p:sp>
      <p:graphicFrame>
        <p:nvGraphicFramePr>
          <p:cNvPr id="3" name="Tabella 2">
            <a:extLst>
              <a:ext uri="{FF2B5EF4-FFF2-40B4-BE49-F238E27FC236}">
                <a16:creationId xmlns:a16="http://schemas.microsoft.com/office/drawing/2014/main" id="{92C03E56-C4A7-C50F-D966-75AA1A8AF309}"/>
              </a:ext>
            </a:extLst>
          </p:cNvPr>
          <p:cNvGraphicFramePr>
            <a:graphicFrameLocks noGrp="1"/>
          </p:cNvGraphicFramePr>
          <p:nvPr>
            <p:extLst>
              <p:ext uri="{D42A27DB-BD31-4B8C-83A1-F6EECF244321}">
                <p14:modId xmlns:p14="http://schemas.microsoft.com/office/powerpoint/2010/main" val="1599212444"/>
              </p:ext>
            </p:extLst>
          </p:nvPr>
        </p:nvGraphicFramePr>
        <p:xfrm>
          <a:off x="144446" y="1099946"/>
          <a:ext cx="11903108" cy="4936306"/>
        </p:xfrm>
        <a:graphic>
          <a:graphicData uri="http://schemas.openxmlformats.org/drawingml/2006/table">
            <a:tbl>
              <a:tblPr firstRow="1" bandRow="1">
                <a:tableStyleId>{5C22544A-7EE6-4342-B048-85BDC9FD1C3A}</a:tableStyleId>
              </a:tblPr>
              <a:tblGrid>
                <a:gridCol w="7026031">
                  <a:extLst>
                    <a:ext uri="{9D8B030D-6E8A-4147-A177-3AD203B41FA5}">
                      <a16:colId xmlns:a16="http://schemas.microsoft.com/office/drawing/2014/main" val="3401137626"/>
                    </a:ext>
                  </a:extLst>
                </a:gridCol>
                <a:gridCol w="4877077">
                  <a:extLst>
                    <a:ext uri="{9D8B030D-6E8A-4147-A177-3AD203B41FA5}">
                      <a16:colId xmlns:a16="http://schemas.microsoft.com/office/drawing/2014/main" val="1466053766"/>
                    </a:ext>
                  </a:extLst>
                </a:gridCol>
              </a:tblGrid>
              <a:tr h="357943">
                <a:tc gridSpan="2">
                  <a:txBody>
                    <a:bodyPr/>
                    <a:lstStyle/>
                    <a:p>
                      <a:r>
                        <a:rPr lang="it-IT" b="1" dirty="0"/>
                        <a:t>POTENZA MASSIMA DELLE SRB AL DI FUORI DEL BLOCCO DI FREQUENZA (LICENZIATO)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3304868262"/>
                  </a:ext>
                </a:extLst>
              </a:tr>
              <a:tr h="357943">
                <a:tc>
                  <a:txBody>
                    <a:bodyPr/>
                    <a:lstStyle/>
                    <a:p>
                      <a:r>
                        <a:rPr lang="it-IT" b="1" dirty="0"/>
                        <a:t>SPOSTAMENTO (OFSET) DI FREQUENZA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DENSITA’ EIRP MEDIA MASSIMA (dBm)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3534435"/>
                  </a:ext>
                </a:extLst>
              </a:tr>
              <a:tr h="1163315">
                <a:tc>
                  <a:txBody>
                    <a:bodyPr/>
                    <a:lstStyle/>
                    <a:p>
                      <a:pPr algn="just"/>
                      <a:r>
                        <a:rPr lang="it-IT" b="1" dirty="0"/>
                        <a:t>DA -5 a 0 MHz </a:t>
                      </a:r>
                      <a:r>
                        <a:rPr lang="it-IT" b="1" dirty="0">
                          <a:highlight>
                            <a:srgbClr val="00FFFF"/>
                          </a:highlight>
                        </a:rPr>
                        <a:t>OFSET RISPETTO ALL’ESTREMO INFERIORE DEL </a:t>
                      </a:r>
                      <a:r>
                        <a:rPr lang="it-IT" b="1" dirty="0" err="1">
                          <a:highlight>
                            <a:srgbClr val="00FFFF"/>
                          </a:highlight>
                        </a:rPr>
                        <a:t>BLOCCO</a:t>
                      </a:r>
                      <a:r>
                        <a:rPr lang="it-IT" sz="2800" b="1" baseline="30000" dirty="0" err="1">
                          <a:highlight>
                            <a:srgbClr val="00FFFF"/>
                          </a:highlight>
                        </a:rPr>
                        <a:t>a</a:t>
                      </a:r>
                      <a:endParaRPr lang="it-IT" sz="2800" b="1" baseline="30000" dirty="0">
                        <a:highlight>
                          <a:srgbClr val="00FFFF"/>
                        </a:highlight>
                      </a:endParaRPr>
                    </a:p>
                    <a:p>
                      <a:endParaRPr lang="it-IT" b="1" baseline="30000" dirty="0"/>
                    </a:p>
                    <a:p>
                      <a:pPr algn="just"/>
                      <a:r>
                        <a:rPr lang="it-IT" b="1" dirty="0"/>
                        <a:t>Da 0 a 5 MHz </a:t>
                      </a:r>
                      <a:r>
                        <a:rPr lang="it-IT" b="1" dirty="0">
                          <a:highlight>
                            <a:srgbClr val="FF00FF"/>
                          </a:highlight>
                        </a:rPr>
                        <a:t>OFSET RISPETTO ALL’ESTREMO SUPERIORE DEL </a:t>
                      </a:r>
                      <a:r>
                        <a:rPr lang="it-IT" b="1" dirty="0" err="1">
                          <a:highlight>
                            <a:srgbClr val="FF00FF"/>
                          </a:highlight>
                        </a:rPr>
                        <a:t>BLOCCO</a:t>
                      </a:r>
                      <a:r>
                        <a:rPr lang="it-IT" sz="2800" b="1" baseline="30000" dirty="0" err="1">
                          <a:highlight>
                            <a:srgbClr val="FF00FF"/>
                          </a:highlight>
                        </a:rPr>
                        <a:t>b</a:t>
                      </a:r>
                      <a:r>
                        <a:rPr lang="it-IT" b="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 </a:t>
                      </a:r>
                      <a:r>
                        <a:rPr lang="it-IT" b="1" dirty="0" err="1"/>
                        <a:t>P</a:t>
                      </a:r>
                      <a:r>
                        <a:rPr lang="it-IT" b="1" baseline="-25000" dirty="0" err="1"/>
                        <a:t>max</a:t>
                      </a:r>
                      <a:r>
                        <a:rPr lang="it-IT" b="1" dirty="0"/>
                        <a:t> – 40) dBm/5 MHz</a:t>
                      </a:r>
                    </a:p>
                    <a:p>
                      <a:r>
                        <a:rPr lang="it-IT" b="1" dirty="0"/>
                        <a:t>EIRP PER ANTENNA</a:t>
                      </a:r>
                    </a:p>
                    <a:p>
                      <a:r>
                        <a:rPr lang="it-IT" b="1" dirty="0"/>
                        <a:t>(UE </a:t>
                      </a:r>
                      <a:r>
                        <a:rPr lang="it-IT" b="1" dirty="0" err="1"/>
                        <a:t>Dec</a:t>
                      </a:r>
                      <a:r>
                        <a:rPr lang="it-IT" b="1" dirty="0"/>
                        <a:t>. </a:t>
                      </a:r>
                      <a:r>
                        <a:rPr lang="it-IT" b="1" dirty="0" err="1"/>
                        <a:t>Esec</a:t>
                      </a:r>
                      <a:r>
                        <a:rPr lang="it-IT" b="1" dirty="0"/>
                        <a:t>. 2019/235 Tabella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8592542"/>
                  </a:ext>
                </a:extLst>
              </a:tr>
              <a:tr h="1163315">
                <a:tc>
                  <a:txBody>
                    <a:bodyPr/>
                    <a:lstStyle/>
                    <a:p>
                      <a:r>
                        <a:rPr lang="it-IT" b="1" dirty="0"/>
                        <a:t>Da -10 a -5 MHz [ </a:t>
                      </a:r>
                      <a:r>
                        <a:rPr lang="it-IT" sz="2400" b="1" dirty="0">
                          <a:highlight>
                            <a:srgbClr val="00FFFF"/>
                          </a:highlight>
                        </a:rPr>
                        <a:t>a</a:t>
                      </a:r>
                      <a:r>
                        <a:rPr lang="it-IT" b="1" dirty="0"/>
                        <a:t> ]</a:t>
                      </a:r>
                    </a:p>
                    <a:p>
                      <a:endParaRPr lang="it-IT" b="1" dirty="0"/>
                    </a:p>
                    <a:p>
                      <a:r>
                        <a:rPr lang="it-IT" b="1" dirty="0"/>
                        <a:t>Da 5 a 10 MHz [ </a:t>
                      </a:r>
                      <a:r>
                        <a:rPr lang="it-IT" sz="2400" b="1" dirty="0">
                          <a:highlight>
                            <a:srgbClr val="FF00FF"/>
                          </a:highlight>
                        </a:rPr>
                        <a:t>b</a:t>
                      </a:r>
                      <a:r>
                        <a:rPr lang="it-IT" b="1"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 </a:t>
                      </a:r>
                      <a:r>
                        <a:rPr lang="it-IT" b="1" dirty="0" err="1"/>
                        <a:t>P</a:t>
                      </a:r>
                      <a:r>
                        <a:rPr lang="it-IT" b="1" baseline="-25000" dirty="0" err="1"/>
                        <a:t>max</a:t>
                      </a:r>
                      <a:r>
                        <a:rPr lang="it-IT" b="1" dirty="0"/>
                        <a:t> – 43) dBm/5 MHz</a:t>
                      </a:r>
                    </a:p>
                    <a:p>
                      <a:r>
                        <a:rPr lang="it-IT" b="1" dirty="0"/>
                        <a:t>EIRP PER ANTENNA</a:t>
                      </a:r>
                    </a:p>
                    <a:p>
                      <a:r>
                        <a:rPr lang="it-IT" b="1" dirty="0"/>
                        <a:t>(UE </a:t>
                      </a:r>
                      <a:r>
                        <a:rPr lang="it-IT" b="1" dirty="0" err="1"/>
                        <a:t>Dec</a:t>
                      </a:r>
                      <a:r>
                        <a:rPr lang="it-IT" b="1" dirty="0"/>
                        <a:t>. </a:t>
                      </a:r>
                      <a:r>
                        <a:rPr lang="it-IT" b="1" dirty="0" err="1"/>
                        <a:t>Esec</a:t>
                      </a:r>
                      <a:r>
                        <a:rPr lang="it-IT" b="1" dirty="0"/>
                        <a:t>. 2019/235 Tabella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6311472"/>
                  </a:ext>
                </a:extLst>
              </a:tr>
              <a:tr h="1163315">
                <a:tc>
                  <a:txBody>
                    <a:bodyPr/>
                    <a:lstStyle/>
                    <a:p>
                      <a:r>
                        <a:rPr lang="it-IT" b="1" dirty="0"/>
                        <a:t>&lt; -10  MHz [ </a:t>
                      </a:r>
                      <a:r>
                        <a:rPr lang="it-IT" sz="2400" b="1" dirty="0">
                          <a:highlight>
                            <a:srgbClr val="00FFFF"/>
                          </a:highlight>
                        </a:rPr>
                        <a:t>a</a:t>
                      </a:r>
                      <a:r>
                        <a:rPr lang="it-IT" b="1" dirty="0"/>
                        <a:t> ]</a:t>
                      </a:r>
                    </a:p>
                    <a:p>
                      <a:endParaRPr lang="it-IT" b="1" dirty="0"/>
                    </a:p>
                    <a:p>
                      <a:r>
                        <a:rPr lang="it-IT" b="1" dirty="0"/>
                        <a:t>&gt;  10 MHz [ </a:t>
                      </a:r>
                      <a:r>
                        <a:rPr lang="it-IT" sz="2400" b="1" dirty="0">
                          <a:highlight>
                            <a:srgbClr val="FF00FF"/>
                          </a:highlight>
                        </a:rPr>
                        <a:t>b</a:t>
                      </a:r>
                      <a:r>
                        <a:rPr lang="it-IT" b="1" dirty="0"/>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 </a:t>
                      </a:r>
                      <a:r>
                        <a:rPr lang="it-IT" b="1" dirty="0" err="1"/>
                        <a:t>P</a:t>
                      </a:r>
                      <a:r>
                        <a:rPr lang="it-IT" b="1" baseline="-25000" dirty="0" err="1"/>
                        <a:t>max</a:t>
                      </a:r>
                      <a:r>
                        <a:rPr lang="it-IT" b="1" dirty="0"/>
                        <a:t> – 43) dBm/5 MHz</a:t>
                      </a:r>
                    </a:p>
                    <a:p>
                      <a:r>
                        <a:rPr lang="it-IT" b="1" dirty="0"/>
                        <a:t>EIRP PER ANTENNA</a:t>
                      </a:r>
                    </a:p>
                    <a:p>
                      <a:r>
                        <a:rPr lang="it-IT" b="1" dirty="0"/>
                        <a:t>(UE </a:t>
                      </a:r>
                      <a:r>
                        <a:rPr lang="it-IT" b="1" dirty="0" err="1"/>
                        <a:t>Dec</a:t>
                      </a:r>
                      <a:r>
                        <a:rPr lang="it-IT" b="1" dirty="0"/>
                        <a:t>. </a:t>
                      </a:r>
                      <a:r>
                        <a:rPr lang="it-IT" b="1" dirty="0" err="1"/>
                        <a:t>Esec</a:t>
                      </a:r>
                      <a:r>
                        <a:rPr lang="it-IT" b="1" dirty="0"/>
                        <a:t>. 2019/235 Tabella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81962760"/>
                  </a:ext>
                </a:extLst>
              </a:tr>
              <a:tr h="714841">
                <a:tc gridSpan="2">
                  <a:txBody>
                    <a:bodyPr/>
                    <a:lstStyle/>
                    <a:p>
                      <a:pPr algn="just"/>
                      <a:r>
                        <a:rPr lang="it-IT" b="1" dirty="0" err="1"/>
                        <a:t>P</a:t>
                      </a:r>
                      <a:r>
                        <a:rPr lang="it-IT" b="1" baseline="-25000" dirty="0" err="1"/>
                        <a:t>max</a:t>
                      </a:r>
                      <a:r>
                        <a:rPr lang="it-IT" b="1" dirty="0"/>
                        <a:t> È LA POTENZA MEDIA MASSIMA DELLA PORTANTE IN dBm PER LA STAZIONE RADIO BASE, MISURATA COME E.I.R.P. PER PORTANTE PER ANTENNA (SISTEMI DI ANTENNE NON ATTIVE; NON- AAS).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371278"/>
                  </a:ext>
                </a:extLst>
              </a:tr>
            </a:tbl>
          </a:graphicData>
        </a:graphic>
      </p:graphicFrame>
    </p:spTree>
    <p:extLst>
      <p:ext uri="{BB962C8B-B14F-4D97-AF65-F5344CB8AC3E}">
        <p14:creationId xmlns:p14="http://schemas.microsoft.com/office/powerpoint/2010/main" val="38467712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DDF6DA-25B7-DF49-DACD-47B3CEB43A97}"/>
              </a:ext>
            </a:extLst>
          </p:cNvPr>
          <p:cNvSpPr>
            <a:spLocks noGrp="1"/>
          </p:cNvSpPr>
          <p:nvPr>
            <p:ph type="title"/>
          </p:nvPr>
        </p:nvSpPr>
        <p:spPr>
          <a:xfrm>
            <a:off x="254000" y="-88167"/>
            <a:ext cx="11515969" cy="564905"/>
          </a:xfrm>
        </p:spPr>
        <p:txBody>
          <a:bodyPr>
            <a:noAutofit/>
          </a:bodyPr>
          <a:lstStyle/>
          <a:p>
            <a:pPr algn="just"/>
            <a:r>
              <a:rPr lang="it-IT" sz="2200" b="1" dirty="0">
                <a:solidFill>
                  <a:srgbClr val="0070C0"/>
                </a:solidFill>
                <a:latin typeface="+mn-lt"/>
              </a:rPr>
              <a:t>STATEMENT OFCOM 2019: «ENABLING WIRELESS INNOVATION THROUGH «LOCAL LICENSING</a:t>
            </a:r>
            <a:r>
              <a:rPr lang="it-IT" sz="2400" b="1" dirty="0">
                <a:latin typeface="+mn-lt"/>
              </a:rPr>
              <a:t>»</a:t>
            </a:r>
          </a:p>
        </p:txBody>
      </p:sp>
      <p:sp>
        <p:nvSpPr>
          <p:cNvPr id="4" name="Segnaposto data 3">
            <a:extLst>
              <a:ext uri="{FF2B5EF4-FFF2-40B4-BE49-F238E27FC236}">
                <a16:creationId xmlns:a16="http://schemas.microsoft.com/office/drawing/2014/main" id="{9B86F916-759B-DEAA-FE77-C8402EF88947}"/>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27FA857A-EF0E-90B5-EC17-3167AC52CBC4}"/>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1B1D696-AB12-89F6-F419-C74565E9D1D4}"/>
              </a:ext>
            </a:extLst>
          </p:cNvPr>
          <p:cNvSpPr>
            <a:spLocks noGrp="1"/>
          </p:cNvSpPr>
          <p:nvPr>
            <p:ph type="sldNum" sz="quarter" idx="12"/>
          </p:nvPr>
        </p:nvSpPr>
        <p:spPr/>
        <p:txBody>
          <a:bodyPr/>
          <a:lstStyle/>
          <a:p>
            <a:fld id="{F8863F97-6B15-4D31-8031-24C52BDABFD3}" type="slidenum">
              <a:rPr lang="it-IT" smtClean="0"/>
              <a:t>35</a:t>
            </a:fld>
            <a:endParaRPr lang="it-IT"/>
          </a:p>
        </p:txBody>
      </p:sp>
      <p:sp>
        <p:nvSpPr>
          <p:cNvPr id="12" name="CasellaDiTesto 11">
            <a:extLst>
              <a:ext uri="{FF2B5EF4-FFF2-40B4-BE49-F238E27FC236}">
                <a16:creationId xmlns:a16="http://schemas.microsoft.com/office/drawing/2014/main" id="{32E08CDB-8E78-D1CF-F068-FF4C460AC8C9}"/>
              </a:ext>
            </a:extLst>
          </p:cNvPr>
          <p:cNvSpPr txBox="1"/>
          <p:nvPr/>
        </p:nvSpPr>
        <p:spPr>
          <a:xfrm>
            <a:off x="140677" y="356248"/>
            <a:ext cx="11910646" cy="4708981"/>
          </a:xfrm>
          <a:prstGeom prst="rect">
            <a:avLst/>
          </a:prstGeom>
          <a:noFill/>
        </p:spPr>
        <p:txBody>
          <a:bodyPr wrap="square" rtlCol="0">
            <a:spAutoFit/>
          </a:bodyPr>
          <a:lstStyle/>
          <a:p>
            <a:pPr algn="just"/>
            <a:r>
              <a:rPr lang="it-IT" sz="2000" b="1" dirty="0">
                <a:solidFill>
                  <a:srgbClr val="0070C0"/>
                </a:solidFill>
              </a:rPr>
              <a:t>CONDIZIONI TECNICHE PER LE SRB  NELLA LICENZA SHARED ACCESS (</a:t>
            </a:r>
            <a:r>
              <a:rPr lang="it-IT" sz="2000" b="1" dirty="0">
                <a:solidFill>
                  <a:srgbClr val="0070C0"/>
                </a:solidFill>
                <a:highlight>
                  <a:srgbClr val="00FFFF"/>
                </a:highlight>
              </a:rPr>
              <a:t>BANDA 3.8–4.2 GHz).</a:t>
            </a:r>
            <a:r>
              <a:rPr lang="it-IT" sz="2000" b="1" dirty="0">
                <a:solidFill>
                  <a:srgbClr val="0070C0"/>
                </a:solidFill>
              </a:rPr>
              <a:t> </a:t>
            </a:r>
          </a:p>
          <a:p>
            <a:pPr algn="just"/>
            <a:r>
              <a:rPr lang="it-IT" sz="2000" b="1" dirty="0">
                <a:solidFill>
                  <a:srgbClr val="0070C0"/>
                </a:solidFill>
              </a:rPr>
              <a:t>(IN TABELLA PARAMETRI </a:t>
            </a:r>
            <a:r>
              <a:rPr lang="it-IT" sz="2000" b="1" dirty="0">
                <a:solidFill>
                  <a:srgbClr val="0070C0"/>
                </a:solidFill>
                <a:highlight>
                  <a:srgbClr val="C0C0C0"/>
                </a:highlight>
              </a:rPr>
              <a:t>BLOCK EDGE MASK= BEM</a:t>
            </a:r>
            <a:r>
              <a:rPr lang="it-IT" sz="2000" b="1" dirty="0">
                <a:solidFill>
                  <a:srgbClr val="0070C0"/>
                </a:solidFill>
              </a:rPr>
              <a:t>)  (III ) </a:t>
            </a:r>
          </a:p>
          <a:p>
            <a:endParaRPr lang="it-IT" sz="2000" b="1" dirty="0"/>
          </a:p>
          <a:p>
            <a:r>
              <a:rPr lang="it-IT" sz="2000" b="1" dirty="0"/>
              <a:t> UE 2019</a:t>
            </a:r>
          </a:p>
          <a:p>
            <a:r>
              <a:rPr lang="it-IT" sz="2000" b="1" dirty="0"/>
              <a:t>     </a:t>
            </a:r>
          </a:p>
          <a:p>
            <a:endParaRPr lang="it-IT" sz="2000" b="1"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a:p>
            <a:endParaRPr lang="it-IT" dirty="0"/>
          </a:p>
        </p:txBody>
      </p:sp>
      <p:graphicFrame>
        <p:nvGraphicFramePr>
          <p:cNvPr id="3" name="Tabella 2">
            <a:extLst>
              <a:ext uri="{FF2B5EF4-FFF2-40B4-BE49-F238E27FC236}">
                <a16:creationId xmlns:a16="http://schemas.microsoft.com/office/drawing/2014/main" id="{92C03E56-C4A7-C50F-D966-75AA1A8AF309}"/>
              </a:ext>
            </a:extLst>
          </p:cNvPr>
          <p:cNvGraphicFramePr>
            <a:graphicFrameLocks noGrp="1"/>
          </p:cNvGraphicFramePr>
          <p:nvPr>
            <p:extLst>
              <p:ext uri="{D42A27DB-BD31-4B8C-83A1-F6EECF244321}">
                <p14:modId xmlns:p14="http://schemas.microsoft.com/office/powerpoint/2010/main" val="3284579784"/>
              </p:ext>
            </p:extLst>
          </p:nvPr>
        </p:nvGraphicFramePr>
        <p:xfrm>
          <a:off x="148215" y="1116771"/>
          <a:ext cx="11903108" cy="4761997"/>
        </p:xfrm>
        <a:graphic>
          <a:graphicData uri="http://schemas.openxmlformats.org/drawingml/2006/table">
            <a:tbl>
              <a:tblPr firstRow="1" bandRow="1">
                <a:tableStyleId>{5C22544A-7EE6-4342-B048-85BDC9FD1C3A}</a:tableStyleId>
              </a:tblPr>
              <a:tblGrid>
                <a:gridCol w="5951554">
                  <a:extLst>
                    <a:ext uri="{9D8B030D-6E8A-4147-A177-3AD203B41FA5}">
                      <a16:colId xmlns:a16="http://schemas.microsoft.com/office/drawing/2014/main" val="3401137626"/>
                    </a:ext>
                  </a:extLst>
                </a:gridCol>
                <a:gridCol w="5951554">
                  <a:extLst>
                    <a:ext uri="{9D8B030D-6E8A-4147-A177-3AD203B41FA5}">
                      <a16:colId xmlns:a16="http://schemas.microsoft.com/office/drawing/2014/main" val="1466053766"/>
                    </a:ext>
                  </a:extLst>
                </a:gridCol>
              </a:tblGrid>
              <a:tr h="307569">
                <a:tc gridSpan="2">
                  <a:txBody>
                    <a:bodyPr/>
                    <a:lstStyle/>
                    <a:p>
                      <a:r>
                        <a:rPr lang="it-IT" b="1" dirty="0"/>
                        <a:t>MASSIMO LIVELLO DI POTENZA DELLE SRB ALL’ESTERNO DEI LIMITI DI FREQUENZA DELLA BANDA 3.8 – 4.2 GHz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3304868262"/>
                  </a:ext>
                </a:extLst>
              </a:tr>
              <a:tr h="307569">
                <a:tc>
                  <a:txBody>
                    <a:bodyPr/>
                    <a:lstStyle/>
                    <a:p>
                      <a:r>
                        <a:rPr lang="it-IT" b="1" dirty="0"/>
                        <a:t>FREQUENZA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MASSIMO DELLA DENSITA’ MEDIA EIRP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3534435"/>
                  </a:ext>
                </a:extLst>
              </a:tr>
              <a:tr h="768922">
                <a:tc>
                  <a:txBody>
                    <a:bodyPr/>
                    <a:lstStyle/>
                    <a:p>
                      <a:r>
                        <a:rPr lang="it-IT" b="1" dirty="0"/>
                        <a:t>3795 – 3800 MHz</a:t>
                      </a:r>
                    </a:p>
                    <a:p>
                      <a:endParaRPr lang="it-IT" b="1" dirty="0"/>
                    </a:p>
                    <a:p>
                      <a:r>
                        <a:rPr lang="it-IT" b="1" dirty="0"/>
                        <a:t>4200 – 4205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 </a:t>
                      </a:r>
                      <a:r>
                        <a:rPr lang="it-IT" b="1" dirty="0" err="1"/>
                        <a:t>P</a:t>
                      </a:r>
                      <a:r>
                        <a:rPr lang="it-IT" b="1" baseline="-25000" dirty="0" err="1"/>
                        <a:t>max</a:t>
                      </a:r>
                      <a:r>
                        <a:rPr lang="it-IT" b="1" dirty="0"/>
                        <a:t> – 40) dBm/5 MHz</a:t>
                      </a:r>
                    </a:p>
                    <a:p>
                      <a:r>
                        <a:rPr lang="it-IT" b="1" dirty="0"/>
                        <a:t>EIRP PER ANTENNA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8592542"/>
                  </a:ext>
                </a:extLst>
              </a:tr>
              <a:tr h="768922">
                <a:tc>
                  <a:txBody>
                    <a:bodyPr/>
                    <a:lstStyle/>
                    <a:p>
                      <a:r>
                        <a:rPr lang="it-IT" b="1" dirty="0"/>
                        <a:t>3760 – 3795 MHz</a:t>
                      </a:r>
                    </a:p>
                    <a:p>
                      <a:endParaRPr lang="it-IT" b="1" dirty="0"/>
                    </a:p>
                    <a:p>
                      <a:r>
                        <a:rPr lang="it-IT" b="1" dirty="0"/>
                        <a:t>4205 – 4240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 </a:t>
                      </a:r>
                      <a:r>
                        <a:rPr lang="it-IT" b="1" dirty="0" err="1"/>
                        <a:t>P</a:t>
                      </a:r>
                      <a:r>
                        <a:rPr lang="it-IT" b="1" baseline="-25000" dirty="0" err="1"/>
                        <a:t>max</a:t>
                      </a:r>
                      <a:r>
                        <a:rPr lang="it-IT" b="1" dirty="0"/>
                        <a:t> – 43) dBm/5 MHz</a:t>
                      </a:r>
                    </a:p>
                    <a:p>
                      <a:r>
                        <a:rPr lang="it-IT" b="1" dirty="0"/>
                        <a:t>EIRP PER ANTENNA</a:t>
                      </a:r>
                    </a:p>
                    <a:p>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6311472"/>
                  </a:ext>
                </a:extLst>
              </a:tr>
              <a:tr h="1012957">
                <a:tc>
                  <a:txBody>
                    <a:bodyPr/>
                    <a:lstStyle/>
                    <a:p>
                      <a:r>
                        <a:rPr lang="it-IT" b="1" dirty="0"/>
                        <a:t>AL DISOTTO DI 3760 MHz</a:t>
                      </a:r>
                    </a:p>
                    <a:p>
                      <a:endParaRPr lang="it-IT" b="1" dirty="0"/>
                    </a:p>
                    <a:p>
                      <a:r>
                        <a:rPr lang="it-IT" b="1" dirty="0"/>
                        <a:t>AL DISOPRA 4240 MHz</a:t>
                      </a:r>
                    </a:p>
                    <a:p>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it-IT" b="1" dirty="0"/>
                        <a:t>- 2 dBm/5 MHz</a:t>
                      </a:r>
                    </a:p>
                    <a:p>
                      <a:r>
                        <a:rPr lang="it-IT" b="1" dirty="0"/>
                        <a:t>EIRP PER ANTENNA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2371278"/>
                  </a:ext>
                </a:extLst>
              </a:tr>
              <a:tr h="1012957">
                <a:tc gridSpan="2">
                  <a:txBody>
                    <a:bodyPr/>
                    <a:lstStyle/>
                    <a:p>
                      <a:r>
                        <a:rPr lang="it-IT" b="1" dirty="0"/>
                        <a:t>NOTA: PER f &gt; 4200 MHz I LIMITI SONO RIPRESI DA UE Dec. Esec. 2019/235 Tabella 7 PER SIMILITUDINE TRA BANDA ADIACENTE A DESTRA DI 4200 (BEM PER BANDA 3800 -4200) E DI 3800 (BEM PER BANDA 3400 – 3800 MHz).</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it-IT"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0082287"/>
                  </a:ext>
                </a:extLst>
              </a:tr>
            </a:tbl>
          </a:graphicData>
        </a:graphic>
      </p:graphicFrame>
      <p:sp>
        <p:nvSpPr>
          <p:cNvPr id="7" name="CasellaDiTesto 6">
            <a:extLst>
              <a:ext uri="{FF2B5EF4-FFF2-40B4-BE49-F238E27FC236}">
                <a16:creationId xmlns:a16="http://schemas.microsoft.com/office/drawing/2014/main" id="{E07E9FD7-B9A4-4A3A-1916-8B77C033C2E9}"/>
              </a:ext>
            </a:extLst>
          </p:cNvPr>
          <p:cNvSpPr txBox="1"/>
          <p:nvPr/>
        </p:nvSpPr>
        <p:spPr>
          <a:xfrm>
            <a:off x="84147" y="5458351"/>
            <a:ext cx="11910646" cy="369332"/>
          </a:xfrm>
          <a:prstGeom prst="rect">
            <a:avLst/>
          </a:prstGeom>
          <a:noFill/>
        </p:spPr>
        <p:txBody>
          <a:bodyPr wrap="square" rtlCol="0">
            <a:spAutoFit/>
          </a:bodyPr>
          <a:lstStyle/>
          <a:p>
            <a:r>
              <a:rPr lang="it-IT" b="1" dirty="0">
                <a:solidFill>
                  <a:srgbClr val="0070C0"/>
                </a:solidFill>
              </a:rPr>
              <a:t>BANDA DI GUARDIA: 3.800 – 3.805. OFCOM NON AUTORIZZA NUOVI USI IN QUESTA BANDA.</a:t>
            </a:r>
          </a:p>
        </p:txBody>
      </p:sp>
    </p:spTree>
    <p:extLst>
      <p:ext uri="{BB962C8B-B14F-4D97-AF65-F5344CB8AC3E}">
        <p14:creationId xmlns:p14="http://schemas.microsoft.com/office/powerpoint/2010/main" val="28971937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9DAB988-54FB-1806-F2E8-444DF3C18A59}"/>
              </a:ext>
            </a:extLst>
          </p:cNvPr>
          <p:cNvSpPr>
            <a:spLocks noGrp="1"/>
          </p:cNvSpPr>
          <p:nvPr>
            <p:ph type="title"/>
          </p:nvPr>
        </p:nvSpPr>
        <p:spPr>
          <a:xfrm>
            <a:off x="140677" y="136526"/>
            <a:ext cx="11902831" cy="365126"/>
          </a:xfrm>
        </p:spPr>
        <p:txBody>
          <a:bodyPr>
            <a:noAutofit/>
          </a:bodyPr>
          <a:lstStyle/>
          <a:p>
            <a:pPr algn="just"/>
            <a:r>
              <a:rPr lang="it-IT" sz="2400" b="1" dirty="0">
                <a:solidFill>
                  <a:srgbClr val="0070C0"/>
                </a:solidFill>
                <a:latin typeface="+mn-lt"/>
              </a:rPr>
              <a:t>OFCOM </a:t>
            </a:r>
            <a:r>
              <a:rPr lang="it-IT" sz="2400" b="0" i="0" u="none" strike="noStrike" baseline="0" dirty="0">
                <a:solidFill>
                  <a:srgbClr val="0070C0"/>
                </a:solidFill>
                <a:latin typeface="Calibri" panose="020F0502020204030204" pitchFamily="34" charset="0"/>
              </a:rPr>
              <a:t> «</a:t>
            </a:r>
            <a:r>
              <a:rPr lang="it-IT" sz="2400" b="1" i="0" u="none" strike="noStrike" baseline="0" dirty="0">
                <a:solidFill>
                  <a:srgbClr val="0070C0"/>
                </a:solidFill>
                <a:latin typeface="Calibri" panose="020F0502020204030204" pitchFamily="34" charset="0"/>
              </a:rPr>
              <a:t>ENABLING OPPORTUNITIES FOR INNOVATION». CONSULTATION </a:t>
            </a:r>
            <a:r>
              <a:rPr lang="it-IT" sz="2400" b="1" i="0" u="none" strike="noStrike" baseline="0" dirty="0" err="1">
                <a:solidFill>
                  <a:srgbClr val="0070C0"/>
                </a:solidFill>
                <a:latin typeface="Calibri" panose="020F0502020204030204" pitchFamily="34" charset="0"/>
              </a:rPr>
              <a:t>December</a:t>
            </a:r>
            <a:r>
              <a:rPr lang="it-IT" sz="2400" b="1" i="0" u="none" strike="noStrike" baseline="0" dirty="0">
                <a:solidFill>
                  <a:srgbClr val="0070C0"/>
                </a:solidFill>
                <a:latin typeface="Calibri" panose="020F0502020204030204" pitchFamily="34" charset="0"/>
              </a:rPr>
              <a:t> 2018</a:t>
            </a:r>
            <a:endParaRPr lang="it-IT" sz="2400" b="1" dirty="0">
              <a:solidFill>
                <a:srgbClr val="0070C0"/>
              </a:solidFill>
              <a:latin typeface="+mn-lt"/>
            </a:endParaRPr>
          </a:p>
        </p:txBody>
      </p:sp>
      <p:pic>
        <p:nvPicPr>
          <p:cNvPr id="8" name="Segnaposto contenuto 7">
            <a:extLst>
              <a:ext uri="{FF2B5EF4-FFF2-40B4-BE49-F238E27FC236}">
                <a16:creationId xmlns:a16="http://schemas.microsoft.com/office/drawing/2014/main" id="{56A720CF-F7D1-109F-9A7C-6C6248DAC434}"/>
              </a:ext>
            </a:extLst>
          </p:cNvPr>
          <p:cNvPicPr>
            <a:picLocks noGrp="1" noChangeAspect="1"/>
          </p:cNvPicPr>
          <p:nvPr>
            <p:ph idx="1"/>
          </p:nvPr>
        </p:nvPicPr>
        <p:blipFill>
          <a:blip r:embed="rId3"/>
          <a:stretch>
            <a:fillRect/>
          </a:stretch>
        </p:blipFill>
        <p:spPr>
          <a:xfrm>
            <a:off x="1508368" y="1084729"/>
            <a:ext cx="9276863" cy="4873289"/>
          </a:xfrm>
        </p:spPr>
      </p:pic>
      <p:sp>
        <p:nvSpPr>
          <p:cNvPr id="4" name="Segnaposto data 3">
            <a:extLst>
              <a:ext uri="{FF2B5EF4-FFF2-40B4-BE49-F238E27FC236}">
                <a16:creationId xmlns:a16="http://schemas.microsoft.com/office/drawing/2014/main" id="{3E3DB7DC-5F35-ECFA-64D3-1CDB2535BD10}"/>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B7E617AA-FC2B-388C-24AA-19733731DD1B}"/>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D8505CB-8511-C28F-B77E-3CAE85386990}"/>
              </a:ext>
            </a:extLst>
          </p:cNvPr>
          <p:cNvSpPr>
            <a:spLocks noGrp="1"/>
          </p:cNvSpPr>
          <p:nvPr>
            <p:ph type="sldNum" sz="quarter" idx="12"/>
          </p:nvPr>
        </p:nvSpPr>
        <p:spPr/>
        <p:txBody>
          <a:bodyPr/>
          <a:lstStyle/>
          <a:p>
            <a:fld id="{F8863F97-6B15-4D31-8031-24C52BDABFD3}" type="slidenum">
              <a:rPr lang="it-IT" smtClean="0"/>
              <a:t>36</a:t>
            </a:fld>
            <a:endParaRPr lang="it-IT"/>
          </a:p>
        </p:txBody>
      </p:sp>
      <p:sp>
        <p:nvSpPr>
          <p:cNvPr id="9" name="CasellaDiTesto 8">
            <a:extLst>
              <a:ext uri="{FF2B5EF4-FFF2-40B4-BE49-F238E27FC236}">
                <a16:creationId xmlns:a16="http://schemas.microsoft.com/office/drawing/2014/main" id="{01799218-4966-6C87-A501-B31C76CC1F23}"/>
              </a:ext>
            </a:extLst>
          </p:cNvPr>
          <p:cNvSpPr txBox="1"/>
          <p:nvPr/>
        </p:nvSpPr>
        <p:spPr>
          <a:xfrm>
            <a:off x="95739" y="438398"/>
            <a:ext cx="11902831" cy="646331"/>
          </a:xfrm>
          <a:prstGeom prst="rect">
            <a:avLst/>
          </a:prstGeom>
          <a:noFill/>
        </p:spPr>
        <p:txBody>
          <a:bodyPr wrap="square" rtlCol="0">
            <a:spAutoFit/>
          </a:bodyPr>
          <a:lstStyle/>
          <a:p>
            <a:pPr algn="just"/>
            <a:r>
              <a:rPr lang="it-IT" sz="1600" b="1" dirty="0"/>
              <a:t> </a:t>
            </a:r>
            <a:r>
              <a:rPr lang="it-IT" b="1" dirty="0">
                <a:solidFill>
                  <a:srgbClr val="0070C0"/>
                </a:solidFill>
              </a:rPr>
              <a:t>BLOCK EDGE MASK (BEM) DI STAZIONE SRB </a:t>
            </a:r>
            <a:r>
              <a:rPr lang="it-IT" b="1" dirty="0">
                <a:solidFill>
                  <a:srgbClr val="0070C0"/>
                </a:solidFill>
                <a:highlight>
                  <a:srgbClr val="FFFF00"/>
                </a:highlight>
              </a:rPr>
              <a:t>LOW POWER CHE TRASMETTE </a:t>
            </a:r>
            <a:r>
              <a:rPr lang="it-IT" b="1" dirty="0">
                <a:solidFill>
                  <a:srgbClr val="0070C0"/>
                </a:solidFill>
              </a:rPr>
              <a:t>IN BANDA 3.8 – 4.2 GHz CON LIMITE  POTENZA IN BLOCCO EIRP = 24 dBm/Carrier</a:t>
            </a:r>
            <a:endParaRPr lang="it-IT" sz="1600" b="1" dirty="0">
              <a:solidFill>
                <a:srgbClr val="0070C0"/>
              </a:solidFill>
            </a:endParaRPr>
          </a:p>
        </p:txBody>
      </p:sp>
      <p:sp>
        <p:nvSpPr>
          <p:cNvPr id="7" name="CasellaDiTesto 6">
            <a:extLst>
              <a:ext uri="{FF2B5EF4-FFF2-40B4-BE49-F238E27FC236}">
                <a16:creationId xmlns:a16="http://schemas.microsoft.com/office/drawing/2014/main" id="{EF17E1AD-E01E-CEB7-EE44-9ABFF490D649}"/>
              </a:ext>
            </a:extLst>
          </p:cNvPr>
          <p:cNvSpPr txBox="1"/>
          <p:nvPr/>
        </p:nvSpPr>
        <p:spPr>
          <a:xfrm>
            <a:off x="7833458" y="1152304"/>
            <a:ext cx="4210050" cy="1323439"/>
          </a:xfrm>
          <a:prstGeom prst="rect">
            <a:avLst/>
          </a:prstGeom>
          <a:noFill/>
        </p:spPr>
        <p:txBody>
          <a:bodyPr wrap="square" rtlCol="0">
            <a:spAutoFit/>
          </a:bodyPr>
          <a:lstStyle/>
          <a:p>
            <a:pPr algn="just"/>
            <a:r>
              <a:rPr lang="it-IT" sz="1600" b="1" dirty="0">
                <a:solidFill>
                  <a:srgbClr val="0070C0"/>
                </a:solidFill>
              </a:rPr>
              <a:t>IL GRAFICO TRACCIA LA  BEM PER UNA  SRB LOW POWER, CHE TRASMETTE SU UN CANALE DI 20 MHz, RIPORTANDO I LIVELLI DI  POTENZA OUT OF BLOCK E OUT OF BAND, DI CUI ALLE TABELLE DELLE SLIDE CHE PRECEDONO</a:t>
            </a:r>
            <a:r>
              <a:rPr lang="it-IT" sz="1600" b="1" dirty="0"/>
              <a:t>. </a:t>
            </a:r>
          </a:p>
        </p:txBody>
      </p:sp>
      <p:sp>
        <p:nvSpPr>
          <p:cNvPr id="11" name="CasellaDiTesto 10">
            <a:extLst>
              <a:ext uri="{FF2B5EF4-FFF2-40B4-BE49-F238E27FC236}">
                <a16:creationId xmlns:a16="http://schemas.microsoft.com/office/drawing/2014/main" id="{56CA5C01-CB72-D0BA-1F7F-E17A5D88AD75}"/>
              </a:ext>
            </a:extLst>
          </p:cNvPr>
          <p:cNvSpPr txBox="1"/>
          <p:nvPr/>
        </p:nvSpPr>
        <p:spPr>
          <a:xfrm>
            <a:off x="4489937" y="1298395"/>
            <a:ext cx="2206137" cy="369332"/>
          </a:xfrm>
          <a:prstGeom prst="rect">
            <a:avLst/>
          </a:prstGeom>
          <a:noFill/>
        </p:spPr>
        <p:txBody>
          <a:bodyPr wrap="square" rtlCol="0">
            <a:spAutoFit/>
          </a:bodyPr>
          <a:lstStyle/>
          <a:p>
            <a:r>
              <a:rPr lang="it-IT" b="1" dirty="0"/>
              <a:t>24 dBm/carrier</a:t>
            </a:r>
          </a:p>
        </p:txBody>
      </p:sp>
    </p:spTree>
    <p:extLst>
      <p:ext uri="{BB962C8B-B14F-4D97-AF65-F5344CB8AC3E}">
        <p14:creationId xmlns:p14="http://schemas.microsoft.com/office/powerpoint/2010/main" val="17084392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CCC6A04-7FD0-8B72-82FA-D6E313292046}"/>
              </a:ext>
            </a:extLst>
          </p:cNvPr>
          <p:cNvSpPr>
            <a:spLocks noGrp="1"/>
          </p:cNvSpPr>
          <p:nvPr>
            <p:ph type="title"/>
          </p:nvPr>
        </p:nvSpPr>
        <p:spPr>
          <a:xfrm>
            <a:off x="56099" y="0"/>
            <a:ext cx="12012076" cy="416413"/>
          </a:xfrm>
        </p:spPr>
        <p:txBody>
          <a:bodyPr>
            <a:normAutofit/>
          </a:bodyPr>
          <a:lstStyle/>
          <a:p>
            <a:r>
              <a:rPr lang="en-US" sz="2000" b="1" dirty="0">
                <a:solidFill>
                  <a:srgbClr val="0070C0"/>
                </a:solidFill>
                <a:latin typeface="+mn-lt"/>
              </a:rPr>
              <a:t>STATEMENT 2019:«ENABLING WIRELESS INNOVATION THROUGH «LOCAL LICENSING» ANNEXES 1-5</a:t>
            </a:r>
            <a:endParaRPr lang="it-IT" sz="2000" dirty="0">
              <a:solidFill>
                <a:srgbClr val="0070C0"/>
              </a:solidFill>
            </a:endParaRPr>
          </a:p>
        </p:txBody>
      </p:sp>
      <p:sp>
        <p:nvSpPr>
          <p:cNvPr id="4" name="Segnaposto data 3">
            <a:extLst>
              <a:ext uri="{FF2B5EF4-FFF2-40B4-BE49-F238E27FC236}">
                <a16:creationId xmlns:a16="http://schemas.microsoft.com/office/drawing/2014/main" id="{8AA6AD52-C62D-F9ED-CCD4-5AE599D8F638}"/>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7E6CF267-558B-103F-616C-B3B3F972CADE}"/>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4AA5041F-CF90-29F7-B189-91028B042092}"/>
              </a:ext>
            </a:extLst>
          </p:cNvPr>
          <p:cNvSpPr>
            <a:spLocks noGrp="1"/>
          </p:cNvSpPr>
          <p:nvPr>
            <p:ph type="sldNum" sz="quarter" idx="12"/>
          </p:nvPr>
        </p:nvSpPr>
        <p:spPr/>
        <p:txBody>
          <a:bodyPr/>
          <a:lstStyle/>
          <a:p>
            <a:fld id="{F8863F97-6B15-4D31-8031-24C52BDABFD3}" type="slidenum">
              <a:rPr lang="it-IT" smtClean="0"/>
              <a:t>37</a:t>
            </a:fld>
            <a:endParaRPr lang="it-IT"/>
          </a:p>
        </p:txBody>
      </p:sp>
      <p:sp>
        <p:nvSpPr>
          <p:cNvPr id="13" name="CasellaDiTesto 12">
            <a:extLst>
              <a:ext uri="{FF2B5EF4-FFF2-40B4-BE49-F238E27FC236}">
                <a16:creationId xmlns:a16="http://schemas.microsoft.com/office/drawing/2014/main" id="{CF1453B1-6A5F-CE87-60A7-E3A99D8CCD69}"/>
              </a:ext>
            </a:extLst>
          </p:cNvPr>
          <p:cNvSpPr txBox="1"/>
          <p:nvPr/>
        </p:nvSpPr>
        <p:spPr>
          <a:xfrm>
            <a:off x="257175" y="280927"/>
            <a:ext cx="11172825" cy="400110"/>
          </a:xfrm>
          <a:prstGeom prst="rect">
            <a:avLst/>
          </a:prstGeom>
          <a:noFill/>
        </p:spPr>
        <p:txBody>
          <a:bodyPr wrap="square" rtlCol="0">
            <a:spAutoFit/>
          </a:bodyPr>
          <a:lstStyle/>
          <a:p>
            <a:r>
              <a:rPr lang="it-IT" sz="2000" b="1" dirty="0"/>
              <a:t>                         </a:t>
            </a:r>
            <a:endParaRPr lang="it-IT" b="1" dirty="0"/>
          </a:p>
        </p:txBody>
      </p:sp>
      <p:pic>
        <p:nvPicPr>
          <p:cNvPr id="10" name="Immagine 9">
            <a:extLst>
              <a:ext uri="{FF2B5EF4-FFF2-40B4-BE49-F238E27FC236}">
                <a16:creationId xmlns:a16="http://schemas.microsoft.com/office/drawing/2014/main" id="{2C2AD5EB-67F7-2C3F-BAC5-7844AC05902E}"/>
              </a:ext>
            </a:extLst>
          </p:cNvPr>
          <p:cNvPicPr>
            <a:picLocks noChangeAspect="1"/>
          </p:cNvPicPr>
          <p:nvPr/>
        </p:nvPicPr>
        <p:blipFill>
          <a:blip r:embed="rId3"/>
          <a:stretch>
            <a:fillRect/>
          </a:stretch>
        </p:blipFill>
        <p:spPr>
          <a:xfrm>
            <a:off x="391824" y="369812"/>
            <a:ext cx="7804117" cy="5721914"/>
          </a:xfrm>
          <a:prstGeom prst="rect">
            <a:avLst/>
          </a:prstGeom>
        </p:spPr>
      </p:pic>
      <p:sp>
        <p:nvSpPr>
          <p:cNvPr id="12" name="CasellaDiTesto 11">
            <a:extLst>
              <a:ext uri="{FF2B5EF4-FFF2-40B4-BE49-F238E27FC236}">
                <a16:creationId xmlns:a16="http://schemas.microsoft.com/office/drawing/2014/main" id="{74CF2CD8-943A-A97F-AE6F-738665A89014}"/>
              </a:ext>
            </a:extLst>
          </p:cNvPr>
          <p:cNvSpPr txBox="1"/>
          <p:nvPr/>
        </p:nvSpPr>
        <p:spPr>
          <a:xfrm>
            <a:off x="8319357" y="681037"/>
            <a:ext cx="3615468" cy="584775"/>
          </a:xfrm>
          <a:prstGeom prst="rect">
            <a:avLst/>
          </a:prstGeom>
          <a:noFill/>
        </p:spPr>
        <p:txBody>
          <a:bodyPr wrap="square" rtlCol="0">
            <a:spAutoFit/>
          </a:bodyPr>
          <a:lstStyle/>
          <a:p>
            <a:r>
              <a:rPr lang="it-IT" sz="1600" b="1" dirty="0">
                <a:solidFill>
                  <a:srgbClr val="0070C0"/>
                </a:solidFill>
              </a:rPr>
              <a:t>APPROCCIO DI COORDINAMENTO NELLA BANDA  3.8 – 4.2 GHZ</a:t>
            </a:r>
          </a:p>
        </p:txBody>
      </p:sp>
      <p:sp>
        <p:nvSpPr>
          <p:cNvPr id="14" name="CasellaDiTesto 13">
            <a:extLst>
              <a:ext uri="{FF2B5EF4-FFF2-40B4-BE49-F238E27FC236}">
                <a16:creationId xmlns:a16="http://schemas.microsoft.com/office/drawing/2014/main" id="{BBFF2771-4C78-166B-DBF0-C58FAC704FA3}"/>
              </a:ext>
            </a:extLst>
          </p:cNvPr>
          <p:cNvSpPr txBox="1"/>
          <p:nvPr/>
        </p:nvSpPr>
        <p:spPr>
          <a:xfrm>
            <a:off x="8386675" y="2894664"/>
            <a:ext cx="3508881" cy="3323987"/>
          </a:xfrm>
          <a:prstGeom prst="rect">
            <a:avLst/>
          </a:prstGeom>
          <a:noFill/>
        </p:spPr>
        <p:txBody>
          <a:bodyPr wrap="square" rtlCol="0">
            <a:spAutoFit/>
          </a:bodyPr>
          <a:lstStyle/>
          <a:p>
            <a:pPr algn="just"/>
            <a:r>
              <a:rPr lang="it-IT" sz="1600" b="1" dirty="0">
                <a:solidFill>
                  <a:srgbClr val="0070C0"/>
                </a:solidFill>
              </a:rPr>
              <a:t>VALUTAZIONE DELL’INTERFERENZA (PROPAGATION MODEL ITU-R P.452-18) DA/VERSO:</a:t>
            </a:r>
          </a:p>
          <a:p>
            <a:pPr marL="285750" indent="-285750" algn="just">
              <a:buFont typeface="Wingdings" panose="05000000000000000000" pitchFamily="2" charset="2"/>
              <a:buChar char="q"/>
            </a:pPr>
            <a:r>
              <a:rPr lang="it-IT" sz="1600" b="1" dirty="0">
                <a:solidFill>
                  <a:srgbClr val="0070C0"/>
                </a:solidFill>
              </a:rPr>
              <a:t>SRB CO-CANALI A LIVELLO LOW/MEDIO DI POTENZA DI ALTRI LICENZIATARI SAL</a:t>
            </a:r>
          </a:p>
          <a:p>
            <a:pPr marL="285750" indent="-285750" algn="just">
              <a:buFont typeface="Wingdings" panose="05000000000000000000" pitchFamily="2" charset="2"/>
              <a:buChar char="q"/>
            </a:pPr>
            <a:endParaRPr lang="it-IT" sz="1600" b="1" dirty="0"/>
          </a:p>
          <a:p>
            <a:pPr marL="285750" indent="-285750" algn="just">
              <a:buFont typeface="Wingdings" panose="05000000000000000000" pitchFamily="2" charset="2"/>
              <a:buChar char="q"/>
            </a:pPr>
            <a:r>
              <a:rPr lang="it-IT" sz="1600" b="1" dirty="0">
                <a:solidFill>
                  <a:srgbClr val="0070C0"/>
                </a:solidFill>
              </a:rPr>
              <a:t>SITI PES (PERMANENT EARTH STATION); FL (FIXED LINKS);UKB (OPERATORE UK BROADBAND);MOD (MINISTERO DELLA DIFESA) .</a:t>
            </a:r>
          </a:p>
          <a:p>
            <a:endParaRPr lang="it-IT" dirty="0"/>
          </a:p>
        </p:txBody>
      </p:sp>
      <p:cxnSp>
        <p:nvCxnSpPr>
          <p:cNvPr id="17" name="Connettore 2 16">
            <a:extLst>
              <a:ext uri="{FF2B5EF4-FFF2-40B4-BE49-F238E27FC236}">
                <a16:creationId xmlns:a16="http://schemas.microsoft.com/office/drawing/2014/main" id="{63CED490-94E1-B1EB-9413-06F59A72E5E2}"/>
              </a:ext>
            </a:extLst>
          </p:cNvPr>
          <p:cNvCxnSpPr>
            <a:cxnSpLocks/>
            <a:stCxn id="10" idx="3"/>
          </p:cNvCxnSpPr>
          <p:nvPr/>
        </p:nvCxnSpPr>
        <p:spPr>
          <a:xfrm flipH="1">
            <a:off x="6101610" y="3230769"/>
            <a:ext cx="2094331" cy="1813563"/>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CasellaDiTesto 17">
            <a:extLst>
              <a:ext uri="{FF2B5EF4-FFF2-40B4-BE49-F238E27FC236}">
                <a16:creationId xmlns:a16="http://schemas.microsoft.com/office/drawing/2014/main" id="{2088FB3E-21A2-22F6-F6A0-80E39A84B975}"/>
              </a:ext>
            </a:extLst>
          </p:cNvPr>
          <p:cNvSpPr txBox="1"/>
          <p:nvPr/>
        </p:nvSpPr>
        <p:spPr>
          <a:xfrm>
            <a:off x="6242848" y="5334935"/>
            <a:ext cx="2289682" cy="369332"/>
          </a:xfrm>
          <a:prstGeom prst="rect">
            <a:avLst/>
          </a:prstGeom>
          <a:noFill/>
        </p:spPr>
        <p:txBody>
          <a:bodyPr wrap="square" rtlCol="0">
            <a:spAutoFit/>
          </a:bodyPr>
          <a:lstStyle/>
          <a:p>
            <a:r>
              <a:rPr lang="it-IT" b="1" dirty="0"/>
              <a:t>BANDA 3.8 – 4.2 GHz</a:t>
            </a:r>
          </a:p>
        </p:txBody>
      </p:sp>
      <p:sp>
        <p:nvSpPr>
          <p:cNvPr id="20" name="CasellaDiTesto 19">
            <a:extLst>
              <a:ext uri="{FF2B5EF4-FFF2-40B4-BE49-F238E27FC236}">
                <a16:creationId xmlns:a16="http://schemas.microsoft.com/office/drawing/2014/main" id="{A709212F-4CC9-EB1A-9316-8927D574C0AF}"/>
              </a:ext>
            </a:extLst>
          </p:cNvPr>
          <p:cNvSpPr txBox="1"/>
          <p:nvPr/>
        </p:nvSpPr>
        <p:spPr>
          <a:xfrm>
            <a:off x="6821537" y="1280400"/>
            <a:ext cx="4978640" cy="1569660"/>
          </a:xfrm>
          <a:prstGeom prst="rect">
            <a:avLst/>
          </a:prstGeom>
          <a:noFill/>
        </p:spPr>
        <p:txBody>
          <a:bodyPr wrap="square" rtlCol="0">
            <a:spAutoFit/>
          </a:bodyPr>
          <a:lstStyle/>
          <a:p>
            <a:pPr algn="just"/>
            <a:r>
              <a:rPr lang="it-IT" sz="1600" b="1" i="0" u="none" strike="noStrike" baseline="0" dirty="0">
                <a:solidFill>
                  <a:srgbClr val="0070C0"/>
                </a:solidFill>
                <a:latin typeface="Calibri" panose="020F0502020204030204" pitchFamily="34" charset="0"/>
              </a:rPr>
              <a:t>NEL CASO IN CUI IL PROCESSO DI COORDINAMENTO FALLISCA E OFCOM NON SIA IN GRADO DI ASSEGNARE UN CANALE RF SULLA BASE DEI PARAMETRI RICHIESTI (ES. MAX EIRP SBR, LIMITI DI POTENZA DEVICE TERMINALI) COMUNICA AL RICHIEDENTE I MARGINI DEL NON SODDISFACIMENTO DEL TEST.</a:t>
            </a:r>
            <a:endParaRPr lang="en-US" sz="1600" b="1" i="0" u="none" strike="noStrike" baseline="0" dirty="0">
              <a:solidFill>
                <a:srgbClr val="0070C0"/>
              </a:solidFill>
              <a:latin typeface="Calibri" panose="020F0502020204030204" pitchFamily="34" charset="0"/>
            </a:endParaRPr>
          </a:p>
        </p:txBody>
      </p:sp>
    </p:spTree>
    <p:extLst>
      <p:ext uri="{BB962C8B-B14F-4D97-AF65-F5344CB8AC3E}">
        <p14:creationId xmlns:p14="http://schemas.microsoft.com/office/powerpoint/2010/main" val="16257833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861645" y="-206961"/>
            <a:ext cx="10515600" cy="683699"/>
          </a:xfrm>
        </p:spPr>
        <p:txBody>
          <a:bodyPr>
            <a:normAutofit/>
          </a:bodyPr>
          <a:lstStyle/>
          <a:p>
            <a:r>
              <a:rPr lang="it-IT" sz="1950" b="1" dirty="0">
                <a:solidFill>
                  <a:srgbClr val="0070C0"/>
                </a:solidFill>
                <a:latin typeface="Calibri" panose="020F0502020204030204" pitchFamily="34" charset="0"/>
                <a:cs typeface="Calibri" panose="020F0502020204030204" pitchFamily="34" charset="0"/>
              </a:rPr>
              <a:t>REGOLAMENTAZIONE RETI MOBILI IN AMBITO LOCALE: FRANCIA (I</a:t>
            </a:r>
            <a:r>
              <a:rPr lang="it-IT" sz="2000" b="1" dirty="0">
                <a:solidFill>
                  <a:srgbClr val="0070C0"/>
                </a:solidFill>
              </a:rPr>
              <a:t>)</a:t>
            </a:r>
          </a:p>
        </p:txBody>
      </p:sp>
      <p:sp>
        <p:nvSpPr>
          <p:cNvPr id="7" name="Segnaposto contenuto 6">
            <a:extLst>
              <a:ext uri="{FF2B5EF4-FFF2-40B4-BE49-F238E27FC236}">
                <a16:creationId xmlns:a16="http://schemas.microsoft.com/office/drawing/2014/main" id="{D8BB1573-2059-6838-A36D-2DF2D17EEF8E}"/>
              </a:ext>
            </a:extLst>
          </p:cNvPr>
          <p:cNvSpPr>
            <a:spLocks noGrp="1"/>
          </p:cNvSpPr>
          <p:nvPr>
            <p:ph idx="1"/>
          </p:nvPr>
        </p:nvSpPr>
        <p:spPr>
          <a:xfrm>
            <a:off x="97888" y="136525"/>
            <a:ext cx="11996224" cy="7178675"/>
          </a:xfrm>
        </p:spPr>
        <p:txBody>
          <a:bodyPr>
            <a:normAutofit fontScale="25000" lnSpcReduction="20000"/>
          </a:bodyPr>
          <a:lstStyle/>
          <a:p>
            <a:pPr marL="0" indent="0" algn="just" fontAlgn="t">
              <a:lnSpc>
                <a:spcPct val="140000"/>
              </a:lnSpc>
              <a:spcBef>
                <a:spcPts val="0"/>
              </a:spcBef>
              <a:buNone/>
            </a:pPr>
            <a:r>
              <a:rPr lang="it-IT" sz="7200" b="1" i="0" u="none" strike="noStrike" dirty="0">
                <a:solidFill>
                  <a:srgbClr val="0070C0"/>
                </a:solidFill>
                <a:effectLst/>
              </a:rPr>
              <a:t>DOCUMENTO ARCEP ((</a:t>
            </a:r>
            <a:r>
              <a:rPr lang="it-IT" sz="7200" b="1" i="1" u="none" strike="noStrike" dirty="0">
                <a:solidFill>
                  <a:srgbClr val="0070C0"/>
                </a:solidFill>
                <a:effectLst/>
              </a:rPr>
              <a:t>AUTORITÉ DE RÉGULATION DES COMMUNICATIONS ÉLECTRONIQUES ET DES POSTES</a:t>
            </a:r>
            <a:r>
              <a:rPr lang="it-IT" sz="7200" b="1" i="0" u="none" strike="noStrike" dirty="0">
                <a:solidFill>
                  <a:srgbClr val="0070C0"/>
                </a:solidFill>
                <a:effectLst/>
              </a:rPr>
              <a:t>) DEL 19/05/2019: </a:t>
            </a:r>
            <a:r>
              <a:rPr lang="it-IT" sz="6400" b="1" i="0" u="none" strike="noStrike" dirty="0">
                <a:solidFill>
                  <a:srgbClr val="0070C0"/>
                </a:solidFill>
                <a:effectLst/>
              </a:rPr>
              <a:t>LOCAL LICENSING: </a:t>
            </a:r>
            <a:r>
              <a:rPr lang="it-IT" sz="6400" b="1" i="0" u="none" strike="noStrike" baseline="0" dirty="0">
                <a:solidFill>
                  <a:srgbClr val="0070C0"/>
                </a:solidFill>
                <a:effectLst/>
              </a:rPr>
              <a:t>BANDA </a:t>
            </a:r>
            <a:r>
              <a:rPr lang="it-IT" sz="6400" b="1" i="0" u="none" strike="noStrike" baseline="0" dirty="0">
                <a:solidFill>
                  <a:srgbClr val="0070C0"/>
                </a:solidFill>
                <a:effectLst/>
                <a:highlight>
                  <a:srgbClr val="00FFFF"/>
                </a:highlight>
              </a:rPr>
              <a:t>2.6 GHz TDD (2.575 - 2.615 MHz)</a:t>
            </a:r>
            <a:r>
              <a:rPr lang="it-IT" sz="6400" b="1" i="0" u="none" strike="noStrike" baseline="0" dirty="0">
                <a:solidFill>
                  <a:srgbClr val="0070C0"/>
                </a:solidFill>
                <a:effectLst/>
              </a:rPr>
              <a:t>. </a:t>
            </a:r>
            <a:r>
              <a:rPr lang="it-IT" sz="6400" b="1" i="0" u="none" strike="noStrike" dirty="0">
                <a:solidFill>
                  <a:srgbClr val="0070C0"/>
                </a:solidFill>
                <a:effectLst/>
              </a:rPr>
              <a:t>LICENZA DENOMINATA DA ARCEP:</a:t>
            </a:r>
          </a:p>
          <a:p>
            <a:pPr marL="0" indent="0" algn="just" fontAlgn="t">
              <a:lnSpc>
                <a:spcPct val="140000"/>
              </a:lnSpc>
              <a:spcBef>
                <a:spcPts val="0"/>
              </a:spcBef>
              <a:buNone/>
            </a:pPr>
            <a:r>
              <a:rPr lang="it-IT" sz="6400" b="1" i="0" u="none" strike="noStrike" dirty="0">
                <a:solidFill>
                  <a:srgbClr val="0070C0"/>
                </a:solidFill>
                <a:effectLst/>
              </a:rPr>
              <a:t> "AUTORIZZAZIONE INDIVIDUALE PER DIVISIONE IN LOTTI« E’ UNA LICENZA CHE ATTRIBUISCE UN RANGE FREQUENZIALE O UN CANALE RADIO PREDETERMINATO SU UNA ZONA GEOGRAFICA SPECIFICATA  CON UNA PROTEZIONE NEI RIGUARDI DI INTERFERENZE DANNOSE.</a:t>
            </a:r>
          </a:p>
          <a:p>
            <a:pPr marL="0" indent="0" algn="just" fontAlgn="t">
              <a:lnSpc>
                <a:spcPct val="140000"/>
              </a:lnSpc>
              <a:spcBef>
                <a:spcPts val="0"/>
              </a:spcBef>
              <a:buNone/>
            </a:pPr>
            <a:r>
              <a:rPr lang="it-IT" sz="6400" b="1" dirty="0">
                <a:solidFill>
                  <a:srgbClr val="0070C0"/>
                </a:solidFill>
              </a:rPr>
              <a:t>NON STABILISCE:</a:t>
            </a:r>
          </a:p>
          <a:p>
            <a:pPr algn="just" fontAlgn="t">
              <a:lnSpc>
                <a:spcPct val="140000"/>
              </a:lnSpc>
              <a:spcBef>
                <a:spcPts val="0"/>
              </a:spcBef>
              <a:buFont typeface="Wingdings" panose="05000000000000000000" pitchFamily="2" charset="2"/>
              <a:buChar char="q"/>
            </a:pPr>
            <a:r>
              <a:rPr lang="it-IT" sz="6400" b="1" dirty="0">
                <a:solidFill>
                  <a:srgbClr val="0070C0"/>
                </a:solidFill>
              </a:rPr>
              <a:t>NE’ LA DISLOCAZIONE ESATTA DELLE STAZIONI RADIO BASE UTILIZZATE, MA SOLO L’AREA NEL CUI INTERNO ESSE POSSONO ESSERE INSTALLATE.</a:t>
            </a:r>
          </a:p>
          <a:p>
            <a:pPr algn="just" fontAlgn="t">
              <a:lnSpc>
                <a:spcPct val="140000"/>
              </a:lnSpc>
              <a:spcBef>
                <a:spcPts val="0"/>
              </a:spcBef>
              <a:buFont typeface="Wingdings" panose="05000000000000000000" pitchFamily="2" charset="2"/>
              <a:buChar char="q"/>
            </a:pPr>
            <a:r>
              <a:rPr lang="it-IT" sz="6400" b="1" i="0" u="none" strike="noStrike" dirty="0">
                <a:solidFill>
                  <a:srgbClr val="0070C0"/>
                </a:solidFill>
                <a:effectLst/>
              </a:rPr>
              <a:t>NE’ LA REALIZZAZIONE INGEGNERISTICA, SALVO IL RISPETTO DI UN PREFISSATO LIMITE DI EMISSIONE AL CONFINE  ZONA.</a:t>
            </a:r>
          </a:p>
          <a:p>
            <a:pPr marL="0" indent="0" algn="just" fontAlgn="t">
              <a:lnSpc>
                <a:spcPct val="140000"/>
              </a:lnSpc>
              <a:spcBef>
                <a:spcPts val="0"/>
              </a:spcBef>
              <a:buNone/>
            </a:pPr>
            <a:r>
              <a:rPr lang="it-IT" sz="6400" b="1" dirty="0">
                <a:solidFill>
                  <a:srgbClr val="0070C0"/>
                </a:solidFill>
              </a:rPr>
              <a:t>TRATTASI DI UNA LICENZA INDIVIDUALE, MA NON ESCLUSIVA, DAL MOMENTO CHE LA STESSA FREQUENZA PUO’ ESSERE USATA IN ALTRE ZONE, NEI LIMITI AMMISSIBILI DELL’INTERFERENZA CO-CANALE.</a:t>
            </a:r>
            <a:endParaRPr lang="it-IT" sz="6400" b="1" i="0" u="none" strike="noStrike" dirty="0">
              <a:solidFill>
                <a:srgbClr val="0070C0"/>
              </a:solidFill>
              <a:effectLst/>
            </a:endParaRPr>
          </a:p>
          <a:p>
            <a:pPr marL="0" indent="0" algn="just" fontAlgn="t">
              <a:lnSpc>
                <a:spcPct val="140000"/>
              </a:lnSpc>
              <a:spcBef>
                <a:spcPts val="0"/>
              </a:spcBef>
              <a:buNone/>
            </a:pPr>
            <a:r>
              <a:rPr lang="it-IT" sz="6400" b="1" dirty="0">
                <a:solidFill>
                  <a:srgbClr val="0070C0"/>
                </a:solidFill>
              </a:rPr>
              <a:t>LA </a:t>
            </a:r>
            <a:r>
              <a:rPr lang="it-IT" sz="6400" b="1" i="0" u="none" strike="noStrike" dirty="0">
                <a:solidFill>
                  <a:srgbClr val="0070C0"/>
                </a:solidFill>
                <a:effectLst/>
                <a:highlight>
                  <a:srgbClr val="FFFF00"/>
                </a:highlight>
              </a:rPr>
              <a:t>ZONA AUTORIZZATA E’ CIRCOSCRITTA.</a:t>
            </a:r>
            <a:r>
              <a:rPr lang="it-IT" sz="6400" b="1" i="0" u="none" strike="noStrike" dirty="0">
                <a:solidFill>
                  <a:srgbClr val="0070C0"/>
                </a:solidFill>
                <a:effectLst/>
              </a:rPr>
              <a:t> </a:t>
            </a:r>
            <a:r>
              <a:rPr lang="it-IT" sz="6400" b="1" i="0" u="none" strike="noStrike" baseline="0" dirty="0">
                <a:solidFill>
                  <a:srgbClr val="0070C0"/>
                </a:solidFill>
                <a:effectLst/>
              </a:rPr>
              <a:t>PORZIONE DI 40 MHz. LICENZA RISERVATA A RETI PROFESSIONALI</a:t>
            </a:r>
            <a:r>
              <a:rPr lang="it-IT" sz="6400" b="1" dirty="0">
                <a:solidFill>
                  <a:srgbClr val="0070C0"/>
                </a:solidFill>
              </a:rPr>
              <a:t>.</a:t>
            </a:r>
            <a:r>
              <a:rPr lang="it-IT" sz="6400" b="1" i="0" u="none" strike="noStrike" baseline="0" dirty="0">
                <a:solidFill>
                  <a:srgbClr val="0070C0"/>
                </a:solidFill>
                <a:effectLst/>
              </a:rPr>
              <a:t>BLOCCHI 5, 10, 15 o  20 MHz. DURATA </a:t>
            </a:r>
            <a:r>
              <a:rPr lang="it-IT" sz="6400" b="1" i="0" u="none" strike="noStrike" dirty="0">
                <a:solidFill>
                  <a:srgbClr val="0070C0"/>
                </a:solidFill>
                <a:effectLst/>
              </a:rPr>
              <a:t>LICENZA (ANNI) : 10 MAX RINNOVABILE. </a:t>
            </a:r>
            <a:r>
              <a:rPr lang="it-IT" sz="6400" b="1" dirty="0">
                <a:solidFill>
                  <a:srgbClr val="0070C0"/>
                </a:solidFill>
              </a:rPr>
              <a:t>T</a:t>
            </a:r>
            <a:r>
              <a:rPr lang="it-IT" sz="6400" b="1" i="0" u="none" strike="noStrike" baseline="0" dirty="0">
                <a:solidFill>
                  <a:srgbClr val="0070C0"/>
                </a:solidFill>
                <a:effectLst/>
              </a:rPr>
              <a:t>DD </a:t>
            </a:r>
            <a:r>
              <a:rPr lang="it-IT" sz="6400" b="1" i="0" u="none" strike="noStrike" baseline="0" dirty="0">
                <a:solidFill>
                  <a:srgbClr val="0070C0"/>
                </a:solidFill>
                <a:effectLst/>
                <a:highlight>
                  <a:srgbClr val="00FF00"/>
                </a:highlight>
              </a:rPr>
              <a:t>a</a:t>
            </a:r>
            <a:r>
              <a:rPr lang="it-IT" sz="6400" b="1" i="0" u="none" strike="noStrike" baseline="0" dirty="0">
                <a:solidFill>
                  <a:srgbClr val="0070C0"/>
                </a:solidFill>
                <a:effectLst/>
              </a:rPr>
              <a:t>).</a:t>
            </a:r>
          </a:p>
          <a:p>
            <a:pPr marL="0" indent="0" algn="just" fontAlgn="t">
              <a:lnSpc>
                <a:spcPct val="140000"/>
              </a:lnSpc>
              <a:spcBef>
                <a:spcPts val="0"/>
              </a:spcBef>
              <a:buNone/>
            </a:pPr>
            <a:r>
              <a:rPr lang="it-IT" sz="6600" b="1" dirty="0">
                <a:solidFill>
                  <a:srgbClr val="0070C0"/>
                </a:solidFill>
              </a:rPr>
              <a:t>TRA LE CONDIZIONI DELLA LICENZA: RISPETTO CONDIZIONI TECNICHE DI UTILIZZO DELLE FREQUENZE SECONDO QUANTO PREVISTO DALLA </a:t>
            </a:r>
            <a:r>
              <a:rPr lang="fr-FR" sz="6600" b="1" i="0" u="none" strike="noStrike" baseline="0" dirty="0">
                <a:solidFill>
                  <a:srgbClr val="0070C0"/>
                </a:solidFill>
                <a:latin typeface="Calibri" panose="020F0502020204030204" pitchFamily="34" charset="0"/>
              </a:rPr>
              <a:t>DECISIONE ARCEP n° 2011-0597 DEL 31 MAGGIO 2011 BASATA SULLA DECISIONE 2008/477/CE, IN MERITO ALL’ARMONIZZAZIONE DELLA BANDA DI FREQUENZE 25600- 2690 MHz)</a:t>
            </a:r>
            <a:r>
              <a:rPr lang="it-IT" sz="6600" b="1" dirty="0">
                <a:solidFill>
                  <a:srgbClr val="0070C0"/>
                </a:solidFill>
              </a:rPr>
              <a:t>.</a:t>
            </a:r>
          </a:p>
          <a:p>
            <a:pPr marL="0" indent="0" algn="just" fontAlgn="t">
              <a:lnSpc>
                <a:spcPct val="140000"/>
              </a:lnSpc>
              <a:spcBef>
                <a:spcPts val="0"/>
              </a:spcBef>
              <a:buNone/>
            </a:pPr>
            <a:endParaRPr lang="it-IT" sz="6400" b="1" i="0" u="none" strike="noStrike" baseline="0" dirty="0">
              <a:solidFill>
                <a:srgbClr val="0070C0"/>
              </a:solidFill>
              <a:effectLst/>
            </a:endParaRPr>
          </a:p>
          <a:p>
            <a:pPr marL="0" indent="0" algn="just" fontAlgn="t">
              <a:lnSpc>
                <a:spcPct val="140000"/>
              </a:lnSpc>
              <a:spcBef>
                <a:spcPts val="0"/>
              </a:spcBef>
              <a:buNone/>
            </a:pPr>
            <a:r>
              <a:rPr lang="it-IT" sz="6400" b="1" dirty="0">
                <a:solidFill>
                  <a:srgbClr val="0070C0"/>
                </a:solidFill>
              </a:rPr>
              <a:t>NOTA </a:t>
            </a:r>
            <a:r>
              <a:rPr lang="it-IT" sz="6400" b="1" dirty="0">
                <a:solidFill>
                  <a:srgbClr val="0070C0"/>
                </a:solidFill>
                <a:highlight>
                  <a:srgbClr val="00FFFF"/>
                </a:highlight>
              </a:rPr>
              <a:t>a </a:t>
            </a:r>
            <a:r>
              <a:rPr lang="it-IT" sz="6400" b="1" dirty="0">
                <a:solidFill>
                  <a:srgbClr val="0070C0"/>
                </a:solidFill>
              </a:rPr>
              <a:t>IL MODO TDD, SECONDO ARCEP, COMPORTA PROBLEMI INTERFERENZIALI TRA RETI HERTZIANE CONFINANTI  E NELLA BANDA 2,6 GHZ, LA CUI SOLUZIONE RICHIEDE O UN LORO DISTANZIAMENTO O SINCRONIZZAZIONE. NEL CASO SI PROVVEDA ALLA SINCRONIZZAZIONE, ARCEP RITIENE OPPORTUNA  LA COSTITUZIONE DI UNA TRAMA COMUNE A LIVELLO NAZIONALE. IN ATTESA DELL'ESITO DI UNA CONSULTAZIONE PUBBLICA, IL REGOLATORE IMPONE AL RICHIEDENTE IL RISPETTO DI UN VALORE LIMITE AL CONFINE DELLA ZONA DI AUTORIZZAZIONE, PARI A  30 </a:t>
            </a:r>
            <a:r>
              <a:rPr lang="it-IT" sz="6400" b="1" dirty="0" err="1">
                <a:solidFill>
                  <a:srgbClr val="0070C0"/>
                </a:solidFill>
              </a:rPr>
              <a:t>dBµV</a:t>
            </a:r>
            <a:r>
              <a:rPr lang="it-IT" sz="6400" b="1" dirty="0">
                <a:solidFill>
                  <a:srgbClr val="0070C0"/>
                </a:solidFill>
              </a:rPr>
              <a:t>/m/5 MHZ.</a:t>
            </a:r>
          </a:p>
          <a:p>
            <a:pPr marL="0" indent="0" algn="just" fontAlgn="t">
              <a:lnSpc>
                <a:spcPct val="120000"/>
              </a:lnSpc>
              <a:buNone/>
            </a:pPr>
            <a:endParaRPr lang="it-IT" sz="6400" b="1" dirty="0">
              <a:solidFill>
                <a:srgbClr val="0070C0"/>
              </a:solidFill>
              <a:highlight>
                <a:srgbClr val="FFFF00"/>
              </a:highlight>
            </a:endParaRPr>
          </a:p>
          <a:p>
            <a:pPr marL="0" indent="0" algn="just" fontAlgn="t">
              <a:lnSpc>
                <a:spcPct val="120000"/>
              </a:lnSpc>
              <a:buNone/>
            </a:pPr>
            <a:r>
              <a:rPr lang="it-IT" sz="8000" b="1" i="0" u="none" strike="noStrike" dirty="0">
                <a:solidFill>
                  <a:srgbClr val="000000"/>
                </a:solidFill>
                <a:effectLst/>
              </a:rPr>
              <a:t> </a:t>
            </a:r>
          </a:p>
          <a:p>
            <a:pPr marL="0" indent="0" algn="just" fontAlgn="t">
              <a:lnSpc>
                <a:spcPct val="120000"/>
              </a:lnSpc>
              <a:buNone/>
            </a:pPr>
            <a:endParaRPr lang="it-IT" sz="8000" b="1" i="0" u="none" strike="noStrike" dirty="0">
              <a:solidFill>
                <a:srgbClr val="000000"/>
              </a:solidFill>
              <a:effectLst/>
            </a:endParaRPr>
          </a:p>
          <a:p>
            <a:pPr marL="0" indent="0" algn="just" fontAlgn="t">
              <a:lnSpc>
                <a:spcPct val="120000"/>
              </a:lnSpc>
              <a:buNone/>
            </a:pPr>
            <a:endParaRPr lang="it-IT" sz="62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r>
              <a:rPr lang="it-IT" sz="6400" b="1" dirty="0">
                <a:solidFill>
                  <a:srgbClr val="000000"/>
                </a:solidFill>
              </a:rPr>
              <a:t>NOTA </a:t>
            </a:r>
            <a:r>
              <a:rPr lang="it-IT" sz="6400" b="1" dirty="0">
                <a:solidFill>
                  <a:srgbClr val="000000"/>
                </a:solidFill>
                <a:highlight>
                  <a:srgbClr val="00FFFF"/>
                </a:highlight>
              </a:rPr>
              <a:t>a </a:t>
            </a:r>
            <a:r>
              <a:rPr lang="it-IT" sz="6400" b="1" dirty="0"/>
              <a:t>IL MODO TDD, SECONDO ARCEP, COMPORTA PROBLEMI INTERFERENZIALI TRA RETI HERTZIANE CONFINANTI  FUNZIONANTI NELLA BANDA 2,6 GHZ, LA CUI SOLUZIONE PUÒ RICHIEDERE O UN LORO DISTANZIAMENTO O UNA LORO SINCRONIZZAZIONE. NEL CASO SI PROVVEDA ALLA SINCRONIZZAZIONE, IL REGOLATORE FRANCESE RITIENE OPPORTUNA  LA COSTITUZIONE DI UNA TRAMA DI RIFERIMENTO COMUNE A LIVELLO NAZIONALE. IN ATTESA DELL'ESITO DI UNA CONSULTAZIONE PUBBLICA CHE INTENDE LANCIARE PER RISOLVERE LA PROBLEMATICA DI CUI SOPRA, IL REGOLATORE IMPONE AL RICHIEDENTE IL RISPETTO DI UN VALORE LIMITE AL CONFINE DELLA ZONA DI AUTORIZZAZIONE, PARI A  30 </a:t>
            </a:r>
            <a:r>
              <a:rPr lang="it-IT" sz="6400" b="1" dirty="0" err="1"/>
              <a:t>dBµV</a:t>
            </a:r>
            <a:r>
              <a:rPr lang="it-IT" sz="6400" b="1" dirty="0"/>
              <a:t>/m/5 MHZ.</a:t>
            </a:r>
          </a:p>
          <a:p>
            <a:pPr marL="0" indent="0" algn="just">
              <a:buNone/>
            </a:pPr>
            <a:endParaRPr lang="it-IT" sz="6400" b="1" dirty="0">
              <a:highlight>
                <a:srgbClr val="00FFFF"/>
              </a:highlight>
            </a:endParaRPr>
          </a:p>
          <a:p>
            <a:pPr marL="0" indent="0" algn="just">
              <a:buNone/>
            </a:pPr>
            <a:endParaRPr lang="it-IT" sz="6400" b="1" dirty="0"/>
          </a:p>
          <a:p>
            <a:pPr marL="0" indent="0" algn="just">
              <a:buNone/>
            </a:pPr>
            <a:endParaRPr lang="it-IT" sz="8000" b="1" dirty="0"/>
          </a:p>
          <a:p>
            <a:pPr marL="0" indent="0" algn="just">
              <a:buNone/>
            </a:pPr>
            <a:endParaRPr lang="it-IT" sz="2000" b="1" dirty="0"/>
          </a:p>
        </p:txBody>
      </p:sp>
      <p:sp>
        <p:nvSpPr>
          <p:cNvPr id="10" name="Segnaposto data 9">
            <a:extLst>
              <a:ext uri="{FF2B5EF4-FFF2-40B4-BE49-F238E27FC236}">
                <a16:creationId xmlns:a16="http://schemas.microsoft.com/office/drawing/2014/main" id="{5DF9586F-C6D4-E667-D81D-7C837DF48276}"/>
              </a:ext>
            </a:extLst>
          </p:cNvPr>
          <p:cNvSpPr>
            <a:spLocks noGrp="1"/>
          </p:cNvSpPr>
          <p:nvPr>
            <p:ph type="dt" sz="half" idx="10"/>
          </p:nvPr>
        </p:nvSpPr>
        <p:spPr>
          <a:xfrm>
            <a:off x="838200" y="6384498"/>
            <a:ext cx="2743200" cy="365125"/>
          </a:xfrm>
        </p:spPr>
        <p:txBody>
          <a:bodyPr/>
          <a:lstStyle/>
          <a:p>
            <a:r>
              <a:rPr lang="it-IT"/>
              <a:t>30/10/2024</a:t>
            </a:r>
            <a:endParaRPr lang="it-IT" dirty="0"/>
          </a:p>
        </p:txBody>
      </p:sp>
      <p:sp>
        <p:nvSpPr>
          <p:cNvPr id="9" name="Segnaposto piè di pagina 8">
            <a:extLst>
              <a:ext uri="{FF2B5EF4-FFF2-40B4-BE49-F238E27FC236}">
                <a16:creationId xmlns:a16="http://schemas.microsoft.com/office/drawing/2014/main" id="{705AB880-FBD8-A4DA-7E95-AA681C352B32}"/>
              </a:ext>
            </a:extLst>
          </p:cNvPr>
          <p:cNvSpPr>
            <a:spLocks noGrp="1"/>
          </p:cNvSpPr>
          <p:nvPr>
            <p:ph type="ftr" sz="quarter" idx="11"/>
          </p:nvPr>
        </p:nvSpPr>
        <p:spPr>
          <a:xfrm>
            <a:off x="4062045" y="6471920"/>
            <a:ext cx="4114800" cy="365125"/>
          </a:xfrm>
        </p:spPr>
        <p:txBody>
          <a:bodyPr/>
          <a:lstStyle/>
          <a:p>
            <a:r>
              <a:rPr lang="it-IT"/>
              <a:t>Relatore ing. LUIGI PRINZI                                                            Regimi d'accesso alle frequenze per le reti MPN e relative architetture  </a:t>
            </a:r>
            <a:endParaRPr lang="it-IT" dirty="0"/>
          </a:p>
        </p:txBody>
      </p:sp>
      <p:sp>
        <p:nvSpPr>
          <p:cNvPr id="11" name="Segnaposto numero diapositiva 10">
            <a:extLst>
              <a:ext uri="{FF2B5EF4-FFF2-40B4-BE49-F238E27FC236}">
                <a16:creationId xmlns:a16="http://schemas.microsoft.com/office/drawing/2014/main" id="{EDCD0527-1069-85BF-E5DE-CE74B0B2A7AF}"/>
              </a:ext>
            </a:extLst>
          </p:cNvPr>
          <p:cNvSpPr>
            <a:spLocks noGrp="1"/>
          </p:cNvSpPr>
          <p:nvPr>
            <p:ph type="sldNum" sz="quarter" idx="12"/>
          </p:nvPr>
        </p:nvSpPr>
        <p:spPr/>
        <p:txBody>
          <a:bodyPr/>
          <a:lstStyle/>
          <a:p>
            <a:fld id="{F8863F97-6B15-4D31-8031-24C52BDABFD3}" type="slidenum">
              <a:rPr lang="it-IT" smtClean="0"/>
              <a:t>38</a:t>
            </a:fld>
            <a:endParaRPr lang="it-IT"/>
          </a:p>
        </p:txBody>
      </p:sp>
    </p:spTree>
    <p:extLst>
      <p:ext uri="{BB962C8B-B14F-4D97-AF65-F5344CB8AC3E}">
        <p14:creationId xmlns:p14="http://schemas.microsoft.com/office/powerpoint/2010/main" val="36863173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a:extLst>
              <a:ext uri="{FF2B5EF4-FFF2-40B4-BE49-F238E27FC236}">
                <a16:creationId xmlns:a16="http://schemas.microsoft.com/office/drawing/2014/main" id="{10110A42-98B4-53F0-DDB6-80239EB484AC}"/>
              </a:ext>
            </a:extLst>
          </p:cNvPr>
          <p:cNvSpPr>
            <a:spLocks noGrp="1"/>
          </p:cNvSpPr>
          <p:nvPr>
            <p:ph type="title"/>
          </p:nvPr>
        </p:nvSpPr>
        <p:spPr>
          <a:xfrm>
            <a:off x="861645" y="-206961"/>
            <a:ext cx="10515600" cy="683699"/>
          </a:xfrm>
        </p:spPr>
        <p:txBody>
          <a:bodyPr>
            <a:normAutofit/>
          </a:bodyPr>
          <a:lstStyle/>
          <a:p>
            <a:r>
              <a:rPr lang="it-IT" sz="2400" b="1" dirty="0">
                <a:solidFill>
                  <a:srgbClr val="0070C0"/>
                </a:solidFill>
                <a:latin typeface="Calibri" panose="020F0502020204030204" pitchFamily="34" charset="0"/>
                <a:cs typeface="Calibri" panose="020F0502020204030204" pitchFamily="34" charset="0"/>
              </a:rPr>
              <a:t>REGOLAMENTAZIONE RETI MOBILI IN AMBITO LOCALE: FRANCIA (II</a:t>
            </a:r>
            <a:r>
              <a:rPr lang="it-IT" sz="2400" b="1" dirty="0">
                <a:solidFill>
                  <a:srgbClr val="0070C0"/>
                </a:solidFill>
              </a:rPr>
              <a:t>)</a:t>
            </a:r>
          </a:p>
        </p:txBody>
      </p:sp>
      <p:sp>
        <p:nvSpPr>
          <p:cNvPr id="7" name="Segnaposto contenuto 6">
            <a:extLst>
              <a:ext uri="{FF2B5EF4-FFF2-40B4-BE49-F238E27FC236}">
                <a16:creationId xmlns:a16="http://schemas.microsoft.com/office/drawing/2014/main" id="{D8BB1573-2059-6838-A36D-2DF2D17EEF8E}"/>
              </a:ext>
            </a:extLst>
          </p:cNvPr>
          <p:cNvSpPr>
            <a:spLocks noGrp="1"/>
          </p:cNvSpPr>
          <p:nvPr>
            <p:ph idx="1"/>
          </p:nvPr>
        </p:nvSpPr>
        <p:spPr>
          <a:xfrm>
            <a:off x="97888" y="136525"/>
            <a:ext cx="11996224" cy="7178675"/>
          </a:xfrm>
        </p:spPr>
        <p:txBody>
          <a:bodyPr>
            <a:normAutofit fontScale="25000" lnSpcReduction="20000"/>
          </a:bodyPr>
          <a:lstStyle/>
          <a:p>
            <a:pPr marL="0" indent="0" algn="just" fontAlgn="t">
              <a:lnSpc>
                <a:spcPct val="120000"/>
              </a:lnSpc>
              <a:spcBef>
                <a:spcPts val="0"/>
              </a:spcBef>
              <a:buNone/>
            </a:pPr>
            <a:r>
              <a:rPr lang="it-IT" sz="7800" b="1" i="0" u="none" strike="noStrike" dirty="0">
                <a:solidFill>
                  <a:srgbClr val="0070C0"/>
                </a:solidFill>
                <a:effectLst/>
              </a:rPr>
              <a:t>DOCUMENTO ARCEP DEL 19/05/2019</a:t>
            </a:r>
            <a:endParaRPr lang="it-IT" sz="7800" b="1" i="0" u="none" strike="noStrike" baseline="0" dirty="0">
              <a:solidFill>
                <a:srgbClr val="0070C0"/>
              </a:solidFill>
              <a:effectLst/>
            </a:endParaRPr>
          </a:p>
          <a:p>
            <a:pPr marL="0" indent="0" algn="just" fontAlgn="t">
              <a:lnSpc>
                <a:spcPct val="100000"/>
              </a:lnSpc>
              <a:spcBef>
                <a:spcPts val="0"/>
              </a:spcBef>
              <a:buNone/>
            </a:pPr>
            <a:r>
              <a:rPr lang="it-IT" sz="8000" b="1" i="0" u="none" strike="noStrike" dirty="0">
                <a:solidFill>
                  <a:srgbClr val="0070C0"/>
                </a:solidFill>
                <a:effectLst/>
                <a:highlight>
                  <a:srgbClr val="FFFF00"/>
                </a:highlight>
              </a:rPr>
              <a:t>CANONE</a:t>
            </a:r>
            <a:r>
              <a:rPr lang="it-IT" sz="8000" b="1" i="0" u="none" strike="noStrike" dirty="0">
                <a:solidFill>
                  <a:srgbClr val="0070C0"/>
                </a:solidFill>
                <a:effectLst/>
              </a:rPr>
              <a:t> = </a:t>
            </a:r>
            <a:r>
              <a:rPr lang="it-IT" sz="6200" b="1" i="0" u="none" strike="noStrike" dirty="0">
                <a:solidFill>
                  <a:srgbClr val="0070C0"/>
                </a:solidFill>
                <a:effectLst/>
              </a:rPr>
              <a:t> </a:t>
            </a:r>
            <a:r>
              <a:rPr lang="it-IT" sz="11200" b="1" i="0" u="none" strike="noStrike" dirty="0">
                <a:solidFill>
                  <a:srgbClr val="0070C0"/>
                </a:solidFill>
                <a:effectLst/>
              </a:rPr>
              <a:t>A</a:t>
            </a:r>
            <a:r>
              <a:rPr lang="it-IT" sz="11200" b="1" i="0" u="none" strike="noStrike" baseline="-25000" dirty="0">
                <a:solidFill>
                  <a:srgbClr val="0070C0"/>
                </a:solidFill>
                <a:effectLst/>
              </a:rPr>
              <a:t>1</a:t>
            </a:r>
            <a:r>
              <a:rPr lang="it-IT" sz="7200" b="1" i="0" u="none" strike="noStrike" dirty="0">
                <a:solidFill>
                  <a:srgbClr val="0070C0"/>
                </a:solidFill>
                <a:effectLst/>
              </a:rPr>
              <a:t> </a:t>
            </a:r>
            <a:r>
              <a:rPr lang="it-IT" sz="7800" b="1" i="0" u="none" strike="noStrike" dirty="0">
                <a:solidFill>
                  <a:srgbClr val="0070C0"/>
                </a:solidFill>
                <a:effectLst/>
              </a:rPr>
              <a:t>(CANONE ANNUO MESSA A DISPOSIZIONE DELLE FREQUENZE) </a:t>
            </a:r>
            <a:r>
              <a:rPr lang="it-IT" sz="8000" b="1" i="0" u="none" strike="noStrike" dirty="0">
                <a:solidFill>
                  <a:srgbClr val="0070C0"/>
                </a:solidFill>
                <a:effectLst/>
              </a:rPr>
              <a:t>+  </a:t>
            </a:r>
            <a:r>
              <a:rPr lang="it-IT" sz="11200" b="1" i="0" u="none" strike="noStrike" dirty="0">
                <a:solidFill>
                  <a:srgbClr val="0070C0"/>
                </a:solidFill>
                <a:effectLst/>
              </a:rPr>
              <a:t>A</a:t>
            </a:r>
            <a:r>
              <a:rPr lang="it-IT" sz="11200" b="1" i="0" u="none" strike="noStrike" baseline="-25000" dirty="0">
                <a:solidFill>
                  <a:srgbClr val="0070C0"/>
                </a:solidFill>
                <a:effectLst/>
              </a:rPr>
              <a:t>2</a:t>
            </a:r>
            <a:r>
              <a:rPr lang="it-IT" sz="7800" b="1" i="0" u="none" strike="noStrike" dirty="0">
                <a:solidFill>
                  <a:srgbClr val="0070C0"/>
                </a:solidFill>
                <a:effectLst/>
              </a:rPr>
              <a:t> (CANONE ANNUO PARI AI COSTI AMM. GESTIONE FREQUENZE).  DÉCRET N° 2007-1532007(2007) MODIFICATO (n. 538) IL 29/05/2019.</a:t>
            </a:r>
            <a:r>
              <a:rPr lang="it-IT" sz="6200" b="1" i="0" u="none" strike="noStrike" dirty="0">
                <a:solidFill>
                  <a:srgbClr val="0070C0"/>
                </a:solidFill>
                <a:effectLst/>
              </a:rPr>
              <a:t> </a:t>
            </a:r>
          </a:p>
          <a:p>
            <a:pPr marL="0" indent="0" algn="just" fontAlgn="t">
              <a:lnSpc>
                <a:spcPct val="100000"/>
              </a:lnSpc>
              <a:buNone/>
            </a:pPr>
            <a:r>
              <a:rPr lang="it-IT" sz="11200" b="1" i="0" u="none" strike="noStrike" dirty="0">
                <a:solidFill>
                  <a:srgbClr val="0070C0"/>
                </a:solidFill>
                <a:effectLst/>
              </a:rPr>
              <a:t>A</a:t>
            </a:r>
            <a:r>
              <a:rPr lang="it-IT" sz="11200" b="1" i="0" u="none" strike="noStrike" baseline="-25000" dirty="0">
                <a:solidFill>
                  <a:srgbClr val="0070C0"/>
                </a:solidFill>
                <a:effectLst/>
              </a:rPr>
              <a:t>1 </a:t>
            </a:r>
            <a:r>
              <a:rPr lang="it-IT" sz="11200" b="1" i="0" u="none" strike="noStrike" dirty="0">
                <a:solidFill>
                  <a:srgbClr val="0070C0"/>
                </a:solidFill>
                <a:effectLst/>
              </a:rPr>
              <a:t>=</a:t>
            </a:r>
            <a:r>
              <a:rPr lang="it-IT" sz="11200" b="1" i="0" u="none" strike="noStrike" baseline="-25000" dirty="0">
                <a:solidFill>
                  <a:srgbClr val="0070C0"/>
                </a:solidFill>
                <a:effectLst/>
              </a:rPr>
              <a:t> </a:t>
            </a:r>
            <a:r>
              <a:rPr lang="it-IT" sz="11200" b="1" i="0" u="none" strike="noStrike" dirty="0" err="1">
                <a:solidFill>
                  <a:srgbClr val="0070C0"/>
                </a:solidFill>
                <a:effectLst/>
              </a:rPr>
              <a:t>B</a:t>
            </a:r>
            <a:r>
              <a:rPr lang="it-IT" sz="11200" b="1" i="0" u="none" strike="noStrike" baseline="-25000" dirty="0" err="1">
                <a:solidFill>
                  <a:srgbClr val="0070C0"/>
                </a:solidFill>
                <a:effectLst/>
              </a:rPr>
              <a:t>MHz</a:t>
            </a:r>
            <a:r>
              <a:rPr lang="it-IT" sz="11200" b="1" i="0" u="none" strike="noStrike" baseline="-25000" dirty="0">
                <a:solidFill>
                  <a:srgbClr val="0070C0"/>
                </a:solidFill>
                <a:effectLst/>
              </a:rPr>
              <a:t> * </a:t>
            </a:r>
            <a:r>
              <a:rPr lang="it-IT" sz="11200" b="1" i="0" u="none" strike="noStrike" dirty="0" err="1">
                <a:solidFill>
                  <a:srgbClr val="0070C0"/>
                </a:solidFill>
                <a:effectLst/>
              </a:rPr>
              <a:t>b</a:t>
            </a:r>
            <a:r>
              <a:rPr lang="it-IT" sz="11200" b="1" i="0" u="none" strike="noStrike" baseline="-25000" dirty="0" err="1">
                <a:solidFill>
                  <a:srgbClr val="0070C0"/>
                </a:solidFill>
                <a:effectLst/>
              </a:rPr>
              <a:t>f</a:t>
            </a:r>
            <a:r>
              <a:rPr lang="it-IT" sz="11200" b="1" i="0" u="none" strike="noStrike" baseline="-25000" dirty="0">
                <a:solidFill>
                  <a:srgbClr val="0070C0"/>
                </a:solidFill>
                <a:effectLst/>
              </a:rPr>
              <a:t> * </a:t>
            </a:r>
            <a:r>
              <a:rPr lang="it-IT" sz="11200" b="1" i="0" u="none" strike="noStrike" dirty="0">
                <a:solidFill>
                  <a:srgbClr val="0070C0"/>
                </a:solidFill>
                <a:effectLst/>
              </a:rPr>
              <a:t>c</a:t>
            </a:r>
            <a:r>
              <a:rPr lang="it-IT" sz="11200" b="1" i="0" u="none" strike="noStrike" baseline="-25000" dirty="0">
                <a:solidFill>
                  <a:srgbClr val="0070C0"/>
                </a:solidFill>
                <a:effectLst/>
              </a:rPr>
              <a:t> * </a:t>
            </a:r>
            <a:r>
              <a:rPr lang="it-IT" sz="11200" b="1" i="0" u="none" strike="noStrike" dirty="0">
                <a:solidFill>
                  <a:srgbClr val="0070C0"/>
                </a:solidFill>
                <a:effectLst/>
              </a:rPr>
              <a:t>a</a:t>
            </a:r>
            <a:r>
              <a:rPr lang="it-IT" sz="11200" b="1" i="0" u="none" strike="noStrike" baseline="-25000" dirty="0">
                <a:solidFill>
                  <a:srgbClr val="0070C0"/>
                </a:solidFill>
                <a:effectLst/>
              </a:rPr>
              <a:t>* </a:t>
            </a:r>
            <a:r>
              <a:rPr lang="it-IT" sz="11200" b="1" i="0" u="none" strike="noStrike" dirty="0">
                <a:solidFill>
                  <a:srgbClr val="0070C0"/>
                </a:solidFill>
                <a:effectLst/>
              </a:rPr>
              <a:t>k</a:t>
            </a:r>
            <a:r>
              <a:rPr lang="it-IT" sz="11200" b="1" i="0" u="none" strike="noStrike" baseline="-25000" dirty="0">
                <a:solidFill>
                  <a:srgbClr val="0070C0"/>
                </a:solidFill>
                <a:effectLst/>
              </a:rPr>
              <a:t>6</a:t>
            </a:r>
            <a:r>
              <a:rPr lang="it-IT" sz="6200" b="1" baseline="-25000" dirty="0">
                <a:solidFill>
                  <a:srgbClr val="0070C0"/>
                </a:solidFill>
              </a:rPr>
              <a:t>   </a:t>
            </a:r>
            <a:r>
              <a:rPr lang="it-IT" sz="7800" b="1" dirty="0">
                <a:solidFill>
                  <a:srgbClr val="0070C0"/>
                </a:solidFill>
              </a:rPr>
              <a:t>IN CUI</a:t>
            </a:r>
            <a:r>
              <a:rPr lang="it-IT" sz="8000" b="1" dirty="0">
                <a:solidFill>
                  <a:srgbClr val="0070C0"/>
                </a:solidFill>
              </a:rPr>
              <a:t> </a:t>
            </a:r>
            <a:r>
              <a:rPr lang="it-IT" sz="11200" b="1" dirty="0" err="1">
                <a:solidFill>
                  <a:srgbClr val="0070C0"/>
                </a:solidFill>
              </a:rPr>
              <a:t>B</a:t>
            </a:r>
            <a:r>
              <a:rPr lang="it-IT" sz="11200" b="1" baseline="-25000" dirty="0" err="1">
                <a:solidFill>
                  <a:srgbClr val="0070C0"/>
                </a:solidFill>
              </a:rPr>
              <a:t>MHz</a:t>
            </a:r>
            <a:r>
              <a:rPr lang="it-IT" sz="8000" b="1" dirty="0">
                <a:solidFill>
                  <a:srgbClr val="0070C0"/>
                </a:solidFill>
              </a:rPr>
              <a:t>  </a:t>
            </a:r>
            <a:r>
              <a:rPr lang="it-IT" sz="2000" b="1" dirty="0">
                <a:solidFill>
                  <a:srgbClr val="0070C0"/>
                </a:solidFill>
              </a:rPr>
              <a:t> </a:t>
            </a:r>
            <a:r>
              <a:rPr lang="it-IT" sz="8000" b="1" dirty="0">
                <a:solidFill>
                  <a:srgbClr val="0070C0"/>
                </a:solidFill>
              </a:rPr>
              <a:t>BLOCCO DI 5 MHz O MULTIPLO ASSEGNATO DALLA LICENZA;</a:t>
            </a:r>
            <a:endParaRPr lang="it-IT" sz="11200" b="1" dirty="0">
              <a:solidFill>
                <a:srgbClr val="0070C0"/>
              </a:solidFill>
            </a:endParaRPr>
          </a:p>
          <a:p>
            <a:pPr marL="0" indent="0" algn="just" fontAlgn="t">
              <a:lnSpc>
                <a:spcPct val="100000"/>
              </a:lnSpc>
              <a:buNone/>
            </a:pPr>
            <a:r>
              <a:rPr lang="it-IT" sz="11200" b="1" i="0" u="none" strike="noStrike" dirty="0" err="1">
                <a:solidFill>
                  <a:srgbClr val="0070C0"/>
                </a:solidFill>
                <a:effectLst/>
              </a:rPr>
              <a:t>b</a:t>
            </a:r>
            <a:r>
              <a:rPr lang="it-IT" sz="11200" b="1" i="0" u="none" strike="noStrike" baseline="-25000" dirty="0" err="1">
                <a:solidFill>
                  <a:srgbClr val="0070C0"/>
                </a:solidFill>
                <a:effectLst/>
              </a:rPr>
              <a:t>f</a:t>
            </a:r>
            <a:r>
              <a:rPr lang="it-IT" sz="11200" b="1" i="0" u="none" strike="noStrike" baseline="-25000" dirty="0">
                <a:solidFill>
                  <a:srgbClr val="0070C0"/>
                </a:solidFill>
                <a:effectLst/>
              </a:rPr>
              <a:t> </a:t>
            </a:r>
            <a:r>
              <a:rPr lang="it-IT" sz="9600" b="1" i="0" u="none" strike="noStrike" dirty="0">
                <a:solidFill>
                  <a:srgbClr val="0070C0"/>
                </a:solidFill>
                <a:effectLst/>
              </a:rPr>
              <a:t> </a:t>
            </a:r>
            <a:r>
              <a:rPr lang="it-IT" sz="8000" b="1" i="0" u="none" strike="noStrike" dirty="0">
                <a:solidFill>
                  <a:srgbClr val="0070C0"/>
                </a:solidFill>
                <a:effectLst/>
              </a:rPr>
              <a:t>= </a:t>
            </a:r>
            <a:r>
              <a:rPr lang="it-IT" sz="8000" b="1" dirty="0">
                <a:solidFill>
                  <a:srgbClr val="0070C0"/>
                </a:solidFill>
              </a:rPr>
              <a:t>C</a:t>
            </a:r>
            <a:r>
              <a:rPr lang="it-IT" sz="2000" b="1" i="0" u="none" strike="noStrike" dirty="0">
                <a:solidFill>
                  <a:srgbClr val="0070C0"/>
                </a:solidFill>
                <a:effectLst/>
              </a:rPr>
              <a:t>C</a:t>
            </a:r>
            <a:r>
              <a:rPr lang="it-IT" sz="8000" b="1" i="0" u="none" strike="noStrike" dirty="0">
                <a:solidFill>
                  <a:srgbClr val="0070C0"/>
                </a:solidFill>
                <a:effectLst/>
              </a:rPr>
              <a:t>OEFFICIENTE RELATIVO ALLA BANDA 2.6 GHz TDD; </a:t>
            </a:r>
            <a:r>
              <a:rPr lang="it-IT" sz="11200" b="1" i="0" u="none" strike="noStrike" dirty="0">
                <a:solidFill>
                  <a:srgbClr val="0070C0"/>
                </a:solidFill>
                <a:effectLst/>
              </a:rPr>
              <a:t>c</a:t>
            </a:r>
            <a:r>
              <a:rPr lang="it-IT" sz="9600" b="1" i="0" u="none" strike="noStrike" dirty="0">
                <a:solidFill>
                  <a:srgbClr val="0070C0"/>
                </a:solidFill>
                <a:effectLst/>
              </a:rPr>
              <a:t>  </a:t>
            </a:r>
            <a:r>
              <a:rPr lang="it-IT" sz="8000" b="1" i="0" u="none" strike="noStrike" dirty="0">
                <a:solidFill>
                  <a:srgbClr val="0070C0"/>
                </a:solidFill>
                <a:effectLst/>
              </a:rPr>
              <a:t>COEFF. DIPENDENTE DALLA SUPERFICIE DELLA ZONA AUTORIZZATA. </a:t>
            </a:r>
            <a:r>
              <a:rPr lang="it-IT" sz="11200" b="1" dirty="0">
                <a:solidFill>
                  <a:srgbClr val="0070C0"/>
                </a:solidFill>
              </a:rPr>
              <a:t>a</a:t>
            </a:r>
            <a:r>
              <a:rPr lang="it-IT" sz="9600" b="1" dirty="0">
                <a:solidFill>
                  <a:srgbClr val="0070C0"/>
                </a:solidFill>
              </a:rPr>
              <a:t> </a:t>
            </a:r>
            <a:r>
              <a:rPr lang="it-IT" sz="8000" b="1" dirty="0">
                <a:solidFill>
                  <a:srgbClr val="0070C0"/>
                </a:solidFill>
              </a:rPr>
              <a:t>TIENE CONTO DEL VANTAGGIO RITRATTO DALL’ASSEGNATARIO DEL BLOCCO DI FREQUENZE.</a:t>
            </a:r>
            <a:r>
              <a:rPr lang="it-IT" sz="9600" b="1" dirty="0">
                <a:solidFill>
                  <a:srgbClr val="0070C0"/>
                </a:solidFill>
              </a:rPr>
              <a:t> </a:t>
            </a:r>
          </a:p>
          <a:p>
            <a:pPr marL="0" indent="0" algn="just" fontAlgn="t">
              <a:lnSpc>
                <a:spcPct val="100000"/>
              </a:lnSpc>
              <a:buNone/>
            </a:pPr>
            <a:r>
              <a:rPr lang="it-IT" sz="11200" b="1" i="0" u="none" strike="noStrike" dirty="0">
                <a:solidFill>
                  <a:srgbClr val="0070C0"/>
                </a:solidFill>
                <a:effectLst/>
              </a:rPr>
              <a:t>k</a:t>
            </a:r>
            <a:r>
              <a:rPr lang="it-IT" sz="11200" b="1" i="0" u="none" strike="noStrike" baseline="-25000" dirty="0">
                <a:solidFill>
                  <a:srgbClr val="0070C0"/>
                </a:solidFill>
                <a:effectLst/>
              </a:rPr>
              <a:t>6</a:t>
            </a:r>
            <a:r>
              <a:rPr lang="it-IT" sz="9600" b="1" i="0" u="none" strike="noStrike" baseline="-25000" dirty="0">
                <a:solidFill>
                  <a:srgbClr val="0070C0"/>
                </a:solidFill>
                <a:effectLst/>
              </a:rPr>
              <a:t> </a:t>
            </a:r>
            <a:r>
              <a:rPr lang="it-IT" sz="9600" b="1" i="0" u="none" strike="noStrike" dirty="0">
                <a:solidFill>
                  <a:srgbClr val="0070C0"/>
                </a:solidFill>
                <a:effectLst/>
              </a:rPr>
              <a:t>=</a:t>
            </a:r>
            <a:r>
              <a:rPr lang="it-IT" sz="8000" b="1" i="0" u="none" strike="noStrike" dirty="0">
                <a:solidFill>
                  <a:srgbClr val="0070C0"/>
                </a:solidFill>
                <a:effectLst/>
              </a:rPr>
              <a:t>VALORE RIFERIMENTO RETI MOBILI INDIPENDENTI (APERTE O NON AL PUBBLICO) NELLA BANDA 2.6 GHz.</a:t>
            </a:r>
          </a:p>
          <a:p>
            <a:pPr marL="0" indent="0" algn="just" fontAlgn="t">
              <a:lnSpc>
                <a:spcPct val="120000"/>
              </a:lnSpc>
              <a:spcBef>
                <a:spcPts val="0"/>
              </a:spcBef>
              <a:buNone/>
            </a:pPr>
            <a:r>
              <a:rPr lang="it-IT" sz="8000" b="1" dirty="0">
                <a:solidFill>
                  <a:srgbClr val="0070C0"/>
                </a:solidFill>
              </a:rPr>
              <a:t>IN BASE AL DECRETO: </a:t>
            </a:r>
            <a:r>
              <a:rPr lang="it-IT" sz="11200" b="1" i="0" u="none" strike="noStrike" dirty="0">
                <a:solidFill>
                  <a:srgbClr val="0070C0"/>
                </a:solidFill>
                <a:effectLst/>
              </a:rPr>
              <a:t>A</a:t>
            </a:r>
            <a:r>
              <a:rPr lang="it-IT" sz="11200" b="1" i="0" u="none" strike="noStrike" baseline="-25000" dirty="0">
                <a:solidFill>
                  <a:srgbClr val="0070C0"/>
                </a:solidFill>
                <a:effectLst/>
              </a:rPr>
              <a:t>1 </a:t>
            </a:r>
            <a:r>
              <a:rPr lang="it-IT" sz="11200" b="1" i="0" u="none" strike="noStrike" dirty="0">
                <a:solidFill>
                  <a:srgbClr val="0070C0"/>
                </a:solidFill>
                <a:effectLst/>
              </a:rPr>
              <a:t>=</a:t>
            </a:r>
            <a:r>
              <a:rPr lang="it-IT" sz="11200" b="1" i="0" u="none" strike="noStrike" baseline="-25000" dirty="0">
                <a:solidFill>
                  <a:srgbClr val="0070C0"/>
                </a:solidFill>
                <a:effectLst/>
              </a:rPr>
              <a:t> </a:t>
            </a:r>
            <a:r>
              <a:rPr lang="it-IT" sz="11200" b="1" i="0" u="none" strike="noStrike" dirty="0" err="1">
                <a:solidFill>
                  <a:srgbClr val="0070C0"/>
                </a:solidFill>
                <a:effectLst/>
              </a:rPr>
              <a:t>B</a:t>
            </a:r>
            <a:r>
              <a:rPr lang="it-IT" sz="11200" b="1" i="0" u="none" strike="noStrike" baseline="-25000" dirty="0" err="1">
                <a:solidFill>
                  <a:srgbClr val="0070C0"/>
                </a:solidFill>
                <a:effectLst/>
              </a:rPr>
              <a:t>MHz</a:t>
            </a:r>
            <a:r>
              <a:rPr lang="it-IT" sz="11200" b="1" i="0" u="none" strike="noStrike" baseline="-25000" dirty="0">
                <a:solidFill>
                  <a:srgbClr val="0070C0"/>
                </a:solidFill>
                <a:effectLst/>
              </a:rPr>
              <a:t> * </a:t>
            </a:r>
            <a:r>
              <a:rPr lang="it-IT" sz="11200" b="1" i="0" u="none" strike="noStrike" dirty="0">
                <a:solidFill>
                  <a:srgbClr val="0070C0"/>
                </a:solidFill>
                <a:effectLst/>
              </a:rPr>
              <a:t>8.7</a:t>
            </a:r>
            <a:r>
              <a:rPr lang="it-IT" sz="11200" b="1" i="0" u="none" strike="noStrike" baseline="-25000" dirty="0">
                <a:solidFill>
                  <a:srgbClr val="0070C0"/>
                </a:solidFill>
                <a:effectLst/>
              </a:rPr>
              <a:t> * </a:t>
            </a:r>
            <a:r>
              <a:rPr lang="it-IT" sz="11200" b="1" i="0" u="none" strike="noStrike" dirty="0">
                <a:solidFill>
                  <a:srgbClr val="0070C0"/>
                </a:solidFill>
                <a:effectLst/>
              </a:rPr>
              <a:t>c</a:t>
            </a:r>
            <a:r>
              <a:rPr lang="it-IT" sz="11200" b="1" i="0" u="none" strike="noStrike" baseline="-25000" dirty="0">
                <a:solidFill>
                  <a:srgbClr val="0070C0"/>
                </a:solidFill>
                <a:effectLst/>
              </a:rPr>
              <a:t> *</a:t>
            </a:r>
            <a:r>
              <a:rPr lang="it-IT" sz="11200" b="1" i="0" u="none" strike="noStrike" dirty="0">
                <a:solidFill>
                  <a:srgbClr val="0070C0"/>
                </a:solidFill>
                <a:effectLst/>
              </a:rPr>
              <a:t>2</a:t>
            </a:r>
            <a:r>
              <a:rPr lang="it-IT" sz="11200" b="1" i="0" u="none" strike="noStrike" baseline="-25000" dirty="0">
                <a:solidFill>
                  <a:srgbClr val="0070C0"/>
                </a:solidFill>
                <a:effectLst/>
              </a:rPr>
              <a:t>* </a:t>
            </a:r>
            <a:r>
              <a:rPr lang="it-IT" sz="11200" b="1" i="0" u="none" strike="noStrike" dirty="0">
                <a:solidFill>
                  <a:srgbClr val="0070C0"/>
                </a:solidFill>
                <a:effectLst/>
              </a:rPr>
              <a:t>34.000;   </a:t>
            </a:r>
            <a:r>
              <a:rPr lang="it-IT" sz="11200" b="1" i="0" u="none" strike="noStrike" dirty="0">
                <a:solidFill>
                  <a:srgbClr val="0070C0"/>
                </a:solidFill>
                <a:effectLst/>
                <a:highlight>
                  <a:srgbClr val="FFFF00"/>
                </a:highlight>
              </a:rPr>
              <a:t>A</a:t>
            </a:r>
            <a:r>
              <a:rPr lang="it-IT" sz="11200" b="1" i="0" u="none" strike="noStrike" baseline="-25000" dirty="0">
                <a:solidFill>
                  <a:srgbClr val="0070C0"/>
                </a:solidFill>
                <a:effectLst/>
                <a:highlight>
                  <a:srgbClr val="FFFF00"/>
                </a:highlight>
              </a:rPr>
              <a:t>1 </a:t>
            </a:r>
            <a:r>
              <a:rPr lang="it-IT" sz="11200" b="1" i="0" u="none" strike="noStrike" dirty="0">
                <a:solidFill>
                  <a:srgbClr val="0070C0"/>
                </a:solidFill>
                <a:effectLst/>
                <a:highlight>
                  <a:srgbClr val="FFFF00"/>
                </a:highlight>
              </a:rPr>
              <a:t>= 591.600*</a:t>
            </a:r>
            <a:r>
              <a:rPr lang="it-IT" sz="11200" b="1" i="0" u="none" strike="noStrike" baseline="-25000" dirty="0">
                <a:solidFill>
                  <a:srgbClr val="0070C0"/>
                </a:solidFill>
                <a:effectLst/>
                <a:highlight>
                  <a:srgbClr val="FFFF00"/>
                </a:highlight>
              </a:rPr>
              <a:t> </a:t>
            </a:r>
            <a:r>
              <a:rPr lang="it-IT" sz="11200" b="1" i="0" u="none" strike="noStrike" dirty="0" err="1">
                <a:solidFill>
                  <a:srgbClr val="0070C0"/>
                </a:solidFill>
                <a:effectLst/>
                <a:highlight>
                  <a:srgbClr val="FFFF00"/>
                </a:highlight>
              </a:rPr>
              <a:t>B</a:t>
            </a:r>
            <a:r>
              <a:rPr lang="it-IT" sz="11200" b="1" i="0" u="none" strike="noStrike" baseline="-25000" dirty="0" err="1">
                <a:solidFill>
                  <a:srgbClr val="0070C0"/>
                </a:solidFill>
                <a:effectLst/>
                <a:highlight>
                  <a:srgbClr val="FFFF00"/>
                </a:highlight>
              </a:rPr>
              <a:t>MHz</a:t>
            </a:r>
            <a:r>
              <a:rPr lang="it-IT" sz="11200" b="1" i="0" u="none" strike="noStrike" baseline="-25000" dirty="0">
                <a:solidFill>
                  <a:srgbClr val="0070C0"/>
                </a:solidFill>
                <a:effectLst/>
                <a:highlight>
                  <a:srgbClr val="FFFF00"/>
                </a:highlight>
              </a:rPr>
              <a:t> * </a:t>
            </a:r>
            <a:r>
              <a:rPr lang="it-IT" sz="11200" b="1" i="0" u="none" strike="noStrike" dirty="0">
                <a:solidFill>
                  <a:srgbClr val="0070C0"/>
                </a:solidFill>
                <a:effectLst/>
                <a:highlight>
                  <a:srgbClr val="FFFF00"/>
                </a:highlight>
              </a:rPr>
              <a:t>c</a:t>
            </a:r>
            <a:r>
              <a:rPr lang="it-IT" sz="11200" b="1" i="0" u="none" strike="noStrike" baseline="-25000" dirty="0">
                <a:solidFill>
                  <a:srgbClr val="0070C0"/>
                </a:solidFill>
                <a:effectLst/>
                <a:highlight>
                  <a:srgbClr val="FFFF00"/>
                </a:highlight>
              </a:rPr>
              <a:t>  </a:t>
            </a:r>
            <a:r>
              <a:rPr lang="it-IT" sz="11200" b="1" dirty="0">
                <a:solidFill>
                  <a:srgbClr val="0070C0"/>
                </a:solidFill>
                <a:highlight>
                  <a:srgbClr val="FFFF00"/>
                </a:highlight>
              </a:rPr>
              <a:t>€/anno</a:t>
            </a:r>
          </a:p>
          <a:p>
            <a:pPr marL="0" indent="0" algn="just" fontAlgn="t">
              <a:lnSpc>
                <a:spcPct val="120000"/>
              </a:lnSpc>
              <a:spcBef>
                <a:spcPts val="0"/>
              </a:spcBef>
              <a:buNone/>
            </a:pPr>
            <a:r>
              <a:rPr lang="it-IT" sz="11200" b="1" i="0" u="none" strike="noStrike" dirty="0">
                <a:solidFill>
                  <a:srgbClr val="0070C0"/>
                </a:solidFill>
                <a:effectLst/>
                <a:highlight>
                  <a:srgbClr val="FFFF00"/>
                </a:highlight>
              </a:rPr>
              <a:t>A</a:t>
            </a:r>
            <a:r>
              <a:rPr lang="it-IT" sz="11200" b="1" i="0" u="none" strike="noStrike" baseline="-25000" dirty="0">
                <a:solidFill>
                  <a:srgbClr val="0070C0"/>
                </a:solidFill>
                <a:effectLst/>
                <a:highlight>
                  <a:srgbClr val="FFFF00"/>
                </a:highlight>
              </a:rPr>
              <a:t>2</a:t>
            </a:r>
            <a:r>
              <a:rPr lang="it-IT" sz="11200" b="1" baseline="-25000" dirty="0">
                <a:solidFill>
                  <a:srgbClr val="0070C0"/>
                </a:solidFill>
                <a:highlight>
                  <a:srgbClr val="FFFF00"/>
                </a:highlight>
              </a:rPr>
              <a:t> </a:t>
            </a:r>
            <a:r>
              <a:rPr lang="it-IT" sz="11200" b="1" dirty="0">
                <a:solidFill>
                  <a:srgbClr val="0070C0"/>
                </a:solidFill>
                <a:highlight>
                  <a:srgbClr val="FFFF00"/>
                </a:highlight>
              </a:rPr>
              <a:t>= G * </a:t>
            </a:r>
            <a:r>
              <a:rPr lang="it-IT" sz="11200" b="1" dirty="0" err="1">
                <a:solidFill>
                  <a:srgbClr val="0070C0"/>
                </a:solidFill>
                <a:highlight>
                  <a:srgbClr val="FFFF00"/>
                </a:highlight>
              </a:rPr>
              <a:t>B</a:t>
            </a:r>
            <a:r>
              <a:rPr lang="it-IT" sz="11200" b="1" baseline="-25000" dirty="0" err="1">
                <a:solidFill>
                  <a:srgbClr val="0070C0"/>
                </a:solidFill>
                <a:highlight>
                  <a:srgbClr val="FFFF00"/>
                </a:highlight>
              </a:rPr>
              <a:t>MHz</a:t>
            </a:r>
            <a:r>
              <a:rPr lang="it-IT" sz="11200" b="1" dirty="0">
                <a:solidFill>
                  <a:srgbClr val="0070C0"/>
                </a:solidFill>
              </a:rPr>
              <a:t> </a:t>
            </a:r>
            <a:r>
              <a:rPr lang="it-IT" sz="11200" b="1" dirty="0">
                <a:solidFill>
                  <a:srgbClr val="0070C0"/>
                </a:solidFill>
                <a:highlight>
                  <a:srgbClr val="FFFF00"/>
                </a:highlight>
              </a:rPr>
              <a:t>€/anno</a:t>
            </a:r>
            <a:r>
              <a:rPr lang="it-IT" sz="9600" b="1" dirty="0">
                <a:solidFill>
                  <a:srgbClr val="0070C0"/>
                </a:solidFill>
              </a:rPr>
              <a:t>  G = 50 € (</a:t>
            </a:r>
            <a:r>
              <a:rPr lang="it-IT" sz="9600" b="1" dirty="0" err="1">
                <a:solidFill>
                  <a:srgbClr val="0070C0"/>
                </a:solidFill>
              </a:rPr>
              <a:t>Arrêté</a:t>
            </a:r>
            <a:r>
              <a:rPr lang="it-IT" sz="9600" b="1" dirty="0">
                <a:solidFill>
                  <a:srgbClr val="0070C0"/>
                </a:solidFill>
              </a:rPr>
              <a:t> n. 2007-1532 24/10/2007 </a:t>
            </a:r>
            <a:r>
              <a:rPr lang="it-IT" sz="8000" b="1" dirty="0">
                <a:solidFill>
                  <a:srgbClr val="0070C0"/>
                </a:solidFill>
              </a:rPr>
              <a:t>COME MODIFICATO DA </a:t>
            </a:r>
            <a:r>
              <a:rPr lang="it-IT" sz="8000" b="1" dirty="0" err="1">
                <a:solidFill>
                  <a:srgbClr val="0070C0"/>
                </a:solidFill>
              </a:rPr>
              <a:t>arrêté</a:t>
            </a:r>
            <a:r>
              <a:rPr lang="it-IT" sz="8000" b="1" dirty="0">
                <a:solidFill>
                  <a:srgbClr val="0070C0"/>
                </a:solidFill>
              </a:rPr>
              <a:t> 29 mai</a:t>
            </a:r>
            <a:r>
              <a:rPr lang="it-IT" sz="9600" b="1" dirty="0">
                <a:solidFill>
                  <a:srgbClr val="0070C0"/>
                </a:solidFill>
              </a:rPr>
              <a:t> 2019, art.2)</a:t>
            </a:r>
          </a:p>
          <a:p>
            <a:pPr marL="0" indent="0" algn="just" fontAlgn="t">
              <a:lnSpc>
                <a:spcPct val="120000"/>
              </a:lnSpc>
              <a:spcBef>
                <a:spcPts val="0"/>
              </a:spcBef>
              <a:buNone/>
            </a:pPr>
            <a:endParaRPr lang="it-IT" sz="5600" b="1" dirty="0">
              <a:solidFill>
                <a:srgbClr val="0070C0"/>
              </a:solidFill>
              <a:highlight>
                <a:srgbClr val="FFFF00"/>
              </a:highlight>
            </a:endParaRPr>
          </a:p>
          <a:p>
            <a:pPr marL="0" indent="0" algn="just" fontAlgn="t">
              <a:lnSpc>
                <a:spcPct val="120000"/>
              </a:lnSpc>
              <a:buNone/>
            </a:pPr>
            <a:endParaRPr lang="it-IT" sz="5600" b="1" dirty="0">
              <a:solidFill>
                <a:srgbClr val="0070C0"/>
              </a:solidFill>
              <a:highlight>
                <a:srgbClr val="FFFF00"/>
              </a:highlight>
            </a:endParaRPr>
          </a:p>
          <a:p>
            <a:pPr marL="0" indent="0" algn="just" fontAlgn="t">
              <a:lnSpc>
                <a:spcPct val="120000"/>
              </a:lnSpc>
              <a:buNone/>
            </a:pPr>
            <a:r>
              <a:rPr lang="it-IT" sz="8000" b="1" i="0" u="none" strike="noStrike" dirty="0">
                <a:solidFill>
                  <a:srgbClr val="0070C0"/>
                </a:solidFill>
                <a:effectLst/>
              </a:rPr>
              <a:t> </a:t>
            </a:r>
          </a:p>
          <a:p>
            <a:pPr marL="0" indent="0" algn="just" fontAlgn="t">
              <a:lnSpc>
                <a:spcPct val="120000"/>
              </a:lnSpc>
              <a:buNone/>
            </a:pPr>
            <a:endParaRPr lang="it-IT" sz="8000" b="1" i="0" u="none" strike="noStrike" dirty="0">
              <a:solidFill>
                <a:srgbClr val="0070C0"/>
              </a:solidFill>
              <a:effectLst/>
            </a:endParaRPr>
          </a:p>
          <a:p>
            <a:pPr marL="0" indent="0" algn="just" fontAlgn="t">
              <a:lnSpc>
                <a:spcPct val="120000"/>
              </a:lnSpc>
              <a:buNone/>
            </a:pPr>
            <a:endParaRPr lang="it-IT" sz="6200" b="1" dirty="0">
              <a:solidFill>
                <a:srgbClr val="0070C0"/>
              </a:solidFill>
            </a:endParaRPr>
          </a:p>
          <a:p>
            <a:pPr marL="0" indent="0" algn="just" fontAlgn="t">
              <a:lnSpc>
                <a:spcPct val="120000"/>
              </a:lnSpc>
              <a:buNone/>
            </a:pPr>
            <a:endParaRPr lang="it-IT" sz="6400" b="1" dirty="0">
              <a:solidFill>
                <a:srgbClr val="0070C0"/>
              </a:solidFill>
            </a:endParaRPr>
          </a:p>
          <a:p>
            <a:pPr marL="0" indent="0" algn="just" fontAlgn="t">
              <a:lnSpc>
                <a:spcPct val="120000"/>
              </a:lnSpc>
              <a:buNone/>
            </a:pPr>
            <a:endParaRPr lang="it-IT" sz="6400" b="1" dirty="0">
              <a:solidFill>
                <a:srgbClr val="0070C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endParaRPr lang="it-IT" sz="6400" b="1" dirty="0">
              <a:solidFill>
                <a:srgbClr val="000000"/>
              </a:solidFill>
            </a:endParaRPr>
          </a:p>
          <a:p>
            <a:pPr marL="0" indent="0" algn="just" fontAlgn="t">
              <a:lnSpc>
                <a:spcPct val="120000"/>
              </a:lnSpc>
              <a:buNone/>
            </a:pPr>
            <a:r>
              <a:rPr lang="it-IT" sz="6400" b="1" dirty="0">
                <a:solidFill>
                  <a:srgbClr val="000000"/>
                </a:solidFill>
              </a:rPr>
              <a:t>NOTA </a:t>
            </a:r>
            <a:r>
              <a:rPr lang="it-IT" sz="6400" b="1" dirty="0">
                <a:solidFill>
                  <a:srgbClr val="000000"/>
                </a:solidFill>
                <a:highlight>
                  <a:srgbClr val="00FFFF"/>
                </a:highlight>
              </a:rPr>
              <a:t>a </a:t>
            </a:r>
            <a:r>
              <a:rPr lang="it-IT" sz="6400" b="1" dirty="0"/>
              <a:t>IL MODO TDD, SECONDO ARCEP, COMPORTA PROBLEMI INTERFERENZIALI TRA RETI HERTZIANE CONFINANTI  FUNZIONANTI NELLA BANDA 2,6 GHZ, LA CUI SOLUZIONE PUÒ RICHIEDERE O UN LORO DISTANZIAMENTO O UNA LORO SINCRONIZZAZIONE. NEL CASO SI PROVVEDA ALLA SINCRONIZZAZIONE, IL REGOLATORE FRANCESE RITIENE OPPORTUNA  LA COSTITUZIONE DI UNA TRAMA DI RIFERIMENTO COMUNE A LIVELLO NAZIONALE. IN ATTESA DELL'ESITO DI UNA CONSULTAZIONE PUBBLICA CHE INTENDE LANCIARE PER RISOLVERE LA PROBLEMATICA DI CUI SOPRA, IL REGOLATORE IMPONE AL RICHIEDENTE IL RISPETTO DI UN VALORE LIMITE AL CONFINE DELLA ZONA DI AUTORIZZAZIONE, PARI A  30 </a:t>
            </a:r>
            <a:r>
              <a:rPr lang="it-IT" sz="6400" b="1" dirty="0" err="1"/>
              <a:t>dBµV</a:t>
            </a:r>
            <a:r>
              <a:rPr lang="it-IT" sz="6400" b="1" dirty="0"/>
              <a:t>/m/5 MHZ.</a:t>
            </a:r>
          </a:p>
          <a:p>
            <a:pPr marL="0" indent="0" algn="just">
              <a:buNone/>
            </a:pPr>
            <a:endParaRPr lang="it-IT" sz="6400" b="1" dirty="0">
              <a:highlight>
                <a:srgbClr val="00FFFF"/>
              </a:highlight>
            </a:endParaRPr>
          </a:p>
          <a:p>
            <a:pPr marL="0" indent="0" algn="just">
              <a:buNone/>
            </a:pPr>
            <a:endParaRPr lang="it-IT" sz="6400" b="1" dirty="0"/>
          </a:p>
          <a:p>
            <a:pPr marL="0" indent="0" algn="just">
              <a:buNone/>
            </a:pPr>
            <a:endParaRPr lang="it-IT" sz="8000" b="1" dirty="0"/>
          </a:p>
          <a:p>
            <a:pPr marL="0" indent="0" algn="just">
              <a:buNone/>
            </a:pPr>
            <a:endParaRPr lang="it-IT" sz="2000" b="1" dirty="0"/>
          </a:p>
        </p:txBody>
      </p:sp>
      <p:sp>
        <p:nvSpPr>
          <p:cNvPr id="10" name="Segnaposto data 9">
            <a:extLst>
              <a:ext uri="{FF2B5EF4-FFF2-40B4-BE49-F238E27FC236}">
                <a16:creationId xmlns:a16="http://schemas.microsoft.com/office/drawing/2014/main" id="{5DF9586F-C6D4-E667-D81D-7C837DF48276}"/>
              </a:ext>
            </a:extLst>
          </p:cNvPr>
          <p:cNvSpPr>
            <a:spLocks noGrp="1"/>
          </p:cNvSpPr>
          <p:nvPr>
            <p:ph type="dt" sz="half" idx="10"/>
          </p:nvPr>
        </p:nvSpPr>
        <p:spPr>
          <a:xfrm>
            <a:off x="838200" y="6384498"/>
            <a:ext cx="2743200" cy="365125"/>
          </a:xfrm>
        </p:spPr>
        <p:txBody>
          <a:bodyPr/>
          <a:lstStyle/>
          <a:p>
            <a:r>
              <a:rPr lang="it-IT"/>
              <a:t>30/10/2024</a:t>
            </a:r>
            <a:endParaRPr lang="it-IT" dirty="0"/>
          </a:p>
        </p:txBody>
      </p:sp>
      <p:sp>
        <p:nvSpPr>
          <p:cNvPr id="9" name="Segnaposto piè di pagina 8">
            <a:extLst>
              <a:ext uri="{FF2B5EF4-FFF2-40B4-BE49-F238E27FC236}">
                <a16:creationId xmlns:a16="http://schemas.microsoft.com/office/drawing/2014/main" id="{705AB880-FBD8-A4DA-7E95-AA681C352B32}"/>
              </a:ext>
            </a:extLst>
          </p:cNvPr>
          <p:cNvSpPr>
            <a:spLocks noGrp="1"/>
          </p:cNvSpPr>
          <p:nvPr>
            <p:ph type="ftr" sz="quarter" idx="11"/>
          </p:nvPr>
        </p:nvSpPr>
        <p:spPr>
          <a:xfrm>
            <a:off x="4062045" y="6471920"/>
            <a:ext cx="4114800" cy="365125"/>
          </a:xfrm>
        </p:spPr>
        <p:txBody>
          <a:bodyPr/>
          <a:lstStyle/>
          <a:p>
            <a:r>
              <a:rPr lang="it-IT"/>
              <a:t>Relatore ing. LUIGI PRINZI                                                            Regimi d'accesso alle frequenze per le reti MPN e relative architetture  </a:t>
            </a:r>
            <a:endParaRPr lang="it-IT" dirty="0"/>
          </a:p>
        </p:txBody>
      </p:sp>
      <p:sp>
        <p:nvSpPr>
          <p:cNvPr id="11" name="Segnaposto numero diapositiva 10">
            <a:extLst>
              <a:ext uri="{FF2B5EF4-FFF2-40B4-BE49-F238E27FC236}">
                <a16:creationId xmlns:a16="http://schemas.microsoft.com/office/drawing/2014/main" id="{EDCD0527-1069-85BF-E5DE-CE74B0B2A7AF}"/>
              </a:ext>
            </a:extLst>
          </p:cNvPr>
          <p:cNvSpPr>
            <a:spLocks noGrp="1"/>
          </p:cNvSpPr>
          <p:nvPr>
            <p:ph type="sldNum" sz="quarter" idx="12"/>
          </p:nvPr>
        </p:nvSpPr>
        <p:spPr/>
        <p:txBody>
          <a:bodyPr/>
          <a:lstStyle/>
          <a:p>
            <a:fld id="{F8863F97-6B15-4D31-8031-24C52BDABFD3}" type="slidenum">
              <a:rPr lang="it-IT" smtClean="0"/>
              <a:t>39</a:t>
            </a:fld>
            <a:endParaRPr lang="it-IT"/>
          </a:p>
        </p:txBody>
      </p:sp>
      <p:pic>
        <p:nvPicPr>
          <p:cNvPr id="3" name="Immagine 2">
            <a:extLst>
              <a:ext uri="{FF2B5EF4-FFF2-40B4-BE49-F238E27FC236}">
                <a16:creationId xmlns:a16="http://schemas.microsoft.com/office/drawing/2014/main" id="{4394A19D-E02C-F24E-CEE7-01FF507FB011}"/>
              </a:ext>
            </a:extLst>
          </p:cNvPr>
          <p:cNvPicPr>
            <a:picLocks noChangeAspect="1"/>
          </p:cNvPicPr>
          <p:nvPr/>
        </p:nvPicPr>
        <p:blipFill>
          <a:blip r:embed="rId3"/>
          <a:stretch>
            <a:fillRect/>
          </a:stretch>
        </p:blipFill>
        <p:spPr>
          <a:xfrm>
            <a:off x="97888" y="4013457"/>
            <a:ext cx="11996224" cy="2458463"/>
          </a:xfrm>
          <a:prstGeom prst="rect">
            <a:avLst/>
          </a:prstGeom>
        </p:spPr>
      </p:pic>
    </p:spTree>
    <p:extLst>
      <p:ext uri="{BB962C8B-B14F-4D97-AF65-F5344CB8AC3E}">
        <p14:creationId xmlns:p14="http://schemas.microsoft.com/office/powerpoint/2010/main" val="23562937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4011D9C-5C68-5A69-B166-155F996E363E}"/>
              </a:ext>
            </a:extLst>
          </p:cNvPr>
          <p:cNvSpPr txBox="1"/>
          <p:nvPr/>
        </p:nvSpPr>
        <p:spPr>
          <a:xfrm>
            <a:off x="187569" y="70338"/>
            <a:ext cx="11863754" cy="646331"/>
          </a:xfrm>
          <a:prstGeom prst="rect">
            <a:avLst/>
          </a:prstGeom>
          <a:noFill/>
        </p:spPr>
        <p:txBody>
          <a:bodyPr wrap="square" rtlCol="0">
            <a:spAutoFit/>
          </a:bodyPr>
          <a:lstStyle/>
          <a:p>
            <a:r>
              <a:rPr lang="it-IT" b="1" dirty="0">
                <a:solidFill>
                  <a:srgbClr val="0070C0"/>
                </a:solidFill>
              </a:rPr>
              <a:t>REGOLAMENTAZIONE RETI MOBILI IN AMBITO LOCALE: FRANCIA (IV)</a:t>
            </a:r>
          </a:p>
          <a:p>
            <a:endParaRPr lang="it-IT" b="1" dirty="0"/>
          </a:p>
        </p:txBody>
      </p:sp>
      <p:sp>
        <p:nvSpPr>
          <p:cNvPr id="7" name="CasellaDiTesto 6">
            <a:extLst>
              <a:ext uri="{FF2B5EF4-FFF2-40B4-BE49-F238E27FC236}">
                <a16:creationId xmlns:a16="http://schemas.microsoft.com/office/drawing/2014/main" id="{F18C3181-5A28-47D3-9483-434A68620424}"/>
              </a:ext>
            </a:extLst>
          </p:cNvPr>
          <p:cNvSpPr txBox="1"/>
          <p:nvPr/>
        </p:nvSpPr>
        <p:spPr>
          <a:xfrm>
            <a:off x="187569" y="476738"/>
            <a:ext cx="11863753" cy="6740307"/>
          </a:xfrm>
          <a:prstGeom prst="rect">
            <a:avLst/>
          </a:prstGeom>
          <a:noFill/>
        </p:spPr>
        <p:txBody>
          <a:bodyPr wrap="square">
            <a:spAutoFit/>
          </a:bodyPr>
          <a:lstStyle/>
          <a:p>
            <a:pPr algn="just"/>
            <a:r>
              <a:rPr lang="it-IT" sz="1750" b="1" dirty="0">
                <a:solidFill>
                  <a:srgbClr val="0070C0"/>
                </a:solidFill>
              </a:rPr>
              <a:t>CONDIZIONI NELLA LICENZA RILASCIATA DA ARCEP DI ATTRIBUZIONE DELLE FREQUENZE </a:t>
            </a:r>
            <a:r>
              <a:rPr lang="fr-FR" sz="1750" b="1" dirty="0">
                <a:solidFill>
                  <a:srgbClr val="0070C0"/>
                </a:solidFill>
              </a:rPr>
              <a:t>NELLA </a:t>
            </a:r>
            <a:r>
              <a:rPr lang="fr-FR" sz="1750" b="1" dirty="0">
                <a:solidFill>
                  <a:srgbClr val="0070C0"/>
                </a:solidFill>
                <a:highlight>
                  <a:srgbClr val="00FFFF"/>
                </a:highlight>
              </a:rPr>
              <a:t>BANDA 3,4 – 3,8 GHz (BANDA  3,5 GHz PIONIERA 5G</a:t>
            </a:r>
            <a:r>
              <a:rPr lang="fr-FR" sz="1750" b="1" dirty="0">
                <a:solidFill>
                  <a:srgbClr val="0070C0"/>
                </a:solidFill>
              </a:rPr>
              <a:t>) AGLI OPERATORI MNO ( FREE MOBILE, SFR, TELECOM BOUYGUES, ORANGE).</a:t>
            </a:r>
            <a:r>
              <a:rPr lang="it-IT" sz="1750" b="1" dirty="0">
                <a:solidFill>
                  <a:srgbClr val="0070C0"/>
                </a:solidFill>
                <a:highlight>
                  <a:srgbClr val="FFFF00"/>
                </a:highlight>
              </a:rPr>
              <a:t> </a:t>
            </a:r>
          </a:p>
          <a:p>
            <a:pPr algn="just"/>
            <a:r>
              <a:rPr lang="fr-FR" sz="1750" b="1" dirty="0">
                <a:solidFill>
                  <a:srgbClr val="0070C0"/>
                </a:solidFill>
                <a:highlight>
                  <a:srgbClr val="00FF00"/>
                </a:highlight>
              </a:rPr>
              <a:t>ART. 4.2 LICENZA:</a:t>
            </a:r>
          </a:p>
          <a:p>
            <a:pPr algn="just"/>
            <a:endParaRPr lang="it-IT" sz="1750" b="1" dirty="0">
              <a:solidFill>
                <a:srgbClr val="0070C0"/>
              </a:solidFill>
              <a:highlight>
                <a:srgbClr val="FFFF00"/>
              </a:highlight>
            </a:endParaRPr>
          </a:p>
          <a:p>
            <a:pPr algn="just"/>
            <a:r>
              <a:rPr lang="fr-FR" sz="1750" b="1" dirty="0">
                <a:solidFill>
                  <a:srgbClr val="0070C0"/>
                </a:solidFill>
              </a:rPr>
              <a:t>L’OBBLIGO, A PARTIRE DAL 31 DICEMBRE 2023, IN CAPO AI SUDDETTI DI ACCOGLIERE E DI SODDISFARLE  CON UN’OFFERTA CONFORME ALLA </a:t>
            </a:r>
            <a:r>
              <a:rPr lang="fr-FR" sz="1750" b="1" u="sng" dirty="0">
                <a:solidFill>
                  <a:srgbClr val="0070C0"/>
                </a:solidFill>
              </a:rPr>
              <a:t>RAGIONEVOLEZZA</a:t>
            </a:r>
            <a:r>
              <a:rPr lang="fr-FR" sz="1750" b="1" dirty="0">
                <a:solidFill>
                  <a:srgbClr val="0070C0"/>
                </a:solidFill>
              </a:rPr>
              <a:t> E CON PROPRIA SCELTA TRA LE SOLUZIONI POSSIBILI, LE RICHIESTE </a:t>
            </a:r>
            <a:r>
              <a:rPr lang="fr-FR" sz="1750" b="1" u="sng" dirty="0">
                <a:solidFill>
                  <a:srgbClr val="0070C0"/>
                </a:solidFill>
              </a:rPr>
              <a:t>RAGIONEVOLI </a:t>
            </a:r>
            <a:r>
              <a:rPr lang="fr-FR" sz="1750" b="1" dirty="0">
                <a:solidFill>
                  <a:srgbClr val="0070C0"/>
                </a:solidFill>
              </a:rPr>
              <a:t>DELLE IMPRESE «VERTICAL» AVENTI PER FINE  LA REALIZZAZIONE DI UNA PROPRIA RETE MOBILE PRIVATA:</a:t>
            </a:r>
          </a:p>
          <a:p>
            <a:pPr algn="just"/>
            <a:endParaRPr lang="fr-FR" sz="1750" b="1" dirty="0">
              <a:solidFill>
                <a:srgbClr val="0070C0"/>
              </a:solidFill>
            </a:endParaRPr>
          </a:p>
          <a:p>
            <a:pPr indent="-285750" algn="just">
              <a:buFont typeface="Wingdings" panose="05000000000000000000" pitchFamily="2" charset="2"/>
              <a:buChar char="q"/>
            </a:pPr>
            <a:r>
              <a:rPr lang="it-IT" sz="1750" b="1" dirty="0">
                <a:solidFill>
                  <a:srgbClr val="0070C0"/>
                </a:solidFill>
                <a:highlight>
                  <a:srgbClr val="FFFF00"/>
                </a:highlight>
              </a:rPr>
              <a:t>COSTITUZIONE RETE 5G PRIVATA SU RETE MOBILE DEL LICENZIATARIO  MNO, </a:t>
            </a:r>
            <a:r>
              <a:rPr lang="fr-FR" sz="1750" b="1" dirty="0">
                <a:solidFill>
                  <a:srgbClr val="0070C0"/>
                </a:solidFill>
              </a:rPr>
              <a:t>ATTRAVERSO  UN USO DIFFERENZIATO DELLA LORO RETE 5G (ES. NETWORK SLICING), TENUTO CONTO  DELLE POSSIBILITA’ TECNICHE LEGATE AL DEPLOYMENT  DELLA COMPONENTE CORE DI RETE 5G, NON PIU’ TARDI DELLA FINE DEL 2023.   </a:t>
            </a:r>
          </a:p>
          <a:p>
            <a:pPr algn="just"/>
            <a:r>
              <a:rPr lang="fr-FR" sz="1750" b="1" dirty="0">
                <a:solidFill>
                  <a:srgbClr val="0070C0"/>
                </a:solidFill>
              </a:rPr>
              <a:t>LA RICHIESTA DEL « VERTICAL » PUO’  AVERE PER FINALITA’ L’EROGAZIONE DI PROPRI SERVIZI O DI SERVIZI RIVOLTI A TERZI.</a:t>
            </a:r>
          </a:p>
          <a:p>
            <a:pPr marL="285750" indent="-285750" algn="just">
              <a:buFont typeface="Wingdings" panose="05000000000000000000" pitchFamily="2" charset="2"/>
              <a:buChar char="q"/>
            </a:pPr>
            <a:endParaRPr lang="fr-FR" sz="1750" b="1" dirty="0">
              <a:solidFill>
                <a:srgbClr val="0070C0"/>
              </a:solidFill>
            </a:endParaRPr>
          </a:p>
          <a:p>
            <a:pPr marL="285750" indent="-285750" algn="just">
              <a:buFont typeface="Wingdings" panose="05000000000000000000" pitchFamily="2" charset="2"/>
              <a:buChar char="q"/>
            </a:pPr>
            <a:r>
              <a:rPr lang="it-IT" sz="1750" b="1" dirty="0">
                <a:solidFill>
                  <a:srgbClr val="0070C0"/>
                </a:solidFill>
                <a:highlight>
                  <a:srgbClr val="FFFF00"/>
                </a:highlight>
              </a:rPr>
              <a:t>OTTENIMENTO IN LEASING DELLE FREQUENZE</a:t>
            </a:r>
          </a:p>
          <a:p>
            <a:pPr algn="just"/>
            <a:r>
              <a:rPr lang="it-IT" sz="1750" b="1" dirty="0">
                <a:solidFill>
                  <a:srgbClr val="0070C0"/>
                </a:solidFill>
              </a:rPr>
              <a:t>IL LICENZIATARIO (MNO) METTE A DISPOSIZIONE DELL’IMPRESA «VERTICAL» O  DEL SUO PROVIDER PER L’USO DELLE FREQUENZE,  A TITOLO ONEROSO O GRATUITO, NELLA ZONA GEOGRAFICA RICHIESTA, I DIRITTI D’USO DI PORZIONI (O NELLA SUA INTEREZZA), DELLO SPETTRO LICENZIATO.</a:t>
            </a:r>
          </a:p>
          <a:p>
            <a:pPr algn="just"/>
            <a:r>
              <a:rPr lang="it-IT" sz="1750" b="1" dirty="0">
                <a:solidFill>
                  <a:srgbClr val="0070C0"/>
                </a:solidFill>
              </a:rPr>
              <a:t>IL LICENZIATARIO DEFINISCE LE MODALITA’ DI UTILIZZO DELLE FREQUENZE CHE GARANTISCANO L’ASSENZA DI DISTURBI PER LA SUA RETE E LA SICUREZZA DI QUESTA.</a:t>
            </a:r>
          </a:p>
          <a:p>
            <a:pPr algn="just"/>
            <a:r>
              <a:rPr lang="it-IT" sz="1750" b="1" dirty="0">
                <a:solidFill>
                  <a:srgbClr val="0070C0"/>
                </a:solidFill>
              </a:rPr>
              <a:t>COMUNICA, SU RICHIESTA, AD ARCEP LE PROCEDURE INTERNE ATTE A SODDISFARE LA RICHIESTA DEL «VERTICAL».</a:t>
            </a:r>
          </a:p>
          <a:p>
            <a:pPr algn="just"/>
            <a:r>
              <a:rPr lang="it-IT" sz="1750" b="1" dirty="0">
                <a:solidFill>
                  <a:srgbClr val="0070C0"/>
                </a:solidFill>
              </a:rPr>
              <a:t>L’OFFERTA ECONOMICA PROPOSTA DAL MNO DEVE TENER CONTO DELLE SPESE D’INVESTIMENTO DEL LICENZIATARIO, DEL LIVELLO DI REDDITIVITA’ IN ESSA ASSUNTO E DELL’APPORTO RISPETTIVO DELLE DUE PARTI PER LA CREAZIONE DEL VALORE.  </a:t>
            </a:r>
            <a:endParaRPr lang="fr-FR" sz="1750" b="1" dirty="0">
              <a:solidFill>
                <a:srgbClr val="0070C0"/>
              </a:solidFill>
            </a:endParaRPr>
          </a:p>
          <a:p>
            <a:pPr algn="just"/>
            <a:endParaRPr lang="fr-FR" sz="1750" b="1" dirty="0">
              <a:solidFill>
                <a:srgbClr val="0070C0"/>
              </a:solidFill>
            </a:endParaRPr>
          </a:p>
          <a:p>
            <a:pPr algn="just"/>
            <a:endParaRPr lang="it-IT" b="1" dirty="0"/>
          </a:p>
        </p:txBody>
      </p:sp>
      <p:sp>
        <p:nvSpPr>
          <p:cNvPr id="9" name="Segnaposto data 8">
            <a:extLst>
              <a:ext uri="{FF2B5EF4-FFF2-40B4-BE49-F238E27FC236}">
                <a16:creationId xmlns:a16="http://schemas.microsoft.com/office/drawing/2014/main" id="{DE34CFBF-BDB2-24D5-787E-68D7232E3E40}"/>
              </a:ext>
            </a:extLst>
          </p:cNvPr>
          <p:cNvSpPr>
            <a:spLocks noGrp="1"/>
          </p:cNvSpPr>
          <p:nvPr>
            <p:ph type="dt" sz="half" idx="10"/>
          </p:nvPr>
        </p:nvSpPr>
        <p:spPr/>
        <p:txBody>
          <a:bodyPr/>
          <a:lstStyle/>
          <a:p>
            <a:r>
              <a:rPr lang="it-IT"/>
              <a:t>30/10/2024</a:t>
            </a:r>
          </a:p>
        </p:txBody>
      </p:sp>
      <p:sp>
        <p:nvSpPr>
          <p:cNvPr id="8" name="Segnaposto piè di pagina 7">
            <a:extLst>
              <a:ext uri="{FF2B5EF4-FFF2-40B4-BE49-F238E27FC236}">
                <a16:creationId xmlns:a16="http://schemas.microsoft.com/office/drawing/2014/main" id="{42507C5A-0530-9F7D-305E-8CD49CE02955}"/>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10" name="Segnaposto numero diapositiva 9">
            <a:extLst>
              <a:ext uri="{FF2B5EF4-FFF2-40B4-BE49-F238E27FC236}">
                <a16:creationId xmlns:a16="http://schemas.microsoft.com/office/drawing/2014/main" id="{2066C731-1EA2-4954-B6E4-A19936DA342A}"/>
              </a:ext>
            </a:extLst>
          </p:cNvPr>
          <p:cNvSpPr>
            <a:spLocks noGrp="1"/>
          </p:cNvSpPr>
          <p:nvPr>
            <p:ph type="sldNum" sz="quarter" idx="12"/>
          </p:nvPr>
        </p:nvSpPr>
        <p:spPr/>
        <p:txBody>
          <a:bodyPr/>
          <a:lstStyle/>
          <a:p>
            <a:fld id="{F8863F97-6B15-4D31-8031-24C52BDABFD3}" type="slidenum">
              <a:rPr lang="it-IT" smtClean="0"/>
              <a:t>40</a:t>
            </a:fld>
            <a:endParaRPr lang="it-IT"/>
          </a:p>
        </p:txBody>
      </p:sp>
    </p:spTree>
    <p:extLst>
      <p:ext uri="{BB962C8B-B14F-4D97-AF65-F5344CB8AC3E}">
        <p14:creationId xmlns:p14="http://schemas.microsoft.com/office/powerpoint/2010/main" val="28520545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9B108F1-4869-EE49-2177-C9FED6FEC581}"/>
              </a:ext>
            </a:extLst>
          </p:cNvPr>
          <p:cNvSpPr>
            <a:spLocks noGrp="1"/>
          </p:cNvSpPr>
          <p:nvPr>
            <p:ph type="title"/>
          </p:nvPr>
        </p:nvSpPr>
        <p:spPr>
          <a:xfrm>
            <a:off x="250092" y="101112"/>
            <a:ext cx="11527692" cy="470022"/>
          </a:xfrm>
        </p:spPr>
        <p:txBody>
          <a:bodyPr>
            <a:noAutofit/>
          </a:bodyPr>
          <a:lstStyle/>
          <a:p>
            <a:r>
              <a:rPr lang="it-IT" sz="2800" b="1" dirty="0">
                <a:solidFill>
                  <a:srgbClr val="0070C0"/>
                </a:solidFill>
                <a:latin typeface="+mn-lt"/>
              </a:rPr>
              <a:t>ACCESSIBILITA’ ALLA BANDA 3.8 – 4.2 GHz DEI SERVIZI WBB-LMP IN EUROPA</a:t>
            </a:r>
          </a:p>
        </p:txBody>
      </p:sp>
      <p:sp>
        <p:nvSpPr>
          <p:cNvPr id="3" name="Segnaposto contenuto 2">
            <a:extLst>
              <a:ext uri="{FF2B5EF4-FFF2-40B4-BE49-F238E27FC236}">
                <a16:creationId xmlns:a16="http://schemas.microsoft.com/office/drawing/2014/main" id="{73B5AF66-DEBF-0072-5DAE-5CA35703AA4C}"/>
              </a:ext>
            </a:extLst>
          </p:cNvPr>
          <p:cNvSpPr>
            <a:spLocks noGrp="1"/>
          </p:cNvSpPr>
          <p:nvPr>
            <p:ph idx="1"/>
          </p:nvPr>
        </p:nvSpPr>
        <p:spPr>
          <a:xfrm>
            <a:off x="250092" y="571134"/>
            <a:ext cx="11691816" cy="5605829"/>
          </a:xfrm>
        </p:spPr>
        <p:txBody>
          <a:bodyPr>
            <a:normAutofit fontScale="85000" lnSpcReduction="10000"/>
          </a:bodyPr>
          <a:lstStyle/>
          <a:p>
            <a:pPr marL="0" indent="0" algn="just">
              <a:buNone/>
            </a:pPr>
            <a:r>
              <a:rPr lang="en-US" sz="2000" b="1" dirty="0">
                <a:solidFill>
                  <a:srgbClr val="0070C0"/>
                </a:solidFill>
                <a:highlight>
                  <a:srgbClr val="00FFFF"/>
                </a:highlight>
              </a:rPr>
              <a:t>MANDATO DELLA COMMISSIONE EUROPEA ALLA CEPT  (DICEMBRE 2021</a:t>
            </a:r>
            <a:r>
              <a:rPr lang="en-US" sz="2000" b="1" dirty="0">
                <a:solidFill>
                  <a:srgbClr val="0070C0"/>
                </a:solidFill>
              </a:rPr>
              <a:t>) PER LA VALUTAZIONE DELL’AMMISSIBILITA’ DI UN USO CONDIVISO DELLA </a:t>
            </a:r>
            <a:r>
              <a:rPr lang="en-US" sz="2000" b="1" dirty="0">
                <a:solidFill>
                  <a:srgbClr val="0070C0"/>
                </a:solidFill>
                <a:highlight>
                  <a:srgbClr val="FFFF00"/>
                </a:highlight>
              </a:rPr>
              <a:t>BANDA 3.8-4.2 GHz</a:t>
            </a:r>
            <a:r>
              <a:rPr lang="en-US" sz="2000" b="1" dirty="0">
                <a:solidFill>
                  <a:srgbClr val="0070C0"/>
                </a:solidFill>
              </a:rPr>
              <a:t> TRA I SERVIZI INCUMBENT CON I SERVIZI TERRESTRI WIRELESS BROADBAND A LIVELLO BASSO O MEDIO DI POTENZA E QUINDI IN AREA LOCALE (</a:t>
            </a:r>
            <a:r>
              <a:rPr lang="en-US" sz="2000" b="1" dirty="0">
                <a:solidFill>
                  <a:srgbClr val="0070C0"/>
                </a:solidFill>
                <a:highlight>
                  <a:srgbClr val="00FFFF"/>
                </a:highlight>
              </a:rPr>
              <a:t>WBB-LMP</a:t>
            </a:r>
            <a:r>
              <a:rPr lang="en-US" sz="2000" b="1" dirty="0">
                <a:solidFill>
                  <a:srgbClr val="0070C0"/>
                </a:solidFill>
              </a:rPr>
              <a:t>). IL MANDATO SI ARTICOLA IN 2 COMPITI (TASK), SVOLTI DA </a:t>
            </a:r>
            <a:r>
              <a:rPr lang="en-US" sz="2000" b="1" dirty="0">
                <a:solidFill>
                  <a:srgbClr val="0070C0"/>
                </a:solidFill>
                <a:highlight>
                  <a:srgbClr val="FF99FF"/>
                </a:highlight>
              </a:rPr>
              <a:t>ECC</a:t>
            </a:r>
            <a:r>
              <a:rPr lang="en-US" sz="2000" b="1" dirty="0">
                <a:solidFill>
                  <a:srgbClr val="0070C0"/>
                </a:solidFill>
              </a:rPr>
              <a:t> (ELECTRONIC COMMUNICATIONS COMMITTEE)  </a:t>
            </a:r>
            <a:r>
              <a:rPr lang="en-US" sz="2000" b="1" dirty="0">
                <a:solidFill>
                  <a:srgbClr val="0070C0"/>
                </a:solidFill>
                <a:highlight>
                  <a:srgbClr val="FF99FF"/>
                </a:highlight>
              </a:rPr>
              <a:t>( a )</a:t>
            </a:r>
            <a:r>
              <a:rPr lang="en-US" sz="2000" b="1" dirty="0">
                <a:solidFill>
                  <a:srgbClr val="0070C0"/>
                </a:solidFill>
              </a:rPr>
              <a:t>:</a:t>
            </a:r>
          </a:p>
          <a:p>
            <a:pPr algn="just">
              <a:buFont typeface="Wingdings" panose="05000000000000000000" pitchFamily="2" charset="2"/>
              <a:buChar char="q"/>
            </a:pPr>
            <a:r>
              <a:rPr lang="en-US" sz="2000" b="1" dirty="0">
                <a:solidFill>
                  <a:srgbClr val="0070C0"/>
                </a:solidFill>
              </a:rPr>
              <a:t>TASK 1: AMMISSIBILITA’ ALL’ACCESSO E STUDI DI CONDIVISIONE IN MERITO ALL’USO CONDIVISO DELLA BANDA.  GRUPPO RESPONSABILE PT1.</a:t>
            </a:r>
          </a:p>
          <a:p>
            <a:pPr algn="just">
              <a:buFont typeface="Wingdings" panose="05000000000000000000" pitchFamily="2" charset="2"/>
              <a:buChar char="q"/>
            </a:pPr>
            <a:r>
              <a:rPr lang="en-US" sz="2000" b="1" dirty="0">
                <a:solidFill>
                  <a:srgbClr val="0070C0"/>
                </a:solidFill>
              </a:rPr>
              <a:t> TASK 2: CONDIZIONI TECNICHE ARMONIZZATE (LE MENO RESTRITTIVE POSSIBILI) PER L’USO CONDIVISO DELLA BANDA.</a:t>
            </a:r>
          </a:p>
          <a:p>
            <a:pPr marL="0" indent="0" algn="just">
              <a:buNone/>
            </a:pPr>
            <a:r>
              <a:rPr lang="en-US" sz="2000" b="1" dirty="0">
                <a:solidFill>
                  <a:srgbClr val="0070C0"/>
                </a:solidFill>
              </a:rPr>
              <a:t>      GRUPPO RESPONSABILE FM60.</a:t>
            </a:r>
          </a:p>
          <a:p>
            <a:pPr marL="0" indent="0" algn="just">
              <a:buNone/>
            </a:pPr>
            <a:r>
              <a:rPr lang="en-US" sz="2000" b="1" dirty="0">
                <a:solidFill>
                  <a:srgbClr val="0070C0"/>
                </a:solidFill>
              </a:rPr>
              <a:t>LE CONDIZIONI TECNICHE ARMONIZZATE DOVREBBERO PRENDERE IN ESAME ANCHE SOLUZIONI DI CONDIVISIONE, INCLUSE FUNZIONALITA’ INNOVATIVE, MIRANTI A:</a:t>
            </a:r>
          </a:p>
          <a:p>
            <a:pPr marL="324000" indent="0" algn="just">
              <a:buNone/>
            </a:pPr>
            <a:r>
              <a:rPr lang="en-US" sz="2000" b="1" dirty="0">
                <a:solidFill>
                  <a:srgbClr val="0070C0"/>
                </a:solidFill>
              </a:rPr>
              <a:t>• PROTEZIONE DEGLI INCUMBENT (STAZIONI TERRENE IN RICEZIONE PER COLLEGAMENTI SATELLITARI, OSSIA FSS  E COLLEGAMENTI FISSI TERRESTRI, OSSIA FL, FIXED LINKS) TENUTO ANCHE CONTO DELLA LORO EVOLUZIONE.</a:t>
            </a:r>
          </a:p>
          <a:p>
            <a:pPr marL="324000" indent="0" algn="just">
              <a:buNone/>
            </a:pPr>
            <a:r>
              <a:rPr lang="en-US" sz="2000" b="1" dirty="0">
                <a:solidFill>
                  <a:srgbClr val="0070C0"/>
                </a:solidFill>
              </a:rPr>
              <a:t>• COESISTENZA DEI NUOVI SERVIZI TERRESTRI  WBB-LMP (WIRELESS BROADBAND LOW MEDIUM POWER) CON APPLICAZIONI NELLE BANDE ADIACENTI:</a:t>
            </a:r>
          </a:p>
          <a:p>
            <a:pPr marL="828000" indent="-342900" algn="just">
              <a:buFont typeface="Wingdings" panose="05000000000000000000" pitchFamily="2" charset="2"/>
              <a:buChar char="§"/>
            </a:pPr>
            <a:r>
              <a:rPr lang="en-US" sz="2000" b="1" dirty="0">
                <a:solidFill>
                  <a:srgbClr val="0070C0"/>
                </a:solidFill>
              </a:rPr>
              <a:t>SERVIZI  5G NELLA BANDA 3.4-3.8 GHZ </a:t>
            </a:r>
          </a:p>
          <a:p>
            <a:pPr marL="828000" indent="-342900" algn="just">
              <a:buFont typeface="Wingdings" panose="05000000000000000000" pitchFamily="2" charset="2"/>
              <a:buChar char="§"/>
            </a:pPr>
            <a:r>
              <a:rPr lang="en-US" sz="2000" b="1" dirty="0">
                <a:solidFill>
                  <a:srgbClr val="0070C0"/>
                </a:solidFill>
              </a:rPr>
              <a:t>RADIOALTIMETRI A BORDO DEGLI AEREI OPERANTI NELLA BANDA 4.2-4.4 GHZ.</a:t>
            </a:r>
          </a:p>
          <a:p>
            <a:pPr marL="0" indent="0" algn="just">
              <a:buNone/>
            </a:pPr>
            <a:r>
              <a:rPr lang="it-IT" sz="2000" b="1" dirty="0">
                <a:solidFill>
                  <a:srgbClr val="0070C0"/>
                </a:solidFill>
                <a:highlight>
                  <a:srgbClr val="FF99FF"/>
                </a:highlight>
              </a:rPr>
              <a:t>NOTA ( a )</a:t>
            </a:r>
            <a:r>
              <a:rPr lang="it-IT" sz="2000" b="1" dirty="0">
                <a:solidFill>
                  <a:srgbClr val="0070C0"/>
                </a:solidFill>
              </a:rPr>
              <a:t> </a:t>
            </a:r>
            <a:r>
              <a:rPr lang="en-US" sz="2000" b="1" dirty="0">
                <a:solidFill>
                  <a:srgbClr val="0070C0"/>
                </a:solidFill>
              </a:rPr>
              <a:t>ECC E’ IL GRUPPO DI PUNTA DI ESPERTI ALL’INTERNO DELLA CEPT RESPONSABILE PER LO SVILUPPO DI POLICIES COMUNI E LA REGOLAMENTAZIONE DELLE COMUNICAZIONI ELETTRONICHE E RELATIVE APPLICAZIONI IN EUROPA E PER L’USO ARMONIZZATO DELLO SPETTRO.</a:t>
            </a:r>
          </a:p>
          <a:p>
            <a:pPr marL="0" indent="0" algn="just">
              <a:buNone/>
            </a:pPr>
            <a:endParaRPr lang="it-IT" sz="2000" b="1" dirty="0"/>
          </a:p>
        </p:txBody>
      </p:sp>
      <p:sp>
        <p:nvSpPr>
          <p:cNvPr id="4" name="Segnaposto data 3">
            <a:extLst>
              <a:ext uri="{FF2B5EF4-FFF2-40B4-BE49-F238E27FC236}">
                <a16:creationId xmlns:a16="http://schemas.microsoft.com/office/drawing/2014/main" id="{7FDCA9F0-B69F-3F3C-1610-A3ABF84C1131}"/>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31D9B4E2-9498-15E7-2969-EA3A3323F685}"/>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B3BEF0D3-A20B-9BDB-C928-D856E6859FB7}"/>
              </a:ext>
            </a:extLst>
          </p:cNvPr>
          <p:cNvSpPr>
            <a:spLocks noGrp="1"/>
          </p:cNvSpPr>
          <p:nvPr>
            <p:ph type="sldNum" sz="quarter" idx="12"/>
          </p:nvPr>
        </p:nvSpPr>
        <p:spPr/>
        <p:txBody>
          <a:bodyPr/>
          <a:lstStyle/>
          <a:p>
            <a:fld id="{F8863F97-6B15-4D31-8031-24C52BDABFD3}" type="slidenum">
              <a:rPr lang="it-IT" smtClean="0"/>
              <a:t>41</a:t>
            </a:fld>
            <a:endParaRPr lang="it-IT"/>
          </a:p>
        </p:txBody>
      </p:sp>
    </p:spTree>
    <p:extLst>
      <p:ext uri="{BB962C8B-B14F-4D97-AF65-F5344CB8AC3E}">
        <p14:creationId xmlns:p14="http://schemas.microsoft.com/office/powerpoint/2010/main" val="3260474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28008-C376-3A07-3202-7BDF9F260547}"/>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4DC1BFF-7C00-4121-6A5F-BC82D804ADB1}"/>
              </a:ext>
            </a:extLst>
          </p:cNvPr>
          <p:cNvSpPr>
            <a:spLocks noGrp="1"/>
          </p:cNvSpPr>
          <p:nvPr>
            <p:ph type="title"/>
          </p:nvPr>
        </p:nvSpPr>
        <p:spPr>
          <a:xfrm>
            <a:off x="1" y="101112"/>
            <a:ext cx="12027444" cy="470022"/>
          </a:xfrm>
        </p:spPr>
        <p:txBody>
          <a:bodyPr>
            <a:noAutofit/>
          </a:bodyPr>
          <a:lstStyle/>
          <a:p>
            <a:r>
              <a:rPr lang="it-IT" sz="2400" b="1" dirty="0">
                <a:solidFill>
                  <a:srgbClr val="0070C0"/>
                </a:solidFill>
                <a:latin typeface="+mn-lt"/>
              </a:rPr>
              <a:t>CONCLUSIONE STUDI ECC E DRAFT REPORT CEPT DI RISPOSTA AL MANDATO CE (3.8 – 4.2 GHz</a:t>
            </a:r>
            <a:r>
              <a:rPr lang="it-IT" sz="2400" b="1" dirty="0">
                <a:latin typeface="+mn-lt"/>
              </a:rPr>
              <a:t>) </a:t>
            </a:r>
          </a:p>
        </p:txBody>
      </p:sp>
      <p:sp>
        <p:nvSpPr>
          <p:cNvPr id="3" name="Segnaposto contenuto 2">
            <a:extLst>
              <a:ext uri="{FF2B5EF4-FFF2-40B4-BE49-F238E27FC236}">
                <a16:creationId xmlns:a16="http://schemas.microsoft.com/office/drawing/2014/main" id="{0CCB3ECD-F72F-29A8-EFEC-7AE1677B7928}"/>
              </a:ext>
            </a:extLst>
          </p:cNvPr>
          <p:cNvSpPr>
            <a:spLocks noGrp="1"/>
          </p:cNvSpPr>
          <p:nvPr>
            <p:ph idx="1"/>
          </p:nvPr>
        </p:nvSpPr>
        <p:spPr>
          <a:xfrm>
            <a:off x="250092" y="475767"/>
            <a:ext cx="11691816" cy="5605829"/>
          </a:xfrm>
        </p:spPr>
        <p:txBody>
          <a:bodyPr>
            <a:normAutofit fontScale="92500" lnSpcReduction="10000"/>
          </a:bodyPr>
          <a:lstStyle/>
          <a:p>
            <a:pPr marL="0" indent="0" algn="just">
              <a:buNone/>
            </a:pPr>
            <a:r>
              <a:rPr lang="it-IT" sz="1800" b="1" dirty="0">
                <a:solidFill>
                  <a:srgbClr val="0070C0"/>
                </a:solidFill>
              </a:rPr>
              <a:t>NELLA RIUNIONE PLENARIA (65°) ECC («ELECTRONIC COMMUNICATIONS COMMITTEE»), GRUPPO DI STUDIO DI PUNTA DELLA CEPT, 5 -8 NOVEMBRE 2024 A VIENNA, SONO STATI APPROVATI, IN DATA 8 NOVEMBRE 2024, PER LA PUBBLICAZIONE, I SEGUENTI DOCUMENTI SOTTOPOSTI, NELLA PLENARIA PRECEDENTE, IN BOZZA (DRAFT) A CONSULTAZIONE PUBBLICA:</a:t>
            </a:r>
            <a:r>
              <a:rPr lang="it-IT" sz="1800" b="1" dirty="0">
                <a:solidFill>
                  <a:srgbClr val="0070C0"/>
                </a:solidFill>
                <a:cs typeface="Calibri" panose="020F0502020204030204" pitchFamily="34" charset="0"/>
              </a:rPr>
              <a:t> </a:t>
            </a:r>
            <a:endParaRPr lang="it-IT" sz="1800" b="1" dirty="0">
              <a:solidFill>
                <a:srgbClr val="0070C0"/>
              </a:solidFill>
            </a:endParaRPr>
          </a:p>
          <a:p>
            <a:pPr marL="457200" indent="-457200" algn="just">
              <a:buAutoNum type="arabicPeriod"/>
            </a:pPr>
            <a:r>
              <a:rPr lang="it-IT" sz="1800" b="1" dirty="0">
                <a:solidFill>
                  <a:srgbClr val="0070C0"/>
                </a:solidFill>
                <a:highlight>
                  <a:srgbClr val="FF99FF"/>
                </a:highlight>
              </a:rPr>
              <a:t>DRAFT ECC DECISION (24)01</a:t>
            </a:r>
            <a:r>
              <a:rPr lang="it-IT" sz="1800" b="1" dirty="0">
                <a:solidFill>
                  <a:srgbClr val="0070C0"/>
                </a:solidFill>
              </a:rPr>
              <a:t>, CHE PROPONE CONDIZIONI TECNICHE ARMONIZZATE PER L’USO CONDIVISO DELLA BANDA 3.8 – 4.2 GHz TRAMITE SISTEMI TERRESTRI WBB-LMP (WIRELESS BROADBAND- LOW MEDIUM POWER, OPERANTI QUINDI IN AREA LOCALE).</a:t>
            </a:r>
          </a:p>
          <a:p>
            <a:pPr marL="457200" indent="-457200" algn="just">
              <a:buFont typeface="Arial" panose="020B0604020202020204" pitchFamily="34" charset="0"/>
              <a:buAutoNum type="arabicPeriod"/>
            </a:pPr>
            <a:r>
              <a:rPr lang="it-IT" sz="1800" b="1" dirty="0">
                <a:solidFill>
                  <a:srgbClr val="0070C0"/>
                </a:solidFill>
                <a:highlight>
                  <a:srgbClr val="FF99FF"/>
                </a:highlight>
              </a:rPr>
              <a:t>DRAFT REPORT CEPT 088 </a:t>
            </a:r>
            <a:r>
              <a:rPr lang="it-IT" sz="1800" b="1" dirty="0">
                <a:solidFill>
                  <a:srgbClr val="0070C0"/>
                </a:solidFill>
              </a:rPr>
              <a:t>CHE COSTITUISCE LA RISPOSTA DELLA CEPT AL MANDATO DELLA COMMISSIONE EUROPEA (CE) RIGUARDO ALL’USO CONDIVISO DELLA BANDA 3.800 – 4.200 MHz TRAMITE SISTEMI TERRESTRI WBB-LMP PER CONNETTIVITA’ IN AREA LOCALE.</a:t>
            </a:r>
          </a:p>
          <a:p>
            <a:pPr marL="457200" indent="-457200" algn="just">
              <a:buAutoNum type="arabicPeriod"/>
            </a:pPr>
            <a:r>
              <a:rPr lang="it-IT" sz="1800" b="1" dirty="0">
                <a:solidFill>
                  <a:srgbClr val="0070C0"/>
                </a:solidFill>
                <a:highlight>
                  <a:srgbClr val="FF99FF"/>
                </a:highlight>
              </a:rPr>
              <a:t>DRAFT ECC REPORT 362</a:t>
            </a:r>
            <a:r>
              <a:rPr lang="it-IT" sz="1800" b="1" dirty="0">
                <a:solidFill>
                  <a:srgbClr val="0070C0"/>
                </a:solidFill>
              </a:rPr>
              <a:t>, CHE ESAMINA LA COMPATIBILITA’ E.M. TRA LE RETI DI COMUNICAZIONI ELETTRONICHE FISSE E MOBILI (MFCN) OPERANTI NELLA BANDA 3.4 – 3.8 GHz E I SISTEMI TERRESTRI WIRELESS BROADBAND LMP IN BANDA 3.8 – 4.2, CON I RADIOALTIMETRI (RA) OPERATIVI NELLA BANDA 4.2 – 4.4 GHz. </a:t>
            </a:r>
          </a:p>
          <a:p>
            <a:pPr marL="0" indent="0" algn="just">
              <a:buNone/>
            </a:pPr>
            <a:r>
              <a:rPr lang="it-IT" sz="1800" b="1" dirty="0">
                <a:solidFill>
                  <a:srgbClr val="0070C0"/>
                </a:solidFill>
                <a:highlight>
                  <a:srgbClr val="FFFF00"/>
                </a:highlight>
                <a:cs typeface="Calibri" panose="020F0502020204030204" pitchFamily="34" charset="0"/>
              </a:rPr>
              <a:t>NELLA PLENARIA 64°  ECC (</a:t>
            </a:r>
            <a:r>
              <a:rPr lang="it-IT" sz="1800" b="1" dirty="0">
                <a:solidFill>
                  <a:srgbClr val="0070C0"/>
                </a:solidFill>
              </a:rPr>
              <a:t>25-28 GIUGNO 2024 IN </a:t>
            </a:r>
            <a:r>
              <a:rPr lang="it-IT" sz="1800" b="1" i="0" dirty="0">
                <a:solidFill>
                  <a:srgbClr val="0070C0"/>
                </a:solidFill>
                <a:effectLst/>
                <a:latin typeface="Calibri" panose="020F0502020204030204" pitchFamily="34" charset="0"/>
                <a:cs typeface="Calibri" panose="020F0502020204030204" pitchFamily="34" charset="0"/>
              </a:rPr>
              <a:t>KRISTIANSAND, NORVEGIA)</a:t>
            </a:r>
            <a:r>
              <a:rPr lang="it-IT" sz="1800" b="1" dirty="0">
                <a:solidFill>
                  <a:srgbClr val="0070C0"/>
                </a:solidFill>
                <a:cs typeface="Calibri" panose="020F0502020204030204" pitchFamily="34" charset="0"/>
              </a:rPr>
              <a:t>, A SUA VOLTA ERA STATO APPROVATO PER LA PUBBLICAZIONE (GIUGNO 2024) </a:t>
            </a:r>
            <a:r>
              <a:rPr lang="it-IT" sz="1800" b="1" dirty="0">
                <a:solidFill>
                  <a:srgbClr val="0070C0"/>
                </a:solidFill>
                <a:highlight>
                  <a:srgbClr val="FFFF00"/>
                </a:highlight>
                <a:cs typeface="Calibri" panose="020F0502020204030204" pitchFamily="34" charset="0"/>
              </a:rPr>
              <a:t>I</a:t>
            </a:r>
            <a:r>
              <a:rPr lang="it-IT" sz="1800" b="1" dirty="0">
                <a:solidFill>
                  <a:srgbClr val="0070C0"/>
                </a:solidFill>
                <a:cs typeface="Calibri" panose="020F0502020204030204" pitchFamily="34" charset="0"/>
              </a:rPr>
              <a:t>L </a:t>
            </a:r>
            <a:r>
              <a:rPr lang="it-IT" sz="1800" b="1" dirty="0">
                <a:solidFill>
                  <a:srgbClr val="0070C0"/>
                </a:solidFill>
                <a:highlight>
                  <a:srgbClr val="FF99FF"/>
                </a:highlight>
                <a:cs typeface="Calibri" panose="020F0502020204030204" pitchFamily="34" charset="0"/>
              </a:rPr>
              <a:t>REPORT ECC 358</a:t>
            </a:r>
            <a:r>
              <a:rPr lang="it-IT" sz="1800" b="1" dirty="0">
                <a:solidFill>
                  <a:srgbClr val="0070C0"/>
                </a:solidFill>
                <a:cs typeface="Calibri" panose="020F0502020204030204" pitchFamily="34" charset="0"/>
              </a:rPr>
              <a:t>  </a:t>
            </a:r>
            <a:r>
              <a:rPr lang="it-IT" sz="1800" b="1" i="1" dirty="0">
                <a:solidFill>
                  <a:srgbClr val="0070C0"/>
                </a:solidFill>
                <a:cs typeface="Calibri" panose="020F0502020204030204" pitchFamily="34" charset="0"/>
              </a:rPr>
              <a:t>«STUDI DI CONDIVISIONE (SHARING) IN BANDA </a:t>
            </a:r>
            <a:r>
              <a:rPr lang="it-IT" sz="1800" b="1" dirty="0">
                <a:solidFill>
                  <a:srgbClr val="0070C0"/>
                </a:solidFill>
                <a:cs typeface="Calibri" panose="020F0502020204030204" pitchFamily="34" charset="0"/>
              </a:rPr>
              <a:t>[3.8 – 4.2 GHz]</a:t>
            </a:r>
            <a:r>
              <a:rPr lang="it-IT" sz="1800" b="1" i="1" dirty="0">
                <a:solidFill>
                  <a:srgbClr val="0070C0"/>
                </a:solidFill>
                <a:cs typeface="Calibri" panose="020F0502020204030204" pitchFamily="34" charset="0"/>
              </a:rPr>
              <a:t> E NELLE BANDE ADIACENTI, PER VALUTARE L’AMMISSIBILITA’ DELL’USO CONDIVISO DELLE FREQUENZE NELLA BANDA 3.8 – 4.2 GHz, DA PARTE DI SISTEMI TERRESTRI WIRELESS BROADBAND CHE FORNISCONO CONNETTIVITA’ DI RETE IN AREA LOCALE (E QUINDI OPERANTI IN LOW/MEDIUM POWER)». </a:t>
            </a:r>
          </a:p>
          <a:p>
            <a:pPr marL="0" indent="0" algn="just">
              <a:buNone/>
            </a:pPr>
            <a:r>
              <a:rPr lang="it-IT" sz="1800" b="1" dirty="0">
                <a:solidFill>
                  <a:srgbClr val="0070C0"/>
                </a:solidFill>
              </a:rPr>
              <a:t>LA RISPOSTA DELLA CEPT AL MANDATO DELLA COMMISSIONE UE, REPORT CEPT 088, SI BASA SUI REPORT ECC 358 E ECC REPORT 362.</a:t>
            </a:r>
          </a:p>
          <a:p>
            <a:pPr marL="0" indent="0" algn="just">
              <a:buNone/>
            </a:pPr>
            <a:r>
              <a:rPr lang="it-IT" sz="1800" b="1" dirty="0">
                <a:solidFill>
                  <a:srgbClr val="0070C0"/>
                </a:solidFill>
              </a:rPr>
              <a:t>SU TALE DOCUMENTO SI BASERA’ LA DECISIONE DI ESECUZIONE DELLA COMMISSIONE DELL’UNIONE EUROPEA IN MERITO ALL’ARMONIZZAZIONE DELLA BANDA 3.8 – 4.2 GHz.</a:t>
            </a:r>
          </a:p>
          <a:p>
            <a:pPr marL="0" indent="0" algn="just">
              <a:buNone/>
            </a:pPr>
            <a:endParaRPr lang="it-IT" sz="1800" b="1" dirty="0">
              <a:cs typeface="Calibri" panose="020F0502020204030204" pitchFamily="34" charset="0"/>
            </a:endParaRPr>
          </a:p>
          <a:p>
            <a:pPr marL="0" indent="0" algn="just">
              <a:buNone/>
            </a:pPr>
            <a:endParaRPr lang="it-IT" sz="2000" b="1" dirty="0"/>
          </a:p>
          <a:p>
            <a:pPr marL="0" indent="0">
              <a:buNone/>
            </a:pPr>
            <a:endParaRPr lang="it-IT" sz="2000" b="1" dirty="0"/>
          </a:p>
        </p:txBody>
      </p:sp>
      <p:sp>
        <p:nvSpPr>
          <p:cNvPr id="4" name="Segnaposto data 3">
            <a:extLst>
              <a:ext uri="{FF2B5EF4-FFF2-40B4-BE49-F238E27FC236}">
                <a16:creationId xmlns:a16="http://schemas.microsoft.com/office/drawing/2014/main" id="{58F5EB2E-C86A-9C4F-DF2E-BCFE8A150CB3}"/>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FFE9A959-0B7A-2E64-1C0E-C451C16B6063}"/>
              </a:ext>
            </a:extLst>
          </p:cNvPr>
          <p:cNvSpPr>
            <a:spLocks noGrp="1"/>
          </p:cNvSpPr>
          <p:nvPr>
            <p:ph type="ftr" sz="quarter" idx="11"/>
          </p:nvPr>
        </p:nvSpPr>
        <p:spPr/>
        <p:txBody>
          <a:bodyPr/>
          <a:lstStyle/>
          <a:p>
            <a:r>
              <a:rPr lang="it-IT"/>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D314B89C-D397-A815-EE42-3D1EE9746947}"/>
              </a:ext>
            </a:extLst>
          </p:cNvPr>
          <p:cNvSpPr>
            <a:spLocks noGrp="1"/>
          </p:cNvSpPr>
          <p:nvPr>
            <p:ph type="sldNum" sz="quarter" idx="12"/>
          </p:nvPr>
        </p:nvSpPr>
        <p:spPr/>
        <p:txBody>
          <a:bodyPr/>
          <a:lstStyle/>
          <a:p>
            <a:fld id="{F8863F97-6B15-4D31-8031-24C52BDABFD3}" type="slidenum">
              <a:rPr lang="it-IT" smtClean="0"/>
              <a:t>42</a:t>
            </a:fld>
            <a:endParaRPr lang="it-IT"/>
          </a:p>
        </p:txBody>
      </p:sp>
    </p:spTree>
    <p:extLst>
      <p:ext uri="{BB962C8B-B14F-4D97-AF65-F5344CB8AC3E}">
        <p14:creationId xmlns:p14="http://schemas.microsoft.com/office/powerpoint/2010/main" val="4659226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7D1F6-C01F-3A10-BC8B-5B8A59BCC49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B68CEB0-29C7-B9DF-F740-FD7F3BF3135E}"/>
              </a:ext>
            </a:extLst>
          </p:cNvPr>
          <p:cNvSpPr>
            <a:spLocks noGrp="1"/>
          </p:cNvSpPr>
          <p:nvPr>
            <p:ph type="title"/>
          </p:nvPr>
        </p:nvSpPr>
        <p:spPr>
          <a:xfrm>
            <a:off x="0" y="0"/>
            <a:ext cx="12027444" cy="470022"/>
          </a:xfrm>
        </p:spPr>
        <p:txBody>
          <a:bodyPr>
            <a:noAutofit/>
          </a:bodyPr>
          <a:lstStyle/>
          <a:p>
            <a:r>
              <a:rPr lang="it-IT" sz="2300" b="1" dirty="0">
                <a:solidFill>
                  <a:srgbClr val="0070C0"/>
                </a:solidFill>
                <a:latin typeface="+mn-lt"/>
              </a:rPr>
              <a:t>CONCLUSIONE STUDI ECC E CEPT REPORT 088 DI RISPOSTA AL MANDATO CE (3.8 – 4.2 GHz</a:t>
            </a:r>
            <a:r>
              <a:rPr lang="it-IT" sz="2300" b="1" dirty="0">
                <a:latin typeface="+mn-lt"/>
              </a:rPr>
              <a:t>) </a:t>
            </a:r>
          </a:p>
        </p:txBody>
      </p:sp>
      <p:sp>
        <p:nvSpPr>
          <p:cNvPr id="3" name="Segnaposto contenuto 2">
            <a:extLst>
              <a:ext uri="{FF2B5EF4-FFF2-40B4-BE49-F238E27FC236}">
                <a16:creationId xmlns:a16="http://schemas.microsoft.com/office/drawing/2014/main" id="{C312AEF8-A3E3-D8B9-F43E-5ECAFE1AD2B2}"/>
              </a:ext>
            </a:extLst>
          </p:cNvPr>
          <p:cNvSpPr>
            <a:spLocks noGrp="1"/>
          </p:cNvSpPr>
          <p:nvPr>
            <p:ph idx="1"/>
          </p:nvPr>
        </p:nvSpPr>
        <p:spPr>
          <a:xfrm>
            <a:off x="250092" y="319760"/>
            <a:ext cx="11691816" cy="5991283"/>
          </a:xfrm>
        </p:spPr>
        <p:txBody>
          <a:bodyPr>
            <a:noAutofit/>
          </a:bodyPr>
          <a:lstStyle/>
          <a:p>
            <a:pPr marL="0" indent="0">
              <a:buNone/>
            </a:pPr>
            <a:r>
              <a:rPr lang="it-IT" sz="1800" b="1" dirty="0">
                <a:solidFill>
                  <a:srgbClr val="0070C0"/>
                </a:solidFill>
              </a:rPr>
              <a:t>CEPT REPORT 088:</a:t>
            </a:r>
          </a:p>
          <a:p>
            <a:pPr marL="0" indent="0" algn="just">
              <a:lnSpc>
                <a:spcPct val="150000"/>
              </a:lnSpc>
              <a:spcBef>
                <a:spcPts val="0"/>
              </a:spcBef>
              <a:buNone/>
            </a:pPr>
            <a:r>
              <a:rPr lang="en-US" sz="1500" b="1" dirty="0">
                <a:solidFill>
                  <a:srgbClr val="0070C0"/>
                </a:solidFill>
              </a:rPr>
              <a:t>LA CEPT, VALUTATA L’AMMISSIBILITA’ TECNICA DI UN USO CONDIVISO CON I SERVIZI INCUMBENT NELLA BANDA </a:t>
            </a:r>
            <a:r>
              <a:rPr lang="en-US" sz="1500" b="1" u="sng" dirty="0">
                <a:solidFill>
                  <a:srgbClr val="0070C0"/>
                </a:solidFill>
              </a:rPr>
              <a:t>3.8 – 4.2 GHz</a:t>
            </a:r>
            <a:r>
              <a:rPr lang="en-US" sz="1500" b="1" dirty="0">
                <a:solidFill>
                  <a:srgbClr val="0070C0"/>
                </a:solidFill>
              </a:rPr>
              <a:t>, </a:t>
            </a:r>
            <a:r>
              <a:rPr lang="en-US" sz="1500" b="1" u="sng" dirty="0">
                <a:solidFill>
                  <a:srgbClr val="0070C0"/>
                </a:solidFill>
              </a:rPr>
              <a:t>PROPONE AGLI STATI MEMBRI DI DESIGNARE QUESTA BANDA O PORZIONE DI ESSA, COME BASE NON ESCLUSIVA DI IMPIEGO DA PARTE DI SISTEMI TERRESTRI WIRELESS BROADBAND LOW/MEDIUM POWER, OSSIA WBB LMP, CHE FORNISCONO CONNETTIVITA’ DI RETE IN AREA LOCALE.</a:t>
            </a:r>
          </a:p>
          <a:p>
            <a:pPr marL="0" indent="0" algn="just">
              <a:lnSpc>
                <a:spcPct val="150000"/>
              </a:lnSpc>
              <a:spcBef>
                <a:spcPts val="0"/>
              </a:spcBef>
              <a:buNone/>
            </a:pPr>
            <a:r>
              <a:rPr lang="en-US" sz="1500" b="1" dirty="0">
                <a:solidFill>
                  <a:srgbClr val="0070C0"/>
                </a:solidFill>
              </a:rPr>
              <a:t>GLI STATI MEMBRI DEVONO, PERALTRO, ASSICURARE LA PROTEZIONE DEI SERVIZI INCUMBENT ATTUALI E IN EVOLUZIONE NELLE:</a:t>
            </a:r>
          </a:p>
          <a:p>
            <a:pPr algn="just">
              <a:lnSpc>
                <a:spcPct val="150000"/>
              </a:lnSpc>
              <a:spcBef>
                <a:spcPts val="0"/>
              </a:spcBef>
              <a:buFont typeface="Wingdings" panose="05000000000000000000" pitchFamily="2" charset="2"/>
              <a:buChar char="q"/>
            </a:pPr>
            <a:r>
              <a:rPr lang="en-US" sz="1500" b="1" dirty="0">
                <a:solidFill>
                  <a:srgbClr val="0070C0"/>
                </a:solidFill>
              </a:rPr>
              <a:t>BANDA STESSA 3.8 – 4.2 GHz, OSSIA STAZIONI TERRENE IN RICEZIONE ASSOCIATE A SERVIZI SATELLITARI FISSI (FSS) E COLLEGAMENTI P-P A MICROONDE (FS, FIXED SERVICES) E</a:t>
            </a:r>
          </a:p>
          <a:p>
            <a:pPr algn="just">
              <a:lnSpc>
                <a:spcPct val="150000"/>
              </a:lnSpc>
              <a:spcBef>
                <a:spcPts val="0"/>
              </a:spcBef>
              <a:buFont typeface="Wingdings" panose="05000000000000000000" pitchFamily="2" charset="2"/>
              <a:buChar char="q"/>
            </a:pPr>
            <a:r>
              <a:rPr lang="en-US" sz="1500" b="1" dirty="0">
                <a:solidFill>
                  <a:srgbClr val="0070C0"/>
                </a:solidFill>
              </a:rPr>
              <a:t>BANDE ADIACENTI, OSSIA WBB ECS (ELECTRONIC COMMUNICATIONS SERVICES) IN BANDA 3.4 – 3.8 GHz, RADIOALTIMETRI A BORDO DEGLI AEREI OPERANTI NEL RANGE 4.2 – 4.4 GHz, NONCHE’ STAZIONI TERRENE RICEVENTI FSS E COLLEGAMENTI P-P (FS)  AL DISOTTO DI 3800 </a:t>
            </a:r>
            <a:r>
              <a:rPr lang="en-US" sz="1500" b="1" dirty="0" err="1">
                <a:solidFill>
                  <a:srgbClr val="0070C0"/>
                </a:solidFill>
              </a:rPr>
              <a:t>MHz.</a:t>
            </a:r>
            <a:endParaRPr lang="en-US" sz="1500" b="1" dirty="0">
              <a:solidFill>
                <a:srgbClr val="0070C0"/>
              </a:solidFill>
            </a:endParaRPr>
          </a:p>
          <a:p>
            <a:pPr marL="0" indent="0" algn="just">
              <a:lnSpc>
                <a:spcPct val="150000"/>
              </a:lnSpc>
              <a:spcBef>
                <a:spcPts val="0"/>
              </a:spcBef>
              <a:buNone/>
            </a:pPr>
            <a:r>
              <a:rPr lang="en-US" sz="1500" b="1" dirty="0">
                <a:solidFill>
                  <a:srgbClr val="0070C0"/>
                </a:solidFill>
              </a:rPr>
              <a:t>LE CONDIZIONI TECNICHE ARMONIZZATE, IL MENO RESTRITTIVE POSSIBILI, CHE SONO BASATE SULLE RISULTANZE DEGLI STUDI DI CUI AI REPORT ECC 358 E 362, SONO RIPORTATE NELLE SLIDE SEGUENTI. ESSE PRESUPPONGONO CHE IL REGIME DI AUTORIZZAZIONE DISPONGA CHE SIANO RESI NOTI I LUOGHI IN CUI VENGONO INSTALLATE LE SRB (STAZIONI RADIO BASE).</a:t>
            </a:r>
          </a:p>
          <a:p>
            <a:pPr marL="0" indent="0" algn="just">
              <a:lnSpc>
                <a:spcPct val="150000"/>
              </a:lnSpc>
              <a:spcBef>
                <a:spcPts val="0"/>
              </a:spcBef>
              <a:buNone/>
            </a:pPr>
            <a:r>
              <a:rPr lang="en-US" sz="1500" b="1" dirty="0">
                <a:solidFill>
                  <a:srgbClr val="0070C0"/>
                </a:solidFill>
              </a:rPr>
              <a:t>PERALTRO ESSE NON SONO DA INTENDERE COME GENERALI, IN QUANTO NON GARANTISCONO, NE’ LA PROTEZIONE DI </a:t>
            </a:r>
            <a:r>
              <a:rPr lang="en-US" sz="1500" b="1" u="sng" dirty="0">
                <a:solidFill>
                  <a:srgbClr val="0070C0"/>
                </a:solidFill>
              </a:rPr>
              <a:t>TUTTI </a:t>
            </a:r>
            <a:r>
              <a:rPr lang="en-US" sz="1500" b="1" dirty="0">
                <a:solidFill>
                  <a:srgbClr val="0070C0"/>
                </a:solidFill>
              </a:rPr>
              <a:t>I SERVIZI INCUMBENT NELLA BANDA 3.8 – 4.2 GHz (FSS E FS), NE’ NELLE BANDE ADIACENTI.</a:t>
            </a:r>
          </a:p>
          <a:p>
            <a:pPr marL="0" indent="0" algn="just">
              <a:lnSpc>
                <a:spcPct val="150000"/>
              </a:lnSpc>
              <a:spcBef>
                <a:spcPts val="0"/>
              </a:spcBef>
              <a:buNone/>
            </a:pPr>
            <a:r>
              <a:rPr lang="en-US" sz="1600" b="1" dirty="0">
                <a:solidFill>
                  <a:srgbClr val="0070C0"/>
                </a:solidFill>
                <a:highlight>
                  <a:srgbClr val="FF99FF"/>
                </a:highlight>
              </a:rPr>
              <a:t>COSI’ NON RIGUARDANO LA PROTEZIONE DELLE MFCN MOBILE FIXED COMMUNICATIONS NETWORKS), AL DISOTTO DI 3.8 GHz, DA RETI WBB LMP, LA QUALE, PERTANTO, E’ DEMANDATA AD UN APPROPRIATO PROCESSO DI COORDINAMENTO SVOLTO A LIVELLO NAZIONALE, CONDOTTO DALLA SINGOLA AMMINISTRAZIONIE. </a:t>
            </a:r>
          </a:p>
          <a:p>
            <a:pPr marL="0" indent="0" algn="just">
              <a:lnSpc>
                <a:spcPct val="150000"/>
              </a:lnSpc>
              <a:spcBef>
                <a:spcPts val="0"/>
              </a:spcBef>
              <a:buNone/>
            </a:pPr>
            <a:endParaRPr lang="it-IT" sz="1600" b="1" dirty="0"/>
          </a:p>
        </p:txBody>
      </p:sp>
      <p:sp>
        <p:nvSpPr>
          <p:cNvPr id="4" name="Segnaposto data 3">
            <a:extLst>
              <a:ext uri="{FF2B5EF4-FFF2-40B4-BE49-F238E27FC236}">
                <a16:creationId xmlns:a16="http://schemas.microsoft.com/office/drawing/2014/main" id="{93CD0407-920D-FEF3-C727-DEA7DC81CBC3}"/>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0D976D72-45F9-8F89-4ECC-E1DB2C650D57}"/>
              </a:ext>
            </a:extLst>
          </p:cNvPr>
          <p:cNvSpPr>
            <a:spLocks noGrp="1"/>
          </p:cNvSpPr>
          <p:nvPr>
            <p:ph type="ftr" sz="quarter" idx="11"/>
          </p:nvPr>
        </p:nvSpPr>
        <p:spPr>
          <a:xfrm>
            <a:off x="4105918" y="6538240"/>
            <a:ext cx="4114800" cy="365125"/>
          </a:xfrm>
        </p:spPr>
        <p:txBody>
          <a:bodyPr/>
          <a:lstStyle/>
          <a:p>
            <a:r>
              <a:rPr lang="it-IT" dirty="0"/>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15CB8BCC-C72D-3D43-0491-BA6D6F3FE84E}"/>
              </a:ext>
            </a:extLst>
          </p:cNvPr>
          <p:cNvSpPr>
            <a:spLocks noGrp="1"/>
          </p:cNvSpPr>
          <p:nvPr>
            <p:ph type="sldNum" sz="quarter" idx="12"/>
          </p:nvPr>
        </p:nvSpPr>
        <p:spPr/>
        <p:txBody>
          <a:bodyPr/>
          <a:lstStyle/>
          <a:p>
            <a:fld id="{F8863F97-6B15-4D31-8031-24C52BDABFD3}" type="slidenum">
              <a:rPr lang="it-IT" smtClean="0"/>
              <a:t>43</a:t>
            </a:fld>
            <a:endParaRPr lang="it-IT" dirty="0"/>
          </a:p>
        </p:txBody>
      </p:sp>
    </p:spTree>
    <p:extLst>
      <p:ext uri="{BB962C8B-B14F-4D97-AF65-F5344CB8AC3E}">
        <p14:creationId xmlns:p14="http://schemas.microsoft.com/office/powerpoint/2010/main" val="1415980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A054A-A251-CECF-1900-B88A6AF4059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853B42BA-12A6-2AA7-8803-1CDE979F27E9}"/>
              </a:ext>
            </a:extLst>
          </p:cNvPr>
          <p:cNvSpPr>
            <a:spLocks noGrp="1"/>
          </p:cNvSpPr>
          <p:nvPr>
            <p:ph type="title"/>
          </p:nvPr>
        </p:nvSpPr>
        <p:spPr>
          <a:xfrm>
            <a:off x="1" y="101112"/>
            <a:ext cx="12027444" cy="470022"/>
          </a:xfrm>
        </p:spPr>
        <p:txBody>
          <a:bodyPr>
            <a:noAutofit/>
          </a:bodyPr>
          <a:lstStyle/>
          <a:p>
            <a:r>
              <a:rPr lang="it-IT" sz="2400" b="1" dirty="0">
                <a:solidFill>
                  <a:srgbClr val="0070C0"/>
                </a:solidFill>
                <a:latin typeface="+mn-lt"/>
              </a:rPr>
              <a:t>CONCLUSIONE STUDI ECC E CEPT REPORT 088 IN  RISPOSTA AL MANDATO CE (3.8 – 4.2 GHz</a:t>
            </a:r>
            <a:r>
              <a:rPr lang="it-IT" sz="2400" b="1" dirty="0">
                <a:latin typeface="+mn-lt"/>
              </a:rPr>
              <a:t>) </a:t>
            </a:r>
          </a:p>
        </p:txBody>
      </p:sp>
      <p:sp>
        <p:nvSpPr>
          <p:cNvPr id="3" name="Segnaposto contenuto 2">
            <a:extLst>
              <a:ext uri="{FF2B5EF4-FFF2-40B4-BE49-F238E27FC236}">
                <a16:creationId xmlns:a16="http://schemas.microsoft.com/office/drawing/2014/main" id="{9432CFD0-7A98-E243-3112-95D35B80BFE6}"/>
              </a:ext>
            </a:extLst>
          </p:cNvPr>
          <p:cNvSpPr>
            <a:spLocks noGrp="1"/>
          </p:cNvSpPr>
          <p:nvPr>
            <p:ph idx="1"/>
          </p:nvPr>
        </p:nvSpPr>
        <p:spPr>
          <a:xfrm>
            <a:off x="250092" y="475767"/>
            <a:ext cx="11691816" cy="5605829"/>
          </a:xfrm>
        </p:spPr>
        <p:txBody>
          <a:bodyPr>
            <a:noAutofit/>
          </a:bodyPr>
          <a:lstStyle/>
          <a:p>
            <a:pPr marL="0" indent="0">
              <a:buNone/>
            </a:pPr>
            <a:r>
              <a:rPr lang="it-IT" sz="2000" b="1" dirty="0">
                <a:solidFill>
                  <a:srgbClr val="0070C0"/>
                </a:solidFill>
              </a:rPr>
              <a:t>CEPT REPORT 088:</a:t>
            </a:r>
          </a:p>
          <a:p>
            <a:pPr marL="0" indent="0" algn="just">
              <a:spcBef>
                <a:spcPts val="0"/>
              </a:spcBef>
              <a:buNone/>
            </a:pPr>
            <a:r>
              <a:rPr lang="it-IT" sz="1600" b="1" dirty="0">
                <a:solidFill>
                  <a:srgbClr val="0070C0"/>
                </a:solidFill>
                <a:highlight>
                  <a:srgbClr val="FF99FF"/>
                </a:highlight>
              </a:rPr>
              <a:t>CONDIZIONI TECNICHE ARMONIZZATE </a:t>
            </a:r>
            <a:r>
              <a:rPr lang="en-US" sz="1600" b="1" dirty="0">
                <a:solidFill>
                  <a:srgbClr val="0070C0"/>
                </a:solidFill>
                <a:highlight>
                  <a:srgbClr val="FF99FF"/>
                </a:highlight>
              </a:rPr>
              <a:t>ANNEX 1</a:t>
            </a:r>
            <a:r>
              <a:rPr lang="en-US" sz="1600" b="1" dirty="0">
                <a:solidFill>
                  <a:srgbClr val="0070C0"/>
                </a:solidFill>
                <a:highlight>
                  <a:srgbClr val="FFFF00"/>
                </a:highlight>
              </a:rPr>
              <a:t>: CANALIZZAZIONE DELLE FREQUENZE/TECNICHE DI IMPIEGO E CONDIZIONI TECNICHE RESTRITTIVE AL MINIMO, IDONEE PER L’ACCESSO CONDIVISO DELLE STAZIONI RADIO WBB LMP ALLE FREQUENZE 3.8-4.2 GHZ.</a:t>
            </a:r>
          </a:p>
          <a:p>
            <a:pPr marL="0" indent="0" algn="just">
              <a:lnSpc>
                <a:spcPct val="150000"/>
              </a:lnSpc>
              <a:spcBef>
                <a:spcPts val="0"/>
              </a:spcBef>
              <a:buNone/>
            </a:pPr>
            <a:r>
              <a:rPr lang="en-US" sz="1600" b="1" dirty="0">
                <a:solidFill>
                  <a:srgbClr val="0070C0"/>
                </a:solidFill>
              </a:rPr>
              <a:t>TABLE 1: LIMITI DI POTENZA IN BLOCCO IN E.I.R.P. PER CELLA, PER BS (BASE STATION) </a:t>
            </a:r>
          </a:p>
          <a:p>
            <a:pPr marL="0" indent="0" algn="just">
              <a:lnSpc>
                <a:spcPct val="150000"/>
              </a:lnSpc>
              <a:spcBef>
                <a:spcPts val="0"/>
              </a:spcBef>
              <a:buNone/>
            </a:pPr>
            <a:endParaRPr lang="en-US" sz="1600" b="1" dirty="0"/>
          </a:p>
          <a:p>
            <a:pPr marL="0" indent="0" algn="just">
              <a:lnSpc>
                <a:spcPct val="150000"/>
              </a:lnSpc>
              <a:spcBef>
                <a:spcPts val="0"/>
              </a:spcBef>
              <a:buNone/>
            </a:pPr>
            <a:endParaRPr lang="en-US" sz="1600" b="1" dirty="0"/>
          </a:p>
          <a:p>
            <a:pPr marL="0" indent="0" algn="just">
              <a:lnSpc>
                <a:spcPct val="150000"/>
              </a:lnSpc>
              <a:spcBef>
                <a:spcPts val="0"/>
              </a:spcBef>
              <a:buNone/>
            </a:pPr>
            <a:endParaRPr lang="it-IT" sz="1600" b="1" dirty="0"/>
          </a:p>
        </p:txBody>
      </p:sp>
      <p:sp>
        <p:nvSpPr>
          <p:cNvPr id="4" name="Segnaposto data 3">
            <a:extLst>
              <a:ext uri="{FF2B5EF4-FFF2-40B4-BE49-F238E27FC236}">
                <a16:creationId xmlns:a16="http://schemas.microsoft.com/office/drawing/2014/main" id="{46F5D2F2-DC2A-D38A-323B-C98DEEAF306A}"/>
              </a:ext>
            </a:extLst>
          </p:cNvPr>
          <p:cNvSpPr>
            <a:spLocks noGrp="1"/>
          </p:cNvSpPr>
          <p:nvPr>
            <p:ph type="dt" sz="half" idx="10"/>
          </p:nvPr>
        </p:nvSpPr>
        <p:spPr/>
        <p:txBody>
          <a:bodyPr/>
          <a:lstStyle/>
          <a:p>
            <a:r>
              <a:rPr lang="it-IT"/>
              <a:t>30/10/2024</a:t>
            </a:r>
          </a:p>
        </p:txBody>
      </p:sp>
      <p:sp>
        <p:nvSpPr>
          <p:cNvPr id="5" name="Segnaposto piè di pagina 4">
            <a:extLst>
              <a:ext uri="{FF2B5EF4-FFF2-40B4-BE49-F238E27FC236}">
                <a16:creationId xmlns:a16="http://schemas.microsoft.com/office/drawing/2014/main" id="{1AE64C14-2D4D-DF8F-F050-B426AAFDDE22}"/>
              </a:ext>
            </a:extLst>
          </p:cNvPr>
          <p:cNvSpPr>
            <a:spLocks noGrp="1"/>
          </p:cNvSpPr>
          <p:nvPr>
            <p:ph type="ftr" sz="quarter" idx="11"/>
          </p:nvPr>
        </p:nvSpPr>
        <p:spPr>
          <a:xfrm>
            <a:off x="4100308" y="6762926"/>
            <a:ext cx="4114800" cy="365125"/>
          </a:xfrm>
        </p:spPr>
        <p:txBody>
          <a:bodyPr/>
          <a:lstStyle/>
          <a:p>
            <a:r>
              <a:rPr lang="it-IT" dirty="0"/>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0E6C0E3C-4410-05E4-8D01-C047A08448D5}"/>
              </a:ext>
            </a:extLst>
          </p:cNvPr>
          <p:cNvSpPr>
            <a:spLocks noGrp="1"/>
          </p:cNvSpPr>
          <p:nvPr>
            <p:ph type="sldNum" sz="quarter" idx="12"/>
          </p:nvPr>
        </p:nvSpPr>
        <p:spPr/>
        <p:txBody>
          <a:bodyPr/>
          <a:lstStyle/>
          <a:p>
            <a:fld id="{F8863F97-6B15-4D31-8031-24C52BDABFD3}" type="slidenum">
              <a:rPr lang="it-IT" smtClean="0"/>
              <a:t>44</a:t>
            </a:fld>
            <a:endParaRPr lang="it-IT"/>
          </a:p>
        </p:txBody>
      </p:sp>
      <p:graphicFrame>
        <p:nvGraphicFramePr>
          <p:cNvPr id="7" name="Oggetto 6">
            <a:extLst>
              <a:ext uri="{FF2B5EF4-FFF2-40B4-BE49-F238E27FC236}">
                <a16:creationId xmlns:a16="http://schemas.microsoft.com/office/drawing/2014/main" id="{1087DD9C-D7F1-9385-9237-001726C64414}"/>
              </a:ext>
            </a:extLst>
          </p:cNvPr>
          <p:cNvGraphicFramePr>
            <a:graphicFrameLocks noChangeAspect="1"/>
          </p:cNvGraphicFramePr>
          <p:nvPr>
            <p:extLst>
              <p:ext uri="{D42A27DB-BD31-4B8C-83A1-F6EECF244321}">
                <p14:modId xmlns:p14="http://schemas.microsoft.com/office/powerpoint/2010/main" val="3588290438"/>
              </p:ext>
            </p:extLst>
          </p:nvPr>
        </p:nvGraphicFramePr>
        <p:xfrm>
          <a:off x="158945" y="1933450"/>
          <a:ext cx="11709555" cy="4148146"/>
        </p:xfrm>
        <a:graphic>
          <a:graphicData uri="http://schemas.openxmlformats.org/presentationml/2006/ole">
            <mc:AlternateContent xmlns:mc="http://schemas.openxmlformats.org/markup-compatibility/2006">
              <mc:Choice xmlns:v="urn:schemas-microsoft-com:vml" Requires="v">
                <p:oleObj name="Document" r:id="rId3" imgW="6120865" imgH="2168091" progId="Word.Document.12">
                  <p:embed/>
                </p:oleObj>
              </mc:Choice>
              <mc:Fallback>
                <p:oleObj name="Document" r:id="rId3" imgW="6120865" imgH="2168091" progId="Word.Document.12">
                  <p:embed/>
                  <p:pic>
                    <p:nvPicPr>
                      <p:cNvPr id="7" name="Oggetto 6">
                        <a:extLst>
                          <a:ext uri="{FF2B5EF4-FFF2-40B4-BE49-F238E27FC236}">
                            <a16:creationId xmlns:a16="http://schemas.microsoft.com/office/drawing/2014/main" id="{1087DD9C-D7F1-9385-9237-001726C64414}"/>
                          </a:ext>
                        </a:extLst>
                      </p:cNvPr>
                      <p:cNvPicPr/>
                      <p:nvPr/>
                    </p:nvPicPr>
                    <p:blipFill>
                      <a:blip r:embed="rId4"/>
                      <a:stretch>
                        <a:fillRect/>
                      </a:stretch>
                    </p:blipFill>
                    <p:spPr>
                      <a:xfrm>
                        <a:off x="158945" y="1933450"/>
                        <a:ext cx="11709555" cy="4148146"/>
                      </a:xfrm>
                      <a:prstGeom prst="rect">
                        <a:avLst/>
                      </a:prstGeom>
                    </p:spPr>
                  </p:pic>
                </p:oleObj>
              </mc:Fallback>
            </mc:AlternateContent>
          </a:graphicData>
        </a:graphic>
      </p:graphicFrame>
      <p:sp>
        <p:nvSpPr>
          <p:cNvPr id="11" name="CasellaDiTesto 10">
            <a:extLst>
              <a:ext uri="{FF2B5EF4-FFF2-40B4-BE49-F238E27FC236}">
                <a16:creationId xmlns:a16="http://schemas.microsoft.com/office/drawing/2014/main" id="{C8B8CA54-F03B-17C5-08B5-8CF173FE5FAB}"/>
              </a:ext>
            </a:extLst>
          </p:cNvPr>
          <p:cNvSpPr txBox="1"/>
          <p:nvPr/>
        </p:nvSpPr>
        <p:spPr>
          <a:xfrm>
            <a:off x="7804669" y="2928324"/>
            <a:ext cx="2316854" cy="369332"/>
          </a:xfrm>
          <a:prstGeom prst="rect">
            <a:avLst/>
          </a:prstGeom>
          <a:noFill/>
        </p:spPr>
        <p:txBody>
          <a:bodyPr wrap="square" rtlCol="0">
            <a:spAutoFit/>
          </a:bodyPr>
          <a:lstStyle/>
          <a:p>
            <a:r>
              <a:rPr lang="it-IT" b="1" dirty="0"/>
              <a:t>BW = BANDWIDTH</a:t>
            </a:r>
          </a:p>
        </p:txBody>
      </p:sp>
      <p:sp>
        <p:nvSpPr>
          <p:cNvPr id="12" name="CasellaDiTesto 11">
            <a:extLst>
              <a:ext uri="{FF2B5EF4-FFF2-40B4-BE49-F238E27FC236}">
                <a16:creationId xmlns:a16="http://schemas.microsoft.com/office/drawing/2014/main" id="{D1B8FE27-3EAB-FC9E-6459-F6F0A3DC8360}"/>
              </a:ext>
            </a:extLst>
          </p:cNvPr>
          <p:cNvSpPr txBox="1"/>
          <p:nvPr/>
        </p:nvSpPr>
        <p:spPr>
          <a:xfrm>
            <a:off x="7747156" y="3511745"/>
            <a:ext cx="2636613" cy="369332"/>
          </a:xfrm>
          <a:prstGeom prst="rect">
            <a:avLst/>
          </a:prstGeom>
          <a:noFill/>
        </p:spPr>
        <p:txBody>
          <a:bodyPr wrap="square" rtlCol="0">
            <a:spAutoFit/>
          </a:bodyPr>
          <a:lstStyle/>
          <a:p>
            <a:r>
              <a:rPr lang="it-IT" b="1" dirty="0" err="1"/>
              <a:t>Otherwise</a:t>
            </a:r>
            <a:r>
              <a:rPr lang="it-IT" b="1" dirty="0"/>
              <a:t> = &gt; 20 MHz</a:t>
            </a:r>
          </a:p>
        </p:txBody>
      </p:sp>
    </p:spTree>
    <p:extLst>
      <p:ext uri="{BB962C8B-B14F-4D97-AF65-F5344CB8AC3E}">
        <p14:creationId xmlns:p14="http://schemas.microsoft.com/office/powerpoint/2010/main" val="31586086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E528D-723B-CD67-0670-40F07CF349C6}"/>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0D19BB8-4F55-4C4B-4EDC-6805B3B5C20C}"/>
              </a:ext>
            </a:extLst>
          </p:cNvPr>
          <p:cNvSpPr>
            <a:spLocks noGrp="1"/>
          </p:cNvSpPr>
          <p:nvPr>
            <p:ph type="title"/>
          </p:nvPr>
        </p:nvSpPr>
        <p:spPr>
          <a:xfrm>
            <a:off x="0" y="-40387"/>
            <a:ext cx="12027444" cy="470022"/>
          </a:xfrm>
        </p:spPr>
        <p:txBody>
          <a:bodyPr>
            <a:noAutofit/>
          </a:bodyPr>
          <a:lstStyle/>
          <a:p>
            <a:pPr algn="just"/>
            <a:r>
              <a:rPr lang="it-IT" sz="2200" b="1" dirty="0">
                <a:solidFill>
                  <a:srgbClr val="0070C0"/>
                </a:solidFill>
                <a:latin typeface="+mn-lt"/>
              </a:rPr>
              <a:t>CONCLUSIONE STUDI ECC E REPORT CEPT 088 DI RISPOSTA AL MANDATO CE (3.8 – 4.2 GHz)</a:t>
            </a:r>
            <a:r>
              <a:rPr lang="it-IT" sz="2300" b="1" dirty="0">
                <a:solidFill>
                  <a:srgbClr val="0070C0"/>
                </a:solidFill>
                <a:latin typeface="+mn-lt"/>
              </a:rPr>
              <a:t> </a:t>
            </a:r>
          </a:p>
        </p:txBody>
      </p:sp>
      <p:sp>
        <p:nvSpPr>
          <p:cNvPr id="3" name="Segnaposto contenuto 2">
            <a:extLst>
              <a:ext uri="{FF2B5EF4-FFF2-40B4-BE49-F238E27FC236}">
                <a16:creationId xmlns:a16="http://schemas.microsoft.com/office/drawing/2014/main" id="{C808EABB-DCE5-6430-DFAA-F420820E6331}"/>
              </a:ext>
            </a:extLst>
          </p:cNvPr>
          <p:cNvSpPr>
            <a:spLocks noGrp="1"/>
          </p:cNvSpPr>
          <p:nvPr>
            <p:ph idx="1"/>
          </p:nvPr>
        </p:nvSpPr>
        <p:spPr>
          <a:xfrm>
            <a:off x="164554" y="263371"/>
            <a:ext cx="11761914" cy="5605829"/>
          </a:xfrm>
        </p:spPr>
        <p:txBody>
          <a:bodyPr>
            <a:noAutofit/>
          </a:bodyPr>
          <a:lstStyle/>
          <a:p>
            <a:pPr marL="0" indent="0">
              <a:buNone/>
            </a:pPr>
            <a:r>
              <a:rPr lang="it-IT" sz="1800" b="1" dirty="0">
                <a:solidFill>
                  <a:srgbClr val="0070C0"/>
                </a:solidFill>
              </a:rPr>
              <a:t>CEPT REPORT 088:</a:t>
            </a:r>
          </a:p>
          <a:p>
            <a:pPr marL="0" indent="0">
              <a:spcBef>
                <a:spcPts val="0"/>
              </a:spcBef>
              <a:buNone/>
            </a:pPr>
            <a:r>
              <a:rPr lang="it-IT" sz="1600" b="1" dirty="0">
                <a:solidFill>
                  <a:srgbClr val="0070C0"/>
                </a:solidFill>
                <a:highlight>
                  <a:srgbClr val="FF99FF"/>
                </a:highlight>
              </a:rPr>
              <a:t>CONDIZIONI TECNICHE ARMONIZZATE </a:t>
            </a:r>
            <a:r>
              <a:rPr lang="en-US" sz="1600" b="1" dirty="0">
                <a:solidFill>
                  <a:srgbClr val="0070C0"/>
                </a:solidFill>
                <a:highlight>
                  <a:srgbClr val="FF99FF"/>
                </a:highlight>
              </a:rPr>
              <a:t>ANNEX 1</a:t>
            </a:r>
            <a:r>
              <a:rPr lang="en-US" sz="1600" b="1" dirty="0">
                <a:solidFill>
                  <a:srgbClr val="0070C0"/>
                </a:solidFill>
                <a:highlight>
                  <a:srgbClr val="FFFF00"/>
                </a:highlight>
              </a:rPr>
              <a:t>: FREQUENCY ARRANGEMENT AND LEAST RESTRICTIVE TECHNICAL CONDITIONS SUITABLE FOR SHARED ACCESS OF WBB LMP IN THE FREQUENCY BAND 3.8-4.2 GHZ.</a:t>
            </a:r>
          </a:p>
          <a:p>
            <a:pPr marL="0" indent="0" algn="just">
              <a:lnSpc>
                <a:spcPct val="150000"/>
              </a:lnSpc>
              <a:spcBef>
                <a:spcPts val="0"/>
              </a:spcBef>
              <a:buNone/>
            </a:pPr>
            <a:r>
              <a:rPr lang="en-US" sz="1500" b="1" dirty="0">
                <a:solidFill>
                  <a:srgbClr val="0070C0"/>
                </a:solidFill>
              </a:rPr>
              <a:t>TABLE 2: LIVELLI MASSIMI DI EMISSIONI INDESIDERATE PER SRB (BS) OPERANTI A f &gt; 4200 </a:t>
            </a:r>
            <a:r>
              <a:rPr lang="en-US" sz="1500" b="1" dirty="0" err="1">
                <a:solidFill>
                  <a:srgbClr val="0070C0"/>
                </a:solidFill>
              </a:rPr>
              <a:t>MHz.</a:t>
            </a:r>
            <a:endParaRPr lang="en-US" sz="1500" b="1" dirty="0">
              <a:solidFill>
                <a:srgbClr val="0070C0"/>
              </a:solidFill>
            </a:endParaRPr>
          </a:p>
          <a:p>
            <a:pPr marL="0" indent="0" algn="just">
              <a:lnSpc>
                <a:spcPct val="100000"/>
              </a:lnSpc>
              <a:spcBef>
                <a:spcPts val="0"/>
              </a:spcBef>
              <a:buNone/>
            </a:pPr>
            <a:r>
              <a:rPr lang="en-US" sz="1500" b="1" dirty="0">
                <a:solidFill>
                  <a:srgbClr val="0070C0"/>
                </a:solidFill>
              </a:rPr>
              <a:t>ESSI ASSICURANO PROTEZIONE DEI RADIO ALTIMETRI OPERANTI AL DISOPRA DI 4.2 GHz.</a:t>
            </a:r>
          </a:p>
          <a:p>
            <a:pPr marL="0" indent="0" algn="just">
              <a:lnSpc>
                <a:spcPct val="100000"/>
              </a:lnSpc>
              <a:spcBef>
                <a:spcPts val="0"/>
              </a:spcBef>
              <a:buNone/>
            </a:pPr>
            <a:endParaRPr lang="en-US" sz="1600" b="1" dirty="0">
              <a:highlight>
                <a:srgbClr val="FF99FF"/>
              </a:highlight>
            </a:endParaRPr>
          </a:p>
          <a:p>
            <a:pPr marL="0" indent="0" algn="just">
              <a:lnSpc>
                <a:spcPct val="150000"/>
              </a:lnSpc>
              <a:spcBef>
                <a:spcPts val="0"/>
              </a:spcBef>
              <a:buNone/>
            </a:pPr>
            <a:endParaRPr lang="it-IT" sz="1600" b="1" dirty="0"/>
          </a:p>
        </p:txBody>
      </p:sp>
      <p:sp>
        <p:nvSpPr>
          <p:cNvPr id="4" name="Segnaposto data 3">
            <a:extLst>
              <a:ext uri="{FF2B5EF4-FFF2-40B4-BE49-F238E27FC236}">
                <a16:creationId xmlns:a16="http://schemas.microsoft.com/office/drawing/2014/main" id="{3F69CF7C-7D3D-7E69-C992-76BDD8EE8A18}"/>
              </a:ext>
            </a:extLst>
          </p:cNvPr>
          <p:cNvSpPr>
            <a:spLocks noGrp="1"/>
          </p:cNvSpPr>
          <p:nvPr>
            <p:ph type="dt" sz="half" idx="10"/>
          </p:nvPr>
        </p:nvSpPr>
        <p:spPr>
          <a:xfrm>
            <a:off x="838200" y="6273688"/>
            <a:ext cx="2743200" cy="365125"/>
          </a:xfrm>
        </p:spPr>
        <p:txBody>
          <a:bodyPr/>
          <a:lstStyle/>
          <a:p>
            <a:r>
              <a:rPr lang="it-IT"/>
              <a:t>30/10/2024</a:t>
            </a:r>
          </a:p>
        </p:txBody>
      </p:sp>
      <p:sp>
        <p:nvSpPr>
          <p:cNvPr id="5" name="Segnaposto piè di pagina 4">
            <a:extLst>
              <a:ext uri="{FF2B5EF4-FFF2-40B4-BE49-F238E27FC236}">
                <a16:creationId xmlns:a16="http://schemas.microsoft.com/office/drawing/2014/main" id="{60506195-D048-CF45-4432-DBBCA5E058D9}"/>
              </a:ext>
            </a:extLst>
          </p:cNvPr>
          <p:cNvSpPr>
            <a:spLocks noGrp="1"/>
          </p:cNvSpPr>
          <p:nvPr>
            <p:ph type="ftr" sz="quarter" idx="11"/>
          </p:nvPr>
        </p:nvSpPr>
        <p:spPr>
          <a:xfrm>
            <a:off x="4140044" y="6449887"/>
            <a:ext cx="4114800" cy="365125"/>
          </a:xfrm>
        </p:spPr>
        <p:txBody>
          <a:bodyPr/>
          <a:lstStyle/>
          <a:p>
            <a:r>
              <a:rPr lang="it-IT" dirty="0"/>
              <a:t>Relatore ing. LUIGI PRINZI                                                            Regimi d'accesso alle frequenze per le reti MPN e relative architetture  </a:t>
            </a:r>
          </a:p>
        </p:txBody>
      </p:sp>
      <p:sp>
        <p:nvSpPr>
          <p:cNvPr id="6" name="Segnaposto numero diapositiva 5">
            <a:extLst>
              <a:ext uri="{FF2B5EF4-FFF2-40B4-BE49-F238E27FC236}">
                <a16:creationId xmlns:a16="http://schemas.microsoft.com/office/drawing/2014/main" id="{2BDEF969-46FE-5CFA-563B-017D1E617521}"/>
              </a:ext>
            </a:extLst>
          </p:cNvPr>
          <p:cNvSpPr>
            <a:spLocks noGrp="1"/>
          </p:cNvSpPr>
          <p:nvPr>
            <p:ph type="sldNum" sz="quarter" idx="12"/>
          </p:nvPr>
        </p:nvSpPr>
        <p:spPr/>
        <p:txBody>
          <a:bodyPr/>
          <a:lstStyle/>
          <a:p>
            <a:fld id="{F8863F97-6B15-4D31-8031-24C52BDABFD3}" type="slidenum">
              <a:rPr lang="it-IT" smtClean="0"/>
              <a:t>45</a:t>
            </a:fld>
            <a:endParaRPr lang="it-IT"/>
          </a:p>
        </p:txBody>
      </p:sp>
      <p:sp>
        <p:nvSpPr>
          <p:cNvPr id="11" name="CasellaDiTesto 10">
            <a:extLst>
              <a:ext uri="{FF2B5EF4-FFF2-40B4-BE49-F238E27FC236}">
                <a16:creationId xmlns:a16="http://schemas.microsoft.com/office/drawing/2014/main" id="{A3E6D423-998F-688E-BD6A-0D9E816EED12}"/>
              </a:ext>
            </a:extLst>
          </p:cNvPr>
          <p:cNvSpPr txBox="1"/>
          <p:nvPr/>
        </p:nvSpPr>
        <p:spPr>
          <a:xfrm>
            <a:off x="63578" y="4325885"/>
            <a:ext cx="11862890" cy="338554"/>
          </a:xfrm>
          <a:prstGeom prst="rect">
            <a:avLst/>
          </a:prstGeom>
          <a:noFill/>
        </p:spPr>
        <p:txBody>
          <a:bodyPr wrap="square" rtlCol="0">
            <a:spAutoFit/>
          </a:bodyPr>
          <a:lstStyle/>
          <a:p>
            <a:pPr marL="0" indent="0">
              <a:spcBef>
                <a:spcPts val="0"/>
              </a:spcBef>
              <a:buNone/>
            </a:pPr>
            <a:r>
              <a:rPr lang="en-US" sz="1600" b="1" dirty="0">
                <a:solidFill>
                  <a:srgbClr val="0070C0"/>
                </a:solidFill>
                <a:highlight>
                  <a:srgbClr val="FF99FF"/>
                </a:highlight>
              </a:rPr>
              <a:t>REQUISITI DELLA POTENZA IN BLOCCO DELLE STAZIONI (DEVICE) TERMINALI WBB LMP</a:t>
            </a:r>
            <a:endParaRPr lang="it-IT" sz="1600" b="1" dirty="0">
              <a:solidFill>
                <a:srgbClr val="0070C0"/>
              </a:solidFill>
              <a:highlight>
                <a:srgbClr val="FF99FF"/>
              </a:highlight>
            </a:endParaRPr>
          </a:p>
        </p:txBody>
      </p:sp>
      <p:pic>
        <p:nvPicPr>
          <p:cNvPr id="9" name="Immagine 8">
            <a:extLst>
              <a:ext uri="{FF2B5EF4-FFF2-40B4-BE49-F238E27FC236}">
                <a16:creationId xmlns:a16="http://schemas.microsoft.com/office/drawing/2014/main" id="{FA9748C4-14E2-5609-BF33-DC28F9A821A3}"/>
              </a:ext>
            </a:extLst>
          </p:cNvPr>
          <p:cNvPicPr>
            <a:picLocks noChangeAspect="1"/>
          </p:cNvPicPr>
          <p:nvPr/>
        </p:nvPicPr>
        <p:blipFill>
          <a:blip r:embed="rId3"/>
          <a:stretch>
            <a:fillRect/>
          </a:stretch>
        </p:blipFill>
        <p:spPr>
          <a:xfrm>
            <a:off x="8787" y="1635442"/>
            <a:ext cx="7972547" cy="1968820"/>
          </a:xfrm>
          <a:prstGeom prst="rect">
            <a:avLst/>
          </a:prstGeom>
        </p:spPr>
      </p:pic>
      <p:sp>
        <p:nvSpPr>
          <p:cNvPr id="12" name="CasellaDiTesto 11">
            <a:extLst>
              <a:ext uri="{FF2B5EF4-FFF2-40B4-BE49-F238E27FC236}">
                <a16:creationId xmlns:a16="http://schemas.microsoft.com/office/drawing/2014/main" id="{ACE86131-2D23-2C05-F829-7CEBC1678B3C}"/>
              </a:ext>
            </a:extLst>
          </p:cNvPr>
          <p:cNvSpPr txBox="1"/>
          <p:nvPr/>
        </p:nvSpPr>
        <p:spPr>
          <a:xfrm>
            <a:off x="82275" y="4568553"/>
            <a:ext cx="11926471" cy="1787797"/>
          </a:xfrm>
          <a:prstGeom prst="rect">
            <a:avLst/>
          </a:prstGeom>
          <a:noFill/>
        </p:spPr>
        <p:txBody>
          <a:bodyPr wrap="square">
            <a:spAutoFit/>
          </a:bodyPr>
          <a:lstStyle/>
          <a:p>
            <a:pPr marL="285750" indent="-285750">
              <a:lnSpc>
                <a:spcPct val="150000"/>
              </a:lnSpc>
              <a:buFont typeface="Wingdings" panose="05000000000000000000" pitchFamily="2" charset="2"/>
              <a:buChar char="q"/>
            </a:pPr>
            <a:r>
              <a:rPr lang="en-US" sz="1500" b="1" dirty="0">
                <a:solidFill>
                  <a:srgbClr val="0070C0"/>
                </a:solidFill>
              </a:rPr>
              <a:t>PER OGNI STAZIONE TERMINALE: 28 dBm T.R.P. (INCLUSI 2 dB DI TOLLERANZA)</a:t>
            </a:r>
          </a:p>
          <a:p>
            <a:pPr marL="285750" indent="-285750" algn="just">
              <a:lnSpc>
                <a:spcPct val="150000"/>
              </a:lnSpc>
              <a:buFont typeface="Wingdings" panose="05000000000000000000" pitchFamily="2" charset="2"/>
              <a:buChar char="q"/>
            </a:pPr>
            <a:r>
              <a:rPr lang="en-US" sz="1500" b="1" dirty="0">
                <a:solidFill>
                  <a:srgbClr val="0070C0"/>
                </a:solidFill>
              </a:rPr>
              <a:t>UN LIMITE DI POTENZA IN BLOCCO E.I.R.P. PER LE STAZIONI TERMINALI FISSE PUO’ ESSERE DEFINITO A LIVELLO NAZIONALE (DALL’AMMINISTRAZIONE), ATTESO CHE SIANO RISPETTATI LA PROTEZIONE DEI SERVIZI DELL’INCUMBENT E GLI OBBLIGHI TRA I PAESI CONFINANTI. </a:t>
            </a:r>
          </a:p>
          <a:p>
            <a:pPr marL="285750" indent="-285750">
              <a:lnSpc>
                <a:spcPct val="150000"/>
              </a:lnSpc>
              <a:buFont typeface="Wingdings" panose="05000000000000000000" pitchFamily="2" charset="2"/>
              <a:buChar char="q"/>
            </a:pPr>
            <a:r>
              <a:rPr lang="en-US" sz="1500" b="1" dirty="0">
                <a:solidFill>
                  <a:srgbClr val="0070C0"/>
                </a:solidFill>
              </a:rPr>
              <a:t>E’ FATTO OBBLIGO LA DOTAZIONE DI UN DISPOSITIVO DI CONTROLLO DELLA POTENZA E LA SUA ATTIVAZIONE</a:t>
            </a:r>
            <a:r>
              <a:rPr lang="en-US" sz="1500" b="1" dirty="0"/>
              <a:t>.</a:t>
            </a:r>
            <a:endParaRPr lang="it-IT" sz="1500" b="1" dirty="0"/>
          </a:p>
        </p:txBody>
      </p:sp>
      <p:sp>
        <p:nvSpPr>
          <p:cNvPr id="15" name="CasellaDiTesto 14">
            <a:extLst>
              <a:ext uri="{FF2B5EF4-FFF2-40B4-BE49-F238E27FC236}">
                <a16:creationId xmlns:a16="http://schemas.microsoft.com/office/drawing/2014/main" id="{1C0E7EE8-EF6B-A4BD-7024-CFF1196D7C12}"/>
              </a:ext>
            </a:extLst>
          </p:cNvPr>
          <p:cNvSpPr txBox="1"/>
          <p:nvPr/>
        </p:nvSpPr>
        <p:spPr>
          <a:xfrm>
            <a:off x="8038866" y="877472"/>
            <a:ext cx="3969880" cy="4185761"/>
          </a:xfrm>
          <a:prstGeom prst="rect">
            <a:avLst/>
          </a:prstGeom>
          <a:noFill/>
        </p:spPr>
        <p:txBody>
          <a:bodyPr wrap="square" rtlCol="0">
            <a:spAutoFit/>
          </a:bodyPr>
          <a:lstStyle/>
          <a:p>
            <a:pPr algn="just"/>
            <a:r>
              <a:rPr lang="it-IT" sz="1400" b="1" dirty="0">
                <a:solidFill>
                  <a:srgbClr val="0070C0"/>
                </a:solidFill>
                <a:highlight>
                  <a:srgbClr val="FF99FF"/>
                </a:highlight>
              </a:rPr>
              <a:t>NON-AAS (NON-ACTIVE ANTENNA SYSTEM</a:t>
            </a:r>
            <a:r>
              <a:rPr lang="it-IT" sz="1400" b="1" dirty="0">
                <a:solidFill>
                  <a:srgbClr val="0070C0"/>
                </a:solidFill>
              </a:rPr>
              <a:t>: TRASMETTITORI DI UNA STAZIONE BASE WBB LMP CHE USANO UN’ANTENNA PASSIVA CON DIAGRAMMA DI RADIAZIONE FISSO. AL SISTEMA PUO’ ESSERE APPLICATO UN DISPOSITIVO ELETTRICO DI PILOTAGGIO DEI FASCI (BEAMS) DI LUNGO TERMINE NON- AAS, CHE PERO’ NON PUO’ RISPONDERE A VARIAZIONI NEL BREVE DELL’AMBIENTE RADIO. </a:t>
            </a:r>
          </a:p>
          <a:p>
            <a:pPr algn="just"/>
            <a:endParaRPr lang="it-IT" sz="1400" b="1" dirty="0">
              <a:solidFill>
                <a:srgbClr val="0070C0"/>
              </a:solidFill>
            </a:endParaRPr>
          </a:p>
          <a:p>
            <a:pPr algn="just"/>
            <a:r>
              <a:rPr lang="it-IT" sz="1400" b="1" dirty="0">
                <a:solidFill>
                  <a:srgbClr val="0070C0"/>
                </a:solidFill>
                <a:highlight>
                  <a:srgbClr val="FF99FF"/>
                </a:highlight>
              </a:rPr>
              <a:t>AAS</a:t>
            </a:r>
            <a:r>
              <a:rPr lang="it-IT" sz="1400" b="1" dirty="0">
                <a:solidFill>
                  <a:srgbClr val="0070C0"/>
                </a:solidFill>
              </a:rPr>
              <a:t>: WBB LMP BS E SISTEMA DI ANTENNE IN CUI L’AMPIEZZA E/O LA FASE TRA GLI ELEMENTI DELL’ANTENNA SONO CONTINUAMENTE MODIFICATE, DANDO LUOGO A UN DIAGRAMMA D’ANTENNA, CHE VARIA IN RISPOSTA A CAMBIAMENTI A BREVE TERMINE NELL’AMBIENTE RADIO. DA TALI CAMBIAMENTI E’ ESCLUSO IL MODELLAMENTO DEL FASCIO A LUNGO TERMINE QUALE IL DOWNTILT ELETTRICO FISSO.</a:t>
            </a:r>
            <a:endParaRPr lang="it-IT" sz="1400" dirty="0"/>
          </a:p>
        </p:txBody>
      </p:sp>
      <p:sp>
        <p:nvSpPr>
          <p:cNvPr id="17" name="CasellaDiTesto 16">
            <a:extLst>
              <a:ext uri="{FF2B5EF4-FFF2-40B4-BE49-F238E27FC236}">
                <a16:creationId xmlns:a16="http://schemas.microsoft.com/office/drawing/2014/main" id="{6F348661-28E4-D422-3810-03AD7EFEB5F7}"/>
              </a:ext>
            </a:extLst>
          </p:cNvPr>
          <p:cNvSpPr txBox="1"/>
          <p:nvPr/>
        </p:nvSpPr>
        <p:spPr>
          <a:xfrm>
            <a:off x="164554" y="3488485"/>
            <a:ext cx="7606911" cy="1077218"/>
          </a:xfrm>
          <a:prstGeom prst="rect">
            <a:avLst/>
          </a:prstGeom>
          <a:noFill/>
        </p:spPr>
        <p:txBody>
          <a:bodyPr wrap="square" rtlCol="0">
            <a:spAutoFit/>
          </a:bodyPr>
          <a:lstStyle/>
          <a:p>
            <a:pPr algn="just"/>
            <a:r>
              <a:rPr lang="en-US" sz="1400" b="1" dirty="0">
                <a:solidFill>
                  <a:srgbClr val="0070C0"/>
                </a:solidFill>
              </a:rPr>
              <a:t>IL MODO DI TRASMISSIONE E’ TDD, BASATO SU UN </a:t>
            </a:r>
            <a:r>
              <a:rPr lang="en-US" sz="1400" b="1" dirty="0">
                <a:solidFill>
                  <a:srgbClr val="0070C0"/>
                </a:solidFill>
                <a:highlight>
                  <a:srgbClr val="FF99FF"/>
                </a:highlight>
              </a:rPr>
              <a:t>BLOCCO DI 5 MHZ</a:t>
            </a:r>
            <a:r>
              <a:rPr lang="en-US" sz="1400" b="1" dirty="0">
                <a:solidFill>
                  <a:srgbClr val="0070C0"/>
                </a:solidFill>
              </a:rPr>
              <a:t> A PARTIRE DALL’ESTREMO INFERIORE DELLA BANDA (3800 MHz). CANALI ADIACENTI DI 5 MHz CIASCUNO POSSONO ESSERE COMBINATI PER OTTENERE BLOCCHI DI AMPIEZZA DI BANDA MAGGIORE</a:t>
            </a:r>
            <a:r>
              <a:rPr lang="en-US" sz="1800" b="1" dirty="0">
                <a:solidFill>
                  <a:srgbClr val="0070C0"/>
                </a:solidFill>
              </a:rPr>
              <a:t>.</a:t>
            </a:r>
          </a:p>
          <a:p>
            <a:endParaRPr lang="it-IT" dirty="0"/>
          </a:p>
        </p:txBody>
      </p:sp>
    </p:spTree>
    <p:extLst>
      <p:ext uri="{BB962C8B-B14F-4D97-AF65-F5344CB8AC3E}">
        <p14:creationId xmlns:p14="http://schemas.microsoft.com/office/powerpoint/2010/main" val="13448951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BDE0C-AF89-D8F2-B0BA-0A939F65B990}"/>
            </a:ext>
          </a:extLst>
        </p:cNvPr>
        <p:cNvGrpSpPr/>
        <p:nvPr/>
      </p:nvGrpSpPr>
      <p:grpSpPr>
        <a:xfrm>
          <a:off x="0" y="0"/>
          <a:ext cx="0" cy="0"/>
          <a:chOff x="0" y="0"/>
          <a:chExt cx="0" cy="0"/>
        </a:xfrm>
      </p:grpSpPr>
      <p:sp>
        <p:nvSpPr>
          <p:cNvPr id="14" name="Rettangolo 13">
            <a:extLst>
              <a:ext uri="{FF2B5EF4-FFF2-40B4-BE49-F238E27FC236}">
                <a16:creationId xmlns:a16="http://schemas.microsoft.com/office/drawing/2014/main" id="{99B20887-EB04-6EAD-3071-F9AD6BF6A97A}"/>
              </a:ext>
            </a:extLst>
          </p:cNvPr>
          <p:cNvSpPr/>
          <p:nvPr/>
        </p:nvSpPr>
        <p:spPr>
          <a:xfrm>
            <a:off x="2574905" y="921228"/>
            <a:ext cx="9357173" cy="4154984"/>
          </a:xfrm>
          <a:prstGeom prst="rect">
            <a:avLst/>
          </a:prstGeom>
        </p:spPr>
        <p:txBody>
          <a:bodyPr wrap="square" anchor="ctr">
            <a:spAutoFit/>
          </a:bodyPr>
          <a:lstStyle/>
          <a:p>
            <a:pPr algn="ctr">
              <a:tabLst>
                <a:tab pos="354013" algn="l"/>
              </a:tabLst>
            </a:pPr>
            <a:r>
              <a:rPr lang="it-IT" sz="1600" b="1" dirty="0">
                <a:solidFill>
                  <a:srgbClr val="002060"/>
                </a:solidFill>
                <a:latin typeface="Arial" pitchFamily="34" charset="0"/>
                <a:cs typeface="Arial" pitchFamily="34" charset="0"/>
              </a:rPr>
              <a:t>GRAZIE PER L’ATTENZIONE</a:t>
            </a:r>
          </a:p>
          <a:p>
            <a:pPr algn="ctr">
              <a:tabLst>
                <a:tab pos="354013" algn="l"/>
              </a:tabLst>
            </a:pPr>
            <a:endParaRPr lang="it-IT" sz="1600" b="1" dirty="0">
              <a:solidFill>
                <a:srgbClr val="002060"/>
              </a:solidFill>
              <a:latin typeface="Arial" pitchFamily="34" charset="0"/>
              <a:cs typeface="Arial" pitchFamily="34" charset="0"/>
            </a:endParaRPr>
          </a:p>
          <a:p>
            <a:pPr algn="ctr">
              <a:tabLst>
                <a:tab pos="354013" algn="l"/>
              </a:tabLst>
            </a:pPr>
            <a:r>
              <a:rPr lang="it-IT" sz="2000" b="1" dirty="0">
                <a:latin typeface="Arial" panose="020B0604020202020204" pitchFamily="34" charset="0"/>
                <a:cs typeface="Arial" panose="020B0604020202020204" pitchFamily="34" charset="0"/>
              </a:rPr>
              <a:t>RELATORE: Ing. LUIGI PRINZI</a:t>
            </a:r>
          </a:p>
          <a:p>
            <a:pPr algn="ctr">
              <a:tabLst>
                <a:tab pos="354013" algn="l"/>
              </a:tabLst>
            </a:pPr>
            <a:endParaRPr lang="it-IT" sz="1600" b="1"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1600" dirty="0">
              <a:solidFill>
                <a:srgbClr val="002060"/>
              </a:solidFill>
              <a:latin typeface="Arial" pitchFamily="34" charset="0"/>
              <a:cs typeface="Arial" pitchFamily="34" charset="0"/>
            </a:endParaRPr>
          </a:p>
          <a:p>
            <a:pPr algn="ctr">
              <a:tabLst>
                <a:tab pos="354013" algn="l"/>
              </a:tabLst>
            </a:pPr>
            <a:endParaRPr lang="it-IT" sz="2000" b="1" dirty="0">
              <a:solidFill>
                <a:srgbClr val="002060"/>
              </a:solidFill>
              <a:latin typeface="Arial" pitchFamily="34" charset="0"/>
              <a:cs typeface="Arial" pitchFamily="34" charset="0"/>
            </a:endParaRPr>
          </a:p>
          <a:p>
            <a:r>
              <a:rPr lang="it-IT" sz="1600" b="1" dirty="0"/>
              <a:t>			                            Co</a:t>
            </a:r>
            <a:r>
              <a:rPr lang="it-IT" sz="1600" b="1" dirty="0">
                <a:latin typeface="Arial" panose="020B0604020202020204" pitchFamily="34" charset="0"/>
                <a:cs typeface="Arial" panose="020B0604020202020204" pitchFamily="34" charset="0"/>
              </a:rPr>
              <a:t>ntat</a:t>
            </a:r>
            <a:r>
              <a:rPr lang="it-IT" sz="1600" b="1" dirty="0"/>
              <a:t>ti:</a:t>
            </a:r>
          </a:p>
          <a:p>
            <a:endParaRPr lang="it-IT" sz="1600" b="1" dirty="0"/>
          </a:p>
          <a:p>
            <a:endParaRPr lang="it-IT" sz="1600" b="1" dirty="0"/>
          </a:p>
          <a:p>
            <a:r>
              <a:rPr lang="it-IT" sz="1600" b="1" dirty="0"/>
              <a:t>		                                              </a:t>
            </a:r>
            <a:r>
              <a:rPr lang="it-IT" sz="1600" b="1" dirty="0">
                <a:latin typeface="Arial" panose="020B0604020202020204" pitchFamily="34" charset="0"/>
                <a:cs typeface="Arial" panose="020B0604020202020204" pitchFamily="34" charset="0"/>
              </a:rPr>
              <a:t>Cell. 3382093572</a:t>
            </a:r>
          </a:p>
          <a:p>
            <a:endParaRPr lang="it-IT" sz="1600" b="1" dirty="0"/>
          </a:p>
          <a:p>
            <a:pPr algn="ctr"/>
            <a:r>
              <a:rPr lang="it-IT" sz="1600" b="1" dirty="0">
                <a:latin typeface="Arial" panose="020B0604020202020204" pitchFamily="34" charset="0"/>
                <a:cs typeface="Arial" panose="020B0604020202020204" pitchFamily="34" charset="0"/>
                <a:hlinkClick r:id="rId2"/>
              </a:rPr>
              <a:t>LUPRINZI@GMAIL.COM</a:t>
            </a:r>
            <a:endParaRPr lang="it-IT" sz="1600" b="1" dirty="0">
              <a:latin typeface="Arial" panose="020B0604020202020204" pitchFamily="34" charset="0"/>
              <a:cs typeface="Arial" panose="020B0604020202020204" pitchFamily="34" charset="0"/>
            </a:endParaRPr>
          </a:p>
          <a:p>
            <a:endParaRPr lang="it-IT" sz="1600" b="1" dirty="0"/>
          </a:p>
          <a:p>
            <a:pPr algn="ctr">
              <a:tabLst>
                <a:tab pos="354013" algn="l"/>
              </a:tabLst>
            </a:pPr>
            <a:endParaRPr lang="it-IT" sz="1600" dirty="0">
              <a:solidFill>
                <a:srgbClr val="002060"/>
              </a:solidFill>
              <a:latin typeface="Arial" pitchFamily="34" charset="0"/>
              <a:cs typeface="Arial" pitchFamily="34" charset="0"/>
            </a:endParaRPr>
          </a:p>
        </p:txBody>
      </p:sp>
      <p:sp>
        <p:nvSpPr>
          <p:cNvPr id="16" name="Rettangolo 15">
            <a:extLst>
              <a:ext uri="{FF2B5EF4-FFF2-40B4-BE49-F238E27FC236}">
                <a16:creationId xmlns:a16="http://schemas.microsoft.com/office/drawing/2014/main" id="{68774042-290F-A130-B914-C77A6254C1F4}"/>
              </a:ext>
            </a:extLst>
          </p:cNvPr>
          <p:cNvSpPr/>
          <p:nvPr/>
        </p:nvSpPr>
        <p:spPr>
          <a:xfrm>
            <a:off x="1524001"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3"/>
            <a:extLst>
              <a:ext uri="{FF2B5EF4-FFF2-40B4-BE49-F238E27FC236}">
                <a16:creationId xmlns:a16="http://schemas.microsoft.com/office/drawing/2014/main" id="{D4724E95-8666-5762-BF9A-8AAF2FBFC6D9}"/>
              </a:ext>
            </a:extLst>
          </p:cNvPr>
          <p:cNvPicPr>
            <a:picLocks noChangeAspect="1"/>
          </p:cNvPicPr>
          <p:nvPr/>
        </p:nvPicPr>
        <p:blipFill rotWithShape="1">
          <a:blip r:embed="rId4">
            <a:extLst>
              <a:ext uri="{28A0092B-C50C-407E-A947-70E740481C1C}">
                <a14:useLocalDpi xmlns:a14="http://schemas.microsoft.com/office/drawing/2010/main" val="0"/>
              </a:ext>
            </a:extLst>
          </a:blip>
          <a:srcRect l="15529" r="16002"/>
          <a:stretch/>
        </p:blipFill>
        <p:spPr>
          <a:xfrm>
            <a:off x="1596040" y="69008"/>
            <a:ext cx="615946" cy="997873"/>
          </a:xfrm>
          <a:prstGeom prst="rect">
            <a:avLst/>
          </a:prstGeom>
        </p:spPr>
      </p:pic>
      <p:sp>
        <p:nvSpPr>
          <p:cNvPr id="22" name="Rettangolo 13">
            <a:extLst>
              <a:ext uri="{FF2B5EF4-FFF2-40B4-BE49-F238E27FC236}">
                <a16:creationId xmlns:a16="http://schemas.microsoft.com/office/drawing/2014/main" id="{C2668381-B3BE-A050-63C1-02EA46BAF2BE}"/>
              </a:ext>
            </a:extLst>
          </p:cNvPr>
          <p:cNvSpPr/>
          <p:nvPr/>
        </p:nvSpPr>
        <p:spPr>
          <a:xfrm>
            <a:off x="7680176" y="6631690"/>
            <a:ext cx="2232248" cy="226310"/>
          </a:xfrm>
          <a:prstGeom prst="rect">
            <a:avLst/>
          </a:prstGeom>
          <a:gradFill flip="none" rotWithShape="1">
            <a:gsLst>
              <a:gs pos="100000">
                <a:schemeClr val="bg1">
                  <a:lumMod val="85000"/>
                </a:schemeClr>
              </a:gs>
              <a:gs pos="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000" dirty="0">
                <a:solidFill>
                  <a:srgbClr val="003399"/>
                </a:solidFill>
                <a:latin typeface="Arial" pitchFamily="34" charset="0"/>
                <a:cs typeface="Arial" pitchFamily="34" charset="0"/>
              </a:rPr>
              <a:t>Data</a:t>
            </a:r>
          </a:p>
        </p:txBody>
      </p:sp>
      <p:sp>
        <p:nvSpPr>
          <p:cNvPr id="23" name="Rettangolo 24">
            <a:extLst>
              <a:ext uri="{FF2B5EF4-FFF2-40B4-BE49-F238E27FC236}">
                <a16:creationId xmlns:a16="http://schemas.microsoft.com/office/drawing/2014/main" id="{0A36546B-2FAE-7F23-B211-AB5110FAF899}"/>
              </a:ext>
            </a:extLst>
          </p:cNvPr>
          <p:cNvSpPr/>
          <p:nvPr/>
        </p:nvSpPr>
        <p:spPr>
          <a:xfrm>
            <a:off x="2279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Relatore</a:t>
            </a:r>
          </a:p>
        </p:txBody>
      </p:sp>
      <p:sp>
        <p:nvSpPr>
          <p:cNvPr id="24" name="Segnaposto numero diapositiva 4">
            <a:extLst>
              <a:ext uri="{FF2B5EF4-FFF2-40B4-BE49-F238E27FC236}">
                <a16:creationId xmlns:a16="http://schemas.microsoft.com/office/drawing/2014/main" id="{042A0398-51D5-AFD8-E566-6C9E04D4F1DF}"/>
              </a:ext>
            </a:extLst>
          </p:cNvPr>
          <p:cNvSpPr>
            <a:spLocks noGrp="1"/>
          </p:cNvSpPr>
          <p:nvPr>
            <p:ph type="sldNum" sz="quarter" idx="12"/>
          </p:nvPr>
        </p:nvSpPr>
        <p:spPr>
          <a:xfrm>
            <a:off x="9912424" y="6616403"/>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a:solidFill>
                  <a:srgbClr val="003399"/>
                </a:solidFill>
                <a:latin typeface="Arial" pitchFamily="34" charset="0"/>
                <a:cs typeface="Arial" pitchFamily="34" charset="0"/>
              </a:rPr>
              <a:pPr algn="ctr"/>
              <a:t>46</a:t>
            </a:fld>
            <a:endParaRPr lang="it-IT" sz="1000" dirty="0">
              <a:solidFill>
                <a:srgbClr val="003399"/>
              </a:solidFill>
              <a:latin typeface="Arial" pitchFamily="34" charset="0"/>
              <a:cs typeface="Arial" pitchFamily="34" charset="0"/>
            </a:endParaRPr>
          </a:p>
        </p:txBody>
      </p:sp>
      <p:sp>
        <p:nvSpPr>
          <p:cNvPr id="25" name="Segnaposto piè di pagina 5">
            <a:extLst>
              <a:ext uri="{FF2B5EF4-FFF2-40B4-BE49-F238E27FC236}">
                <a16:creationId xmlns:a16="http://schemas.microsoft.com/office/drawing/2014/main" id="{E9965815-F593-A492-7C5F-196CBBC7B09C}"/>
              </a:ext>
            </a:extLst>
          </p:cNvPr>
          <p:cNvSpPr>
            <a:spLocks noGrp="1"/>
          </p:cNvSpPr>
          <p:nvPr>
            <p:ph type="ftr" sz="quarter" idx="11"/>
          </p:nvPr>
        </p:nvSpPr>
        <p:spPr>
          <a:xfrm>
            <a:off x="3739663" y="6342336"/>
            <a:ext cx="5562789" cy="365125"/>
          </a:xfrm>
        </p:spPr>
        <p:txBody>
          <a:bodyPr/>
          <a:lstStyle/>
          <a:p>
            <a:pPr algn="l"/>
            <a:r>
              <a:rPr lang="it-IT" dirty="0">
                <a:solidFill>
                  <a:srgbClr val="003399"/>
                </a:solidFill>
                <a:latin typeface="Arial" pitchFamily="34" charset="0"/>
                <a:cs typeface="Arial" pitchFamily="34" charset="0"/>
              </a:rPr>
              <a:t>Titolo intervento</a:t>
            </a:r>
          </a:p>
        </p:txBody>
      </p:sp>
      <p:cxnSp>
        <p:nvCxnSpPr>
          <p:cNvPr id="26" name="Connettore 1 28">
            <a:extLst>
              <a:ext uri="{FF2B5EF4-FFF2-40B4-BE49-F238E27FC236}">
                <a16:creationId xmlns:a16="http://schemas.microsoft.com/office/drawing/2014/main" id="{D2813EC2-719A-482A-D7CD-5221C6DC595F}"/>
              </a:ext>
            </a:extLst>
          </p:cNvPr>
          <p:cNvCxnSpPr/>
          <p:nvPr/>
        </p:nvCxnSpPr>
        <p:spPr>
          <a:xfrm>
            <a:off x="152400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7" name="Connettore 1 30">
            <a:extLst>
              <a:ext uri="{FF2B5EF4-FFF2-40B4-BE49-F238E27FC236}">
                <a16:creationId xmlns:a16="http://schemas.microsoft.com/office/drawing/2014/main" id="{33FC38E1-68FE-AF67-598E-EADAF0BC5F2F}"/>
              </a:ext>
            </a:extLst>
          </p:cNvPr>
          <p:cNvCxnSpPr/>
          <p:nvPr/>
        </p:nvCxnSpPr>
        <p:spPr>
          <a:xfrm>
            <a:off x="9912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a:extLst>
              <a:ext uri="{FF2B5EF4-FFF2-40B4-BE49-F238E27FC236}">
                <a16:creationId xmlns:a16="http://schemas.microsoft.com/office/drawing/2014/main" id="{BC087C78-7586-2865-1087-98DE2735C67C}"/>
              </a:ext>
            </a:extLst>
          </p:cNvPr>
          <p:cNvCxnSpPr/>
          <p:nvPr/>
        </p:nvCxnSpPr>
        <p:spPr>
          <a:xfrm>
            <a:off x="3827376"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2">
            <a:extLst>
              <a:ext uri="{FF2B5EF4-FFF2-40B4-BE49-F238E27FC236}">
                <a16:creationId xmlns:a16="http://schemas.microsoft.com/office/drawing/2014/main" id="{0ACD882A-E3DB-88D6-3DAD-D40C7D73E35E}"/>
              </a:ext>
            </a:extLst>
          </p:cNvPr>
          <p:cNvCxnSpPr/>
          <p:nvPr/>
        </p:nvCxnSpPr>
        <p:spPr>
          <a:xfrm>
            <a:off x="2279577"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10136577-1563-B019-408D-C67C97F89A1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6040" y="5955142"/>
            <a:ext cx="611562" cy="610680"/>
          </a:xfrm>
          <a:prstGeom prst="rect">
            <a:avLst/>
          </a:prstGeom>
        </p:spPr>
      </p:pic>
      <p:sp>
        <p:nvSpPr>
          <p:cNvPr id="3" name="CasellaDiTesto 2">
            <a:extLst>
              <a:ext uri="{FF2B5EF4-FFF2-40B4-BE49-F238E27FC236}">
                <a16:creationId xmlns:a16="http://schemas.microsoft.com/office/drawing/2014/main" id="{82B90663-1091-E9C8-A789-9F522DD9C66A}"/>
              </a:ext>
            </a:extLst>
          </p:cNvPr>
          <p:cNvSpPr txBox="1"/>
          <p:nvPr/>
        </p:nvSpPr>
        <p:spPr>
          <a:xfrm>
            <a:off x="4830053" y="320431"/>
            <a:ext cx="7045928" cy="400110"/>
          </a:xfrm>
          <a:prstGeom prst="rect">
            <a:avLst/>
          </a:prstGeom>
          <a:noFill/>
        </p:spPr>
        <p:txBody>
          <a:bodyPr wrap="square" rtlCol="0">
            <a:spAutoFit/>
          </a:bodyPr>
          <a:lstStyle/>
          <a:p>
            <a:r>
              <a:rPr lang="it-IT" sz="2000" b="1" dirty="0"/>
              <a:t>                                                            </a:t>
            </a:r>
            <a:r>
              <a:rPr lang="it-IT" sz="1400" b="1" dirty="0"/>
              <a:t>«</a:t>
            </a:r>
            <a:r>
              <a:rPr lang="it-IT" sz="1400" b="1" dirty="0">
                <a:latin typeface="Arial" panose="020B0604020202020204" pitchFamily="34" charset="0"/>
                <a:cs typeface="Arial" panose="020B0604020202020204" pitchFamily="34" charset="0"/>
              </a:rPr>
              <a:t>The long and </a:t>
            </a:r>
            <a:r>
              <a:rPr lang="it-IT" sz="1400" b="1" dirty="0" err="1">
                <a:latin typeface="Arial" panose="020B0604020202020204" pitchFamily="34" charset="0"/>
                <a:cs typeface="Arial" panose="020B0604020202020204" pitchFamily="34" charset="0"/>
              </a:rPr>
              <a:t>winding</a:t>
            </a:r>
            <a:r>
              <a:rPr lang="it-IT" sz="1400" b="1" dirty="0">
                <a:latin typeface="Arial" panose="020B0604020202020204" pitchFamily="34" charset="0"/>
                <a:cs typeface="Arial" panose="020B0604020202020204" pitchFamily="34" charset="0"/>
              </a:rPr>
              <a:t> road</a:t>
            </a:r>
            <a:r>
              <a:rPr lang="it-IT" sz="1400" b="1" dirty="0"/>
              <a:t>»  The Beatles</a:t>
            </a:r>
          </a:p>
        </p:txBody>
      </p:sp>
    </p:spTree>
    <p:extLst>
      <p:ext uri="{BB962C8B-B14F-4D97-AF65-F5344CB8AC3E}">
        <p14:creationId xmlns:p14="http://schemas.microsoft.com/office/powerpoint/2010/main" val="255670080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34833</TotalTime>
  <Words>14578</Words>
  <Application>Microsoft Office PowerPoint</Application>
  <PresentationFormat>Widescreen</PresentationFormat>
  <Paragraphs>974</Paragraphs>
  <Slides>46</Slides>
  <Notes>38</Notes>
  <HiddenSlides>0</HiddenSlides>
  <MMClips>0</MMClips>
  <ScaleCrop>false</ScaleCrop>
  <HeadingPairs>
    <vt:vector size="8" baseType="variant">
      <vt:variant>
        <vt:lpstr>Caratteri utilizzati</vt:lpstr>
      </vt:variant>
      <vt:variant>
        <vt:i4>12</vt:i4>
      </vt:variant>
      <vt:variant>
        <vt:lpstr>Tema</vt:lpstr>
      </vt:variant>
      <vt:variant>
        <vt:i4>1</vt:i4>
      </vt:variant>
      <vt:variant>
        <vt:lpstr>Server OLE incorporati</vt:lpstr>
      </vt:variant>
      <vt:variant>
        <vt:i4>1</vt:i4>
      </vt:variant>
      <vt:variant>
        <vt:lpstr>Titoli diapositive</vt:lpstr>
      </vt:variant>
      <vt:variant>
        <vt:i4>46</vt:i4>
      </vt:variant>
    </vt:vector>
  </HeadingPairs>
  <TitlesOfParts>
    <vt:vector size="60" baseType="lpstr">
      <vt:lpstr>Arial</vt:lpstr>
      <vt:lpstr>ArialMT</vt:lpstr>
      <vt:lpstr>Calibri</vt:lpstr>
      <vt:lpstr>Calibri </vt:lpstr>
      <vt:lpstr>Calibri Light</vt:lpstr>
      <vt:lpstr>Courier New</vt:lpstr>
      <vt:lpstr>EUAlbertina</vt:lpstr>
      <vt:lpstr>Gotham-Book</vt:lpstr>
      <vt:lpstr>Impact</vt:lpstr>
      <vt:lpstr>Open Sans</vt:lpstr>
      <vt:lpstr>Times New Roman</vt:lpstr>
      <vt:lpstr>Wingdings</vt:lpstr>
      <vt:lpstr>Tema di Office</vt:lpstr>
      <vt:lpstr>Document</vt:lpstr>
      <vt:lpstr>Presentazione standard di PowerPoint</vt:lpstr>
      <vt:lpstr>RETI MOBILI PRIVATE MPN, NPN NELLA TERMINOLOGIA 3GPP</vt:lpstr>
      <vt:lpstr>ARCHITETTURA 5GS: NETWORK FUNCTIONS (MAIN)</vt:lpstr>
      <vt:lpstr>DEPLOYMENT STANDALONE: SNPN</vt:lpstr>
      <vt:lpstr>STANDALONE (SNPN)</vt:lpstr>
      <vt:lpstr>PNI-NPN  CON RAN SHARED </vt:lpstr>
      <vt:lpstr>PNI-NPN CON SHARING DI RAN E DI CONTROL PLANE</vt:lpstr>
      <vt:lpstr>PNI-NPN CON SHARED RAN E FUNZIONI DI CONTROL PLANE COSTITUITE NEL SITO (HYBRID) </vt:lpstr>
      <vt:lpstr>PNI-NPN  COSTITUITA INTERAMENTE NELLA RETE PUBBLICA (HOSTED)</vt:lpstr>
      <vt:lpstr>OPZIONI D’ACCESSO ALLO SPETTRO PER UTILIZZATORI  “VERTICAL”  (VNSP)  </vt:lpstr>
      <vt:lpstr>OPZIONI D’ACCESSO ALLO SPETTRO PER UTILIZZATORI  “VERTICAL”  (VNSP) </vt:lpstr>
      <vt:lpstr>SPECTRUM ACCESS OPTIONS FOR VERTICAL NETWORK SERVICE PROVIDERS IN 5G</vt:lpstr>
      <vt:lpstr>Presentazione standard di PowerPoint</vt:lpstr>
      <vt:lpstr>MODELLO CBSDs (BANDA 3.5 GHz)</vt:lpstr>
      <vt:lpstr>REGIMI COMMERCIALI O REGOLATORI D’ACCESSO DELLE RETI 5G MPN ALLO SPETTRO IN UE</vt:lpstr>
      <vt:lpstr>REGIMI D’ACCESSO DELLE RETI MPN ALLO SPETTRO REGOLAMENTATI</vt:lpstr>
      <vt:lpstr>REGIMI COMMERCIALI O REGOLAMENTARI D’ACCESSO DELLE RETI MPN ALLO SPETTRO</vt:lpstr>
      <vt:lpstr>REGIMI D’ACCESSO DELLE RETI MPN ALLO SPETTRO REGOLAMENTATI</vt:lpstr>
      <vt:lpstr>ACCESSO ALLO SPETTRO PER I «VERTICAL» NELLA REGOLAMENTAZIONE IN ITALIA DEL 5G</vt:lpstr>
      <vt:lpstr>4G/5G MOBILE PRIVATE NETWORKS (MPN)  </vt:lpstr>
      <vt:lpstr>DIFFUSIONE DELLE MPN NEL  CORSO DEGLI ANNI</vt:lpstr>
      <vt:lpstr>TITOLARI DI RETI MPN 4G/5G PER PAESE IN RELAZIONE ALL’USO DI SPETTRO DEDICATO </vt:lpstr>
      <vt:lpstr>REGOLAMENTAZIONE RETI MOBILI IN AMBITO LOCALE: GERMANIA</vt:lpstr>
      <vt:lpstr>REGOLAMENTAZIONE RETI MOBILI IN AMBITO LOCALE: GERMANIA</vt:lpstr>
      <vt:lpstr>REGOLAMENTAZIONE RETI MOBILI IN AMBITO LOCALE: GERMANIA</vt:lpstr>
      <vt:lpstr>REGOLAMENTAZIONE RETI MOBILI IN AMBITO LOCALE: GERMANIA</vt:lpstr>
      <vt:lpstr>REGOLAMENTAZIONE RETI MOBILI IN AMBITO LOCALE: REGNO UNITO (UK)</vt:lpstr>
      <vt:lpstr>REGOLAMENTAZIONE RETI MOBILI IN AMBITO LOCALE: REGNO UNITO (UK)</vt:lpstr>
      <vt:lpstr>REGOLAMENTAZIONE RETI MOBILI IN AMBITO LOCALE: REGNO UNITO</vt:lpstr>
      <vt:lpstr>REGOLAMENTAZIONE RETI MOBILI IN AMBITO LOCALE: REGNO UNITO (UK)</vt:lpstr>
      <vt:lpstr>REGOLAMENTAZIONE RETI MOBILI IN AMBITO LOCALE: REGNO UNITO (UK)</vt:lpstr>
      <vt:lpstr>STATEMENT OFCOM 2019: «ENABLING WIRELESS INNOVATION THROUGH «LOCAL LICENSING»</vt:lpstr>
      <vt:lpstr>Presentazione standard di PowerPoint</vt:lpstr>
      <vt:lpstr>STATEMENT OFCOM 2019: «ENABLING WIRELESS INNOVATION THROUGH «LOCAL LICENSING»</vt:lpstr>
      <vt:lpstr>STATEMENT OFCOM 2019: «ENABLING WIRELESS INNOVATION THROUGH «LOCAL LICENSING»</vt:lpstr>
      <vt:lpstr>OFCOM  «ENABLING OPPORTUNITIES FOR INNOVATION». CONSULTATION December 2018</vt:lpstr>
      <vt:lpstr>STATEMENT 2019:«ENABLING WIRELESS INNOVATION THROUGH «LOCAL LICENSING» ANNEXES 1-5</vt:lpstr>
      <vt:lpstr>REGOLAMENTAZIONE RETI MOBILI IN AMBITO LOCALE: FRANCIA (I)</vt:lpstr>
      <vt:lpstr>REGOLAMENTAZIONE RETI MOBILI IN AMBITO LOCALE: FRANCIA (II)</vt:lpstr>
      <vt:lpstr>Presentazione standard di PowerPoint</vt:lpstr>
      <vt:lpstr>ACCESSIBILITA’ ALLA BANDA 3.8 – 4.2 GHz DEI SERVIZI WBB-LMP IN EUROPA</vt:lpstr>
      <vt:lpstr>CONCLUSIONE STUDI ECC E DRAFT REPORT CEPT DI RISPOSTA AL MANDATO CE (3.8 – 4.2 GHz) </vt:lpstr>
      <vt:lpstr>CONCLUSIONE STUDI ECC E CEPT REPORT 088 DI RISPOSTA AL MANDATO CE (3.8 – 4.2 GHz) </vt:lpstr>
      <vt:lpstr>CONCLUSIONE STUDI ECC E CEPT REPORT 088 IN  RISPOSTA AL MANDATO CE (3.8 – 4.2 GHz) </vt:lpstr>
      <vt:lpstr>CONCLUSIONE STUDI ECC E REPORT CEPT 088 DI RISPOSTA AL MANDATO CE (3.8 – 4.2 GHz) </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LUIGI PRINZI</dc:creator>
  <cp:lastModifiedBy>LUIGI PRINZI</cp:lastModifiedBy>
  <cp:revision>3822</cp:revision>
  <dcterms:created xsi:type="dcterms:W3CDTF">2024-07-18T15:46:10Z</dcterms:created>
  <dcterms:modified xsi:type="dcterms:W3CDTF">2024-12-06T14:12:00Z</dcterms:modified>
</cp:coreProperties>
</file>