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9"/>
  </p:notesMasterIdLst>
  <p:sldIdLst>
    <p:sldId id="468" r:id="rId2"/>
    <p:sldId id="469" r:id="rId3"/>
    <p:sldId id="500" r:id="rId4"/>
    <p:sldId id="431" r:id="rId5"/>
    <p:sldId id="470" r:id="rId6"/>
    <p:sldId id="471" r:id="rId7"/>
    <p:sldId id="494" r:id="rId8"/>
    <p:sldId id="474" r:id="rId9"/>
    <p:sldId id="475" r:id="rId10"/>
    <p:sldId id="476" r:id="rId11"/>
    <p:sldId id="477" r:id="rId12"/>
    <p:sldId id="478" r:id="rId13"/>
    <p:sldId id="479" r:id="rId14"/>
    <p:sldId id="480" r:id="rId15"/>
    <p:sldId id="481" r:id="rId16"/>
    <p:sldId id="482" r:id="rId17"/>
    <p:sldId id="483" r:id="rId18"/>
    <p:sldId id="484" r:id="rId19"/>
    <p:sldId id="485" r:id="rId20"/>
    <p:sldId id="486" r:id="rId21"/>
    <p:sldId id="487" r:id="rId22"/>
    <p:sldId id="488" r:id="rId23"/>
    <p:sldId id="489" r:id="rId24"/>
    <p:sldId id="490" r:id="rId25"/>
    <p:sldId id="491" r:id="rId26"/>
    <p:sldId id="492" r:id="rId27"/>
    <p:sldId id="493" r:id="rId28"/>
    <p:sldId id="497" r:id="rId29"/>
    <p:sldId id="432" r:id="rId30"/>
    <p:sldId id="496" r:id="rId31"/>
    <p:sldId id="495" r:id="rId32"/>
    <p:sldId id="433" r:id="rId33"/>
    <p:sldId id="434" r:id="rId34"/>
    <p:sldId id="499" r:id="rId35"/>
    <p:sldId id="266" r:id="rId36"/>
    <p:sldId id="498" r:id="rId37"/>
    <p:sldId id="46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12" autoAdjust="0"/>
  </p:normalViewPr>
  <p:slideViewPr>
    <p:cSldViewPr>
      <p:cViewPr varScale="1">
        <p:scale>
          <a:sx n="92" d="100"/>
          <a:sy n="92" d="100"/>
        </p:scale>
        <p:origin x="307" y="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43373-A507-4862-A2E5-CEFB1A158A28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EE460-31C0-40EB-9F1A-1D0E9C2B264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568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4C5B64-451C-4782-B6B1-8EB263AC667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894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CF138-4D0E-4EBA-95DC-5FC600D0519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033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436B77-BD53-44AA-9D88-26C4432D562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6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724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" y="415925"/>
            <a:ext cx="6624638" cy="3727450"/>
          </a:xfrm>
          <a:ln/>
        </p:spPr>
      </p:sp>
      <p:sp>
        <p:nvSpPr>
          <p:cNvPr id="6707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601585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2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" y="415925"/>
            <a:ext cx="6624638" cy="3727450"/>
          </a:xfrm>
          <a:ln/>
        </p:spPr>
      </p:sp>
      <p:sp>
        <p:nvSpPr>
          <p:cNvPr id="6727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250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20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" y="415925"/>
            <a:ext cx="6624638" cy="3727450"/>
          </a:xfrm>
          <a:ln/>
        </p:spPr>
      </p:sp>
      <p:sp>
        <p:nvSpPr>
          <p:cNvPr id="6748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777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" y="415925"/>
            <a:ext cx="6624638" cy="3727450"/>
          </a:xfrm>
          <a:ln/>
        </p:spPr>
      </p:sp>
      <p:sp>
        <p:nvSpPr>
          <p:cNvPr id="6768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65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6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" y="415925"/>
            <a:ext cx="6624638" cy="3727450"/>
          </a:xfrm>
          <a:ln/>
        </p:spPr>
      </p:sp>
      <p:sp>
        <p:nvSpPr>
          <p:cNvPr id="6789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84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964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" y="415925"/>
            <a:ext cx="6624638" cy="3727450"/>
          </a:xfrm>
          <a:ln/>
        </p:spPr>
      </p:sp>
      <p:sp>
        <p:nvSpPr>
          <p:cNvPr id="680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13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2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" y="415925"/>
            <a:ext cx="6624638" cy="3727450"/>
          </a:xfrm>
          <a:ln/>
        </p:spPr>
      </p:sp>
      <p:sp>
        <p:nvSpPr>
          <p:cNvPr id="6830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68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60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" y="415925"/>
            <a:ext cx="6624638" cy="3727450"/>
          </a:xfrm>
          <a:ln/>
        </p:spPr>
      </p:sp>
      <p:sp>
        <p:nvSpPr>
          <p:cNvPr id="685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79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125" y="415925"/>
            <a:ext cx="6624638" cy="3727450"/>
          </a:xfrm>
          <a:ln/>
        </p:spPr>
      </p:sp>
      <p:sp>
        <p:nvSpPr>
          <p:cNvPr id="6871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76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CF138-4D0E-4EBA-95DC-5FC600D0519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17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FF4A4A-F1EB-4A31-829D-0EFD9743662A}" type="slidenum">
              <a:rPr lang="en-US"/>
              <a:pPr/>
              <a:t>22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7413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0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8293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CF138-4D0E-4EBA-95DC-5FC600D0519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66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CF138-4D0E-4EBA-95DC-5FC600D0519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268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CF138-4D0E-4EBA-95DC-5FC600D0519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965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CCF138-4D0E-4EBA-95DC-5FC600D0519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0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3671"/>
            <a:ext cx="10363200" cy="147002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9454" y="6168823"/>
            <a:ext cx="3415431" cy="347599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900">
                <a:solidFill>
                  <a:schemeClr val="accent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900">
                <a:solidFill>
                  <a:schemeClr val="tx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date</a:t>
            </a:r>
          </a:p>
          <a:p>
            <a:pPr lvl="1"/>
            <a:r>
              <a:rPr lang="en-US" dirty="0"/>
              <a:t>Avnet Confidential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0"/>
            <a:ext cx="4267200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33538" y="6099284"/>
            <a:ext cx="2800277" cy="34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000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3671"/>
            <a:ext cx="10363200" cy="147002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3" y="2661515"/>
            <a:ext cx="3415431" cy="347599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900">
                <a:solidFill>
                  <a:schemeClr val="accent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900">
                <a:solidFill>
                  <a:schemeClr val="tx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date</a:t>
            </a:r>
          </a:p>
          <a:p>
            <a:pPr lvl="1"/>
            <a:r>
              <a:rPr lang="en-US" dirty="0"/>
              <a:t>Avnet Confidential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0"/>
            <a:ext cx="4267200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1"/>
            <a:ext cx="12192000" cy="3429000"/>
          </a:xfrm>
          <a:solidFill>
            <a:schemeClr val="accent6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cover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33538" y="2740840"/>
            <a:ext cx="2800277" cy="34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36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403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720853"/>
            <a:ext cx="7664451" cy="4324349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tx1"/>
                </a:solidFill>
              </a:defRPr>
            </a:lvl1pPr>
            <a:lvl2pPr>
              <a:defRPr sz="2800"/>
            </a:lvl2pPr>
            <a:lvl3pPr marL="630238" indent="-287338">
              <a:buSzPct val="100000"/>
              <a:buFont typeface="Arial" panose="020B0604020202020204" pitchFamily="34" charset="0"/>
              <a:buChar char="•"/>
              <a:defRPr sz="2800" baseline="0"/>
            </a:lvl3pPr>
            <a:lvl4pPr marL="968375" indent="-271463">
              <a:buSzPct val="100000"/>
              <a:buFont typeface="Arial" panose="020B0604020202020204" pitchFamily="34" charset="0"/>
              <a:buChar char="•"/>
              <a:defRPr sz="2800"/>
            </a:lvl4pPr>
            <a:lvl5pPr marL="1314450" indent="-273050">
              <a:buSzPct val="100000"/>
              <a:buFont typeface="Arial" panose="020B0604020202020204" pitchFamily="34" charset="0"/>
              <a:buChar char="•"/>
              <a:defRPr sz="2800"/>
            </a:lvl5pPr>
          </a:lstStyle>
          <a:p>
            <a:pPr lvl="0"/>
            <a:r>
              <a:rPr lang="en-US" dirty="0"/>
              <a:t>Subhead if necessary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level</a:t>
            </a:r>
          </a:p>
          <a:p>
            <a:pPr lvl="3"/>
            <a:r>
              <a:rPr lang="en-US" dirty="0"/>
              <a:t>Bullet level</a:t>
            </a:r>
          </a:p>
          <a:p>
            <a:pPr lvl="4"/>
            <a:r>
              <a:rPr lang="en-US" dirty="0"/>
              <a:t>Bullet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8644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4" y="1720853"/>
            <a:ext cx="5124449" cy="4324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>
          <a:xfrm>
            <a:off x="6460069" y="1720853"/>
            <a:ext cx="5122335" cy="4324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7897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chemeClr val="accent6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81001"/>
            <a:ext cx="5124451" cy="9604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4" y="1720853"/>
            <a:ext cx="5124449" cy="4324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794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alf Page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chemeClr val="accent6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0067" y="381000"/>
            <a:ext cx="5122333" cy="9604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0069" y="1720852"/>
            <a:ext cx="5122335" cy="4324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  <p:sp>
        <p:nvSpPr>
          <p:cNvPr id="10" name="Rectangle 9"/>
          <p:cNvSpPr/>
          <p:nvPr/>
        </p:nvSpPr>
        <p:spPr>
          <a:xfrm>
            <a:off x="6460067" y="0"/>
            <a:ext cx="1395984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376" y="6320136"/>
            <a:ext cx="2008867" cy="25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024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alf Page Bottom 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000"/>
            <a:ext cx="12192000" cy="3429000"/>
          </a:xfrm>
          <a:solidFill>
            <a:schemeClr val="accent6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9604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4" y="1720851"/>
            <a:ext cx="7664449" cy="149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609600" y="0"/>
            <a:ext cx="1395984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7855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045201"/>
          </a:xfrm>
          <a:solidFill>
            <a:schemeClr val="accent6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376" y="6320136"/>
            <a:ext cx="2008867" cy="25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9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 LEFT 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045201"/>
          </a:xfrm>
          <a:solidFill>
            <a:schemeClr val="accent6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  <p:sp>
        <p:nvSpPr>
          <p:cNvPr id="9" name="Text Placeholder 6"/>
          <p:cNvSpPr>
            <a:spLocks noGrp="1" noChangeAspect="1"/>
          </p:cNvSpPr>
          <p:nvPr>
            <p:ph type="body" sz="quarter" idx="15"/>
          </p:nvPr>
        </p:nvSpPr>
        <p:spPr>
          <a:xfrm>
            <a:off x="0" y="4137152"/>
            <a:ext cx="6096000" cy="1908048"/>
          </a:xfrm>
          <a:custGeom>
            <a:avLst/>
            <a:gdLst>
              <a:gd name="connsiteX0" fmla="*/ 0 w 9144000"/>
              <a:gd name="connsiteY0" fmla="*/ 0 h 2862072"/>
              <a:gd name="connsiteX1" fmla="*/ 9144000 w 9144000"/>
              <a:gd name="connsiteY1" fmla="*/ 0 h 2862072"/>
              <a:gd name="connsiteX2" fmla="*/ 9144000 w 9144000"/>
              <a:gd name="connsiteY2" fmla="*/ 2862072 h 2862072"/>
              <a:gd name="connsiteX3" fmla="*/ 0 w 9144000"/>
              <a:gd name="connsiteY3" fmla="*/ 2862072 h 2862072"/>
              <a:gd name="connsiteX4" fmla="*/ 0 w 9144000"/>
              <a:gd name="connsiteY4" fmla="*/ 0 h 2862072"/>
              <a:gd name="connsiteX0" fmla="*/ 0 w 9144000"/>
              <a:gd name="connsiteY0" fmla="*/ 0 h 2886135"/>
              <a:gd name="connsiteX1" fmla="*/ 9144000 w 9144000"/>
              <a:gd name="connsiteY1" fmla="*/ 0 h 2886135"/>
              <a:gd name="connsiteX2" fmla="*/ 8109284 w 9144000"/>
              <a:gd name="connsiteY2" fmla="*/ 2886135 h 2886135"/>
              <a:gd name="connsiteX3" fmla="*/ 0 w 9144000"/>
              <a:gd name="connsiteY3" fmla="*/ 2862072 h 2886135"/>
              <a:gd name="connsiteX4" fmla="*/ 0 w 9144000"/>
              <a:gd name="connsiteY4" fmla="*/ 0 h 2886135"/>
              <a:gd name="connsiteX0" fmla="*/ 0 w 9144000"/>
              <a:gd name="connsiteY0" fmla="*/ 0 h 2862072"/>
              <a:gd name="connsiteX1" fmla="*/ 9144000 w 9144000"/>
              <a:gd name="connsiteY1" fmla="*/ 0 h 2862072"/>
              <a:gd name="connsiteX2" fmla="*/ 8205536 w 9144000"/>
              <a:gd name="connsiteY2" fmla="*/ 2856056 h 2862072"/>
              <a:gd name="connsiteX3" fmla="*/ 0 w 9144000"/>
              <a:gd name="connsiteY3" fmla="*/ 2862072 h 2862072"/>
              <a:gd name="connsiteX4" fmla="*/ 0 w 9144000"/>
              <a:gd name="connsiteY4" fmla="*/ 0 h 2862072"/>
              <a:gd name="connsiteX0" fmla="*/ 0 w 9144000"/>
              <a:gd name="connsiteY0" fmla="*/ 0 h 2862072"/>
              <a:gd name="connsiteX1" fmla="*/ 9144000 w 9144000"/>
              <a:gd name="connsiteY1" fmla="*/ 0 h 2862072"/>
              <a:gd name="connsiteX2" fmla="*/ 8181473 w 9144000"/>
              <a:gd name="connsiteY2" fmla="*/ 2862072 h 2862072"/>
              <a:gd name="connsiteX3" fmla="*/ 0 w 9144000"/>
              <a:gd name="connsiteY3" fmla="*/ 2862072 h 2862072"/>
              <a:gd name="connsiteX4" fmla="*/ 0 w 9144000"/>
              <a:gd name="connsiteY4" fmla="*/ 0 h 2862072"/>
              <a:gd name="connsiteX0" fmla="*/ 0 w 9144000"/>
              <a:gd name="connsiteY0" fmla="*/ 0 h 2862072"/>
              <a:gd name="connsiteX1" fmla="*/ 9144000 w 9144000"/>
              <a:gd name="connsiteY1" fmla="*/ 0 h 2862072"/>
              <a:gd name="connsiteX2" fmla="*/ 8197329 w 9144000"/>
              <a:gd name="connsiteY2" fmla="*/ 2862072 h 2862072"/>
              <a:gd name="connsiteX3" fmla="*/ 0 w 9144000"/>
              <a:gd name="connsiteY3" fmla="*/ 2862072 h 2862072"/>
              <a:gd name="connsiteX4" fmla="*/ 0 w 9144000"/>
              <a:gd name="connsiteY4" fmla="*/ 0 h 286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862072">
                <a:moveTo>
                  <a:pt x="0" y="0"/>
                </a:moveTo>
                <a:lnTo>
                  <a:pt x="9144000" y="0"/>
                </a:lnTo>
                <a:lnTo>
                  <a:pt x="8197329" y="2862072"/>
                </a:lnTo>
                <a:lnTo>
                  <a:pt x="0" y="28620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457200" rIns="548640" anchor="ctr" anchorCtr="0"/>
          <a:lstStyle>
            <a:lvl1pPr>
              <a:defRPr>
                <a:solidFill>
                  <a:schemeClr val="bg1"/>
                </a:solidFill>
              </a:defRPr>
            </a:lvl1pPr>
            <a:lvl2pPr marL="512763" indent="-169863">
              <a:buSzPct val="80000"/>
              <a:buFont typeface="Arial" panose="020B0604020202020204" pitchFamily="34" charset="0"/>
              <a:buChar char="•"/>
              <a:defRPr b="0">
                <a:solidFill>
                  <a:schemeClr val="bg1"/>
                </a:solidFill>
              </a:defRPr>
            </a:lvl2pPr>
            <a:lvl3pPr marL="800100" indent="-171450">
              <a:defRPr>
                <a:solidFill>
                  <a:schemeClr val="bg1"/>
                </a:solidFill>
              </a:defRPr>
            </a:lvl3pPr>
            <a:lvl4pPr marL="1085850" indent="-171450"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376" y="6320136"/>
            <a:ext cx="2008867" cy="25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544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 RIGHT 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045201"/>
          </a:xfrm>
          <a:solidFill>
            <a:schemeClr val="accent6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to insert photo or illustration image</a:t>
            </a:r>
            <a:br>
              <a:rPr lang="en-US" dirty="0"/>
            </a:br>
            <a:r>
              <a:rPr lang="en-US" dirty="0"/>
              <a:t>Branded image library: avnetbrand.honeycombarchive.com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  <p:sp>
        <p:nvSpPr>
          <p:cNvPr id="3" name="Text Placeholder 2"/>
          <p:cNvSpPr>
            <a:spLocks noGrp="1" noChangeAspect="1"/>
          </p:cNvSpPr>
          <p:nvPr>
            <p:ph type="body" sz="quarter" idx="15"/>
          </p:nvPr>
        </p:nvSpPr>
        <p:spPr>
          <a:xfrm>
            <a:off x="6096000" y="4131056"/>
            <a:ext cx="6096000" cy="1914144"/>
          </a:xfrm>
          <a:custGeom>
            <a:avLst/>
            <a:gdLst>
              <a:gd name="connsiteX0" fmla="*/ 0 w 4572000"/>
              <a:gd name="connsiteY0" fmla="*/ 0 h 1435608"/>
              <a:gd name="connsiteX1" fmla="*/ 4572000 w 4572000"/>
              <a:gd name="connsiteY1" fmla="*/ 0 h 1435608"/>
              <a:gd name="connsiteX2" fmla="*/ 4572000 w 4572000"/>
              <a:gd name="connsiteY2" fmla="*/ 1435608 h 1435608"/>
              <a:gd name="connsiteX3" fmla="*/ 0 w 4572000"/>
              <a:gd name="connsiteY3" fmla="*/ 1435608 h 1435608"/>
              <a:gd name="connsiteX4" fmla="*/ 0 w 4572000"/>
              <a:gd name="connsiteY4" fmla="*/ 0 h 1435608"/>
              <a:gd name="connsiteX0" fmla="*/ 554983 w 4572000"/>
              <a:gd name="connsiteY0" fmla="*/ 5286 h 1435608"/>
              <a:gd name="connsiteX1" fmla="*/ 4572000 w 4572000"/>
              <a:gd name="connsiteY1" fmla="*/ 0 h 1435608"/>
              <a:gd name="connsiteX2" fmla="*/ 4572000 w 4572000"/>
              <a:gd name="connsiteY2" fmla="*/ 1435608 h 1435608"/>
              <a:gd name="connsiteX3" fmla="*/ 0 w 4572000"/>
              <a:gd name="connsiteY3" fmla="*/ 1435608 h 1435608"/>
              <a:gd name="connsiteX4" fmla="*/ 554983 w 4572000"/>
              <a:gd name="connsiteY4" fmla="*/ 5286 h 1435608"/>
              <a:gd name="connsiteX0" fmla="*/ 470414 w 4572000"/>
              <a:gd name="connsiteY0" fmla="*/ 5286 h 1435608"/>
              <a:gd name="connsiteX1" fmla="*/ 4572000 w 4572000"/>
              <a:gd name="connsiteY1" fmla="*/ 0 h 1435608"/>
              <a:gd name="connsiteX2" fmla="*/ 4572000 w 4572000"/>
              <a:gd name="connsiteY2" fmla="*/ 1435608 h 1435608"/>
              <a:gd name="connsiteX3" fmla="*/ 0 w 4572000"/>
              <a:gd name="connsiteY3" fmla="*/ 1435608 h 1435608"/>
              <a:gd name="connsiteX4" fmla="*/ 470414 w 4572000"/>
              <a:gd name="connsiteY4" fmla="*/ 5286 h 1435608"/>
              <a:gd name="connsiteX0" fmla="*/ 470414 w 4572000"/>
              <a:gd name="connsiteY0" fmla="*/ 2268 h 1435608"/>
              <a:gd name="connsiteX1" fmla="*/ 4572000 w 4572000"/>
              <a:gd name="connsiteY1" fmla="*/ 0 h 1435608"/>
              <a:gd name="connsiteX2" fmla="*/ 4572000 w 4572000"/>
              <a:gd name="connsiteY2" fmla="*/ 1435608 h 1435608"/>
              <a:gd name="connsiteX3" fmla="*/ 0 w 4572000"/>
              <a:gd name="connsiteY3" fmla="*/ 1435608 h 1435608"/>
              <a:gd name="connsiteX4" fmla="*/ 470414 w 4572000"/>
              <a:gd name="connsiteY4" fmla="*/ 2268 h 1435608"/>
              <a:gd name="connsiteX0" fmla="*/ 476450 w 4572000"/>
              <a:gd name="connsiteY0" fmla="*/ 0 h 1442393"/>
              <a:gd name="connsiteX1" fmla="*/ 4572000 w 4572000"/>
              <a:gd name="connsiteY1" fmla="*/ 6785 h 1442393"/>
              <a:gd name="connsiteX2" fmla="*/ 4572000 w 4572000"/>
              <a:gd name="connsiteY2" fmla="*/ 1442393 h 1442393"/>
              <a:gd name="connsiteX3" fmla="*/ 0 w 4572000"/>
              <a:gd name="connsiteY3" fmla="*/ 1442393 h 1442393"/>
              <a:gd name="connsiteX4" fmla="*/ 476450 w 4572000"/>
              <a:gd name="connsiteY4" fmla="*/ 0 h 1442393"/>
              <a:gd name="connsiteX0" fmla="*/ 479468 w 4572000"/>
              <a:gd name="connsiteY0" fmla="*/ 2269 h 1435608"/>
              <a:gd name="connsiteX1" fmla="*/ 4572000 w 4572000"/>
              <a:gd name="connsiteY1" fmla="*/ 0 h 1435608"/>
              <a:gd name="connsiteX2" fmla="*/ 4572000 w 4572000"/>
              <a:gd name="connsiteY2" fmla="*/ 1435608 h 1435608"/>
              <a:gd name="connsiteX3" fmla="*/ 0 w 4572000"/>
              <a:gd name="connsiteY3" fmla="*/ 1435608 h 1435608"/>
              <a:gd name="connsiteX4" fmla="*/ 479468 w 4572000"/>
              <a:gd name="connsiteY4" fmla="*/ 2269 h 143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1435608">
                <a:moveTo>
                  <a:pt x="479468" y="2269"/>
                </a:moveTo>
                <a:lnTo>
                  <a:pt x="4572000" y="0"/>
                </a:lnTo>
                <a:lnTo>
                  <a:pt x="4572000" y="1435608"/>
                </a:lnTo>
                <a:lnTo>
                  <a:pt x="0" y="1435608"/>
                </a:lnTo>
                <a:lnTo>
                  <a:pt x="479468" y="2269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lIns="640080" tIns="0" rIns="365760" bIns="0" rtlCol="0" anchor="ctr" anchorCtr="0">
            <a:noAutofit/>
          </a:bodyPr>
          <a:lstStyle>
            <a:lvl1pPr>
              <a:defRPr lang="en-US" dirty="0" smtClean="0">
                <a:solidFill>
                  <a:schemeClr val="bg1"/>
                </a:solidFill>
              </a:defRPr>
            </a:lvl1pPr>
            <a:lvl2pPr marL="512763" indent="-169863">
              <a:buFont typeface="Arial" panose="020B0604020202020204" pitchFamily="34" charset="0"/>
              <a:buChar char="•"/>
              <a:tabLst/>
              <a:defRPr lang="en-US" b="0" dirty="0" smtClean="0">
                <a:solidFill>
                  <a:schemeClr val="bg1"/>
                </a:solidFill>
              </a:defRPr>
            </a:lvl2pPr>
            <a:lvl3pPr marL="744538" indent="-171450">
              <a:defRPr lang="en-US" dirty="0" smtClean="0">
                <a:solidFill>
                  <a:schemeClr val="bg1"/>
                </a:solidFill>
              </a:defRPr>
            </a:lvl3pPr>
            <a:lvl4pPr marL="1025525" indent="-171450"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376" y="6320136"/>
            <a:ext cx="2008867" cy="25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224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3670"/>
            <a:ext cx="3657600" cy="136207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400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09600" y="0"/>
            <a:ext cx="426720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65211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3912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9929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987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720852"/>
            <a:ext cx="10972800" cy="4324349"/>
          </a:xfrm>
        </p:spPr>
        <p:txBody>
          <a:bodyPr>
            <a:noAutofit/>
          </a:bodyPr>
          <a:lstStyle>
            <a:lvl1pPr marL="398463" indent="-398463">
              <a:spcBef>
                <a:spcPts val="400"/>
              </a:spcBef>
              <a:defRPr sz="1900">
                <a:solidFill>
                  <a:schemeClr val="tx1"/>
                </a:solidFill>
              </a:defRPr>
            </a:lvl1pPr>
            <a:lvl2pPr marL="398463" indent="0">
              <a:buSzPct val="80000"/>
              <a:defRPr sz="1900"/>
            </a:lvl2pPr>
            <a:lvl3pPr marL="738188" indent="-171450">
              <a:buSzPct val="80000"/>
              <a:defRPr sz="1900"/>
            </a:lvl3pPr>
            <a:lvl4pPr marL="1087438" indent="-171450">
              <a:buSzPct val="80000"/>
              <a:defRPr sz="1900"/>
            </a:lvl4pPr>
            <a:lvl5pPr marL="1431925" indent="-171450">
              <a:buSzPct val="80000"/>
              <a:defRPr sz="1900"/>
            </a:lvl5pPr>
          </a:lstStyle>
          <a:p>
            <a:pPr lvl="0"/>
            <a:r>
              <a:rPr lang="en-US" dirty="0"/>
              <a:t>XX	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659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03656" y="5055935"/>
            <a:ext cx="7888344" cy="53035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757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8408"/>
            <a:ext cx="7154173" cy="9445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3632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09600" y="6577014"/>
            <a:ext cx="11176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en-US" sz="800" kern="1200" smtClean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4165600" y="6579165"/>
            <a:ext cx="3860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© Copyright 2012 Xilinx</a:t>
            </a:r>
          </a:p>
        </p:txBody>
      </p:sp>
    </p:spTree>
    <p:extLst>
      <p:ext uri="{BB962C8B-B14F-4D97-AF65-F5344CB8AC3E}">
        <p14:creationId xmlns:p14="http://schemas.microsoft.com/office/powerpoint/2010/main" val="3948785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7554" y="6354235"/>
            <a:ext cx="1926151" cy="16344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rgbClr val="919191"/>
                </a:solidFill>
              </a:defRPr>
            </a:lvl1pPr>
          </a:lstStyle>
          <a:p>
            <a:fld id="{8F8D6AA7-33E4-4F81-ABF4-325A64341FF6}" type="datetimeFigureOut">
              <a:rPr lang="it-IT" smtClean="0"/>
              <a:t>04/12/2024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88124" y="6354235"/>
            <a:ext cx="3248416" cy="16344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rgbClr val="919191"/>
                </a:solidFill>
              </a:defRPr>
            </a:lvl1pPr>
          </a:lstStyle>
          <a:p>
            <a:endParaRPr lang="it-I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81001"/>
            <a:ext cx="10972800" cy="96043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0853"/>
            <a:ext cx="7664451" cy="43243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2203"/>
            <a:ext cx="329184" cy="16344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rgbClr val="919191"/>
                </a:solidFill>
              </a:defRPr>
            </a:lvl1pPr>
          </a:lstStyle>
          <a:p>
            <a:fld id="{498A21B6-1012-4C5F-ABA5-DAA679F6E6A8}" type="slidenum">
              <a:rPr lang="it-IT" smtClean="0"/>
              <a:t>‹#›</a:t>
            </a:fld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609600" y="0"/>
            <a:ext cx="1395984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376" y="6320136"/>
            <a:ext cx="2008867" cy="25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90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indent="-171450" algn="l" defTabSz="914400" rtl="0" eaLnBrk="1" latinLnBrk="0" hangingPunct="1">
        <a:spcBef>
          <a:spcPts val="2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71450" algn="l" defTabSz="914400" rtl="0" eaLnBrk="1" latinLnBrk="0" hangingPunct="1">
        <a:spcBef>
          <a:spcPts val="2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0613" indent="-171450" algn="l" defTabSz="914400" rtl="0" eaLnBrk="1" latinLnBrk="0" hangingPunct="1">
        <a:spcBef>
          <a:spcPts val="2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23.emf"/><Relationship Id="rId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5" Type="http://schemas.openxmlformats.org/officeDocument/2006/relationships/image" Target="../media/image25.wmf"/><Relationship Id="rId4" Type="http://schemas.openxmlformats.org/officeDocument/2006/relationships/image" Target="../media/image2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7.emf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wmf"/><Relationship Id="rId5" Type="http://schemas.openxmlformats.org/officeDocument/2006/relationships/image" Target="../media/image28.wmf"/><Relationship Id="rId4" Type="http://schemas.openxmlformats.org/officeDocument/2006/relationships/image" Target="../media/image2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30.emf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wmf"/><Relationship Id="rId5" Type="http://schemas.openxmlformats.org/officeDocument/2006/relationships/image" Target="../media/image28.wmf"/><Relationship Id="rId4" Type="http://schemas.openxmlformats.org/officeDocument/2006/relationships/image" Target="../media/image22.wmf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33.emf"/><Relationship Id="rId7" Type="http://schemas.openxmlformats.org/officeDocument/2006/relationships/image" Target="../media/image2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wmf"/><Relationship Id="rId5" Type="http://schemas.openxmlformats.org/officeDocument/2006/relationships/image" Target="../media/image28.wmf"/><Relationship Id="rId4" Type="http://schemas.openxmlformats.org/officeDocument/2006/relationships/image" Target="../media/image22.wmf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35.emf"/><Relationship Id="rId7" Type="http://schemas.openxmlformats.org/officeDocument/2006/relationships/image" Target="../media/image3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wmf"/><Relationship Id="rId11" Type="http://schemas.openxmlformats.org/officeDocument/2006/relationships/image" Target="../media/image17.png"/><Relationship Id="rId5" Type="http://schemas.openxmlformats.org/officeDocument/2006/relationships/image" Target="../media/image28.wmf"/><Relationship Id="rId10" Type="http://schemas.openxmlformats.org/officeDocument/2006/relationships/image" Target="../media/image38.wmf"/><Relationship Id="rId4" Type="http://schemas.openxmlformats.org/officeDocument/2006/relationships/image" Target="../media/image22.wmf"/><Relationship Id="rId9" Type="http://schemas.openxmlformats.org/officeDocument/2006/relationships/image" Target="../media/image37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circuit, electronics&#10;&#10;Description automatically generated">
            <a:extLst>
              <a:ext uri="{FF2B5EF4-FFF2-40B4-BE49-F238E27FC236}">
                <a16:creationId xmlns:a16="http://schemas.microsoft.com/office/drawing/2014/main" id="{64ADDD7A-45AF-4BC2-9D76-ED77252530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17" b="28917"/>
          <a:stretch>
            <a:fillRect/>
          </a:stretch>
        </p:blipFill>
        <p:spPr/>
      </p:pic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119336" y="381000"/>
            <a:ext cx="11953328" cy="960439"/>
          </a:xfrm>
        </p:spPr>
        <p:txBody>
          <a:bodyPr/>
          <a:lstStyle/>
          <a:p>
            <a:pPr eaLnBrk="1" hangingPunct="1"/>
            <a:r>
              <a:rPr lang="it-IT" sz="4400" dirty="0" err="1"/>
              <a:t>Designing</a:t>
            </a:r>
            <a:r>
              <a:rPr lang="it-IT" sz="4400" dirty="0"/>
              <a:t> with High Speed </a:t>
            </a:r>
            <a:r>
              <a:rPr lang="it-IT" sz="4400" dirty="0" err="1"/>
              <a:t>Interfaces</a:t>
            </a:r>
            <a:br>
              <a:rPr lang="it-IT" sz="4400" dirty="0"/>
            </a:br>
            <a:r>
              <a:rPr lang="it-IT" sz="4000" dirty="0"/>
              <a:t>Debugging techniques and design </a:t>
            </a:r>
            <a:r>
              <a:rPr lang="it-IT" sz="4000" dirty="0" err="1"/>
              <a:t>considerations</a:t>
            </a:r>
            <a:br>
              <a:rPr lang="en-GB" sz="4400" dirty="0"/>
            </a:br>
            <a:endParaRPr lang="en-US" sz="4400" dirty="0"/>
          </a:p>
        </p:txBody>
      </p:sp>
      <p:sp>
        <p:nvSpPr>
          <p:cNvPr id="512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Francesco Contu</a:t>
            </a:r>
          </a:p>
          <a:p>
            <a:r>
              <a:rPr lang="en-US" dirty="0"/>
              <a:t>HS and RF System Solution Expert EMEA</a:t>
            </a:r>
          </a:p>
        </p:txBody>
      </p:sp>
    </p:spTree>
    <p:extLst>
      <p:ext uri="{BB962C8B-B14F-4D97-AF65-F5344CB8AC3E}">
        <p14:creationId xmlns:p14="http://schemas.microsoft.com/office/powerpoint/2010/main" val="4040233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Agenda</a:t>
            </a:r>
            <a:endParaRPr lang="en-GB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Introduction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TX emphasis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RX linear equalizer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RX DFE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AMD </a:t>
            </a:r>
            <a:r>
              <a:rPr lang="it-IT" sz="2800" dirty="0" err="1"/>
              <a:t>Transceiver</a:t>
            </a:r>
            <a:r>
              <a:rPr lang="it-IT" sz="2800" dirty="0"/>
              <a:t> tools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IBERT demo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93631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MGT history</a:t>
            </a:r>
            <a:endParaRPr lang="en-GB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20853"/>
            <a:ext cx="11103024" cy="432434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First devices appeared around 2000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Mainly dictated by 10G Ethernet and STM16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NRZ encoding, Speed up to 3.125 Gbits, limited equalization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Quickly evolved to 10 Gbit/s around 2005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Sophisticated and automatic equalizers, eye scan features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PAM4 appeared around 2015 for speed &gt; 40 Gbit/s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Again dictated by 400G Ethernet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Commercially available devices today: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NRZ 32 Gbit/s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PAM4 112 Gbit/s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62245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AMD Transceiver Block Diagram</a:t>
            </a:r>
          </a:p>
        </p:txBody>
      </p:sp>
      <p:sp>
        <p:nvSpPr>
          <p:cNvPr id="6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981200" y="6577014"/>
            <a:ext cx="838200" cy="244475"/>
          </a:xfrm>
        </p:spPr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6199321-40AB-41DD-8DBC-E3B27C78B734}"/>
              </a:ext>
            </a:extLst>
          </p:cNvPr>
          <p:cNvGrpSpPr/>
          <p:nvPr/>
        </p:nvGrpSpPr>
        <p:grpSpPr>
          <a:xfrm>
            <a:off x="1715068" y="1988840"/>
            <a:ext cx="8761863" cy="3318170"/>
            <a:chOff x="160337" y="898421"/>
            <a:chExt cx="8983663" cy="3659512"/>
          </a:xfrm>
        </p:grpSpPr>
        <p:sp>
          <p:nvSpPr>
            <p:cNvPr id="62" name="Rectangle 3">
              <a:extLst>
                <a:ext uri="{FF2B5EF4-FFF2-40B4-BE49-F238E27FC236}">
                  <a16:creationId xmlns:a16="http://schemas.microsoft.com/office/drawing/2014/main" id="{6C543919-DF76-4169-8976-329DD4E7B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737" y="1325504"/>
              <a:ext cx="7467600" cy="2468880"/>
            </a:xfrm>
            <a:prstGeom prst="rect">
              <a:avLst/>
            </a:prstGeom>
            <a:solidFill>
              <a:srgbClr val="FFFFFF">
                <a:lumMod val="65000"/>
              </a:srgbClr>
            </a:solidFill>
            <a:ln w="38100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Rectangle 4">
              <a:extLst>
                <a:ext uri="{FF2B5EF4-FFF2-40B4-BE49-F238E27FC236}">
                  <a16:creationId xmlns:a16="http://schemas.microsoft.com/office/drawing/2014/main" id="{50A47C93-1307-455C-B03B-EE48C55EB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2615" y="1532676"/>
              <a:ext cx="990600" cy="685800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Text Box 5">
              <a:extLst>
                <a:ext uri="{FF2B5EF4-FFF2-40B4-BE49-F238E27FC236}">
                  <a16:creationId xmlns:a16="http://schemas.microsoft.com/office/drawing/2014/main" id="{79DF0AF6-656B-4348-9580-BE6557439B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0367" y="1650948"/>
              <a:ext cx="1055097" cy="4308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TX Driver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Pre-emphasis</a:t>
              </a:r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4F82F399-104E-47A5-A583-5DD332385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2137" y="2447077"/>
              <a:ext cx="990600" cy="685800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Text Box 7">
              <a:extLst>
                <a:ext uri="{FF2B5EF4-FFF2-40B4-BE49-F238E27FC236}">
                  <a16:creationId xmlns:a16="http://schemas.microsoft.com/office/drawing/2014/main" id="{28613984-5DBF-43D8-8398-79DEBFBE7C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05456" y="2582228"/>
              <a:ext cx="663963" cy="4154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RX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DiffAmp</a:t>
              </a:r>
            </a:p>
          </p:txBody>
        </p:sp>
        <p:sp>
          <p:nvSpPr>
            <p:cNvPr id="69" name="Rectangle 8">
              <a:extLst>
                <a:ext uri="{FF2B5EF4-FFF2-40B4-BE49-F238E27FC236}">
                  <a16:creationId xmlns:a16="http://schemas.microsoft.com/office/drawing/2014/main" id="{5A6C5EC9-B123-4E9E-B99B-B32655E45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2937" y="2447077"/>
              <a:ext cx="990600" cy="685800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Text Box 9">
              <a:extLst>
                <a:ext uri="{FF2B5EF4-FFF2-40B4-BE49-F238E27FC236}">
                  <a16:creationId xmlns:a16="http://schemas.microsoft.com/office/drawing/2014/main" id="{05D837DA-9F66-4383-A556-89C505481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2135" y="2575084"/>
              <a:ext cx="792204" cy="4154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RX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Linear EQ</a:t>
              </a:r>
            </a:p>
          </p:txBody>
        </p:sp>
        <p:sp>
          <p:nvSpPr>
            <p:cNvPr id="71" name="Rectangle 10">
              <a:extLst>
                <a:ext uri="{FF2B5EF4-FFF2-40B4-BE49-F238E27FC236}">
                  <a16:creationId xmlns:a16="http://schemas.microsoft.com/office/drawing/2014/main" id="{6431ABB3-3361-43A2-9687-68ACF0300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3737" y="2447077"/>
              <a:ext cx="990600" cy="685800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Text Box 11">
              <a:extLst>
                <a:ext uri="{FF2B5EF4-FFF2-40B4-BE49-F238E27FC236}">
                  <a16:creationId xmlns:a16="http://schemas.microsoft.com/office/drawing/2014/main" id="{50CB4FD4-046F-43AB-BD68-8E27D35460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2052" y="2582228"/>
              <a:ext cx="453970" cy="4154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RX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DFE</a:t>
              </a:r>
            </a:p>
          </p:txBody>
        </p:sp>
        <p:sp>
          <p:nvSpPr>
            <p:cNvPr id="73" name="Rectangle 14">
              <a:extLst>
                <a:ext uri="{FF2B5EF4-FFF2-40B4-BE49-F238E27FC236}">
                  <a16:creationId xmlns:a16="http://schemas.microsoft.com/office/drawing/2014/main" id="{4BE09CA8-3EF1-4174-B8CA-A55CD9069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5337" y="2447077"/>
              <a:ext cx="990600" cy="685800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Text Box 15">
              <a:extLst>
                <a:ext uri="{FF2B5EF4-FFF2-40B4-BE49-F238E27FC236}">
                  <a16:creationId xmlns:a16="http://schemas.microsoft.com/office/drawing/2014/main" id="{FECBC4DF-D1D5-4C2C-AD1C-E1141CA70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8004" y="2663019"/>
              <a:ext cx="505267" cy="2539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SIPO</a:t>
              </a:r>
            </a:p>
          </p:txBody>
        </p:sp>
        <p:sp>
          <p:nvSpPr>
            <p:cNvPr id="75" name="Rectangle 16">
              <a:extLst>
                <a:ext uri="{FF2B5EF4-FFF2-40B4-BE49-F238E27FC236}">
                  <a16:creationId xmlns:a16="http://schemas.microsoft.com/office/drawing/2014/main" id="{236FB7F2-818F-4CC3-8724-3CA5D3A54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5337" y="1532676"/>
              <a:ext cx="990600" cy="685800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Text Box 17">
              <a:extLst>
                <a:ext uri="{FF2B5EF4-FFF2-40B4-BE49-F238E27FC236}">
                  <a16:creationId xmlns:a16="http://schemas.microsoft.com/office/drawing/2014/main" id="{C9F946B8-DC5A-413C-BCEA-9B966315FB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8004" y="1739433"/>
              <a:ext cx="505267" cy="2539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PISO</a:t>
              </a:r>
            </a:p>
          </p:txBody>
        </p:sp>
        <p:sp>
          <p:nvSpPr>
            <p:cNvPr id="77" name="Rectangle 18">
              <a:extLst>
                <a:ext uri="{FF2B5EF4-FFF2-40B4-BE49-F238E27FC236}">
                  <a16:creationId xmlns:a16="http://schemas.microsoft.com/office/drawing/2014/main" id="{32CCF485-3ABC-460B-AAA5-12AE3D4B0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337" y="1325504"/>
              <a:ext cx="457200" cy="2468880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Text Box 19">
              <a:extLst>
                <a:ext uri="{FF2B5EF4-FFF2-40B4-BE49-F238E27FC236}">
                  <a16:creationId xmlns:a16="http://schemas.microsoft.com/office/drawing/2014/main" id="{BA084F36-73C8-4A3E-86B7-9E625F2356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636989" y="2189497"/>
              <a:ext cx="2066137" cy="3667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FPGA Fabric</a:t>
              </a:r>
            </a:p>
          </p:txBody>
        </p:sp>
        <p:sp>
          <p:nvSpPr>
            <p:cNvPr id="79" name="Line 20">
              <a:extLst>
                <a:ext uri="{FF2B5EF4-FFF2-40B4-BE49-F238E27FC236}">
                  <a16:creationId xmlns:a16="http://schemas.microsoft.com/office/drawing/2014/main" id="{F2A0D2DF-B9CF-4649-AE76-3A986D31F7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4325" y="2783627"/>
              <a:ext cx="990600" cy="0"/>
            </a:xfrm>
            <a:prstGeom prst="line">
              <a:avLst/>
            </a:prstGeom>
            <a:noFill/>
            <a:ln w="101600">
              <a:solidFill>
                <a:srgbClr val="000000">
                  <a:lumMod val="65000"/>
                  <a:lumOff val="35000"/>
                </a:srgbClr>
              </a:solidFill>
              <a:round/>
              <a:headEnd type="triangle" w="med" len="med"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Line 21">
              <a:extLst>
                <a:ext uri="{FF2B5EF4-FFF2-40B4-BE49-F238E27FC236}">
                  <a16:creationId xmlns:a16="http://schemas.microsoft.com/office/drawing/2014/main" id="{66AE2A99-8029-4E45-A94B-7BA4BFDA2E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2737" y="1875576"/>
              <a:ext cx="990600" cy="0"/>
            </a:xfrm>
            <a:prstGeom prst="line">
              <a:avLst/>
            </a:prstGeom>
            <a:noFill/>
            <a:ln w="101600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 type="triangle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Line 22">
              <a:extLst>
                <a:ext uri="{FF2B5EF4-FFF2-40B4-BE49-F238E27FC236}">
                  <a16:creationId xmlns:a16="http://schemas.microsoft.com/office/drawing/2014/main" id="{1E284601-3649-45CA-9738-DE6532D52B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13537" y="2775689"/>
              <a:ext cx="2286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 type="triangle" w="med" len="med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Line 23">
              <a:extLst>
                <a:ext uri="{FF2B5EF4-FFF2-40B4-BE49-F238E27FC236}">
                  <a16:creationId xmlns:a16="http://schemas.microsoft.com/office/drawing/2014/main" id="{6082D516-D6D5-4DBD-B0A8-5C93120D06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94337" y="2775689"/>
              <a:ext cx="2286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 type="triangle" w="med" len="med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Line 24">
              <a:extLst>
                <a:ext uri="{FF2B5EF4-FFF2-40B4-BE49-F238E27FC236}">
                  <a16:creationId xmlns:a16="http://schemas.microsoft.com/office/drawing/2014/main" id="{5D142FEC-D22D-4892-BFD1-E8625D5A7C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7200" y="2775689"/>
              <a:ext cx="2286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 type="triangle" w="med" len="med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Line 25">
              <a:extLst>
                <a:ext uri="{FF2B5EF4-FFF2-40B4-BE49-F238E27FC236}">
                  <a16:creationId xmlns:a16="http://schemas.microsoft.com/office/drawing/2014/main" id="{90C38AF9-CE23-47F9-8B94-8456D1A4E9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5937" y="2775689"/>
              <a:ext cx="2286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 type="triangle" w="med" len="med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Line 26">
              <a:extLst>
                <a:ext uri="{FF2B5EF4-FFF2-40B4-BE49-F238E27FC236}">
                  <a16:creationId xmlns:a16="http://schemas.microsoft.com/office/drawing/2014/main" id="{57F66E5F-419B-41A6-924E-1109079F02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6737" y="2751877"/>
              <a:ext cx="2286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Line 27">
              <a:extLst>
                <a:ext uri="{FF2B5EF4-FFF2-40B4-BE49-F238E27FC236}">
                  <a16:creationId xmlns:a16="http://schemas.microsoft.com/office/drawing/2014/main" id="{4B13EDA9-B4BA-4584-BC03-E8238B620A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6737" y="1837476"/>
              <a:ext cx="2286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Line 28">
              <a:extLst>
                <a:ext uri="{FF2B5EF4-FFF2-40B4-BE49-F238E27FC236}">
                  <a16:creationId xmlns:a16="http://schemas.microsoft.com/office/drawing/2014/main" id="{2A5E3A2E-8BDF-4242-82D9-3B3082AE5D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5937" y="1837476"/>
              <a:ext cx="38862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Text Box 29">
              <a:extLst>
                <a:ext uri="{FF2B5EF4-FFF2-40B4-BE49-F238E27FC236}">
                  <a16:creationId xmlns:a16="http://schemas.microsoft.com/office/drawing/2014/main" id="{9D2C0900-4A74-423D-BE4B-AA875ADB30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97850" y="2096239"/>
              <a:ext cx="946150" cy="5032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Serial</a:t>
              </a:r>
            </a:p>
            <a:p>
              <a:pPr marL="0" marR="0" lvl="0" indent="0" algn="ctr" defTabSz="91440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Channel</a:t>
              </a:r>
            </a:p>
          </p:txBody>
        </p:sp>
        <p:sp>
          <p:nvSpPr>
            <p:cNvPr id="89" name="Text Box 30">
              <a:extLst>
                <a:ext uri="{FF2B5EF4-FFF2-40B4-BE49-F238E27FC236}">
                  <a16:creationId xmlns:a16="http://schemas.microsoft.com/office/drawing/2014/main" id="{10AEB4BC-84B1-4E19-BE92-0850DC087F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9337" y="1402501"/>
              <a:ext cx="2609850" cy="3667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Serial Transceiver</a:t>
              </a:r>
            </a:p>
          </p:txBody>
        </p:sp>
        <p:sp>
          <p:nvSpPr>
            <p:cNvPr id="90" name="Rectangle 31">
              <a:extLst>
                <a:ext uri="{FF2B5EF4-FFF2-40B4-BE49-F238E27FC236}">
                  <a16:creationId xmlns:a16="http://schemas.microsoft.com/office/drawing/2014/main" id="{AF3F9BA8-B85F-4024-B7A3-D1B00C693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137" y="1532676"/>
              <a:ext cx="990600" cy="1600201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Text Box 32">
              <a:extLst>
                <a:ext uri="{FF2B5EF4-FFF2-40B4-BE49-F238E27FC236}">
                  <a16:creationId xmlns:a16="http://schemas.microsoft.com/office/drawing/2014/main" id="{DB51EDE7-FE5C-4400-B435-694FC85F51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8625" y="1837476"/>
              <a:ext cx="508473" cy="57708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Hard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Logic</a:t>
              </a:r>
            </a:p>
          </p:txBody>
        </p:sp>
        <p:sp>
          <p:nvSpPr>
            <p:cNvPr id="92" name="Line 33">
              <a:extLst>
                <a:ext uri="{FF2B5EF4-FFF2-40B4-BE49-F238E27FC236}">
                  <a16:creationId xmlns:a16="http://schemas.microsoft.com/office/drawing/2014/main" id="{A25853E2-9E90-4BA1-A4FD-B088FC7026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6737" y="2737589"/>
              <a:ext cx="2286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 type="triangle" w="med" len="med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Line 34">
              <a:extLst>
                <a:ext uri="{FF2B5EF4-FFF2-40B4-BE49-F238E27FC236}">
                  <a16:creationId xmlns:a16="http://schemas.microsoft.com/office/drawing/2014/main" id="{4D8DE8CC-556D-451C-9123-BE0668FAE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537" y="2737589"/>
              <a:ext cx="2286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 type="triangle" w="med" len="med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Line 35">
              <a:extLst>
                <a:ext uri="{FF2B5EF4-FFF2-40B4-BE49-F238E27FC236}">
                  <a16:creationId xmlns:a16="http://schemas.microsoft.com/office/drawing/2014/main" id="{CA8A02A1-702F-4F4D-A867-903CCA9BE5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537" y="1837476"/>
              <a:ext cx="2286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Rectangle 12">
              <a:extLst>
                <a:ext uri="{FF2B5EF4-FFF2-40B4-BE49-F238E27FC236}">
                  <a16:creationId xmlns:a16="http://schemas.microsoft.com/office/drawing/2014/main" id="{87FB8A3D-2064-4BAC-ABAD-2262F8B03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9137" y="2447077"/>
              <a:ext cx="990600" cy="685800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Text Box 13">
              <a:extLst>
                <a:ext uri="{FF2B5EF4-FFF2-40B4-BE49-F238E27FC236}">
                  <a16:creationId xmlns:a16="http://schemas.microsoft.com/office/drawing/2014/main" id="{DCDADF2B-9C5C-42C4-BD81-8776AA290C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429" y="2582228"/>
              <a:ext cx="478016" cy="4154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RX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CDR</a:t>
              </a:r>
            </a:p>
          </p:txBody>
        </p:sp>
        <p:sp>
          <p:nvSpPr>
            <p:cNvPr id="97" name="Rounded Rectangular Callout 50">
              <a:extLst>
                <a:ext uri="{FF2B5EF4-FFF2-40B4-BE49-F238E27FC236}">
                  <a16:creationId xmlns:a16="http://schemas.microsoft.com/office/drawing/2014/main" id="{FC8D6000-D60B-4B1F-BCFD-9E912AF0D5F5}"/>
                </a:ext>
              </a:extLst>
            </p:cNvPr>
            <p:cNvSpPr/>
            <p:nvPr/>
          </p:nvSpPr>
          <p:spPr bwMode="auto">
            <a:xfrm>
              <a:off x="5167066" y="3994611"/>
              <a:ext cx="1212428" cy="563322"/>
            </a:xfrm>
            <a:prstGeom prst="wedgeRoundRectCallout">
              <a:avLst>
                <a:gd name="adj1" fmla="val -40027"/>
                <a:gd name="adj2" fmla="val -156085"/>
                <a:gd name="adj3" fmla="val 16667"/>
              </a:avLst>
            </a:prstGeom>
            <a:solidFill>
              <a:srgbClr val="CC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Fully adapting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latin typeface="Arial" charset="0"/>
                </a:rPr>
                <a:t>&gt;25 db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8" name="Rectangle 10">
              <a:extLst>
                <a:ext uri="{FF2B5EF4-FFF2-40B4-BE49-F238E27FC236}">
                  <a16:creationId xmlns:a16="http://schemas.microsoft.com/office/drawing/2014/main" id="{A7CA1515-2246-481D-8E28-D7F8A6D06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4705" y="1909979"/>
              <a:ext cx="724693" cy="369332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Text Box 11">
              <a:extLst>
                <a:ext uri="{FF2B5EF4-FFF2-40B4-BE49-F238E27FC236}">
                  <a16:creationId xmlns:a16="http://schemas.microsoft.com/office/drawing/2014/main" id="{4C697E15-9BFE-4688-AEA1-55A195687C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5654" y="1960967"/>
              <a:ext cx="461983" cy="2539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PLL</a:t>
              </a:r>
            </a:p>
          </p:txBody>
        </p:sp>
        <p:sp>
          <p:nvSpPr>
            <p:cNvPr id="100" name="Line 24">
              <a:extLst>
                <a:ext uri="{FF2B5EF4-FFF2-40B4-BE49-F238E27FC236}">
                  <a16:creationId xmlns:a16="http://schemas.microsoft.com/office/drawing/2014/main" id="{5D72A594-135D-495B-8676-2B82CBF7F9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0863" y="2092271"/>
              <a:ext cx="2286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 type="triangle" w="med" len="med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Line 24">
              <a:extLst>
                <a:ext uri="{FF2B5EF4-FFF2-40B4-BE49-F238E27FC236}">
                  <a16:creationId xmlns:a16="http://schemas.microsoft.com/office/drawing/2014/main" id="{80BFC9A9-9298-47A1-AD5C-47E30EFC4AE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630455" y="2381831"/>
              <a:ext cx="18288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 type="triangle" w="med" len="med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Rounded Rectangular Callout 55">
              <a:extLst>
                <a:ext uri="{FF2B5EF4-FFF2-40B4-BE49-F238E27FC236}">
                  <a16:creationId xmlns:a16="http://schemas.microsoft.com/office/drawing/2014/main" id="{58B9736C-8DA1-478C-AB04-4EF50567C956}"/>
                </a:ext>
              </a:extLst>
            </p:cNvPr>
            <p:cNvSpPr/>
            <p:nvPr/>
          </p:nvSpPr>
          <p:spPr bwMode="auto">
            <a:xfrm>
              <a:off x="2505304" y="910327"/>
              <a:ext cx="866324" cy="306467"/>
            </a:xfrm>
            <a:prstGeom prst="wedgeRoundRectCallout">
              <a:avLst>
                <a:gd name="adj1" fmla="val 82289"/>
                <a:gd name="adj2" fmla="val 257604"/>
                <a:gd name="adj3" fmla="val 16667"/>
              </a:avLst>
            </a:prstGeom>
            <a:solidFill>
              <a:srgbClr val="CC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Low Jitter</a:t>
              </a:r>
            </a:p>
          </p:txBody>
        </p:sp>
        <p:sp>
          <p:nvSpPr>
            <p:cNvPr id="103" name="Rounded Rectangular Callout 56">
              <a:extLst>
                <a:ext uri="{FF2B5EF4-FFF2-40B4-BE49-F238E27FC236}">
                  <a16:creationId xmlns:a16="http://schemas.microsoft.com/office/drawing/2014/main" id="{34E71755-962A-4594-80AA-4FCD07135B86}"/>
                </a:ext>
              </a:extLst>
            </p:cNvPr>
            <p:cNvSpPr/>
            <p:nvPr/>
          </p:nvSpPr>
          <p:spPr bwMode="auto">
            <a:xfrm>
              <a:off x="6473573" y="898421"/>
              <a:ext cx="849829" cy="306467"/>
            </a:xfrm>
            <a:prstGeom prst="wedgeRoundRectCallout">
              <a:avLst>
                <a:gd name="adj1" fmla="val 50954"/>
                <a:gd name="adj2" fmla="val 138723"/>
                <a:gd name="adj3" fmla="val 16667"/>
              </a:avLst>
            </a:prstGeom>
            <a:solidFill>
              <a:srgbClr val="CC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3-tap FIR</a:t>
              </a:r>
            </a:p>
          </p:txBody>
        </p:sp>
        <p:sp>
          <p:nvSpPr>
            <p:cNvPr id="104" name="Rounded Rectangular Callout 57">
              <a:extLst>
                <a:ext uri="{FF2B5EF4-FFF2-40B4-BE49-F238E27FC236}">
                  <a16:creationId xmlns:a16="http://schemas.microsoft.com/office/drawing/2014/main" id="{466D80B0-F488-4392-83BB-E54DB250BECE}"/>
                </a:ext>
              </a:extLst>
            </p:cNvPr>
            <p:cNvSpPr/>
            <p:nvPr/>
          </p:nvSpPr>
          <p:spPr bwMode="auto">
            <a:xfrm>
              <a:off x="6904252" y="3682261"/>
              <a:ext cx="1212428" cy="563322"/>
            </a:xfrm>
            <a:prstGeom prst="wedgeRoundRectCallout">
              <a:avLst>
                <a:gd name="adj1" fmla="val -170586"/>
                <a:gd name="adj2" fmla="val -267955"/>
                <a:gd name="adj3" fmla="val 16667"/>
              </a:avLst>
            </a:prstGeom>
            <a:solidFill>
              <a:srgbClr val="CC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Fully adapting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&gt; 9dB</a:t>
              </a:r>
            </a:p>
          </p:txBody>
        </p:sp>
        <p:sp>
          <p:nvSpPr>
            <p:cNvPr id="105" name="Rectangle 10">
              <a:extLst>
                <a:ext uri="{FF2B5EF4-FFF2-40B4-BE49-F238E27FC236}">
                  <a16:creationId xmlns:a16="http://schemas.microsoft.com/office/drawing/2014/main" id="{B2E6FBCB-D68F-4CB3-931B-D62B2740E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167" y="3225161"/>
              <a:ext cx="724693" cy="415498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2-D Eye Scan</a:t>
              </a:r>
            </a:p>
          </p:txBody>
        </p:sp>
        <p:sp>
          <p:nvSpPr>
            <p:cNvPr id="106" name="Line 24">
              <a:extLst>
                <a:ext uri="{FF2B5EF4-FFF2-40B4-BE49-F238E27FC236}">
                  <a16:creationId xmlns:a16="http://schemas.microsoft.com/office/drawing/2014/main" id="{AB1F0921-1ACD-47FD-8C45-6970A618ECB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181476" y="2990002"/>
              <a:ext cx="457200" cy="0"/>
            </a:xfrm>
            <a:prstGeom prst="line">
              <a:avLst/>
            </a:prstGeom>
            <a:noFill/>
            <a:ln w="38100">
              <a:solidFill>
                <a:srgbClr val="000000">
                  <a:lumMod val="65000"/>
                  <a:lumOff val="35000"/>
                </a:srgbClr>
              </a:solidFill>
              <a:round/>
              <a:headEnd type="triangle" w="med" len="med"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Rounded Rectangular Callout 60">
              <a:extLst>
                <a:ext uri="{FF2B5EF4-FFF2-40B4-BE49-F238E27FC236}">
                  <a16:creationId xmlns:a16="http://schemas.microsoft.com/office/drawing/2014/main" id="{190ABE0A-1F4D-4436-8F95-928EA9B1F559}"/>
                </a:ext>
              </a:extLst>
            </p:cNvPr>
            <p:cNvSpPr/>
            <p:nvPr/>
          </p:nvSpPr>
          <p:spPr bwMode="auto">
            <a:xfrm>
              <a:off x="2500897" y="3911383"/>
              <a:ext cx="1334010" cy="510778"/>
            </a:xfrm>
            <a:prstGeom prst="wedgeRoundRectCallout">
              <a:avLst>
                <a:gd name="adj1" fmla="val 58944"/>
                <a:gd name="adj2" fmla="val -140997"/>
                <a:gd name="adj3" fmla="val 16667"/>
              </a:avLst>
            </a:prstGeom>
            <a:solidFill>
              <a:srgbClr val="CC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Non-Destructive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/>
                <a:t>High Resolution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8D53B-67B7-402B-887D-0339A6861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720853"/>
            <a:ext cx="781876" cy="4324349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608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What is equalization and why it is needed</a:t>
            </a:r>
            <a:endParaRPr lang="en-GB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66825"/>
            <a:ext cx="10526960" cy="432434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We transmit a signal S(f) over a media</a:t>
            </a:r>
          </a:p>
          <a:p>
            <a:pPr marL="800100" lvl="2" indent="-285750"/>
            <a:r>
              <a:rPr lang="it-IT" sz="2400" dirty="0"/>
              <a:t>f = frequency</a:t>
            </a:r>
          </a:p>
          <a:p>
            <a:pPr marL="800100" lvl="2" indent="-285750"/>
            <a:r>
              <a:rPr lang="it-IT" sz="2400" dirty="0"/>
              <a:t>Media can be copper, fiber optics, air...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The media has a transfer function H(f)</a:t>
            </a:r>
          </a:p>
          <a:p>
            <a:pPr marL="800100" lvl="2" indent="-285750"/>
            <a:r>
              <a:rPr lang="it-IT" sz="2400" dirty="0"/>
              <a:t>The signal gets attenuated and distorted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We receive S(f)H(f) while we would like to get S(f)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So we need to add a module that implements 1/H(f)</a:t>
            </a:r>
          </a:p>
          <a:p>
            <a:pPr marL="800100" lvl="2" indent="-285750"/>
            <a:r>
              <a:rPr lang="it-IT" sz="2400" dirty="0"/>
              <a:t>This is an ideal equalizer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S(f)H(f)(1/H(f)) = S(f)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So equalization is a passive or active circuit that corrects media attenaution and distortion, and it is needed to obtain the transmitted signal again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0743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A typical media: the Backplane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20853"/>
            <a:ext cx="4804866" cy="4324349"/>
          </a:xfrm>
        </p:spPr>
        <p:txBody>
          <a:bodyPr/>
          <a:lstStyle/>
          <a:p>
            <a:r>
              <a:rPr lang="en-US" sz="2800" dirty="0"/>
              <a:t>A backplane is a </a:t>
            </a:r>
            <a:r>
              <a:rPr lang="en-US" sz="2800" dirty="0">
                <a:solidFill>
                  <a:srgbClr val="7030A0"/>
                </a:solidFill>
              </a:rPr>
              <a:t>PCB board </a:t>
            </a:r>
            <a:r>
              <a:rPr lang="en-US" sz="2800" dirty="0"/>
              <a:t>that connects </a:t>
            </a:r>
            <a:r>
              <a:rPr lang="en-US" sz="2800" dirty="0">
                <a:solidFill>
                  <a:srgbClr val="7030A0"/>
                </a:solidFill>
              </a:rPr>
              <a:t>connectors</a:t>
            </a:r>
            <a:r>
              <a:rPr lang="en-US" sz="2800" dirty="0"/>
              <a:t> so that each pin on each connector is linked to the same relative pin on the other connector(s) forming a data bus.</a:t>
            </a:r>
          </a:p>
        </p:txBody>
      </p:sp>
      <p:sp>
        <p:nvSpPr>
          <p:cNvPr id="22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87044" name="Picture 4" descr="http://i.cmpnet.com/eet/news/08/02/PW1514_FEAT_2_PG_4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7568" y="4430087"/>
            <a:ext cx="2857500" cy="2266724"/>
          </a:xfrm>
          <a:prstGeom prst="rect">
            <a:avLst/>
          </a:prstGeom>
          <a:noFill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B3B9F6C-F30F-C7E0-16FA-34A27E2AE30C}"/>
              </a:ext>
            </a:extLst>
          </p:cNvPr>
          <p:cNvGrpSpPr/>
          <p:nvPr/>
        </p:nvGrpSpPr>
        <p:grpSpPr>
          <a:xfrm>
            <a:off x="5875079" y="1204082"/>
            <a:ext cx="5903256" cy="3201622"/>
            <a:chOff x="3012557" y="1322875"/>
            <a:chExt cx="5903256" cy="3201622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0FCFA019-9897-7F61-E820-AF27A4B9D3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351037" y="2546900"/>
              <a:ext cx="564776" cy="1977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D44D7E62-ABF8-6548-66DE-F5A238ED25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12557" y="2545716"/>
              <a:ext cx="578224" cy="1977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CBDE2AD-D3B1-8074-ACBF-83305EBC99BC}"/>
                </a:ext>
              </a:extLst>
            </p:cNvPr>
            <p:cNvSpPr/>
            <p:nvPr/>
          </p:nvSpPr>
          <p:spPr bwMode="auto">
            <a:xfrm>
              <a:off x="5891990" y="3804656"/>
              <a:ext cx="184731" cy="369332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94CD3D9-D471-419A-5C94-342994C5DAB9}"/>
                </a:ext>
              </a:extLst>
            </p:cNvPr>
            <p:cNvCxnSpPr/>
            <p:nvPr/>
          </p:nvCxnSpPr>
          <p:spPr bwMode="auto">
            <a:xfrm>
              <a:off x="3575721" y="4221088"/>
              <a:ext cx="4787153" cy="0"/>
            </a:xfrm>
            <a:prstGeom prst="line">
              <a:avLst/>
            </a:prstGeom>
            <a:solidFill>
              <a:schemeClr val="tx2"/>
            </a:solidFill>
            <a:ln w="285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D66EA87-1FD2-2D03-744F-18FA04EBDBDA}"/>
                </a:ext>
              </a:extLst>
            </p:cNvPr>
            <p:cNvCxnSpPr/>
            <p:nvPr/>
          </p:nvCxnSpPr>
          <p:spPr bwMode="auto">
            <a:xfrm>
              <a:off x="3596451" y="4285708"/>
              <a:ext cx="4787153" cy="0"/>
            </a:xfrm>
            <a:prstGeom prst="line">
              <a:avLst/>
            </a:prstGeom>
            <a:solidFill>
              <a:schemeClr val="tx2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DFE1FF-97F9-91C0-579F-73E155DAFF21}"/>
                </a:ext>
              </a:extLst>
            </p:cNvPr>
            <p:cNvSpPr/>
            <p:nvPr/>
          </p:nvSpPr>
          <p:spPr bwMode="auto">
            <a:xfrm>
              <a:off x="3138934" y="1322875"/>
              <a:ext cx="92615" cy="2457278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E63DDB-BB6C-B8FF-A506-5626E4BCCFE5}"/>
                </a:ext>
              </a:extLst>
            </p:cNvPr>
            <p:cNvSpPr/>
            <p:nvPr/>
          </p:nvSpPr>
          <p:spPr bwMode="auto">
            <a:xfrm>
              <a:off x="8445225" y="1322875"/>
              <a:ext cx="94595" cy="2455299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8E06D5B-C36F-BE1C-83E3-842C00741F29}"/>
                </a:ext>
              </a:extLst>
            </p:cNvPr>
            <p:cNvSpPr/>
            <p:nvPr/>
          </p:nvSpPr>
          <p:spPr bwMode="auto">
            <a:xfrm>
              <a:off x="3231549" y="1726636"/>
              <a:ext cx="296884" cy="7718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5D9056F-F297-C50F-3AE5-16E946A0A718}"/>
                </a:ext>
              </a:extLst>
            </p:cNvPr>
            <p:cNvSpPr/>
            <p:nvPr/>
          </p:nvSpPr>
          <p:spPr bwMode="auto">
            <a:xfrm>
              <a:off x="8549715" y="1677154"/>
              <a:ext cx="296884" cy="771896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2EF52BB-538B-35F4-701C-EA52EACAA767}"/>
                </a:ext>
              </a:extLst>
            </p:cNvPr>
            <p:cNvSpPr/>
            <p:nvPr/>
          </p:nvSpPr>
          <p:spPr bwMode="auto">
            <a:xfrm>
              <a:off x="8596167" y="1868141"/>
              <a:ext cx="45719" cy="36933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C96E334-1D34-B56F-FB84-C9D269E3FBA0}"/>
                </a:ext>
              </a:extLst>
            </p:cNvPr>
            <p:cNvSpPr/>
            <p:nvPr/>
          </p:nvSpPr>
          <p:spPr bwMode="auto">
            <a:xfrm>
              <a:off x="3276455" y="1934816"/>
              <a:ext cx="45719" cy="36933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41884C2-36FE-3EE4-88F8-37693F730D25}"/>
                </a:ext>
              </a:extLst>
            </p:cNvPr>
            <p:cNvCxnSpPr/>
            <p:nvPr/>
          </p:nvCxnSpPr>
          <p:spPr bwMode="auto">
            <a:xfrm rot="10800000" flipV="1">
              <a:off x="3309792" y="1912312"/>
              <a:ext cx="995363" cy="338137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6F2438-4EA5-A299-6AFF-4F6C3B951605}"/>
                </a:ext>
              </a:extLst>
            </p:cNvPr>
            <p:cNvSpPr txBox="1"/>
            <p:nvPr/>
          </p:nvSpPr>
          <p:spPr>
            <a:xfrm>
              <a:off x="4077909" y="1700877"/>
              <a:ext cx="15808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b="1" dirty="0"/>
                <a:t>(1) Silicon Transceiver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5CEFDB7-865C-C355-291C-014F181127AB}"/>
                </a:ext>
              </a:extLst>
            </p:cNvPr>
            <p:cNvCxnSpPr/>
            <p:nvPr/>
          </p:nvCxnSpPr>
          <p:spPr bwMode="auto">
            <a:xfrm rot="10800000" flipV="1">
              <a:off x="3257405" y="2136150"/>
              <a:ext cx="995363" cy="338137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0699904-E9BB-C395-61ED-78AB7A8DCD6F}"/>
                </a:ext>
              </a:extLst>
            </p:cNvPr>
            <p:cNvSpPr txBox="1"/>
            <p:nvPr/>
          </p:nvSpPr>
          <p:spPr>
            <a:xfrm>
              <a:off x="4075002" y="1953290"/>
              <a:ext cx="14205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b="1" dirty="0"/>
                <a:t>(2) TX Package TP(f)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5157640-34F7-7D8E-FA16-C54D1CEF397F}"/>
                </a:ext>
              </a:extLst>
            </p:cNvPr>
            <p:cNvCxnSpPr/>
            <p:nvPr/>
          </p:nvCxnSpPr>
          <p:spPr bwMode="auto">
            <a:xfrm rot="10800000" flipV="1">
              <a:off x="3266930" y="2521913"/>
              <a:ext cx="995363" cy="338137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2DDA68D-6698-D511-6E33-A4AFA9C118D6}"/>
                </a:ext>
              </a:extLst>
            </p:cNvPr>
            <p:cNvSpPr txBox="1"/>
            <p:nvPr/>
          </p:nvSpPr>
          <p:spPr>
            <a:xfrm>
              <a:off x="4084527" y="2339053"/>
              <a:ext cx="15231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b="1" dirty="0"/>
                <a:t>(3) TX Line Card TL(f) </a:t>
              </a:r>
            </a:p>
          </p:txBody>
        </p:sp>
        <p:cxnSp>
          <p:nvCxnSpPr>
            <p:cNvPr id="87040" name="Straight Arrow Connector 87039">
              <a:extLst>
                <a:ext uri="{FF2B5EF4-FFF2-40B4-BE49-F238E27FC236}">
                  <a16:creationId xmlns:a16="http://schemas.microsoft.com/office/drawing/2014/main" id="{7936B20C-9CC9-FD20-395E-2FD670DD0DA5}"/>
                </a:ext>
              </a:extLst>
            </p:cNvPr>
            <p:cNvCxnSpPr/>
            <p:nvPr/>
          </p:nvCxnSpPr>
          <p:spPr bwMode="auto">
            <a:xfrm rot="10800000" flipV="1">
              <a:off x="3319317" y="3064838"/>
              <a:ext cx="995363" cy="338137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87041" name="TextBox 87040">
              <a:extLst>
                <a:ext uri="{FF2B5EF4-FFF2-40B4-BE49-F238E27FC236}">
                  <a16:creationId xmlns:a16="http://schemas.microsoft.com/office/drawing/2014/main" id="{452338B5-47AF-2479-14CD-386AE6840503}"/>
                </a:ext>
              </a:extLst>
            </p:cNvPr>
            <p:cNvSpPr txBox="1"/>
            <p:nvPr/>
          </p:nvSpPr>
          <p:spPr>
            <a:xfrm>
              <a:off x="4094047" y="2881978"/>
              <a:ext cx="15536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b="1" dirty="0"/>
                <a:t>(4) TX Connector TC(f)</a:t>
              </a:r>
            </a:p>
          </p:txBody>
        </p:sp>
        <p:cxnSp>
          <p:nvCxnSpPr>
            <p:cNvPr id="87042" name="Straight Arrow Connector 87041">
              <a:extLst>
                <a:ext uri="{FF2B5EF4-FFF2-40B4-BE49-F238E27FC236}">
                  <a16:creationId xmlns:a16="http://schemas.microsoft.com/office/drawing/2014/main" id="{2C68D70B-1113-2AB1-9874-36FDAB8CFAA2}"/>
                </a:ext>
              </a:extLst>
            </p:cNvPr>
            <p:cNvCxnSpPr/>
            <p:nvPr/>
          </p:nvCxnSpPr>
          <p:spPr bwMode="auto">
            <a:xfrm rot="16200000" flipH="1">
              <a:off x="5667230" y="3726824"/>
              <a:ext cx="314324" cy="1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87043" name="TextBox 87042">
              <a:extLst>
                <a:ext uri="{FF2B5EF4-FFF2-40B4-BE49-F238E27FC236}">
                  <a16:creationId xmlns:a16="http://schemas.microsoft.com/office/drawing/2014/main" id="{A2C82170-0DF9-ABBA-7710-B6DEA1826523}"/>
                </a:ext>
              </a:extLst>
            </p:cNvPr>
            <p:cNvSpPr txBox="1"/>
            <p:nvPr/>
          </p:nvSpPr>
          <p:spPr>
            <a:xfrm>
              <a:off x="5237947" y="3326775"/>
              <a:ext cx="127310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b="1" dirty="0"/>
                <a:t>(5) Backplane B(f)</a:t>
              </a:r>
            </a:p>
          </p:txBody>
        </p:sp>
        <p:sp>
          <p:nvSpPr>
            <p:cNvPr id="87045" name="TextBox 87044">
              <a:extLst>
                <a:ext uri="{FF2B5EF4-FFF2-40B4-BE49-F238E27FC236}">
                  <a16:creationId xmlns:a16="http://schemas.microsoft.com/office/drawing/2014/main" id="{65F09230-FFD1-9E5B-CE2D-C88C128626EB}"/>
                </a:ext>
              </a:extLst>
            </p:cNvPr>
            <p:cNvSpPr txBox="1"/>
            <p:nvPr/>
          </p:nvSpPr>
          <p:spPr>
            <a:xfrm>
              <a:off x="6066032" y="1701986"/>
              <a:ext cx="15808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b="1" dirty="0"/>
                <a:t>(9) Silicon Transceiver</a:t>
              </a:r>
            </a:p>
          </p:txBody>
        </p:sp>
        <p:sp>
          <p:nvSpPr>
            <p:cNvPr id="87046" name="TextBox 87045">
              <a:extLst>
                <a:ext uri="{FF2B5EF4-FFF2-40B4-BE49-F238E27FC236}">
                  <a16:creationId xmlns:a16="http://schemas.microsoft.com/office/drawing/2014/main" id="{54A77A06-0CBA-EDBC-5C3E-E1374F7C50E2}"/>
                </a:ext>
              </a:extLst>
            </p:cNvPr>
            <p:cNvSpPr txBox="1"/>
            <p:nvPr/>
          </p:nvSpPr>
          <p:spPr>
            <a:xfrm>
              <a:off x="6067874" y="2006788"/>
              <a:ext cx="14494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b="1" dirty="0"/>
                <a:t>(8) RX Package RP(f)</a:t>
              </a:r>
            </a:p>
          </p:txBody>
        </p:sp>
        <p:sp>
          <p:nvSpPr>
            <p:cNvPr id="87047" name="TextBox 87046">
              <a:extLst>
                <a:ext uri="{FF2B5EF4-FFF2-40B4-BE49-F238E27FC236}">
                  <a16:creationId xmlns:a16="http://schemas.microsoft.com/office/drawing/2014/main" id="{0CCAC170-ECA2-5EF8-D9CC-E39114689C35}"/>
                </a:ext>
              </a:extLst>
            </p:cNvPr>
            <p:cNvSpPr txBox="1"/>
            <p:nvPr/>
          </p:nvSpPr>
          <p:spPr>
            <a:xfrm>
              <a:off x="6058350" y="2340163"/>
              <a:ext cx="15167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b="1" dirty="0"/>
                <a:t>(7) RX Line Card RL(f)</a:t>
              </a:r>
            </a:p>
          </p:txBody>
        </p:sp>
        <p:sp>
          <p:nvSpPr>
            <p:cNvPr id="87048" name="TextBox 87047">
              <a:extLst>
                <a:ext uri="{FF2B5EF4-FFF2-40B4-BE49-F238E27FC236}">
                  <a16:creationId xmlns:a16="http://schemas.microsoft.com/office/drawing/2014/main" id="{D588D815-0799-F087-2B09-8879860370E7}"/>
                </a:ext>
              </a:extLst>
            </p:cNvPr>
            <p:cNvSpPr txBox="1"/>
            <p:nvPr/>
          </p:nvSpPr>
          <p:spPr>
            <a:xfrm>
              <a:off x="6077395" y="2878326"/>
              <a:ext cx="1582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b="1" dirty="0"/>
                <a:t>(6) RX Connector RC(f)</a:t>
              </a:r>
            </a:p>
          </p:txBody>
        </p:sp>
        <p:cxnSp>
          <p:nvCxnSpPr>
            <p:cNvPr id="87049" name="Straight Arrow Connector 87048">
              <a:extLst>
                <a:ext uri="{FF2B5EF4-FFF2-40B4-BE49-F238E27FC236}">
                  <a16:creationId xmlns:a16="http://schemas.microsoft.com/office/drawing/2014/main" id="{7D698BEB-98E5-266C-1FBD-C0B317080665}"/>
                </a:ext>
              </a:extLst>
            </p:cNvPr>
            <p:cNvCxnSpPr/>
            <p:nvPr/>
          </p:nvCxnSpPr>
          <p:spPr bwMode="auto">
            <a:xfrm rot="10800000" flipH="1" flipV="1">
              <a:off x="7610330" y="1891823"/>
              <a:ext cx="995363" cy="338137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87050" name="Straight Arrow Connector 87049">
              <a:extLst>
                <a:ext uri="{FF2B5EF4-FFF2-40B4-BE49-F238E27FC236}">
                  <a16:creationId xmlns:a16="http://schemas.microsoft.com/office/drawing/2014/main" id="{334BECA7-5D7F-2B00-DE0D-CC60601099EA}"/>
                </a:ext>
              </a:extLst>
            </p:cNvPr>
            <p:cNvCxnSpPr/>
            <p:nvPr/>
          </p:nvCxnSpPr>
          <p:spPr bwMode="auto">
            <a:xfrm rot="10800000" flipH="1" flipV="1">
              <a:off x="7557943" y="2115661"/>
              <a:ext cx="995363" cy="338137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87051" name="Straight Arrow Connector 87050">
              <a:extLst>
                <a:ext uri="{FF2B5EF4-FFF2-40B4-BE49-F238E27FC236}">
                  <a16:creationId xmlns:a16="http://schemas.microsoft.com/office/drawing/2014/main" id="{05B139A7-D3FC-A0D2-106B-1CD2BCEFF8A4}"/>
                </a:ext>
              </a:extLst>
            </p:cNvPr>
            <p:cNvCxnSpPr/>
            <p:nvPr/>
          </p:nvCxnSpPr>
          <p:spPr bwMode="auto">
            <a:xfrm rot="10800000" flipH="1" flipV="1">
              <a:off x="7567468" y="2501424"/>
              <a:ext cx="995363" cy="338137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87052" name="Straight Arrow Connector 87051">
              <a:extLst>
                <a:ext uri="{FF2B5EF4-FFF2-40B4-BE49-F238E27FC236}">
                  <a16:creationId xmlns:a16="http://schemas.microsoft.com/office/drawing/2014/main" id="{62D8D89F-8402-02D8-E980-C4659869874E}"/>
                </a:ext>
              </a:extLst>
            </p:cNvPr>
            <p:cNvCxnSpPr/>
            <p:nvPr/>
          </p:nvCxnSpPr>
          <p:spPr bwMode="auto">
            <a:xfrm rot="10800000" flipH="1" flipV="1">
              <a:off x="7619855" y="3044349"/>
              <a:ext cx="995363" cy="338137"/>
            </a:xfrm>
            <a:prstGeom prst="straightConnector1">
              <a:avLst/>
            </a:prstGeom>
            <a:solidFill>
              <a:schemeClr val="tx2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sp>
        <p:nvSpPr>
          <p:cNvPr id="87053" name="TextBox 87052">
            <a:extLst>
              <a:ext uri="{FF2B5EF4-FFF2-40B4-BE49-F238E27FC236}">
                <a16:creationId xmlns:a16="http://schemas.microsoft.com/office/drawing/2014/main" id="{904D8427-DE5D-B75B-9F2D-FC499A6E5DC9}"/>
              </a:ext>
            </a:extLst>
          </p:cNvPr>
          <p:cNvSpPr txBox="1"/>
          <p:nvPr/>
        </p:nvSpPr>
        <p:spPr>
          <a:xfrm>
            <a:off x="5552105" y="4417934"/>
            <a:ext cx="6639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/>
              <a:t>H(f) = TP(f)TL(f)TC(f)B(f)RC(f)RL(f)RP(f)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15886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13362-56B6-EFE2-EB89-CB7514BAA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Layout </a:t>
            </a:r>
            <a:r>
              <a:rPr lang="it-IT" sz="4400" dirty="0" err="1"/>
              <a:t>discontinuities</a:t>
            </a:r>
            <a:endParaRPr lang="en-GB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AE752-D4D2-948E-844E-E40FB3B06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908" y="1341440"/>
            <a:ext cx="8222704" cy="432434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 err="1"/>
              <a:t>Attenuation</a:t>
            </a:r>
            <a:r>
              <a:rPr lang="it-IT" sz="2800" dirty="0"/>
              <a:t> </a:t>
            </a:r>
            <a:r>
              <a:rPr lang="it-IT" sz="2800" dirty="0" err="1"/>
              <a:t>is</a:t>
            </a:r>
            <a:r>
              <a:rPr lang="it-IT" sz="2800" dirty="0"/>
              <a:t> </a:t>
            </a:r>
            <a:r>
              <a:rPr lang="it-IT" sz="2800" dirty="0" err="1"/>
              <a:t>only</a:t>
            </a:r>
            <a:r>
              <a:rPr lang="it-IT" sz="2800" dirty="0"/>
              <a:t> a small </a:t>
            </a:r>
            <a:r>
              <a:rPr lang="it-IT" sz="2800" dirty="0" err="1"/>
              <a:t>piece</a:t>
            </a:r>
            <a:r>
              <a:rPr lang="it-IT" sz="2800" dirty="0"/>
              <a:t> of the 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 err="1"/>
              <a:t>Vias</a:t>
            </a:r>
            <a:r>
              <a:rPr lang="it-IT" sz="2800" dirty="0"/>
              <a:t>, </a:t>
            </a:r>
            <a:r>
              <a:rPr lang="it-IT" sz="2800" dirty="0" err="1"/>
              <a:t>Connectors</a:t>
            </a:r>
            <a:r>
              <a:rPr lang="it-IT" sz="2800" dirty="0"/>
              <a:t>, P/N </a:t>
            </a:r>
            <a:r>
              <a:rPr lang="it-IT" sz="2800" dirty="0" err="1"/>
              <a:t>impairements</a:t>
            </a:r>
            <a:r>
              <a:rPr lang="it-IT" sz="2800" dirty="0"/>
              <a:t>, </a:t>
            </a:r>
            <a:r>
              <a:rPr lang="it-IT" sz="2800" dirty="0" err="1"/>
              <a:t>pads</a:t>
            </a:r>
            <a:r>
              <a:rPr lang="it-IT" sz="2800" dirty="0"/>
              <a:t> </a:t>
            </a:r>
            <a:r>
              <a:rPr lang="it-IT" sz="2800" dirty="0" err="1"/>
              <a:t>all</a:t>
            </a:r>
            <a:r>
              <a:rPr lang="it-IT" sz="2800" dirty="0"/>
              <a:t> generate </a:t>
            </a:r>
            <a:r>
              <a:rPr lang="it-IT" sz="2800" dirty="0" err="1"/>
              <a:t>discontinuities</a:t>
            </a:r>
            <a:endParaRPr lang="it-IT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 err="1"/>
              <a:t>Significantly</a:t>
            </a:r>
            <a:r>
              <a:rPr lang="it-IT" sz="2800" dirty="0"/>
              <a:t> </a:t>
            </a:r>
            <a:r>
              <a:rPr lang="it-IT" sz="2800" dirty="0" err="1"/>
              <a:t>contribute</a:t>
            </a:r>
            <a:r>
              <a:rPr lang="it-IT" sz="2800" dirty="0"/>
              <a:t> to </a:t>
            </a:r>
            <a:r>
              <a:rPr lang="it-IT" sz="2800" dirty="0" err="1"/>
              <a:t>distort</a:t>
            </a:r>
            <a:r>
              <a:rPr lang="it-IT" sz="2800" dirty="0"/>
              <a:t> the </a:t>
            </a:r>
            <a:r>
              <a:rPr lang="it-IT" sz="2800" dirty="0" err="1"/>
              <a:t>signal</a:t>
            </a:r>
            <a:endParaRPr lang="it-IT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 err="1"/>
              <a:t>Problem</a:t>
            </a:r>
            <a:r>
              <a:rPr lang="it-IT" sz="2800" dirty="0"/>
              <a:t> start to be </a:t>
            </a:r>
            <a:r>
              <a:rPr lang="it-IT" sz="2800" dirty="0" err="1"/>
              <a:t>very</a:t>
            </a:r>
            <a:r>
              <a:rPr lang="it-IT" sz="2800" dirty="0"/>
              <a:t> </a:t>
            </a:r>
            <a:r>
              <a:rPr lang="it-IT" sz="2800" dirty="0" err="1"/>
              <a:t>serious</a:t>
            </a:r>
            <a:r>
              <a:rPr lang="it-IT" sz="2800" dirty="0"/>
              <a:t> </a:t>
            </a:r>
            <a:r>
              <a:rPr lang="it-IT" sz="2800" dirty="0" err="1"/>
              <a:t>around</a:t>
            </a:r>
            <a:r>
              <a:rPr lang="it-IT" sz="2800" dirty="0"/>
              <a:t> 10 Gbit/s</a:t>
            </a:r>
            <a:endParaRPr lang="en-GB" sz="2800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481D7AA-3EFF-C5D9-DB64-73740048F6D9}"/>
              </a:ext>
            </a:extLst>
          </p:cNvPr>
          <p:cNvGrpSpPr>
            <a:grpSpLocks/>
          </p:cNvGrpSpPr>
          <p:nvPr/>
        </p:nvGrpSpPr>
        <p:grpSpPr bwMode="auto">
          <a:xfrm>
            <a:off x="9052266" y="925397"/>
            <a:ext cx="2832586" cy="3450730"/>
            <a:chOff x="3085" y="768"/>
            <a:chExt cx="2291" cy="2884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5CCBA8AD-8E27-0FFD-1150-411D0A312E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6" t="41667" r="21094" b="37500"/>
            <a:stretch>
              <a:fillRect/>
            </a:stretch>
          </p:blipFill>
          <p:spPr bwMode="auto">
            <a:xfrm>
              <a:off x="3552" y="2496"/>
              <a:ext cx="1584" cy="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5B2F32AD-EC42-99ED-99DB-2BFEE6BDB1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0" t="43750" r="20313" b="38542"/>
            <a:stretch>
              <a:fillRect/>
            </a:stretch>
          </p:blipFill>
          <p:spPr bwMode="auto">
            <a:xfrm>
              <a:off x="3648" y="3168"/>
              <a:ext cx="1536" cy="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 Box 7">
              <a:extLst>
                <a:ext uri="{FF2B5EF4-FFF2-40B4-BE49-F238E27FC236}">
                  <a16:creationId xmlns:a16="http://schemas.microsoft.com/office/drawing/2014/main" id="{7D978A6C-B5EB-EBA8-A951-C3E1DF5CE3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5" y="2396"/>
              <a:ext cx="1008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200" dirty="0"/>
                <a:t>5mil trace</a:t>
              </a:r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CC63E4BA-EE35-5BC8-20EE-EFB3852A87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5" y="3033"/>
              <a:ext cx="1008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it-IT" sz="2200" dirty="0"/>
                <a:t>28mil pad</a:t>
              </a: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9D3C75A9-4F99-68AF-F63F-E4AE864C8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88" t="13542" r="3125" b="9375"/>
            <a:stretch>
              <a:fillRect/>
            </a:stretch>
          </p:blipFill>
          <p:spPr bwMode="auto">
            <a:xfrm>
              <a:off x="3120" y="768"/>
              <a:ext cx="2256" cy="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" name="Picture 6" descr="GE_DC_bga_via_L11_no_bd">
            <a:extLst>
              <a:ext uri="{FF2B5EF4-FFF2-40B4-BE49-F238E27FC236}">
                <a16:creationId xmlns:a16="http://schemas.microsoft.com/office/drawing/2014/main" id="{DCC96979-36B8-EB43-CC86-50A23DEC6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677" y="3946667"/>
            <a:ext cx="3255543" cy="278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1B25A76-A100-771A-95CF-785DAF0F54C3}"/>
              </a:ext>
            </a:extLst>
          </p:cNvPr>
          <p:cNvGrpSpPr/>
          <p:nvPr/>
        </p:nvGrpSpPr>
        <p:grpSpPr>
          <a:xfrm>
            <a:off x="392880" y="4077072"/>
            <a:ext cx="4983040" cy="2668130"/>
            <a:chOff x="1379538" y="3810000"/>
            <a:chExt cx="5257800" cy="2719388"/>
          </a:xfrm>
        </p:grpSpPr>
        <p:pic>
          <p:nvPicPr>
            <p:cNvPr id="12" name="Picture 1027">
              <a:extLst>
                <a:ext uri="{FF2B5EF4-FFF2-40B4-BE49-F238E27FC236}">
                  <a16:creationId xmlns:a16="http://schemas.microsoft.com/office/drawing/2014/main" id="{881CA31D-AA39-2653-F6A9-BEE1C17228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4938" y="3810000"/>
              <a:ext cx="3810000" cy="2719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 Box 1028">
              <a:extLst>
                <a:ext uri="{FF2B5EF4-FFF2-40B4-BE49-F238E27FC236}">
                  <a16:creationId xmlns:a16="http://schemas.microsoft.com/office/drawing/2014/main" id="{F739E387-07B4-35D4-46C4-1634DCAD6E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2938" y="4114800"/>
              <a:ext cx="914400" cy="39687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r>
                <a:rPr lang="en-US" altLang="it-IT" sz="2000"/>
                <a:t>jog-out</a:t>
              </a:r>
            </a:p>
          </p:txBody>
        </p:sp>
        <p:sp>
          <p:nvSpPr>
            <p:cNvPr id="14" name="Line 1029">
              <a:extLst>
                <a:ext uri="{FF2B5EF4-FFF2-40B4-BE49-F238E27FC236}">
                  <a16:creationId xmlns:a16="http://schemas.microsoft.com/office/drawing/2014/main" id="{99CD9B8E-7430-0AB0-9C64-E821C72CDD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18138" y="4495800"/>
              <a:ext cx="2286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5" name="Text Box 1031">
              <a:extLst>
                <a:ext uri="{FF2B5EF4-FFF2-40B4-BE49-F238E27FC236}">
                  <a16:creationId xmlns:a16="http://schemas.microsoft.com/office/drawing/2014/main" id="{A6ABBB79-76D2-54D6-2C04-6593D7E9AE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9538" y="4876800"/>
              <a:ext cx="914400" cy="131127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r>
                <a:rPr lang="en-US" altLang="it-IT" sz="2000" dirty="0"/>
                <a:t>Two 45-degree turns</a:t>
              </a:r>
            </a:p>
          </p:txBody>
        </p:sp>
        <p:sp>
          <p:nvSpPr>
            <p:cNvPr id="16" name="Line 1032">
              <a:extLst>
                <a:ext uri="{FF2B5EF4-FFF2-40B4-BE49-F238E27FC236}">
                  <a16:creationId xmlns:a16="http://schemas.microsoft.com/office/drawing/2014/main" id="{C437D4DA-22E4-EFDE-6131-1E7A895131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3938" y="4953000"/>
              <a:ext cx="99060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7" name="Line 1033">
              <a:extLst>
                <a:ext uri="{FF2B5EF4-FFF2-40B4-BE49-F238E27FC236}">
                  <a16:creationId xmlns:a16="http://schemas.microsoft.com/office/drawing/2014/main" id="{1610F836-35CA-154B-B408-0F31AC544E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3938" y="5486400"/>
              <a:ext cx="152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8" name="Line 1035">
              <a:extLst>
                <a:ext uri="{FF2B5EF4-FFF2-40B4-BE49-F238E27FC236}">
                  <a16:creationId xmlns:a16="http://schemas.microsoft.com/office/drawing/2014/main" id="{23B1B33E-E419-49DC-1433-60CF08D006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4138" y="4572000"/>
              <a:ext cx="3048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9" name="Line 1036">
              <a:extLst>
                <a:ext uri="{FF2B5EF4-FFF2-40B4-BE49-F238E27FC236}">
                  <a16:creationId xmlns:a16="http://schemas.microsoft.com/office/drawing/2014/main" id="{3D26295E-B432-34DA-0B35-7A3CFF6F92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8938" y="4648200"/>
              <a:ext cx="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20" name="Text Box 1034">
              <a:extLst>
                <a:ext uri="{FF2B5EF4-FFF2-40B4-BE49-F238E27FC236}">
                  <a16:creationId xmlns:a16="http://schemas.microsoft.com/office/drawing/2014/main" id="{83D65943-46D1-EFDB-DF89-BCEC11F639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2738" y="3962400"/>
              <a:ext cx="1066800" cy="70167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/>
              <a:r>
                <a:rPr lang="en-US" altLang="it-IT" sz="2000"/>
                <a:t>Plane cut-outs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4677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Inter-Symbol-Interference and Equalization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Inter-Symbol-Interference (ISI)</a:t>
            </a:r>
          </a:p>
          <a:p>
            <a:pPr lvl="1"/>
            <a:r>
              <a:rPr lang="en-US" sz="2000" dirty="0"/>
              <a:t>An impulse response through a channel can expand to other symbols hence impact the waveforms at other symbols</a:t>
            </a:r>
          </a:p>
          <a:p>
            <a:r>
              <a:rPr lang="en-US" sz="2000" dirty="0"/>
              <a:t>Equalization - Mitigate ISI to ensure correct data sampling</a:t>
            </a:r>
          </a:p>
        </p:txBody>
      </p:sp>
      <p:sp>
        <p:nvSpPr>
          <p:cNvPr id="21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4" name="Group 7"/>
          <p:cNvGrpSpPr/>
          <p:nvPr/>
        </p:nvGrpSpPr>
        <p:grpSpPr>
          <a:xfrm>
            <a:off x="3810000" y="3657600"/>
            <a:ext cx="4545260" cy="2743200"/>
            <a:chOff x="2209800" y="3505200"/>
            <a:chExt cx="4545260" cy="2743200"/>
          </a:xfrm>
        </p:grpSpPr>
        <p:pic>
          <p:nvPicPr>
            <p:cNvPr id="4097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9800" y="3505200"/>
              <a:ext cx="4545260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3429000" y="4876800"/>
              <a:ext cx="853440" cy="205740"/>
            </a:xfrm>
            <a:prstGeom prst="rect">
              <a:avLst/>
            </a:prstGeom>
            <a:solidFill>
              <a:schemeClr val="lt1">
                <a:alpha val="12000"/>
              </a:schemeClr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Ideal 01000</a:t>
              </a:r>
            </a:p>
          </p:txBody>
        </p:sp>
      </p:grpSp>
      <p:grpSp>
        <p:nvGrpSpPr>
          <p:cNvPr id="5" name="Group 10"/>
          <p:cNvGrpSpPr/>
          <p:nvPr/>
        </p:nvGrpSpPr>
        <p:grpSpPr>
          <a:xfrm>
            <a:off x="3810000" y="3657600"/>
            <a:ext cx="4553674" cy="2743200"/>
            <a:chOff x="2730499" y="2319337"/>
            <a:chExt cx="4553674" cy="27432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30499" y="2319337"/>
              <a:ext cx="4553674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7"/>
            <p:cNvSpPr txBox="1"/>
            <p:nvPr/>
          </p:nvSpPr>
          <p:spPr>
            <a:xfrm>
              <a:off x="4572000" y="3581400"/>
              <a:ext cx="853440" cy="205740"/>
            </a:xfrm>
            <a:prstGeom prst="rect">
              <a:avLst/>
            </a:prstGeom>
            <a:solidFill>
              <a:schemeClr val="lt1">
                <a:alpha val="12000"/>
              </a:schemeClr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chemeClr val="tx2"/>
                  </a:solidFill>
                </a:rPr>
                <a:t>Real 01000</a:t>
              </a:r>
            </a:p>
          </p:txBody>
        </p:sp>
      </p:grpSp>
      <p:grpSp>
        <p:nvGrpSpPr>
          <p:cNvPr id="6" name="Group 13"/>
          <p:cNvGrpSpPr/>
          <p:nvPr/>
        </p:nvGrpSpPr>
        <p:grpSpPr>
          <a:xfrm>
            <a:off x="3810000" y="3657600"/>
            <a:ext cx="4545260" cy="2743200"/>
            <a:chOff x="2727324" y="2316162"/>
            <a:chExt cx="4545260" cy="2743200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27324" y="2316162"/>
              <a:ext cx="4545260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7"/>
            <p:cNvSpPr txBox="1"/>
            <p:nvPr/>
          </p:nvSpPr>
          <p:spPr>
            <a:xfrm>
              <a:off x="4648200" y="3048000"/>
              <a:ext cx="1219200" cy="304800"/>
            </a:xfrm>
            <a:prstGeom prst="rect">
              <a:avLst/>
            </a:prstGeom>
            <a:solidFill>
              <a:schemeClr val="lt1">
                <a:alpha val="12000"/>
              </a:schemeClr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chemeClr val="tx2"/>
                  </a:solidFill>
                </a:rPr>
                <a:t>UI Delayed 010s</a:t>
              </a:r>
            </a:p>
          </p:txBody>
        </p:sp>
      </p:grpSp>
      <p:grpSp>
        <p:nvGrpSpPr>
          <p:cNvPr id="8" name="Group 16"/>
          <p:cNvGrpSpPr/>
          <p:nvPr/>
        </p:nvGrpSpPr>
        <p:grpSpPr>
          <a:xfrm>
            <a:off x="3810000" y="3657600"/>
            <a:ext cx="4553674" cy="2743200"/>
            <a:chOff x="2730499" y="2319337"/>
            <a:chExt cx="4553674" cy="2743200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30499" y="2319337"/>
              <a:ext cx="4553674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4"/>
            <p:cNvSpPr txBox="1"/>
            <p:nvPr/>
          </p:nvSpPr>
          <p:spPr>
            <a:xfrm>
              <a:off x="4876800" y="2590800"/>
              <a:ext cx="853440" cy="205740"/>
            </a:xfrm>
            <a:prstGeom prst="rect">
              <a:avLst/>
            </a:prstGeom>
            <a:solidFill>
              <a:schemeClr val="lt1">
                <a:alpha val="12000"/>
              </a:schemeClr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>
                  <a:solidFill>
                    <a:schemeClr val="bg2">
                      <a:lumMod val="25000"/>
                    </a:schemeClr>
                  </a:solidFill>
                </a:rPr>
                <a:t>011110</a:t>
              </a:r>
            </a:p>
          </p:txBody>
        </p:sp>
      </p:grpSp>
      <p:grpSp>
        <p:nvGrpSpPr>
          <p:cNvPr id="9" name="Group 22"/>
          <p:cNvGrpSpPr/>
          <p:nvPr/>
        </p:nvGrpSpPr>
        <p:grpSpPr>
          <a:xfrm>
            <a:off x="3810000" y="3657600"/>
            <a:ext cx="4553674" cy="2743200"/>
            <a:chOff x="6867163" y="3886200"/>
            <a:chExt cx="4553674" cy="2743200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867163" y="3886200"/>
              <a:ext cx="4553674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5"/>
            <p:cNvSpPr txBox="1"/>
            <p:nvPr/>
          </p:nvSpPr>
          <p:spPr>
            <a:xfrm>
              <a:off x="9982200" y="4800600"/>
              <a:ext cx="853440" cy="205740"/>
            </a:xfrm>
            <a:prstGeom prst="rect">
              <a:avLst/>
            </a:prstGeom>
            <a:solidFill>
              <a:schemeClr val="lt1">
                <a:alpha val="12000"/>
              </a:schemeClr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chemeClr val="accent2">
                      <a:lumMod val="75000"/>
                    </a:schemeClr>
                  </a:solidFill>
                </a:rPr>
                <a:t>010110</a:t>
              </a:r>
            </a:p>
          </p:txBody>
        </p:sp>
      </p:grpSp>
      <p:sp>
        <p:nvSpPr>
          <p:cNvPr id="20" name="Oval 19"/>
          <p:cNvSpPr/>
          <p:nvPr/>
        </p:nvSpPr>
        <p:spPr bwMode="auto">
          <a:xfrm>
            <a:off x="5775618" y="4617125"/>
            <a:ext cx="259765" cy="519351"/>
          </a:xfrm>
          <a:prstGeom prst="ellipse">
            <a:avLst/>
          </a:prstGeom>
          <a:solidFill>
            <a:schemeClr val="bg2">
              <a:lumMod val="75000"/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36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Equalization techniques</a:t>
            </a:r>
            <a:endParaRPr lang="en-GB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20853"/>
            <a:ext cx="9014792" cy="43243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TX Emphasis</a:t>
            </a:r>
          </a:p>
          <a:p>
            <a:pPr marL="857250" lvl="2" indent="-342900"/>
            <a:r>
              <a:rPr lang="it-IT" sz="2400" dirty="0"/>
              <a:t>Predistorts TX to anticipate channel losses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RX linear equalizer</a:t>
            </a:r>
          </a:p>
          <a:p>
            <a:pPr marL="857250" lvl="2" indent="-342900"/>
            <a:r>
              <a:rPr lang="it-IT" sz="2400" dirty="0"/>
              <a:t>Compensates Channel Losses trying to implement 1/H(f)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RX non linear digital equalizer</a:t>
            </a:r>
          </a:p>
          <a:p>
            <a:pPr marL="857250" lvl="2" indent="-342900"/>
            <a:r>
              <a:rPr lang="it-IT" sz="2400" dirty="0"/>
              <a:t>AKA Decision Feedback Equalizer</a:t>
            </a:r>
          </a:p>
          <a:p>
            <a:pPr marL="857250" lvl="2" indent="-342900"/>
            <a:r>
              <a:rPr lang="it-IT" sz="2400" dirty="0"/>
              <a:t>Compensates intersimbolyc interference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61822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TX Emphasis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599207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97138" y="1714500"/>
            <a:ext cx="2825750" cy="4114800"/>
            <a:chOff x="748" y="1080"/>
            <a:chExt cx="1780" cy="25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752" y="1110"/>
              <a:ext cx="52" cy="262"/>
              <a:chOff x="112" y="1104"/>
              <a:chExt cx="60" cy="262"/>
            </a:xfrm>
          </p:grpSpPr>
          <p:sp>
            <p:nvSpPr>
              <p:cNvPr id="669700" name="Line 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01" name="Line 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02" name="Line 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03" name="Line 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04" name="Line 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05" name="Line 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06" name="Line 1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07" name="Line 1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08" name="Line 1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752" y="1434"/>
              <a:ext cx="52" cy="262"/>
              <a:chOff x="112" y="1104"/>
              <a:chExt cx="60" cy="262"/>
            </a:xfrm>
          </p:grpSpPr>
          <p:sp>
            <p:nvSpPr>
              <p:cNvPr id="669710" name="Line 1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11" name="Line 1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12" name="Line 1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13" name="Line 1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14" name="Line 1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15" name="Line 1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16" name="Line 2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17" name="Line 2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18" name="Line 2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748" y="1762"/>
              <a:ext cx="52" cy="262"/>
              <a:chOff x="112" y="1104"/>
              <a:chExt cx="60" cy="262"/>
            </a:xfrm>
          </p:grpSpPr>
          <p:sp>
            <p:nvSpPr>
              <p:cNvPr id="669720" name="Line 2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21" name="Line 2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22" name="Line 2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23" name="Line 2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24" name="Line 2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25" name="Line 2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26" name="Line 3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27" name="Line 3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28" name="Line 3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33"/>
            <p:cNvGrpSpPr>
              <a:grpSpLocks/>
            </p:cNvGrpSpPr>
            <p:nvPr/>
          </p:nvGrpSpPr>
          <p:grpSpPr bwMode="auto">
            <a:xfrm>
              <a:off x="752" y="2078"/>
              <a:ext cx="52" cy="262"/>
              <a:chOff x="112" y="1104"/>
              <a:chExt cx="60" cy="262"/>
            </a:xfrm>
          </p:grpSpPr>
          <p:sp>
            <p:nvSpPr>
              <p:cNvPr id="669730" name="Line 3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31" name="Line 3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32" name="Line 3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33" name="Line 3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34" name="Line 3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35" name="Line 3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36" name="Line 4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37" name="Line 4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38" name="Line 4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43"/>
            <p:cNvGrpSpPr>
              <a:grpSpLocks/>
            </p:cNvGrpSpPr>
            <p:nvPr/>
          </p:nvGrpSpPr>
          <p:grpSpPr bwMode="auto">
            <a:xfrm>
              <a:off x="748" y="2402"/>
              <a:ext cx="52" cy="262"/>
              <a:chOff x="112" y="1104"/>
              <a:chExt cx="60" cy="262"/>
            </a:xfrm>
          </p:grpSpPr>
          <p:sp>
            <p:nvSpPr>
              <p:cNvPr id="669740" name="Line 4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41" name="Line 4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42" name="Line 4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43" name="Line 4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44" name="Line 4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45" name="Line 4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46" name="Line 5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47" name="Line 5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48" name="Line 5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53"/>
            <p:cNvGrpSpPr>
              <a:grpSpLocks/>
            </p:cNvGrpSpPr>
            <p:nvPr/>
          </p:nvGrpSpPr>
          <p:grpSpPr bwMode="auto">
            <a:xfrm>
              <a:off x="756" y="2730"/>
              <a:ext cx="52" cy="262"/>
              <a:chOff x="112" y="1104"/>
              <a:chExt cx="60" cy="262"/>
            </a:xfrm>
          </p:grpSpPr>
          <p:sp>
            <p:nvSpPr>
              <p:cNvPr id="669750" name="Line 5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51" name="Line 5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52" name="Line 5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53" name="Line 5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54" name="Line 5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55" name="Line 5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56" name="Line 6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57" name="Line 6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58" name="Line 6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63"/>
            <p:cNvGrpSpPr>
              <a:grpSpLocks/>
            </p:cNvGrpSpPr>
            <p:nvPr/>
          </p:nvGrpSpPr>
          <p:grpSpPr bwMode="auto">
            <a:xfrm>
              <a:off x="748" y="3046"/>
              <a:ext cx="52" cy="262"/>
              <a:chOff x="112" y="1104"/>
              <a:chExt cx="60" cy="262"/>
            </a:xfrm>
          </p:grpSpPr>
          <p:sp>
            <p:nvSpPr>
              <p:cNvPr id="669760" name="Line 6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61" name="Line 6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62" name="Line 6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63" name="Line 6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64" name="Line 6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65" name="Line 6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66" name="Line 7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67" name="Line 7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68" name="Line 7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73"/>
            <p:cNvGrpSpPr>
              <a:grpSpLocks/>
            </p:cNvGrpSpPr>
            <p:nvPr/>
          </p:nvGrpSpPr>
          <p:grpSpPr bwMode="auto">
            <a:xfrm>
              <a:off x="749" y="3374"/>
              <a:ext cx="52" cy="262"/>
              <a:chOff x="112" y="1104"/>
              <a:chExt cx="60" cy="262"/>
            </a:xfrm>
          </p:grpSpPr>
          <p:sp>
            <p:nvSpPr>
              <p:cNvPr id="669770" name="Line 7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71" name="Line 7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72" name="Line 7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73" name="Line 7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74" name="Line 7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75" name="Line 7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76" name="Line 8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77" name="Line 8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78" name="Line 8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83"/>
            <p:cNvGrpSpPr>
              <a:grpSpLocks/>
            </p:cNvGrpSpPr>
            <p:nvPr/>
          </p:nvGrpSpPr>
          <p:grpSpPr bwMode="auto">
            <a:xfrm>
              <a:off x="752" y="1080"/>
              <a:ext cx="1776" cy="2592"/>
              <a:chOff x="752" y="1080"/>
              <a:chExt cx="1776" cy="2592"/>
            </a:xfrm>
          </p:grpSpPr>
          <p:sp>
            <p:nvSpPr>
              <p:cNvPr id="669780" name="Rectangle 84" descr="20%"/>
              <p:cNvSpPr>
                <a:spLocks noChangeArrowheads="1"/>
              </p:cNvSpPr>
              <p:nvPr/>
            </p:nvSpPr>
            <p:spPr bwMode="auto">
              <a:xfrm>
                <a:off x="752" y="2252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81" name="Line 85"/>
              <p:cNvSpPr>
                <a:spLocks noChangeShapeType="1"/>
              </p:cNvSpPr>
              <p:nvPr/>
            </p:nvSpPr>
            <p:spPr bwMode="auto">
              <a:xfrm>
                <a:off x="1640" y="1080"/>
                <a:ext cx="0" cy="2592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82" name="Line 86"/>
              <p:cNvSpPr>
                <a:spLocks noChangeShapeType="1"/>
              </p:cNvSpPr>
              <p:nvPr/>
            </p:nvSpPr>
            <p:spPr bwMode="auto">
              <a:xfrm>
                <a:off x="776" y="1400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83" name="Line 87"/>
              <p:cNvSpPr>
                <a:spLocks noChangeShapeType="1"/>
              </p:cNvSpPr>
              <p:nvPr/>
            </p:nvSpPr>
            <p:spPr bwMode="auto">
              <a:xfrm>
                <a:off x="776" y="172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84" name="Line 88"/>
              <p:cNvSpPr>
                <a:spLocks noChangeShapeType="1"/>
              </p:cNvSpPr>
              <p:nvPr/>
            </p:nvSpPr>
            <p:spPr bwMode="auto">
              <a:xfrm>
                <a:off x="768" y="204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85" name="Line 89"/>
              <p:cNvSpPr>
                <a:spLocks noChangeShapeType="1"/>
              </p:cNvSpPr>
              <p:nvPr/>
            </p:nvSpPr>
            <p:spPr bwMode="auto">
              <a:xfrm>
                <a:off x="776" y="236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86" name="Line 90"/>
              <p:cNvSpPr>
                <a:spLocks noChangeShapeType="1"/>
              </p:cNvSpPr>
              <p:nvPr/>
            </p:nvSpPr>
            <p:spPr bwMode="auto">
              <a:xfrm>
                <a:off x="776" y="301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9787" name="Line 91"/>
              <p:cNvSpPr>
                <a:spLocks noChangeShapeType="1"/>
              </p:cNvSpPr>
              <p:nvPr/>
            </p:nvSpPr>
            <p:spPr bwMode="auto">
              <a:xfrm>
                <a:off x="784" y="333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2" name="Group 92"/>
              <p:cNvGrpSpPr>
                <a:grpSpLocks/>
              </p:cNvGrpSpPr>
              <p:nvPr/>
            </p:nvGrpSpPr>
            <p:grpSpPr bwMode="auto">
              <a:xfrm>
                <a:off x="853" y="3616"/>
                <a:ext cx="692" cy="48"/>
                <a:chOff x="853" y="3616"/>
                <a:chExt cx="692" cy="48"/>
              </a:xfrm>
            </p:grpSpPr>
            <p:sp>
              <p:nvSpPr>
                <p:cNvPr id="669789" name="Line 93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790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791" name="Line 95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792" name="Line 96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793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794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795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796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797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102"/>
              <p:cNvGrpSpPr>
                <a:grpSpLocks/>
              </p:cNvGrpSpPr>
              <p:nvPr/>
            </p:nvGrpSpPr>
            <p:grpSpPr bwMode="auto">
              <a:xfrm>
                <a:off x="1729" y="3620"/>
                <a:ext cx="692" cy="48"/>
                <a:chOff x="853" y="3616"/>
                <a:chExt cx="692" cy="48"/>
              </a:xfrm>
            </p:grpSpPr>
            <p:sp>
              <p:nvSpPr>
                <p:cNvPr id="669799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00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01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02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03" name="Line 107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04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05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06" name="Line 110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07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69808" name="Rectangle 1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TX Emphasis To Reduce Loss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09601" y="1720853"/>
            <a:ext cx="1064118" cy="432434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92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69809" name="Rectangle 113" descr="20%"/>
          <p:cNvSpPr>
            <a:spLocks noChangeArrowheads="1"/>
          </p:cNvSpPr>
          <p:nvPr/>
        </p:nvSpPr>
        <p:spPr bwMode="auto">
          <a:xfrm>
            <a:off x="2951164" y="1149350"/>
            <a:ext cx="1800045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Transmitted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69810" name="Line 114"/>
          <p:cNvSpPr>
            <a:spLocks noChangeShapeType="1"/>
          </p:cNvSpPr>
          <p:nvPr/>
        </p:nvSpPr>
        <p:spPr bwMode="auto">
          <a:xfrm rot="-5400000">
            <a:off x="9042400" y="5781675"/>
            <a:ext cx="114300" cy="0"/>
          </a:xfrm>
          <a:prstGeom prst="line">
            <a:avLst/>
          </a:prstGeom>
          <a:noFill/>
          <a:ln w="19050">
            <a:solidFill>
              <a:srgbClr val="9D9D9D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4" name="Group 115"/>
          <p:cNvGrpSpPr>
            <a:grpSpLocks/>
          </p:cNvGrpSpPr>
          <p:nvPr/>
        </p:nvGrpSpPr>
        <p:grpSpPr bwMode="auto">
          <a:xfrm>
            <a:off x="7280276" y="1712913"/>
            <a:ext cx="2847975" cy="4095750"/>
            <a:chOff x="3444" y="1086"/>
            <a:chExt cx="1794" cy="2580"/>
          </a:xfrm>
        </p:grpSpPr>
        <p:grpSp>
          <p:nvGrpSpPr>
            <p:cNvPr id="15" name="Group 116"/>
            <p:cNvGrpSpPr>
              <a:grpSpLocks/>
            </p:cNvGrpSpPr>
            <p:nvPr/>
          </p:nvGrpSpPr>
          <p:grpSpPr bwMode="auto">
            <a:xfrm>
              <a:off x="3450" y="1155"/>
              <a:ext cx="1716" cy="2506"/>
              <a:chOff x="3450" y="1155"/>
              <a:chExt cx="1716" cy="2506"/>
            </a:xfrm>
          </p:grpSpPr>
          <p:grpSp>
            <p:nvGrpSpPr>
              <p:cNvPr id="16" name="Group 117"/>
              <p:cNvGrpSpPr>
                <a:grpSpLocks/>
              </p:cNvGrpSpPr>
              <p:nvPr/>
            </p:nvGrpSpPr>
            <p:grpSpPr bwMode="auto">
              <a:xfrm>
                <a:off x="3451" y="1155"/>
                <a:ext cx="61" cy="2449"/>
                <a:chOff x="3427" y="1155"/>
                <a:chExt cx="85" cy="2443"/>
              </a:xfrm>
            </p:grpSpPr>
            <p:sp>
              <p:nvSpPr>
                <p:cNvPr id="669814" name="Line 118"/>
                <p:cNvSpPr>
                  <a:spLocks noChangeShapeType="1"/>
                </p:cNvSpPr>
                <p:nvPr/>
              </p:nvSpPr>
              <p:spPr bwMode="auto">
                <a:xfrm>
                  <a:off x="3427" y="11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15" name="Line 119"/>
                <p:cNvSpPr>
                  <a:spLocks noChangeShapeType="1"/>
                </p:cNvSpPr>
                <p:nvPr/>
              </p:nvSpPr>
              <p:spPr bwMode="auto">
                <a:xfrm>
                  <a:off x="3427" y="121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16" name="Line 120"/>
                <p:cNvSpPr>
                  <a:spLocks noChangeShapeType="1"/>
                </p:cNvSpPr>
                <p:nvPr/>
              </p:nvSpPr>
              <p:spPr bwMode="auto">
                <a:xfrm>
                  <a:off x="3433" y="128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17" name="Line 121"/>
                <p:cNvSpPr>
                  <a:spLocks noChangeShapeType="1"/>
                </p:cNvSpPr>
                <p:nvPr/>
              </p:nvSpPr>
              <p:spPr bwMode="auto">
                <a:xfrm>
                  <a:off x="3433" y="133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18" name="Line 122"/>
                <p:cNvSpPr>
                  <a:spLocks noChangeShapeType="1"/>
                </p:cNvSpPr>
                <p:nvPr/>
              </p:nvSpPr>
              <p:spPr bwMode="auto">
                <a:xfrm>
                  <a:off x="3433" y="140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19" name="Line 123"/>
                <p:cNvSpPr>
                  <a:spLocks noChangeShapeType="1"/>
                </p:cNvSpPr>
                <p:nvPr/>
              </p:nvSpPr>
              <p:spPr bwMode="auto">
                <a:xfrm>
                  <a:off x="3433" y="146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20" name="Line 124"/>
                <p:cNvSpPr>
                  <a:spLocks noChangeShapeType="1"/>
                </p:cNvSpPr>
                <p:nvPr/>
              </p:nvSpPr>
              <p:spPr bwMode="auto">
                <a:xfrm>
                  <a:off x="3427" y="152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21" name="Line 125"/>
                <p:cNvSpPr>
                  <a:spLocks noChangeShapeType="1"/>
                </p:cNvSpPr>
                <p:nvPr/>
              </p:nvSpPr>
              <p:spPr bwMode="auto">
                <a:xfrm>
                  <a:off x="3427" y="1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22" name="Line 126"/>
                <p:cNvSpPr>
                  <a:spLocks noChangeShapeType="1"/>
                </p:cNvSpPr>
                <p:nvPr/>
              </p:nvSpPr>
              <p:spPr bwMode="auto">
                <a:xfrm>
                  <a:off x="3427" y="166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23" name="Line 127"/>
                <p:cNvSpPr>
                  <a:spLocks noChangeShapeType="1"/>
                </p:cNvSpPr>
                <p:nvPr/>
              </p:nvSpPr>
              <p:spPr bwMode="auto">
                <a:xfrm>
                  <a:off x="3433" y="179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24" name="Line 128"/>
                <p:cNvSpPr>
                  <a:spLocks noChangeShapeType="1"/>
                </p:cNvSpPr>
                <p:nvPr/>
              </p:nvSpPr>
              <p:spPr bwMode="auto">
                <a:xfrm>
                  <a:off x="3433" y="185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25" name="Line 129"/>
                <p:cNvSpPr>
                  <a:spLocks noChangeShapeType="1"/>
                </p:cNvSpPr>
                <p:nvPr/>
              </p:nvSpPr>
              <p:spPr bwMode="auto">
                <a:xfrm>
                  <a:off x="3433" y="192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26" name="Line 130"/>
                <p:cNvSpPr>
                  <a:spLocks noChangeShapeType="1"/>
                </p:cNvSpPr>
                <p:nvPr/>
              </p:nvSpPr>
              <p:spPr bwMode="auto">
                <a:xfrm>
                  <a:off x="3433" y="198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27" name="Line 131"/>
                <p:cNvSpPr>
                  <a:spLocks noChangeShapeType="1"/>
                </p:cNvSpPr>
                <p:nvPr/>
              </p:nvSpPr>
              <p:spPr bwMode="auto">
                <a:xfrm>
                  <a:off x="3434" y="205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28" name="Line 132"/>
                <p:cNvSpPr>
                  <a:spLocks noChangeShapeType="1"/>
                </p:cNvSpPr>
                <p:nvPr/>
              </p:nvSpPr>
              <p:spPr bwMode="auto">
                <a:xfrm>
                  <a:off x="3428" y="211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29" name="Line 133"/>
                <p:cNvSpPr>
                  <a:spLocks noChangeShapeType="1"/>
                </p:cNvSpPr>
                <p:nvPr/>
              </p:nvSpPr>
              <p:spPr bwMode="auto">
                <a:xfrm>
                  <a:off x="3428" y="218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30" name="Line 134"/>
                <p:cNvSpPr>
                  <a:spLocks noChangeShapeType="1"/>
                </p:cNvSpPr>
                <p:nvPr/>
              </p:nvSpPr>
              <p:spPr bwMode="auto">
                <a:xfrm>
                  <a:off x="3434" y="225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31" name="Line 135"/>
                <p:cNvSpPr>
                  <a:spLocks noChangeShapeType="1"/>
                </p:cNvSpPr>
                <p:nvPr/>
              </p:nvSpPr>
              <p:spPr bwMode="auto">
                <a:xfrm>
                  <a:off x="3428" y="243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32" name="Line 136"/>
                <p:cNvSpPr>
                  <a:spLocks noChangeShapeType="1"/>
                </p:cNvSpPr>
                <p:nvPr/>
              </p:nvSpPr>
              <p:spPr bwMode="auto">
                <a:xfrm>
                  <a:off x="3428" y="249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33" name="Line 137"/>
                <p:cNvSpPr>
                  <a:spLocks noChangeShapeType="1"/>
                </p:cNvSpPr>
                <p:nvPr/>
              </p:nvSpPr>
              <p:spPr bwMode="auto">
                <a:xfrm>
                  <a:off x="3434" y="256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34" name="Line 138"/>
                <p:cNvSpPr>
                  <a:spLocks noChangeShapeType="1"/>
                </p:cNvSpPr>
                <p:nvPr/>
              </p:nvSpPr>
              <p:spPr bwMode="auto">
                <a:xfrm>
                  <a:off x="3428" y="263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35" name="Line 139"/>
                <p:cNvSpPr>
                  <a:spLocks noChangeShapeType="1"/>
                </p:cNvSpPr>
                <p:nvPr/>
              </p:nvSpPr>
              <p:spPr bwMode="auto">
                <a:xfrm>
                  <a:off x="3428" y="269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36" name="Line 140"/>
                <p:cNvSpPr>
                  <a:spLocks noChangeShapeType="1"/>
                </p:cNvSpPr>
                <p:nvPr/>
              </p:nvSpPr>
              <p:spPr bwMode="auto">
                <a:xfrm>
                  <a:off x="3428" y="276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37" name="Line 141"/>
                <p:cNvSpPr>
                  <a:spLocks noChangeShapeType="1"/>
                </p:cNvSpPr>
                <p:nvPr/>
              </p:nvSpPr>
              <p:spPr bwMode="auto">
                <a:xfrm>
                  <a:off x="3428" y="2826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38" name="Line 142"/>
                <p:cNvSpPr>
                  <a:spLocks noChangeShapeType="1"/>
                </p:cNvSpPr>
                <p:nvPr/>
              </p:nvSpPr>
              <p:spPr bwMode="auto">
                <a:xfrm>
                  <a:off x="3434" y="288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39" name="Line 143"/>
                <p:cNvSpPr>
                  <a:spLocks noChangeShapeType="1"/>
                </p:cNvSpPr>
                <p:nvPr/>
              </p:nvSpPr>
              <p:spPr bwMode="auto">
                <a:xfrm>
                  <a:off x="3434" y="294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40" name="Line 144"/>
                <p:cNvSpPr>
                  <a:spLocks noChangeShapeType="1"/>
                </p:cNvSpPr>
                <p:nvPr/>
              </p:nvSpPr>
              <p:spPr bwMode="auto">
                <a:xfrm>
                  <a:off x="3434" y="307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41" name="Line 145"/>
                <p:cNvSpPr>
                  <a:spLocks noChangeShapeType="1"/>
                </p:cNvSpPr>
                <p:nvPr/>
              </p:nvSpPr>
              <p:spPr bwMode="auto">
                <a:xfrm>
                  <a:off x="3428" y="31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42" name="Line 146"/>
                <p:cNvSpPr>
                  <a:spLocks noChangeShapeType="1"/>
                </p:cNvSpPr>
                <p:nvPr/>
              </p:nvSpPr>
              <p:spPr bwMode="auto">
                <a:xfrm>
                  <a:off x="3428" y="321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43" name="Line 147"/>
                <p:cNvSpPr>
                  <a:spLocks noChangeShapeType="1"/>
                </p:cNvSpPr>
                <p:nvPr/>
              </p:nvSpPr>
              <p:spPr bwMode="auto">
                <a:xfrm>
                  <a:off x="3428" y="327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44" name="Line 148"/>
                <p:cNvSpPr>
                  <a:spLocks noChangeShapeType="1"/>
                </p:cNvSpPr>
                <p:nvPr/>
              </p:nvSpPr>
              <p:spPr bwMode="auto">
                <a:xfrm>
                  <a:off x="3428" y="333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45" name="Line 149"/>
                <p:cNvSpPr>
                  <a:spLocks noChangeShapeType="1"/>
                </p:cNvSpPr>
                <p:nvPr/>
              </p:nvSpPr>
              <p:spPr bwMode="auto">
                <a:xfrm>
                  <a:off x="3434" y="340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46" name="Line 150"/>
                <p:cNvSpPr>
                  <a:spLocks noChangeShapeType="1"/>
                </p:cNvSpPr>
                <p:nvPr/>
              </p:nvSpPr>
              <p:spPr bwMode="auto">
                <a:xfrm>
                  <a:off x="3434" y="347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47" name="Line 151"/>
                <p:cNvSpPr>
                  <a:spLocks noChangeShapeType="1"/>
                </p:cNvSpPr>
                <p:nvPr/>
              </p:nvSpPr>
              <p:spPr bwMode="auto">
                <a:xfrm>
                  <a:off x="3434" y="353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48" name="Line 152"/>
                <p:cNvSpPr>
                  <a:spLocks noChangeShapeType="1"/>
                </p:cNvSpPr>
                <p:nvPr/>
              </p:nvSpPr>
              <p:spPr bwMode="auto">
                <a:xfrm>
                  <a:off x="3434" y="3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49" name="Line 153"/>
                <p:cNvSpPr>
                  <a:spLocks noChangeShapeType="1"/>
                </p:cNvSpPr>
                <p:nvPr/>
              </p:nvSpPr>
              <p:spPr bwMode="auto">
                <a:xfrm>
                  <a:off x="3440" y="230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154"/>
              <p:cNvGrpSpPr>
                <a:grpSpLocks/>
              </p:cNvGrpSpPr>
              <p:nvPr/>
            </p:nvGrpSpPr>
            <p:grpSpPr bwMode="auto">
              <a:xfrm>
                <a:off x="3501" y="3612"/>
                <a:ext cx="1665" cy="49"/>
                <a:chOff x="3501" y="3612"/>
                <a:chExt cx="1671" cy="79"/>
              </a:xfrm>
            </p:grpSpPr>
            <p:sp>
              <p:nvSpPr>
                <p:cNvPr id="669851" name="Line 155"/>
                <p:cNvSpPr>
                  <a:spLocks noChangeShapeType="1"/>
                </p:cNvSpPr>
                <p:nvPr/>
              </p:nvSpPr>
              <p:spPr bwMode="auto">
                <a:xfrm rot="-5400000">
                  <a:off x="3465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52" name="Line 156"/>
                <p:cNvSpPr>
                  <a:spLocks noChangeShapeType="1"/>
                </p:cNvSpPr>
                <p:nvPr/>
              </p:nvSpPr>
              <p:spPr bwMode="auto">
                <a:xfrm rot="-5400000">
                  <a:off x="352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53" name="Line 157"/>
                <p:cNvSpPr>
                  <a:spLocks noChangeShapeType="1"/>
                </p:cNvSpPr>
                <p:nvPr/>
              </p:nvSpPr>
              <p:spPr bwMode="auto">
                <a:xfrm rot="-5400000">
                  <a:off x="359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54" name="Line 158"/>
                <p:cNvSpPr>
                  <a:spLocks noChangeShapeType="1"/>
                </p:cNvSpPr>
                <p:nvPr/>
              </p:nvSpPr>
              <p:spPr bwMode="auto">
                <a:xfrm rot="-5400000">
                  <a:off x="3648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55" name="Line 159"/>
                <p:cNvSpPr>
                  <a:spLocks noChangeShapeType="1"/>
                </p:cNvSpPr>
                <p:nvPr/>
              </p:nvSpPr>
              <p:spPr bwMode="auto">
                <a:xfrm rot="-5400000">
                  <a:off x="371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56" name="Line 160"/>
                <p:cNvSpPr>
                  <a:spLocks noChangeShapeType="1"/>
                </p:cNvSpPr>
                <p:nvPr/>
              </p:nvSpPr>
              <p:spPr bwMode="auto">
                <a:xfrm rot="-5400000">
                  <a:off x="3775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57" name="Line 161"/>
                <p:cNvSpPr>
                  <a:spLocks noChangeShapeType="1"/>
                </p:cNvSpPr>
                <p:nvPr/>
              </p:nvSpPr>
              <p:spPr bwMode="auto">
                <a:xfrm rot="-5400000">
                  <a:off x="3833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58" name="Line 162"/>
                <p:cNvSpPr>
                  <a:spLocks noChangeShapeType="1"/>
                </p:cNvSpPr>
                <p:nvPr/>
              </p:nvSpPr>
              <p:spPr bwMode="auto">
                <a:xfrm rot="-5400000">
                  <a:off x="3890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59" name="Line 163"/>
                <p:cNvSpPr>
                  <a:spLocks noChangeShapeType="1"/>
                </p:cNvSpPr>
                <p:nvPr/>
              </p:nvSpPr>
              <p:spPr bwMode="auto">
                <a:xfrm rot="-5400000">
                  <a:off x="394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60" name="Line 164"/>
                <p:cNvSpPr>
                  <a:spLocks noChangeShapeType="1"/>
                </p:cNvSpPr>
                <p:nvPr/>
              </p:nvSpPr>
              <p:spPr bwMode="auto">
                <a:xfrm rot="-5400000">
                  <a:off x="4067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61" name="Line 165"/>
                <p:cNvSpPr>
                  <a:spLocks noChangeShapeType="1"/>
                </p:cNvSpPr>
                <p:nvPr/>
              </p:nvSpPr>
              <p:spPr bwMode="auto">
                <a:xfrm rot="-5400000">
                  <a:off x="413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62" name="Line 166"/>
                <p:cNvSpPr>
                  <a:spLocks noChangeShapeType="1"/>
                </p:cNvSpPr>
                <p:nvPr/>
              </p:nvSpPr>
              <p:spPr bwMode="auto">
                <a:xfrm rot="-5400000">
                  <a:off x="4189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63" name="Line 167"/>
                <p:cNvSpPr>
                  <a:spLocks noChangeShapeType="1"/>
                </p:cNvSpPr>
                <p:nvPr/>
              </p:nvSpPr>
              <p:spPr bwMode="auto">
                <a:xfrm rot="-5400000">
                  <a:off x="424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64" name="Line 168"/>
                <p:cNvSpPr>
                  <a:spLocks noChangeShapeType="1"/>
                </p:cNvSpPr>
                <p:nvPr/>
              </p:nvSpPr>
              <p:spPr bwMode="auto">
                <a:xfrm rot="-5400000">
                  <a:off x="4315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65" name="Line 169"/>
                <p:cNvSpPr>
                  <a:spLocks noChangeShapeType="1"/>
                </p:cNvSpPr>
                <p:nvPr/>
              </p:nvSpPr>
              <p:spPr bwMode="auto">
                <a:xfrm rot="-5400000">
                  <a:off x="4373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66" name="Line 170"/>
                <p:cNvSpPr>
                  <a:spLocks noChangeShapeType="1"/>
                </p:cNvSpPr>
                <p:nvPr/>
              </p:nvSpPr>
              <p:spPr bwMode="auto">
                <a:xfrm rot="-5400000">
                  <a:off x="4437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67" name="Line 171"/>
                <p:cNvSpPr>
                  <a:spLocks noChangeShapeType="1"/>
                </p:cNvSpPr>
                <p:nvPr/>
              </p:nvSpPr>
              <p:spPr bwMode="auto">
                <a:xfrm rot="-5400000">
                  <a:off x="449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68" name="Line 172"/>
                <p:cNvSpPr>
                  <a:spLocks noChangeShapeType="1"/>
                </p:cNvSpPr>
                <p:nvPr/>
              </p:nvSpPr>
              <p:spPr bwMode="auto">
                <a:xfrm rot="-5400000">
                  <a:off x="4741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69" name="Line 173"/>
                <p:cNvSpPr>
                  <a:spLocks noChangeShapeType="1"/>
                </p:cNvSpPr>
                <p:nvPr/>
              </p:nvSpPr>
              <p:spPr bwMode="auto">
                <a:xfrm rot="-5400000">
                  <a:off x="480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70" name="Line 174"/>
                <p:cNvSpPr>
                  <a:spLocks noChangeShapeType="1"/>
                </p:cNvSpPr>
                <p:nvPr/>
              </p:nvSpPr>
              <p:spPr bwMode="auto">
                <a:xfrm rot="-5400000">
                  <a:off x="487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71" name="Line 175"/>
                <p:cNvSpPr>
                  <a:spLocks noChangeShapeType="1"/>
                </p:cNvSpPr>
                <p:nvPr/>
              </p:nvSpPr>
              <p:spPr bwMode="auto">
                <a:xfrm rot="-5400000">
                  <a:off x="494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72" name="Line 176"/>
                <p:cNvSpPr>
                  <a:spLocks noChangeShapeType="1"/>
                </p:cNvSpPr>
                <p:nvPr/>
              </p:nvSpPr>
              <p:spPr bwMode="auto">
                <a:xfrm rot="-5400000">
                  <a:off x="5002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73" name="Line 177"/>
                <p:cNvSpPr>
                  <a:spLocks noChangeShapeType="1"/>
                </p:cNvSpPr>
                <p:nvPr/>
              </p:nvSpPr>
              <p:spPr bwMode="auto">
                <a:xfrm rot="-5400000">
                  <a:off x="5078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69874" name="Line 178"/>
                <p:cNvSpPr>
                  <a:spLocks noChangeShapeType="1"/>
                </p:cNvSpPr>
                <p:nvPr/>
              </p:nvSpPr>
              <p:spPr bwMode="auto">
                <a:xfrm rot="-5400000">
                  <a:off x="5136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69875" name="Rectangle 179" descr="20%"/>
              <p:cNvSpPr>
                <a:spLocks noChangeArrowheads="1"/>
              </p:cNvSpPr>
              <p:nvPr/>
            </p:nvSpPr>
            <p:spPr bwMode="auto">
              <a:xfrm>
                <a:off x="3450" y="2260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69876" name="Line 180"/>
            <p:cNvSpPr>
              <a:spLocks noChangeShapeType="1"/>
            </p:cNvSpPr>
            <p:nvPr/>
          </p:nvSpPr>
          <p:spPr bwMode="auto">
            <a:xfrm>
              <a:off x="4038" y="1104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69877" name="Line 181"/>
            <p:cNvSpPr>
              <a:spLocks noChangeShapeType="1"/>
            </p:cNvSpPr>
            <p:nvPr/>
          </p:nvSpPr>
          <p:spPr bwMode="auto">
            <a:xfrm>
              <a:off x="4644" y="1086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69878" name="Line 182"/>
            <p:cNvSpPr>
              <a:spLocks noChangeShapeType="1"/>
            </p:cNvSpPr>
            <p:nvPr/>
          </p:nvSpPr>
          <p:spPr bwMode="auto">
            <a:xfrm>
              <a:off x="3450" y="173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69879" name="Line 183"/>
            <p:cNvSpPr>
              <a:spLocks noChangeShapeType="1"/>
            </p:cNvSpPr>
            <p:nvPr/>
          </p:nvSpPr>
          <p:spPr bwMode="auto">
            <a:xfrm>
              <a:off x="3450" y="236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69880" name="Line 184"/>
            <p:cNvSpPr>
              <a:spLocks noChangeShapeType="1"/>
            </p:cNvSpPr>
            <p:nvPr/>
          </p:nvSpPr>
          <p:spPr bwMode="auto">
            <a:xfrm>
              <a:off x="3444" y="3018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69881" name="Rectangle 185" descr="20%"/>
          <p:cNvSpPr>
            <a:spLocks noChangeArrowheads="1"/>
          </p:cNvSpPr>
          <p:nvPr/>
        </p:nvSpPr>
        <p:spPr bwMode="auto">
          <a:xfrm>
            <a:off x="7861300" y="1149350"/>
            <a:ext cx="1596912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Received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69882" name="Text Box 186"/>
          <p:cNvSpPr txBox="1">
            <a:spLocks noChangeArrowheads="1"/>
          </p:cNvSpPr>
          <p:nvPr/>
        </p:nvSpPr>
        <p:spPr bwMode="auto">
          <a:xfrm>
            <a:off x="3503614" y="589915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69883" name="Text Box 187"/>
          <p:cNvSpPr txBox="1">
            <a:spLocks noChangeArrowheads="1"/>
          </p:cNvSpPr>
          <p:nvPr/>
        </p:nvSpPr>
        <p:spPr bwMode="auto">
          <a:xfrm rot="-5400000">
            <a:off x="1526368" y="3156714"/>
            <a:ext cx="111921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Amplitude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69884" name="Text Box 188"/>
          <p:cNvSpPr txBox="1">
            <a:spLocks noChangeArrowheads="1"/>
          </p:cNvSpPr>
          <p:nvPr/>
        </p:nvSpPr>
        <p:spPr bwMode="auto">
          <a:xfrm>
            <a:off x="8347076" y="590550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69885" name="Line 189"/>
          <p:cNvSpPr>
            <a:spLocks noChangeShapeType="1"/>
          </p:cNvSpPr>
          <p:nvPr/>
        </p:nvSpPr>
        <p:spPr bwMode="auto">
          <a:xfrm>
            <a:off x="2554288" y="4267200"/>
            <a:ext cx="2768600" cy="0"/>
          </a:xfrm>
          <a:prstGeom prst="line">
            <a:avLst/>
          </a:prstGeom>
          <a:noFill/>
          <a:ln w="19050">
            <a:solidFill>
              <a:srgbClr val="9D9D9D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669886" name="Picture 190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3" y="3098800"/>
            <a:ext cx="1852612" cy="9969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669887" name="Line 191"/>
          <p:cNvSpPr>
            <a:spLocks noChangeShapeType="1"/>
          </p:cNvSpPr>
          <p:nvPr/>
        </p:nvSpPr>
        <p:spPr bwMode="auto">
          <a:xfrm>
            <a:off x="5672138" y="4325938"/>
            <a:ext cx="1193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8618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747" name="Picture 3" descr="20%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076" y="1700214"/>
            <a:ext cx="2808288" cy="26050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497138" y="1714500"/>
            <a:ext cx="2825750" cy="4114800"/>
            <a:chOff x="748" y="1080"/>
            <a:chExt cx="1780" cy="2592"/>
          </a:xfrm>
        </p:grpSpPr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752" y="1110"/>
              <a:ext cx="52" cy="262"/>
              <a:chOff x="112" y="1104"/>
              <a:chExt cx="60" cy="262"/>
            </a:xfrm>
          </p:grpSpPr>
          <p:sp>
            <p:nvSpPr>
              <p:cNvPr id="671759" name="Line 1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60" name="Line 1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61" name="Line 1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62" name="Line 1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63" name="Line 1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64" name="Line 2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65" name="Line 2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66" name="Line 2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67" name="Line 2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24"/>
            <p:cNvGrpSpPr>
              <a:grpSpLocks/>
            </p:cNvGrpSpPr>
            <p:nvPr/>
          </p:nvGrpSpPr>
          <p:grpSpPr bwMode="auto">
            <a:xfrm>
              <a:off x="752" y="1434"/>
              <a:ext cx="52" cy="262"/>
              <a:chOff x="112" y="1104"/>
              <a:chExt cx="60" cy="262"/>
            </a:xfrm>
          </p:grpSpPr>
          <p:sp>
            <p:nvSpPr>
              <p:cNvPr id="671769" name="Line 2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70" name="Line 2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71" name="Line 2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72" name="Line 2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73" name="Line 2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74" name="Line 3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75" name="Line 3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76" name="Line 3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77" name="Line 3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748" y="1762"/>
              <a:ext cx="52" cy="262"/>
              <a:chOff x="112" y="1104"/>
              <a:chExt cx="60" cy="262"/>
            </a:xfrm>
          </p:grpSpPr>
          <p:sp>
            <p:nvSpPr>
              <p:cNvPr id="671779" name="Line 3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80" name="Line 3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81" name="Line 3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82" name="Line 3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83" name="Line 3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84" name="Line 4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85" name="Line 4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86" name="Line 4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87" name="Line 4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44"/>
            <p:cNvGrpSpPr>
              <a:grpSpLocks/>
            </p:cNvGrpSpPr>
            <p:nvPr/>
          </p:nvGrpSpPr>
          <p:grpSpPr bwMode="auto">
            <a:xfrm>
              <a:off x="752" y="2078"/>
              <a:ext cx="52" cy="262"/>
              <a:chOff x="112" y="1104"/>
              <a:chExt cx="60" cy="262"/>
            </a:xfrm>
          </p:grpSpPr>
          <p:sp>
            <p:nvSpPr>
              <p:cNvPr id="671789" name="Line 4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90" name="Line 4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91" name="Line 4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92" name="Line 4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93" name="Line 4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94" name="Line 5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95" name="Line 5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96" name="Line 5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797" name="Line 5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54"/>
            <p:cNvGrpSpPr>
              <a:grpSpLocks/>
            </p:cNvGrpSpPr>
            <p:nvPr/>
          </p:nvGrpSpPr>
          <p:grpSpPr bwMode="auto">
            <a:xfrm>
              <a:off x="748" y="2402"/>
              <a:ext cx="52" cy="262"/>
              <a:chOff x="112" y="1104"/>
              <a:chExt cx="60" cy="262"/>
            </a:xfrm>
          </p:grpSpPr>
          <p:sp>
            <p:nvSpPr>
              <p:cNvPr id="671799" name="Line 5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00" name="Line 5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01" name="Line 5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02" name="Line 5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03" name="Line 5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04" name="Line 6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05" name="Line 6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06" name="Line 6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07" name="Line 6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64"/>
            <p:cNvGrpSpPr>
              <a:grpSpLocks/>
            </p:cNvGrpSpPr>
            <p:nvPr/>
          </p:nvGrpSpPr>
          <p:grpSpPr bwMode="auto">
            <a:xfrm>
              <a:off x="756" y="2730"/>
              <a:ext cx="52" cy="262"/>
              <a:chOff x="112" y="1104"/>
              <a:chExt cx="60" cy="262"/>
            </a:xfrm>
          </p:grpSpPr>
          <p:sp>
            <p:nvSpPr>
              <p:cNvPr id="671809" name="Line 6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10" name="Line 6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11" name="Line 6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12" name="Line 6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13" name="Line 6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14" name="Line 7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15" name="Line 7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16" name="Line 7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17" name="Line 7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74"/>
            <p:cNvGrpSpPr>
              <a:grpSpLocks/>
            </p:cNvGrpSpPr>
            <p:nvPr/>
          </p:nvGrpSpPr>
          <p:grpSpPr bwMode="auto">
            <a:xfrm>
              <a:off x="748" y="3046"/>
              <a:ext cx="52" cy="262"/>
              <a:chOff x="112" y="1104"/>
              <a:chExt cx="60" cy="262"/>
            </a:xfrm>
          </p:grpSpPr>
          <p:sp>
            <p:nvSpPr>
              <p:cNvPr id="671819" name="Line 7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20" name="Line 7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21" name="Line 7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22" name="Line 7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23" name="Line 7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24" name="Line 8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25" name="Line 8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26" name="Line 8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27" name="Line 8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84"/>
            <p:cNvGrpSpPr>
              <a:grpSpLocks/>
            </p:cNvGrpSpPr>
            <p:nvPr/>
          </p:nvGrpSpPr>
          <p:grpSpPr bwMode="auto">
            <a:xfrm>
              <a:off x="749" y="3374"/>
              <a:ext cx="52" cy="262"/>
              <a:chOff x="112" y="1104"/>
              <a:chExt cx="60" cy="262"/>
            </a:xfrm>
          </p:grpSpPr>
          <p:sp>
            <p:nvSpPr>
              <p:cNvPr id="671829" name="Line 8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30" name="Line 8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31" name="Line 8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32" name="Line 8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33" name="Line 8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34" name="Line 9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35" name="Line 9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36" name="Line 9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37" name="Line 9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94"/>
            <p:cNvGrpSpPr>
              <a:grpSpLocks/>
            </p:cNvGrpSpPr>
            <p:nvPr/>
          </p:nvGrpSpPr>
          <p:grpSpPr bwMode="auto">
            <a:xfrm>
              <a:off x="752" y="1080"/>
              <a:ext cx="1776" cy="2592"/>
              <a:chOff x="752" y="1080"/>
              <a:chExt cx="1776" cy="2592"/>
            </a:xfrm>
          </p:grpSpPr>
          <p:sp>
            <p:nvSpPr>
              <p:cNvPr id="671839" name="Rectangle 95" descr="20%"/>
              <p:cNvSpPr>
                <a:spLocks noChangeArrowheads="1"/>
              </p:cNvSpPr>
              <p:nvPr/>
            </p:nvSpPr>
            <p:spPr bwMode="auto">
              <a:xfrm>
                <a:off x="752" y="2252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40" name="Line 96"/>
              <p:cNvSpPr>
                <a:spLocks noChangeShapeType="1"/>
              </p:cNvSpPr>
              <p:nvPr/>
            </p:nvSpPr>
            <p:spPr bwMode="auto">
              <a:xfrm>
                <a:off x="1640" y="1080"/>
                <a:ext cx="0" cy="2592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41" name="Line 97"/>
              <p:cNvSpPr>
                <a:spLocks noChangeShapeType="1"/>
              </p:cNvSpPr>
              <p:nvPr/>
            </p:nvSpPr>
            <p:spPr bwMode="auto">
              <a:xfrm>
                <a:off x="776" y="1400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42" name="Line 98"/>
              <p:cNvSpPr>
                <a:spLocks noChangeShapeType="1"/>
              </p:cNvSpPr>
              <p:nvPr/>
            </p:nvSpPr>
            <p:spPr bwMode="auto">
              <a:xfrm>
                <a:off x="776" y="172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43" name="Line 99"/>
              <p:cNvSpPr>
                <a:spLocks noChangeShapeType="1"/>
              </p:cNvSpPr>
              <p:nvPr/>
            </p:nvSpPr>
            <p:spPr bwMode="auto">
              <a:xfrm>
                <a:off x="768" y="204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44" name="Line 100"/>
              <p:cNvSpPr>
                <a:spLocks noChangeShapeType="1"/>
              </p:cNvSpPr>
              <p:nvPr/>
            </p:nvSpPr>
            <p:spPr bwMode="auto">
              <a:xfrm>
                <a:off x="776" y="236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45" name="Line 101"/>
              <p:cNvSpPr>
                <a:spLocks noChangeShapeType="1"/>
              </p:cNvSpPr>
              <p:nvPr/>
            </p:nvSpPr>
            <p:spPr bwMode="auto">
              <a:xfrm>
                <a:off x="776" y="301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1846" name="Line 102"/>
              <p:cNvSpPr>
                <a:spLocks noChangeShapeType="1"/>
              </p:cNvSpPr>
              <p:nvPr/>
            </p:nvSpPr>
            <p:spPr bwMode="auto">
              <a:xfrm>
                <a:off x="784" y="333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4" name="Group 103"/>
              <p:cNvGrpSpPr>
                <a:grpSpLocks/>
              </p:cNvGrpSpPr>
              <p:nvPr/>
            </p:nvGrpSpPr>
            <p:grpSpPr bwMode="auto">
              <a:xfrm>
                <a:off x="853" y="3616"/>
                <a:ext cx="692" cy="48"/>
                <a:chOff x="853" y="3616"/>
                <a:chExt cx="692" cy="48"/>
              </a:xfrm>
            </p:grpSpPr>
            <p:sp>
              <p:nvSpPr>
                <p:cNvPr id="671848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49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50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51" name="Line 107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52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53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54" name="Line 110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55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56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13"/>
              <p:cNvGrpSpPr>
                <a:grpSpLocks/>
              </p:cNvGrpSpPr>
              <p:nvPr/>
            </p:nvGrpSpPr>
            <p:grpSpPr bwMode="auto">
              <a:xfrm>
                <a:off x="1729" y="3620"/>
                <a:ext cx="692" cy="48"/>
                <a:chOff x="853" y="3616"/>
                <a:chExt cx="692" cy="48"/>
              </a:xfrm>
            </p:grpSpPr>
            <p:sp>
              <p:nvSpPr>
                <p:cNvPr id="671858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59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60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61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62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63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64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65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66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71867" name="Rectangle 12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TX Emphasis To Reduce Loss</a:t>
            </a:r>
          </a:p>
        </p:txBody>
      </p:sp>
      <p:sp>
        <p:nvSpPr>
          <p:cNvPr id="20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71868" name="Rectangle 124" descr="20%"/>
          <p:cNvSpPr>
            <a:spLocks noChangeArrowheads="1"/>
          </p:cNvSpPr>
          <p:nvPr/>
        </p:nvSpPr>
        <p:spPr bwMode="auto">
          <a:xfrm>
            <a:off x="2951164" y="1149350"/>
            <a:ext cx="1800045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Transmitted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1869" name="Line 125"/>
          <p:cNvSpPr>
            <a:spLocks noChangeShapeType="1"/>
          </p:cNvSpPr>
          <p:nvPr/>
        </p:nvSpPr>
        <p:spPr bwMode="auto">
          <a:xfrm rot="-5400000">
            <a:off x="9042400" y="5781675"/>
            <a:ext cx="114300" cy="0"/>
          </a:xfrm>
          <a:prstGeom prst="line">
            <a:avLst/>
          </a:prstGeom>
          <a:noFill/>
          <a:ln w="19050">
            <a:solidFill>
              <a:srgbClr val="9D9D9D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6" name="Group 126"/>
          <p:cNvGrpSpPr>
            <a:grpSpLocks/>
          </p:cNvGrpSpPr>
          <p:nvPr/>
        </p:nvGrpSpPr>
        <p:grpSpPr bwMode="auto">
          <a:xfrm>
            <a:off x="7280276" y="1712913"/>
            <a:ext cx="2847975" cy="4095750"/>
            <a:chOff x="3444" y="1086"/>
            <a:chExt cx="1794" cy="2580"/>
          </a:xfrm>
        </p:grpSpPr>
        <p:grpSp>
          <p:nvGrpSpPr>
            <p:cNvPr id="17" name="Group 127"/>
            <p:cNvGrpSpPr>
              <a:grpSpLocks/>
            </p:cNvGrpSpPr>
            <p:nvPr/>
          </p:nvGrpSpPr>
          <p:grpSpPr bwMode="auto">
            <a:xfrm>
              <a:off x="3450" y="1155"/>
              <a:ext cx="1716" cy="2506"/>
              <a:chOff x="3450" y="1155"/>
              <a:chExt cx="1716" cy="2506"/>
            </a:xfrm>
          </p:grpSpPr>
          <p:grpSp>
            <p:nvGrpSpPr>
              <p:cNvPr id="18" name="Group 128"/>
              <p:cNvGrpSpPr>
                <a:grpSpLocks/>
              </p:cNvGrpSpPr>
              <p:nvPr/>
            </p:nvGrpSpPr>
            <p:grpSpPr bwMode="auto">
              <a:xfrm>
                <a:off x="3451" y="1155"/>
                <a:ext cx="61" cy="2449"/>
                <a:chOff x="3427" y="1155"/>
                <a:chExt cx="85" cy="2443"/>
              </a:xfrm>
            </p:grpSpPr>
            <p:sp>
              <p:nvSpPr>
                <p:cNvPr id="671873" name="Line 129"/>
                <p:cNvSpPr>
                  <a:spLocks noChangeShapeType="1"/>
                </p:cNvSpPr>
                <p:nvPr/>
              </p:nvSpPr>
              <p:spPr bwMode="auto">
                <a:xfrm>
                  <a:off x="3427" y="11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74" name="Line 130"/>
                <p:cNvSpPr>
                  <a:spLocks noChangeShapeType="1"/>
                </p:cNvSpPr>
                <p:nvPr/>
              </p:nvSpPr>
              <p:spPr bwMode="auto">
                <a:xfrm>
                  <a:off x="3427" y="121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75" name="Line 131"/>
                <p:cNvSpPr>
                  <a:spLocks noChangeShapeType="1"/>
                </p:cNvSpPr>
                <p:nvPr/>
              </p:nvSpPr>
              <p:spPr bwMode="auto">
                <a:xfrm>
                  <a:off x="3433" y="128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76" name="Line 132"/>
                <p:cNvSpPr>
                  <a:spLocks noChangeShapeType="1"/>
                </p:cNvSpPr>
                <p:nvPr/>
              </p:nvSpPr>
              <p:spPr bwMode="auto">
                <a:xfrm>
                  <a:off x="3433" y="133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77" name="Line 133"/>
                <p:cNvSpPr>
                  <a:spLocks noChangeShapeType="1"/>
                </p:cNvSpPr>
                <p:nvPr/>
              </p:nvSpPr>
              <p:spPr bwMode="auto">
                <a:xfrm>
                  <a:off x="3433" y="140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78" name="Line 134"/>
                <p:cNvSpPr>
                  <a:spLocks noChangeShapeType="1"/>
                </p:cNvSpPr>
                <p:nvPr/>
              </p:nvSpPr>
              <p:spPr bwMode="auto">
                <a:xfrm>
                  <a:off x="3433" y="146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79" name="Line 135"/>
                <p:cNvSpPr>
                  <a:spLocks noChangeShapeType="1"/>
                </p:cNvSpPr>
                <p:nvPr/>
              </p:nvSpPr>
              <p:spPr bwMode="auto">
                <a:xfrm>
                  <a:off x="3427" y="152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80" name="Line 136"/>
                <p:cNvSpPr>
                  <a:spLocks noChangeShapeType="1"/>
                </p:cNvSpPr>
                <p:nvPr/>
              </p:nvSpPr>
              <p:spPr bwMode="auto">
                <a:xfrm>
                  <a:off x="3427" y="1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81" name="Line 137"/>
                <p:cNvSpPr>
                  <a:spLocks noChangeShapeType="1"/>
                </p:cNvSpPr>
                <p:nvPr/>
              </p:nvSpPr>
              <p:spPr bwMode="auto">
                <a:xfrm>
                  <a:off x="3427" y="166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82" name="Line 138"/>
                <p:cNvSpPr>
                  <a:spLocks noChangeShapeType="1"/>
                </p:cNvSpPr>
                <p:nvPr/>
              </p:nvSpPr>
              <p:spPr bwMode="auto">
                <a:xfrm>
                  <a:off x="3433" y="179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83" name="Line 139"/>
                <p:cNvSpPr>
                  <a:spLocks noChangeShapeType="1"/>
                </p:cNvSpPr>
                <p:nvPr/>
              </p:nvSpPr>
              <p:spPr bwMode="auto">
                <a:xfrm>
                  <a:off x="3433" y="185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84" name="Line 140"/>
                <p:cNvSpPr>
                  <a:spLocks noChangeShapeType="1"/>
                </p:cNvSpPr>
                <p:nvPr/>
              </p:nvSpPr>
              <p:spPr bwMode="auto">
                <a:xfrm>
                  <a:off x="3433" y="192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85" name="Line 141"/>
                <p:cNvSpPr>
                  <a:spLocks noChangeShapeType="1"/>
                </p:cNvSpPr>
                <p:nvPr/>
              </p:nvSpPr>
              <p:spPr bwMode="auto">
                <a:xfrm>
                  <a:off x="3433" y="198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86" name="Line 142"/>
                <p:cNvSpPr>
                  <a:spLocks noChangeShapeType="1"/>
                </p:cNvSpPr>
                <p:nvPr/>
              </p:nvSpPr>
              <p:spPr bwMode="auto">
                <a:xfrm>
                  <a:off x="3434" y="205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87" name="Line 143"/>
                <p:cNvSpPr>
                  <a:spLocks noChangeShapeType="1"/>
                </p:cNvSpPr>
                <p:nvPr/>
              </p:nvSpPr>
              <p:spPr bwMode="auto">
                <a:xfrm>
                  <a:off x="3428" y="211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88" name="Line 144"/>
                <p:cNvSpPr>
                  <a:spLocks noChangeShapeType="1"/>
                </p:cNvSpPr>
                <p:nvPr/>
              </p:nvSpPr>
              <p:spPr bwMode="auto">
                <a:xfrm>
                  <a:off x="3428" y="218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89" name="Line 145"/>
                <p:cNvSpPr>
                  <a:spLocks noChangeShapeType="1"/>
                </p:cNvSpPr>
                <p:nvPr/>
              </p:nvSpPr>
              <p:spPr bwMode="auto">
                <a:xfrm>
                  <a:off x="3434" y="225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90" name="Line 146"/>
                <p:cNvSpPr>
                  <a:spLocks noChangeShapeType="1"/>
                </p:cNvSpPr>
                <p:nvPr/>
              </p:nvSpPr>
              <p:spPr bwMode="auto">
                <a:xfrm>
                  <a:off x="3428" y="243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91" name="Line 147"/>
                <p:cNvSpPr>
                  <a:spLocks noChangeShapeType="1"/>
                </p:cNvSpPr>
                <p:nvPr/>
              </p:nvSpPr>
              <p:spPr bwMode="auto">
                <a:xfrm>
                  <a:off x="3428" y="249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92" name="Line 148"/>
                <p:cNvSpPr>
                  <a:spLocks noChangeShapeType="1"/>
                </p:cNvSpPr>
                <p:nvPr/>
              </p:nvSpPr>
              <p:spPr bwMode="auto">
                <a:xfrm>
                  <a:off x="3434" y="256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93" name="Line 149"/>
                <p:cNvSpPr>
                  <a:spLocks noChangeShapeType="1"/>
                </p:cNvSpPr>
                <p:nvPr/>
              </p:nvSpPr>
              <p:spPr bwMode="auto">
                <a:xfrm>
                  <a:off x="3428" y="263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94" name="Line 150"/>
                <p:cNvSpPr>
                  <a:spLocks noChangeShapeType="1"/>
                </p:cNvSpPr>
                <p:nvPr/>
              </p:nvSpPr>
              <p:spPr bwMode="auto">
                <a:xfrm>
                  <a:off x="3428" y="269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95" name="Line 151"/>
                <p:cNvSpPr>
                  <a:spLocks noChangeShapeType="1"/>
                </p:cNvSpPr>
                <p:nvPr/>
              </p:nvSpPr>
              <p:spPr bwMode="auto">
                <a:xfrm>
                  <a:off x="3428" y="276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96" name="Line 152"/>
                <p:cNvSpPr>
                  <a:spLocks noChangeShapeType="1"/>
                </p:cNvSpPr>
                <p:nvPr/>
              </p:nvSpPr>
              <p:spPr bwMode="auto">
                <a:xfrm>
                  <a:off x="3428" y="2826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97" name="Line 153"/>
                <p:cNvSpPr>
                  <a:spLocks noChangeShapeType="1"/>
                </p:cNvSpPr>
                <p:nvPr/>
              </p:nvSpPr>
              <p:spPr bwMode="auto">
                <a:xfrm>
                  <a:off x="3434" y="288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98" name="Line 154"/>
                <p:cNvSpPr>
                  <a:spLocks noChangeShapeType="1"/>
                </p:cNvSpPr>
                <p:nvPr/>
              </p:nvSpPr>
              <p:spPr bwMode="auto">
                <a:xfrm>
                  <a:off x="3434" y="294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899" name="Line 155"/>
                <p:cNvSpPr>
                  <a:spLocks noChangeShapeType="1"/>
                </p:cNvSpPr>
                <p:nvPr/>
              </p:nvSpPr>
              <p:spPr bwMode="auto">
                <a:xfrm>
                  <a:off x="3434" y="307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00" name="Line 156"/>
                <p:cNvSpPr>
                  <a:spLocks noChangeShapeType="1"/>
                </p:cNvSpPr>
                <p:nvPr/>
              </p:nvSpPr>
              <p:spPr bwMode="auto">
                <a:xfrm>
                  <a:off x="3428" y="31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01" name="Line 157"/>
                <p:cNvSpPr>
                  <a:spLocks noChangeShapeType="1"/>
                </p:cNvSpPr>
                <p:nvPr/>
              </p:nvSpPr>
              <p:spPr bwMode="auto">
                <a:xfrm>
                  <a:off x="3428" y="321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02" name="Line 158"/>
                <p:cNvSpPr>
                  <a:spLocks noChangeShapeType="1"/>
                </p:cNvSpPr>
                <p:nvPr/>
              </p:nvSpPr>
              <p:spPr bwMode="auto">
                <a:xfrm>
                  <a:off x="3428" y="327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03" name="Line 159"/>
                <p:cNvSpPr>
                  <a:spLocks noChangeShapeType="1"/>
                </p:cNvSpPr>
                <p:nvPr/>
              </p:nvSpPr>
              <p:spPr bwMode="auto">
                <a:xfrm>
                  <a:off x="3428" y="333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04" name="Line 160"/>
                <p:cNvSpPr>
                  <a:spLocks noChangeShapeType="1"/>
                </p:cNvSpPr>
                <p:nvPr/>
              </p:nvSpPr>
              <p:spPr bwMode="auto">
                <a:xfrm>
                  <a:off x="3434" y="340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05" name="Line 161"/>
                <p:cNvSpPr>
                  <a:spLocks noChangeShapeType="1"/>
                </p:cNvSpPr>
                <p:nvPr/>
              </p:nvSpPr>
              <p:spPr bwMode="auto">
                <a:xfrm>
                  <a:off x="3434" y="347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06" name="Line 162"/>
                <p:cNvSpPr>
                  <a:spLocks noChangeShapeType="1"/>
                </p:cNvSpPr>
                <p:nvPr/>
              </p:nvSpPr>
              <p:spPr bwMode="auto">
                <a:xfrm>
                  <a:off x="3434" y="353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07" name="Line 163"/>
                <p:cNvSpPr>
                  <a:spLocks noChangeShapeType="1"/>
                </p:cNvSpPr>
                <p:nvPr/>
              </p:nvSpPr>
              <p:spPr bwMode="auto">
                <a:xfrm>
                  <a:off x="3434" y="3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08" name="Line 164"/>
                <p:cNvSpPr>
                  <a:spLocks noChangeShapeType="1"/>
                </p:cNvSpPr>
                <p:nvPr/>
              </p:nvSpPr>
              <p:spPr bwMode="auto">
                <a:xfrm>
                  <a:off x="3440" y="230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165"/>
              <p:cNvGrpSpPr>
                <a:grpSpLocks/>
              </p:cNvGrpSpPr>
              <p:nvPr/>
            </p:nvGrpSpPr>
            <p:grpSpPr bwMode="auto">
              <a:xfrm>
                <a:off x="3501" y="3612"/>
                <a:ext cx="1665" cy="49"/>
                <a:chOff x="3501" y="3612"/>
                <a:chExt cx="1671" cy="79"/>
              </a:xfrm>
            </p:grpSpPr>
            <p:sp>
              <p:nvSpPr>
                <p:cNvPr id="671910" name="Line 166"/>
                <p:cNvSpPr>
                  <a:spLocks noChangeShapeType="1"/>
                </p:cNvSpPr>
                <p:nvPr/>
              </p:nvSpPr>
              <p:spPr bwMode="auto">
                <a:xfrm rot="-5400000">
                  <a:off x="3465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11" name="Line 167"/>
                <p:cNvSpPr>
                  <a:spLocks noChangeShapeType="1"/>
                </p:cNvSpPr>
                <p:nvPr/>
              </p:nvSpPr>
              <p:spPr bwMode="auto">
                <a:xfrm rot="-5400000">
                  <a:off x="352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12" name="Line 168"/>
                <p:cNvSpPr>
                  <a:spLocks noChangeShapeType="1"/>
                </p:cNvSpPr>
                <p:nvPr/>
              </p:nvSpPr>
              <p:spPr bwMode="auto">
                <a:xfrm rot="-5400000">
                  <a:off x="359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13" name="Line 169"/>
                <p:cNvSpPr>
                  <a:spLocks noChangeShapeType="1"/>
                </p:cNvSpPr>
                <p:nvPr/>
              </p:nvSpPr>
              <p:spPr bwMode="auto">
                <a:xfrm rot="-5400000">
                  <a:off x="3648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14" name="Line 170"/>
                <p:cNvSpPr>
                  <a:spLocks noChangeShapeType="1"/>
                </p:cNvSpPr>
                <p:nvPr/>
              </p:nvSpPr>
              <p:spPr bwMode="auto">
                <a:xfrm rot="-5400000">
                  <a:off x="371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15" name="Line 171"/>
                <p:cNvSpPr>
                  <a:spLocks noChangeShapeType="1"/>
                </p:cNvSpPr>
                <p:nvPr/>
              </p:nvSpPr>
              <p:spPr bwMode="auto">
                <a:xfrm rot="-5400000">
                  <a:off x="3775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16" name="Line 172"/>
                <p:cNvSpPr>
                  <a:spLocks noChangeShapeType="1"/>
                </p:cNvSpPr>
                <p:nvPr/>
              </p:nvSpPr>
              <p:spPr bwMode="auto">
                <a:xfrm rot="-5400000">
                  <a:off x="3833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17" name="Line 173"/>
                <p:cNvSpPr>
                  <a:spLocks noChangeShapeType="1"/>
                </p:cNvSpPr>
                <p:nvPr/>
              </p:nvSpPr>
              <p:spPr bwMode="auto">
                <a:xfrm rot="-5400000">
                  <a:off x="3890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18" name="Line 174"/>
                <p:cNvSpPr>
                  <a:spLocks noChangeShapeType="1"/>
                </p:cNvSpPr>
                <p:nvPr/>
              </p:nvSpPr>
              <p:spPr bwMode="auto">
                <a:xfrm rot="-5400000">
                  <a:off x="394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19" name="Line 175"/>
                <p:cNvSpPr>
                  <a:spLocks noChangeShapeType="1"/>
                </p:cNvSpPr>
                <p:nvPr/>
              </p:nvSpPr>
              <p:spPr bwMode="auto">
                <a:xfrm rot="-5400000">
                  <a:off x="4067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20" name="Line 176"/>
                <p:cNvSpPr>
                  <a:spLocks noChangeShapeType="1"/>
                </p:cNvSpPr>
                <p:nvPr/>
              </p:nvSpPr>
              <p:spPr bwMode="auto">
                <a:xfrm rot="-5400000">
                  <a:off x="413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21" name="Line 177"/>
                <p:cNvSpPr>
                  <a:spLocks noChangeShapeType="1"/>
                </p:cNvSpPr>
                <p:nvPr/>
              </p:nvSpPr>
              <p:spPr bwMode="auto">
                <a:xfrm rot="-5400000">
                  <a:off x="4189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22" name="Line 178"/>
                <p:cNvSpPr>
                  <a:spLocks noChangeShapeType="1"/>
                </p:cNvSpPr>
                <p:nvPr/>
              </p:nvSpPr>
              <p:spPr bwMode="auto">
                <a:xfrm rot="-5400000">
                  <a:off x="424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23" name="Line 179"/>
                <p:cNvSpPr>
                  <a:spLocks noChangeShapeType="1"/>
                </p:cNvSpPr>
                <p:nvPr/>
              </p:nvSpPr>
              <p:spPr bwMode="auto">
                <a:xfrm rot="-5400000">
                  <a:off x="4315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24" name="Line 180"/>
                <p:cNvSpPr>
                  <a:spLocks noChangeShapeType="1"/>
                </p:cNvSpPr>
                <p:nvPr/>
              </p:nvSpPr>
              <p:spPr bwMode="auto">
                <a:xfrm rot="-5400000">
                  <a:off x="4373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25" name="Line 181"/>
                <p:cNvSpPr>
                  <a:spLocks noChangeShapeType="1"/>
                </p:cNvSpPr>
                <p:nvPr/>
              </p:nvSpPr>
              <p:spPr bwMode="auto">
                <a:xfrm rot="-5400000">
                  <a:off x="4437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26" name="Line 182"/>
                <p:cNvSpPr>
                  <a:spLocks noChangeShapeType="1"/>
                </p:cNvSpPr>
                <p:nvPr/>
              </p:nvSpPr>
              <p:spPr bwMode="auto">
                <a:xfrm rot="-5400000">
                  <a:off x="449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27" name="Line 183"/>
                <p:cNvSpPr>
                  <a:spLocks noChangeShapeType="1"/>
                </p:cNvSpPr>
                <p:nvPr/>
              </p:nvSpPr>
              <p:spPr bwMode="auto">
                <a:xfrm rot="-5400000">
                  <a:off x="4741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28" name="Line 184"/>
                <p:cNvSpPr>
                  <a:spLocks noChangeShapeType="1"/>
                </p:cNvSpPr>
                <p:nvPr/>
              </p:nvSpPr>
              <p:spPr bwMode="auto">
                <a:xfrm rot="-5400000">
                  <a:off x="480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29" name="Line 185"/>
                <p:cNvSpPr>
                  <a:spLocks noChangeShapeType="1"/>
                </p:cNvSpPr>
                <p:nvPr/>
              </p:nvSpPr>
              <p:spPr bwMode="auto">
                <a:xfrm rot="-5400000">
                  <a:off x="487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30" name="Line 186"/>
                <p:cNvSpPr>
                  <a:spLocks noChangeShapeType="1"/>
                </p:cNvSpPr>
                <p:nvPr/>
              </p:nvSpPr>
              <p:spPr bwMode="auto">
                <a:xfrm rot="-5400000">
                  <a:off x="494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31" name="Line 187"/>
                <p:cNvSpPr>
                  <a:spLocks noChangeShapeType="1"/>
                </p:cNvSpPr>
                <p:nvPr/>
              </p:nvSpPr>
              <p:spPr bwMode="auto">
                <a:xfrm rot="-5400000">
                  <a:off x="5002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32" name="Line 188"/>
                <p:cNvSpPr>
                  <a:spLocks noChangeShapeType="1"/>
                </p:cNvSpPr>
                <p:nvPr/>
              </p:nvSpPr>
              <p:spPr bwMode="auto">
                <a:xfrm rot="-5400000">
                  <a:off x="5078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1933" name="Line 189"/>
                <p:cNvSpPr>
                  <a:spLocks noChangeShapeType="1"/>
                </p:cNvSpPr>
                <p:nvPr/>
              </p:nvSpPr>
              <p:spPr bwMode="auto">
                <a:xfrm rot="-5400000">
                  <a:off x="5136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71934" name="Rectangle 190" descr="20%"/>
              <p:cNvSpPr>
                <a:spLocks noChangeArrowheads="1"/>
              </p:cNvSpPr>
              <p:nvPr/>
            </p:nvSpPr>
            <p:spPr bwMode="auto">
              <a:xfrm>
                <a:off x="3450" y="2260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71935" name="Line 191"/>
            <p:cNvSpPr>
              <a:spLocks noChangeShapeType="1"/>
            </p:cNvSpPr>
            <p:nvPr/>
          </p:nvSpPr>
          <p:spPr bwMode="auto">
            <a:xfrm>
              <a:off x="4038" y="1104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1936" name="Line 192"/>
            <p:cNvSpPr>
              <a:spLocks noChangeShapeType="1"/>
            </p:cNvSpPr>
            <p:nvPr/>
          </p:nvSpPr>
          <p:spPr bwMode="auto">
            <a:xfrm>
              <a:off x="4644" y="1086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1937" name="Line 193"/>
            <p:cNvSpPr>
              <a:spLocks noChangeShapeType="1"/>
            </p:cNvSpPr>
            <p:nvPr/>
          </p:nvSpPr>
          <p:spPr bwMode="auto">
            <a:xfrm>
              <a:off x="3450" y="173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1938" name="Line 194"/>
            <p:cNvSpPr>
              <a:spLocks noChangeShapeType="1"/>
            </p:cNvSpPr>
            <p:nvPr/>
          </p:nvSpPr>
          <p:spPr bwMode="auto">
            <a:xfrm>
              <a:off x="3450" y="236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1939" name="Line 195"/>
            <p:cNvSpPr>
              <a:spLocks noChangeShapeType="1"/>
            </p:cNvSpPr>
            <p:nvPr/>
          </p:nvSpPr>
          <p:spPr bwMode="auto">
            <a:xfrm>
              <a:off x="3444" y="3018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71940" name="Rectangle 196" descr="20%"/>
          <p:cNvSpPr>
            <a:spLocks noChangeArrowheads="1"/>
          </p:cNvSpPr>
          <p:nvPr/>
        </p:nvSpPr>
        <p:spPr bwMode="auto">
          <a:xfrm>
            <a:off x="7861300" y="1149350"/>
            <a:ext cx="1596912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Received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1941" name="Text Box 197"/>
          <p:cNvSpPr txBox="1">
            <a:spLocks noChangeArrowheads="1"/>
          </p:cNvSpPr>
          <p:nvPr/>
        </p:nvSpPr>
        <p:spPr bwMode="auto">
          <a:xfrm>
            <a:off x="3503614" y="589915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1942" name="Text Box 198"/>
          <p:cNvSpPr txBox="1">
            <a:spLocks noChangeArrowheads="1"/>
          </p:cNvSpPr>
          <p:nvPr/>
        </p:nvSpPr>
        <p:spPr bwMode="auto">
          <a:xfrm rot="-5400000">
            <a:off x="1526368" y="3156714"/>
            <a:ext cx="111921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Amplitude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1943" name="Text Box 199"/>
          <p:cNvSpPr txBox="1">
            <a:spLocks noChangeArrowheads="1"/>
          </p:cNvSpPr>
          <p:nvPr/>
        </p:nvSpPr>
        <p:spPr bwMode="auto">
          <a:xfrm>
            <a:off x="8347076" y="590550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1944" name="Text Box 200"/>
          <p:cNvSpPr txBox="1">
            <a:spLocks noChangeArrowheads="1"/>
          </p:cNvSpPr>
          <p:nvPr/>
        </p:nvSpPr>
        <p:spPr bwMode="auto">
          <a:xfrm>
            <a:off x="3862389" y="187801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Cursor (tap #1)</a:t>
            </a:r>
          </a:p>
        </p:txBody>
      </p:sp>
      <p:pic>
        <p:nvPicPr>
          <p:cNvPr id="671945" name="Picture 201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3" y="3098800"/>
            <a:ext cx="1852612" cy="9969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671946" name="Line 202"/>
          <p:cNvSpPr>
            <a:spLocks noChangeShapeType="1"/>
          </p:cNvSpPr>
          <p:nvPr/>
        </p:nvSpPr>
        <p:spPr bwMode="auto">
          <a:xfrm>
            <a:off x="5672138" y="4325938"/>
            <a:ext cx="1193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1694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795" name="Picture 3" descr="20%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076" y="1700214"/>
            <a:ext cx="2808288" cy="26050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497138" y="1714500"/>
            <a:ext cx="2825750" cy="4114800"/>
            <a:chOff x="748" y="1080"/>
            <a:chExt cx="1780" cy="2592"/>
          </a:xfrm>
        </p:grpSpPr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752" y="1110"/>
              <a:ext cx="52" cy="262"/>
              <a:chOff x="112" y="1104"/>
              <a:chExt cx="60" cy="262"/>
            </a:xfrm>
          </p:grpSpPr>
          <p:sp>
            <p:nvSpPr>
              <p:cNvPr id="673807" name="Line 1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08" name="Line 1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09" name="Line 1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10" name="Line 1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11" name="Line 1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12" name="Line 2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13" name="Line 2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14" name="Line 2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15" name="Line 2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24"/>
            <p:cNvGrpSpPr>
              <a:grpSpLocks/>
            </p:cNvGrpSpPr>
            <p:nvPr/>
          </p:nvGrpSpPr>
          <p:grpSpPr bwMode="auto">
            <a:xfrm>
              <a:off x="752" y="1434"/>
              <a:ext cx="52" cy="262"/>
              <a:chOff x="112" y="1104"/>
              <a:chExt cx="60" cy="262"/>
            </a:xfrm>
          </p:grpSpPr>
          <p:sp>
            <p:nvSpPr>
              <p:cNvPr id="673817" name="Line 2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18" name="Line 2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19" name="Line 2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20" name="Line 2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21" name="Line 2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22" name="Line 3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23" name="Line 3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24" name="Line 3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25" name="Line 3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748" y="1762"/>
              <a:ext cx="52" cy="262"/>
              <a:chOff x="112" y="1104"/>
              <a:chExt cx="60" cy="262"/>
            </a:xfrm>
          </p:grpSpPr>
          <p:sp>
            <p:nvSpPr>
              <p:cNvPr id="673827" name="Line 3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28" name="Line 3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29" name="Line 3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30" name="Line 3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31" name="Line 3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32" name="Line 4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33" name="Line 4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34" name="Line 4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35" name="Line 4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44"/>
            <p:cNvGrpSpPr>
              <a:grpSpLocks/>
            </p:cNvGrpSpPr>
            <p:nvPr/>
          </p:nvGrpSpPr>
          <p:grpSpPr bwMode="auto">
            <a:xfrm>
              <a:off x="752" y="2078"/>
              <a:ext cx="52" cy="262"/>
              <a:chOff x="112" y="1104"/>
              <a:chExt cx="60" cy="262"/>
            </a:xfrm>
          </p:grpSpPr>
          <p:sp>
            <p:nvSpPr>
              <p:cNvPr id="673837" name="Line 4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38" name="Line 4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39" name="Line 4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40" name="Line 4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41" name="Line 4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42" name="Line 5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43" name="Line 5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44" name="Line 5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45" name="Line 5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54"/>
            <p:cNvGrpSpPr>
              <a:grpSpLocks/>
            </p:cNvGrpSpPr>
            <p:nvPr/>
          </p:nvGrpSpPr>
          <p:grpSpPr bwMode="auto">
            <a:xfrm>
              <a:off x="748" y="2402"/>
              <a:ext cx="52" cy="262"/>
              <a:chOff x="112" y="1104"/>
              <a:chExt cx="60" cy="262"/>
            </a:xfrm>
          </p:grpSpPr>
          <p:sp>
            <p:nvSpPr>
              <p:cNvPr id="673847" name="Line 5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48" name="Line 5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49" name="Line 5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50" name="Line 5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51" name="Line 5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52" name="Line 6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53" name="Line 6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54" name="Line 6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55" name="Line 6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64"/>
            <p:cNvGrpSpPr>
              <a:grpSpLocks/>
            </p:cNvGrpSpPr>
            <p:nvPr/>
          </p:nvGrpSpPr>
          <p:grpSpPr bwMode="auto">
            <a:xfrm>
              <a:off x="756" y="2730"/>
              <a:ext cx="52" cy="262"/>
              <a:chOff x="112" y="1104"/>
              <a:chExt cx="60" cy="262"/>
            </a:xfrm>
          </p:grpSpPr>
          <p:sp>
            <p:nvSpPr>
              <p:cNvPr id="673857" name="Line 6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58" name="Line 6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59" name="Line 6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60" name="Line 6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61" name="Line 6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62" name="Line 7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63" name="Line 7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64" name="Line 7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65" name="Line 7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74"/>
            <p:cNvGrpSpPr>
              <a:grpSpLocks/>
            </p:cNvGrpSpPr>
            <p:nvPr/>
          </p:nvGrpSpPr>
          <p:grpSpPr bwMode="auto">
            <a:xfrm>
              <a:off x="748" y="3046"/>
              <a:ext cx="52" cy="262"/>
              <a:chOff x="112" y="1104"/>
              <a:chExt cx="60" cy="262"/>
            </a:xfrm>
          </p:grpSpPr>
          <p:sp>
            <p:nvSpPr>
              <p:cNvPr id="673867" name="Line 7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68" name="Line 7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69" name="Line 7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70" name="Line 7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71" name="Line 7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72" name="Line 8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73" name="Line 8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74" name="Line 8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75" name="Line 8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84"/>
            <p:cNvGrpSpPr>
              <a:grpSpLocks/>
            </p:cNvGrpSpPr>
            <p:nvPr/>
          </p:nvGrpSpPr>
          <p:grpSpPr bwMode="auto">
            <a:xfrm>
              <a:off x="749" y="3374"/>
              <a:ext cx="52" cy="262"/>
              <a:chOff x="112" y="1104"/>
              <a:chExt cx="60" cy="262"/>
            </a:xfrm>
          </p:grpSpPr>
          <p:sp>
            <p:nvSpPr>
              <p:cNvPr id="673877" name="Line 8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78" name="Line 8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79" name="Line 8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80" name="Line 8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81" name="Line 8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82" name="Line 9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83" name="Line 9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84" name="Line 9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85" name="Line 9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94"/>
            <p:cNvGrpSpPr>
              <a:grpSpLocks/>
            </p:cNvGrpSpPr>
            <p:nvPr/>
          </p:nvGrpSpPr>
          <p:grpSpPr bwMode="auto">
            <a:xfrm>
              <a:off x="752" y="1080"/>
              <a:ext cx="1776" cy="2592"/>
              <a:chOff x="752" y="1080"/>
              <a:chExt cx="1776" cy="2592"/>
            </a:xfrm>
          </p:grpSpPr>
          <p:sp>
            <p:nvSpPr>
              <p:cNvPr id="673887" name="Rectangle 95" descr="20%"/>
              <p:cNvSpPr>
                <a:spLocks noChangeArrowheads="1"/>
              </p:cNvSpPr>
              <p:nvPr/>
            </p:nvSpPr>
            <p:spPr bwMode="auto">
              <a:xfrm>
                <a:off x="752" y="2252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88" name="Line 96"/>
              <p:cNvSpPr>
                <a:spLocks noChangeShapeType="1"/>
              </p:cNvSpPr>
              <p:nvPr/>
            </p:nvSpPr>
            <p:spPr bwMode="auto">
              <a:xfrm>
                <a:off x="1640" y="1080"/>
                <a:ext cx="0" cy="2592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89" name="Line 97"/>
              <p:cNvSpPr>
                <a:spLocks noChangeShapeType="1"/>
              </p:cNvSpPr>
              <p:nvPr/>
            </p:nvSpPr>
            <p:spPr bwMode="auto">
              <a:xfrm>
                <a:off x="776" y="1400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90" name="Line 98"/>
              <p:cNvSpPr>
                <a:spLocks noChangeShapeType="1"/>
              </p:cNvSpPr>
              <p:nvPr/>
            </p:nvSpPr>
            <p:spPr bwMode="auto">
              <a:xfrm>
                <a:off x="776" y="172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91" name="Line 99"/>
              <p:cNvSpPr>
                <a:spLocks noChangeShapeType="1"/>
              </p:cNvSpPr>
              <p:nvPr/>
            </p:nvSpPr>
            <p:spPr bwMode="auto">
              <a:xfrm>
                <a:off x="768" y="204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92" name="Line 100"/>
              <p:cNvSpPr>
                <a:spLocks noChangeShapeType="1"/>
              </p:cNvSpPr>
              <p:nvPr/>
            </p:nvSpPr>
            <p:spPr bwMode="auto">
              <a:xfrm>
                <a:off x="776" y="236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93" name="Line 101"/>
              <p:cNvSpPr>
                <a:spLocks noChangeShapeType="1"/>
              </p:cNvSpPr>
              <p:nvPr/>
            </p:nvSpPr>
            <p:spPr bwMode="auto">
              <a:xfrm>
                <a:off x="776" y="301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3894" name="Line 102"/>
              <p:cNvSpPr>
                <a:spLocks noChangeShapeType="1"/>
              </p:cNvSpPr>
              <p:nvPr/>
            </p:nvSpPr>
            <p:spPr bwMode="auto">
              <a:xfrm>
                <a:off x="784" y="333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4" name="Group 103"/>
              <p:cNvGrpSpPr>
                <a:grpSpLocks/>
              </p:cNvGrpSpPr>
              <p:nvPr/>
            </p:nvGrpSpPr>
            <p:grpSpPr bwMode="auto">
              <a:xfrm>
                <a:off x="853" y="3616"/>
                <a:ext cx="692" cy="48"/>
                <a:chOff x="853" y="3616"/>
                <a:chExt cx="692" cy="48"/>
              </a:xfrm>
            </p:grpSpPr>
            <p:sp>
              <p:nvSpPr>
                <p:cNvPr id="673896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897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898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899" name="Line 107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00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01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02" name="Line 110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03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04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13"/>
              <p:cNvGrpSpPr>
                <a:grpSpLocks/>
              </p:cNvGrpSpPr>
              <p:nvPr/>
            </p:nvGrpSpPr>
            <p:grpSpPr bwMode="auto">
              <a:xfrm>
                <a:off x="1729" y="3620"/>
                <a:ext cx="692" cy="48"/>
                <a:chOff x="853" y="3616"/>
                <a:chExt cx="692" cy="48"/>
              </a:xfrm>
            </p:grpSpPr>
            <p:sp>
              <p:nvSpPr>
                <p:cNvPr id="673906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07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08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09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10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11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12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13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14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73915" name="Rectangle 12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TX Emphasis To Reduce Loss</a:t>
            </a:r>
          </a:p>
        </p:txBody>
      </p:sp>
      <p:sp>
        <p:nvSpPr>
          <p:cNvPr id="20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73916" name="Rectangle 124" descr="20%"/>
          <p:cNvSpPr>
            <a:spLocks noChangeArrowheads="1"/>
          </p:cNvSpPr>
          <p:nvPr/>
        </p:nvSpPr>
        <p:spPr bwMode="auto">
          <a:xfrm>
            <a:off x="2951164" y="1149350"/>
            <a:ext cx="1800045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Transmitted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3917" name="Line 125"/>
          <p:cNvSpPr>
            <a:spLocks noChangeShapeType="1"/>
          </p:cNvSpPr>
          <p:nvPr/>
        </p:nvSpPr>
        <p:spPr bwMode="auto">
          <a:xfrm rot="-5400000">
            <a:off x="9042400" y="5781675"/>
            <a:ext cx="114300" cy="0"/>
          </a:xfrm>
          <a:prstGeom prst="line">
            <a:avLst/>
          </a:prstGeom>
          <a:noFill/>
          <a:ln w="19050">
            <a:solidFill>
              <a:srgbClr val="9D9D9D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6" name="Group 126"/>
          <p:cNvGrpSpPr>
            <a:grpSpLocks/>
          </p:cNvGrpSpPr>
          <p:nvPr/>
        </p:nvGrpSpPr>
        <p:grpSpPr bwMode="auto">
          <a:xfrm>
            <a:off x="7280276" y="1712913"/>
            <a:ext cx="2847975" cy="4095750"/>
            <a:chOff x="3444" y="1086"/>
            <a:chExt cx="1794" cy="2580"/>
          </a:xfrm>
        </p:grpSpPr>
        <p:grpSp>
          <p:nvGrpSpPr>
            <p:cNvPr id="17" name="Group 127"/>
            <p:cNvGrpSpPr>
              <a:grpSpLocks/>
            </p:cNvGrpSpPr>
            <p:nvPr/>
          </p:nvGrpSpPr>
          <p:grpSpPr bwMode="auto">
            <a:xfrm>
              <a:off x="3450" y="1155"/>
              <a:ext cx="1716" cy="2506"/>
              <a:chOff x="3450" y="1155"/>
              <a:chExt cx="1716" cy="2506"/>
            </a:xfrm>
          </p:grpSpPr>
          <p:grpSp>
            <p:nvGrpSpPr>
              <p:cNvPr id="18" name="Group 128"/>
              <p:cNvGrpSpPr>
                <a:grpSpLocks/>
              </p:cNvGrpSpPr>
              <p:nvPr/>
            </p:nvGrpSpPr>
            <p:grpSpPr bwMode="auto">
              <a:xfrm>
                <a:off x="3451" y="1155"/>
                <a:ext cx="61" cy="2449"/>
                <a:chOff x="3427" y="1155"/>
                <a:chExt cx="85" cy="2443"/>
              </a:xfrm>
            </p:grpSpPr>
            <p:sp>
              <p:nvSpPr>
                <p:cNvPr id="673921" name="Line 129"/>
                <p:cNvSpPr>
                  <a:spLocks noChangeShapeType="1"/>
                </p:cNvSpPr>
                <p:nvPr/>
              </p:nvSpPr>
              <p:spPr bwMode="auto">
                <a:xfrm>
                  <a:off x="3427" y="11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22" name="Line 130"/>
                <p:cNvSpPr>
                  <a:spLocks noChangeShapeType="1"/>
                </p:cNvSpPr>
                <p:nvPr/>
              </p:nvSpPr>
              <p:spPr bwMode="auto">
                <a:xfrm>
                  <a:off x="3427" y="121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23" name="Line 131"/>
                <p:cNvSpPr>
                  <a:spLocks noChangeShapeType="1"/>
                </p:cNvSpPr>
                <p:nvPr/>
              </p:nvSpPr>
              <p:spPr bwMode="auto">
                <a:xfrm>
                  <a:off x="3433" y="128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24" name="Line 132"/>
                <p:cNvSpPr>
                  <a:spLocks noChangeShapeType="1"/>
                </p:cNvSpPr>
                <p:nvPr/>
              </p:nvSpPr>
              <p:spPr bwMode="auto">
                <a:xfrm>
                  <a:off x="3433" y="133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25" name="Line 133"/>
                <p:cNvSpPr>
                  <a:spLocks noChangeShapeType="1"/>
                </p:cNvSpPr>
                <p:nvPr/>
              </p:nvSpPr>
              <p:spPr bwMode="auto">
                <a:xfrm>
                  <a:off x="3433" y="140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26" name="Line 134"/>
                <p:cNvSpPr>
                  <a:spLocks noChangeShapeType="1"/>
                </p:cNvSpPr>
                <p:nvPr/>
              </p:nvSpPr>
              <p:spPr bwMode="auto">
                <a:xfrm>
                  <a:off x="3433" y="146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27" name="Line 135"/>
                <p:cNvSpPr>
                  <a:spLocks noChangeShapeType="1"/>
                </p:cNvSpPr>
                <p:nvPr/>
              </p:nvSpPr>
              <p:spPr bwMode="auto">
                <a:xfrm>
                  <a:off x="3427" y="152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28" name="Line 136"/>
                <p:cNvSpPr>
                  <a:spLocks noChangeShapeType="1"/>
                </p:cNvSpPr>
                <p:nvPr/>
              </p:nvSpPr>
              <p:spPr bwMode="auto">
                <a:xfrm>
                  <a:off x="3427" y="1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29" name="Line 137"/>
                <p:cNvSpPr>
                  <a:spLocks noChangeShapeType="1"/>
                </p:cNvSpPr>
                <p:nvPr/>
              </p:nvSpPr>
              <p:spPr bwMode="auto">
                <a:xfrm>
                  <a:off x="3427" y="166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30" name="Line 138"/>
                <p:cNvSpPr>
                  <a:spLocks noChangeShapeType="1"/>
                </p:cNvSpPr>
                <p:nvPr/>
              </p:nvSpPr>
              <p:spPr bwMode="auto">
                <a:xfrm>
                  <a:off x="3433" y="179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31" name="Line 139"/>
                <p:cNvSpPr>
                  <a:spLocks noChangeShapeType="1"/>
                </p:cNvSpPr>
                <p:nvPr/>
              </p:nvSpPr>
              <p:spPr bwMode="auto">
                <a:xfrm>
                  <a:off x="3433" y="185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32" name="Line 140"/>
                <p:cNvSpPr>
                  <a:spLocks noChangeShapeType="1"/>
                </p:cNvSpPr>
                <p:nvPr/>
              </p:nvSpPr>
              <p:spPr bwMode="auto">
                <a:xfrm>
                  <a:off x="3433" y="192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33" name="Line 141"/>
                <p:cNvSpPr>
                  <a:spLocks noChangeShapeType="1"/>
                </p:cNvSpPr>
                <p:nvPr/>
              </p:nvSpPr>
              <p:spPr bwMode="auto">
                <a:xfrm>
                  <a:off x="3433" y="198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34" name="Line 142"/>
                <p:cNvSpPr>
                  <a:spLocks noChangeShapeType="1"/>
                </p:cNvSpPr>
                <p:nvPr/>
              </p:nvSpPr>
              <p:spPr bwMode="auto">
                <a:xfrm>
                  <a:off x="3434" y="205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35" name="Line 143"/>
                <p:cNvSpPr>
                  <a:spLocks noChangeShapeType="1"/>
                </p:cNvSpPr>
                <p:nvPr/>
              </p:nvSpPr>
              <p:spPr bwMode="auto">
                <a:xfrm>
                  <a:off x="3428" y="211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36" name="Line 144"/>
                <p:cNvSpPr>
                  <a:spLocks noChangeShapeType="1"/>
                </p:cNvSpPr>
                <p:nvPr/>
              </p:nvSpPr>
              <p:spPr bwMode="auto">
                <a:xfrm>
                  <a:off x="3428" y="218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37" name="Line 145"/>
                <p:cNvSpPr>
                  <a:spLocks noChangeShapeType="1"/>
                </p:cNvSpPr>
                <p:nvPr/>
              </p:nvSpPr>
              <p:spPr bwMode="auto">
                <a:xfrm>
                  <a:off x="3434" y="225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38" name="Line 146"/>
                <p:cNvSpPr>
                  <a:spLocks noChangeShapeType="1"/>
                </p:cNvSpPr>
                <p:nvPr/>
              </p:nvSpPr>
              <p:spPr bwMode="auto">
                <a:xfrm>
                  <a:off x="3428" y="243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39" name="Line 147"/>
                <p:cNvSpPr>
                  <a:spLocks noChangeShapeType="1"/>
                </p:cNvSpPr>
                <p:nvPr/>
              </p:nvSpPr>
              <p:spPr bwMode="auto">
                <a:xfrm>
                  <a:off x="3428" y="249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40" name="Line 148"/>
                <p:cNvSpPr>
                  <a:spLocks noChangeShapeType="1"/>
                </p:cNvSpPr>
                <p:nvPr/>
              </p:nvSpPr>
              <p:spPr bwMode="auto">
                <a:xfrm>
                  <a:off x="3434" y="256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41" name="Line 149"/>
                <p:cNvSpPr>
                  <a:spLocks noChangeShapeType="1"/>
                </p:cNvSpPr>
                <p:nvPr/>
              </p:nvSpPr>
              <p:spPr bwMode="auto">
                <a:xfrm>
                  <a:off x="3428" y="263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42" name="Line 150"/>
                <p:cNvSpPr>
                  <a:spLocks noChangeShapeType="1"/>
                </p:cNvSpPr>
                <p:nvPr/>
              </p:nvSpPr>
              <p:spPr bwMode="auto">
                <a:xfrm>
                  <a:off x="3428" y="269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43" name="Line 151"/>
                <p:cNvSpPr>
                  <a:spLocks noChangeShapeType="1"/>
                </p:cNvSpPr>
                <p:nvPr/>
              </p:nvSpPr>
              <p:spPr bwMode="auto">
                <a:xfrm>
                  <a:off x="3428" y="276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44" name="Line 152"/>
                <p:cNvSpPr>
                  <a:spLocks noChangeShapeType="1"/>
                </p:cNvSpPr>
                <p:nvPr/>
              </p:nvSpPr>
              <p:spPr bwMode="auto">
                <a:xfrm>
                  <a:off x="3428" y="2826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45" name="Line 153"/>
                <p:cNvSpPr>
                  <a:spLocks noChangeShapeType="1"/>
                </p:cNvSpPr>
                <p:nvPr/>
              </p:nvSpPr>
              <p:spPr bwMode="auto">
                <a:xfrm>
                  <a:off x="3434" y="288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46" name="Line 154"/>
                <p:cNvSpPr>
                  <a:spLocks noChangeShapeType="1"/>
                </p:cNvSpPr>
                <p:nvPr/>
              </p:nvSpPr>
              <p:spPr bwMode="auto">
                <a:xfrm>
                  <a:off x="3434" y="294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47" name="Line 155"/>
                <p:cNvSpPr>
                  <a:spLocks noChangeShapeType="1"/>
                </p:cNvSpPr>
                <p:nvPr/>
              </p:nvSpPr>
              <p:spPr bwMode="auto">
                <a:xfrm>
                  <a:off x="3434" y="307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48" name="Line 156"/>
                <p:cNvSpPr>
                  <a:spLocks noChangeShapeType="1"/>
                </p:cNvSpPr>
                <p:nvPr/>
              </p:nvSpPr>
              <p:spPr bwMode="auto">
                <a:xfrm>
                  <a:off x="3428" y="31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49" name="Line 157"/>
                <p:cNvSpPr>
                  <a:spLocks noChangeShapeType="1"/>
                </p:cNvSpPr>
                <p:nvPr/>
              </p:nvSpPr>
              <p:spPr bwMode="auto">
                <a:xfrm>
                  <a:off x="3428" y="321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50" name="Line 158"/>
                <p:cNvSpPr>
                  <a:spLocks noChangeShapeType="1"/>
                </p:cNvSpPr>
                <p:nvPr/>
              </p:nvSpPr>
              <p:spPr bwMode="auto">
                <a:xfrm>
                  <a:off x="3428" y="327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51" name="Line 159"/>
                <p:cNvSpPr>
                  <a:spLocks noChangeShapeType="1"/>
                </p:cNvSpPr>
                <p:nvPr/>
              </p:nvSpPr>
              <p:spPr bwMode="auto">
                <a:xfrm>
                  <a:off x="3428" y="333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52" name="Line 160"/>
                <p:cNvSpPr>
                  <a:spLocks noChangeShapeType="1"/>
                </p:cNvSpPr>
                <p:nvPr/>
              </p:nvSpPr>
              <p:spPr bwMode="auto">
                <a:xfrm>
                  <a:off x="3434" y="340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53" name="Line 161"/>
                <p:cNvSpPr>
                  <a:spLocks noChangeShapeType="1"/>
                </p:cNvSpPr>
                <p:nvPr/>
              </p:nvSpPr>
              <p:spPr bwMode="auto">
                <a:xfrm>
                  <a:off x="3434" y="347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54" name="Line 162"/>
                <p:cNvSpPr>
                  <a:spLocks noChangeShapeType="1"/>
                </p:cNvSpPr>
                <p:nvPr/>
              </p:nvSpPr>
              <p:spPr bwMode="auto">
                <a:xfrm>
                  <a:off x="3434" y="353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55" name="Line 163"/>
                <p:cNvSpPr>
                  <a:spLocks noChangeShapeType="1"/>
                </p:cNvSpPr>
                <p:nvPr/>
              </p:nvSpPr>
              <p:spPr bwMode="auto">
                <a:xfrm>
                  <a:off x="3434" y="3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56" name="Line 164"/>
                <p:cNvSpPr>
                  <a:spLocks noChangeShapeType="1"/>
                </p:cNvSpPr>
                <p:nvPr/>
              </p:nvSpPr>
              <p:spPr bwMode="auto">
                <a:xfrm>
                  <a:off x="3440" y="230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165"/>
              <p:cNvGrpSpPr>
                <a:grpSpLocks/>
              </p:cNvGrpSpPr>
              <p:nvPr/>
            </p:nvGrpSpPr>
            <p:grpSpPr bwMode="auto">
              <a:xfrm>
                <a:off x="3501" y="3612"/>
                <a:ext cx="1665" cy="49"/>
                <a:chOff x="3501" y="3612"/>
                <a:chExt cx="1671" cy="79"/>
              </a:xfrm>
            </p:grpSpPr>
            <p:sp>
              <p:nvSpPr>
                <p:cNvPr id="673958" name="Line 166"/>
                <p:cNvSpPr>
                  <a:spLocks noChangeShapeType="1"/>
                </p:cNvSpPr>
                <p:nvPr/>
              </p:nvSpPr>
              <p:spPr bwMode="auto">
                <a:xfrm rot="-5400000">
                  <a:off x="3465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59" name="Line 167"/>
                <p:cNvSpPr>
                  <a:spLocks noChangeShapeType="1"/>
                </p:cNvSpPr>
                <p:nvPr/>
              </p:nvSpPr>
              <p:spPr bwMode="auto">
                <a:xfrm rot="-5400000">
                  <a:off x="352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60" name="Line 168"/>
                <p:cNvSpPr>
                  <a:spLocks noChangeShapeType="1"/>
                </p:cNvSpPr>
                <p:nvPr/>
              </p:nvSpPr>
              <p:spPr bwMode="auto">
                <a:xfrm rot="-5400000">
                  <a:off x="359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61" name="Line 169"/>
                <p:cNvSpPr>
                  <a:spLocks noChangeShapeType="1"/>
                </p:cNvSpPr>
                <p:nvPr/>
              </p:nvSpPr>
              <p:spPr bwMode="auto">
                <a:xfrm rot="-5400000">
                  <a:off x="3648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62" name="Line 170"/>
                <p:cNvSpPr>
                  <a:spLocks noChangeShapeType="1"/>
                </p:cNvSpPr>
                <p:nvPr/>
              </p:nvSpPr>
              <p:spPr bwMode="auto">
                <a:xfrm rot="-5400000">
                  <a:off x="371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63" name="Line 171"/>
                <p:cNvSpPr>
                  <a:spLocks noChangeShapeType="1"/>
                </p:cNvSpPr>
                <p:nvPr/>
              </p:nvSpPr>
              <p:spPr bwMode="auto">
                <a:xfrm rot="-5400000">
                  <a:off x="3775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64" name="Line 172"/>
                <p:cNvSpPr>
                  <a:spLocks noChangeShapeType="1"/>
                </p:cNvSpPr>
                <p:nvPr/>
              </p:nvSpPr>
              <p:spPr bwMode="auto">
                <a:xfrm rot="-5400000">
                  <a:off x="3833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65" name="Line 173"/>
                <p:cNvSpPr>
                  <a:spLocks noChangeShapeType="1"/>
                </p:cNvSpPr>
                <p:nvPr/>
              </p:nvSpPr>
              <p:spPr bwMode="auto">
                <a:xfrm rot="-5400000">
                  <a:off x="3890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66" name="Line 174"/>
                <p:cNvSpPr>
                  <a:spLocks noChangeShapeType="1"/>
                </p:cNvSpPr>
                <p:nvPr/>
              </p:nvSpPr>
              <p:spPr bwMode="auto">
                <a:xfrm rot="-5400000">
                  <a:off x="394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67" name="Line 175"/>
                <p:cNvSpPr>
                  <a:spLocks noChangeShapeType="1"/>
                </p:cNvSpPr>
                <p:nvPr/>
              </p:nvSpPr>
              <p:spPr bwMode="auto">
                <a:xfrm rot="-5400000">
                  <a:off x="4067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68" name="Line 176"/>
                <p:cNvSpPr>
                  <a:spLocks noChangeShapeType="1"/>
                </p:cNvSpPr>
                <p:nvPr/>
              </p:nvSpPr>
              <p:spPr bwMode="auto">
                <a:xfrm rot="-5400000">
                  <a:off x="413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69" name="Line 177"/>
                <p:cNvSpPr>
                  <a:spLocks noChangeShapeType="1"/>
                </p:cNvSpPr>
                <p:nvPr/>
              </p:nvSpPr>
              <p:spPr bwMode="auto">
                <a:xfrm rot="-5400000">
                  <a:off x="4189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70" name="Line 178"/>
                <p:cNvSpPr>
                  <a:spLocks noChangeShapeType="1"/>
                </p:cNvSpPr>
                <p:nvPr/>
              </p:nvSpPr>
              <p:spPr bwMode="auto">
                <a:xfrm rot="-5400000">
                  <a:off x="424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71" name="Line 179"/>
                <p:cNvSpPr>
                  <a:spLocks noChangeShapeType="1"/>
                </p:cNvSpPr>
                <p:nvPr/>
              </p:nvSpPr>
              <p:spPr bwMode="auto">
                <a:xfrm rot="-5400000">
                  <a:off x="4315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72" name="Line 180"/>
                <p:cNvSpPr>
                  <a:spLocks noChangeShapeType="1"/>
                </p:cNvSpPr>
                <p:nvPr/>
              </p:nvSpPr>
              <p:spPr bwMode="auto">
                <a:xfrm rot="-5400000">
                  <a:off x="4373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73" name="Line 181"/>
                <p:cNvSpPr>
                  <a:spLocks noChangeShapeType="1"/>
                </p:cNvSpPr>
                <p:nvPr/>
              </p:nvSpPr>
              <p:spPr bwMode="auto">
                <a:xfrm rot="-5400000">
                  <a:off x="4437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74" name="Line 182"/>
                <p:cNvSpPr>
                  <a:spLocks noChangeShapeType="1"/>
                </p:cNvSpPr>
                <p:nvPr/>
              </p:nvSpPr>
              <p:spPr bwMode="auto">
                <a:xfrm rot="-5400000">
                  <a:off x="449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75" name="Line 183"/>
                <p:cNvSpPr>
                  <a:spLocks noChangeShapeType="1"/>
                </p:cNvSpPr>
                <p:nvPr/>
              </p:nvSpPr>
              <p:spPr bwMode="auto">
                <a:xfrm rot="-5400000">
                  <a:off x="4741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76" name="Line 184"/>
                <p:cNvSpPr>
                  <a:spLocks noChangeShapeType="1"/>
                </p:cNvSpPr>
                <p:nvPr/>
              </p:nvSpPr>
              <p:spPr bwMode="auto">
                <a:xfrm rot="-5400000">
                  <a:off x="480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77" name="Line 185"/>
                <p:cNvSpPr>
                  <a:spLocks noChangeShapeType="1"/>
                </p:cNvSpPr>
                <p:nvPr/>
              </p:nvSpPr>
              <p:spPr bwMode="auto">
                <a:xfrm rot="-5400000">
                  <a:off x="487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78" name="Line 186"/>
                <p:cNvSpPr>
                  <a:spLocks noChangeShapeType="1"/>
                </p:cNvSpPr>
                <p:nvPr/>
              </p:nvSpPr>
              <p:spPr bwMode="auto">
                <a:xfrm rot="-5400000">
                  <a:off x="494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79" name="Line 187"/>
                <p:cNvSpPr>
                  <a:spLocks noChangeShapeType="1"/>
                </p:cNvSpPr>
                <p:nvPr/>
              </p:nvSpPr>
              <p:spPr bwMode="auto">
                <a:xfrm rot="-5400000">
                  <a:off x="5002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80" name="Line 188"/>
                <p:cNvSpPr>
                  <a:spLocks noChangeShapeType="1"/>
                </p:cNvSpPr>
                <p:nvPr/>
              </p:nvSpPr>
              <p:spPr bwMode="auto">
                <a:xfrm rot="-5400000">
                  <a:off x="5078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3981" name="Line 189"/>
                <p:cNvSpPr>
                  <a:spLocks noChangeShapeType="1"/>
                </p:cNvSpPr>
                <p:nvPr/>
              </p:nvSpPr>
              <p:spPr bwMode="auto">
                <a:xfrm rot="-5400000">
                  <a:off x="5136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73982" name="Rectangle 190" descr="20%"/>
              <p:cNvSpPr>
                <a:spLocks noChangeArrowheads="1"/>
              </p:cNvSpPr>
              <p:nvPr/>
            </p:nvSpPr>
            <p:spPr bwMode="auto">
              <a:xfrm>
                <a:off x="3450" y="2260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73983" name="Line 191"/>
            <p:cNvSpPr>
              <a:spLocks noChangeShapeType="1"/>
            </p:cNvSpPr>
            <p:nvPr/>
          </p:nvSpPr>
          <p:spPr bwMode="auto">
            <a:xfrm>
              <a:off x="4038" y="1104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3984" name="Line 192"/>
            <p:cNvSpPr>
              <a:spLocks noChangeShapeType="1"/>
            </p:cNvSpPr>
            <p:nvPr/>
          </p:nvSpPr>
          <p:spPr bwMode="auto">
            <a:xfrm>
              <a:off x="4644" y="1086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3985" name="Line 193"/>
            <p:cNvSpPr>
              <a:spLocks noChangeShapeType="1"/>
            </p:cNvSpPr>
            <p:nvPr/>
          </p:nvSpPr>
          <p:spPr bwMode="auto">
            <a:xfrm>
              <a:off x="3450" y="173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3986" name="Line 194"/>
            <p:cNvSpPr>
              <a:spLocks noChangeShapeType="1"/>
            </p:cNvSpPr>
            <p:nvPr/>
          </p:nvSpPr>
          <p:spPr bwMode="auto">
            <a:xfrm>
              <a:off x="3450" y="236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3987" name="Line 195"/>
            <p:cNvSpPr>
              <a:spLocks noChangeShapeType="1"/>
            </p:cNvSpPr>
            <p:nvPr/>
          </p:nvSpPr>
          <p:spPr bwMode="auto">
            <a:xfrm>
              <a:off x="3444" y="3018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73988" name="Rectangle 196" descr="20%"/>
          <p:cNvSpPr>
            <a:spLocks noChangeArrowheads="1"/>
          </p:cNvSpPr>
          <p:nvPr/>
        </p:nvSpPr>
        <p:spPr bwMode="auto">
          <a:xfrm>
            <a:off x="7861300" y="1149350"/>
            <a:ext cx="1596912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Received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pic>
        <p:nvPicPr>
          <p:cNvPr id="673989" name="Picture 197" descr="20%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2814" y="2459039"/>
            <a:ext cx="2871787" cy="23764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sp>
        <p:nvSpPr>
          <p:cNvPr id="673990" name="Text Box 198"/>
          <p:cNvSpPr txBox="1">
            <a:spLocks noChangeArrowheads="1"/>
          </p:cNvSpPr>
          <p:nvPr/>
        </p:nvSpPr>
        <p:spPr bwMode="auto">
          <a:xfrm>
            <a:off x="8580439" y="194786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Degraded Pulse</a:t>
            </a:r>
          </a:p>
        </p:txBody>
      </p:sp>
      <p:sp>
        <p:nvSpPr>
          <p:cNvPr id="673991" name="Text Box 199"/>
          <p:cNvSpPr txBox="1">
            <a:spLocks noChangeArrowheads="1"/>
          </p:cNvSpPr>
          <p:nvPr/>
        </p:nvSpPr>
        <p:spPr bwMode="auto">
          <a:xfrm>
            <a:off x="3503614" y="589915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3992" name="Text Box 200"/>
          <p:cNvSpPr txBox="1">
            <a:spLocks noChangeArrowheads="1"/>
          </p:cNvSpPr>
          <p:nvPr/>
        </p:nvSpPr>
        <p:spPr bwMode="auto">
          <a:xfrm rot="-5400000">
            <a:off x="1526368" y="3156714"/>
            <a:ext cx="111921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Amplitude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3993" name="Text Box 201"/>
          <p:cNvSpPr txBox="1">
            <a:spLocks noChangeArrowheads="1"/>
          </p:cNvSpPr>
          <p:nvPr/>
        </p:nvSpPr>
        <p:spPr bwMode="auto">
          <a:xfrm>
            <a:off x="8347076" y="590550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3994" name="Text Box 202"/>
          <p:cNvSpPr txBox="1">
            <a:spLocks noChangeArrowheads="1"/>
          </p:cNvSpPr>
          <p:nvPr/>
        </p:nvSpPr>
        <p:spPr bwMode="auto">
          <a:xfrm>
            <a:off x="3862389" y="187801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Cursor (tap #1)</a:t>
            </a:r>
          </a:p>
        </p:txBody>
      </p:sp>
      <p:pic>
        <p:nvPicPr>
          <p:cNvPr id="673995" name="Picture 203"/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3" y="3098800"/>
            <a:ext cx="1852612" cy="9969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673996" name="Line 204"/>
          <p:cNvSpPr>
            <a:spLocks noChangeShapeType="1"/>
          </p:cNvSpPr>
          <p:nvPr/>
        </p:nvSpPr>
        <p:spPr bwMode="auto">
          <a:xfrm>
            <a:off x="5672138" y="4325938"/>
            <a:ext cx="1193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3148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43" name="Picture 3" descr="20%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076" y="1700214"/>
            <a:ext cx="2808288" cy="26050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498725" y="4244981"/>
            <a:ext cx="2795588" cy="376238"/>
            <a:chOff x="749" y="2670"/>
            <a:chExt cx="1761" cy="237"/>
          </a:xfrm>
        </p:grpSpPr>
        <p:sp>
          <p:nvSpPr>
            <p:cNvPr id="675854" name="Rectangle 14"/>
            <p:cNvSpPr>
              <a:spLocks noChangeArrowheads="1"/>
            </p:cNvSpPr>
            <p:nvPr/>
          </p:nvSpPr>
          <p:spPr bwMode="auto">
            <a:xfrm>
              <a:off x="1109" y="2670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5855" name="Rectangle 15"/>
            <p:cNvSpPr>
              <a:spLocks noChangeArrowheads="1"/>
            </p:cNvSpPr>
            <p:nvPr/>
          </p:nvSpPr>
          <p:spPr bwMode="auto">
            <a:xfrm>
              <a:off x="969" y="2674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75856" name="Picture 16" descr="20%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9" y="2676"/>
              <a:ext cx="1761" cy="1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</p:pic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497138" y="1714500"/>
            <a:ext cx="2825750" cy="4114800"/>
            <a:chOff x="748" y="1080"/>
            <a:chExt cx="1780" cy="2592"/>
          </a:xfrm>
        </p:grpSpPr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752" y="1110"/>
              <a:ext cx="52" cy="262"/>
              <a:chOff x="112" y="1104"/>
              <a:chExt cx="60" cy="262"/>
            </a:xfrm>
          </p:grpSpPr>
          <p:sp>
            <p:nvSpPr>
              <p:cNvPr id="675859" name="Line 1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60" name="Line 2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61" name="Line 2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62" name="Line 2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63" name="Line 2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64" name="Line 2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65" name="Line 2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66" name="Line 2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67" name="Line 2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752" y="1434"/>
              <a:ext cx="52" cy="262"/>
              <a:chOff x="112" y="1104"/>
              <a:chExt cx="60" cy="262"/>
            </a:xfrm>
          </p:grpSpPr>
          <p:sp>
            <p:nvSpPr>
              <p:cNvPr id="675869" name="Line 2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70" name="Line 3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71" name="Line 3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72" name="Line 3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73" name="Line 3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74" name="Line 3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75" name="Line 3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76" name="Line 3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77" name="Line 3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8"/>
            <p:cNvGrpSpPr>
              <a:grpSpLocks/>
            </p:cNvGrpSpPr>
            <p:nvPr/>
          </p:nvGrpSpPr>
          <p:grpSpPr bwMode="auto">
            <a:xfrm>
              <a:off x="748" y="1762"/>
              <a:ext cx="52" cy="262"/>
              <a:chOff x="112" y="1104"/>
              <a:chExt cx="60" cy="262"/>
            </a:xfrm>
          </p:grpSpPr>
          <p:sp>
            <p:nvSpPr>
              <p:cNvPr id="675879" name="Line 3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80" name="Line 4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81" name="Line 4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82" name="Line 4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83" name="Line 4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84" name="Line 4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85" name="Line 4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86" name="Line 4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87" name="Line 4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48"/>
            <p:cNvGrpSpPr>
              <a:grpSpLocks/>
            </p:cNvGrpSpPr>
            <p:nvPr/>
          </p:nvGrpSpPr>
          <p:grpSpPr bwMode="auto">
            <a:xfrm>
              <a:off x="752" y="2078"/>
              <a:ext cx="52" cy="262"/>
              <a:chOff x="112" y="1104"/>
              <a:chExt cx="60" cy="262"/>
            </a:xfrm>
          </p:grpSpPr>
          <p:sp>
            <p:nvSpPr>
              <p:cNvPr id="675889" name="Line 4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90" name="Line 5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91" name="Line 5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92" name="Line 5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93" name="Line 5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94" name="Line 5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95" name="Line 5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96" name="Line 5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897" name="Line 5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58"/>
            <p:cNvGrpSpPr>
              <a:grpSpLocks/>
            </p:cNvGrpSpPr>
            <p:nvPr/>
          </p:nvGrpSpPr>
          <p:grpSpPr bwMode="auto">
            <a:xfrm>
              <a:off x="748" y="2402"/>
              <a:ext cx="52" cy="262"/>
              <a:chOff x="112" y="1104"/>
              <a:chExt cx="60" cy="262"/>
            </a:xfrm>
          </p:grpSpPr>
          <p:sp>
            <p:nvSpPr>
              <p:cNvPr id="675899" name="Line 5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00" name="Line 6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01" name="Line 6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02" name="Line 6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03" name="Line 6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04" name="Line 6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05" name="Line 6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06" name="Line 6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07" name="Line 6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68"/>
            <p:cNvGrpSpPr>
              <a:grpSpLocks/>
            </p:cNvGrpSpPr>
            <p:nvPr/>
          </p:nvGrpSpPr>
          <p:grpSpPr bwMode="auto">
            <a:xfrm>
              <a:off x="756" y="2730"/>
              <a:ext cx="52" cy="262"/>
              <a:chOff x="112" y="1104"/>
              <a:chExt cx="60" cy="262"/>
            </a:xfrm>
          </p:grpSpPr>
          <p:sp>
            <p:nvSpPr>
              <p:cNvPr id="675909" name="Line 6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10" name="Line 7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11" name="Line 7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12" name="Line 7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13" name="Line 7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14" name="Line 7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15" name="Line 7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16" name="Line 7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17" name="Line 7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78"/>
            <p:cNvGrpSpPr>
              <a:grpSpLocks/>
            </p:cNvGrpSpPr>
            <p:nvPr/>
          </p:nvGrpSpPr>
          <p:grpSpPr bwMode="auto">
            <a:xfrm>
              <a:off x="748" y="3046"/>
              <a:ext cx="52" cy="262"/>
              <a:chOff x="112" y="1104"/>
              <a:chExt cx="60" cy="262"/>
            </a:xfrm>
          </p:grpSpPr>
          <p:sp>
            <p:nvSpPr>
              <p:cNvPr id="675919" name="Line 7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20" name="Line 8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21" name="Line 8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22" name="Line 8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23" name="Line 8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24" name="Line 8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25" name="Line 8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26" name="Line 8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27" name="Line 8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88"/>
            <p:cNvGrpSpPr>
              <a:grpSpLocks/>
            </p:cNvGrpSpPr>
            <p:nvPr/>
          </p:nvGrpSpPr>
          <p:grpSpPr bwMode="auto">
            <a:xfrm>
              <a:off x="749" y="3374"/>
              <a:ext cx="52" cy="262"/>
              <a:chOff x="112" y="1104"/>
              <a:chExt cx="60" cy="262"/>
            </a:xfrm>
          </p:grpSpPr>
          <p:sp>
            <p:nvSpPr>
              <p:cNvPr id="675929" name="Line 8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30" name="Line 9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31" name="Line 9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32" name="Line 9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33" name="Line 9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34" name="Line 9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35" name="Line 9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36" name="Line 9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37" name="Line 9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98"/>
            <p:cNvGrpSpPr>
              <a:grpSpLocks/>
            </p:cNvGrpSpPr>
            <p:nvPr/>
          </p:nvGrpSpPr>
          <p:grpSpPr bwMode="auto">
            <a:xfrm>
              <a:off x="752" y="1080"/>
              <a:ext cx="1776" cy="2592"/>
              <a:chOff x="752" y="1080"/>
              <a:chExt cx="1776" cy="2592"/>
            </a:xfrm>
          </p:grpSpPr>
          <p:sp>
            <p:nvSpPr>
              <p:cNvPr id="675939" name="Rectangle 99" descr="20%"/>
              <p:cNvSpPr>
                <a:spLocks noChangeArrowheads="1"/>
              </p:cNvSpPr>
              <p:nvPr/>
            </p:nvSpPr>
            <p:spPr bwMode="auto">
              <a:xfrm>
                <a:off x="752" y="2252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40" name="Line 100"/>
              <p:cNvSpPr>
                <a:spLocks noChangeShapeType="1"/>
              </p:cNvSpPr>
              <p:nvPr/>
            </p:nvSpPr>
            <p:spPr bwMode="auto">
              <a:xfrm>
                <a:off x="1640" y="1080"/>
                <a:ext cx="0" cy="2592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41" name="Line 101"/>
              <p:cNvSpPr>
                <a:spLocks noChangeShapeType="1"/>
              </p:cNvSpPr>
              <p:nvPr/>
            </p:nvSpPr>
            <p:spPr bwMode="auto">
              <a:xfrm>
                <a:off x="776" y="1400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42" name="Line 102"/>
              <p:cNvSpPr>
                <a:spLocks noChangeShapeType="1"/>
              </p:cNvSpPr>
              <p:nvPr/>
            </p:nvSpPr>
            <p:spPr bwMode="auto">
              <a:xfrm>
                <a:off x="776" y="172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43" name="Line 103"/>
              <p:cNvSpPr>
                <a:spLocks noChangeShapeType="1"/>
              </p:cNvSpPr>
              <p:nvPr/>
            </p:nvSpPr>
            <p:spPr bwMode="auto">
              <a:xfrm>
                <a:off x="768" y="204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44" name="Line 104"/>
              <p:cNvSpPr>
                <a:spLocks noChangeShapeType="1"/>
              </p:cNvSpPr>
              <p:nvPr/>
            </p:nvSpPr>
            <p:spPr bwMode="auto">
              <a:xfrm>
                <a:off x="776" y="236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45" name="Line 105"/>
              <p:cNvSpPr>
                <a:spLocks noChangeShapeType="1"/>
              </p:cNvSpPr>
              <p:nvPr/>
            </p:nvSpPr>
            <p:spPr bwMode="auto">
              <a:xfrm>
                <a:off x="776" y="301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5946" name="Line 106"/>
              <p:cNvSpPr>
                <a:spLocks noChangeShapeType="1"/>
              </p:cNvSpPr>
              <p:nvPr/>
            </p:nvSpPr>
            <p:spPr bwMode="auto">
              <a:xfrm>
                <a:off x="784" y="333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5" name="Group 107"/>
              <p:cNvGrpSpPr>
                <a:grpSpLocks/>
              </p:cNvGrpSpPr>
              <p:nvPr/>
            </p:nvGrpSpPr>
            <p:grpSpPr bwMode="auto">
              <a:xfrm>
                <a:off x="853" y="3616"/>
                <a:ext cx="692" cy="48"/>
                <a:chOff x="853" y="3616"/>
                <a:chExt cx="692" cy="48"/>
              </a:xfrm>
            </p:grpSpPr>
            <p:sp>
              <p:nvSpPr>
                <p:cNvPr id="675948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49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50" name="Line 110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51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52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53" name="Line 113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54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55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56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17"/>
              <p:cNvGrpSpPr>
                <a:grpSpLocks/>
              </p:cNvGrpSpPr>
              <p:nvPr/>
            </p:nvGrpSpPr>
            <p:grpSpPr bwMode="auto">
              <a:xfrm>
                <a:off x="1729" y="3620"/>
                <a:ext cx="692" cy="48"/>
                <a:chOff x="853" y="3616"/>
                <a:chExt cx="692" cy="48"/>
              </a:xfrm>
            </p:grpSpPr>
            <p:sp>
              <p:nvSpPr>
                <p:cNvPr id="675958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59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60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61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62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63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64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65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66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75967" name="Rectangle 1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TX Emphasis To Reduce Loss</a:t>
            </a:r>
          </a:p>
        </p:txBody>
      </p:sp>
      <p:sp>
        <p:nvSpPr>
          <p:cNvPr id="211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75968" name="Text Box 128"/>
          <p:cNvSpPr txBox="1">
            <a:spLocks noChangeArrowheads="1"/>
          </p:cNvSpPr>
          <p:nvPr/>
        </p:nvSpPr>
        <p:spPr bwMode="auto">
          <a:xfrm>
            <a:off x="2611438" y="4729164"/>
            <a:ext cx="889000" cy="915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 (tap #2)</a:t>
            </a:r>
          </a:p>
        </p:txBody>
      </p:sp>
      <p:sp>
        <p:nvSpPr>
          <p:cNvPr id="675969" name="Rectangle 129" descr="20%"/>
          <p:cNvSpPr>
            <a:spLocks noChangeArrowheads="1"/>
          </p:cNvSpPr>
          <p:nvPr/>
        </p:nvSpPr>
        <p:spPr bwMode="auto">
          <a:xfrm>
            <a:off x="2951164" y="1149350"/>
            <a:ext cx="1800045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Transmitted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5970" name="Line 130"/>
          <p:cNvSpPr>
            <a:spLocks noChangeShapeType="1"/>
          </p:cNvSpPr>
          <p:nvPr/>
        </p:nvSpPr>
        <p:spPr bwMode="auto">
          <a:xfrm rot="-5400000">
            <a:off x="9042400" y="5781675"/>
            <a:ext cx="114300" cy="0"/>
          </a:xfrm>
          <a:prstGeom prst="line">
            <a:avLst/>
          </a:prstGeom>
          <a:noFill/>
          <a:ln w="19050">
            <a:solidFill>
              <a:srgbClr val="9D9D9D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7" name="Group 131"/>
          <p:cNvGrpSpPr>
            <a:grpSpLocks/>
          </p:cNvGrpSpPr>
          <p:nvPr/>
        </p:nvGrpSpPr>
        <p:grpSpPr bwMode="auto">
          <a:xfrm>
            <a:off x="7280276" y="1712913"/>
            <a:ext cx="2847975" cy="4095750"/>
            <a:chOff x="3444" y="1086"/>
            <a:chExt cx="1794" cy="2580"/>
          </a:xfrm>
        </p:grpSpPr>
        <p:grpSp>
          <p:nvGrpSpPr>
            <p:cNvPr id="18" name="Group 132"/>
            <p:cNvGrpSpPr>
              <a:grpSpLocks/>
            </p:cNvGrpSpPr>
            <p:nvPr/>
          </p:nvGrpSpPr>
          <p:grpSpPr bwMode="auto">
            <a:xfrm>
              <a:off x="3450" y="1155"/>
              <a:ext cx="1716" cy="2506"/>
              <a:chOff x="3450" y="1155"/>
              <a:chExt cx="1716" cy="2506"/>
            </a:xfrm>
          </p:grpSpPr>
          <p:grpSp>
            <p:nvGrpSpPr>
              <p:cNvPr id="19" name="Group 133"/>
              <p:cNvGrpSpPr>
                <a:grpSpLocks/>
              </p:cNvGrpSpPr>
              <p:nvPr/>
            </p:nvGrpSpPr>
            <p:grpSpPr bwMode="auto">
              <a:xfrm>
                <a:off x="3451" y="1155"/>
                <a:ext cx="61" cy="2449"/>
                <a:chOff x="3427" y="1155"/>
                <a:chExt cx="85" cy="2443"/>
              </a:xfrm>
            </p:grpSpPr>
            <p:sp>
              <p:nvSpPr>
                <p:cNvPr id="675974" name="Line 134"/>
                <p:cNvSpPr>
                  <a:spLocks noChangeShapeType="1"/>
                </p:cNvSpPr>
                <p:nvPr/>
              </p:nvSpPr>
              <p:spPr bwMode="auto">
                <a:xfrm>
                  <a:off x="3427" y="11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75" name="Line 135"/>
                <p:cNvSpPr>
                  <a:spLocks noChangeShapeType="1"/>
                </p:cNvSpPr>
                <p:nvPr/>
              </p:nvSpPr>
              <p:spPr bwMode="auto">
                <a:xfrm>
                  <a:off x="3427" y="121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76" name="Line 136"/>
                <p:cNvSpPr>
                  <a:spLocks noChangeShapeType="1"/>
                </p:cNvSpPr>
                <p:nvPr/>
              </p:nvSpPr>
              <p:spPr bwMode="auto">
                <a:xfrm>
                  <a:off x="3433" y="128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77" name="Line 137"/>
                <p:cNvSpPr>
                  <a:spLocks noChangeShapeType="1"/>
                </p:cNvSpPr>
                <p:nvPr/>
              </p:nvSpPr>
              <p:spPr bwMode="auto">
                <a:xfrm>
                  <a:off x="3433" y="133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78" name="Line 138"/>
                <p:cNvSpPr>
                  <a:spLocks noChangeShapeType="1"/>
                </p:cNvSpPr>
                <p:nvPr/>
              </p:nvSpPr>
              <p:spPr bwMode="auto">
                <a:xfrm>
                  <a:off x="3433" y="140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79" name="Line 139"/>
                <p:cNvSpPr>
                  <a:spLocks noChangeShapeType="1"/>
                </p:cNvSpPr>
                <p:nvPr/>
              </p:nvSpPr>
              <p:spPr bwMode="auto">
                <a:xfrm>
                  <a:off x="3433" y="146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80" name="Line 140"/>
                <p:cNvSpPr>
                  <a:spLocks noChangeShapeType="1"/>
                </p:cNvSpPr>
                <p:nvPr/>
              </p:nvSpPr>
              <p:spPr bwMode="auto">
                <a:xfrm>
                  <a:off x="3427" y="152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81" name="Line 141"/>
                <p:cNvSpPr>
                  <a:spLocks noChangeShapeType="1"/>
                </p:cNvSpPr>
                <p:nvPr/>
              </p:nvSpPr>
              <p:spPr bwMode="auto">
                <a:xfrm>
                  <a:off x="3427" y="1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82" name="Line 142"/>
                <p:cNvSpPr>
                  <a:spLocks noChangeShapeType="1"/>
                </p:cNvSpPr>
                <p:nvPr/>
              </p:nvSpPr>
              <p:spPr bwMode="auto">
                <a:xfrm>
                  <a:off x="3427" y="166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83" name="Line 143"/>
                <p:cNvSpPr>
                  <a:spLocks noChangeShapeType="1"/>
                </p:cNvSpPr>
                <p:nvPr/>
              </p:nvSpPr>
              <p:spPr bwMode="auto">
                <a:xfrm>
                  <a:off x="3433" y="179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84" name="Line 144"/>
                <p:cNvSpPr>
                  <a:spLocks noChangeShapeType="1"/>
                </p:cNvSpPr>
                <p:nvPr/>
              </p:nvSpPr>
              <p:spPr bwMode="auto">
                <a:xfrm>
                  <a:off x="3433" y="185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85" name="Line 145"/>
                <p:cNvSpPr>
                  <a:spLocks noChangeShapeType="1"/>
                </p:cNvSpPr>
                <p:nvPr/>
              </p:nvSpPr>
              <p:spPr bwMode="auto">
                <a:xfrm>
                  <a:off x="3433" y="192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86" name="Line 146"/>
                <p:cNvSpPr>
                  <a:spLocks noChangeShapeType="1"/>
                </p:cNvSpPr>
                <p:nvPr/>
              </p:nvSpPr>
              <p:spPr bwMode="auto">
                <a:xfrm>
                  <a:off x="3433" y="198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87" name="Line 147"/>
                <p:cNvSpPr>
                  <a:spLocks noChangeShapeType="1"/>
                </p:cNvSpPr>
                <p:nvPr/>
              </p:nvSpPr>
              <p:spPr bwMode="auto">
                <a:xfrm>
                  <a:off x="3434" y="205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88" name="Line 148"/>
                <p:cNvSpPr>
                  <a:spLocks noChangeShapeType="1"/>
                </p:cNvSpPr>
                <p:nvPr/>
              </p:nvSpPr>
              <p:spPr bwMode="auto">
                <a:xfrm>
                  <a:off x="3428" y="211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89" name="Line 149"/>
                <p:cNvSpPr>
                  <a:spLocks noChangeShapeType="1"/>
                </p:cNvSpPr>
                <p:nvPr/>
              </p:nvSpPr>
              <p:spPr bwMode="auto">
                <a:xfrm>
                  <a:off x="3428" y="218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90" name="Line 150"/>
                <p:cNvSpPr>
                  <a:spLocks noChangeShapeType="1"/>
                </p:cNvSpPr>
                <p:nvPr/>
              </p:nvSpPr>
              <p:spPr bwMode="auto">
                <a:xfrm>
                  <a:off x="3434" y="225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91" name="Line 151"/>
                <p:cNvSpPr>
                  <a:spLocks noChangeShapeType="1"/>
                </p:cNvSpPr>
                <p:nvPr/>
              </p:nvSpPr>
              <p:spPr bwMode="auto">
                <a:xfrm>
                  <a:off x="3428" y="243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92" name="Line 152"/>
                <p:cNvSpPr>
                  <a:spLocks noChangeShapeType="1"/>
                </p:cNvSpPr>
                <p:nvPr/>
              </p:nvSpPr>
              <p:spPr bwMode="auto">
                <a:xfrm>
                  <a:off x="3428" y="249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93" name="Line 153"/>
                <p:cNvSpPr>
                  <a:spLocks noChangeShapeType="1"/>
                </p:cNvSpPr>
                <p:nvPr/>
              </p:nvSpPr>
              <p:spPr bwMode="auto">
                <a:xfrm>
                  <a:off x="3434" y="256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94" name="Line 154"/>
                <p:cNvSpPr>
                  <a:spLocks noChangeShapeType="1"/>
                </p:cNvSpPr>
                <p:nvPr/>
              </p:nvSpPr>
              <p:spPr bwMode="auto">
                <a:xfrm>
                  <a:off x="3428" y="263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95" name="Line 155"/>
                <p:cNvSpPr>
                  <a:spLocks noChangeShapeType="1"/>
                </p:cNvSpPr>
                <p:nvPr/>
              </p:nvSpPr>
              <p:spPr bwMode="auto">
                <a:xfrm>
                  <a:off x="3428" y="269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96" name="Line 156"/>
                <p:cNvSpPr>
                  <a:spLocks noChangeShapeType="1"/>
                </p:cNvSpPr>
                <p:nvPr/>
              </p:nvSpPr>
              <p:spPr bwMode="auto">
                <a:xfrm>
                  <a:off x="3428" y="276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97" name="Line 157"/>
                <p:cNvSpPr>
                  <a:spLocks noChangeShapeType="1"/>
                </p:cNvSpPr>
                <p:nvPr/>
              </p:nvSpPr>
              <p:spPr bwMode="auto">
                <a:xfrm>
                  <a:off x="3428" y="2826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98" name="Line 158"/>
                <p:cNvSpPr>
                  <a:spLocks noChangeShapeType="1"/>
                </p:cNvSpPr>
                <p:nvPr/>
              </p:nvSpPr>
              <p:spPr bwMode="auto">
                <a:xfrm>
                  <a:off x="3434" y="288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5999" name="Line 159"/>
                <p:cNvSpPr>
                  <a:spLocks noChangeShapeType="1"/>
                </p:cNvSpPr>
                <p:nvPr/>
              </p:nvSpPr>
              <p:spPr bwMode="auto">
                <a:xfrm>
                  <a:off x="3434" y="294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00" name="Line 160"/>
                <p:cNvSpPr>
                  <a:spLocks noChangeShapeType="1"/>
                </p:cNvSpPr>
                <p:nvPr/>
              </p:nvSpPr>
              <p:spPr bwMode="auto">
                <a:xfrm>
                  <a:off x="3434" y="307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01" name="Line 161"/>
                <p:cNvSpPr>
                  <a:spLocks noChangeShapeType="1"/>
                </p:cNvSpPr>
                <p:nvPr/>
              </p:nvSpPr>
              <p:spPr bwMode="auto">
                <a:xfrm>
                  <a:off x="3428" y="31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02" name="Line 162"/>
                <p:cNvSpPr>
                  <a:spLocks noChangeShapeType="1"/>
                </p:cNvSpPr>
                <p:nvPr/>
              </p:nvSpPr>
              <p:spPr bwMode="auto">
                <a:xfrm>
                  <a:off x="3428" y="321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03" name="Line 163"/>
                <p:cNvSpPr>
                  <a:spLocks noChangeShapeType="1"/>
                </p:cNvSpPr>
                <p:nvPr/>
              </p:nvSpPr>
              <p:spPr bwMode="auto">
                <a:xfrm>
                  <a:off x="3428" y="327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04" name="Line 164"/>
                <p:cNvSpPr>
                  <a:spLocks noChangeShapeType="1"/>
                </p:cNvSpPr>
                <p:nvPr/>
              </p:nvSpPr>
              <p:spPr bwMode="auto">
                <a:xfrm>
                  <a:off x="3428" y="333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05" name="Line 165"/>
                <p:cNvSpPr>
                  <a:spLocks noChangeShapeType="1"/>
                </p:cNvSpPr>
                <p:nvPr/>
              </p:nvSpPr>
              <p:spPr bwMode="auto">
                <a:xfrm>
                  <a:off x="3434" y="340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06" name="Line 166"/>
                <p:cNvSpPr>
                  <a:spLocks noChangeShapeType="1"/>
                </p:cNvSpPr>
                <p:nvPr/>
              </p:nvSpPr>
              <p:spPr bwMode="auto">
                <a:xfrm>
                  <a:off x="3434" y="347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07" name="Line 167"/>
                <p:cNvSpPr>
                  <a:spLocks noChangeShapeType="1"/>
                </p:cNvSpPr>
                <p:nvPr/>
              </p:nvSpPr>
              <p:spPr bwMode="auto">
                <a:xfrm>
                  <a:off x="3434" y="353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08" name="Line 168"/>
                <p:cNvSpPr>
                  <a:spLocks noChangeShapeType="1"/>
                </p:cNvSpPr>
                <p:nvPr/>
              </p:nvSpPr>
              <p:spPr bwMode="auto">
                <a:xfrm>
                  <a:off x="3434" y="3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09" name="Line 169"/>
                <p:cNvSpPr>
                  <a:spLocks noChangeShapeType="1"/>
                </p:cNvSpPr>
                <p:nvPr/>
              </p:nvSpPr>
              <p:spPr bwMode="auto">
                <a:xfrm>
                  <a:off x="3440" y="230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170"/>
              <p:cNvGrpSpPr>
                <a:grpSpLocks/>
              </p:cNvGrpSpPr>
              <p:nvPr/>
            </p:nvGrpSpPr>
            <p:grpSpPr bwMode="auto">
              <a:xfrm>
                <a:off x="3501" y="3612"/>
                <a:ext cx="1665" cy="49"/>
                <a:chOff x="3501" y="3612"/>
                <a:chExt cx="1671" cy="79"/>
              </a:xfrm>
            </p:grpSpPr>
            <p:sp>
              <p:nvSpPr>
                <p:cNvPr id="676011" name="Line 171"/>
                <p:cNvSpPr>
                  <a:spLocks noChangeShapeType="1"/>
                </p:cNvSpPr>
                <p:nvPr/>
              </p:nvSpPr>
              <p:spPr bwMode="auto">
                <a:xfrm rot="-5400000">
                  <a:off x="3465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12" name="Line 172"/>
                <p:cNvSpPr>
                  <a:spLocks noChangeShapeType="1"/>
                </p:cNvSpPr>
                <p:nvPr/>
              </p:nvSpPr>
              <p:spPr bwMode="auto">
                <a:xfrm rot="-5400000">
                  <a:off x="352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13" name="Line 173"/>
                <p:cNvSpPr>
                  <a:spLocks noChangeShapeType="1"/>
                </p:cNvSpPr>
                <p:nvPr/>
              </p:nvSpPr>
              <p:spPr bwMode="auto">
                <a:xfrm rot="-5400000">
                  <a:off x="359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14" name="Line 174"/>
                <p:cNvSpPr>
                  <a:spLocks noChangeShapeType="1"/>
                </p:cNvSpPr>
                <p:nvPr/>
              </p:nvSpPr>
              <p:spPr bwMode="auto">
                <a:xfrm rot="-5400000">
                  <a:off x="3648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15" name="Line 175"/>
                <p:cNvSpPr>
                  <a:spLocks noChangeShapeType="1"/>
                </p:cNvSpPr>
                <p:nvPr/>
              </p:nvSpPr>
              <p:spPr bwMode="auto">
                <a:xfrm rot="-5400000">
                  <a:off x="371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16" name="Line 176"/>
                <p:cNvSpPr>
                  <a:spLocks noChangeShapeType="1"/>
                </p:cNvSpPr>
                <p:nvPr/>
              </p:nvSpPr>
              <p:spPr bwMode="auto">
                <a:xfrm rot="-5400000">
                  <a:off x="3775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17" name="Line 177"/>
                <p:cNvSpPr>
                  <a:spLocks noChangeShapeType="1"/>
                </p:cNvSpPr>
                <p:nvPr/>
              </p:nvSpPr>
              <p:spPr bwMode="auto">
                <a:xfrm rot="-5400000">
                  <a:off x="3833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18" name="Line 178"/>
                <p:cNvSpPr>
                  <a:spLocks noChangeShapeType="1"/>
                </p:cNvSpPr>
                <p:nvPr/>
              </p:nvSpPr>
              <p:spPr bwMode="auto">
                <a:xfrm rot="-5400000">
                  <a:off x="3890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19" name="Line 179"/>
                <p:cNvSpPr>
                  <a:spLocks noChangeShapeType="1"/>
                </p:cNvSpPr>
                <p:nvPr/>
              </p:nvSpPr>
              <p:spPr bwMode="auto">
                <a:xfrm rot="-5400000">
                  <a:off x="394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20" name="Line 180"/>
                <p:cNvSpPr>
                  <a:spLocks noChangeShapeType="1"/>
                </p:cNvSpPr>
                <p:nvPr/>
              </p:nvSpPr>
              <p:spPr bwMode="auto">
                <a:xfrm rot="-5400000">
                  <a:off x="4067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21" name="Line 181"/>
                <p:cNvSpPr>
                  <a:spLocks noChangeShapeType="1"/>
                </p:cNvSpPr>
                <p:nvPr/>
              </p:nvSpPr>
              <p:spPr bwMode="auto">
                <a:xfrm rot="-5400000">
                  <a:off x="413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22" name="Line 182"/>
                <p:cNvSpPr>
                  <a:spLocks noChangeShapeType="1"/>
                </p:cNvSpPr>
                <p:nvPr/>
              </p:nvSpPr>
              <p:spPr bwMode="auto">
                <a:xfrm rot="-5400000">
                  <a:off x="4189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23" name="Line 183"/>
                <p:cNvSpPr>
                  <a:spLocks noChangeShapeType="1"/>
                </p:cNvSpPr>
                <p:nvPr/>
              </p:nvSpPr>
              <p:spPr bwMode="auto">
                <a:xfrm rot="-5400000">
                  <a:off x="424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24" name="Line 184"/>
                <p:cNvSpPr>
                  <a:spLocks noChangeShapeType="1"/>
                </p:cNvSpPr>
                <p:nvPr/>
              </p:nvSpPr>
              <p:spPr bwMode="auto">
                <a:xfrm rot="-5400000">
                  <a:off x="4315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25" name="Line 185"/>
                <p:cNvSpPr>
                  <a:spLocks noChangeShapeType="1"/>
                </p:cNvSpPr>
                <p:nvPr/>
              </p:nvSpPr>
              <p:spPr bwMode="auto">
                <a:xfrm rot="-5400000">
                  <a:off x="4373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26" name="Line 186"/>
                <p:cNvSpPr>
                  <a:spLocks noChangeShapeType="1"/>
                </p:cNvSpPr>
                <p:nvPr/>
              </p:nvSpPr>
              <p:spPr bwMode="auto">
                <a:xfrm rot="-5400000">
                  <a:off x="4437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27" name="Line 187"/>
                <p:cNvSpPr>
                  <a:spLocks noChangeShapeType="1"/>
                </p:cNvSpPr>
                <p:nvPr/>
              </p:nvSpPr>
              <p:spPr bwMode="auto">
                <a:xfrm rot="-5400000">
                  <a:off x="449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28" name="Line 188"/>
                <p:cNvSpPr>
                  <a:spLocks noChangeShapeType="1"/>
                </p:cNvSpPr>
                <p:nvPr/>
              </p:nvSpPr>
              <p:spPr bwMode="auto">
                <a:xfrm rot="-5400000">
                  <a:off x="4741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29" name="Line 189"/>
                <p:cNvSpPr>
                  <a:spLocks noChangeShapeType="1"/>
                </p:cNvSpPr>
                <p:nvPr/>
              </p:nvSpPr>
              <p:spPr bwMode="auto">
                <a:xfrm rot="-5400000">
                  <a:off x="480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30" name="Line 190"/>
                <p:cNvSpPr>
                  <a:spLocks noChangeShapeType="1"/>
                </p:cNvSpPr>
                <p:nvPr/>
              </p:nvSpPr>
              <p:spPr bwMode="auto">
                <a:xfrm rot="-5400000">
                  <a:off x="487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31" name="Line 191"/>
                <p:cNvSpPr>
                  <a:spLocks noChangeShapeType="1"/>
                </p:cNvSpPr>
                <p:nvPr/>
              </p:nvSpPr>
              <p:spPr bwMode="auto">
                <a:xfrm rot="-5400000">
                  <a:off x="494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32" name="Line 192"/>
                <p:cNvSpPr>
                  <a:spLocks noChangeShapeType="1"/>
                </p:cNvSpPr>
                <p:nvPr/>
              </p:nvSpPr>
              <p:spPr bwMode="auto">
                <a:xfrm rot="-5400000">
                  <a:off x="5002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33" name="Line 193"/>
                <p:cNvSpPr>
                  <a:spLocks noChangeShapeType="1"/>
                </p:cNvSpPr>
                <p:nvPr/>
              </p:nvSpPr>
              <p:spPr bwMode="auto">
                <a:xfrm rot="-5400000">
                  <a:off x="5078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6034" name="Line 194"/>
                <p:cNvSpPr>
                  <a:spLocks noChangeShapeType="1"/>
                </p:cNvSpPr>
                <p:nvPr/>
              </p:nvSpPr>
              <p:spPr bwMode="auto">
                <a:xfrm rot="-5400000">
                  <a:off x="5136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76035" name="Rectangle 195" descr="20%"/>
              <p:cNvSpPr>
                <a:spLocks noChangeArrowheads="1"/>
              </p:cNvSpPr>
              <p:nvPr/>
            </p:nvSpPr>
            <p:spPr bwMode="auto">
              <a:xfrm>
                <a:off x="3450" y="2260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76036" name="Line 196"/>
            <p:cNvSpPr>
              <a:spLocks noChangeShapeType="1"/>
            </p:cNvSpPr>
            <p:nvPr/>
          </p:nvSpPr>
          <p:spPr bwMode="auto">
            <a:xfrm>
              <a:off x="4038" y="1104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6037" name="Line 197"/>
            <p:cNvSpPr>
              <a:spLocks noChangeShapeType="1"/>
            </p:cNvSpPr>
            <p:nvPr/>
          </p:nvSpPr>
          <p:spPr bwMode="auto">
            <a:xfrm>
              <a:off x="4644" y="1086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6038" name="Line 198"/>
            <p:cNvSpPr>
              <a:spLocks noChangeShapeType="1"/>
            </p:cNvSpPr>
            <p:nvPr/>
          </p:nvSpPr>
          <p:spPr bwMode="auto">
            <a:xfrm>
              <a:off x="3450" y="173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6039" name="Line 199"/>
            <p:cNvSpPr>
              <a:spLocks noChangeShapeType="1"/>
            </p:cNvSpPr>
            <p:nvPr/>
          </p:nvSpPr>
          <p:spPr bwMode="auto">
            <a:xfrm>
              <a:off x="3450" y="236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6040" name="Line 200"/>
            <p:cNvSpPr>
              <a:spLocks noChangeShapeType="1"/>
            </p:cNvSpPr>
            <p:nvPr/>
          </p:nvSpPr>
          <p:spPr bwMode="auto">
            <a:xfrm>
              <a:off x="3444" y="3018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76041" name="Rectangle 201" descr="20%"/>
          <p:cNvSpPr>
            <a:spLocks noChangeArrowheads="1"/>
          </p:cNvSpPr>
          <p:nvPr/>
        </p:nvSpPr>
        <p:spPr bwMode="auto">
          <a:xfrm>
            <a:off x="7861300" y="1149350"/>
            <a:ext cx="1596912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Received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pic>
        <p:nvPicPr>
          <p:cNvPr id="676042" name="Picture 202" descr="20%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62814" y="2459039"/>
            <a:ext cx="2871787" cy="23764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sp>
        <p:nvSpPr>
          <p:cNvPr id="676043" name="Text Box 203"/>
          <p:cNvSpPr txBox="1">
            <a:spLocks noChangeArrowheads="1"/>
          </p:cNvSpPr>
          <p:nvPr/>
        </p:nvSpPr>
        <p:spPr bwMode="auto">
          <a:xfrm>
            <a:off x="8580439" y="194786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Degraded Pulse</a:t>
            </a:r>
          </a:p>
        </p:txBody>
      </p:sp>
      <p:sp>
        <p:nvSpPr>
          <p:cNvPr id="676044" name="Text Box 204"/>
          <p:cNvSpPr txBox="1">
            <a:spLocks noChangeArrowheads="1"/>
          </p:cNvSpPr>
          <p:nvPr/>
        </p:nvSpPr>
        <p:spPr bwMode="auto">
          <a:xfrm>
            <a:off x="3503614" y="589915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6045" name="Text Box 205"/>
          <p:cNvSpPr txBox="1">
            <a:spLocks noChangeArrowheads="1"/>
          </p:cNvSpPr>
          <p:nvPr/>
        </p:nvSpPr>
        <p:spPr bwMode="auto">
          <a:xfrm rot="-5400000">
            <a:off x="1526368" y="3156714"/>
            <a:ext cx="111921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Amplitude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6046" name="Text Box 206"/>
          <p:cNvSpPr txBox="1">
            <a:spLocks noChangeArrowheads="1"/>
          </p:cNvSpPr>
          <p:nvPr/>
        </p:nvSpPr>
        <p:spPr bwMode="auto">
          <a:xfrm>
            <a:off x="8347076" y="590550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6047" name="Line 207"/>
          <p:cNvSpPr>
            <a:spLocks noChangeShapeType="1"/>
          </p:cNvSpPr>
          <p:nvPr/>
        </p:nvSpPr>
        <p:spPr bwMode="auto">
          <a:xfrm>
            <a:off x="2554288" y="4267200"/>
            <a:ext cx="2768600" cy="0"/>
          </a:xfrm>
          <a:prstGeom prst="line">
            <a:avLst/>
          </a:prstGeom>
          <a:noFill/>
          <a:ln w="19050">
            <a:solidFill>
              <a:srgbClr val="9D9D9D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76048" name="Text Box 208"/>
          <p:cNvSpPr txBox="1">
            <a:spLocks noChangeArrowheads="1"/>
          </p:cNvSpPr>
          <p:nvPr/>
        </p:nvSpPr>
        <p:spPr bwMode="auto">
          <a:xfrm>
            <a:off x="3862389" y="187801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Cursor (tap #1)</a:t>
            </a:r>
          </a:p>
        </p:txBody>
      </p:sp>
      <p:pic>
        <p:nvPicPr>
          <p:cNvPr id="676049" name="Picture 209"/>
          <p:cNvPicPr preferRelativeResize="0"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3" y="3098800"/>
            <a:ext cx="1852612" cy="9969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676050" name="Line 210"/>
          <p:cNvSpPr>
            <a:spLocks noChangeShapeType="1"/>
          </p:cNvSpPr>
          <p:nvPr/>
        </p:nvSpPr>
        <p:spPr bwMode="auto">
          <a:xfrm>
            <a:off x="5672138" y="4325938"/>
            <a:ext cx="1193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1261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891" name="Picture 3" descr="20%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076" y="1700214"/>
            <a:ext cx="2808288" cy="26050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498725" y="4244981"/>
            <a:ext cx="2795588" cy="376238"/>
            <a:chOff x="749" y="2670"/>
            <a:chExt cx="1761" cy="237"/>
          </a:xfrm>
        </p:grpSpPr>
        <p:sp>
          <p:nvSpPr>
            <p:cNvPr id="677902" name="Rectangle 14"/>
            <p:cNvSpPr>
              <a:spLocks noChangeArrowheads="1"/>
            </p:cNvSpPr>
            <p:nvPr/>
          </p:nvSpPr>
          <p:spPr bwMode="auto">
            <a:xfrm>
              <a:off x="1109" y="2670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7903" name="Rectangle 15"/>
            <p:cNvSpPr>
              <a:spLocks noChangeArrowheads="1"/>
            </p:cNvSpPr>
            <p:nvPr/>
          </p:nvSpPr>
          <p:spPr bwMode="auto">
            <a:xfrm>
              <a:off x="969" y="2674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77904" name="Picture 16" descr="20%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9" y="2676"/>
              <a:ext cx="1761" cy="1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</p:pic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497138" y="1714500"/>
            <a:ext cx="2825750" cy="4114800"/>
            <a:chOff x="748" y="1080"/>
            <a:chExt cx="1780" cy="2592"/>
          </a:xfrm>
        </p:grpSpPr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752" y="1110"/>
              <a:ext cx="52" cy="262"/>
              <a:chOff x="112" y="1104"/>
              <a:chExt cx="60" cy="262"/>
            </a:xfrm>
          </p:grpSpPr>
          <p:sp>
            <p:nvSpPr>
              <p:cNvPr id="677907" name="Line 1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08" name="Line 2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09" name="Line 2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10" name="Line 2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11" name="Line 2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12" name="Line 2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13" name="Line 2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14" name="Line 2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15" name="Line 2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752" y="1434"/>
              <a:ext cx="52" cy="262"/>
              <a:chOff x="112" y="1104"/>
              <a:chExt cx="60" cy="262"/>
            </a:xfrm>
          </p:grpSpPr>
          <p:sp>
            <p:nvSpPr>
              <p:cNvPr id="677917" name="Line 2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18" name="Line 3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19" name="Line 3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20" name="Line 3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21" name="Line 3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22" name="Line 3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23" name="Line 3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24" name="Line 3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25" name="Line 3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8"/>
            <p:cNvGrpSpPr>
              <a:grpSpLocks/>
            </p:cNvGrpSpPr>
            <p:nvPr/>
          </p:nvGrpSpPr>
          <p:grpSpPr bwMode="auto">
            <a:xfrm>
              <a:off x="748" y="1762"/>
              <a:ext cx="52" cy="262"/>
              <a:chOff x="112" y="1104"/>
              <a:chExt cx="60" cy="262"/>
            </a:xfrm>
          </p:grpSpPr>
          <p:sp>
            <p:nvSpPr>
              <p:cNvPr id="677927" name="Line 3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28" name="Line 4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29" name="Line 4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30" name="Line 4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31" name="Line 4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32" name="Line 4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33" name="Line 4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34" name="Line 4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35" name="Line 4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48"/>
            <p:cNvGrpSpPr>
              <a:grpSpLocks/>
            </p:cNvGrpSpPr>
            <p:nvPr/>
          </p:nvGrpSpPr>
          <p:grpSpPr bwMode="auto">
            <a:xfrm>
              <a:off x="752" y="2078"/>
              <a:ext cx="52" cy="262"/>
              <a:chOff x="112" y="1104"/>
              <a:chExt cx="60" cy="262"/>
            </a:xfrm>
          </p:grpSpPr>
          <p:sp>
            <p:nvSpPr>
              <p:cNvPr id="677937" name="Line 4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38" name="Line 5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39" name="Line 5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40" name="Line 5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41" name="Line 5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42" name="Line 5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43" name="Line 5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44" name="Line 5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45" name="Line 5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58"/>
            <p:cNvGrpSpPr>
              <a:grpSpLocks/>
            </p:cNvGrpSpPr>
            <p:nvPr/>
          </p:nvGrpSpPr>
          <p:grpSpPr bwMode="auto">
            <a:xfrm>
              <a:off x="748" y="2402"/>
              <a:ext cx="52" cy="262"/>
              <a:chOff x="112" y="1104"/>
              <a:chExt cx="60" cy="262"/>
            </a:xfrm>
          </p:grpSpPr>
          <p:sp>
            <p:nvSpPr>
              <p:cNvPr id="677947" name="Line 5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48" name="Line 6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49" name="Line 6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50" name="Line 6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51" name="Line 6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52" name="Line 6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53" name="Line 6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54" name="Line 6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55" name="Line 6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68"/>
            <p:cNvGrpSpPr>
              <a:grpSpLocks/>
            </p:cNvGrpSpPr>
            <p:nvPr/>
          </p:nvGrpSpPr>
          <p:grpSpPr bwMode="auto">
            <a:xfrm>
              <a:off x="756" y="2730"/>
              <a:ext cx="52" cy="262"/>
              <a:chOff x="112" y="1104"/>
              <a:chExt cx="60" cy="262"/>
            </a:xfrm>
          </p:grpSpPr>
          <p:sp>
            <p:nvSpPr>
              <p:cNvPr id="677957" name="Line 6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58" name="Line 7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59" name="Line 7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60" name="Line 7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61" name="Line 7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62" name="Line 7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63" name="Line 7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64" name="Line 7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65" name="Line 7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78"/>
            <p:cNvGrpSpPr>
              <a:grpSpLocks/>
            </p:cNvGrpSpPr>
            <p:nvPr/>
          </p:nvGrpSpPr>
          <p:grpSpPr bwMode="auto">
            <a:xfrm>
              <a:off x="748" y="3046"/>
              <a:ext cx="52" cy="262"/>
              <a:chOff x="112" y="1104"/>
              <a:chExt cx="60" cy="262"/>
            </a:xfrm>
          </p:grpSpPr>
          <p:sp>
            <p:nvSpPr>
              <p:cNvPr id="677967" name="Line 7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68" name="Line 8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69" name="Line 8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70" name="Line 8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71" name="Line 8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72" name="Line 8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73" name="Line 8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74" name="Line 8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75" name="Line 8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88"/>
            <p:cNvGrpSpPr>
              <a:grpSpLocks/>
            </p:cNvGrpSpPr>
            <p:nvPr/>
          </p:nvGrpSpPr>
          <p:grpSpPr bwMode="auto">
            <a:xfrm>
              <a:off x="749" y="3374"/>
              <a:ext cx="52" cy="262"/>
              <a:chOff x="112" y="1104"/>
              <a:chExt cx="60" cy="262"/>
            </a:xfrm>
          </p:grpSpPr>
          <p:sp>
            <p:nvSpPr>
              <p:cNvPr id="677977" name="Line 89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78" name="Line 90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79" name="Line 91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80" name="Line 92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81" name="Line 93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82" name="Line 94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83" name="Line 95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84" name="Line 96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85" name="Line 97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98"/>
            <p:cNvGrpSpPr>
              <a:grpSpLocks/>
            </p:cNvGrpSpPr>
            <p:nvPr/>
          </p:nvGrpSpPr>
          <p:grpSpPr bwMode="auto">
            <a:xfrm>
              <a:off x="752" y="1080"/>
              <a:ext cx="1776" cy="2592"/>
              <a:chOff x="752" y="1080"/>
              <a:chExt cx="1776" cy="2592"/>
            </a:xfrm>
          </p:grpSpPr>
          <p:sp>
            <p:nvSpPr>
              <p:cNvPr id="677987" name="Rectangle 99" descr="20%"/>
              <p:cNvSpPr>
                <a:spLocks noChangeArrowheads="1"/>
              </p:cNvSpPr>
              <p:nvPr/>
            </p:nvSpPr>
            <p:spPr bwMode="auto">
              <a:xfrm>
                <a:off x="752" y="2252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88" name="Line 100"/>
              <p:cNvSpPr>
                <a:spLocks noChangeShapeType="1"/>
              </p:cNvSpPr>
              <p:nvPr/>
            </p:nvSpPr>
            <p:spPr bwMode="auto">
              <a:xfrm>
                <a:off x="1640" y="1080"/>
                <a:ext cx="0" cy="2592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89" name="Line 101"/>
              <p:cNvSpPr>
                <a:spLocks noChangeShapeType="1"/>
              </p:cNvSpPr>
              <p:nvPr/>
            </p:nvSpPr>
            <p:spPr bwMode="auto">
              <a:xfrm>
                <a:off x="776" y="1400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90" name="Line 102"/>
              <p:cNvSpPr>
                <a:spLocks noChangeShapeType="1"/>
              </p:cNvSpPr>
              <p:nvPr/>
            </p:nvSpPr>
            <p:spPr bwMode="auto">
              <a:xfrm>
                <a:off x="776" y="172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91" name="Line 103"/>
              <p:cNvSpPr>
                <a:spLocks noChangeShapeType="1"/>
              </p:cNvSpPr>
              <p:nvPr/>
            </p:nvSpPr>
            <p:spPr bwMode="auto">
              <a:xfrm>
                <a:off x="768" y="204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92" name="Line 104"/>
              <p:cNvSpPr>
                <a:spLocks noChangeShapeType="1"/>
              </p:cNvSpPr>
              <p:nvPr/>
            </p:nvSpPr>
            <p:spPr bwMode="auto">
              <a:xfrm>
                <a:off x="776" y="236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93" name="Line 105"/>
              <p:cNvSpPr>
                <a:spLocks noChangeShapeType="1"/>
              </p:cNvSpPr>
              <p:nvPr/>
            </p:nvSpPr>
            <p:spPr bwMode="auto">
              <a:xfrm>
                <a:off x="776" y="301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7994" name="Line 106"/>
              <p:cNvSpPr>
                <a:spLocks noChangeShapeType="1"/>
              </p:cNvSpPr>
              <p:nvPr/>
            </p:nvSpPr>
            <p:spPr bwMode="auto">
              <a:xfrm>
                <a:off x="784" y="333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5" name="Group 107"/>
              <p:cNvGrpSpPr>
                <a:grpSpLocks/>
              </p:cNvGrpSpPr>
              <p:nvPr/>
            </p:nvGrpSpPr>
            <p:grpSpPr bwMode="auto">
              <a:xfrm>
                <a:off x="853" y="3616"/>
                <a:ext cx="692" cy="48"/>
                <a:chOff x="853" y="3616"/>
                <a:chExt cx="692" cy="48"/>
              </a:xfrm>
            </p:grpSpPr>
            <p:sp>
              <p:nvSpPr>
                <p:cNvPr id="677996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7997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7998" name="Line 110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7999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00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01" name="Line 113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02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03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04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17"/>
              <p:cNvGrpSpPr>
                <a:grpSpLocks/>
              </p:cNvGrpSpPr>
              <p:nvPr/>
            </p:nvGrpSpPr>
            <p:grpSpPr bwMode="auto">
              <a:xfrm>
                <a:off x="1729" y="3620"/>
                <a:ext cx="692" cy="48"/>
                <a:chOff x="853" y="3616"/>
                <a:chExt cx="692" cy="48"/>
              </a:xfrm>
            </p:grpSpPr>
            <p:sp>
              <p:nvSpPr>
                <p:cNvPr id="678006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07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08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09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10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11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12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13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14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78015" name="Rectangle 1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TX Emphasis To Reduce Loss</a:t>
            </a:r>
          </a:p>
        </p:txBody>
      </p:sp>
      <p:sp>
        <p:nvSpPr>
          <p:cNvPr id="21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78016" name="Text Box 128"/>
          <p:cNvSpPr txBox="1">
            <a:spLocks noChangeArrowheads="1"/>
          </p:cNvSpPr>
          <p:nvPr/>
        </p:nvSpPr>
        <p:spPr bwMode="auto">
          <a:xfrm>
            <a:off x="2611438" y="4729164"/>
            <a:ext cx="889000" cy="915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 (tap #2)</a:t>
            </a:r>
          </a:p>
        </p:txBody>
      </p:sp>
      <p:sp>
        <p:nvSpPr>
          <p:cNvPr id="678017" name="Rectangle 129" descr="20%"/>
          <p:cNvSpPr>
            <a:spLocks noChangeArrowheads="1"/>
          </p:cNvSpPr>
          <p:nvPr/>
        </p:nvSpPr>
        <p:spPr bwMode="auto">
          <a:xfrm>
            <a:off x="2951164" y="1149350"/>
            <a:ext cx="1800045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Transmitted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8018" name="Line 130"/>
          <p:cNvSpPr>
            <a:spLocks noChangeShapeType="1"/>
          </p:cNvSpPr>
          <p:nvPr/>
        </p:nvSpPr>
        <p:spPr bwMode="auto">
          <a:xfrm rot="-5400000">
            <a:off x="9042400" y="5781675"/>
            <a:ext cx="114300" cy="0"/>
          </a:xfrm>
          <a:prstGeom prst="line">
            <a:avLst/>
          </a:prstGeom>
          <a:noFill/>
          <a:ln w="19050">
            <a:solidFill>
              <a:srgbClr val="9D9D9D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7" name="Group 131"/>
          <p:cNvGrpSpPr>
            <a:grpSpLocks/>
          </p:cNvGrpSpPr>
          <p:nvPr/>
        </p:nvGrpSpPr>
        <p:grpSpPr bwMode="auto">
          <a:xfrm>
            <a:off x="7280276" y="1712913"/>
            <a:ext cx="2847975" cy="4095750"/>
            <a:chOff x="3444" y="1086"/>
            <a:chExt cx="1794" cy="2580"/>
          </a:xfrm>
        </p:grpSpPr>
        <p:grpSp>
          <p:nvGrpSpPr>
            <p:cNvPr id="18" name="Group 132"/>
            <p:cNvGrpSpPr>
              <a:grpSpLocks/>
            </p:cNvGrpSpPr>
            <p:nvPr/>
          </p:nvGrpSpPr>
          <p:grpSpPr bwMode="auto">
            <a:xfrm>
              <a:off x="3450" y="1155"/>
              <a:ext cx="1716" cy="2506"/>
              <a:chOff x="3450" y="1155"/>
              <a:chExt cx="1716" cy="2506"/>
            </a:xfrm>
          </p:grpSpPr>
          <p:grpSp>
            <p:nvGrpSpPr>
              <p:cNvPr id="19" name="Group 133"/>
              <p:cNvGrpSpPr>
                <a:grpSpLocks/>
              </p:cNvGrpSpPr>
              <p:nvPr/>
            </p:nvGrpSpPr>
            <p:grpSpPr bwMode="auto">
              <a:xfrm>
                <a:off x="3451" y="1155"/>
                <a:ext cx="61" cy="2449"/>
                <a:chOff x="3427" y="1155"/>
                <a:chExt cx="85" cy="2443"/>
              </a:xfrm>
            </p:grpSpPr>
            <p:sp>
              <p:nvSpPr>
                <p:cNvPr id="678022" name="Line 134"/>
                <p:cNvSpPr>
                  <a:spLocks noChangeShapeType="1"/>
                </p:cNvSpPr>
                <p:nvPr/>
              </p:nvSpPr>
              <p:spPr bwMode="auto">
                <a:xfrm>
                  <a:off x="3427" y="11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23" name="Line 135"/>
                <p:cNvSpPr>
                  <a:spLocks noChangeShapeType="1"/>
                </p:cNvSpPr>
                <p:nvPr/>
              </p:nvSpPr>
              <p:spPr bwMode="auto">
                <a:xfrm>
                  <a:off x="3427" y="121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24" name="Line 136"/>
                <p:cNvSpPr>
                  <a:spLocks noChangeShapeType="1"/>
                </p:cNvSpPr>
                <p:nvPr/>
              </p:nvSpPr>
              <p:spPr bwMode="auto">
                <a:xfrm>
                  <a:off x="3433" y="128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25" name="Line 137"/>
                <p:cNvSpPr>
                  <a:spLocks noChangeShapeType="1"/>
                </p:cNvSpPr>
                <p:nvPr/>
              </p:nvSpPr>
              <p:spPr bwMode="auto">
                <a:xfrm>
                  <a:off x="3433" y="133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26" name="Line 138"/>
                <p:cNvSpPr>
                  <a:spLocks noChangeShapeType="1"/>
                </p:cNvSpPr>
                <p:nvPr/>
              </p:nvSpPr>
              <p:spPr bwMode="auto">
                <a:xfrm>
                  <a:off x="3433" y="140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27" name="Line 139"/>
                <p:cNvSpPr>
                  <a:spLocks noChangeShapeType="1"/>
                </p:cNvSpPr>
                <p:nvPr/>
              </p:nvSpPr>
              <p:spPr bwMode="auto">
                <a:xfrm>
                  <a:off x="3433" y="146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28" name="Line 140"/>
                <p:cNvSpPr>
                  <a:spLocks noChangeShapeType="1"/>
                </p:cNvSpPr>
                <p:nvPr/>
              </p:nvSpPr>
              <p:spPr bwMode="auto">
                <a:xfrm>
                  <a:off x="3427" y="152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29" name="Line 141"/>
                <p:cNvSpPr>
                  <a:spLocks noChangeShapeType="1"/>
                </p:cNvSpPr>
                <p:nvPr/>
              </p:nvSpPr>
              <p:spPr bwMode="auto">
                <a:xfrm>
                  <a:off x="3427" y="1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30" name="Line 142"/>
                <p:cNvSpPr>
                  <a:spLocks noChangeShapeType="1"/>
                </p:cNvSpPr>
                <p:nvPr/>
              </p:nvSpPr>
              <p:spPr bwMode="auto">
                <a:xfrm>
                  <a:off x="3427" y="166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31" name="Line 143"/>
                <p:cNvSpPr>
                  <a:spLocks noChangeShapeType="1"/>
                </p:cNvSpPr>
                <p:nvPr/>
              </p:nvSpPr>
              <p:spPr bwMode="auto">
                <a:xfrm>
                  <a:off x="3433" y="179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32" name="Line 144"/>
                <p:cNvSpPr>
                  <a:spLocks noChangeShapeType="1"/>
                </p:cNvSpPr>
                <p:nvPr/>
              </p:nvSpPr>
              <p:spPr bwMode="auto">
                <a:xfrm>
                  <a:off x="3433" y="185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33" name="Line 145"/>
                <p:cNvSpPr>
                  <a:spLocks noChangeShapeType="1"/>
                </p:cNvSpPr>
                <p:nvPr/>
              </p:nvSpPr>
              <p:spPr bwMode="auto">
                <a:xfrm>
                  <a:off x="3433" y="192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34" name="Line 146"/>
                <p:cNvSpPr>
                  <a:spLocks noChangeShapeType="1"/>
                </p:cNvSpPr>
                <p:nvPr/>
              </p:nvSpPr>
              <p:spPr bwMode="auto">
                <a:xfrm>
                  <a:off x="3433" y="198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35" name="Line 147"/>
                <p:cNvSpPr>
                  <a:spLocks noChangeShapeType="1"/>
                </p:cNvSpPr>
                <p:nvPr/>
              </p:nvSpPr>
              <p:spPr bwMode="auto">
                <a:xfrm>
                  <a:off x="3434" y="205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36" name="Line 148"/>
                <p:cNvSpPr>
                  <a:spLocks noChangeShapeType="1"/>
                </p:cNvSpPr>
                <p:nvPr/>
              </p:nvSpPr>
              <p:spPr bwMode="auto">
                <a:xfrm>
                  <a:off x="3428" y="211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37" name="Line 149"/>
                <p:cNvSpPr>
                  <a:spLocks noChangeShapeType="1"/>
                </p:cNvSpPr>
                <p:nvPr/>
              </p:nvSpPr>
              <p:spPr bwMode="auto">
                <a:xfrm>
                  <a:off x="3428" y="218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38" name="Line 150"/>
                <p:cNvSpPr>
                  <a:spLocks noChangeShapeType="1"/>
                </p:cNvSpPr>
                <p:nvPr/>
              </p:nvSpPr>
              <p:spPr bwMode="auto">
                <a:xfrm>
                  <a:off x="3434" y="225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39" name="Line 151"/>
                <p:cNvSpPr>
                  <a:spLocks noChangeShapeType="1"/>
                </p:cNvSpPr>
                <p:nvPr/>
              </p:nvSpPr>
              <p:spPr bwMode="auto">
                <a:xfrm>
                  <a:off x="3428" y="243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40" name="Line 152"/>
                <p:cNvSpPr>
                  <a:spLocks noChangeShapeType="1"/>
                </p:cNvSpPr>
                <p:nvPr/>
              </p:nvSpPr>
              <p:spPr bwMode="auto">
                <a:xfrm>
                  <a:off x="3428" y="249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41" name="Line 153"/>
                <p:cNvSpPr>
                  <a:spLocks noChangeShapeType="1"/>
                </p:cNvSpPr>
                <p:nvPr/>
              </p:nvSpPr>
              <p:spPr bwMode="auto">
                <a:xfrm>
                  <a:off x="3434" y="256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42" name="Line 154"/>
                <p:cNvSpPr>
                  <a:spLocks noChangeShapeType="1"/>
                </p:cNvSpPr>
                <p:nvPr/>
              </p:nvSpPr>
              <p:spPr bwMode="auto">
                <a:xfrm>
                  <a:off x="3428" y="263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43" name="Line 155"/>
                <p:cNvSpPr>
                  <a:spLocks noChangeShapeType="1"/>
                </p:cNvSpPr>
                <p:nvPr/>
              </p:nvSpPr>
              <p:spPr bwMode="auto">
                <a:xfrm>
                  <a:off x="3428" y="269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44" name="Line 156"/>
                <p:cNvSpPr>
                  <a:spLocks noChangeShapeType="1"/>
                </p:cNvSpPr>
                <p:nvPr/>
              </p:nvSpPr>
              <p:spPr bwMode="auto">
                <a:xfrm>
                  <a:off x="3428" y="276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45" name="Line 157"/>
                <p:cNvSpPr>
                  <a:spLocks noChangeShapeType="1"/>
                </p:cNvSpPr>
                <p:nvPr/>
              </p:nvSpPr>
              <p:spPr bwMode="auto">
                <a:xfrm>
                  <a:off x="3428" y="2826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46" name="Line 158"/>
                <p:cNvSpPr>
                  <a:spLocks noChangeShapeType="1"/>
                </p:cNvSpPr>
                <p:nvPr/>
              </p:nvSpPr>
              <p:spPr bwMode="auto">
                <a:xfrm>
                  <a:off x="3434" y="288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47" name="Line 159"/>
                <p:cNvSpPr>
                  <a:spLocks noChangeShapeType="1"/>
                </p:cNvSpPr>
                <p:nvPr/>
              </p:nvSpPr>
              <p:spPr bwMode="auto">
                <a:xfrm>
                  <a:off x="3434" y="294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48" name="Line 160"/>
                <p:cNvSpPr>
                  <a:spLocks noChangeShapeType="1"/>
                </p:cNvSpPr>
                <p:nvPr/>
              </p:nvSpPr>
              <p:spPr bwMode="auto">
                <a:xfrm>
                  <a:off x="3434" y="307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49" name="Line 161"/>
                <p:cNvSpPr>
                  <a:spLocks noChangeShapeType="1"/>
                </p:cNvSpPr>
                <p:nvPr/>
              </p:nvSpPr>
              <p:spPr bwMode="auto">
                <a:xfrm>
                  <a:off x="3428" y="31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50" name="Line 162"/>
                <p:cNvSpPr>
                  <a:spLocks noChangeShapeType="1"/>
                </p:cNvSpPr>
                <p:nvPr/>
              </p:nvSpPr>
              <p:spPr bwMode="auto">
                <a:xfrm>
                  <a:off x="3428" y="321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51" name="Line 163"/>
                <p:cNvSpPr>
                  <a:spLocks noChangeShapeType="1"/>
                </p:cNvSpPr>
                <p:nvPr/>
              </p:nvSpPr>
              <p:spPr bwMode="auto">
                <a:xfrm>
                  <a:off x="3428" y="327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52" name="Line 164"/>
                <p:cNvSpPr>
                  <a:spLocks noChangeShapeType="1"/>
                </p:cNvSpPr>
                <p:nvPr/>
              </p:nvSpPr>
              <p:spPr bwMode="auto">
                <a:xfrm>
                  <a:off x="3428" y="333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53" name="Line 165"/>
                <p:cNvSpPr>
                  <a:spLocks noChangeShapeType="1"/>
                </p:cNvSpPr>
                <p:nvPr/>
              </p:nvSpPr>
              <p:spPr bwMode="auto">
                <a:xfrm>
                  <a:off x="3434" y="340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54" name="Line 166"/>
                <p:cNvSpPr>
                  <a:spLocks noChangeShapeType="1"/>
                </p:cNvSpPr>
                <p:nvPr/>
              </p:nvSpPr>
              <p:spPr bwMode="auto">
                <a:xfrm>
                  <a:off x="3434" y="347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55" name="Line 167"/>
                <p:cNvSpPr>
                  <a:spLocks noChangeShapeType="1"/>
                </p:cNvSpPr>
                <p:nvPr/>
              </p:nvSpPr>
              <p:spPr bwMode="auto">
                <a:xfrm>
                  <a:off x="3434" y="353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56" name="Line 168"/>
                <p:cNvSpPr>
                  <a:spLocks noChangeShapeType="1"/>
                </p:cNvSpPr>
                <p:nvPr/>
              </p:nvSpPr>
              <p:spPr bwMode="auto">
                <a:xfrm>
                  <a:off x="3434" y="3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57" name="Line 169"/>
                <p:cNvSpPr>
                  <a:spLocks noChangeShapeType="1"/>
                </p:cNvSpPr>
                <p:nvPr/>
              </p:nvSpPr>
              <p:spPr bwMode="auto">
                <a:xfrm>
                  <a:off x="3440" y="230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170"/>
              <p:cNvGrpSpPr>
                <a:grpSpLocks/>
              </p:cNvGrpSpPr>
              <p:nvPr/>
            </p:nvGrpSpPr>
            <p:grpSpPr bwMode="auto">
              <a:xfrm>
                <a:off x="3501" y="3612"/>
                <a:ext cx="1665" cy="49"/>
                <a:chOff x="3501" y="3612"/>
                <a:chExt cx="1671" cy="79"/>
              </a:xfrm>
            </p:grpSpPr>
            <p:sp>
              <p:nvSpPr>
                <p:cNvPr id="678059" name="Line 171"/>
                <p:cNvSpPr>
                  <a:spLocks noChangeShapeType="1"/>
                </p:cNvSpPr>
                <p:nvPr/>
              </p:nvSpPr>
              <p:spPr bwMode="auto">
                <a:xfrm rot="-5400000">
                  <a:off x="3465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60" name="Line 172"/>
                <p:cNvSpPr>
                  <a:spLocks noChangeShapeType="1"/>
                </p:cNvSpPr>
                <p:nvPr/>
              </p:nvSpPr>
              <p:spPr bwMode="auto">
                <a:xfrm rot="-5400000">
                  <a:off x="352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61" name="Line 173"/>
                <p:cNvSpPr>
                  <a:spLocks noChangeShapeType="1"/>
                </p:cNvSpPr>
                <p:nvPr/>
              </p:nvSpPr>
              <p:spPr bwMode="auto">
                <a:xfrm rot="-5400000">
                  <a:off x="359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62" name="Line 174"/>
                <p:cNvSpPr>
                  <a:spLocks noChangeShapeType="1"/>
                </p:cNvSpPr>
                <p:nvPr/>
              </p:nvSpPr>
              <p:spPr bwMode="auto">
                <a:xfrm rot="-5400000">
                  <a:off x="3648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63" name="Line 175"/>
                <p:cNvSpPr>
                  <a:spLocks noChangeShapeType="1"/>
                </p:cNvSpPr>
                <p:nvPr/>
              </p:nvSpPr>
              <p:spPr bwMode="auto">
                <a:xfrm rot="-5400000">
                  <a:off x="371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64" name="Line 176"/>
                <p:cNvSpPr>
                  <a:spLocks noChangeShapeType="1"/>
                </p:cNvSpPr>
                <p:nvPr/>
              </p:nvSpPr>
              <p:spPr bwMode="auto">
                <a:xfrm rot="-5400000">
                  <a:off x="3775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65" name="Line 177"/>
                <p:cNvSpPr>
                  <a:spLocks noChangeShapeType="1"/>
                </p:cNvSpPr>
                <p:nvPr/>
              </p:nvSpPr>
              <p:spPr bwMode="auto">
                <a:xfrm rot="-5400000">
                  <a:off x="3833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66" name="Line 178"/>
                <p:cNvSpPr>
                  <a:spLocks noChangeShapeType="1"/>
                </p:cNvSpPr>
                <p:nvPr/>
              </p:nvSpPr>
              <p:spPr bwMode="auto">
                <a:xfrm rot="-5400000">
                  <a:off x="3890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67" name="Line 179"/>
                <p:cNvSpPr>
                  <a:spLocks noChangeShapeType="1"/>
                </p:cNvSpPr>
                <p:nvPr/>
              </p:nvSpPr>
              <p:spPr bwMode="auto">
                <a:xfrm rot="-5400000">
                  <a:off x="394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68" name="Line 180"/>
                <p:cNvSpPr>
                  <a:spLocks noChangeShapeType="1"/>
                </p:cNvSpPr>
                <p:nvPr/>
              </p:nvSpPr>
              <p:spPr bwMode="auto">
                <a:xfrm rot="-5400000">
                  <a:off x="4067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69" name="Line 181"/>
                <p:cNvSpPr>
                  <a:spLocks noChangeShapeType="1"/>
                </p:cNvSpPr>
                <p:nvPr/>
              </p:nvSpPr>
              <p:spPr bwMode="auto">
                <a:xfrm rot="-5400000">
                  <a:off x="413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70" name="Line 182"/>
                <p:cNvSpPr>
                  <a:spLocks noChangeShapeType="1"/>
                </p:cNvSpPr>
                <p:nvPr/>
              </p:nvSpPr>
              <p:spPr bwMode="auto">
                <a:xfrm rot="-5400000">
                  <a:off x="4189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71" name="Line 183"/>
                <p:cNvSpPr>
                  <a:spLocks noChangeShapeType="1"/>
                </p:cNvSpPr>
                <p:nvPr/>
              </p:nvSpPr>
              <p:spPr bwMode="auto">
                <a:xfrm rot="-5400000">
                  <a:off x="424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72" name="Line 184"/>
                <p:cNvSpPr>
                  <a:spLocks noChangeShapeType="1"/>
                </p:cNvSpPr>
                <p:nvPr/>
              </p:nvSpPr>
              <p:spPr bwMode="auto">
                <a:xfrm rot="-5400000">
                  <a:off x="4315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73" name="Line 185"/>
                <p:cNvSpPr>
                  <a:spLocks noChangeShapeType="1"/>
                </p:cNvSpPr>
                <p:nvPr/>
              </p:nvSpPr>
              <p:spPr bwMode="auto">
                <a:xfrm rot="-5400000">
                  <a:off x="4373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74" name="Line 186"/>
                <p:cNvSpPr>
                  <a:spLocks noChangeShapeType="1"/>
                </p:cNvSpPr>
                <p:nvPr/>
              </p:nvSpPr>
              <p:spPr bwMode="auto">
                <a:xfrm rot="-5400000">
                  <a:off x="4437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75" name="Line 187"/>
                <p:cNvSpPr>
                  <a:spLocks noChangeShapeType="1"/>
                </p:cNvSpPr>
                <p:nvPr/>
              </p:nvSpPr>
              <p:spPr bwMode="auto">
                <a:xfrm rot="-5400000">
                  <a:off x="449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76" name="Line 188"/>
                <p:cNvSpPr>
                  <a:spLocks noChangeShapeType="1"/>
                </p:cNvSpPr>
                <p:nvPr/>
              </p:nvSpPr>
              <p:spPr bwMode="auto">
                <a:xfrm rot="-5400000">
                  <a:off x="4741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77" name="Line 189"/>
                <p:cNvSpPr>
                  <a:spLocks noChangeShapeType="1"/>
                </p:cNvSpPr>
                <p:nvPr/>
              </p:nvSpPr>
              <p:spPr bwMode="auto">
                <a:xfrm rot="-5400000">
                  <a:off x="480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78" name="Line 190"/>
                <p:cNvSpPr>
                  <a:spLocks noChangeShapeType="1"/>
                </p:cNvSpPr>
                <p:nvPr/>
              </p:nvSpPr>
              <p:spPr bwMode="auto">
                <a:xfrm rot="-5400000">
                  <a:off x="487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79" name="Line 191"/>
                <p:cNvSpPr>
                  <a:spLocks noChangeShapeType="1"/>
                </p:cNvSpPr>
                <p:nvPr/>
              </p:nvSpPr>
              <p:spPr bwMode="auto">
                <a:xfrm rot="-5400000">
                  <a:off x="494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80" name="Line 192"/>
                <p:cNvSpPr>
                  <a:spLocks noChangeShapeType="1"/>
                </p:cNvSpPr>
                <p:nvPr/>
              </p:nvSpPr>
              <p:spPr bwMode="auto">
                <a:xfrm rot="-5400000">
                  <a:off x="5002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81" name="Line 193"/>
                <p:cNvSpPr>
                  <a:spLocks noChangeShapeType="1"/>
                </p:cNvSpPr>
                <p:nvPr/>
              </p:nvSpPr>
              <p:spPr bwMode="auto">
                <a:xfrm rot="-5400000">
                  <a:off x="5078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78082" name="Line 194"/>
                <p:cNvSpPr>
                  <a:spLocks noChangeShapeType="1"/>
                </p:cNvSpPr>
                <p:nvPr/>
              </p:nvSpPr>
              <p:spPr bwMode="auto">
                <a:xfrm rot="-5400000">
                  <a:off x="5136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78083" name="Rectangle 195" descr="20%"/>
              <p:cNvSpPr>
                <a:spLocks noChangeArrowheads="1"/>
              </p:cNvSpPr>
              <p:nvPr/>
            </p:nvSpPr>
            <p:spPr bwMode="auto">
              <a:xfrm>
                <a:off x="3450" y="2260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78084" name="Line 196"/>
            <p:cNvSpPr>
              <a:spLocks noChangeShapeType="1"/>
            </p:cNvSpPr>
            <p:nvPr/>
          </p:nvSpPr>
          <p:spPr bwMode="auto">
            <a:xfrm>
              <a:off x="4038" y="1104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8085" name="Line 197"/>
            <p:cNvSpPr>
              <a:spLocks noChangeShapeType="1"/>
            </p:cNvSpPr>
            <p:nvPr/>
          </p:nvSpPr>
          <p:spPr bwMode="auto">
            <a:xfrm>
              <a:off x="4644" y="1086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8086" name="Line 198"/>
            <p:cNvSpPr>
              <a:spLocks noChangeShapeType="1"/>
            </p:cNvSpPr>
            <p:nvPr/>
          </p:nvSpPr>
          <p:spPr bwMode="auto">
            <a:xfrm>
              <a:off x="3450" y="173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8087" name="Line 199"/>
            <p:cNvSpPr>
              <a:spLocks noChangeShapeType="1"/>
            </p:cNvSpPr>
            <p:nvPr/>
          </p:nvSpPr>
          <p:spPr bwMode="auto">
            <a:xfrm>
              <a:off x="3450" y="236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78088" name="Line 200"/>
            <p:cNvSpPr>
              <a:spLocks noChangeShapeType="1"/>
            </p:cNvSpPr>
            <p:nvPr/>
          </p:nvSpPr>
          <p:spPr bwMode="auto">
            <a:xfrm>
              <a:off x="3444" y="3018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78089" name="Rectangle 201" descr="20%"/>
          <p:cNvSpPr>
            <a:spLocks noChangeArrowheads="1"/>
          </p:cNvSpPr>
          <p:nvPr/>
        </p:nvSpPr>
        <p:spPr bwMode="auto">
          <a:xfrm>
            <a:off x="7861300" y="1149350"/>
            <a:ext cx="1596912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Received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pic>
        <p:nvPicPr>
          <p:cNvPr id="678090" name="Picture 202" descr="20%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65989" y="4718050"/>
            <a:ext cx="2884487" cy="29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pic>
        <p:nvPicPr>
          <p:cNvPr id="678091" name="Picture 203" descr="20%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62814" y="2459039"/>
            <a:ext cx="2871787" cy="23764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sp>
        <p:nvSpPr>
          <p:cNvPr id="678092" name="Text Box 204"/>
          <p:cNvSpPr txBox="1">
            <a:spLocks noChangeArrowheads="1"/>
          </p:cNvSpPr>
          <p:nvPr/>
        </p:nvSpPr>
        <p:spPr bwMode="auto">
          <a:xfrm>
            <a:off x="8580439" y="194786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Degraded Pulse</a:t>
            </a:r>
          </a:p>
        </p:txBody>
      </p:sp>
      <p:sp>
        <p:nvSpPr>
          <p:cNvPr id="678093" name="Text Box 205"/>
          <p:cNvSpPr txBox="1">
            <a:spLocks noChangeArrowheads="1"/>
          </p:cNvSpPr>
          <p:nvPr/>
        </p:nvSpPr>
        <p:spPr bwMode="auto">
          <a:xfrm>
            <a:off x="7446964" y="5026025"/>
            <a:ext cx="84137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</a:t>
            </a:r>
          </a:p>
        </p:txBody>
      </p:sp>
      <p:sp>
        <p:nvSpPr>
          <p:cNvPr id="678094" name="Text Box 206"/>
          <p:cNvSpPr txBox="1">
            <a:spLocks noChangeArrowheads="1"/>
          </p:cNvSpPr>
          <p:nvPr/>
        </p:nvSpPr>
        <p:spPr bwMode="auto">
          <a:xfrm>
            <a:off x="3503614" y="589915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8095" name="Text Box 207"/>
          <p:cNvSpPr txBox="1">
            <a:spLocks noChangeArrowheads="1"/>
          </p:cNvSpPr>
          <p:nvPr/>
        </p:nvSpPr>
        <p:spPr bwMode="auto">
          <a:xfrm rot="-5400000">
            <a:off x="1526368" y="3156714"/>
            <a:ext cx="111921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Amplitude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8096" name="Text Box 208"/>
          <p:cNvSpPr txBox="1">
            <a:spLocks noChangeArrowheads="1"/>
          </p:cNvSpPr>
          <p:nvPr/>
        </p:nvSpPr>
        <p:spPr bwMode="auto">
          <a:xfrm>
            <a:off x="8347076" y="590550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78097" name="Line 209"/>
          <p:cNvSpPr>
            <a:spLocks noChangeShapeType="1"/>
          </p:cNvSpPr>
          <p:nvPr/>
        </p:nvSpPr>
        <p:spPr bwMode="auto">
          <a:xfrm>
            <a:off x="2554288" y="4267200"/>
            <a:ext cx="2768600" cy="0"/>
          </a:xfrm>
          <a:prstGeom prst="line">
            <a:avLst/>
          </a:prstGeom>
          <a:noFill/>
          <a:ln w="19050">
            <a:solidFill>
              <a:srgbClr val="9D9D9D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78098" name="Text Box 210"/>
          <p:cNvSpPr txBox="1">
            <a:spLocks noChangeArrowheads="1"/>
          </p:cNvSpPr>
          <p:nvPr/>
        </p:nvSpPr>
        <p:spPr bwMode="auto">
          <a:xfrm>
            <a:off x="3862389" y="187801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Cursor (tap #1)</a:t>
            </a:r>
          </a:p>
        </p:txBody>
      </p:sp>
      <p:pic>
        <p:nvPicPr>
          <p:cNvPr id="678099" name="Picture 211"/>
          <p:cNvPicPr preferRelativeResize="0"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7813" y="3098800"/>
            <a:ext cx="1852612" cy="9969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678100" name="Line 212"/>
          <p:cNvSpPr>
            <a:spLocks noChangeShapeType="1"/>
          </p:cNvSpPr>
          <p:nvPr/>
        </p:nvSpPr>
        <p:spPr bwMode="auto">
          <a:xfrm>
            <a:off x="5672138" y="4325938"/>
            <a:ext cx="1193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1408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9939" name="Picture 3" descr="20%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076" y="1700214"/>
            <a:ext cx="2808288" cy="26050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498725" y="4244981"/>
            <a:ext cx="2795588" cy="376238"/>
            <a:chOff x="749" y="2670"/>
            <a:chExt cx="1761" cy="237"/>
          </a:xfrm>
        </p:grpSpPr>
        <p:sp>
          <p:nvSpPr>
            <p:cNvPr id="679950" name="Rectangle 14"/>
            <p:cNvSpPr>
              <a:spLocks noChangeArrowheads="1"/>
            </p:cNvSpPr>
            <p:nvPr/>
          </p:nvSpPr>
          <p:spPr bwMode="auto">
            <a:xfrm>
              <a:off x="1109" y="2670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9951" name="Rectangle 15"/>
            <p:cNvSpPr>
              <a:spLocks noChangeArrowheads="1"/>
            </p:cNvSpPr>
            <p:nvPr/>
          </p:nvSpPr>
          <p:spPr bwMode="auto">
            <a:xfrm>
              <a:off x="969" y="2674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79952" name="Picture 16" descr="20%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9" y="2676"/>
              <a:ext cx="1761" cy="1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</p:pic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505075" y="4243390"/>
            <a:ext cx="2820988" cy="1166813"/>
            <a:chOff x="749" y="2669"/>
            <a:chExt cx="1777" cy="735"/>
          </a:xfrm>
        </p:grpSpPr>
        <p:sp>
          <p:nvSpPr>
            <p:cNvPr id="679954" name="Rectangle 18" descr="20%"/>
            <p:cNvSpPr>
              <a:spLocks noChangeArrowheads="1"/>
            </p:cNvSpPr>
            <p:nvPr/>
          </p:nvSpPr>
          <p:spPr bwMode="auto">
            <a:xfrm rot="5400000">
              <a:off x="1105" y="2570"/>
              <a:ext cx="36" cy="233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9955" name="Rectangle 19" descr="20%"/>
            <p:cNvSpPr>
              <a:spLocks noChangeArrowheads="1"/>
            </p:cNvSpPr>
            <p:nvPr/>
          </p:nvSpPr>
          <p:spPr bwMode="auto">
            <a:xfrm rot="5400000">
              <a:off x="1353" y="3074"/>
              <a:ext cx="36" cy="233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79956" name="Picture 20" descr="20%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9" y="2675"/>
              <a:ext cx="1777" cy="72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</p:pic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2497138" y="1714500"/>
            <a:ext cx="2825750" cy="4114800"/>
            <a:chOff x="748" y="1080"/>
            <a:chExt cx="1780" cy="2592"/>
          </a:xfrm>
        </p:grpSpPr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752" y="1110"/>
              <a:ext cx="52" cy="262"/>
              <a:chOff x="112" y="1104"/>
              <a:chExt cx="60" cy="262"/>
            </a:xfrm>
          </p:grpSpPr>
          <p:sp>
            <p:nvSpPr>
              <p:cNvPr id="679959" name="Line 23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60" name="Line 24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61" name="Line 25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62" name="Line 26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63" name="Line 27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64" name="Line 28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65" name="Line 29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66" name="Line 30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67" name="Line 31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2"/>
            <p:cNvGrpSpPr>
              <a:grpSpLocks/>
            </p:cNvGrpSpPr>
            <p:nvPr/>
          </p:nvGrpSpPr>
          <p:grpSpPr bwMode="auto">
            <a:xfrm>
              <a:off x="752" y="1434"/>
              <a:ext cx="52" cy="262"/>
              <a:chOff x="112" y="1104"/>
              <a:chExt cx="60" cy="262"/>
            </a:xfrm>
          </p:grpSpPr>
          <p:sp>
            <p:nvSpPr>
              <p:cNvPr id="679969" name="Line 33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70" name="Line 34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71" name="Line 35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72" name="Line 36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73" name="Line 37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74" name="Line 38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75" name="Line 39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76" name="Line 40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77" name="Line 41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42"/>
            <p:cNvGrpSpPr>
              <a:grpSpLocks/>
            </p:cNvGrpSpPr>
            <p:nvPr/>
          </p:nvGrpSpPr>
          <p:grpSpPr bwMode="auto">
            <a:xfrm>
              <a:off x="748" y="1762"/>
              <a:ext cx="52" cy="262"/>
              <a:chOff x="112" y="1104"/>
              <a:chExt cx="60" cy="262"/>
            </a:xfrm>
          </p:grpSpPr>
          <p:sp>
            <p:nvSpPr>
              <p:cNvPr id="679979" name="Line 43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80" name="Line 44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81" name="Line 45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82" name="Line 46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83" name="Line 47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84" name="Line 48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85" name="Line 49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86" name="Line 50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87" name="Line 51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52"/>
            <p:cNvGrpSpPr>
              <a:grpSpLocks/>
            </p:cNvGrpSpPr>
            <p:nvPr/>
          </p:nvGrpSpPr>
          <p:grpSpPr bwMode="auto">
            <a:xfrm>
              <a:off x="752" y="2078"/>
              <a:ext cx="52" cy="262"/>
              <a:chOff x="112" y="1104"/>
              <a:chExt cx="60" cy="262"/>
            </a:xfrm>
          </p:grpSpPr>
          <p:sp>
            <p:nvSpPr>
              <p:cNvPr id="679989" name="Line 53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90" name="Line 54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91" name="Line 55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92" name="Line 56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93" name="Line 57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94" name="Line 58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95" name="Line 59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96" name="Line 60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9997" name="Line 61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62"/>
            <p:cNvGrpSpPr>
              <a:grpSpLocks/>
            </p:cNvGrpSpPr>
            <p:nvPr/>
          </p:nvGrpSpPr>
          <p:grpSpPr bwMode="auto">
            <a:xfrm>
              <a:off x="748" y="2402"/>
              <a:ext cx="52" cy="262"/>
              <a:chOff x="112" y="1104"/>
              <a:chExt cx="60" cy="262"/>
            </a:xfrm>
          </p:grpSpPr>
          <p:sp>
            <p:nvSpPr>
              <p:cNvPr id="679999" name="Line 63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00" name="Line 64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01" name="Line 65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02" name="Line 66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03" name="Line 67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04" name="Line 68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05" name="Line 69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06" name="Line 70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07" name="Line 71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72"/>
            <p:cNvGrpSpPr>
              <a:grpSpLocks/>
            </p:cNvGrpSpPr>
            <p:nvPr/>
          </p:nvGrpSpPr>
          <p:grpSpPr bwMode="auto">
            <a:xfrm>
              <a:off x="756" y="2730"/>
              <a:ext cx="52" cy="262"/>
              <a:chOff x="112" y="1104"/>
              <a:chExt cx="60" cy="262"/>
            </a:xfrm>
          </p:grpSpPr>
          <p:sp>
            <p:nvSpPr>
              <p:cNvPr id="680009" name="Line 73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10" name="Line 74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11" name="Line 75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12" name="Line 76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13" name="Line 77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14" name="Line 78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15" name="Line 79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16" name="Line 80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17" name="Line 81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82"/>
            <p:cNvGrpSpPr>
              <a:grpSpLocks/>
            </p:cNvGrpSpPr>
            <p:nvPr/>
          </p:nvGrpSpPr>
          <p:grpSpPr bwMode="auto">
            <a:xfrm>
              <a:off x="748" y="3046"/>
              <a:ext cx="52" cy="262"/>
              <a:chOff x="112" y="1104"/>
              <a:chExt cx="60" cy="262"/>
            </a:xfrm>
          </p:grpSpPr>
          <p:sp>
            <p:nvSpPr>
              <p:cNvPr id="680019" name="Line 83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20" name="Line 84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21" name="Line 85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22" name="Line 86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23" name="Line 87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24" name="Line 88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25" name="Line 89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26" name="Line 90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27" name="Line 91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92"/>
            <p:cNvGrpSpPr>
              <a:grpSpLocks/>
            </p:cNvGrpSpPr>
            <p:nvPr/>
          </p:nvGrpSpPr>
          <p:grpSpPr bwMode="auto">
            <a:xfrm>
              <a:off x="749" y="3374"/>
              <a:ext cx="52" cy="262"/>
              <a:chOff x="112" y="1104"/>
              <a:chExt cx="60" cy="262"/>
            </a:xfrm>
          </p:grpSpPr>
          <p:sp>
            <p:nvSpPr>
              <p:cNvPr id="680029" name="Line 93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30" name="Line 94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31" name="Line 95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32" name="Line 96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33" name="Line 97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34" name="Line 98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35" name="Line 99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36" name="Line 100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37" name="Line 101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02"/>
            <p:cNvGrpSpPr>
              <a:grpSpLocks/>
            </p:cNvGrpSpPr>
            <p:nvPr/>
          </p:nvGrpSpPr>
          <p:grpSpPr bwMode="auto">
            <a:xfrm>
              <a:off x="752" y="1080"/>
              <a:ext cx="1776" cy="2592"/>
              <a:chOff x="752" y="1080"/>
              <a:chExt cx="1776" cy="2592"/>
            </a:xfrm>
          </p:grpSpPr>
          <p:sp>
            <p:nvSpPr>
              <p:cNvPr id="680039" name="Rectangle 103" descr="20%"/>
              <p:cNvSpPr>
                <a:spLocks noChangeArrowheads="1"/>
              </p:cNvSpPr>
              <p:nvPr/>
            </p:nvSpPr>
            <p:spPr bwMode="auto">
              <a:xfrm>
                <a:off x="752" y="2252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40" name="Line 104"/>
              <p:cNvSpPr>
                <a:spLocks noChangeShapeType="1"/>
              </p:cNvSpPr>
              <p:nvPr/>
            </p:nvSpPr>
            <p:spPr bwMode="auto">
              <a:xfrm>
                <a:off x="1640" y="1080"/>
                <a:ext cx="0" cy="2592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41" name="Line 105"/>
              <p:cNvSpPr>
                <a:spLocks noChangeShapeType="1"/>
              </p:cNvSpPr>
              <p:nvPr/>
            </p:nvSpPr>
            <p:spPr bwMode="auto">
              <a:xfrm>
                <a:off x="776" y="1400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42" name="Line 106"/>
              <p:cNvSpPr>
                <a:spLocks noChangeShapeType="1"/>
              </p:cNvSpPr>
              <p:nvPr/>
            </p:nvSpPr>
            <p:spPr bwMode="auto">
              <a:xfrm>
                <a:off x="776" y="172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43" name="Line 107"/>
              <p:cNvSpPr>
                <a:spLocks noChangeShapeType="1"/>
              </p:cNvSpPr>
              <p:nvPr/>
            </p:nvSpPr>
            <p:spPr bwMode="auto">
              <a:xfrm>
                <a:off x="768" y="204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44" name="Line 108"/>
              <p:cNvSpPr>
                <a:spLocks noChangeShapeType="1"/>
              </p:cNvSpPr>
              <p:nvPr/>
            </p:nvSpPr>
            <p:spPr bwMode="auto">
              <a:xfrm>
                <a:off x="776" y="236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45" name="Line 109"/>
              <p:cNvSpPr>
                <a:spLocks noChangeShapeType="1"/>
              </p:cNvSpPr>
              <p:nvPr/>
            </p:nvSpPr>
            <p:spPr bwMode="auto">
              <a:xfrm>
                <a:off x="776" y="301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0046" name="Line 110"/>
              <p:cNvSpPr>
                <a:spLocks noChangeShapeType="1"/>
              </p:cNvSpPr>
              <p:nvPr/>
            </p:nvSpPr>
            <p:spPr bwMode="auto">
              <a:xfrm>
                <a:off x="784" y="333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6" name="Group 111"/>
              <p:cNvGrpSpPr>
                <a:grpSpLocks/>
              </p:cNvGrpSpPr>
              <p:nvPr/>
            </p:nvGrpSpPr>
            <p:grpSpPr bwMode="auto">
              <a:xfrm>
                <a:off x="853" y="3616"/>
                <a:ext cx="692" cy="48"/>
                <a:chOff x="853" y="3616"/>
                <a:chExt cx="692" cy="48"/>
              </a:xfrm>
            </p:grpSpPr>
            <p:sp>
              <p:nvSpPr>
                <p:cNvPr id="680048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49" name="Line 113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50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51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52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53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54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55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56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121"/>
              <p:cNvGrpSpPr>
                <a:grpSpLocks/>
              </p:cNvGrpSpPr>
              <p:nvPr/>
            </p:nvGrpSpPr>
            <p:grpSpPr bwMode="auto">
              <a:xfrm>
                <a:off x="1729" y="3620"/>
                <a:ext cx="692" cy="48"/>
                <a:chOff x="853" y="3616"/>
                <a:chExt cx="692" cy="48"/>
              </a:xfrm>
            </p:grpSpPr>
            <p:sp>
              <p:nvSpPr>
                <p:cNvPr id="680058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59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60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61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62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63" name="Line 127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64" name="Line 128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65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66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80067" name="Rectangle 1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TX Emphasis To Reduce Loss</a:t>
            </a:r>
          </a:p>
        </p:txBody>
      </p:sp>
      <p:sp>
        <p:nvSpPr>
          <p:cNvPr id="218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80068" name="Text Box 132"/>
          <p:cNvSpPr txBox="1">
            <a:spLocks noChangeArrowheads="1"/>
          </p:cNvSpPr>
          <p:nvPr/>
        </p:nvSpPr>
        <p:spPr bwMode="auto">
          <a:xfrm>
            <a:off x="3932239" y="4473575"/>
            <a:ext cx="134302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Post-cursor (tap #3)</a:t>
            </a:r>
          </a:p>
        </p:txBody>
      </p:sp>
      <p:sp>
        <p:nvSpPr>
          <p:cNvPr id="680069" name="Text Box 133"/>
          <p:cNvSpPr txBox="1">
            <a:spLocks noChangeArrowheads="1"/>
          </p:cNvSpPr>
          <p:nvPr/>
        </p:nvSpPr>
        <p:spPr bwMode="auto">
          <a:xfrm>
            <a:off x="2611438" y="4729164"/>
            <a:ext cx="889000" cy="915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 (tap #2)</a:t>
            </a:r>
          </a:p>
        </p:txBody>
      </p:sp>
      <p:sp>
        <p:nvSpPr>
          <p:cNvPr id="680070" name="Rectangle 134" descr="20%"/>
          <p:cNvSpPr>
            <a:spLocks noChangeArrowheads="1"/>
          </p:cNvSpPr>
          <p:nvPr/>
        </p:nvSpPr>
        <p:spPr bwMode="auto">
          <a:xfrm>
            <a:off x="2951164" y="1149350"/>
            <a:ext cx="1800045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Transmitted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0071" name="Line 135"/>
          <p:cNvSpPr>
            <a:spLocks noChangeShapeType="1"/>
          </p:cNvSpPr>
          <p:nvPr/>
        </p:nvSpPr>
        <p:spPr bwMode="auto">
          <a:xfrm rot="-5400000">
            <a:off x="9042400" y="5781675"/>
            <a:ext cx="114300" cy="0"/>
          </a:xfrm>
          <a:prstGeom prst="line">
            <a:avLst/>
          </a:prstGeom>
          <a:noFill/>
          <a:ln w="19050">
            <a:solidFill>
              <a:srgbClr val="9D9D9D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8" name="Group 136"/>
          <p:cNvGrpSpPr>
            <a:grpSpLocks/>
          </p:cNvGrpSpPr>
          <p:nvPr/>
        </p:nvGrpSpPr>
        <p:grpSpPr bwMode="auto">
          <a:xfrm>
            <a:off x="7280276" y="1712913"/>
            <a:ext cx="2847975" cy="4095750"/>
            <a:chOff x="3444" y="1086"/>
            <a:chExt cx="1794" cy="2580"/>
          </a:xfrm>
        </p:grpSpPr>
        <p:grpSp>
          <p:nvGrpSpPr>
            <p:cNvPr id="19" name="Group 137"/>
            <p:cNvGrpSpPr>
              <a:grpSpLocks/>
            </p:cNvGrpSpPr>
            <p:nvPr/>
          </p:nvGrpSpPr>
          <p:grpSpPr bwMode="auto">
            <a:xfrm>
              <a:off x="3450" y="1155"/>
              <a:ext cx="1716" cy="2506"/>
              <a:chOff x="3450" y="1155"/>
              <a:chExt cx="1716" cy="2506"/>
            </a:xfrm>
          </p:grpSpPr>
          <p:grpSp>
            <p:nvGrpSpPr>
              <p:cNvPr id="20" name="Group 138"/>
              <p:cNvGrpSpPr>
                <a:grpSpLocks/>
              </p:cNvGrpSpPr>
              <p:nvPr/>
            </p:nvGrpSpPr>
            <p:grpSpPr bwMode="auto">
              <a:xfrm>
                <a:off x="3451" y="1155"/>
                <a:ext cx="61" cy="2449"/>
                <a:chOff x="3427" y="1155"/>
                <a:chExt cx="85" cy="2443"/>
              </a:xfrm>
            </p:grpSpPr>
            <p:sp>
              <p:nvSpPr>
                <p:cNvPr id="680075" name="Line 139"/>
                <p:cNvSpPr>
                  <a:spLocks noChangeShapeType="1"/>
                </p:cNvSpPr>
                <p:nvPr/>
              </p:nvSpPr>
              <p:spPr bwMode="auto">
                <a:xfrm>
                  <a:off x="3427" y="11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76" name="Line 140"/>
                <p:cNvSpPr>
                  <a:spLocks noChangeShapeType="1"/>
                </p:cNvSpPr>
                <p:nvPr/>
              </p:nvSpPr>
              <p:spPr bwMode="auto">
                <a:xfrm>
                  <a:off x="3427" y="121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77" name="Line 141"/>
                <p:cNvSpPr>
                  <a:spLocks noChangeShapeType="1"/>
                </p:cNvSpPr>
                <p:nvPr/>
              </p:nvSpPr>
              <p:spPr bwMode="auto">
                <a:xfrm>
                  <a:off x="3433" y="128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78" name="Line 142"/>
                <p:cNvSpPr>
                  <a:spLocks noChangeShapeType="1"/>
                </p:cNvSpPr>
                <p:nvPr/>
              </p:nvSpPr>
              <p:spPr bwMode="auto">
                <a:xfrm>
                  <a:off x="3433" y="133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79" name="Line 143"/>
                <p:cNvSpPr>
                  <a:spLocks noChangeShapeType="1"/>
                </p:cNvSpPr>
                <p:nvPr/>
              </p:nvSpPr>
              <p:spPr bwMode="auto">
                <a:xfrm>
                  <a:off x="3433" y="140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80" name="Line 144"/>
                <p:cNvSpPr>
                  <a:spLocks noChangeShapeType="1"/>
                </p:cNvSpPr>
                <p:nvPr/>
              </p:nvSpPr>
              <p:spPr bwMode="auto">
                <a:xfrm>
                  <a:off x="3433" y="146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81" name="Line 145"/>
                <p:cNvSpPr>
                  <a:spLocks noChangeShapeType="1"/>
                </p:cNvSpPr>
                <p:nvPr/>
              </p:nvSpPr>
              <p:spPr bwMode="auto">
                <a:xfrm>
                  <a:off x="3427" y="152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82" name="Line 146"/>
                <p:cNvSpPr>
                  <a:spLocks noChangeShapeType="1"/>
                </p:cNvSpPr>
                <p:nvPr/>
              </p:nvSpPr>
              <p:spPr bwMode="auto">
                <a:xfrm>
                  <a:off x="3427" y="1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83" name="Line 147"/>
                <p:cNvSpPr>
                  <a:spLocks noChangeShapeType="1"/>
                </p:cNvSpPr>
                <p:nvPr/>
              </p:nvSpPr>
              <p:spPr bwMode="auto">
                <a:xfrm>
                  <a:off x="3427" y="166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84" name="Line 148"/>
                <p:cNvSpPr>
                  <a:spLocks noChangeShapeType="1"/>
                </p:cNvSpPr>
                <p:nvPr/>
              </p:nvSpPr>
              <p:spPr bwMode="auto">
                <a:xfrm>
                  <a:off x="3433" y="179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85" name="Line 149"/>
                <p:cNvSpPr>
                  <a:spLocks noChangeShapeType="1"/>
                </p:cNvSpPr>
                <p:nvPr/>
              </p:nvSpPr>
              <p:spPr bwMode="auto">
                <a:xfrm>
                  <a:off x="3433" y="185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86" name="Line 150"/>
                <p:cNvSpPr>
                  <a:spLocks noChangeShapeType="1"/>
                </p:cNvSpPr>
                <p:nvPr/>
              </p:nvSpPr>
              <p:spPr bwMode="auto">
                <a:xfrm>
                  <a:off x="3433" y="192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87" name="Line 151"/>
                <p:cNvSpPr>
                  <a:spLocks noChangeShapeType="1"/>
                </p:cNvSpPr>
                <p:nvPr/>
              </p:nvSpPr>
              <p:spPr bwMode="auto">
                <a:xfrm>
                  <a:off x="3433" y="198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88" name="Line 152"/>
                <p:cNvSpPr>
                  <a:spLocks noChangeShapeType="1"/>
                </p:cNvSpPr>
                <p:nvPr/>
              </p:nvSpPr>
              <p:spPr bwMode="auto">
                <a:xfrm>
                  <a:off x="3434" y="205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89" name="Line 153"/>
                <p:cNvSpPr>
                  <a:spLocks noChangeShapeType="1"/>
                </p:cNvSpPr>
                <p:nvPr/>
              </p:nvSpPr>
              <p:spPr bwMode="auto">
                <a:xfrm>
                  <a:off x="3428" y="211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90" name="Line 154"/>
                <p:cNvSpPr>
                  <a:spLocks noChangeShapeType="1"/>
                </p:cNvSpPr>
                <p:nvPr/>
              </p:nvSpPr>
              <p:spPr bwMode="auto">
                <a:xfrm>
                  <a:off x="3428" y="218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91" name="Line 155"/>
                <p:cNvSpPr>
                  <a:spLocks noChangeShapeType="1"/>
                </p:cNvSpPr>
                <p:nvPr/>
              </p:nvSpPr>
              <p:spPr bwMode="auto">
                <a:xfrm>
                  <a:off x="3434" y="225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92" name="Line 156"/>
                <p:cNvSpPr>
                  <a:spLocks noChangeShapeType="1"/>
                </p:cNvSpPr>
                <p:nvPr/>
              </p:nvSpPr>
              <p:spPr bwMode="auto">
                <a:xfrm>
                  <a:off x="3428" y="243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93" name="Line 157"/>
                <p:cNvSpPr>
                  <a:spLocks noChangeShapeType="1"/>
                </p:cNvSpPr>
                <p:nvPr/>
              </p:nvSpPr>
              <p:spPr bwMode="auto">
                <a:xfrm>
                  <a:off x="3428" y="249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94" name="Line 158"/>
                <p:cNvSpPr>
                  <a:spLocks noChangeShapeType="1"/>
                </p:cNvSpPr>
                <p:nvPr/>
              </p:nvSpPr>
              <p:spPr bwMode="auto">
                <a:xfrm>
                  <a:off x="3434" y="256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95" name="Line 159"/>
                <p:cNvSpPr>
                  <a:spLocks noChangeShapeType="1"/>
                </p:cNvSpPr>
                <p:nvPr/>
              </p:nvSpPr>
              <p:spPr bwMode="auto">
                <a:xfrm>
                  <a:off x="3428" y="263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96" name="Line 160"/>
                <p:cNvSpPr>
                  <a:spLocks noChangeShapeType="1"/>
                </p:cNvSpPr>
                <p:nvPr/>
              </p:nvSpPr>
              <p:spPr bwMode="auto">
                <a:xfrm>
                  <a:off x="3428" y="269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97" name="Line 161"/>
                <p:cNvSpPr>
                  <a:spLocks noChangeShapeType="1"/>
                </p:cNvSpPr>
                <p:nvPr/>
              </p:nvSpPr>
              <p:spPr bwMode="auto">
                <a:xfrm>
                  <a:off x="3428" y="276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98" name="Line 162"/>
                <p:cNvSpPr>
                  <a:spLocks noChangeShapeType="1"/>
                </p:cNvSpPr>
                <p:nvPr/>
              </p:nvSpPr>
              <p:spPr bwMode="auto">
                <a:xfrm>
                  <a:off x="3428" y="2826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099" name="Line 163"/>
                <p:cNvSpPr>
                  <a:spLocks noChangeShapeType="1"/>
                </p:cNvSpPr>
                <p:nvPr/>
              </p:nvSpPr>
              <p:spPr bwMode="auto">
                <a:xfrm>
                  <a:off x="3434" y="288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00" name="Line 164"/>
                <p:cNvSpPr>
                  <a:spLocks noChangeShapeType="1"/>
                </p:cNvSpPr>
                <p:nvPr/>
              </p:nvSpPr>
              <p:spPr bwMode="auto">
                <a:xfrm>
                  <a:off x="3434" y="294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01" name="Line 165"/>
                <p:cNvSpPr>
                  <a:spLocks noChangeShapeType="1"/>
                </p:cNvSpPr>
                <p:nvPr/>
              </p:nvSpPr>
              <p:spPr bwMode="auto">
                <a:xfrm>
                  <a:off x="3434" y="307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02" name="Line 166"/>
                <p:cNvSpPr>
                  <a:spLocks noChangeShapeType="1"/>
                </p:cNvSpPr>
                <p:nvPr/>
              </p:nvSpPr>
              <p:spPr bwMode="auto">
                <a:xfrm>
                  <a:off x="3428" y="31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03" name="Line 167"/>
                <p:cNvSpPr>
                  <a:spLocks noChangeShapeType="1"/>
                </p:cNvSpPr>
                <p:nvPr/>
              </p:nvSpPr>
              <p:spPr bwMode="auto">
                <a:xfrm>
                  <a:off x="3428" y="321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04" name="Line 168"/>
                <p:cNvSpPr>
                  <a:spLocks noChangeShapeType="1"/>
                </p:cNvSpPr>
                <p:nvPr/>
              </p:nvSpPr>
              <p:spPr bwMode="auto">
                <a:xfrm>
                  <a:off x="3428" y="327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05" name="Line 169"/>
                <p:cNvSpPr>
                  <a:spLocks noChangeShapeType="1"/>
                </p:cNvSpPr>
                <p:nvPr/>
              </p:nvSpPr>
              <p:spPr bwMode="auto">
                <a:xfrm>
                  <a:off x="3428" y="333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06" name="Line 170"/>
                <p:cNvSpPr>
                  <a:spLocks noChangeShapeType="1"/>
                </p:cNvSpPr>
                <p:nvPr/>
              </p:nvSpPr>
              <p:spPr bwMode="auto">
                <a:xfrm>
                  <a:off x="3434" y="340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07" name="Line 171"/>
                <p:cNvSpPr>
                  <a:spLocks noChangeShapeType="1"/>
                </p:cNvSpPr>
                <p:nvPr/>
              </p:nvSpPr>
              <p:spPr bwMode="auto">
                <a:xfrm>
                  <a:off x="3434" y="347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08" name="Line 172"/>
                <p:cNvSpPr>
                  <a:spLocks noChangeShapeType="1"/>
                </p:cNvSpPr>
                <p:nvPr/>
              </p:nvSpPr>
              <p:spPr bwMode="auto">
                <a:xfrm>
                  <a:off x="3434" y="353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09" name="Line 173"/>
                <p:cNvSpPr>
                  <a:spLocks noChangeShapeType="1"/>
                </p:cNvSpPr>
                <p:nvPr/>
              </p:nvSpPr>
              <p:spPr bwMode="auto">
                <a:xfrm>
                  <a:off x="3434" y="3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10" name="Line 174"/>
                <p:cNvSpPr>
                  <a:spLocks noChangeShapeType="1"/>
                </p:cNvSpPr>
                <p:nvPr/>
              </p:nvSpPr>
              <p:spPr bwMode="auto">
                <a:xfrm>
                  <a:off x="3440" y="230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175"/>
              <p:cNvGrpSpPr>
                <a:grpSpLocks/>
              </p:cNvGrpSpPr>
              <p:nvPr/>
            </p:nvGrpSpPr>
            <p:grpSpPr bwMode="auto">
              <a:xfrm>
                <a:off x="3501" y="3612"/>
                <a:ext cx="1665" cy="49"/>
                <a:chOff x="3501" y="3612"/>
                <a:chExt cx="1671" cy="79"/>
              </a:xfrm>
            </p:grpSpPr>
            <p:sp>
              <p:nvSpPr>
                <p:cNvPr id="680112" name="Line 176"/>
                <p:cNvSpPr>
                  <a:spLocks noChangeShapeType="1"/>
                </p:cNvSpPr>
                <p:nvPr/>
              </p:nvSpPr>
              <p:spPr bwMode="auto">
                <a:xfrm rot="-5400000">
                  <a:off x="3465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13" name="Line 177"/>
                <p:cNvSpPr>
                  <a:spLocks noChangeShapeType="1"/>
                </p:cNvSpPr>
                <p:nvPr/>
              </p:nvSpPr>
              <p:spPr bwMode="auto">
                <a:xfrm rot="-5400000">
                  <a:off x="352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14" name="Line 178"/>
                <p:cNvSpPr>
                  <a:spLocks noChangeShapeType="1"/>
                </p:cNvSpPr>
                <p:nvPr/>
              </p:nvSpPr>
              <p:spPr bwMode="auto">
                <a:xfrm rot="-5400000">
                  <a:off x="359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15" name="Line 179"/>
                <p:cNvSpPr>
                  <a:spLocks noChangeShapeType="1"/>
                </p:cNvSpPr>
                <p:nvPr/>
              </p:nvSpPr>
              <p:spPr bwMode="auto">
                <a:xfrm rot="-5400000">
                  <a:off x="3648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16" name="Line 180"/>
                <p:cNvSpPr>
                  <a:spLocks noChangeShapeType="1"/>
                </p:cNvSpPr>
                <p:nvPr/>
              </p:nvSpPr>
              <p:spPr bwMode="auto">
                <a:xfrm rot="-5400000">
                  <a:off x="371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17" name="Line 181"/>
                <p:cNvSpPr>
                  <a:spLocks noChangeShapeType="1"/>
                </p:cNvSpPr>
                <p:nvPr/>
              </p:nvSpPr>
              <p:spPr bwMode="auto">
                <a:xfrm rot="-5400000">
                  <a:off x="3775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18" name="Line 182"/>
                <p:cNvSpPr>
                  <a:spLocks noChangeShapeType="1"/>
                </p:cNvSpPr>
                <p:nvPr/>
              </p:nvSpPr>
              <p:spPr bwMode="auto">
                <a:xfrm rot="-5400000">
                  <a:off x="3833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19" name="Line 183"/>
                <p:cNvSpPr>
                  <a:spLocks noChangeShapeType="1"/>
                </p:cNvSpPr>
                <p:nvPr/>
              </p:nvSpPr>
              <p:spPr bwMode="auto">
                <a:xfrm rot="-5400000">
                  <a:off x="3890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20" name="Line 184"/>
                <p:cNvSpPr>
                  <a:spLocks noChangeShapeType="1"/>
                </p:cNvSpPr>
                <p:nvPr/>
              </p:nvSpPr>
              <p:spPr bwMode="auto">
                <a:xfrm rot="-5400000">
                  <a:off x="394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21" name="Line 185"/>
                <p:cNvSpPr>
                  <a:spLocks noChangeShapeType="1"/>
                </p:cNvSpPr>
                <p:nvPr/>
              </p:nvSpPr>
              <p:spPr bwMode="auto">
                <a:xfrm rot="-5400000">
                  <a:off x="4067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22" name="Line 186"/>
                <p:cNvSpPr>
                  <a:spLocks noChangeShapeType="1"/>
                </p:cNvSpPr>
                <p:nvPr/>
              </p:nvSpPr>
              <p:spPr bwMode="auto">
                <a:xfrm rot="-5400000">
                  <a:off x="413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23" name="Line 187"/>
                <p:cNvSpPr>
                  <a:spLocks noChangeShapeType="1"/>
                </p:cNvSpPr>
                <p:nvPr/>
              </p:nvSpPr>
              <p:spPr bwMode="auto">
                <a:xfrm rot="-5400000">
                  <a:off x="4189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24" name="Line 188"/>
                <p:cNvSpPr>
                  <a:spLocks noChangeShapeType="1"/>
                </p:cNvSpPr>
                <p:nvPr/>
              </p:nvSpPr>
              <p:spPr bwMode="auto">
                <a:xfrm rot="-5400000">
                  <a:off x="424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25" name="Line 189"/>
                <p:cNvSpPr>
                  <a:spLocks noChangeShapeType="1"/>
                </p:cNvSpPr>
                <p:nvPr/>
              </p:nvSpPr>
              <p:spPr bwMode="auto">
                <a:xfrm rot="-5400000">
                  <a:off x="4315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26" name="Line 190"/>
                <p:cNvSpPr>
                  <a:spLocks noChangeShapeType="1"/>
                </p:cNvSpPr>
                <p:nvPr/>
              </p:nvSpPr>
              <p:spPr bwMode="auto">
                <a:xfrm rot="-5400000">
                  <a:off x="4373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27" name="Line 191"/>
                <p:cNvSpPr>
                  <a:spLocks noChangeShapeType="1"/>
                </p:cNvSpPr>
                <p:nvPr/>
              </p:nvSpPr>
              <p:spPr bwMode="auto">
                <a:xfrm rot="-5400000">
                  <a:off x="4437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28" name="Line 192"/>
                <p:cNvSpPr>
                  <a:spLocks noChangeShapeType="1"/>
                </p:cNvSpPr>
                <p:nvPr/>
              </p:nvSpPr>
              <p:spPr bwMode="auto">
                <a:xfrm rot="-5400000">
                  <a:off x="449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29" name="Line 193"/>
                <p:cNvSpPr>
                  <a:spLocks noChangeShapeType="1"/>
                </p:cNvSpPr>
                <p:nvPr/>
              </p:nvSpPr>
              <p:spPr bwMode="auto">
                <a:xfrm rot="-5400000">
                  <a:off x="4741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30" name="Line 194"/>
                <p:cNvSpPr>
                  <a:spLocks noChangeShapeType="1"/>
                </p:cNvSpPr>
                <p:nvPr/>
              </p:nvSpPr>
              <p:spPr bwMode="auto">
                <a:xfrm rot="-5400000">
                  <a:off x="480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31" name="Line 195"/>
                <p:cNvSpPr>
                  <a:spLocks noChangeShapeType="1"/>
                </p:cNvSpPr>
                <p:nvPr/>
              </p:nvSpPr>
              <p:spPr bwMode="auto">
                <a:xfrm rot="-5400000">
                  <a:off x="487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32" name="Line 196"/>
                <p:cNvSpPr>
                  <a:spLocks noChangeShapeType="1"/>
                </p:cNvSpPr>
                <p:nvPr/>
              </p:nvSpPr>
              <p:spPr bwMode="auto">
                <a:xfrm rot="-5400000">
                  <a:off x="494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33" name="Line 197"/>
                <p:cNvSpPr>
                  <a:spLocks noChangeShapeType="1"/>
                </p:cNvSpPr>
                <p:nvPr/>
              </p:nvSpPr>
              <p:spPr bwMode="auto">
                <a:xfrm rot="-5400000">
                  <a:off x="5002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34" name="Line 198"/>
                <p:cNvSpPr>
                  <a:spLocks noChangeShapeType="1"/>
                </p:cNvSpPr>
                <p:nvPr/>
              </p:nvSpPr>
              <p:spPr bwMode="auto">
                <a:xfrm rot="-5400000">
                  <a:off x="5078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0135" name="Line 199"/>
                <p:cNvSpPr>
                  <a:spLocks noChangeShapeType="1"/>
                </p:cNvSpPr>
                <p:nvPr/>
              </p:nvSpPr>
              <p:spPr bwMode="auto">
                <a:xfrm rot="-5400000">
                  <a:off x="5136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80136" name="Rectangle 200" descr="20%"/>
              <p:cNvSpPr>
                <a:spLocks noChangeArrowheads="1"/>
              </p:cNvSpPr>
              <p:nvPr/>
            </p:nvSpPr>
            <p:spPr bwMode="auto">
              <a:xfrm>
                <a:off x="3450" y="2260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80137" name="Line 201"/>
            <p:cNvSpPr>
              <a:spLocks noChangeShapeType="1"/>
            </p:cNvSpPr>
            <p:nvPr/>
          </p:nvSpPr>
          <p:spPr bwMode="auto">
            <a:xfrm>
              <a:off x="4038" y="1104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0138" name="Line 202"/>
            <p:cNvSpPr>
              <a:spLocks noChangeShapeType="1"/>
            </p:cNvSpPr>
            <p:nvPr/>
          </p:nvSpPr>
          <p:spPr bwMode="auto">
            <a:xfrm>
              <a:off x="4644" y="1086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0139" name="Line 203"/>
            <p:cNvSpPr>
              <a:spLocks noChangeShapeType="1"/>
            </p:cNvSpPr>
            <p:nvPr/>
          </p:nvSpPr>
          <p:spPr bwMode="auto">
            <a:xfrm>
              <a:off x="3450" y="173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0140" name="Line 204"/>
            <p:cNvSpPr>
              <a:spLocks noChangeShapeType="1"/>
            </p:cNvSpPr>
            <p:nvPr/>
          </p:nvSpPr>
          <p:spPr bwMode="auto">
            <a:xfrm>
              <a:off x="3450" y="236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0141" name="Line 205"/>
            <p:cNvSpPr>
              <a:spLocks noChangeShapeType="1"/>
            </p:cNvSpPr>
            <p:nvPr/>
          </p:nvSpPr>
          <p:spPr bwMode="auto">
            <a:xfrm>
              <a:off x="3444" y="3018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80142" name="Rectangle 206" descr="20%"/>
          <p:cNvSpPr>
            <a:spLocks noChangeArrowheads="1"/>
          </p:cNvSpPr>
          <p:nvPr/>
        </p:nvSpPr>
        <p:spPr bwMode="auto">
          <a:xfrm>
            <a:off x="7861300" y="1149350"/>
            <a:ext cx="1596912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Received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pic>
        <p:nvPicPr>
          <p:cNvPr id="680143" name="Picture 207" descr="20%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65989" y="4718050"/>
            <a:ext cx="2884487" cy="29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pic>
        <p:nvPicPr>
          <p:cNvPr id="680144" name="Picture 208" descr="20%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62814" y="2459039"/>
            <a:ext cx="2871787" cy="23764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sp>
        <p:nvSpPr>
          <p:cNvPr id="680145" name="Text Box 209"/>
          <p:cNvSpPr txBox="1">
            <a:spLocks noChangeArrowheads="1"/>
          </p:cNvSpPr>
          <p:nvPr/>
        </p:nvSpPr>
        <p:spPr bwMode="auto">
          <a:xfrm>
            <a:off x="8580439" y="194786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Degraded Pulse</a:t>
            </a:r>
          </a:p>
        </p:txBody>
      </p:sp>
      <p:sp>
        <p:nvSpPr>
          <p:cNvPr id="680146" name="Text Box 210"/>
          <p:cNvSpPr txBox="1">
            <a:spLocks noChangeArrowheads="1"/>
          </p:cNvSpPr>
          <p:nvPr/>
        </p:nvSpPr>
        <p:spPr bwMode="auto">
          <a:xfrm>
            <a:off x="7446964" y="5026025"/>
            <a:ext cx="84137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</a:t>
            </a:r>
          </a:p>
        </p:txBody>
      </p:sp>
      <p:sp>
        <p:nvSpPr>
          <p:cNvPr id="680147" name="Text Box 211"/>
          <p:cNvSpPr txBox="1">
            <a:spLocks noChangeArrowheads="1"/>
          </p:cNvSpPr>
          <p:nvPr/>
        </p:nvSpPr>
        <p:spPr bwMode="auto">
          <a:xfrm>
            <a:off x="3503614" y="589915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0148" name="Text Box 212"/>
          <p:cNvSpPr txBox="1">
            <a:spLocks noChangeArrowheads="1"/>
          </p:cNvSpPr>
          <p:nvPr/>
        </p:nvSpPr>
        <p:spPr bwMode="auto">
          <a:xfrm rot="-5400000">
            <a:off x="1526368" y="3156714"/>
            <a:ext cx="111921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Amplitude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0149" name="Text Box 213"/>
          <p:cNvSpPr txBox="1">
            <a:spLocks noChangeArrowheads="1"/>
          </p:cNvSpPr>
          <p:nvPr/>
        </p:nvSpPr>
        <p:spPr bwMode="auto">
          <a:xfrm>
            <a:off x="8347076" y="590550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0150" name="Line 214"/>
          <p:cNvSpPr>
            <a:spLocks noChangeShapeType="1"/>
          </p:cNvSpPr>
          <p:nvPr/>
        </p:nvSpPr>
        <p:spPr bwMode="auto">
          <a:xfrm>
            <a:off x="2554288" y="4267200"/>
            <a:ext cx="2768600" cy="0"/>
          </a:xfrm>
          <a:prstGeom prst="line">
            <a:avLst/>
          </a:prstGeom>
          <a:noFill/>
          <a:ln w="19050">
            <a:solidFill>
              <a:srgbClr val="9D9D9D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80151" name="Text Box 215"/>
          <p:cNvSpPr txBox="1">
            <a:spLocks noChangeArrowheads="1"/>
          </p:cNvSpPr>
          <p:nvPr/>
        </p:nvSpPr>
        <p:spPr bwMode="auto">
          <a:xfrm>
            <a:off x="3862389" y="187801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Cursor (tap #1)</a:t>
            </a:r>
          </a:p>
        </p:txBody>
      </p:sp>
      <p:pic>
        <p:nvPicPr>
          <p:cNvPr id="680152" name="Picture 216"/>
          <p:cNvPicPr preferRelativeResize="0"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57813" y="3098800"/>
            <a:ext cx="1852612" cy="9969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680153" name="Line 217"/>
          <p:cNvSpPr>
            <a:spLocks noChangeShapeType="1"/>
          </p:cNvSpPr>
          <p:nvPr/>
        </p:nvSpPr>
        <p:spPr bwMode="auto">
          <a:xfrm>
            <a:off x="5672138" y="4325938"/>
            <a:ext cx="1193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1849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987" name="Picture 3" descr="20%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076" y="1700214"/>
            <a:ext cx="2808288" cy="26050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498725" y="4244981"/>
            <a:ext cx="2795588" cy="376238"/>
            <a:chOff x="749" y="2670"/>
            <a:chExt cx="1761" cy="237"/>
          </a:xfrm>
        </p:grpSpPr>
        <p:sp>
          <p:nvSpPr>
            <p:cNvPr id="681998" name="Rectangle 14"/>
            <p:cNvSpPr>
              <a:spLocks noChangeArrowheads="1"/>
            </p:cNvSpPr>
            <p:nvPr/>
          </p:nvSpPr>
          <p:spPr bwMode="auto">
            <a:xfrm>
              <a:off x="1109" y="2670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1999" name="Rectangle 15"/>
            <p:cNvSpPr>
              <a:spLocks noChangeArrowheads="1"/>
            </p:cNvSpPr>
            <p:nvPr/>
          </p:nvSpPr>
          <p:spPr bwMode="auto">
            <a:xfrm>
              <a:off x="969" y="2674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82000" name="Picture 16" descr="20%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9" y="2676"/>
              <a:ext cx="1761" cy="1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</p:pic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505075" y="4243390"/>
            <a:ext cx="2820988" cy="1166813"/>
            <a:chOff x="749" y="2669"/>
            <a:chExt cx="1777" cy="735"/>
          </a:xfrm>
        </p:grpSpPr>
        <p:sp>
          <p:nvSpPr>
            <p:cNvPr id="682002" name="Rectangle 18" descr="20%"/>
            <p:cNvSpPr>
              <a:spLocks noChangeArrowheads="1"/>
            </p:cNvSpPr>
            <p:nvPr/>
          </p:nvSpPr>
          <p:spPr bwMode="auto">
            <a:xfrm rot="5400000">
              <a:off x="1105" y="2570"/>
              <a:ext cx="36" cy="233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2003" name="Rectangle 19" descr="20%"/>
            <p:cNvSpPr>
              <a:spLocks noChangeArrowheads="1"/>
            </p:cNvSpPr>
            <p:nvPr/>
          </p:nvSpPr>
          <p:spPr bwMode="auto">
            <a:xfrm rot="5400000">
              <a:off x="1353" y="3074"/>
              <a:ext cx="36" cy="233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82004" name="Picture 20" descr="20%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9" y="2675"/>
              <a:ext cx="1777" cy="72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</p:pic>
      </p:grpSp>
      <p:pic>
        <p:nvPicPr>
          <p:cNvPr id="682005" name="Picture 21" descr="20%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78689" y="4735514"/>
            <a:ext cx="2884487" cy="10429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497138" y="1714500"/>
            <a:ext cx="2825750" cy="4114800"/>
            <a:chOff x="748" y="1080"/>
            <a:chExt cx="1780" cy="2592"/>
          </a:xfrm>
        </p:grpSpPr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752" y="1110"/>
              <a:ext cx="52" cy="262"/>
              <a:chOff x="112" y="1104"/>
              <a:chExt cx="60" cy="262"/>
            </a:xfrm>
          </p:grpSpPr>
          <p:sp>
            <p:nvSpPr>
              <p:cNvPr id="682008" name="Line 2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09" name="Line 2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10" name="Line 2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11" name="Line 2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12" name="Line 2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13" name="Line 2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14" name="Line 3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15" name="Line 3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16" name="Line 3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3"/>
            <p:cNvGrpSpPr>
              <a:grpSpLocks/>
            </p:cNvGrpSpPr>
            <p:nvPr/>
          </p:nvGrpSpPr>
          <p:grpSpPr bwMode="auto">
            <a:xfrm>
              <a:off x="752" y="1434"/>
              <a:ext cx="52" cy="262"/>
              <a:chOff x="112" y="1104"/>
              <a:chExt cx="60" cy="262"/>
            </a:xfrm>
          </p:grpSpPr>
          <p:sp>
            <p:nvSpPr>
              <p:cNvPr id="682018" name="Line 3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19" name="Line 3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20" name="Line 3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21" name="Line 3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22" name="Line 3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23" name="Line 3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24" name="Line 4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25" name="Line 4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26" name="Line 4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748" y="1762"/>
              <a:ext cx="52" cy="262"/>
              <a:chOff x="112" y="1104"/>
              <a:chExt cx="60" cy="262"/>
            </a:xfrm>
          </p:grpSpPr>
          <p:sp>
            <p:nvSpPr>
              <p:cNvPr id="682028" name="Line 4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29" name="Line 4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30" name="Line 4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31" name="Line 4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32" name="Line 4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33" name="Line 4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34" name="Line 5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35" name="Line 5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36" name="Line 5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53"/>
            <p:cNvGrpSpPr>
              <a:grpSpLocks/>
            </p:cNvGrpSpPr>
            <p:nvPr/>
          </p:nvGrpSpPr>
          <p:grpSpPr bwMode="auto">
            <a:xfrm>
              <a:off x="752" y="2078"/>
              <a:ext cx="52" cy="262"/>
              <a:chOff x="112" y="1104"/>
              <a:chExt cx="60" cy="262"/>
            </a:xfrm>
          </p:grpSpPr>
          <p:sp>
            <p:nvSpPr>
              <p:cNvPr id="682038" name="Line 5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39" name="Line 5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40" name="Line 5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41" name="Line 5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42" name="Line 5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43" name="Line 5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44" name="Line 6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45" name="Line 6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46" name="Line 6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63"/>
            <p:cNvGrpSpPr>
              <a:grpSpLocks/>
            </p:cNvGrpSpPr>
            <p:nvPr/>
          </p:nvGrpSpPr>
          <p:grpSpPr bwMode="auto">
            <a:xfrm>
              <a:off x="748" y="2402"/>
              <a:ext cx="52" cy="262"/>
              <a:chOff x="112" y="1104"/>
              <a:chExt cx="60" cy="262"/>
            </a:xfrm>
          </p:grpSpPr>
          <p:sp>
            <p:nvSpPr>
              <p:cNvPr id="682048" name="Line 6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49" name="Line 6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50" name="Line 6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51" name="Line 6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52" name="Line 6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53" name="Line 6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54" name="Line 7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55" name="Line 7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56" name="Line 7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73"/>
            <p:cNvGrpSpPr>
              <a:grpSpLocks/>
            </p:cNvGrpSpPr>
            <p:nvPr/>
          </p:nvGrpSpPr>
          <p:grpSpPr bwMode="auto">
            <a:xfrm>
              <a:off x="756" y="2730"/>
              <a:ext cx="52" cy="262"/>
              <a:chOff x="112" y="1104"/>
              <a:chExt cx="60" cy="262"/>
            </a:xfrm>
          </p:grpSpPr>
          <p:sp>
            <p:nvSpPr>
              <p:cNvPr id="682058" name="Line 7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59" name="Line 7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60" name="Line 7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61" name="Line 7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62" name="Line 7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63" name="Line 7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64" name="Line 8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65" name="Line 8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66" name="Line 8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83"/>
            <p:cNvGrpSpPr>
              <a:grpSpLocks/>
            </p:cNvGrpSpPr>
            <p:nvPr/>
          </p:nvGrpSpPr>
          <p:grpSpPr bwMode="auto">
            <a:xfrm>
              <a:off x="748" y="3046"/>
              <a:ext cx="52" cy="262"/>
              <a:chOff x="112" y="1104"/>
              <a:chExt cx="60" cy="262"/>
            </a:xfrm>
          </p:grpSpPr>
          <p:sp>
            <p:nvSpPr>
              <p:cNvPr id="682068" name="Line 8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69" name="Line 8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70" name="Line 8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71" name="Line 8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72" name="Line 8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73" name="Line 8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74" name="Line 9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75" name="Line 9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76" name="Line 9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93"/>
            <p:cNvGrpSpPr>
              <a:grpSpLocks/>
            </p:cNvGrpSpPr>
            <p:nvPr/>
          </p:nvGrpSpPr>
          <p:grpSpPr bwMode="auto">
            <a:xfrm>
              <a:off x="749" y="3374"/>
              <a:ext cx="52" cy="262"/>
              <a:chOff x="112" y="1104"/>
              <a:chExt cx="60" cy="262"/>
            </a:xfrm>
          </p:grpSpPr>
          <p:sp>
            <p:nvSpPr>
              <p:cNvPr id="682078" name="Line 94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79" name="Line 95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80" name="Line 96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81" name="Line 97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82" name="Line 98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83" name="Line 99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84" name="Line 100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85" name="Line 101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86" name="Line 102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03"/>
            <p:cNvGrpSpPr>
              <a:grpSpLocks/>
            </p:cNvGrpSpPr>
            <p:nvPr/>
          </p:nvGrpSpPr>
          <p:grpSpPr bwMode="auto">
            <a:xfrm>
              <a:off x="752" y="1080"/>
              <a:ext cx="1776" cy="2592"/>
              <a:chOff x="752" y="1080"/>
              <a:chExt cx="1776" cy="2592"/>
            </a:xfrm>
          </p:grpSpPr>
          <p:sp>
            <p:nvSpPr>
              <p:cNvPr id="682088" name="Rectangle 104" descr="20%"/>
              <p:cNvSpPr>
                <a:spLocks noChangeArrowheads="1"/>
              </p:cNvSpPr>
              <p:nvPr/>
            </p:nvSpPr>
            <p:spPr bwMode="auto">
              <a:xfrm>
                <a:off x="752" y="2252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89" name="Line 105"/>
              <p:cNvSpPr>
                <a:spLocks noChangeShapeType="1"/>
              </p:cNvSpPr>
              <p:nvPr/>
            </p:nvSpPr>
            <p:spPr bwMode="auto">
              <a:xfrm>
                <a:off x="1640" y="1080"/>
                <a:ext cx="0" cy="2592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90" name="Line 106"/>
              <p:cNvSpPr>
                <a:spLocks noChangeShapeType="1"/>
              </p:cNvSpPr>
              <p:nvPr/>
            </p:nvSpPr>
            <p:spPr bwMode="auto">
              <a:xfrm>
                <a:off x="776" y="1400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91" name="Line 107"/>
              <p:cNvSpPr>
                <a:spLocks noChangeShapeType="1"/>
              </p:cNvSpPr>
              <p:nvPr/>
            </p:nvSpPr>
            <p:spPr bwMode="auto">
              <a:xfrm>
                <a:off x="776" y="172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92" name="Line 108"/>
              <p:cNvSpPr>
                <a:spLocks noChangeShapeType="1"/>
              </p:cNvSpPr>
              <p:nvPr/>
            </p:nvSpPr>
            <p:spPr bwMode="auto">
              <a:xfrm>
                <a:off x="768" y="204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93" name="Line 109"/>
              <p:cNvSpPr>
                <a:spLocks noChangeShapeType="1"/>
              </p:cNvSpPr>
              <p:nvPr/>
            </p:nvSpPr>
            <p:spPr bwMode="auto">
              <a:xfrm>
                <a:off x="776" y="236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94" name="Line 110"/>
              <p:cNvSpPr>
                <a:spLocks noChangeShapeType="1"/>
              </p:cNvSpPr>
              <p:nvPr/>
            </p:nvSpPr>
            <p:spPr bwMode="auto">
              <a:xfrm>
                <a:off x="776" y="301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2095" name="Line 111"/>
              <p:cNvSpPr>
                <a:spLocks noChangeShapeType="1"/>
              </p:cNvSpPr>
              <p:nvPr/>
            </p:nvSpPr>
            <p:spPr bwMode="auto">
              <a:xfrm>
                <a:off x="784" y="333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6" name="Group 112"/>
              <p:cNvGrpSpPr>
                <a:grpSpLocks/>
              </p:cNvGrpSpPr>
              <p:nvPr/>
            </p:nvGrpSpPr>
            <p:grpSpPr bwMode="auto">
              <a:xfrm>
                <a:off x="853" y="3616"/>
                <a:ext cx="692" cy="48"/>
                <a:chOff x="853" y="3616"/>
                <a:chExt cx="692" cy="48"/>
              </a:xfrm>
            </p:grpSpPr>
            <p:sp>
              <p:nvSpPr>
                <p:cNvPr id="682097" name="Line 113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098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099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00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01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02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03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04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05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122"/>
              <p:cNvGrpSpPr>
                <a:grpSpLocks/>
              </p:cNvGrpSpPr>
              <p:nvPr/>
            </p:nvGrpSpPr>
            <p:grpSpPr bwMode="auto">
              <a:xfrm>
                <a:off x="1729" y="3620"/>
                <a:ext cx="692" cy="48"/>
                <a:chOff x="853" y="3616"/>
                <a:chExt cx="692" cy="48"/>
              </a:xfrm>
            </p:grpSpPr>
            <p:sp>
              <p:nvSpPr>
                <p:cNvPr id="682107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08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09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10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11" name="Line 127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12" name="Line 128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13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14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15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82116" name="Rectangle 13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TX Emphasis To Reduce Loss</a:t>
            </a:r>
          </a:p>
        </p:txBody>
      </p:sp>
      <p:sp>
        <p:nvSpPr>
          <p:cNvPr id="220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82117" name="Text Box 133"/>
          <p:cNvSpPr txBox="1">
            <a:spLocks noChangeArrowheads="1"/>
          </p:cNvSpPr>
          <p:nvPr/>
        </p:nvSpPr>
        <p:spPr bwMode="auto">
          <a:xfrm>
            <a:off x="3932239" y="4473575"/>
            <a:ext cx="134302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Post-cursor (tap #3)</a:t>
            </a:r>
          </a:p>
        </p:txBody>
      </p:sp>
      <p:sp>
        <p:nvSpPr>
          <p:cNvPr id="682118" name="Text Box 134"/>
          <p:cNvSpPr txBox="1">
            <a:spLocks noChangeArrowheads="1"/>
          </p:cNvSpPr>
          <p:nvPr/>
        </p:nvSpPr>
        <p:spPr bwMode="auto">
          <a:xfrm>
            <a:off x="2611438" y="4729164"/>
            <a:ext cx="889000" cy="915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 (tap #2)</a:t>
            </a:r>
          </a:p>
        </p:txBody>
      </p:sp>
      <p:sp>
        <p:nvSpPr>
          <p:cNvPr id="682119" name="Rectangle 135" descr="20%"/>
          <p:cNvSpPr>
            <a:spLocks noChangeArrowheads="1"/>
          </p:cNvSpPr>
          <p:nvPr/>
        </p:nvSpPr>
        <p:spPr bwMode="auto">
          <a:xfrm>
            <a:off x="2951164" y="1149350"/>
            <a:ext cx="1800045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Transmitted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2120" name="Line 136"/>
          <p:cNvSpPr>
            <a:spLocks noChangeShapeType="1"/>
          </p:cNvSpPr>
          <p:nvPr/>
        </p:nvSpPr>
        <p:spPr bwMode="auto">
          <a:xfrm rot="-5400000">
            <a:off x="9042400" y="5781675"/>
            <a:ext cx="114300" cy="0"/>
          </a:xfrm>
          <a:prstGeom prst="line">
            <a:avLst/>
          </a:prstGeom>
          <a:noFill/>
          <a:ln w="19050">
            <a:solidFill>
              <a:srgbClr val="9D9D9D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7280276" y="1712913"/>
            <a:ext cx="2847975" cy="4095750"/>
            <a:chOff x="3444" y="1086"/>
            <a:chExt cx="1794" cy="2580"/>
          </a:xfrm>
        </p:grpSpPr>
        <p:grpSp>
          <p:nvGrpSpPr>
            <p:cNvPr id="19" name="Group 138"/>
            <p:cNvGrpSpPr>
              <a:grpSpLocks/>
            </p:cNvGrpSpPr>
            <p:nvPr/>
          </p:nvGrpSpPr>
          <p:grpSpPr bwMode="auto">
            <a:xfrm>
              <a:off x="3450" y="1155"/>
              <a:ext cx="1716" cy="2506"/>
              <a:chOff x="3450" y="1155"/>
              <a:chExt cx="1716" cy="2506"/>
            </a:xfrm>
          </p:grpSpPr>
          <p:grpSp>
            <p:nvGrpSpPr>
              <p:cNvPr id="20" name="Group 139"/>
              <p:cNvGrpSpPr>
                <a:grpSpLocks/>
              </p:cNvGrpSpPr>
              <p:nvPr/>
            </p:nvGrpSpPr>
            <p:grpSpPr bwMode="auto">
              <a:xfrm>
                <a:off x="3451" y="1155"/>
                <a:ext cx="61" cy="2449"/>
                <a:chOff x="3427" y="1155"/>
                <a:chExt cx="85" cy="2443"/>
              </a:xfrm>
            </p:grpSpPr>
            <p:sp>
              <p:nvSpPr>
                <p:cNvPr id="682124" name="Line 140"/>
                <p:cNvSpPr>
                  <a:spLocks noChangeShapeType="1"/>
                </p:cNvSpPr>
                <p:nvPr/>
              </p:nvSpPr>
              <p:spPr bwMode="auto">
                <a:xfrm>
                  <a:off x="3427" y="11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25" name="Line 141"/>
                <p:cNvSpPr>
                  <a:spLocks noChangeShapeType="1"/>
                </p:cNvSpPr>
                <p:nvPr/>
              </p:nvSpPr>
              <p:spPr bwMode="auto">
                <a:xfrm>
                  <a:off x="3427" y="121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26" name="Line 142"/>
                <p:cNvSpPr>
                  <a:spLocks noChangeShapeType="1"/>
                </p:cNvSpPr>
                <p:nvPr/>
              </p:nvSpPr>
              <p:spPr bwMode="auto">
                <a:xfrm>
                  <a:off x="3433" y="128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27" name="Line 143"/>
                <p:cNvSpPr>
                  <a:spLocks noChangeShapeType="1"/>
                </p:cNvSpPr>
                <p:nvPr/>
              </p:nvSpPr>
              <p:spPr bwMode="auto">
                <a:xfrm>
                  <a:off x="3433" y="133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28" name="Line 144"/>
                <p:cNvSpPr>
                  <a:spLocks noChangeShapeType="1"/>
                </p:cNvSpPr>
                <p:nvPr/>
              </p:nvSpPr>
              <p:spPr bwMode="auto">
                <a:xfrm>
                  <a:off x="3433" y="140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29" name="Line 145"/>
                <p:cNvSpPr>
                  <a:spLocks noChangeShapeType="1"/>
                </p:cNvSpPr>
                <p:nvPr/>
              </p:nvSpPr>
              <p:spPr bwMode="auto">
                <a:xfrm>
                  <a:off x="3433" y="146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30" name="Line 146"/>
                <p:cNvSpPr>
                  <a:spLocks noChangeShapeType="1"/>
                </p:cNvSpPr>
                <p:nvPr/>
              </p:nvSpPr>
              <p:spPr bwMode="auto">
                <a:xfrm>
                  <a:off x="3427" y="152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31" name="Line 147"/>
                <p:cNvSpPr>
                  <a:spLocks noChangeShapeType="1"/>
                </p:cNvSpPr>
                <p:nvPr/>
              </p:nvSpPr>
              <p:spPr bwMode="auto">
                <a:xfrm>
                  <a:off x="3427" y="1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32" name="Line 148"/>
                <p:cNvSpPr>
                  <a:spLocks noChangeShapeType="1"/>
                </p:cNvSpPr>
                <p:nvPr/>
              </p:nvSpPr>
              <p:spPr bwMode="auto">
                <a:xfrm>
                  <a:off x="3427" y="166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33" name="Line 149"/>
                <p:cNvSpPr>
                  <a:spLocks noChangeShapeType="1"/>
                </p:cNvSpPr>
                <p:nvPr/>
              </p:nvSpPr>
              <p:spPr bwMode="auto">
                <a:xfrm>
                  <a:off x="3433" y="179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34" name="Line 150"/>
                <p:cNvSpPr>
                  <a:spLocks noChangeShapeType="1"/>
                </p:cNvSpPr>
                <p:nvPr/>
              </p:nvSpPr>
              <p:spPr bwMode="auto">
                <a:xfrm>
                  <a:off x="3433" y="185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35" name="Line 151"/>
                <p:cNvSpPr>
                  <a:spLocks noChangeShapeType="1"/>
                </p:cNvSpPr>
                <p:nvPr/>
              </p:nvSpPr>
              <p:spPr bwMode="auto">
                <a:xfrm>
                  <a:off x="3433" y="192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36" name="Line 152"/>
                <p:cNvSpPr>
                  <a:spLocks noChangeShapeType="1"/>
                </p:cNvSpPr>
                <p:nvPr/>
              </p:nvSpPr>
              <p:spPr bwMode="auto">
                <a:xfrm>
                  <a:off x="3433" y="198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37" name="Line 153"/>
                <p:cNvSpPr>
                  <a:spLocks noChangeShapeType="1"/>
                </p:cNvSpPr>
                <p:nvPr/>
              </p:nvSpPr>
              <p:spPr bwMode="auto">
                <a:xfrm>
                  <a:off x="3434" y="205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38" name="Line 154"/>
                <p:cNvSpPr>
                  <a:spLocks noChangeShapeType="1"/>
                </p:cNvSpPr>
                <p:nvPr/>
              </p:nvSpPr>
              <p:spPr bwMode="auto">
                <a:xfrm>
                  <a:off x="3428" y="211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39" name="Line 155"/>
                <p:cNvSpPr>
                  <a:spLocks noChangeShapeType="1"/>
                </p:cNvSpPr>
                <p:nvPr/>
              </p:nvSpPr>
              <p:spPr bwMode="auto">
                <a:xfrm>
                  <a:off x="3428" y="218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40" name="Line 156"/>
                <p:cNvSpPr>
                  <a:spLocks noChangeShapeType="1"/>
                </p:cNvSpPr>
                <p:nvPr/>
              </p:nvSpPr>
              <p:spPr bwMode="auto">
                <a:xfrm>
                  <a:off x="3434" y="225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41" name="Line 157"/>
                <p:cNvSpPr>
                  <a:spLocks noChangeShapeType="1"/>
                </p:cNvSpPr>
                <p:nvPr/>
              </p:nvSpPr>
              <p:spPr bwMode="auto">
                <a:xfrm>
                  <a:off x="3428" y="243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42" name="Line 158"/>
                <p:cNvSpPr>
                  <a:spLocks noChangeShapeType="1"/>
                </p:cNvSpPr>
                <p:nvPr/>
              </p:nvSpPr>
              <p:spPr bwMode="auto">
                <a:xfrm>
                  <a:off x="3428" y="249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43" name="Line 159"/>
                <p:cNvSpPr>
                  <a:spLocks noChangeShapeType="1"/>
                </p:cNvSpPr>
                <p:nvPr/>
              </p:nvSpPr>
              <p:spPr bwMode="auto">
                <a:xfrm>
                  <a:off x="3434" y="256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44" name="Line 160"/>
                <p:cNvSpPr>
                  <a:spLocks noChangeShapeType="1"/>
                </p:cNvSpPr>
                <p:nvPr/>
              </p:nvSpPr>
              <p:spPr bwMode="auto">
                <a:xfrm>
                  <a:off x="3428" y="263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45" name="Line 161"/>
                <p:cNvSpPr>
                  <a:spLocks noChangeShapeType="1"/>
                </p:cNvSpPr>
                <p:nvPr/>
              </p:nvSpPr>
              <p:spPr bwMode="auto">
                <a:xfrm>
                  <a:off x="3428" y="269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46" name="Line 162"/>
                <p:cNvSpPr>
                  <a:spLocks noChangeShapeType="1"/>
                </p:cNvSpPr>
                <p:nvPr/>
              </p:nvSpPr>
              <p:spPr bwMode="auto">
                <a:xfrm>
                  <a:off x="3428" y="276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47" name="Line 163"/>
                <p:cNvSpPr>
                  <a:spLocks noChangeShapeType="1"/>
                </p:cNvSpPr>
                <p:nvPr/>
              </p:nvSpPr>
              <p:spPr bwMode="auto">
                <a:xfrm>
                  <a:off x="3428" y="2826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48" name="Line 164"/>
                <p:cNvSpPr>
                  <a:spLocks noChangeShapeType="1"/>
                </p:cNvSpPr>
                <p:nvPr/>
              </p:nvSpPr>
              <p:spPr bwMode="auto">
                <a:xfrm>
                  <a:off x="3434" y="288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49" name="Line 165"/>
                <p:cNvSpPr>
                  <a:spLocks noChangeShapeType="1"/>
                </p:cNvSpPr>
                <p:nvPr/>
              </p:nvSpPr>
              <p:spPr bwMode="auto">
                <a:xfrm>
                  <a:off x="3434" y="294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50" name="Line 166"/>
                <p:cNvSpPr>
                  <a:spLocks noChangeShapeType="1"/>
                </p:cNvSpPr>
                <p:nvPr/>
              </p:nvSpPr>
              <p:spPr bwMode="auto">
                <a:xfrm>
                  <a:off x="3434" y="307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51" name="Line 167"/>
                <p:cNvSpPr>
                  <a:spLocks noChangeShapeType="1"/>
                </p:cNvSpPr>
                <p:nvPr/>
              </p:nvSpPr>
              <p:spPr bwMode="auto">
                <a:xfrm>
                  <a:off x="3428" y="31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52" name="Line 168"/>
                <p:cNvSpPr>
                  <a:spLocks noChangeShapeType="1"/>
                </p:cNvSpPr>
                <p:nvPr/>
              </p:nvSpPr>
              <p:spPr bwMode="auto">
                <a:xfrm>
                  <a:off x="3428" y="321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53" name="Line 169"/>
                <p:cNvSpPr>
                  <a:spLocks noChangeShapeType="1"/>
                </p:cNvSpPr>
                <p:nvPr/>
              </p:nvSpPr>
              <p:spPr bwMode="auto">
                <a:xfrm>
                  <a:off x="3428" y="327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54" name="Line 170"/>
                <p:cNvSpPr>
                  <a:spLocks noChangeShapeType="1"/>
                </p:cNvSpPr>
                <p:nvPr/>
              </p:nvSpPr>
              <p:spPr bwMode="auto">
                <a:xfrm>
                  <a:off x="3428" y="333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55" name="Line 171"/>
                <p:cNvSpPr>
                  <a:spLocks noChangeShapeType="1"/>
                </p:cNvSpPr>
                <p:nvPr/>
              </p:nvSpPr>
              <p:spPr bwMode="auto">
                <a:xfrm>
                  <a:off x="3434" y="340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56" name="Line 172"/>
                <p:cNvSpPr>
                  <a:spLocks noChangeShapeType="1"/>
                </p:cNvSpPr>
                <p:nvPr/>
              </p:nvSpPr>
              <p:spPr bwMode="auto">
                <a:xfrm>
                  <a:off x="3434" y="347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57" name="Line 173"/>
                <p:cNvSpPr>
                  <a:spLocks noChangeShapeType="1"/>
                </p:cNvSpPr>
                <p:nvPr/>
              </p:nvSpPr>
              <p:spPr bwMode="auto">
                <a:xfrm>
                  <a:off x="3434" y="353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58" name="Line 174"/>
                <p:cNvSpPr>
                  <a:spLocks noChangeShapeType="1"/>
                </p:cNvSpPr>
                <p:nvPr/>
              </p:nvSpPr>
              <p:spPr bwMode="auto">
                <a:xfrm>
                  <a:off x="3434" y="3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59" name="Line 175"/>
                <p:cNvSpPr>
                  <a:spLocks noChangeShapeType="1"/>
                </p:cNvSpPr>
                <p:nvPr/>
              </p:nvSpPr>
              <p:spPr bwMode="auto">
                <a:xfrm>
                  <a:off x="3440" y="230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176"/>
              <p:cNvGrpSpPr>
                <a:grpSpLocks/>
              </p:cNvGrpSpPr>
              <p:nvPr/>
            </p:nvGrpSpPr>
            <p:grpSpPr bwMode="auto">
              <a:xfrm>
                <a:off x="3501" y="3612"/>
                <a:ext cx="1665" cy="49"/>
                <a:chOff x="3501" y="3612"/>
                <a:chExt cx="1671" cy="79"/>
              </a:xfrm>
            </p:grpSpPr>
            <p:sp>
              <p:nvSpPr>
                <p:cNvPr id="682161" name="Line 177"/>
                <p:cNvSpPr>
                  <a:spLocks noChangeShapeType="1"/>
                </p:cNvSpPr>
                <p:nvPr/>
              </p:nvSpPr>
              <p:spPr bwMode="auto">
                <a:xfrm rot="-5400000">
                  <a:off x="3465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62" name="Line 178"/>
                <p:cNvSpPr>
                  <a:spLocks noChangeShapeType="1"/>
                </p:cNvSpPr>
                <p:nvPr/>
              </p:nvSpPr>
              <p:spPr bwMode="auto">
                <a:xfrm rot="-5400000">
                  <a:off x="352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63" name="Line 179"/>
                <p:cNvSpPr>
                  <a:spLocks noChangeShapeType="1"/>
                </p:cNvSpPr>
                <p:nvPr/>
              </p:nvSpPr>
              <p:spPr bwMode="auto">
                <a:xfrm rot="-5400000">
                  <a:off x="359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64" name="Line 180"/>
                <p:cNvSpPr>
                  <a:spLocks noChangeShapeType="1"/>
                </p:cNvSpPr>
                <p:nvPr/>
              </p:nvSpPr>
              <p:spPr bwMode="auto">
                <a:xfrm rot="-5400000">
                  <a:off x="3648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65" name="Line 181"/>
                <p:cNvSpPr>
                  <a:spLocks noChangeShapeType="1"/>
                </p:cNvSpPr>
                <p:nvPr/>
              </p:nvSpPr>
              <p:spPr bwMode="auto">
                <a:xfrm rot="-5400000">
                  <a:off x="371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66" name="Line 182"/>
                <p:cNvSpPr>
                  <a:spLocks noChangeShapeType="1"/>
                </p:cNvSpPr>
                <p:nvPr/>
              </p:nvSpPr>
              <p:spPr bwMode="auto">
                <a:xfrm rot="-5400000">
                  <a:off x="3775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67" name="Line 183"/>
                <p:cNvSpPr>
                  <a:spLocks noChangeShapeType="1"/>
                </p:cNvSpPr>
                <p:nvPr/>
              </p:nvSpPr>
              <p:spPr bwMode="auto">
                <a:xfrm rot="-5400000">
                  <a:off x="3833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68" name="Line 184"/>
                <p:cNvSpPr>
                  <a:spLocks noChangeShapeType="1"/>
                </p:cNvSpPr>
                <p:nvPr/>
              </p:nvSpPr>
              <p:spPr bwMode="auto">
                <a:xfrm rot="-5400000">
                  <a:off x="3890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69" name="Line 185"/>
                <p:cNvSpPr>
                  <a:spLocks noChangeShapeType="1"/>
                </p:cNvSpPr>
                <p:nvPr/>
              </p:nvSpPr>
              <p:spPr bwMode="auto">
                <a:xfrm rot="-5400000">
                  <a:off x="394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70" name="Line 186"/>
                <p:cNvSpPr>
                  <a:spLocks noChangeShapeType="1"/>
                </p:cNvSpPr>
                <p:nvPr/>
              </p:nvSpPr>
              <p:spPr bwMode="auto">
                <a:xfrm rot="-5400000">
                  <a:off x="4067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71" name="Line 187"/>
                <p:cNvSpPr>
                  <a:spLocks noChangeShapeType="1"/>
                </p:cNvSpPr>
                <p:nvPr/>
              </p:nvSpPr>
              <p:spPr bwMode="auto">
                <a:xfrm rot="-5400000">
                  <a:off x="413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72" name="Line 188"/>
                <p:cNvSpPr>
                  <a:spLocks noChangeShapeType="1"/>
                </p:cNvSpPr>
                <p:nvPr/>
              </p:nvSpPr>
              <p:spPr bwMode="auto">
                <a:xfrm rot="-5400000">
                  <a:off x="4189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73" name="Line 189"/>
                <p:cNvSpPr>
                  <a:spLocks noChangeShapeType="1"/>
                </p:cNvSpPr>
                <p:nvPr/>
              </p:nvSpPr>
              <p:spPr bwMode="auto">
                <a:xfrm rot="-5400000">
                  <a:off x="424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74" name="Line 190"/>
                <p:cNvSpPr>
                  <a:spLocks noChangeShapeType="1"/>
                </p:cNvSpPr>
                <p:nvPr/>
              </p:nvSpPr>
              <p:spPr bwMode="auto">
                <a:xfrm rot="-5400000">
                  <a:off x="4315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75" name="Line 191"/>
                <p:cNvSpPr>
                  <a:spLocks noChangeShapeType="1"/>
                </p:cNvSpPr>
                <p:nvPr/>
              </p:nvSpPr>
              <p:spPr bwMode="auto">
                <a:xfrm rot="-5400000">
                  <a:off x="4373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76" name="Line 192"/>
                <p:cNvSpPr>
                  <a:spLocks noChangeShapeType="1"/>
                </p:cNvSpPr>
                <p:nvPr/>
              </p:nvSpPr>
              <p:spPr bwMode="auto">
                <a:xfrm rot="-5400000">
                  <a:off x="4437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77" name="Line 193"/>
                <p:cNvSpPr>
                  <a:spLocks noChangeShapeType="1"/>
                </p:cNvSpPr>
                <p:nvPr/>
              </p:nvSpPr>
              <p:spPr bwMode="auto">
                <a:xfrm rot="-5400000">
                  <a:off x="449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78" name="Line 194"/>
                <p:cNvSpPr>
                  <a:spLocks noChangeShapeType="1"/>
                </p:cNvSpPr>
                <p:nvPr/>
              </p:nvSpPr>
              <p:spPr bwMode="auto">
                <a:xfrm rot="-5400000">
                  <a:off x="4741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79" name="Line 195"/>
                <p:cNvSpPr>
                  <a:spLocks noChangeShapeType="1"/>
                </p:cNvSpPr>
                <p:nvPr/>
              </p:nvSpPr>
              <p:spPr bwMode="auto">
                <a:xfrm rot="-5400000">
                  <a:off x="480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80" name="Line 196"/>
                <p:cNvSpPr>
                  <a:spLocks noChangeShapeType="1"/>
                </p:cNvSpPr>
                <p:nvPr/>
              </p:nvSpPr>
              <p:spPr bwMode="auto">
                <a:xfrm rot="-5400000">
                  <a:off x="487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81" name="Line 197"/>
                <p:cNvSpPr>
                  <a:spLocks noChangeShapeType="1"/>
                </p:cNvSpPr>
                <p:nvPr/>
              </p:nvSpPr>
              <p:spPr bwMode="auto">
                <a:xfrm rot="-5400000">
                  <a:off x="494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82" name="Line 198"/>
                <p:cNvSpPr>
                  <a:spLocks noChangeShapeType="1"/>
                </p:cNvSpPr>
                <p:nvPr/>
              </p:nvSpPr>
              <p:spPr bwMode="auto">
                <a:xfrm rot="-5400000">
                  <a:off x="5002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83" name="Line 199"/>
                <p:cNvSpPr>
                  <a:spLocks noChangeShapeType="1"/>
                </p:cNvSpPr>
                <p:nvPr/>
              </p:nvSpPr>
              <p:spPr bwMode="auto">
                <a:xfrm rot="-5400000">
                  <a:off x="5078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2184" name="Line 200"/>
                <p:cNvSpPr>
                  <a:spLocks noChangeShapeType="1"/>
                </p:cNvSpPr>
                <p:nvPr/>
              </p:nvSpPr>
              <p:spPr bwMode="auto">
                <a:xfrm rot="-5400000">
                  <a:off x="5136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82185" name="Rectangle 201" descr="20%"/>
              <p:cNvSpPr>
                <a:spLocks noChangeArrowheads="1"/>
              </p:cNvSpPr>
              <p:nvPr/>
            </p:nvSpPr>
            <p:spPr bwMode="auto">
              <a:xfrm>
                <a:off x="3450" y="2260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82186" name="Line 202"/>
            <p:cNvSpPr>
              <a:spLocks noChangeShapeType="1"/>
            </p:cNvSpPr>
            <p:nvPr/>
          </p:nvSpPr>
          <p:spPr bwMode="auto">
            <a:xfrm>
              <a:off x="4038" y="1104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2187" name="Line 203"/>
            <p:cNvSpPr>
              <a:spLocks noChangeShapeType="1"/>
            </p:cNvSpPr>
            <p:nvPr/>
          </p:nvSpPr>
          <p:spPr bwMode="auto">
            <a:xfrm>
              <a:off x="4644" y="1086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2188" name="Line 204"/>
            <p:cNvSpPr>
              <a:spLocks noChangeShapeType="1"/>
            </p:cNvSpPr>
            <p:nvPr/>
          </p:nvSpPr>
          <p:spPr bwMode="auto">
            <a:xfrm>
              <a:off x="3450" y="173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2189" name="Line 205"/>
            <p:cNvSpPr>
              <a:spLocks noChangeShapeType="1"/>
            </p:cNvSpPr>
            <p:nvPr/>
          </p:nvSpPr>
          <p:spPr bwMode="auto">
            <a:xfrm>
              <a:off x="3450" y="236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2190" name="Line 206"/>
            <p:cNvSpPr>
              <a:spLocks noChangeShapeType="1"/>
            </p:cNvSpPr>
            <p:nvPr/>
          </p:nvSpPr>
          <p:spPr bwMode="auto">
            <a:xfrm>
              <a:off x="3444" y="3018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82191" name="Rectangle 207" descr="20%"/>
          <p:cNvSpPr>
            <a:spLocks noChangeArrowheads="1"/>
          </p:cNvSpPr>
          <p:nvPr/>
        </p:nvSpPr>
        <p:spPr bwMode="auto">
          <a:xfrm>
            <a:off x="7861300" y="1149350"/>
            <a:ext cx="1596912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Received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pic>
        <p:nvPicPr>
          <p:cNvPr id="682192" name="Picture 208" descr="20%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65989" y="4718050"/>
            <a:ext cx="2884487" cy="29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pic>
        <p:nvPicPr>
          <p:cNvPr id="682193" name="Picture 209" descr="20%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62814" y="2459039"/>
            <a:ext cx="2871787" cy="23764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sp>
        <p:nvSpPr>
          <p:cNvPr id="682194" name="Text Box 210"/>
          <p:cNvSpPr txBox="1">
            <a:spLocks noChangeArrowheads="1"/>
          </p:cNvSpPr>
          <p:nvPr/>
        </p:nvSpPr>
        <p:spPr bwMode="auto">
          <a:xfrm>
            <a:off x="8580439" y="194786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Degraded Pulse</a:t>
            </a:r>
          </a:p>
        </p:txBody>
      </p:sp>
      <p:sp>
        <p:nvSpPr>
          <p:cNvPr id="682195" name="Text Box 211"/>
          <p:cNvSpPr txBox="1">
            <a:spLocks noChangeArrowheads="1"/>
          </p:cNvSpPr>
          <p:nvPr/>
        </p:nvSpPr>
        <p:spPr bwMode="auto">
          <a:xfrm>
            <a:off x="7446964" y="5026025"/>
            <a:ext cx="84137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</a:t>
            </a:r>
          </a:p>
        </p:txBody>
      </p:sp>
      <p:sp>
        <p:nvSpPr>
          <p:cNvPr id="682196" name="Text Box 212"/>
          <p:cNvSpPr txBox="1">
            <a:spLocks noChangeArrowheads="1"/>
          </p:cNvSpPr>
          <p:nvPr/>
        </p:nvSpPr>
        <p:spPr bwMode="auto">
          <a:xfrm>
            <a:off x="9275764" y="5127625"/>
            <a:ext cx="8524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Post- cursor</a:t>
            </a:r>
          </a:p>
        </p:txBody>
      </p:sp>
      <p:sp>
        <p:nvSpPr>
          <p:cNvPr id="682197" name="Text Box 213"/>
          <p:cNvSpPr txBox="1">
            <a:spLocks noChangeArrowheads="1"/>
          </p:cNvSpPr>
          <p:nvPr/>
        </p:nvSpPr>
        <p:spPr bwMode="auto">
          <a:xfrm>
            <a:off x="3503614" y="589915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2198" name="Text Box 214"/>
          <p:cNvSpPr txBox="1">
            <a:spLocks noChangeArrowheads="1"/>
          </p:cNvSpPr>
          <p:nvPr/>
        </p:nvSpPr>
        <p:spPr bwMode="auto">
          <a:xfrm rot="-5400000">
            <a:off x="1526368" y="3156714"/>
            <a:ext cx="111921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Amplitude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2199" name="Text Box 215"/>
          <p:cNvSpPr txBox="1">
            <a:spLocks noChangeArrowheads="1"/>
          </p:cNvSpPr>
          <p:nvPr/>
        </p:nvSpPr>
        <p:spPr bwMode="auto">
          <a:xfrm>
            <a:off x="8347076" y="590550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2200" name="Line 216"/>
          <p:cNvSpPr>
            <a:spLocks noChangeShapeType="1"/>
          </p:cNvSpPr>
          <p:nvPr/>
        </p:nvSpPr>
        <p:spPr bwMode="auto">
          <a:xfrm>
            <a:off x="2554288" y="4267200"/>
            <a:ext cx="2768600" cy="0"/>
          </a:xfrm>
          <a:prstGeom prst="line">
            <a:avLst/>
          </a:prstGeom>
          <a:noFill/>
          <a:ln w="19050">
            <a:solidFill>
              <a:srgbClr val="9D9D9D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82201" name="Text Box 217"/>
          <p:cNvSpPr txBox="1">
            <a:spLocks noChangeArrowheads="1"/>
          </p:cNvSpPr>
          <p:nvPr/>
        </p:nvSpPr>
        <p:spPr bwMode="auto">
          <a:xfrm>
            <a:off x="3862389" y="187801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Cursor (tap #1)</a:t>
            </a:r>
          </a:p>
        </p:txBody>
      </p:sp>
      <p:pic>
        <p:nvPicPr>
          <p:cNvPr id="682202" name="Picture 218"/>
          <p:cNvPicPr preferRelativeResize="0"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57813" y="3098800"/>
            <a:ext cx="1852612" cy="9969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682203" name="Line 219"/>
          <p:cNvSpPr>
            <a:spLocks noChangeShapeType="1"/>
          </p:cNvSpPr>
          <p:nvPr/>
        </p:nvSpPr>
        <p:spPr bwMode="auto">
          <a:xfrm>
            <a:off x="5672138" y="4325938"/>
            <a:ext cx="1193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9775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035" name="Picture 3" descr="20%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076" y="1700214"/>
            <a:ext cx="2808288" cy="26050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498725" y="4244981"/>
            <a:ext cx="2795588" cy="376238"/>
            <a:chOff x="749" y="2670"/>
            <a:chExt cx="1761" cy="237"/>
          </a:xfrm>
        </p:grpSpPr>
        <p:sp>
          <p:nvSpPr>
            <p:cNvPr id="684046" name="Rectangle 14"/>
            <p:cNvSpPr>
              <a:spLocks noChangeArrowheads="1"/>
            </p:cNvSpPr>
            <p:nvPr/>
          </p:nvSpPr>
          <p:spPr bwMode="auto">
            <a:xfrm>
              <a:off x="1109" y="2670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4047" name="Rectangle 15"/>
            <p:cNvSpPr>
              <a:spLocks noChangeArrowheads="1"/>
            </p:cNvSpPr>
            <p:nvPr/>
          </p:nvSpPr>
          <p:spPr bwMode="auto">
            <a:xfrm>
              <a:off x="969" y="2674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84048" name="Picture 16" descr="20%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9" y="2676"/>
              <a:ext cx="1761" cy="1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</p:pic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505075" y="4243390"/>
            <a:ext cx="2820988" cy="1166813"/>
            <a:chOff x="749" y="2669"/>
            <a:chExt cx="1777" cy="735"/>
          </a:xfrm>
        </p:grpSpPr>
        <p:sp>
          <p:nvSpPr>
            <p:cNvPr id="684050" name="Rectangle 18" descr="20%"/>
            <p:cNvSpPr>
              <a:spLocks noChangeArrowheads="1"/>
            </p:cNvSpPr>
            <p:nvPr/>
          </p:nvSpPr>
          <p:spPr bwMode="auto">
            <a:xfrm rot="5400000">
              <a:off x="1105" y="2570"/>
              <a:ext cx="36" cy="233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4051" name="Rectangle 19" descr="20%"/>
            <p:cNvSpPr>
              <a:spLocks noChangeArrowheads="1"/>
            </p:cNvSpPr>
            <p:nvPr/>
          </p:nvSpPr>
          <p:spPr bwMode="auto">
            <a:xfrm rot="5400000">
              <a:off x="1353" y="3074"/>
              <a:ext cx="36" cy="233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84052" name="Picture 20" descr="20%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9" y="2675"/>
              <a:ext cx="1777" cy="72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</p:pic>
      </p:grpSp>
      <p:pic>
        <p:nvPicPr>
          <p:cNvPr id="684053" name="Picture 21" descr="20%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78689" y="4735514"/>
            <a:ext cx="2884487" cy="10429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2497138" y="1714500"/>
            <a:ext cx="2825750" cy="4114800"/>
            <a:chOff x="748" y="1080"/>
            <a:chExt cx="1780" cy="2592"/>
          </a:xfrm>
        </p:grpSpPr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752" y="1110"/>
              <a:ext cx="52" cy="262"/>
              <a:chOff x="112" y="1104"/>
              <a:chExt cx="60" cy="262"/>
            </a:xfrm>
          </p:grpSpPr>
          <p:sp>
            <p:nvSpPr>
              <p:cNvPr id="684057" name="Line 2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58" name="Line 2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59" name="Line 2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60" name="Line 2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61" name="Line 2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62" name="Line 3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63" name="Line 3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64" name="Line 3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65" name="Line 3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752" y="1434"/>
              <a:ext cx="52" cy="262"/>
              <a:chOff x="112" y="1104"/>
              <a:chExt cx="60" cy="262"/>
            </a:xfrm>
          </p:grpSpPr>
          <p:sp>
            <p:nvSpPr>
              <p:cNvPr id="684067" name="Line 3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68" name="Line 3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69" name="Line 3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70" name="Line 3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71" name="Line 3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72" name="Line 4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73" name="Line 4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74" name="Line 4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75" name="Line 4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44"/>
            <p:cNvGrpSpPr>
              <a:grpSpLocks/>
            </p:cNvGrpSpPr>
            <p:nvPr/>
          </p:nvGrpSpPr>
          <p:grpSpPr bwMode="auto">
            <a:xfrm>
              <a:off x="748" y="1762"/>
              <a:ext cx="52" cy="262"/>
              <a:chOff x="112" y="1104"/>
              <a:chExt cx="60" cy="262"/>
            </a:xfrm>
          </p:grpSpPr>
          <p:sp>
            <p:nvSpPr>
              <p:cNvPr id="684077" name="Line 4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78" name="Line 4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79" name="Line 4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80" name="Line 4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81" name="Line 4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82" name="Line 5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83" name="Line 5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84" name="Line 5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85" name="Line 5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54"/>
            <p:cNvGrpSpPr>
              <a:grpSpLocks/>
            </p:cNvGrpSpPr>
            <p:nvPr/>
          </p:nvGrpSpPr>
          <p:grpSpPr bwMode="auto">
            <a:xfrm>
              <a:off x="752" y="2078"/>
              <a:ext cx="52" cy="262"/>
              <a:chOff x="112" y="1104"/>
              <a:chExt cx="60" cy="262"/>
            </a:xfrm>
          </p:grpSpPr>
          <p:sp>
            <p:nvSpPr>
              <p:cNvPr id="684087" name="Line 5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88" name="Line 5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89" name="Line 5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90" name="Line 5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91" name="Line 5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92" name="Line 6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93" name="Line 6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94" name="Line 6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95" name="Line 6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64"/>
            <p:cNvGrpSpPr>
              <a:grpSpLocks/>
            </p:cNvGrpSpPr>
            <p:nvPr/>
          </p:nvGrpSpPr>
          <p:grpSpPr bwMode="auto">
            <a:xfrm>
              <a:off x="748" y="2402"/>
              <a:ext cx="52" cy="262"/>
              <a:chOff x="112" y="1104"/>
              <a:chExt cx="60" cy="262"/>
            </a:xfrm>
          </p:grpSpPr>
          <p:sp>
            <p:nvSpPr>
              <p:cNvPr id="684097" name="Line 6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98" name="Line 6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099" name="Line 6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00" name="Line 6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01" name="Line 6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02" name="Line 7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03" name="Line 7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04" name="Line 7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05" name="Line 7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74"/>
            <p:cNvGrpSpPr>
              <a:grpSpLocks/>
            </p:cNvGrpSpPr>
            <p:nvPr/>
          </p:nvGrpSpPr>
          <p:grpSpPr bwMode="auto">
            <a:xfrm>
              <a:off x="756" y="2730"/>
              <a:ext cx="52" cy="262"/>
              <a:chOff x="112" y="1104"/>
              <a:chExt cx="60" cy="262"/>
            </a:xfrm>
          </p:grpSpPr>
          <p:sp>
            <p:nvSpPr>
              <p:cNvPr id="684107" name="Line 7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08" name="Line 7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09" name="Line 7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10" name="Line 7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11" name="Line 7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12" name="Line 8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13" name="Line 8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14" name="Line 8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15" name="Line 8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84"/>
            <p:cNvGrpSpPr>
              <a:grpSpLocks/>
            </p:cNvGrpSpPr>
            <p:nvPr/>
          </p:nvGrpSpPr>
          <p:grpSpPr bwMode="auto">
            <a:xfrm>
              <a:off x="748" y="3046"/>
              <a:ext cx="52" cy="262"/>
              <a:chOff x="112" y="1104"/>
              <a:chExt cx="60" cy="262"/>
            </a:xfrm>
          </p:grpSpPr>
          <p:sp>
            <p:nvSpPr>
              <p:cNvPr id="684117" name="Line 8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18" name="Line 8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19" name="Line 8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20" name="Line 8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21" name="Line 8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22" name="Line 9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23" name="Line 9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24" name="Line 9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25" name="Line 9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94"/>
            <p:cNvGrpSpPr>
              <a:grpSpLocks/>
            </p:cNvGrpSpPr>
            <p:nvPr/>
          </p:nvGrpSpPr>
          <p:grpSpPr bwMode="auto">
            <a:xfrm>
              <a:off x="749" y="3374"/>
              <a:ext cx="52" cy="262"/>
              <a:chOff x="112" y="1104"/>
              <a:chExt cx="60" cy="262"/>
            </a:xfrm>
          </p:grpSpPr>
          <p:sp>
            <p:nvSpPr>
              <p:cNvPr id="684127" name="Line 9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28" name="Line 9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29" name="Line 9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30" name="Line 9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31" name="Line 9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32" name="Line 10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33" name="Line 10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34" name="Line 10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35" name="Line 10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04"/>
            <p:cNvGrpSpPr>
              <a:grpSpLocks/>
            </p:cNvGrpSpPr>
            <p:nvPr/>
          </p:nvGrpSpPr>
          <p:grpSpPr bwMode="auto">
            <a:xfrm>
              <a:off x="752" y="1080"/>
              <a:ext cx="1776" cy="2592"/>
              <a:chOff x="752" y="1080"/>
              <a:chExt cx="1776" cy="2592"/>
            </a:xfrm>
          </p:grpSpPr>
          <p:sp>
            <p:nvSpPr>
              <p:cNvPr id="684137" name="Rectangle 105" descr="20%"/>
              <p:cNvSpPr>
                <a:spLocks noChangeArrowheads="1"/>
              </p:cNvSpPr>
              <p:nvPr/>
            </p:nvSpPr>
            <p:spPr bwMode="auto">
              <a:xfrm>
                <a:off x="752" y="2252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38" name="Line 106"/>
              <p:cNvSpPr>
                <a:spLocks noChangeShapeType="1"/>
              </p:cNvSpPr>
              <p:nvPr/>
            </p:nvSpPr>
            <p:spPr bwMode="auto">
              <a:xfrm>
                <a:off x="1640" y="1080"/>
                <a:ext cx="0" cy="2592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39" name="Line 107"/>
              <p:cNvSpPr>
                <a:spLocks noChangeShapeType="1"/>
              </p:cNvSpPr>
              <p:nvPr/>
            </p:nvSpPr>
            <p:spPr bwMode="auto">
              <a:xfrm>
                <a:off x="776" y="1400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40" name="Line 108"/>
              <p:cNvSpPr>
                <a:spLocks noChangeShapeType="1"/>
              </p:cNvSpPr>
              <p:nvPr/>
            </p:nvSpPr>
            <p:spPr bwMode="auto">
              <a:xfrm>
                <a:off x="776" y="172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41" name="Line 109"/>
              <p:cNvSpPr>
                <a:spLocks noChangeShapeType="1"/>
              </p:cNvSpPr>
              <p:nvPr/>
            </p:nvSpPr>
            <p:spPr bwMode="auto">
              <a:xfrm>
                <a:off x="768" y="204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42" name="Line 110"/>
              <p:cNvSpPr>
                <a:spLocks noChangeShapeType="1"/>
              </p:cNvSpPr>
              <p:nvPr/>
            </p:nvSpPr>
            <p:spPr bwMode="auto">
              <a:xfrm>
                <a:off x="776" y="236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43" name="Line 111"/>
              <p:cNvSpPr>
                <a:spLocks noChangeShapeType="1"/>
              </p:cNvSpPr>
              <p:nvPr/>
            </p:nvSpPr>
            <p:spPr bwMode="auto">
              <a:xfrm>
                <a:off x="776" y="301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4144" name="Line 112"/>
              <p:cNvSpPr>
                <a:spLocks noChangeShapeType="1"/>
              </p:cNvSpPr>
              <p:nvPr/>
            </p:nvSpPr>
            <p:spPr bwMode="auto">
              <a:xfrm>
                <a:off x="784" y="333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6" name="Group 113"/>
              <p:cNvGrpSpPr>
                <a:grpSpLocks/>
              </p:cNvGrpSpPr>
              <p:nvPr/>
            </p:nvGrpSpPr>
            <p:grpSpPr bwMode="auto">
              <a:xfrm>
                <a:off x="853" y="3616"/>
                <a:ext cx="692" cy="48"/>
                <a:chOff x="853" y="3616"/>
                <a:chExt cx="692" cy="48"/>
              </a:xfrm>
            </p:grpSpPr>
            <p:sp>
              <p:nvSpPr>
                <p:cNvPr id="684146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47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48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49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50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51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52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53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54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123"/>
              <p:cNvGrpSpPr>
                <a:grpSpLocks/>
              </p:cNvGrpSpPr>
              <p:nvPr/>
            </p:nvGrpSpPr>
            <p:grpSpPr bwMode="auto">
              <a:xfrm>
                <a:off x="1729" y="3620"/>
                <a:ext cx="692" cy="48"/>
                <a:chOff x="853" y="3616"/>
                <a:chExt cx="692" cy="48"/>
              </a:xfrm>
            </p:grpSpPr>
            <p:sp>
              <p:nvSpPr>
                <p:cNvPr id="684156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57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58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59" name="Line 127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60" name="Line 128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61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62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63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64" name="Line 132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84165" name="Rectangle 1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TX Emphasis To Reduce Loss</a:t>
            </a:r>
          </a:p>
        </p:txBody>
      </p:sp>
      <p:sp>
        <p:nvSpPr>
          <p:cNvPr id="222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84166" name="Text Box 134"/>
          <p:cNvSpPr txBox="1">
            <a:spLocks noChangeArrowheads="1"/>
          </p:cNvSpPr>
          <p:nvPr/>
        </p:nvSpPr>
        <p:spPr bwMode="auto">
          <a:xfrm>
            <a:off x="3840163" y="2662238"/>
            <a:ext cx="1319212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33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Cursor (composite)</a:t>
            </a:r>
          </a:p>
        </p:txBody>
      </p:sp>
      <p:sp>
        <p:nvSpPr>
          <p:cNvPr id="684167" name="Text Box 135"/>
          <p:cNvSpPr txBox="1">
            <a:spLocks noChangeArrowheads="1"/>
          </p:cNvSpPr>
          <p:nvPr/>
        </p:nvSpPr>
        <p:spPr bwMode="auto">
          <a:xfrm>
            <a:off x="3932239" y="4473575"/>
            <a:ext cx="134302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Post-cursor (tap #3)</a:t>
            </a:r>
          </a:p>
        </p:txBody>
      </p:sp>
      <p:sp>
        <p:nvSpPr>
          <p:cNvPr id="684168" name="Text Box 136"/>
          <p:cNvSpPr txBox="1">
            <a:spLocks noChangeArrowheads="1"/>
          </p:cNvSpPr>
          <p:nvPr/>
        </p:nvSpPr>
        <p:spPr bwMode="auto">
          <a:xfrm>
            <a:off x="2611438" y="4729164"/>
            <a:ext cx="889000" cy="915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 (tap #2)</a:t>
            </a:r>
          </a:p>
        </p:txBody>
      </p:sp>
      <p:sp>
        <p:nvSpPr>
          <p:cNvPr id="684169" name="Rectangle 137" descr="20%"/>
          <p:cNvSpPr>
            <a:spLocks noChangeArrowheads="1"/>
          </p:cNvSpPr>
          <p:nvPr/>
        </p:nvSpPr>
        <p:spPr bwMode="auto">
          <a:xfrm>
            <a:off x="2951164" y="1149350"/>
            <a:ext cx="1800045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Transmitted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4170" name="Line 138"/>
          <p:cNvSpPr>
            <a:spLocks noChangeShapeType="1"/>
          </p:cNvSpPr>
          <p:nvPr/>
        </p:nvSpPr>
        <p:spPr bwMode="auto">
          <a:xfrm rot="-5400000">
            <a:off x="9042400" y="5781675"/>
            <a:ext cx="114300" cy="0"/>
          </a:xfrm>
          <a:prstGeom prst="line">
            <a:avLst/>
          </a:prstGeom>
          <a:noFill/>
          <a:ln w="19050">
            <a:solidFill>
              <a:srgbClr val="9D9D9D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8" name="Group 139"/>
          <p:cNvGrpSpPr>
            <a:grpSpLocks/>
          </p:cNvGrpSpPr>
          <p:nvPr/>
        </p:nvGrpSpPr>
        <p:grpSpPr bwMode="auto">
          <a:xfrm>
            <a:off x="7280276" y="1712913"/>
            <a:ext cx="2847975" cy="4095750"/>
            <a:chOff x="3444" y="1086"/>
            <a:chExt cx="1794" cy="2580"/>
          </a:xfrm>
        </p:grpSpPr>
        <p:grpSp>
          <p:nvGrpSpPr>
            <p:cNvPr id="19" name="Group 140"/>
            <p:cNvGrpSpPr>
              <a:grpSpLocks/>
            </p:cNvGrpSpPr>
            <p:nvPr/>
          </p:nvGrpSpPr>
          <p:grpSpPr bwMode="auto">
            <a:xfrm>
              <a:off x="3450" y="1155"/>
              <a:ext cx="1716" cy="2506"/>
              <a:chOff x="3450" y="1155"/>
              <a:chExt cx="1716" cy="2506"/>
            </a:xfrm>
          </p:grpSpPr>
          <p:grpSp>
            <p:nvGrpSpPr>
              <p:cNvPr id="20" name="Group 141"/>
              <p:cNvGrpSpPr>
                <a:grpSpLocks/>
              </p:cNvGrpSpPr>
              <p:nvPr/>
            </p:nvGrpSpPr>
            <p:grpSpPr bwMode="auto">
              <a:xfrm>
                <a:off x="3451" y="1155"/>
                <a:ext cx="61" cy="2449"/>
                <a:chOff x="3427" y="1155"/>
                <a:chExt cx="85" cy="2443"/>
              </a:xfrm>
            </p:grpSpPr>
            <p:sp>
              <p:nvSpPr>
                <p:cNvPr id="684174" name="Line 142"/>
                <p:cNvSpPr>
                  <a:spLocks noChangeShapeType="1"/>
                </p:cNvSpPr>
                <p:nvPr/>
              </p:nvSpPr>
              <p:spPr bwMode="auto">
                <a:xfrm>
                  <a:off x="3427" y="11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75" name="Line 143"/>
                <p:cNvSpPr>
                  <a:spLocks noChangeShapeType="1"/>
                </p:cNvSpPr>
                <p:nvPr/>
              </p:nvSpPr>
              <p:spPr bwMode="auto">
                <a:xfrm>
                  <a:off x="3427" y="121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76" name="Line 144"/>
                <p:cNvSpPr>
                  <a:spLocks noChangeShapeType="1"/>
                </p:cNvSpPr>
                <p:nvPr/>
              </p:nvSpPr>
              <p:spPr bwMode="auto">
                <a:xfrm>
                  <a:off x="3433" y="128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77" name="Line 145"/>
                <p:cNvSpPr>
                  <a:spLocks noChangeShapeType="1"/>
                </p:cNvSpPr>
                <p:nvPr/>
              </p:nvSpPr>
              <p:spPr bwMode="auto">
                <a:xfrm>
                  <a:off x="3433" y="133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78" name="Line 146"/>
                <p:cNvSpPr>
                  <a:spLocks noChangeShapeType="1"/>
                </p:cNvSpPr>
                <p:nvPr/>
              </p:nvSpPr>
              <p:spPr bwMode="auto">
                <a:xfrm>
                  <a:off x="3433" y="140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79" name="Line 147"/>
                <p:cNvSpPr>
                  <a:spLocks noChangeShapeType="1"/>
                </p:cNvSpPr>
                <p:nvPr/>
              </p:nvSpPr>
              <p:spPr bwMode="auto">
                <a:xfrm>
                  <a:off x="3433" y="146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80" name="Line 148"/>
                <p:cNvSpPr>
                  <a:spLocks noChangeShapeType="1"/>
                </p:cNvSpPr>
                <p:nvPr/>
              </p:nvSpPr>
              <p:spPr bwMode="auto">
                <a:xfrm>
                  <a:off x="3427" y="152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81" name="Line 149"/>
                <p:cNvSpPr>
                  <a:spLocks noChangeShapeType="1"/>
                </p:cNvSpPr>
                <p:nvPr/>
              </p:nvSpPr>
              <p:spPr bwMode="auto">
                <a:xfrm>
                  <a:off x="3427" y="1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82" name="Line 150"/>
                <p:cNvSpPr>
                  <a:spLocks noChangeShapeType="1"/>
                </p:cNvSpPr>
                <p:nvPr/>
              </p:nvSpPr>
              <p:spPr bwMode="auto">
                <a:xfrm>
                  <a:off x="3427" y="166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83" name="Line 151"/>
                <p:cNvSpPr>
                  <a:spLocks noChangeShapeType="1"/>
                </p:cNvSpPr>
                <p:nvPr/>
              </p:nvSpPr>
              <p:spPr bwMode="auto">
                <a:xfrm>
                  <a:off x="3433" y="179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84" name="Line 152"/>
                <p:cNvSpPr>
                  <a:spLocks noChangeShapeType="1"/>
                </p:cNvSpPr>
                <p:nvPr/>
              </p:nvSpPr>
              <p:spPr bwMode="auto">
                <a:xfrm>
                  <a:off x="3433" y="185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85" name="Line 153"/>
                <p:cNvSpPr>
                  <a:spLocks noChangeShapeType="1"/>
                </p:cNvSpPr>
                <p:nvPr/>
              </p:nvSpPr>
              <p:spPr bwMode="auto">
                <a:xfrm>
                  <a:off x="3433" y="192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86" name="Line 154"/>
                <p:cNvSpPr>
                  <a:spLocks noChangeShapeType="1"/>
                </p:cNvSpPr>
                <p:nvPr/>
              </p:nvSpPr>
              <p:spPr bwMode="auto">
                <a:xfrm>
                  <a:off x="3433" y="198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87" name="Line 155"/>
                <p:cNvSpPr>
                  <a:spLocks noChangeShapeType="1"/>
                </p:cNvSpPr>
                <p:nvPr/>
              </p:nvSpPr>
              <p:spPr bwMode="auto">
                <a:xfrm>
                  <a:off x="3434" y="205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88" name="Line 156"/>
                <p:cNvSpPr>
                  <a:spLocks noChangeShapeType="1"/>
                </p:cNvSpPr>
                <p:nvPr/>
              </p:nvSpPr>
              <p:spPr bwMode="auto">
                <a:xfrm>
                  <a:off x="3428" y="211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89" name="Line 157"/>
                <p:cNvSpPr>
                  <a:spLocks noChangeShapeType="1"/>
                </p:cNvSpPr>
                <p:nvPr/>
              </p:nvSpPr>
              <p:spPr bwMode="auto">
                <a:xfrm>
                  <a:off x="3428" y="218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90" name="Line 158"/>
                <p:cNvSpPr>
                  <a:spLocks noChangeShapeType="1"/>
                </p:cNvSpPr>
                <p:nvPr/>
              </p:nvSpPr>
              <p:spPr bwMode="auto">
                <a:xfrm>
                  <a:off x="3434" y="225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91" name="Line 159"/>
                <p:cNvSpPr>
                  <a:spLocks noChangeShapeType="1"/>
                </p:cNvSpPr>
                <p:nvPr/>
              </p:nvSpPr>
              <p:spPr bwMode="auto">
                <a:xfrm>
                  <a:off x="3428" y="243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92" name="Line 160"/>
                <p:cNvSpPr>
                  <a:spLocks noChangeShapeType="1"/>
                </p:cNvSpPr>
                <p:nvPr/>
              </p:nvSpPr>
              <p:spPr bwMode="auto">
                <a:xfrm>
                  <a:off x="3428" y="249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93" name="Line 161"/>
                <p:cNvSpPr>
                  <a:spLocks noChangeShapeType="1"/>
                </p:cNvSpPr>
                <p:nvPr/>
              </p:nvSpPr>
              <p:spPr bwMode="auto">
                <a:xfrm>
                  <a:off x="3434" y="256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94" name="Line 162"/>
                <p:cNvSpPr>
                  <a:spLocks noChangeShapeType="1"/>
                </p:cNvSpPr>
                <p:nvPr/>
              </p:nvSpPr>
              <p:spPr bwMode="auto">
                <a:xfrm>
                  <a:off x="3428" y="263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95" name="Line 163"/>
                <p:cNvSpPr>
                  <a:spLocks noChangeShapeType="1"/>
                </p:cNvSpPr>
                <p:nvPr/>
              </p:nvSpPr>
              <p:spPr bwMode="auto">
                <a:xfrm>
                  <a:off x="3428" y="269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96" name="Line 164"/>
                <p:cNvSpPr>
                  <a:spLocks noChangeShapeType="1"/>
                </p:cNvSpPr>
                <p:nvPr/>
              </p:nvSpPr>
              <p:spPr bwMode="auto">
                <a:xfrm>
                  <a:off x="3428" y="276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97" name="Line 165"/>
                <p:cNvSpPr>
                  <a:spLocks noChangeShapeType="1"/>
                </p:cNvSpPr>
                <p:nvPr/>
              </p:nvSpPr>
              <p:spPr bwMode="auto">
                <a:xfrm>
                  <a:off x="3428" y="2826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98" name="Line 166"/>
                <p:cNvSpPr>
                  <a:spLocks noChangeShapeType="1"/>
                </p:cNvSpPr>
                <p:nvPr/>
              </p:nvSpPr>
              <p:spPr bwMode="auto">
                <a:xfrm>
                  <a:off x="3434" y="288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199" name="Line 167"/>
                <p:cNvSpPr>
                  <a:spLocks noChangeShapeType="1"/>
                </p:cNvSpPr>
                <p:nvPr/>
              </p:nvSpPr>
              <p:spPr bwMode="auto">
                <a:xfrm>
                  <a:off x="3434" y="294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00" name="Line 168"/>
                <p:cNvSpPr>
                  <a:spLocks noChangeShapeType="1"/>
                </p:cNvSpPr>
                <p:nvPr/>
              </p:nvSpPr>
              <p:spPr bwMode="auto">
                <a:xfrm>
                  <a:off x="3434" y="307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01" name="Line 169"/>
                <p:cNvSpPr>
                  <a:spLocks noChangeShapeType="1"/>
                </p:cNvSpPr>
                <p:nvPr/>
              </p:nvSpPr>
              <p:spPr bwMode="auto">
                <a:xfrm>
                  <a:off x="3428" y="31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02" name="Line 170"/>
                <p:cNvSpPr>
                  <a:spLocks noChangeShapeType="1"/>
                </p:cNvSpPr>
                <p:nvPr/>
              </p:nvSpPr>
              <p:spPr bwMode="auto">
                <a:xfrm>
                  <a:off x="3428" y="321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03" name="Line 171"/>
                <p:cNvSpPr>
                  <a:spLocks noChangeShapeType="1"/>
                </p:cNvSpPr>
                <p:nvPr/>
              </p:nvSpPr>
              <p:spPr bwMode="auto">
                <a:xfrm>
                  <a:off x="3428" y="327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04" name="Line 172"/>
                <p:cNvSpPr>
                  <a:spLocks noChangeShapeType="1"/>
                </p:cNvSpPr>
                <p:nvPr/>
              </p:nvSpPr>
              <p:spPr bwMode="auto">
                <a:xfrm>
                  <a:off x="3428" y="333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05" name="Line 173"/>
                <p:cNvSpPr>
                  <a:spLocks noChangeShapeType="1"/>
                </p:cNvSpPr>
                <p:nvPr/>
              </p:nvSpPr>
              <p:spPr bwMode="auto">
                <a:xfrm>
                  <a:off x="3434" y="340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06" name="Line 174"/>
                <p:cNvSpPr>
                  <a:spLocks noChangeShapeType="1"/>
                </p:cNvSpPr>
                <p:nvPr/>
              </p:nvSpPr>
              <p:spPr bwMode="auto">
                <a:xfrm>
                  <a:off x="3434" y="347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07" name="Line 175"/>
                <p:cNvSpPr>
                  <a:spLocks noChangeShapeType="1"/>
                </p:cNvSpPr>
                <p:nvPr/>
              </p:nvSpPr>
              <p:spPr bwMode="auto">
                <a:xfrm>
                  <a:off x="3434" y="353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08" name="Line 176"/>
                <p:cNvSpPr>
                  <a:spLocks noChangeShapeType="1"/>
                </p:cNvSpPr>
                <p:nvPr/>
              </p:nvSpPr>
              <p:spPr bwMode="auto">
                <a:xfrm>
                  <a:off x="3434" y="3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09" name="Line 177"/>
                <p:cNvSpPr>
                  <a:spLocks noChangeShapeType="1"/>
                </p:cNvSpPr>
                <p:nvPr/>
              </p:nvSpPr>
              <p:spPr bwMode="auto">
                <a:xfrm>
                  <a:off x="3440" y="230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178"/>
              <p:cNvGrpSpPr>
                <a:grpSpLocks/>
              </p:cNvGrpSpPr>
              <p:nvPr/>
            </p:nvGrpSpPr>
            <p:grpSpPr bwMode="auto">
              <a:xfrm>
                <a:off x="3501" y="3612"/>
                <a:ext cx="1665" cy="49"/>
                <a:chOff x="3501" y="3612"/>
                <a:chExt cx="1671" cy="79"/>
              </a:xfrm>
            </p:grpSpPr>
            <p:sp>
              <p:nvSpPr>
                <p:cNvPr id="684211" name="Line 179"/>
                <p:cNvSpPr>
                  <a:spLocks noChangeShapeType="1"/>
                </p:cNvSpPr>
                <p:nvPr/>
              </p:nvSpPr>
              <p:spPr bwMode="auto">
                <a:xfrm rot="-5400000">
                  <a:off x="3465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12" name="Line 180"/>
                <p:cNvSpPr>
                  <a:spLocks noChangeShapeType="1"/>
                </p:cNvSpPr>
                <p:nvPr/>
              </p:nvSpPr>
              <p:spPr bwMode="auto">
                <a:xfrm rot="-5400000">
                  <a:off x="352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13" name="Line 181"/>
                <p:cNvSpPr>
                  <a:spLocks noChangeShapeType="1"/>
                </p:cNvSpPr>
                <p:nvPr/>
              </p:nvSpPr>
              <p:spPr bwMode="auto">
                <a:xfrm rot="-5400000">
                  <a:off x="359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14" name="Line 182"/>
                <p:cNvSpPr>
                  <a:spLocks noChangeShapeType="1"/>
                </p:cNvSpPr>
                <p:nvPr/>
              </p:nvSpPr>
              <p:spPr bwMode="auto">
                <a:xfrm rot="-5400000">
                  <a:off x="3648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15" name="Line 183"/>
                <p:cNvSpPr>
                  <a:spLocks noChangeShapeType="1"/>
                </p:cNvSpPr>
                <p:nvPr/>
              </p:nvSpPr>
              <p:spPr bwMode="auto">
                <a:xfrm rot="-5400000">
                  <a:off x="371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16" name="Line 184"/>
                <p:cNvSpPr>
                  <a:spLocks noChangeShapeType="1"/>
                </p:cNvSpPr>
                <p:nvPr/>
              </p:nvSpPr>
              <p:spPr bwMode="auto">
                <a:xfrm rot="-5400000">
                  <a:off x="3775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17" name="Line 185"/>
                <p:cNvSpPr>
                  <a:spLocks noChangeShapeType="1"/>
                </p:cNvSpPr>
                <p:nvPr/>
              </p:nvSpPr>
              <p:spPr bwMode="auto">
                <a:xfrm rot="-5400000">
                  <a:off x="3833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18" name="Line 186"/>
                <p:cNvSpPr>
                  <a:spLocks noChangeShapeType="1"/>
                </p:cNvSpPr>
                <p:nvPr/>
              </p:nvSpPr>
              <p:spPr bwMode="auto">
                <a:xfrm rot="-5400000">
                  <a:off x="3890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19" name="Line 187"/>
                <p:cNvSpPr>
                  <a:spLocks noChangeShapeType="1"/>
                </p:cNvSpPr>
                <p:nvPr/>
              </p:nvSpPr>
              <p:spPr bwMode="auto">
                <a:xfrm rot="-5400000">
                  <a:off x="394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20" name="Line 188"/>
                <p:cNvSpPr>
                  <a:spLocks noChangeShapeType="1"/>
                </p:cNvSpPr>
                <p:nvPr/>
              </p:nvSpPr>
              <p:spPr bwMode="auto">
                <a:xfrm rot="-5400000">
                  <a:off x="4067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21" name="Line 189"/>
                <p:cNvSpPr>
                  <a:spLocks noChangeShapeType="1"/>
                </p:cNvSpPr>
                <p:nvPr/>
              </p:nvSpPr>
              <p:spPr bwMode="auto">
                <a:xfrm rot="-5400000">
                  <a:off x="413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22" name="Line 190"/>
                <p:cNvSpPr>
                  <a:spLocks noChangeShapeType="1"/>
                </p:cNvSpPr>
                <p:nvPr/>
              </p:nvSpPr>
              <p:spPr bwMode="auto">
                <a:xfrm rot="-5400000">
                  <a:off x="4189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23" name="Line 191"/>
                <p:cNvSpPr>
                  <a:spLocks noChangeShapeType="1"/>
                </p:cNvSpPr>
                <p:nvPr/>
              </p:nvSpPr>
              <p:spPr bwMode="auto">
                <a:xfrm rot="-5400000">
                  <a:off x="424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24" name="Line 192"/>
                <p:cNvSpPr>
                  <a:spLocks noChangeShapeType="1"/>
                </p:cNvSpPr>
                <p:nvPr/>
              </p:nvSpPr>
              <p:spPr bwMode="auto">
                <a:xfrm rot="-5400000">
                  <a:off x="4315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25" name="Line 193"/>
                <p:cNvSpPr>
                  <a:spLocks noChangeShapeType="1"/>
                </p:cNvSpPr>
                <p:nvPr/>
              </p:nvSpPr>
              <p:spPr bwMode="auto">
                <a:xfrm rot="-5400000">
                  <a:off x="4373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26" name="Line 194"/>
                <p:cNvSpPr>
                  <a:spLocks noChangeShapeType="1"/>
                </p:cNvSpPr>
                <p:nvPr/>
              </p:nvSpPr>
              <p:spPr bwMode="auto">
                <a:xfrm rot="-5400000">
                  <a:off x="4437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27" name="Line 195"/>
                <p:cNvSpPr>
                  <a:spLocks noChangeShapeType="1"/>
                </p:cNvSpPr>
                <p:nvPr/>
              </p:nvSpPr>
              <p:spPr bwMode="auto">
                <a:xfrm rot="-5400000">
                  <a:off x="449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28" name="Line 196"/>
                <p:cNvSpPr>
                  <a:spLocks noChangeShapeType="1"/>
                </p:cNvSpPr>
                <p:nvPr/>
              </p:nvSpPr>
              <p:spPr bwMode="auto">
                <a:xfrm rot="-5400000">
                  <a:off x="4741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29" name="Line 197"/>
                <p:cNvSpPr>
                  <a:spLocks noChangeShapeType="1"/>
                </p:cNvSpPr>
                <p:nvPr/>
              </p:nvSpPr>
              <p:spPr bwMode="auto">
                <a:xfrm rot="-5400000">
                  <a:off x="480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30" name="Line 198"/>
                <p:cNvSpPr>
                  <a:spLocks noChangeShapeType="1"/>
                </p:cNvSpPr>
                <p:nvPr/>
              </p:nvSpPr>
              <p:spPr bwMode="auto">
                <a:xfrm rot="-5400000">
                  <a:off x="487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31" name="Line 199"/>
                <p:cNvSpPr>
                  <a:spLocks noChangeShapeType="1"/>
                </p:cNvSpPr>
                <p:nvPr/>
              </p:nvSpPr>
              <p:spPr bwMode="auto">
                <a:xfrm rot="-5400000">
                  <a:off x="494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32" name="Line 200"/>
                <p:cNvSpPr>
                  <a:spLocks noChangeShapeType="1"/>
                </p:cNvSpPr>
                <p:nvPr/>
              </p:nvSpPr>
              <p:spPr bwMode="auto">
                <a:xfrm rot="-5400000">
                  <a:off x="5002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33" name="Line 201"/>
                <p:cNvSpPr>
                  <a:spLocks noChangeShapeType="1"/>
                </p:cNvSpPr>
                <p:nvPr/>
              </p:nvSpPr>
              <p:spPr bwMode="auto">
                <a:xfrm rot="-5400000">
                  <a:off x="5078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4234" name="Line 202"/>
                <p:cNvSpPr>
                  <a:spLocks noChangeShapeType="1"/>
                </p:cNvSpPr>
                <p:nvPr/>
              </p:nvSpPr>
              <p:spPr bwMode="auto">
                <a:xfrm rot="-5400000">
                  <a:off x="5136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84235" name="Rectangle 203" descr="20%"/>
              <p:cNvSpPr>
                <a:spLocks noChangeArrowheads="1"/>
              </p:cNvSpPr>
              <p:nvPr/>
            </p:nvSpPr>
            <p:spPr bwMode="auto">
              <a:xfrm>
                <a:off x="3450" y="2260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84236" name="Line 204"/>
            <p:cNvSpPr>
              <a:spLocks noChangeShapeType="1"/>
            </p:cNvSpPr>
            <p:nvPr/>
          </p:nvSpPr>
          <p:spPr bwMode="auto">
            <a:xfrm>
              <a:off x="4038" y="1104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4237" name="Line 205"/>
            <p:cNvSpPr>
              <a:spLocks noChangeShapeType="1"/>
            </p:cNvSpPr>
            <p:nvPr/>
          </p:nvSpPr>
          <p:spPr bwMode="auto">
            <a:xfrm>
              <a:off x="4644" y="1086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4238" name="Line 206"/>
            <p:cNvSpPr>
              <a:spLocks noChangeShapeType="1"/>
            </p:cNvSpPr>
            <p:nvPr/>
          </p:nvSpPr>
          <p:spPr bwMode="auto">
            <a:xfrm>
              <a:off x="3450" y="173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4239" name="Line 207"/>
            <p:cNvSpPr>
              <a:spLocks noChangeShapeType="1"/>
            </p:cNvSpPr>
            <p:nvPr/>
          </p:nvSpPr>
          <p:spPr bwMode="auto">
            <a:xfrm>
              <a:off x="3450" y="236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4240" name="Line 208"/>
            <p:cNvSpPr>
              <a:spLocks noChangeShapeType="1"/>
            </p:cNvSpPr>
            <p:nvPr/>
          </p:nvSpPr>
          <p:spPr bwMode="auto">
            <a:xfrm>
              <a:off x="3444" y="3018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84241" name="Rectangle 209" descr="20%"/>
          <p:cNvSpPr>
            <a:spLocks noChangeArrowheads="1"/>
          </p:cNvSpPr>
          <p:nvPr/>
        </p:nvSpPr>
        <p:spPr bwMode="auto">
          <a:xfrm>
            <a:off x="7861300" y="1149350"/>
            <a:ext cx="1596912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Received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pic>
        <p:nvPicPr>
          <p:cNvPr id="684242" name="Picture 210" descr="20%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65989" y="4718050"/>
            <a:ext cx="2884487" cy="29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pic>
        <p:nvPicPr>
          <p:cNvPr id="684243" name="Picture 211" descr="20%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62814" y="2459039"/>
            <a:ext cx="2871787" cy="23764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sp>
        <p:nvSpPr>
          <p:cNvPr id="684244" name="Text Box 212"/>
          <p:cNvSpPr txBox="1">
            <a:spLocks noChangeArrowheads="1"/>
          </p:cNvSpPr>
          <p:nvPr/>
        </p:nvSpPr>
        <p:spPr bwMode="auto">
          <a:xfrm>
            <a:off x="8580439" y="194786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Degraded Pulse</a:t>
            </a:r>
          </a:p>
        </p:txBody>
      </p:sp>
      <p:sp>
        <p:nvSpPr>
          <p:cNvPr id="684245" name="Text Box 213"/>
          <p:cNvSpPr txBox="1">
            <a:spLocks noChangeArrowheads="1"/>
          </p:cNvSpPr>
          <p:nvPr/>
        </p:nvSpPr>
        <p:spPr bwMode="auto">
          <a:xfrm>
            <a:off x="7446964" y="5026025"/>
            <a:ext cx="84137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</a:t>
            </a:r>
          </a:p>
        </p:txBody>
      </p:sp>
      <p:sp>
        <p:nvSpPr>
          <p:cNvPr id="684246" name="Text Box 214"/>
          <p:cNvSpPr txBox="1">
            <a:spLocks noChangeArrowheads="1"/>
          </p:cNvSpPr>
          <p:nvPr/>
        </p:nvSpPr>
        <p:spPr bwMode="auto">
          <a:xfrm>
            <a:off x="9275764" y="5127625"/>
            <a:ext cx="8524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Post- cursor</a:t>
            </a:r>
          </a:p>
        </p:txBody>
      </p:sp>
      <p:sp>
        <p:nvSpPr>
          <p:cNvPr id="684247" name="Text Box 215"/>
          <p:cNvSpPr txBox="1">
            <a:spLocks noChangeArrowheads="1"/>
          </p:cNvSpPr>
          <p:nvPr/>
        </p:nvSpPr>
        <p:spPr bwMode="auto">
          <a:xfrm>
            <a:off x="3503614" y="589915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4248" name="Text Box 216"/>
          <p:cNvSpPr txBox="1">
            <a:spLocks noChangeArrowheads="1"/>
          </p:cNvSpPr>
          <p:nvPr/>
        </p:nvSpPr>
        <p:spPr bwMode="auto">
          <a:xfrm rot="-5400000">
            <a:off x="1526368" y="3156714"/>
            <a:ext cx="111921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Amplitude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4249" name="Text Box 217"/>
          <p:cNvSpPr txBox="1">
            <a:spLocks noChangeArrowheads="1"/>
          </p:cNvSpPr>
          <p:nvPr/>
        </p:nvSpPr>
        <p:spPr bwMode="auto">
          <a:xfrm>
            <a:off x="8347076" y="590550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4250" name="Line 218"/>
          <p:cNvSpPr>
            <a:spLocks noChangeShapeType="1"/>
          </p:cNvSpPr>
          <p:nvPr/>
        </p:nvSpPr>
        <p:spPr bwMode="auto">
          <a:xfrm>
            <a:off x="2554288" y="4267200"/>
            <a:ext cx="2768600" cy="0"/>
          </a:xfrm>
          <a:prstGeom prst="line">
            <a:avLst/>
          </a:prstGeom>
          <a:noFill/>
          <a:ln w="19050">
            <a:solidFill>
              <a:srgbClr val="9D9D9D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84251" name="Text Box 219"/>
          <p:cNvSpPr txBox="1">
            <a:spLocks noChangeArrowheads="1"/>
          </p:cNvSpPr>
          <p:nvPr/>
        </p:nvSpPr>
        <p:spPr bwMode="auto">
          <a:xfrm>
            <a:off x="3862389" y="187801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Cursor (tap #1)</a:t>
            </a:r>
          </a:p>
        </p:txBody>
      </p:sp>
      <p:pic>
        <p:nvPicPr>
          <p:cNvPr id="684252" name="Picture 220"/>
          <p:cNvPicPr preferRelativeResize="0"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57813" y="3098800"/>
            <a:ext cx="1852612" cy="9969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24" name="AutoShape 3">
            <a:extLst>
              <a:ext uri="{FF2B5EF4-FFF2-40B4-BE49-F238E27FC236}">
                <a16:creationId xmlns:a16="http://schemas.microsoft.com/office/drawing/2014/main" id="{CE37981E-DAC2-6DC4-58F8-FEAC421D9A6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484438" y="1676400"/>
            <a:ext cx="2820987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EB213843-66C3-5C7B-CE6C-C7E1F8C19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488" y="4230688"/>
            <a:ext cx="177800" cy="38100"/>
          </a:xfrm>
          <a:prstGeom prst="rect">
            <a:avLst/>
          </a:pr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B4CEB27A-7749-1819-0846-30138A61E21B}"/>
              </a:ext>
            </a:extLst>
          </p:cNvPr>
          <p:cNvSpPr>
            <a:spLocks/>
          </p:cNvSpPr>
          <p:nvPr/>
        </p:nvSpPr>
        <p:spPr bwMode="auto">
          <a:xfrm>
            <a:off x="2667000" y="4237038"/>
            <a:ext cx="328612" cy="249238"/>
          </a:xfrm>
          <a:custGeom>
            <a:avLst/>
            <a:gdLst>
              <a:gd name="T0" fmla="*/ 17 w 207"/>
              <a:gd name="T1" fmla="*/ 0 h 157"/>
              <a:gd name="T2" fmla="*/ 44 w 207"/>
              <a:gd name="T3" fmla="*/ 24 h 157"/>
              <a:gd name="T4" fmla="*/ 104 w 207"/>
              <a:gd name="T5" fmla="*/ 77 h 157"/>
              <a:gd name="T6" fmla="*/ 137 w 207"/>
              <a:gd name="T7" fmla="*/ 103 h 157"/>
              <a:gd name="T8" fmla="*/ 167 w 207"/>
              <a:gd name="T9" fmla="*/ 123 h 157"/>
              <a:gd name="T10" fmla="*/ 189 w 207"/>
              <a:gd name="T11" fmla="*/ 132 h 157"/>
              <a:gd name="T12" fmla="*/ 191 w 207"/>
              <a:gd name="T13" fmla="*/ 133 h 157"/>
              <a:gd name="T14" fmla="*/ 194 w 207"/>
              <a:gd name="T15" fmla="*/ 130 h 157"/>
              <a:gd name="T16" fmla="*/ 207 w 207"/>
              <a:gd name="T17" fmla="*/ 151 h 157"/>
              <a:gd name="T18" fmla="*/ 198 w 207"/>
              <a:gd name="T19" fmla="*/ 157 h 157"/>
              <a:gd name="T20" fmla="*/ 182 w 207"/>
              <a:gd name="T21" fmla="*/ 156 h 157"/>
              <a:gd name="T22" fmla="*/ 155 w 207"/>
              <a:gd name="T23" fmla="*/ 145 h 157"/>
              <a:gd name="T24" fmla="*/ 122 w 207"/>
              <a:gd name="T25" fmla="*/ 122 h 157"/>
              <a:gd name="T26" fmla="*/ 88 w 207"/>
              <a:gd name="T27" fmla="*/ 95 h 157"/>
              <a:gd name="T28" fmla="*/ 28 w 207"/>
              <a:gd name="T29" fmla="*/ 42 h 157"/>
              <a:gd name="T30" fmla="*/ 0 w 207"/>
              <a:gd name="T31" fmla="*/ 17 h 157"/>
              <a:gd name="T32" fmla="*/ 17 w 207"/>
              <a:gd name="T33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7" h="157">
                <a:moveTo>
                  <a:pt x="17" y="0"/>
                </a:moveTo>
                <a:lnTo>
                  <a:pt x="44" y="24"/>
                </a:lnTo>
                <a:lnTo>
                  <a:pt x="104" y="77"/>
                </a:lnTo>
                <a:lnTo>
                  <a:pt x="137" y="103"/>
                </a:lnTo>
                <a:lnTo>
                  <a:pt x="167" y="123"/>
                </a:lnTo>
                <a:lnTo>
                  <a:pt x="189" y="132"/>
                </a:lnTo>
                <a:lnTo>
                  <a:pt x="191" y="133"/>
                </a:lnTo>
                <a:lnTo>
                  <a:pt x="194" y="130"/>
                </a:lnTo>
                <a:lnTo>
                  <a:pt x="207" y="151"/>
                </a:lnTo>
                <a:lnTo>
                  <a:pt x="198" y="157"/>
                </a:lnTo>
                <a:lnTo>
                  <a:pt x="182" y="156"/>
                </a:lnTo>
                <a:lnTo>
                  <a:pt x="155" y="145"/>
                </a:lnTo>
                <a:lnTo>
                  <a:pt x="122" y="122"/>
                </a:lnTo>
                <a:lnTo>
                  <a:pt x="88" y="95"/>
                </a:lnTo>
                <a:lnTo>
                  <a:pt x="28" y="42"/>
                </a:lnTo>
                <a:lnTo>
                  <a:pt x="0" y="17"/>
                </a:lnTo>
                <a:lnTo>
                  <a:pt x="17" y="0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Freeform 7">
            <a:extLst>
              <a:ext uri="{FF2B5EF4-FFF2-40B4-BE49-F238E27FC236}">
                <a16:creationId xmlns:a16="http://schemas.microsoft.com/office/drawing/2014/main" id="{6B9CC49A-4FC9-8570-CEB0-80A510E69A19}"/>
              </a:ext>
            </a:extLst>
          </p:cNvPr>
          <p:cNvSpPr>
            <a:spLocks/>
          </p:cNvSpPr>
          <p:nvPr/>
        </p:nvSpPr>
        <p:spPr bwMode="auto">
          <a:xfrm>
            <a:off x="2667000" y="4230688"/>
            <a:ext cx="26987" cy="38100"/>
          </a:xfrm>
          <a:custGeom>
            <a:avLst/>
            <a:gdLst>
              <a:gd name="T0" fmla="*/ 9 w 17"/>
              <a:gd name="T1" fmla="*/ 0 h 24"/>
              <a:gd name="T2" fmla="*/ 13 w 17"/>
              <a:gd name="T3" fmla="*/ 0 h 24"/>
              <a:gd name="T4" fmla="*/ 17 w 17"/>
              <a:gd name="T5" fmla="*/ 4 h 24"/>
              <a:gd name="T6" fmla="*/ 0 w 17"/>
              <a:gd name="T7" fmla="*/ 21 h 24"/>
              <a:gd name="T8" fmla="*/ 9 w 17"/>
              <a:gd name="T9" fmla="*/ 24 h 24"/>
              <a:gd name="T10" fmla="*/ 9 w 17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24">
                <a:moveTo>
                  <a:pt x="9" y="0"/>
                </a:moveTo>
                <a:lnTo>
                  <a:pt x="13" y="0"/>
                </a:lnTo>
                <a:lnTo>
                  <a:pt x="17" y="4"/>
                </a:lnTo>
                <a:lnTo>
                  <a:pt x="0" y="21"/>
                </a:lnTo>
                <a:lnTo>
                  <a:pt x="9" y="24"/>
                </a:lnTo>
                <a:lnTo>
                  <a:pt x="9" y="0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C1D0BCA0-C023-5D8C-D8C3-8E77ABB03D01}"/>
              </a:ext>
            </a:extLst>
          </p:cNvPr>
          <p:cNvSpPr>
            <a:spLocks/>
          </p:cNvSpPr>
          <p:nvPr/>
        </p:nvSpPr>
        <p:spPr bwMode="auto">
          <a:xfrm>
            <a:off x="2967038" y="3271838"/>
            <a:ext cx="165100" cy="1193800"/>
          </a:xfrm>
          <a:custGeom>
            <a:avLst/>
            <a:gdLst>
              <a:gd name="T0" fmla="*/ 0 w 104"/>
              <a:gd name="T1" fmla="*/ 747 h 752"/>
              <a:gd name="T2" fmla="*/ 14 w 104"/>
              <a:gd name="T3" fmla="*/ 650 h 752"/>
              <a:gd name="T4" fmla="*/ 28 w 104"/>
              <a:gd name="T5" fmla="*/ 549 h 752"/>
              <a:gd name="T6" fmla="*/ 45 w 104"/>
              <a:gd name="T7" fmla="*/ 429 h 752"/>
              <a:gd name="T8" fmla="*/ 60 w 104"/>
              <a:gd name="T9" fmla="*/ 301 h 752"/>
              <a:gd name="T10" fmla="*/ 73 w 104"/>
              <a:gd name="T11" fmla="*/ 180 h 752"/>
              <a:gd name="T12" fmla="*/ 77 w 104"/>
              <a:gd name="T13" fmla="*/ 124 h 752"/>
              <a:gd name="T14" fmla="*/ 80 w 104"/>
              <a:gd name="T15" fmla="*/ 75 h 752"/>
              <a:gd name="T16" fmla="*/ 80 w 104"/>
              <a:gd name="T17" fmla="*/ 0 h 752"/>
              <a:gd name="T18" fmla="*/ 104 w 104"/>
              <a:gd name="T19" fmla="*/ 0 h 752"/>
              <a:gd name="T20" fmla="*/ 103 w 104"/>
              <a:gd name="T21" fmla="*/ 77 h 752"/>
              <a:gd name="T22" fmla="*/ 100 w 104"/>
              <a:gd name="T23" fmla="*/ 127 h 752"/>
              <a:gd name="T24" fmla="*/ 96 w 104"/>
              <a:gd name="T25" fmla="*/ 183 h 752"/>
              <a:gd name="T26" fmla="*/ 83 w 104"/>
              <a:gd name="T27" fmla="*/ 305 h 752"/>
              <a:gd name="T28" fmla="*/ 68 w 104"/>
              <a:gd name="T29" fmla="*/ 433 h 752"/>
              <a:gd name="T30" fmla="*/ 51 w 104"/>
              <a:gd name="T31" fmla="*/ 553 h 752"/>
              <a:gd name="T32" fmla="*/ 37 w 104"/>
              <a:gd name="T33" fmla="*/ 654 h 752"/>
              <a:gd name="T34" fmla="*/ 23 w 104"/>
              <a:gd name="T35" fmla="*/ 752 h 752"/>
              <a:gd name="T36" fmla="*/ 0 w 104"/>
              <a:gd name="T37" fmla="*/ 747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4" h="752">
                <a:moveTo>
                  <a:pt x="0" y="747"/>
                </a:moveTo>
                <a:lnTo>
                  <a:pt x="14" y="650"/>
                </a:lnTo>
                <a:lnTo>
                  <a:pt x="28" y="549"/>
                </a:lnTo>
                <a:lnTo>
                  <a:pt x="45" y="429"/>
                </a:lnTo>
                <a:lnTo>
                  <a:pt x="60" y="301"/>
                </a:lnTo>
                <a:lnTo>
                  <a:pt x="73" y="180"/>
                </a:lnTo>
                <a:lnTo>
                  <a:pt x="77" y="124"/>
                </a:lnTo>
                <a:lnTo>
                  <a:pt x="80" y="75"/>
                </a:lnTo>
                <a:lnTo>
                  <a:pt x="80" y="0"/>
                </a:lnTo>
                <a:lnTo>
                  <a:pt x="104" y="0"/>
                </a:lnTo>
                <a:lnTo>
                  <a:pt x="103" y="77"/>
                </a:lnTo>
                <a:lnTo>
                  <a:pt x="100" y="127"/>
                </a:lnTo>
                <a:lnTo>
                  <a:pt x="96" y="183"/>
                </a:lnTo>
                <a:lnTo>
                  <a:pt x="83" y="305"/>
                </a:lnTo>
                <a:lnTo>
                  <a:pt x="68" y="433"/>
                </a:lnTo>
                <a:lnTo>
                  <a:pt x="51" y="553"/>
                </a:lnTo>
                <a:lnTo>
                  <a:pt x="37" y="654"/>
                </a:lnTo>
                <a:lnTo>
                  <a:pt x="23" y="752"/>
                </a:lnTo>
                <a:lnTo>
                  <a:pt x="0" y="747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9">
            <a:extLst>
              <a:ext uri="{FF2B5EF4-FFF2-40B4-BE49-F238E27FC236}">
                <a16:creationId xmlns:a16="http://schemas.microsoft.com/office/drawing/2014/main" id="{FD2ADD6B-5D9B-9A06-D8A1-5D5C6518BA28}"/>
              </a:ext>
            </a:extLst>
          </p:cNvPr>
          <p:cNvSpPr>
            <a:spLocks/>
          </p:cNvSpPr>
          <p:nvPr/>
        </p:nvSpPr>
        <p:spPr bwMode="auto">
          <a:xfrm>
            <a:off x="2967038" y="4443413"/>
            <a:ext cx="36512" cy="33338"/>
          </a:xfrm>
          <a:custGeom>
            <a:avLst/>
            <a:gdLst>
              <a:gd name="T0" fmla="*/ 18 w 23"/>
              <a:gd name="T1" fmla="*/ 21 h 21"/>
              <a:gd name="T2" fmla="*/ 22 w 23"/>
              <a:gd name="T3" fmla="*/ 18 h 21"/>
              <a:gd name="T4" fmla="*/ 23 w 23"/>
              <a:gd name="T5" fmla="*/ 14 h 21"/>
              <a:gd name="T6" fmla="*/ 0 w 23"/>
              <a:gd name="T7" fmla="*/ 9 h 21"/>
              <a:gd name="T8" fmla="*/ 5 w 23"/>
              <a:gd name="T9" fmla="*/ 0 h 21"/>
              <a:gd name="T10" fmla="*/ 18 w 23"/>
              <a:gd name="T11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" h="21">
                <a:moveTo>
                  <a:pt x="18" y="21"/>
                </a:moveTo>
                <a:lnTo>
                  <a:pt x="22" y="18"/>
                </a:lnTo>
                <a:lnTo>
                  <a:pt x="23" y="14"/>
                </a:lnTo>
                <a:lnTo>
                  <a:pt x="0" y="9"/>
                </a:lnTo>
                <a:lnTo>
                  <a:pt x="5" y="0"/>
                </a:lnTo>
                <a:lnTo>
                  <a:pt x="18" y="21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Freeform 10">
            <a:extLst>
              <a:ext uri="{FF2B5EF4-FFF2-40B4-BE49-F238E27FC236}">
                <a16:creationId xmlns:a16="http://schemas.microsoft.com/office/drawing/2014/main" id="{404667A9-C929-6D25-4436-C2E99B8CB43D}"/>
              </a:ext>
            </a:extLst>
          </p:cNvPr>
          <p:cNvSpPr>
            <a:spLocks/>
          </p:cNvSpPr>
          <p:nvPr/>
        </p:nvSpPr>
        <p:spPr bwMode="auto">
          <a:xfrm>
            <a:off x="3094038" y="1701800"/>
            <a:ext cx="196850" cy="1571625"/>
          </a:xfrm>
          <a:custGeom>
            <a:avLst/>
            <a:gdLst>
              <a:gd name="T0" fmla="*/ 0 w 124"/>
              <a:gd name="T1" fmla="*/ 988 h 990"/>
              <a:gd name="T2" fmla="*/ 7 w 124"/>
              <a:gd name="T3" fmla="*/ 841 h 990"/>
              <a:gd name="T4" fmla="*/ 16 w 124"/>
              <a:gd name="T5" fmla="*/ 689 h 990"/>
              <a:gd name="T6" fmla="*/ 28 w 124"/>
              <a:gd name="T7" fmla="*/ 513 h 990"/>
              <a:gd name="T8" fmla="*/ 35 w 124"/>
              <a:gd name="T9" fmla="*/ 424 h 990"/>
              <a:gd name="T10" fmla="*/ 43 w 124"/>
              <a:gd name="T11" fmla="*/ 336 h 990"/>
              <a:gd name="T12" fmla="*/ 52 w 124"/>
              <a:gd name="T13" fmla="*/ 253 h 990"/>
              <a:gd name="T14" fmla="*/ 61 w 124"/>
              <a:gd name="T15" fmla="*/ 177 h 990"/>
              <a:gd name="T16" fmla="*/ 71 w 124"/>
              <a:gd name="T17" fmla="*/ 113 h 990"/>
              <a:gd name="T18" fmla="*/ 76 w 124"/>
              <a:gd name="T19" fmla="*/ 84 h 990"/>
              <a:gd name="T20" fmla="*/ 81 w 124"/>
              <a:gd name="T21" fmla="*/ 59 h 990"/>
              <a:gd name="T22" fmla="*/ 88 w 124"/>
              <a:gd name="T23" fmla="*/ 38 h 990"/>
              <a:gd name="T24" fmla="*/ 93 w 124"/>
              <a:gd name="T25" fmla="*/ 22 h 990"/>
              <a:gd name="T26" fmla="*/ 100 w 124"/>
              <a:gd name="T27" fmla="*/ 7 h 990"/>
              <a:gd name="T28" fmla="*/ 107 w 124"/>
              <a:gd name="T29" fmla="*/ 0 h 990"/>
              <a:gd name="T30" fmla="*/ 124 w 124"/>
              <a:gd name="T31" fmla="*/ 17 h 990"/>
              <a:gd name="T32" fmla="*/ 119 w 124"/>
              <a:gd name="T33" fmla="*/ 22 h 990"/>
              <a:gd name="T34" fmla="*/ 115 w 124"/>
              <a:gd name="T35" fmla="*/ 31 h 990"/>
              <a:gd name="T36" fmla="*/ 110 w 124"/>
              <a:gd name="T37" fmla="*/ 46 h 990"/>
              <a:gd name="T38" fmla="*/ 104 w 124"/>
              <a:gd name="T39" fmla="*/ 65 h 990"/>
              <a:gd name="T40" fmla="*/ 99 w 124"/>
              <a:gd name="T41" fmla="*/ 90 h 990"/>
              <a:gd name="T42" fmla="*/ 94 w 124"/>
              <a:gd name="T43" fmla="*/ 118 h 990"/>
              <a:gd name="T44" fmla="*/ 84 w 124"/>
              <a:gd name="T45" fmla="*/ 181 h 990"/>
              <a:gd name="T46" fmla="*/ 75 w 124"/>
              <a:gd name="T47" fmla="*/ 257 h 990"/>
              <a:gd name="T48" fmla="*/ 66 w 124"/>
              <a:gd name="T49" fmla="*/ 339 h 990"/>
              <a:gd name="T50" fmla="*/ 58 w 124"/>
              <a:gd name="T51" fmla="*/ 427 h 990"/>
              <a:gd name="T52" fmla="*/ 51 w 124"/>
              <a:gd name="T53" fmla="*/ 516 h 990"/>
              <a:gd name="T54" fmla="*/ 39 w 124"/>
              <a:gd name="T55" fmla="*/ 692 h 990"/>
              <a:gd name="T56" fmla="*/ 30 w 124"/>
              <a:gd name="T57" fmla="*/ 843 h 990"/>
              <a:gd name="T58" fmla="*/ 23 w 124"/>
              <a:gd name="T59" fmla="*/ 990 h 990"/>
              <a:gd name="T60" fmla="*/ 0 w 124"/>
              <a:gd name="T61" fmla="*/ 988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24" h="990">
                <a:moveTo>
                  <a:pt x="0" y="988"/>
                </a:moveTo>
                <a:lnTo>
                  <a:pt x="7" y="841"/>
                </a:lnTo>
                <a:lnTo>
                  <a:pt x="16" y="689"/>
                </a:lnTo>
                <a:lnTo>
                  <a:pt x="28" y="513"/>
                </a:lnTo>
                <a:lnTo>
                  <a:pt x="35" y="424"/>
                </a:lnTo>
                <a:lnTo>
                  <a:pt x="43" y="336"/>
                </a:lnTo>
                <a:lnTo>
                  <a:pt x="52" y="253"/>
                </a:lnTo>
                <a:lnTo>
                  <a:pt x="61" y="177"/>
                </a:lnTo>
                <a:lnTo>
                  <a:pt x="71" y="113"/>
                </a:lnTo>
                <a:lnTo>
                  <a:pt x="76" y="84"/>
                </a:lnTo>
                <a:lnTo>
                  <a:pt x="81" y="59"/>
                </a:lnTo>
                <a:lnTo>
                  <a:pt x="88" y="38"/>
                </a:lnTo>
                <a:lnTo>
                  <a:pt x="93" y="22"/>
                </a:lnTo>
                <a:lnTo>
                  <a:pt x="100" y="7"/>
                </a:lnTo>
                <a:lnTo>
                  <a:pt x="107" y="0"/>
                </a:lnTo>
                <a:lnTo>
                  <a:pt x="124" y="17"/>
                </a:lnTo>
                <a:lnTo>
                  <a:pt x="119" y="22"/>
                </a:lnTo>
                <a:lnTo>
                  <a:pt x="115" y="31"/>
                </a:lnTo>
                <a:lnTo>
                  <a:pt x="110" y="46"/>
                </a:lnTo>
                <a:lnTo>
                  <a:pt x="104" y="65"/>
                </a:lnTo>
                <a:lnTo>
                  <a:pt x="99" y="90"/>
                </a:lnTo>
                <a:lnTo>
                  <a:pt x="94" y="118"/>
                </a:lnTo>
                <a:lnTo>
                  <a:pt x="84" y="181"/>
                </a:lnTo>
                <a:lnTo>
                  <a:pt x="75" y="257"/>
                </a:lnTo>
                <a:lnTo>
                  <a:pt x="66" y="339"/>
                </a:lnTo>
                <a:lnTo>
                  <a:pt x="58" y="427"/>
                </a:lnTo>
                <a:lnTo>
                  <a:pt x="51" y="516"/>
                </a:lnTo>
                <a:lnTo>
                  <a:pt x="39" y="692"/>
                </a:lnTo>
                <a:lnTo>
                  <a:pt x="30" y="843"/>
                </a:lnTo>
                <a:lnTo>
                  <a:pt x="23" y="990"/>
                </a:lnTo>
                <a:lnTo>
                  <a:pt x="0" y="988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Freeform 11">
            <a:extLst>
              <a:ext uri="{FF2B5EF4-FFF2-40B4-BE49-F238E27FC236}">
                <a16:creationId xmlns:a16="http://schemas.microsoft.com/office/drawing/2014/main" id="{4421985B-85D9-9EB9-E898-6AA6B41FD16A}"/>
              </a:ext>
            </a:extLst>
          </p:cNvPr>
          <p:cNvSpPr>
            <a:spLocks/>
          </p:cNvSpPr>
          <p:nvPr/>
        </p:nvSpPr>
        <p:spPr bwMode="auto">
          <a:xfrm>
            <a:off x="3094038" y="3270250"/>
            <a:ext cx="38100" cy="3175"/>
          </a:xfrm>
          <a:custGeom>
            <a:avLst/>
            <a:gdLst>
              <a:gd name="T0" fmla="*/ 0 w 24"/>
              <a:gd name="T1" fmla="*/ 1 h 2"/>
              <a:gd name="T2" fmla="*/ 0 w 24"/>
              <a:gd name="T3" fmla="*/ 0 h 2"/>
              <a:gd name="T4" fmla="*/ 23 w 24"/>
              <a:gd name="T5" fmla="*/ 2 h 2"/>
              <a:gd name="T6" fmla="*/ 24 w 24"/>
              <a:gd name="T7" fmla="*/ 1 h 2"/>
              <a:gd name="T8" fmla="*/ 0 w 24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">
                <a:moveTo>
                  <a:pt x="0" y="1"/>
                </a:moveTo>
                <a:lnTo>
                  <a:pt x="0" y="0"/>
                </a:lnTo>
                <a:lnTo>
                  <a:pt x="23" y="2"/>
                </a:lnTo>
                <a:lnTo>
                  <a:pt x="24" y="1"/>
                </a:lnTo>
                <a:lnTo>
                  <a:pt x="0" y="1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096" name="Freeform 12">
            <a:extLst>
              <a:ext uri="{FF2B5EF4-FFF2-40B4-BE49-F238E27FC236}">
                <a16:creationId xmlns:a16="http://schemas.microsoft.com/office/drawing/2014/main" id="{23AE2151-9D86-15B2-FC51-EB55BC176A4A}"/>
              </a:ext>
            </a:extLst>
          </p:cNvPr>
          <p:cNvSpPr>
            <a:spLocks/>
          </p:cNvSpPr>
          <p:nvPr/>
        </p:nvSpPr>
        <p:spPr bwMode="auto">
          <a:xfrm>
            <a:off x="3259138" y="1709738"/>
            <a:ext cx="190500" cy="2065338"/>
          </a:xfrm>
          <a:custGeom>
            <a:avLst/>
            <a:gdLst>
              <a:gd name="T0" fmla="*/ 23 w 120"/>
              <a:gd name="T1" fmla="*/ 0 h 1301"/>
              <a:gd name="T2" fmla="*/ 26 w 120"/>
              <a:gd name="T3" fmla="*/ 10 h 1301"/>
              <a:gd name="T4" fmla="*/ 36 w 120"/>
              <a:gd name="T5" fmla="*/ 48 h 1301"/>
              <a:gd name="T6" fmla="*/ 49 w 120"/>
              <a:gd name="T7" fmla="*/ 121 h 1301"/>
              <a:gd name="T8" fmla="*/ 65 w 120"/>
              <a:gd name="T9" fmla="*/ 236 h 1301"/>
              <a:gd name="T10" fmla="*/ 73 w 120"/>
              <a:gd name="T11" fmla="*/ 312 h 1301"/>
              <a:gd name="T12" fmla="*/ 81 w 120"/>
              <a:gd name="T13" fmla="*/ 403 h 1301"/>
              <a:gd name="T14" fmla="*/ 89 w 120"/>
              <a:gd name="T15" fmla="*/ 508 h 1301"/>
              <a:gd name="T16" fmla="*/ 97 w 120"/>
              <a:gd name="T17" fmla="*/ 631 h 1301"/>
              <a:gd name="T18" fmla="*/ 104 w 120"/>
              <a:gd name="T19" fmla="*/ 770 h 1301"/>
              <a:gd name="T20" fmla="*/ 110 w 120"/>
              <a:gd name="T21" fmla="*/ 927 h 1301"/>
              <a:gd name="T22" fmla="*/ 116 w 120"/>
              <a:gd name="T23" fmla="*/ 1103 h 1301"/>
              <a:gd name="T24" fmla="*/ 120 w 120"/>
              <a:gd name="T25" fmla="*/ 1300 h 1301"/>
              <a:gd name="T26" fmla="*/ 96 w 120"/>
              <a:gd name="T27" fmla="*/ 1301 h 1301"/>
              <a:gd name="T28" fmla="*/ 92 w 120"/>
              <a:gd name="T29" fmla="*/ 1104 h 1301"/>
              <a:gd name="T30" fmla="*/ 86 w 120"/>
              <a:gd name="T31" fmla="*/ 928 h 1301"/>
              <a:gd name="T32" fmla="*/ 80 w 120"/>
              <a:gd name="T33" fmla="*/ 771 h 1301"/>
              <a:gd name="T34" fmla="*/ 73 w 120"/>
              <a:gd name="T35" fmla="*/ 632 h 1301"/>
              <a:gd name="T36" fmla="*/ 65 w 120"/>
              <a:gd name="T37" fmla="*/ 510 h 1301"/>
              <a:gd name="T38" fmla="*/ 57 w 120"/>
              <a:gd name="T39" fmla="*/ 405 h 1301"/>
              <a:gd name="T40" fmla="*/ 49 w 120"/>
              <a:gd name="T41" fmla="*/ 314 h 1301"/>
              <a:gd name="T42" fmla="*/ 41 w 120"/>
              <a:gd name="T43" fmla="*/ 239 h 1301"/>
              <a:gd name="T44" fmla="*/ 25 w 120"/>
              <a:gd name="T45" fmla="*/ 124 h 1301"/>
              <a:gd name="T46" fmla="*/ 12 w 120"/>
              <a:gd name="T47" fmla="*/ 52 h 1301"/>
              <a:gd name="T48" fmla="*/ 3 w 120"/>
              <a:gd name="T49" fmla="*/ 16 h 1301"/>
              <a:gd name="T50" fmla="*/ 0 w 120"/>
              <a:gd name="T51" fmla="*/ 7 h 1301"/>
              <a:gd name="T52" fmla="*/ 23 w 120"/>
              <a:gd name="T53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0" h="1301">
                <a:moveTo>
                  <a:pt x="23" y="0"/>
                </a:moveTo>
                <a:lnTo>
                  <a:pt x="26" y="10"/>
                </a:lnTo>
                <a:lnTo>
                  <a:pt x="36" y="48"/>
                </a:lnTo>
                <a:lnTo>
                  <a:pt x="49" y="121"/>
                </a:lnTo>
                <a:lnTo>
                  <a:pt x="65" y="236"/>
                </a:lnTo>
                <a:lnTo>
                  <a:pt x="73" y="312"/>
                </a:lnTo>
                <a:lnTo>
                  <a:pt x="81" y="403"/>
                </a:lnTo>
                <a:lnTo>
                  <a:pt x="89" y="508"/>
                </a:lnTo>
                <a:lnTo>
                  <a:pt x="97" y="631"/>
                </a:lnTo>
                <a:lnTo>
                  <a:pt x="104" y="770"/>
                </a:lnTo>
                <a:lnTo>
                  <a:pt x="110" y="927"/>
                </a:lnTo>
                <a:lnTo>
                  <a:pt x="116" y="1103"/>
                </a:lnTo>
                <a:lnTo>
                  <a:pt x="120" y="1300"/>
                </a:lnTo>
                <a:lnTo>
                  <a:pt x="96" y="1301"/>
                </a:lnTo>
                <a:lnTo>
                  <a:pt x="92" y="1104"/>
                </a:lnTo>
                <a:lnTo>
                  <a:pt x="86" y="928"/>
                </a:lnTo>
                <a:lnTo>
                  <a:pt x="80" y="771"/>
                </a:lnTo>
                <a:lnTo>
                  <a:pt x="73" y="632"/>
                </a:lnTo>
                <a:lnTo>
                  <a:pt x="65" y="510"/>
                </a:lnTo>
                <a:lnTo>
                  <a:pt x="57" y="405"/>
                </a:lnTo>
                <a:lnTo>
                  <a:pt x="49" y="314"/>
                </a:lnTo>
                <a:lnTo>
                  <a:pt x="41" y="239"/>
                </a:lnTo>
                <a:lnTo>
                  <a:pt x="25" y="124"/>
                </a:lnTo>
                <a:lnTo>
                  <a:pt x="12" y="52"/>
                </a:lnTo>
                <a:lnTo>
                  <a:pt x="3" y="16"/>
                </a:lnTo>
                <a:lnTo>
                  <a:pt x="0" y="7"/>
                </a:lnTo>
                <a:lnTo>
                  <a:pt x="23" y="0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106" name="Freeform 13">
            <a:extLst>
              <a:ext uri="{FF2B5EF4-FFF2-40B4-BE49-F238E27FC236}">
                <a16:creationId xmlns:a16="http://schemas.microsoft.com/office/drawing/2014/main" id="{A1066B4D-4638-81C0-7E1F-D57F9194C88D}"/>
              </a:ext>
            </a:extLst>
          </p:cNvPr>
          <p:cNvSpPr>
            <a:spLocks/>
          </p:cNvSpPr>
          <p:nvPr/>
        </p:nvSpPr>
        <p:spPr bwMode="auto">
          <a:xfrm>
            <a:off x="3259138" y="1677988"/>
            <a:ext cx="36512" cy="50800"/>
          </a:xfrm>
          <a:custGeom>
            <a:avLst/>
            <a:gdLst>
              <a:gd name="T0" fmla="*/ 3 w 23"/>
              <a:gd name="T1" fmla="*/ 15 h 32"/>
              <a:gd name="T2" fmla="*/ 17 w 23"/>
              <a:gd name="T3" fmla="*/ 0 h 32"/>
              <a:gd name="T4" fmla="*/ 23 w 23"/>
              <a:gd name="T5" fmla="*/ 20 h 32"/>
              <a:gd name="T6" fmla="*/ 0 w 23"/>
              <a:gd name="T7" fmla="*/ 27 h 32"/>
              <a:gd name="T8" fmla="*/ 20 w 23"/>
              <a:gd name="T9" fmla="*/ 32 h 32"/>
              <a:gd name="T10" fmla="*/ 3 w 23"/>
              <a:gd name="T11" fmla="*/ 15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" h="32">
                <a:moveTo>
                  <a:pt x="3" y="15"/>
                </a:moveTo>
                <a:lnTo>
                  <a:pt x="17" y="0"/>
                </a:lnTo>
                <a:lnTo>
                  <a:pt x="23" y="20"/>
                </a:lnTo>
                <a:lnTo>
                  <a:pt x="0" y="27"/>
                </a:lnTo>
                <a:lnTo>
                  <a:pt x="20" y="32"/>
                </a:lnTo>
                <a:lnTo>
                  <a:pt x="3" y="15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116" name="Freeform 14">
            <a:extLst>
              <a:ext uri="{FF2B5EF4-FFF2-40B4-BE49-F238E27FC236}">
                <a16:creationId xmlns:a16="http://schemas.microsoft.com/office/drawing/2014/main" id="{F989EA7C-93D1-183E-5E93-8BAC3BF13114}"/>
              </a:ext>
            </a:extLst>
          </p:cNvPr>
          <p:cNvSpPr>
            <a:spLocks/>
          </p:cNvSpPr>
          <p:nvPr/>
        </p:nvSpPr>
        <p:spPr bwMode="auto">
          <a:xfrm>
            <a:off x="3411538" y="3771900"/>
            <a:ext cx="114300" cy="1071563"/>
          </a:xfrm>
          <a:custGeom>
            <a:avLst/>
            <a:gdLst>
              <a:gd name="T0" fmla="*/ 24 w 72"/>
              <a:gd name="T1" fmla="*/ 0 h 675"/>
              <a:gd name="T2" fmla="*/ 0 w 72"/>
              <a:gd name="T3" fmla="*/ 2 h 675"/>
              <a:gd name="T4" fmla="*/ 48 w 72"/>
              <a:gd name="T5" fmla="*/ 675 h 675"/>
              <a:gd name="T6" fmla="*/ 72 w 72"/>
              <a:gd name="T7" fmla="*/ 673 h 675"/>
              <a:gd name="T8" fmla="*/ 24 w 72"/>
              <a:gd name="T9" fmla="*/ 0 h 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675">
                <a:moveTo>
                  <a:pt x="24" y="0"/>
                </a:moveTo>
                <a:lnTo>
                  <a:pt x="0" y="2"/>
                </a:lnTo>
                <a:lnTo>
                  <a:pt x="48" y="675"/>
                </a:lnTo>
                <a:lnTo>
                  <a:pt x="72" y="673"/>
                </a:lnTo>
                <a:lnTo>
                  <a:pt x="24" y="0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126" name="Freeform 15">
            <a:extLst>
              <a:ext uri="{FF2B5EF4-FFF2-40B4-BE49-F238E27FC236}">
                <a16:creationId xmlns:a16="http://schemas.microsoft.com/office/drawing/2014/main" id="{B10D3A5C-990E-9AF6-628E-F25CE2A7B9C4}"/>
              </a:ext>
            </a:extLst>
          </p:cNvPr>
          <p:cNvSpPr>
            <a:spLocks/>
          </p:cNvSpPr>
          <p:nvPr/>
        </p:nvSpPr>
        <p:spPr bwMode="auto">
          <a:xfrm>
            <a:off x="3411538" y="3771900"/>
            <a:ext cx="38100" cy="3175"/>
          </a:xfrm>
          <a:custGeom>
            <a:avLst/>
            <a:gdLst>
              <a:gd name="T0" fmla="*/ 0 w 24"/>
              <a:gd name="T1" fmla="*/ 2 h 2"/>
              <a:gd name="T2" fmla="*/ 24 w 24"/>
              <a:gd name="T3" fmla="*/ 0 h 2"/>
              <a:gd name="T4" fmla="*/ 24 w 24"/>
              <a:gd name="T5" fmla="*/ 1 h 2"/>
              <a:gd name="T6" fmla="*/ 0 w 24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" h="2">
                <a:moveTo>
                  <a:pt x="0" y="2"/>
                </a:moveTo>
                <a:lnTo>
                  <a:pt x="24" y="0"/>
                </a:lnTo>
                <a:lnTo>
                  <a:pt x="24" y="1"/>
                </a:lnTo>
                <a:lnTo>
                  <a:pt x="0" y="2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136" name="Freeform 16">
            <a:extLst>
              <a:ext uri="{FF2B5EF4-FFF2-40B4-BE49-F238E27FC236}">
                <a16:creationId xmlns:a16="http://schemas.microsoft.com/office/drawing/2014/main" id="{C77C8DBF-4241-8DE6-1B25-9F2BBA566488}"/>
              </a:ext>
            </a:extLst>
          </p:cNvPr>
          <p:cNvSpPr>
            <a:spLocks/>
          </p:cNvSpPr>
          <p:nvPr/>
        </p:nvSpPr>
        <p:spPr bwMode="auto">
          <a:xfrm>
            <a:off x="3487738" y="4841875"/>
            <a:ext cx="169862" cy="533400"/>
          </a:xfrm>
          <a:custGeom>
            <a:avLst/>
            <a:gdLst>
              <a:gd name="T0" fmla="*/ 24 w 107"/>
              <a:gd name="T1" fmla="*/ 0 h 336"/>
              <a:gd name="T2" fmla="*/ 28 w 107"/>
              <a:gd name="T3" fmla="*/ 71 h 336"/>
              <a:gd name="T4" fmla="*/ 33 w 107"/>
              <a:gd name="T5" fmla="*/ 140 h 336"/>
              <a:gd name="T6" fmla="*/ 41 w 107"/>
              <a:gd name="T7" fmla="*/ 213 h 336"/>
              <a:gd name="T8" fmla="*/ 52 w 107"/>
              <a:gd name="T9" fmla="*/ 275 h 336"/>
              <a:gd name="T10" fmla="*/ 57 w 107"/>
              <a:gd name="T11" fmla="*/ 298 h 336"/>
              <a:gd name="T12" fmla="*/ 60 w 107"/>
              <a:gd name="T13" fmla="*/ 304 h 336"/>
              <a:gd name="T14" fmla="*/ 63 w 107"/>
              <a:gd name="T15" fmla="*/ 310 h 336"/>
              <a:gd name="T16" fmla="*/ 65 w 107"/>
              <a:gd name="T17" fmla="*/ 313 h 336"/>
              <a:gd name="T18" fmla="*/ 64 w 107"/>
              <a:gd name="T19" fmla="*/ 312 h 336"/>
              <a:gd name="T20" fmla="*/ 63 w 107"/>
              <a:gd name="T21" fmla="*/ 312 h 336"/>
              <a:gd name="T22" fmla="*/ 64 w 107"/>
              <a:gd name="T23" fmla="*/ 312 h 336"/>
              <a:gd name="T24" fmla="*/ 73 w 107"/>
              <a:gd name="T25" fmla="*/ 298 h 336"/>
              <a:gd name="T26" fmla="*/ 85 w 107"/>
              <a:gd name="T27" fmla="*/ 268 h 336"/>
              <a:gd name="T28" fmla="*/ 107 w 107"/>
              <a:gd name="T29" fmla="*/ 277 h 336"/>
              <a:gd name="T30" fmla="*/ 94 w 107"/>
              <a:gd name="T31" fmla="*/ 309 h 336"/>
              <a:gd name="T32" fmla="*/ 82 w 107"/>
              <a:gd name="T33" fmla="*/ 328 h 336"/>
              <a:gd name="T34" fmla="*/ 72 w 107"/>
              <a:gd name="T35" fmla="*/ 334 h 336"/>
              <a:gd name="T36" fmla="*/ 61 w 107"/>
              <a:gd name="T37" fmla="*/ 336 h 336"/>
              <a:gd name="T38" fmla="*/ 50 w 107"/>
              <a:gd name="T39" fmla="*/ 332 h 336"/>
              <a:gd name="T40" fmla="*/ 44 w 107"/>
              <a:gd name="T41" fmla="*/ 325 h 336"/>
              <a:gd name="T42" fmla="*/ 39 w 107"/>
              <a:gd name="T43" fmla="*/ 316 h 336"/>
              <a:gd name="T44" fmla="*/ 34 w 107"/>
              <a:gd name="T45" fmla="*/ 305 h 336"/>
              <a:gd name="T46" fmla="*/ 28 w 107"/>
              <a:gd name="T47" fmla="*/ 279 h 336"/>
              <a:gd name="T48" fmla="*/ 17 w 107"/>
              <a:gd name="T49" fmla="*/ 216 h 336"/>
              <a:gd name="T50" fmla="*/ 9 w 107"/>
              <a:gd name="T51" fmla="*/ 142 h 336"/>
              <a:gd name="T52" fmla="*/ 4 w 107"/>
              <a:gd name="T53" fmla="*/ 72 h 336"/>
              <a:gd name="T54" fmla="*/ 0 w 107"/>
              <a:gd name="T55" fmla="*/ 1 h 336"/>
              <a:gd name="T56" fmla="*/ 24 w 107"/>
              <a:gd name="T57" fmla="*/ 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07" h="336">
                <a:moveTo>
                  <a:pt x="24" y="0"/>
                </a:moveTo>
                <a:lnTo>
                  <a:pt x="28" y="71"/>
                </a:lnTo>
                <a:lnTo>
                  <a:pt x="33" y="140"/>
                </a:lnTo>
                <a:lnTo>
                  <a:pt x="41" y="213"/>
                </a:lnTo>
                <a:lnTo>
                  <a:pt x="52" y="275"/>
                </a:lnTo>
                <a:lnTo>
                  <a:pt x="57" y="298"/>
                </a:lnTo>
                <a:lnTo>
                  <a:pt x="60" y="304"/>
                </a:lnTo>
                <a:lnTo>
                  <a:pt x="63" y="310"/>
                </a:lnTo>
                <a:lnTo>
                  <a:pt x="65" y="313"/>
                </a:lnTo>
                <a:lnTo>
                  <a:pt x="64" y="312"/>
                </a:lnTo>
                <a:lnTo>
                  <a:pt x="63" y="312"/>
                </a:lnTo>
                <a:lnTo>
                  <a:pt x="64" y="312"/>
                </a:lnTo>
                <a:lnTo>
                  <a:pt x="73" y="298"/>
                </a:lnTo>
                <a:lnTo>
                  <a:pt x="85" y="268"/>
                </a:lnTo>
                <a:lnTo>
                  <a:pt x="107" y="277"/>
                </a:lnTo>
                <a:lnTo>
                  <a:pt x="94" y="309"/>
                </a:lnTo>
                <a:lnTo>
                  <a:pt x="82" y="328"/>
                </a:lnTo>
                <a:lnTo>
                  <a:pt x="72" y="334"/>
                </a:lnTo>
                <a:lnTo>
                  <a:pt x="61" y="336"/>
                </a:lnTo>
                <a:lnTo>
                  <a:pt x="50" y="332"/>
                </a:lnTo>
                <a:lnTo>
                  <a:pt x="44" y="325"/>
                </a:lnTo>
                <a:lnTo>
                  <a:pt x="39" y="316"/>
                </a:lnTo>
                <a:lnTo>
                  <a:pt x="34" y="305"/>
                </a:lnTo>
                <a:lnTo>
                  <a:pt x="28" y="279"/>
                </a:lnTo>
                <a:lnTo>
                  <a:pt x="17" y="216"/>
                </a:lnTo>
                <a:lnTo>
                  <a:pt x="9" y="142"/>
                </a:lnTo>
                <a:lnTo>
                  <a:pt x="4" y="72"/>
                </a:lnTo>
                <a:lnTo>
                  <a:pt x="0" y="1"/>
                </a:lnTo>
                <a:lnTo>
                  <a:pt x="24" y="0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145" name="Freeform 17">
            <a:extLst>
              <a:ext uri="{FF2B5EF4-FFF2-40B4-BE49-F238E27FC236}">
                <a16:creationId xmlns:a16="http://schemas.microsoft.com/office/drawing/2014/main" id="{2403C28D-BC5A-6625-F208-5D2BDAA7CE20}"/>
              </a:ext>
            </a:extLst>
          </p:cNvPr>
          <p:cNvSpPr>
            <a:spLocks/>
          </p:cNvSpPr>
          <p:nvPr/>
        </p:nvSpPr>
        <p:spPr bwMode="auto">
          <a:xfrm>
            <a:off x="3487738" y="4840288"/>
            <a:ext cx="38100" cy="3175"/>
          </a:xfrm>
          <a:custGeom>
            <a:avLst/>
            <a:gdLst>
              <a:gd name="T0" fmla="*/ 24 w 24"/>
              <a:gd name="T1" fmla="*/ 0 h 2"/>
              <a:gd name="T2" fmla="*/ 24 w 24"/>
              <a:gd name="T3" fmla="*/ 1 h 2"/>
              <a:gd name="T4" fmla="*/ 0 w 24"/>
              <a:gd name="T5" fmla="*/ 2 h 2"/>
              <a:gd name="T6" fmla="*/ 24 w 24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" h="2">
                <a:moveTo>
                  <a:pt x="24" y="0"/>
                </a:moveTo>
                <a:lnTo>
                  <a:pt x="24" y="1"/>
                </a:lnTo>
                <a:lnTo>
                  <a:pt x="0" y="2"/>
                </a:lnTo>
                <a:lnTo>
                  <a:pt x="24" y="0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155" name="Freeform 18">
            <a:extLst>
              <a:ext uri="{FF2B5EF4-FFF2-40B4-BE49-F238E27FC236}">
                <a16:creationId xmlns:a16="http://schemas.microsoft.com/office/drawing/2014/main" id="{AD818A63-0E7B-4594-EDF8-C4A24488F3AB}"/>
              </a:ext>
            </a:extLst>
          </p:cNvPr>
          <p:cNvSpPr>
            <a:spLocks/>
          </p:cNvSpPr>
          <p:nvPr/>
        </p:nvSpPr>
        <p:spPr bwMode="auto">
          <a:xfrm>
            <a:off x="3621088" y="4441825"/>
            <a:ext cx="195262" cy="836613"/>
          </a:xfrm>
          <a:custGeom>
            <a:avLst/>
            <a:gdLst>
              <a:gd name="T0" fmla="*/ 0 w 123"/>
              <a:gd name="T1" fmla="*/ 521 h 527"/>
              <a:gd name="T2" fmla="*/ 23 w 123"/>
              <a:gd name="T3" fmla="*/ 527 h 527"/>
              <a:gd name="T4" fmla="*/ 123 w 123"/>
              <a:gd name="T5" fmla="*/ 7 h 527"/>
              <a:gd name="T6" fmla="*/ 100 w 123"/>
              <a:gd name="T7" fmla="*/ 0 h 527"/>
              <a:gd name="T8" fmla="*/ 0 w 123"/>
              <a:gd name="T9" fmla="*/ 521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" h="527">
                <a:moveTo>
                  <a:pt x="0" y="521"/>
                </a:moveTo>
                <a:lnTo>
                  <a:pt x="23" y="527"/>
                </a:lnTo>
                <a:lnTo>
                  <a:pt x="123" y="7"/>
                </a:lnTo>
                <a:lnTo>
                  <a:pt x="100" y="0"/>
                </a:lnTo>
                <a:lnTo>
                  <a:pt x="0" y="521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171" name="Freeform 19">
            <a:extLst>
              <a:ext uri="{FF2B5EF4-FFF2-40B4-BE49-F238E27FC236}">
                <a16:creationId xmlns:a16="http://schemas.microsoft.com/office/drawing/2014/main" id="{C03B1D6D-E740-2E24-9060-3E9890698332}"/>
              </a:ext>
            </a:extLst>
          </p:cNvPr>
          <p:cNvSpPr>
            <a:spLocks/>
          </p:cNvSpPr>
          <p:nvPr/>
        </p:nvSpPr>
        <p:spPr bwMode="auto">
          <a:xfrm>
            <a:off x="3621088" y="5267325"/>
            <a:ext cx="36512" cy="17463"/>
          </a:xfrm>
          <a:custGeom>
            <a:avLst/>
            <a:gdLst>
              <a:gd name="T0" fmla="*/ 23 w 23"/>
              <a:gd name="T1" fmla="*/ 9 h 11"/>
              <a:gd name="T2" fmla="*/ 22 w 23"/>
              <a:gd name="T3" fmla="*/ 11 h 11"/>
              <a:gd name="T4" fmla="*/ 23 w 23"/>
              <a:gd name="T5" fmla="*/ 7 h 11"/>
              <a:gd name="T6" fmla="*/ 0 w 23"/>
              <a:gd name="T7" fmla="*/ 1 h 11"/>
              <a:gd name="T8" fmla="*/ 1 w 23"/>
              <a:gd name="T9" fmla="*/ 0 h 11"/>
              <a:gd name="T10" fmla="*/ 23 w 23"/>
              <a:gd name="T11" fmla="*/ 9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" h="11">
                <a:moveTo>
                  <a:pt x="23" y="9"/>
                </a:moveTo>
                <a:lnTo>
                  <a:pt x="22" y="11"/>
                </a:lnTo>
                <a:lnTo>
                  <a:pt x="23" y="7"/>
                </a:lnTo>
                <a:lnTo>
                  <a:pt x="0" y="1"/>
                </a:lnTo>
                <a:lnTo>
                  <a:pt x="1" y="0"/>
                </a:lnTo>
                <a:lnTo>
                  <a:pt x="23" y="9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172" name="Freeform 20">
            <a:extLst>
              <a:ext uri="{FF2B5EF4-FFF2-40B4-BE49-F238E27FC236}">
                <a16:creationId xmlns:a16="http://schemas.microsoft.com/office/drawing/2014/main" id="{D85788FB-7339-DE7F-D4B4-B1764A03471A}"/>
              </a:ext>
            </a:extLst>
          </p:cNvPr>
          <p:cNvSpPr>
            <a:spLocks/>
          </p:cNvSpPr>
          <p:nvPr/>
        </p:nvSpPr>
        <p:spPr bwMode="auto">
          <a:xfrm>
            <a:off x="3781425" y="4237038"/>
            <a:ext cx="119062" cy="219075"/>
          </a:xfrm>
          <a:custGeom>
            <a:avLst/>
            <a:gdLst>
              <a:gd name="T0" fmla="*/ 0 w 75"/>
              <a:gd name="T1" fmla="*/ 128 h 138"/>
              <a:gd name="T2" fmla="*/ 22 w 75"/>
              <a:gd name="T3" fmla="*/ 138 h 138"/>
              <a:gd name="T4" fmla="*/ 75 w 75"/>
              <a:gd name="T5" fmla="*/ 9 h 138"/>
              <a:gd name="T6" fmla="*/ 52 w 75"/>
              <a:gd name="T7" fmla="*/ 0 h 138"/>
              <a:gd name="T8" fmla="*/ 0 w 75"/>
              <a:gd name="T9" fmla="*/ 12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138">
                <a:moveTo>
                  <a:pt x="0" y="128"/>
                </a:moveTo>
                <a:lnTo>
                  <a:pt x="22" y="138"/>
                </a:lnTo>
                <a:lnTo>
                  <a:pt x="75" y="9"/>
                </a:lnTo>
                <a:lnTo>
                  <a:pt x="52" y="0"/>
                </a:lnTo>
                <a:lnTo>
                  <a:pt x="0" y="128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173" name="Freeform 21">
            <a:extLst>
              <a:ext uri="{FF2B5EF4-FFF2-40B4-BE49-F238E27FC236}">
                <a16:creationId xmlns:a16="http://schemas.microsoft.com/office/drawing/2014/main" id="{9D49F65F-2E01-C120-6B34-A3170155358A}"/>
              </a:ext>
            </a:extLst>
          </p:cNvPr>
          <p:cNvSpPr>
            <a:spLocks/>
          </p:cNvSpPr>
          <p:nvPr/>
        </p:nvSpPr>
        <p:spPr bwMode="auto">
          <a:xfrm>
            <a:off x="3779838" y="4440238"/>
            <a:ext cx="36512" cy="15875"/>
          </a:xfrm>
          <a:custGeom>
            <a:avLst/>
            <a:gdLst>
              <a:gd name="T0" fmla="*/ 0 w 23"/>
              <a:gd name="T1" fmla="*/ 1 h 10"/>
              <a:gd name="T2" fmla="*/ 1 w 23"/>
              <a:gd name="T3" fmla="*/ 0 h 10"/>
              <a:gd name="T4" fmla="*/ 23 w 23"/>
              <a:gd name="T5" fmla="*/ 10 h 10"/>
              <a:gd name="T6" fmla="*/ 23 w 23"/>
              <a:gd name="T7" fmla="*/ 8 h 10"/>
              <a:gd name="T8" fmla="*/ 0 w 23"/>
              <a:gd name="T9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10">
                <a:moveTo>
                  <a:pt x="0" y="1"/>
                </a:moveTo>
                <a:lnTo>
                  <a:pt x="1" y="0"/>
                </a:lnTo>
                <a:lnTo>
                  <a:pt x="23" y="10"/>
                </a:lnTo>
                <a:lnTo>
                  <a:pt x="23" y="8"/>
                </a:lnTo>
                <a:lnTo>
                  <a:pt x="0" y="1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210" name="Rectangle 22">
            <a:extLst>
              <a:ext uri="{FF2B5EF4-FFF2-40B4-BE49-F238E27FC236}">
                <a16:creationId xmlns:a16="http://schemas.microsoft.com/office/drawing/2014/main" id="{8C4DC48A-6187-287D-EB76-1D33D76DC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438" y="4224338"/>
            <a:ext cx="1398587" cy="38100"/>
          </a:xfrm>
          <a:prstGeom prst="rect">
            <a:avLst/>
          </a:pr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254" name="Freeform 23">
            <a:extLst>
              <a:ext uri="{FF2B5EF4-FFF2-40B4-BE49-F238E27FC236}">
                <a16:creationId xmlns:a16="http://schemas.microsoft.com/office/drawing/2014/main" id="{0B4362DF-2101-695E-11C8-C447CB4B91BC}"/>
              </a:ext>
            </a:extLst>
          </p:cNvPr>
          <p:cNvSpPr>
            <a:spLocks/>
          </p:cNvSpPr>
          <p:nvPr/>
        </p:nvSpPr>
        <p:spPr bwMode="auto">
          <a:xfrm>
            <a:off x="3863975" y="4224338"/>
            <a:ext cx="36512" cy="38100"/>
          </a:xfrm>
          <a:custGeom>
            <a:avLst/>
            <a:gdLst>
              <a:gd name="T0" fmla="*/ 0 w 23"/>
              <a:gd name="T1" fmla="*/ 8 h 24"/>
              <a:gd name="T2" fmla="*/ 3 w 23"/>
              <a:gd name="T3" fmla="*/ 0 h 24"/>
              <a:gd name="T4" fmla="*/ 11 w 23"/>
              <a:gd name="T5" fmla="*/ 0 h 24"/>
              <a:gd name="T6" fmla="*/ 11 w 23"/>
              <a:gd name="T7" fmla="*/ 24 h 24"/>
              <a:gd name="T8" fmla="*/ 23 w 23"/>
              <a:gd name="T9" fmla="*/ 17 h 24"/>
              <a:gd name="T10" fmla="*/ 0 w 23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" h="24">
                <a:moveTo>
                  <a:pt x="0" y="8"/>
                </a:moveTo>
                <a:lnTo>
                  <a:pt x="3" y="0"/>
                </a:lnTo>
                <a:lnTo>
                  <a:pt x="11" y="0"/>
                </a:lnTo>
                <a:lnTo>
                  <a:pt x="11" y="24"/>
                </a:lnTo>
                <a:lnTo>
                  <a:pt x="23" y="17"/>
                </a:lnTo>
                <a:lnTo>
                  <a:pt x="0" y="8"/>
                </a:lnTo>
                <a:close/>
              </a:path>
            </a:pathLst>
          </a:custGeom>
          <a:solidFill>
            <a:srgbClr val="33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253" name="Line 221"/>
          <p:cNvSpPr>
            <a:spLocks noChangeShapeType="1"/>
          </p:cNvSpPr>
          <p:nvPr/>
        </p:nvSpPr>
        <p:spPr bwMode="auto">
          <a:xfrm>
            <a:off x="5672138" y="4325938"/>
            <a:ext cx="1193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2189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83" name="Picture 3" descr="20%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076" y="1700214"/>
            <a:ext cx="2808288" cy="26050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498725" y="4244981"/>
            <a:ext cx="2795588" cy="376238"/>
            <a:chOff x="749" y="2670"/>
            <a:chExt cx="1761" cy="237"/>
          </a:xfrm>
        </p:grpSpPr>
        <p:sp>
          <p:nvSpPr>
            <p:cNvPr id="686094" name="Rectangle 14"/>
            <p:cNvSpPr>
              <a:spLocks noChangeArrowheads="1"/>
            </p:cNvSpPr>
            <p:nvPr/>
          </p:nvSpPr>
          <p:spPr bwMode="auto">
            <a:xfrm>
              <a:off x="1109" y="2670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6095" name="Rectangle 15"/>
            <p:cNvSpPr>
              <a:spLocks noChangeArrowheads="1"/>
            </p:cNvSpPr>
            <p:nvPr/>
          </p:nvSpPr>
          <p:spPr bwMode="auto">
            <a:xfrm>
              <a:off x="969" y="2674"/>
              <a:ext cx="36" cy="233"/>
            </a:xfrm>
            <a:prstGeom prst="rect">
              <a:avLst/>
            </a:prstGeom>
            <a:solidFill>
              <a:srgbClr val="5C8EFB"/>
            </a:solidFill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86096" name="Picture 16" descr="20%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9" y="2676"/>
              <a:ext cx="1761" cy="1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</p:pic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505075" y="4243390"/>
            <a:ext cx="2820988" cy="1166813"/>
            <a:chOff x="749" y="2669"/>
            <a:chExt cx="1777" cy="735"/>
          </a:xfrm>
        </p:grpSpPr>
        <p:sp>
          <p:nvSpPr>
            <p:cNvPr id="686098" name="Rectangle 18" descr="20%"/>
            <p:cNvSpPr>
              <a:spLocks noChangeArrowheads="1"/>
            </p:cNvSpPr>
            <p:nvPr/>
          </p:nvSpPr>
          <p:spPr bwMode="auto">
            <a:xfrm rot="5400000">
              <a:off x="1105" y="2570"/>
              <a:ext cx="36" cy="233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86099" name="Rectangle 19" descr="20%"/>
            <p:cNvSpPr>
              <a:spLocks noChangeArrowheads="1"/>
            </p:cNvSpPr>
            <p:nvPr/>
          </p:nvSpPr>
          <p:spPr bwMode="auto">
            <a:xfrm rot="5400000">
              <a:off x="1353" y="3074"/>
              <a:ext cx="36" cy="233"/>
            </a:xfrm>
            <a:prstGeom prst="rect">
              <a:avLst/>
            </a:prstGeom>
            <a:noFill/>
            <a:ln w="28575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pic>
          <p:nvPicPr>
            <p:cNvPr id="686100" name="Picture 20" descr="20%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9" y="2675"/>
              <a:ext cx="1777" cy="72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bg2"/>
              </a:outerShdw>
            </a:effectLst>
          </p:spPr>
        </p:pic>
      </p:grpSp>
      <p:pic>
        <p:nvPicPr>
          <p:cNvPr id="686101" name="Picture 21" descr="20%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78689" y="4735514"/>
            <a:ext cx="2884487" cy="10429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pic>
        <p:nvPicPr>
          <p:cNvPr id="686102" name="Picture 22" descr="20%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4439" y="1676401"/>
            <a:ext cx="2820987" cy="36988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2497138" y="1714500"/>
            <a:ext cx="2825750" cy="4114800"/>
            <a:chOff x="748" y="1080"/>
            <a:chExt cx="1780" cy="2592"/>
          </a:xfrm>
        </p:grpSpPr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752" y="1110"/>
              <a:ext cx="52" cy="262"/>
              <a:chOff x="112" y="1104"/>
              <a:chExt cx="60" cy="262"/>
            </a:xfrm>
          </p:grpSpPr>
          <p:sp>
            <p:nvSpPr>
              <p:cNvPr id="686105" name="Line 2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06" name="Line 2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07" name="Line 2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08" name="Line 2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09" name="Line 2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10" name="Line 3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11" name="Line 3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12" name="Line 3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13" name="Line 3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752" y="1434"/>
              <a:ext cx="52" cy="262"/>
              <a:chOff x="112" y="1104"/>
              <a:chExt cx="60" cy="262"/>
            </a:xfrm>
          </p:grpSpPr>
          <p:sp>
            <p:nvSpPr>
              <p:cNvPr id="686115" name="Line 3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16" name="Line 3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17" name="Line 3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18" name="Line 3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19" name="Line 3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20" name="Line 4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21" name="Line 4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22" name="Line 4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23" name="Line 4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44"/>
            <p:cNvGrpSpPr>
              <a:grpSpLocks/>
            </p:cNvGrpSpPr>
            <p:nvPr/>
          </p:nvGrpSpPr>
          <p:grpSpPr bwMode="auto">
            <a:xfrm>
              <a:off x="748" y="1762"/>
              <a:ext cx="52" cy="262"/>
              <a:chOff x="112" y="1104"/>
              <a:chExt cx="60" cy="262"/>
            </a:xfrm>
          </p:grpSpPr>
          <p:sp>
            <p:nvSpPr>
              <p:cNvPr id="686125" name="Line 4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26" name="Line 4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27" name="Line 4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28" name="Line 4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29" name="Line 4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30" name="Line 5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31" name="Line 5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32" name="Line 5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33" name="Line 5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54"/>
            <p:cNvGrpSpPr>
              <a:grpSpLocks/>
            </p:cNvGrpSpPr>
            <p:nvPr/>
          </p:nvGrpSpPr>
          <p:grpSpPr bwMode="auto">
            <a:xfrm>
              <a:off x="752" y="2078"/>
              <a:ext cx="52" cy="262"/>
              <a:chOff x="112" y="1104"/>
              <a:chExt cx="60" cy="262"/>
            </a:xfrm>
          </p:grpSpPr>
          <p:sp>
            <p:nvSpPr>
              <p:cNvPr id="686135" name="Line 5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36" name="Line 5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37" name="Line 5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38" name="Line 5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39" name="Line 5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40" name="Line 6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41" name="Line 6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42" name="Line 6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43" name="Line 6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64"/>
            <p:cNvGrpSpPr>
              <a:grpSpLocks/>
            </p:cNvGrpSpPr>
            <p:nvPr/>
          </p:nvGrpSpPr>
          <p:grpSpPr bwMode="auto">
            <a:xfrm>
              <a:off x="748" y="2402"/>
              <a:ext cx="52" cy="262"/>
              <a:chOff x="112" y="1104"/>
              <a:chExt cx="60" cy="262"/>
            </a:xfrm>
          </p:grpSpPr>
          <p:sp>
            <p:nvSpPr>
              <p:cNvPr id="686145" name="Line 6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46" name="Line 6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47" name="Line 6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48" name="Line 6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49" name="Line 6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50" name="Line 7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51" name="Line 7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52" name="Line 7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53" name="Line 7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74"/>
            <p:cNvGrpSpPr>
              <a:grpSpLocks/>
            </p:cNvGrpSpPr>
            <p:nvPr/>
          </p:nvGrpSpPr>
          <p:grpSpPr bwMode="auto">
            <a:xfrm>
              <a:off x="756" y="2730"/>
              <a:ext cx="52" cy="262"/>
              <a:chOff x="112" y="1104"/>
              <a:chExt cx="60" cy="262"/>
            </a:xfrm>
          </p:grpSpPr>
          <p:sp>
            <p:nvSpPr>
              <p:cNvPr id="686155" name="Line 7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56" name="Line 7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57" name="Line 7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58" name="Line 7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59" name="Line 7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60" name="Line 8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61" name="Line 8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62" name="Line 8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63" name="Line 8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84"/>
            <p:cNvGrpSpPr>
              <a:grpSpLocks/>
            </p:cNvGrpSpPr>
            <p:nvPr/>
          </p:nvGrpSpPr>
          <p:grpSpPr bwMode="auto">
            <a:xfrm>
              <a:off x="748" y="3046"/>
              <a:ext cx="52" cy="262"/>
              <a:chOff x="112" y="1104"/>
              <a:chExt cx="60" cy="262"/>
            </a:xfrm>
          </p:grpSpPr>
          <p:sp>
            <p:nvSpPr>
              <p:cNvPr id="686165" name="Line 8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66" name="Line 8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67" name="Line 8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68" name="Line 8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69" name="Line 8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70" name="Line 9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71" name="Line 9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72" name="Line 9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73" name="Line 9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94"/>
            <p:cNvGrpSpPr>
              <a:grpSpLocks/>
            </p:cNvGrpSpPr>
            <p:nvPr/>
          </p:nvGrpSpPr>
          <p:grpSpPr bwMode="auto">
            <a:xfrm>
              <a:off x="749" y="3374"/>
              <a:ext cx="52" cy="262"/>
              <a:chOff x="112" y="1104"/>
              <a:chExt cx="60" cy="262"/>
            </a:xfrm>
          </p:grpSpPr>
          <p:sp>
            <p:nvSpPr>
              <p:cNvPr id="686175" name="Line 95"/>
              <p:cNvSpPr>
                <a:spLocks noChangeShapeType="1"/>
              </p:cNvSpPr>
              <p:nvPr/>
            </p:nvSpPr>
            <p:spPr bwMode="auto">
              <a:xfrm>
                <a:off x="117" y="1104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76" name="Line 96"/>
              <p:cNvSpPr>
                <a:spLocks noChangeShapeType="1"/>
              </p:cNvSpPr>
              <p:nvPr/>
            </p:nvSpPr>
            <p:spPr bwMode="auto">
              <a:xfrm>
                <a:off x="112" y="1137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77" name="Line 97"/>
              <p:cNvSpPr>
                <a:spLocks noChangeShapeType="1"/>
              </p:cNvSpPr>
              <p:nvPr/>
            </p:nvSpPr>
            <p:spPr bwMode="auto">
              <a:xfrm>
                <a:off x="112" y="1169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78" name="Line 98"/>
              <p:cNvSpPr>
                <a:spLocks noChangeShapeType="1"/>
              </p:cNvSpPr>
              <p:nvPr/>
            </p:nvSpPr>
            <p:spPr bwMode="auto">
              <a:xfrm>
                <a:off x="117" y="1202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79" name="Line 99"/>
              <p:cNvSpPr>
                <a:spLocks noChangeShapeType="1"/>
              </p:cNvSpPr>
              <p:nvPr/>
            </p:nvSpPr>
            <p:spPr bwMode="auto">
              <a:xfrm>
                <a:off x="117" y="1238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80" name="Line 100"/>
              <p:cNvSpPr>
                <a:spLocks noChangeShapeType="1"/>
              </p:cNvSpPr>
              <p:nvPr/>
            </p:nvSpPr>
            <p:spPr bwMode="auto">
              <a:xfrm>
                <a:off x="112" y="1271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81" name="Line 101"/>
              <p:cNvSpPr>
                <a:spLocks noChangeShapeType="1"/>
              </p:cNvSpPr>
              <p:nvPr/>
            </p:nvSpPr>
            <p:spPr bwMode="auto">
              <a:xfrm>
                <a:off x="112" y="1303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82" name="Line 102"/>
              <p:cNvSpPr>
                <a:spLocks noChangeShapeType="1"/>
              </p:cNvSpPr>
              <p:nvPr/>
            </p:nvSpPr>
            <p:spPr bwMode="auto">
              <a:xfrm>
                <a:off x="117" y="133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83" name="Line 103"/>
              <p:cNvSpPr>
                <a:spLocks noChangeShapeType="1"/>
              </p:cNvSpPr>
              <p:nvPr/>
            </p:nvSpPr>
            <p:spPr bwMode="auto">
              <a:xfrm>
                <a:off x="112" y="1366"/>
                <a:ext cx="55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04"/>
            <p:cNvGrpSpPr>
              <a:grpSpLocks/>
            </p:cNvGrpSpPr>
            <p:nvPr/>
          </p:nvGrpSpPr>
          <p:grpSpPr bwMode="auto">
            <a:xfrm>
              <a:off x="752" y="1080"/>
              <a:ext cx="1776" cy="2592"/>
              <a:chOff x="752" y="1080"/>
              <a:chExt cx="1776" cy="2592"/>
            </a:xfrm>
          </p:grpSpPr>
          <p:sp>
            <p:nvSpPr>
              <p:cNvPr id="686185" name="Rectangle 105" descr="20%"/>
              <p:cNvSpPr>
                <a:spLocks noChangeArrowheads="1"/>
              </p:cNvSpPr>
              <p:nvPr/>
            </p:nvSpPr>
            <p:spPr bwMode="auto">
              <a:xfrm>
                <a:off x="752" y="2252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86" name="Line 106"/>
              <p:cNvSpPr>
                <a:spLocks noChangeShapeType="1"/>
              </p:cNvSpPr>
              <p:nvPr/>
            </p:nvSpPr>
            <p:spPr bwMode="auto">
              <a:xfrm>
                <a:off x="1640" y="1080"/>
                <a:ext cx="0" cy="2592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87" name="Line 107"/>
              <p:cNvSpPr>
                <a:spLocks noChangeShapeType="1"/>
              </p:cNvSpPr>
              <p:nvPr/>
            </p:nvSpPr>
            <p:spPr bwMode="auto">
              <a:xfrm>
                <a:off x="776" y="1400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88" name="Line 108"/>
              <p:cNvSpPr>
                <a:spLocks noChangeShapeType="1"/>
              </p:cNvSpPr>
              <p:nvPr/>
            </p:nvSpPr>
            <p:spPr bwMode="auto">
              <a:xfrm>
                <a:off x="776" y="172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89" name="Line 109"/>
              <p:cNvSpPr>
                <a:spLocks noChangeShapeType="1"/>
              </p:cNvSpPr>
              <p:nvPr/>
            </p:nvSpPr>
            <p:spPr bwMode="auto">
              <a:xfrm>
                <a:off x="768" y="204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90" name="Line 110"/>
              <p:cNvSpPr>
                <a:spLocks noChangeShapeType="1"/>
              </p:cNvSpPr>
              <p:nvPr/>
            </p:nvSpPr>
            <p:spPr bwMode="auto">
              <a:xfrm>
                <a:off x="776" y="2368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91" name="Line 111"/>
              <p:cNvSpPr>
                <a:spLocks noChangeShapeType="1"/>
              </p:cNvSpPr>
              <p:nvPr/>
            </p:nvSpPr>
            <p:spPr bwMode="auto">
              <a:xfrm>
                <a:off x="776" y="301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192" name="Line 112"/>
              <p:cNvSpPr>
                <a:spLocks noChangeShapeType="1"/>
              </p:cNvSpPr>
              <p:nvPr/>
            </p:nvSpPr>
            <p:spPr bwMode="auto">
              <a:xfrm>
                <a:off x="784" y="3336"/>
                <a:ext cx="1744" cy="0"/>
              </a:xfrm>
              <a:prstGeom prst="line">
                <a:avLst/>
              </a:prstGeom>
              <a:noFill/>
              <a:ln w="19050">
                <a:solidFill>
                  <a:srgbClr val="9D9D9D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6" name="Group 113"/>
              <p:cNvGrpSpPr>
                <a:grpSpLocks/>
              </p:cNvGrpSpPr>
              <p:nvPr/>
            </p:nvGrpSpPr>
            <p:grpSpPr bwMode="auto">
              <a:xfrm>
                <a:off x="853" y="3616"/>
                <a:ext cx="692" cy="48"/>
                <a:chOff x="853" y="3616"/>
                <a:chExt cx="692" cy="48"/>
              </a:xfrm>
            </p:grpSpPr>
            <p:sp>
              <p:nvSpPr>
                <p:cNvPr id="686194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195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196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197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198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199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00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01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02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123"/>
              <p:cNvGrpSpPr>
                <a:grpSpLocks/>
              </p:cNvGrpSpPr>
              <p:nvPr/>
            </p:nvGrpSpPr>
            <p:grpSpPr bwMode="auto">
              <a:xfrm>
                <a:off x="1729" y="3620"/>
                <a:ext cx="692" cy="48"/>
                <a:chOff x="853" y="3616"/>
                <a:chExt cx="692" cy="48"/>
              </a:xfrm>
            </p:grpSpPr>
            <p:sp>
              <p:nvSpPr>
                <p:cNvPr id="686204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154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05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146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06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137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07" name="Line 127"/>
                <p:cNvSpPr>
                  <a:spLocks noChangeShapeType="1"/>
                </p:cNvSpPr>
                <p:nvPr/>
              </p:nvSpPr>
              <p:spPr bwMode="auto">
                <a:xfrm flipV="1">
                  <a:off x="128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08" name="Line 128"/>
                <p:cNvSpPr>
                  <a:spLocks noChangeShapeType="1"/>
                </p:cNvSpPr>
                <p:nvPr/>
              </p:nvSpPr>
              <p:spPr bwMode="auto">
                <a:xfrm flipV="1">
                  <a:off x="1201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09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1105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10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102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11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949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12" name="Line 132"/>
                <p:cNvSpPr>
                  <a:spLocks noChangeShapeType="1"/>
                </p:cNvSpPr>
                <p:nvPr/>
              </p:nvSpPr>
              <p:spPr bwMode="auto">
                <a:xfrm flipV="1">
                  <a:off x="853" y="361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86213" name="Rectangle 1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TX Emphasis To Reduce Loss</a:t>
            </a:r>
          </a:p>
        </p:txBody>
      </p:sp>
      <p:sp>
        <p:nvSpPr>
          <p:cNvPr id="224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86214" name="Text Box 134"/>
          <p:cNvSpPr txBox="1">
            <a:spLocks noChangeArrowheads="1"/>
          </p:cNvSpPr>
          <p:nvPr/>
        </p:nvSpPr>
        <p:spPr bwMode="auto">
          <a:xfrm>
            <a:off x="3840163" y="2662238"/>
            <a:ext cx="1319212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33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Cursor (composite)</a:t>
            </a:r>
          </a:p>
        </p:txBody>
      </p:sp>
      <p:sp>
        <p:nvSpPr>
          <p:cNvPr id="686215" name="Text Box 135"/>
          <p:cNvSpPr txBox="1">
            <a:spLocks noChangeArrowheads="1"/>
          </p:cNvSpPr>
          <p:nvPr/>
        </p:nvSpPr>
        <p:spPr bwMode="auto">
          <a:xfrm>
            <a:off x="3932239" y="4473575"/>
            <a:ext cx="134302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Post-cursor (tap #3)</a:t>
            </a:r>
          </a:p>
        </p:txBody>
      </p:sp>
      <p:sp>
        <p:nvSpPr>
          <p:cNvPr id="686216" name="Text Box 136"/>
          <p:cNvSpPr txBox="1">
            <a:spLocks noChangeArrowheads="1"/>
          </p:cNvSpPr>
          <p:nvPr/>
        </p:nvSpPr>
        <p:spPr bwMode="auto">
          <a:xfrm>
            <a:off x="2611438" y="4729164"/>
            <a:ext cx="889000" cy="915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 (tap #2)</a:t>
            </a:r>
          </a:p>
        </p:txBody>
      </p:sp>
      <p:sp>
        <p:nvSpPr>
          <p:cNvPr id="686217" name="Rectangle 137" descr="20%"/>
          <p:cNvSpPr>
            <a:spLocks noChangeArrowheads="1"/>
          </p:cNvSpPr>
          <p:nvPr/>
        </p:nvSpPr>
        <p:spPr bwMode="auto">
          <a:xfrm>
            <a:off x="2951164" y="1149350"/>
            <a:ext cx="1800045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Transmitted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6218" name="Line 138"/>
          <p:cNvSpPr>
            <a:spLocks noChangeShapeType="1"/>
          </p:cNvSpPr>
          <p:nvPr/>
        </p:nvSpPr>
        <p:spPr bwMode="auto">
          <a:xfrm rot="-5400000">
            <a:off x="9042400" y="5781675"/>
            <a:ext cx="114300" cy="0"/>
          </a:xfrm>
          <a:prstGeom prst="line">
            <a:avLst/>
          </a:prstGeom>
          <a:noFill/>
          <a:ln w="19050">
            <a:solidFill>
              <a:srgbClr val="9D9D9D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8" name="Group 139"/>
          <p:cNvGrpSpPr>
            <a:grpSpLocks/>
          </p:cNvGrpSpPr>
          <p:nvPr/>
        </p:nvGrpSpPr>
        <p:grpSpPr bwMode="auto">
          <a:xfrm>
            <a:off x="7280276" y="1712913"/>
            <a:ext cx="2847975" cy="4095750"/>
            <a:chOff x="3444" y="1086"/>
            <a:chExt cx="1794" cy="2580"/>
          </a:xfrm>
        </p:grpSpPr>
        <p:grpSp>
          <p:nvGrpSpPr>
            <p:cNvPr id="19" name="Group 140"/>
            <p:cNvGrpSpPr>
              <a:grpSpLocks/>
            </p:cNvGrpSpPr>
            <p:nvPr/>
          </p:nvGrpSpPr>
          <p:grpSpPr bwMode="auto">
            <a:xfrm>
              <a:off x="3450" y="1155"/>
              <a:ext cx="1716" cy="2506"/>
              <a:chOff x="3450" y="1155"/>
              <a:chExt cx="1716" cy="2506"/>
            </a:xfrm>
          </p:grpSpPr>
          <p:grpSp>
            <p:nvGrpSpPr>
              <p:cNvPr id="20" name="Group 141"/>
              <p:cNvGrpSpPr>
                <a:grpSpLocks/>
              </p:cNvGrpSpPr>
              <p:nvPr/>
            </p:nvGrpSpPr>
            <p:grpSpPr bwMode="auto">
              <a:xfrm>
                <a:off x="3451" y="1155"/>
                <a:ext cx="61" cy="2449"/>
                <a:chOff x="3427" y="1155"/>
                <a:chExt cx="85" cy="2443"/>
              </a:xfrm>
            </p:grpSpPr>
            <p:sp>
              <p:nvSpPr>
                <p:cNvPr id="686222" name="Line 142"/>
                <p:cNvSpPr>
                  <a:spLocks noChangeShapeType="1"/>
                </p:cNvSpPr>
                <p:nvPr/>
              </p:nvSpPr>
              <p:spPr bwMode="auto">
                <a:xfrm>
                  <a:off x="3427" y="11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23" name="Line 143"/>
                <p:cNvSpPr>
                  <a:spLocks noChangeShapeType="1"/>
                </p:cNvSpPr>
                <p:nvPr/>
              </p:nvSpPr>
              <p:spPr bwMode="auto">
                <a:xfrm>
                  <a:off x="3427" y="121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24" name="Line 144"/>
                <p:cNvSpPr>
                  <a:spLocks noChangeShapeType="1"/>
                </p:cNvSpPr>
                <p:nvPr/>
              </p:nvSpPr>
              <p:spPr bwMode="auto">
                <a:xfrm>
                  <a:off x="3433" y="128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25" name="Line 145"/>
                <p:cNvSpPr>
                  <a:spLocks noChangeShapeType="1"/>
                </p:cNvSpPr>
                <p:nvPr/>
              </p:nvSpPr>
              <p:spPr bwMode="auto">
                <a:xfrm>
                  <a:off x="3433" y="133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26" name="Line 146"/>
                <p:cNvSpPr>
                  <a:spLocks noChangeShapeType="1"/>
                </p:cNvSpPr>
                <p:nvPr/>
              </p:nvSpPr>
              <p:spPr bwMode="auto">
                <a:xfrm>
                  <a:off x="3433" y="140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27" name="Line 147"/>
                <p:cNvSpPr>
                  <a:spLocks noChangeShapeType="1"/>
                </p:cNvSpPr>
                <p:nvPr/>
              </p:nvSpPr>
              <p:spPr bwMode="auto">
                <a:xfrm>
                  <a:off x="3433" y="146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28" name="Line 148"/>
                <p:cNvSpPr>
                  <a:spLocks noChangeShapeType="1"/>
                </p:cNvSpPr>
                <p:nvPr/>
              </p:nvSpPr>
              <p:spPr bwMode="auto">
                <a:xfrm>
                  <a:off x="3427" y="152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29" name="Line 149"/>
                <p:cNvSpPr>
                  <a:spLocks noChangeShapeType="1"/>
                </p:cNvSpPr>
                <p:nvPr/>
              </p:nvSpPr>
              <p:spPr bwMode="auto">
                <a:xfrm>
                  <a:off x="3427" y="1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30" name="Line 150"/>
                <p:cNvSpPr>
                  <a:spLocks noChangeShapeType="1"/>
                </p:cNvSpPr>
                <p:nvPr/>
              </p:nvSpPr>
              <p:spPr bwMode="auto">
                <a:xfrm>
                  <a:off x="3427" y="166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31" name="Line 151"/>
                <p:cNvSpPr>
                  <a:spLocks noChangeShapeType="1"/>
                </p:cNvSpPr>
                <p:nvPr/>
              </p:nvSpPr>
              <p:spPr bwMode="auto">
                <a:xfrm>
                  <a:off x="3433" y="179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32" name="Line 152"/>
                <p:cNvSpPr>
                  <a:spLocks noChangeShapeType="1"/>
                </p:cNvSpPr>
                <p:nvPr/>
              </p:nvSpPr>
              <p:spPr bwMode="auto">
                <a:xfrm>
                  <a:off x="3433" y="185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33" name="Line 153"/>
                <p:cNvSpPr>
                  <a:spLocks noChangeShapeType="1"/>
                </p:cNvSpPr>
                <p:nvPr/>
              </p:nvSpPr>
              <p:spPr bwMode="auto">
                <a:xfrm>
                  <a:off x="3433" y="192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34" name="Line 154"/>
                <p:cNvSpPr>
                  <a:spLocks noChangeShapeType="1"/>
                </p:cNvSpPr>
                <p:nvPr/>
              </p:nvSpPr>
              <p:spPr bwMode="auto">
                <a:xfrm>
                  <a:off x="3433" y="198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35" name="Line 155"/>
                <p:cNvSpPr>
                  <a:spLocks noChangeShapeType="1"/>
                </p:cNvSpPr>
                <p:nvPr/>
              </p:nvSpPr>
              <p:spPr bwMode="auto">
                <a:xfrm>
                  <a:off x="3434" y="2053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36" name="Line 156"/>
                <p:cNvSpPr>
                  <a:spLocks noChangeShapeType="1"/>
                </p:cNvSpPr>
                <p:nvPr/>
              </p:nvSpPr>
              <p:spPr bwMode="auto">
                <a:xfrm>
                  <a:off x="3428" y="211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37" name="Line 157"/>
                <p:cNvSpPr>
                  <a:spLocks noChangeShapeType="1"/>
                </p:cNvSpPr>
                <p:nvPr/>
              </p:nvSpPr>
              <p:spPr bwMode="auto">
                <a:xfrm>
                  <a:off x="3428" y="218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38" name="Line 158"/>
                <p:cNvSpPr>
                  <a:spLocks noChangeShapeType="1"/>
                </p:cNvSpPr>
                <p:nvPr/>
              </p:nvSpPr>
              <p:spPr bwMode="auto">
                <a:xfrm>
                  <a:off x="3434" y="225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39" name="Line 159"/>
                <p:cNvSpPr>
                  <a:spLocks noChangeShapeType="1"/>
                </p:cNvSpPr>
                <p:nvPr/>
              </p:nvSpPr>
              <p:spPr bwMode="auto">
                <a:xfrm>
                  <a:off x="3428" y="243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40" name="Line 160"/>
                <p:cNvSpPr>
                  <a:spLocks noChangeShapeType="1"/>
                </p:cNvSpPr>
                <p:nvPr/>
              </p:nvSpPr>
              <p:spPr bwMode="auto">
                <a:xfrm>
                  <a:off x="3428" y="249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41" name="Line 161"/>
                <p:cNvSpPr>
                  <a:spLocks noChangeShapeType="1"/>
                </p:cNvSpPr>
                <p:nvPr/>
              </p:nvSpPr>
              <p:spPr bwMode="auto">
                <a:xfrm>
                  <a:off x="3434" y="256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42" name="Line 162"/>
                <p:cNvSpPr>
                  <a:spLocks noChangeShapeType="1"/>
                </p:cNvSpPr>
                <p:nvPr/>
              </p:nvSpPr>
              <p:spPr bwMode="auto">
                <a:xfrm>
                  <a:off x="3428" y="263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43" name="Line 163"/>
                <p:cNvSpPr>
                  <a:spLocks noChangeShapeType="1"/>
                </p:cNvSpPr>
                <p:nvPr/>
              </p:nvSpPr>
              <p:spPr bwMode="auto">
                <a:xfrm>
                  <a:off x="3428" y="269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44" name="Line 164"/>
                <p:cNvSpPr>
                  <a:spLocks noChangeShapeType="1"/>
                </p:cNvSpPr>
                <p:nvPr/>
              </p:nvSpPr>
              <p:spPr bwMode="auto">
                <a:xfrm>
                  <a:off x="3428" y="276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45" name="Line 165"/>
                <p:cNvSpPr>
                  <a:spLocks noChangeShapeType="1"/>
                </p:cNvSpPr>
                <p:nvPr/>
              </p:nvSpPr>
              <p:spPr bwMode="auto">
                <a:xfrm>
                  <a:off x="3428" y="2826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46" name="Line 166"/>
                <p:cNvSpPr>
                  <a:spLocks noChangeShapeType="1"/>
                </p:cNvSpPr>
                <p:nvPr/>
              </p:nvSpPr>
              <p:spPr bwMode="auto">
                <a:xfrm>
                  <a:off x="3434" y="2881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47" name="Line 167"/>
                <p:cNvSpPr>
                  <a:spLocks noChangeShapeType="1"/>
                </p:cNvSpPr>
                <p:nvPr/>
              </p:nvSpPr>
              <p:spPr bwMode="auto">
                <a:xfrm>
                  <a:off x="3434" y="294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48" name="Line 168"/>
                <p:cNvSpPr>
                  <a:spLocks noChangeShapeType="1"/>
                </p:cNvSpPr>
                <p:nvPr/>
              </p:nvSpPr>
              <p:spPr bwMode="auto">
                <a:xfrm>
                  <a:off x="3434" y="307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49" name="Line 169"/>
                <p:cNvSpPr>
                  <a:spLocks noChangeShapeType="1"/>
                </p:cNvSpPr>
                <p:nvPr/>
              </p:nvSpPr>
              <p:spPr bwMode="auto">
                <a:xfrm>
                  <a:off x="3428" y="31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50" name="Line 170"/>
                <p:cNvSpPr>
                  <a:spLocks noChangeShapeType="1"/>
                </p:cNvSpPr>
                <p:nvPr/>
              </p:nvSpPr>
              <p:spPr bwMode="auto">
                <a:xfrm>
                  <a:off x="3428" y="3212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51" name="Line 171"/>
                <p:cNvSpPr>
                  <a:spLocks noChangeShapeType="1"/>
                </p:cNvSpPr>
                <p:nvPr/>
              </p:nvSpPr>
              <p:spPr bwMode="auto">
                <a:xfrm>
                  <a:off x="3428" y="327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52" name="Line 172"/>
                <p:cNvSpPr>
                  <a:spLocks noChangeShapeType="1"/>
                </p:cNvSpPr>
                <p:nvPr/>
              </p:nvSpPr>
              <p:spPr bwMode="auto">
                <a:xfrm>
                  <a:off x="3428" y="333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53" name="Line 173"/>
                <p:cNvSpPr>
                  <a:spLocks noChangeShapeType="1"/>
                </p:cNvSpPr>
                <p:nvPr/>
              </p:nvSpPr>
              <p:spPr bwMode="auto">
                <a:xfrm>
                  <a:off x="3434" y="3407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54" name="Line 174"/>
                <p:cNvSpPr>
                  <a:spLocks noChangeShapeType="1"/>
                </p:cNvSpPr>
                <p:nvPr/>
              </p:nvSpPr>
              <p:spPr bwMode="auto">
                <a:xfrm>
                  <a:off x="3434" y="3470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55" name="Line 175"/>
                <p:cNvSpPr>
                  <a:spLocks noChangeShapeType="1"/>
                </p:cNvSpPr>
                <p:nvPr/>
              </p:nvSpPr>
              <p:spPr bwMode="auto">
                <a:xfrm>
                  <a:off x="3434" y="353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56" name="Line 176"/>
                <p:cNvSpPr>
                  <a:spLocks noChangeShapeType="1"/>
                </p:cNvSpPr>
                <p:nvPr/>
              </p:nvSpPr>
              <p:spPr bwMode="auto">
                <a:xfrm>
                  <a:off x="3434" y="359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57" name="Line 177"/>
                <p:cNvSpPr>
                  <a:spLocks noChangeShapeType="1"/>
                </p:cNvSpPr>
                <p:nvPr/>
              </p:nvSpPr>
              <p:spPr bwMode="auto">
                <a:xfrm>
                  <a:off x="3440" y="230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178"/>
              <p:cNvGrpSpPr>
                <a:grpSpLocks/>
              </p:cNvGrpSpPr>
              <p:nvPr/>
            </p:nvGrpSpPr>
            <p:grpSpPr bwMode="auto">
              <a:xfrm>
                <a:off x="3501" y="3612"/>
                <a:ext cx="1665" cy="49"/>
                <a:chOff x="3501" y="3612"/>
                <a:chExt cx="1671" cy="79"/>
              </a:xfrm>
            </p:grpSpPr>
            <p:sp>
              <p:nvSpPr>
                <p:cNvPr id="686259" name="Line 179"/>
                <p:cNvSpPr>
                  <a:spLocks noChangeShapeType="1"/>
                </p:cNvSpPr>
                <p:nvPr/>
              </p:nvSpPr>
              <p:spPr bwMode="auto">
                <a:xfrm rot="-5400000">
                  <a:off x="3465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60" name="Line 180"/>
                <p:cNvSpPr>
                  <a:spLocks noChangeShapeType="1"/>
                </p:cNvSpPr>
                <p:nvPr/>
              </p:nvSpPr>
              <p:spPr bwMode="auto">
                <a:xfrm rot="-5400000">
                  <a:off x="352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61" name="Line 181"/>
                <p:cNvSpPr>
                  <a:spLocks noChangeShapeType="1"/>
                </p:cNvSpPr>
                <p:nvPr/>
              </p:nvSpPr>
              <p:spPr bwMode="auto">
                <a:xfrm rot="-5400000">
                  <a:off x="359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62" name="Line 182"/>
                <p:cNvSpPr>
                  <a:spLocks noChangeShapeType="1"/>
                </p:cNvSpPr>
                <p:nvPr/>
              </p:nvSpPr>
              <p:spPr bwMode="auto">
                <a:xfrm rot="-5400000">
                  <a:off x="3648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63" name="Line 183"/>
                <p:cNvSpPr>
                  <a:spLocks noChangeShapeType="1"/>
                </p:cNvSpPr>
                <p:nvPr/>
              </p:nvSpPr>
              <p:spPr bwMode="auto">
                <a:xfrm rot="-5400000">
                  <a:off x="371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64" name="Line 184"/>
                <p:cNvSpPr>
                  <a:spLocks noChangeShapeType="1"/>
                </p:cNvSpPr>
                <p:nvPr/>
              </p:nvSpPr>
              <p:spPr bwMode="auto">
                <a:xfrm rot="-5400000">
                  <a:off x="3775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65" name="Line 185"/>
                <p:cNvSpPr>
                  <a:spLocks noChangeShapeType="1"/>
                </p:cNvSpPr>
                <p:nvPr/>
              </p:nvSpPr>
              <p:spPr bwMode="auto">
                <a:xfrm rot="-5400000">
                  <a:off x="3833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66" name="Line 186"/>
                <p:cNvSpPr>
                  <a:spLocks noChangeShapeType="1"/>
                </p:cNvSpPr>
                <p:nvPr/>
              </p:nvSpPr>
              <p:spPr bwMode="auto">
                <a:xfrm rot="-5400000">
                  <a:off x="3890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67" name="Line 187"/>
                <p:cNvSpPr>
                  <a:spLocks noChangeShapeType="1"/>
                </p:cNvSpPr>
                <p:nvPr/>
              </p:nvSpPr>
              <p:spPr bwMode="auto">
                <a:xfrm rot="-5400000">
                  <a:off x="3948" y="3655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68" name="Line 188"/>
                <p:cNvSpPr>
                  <a:spLocks noChangeShapeType="1"/>
                </p:cNvSpPr>
                <p:nvPr/>
              </p:nvSpPr>
              <p:spPr bwMode="auto">
                <a:xfrm rot="-5400000">
                  <a:off x="4067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69" name="Line 189"/>
                <p:cNvSpPr>
                  <a:spLocks noChangeShapeType="1"/>
                </p:cNvSpPr>
                <p:nvPr/>
              </p:nvSpPr>
              <p:spPr bwMode="auto">
                <a:xfrm rot="-5400000">
                  <a:off x="4131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70" name="Line 190"/>
                <p:cNvSpPr>
                  <a:spLocks noChangeShapeType="1"/>
                </p:cNvSpPr>
                <p:nvPr/>
              </p:nvSpPr>
              <p:spPr bwMode="auto">
                <a:xfrm rot="-5400000">
                  <a:off x="4189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71" name="Line 191"/>
                <p:cNvSpPr>
                  <a:spLocks noChangeShapeType="1"/>
                </p:cNvSpPr>
                <p:nvPr/>
              </p:nvSpPr>
              <p:spPr bwMode="auto">
                <a:xfrm rot="-5400000">
                  <a:off x="4240" y="3649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72" name="Line 192"/>
                <p:cNvSpPr>
                  <a:spLocks noChangeShapeType="1"/>
                </p:cNvSpPr>
                <p:nvPr/>
              </p:nvSpPr>
              <p:spPr bwMode="auto">
                <a:xfrm rot="-5400000">
                  <a:off x="4315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73" name="Line 193"/>
                <p:cNvSpPr>
                  <a:spLocks noChangeShapeType="1"/>
                </p:cNvSpPr>
                <p:nvPr/>
              </p:nvSpPr>
              <p:spPr bwMode="auto">
                <a:xfrm rot="-5400000">
                  <a:off x="4373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74" name="Line 194"/>
                <p:cNvSpPr>
                  <a:spLocks noChangeShapeType="1"/>
                </p:cNvSpPr>
                <p:nvPr/>
              </p:nvSpPr>
              <p:spPr bwMode="auto">
                <a:xfrm rot="-5400000">
                  <a:off x="4437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75" name="Line 195"/>
                <p:cNvSpPr>
                  <a:spLocks noChangeShapeType="1"/>
                </p:cNvSpPr>
                <p:nvPr/>
              </p:nvSpPr>
              <p:spPr bwMode="auto">
                <a:xfrm rot="-5400000">
                  <a:off x="449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76" name="Line 196"/>
                <p:cNvSpPr>
                  <a:spLocks noChangeShapeType="1"/>
                </p:cNvSpPr>
                <p:nvPr/>
              </p:nvSpPr>
              <p:spPr bwMode="auto">
                <a:xfrm rot="-5400000">
                  <a:off x="4741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77" name="Line 197"/>
                <p:cNvSpPr>
                  <a:spLocks noChangeShapeType="1"/>
                </p:cNvSpPr>
                <p:nvPr/>
              </p:nvSpPr>
              <p:spPr bwMode="auto">
                <a:xfrm rot="-5400000">
                  <a:off x="480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78" name="Line 198"/>
                <p:cNvSpPr>
                  <a:spLocks noChangeShapeType="1"/>
                </p:cNvSpPr>
                <p:nvPr/>
              </p:nvSpPr>
              <p:spPr bwMode="auto">
                <a:xfrm rot="-5400000">
                  <a:off x="4874" y="3648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79" name="Line 199"/>
                <p:cNvSpPr>
                  <a:spLocks noChangeShapeType="1"/>
                </p:cNvSpPr>
                <p:nvPr/>
              </p:nvSpPr>
              <p:spPr bwMode="auto">
                <a:xfrm rot="-5400000">
                  <a:off x="4945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80" name="Line 200"/>
                <p:cNvSpPr>
                  <a:spLocks noChangeShapeType="1"/>
                </p:cNvSpPr>
                <p:nvPr/>
              </p:nvSpPr>
              <p:spPr bwMode="auto">
                <a:xfrm rot="-5400000">
                  <a:off x="5002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81" name="Line 201"/>
                <p:cNvSpPr>
                  <a:spLocks noChangeShapeType="1"/>
                </p:cNvSpPr>
                <p:nvPr/>
              </p:nvSpPr>
              <p:spPr bwMode="auto">
                <a:xfrm rot="-5400000">
                  <a:off x="5078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86282" name="Line 202"/>
                <p:cNvSpPr>
                  <a:spLocks noChangeShapeType="1"/>
                </p:cNvSpPr>
                <p:nvPr/>
              </p:nvSpPr>
              <p:spPr bwMode="auto">
                <a:xfrm rot="-5400000">
                  <a:off x="5136" y="3654"/>
                  <a:ext cx="72" cy="0"/>
                </a:xfrm>
                <a:prstGeom prst="line">
                  <a:avLst/>
                </a:prstGeom>
                <a:noFill/>
                <a:ln w="19050">
                  <a:solidFill>
                    <a:srgbClr val="9D9D9D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86283" name="Rectangle 203" descr="20%"/>
              <p:cNvSpPr>
                <a:spLocks noChangeArrowheads="1"/>
              </p:cNvSpPr>
              <p:nvPr/>
            </p:nvSpPr>
            <p:spPr bwMode="auto">
              <a:xfrm>
                <a:off x="3450" y="2260"/>
                <a:ext cx="116" cy="233"/>
              </a:xfrm>
              <a:prstGeom prst="rect">
                <a:avLst/>
              </a:prstGeom>
              <a:noFill/>
              <a:ln w="28575">
                <a:solidFill>
                  <a:srgbClr val="9D9D9D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86284" name="Line 204"/>
            <p:cNvSpPr>
              <a:spLocks noChangeShapeType="1"/>
            </p:cNvSpPr>
            <p:nvPr/>
          </p:nvSpPr>
          <p:spPr bwMode="auto">
            <a:xfrm>
              <a:off x="4038" y="1104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6285" name="Line 205"/>
            <p:cNvSpPr>
              <a:spLocks noChangeShapeType="1"/>
            </p:cNvSpPr>
            <p:nvPr/>
          </p:nvSpPr>
          <p:spPr bwMode="auto">
            <a:xfrm>
              <a:off x="4644" y="1086"/>
              <a:ext cx="0" cy="2562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6286" name="Line 206"/>
            <p:cNvSpPr>
              <a:spLocks noChangeShapeType="1"/>
            </p:cNvSpPr>
            <p:nvPr/>
          </p:nvSpPr>
          <p:spPr bwMode="auto">
            <a:xfrm>
              <a:off x="3450" y="173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6287" name="Line 207"/>
            <p:cNvSpPr>
              <a:spLocks noChangeShapeType="1"/>
            </p:cNvSpPr>
            <p:nvPr/>
          </p:nvSpPr>
          <p:spPr bwMode="auto">
            <a:xfrm>
              <a:off x="3450" y="2364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86288" name="Line 208"/>
            <p:cNvSpPr>
              <a:spLocks noChangeShapeType="1"/>
            </p:cNvSpPr>
            <p:nvPr/>
          </p:nvSpPr>
          <p:spPr bwMode="auto">
            <a:xfrm>
              <a:off x="3444" y="3018"/>
              <a:ext cx="1788" cy="0"/>
            </a:xfrm>
            <a:prstGeom prst="line">
              <a:avLst/>
            </a:prstGeom>
            <a:noFill/>
            <a:ln w="19050">
              <a:solidFill>
                <a:srgbClr val="9D9D9D"/>
              </a:solidFill>
              <a:prstDash val="sysDot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86289" name="Rectangle 209" descr="20%"/>
          <p:cNvSpPr>
            <a:spLocks noChangeArrowheads="1"/>
          </p:cNvSpPr>
          <p:nvPr/>
        </p:nvSpPr>
        <p:spPr bwMode="auto">
          <a:xfrm>
            <a:off x="7861300" y="1149350"/>
            <a:ext cx="1596912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Received Pulses</a:t>
            </a:r>
            <a:endParaRPr lang="es-ES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pic>
        <p:nvPicPr>
          <p:cNvPr id="686290" name="Picture 210" descr="20%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65989" y="4718050"/>
            <a:ext cx="2884487" cy="29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pic>
        <p:nvPicPr>
          <p:cNvPr id="686291" name="Picture 211" descr="20%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62814" y="2459039"/>
            <a:ext cx="2871787" cy="23764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pic>
        <p:nvPicPr>
          <p:cNvPr id="686292" name="Picture 212" descr="20%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81864" y="2894014"/>
            <a:ext cx="2871787" cy="19446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</p:pic>
      <p:sp>
        <p:nvSpPr>
          <p:cNvPr id="686293" name="Text Box 213"/>
          <p:cNvSpPr txBox="1">
            <a:spLocks noChangeArrowheads="1"/>
          </p:cNvSpPr>
          <p:nvPr/>
        </p:nvSpPr>
        <p:spPr bwMode="auto">
          <a:xfrm>
            <a:off x="8580439" y="194786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Degraded Pulse</a:t>
            </a:r>
          </a:p>
        </p:txBody>
      </p:sp>
      <p:sp>
        <p:nvSpPr>
          <p:cNvPr id="686294" name="Text Box 214"/>
          <p:cNvSpPr txBox="1">
            <a:spLocks noChangeArrowheads="1"/>
          </p:cNvSpPr>
          <p:nvPr/>
        </p:nvSpPr>
        <p:spPr bwMode="auto">
          <a:xfrm>
            <a:off x="7446964" y="5026025"/>
            <a:ext cx="841375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5C8E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Pre-cursor</a:t>
            </a:r>
          </a:p>
        </p:txBody>
      </p:sp>
      <p:sp>
        <p:nvSpPr>
          <p:cNvPr id="686295" name="Text Box 215"/>
          <p:cNvSpPr txBox="1">
            <a:spLocks noChangeArrowheads="1"/>
          </p:cNvSpPr>
          <p:nvPr/>
        </p:nvSpPr>
        <p:spPr bwMode="auto">
          <a:xfrm>
            <a:off x="8893175" y="3022600"/>
            <a:ext cx="1119188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33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Improved Pulse</a:t>
            </a:r>
          </a:p>
        </p:txBody>
      </p:sp>
      <p:sp>
        <p:nvSpPr>
          <p:cNvPr id="686296" name="Text Box 216"/>
          <p:cNvSpPr txBox="1">
            <a:spLocks noChangeArrowheads="1"/>
          </p:cNvSpPr>
          <p:nvPr/>
        </p:nvSpPr>
        <p:spPr bwMode="auto">
          <a:xfrm>
            <a:off x="9275764" y="5127625"/>
            <a:ext cx="8524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Post- cursor</a:t>
            </a:r>
          </a:p>
        </p:txBody>
      </p:sp>
      <p:sp>
        <p:nvSpPr>
          <p:cNvPr id="686297" name="Text Box 217"/>
          <p:cNvSpPr txBox="1">
            <a:spLocks noChangeArrowheads="1"/>
          </p:cNvSpPr>
          <p:nvPr/>
        </p:nvSpPr>
        <p:spPr bwMode="auto">
          <a:xfrm>
            <a:off x="3503614" y="589915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6298" name="Text Box 218"/>
          <p:cNvSpPr txBox="1">
            <a:spLocks noChangeArrowheads="1"/>
          </p:cNvSpPr>
          <p:nvPr/>
        </p:nvSpPr>
        <p:spPr bwMode="auto">
          <a:xfrm rot="-5400000">
            <a:off x="1526368" y="3156714"/>
            <a:ext cx="111921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Amplitude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6299" name="Text Box 219"/>
          <p:cNvSpPr txBox="1">
            <a:spLocks noChangeArrowheads="1"/>
          </p:cNvSpPr>
          <p:nvPr/>
        </p:nvSpPr>
        <p:spPr bwMode="auto">
          <a:xfrm>
            <a:off x="8347076" y="5905501"/>
            <a:ext cx="66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Time</a:t>
            </a: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686300" name="Line 220"/>
          <p:cNvSpPr>
            <a:spLocks noChangeShapeType="1"/>
          </p:cNvSpPr>
          <p:nvPr/>
        </p:nvSpPr>
        <p:spPr bwMode="auto">
          <a:xfrm>
            <a:off x="2554288" y="4267200"/>
            <a:ext cx="2768600" cy="0"/>
          </a:xfrm>
          <a:prstGeom prst="line">
            <a:avLst/>
          </a:prstGeom>
          <a:noFill/>
          <a:ln w="19050">
            <a:solidFill>
              <a:srgbClr val="9D9D9D"/>
            </a:solidFill>
            <a:prstDash val="sysDot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86301" name="Text Box 221"/>
          <p:cNvSpPr txBox="1">
            <a:spLocks noChangeArrowheads="1"/>
          </p:cNvSpPr>
          <p:nvPr/>
        </p:nvSpPr>
        <p:spPr bwMode="auto">
          <a:xfrm>
            <a:off x="3862389" y="1878013"/>
            <a:ext cx="1119187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Cursor (tap #1)</a:t>
            </a:r>
          </a:p>
        </p:txBody>
      </p:sp>
      <p:pic>
        <p:nvPicPr>
          <p:cNvPr id="686302" name="Picture 222"/>
          <p:cNvPicPr preferRelativeResize="0"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57813" y="3098800"/>
            <a:ext cx="1852612" cy="9969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686303" name="Line 223"/>
          <p:cNvSpPr>
            <a:spLocks noChangeShapeType="1"/>
          </p:cNvSpPr>
          <p:nvPr/>
        </p:nvSpPr>
        <p:spPr bwMode="auto">
          <a:xfrm>
            <a:off x="5672138" y="4325938"/>
            <a:ext cx="1193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8531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TX Emphasis side effects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12B1A2-4AEC-5A02-2500-0F68EBE2F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20853"/>
            <a:ext cx="8582744" cy="432434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3200" dirty="0" err="1"/>
              <a:t>Higher</a:t>
            </a:r>
            <a:r>
              <a:rPr lang="it-IT" sz="3200" dirty="0"/>
              <a:t> TX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3200" dirty="0" err="1"/>
              <a:t>Higher</a:t>
            </a:r>
            <a:r>
              <a:rPr lang="it-IT" sz="3200" dirty="0"/>
              <a:t> </a:t>
            </a:r>
            <a:r>
              <a:rPr lang="it-IT" sz="3200" dirty="0" err="1"/>
              <a:t>spectral</a:t>
            </a:r>
            <a:r>
              <a:rPr lang="it-IT" sz="3200" dirty="0"/>
              <a:t> </a:t>
            </a:r>
            <a:r>
              <a:rPr lang="it-IT" sz="3200" dirty="0" err="1"/>
              <a:t>content</a:t>
            </a:r>
            <a:endParaRPr lang="it-IT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3200" dirty="0" err="1"/>
              <a:t>Higher</a:t>
            </a:r>
            <a:r>
              <a:rPr lang="it-IT" sz="3200" dirty="0"/>
              <a:t> </a:t>
            </a:r>
            <a:r>
              <a:rPr lang="it-IT" sz="3200" dirty="0" err="1"/>
              <a:t>Xtalk</a:t>
            </a:r>
            <a:endParaRPr lang="it-IT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3200" dirty="0" err="1"/>
              <a:t>Higher</a:t>
            </a:r>
            <a:r>
              <a:rPr lang="it-IT" sz="3200" dirty="0"/>
              <a:t> </a:t>
            </a:r>
            <a:r>
              <a:rPr lang="it-IT" sz="3200" dirty="0" err="1"/>
              <a:t>sensitivity</a:t>
            </a:r>
            <a:r>
              <a:rPr lang="it-IT" sz="3200" dirty="0"/>
              <a:t> to layout </a:t>
            </a:r>
            <a:r>
              <a:rPr lang="it-IT" sz="3200" dirty="0" err="1"/>
              <a:t>discontinuities</a:t>
            </a:r>
            <a:endParaRPr lang="it-IT" sz="3200" dirty="0"/>
          </a:p>
          <a:p>
            <a:pPr marL="800100" lvl="2" indent="-285750"/>
            <a:r>
              <a:rPr lang="it-IT" sz="2800" dirty="0" err="1"/>
              <a:t>Vias</a:t>
            </a:r>
            <a:r>
              <a:rPr lang="it-IT" sz="2800" dirty="0"/>
              <a:t>, </a:t>
            </a:r>
            <a:r>
              <a:rPr lang="it-IT" sz="2800" dirty="0" err="1"/>
              <a:t>Connectors</a:t>
            </a:r>
            <a:r>
              <a:rPr lang="it-IT" sz="2800" dirty="0"/>
              <a:t>, </a:t>
            </a:r>
            <a:r>
              <a:rPr lang="it-IT" sz="2800" dirty="0" err="1"/>
              <a:t>any</a:t>
            </a:r>
            <a:r>
              <a:rPr lang="it-IT" sz="2800" dirty="0"/>
              <a:t> </a:t>
            </a:r>
            <a:r>
              <a:rPr lang="it-IT" sz="2800" dirty="0" err="1"/>
              <a:t>impedance</a:t>
            </a:r>
            <a:r>
              <a:rPr lang="it-IT" sz="2800" dirty="0"/>
              <a:t> </a:t>
            </a:r>
            <a:r>
              <a:rPr lang="it-IT" sz="2800" dirty="0" err="1"/>
              <a:t>change</a:t>
            </a:r>
            <a:endParaRPr lang="it-IT" sz="2800" dirty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GB" sz="2800" b="0" dirty="0"/>
              <a:t>Manual Process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468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683670"/>
            <a:ext cx="6638528" cy="1362075"/>
          </a:xfrm>
        </p:spPr>
        <p:txBody>
          <a:bodyPr/>
          <a:lstStyle/>
          <a:p>
            <a:r>
              <a:rPr lang="it-IT" sz="4400" dirty="0"/>
              <a:t>RX Linear Equalizer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595590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5" descr="pe00_eq111_30inch_receiver_ey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30808" y="4041366"/>
            <a:ext cx="4632220" cy="2003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36476" y="285620"/>
            <a:ext cx="11319048" cy="960439"/>
          </a:xfrm>
        </p:spPr>
        <p:txBody>
          <a:bodyPr/>
          <a:lstStyle/>
          <a:p>
            <a:pPr eaLnBrk="1" hangingPunct="1"/>
            <a:r>
              <a:rPr lang="en-US" sz="4400" dirty="0">
                <a:ea typeface="ＭＳ Ｐゴシック" charset="-128"/>
              </a:rPr>
              <a:t>RX Linear Equalization – Loss Compensation</a:t>
            </a:r>
          </a:p>
        </p:txBody>
      </p:sp>
      <p:sp>
        <p:nvSpPr>
          <p:cNvPr id="22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8371" name="Picture 3" descr="pe00_30inch_receiver_ey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9693" y="4033597"/>
            <a:ext cx="4648659" cy="2003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2765768" y="3543957"/>
            <a:ext cx="1710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Times New Roman" pitchFamily="18" charset="0"/>
              </a:rPr>
              <a:t>No  equalization</a:t>
            </a:r>
          </a:p>
        </p:txBody>
      </p:sp>
      <p:sp>
        <p:nvSpPr>
          <p:cNvPr id="58373" name="Text Box 7"/>
          <p:cNvSpPr txBox="1">
            <a:spLocks noChangeArrowheads="1"/>
          </p:cNvSpPr>
          <p:nvPr/>
        </p:nvSpPr>
        <p:spPr bwMode="auto">
          <a:xfrm>
            <a:off x="7934295" y="3519131"/>
            <a:ext cx="18004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Times New Roman" pitchFamily="18" charset="0"/>
              </a:rPr>
              <a:t>Full equalization </a:t>
            </a:r>
          </a:p>
        </p:txBody>
      </p:sp>
      <p:grpSp>
        <p:nvGrpSpPr>
          <p:cNvPr id="2" name="Group 195"/>
          <p:cNvGrpSpPr>
            <a:grpSpLocks noChangeAspect="1"/>
          </p:cNvGrpSpPr>
          <p:nvPr/>
        </p:nvGrpSpPr>
        <p:grpSpPr>
          <a:xfrm>
            <a:off x="2705301" y="2059363"/>
            <a:ext cx="1086688" cy="1249833"/>
            <a:chOff x="2215185" y="2518550"/>
            <a:chExt cx="313822" cy="636336"/>
          </a:xfrm>
        </p:grpSpPr>
        <p:sp>
          <p:nvSpPr>
            <p:cNvPr id="194" name="Freeform 193"/>
            <p:cNvSpPr/>
            <p:nvPr/>
          </p:nvSpPr>
          <p:spPr bwMode="auto">
            <a:xfrm>
              <a:off x="2221122" y="2539332"/>
              <a:ext cx="307885" cy="615554"/>
            </a:xfrm>
            <a:custGeom>
              <a:avLst/>
              <a:gdLst>
                <a:gd name="connsiteX0" fmla="*/ 0 w 2612572"/>
                <a:gd name="connsiteY0" fmla="*/ 0 h 1419102"/>
                <a:gd name="connsiteX1" fmla="*/ 1436915 w 2612572"/>
                <a:gd name="connsiteY1" fmla="*/ 1104406 h 1419102"/>
                <a:gd name="connsiteX2" fmla="*/ 2612572 w 2612572"/>
                <a:gd name="connsiteY2" fmla="*/ 1401289 h 14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2572" h="1419102">
                  <a:moveTo>
                    <a:pt x="0" y="0"/>
                  </a:moveTo>
                  <a:cubicBezTo>
                    <a:pt x="500743" y="435429"/>
                    <a:pt x="1001486" y="870858"/>
                    <a:pt x="1436915" y="1104406"/>
                  </a:cubicBezTo>
                  <a:cubicBezTo>
                    <a:pt x="1872344" y="1337954"/>
                    <a:pt x="2428505" y="1419102"/>
                    <a:pt x="2612572" y="1401289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215185" y="2518550"/>
              <a:ext cx="307883" cy="61555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3" name="Group 210"/>
          <p:cNvGrpSpPr>
            <a:grpSpLocks noChangeAspect="1"/>
          </p:cNvGrpSpPr>
          <p:nvPr/>
        </p:nvGrpSpPr>
        <p:grpSpPr>
          <a:xfrm>
            <a:off x="5208127" y="1961965"/>
            <a:ext cx="1066123" cy="1306413"/>
            <a:chOff x="4077632" y="2250167"/>
            <a:chExt cx="315207" cy="668202"/>
          </a:xfrm>
        </p:grpSpPr>
        <p:sp>
          <p:nvSpPr>
            <p:cNvPr id="201" name="Freeform 200"/>
            <p:cNvSpPr/>
            <p:nvPr/>
          </p:nvSpPr>
          <p:spPr bwMode="auto">
            <a:xfrm>
              <a:off x="4084954" y="2250167"/>
              <a:ext cx="307885" cy="615554"/>
            </a:xfrm>
            <a:custGeom>
              <a:avLst/>
              <a:gdLst>
                <a:gd name="connsiteX0" fmla="*/ 0 w 2315688"/>
                <a:gd name="connsiteY0" fmla="*/ 1205346 h 1205346"/>
                <a:gd name="connsiteX1" fmla="*/ 605641 w 2315688"/>
                <a:gd name="connsiteY1" fmla="*/ 1015341 h 1205346"/>
                <a:gd name="connsiteX2" fmla="*/ 1175657 w 2315688"/>
                <a:gd name="connsiteY2" fmla="*/ 421574 h 1205346"/>
                <a:gd name="connsiteX3" fmla="*/ 1508166 w 2315688"/>
                <a:gd name="connsiteY3" fmla="*/ 41564 h 1205346"/>
                <a:gd name="connsiteX4" fmla="*/ 1781299 w 2315688"/>
                <a:gd name="connsiteY4" fmla="*/ 172192 h 1205346"/>
                <a:gd name="connsiteX5" fmla="*/ 2315688 w 2315688"/>
                <a:gd name="connsiteY5" fmla="*/ 979715 h 120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15688" h="1205346">
                  <a:moveTo>
                    <a:pt x="0" y="1205346"/>
                  </a:moveTo>
                  <a:cubicBezTo>
                    <a:pt x="204849" y="1175658"/>
                    <a:pt x="409698" y="1145970"/>
                    <a:pt x="605641" y="1015341"/>
                  </a:cubicBezTo>
                  <a:cubicBezTo>
                    <a:pt x="801584" y="884712"/>
                    <a:pt x="1025236" y="583870"/>
                    <a:pt x="1175657" y="421574"/>
                  </a:cubicBezTo>
                  <a:cubicBezTo>
                    <a:pt x="1326078" y="259278"/>
                    <a:pt x="1407226" y="83128"/>
                    <a:pt x="1508166" y="41564"/>
                  </a:cubicBezTo>
                  <a:cubicBezTo>
                    <a:pt x="1609106" y="0"/>
                    <a:pt x="1646712" y="15834"/>
                    <a:pt x="1781299" y="172192"/>
                  </a:cubicBezTo>
                  <a:cubicBezTo>
                    <a:pt x="1915886" y="328551"/>
                    <a:pt x="2115787" y="654133"/>
                    <a:pt x="2315688" y="979715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4077632" y="2302815"/>
              <a:ext cx="307883" cy="61555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4" name="Group 211"/>
          <p:cNvGrpSpPr>
            <a:grpSpLocks noChangeAspect="1"/>
          </p:cNvGrpSpPr>
          <p:nvPr/>
        </p:nvGrpSpPr>
        <p:grpSpPr>
          <a:xfrm>
            <a:off x="8230762" y="1876977"/>
            <a:ext cx="1041350" cy="1481327"/>
            <a:chOff x="7113161" y="2154969"/>
            <a:chExt cx="310458" cy="713919"/>
          </a:xfrm>
        </p:grpSpPr>
        <p:sp>
          <p:nvSpPr>
            <p:cNvPr id="208" name="Freeform 207"/>
            <p:cNvSpPr/>
            <p:nvPr/>
          </p:nvSpPr>
          <p:spPr bwMode="auto">
            <a:xfrm>
              <a:off x="7113161" y="2154969"/>
              <a:ext cx="307885" cy="615554"/>
            </a:xfrm>
            <a:custGeom>
              <a:avLst/>
              <a:gdLst>
                <a:gd name="connsiteX0" fmla="*/ 0 w 2042556"/>
                <a:gd name="connsiteY0" fmla="*/ 67293 h 827314"/>
                <a:gd name="connsiteX1" fmla="*/ 1472540 w 2042556"/>
                <a:gd name="connsiteY1" fmla="*/ 126670 h 827314"/>
                <a:gd name="connsiteX2" fmla="*/ 2042556 w 2042556"/>
                <a:gd name="connsiteY2" fmla="*/ 827314 h 827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2556" h="827314">
                  <a:moveTo>
                    <a:pt x="0" y="67293"/>
                  </a:moveTo>
                  <a:cubicBezTo>
                    <a:pt x="566057" y="33646"/>
                    <a:pt x="1132114" y="0"/>
                    <a:pt x="1472540" y="126670"/>
                  </a:cubicBezTo>
                  <a:cubicBezTo>
                    <a:pt x="1812966" y="253340"/>
                    <a:pt x="2042556" y="827314"/>
                    <a:pt x="2042556" y="82731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7115736" y="2253334"/>
              <a:ext cx="307883" cy="61555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213" name="TextBox 212"/>
          <p:cNvSpPr txBox="1"/>
          <p:nvPr/>
        </p:nvSpPr>
        <p:spPr>
          <a:xfrm>
            <a:off x="2508693" y="1619699"/>
            <a:ext cx="1943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Channel Loss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5380559" y="1596154"/>
            <a:ext cx="994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CTLE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7344239" y="1588651"/>
            <a:ext cx="3163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Combined Frequency response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4338453" y="2242457"/>
            <a:ext cx="57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</a:t>
            </a:r>
            <a:endParaRPr lang="en-US" sz="1200" dirty="0"/>
          </a:p>
        </p:txBody>
      </p:sp>
      <p:sp>
        <p:nvSpPr>
          <p:cNvPr id="218" name="TextBox 217"/>
          <p:cNvSpPr txBox="1"/>
          <p:nvPr/>
        </p:nvSpPr>
        <p:spPr>
          <a:xfrm>
            <a:off x="6972795" y="2228602"/>
            <a:ext cx="57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=&gt;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6194225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7408" y="3442903"/>
            <a:ext cx="4454592" cy="2880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795" y="342350"/>
            <a:ext cx="10972800" cy="960439"/>
          </a:xfrm>
        </p:spPr>
        <p:txBody>
          <a:bodyPr/>
          <a:lstStyle/>
          <a:p>
            <a:r>
              <a:rPr lang="en-US" sz="4400" dirty="0"/>
              <a:t>Linear Equalization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8954"/>
            <a:ext cx="7664451" cy="4230246"/>
          </a:xfrm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400" b="0" dirty="0"/>
              <a:t>Receiver: Boosts high frequency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400" b="0" dirty="0"/>
              <a:t>Compensate </a:t>
            </a:r>
            <a:r>
              <a:rPr lang="en-US" sz="2400" b="0" dirty="0">
                <a:solidFill>
                  <a:srgbClr val="7030A0"/>
                </a:solidFill>
              </a:rPr>
              <a:t>insertion loss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400" b="0" dirty="0"/>
              <a:t>Can be tweaked manually or automatically</a:t>
            </a:r>
          </a:p>
          <a:p>
            <a:pPr marL="800100" lvl="2" indent="-285750"/>
            <a:r>
              <a:rPr lang="en-US" sz="2400" b="0" dirty="0"/>
              <a:t>Automatic introduced with AMD 7 </a:t>
            </a:r>
            <a:r>
              <a:rPr lang="en-US" sz="2400" dirty="0"/>
              <a:t>S</a:t>
            </a:r>
            <a:r>
              <a:rPr lang="en-US" sz="2400" b="0" dirty="0"/>
              <a:t>eries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400" b="0" dirty="0"/>
              <a:t>Limitation: Boost high frequency noise, including </a:t>
            </a:r>
            <a:r>
              <a:rPr lang="en-US" sz="2400" b="0" dirty="0" err="1"/>
              <a:t>Xtalk</a:t>
            </a:r>
            <a:endParaRPr lang="en-US" sz="2400" b="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400" b="0" dirty="0"/>
              <a:t>Recommended for:</a:t>
            </a:r>
          </a:p>
          <a:p>
            <a:pPr marL="800100" lvl="2" indent="-285750"/>
            <a:r>
              <a:rPr lang="en-US" sz="2400" dirty="0"/>
              <a:t>Repetitive patterns</a:t>
            </a:r>
          </a:p>
          <a:p>
            <a:pPr marL="1085850" lvl="3" indent="-285750"/>
            <a:r>
              <a:rPr lang="en-US" sz="2400" dirty="0"/>
              <a:t>Example: </a:t>
            </a:r>
            <a:r>
              <a:rPr lang="en-US" sz="2400" dirty="0" err="1"/>
              <a:t>GEthernet</a:t>
            </a:r>
            <a:r>
              <a:rPr lang="en-US" sz="2400" dirty="0"/>
              <a:t> with lots of interframe gaps</a:t>
            </a:r>
          </a:p>
          <a:p>
            <a:pPr marL="800100" lvl="2" indent="-285750"/>
            <a:r>
              <a:rPr lang="en-US" sz="2400" dirty="0"/>
              <a:t>&lt;10 db attenuation</a:t>
            </a:r>
          </a:p>
          <a:p>
            <a:pPr marL="800100" lvl="2" indent="-285750"/>
            <a:r>
              <a:rPr lang="en-US" sz="2400" b="0" dirty="0"/>
              <a:t>Clean channels (low noise, low </a:t>
            </a:r>
            <a:r>
              <a:rPr lang="en-US" sz="2400" b="0" dirty="0" err="1"/>
              <a:t>Xtalk</a:t>
            </a:r>
            <a:r>
              <a:rPr lang="en-US" sz="2400" dirty="0"/>
              <a:t>)</a:t>
            </a:r>
          </a:p>
          <a:p>
            <a:pPr marL="800100" lvl="2" indent="-285750"/>
            <a:r>
              <a:rPr lang="en-US" sz="2400" b="0" dirty="0"/>
              <a:t>Good return loss &lt;-10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198663" name="Picture 20" descr="image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42750" y="287768"/>
            <a:ext cx="3733804" cy="2764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400256" y="3107321"/>
            <a:ext cx="330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RX linear equalizer frequency response</a:t>
            </a:r>
          </a:p>
        </p:txBody>
      </p:sp>
    </p:spTree>
    <p:extLst>
      <p:ext uri="{BB962C8B-B14F-4D97-AF65-F5344CB8AC3E}">
        <p14:creationId xmlns:p14="http://schemas.microsoft.com/office/powerpoint/2010/main" val="155856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8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683670"/>
            <a:ext cx="10670976" cy="1362075"/>
          </a:xfrm>
        </p:spPr>
        <p:txBody>
          <a:bodyPr/>
          <a:lstStyle/>
          <a:p>
            <a:r>
              <a:rPr lang="it-IT" sz="4800" dirty="0"/>
              <a:t>Decision Feedback Equalizer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457278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Decision Feedback Equalization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534" y="1167190"/>
            <a:ext cx="9926373" cy="1427964"/>
          </a:xfrm>
        </p:spPr>
        <p:txBody>
          <a:bodyPr/>
          <a:lstStyle/>
          <a:p>
            <a:pPr lvl="1"/>
            <a:r>
              <a:rPr lang="en-US" sz="2000" b="0" dirty="0"/>
              <a:t>A nonlinear equalizer that uses previous symbols to eliminate the Inter-Symbol-Interference (ISI) on current symbol.</a:t>
            </a:r>
          </a:p>
          <a:p>
            <a:pPr lvl="2"/>
            <a:r>
              <a:rPr lang="en-US" sz="2000" dirty="0"/>
              <a:t>The ISI on current symbol, caused by previous symbols, is subtracted by DFE.</a:t>
            </a:r>
          </a:p>
          <a:p>
            <a:endParaRPr lang="en-US" sz="2000" dirty="0"/>
          </a:p>
        </p:txBody>
      </p:sp>
      <p:sp>
        <p:nvSpPr>
          <p:cNvPr id="62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B2D4153-7E60-4E23-9A7D-D09936598AFC}"/>
              </a:ext>
            </a:extLst>
          </p:cNvPr>
          <p:cNvGrpSpPr/>
          <p:nvPr/>
        </p:nvGrpSpPr>
        <p:grpSpPr>
          <a:xfrm>
            <a:off x="1919536" y="2618024"/>
            <a:ext cx="8461547" cy="3671528"/>
            <a:chOff x="1974989" y="2777672"/>
            <a:chExt cx="8461547" cy="3671528"/>
          </a:xfrm>
        </p:grpSpPr>
        <p:sp>
          <p:nvSpPr>
            <p:cNvPr id="127" name="Line Callout 1 126"/>
            <p:cNvSpPr/>
            <p:nvPr/>
          </p:nvSpPr>
          <p:spPr bwMode="auto">
            <a:xfrm>
              <a:off x="8077200" y="3429001"/>
              <a:ext cx="1475084" cy="276999"/>
            </a:xfrm>
            <a:prstGeom prst="borderCallout1">
              <a:avLst>
                <a:gd name="adj1" fmla="val 46259"/>
                <a:gd name="adj2" fmla="val -4498"/>
                <a:gd name="adj3" fmla="val 112500"/>
                <a:gd name="adj4" fmla="val -38333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accent5">
                      <a:lumMod val="25000"/>
                    </a:schemeClr>
                  </a:solidFill>
                  <a:latin typeface="Arial" charset="0"/>
                </a:rPr>
                <a:t>Slicer for </a:t>
              </a:r>
              <a:r>
                <a:rPr lang="en-US" sz="1200" b="1" dirty="0">
                  <a:solidFill>
                    <a:schemeClr val="accent5">
                      <a:lumMod val="25000"/>
                    </a:schemeClr>
                  </a:solidFill>
                  <a:latin typeface="Arial" charset="0"/>
                </a:rPr>
                <a:t>Decision</a:t>
              </a:r>
            </a:p>
          </p:txBody>
        </p:sp>
        <p:sp>
          <p:nvSpPr>
            <p:cNvPr id="129" name="Line Callout 1 128"/>
            <p:cNvSpPr/>
            <p:nvPr/>
          </p:nvSpPr>
          <p:spPr bwMode="auto">
            <a:xfrm>
              <a:off x="3733801" y="6172201"/>
              <a:ext cx="891591" cy="276999"/>
            </a:xfrm>
            <a:prstGeom prst="borderCallout1">
              <a:avLst>
                <a:gd name="adj1" fmla="val -958"/>
                <a:gd name="adj2" fmla="val 98817"/>
                <a:gd name="adj3" fmla="val -67277"/>
                <a:gd name="adj4" fmla="val 122994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accent5">
                      <a:lumMod val="25000"/>
                    </a:schemeClr>
                  </a:solidFill>
                  <a:latin typeface="Arial" charset="0"/>
                </a:rPr>
                <a:t>Unit Delay</a:t>
              </a:r>
            </a:p>
          </p:txBody>
        </p:sp>
        <p:sp>
          <p:nvSpPr>
            <p:cNvPr id="130" name="Line Callout 1 129"/>
            <p:cNvSpPr/>
            <p:nvPr/>
          </p:nvSpPr>
          <p:spPr bwMode="auto">
            <a:xfrm>
              <a:off x="3657600" y="3352801"/>
              <a:ext cx="1516762" cy="276999"/>
            </a:xfrm>
            <a:prstGeom prst="borderCallout1">
              <a:avLst>
                <a:gd name="adj1" fmla="val 126030"/>
                <a:gd name="adj2" fmla="val 50154"/>
                <a:gd name="adj3" fmla="val 196259"/>
                <a:gd name="adj4" fmla="val 94837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accent5">
                      <a:lumMod val="25000"/>
                    </a:schemeClr>
                  </a:solidFill>
                  <a:latin typeface="Arial" charset="0"/>
                </a:rPr>
                <a:t>Adder to </a:t>
              </a:r>
              <a:r>
                <a:rPr lang="en-US" sz="1200" b="1" dirty="0">
                  <a:solidFill>
                    <a:schemeClr val="accent5">
                      <a:lumMod val="25000"/>
                    </a:schemeClr>
                  </a:solidFill>
                  <a:latin typeface="Arial" charset="0"/>
                </a:rPr>
                <a:t>Feedback</a:t>
              </a:r>
            </a:p>
          </p:txBody>
        </p:sp>
        <p:sp>
          <p:nvSpPr>
            <p:cNvPr id="131" name="Line Callout 1 130"/>
            <p:cNvSpPr/>
            <p:nvPr/>
          </p:nvSpPr>
          <p:spPr bwMode="auto">
            <a:xfrm>
              <a:off x="3581401" y="5334001"/>
              <a:ext cx="797013" cy="276999"/>
            </a:xfrm>
            <a:prstGeom prst="borderCallout1">
              <a:avLst>
                <a:gd name="adj1" fmla="val -3011"/>
                <a:gd name="adj2" fmla="val 46116"/>
                <a:gd name="adj3" fmla="val -72556"/>
                <a:gd name="adj4" fmla="val 80533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accent5">
                      <a:lumMod val="25000"/>
                    </a:schemeClr>
                  </a:solidFill>
                  <a:latin typeface="Arial" charset="0"/>
                </a:rPr>
                <a:t>Multiplier</a:t>
              </a:r>
            </a:p>
          </p:txBody>
        </p:sp>
        <p:sp>
          <p:nvSpPr>
            <p:cNvPr id="133" name="Line Callout 1 132"/>
            <p:cNvSpPr/>
            <p:nvPr/>
          </p:nvSpPr>
          <p:spPr bwMode="auto">
            <a:xfrm>
              <a:off x="1974989" y="5560172"/>
              <a:ext cx="950325" cy="276999"/>
            </a:xfrm>
            <a:prstGeom prst="borderCallout1">
              <a:avLst>
                <a:gd name="adj1" fmla="val -12689"/>
                <a:gd name="adj2" fmla="val 50367"/>
                <a:gd name="adj3" fmla="val -150802"/>
                <a:gd name="adj4" fmla="val 99244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accent5">
                      <a:lumMod val="25000"/>
                    </a:schemeClr>
                  </a:solidFill>
                  <a:latin typeface="Arial" charset="0"/>
                </a:rPr>
                <a:t>Tap Weight</a:t>
              </a:r>
            </a:p>
          </p:txBody>
        </p:sp>
        <p:sp>
          <p:nvSpPr>
            <p:cNvPr id="55" name="Rounded Rectangle 54"/>
            <p:cNvSpPr/>
            <p:nvPr/>
          </p:nvSpPr>
          <p:spPr bwMode="auto">
            <a:xfrm>
              <a:off x="4841072" y="5619548"/>
              <a:ext cx="497728" cy="40862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latin typeface="Arial" charset="0"/>
                </a:rPr>
                <a:t>Z</a:t>
              </a:r>
              <a:r>
                <a:rPr lang="en-US" baseline="30000" dirty="0">
                  <a:latin typeface="Arial" charset="0"/>
                </a:rPr>
                <a:t>-1</a:t>
              </a:r>
            </a:p>
          </p:txBody>
        </p:sp>
        <p:sp>
          <p:nvSpPr>
            <p:cNvPr id="58" name="Rounded Rectangle 57"/>
            <p:cNvSpPr/>
            <p:nvPr/>
          </p:nvSpPr>
          <p:spPr bwMode="auto">
            <a:xfrm>
              <a:off x="6365072" y="5619548"/>
              <a:ext cx="497728" cy="40862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latin typeface="Arial" charset="0"/>
                </a:rPr>
                <a:t>Z</a:t>
              </a:r>
              <a:r>
                <a:rPr lang="en-US" baseline="30000" dirty="0">
                  <a:latin typeface="Arial" charset="0"/>
                </a:rPr>
                <a:t>-1</a:t>
              </a:r>
            </a:p>
          </p:txBody>
        </p:sp>
        <p:sp>
          <p:nvSpPr>
            <p:cNvPr id="59" name="Rounded Rectangle 58"/>
            <p:cNvSpPr/>
            <p:nvPr/>
          </p:nvSpPr>
          <p:spPr bwMode="auto">
            <a:xfrm>
              <a:off x="7889072" y="5619548"/>
              <a:ext cx="497728" cy="40862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latin typeface="Arial" charset="0"/>
                </a:rPr>
                <a:t>Z</a:t>
              </a:r>
              <a:r>
                <a:rPr lang="en-US" baseline="30000" dirty="0">
                  <a:latin typeface="Arial" charset="0"/>
                </a:rPr>
                <a:t>-1</a:t>
              </a:r>
            </a:p>
          </p:txBody>
        </p:sp>
        <p:grpSp>
          <p:nvGrpSpPr>
            <p:cNvPr id="6" name="Group 63"/>
            <p:cNvGrpSpPr/>
            <p:nvPr/>
          </p:nvGrpSpPr>
          <p:grpSpPr>
            <a:xfrm>
              <a:off x="3789091" y="4752223"/>
              <a:ext cx="794658" cy="519351"/>
              <a:chOff x="1687285" y="3881363"/>
              <a:chExt cx="794658" cy="519351"/>
            </a:xfrm>
          </p:grpSpPr>
          <p:sp>
            <p:nvSpPr>
              <p:cNvPr id="60" name="Oval 59"/>
              <p:cNvSpPr/>
              <p:nvPr/>
            </p:nvSpPr>
            <p:spPr bwMode="auto">
              <a:xfrm>
                <a:off x="2145937" y="3881363"/>
                <a:ext cx="336006" cy="5193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latin typeface="Arial" charset="0"/>
                  </a:rPr>
                  <a:t>X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687285" y="4027715"/>
                <a:ext cx="46808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W[3]</a:t>
                </a:r>
              </a:p>
            </p:txBody>
          </p:sp>
        </p:grpSp>
        <p:grpSp>
          <p:nvGrpSpPr>
            <p:cNvPr id="7" name="Group 64"/>
            <p:cNvGrpSpPr/>
            <p:nvPr/>
          </p:nvGrpSpPr>
          <p:grpSpPr>
            <a:xfrm>
              <a:off x="5258663" y="4752223"/>
              <a:ext cx="794658" cy="519351"/>
              <a:chOff x="1687285" y="3881363"/>
              <a:chExt cx="794658" cy="519351"/>
            </a:xfrm>
          </p:grpSpPr>
          <p:sp>
            <p:nvSpPr>
              <p:cNvPr id="66" name="Oval 65"/>
              <p:cNvSpPr/>
              <p:nvPr/>
            </p:nvSpPr>
            <p:spPr bwMode="auto">
              <a:xfrm>
                <a:off x="2145937" y="3881363"/>
                <a:ext cx="336006" cy="5193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latin typeface="Arial" charset="0"/>
                  </a:rPr>
                  <a:t>X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687285" y="4027715"/>
                <a:ext cx="45720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W[2]</a:t>
                </a:r>
              </a:p>
            </p:txBody>
          </p:sp>
        </p:grpSp>
        <p:grpSp>
          <p:nvGrpSpPr>
            <p:cNvPr id="8" name="Group 67"/>
            <p:cNvGrpSpPr/>
            <p:nvPr/>
          </p:nvGrpSpPr>
          <p:grpSpPr>
            <a:xfrm>
              <a:off x="6728235" y="4752223"/>
              <a:ext cx="794658" cy="519351"/>
              <a:chOff x="1687285" y="3881363"/>
              <a:chExt cx="794658" cy="519351"/>
            </a:xfrm>
          </p:grpSpPr>
          <p:sp>
            <p:nvSpPr>
              <p:cNvPr id="69" name="Oval 68"/>
              <p:cNvSpPr/>
              <p:nvPr/>
            </p:nvSpPr>
            <p:spPr bwMode="auto">
              <a:xfrm>
                <a:off x="2145937" y="3881363"/>
                <a:ext cx="336006" cy="5193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latin typeface="Arial" charset="0"/>
                  </a:rPr>
                  <a:t>X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1687285" y="4027715"/>
                <a:ext cx="51162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W[1]</a:t>
                </a:r>
              </a:p>
            </p:txBody>
          </p:sp>
        </p:grpSp>
        <p:sp>
          <p:nvSpPr>
            <p:cNvPr id="71" name="Rectangle 70"/>
            <p:cNvSpPr/>
            <p:nvPr/>
          </p:nvSpPr>
          <p:spPr bwMode="auto">
            <a:xfrm>
              <a:off x="6833511" y="3885810"/>
              <a:ext cx="539031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charset="0"/>
              </a:endParaRPr>
            </a:p>
          </p:txBody>
        </p:sp>
        <p:cxnSp>
          <p:nvCxnSpPr>
            <p:cNvPr id="73" name="Elbow Connector 72"/>
            <p:cNvCxnSpPr>
              <a:cxnSpLocks/>
            </p:cNvCxnSpPr>
            <p:nvPr/>
          </p:nvCxnSpPr>
          <p:spPr bwMode="auto">
            <a:xfrm flipV="1">
              <a:off x="6833511" y="3941178"/>
              <a:ext cx="550043" cy="273813"/>
            </a:xfrm>
            <a:prstGeom prst="bentConnector3">
              <a:avLst>
                <a:gd name="adj1" fmla="val 50000"/>
              </a:avLst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5" name="Oval 74"/>
            <p:cNvSpPr/>
            <p:nvPr/>
          </p:nvSpPr>
          <p:spPr bwMode="auto">
            <a:xfrm>
              <a:off x="5028709" y="3811585"/>
              <a:ext cx="449022" cy="51935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latin typeface="Arial" charset="0"/>
                </a:rPr>
                <a:t>+</a:t>
              </a:r>
            </a:p>
          </p:txBody>
        </p:sp>
        <p:sp>
          <p:nvSpPr>
            <p:cNvPr id="76" name="Isosceles Triangle 75"/>
            <p:cNvSpPr/>
            <p:nvPr/>
          </p:nvSpPr>
          <p:spPr bwMode="auto">
            <a:xfrm>
              <a:off x="2813718" y="3737086"/>
              <a:ext cx="1003692" cy="733663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latin typeface="Arial" charset="0"/>
                </a:rPr>
                <a:t>RX</a:t>
              </a:r>
            </a:p>
          </p:txBody>
        </p:sp>
        <p:cxnSp>
          <p:nvCxnSpPr>
            <p:cNvPr id="78" name="Straight Connector 77"/>
            <p:cNvCxnSpPr>
              <a:cxnSpLocks/>
              <a:stCxn id="71" idx="3"/>
            </p:cNvCxnSpPr>
            <p:nvPr/>
          </p:nvCxnSpPr>
          <p:spPr bwMode="auto">
            <a:xfrm>
              <a:off x="7372542" y="4070476"/>
              <a:ext cx="1863743" cy="2372"/>
            </a:xfrm>
            <a:prstGeom prst="line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/>
            <p:cNvCxnSpPr>
              <a:cxnSpLocks/>
            </p:cNvCxnSpPr>
            <p:nvPr/>
          </p:nvCxnSpPr>
          <p:spPr bwMode="auto">
            <a:xfrm>
              <a:off x="9069422" y="4082146"/>
              <a:ext cx="0" cy="1737360"/>
            </a:xfrm>
            <a:prstGeom prst="line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Arrow Connector 86"/>
            <p:cNvCxnSpPr>
              <a:cxnSpLocks/>
            </p:cNvCxnSpPr>
            <p:nvPr/>
          </p:nvCxnSpPr>
          <p:spPr bwMode="auto">
            <a:xfrm flipH="1" flipV="1">
              <a:off x="8401906" y="5823859"/>
              <a:ext cx="667512" cy="1588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11" name="Group 123"/>
            <p:cNvGrpSpPr/>
            <p:nvPr/>
          </p:nvGrpSpPr>
          <p:grpSpPr>
            <a:xfrm>
              <a:off x="6865400" y="5272312"/>
              <a:ext cx="1005840" cy="553135"/>
              <a:chOff x="4763594" y="4379681"/>
              <a:chExt cx="1005840" cy="553135"/>
            </a:xfrm>
          </p:grpSpPr>
          <p:cxnSp>
            <p:nvCxnSpPr>
              <p:cNvPr id="88" name="Straight Arrow Connector 87"/>
              <p:cNvCxnSpPr/>
              <p:nvPr/>
            </p:nvCxnSpPr>
            <p:spPr bwMode="auto">
              <a:xfrm rot="10800000">
                <a:off x="4763594" y="4931228"/>
                <a:ext cx="1005840" cy="1588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0" name="Straight Arrow Connector 99"/>
              <p:cNvCxnSpPr/>
              <p:nvPr/>
            </p:nvCxnSpPr>
            <p:spPr bwMode="auto">
              <a:xfrm rot="16200000">
                <a:off x="4998063" y="4653207"/>
                <a:ext cx="548640" cy="1588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12" name="Group 122"/>
            <p:cNvGrpSpPr/>
            <p:nvPr/>
          </p:nvGrpSpPr>
          <p:grpSpPr>
            <a:xfrm>
              <a:off x="5374057" y="5272312"/>
              <a:ext cx="1005840" cy="564021"/>
              <a:chOff x="3272251" y="4379681"/>
              <a:chExt cx="1005840" cy="564021"/>
            </a:xfrm>
          </p:grpSpPr>
          <p:cxnSp>
            <p:nvCxnSpPr>
              <p:cNvPr id="89" name="Straight Arrow Connector 88"/>
              <p:cNvCxnSpPr/>
              <p:nvPr/>
            </p:nvCxnSpPr>
            <p:spPr bwMode="auto">
              <a:xfrm rot="10800000">
                <a:off x="3272251" y="4942114"/>
                <a:ext cx="1005840" cy="1588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1" name="Straight Arrow Connector 100"/>
              <p:cNvCxnSpPr/>
              <p:nvPr/>
            </p:nvCxnSpPr>
            <p:spPr bwMode="auto">
              <a:xfrm rot="16200000">
                <a:off x="3517606" y="4653207"/>
                <a:ext cx="548640" cy="1588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13" name="Group 121"/>
            <p:cNvGrpSpPr/>
            <p:nvPr/>
          </p:nvGrpSpPr>
          <p:grpSpPr>
            <a:xfrm>
              <a:off x="4409577" y="5272312"/>
              <a:ext cx="411480" cy="548640"/>
              <a:chOff x="2307771" y="4379681"/>
              <a:chExt cx="411480" cy="548640"/>
            </a:xfrm>
          </p:grpSpPr>
          <p:cxnSp>
            <p:nvCxnSpPr>
              <p:cNvPr id="102" name="Straight Arrow Connector 101"/>
              <p:cNvCxnSpPr/>
              <p:nvPr/>
            </p:nvCxnSpPr>
            <p:spPr bwMode="auto">
              <a:xfrm rot="16200000">
                <a:off x="2037149" y="4653207"/>
                <a:ext cx="548640" cy="1588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3" name="Straight Connector 102"/>
              <p:cNvCxnSpPr/>
              <p:nvPr/>
            </p:nvCxnSpPr>
            <p:spPr bwMode="auto">
              <a:xfrm>
                <a:off x="2307771" y="4920343"/>
                <a:ext cx="411480" cy="0"/>
              </a:xfrm>
              <a:prstGeom prst="lin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05" name="Straight Arrow Connector 104"/>
            <p:cNvCxnSpPr/>
            <p:nvPr/>
          </p:nvCxnSpPr>
          <p:spPr bwMode="auto">
            <a:xfrm flipV="1">
              <a:off x="4499569" y="4310745"/>
              <a:ext cx="574039" cy="443407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7" name="Straight Arrow Connector 106"/>
            <p:cNvCxnSpPr/>
            <p:nvPr/>
          </p:nvCxnSpPr>
          <p:spPr bwMode="auto">
            <a:xfrm rot="16200000" flipV="1">
              <a:off x="5465553" y="4299800"/>
              <a:ext cx="387049" cy="452482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9" name="Straight Arrow Connector 108"/>
            <p:cNvCxnSpPr/>
            <p:nvPr/>
          </p:nvCxnSpPr>
          <p:spPr bwMode="auto">
            <a:xfrm rot="10800000">
              <a:off x="5541693" y="4212774"/>
              <a:ext cx="1763487" cy="500742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14" name="Group 110"/>
            <p:cNvGrpSpPr/>
            <p:nvPr/>
          </p:nvGrpSpPr>
          <p:grpSpPr>
            <a:xfrm>
              <a:off x="2722291" y="4773992"/>
              <a:ext cx="794658" cy="519351"/>
              <a:chOff x="1687285" y="3881363"/>
              <a:chExt cx="794658" cy="519351"/>
            </a:xfrm>
          </p:grpSpPr>
          <p:sp>
            <p:nvSpPr>
              <p:cNvPr id="112" name="Oval 111"/>
              <p:cNvSpPr/>
              <p:nvPr/>
            </p:nvSpPr>
            <p:spPr bwMode="auto">
              <a:xfrm>
                <a:off x="2145937" y="3881363"/>
                <a:ext cx="336006" cy="5193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latin typeface="Arial" charset="0"/>
                  </a:rPr>
                  <a:t>X</a:t>
                </a: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1687285" y="4027715"/>
                <a:ext cx="47897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W[n]</a:t>
                </a:r>
              </a:p>
            </p:txBody>
          </p:sp>
        </p:grpSp>
        <p:cxnSp>
          <p:nvCxnSpPr>
            <p:cNvPr id="115" name="Straight Arrow Connector 114"/>
            <p:cNvCxnSpPr/>
            <p:nvPr/>
          </p:nvCxnSpPr>
          <p:spPr bwMode="auto">
            <a:xfrm flipV="1">
              <a:off x="3410997" y="4180117"/>
              <a:ext cx="1531980" cy="541379"/>
            </a:xfrm>
            <a:prstGeom prst="straightConnector1">
              <a:avLst/>
            </a:prstGeom>
            <a:solidFill>
              <a:schemeClr val="tx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15" name="Group 120"/>
            <p:cNvGrpSpPr/>
            <p:nvPr/>
          </p:nvGrpSpPr>
          <p:grpSpPr>
            <a:xfrm>
              <a:off x="3338429" y="5272312"/>
              <a:ext cx="1005840" cy="548640"/>
              <a:chOff x="1236623" y="4379681"/>
              <a:chExt cx="1005840" cy="548640"/>
            </a:xfrm>
          </p:grpSpPr>
          <p:cxnSp>
            <p:nvCxnSpPr>
              <p:cNvPr id="114" name="Straight Arrow Connector 113"/>
              <p:cNvCxnSpPr/>
              <p:nvPr/>
            </p:nvCxnSpPr>
            <p:spPr bwMode="auto">
              <a:xfrm rot="10800000">
                <a:off x="1236623" y="4909457"/>
                <a:ext cx="1005840" cy="1588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117" name="Straight Arrow Connector 116"/>
              <p:cNvCxnSpPr/>
              <p:nvPr/>
            </p:nvCxnSpPr>
            <p:spPr bwMode="auto">
              <a:xfrm rot="16200000">
                <a:off x="970349" y="4653207"/>
                <a:ext cx="548640" cy="1588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118" name="Straight Arrow Connector 117"/>
            <p:cNvCxnSpPr/>
            <p:nvPr/>
          </p:nvCxnSpPr>
          <p:spPr bwMode="auto">
            <a:xfrm rot="10800000">
              <a:off x="3739030" y="4093031"/>
              <a:ext cx="1280160" cy="1588"/>
            </a:xfrm>
            <a:prstGeom prst="straightConnector1">
              <a:avLst/>
            </a:prstGeom>
            <a:solidFill>
              <a:schemeClr val="tx2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119" name="Straight Arrow Connector 118"/>
            <p:cNvCxnSpPr/>
            <p:nvPr/>
          </p:nvCxnSpPr>
          <p:spPr bwMode="auto">
            <a:xfrm rot="10800000">
              <a:off x="5637492" y="4071260"/>
              <a:ext cx="1188720" cy="1588"/>
            </a:xfrm>
            <a:prstGeom prst="straightConnector1">
              <a:avLst/>
            </a:prstGeom>
            <a:solidFill>
              <a:schemeClr val="tx2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sp>
          <p:nvSpPr>
            <p:cNvPr id="135" name="TextBox 134"/>
            <p:cNvSpPr txBox="1"/>
            <p:nvPr/>
          </p:nvSpPr>
          <p:spPr>
            <a:xfrm>
              <a:off x="6194833" y="3712030"/>
              <a:ext cx="664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y(t)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9565679" y="3850145"/>
              <a:ext cx="8708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y-GB" dirty="0"/>
                <a:t>y</a:t>
              </a:r>
              <a:r>
                <a:rPr lang="cy-GB" baseline="-25000" dirty="0"/>
                <a:t>d</a:t>
              </a:r>
              <a:r>
                <a:rPr lang="cy-GB" dirty="0"/>
                <a:t>(t)</a:t>
              </a:r>
              <a:endParaRPr lang="en-US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3733800" y="3733801"/>
              <a:ext cx="685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u(t)</a:t>
              </a:r>
            </a:p>
          </p:txBody>
        </p:sp>
        <p:graphicFrame>
          <p:nvGraphicFramePr>
            <p:cNvPr id="139" name="Object 1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71969470"/>
                </p:ext>
              </p:extLst>
            </p:nvPr>
          </p:nvGraphicFramePr>
          <p:xfrm>
            <a:off x="5105400" y="2777672"/>
            <a:ext cx="2858724" cy="5751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145960" imgH="431640" progId="Equation.3">
                    <p:embed/>
                  </p:oleObj>
                </mc:Choice>
                <mc:Fallback>
                  <p:oleObj name="Equation" r:id="rId3" imgW="214596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5400" y="2777672"/>
                          <a:ext cx="2858724" cy="575128"/>
                        </a:xfrm>
                        <a:prstGeom prst="rect">
                          <a:avLst/>
                        </a:prstGeom>
                        <a:solidFill>
                          <a:srgbClr val="99CC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" name="Line Callout 1 56"/>
            <p:cNvSpPr/>
            <p:nvPr/>
          </p:nvSpPr>
          <p:spPr bwMode="auto">
            <a:xfrm>
              <a:off x="5745146" y="3329215"/>
              <a:ext cx="1374095" cy="276999"/>
            </a:xfrm>
            <a:prstGeom prst="borderCallout1">
              <a:avLst>
                <a:gd name="adj1" fmla="val 116176"/>
                <a:gd name="adj2" fmla="val 48407"/>
                <a:gd name="adj3" fmla="val 161770"/>
                <a:gd name="adj4" fmla="val 53870"/>
              </a:avLst>
            </a:prstGeom>
            <a:solidFill>
              <a:srgbClr val="92D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latin typeface="Arial" charset="0"/>
                </a:rPr>
                <a:t>Equalized </a:t>
              </a:r>
              <a:r>
                <a:rPr lang="en-US" sz="1200" dirty="0">
                  <a:latin typeface="Arial" charset="0"/>
                </a:rPr>
                <a:t>output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048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DFE pros and cons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24744"/>
            <a:ext cx="6998568" cy="52274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Tap weight</a:t>
            </a:r>
          </a:p>
          <a:p>
            <a:pPr marL="857250" lvl="2" indent="-342900"/>
            <a:r>
              <a:rPr lang="en-US" sz="2000" b="0" dirty="0"/>
              <a:t>Can be set automatically</a:t>
            </a:r>
          </a:p>
          <a:p>
            <a:pPr marL="857250" lvl="2" indent="-342900"/>
            <a:r>
              <a:rPr lang="en-US" sz="2000" b="0" dirty="0"/>
              <a:t>Adaptation algorithms are well known</a:t>
            </a:r>
          </a:p>
          <a:p>
            <a:pPr marL="857250" lvl="2" indent="-342900"/>
            <a:r>
              <a:rPr lang="en-US" sz="2000" b="0" dirty="0"/>
              <a:t>Hard to set manually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Automatic algorithm</a:t>
            </a:r>
          </a:p>
          <a:p>
            <a:pPr marL="857250" lvl="2" indent="-342900"/>
            <a:r>
              <a:rPr lang="en-US" sz="2000" dirty="0"/>
              <a:t>Works best with scrambled data streams</a:t>
            </a:r>
          </a:p>
          <a:p>
            <a:pPr marL="857250" lvl="2" indent="-342900"/>
            <a:r>
              <a:rPr lang="en-US" sz="2000" dirty="0"/>
              <a:t>Can be fooled by long repetitions of the same pattern</a:t>
            </a:r>
          </a:p>
          <a:p>
            <a:pPr marL="857250" lvl="2" indent="-342900"/>
            <a:r>
              <a:rPr lang="en-US" sz="2000" dirty="0"/>
              <a:t>Worst case is “10101010”</a:t>
            </a:r>
          </a:p>
          <a:p>
            <a:pPr marL="857250" lvl="2" indent="-342900"/>
            <a:r>
              <a:rPr lang="en-US" sz="2000" dirty="0"/>
              <a:t>Freezing the taps in this case solves the issue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Error propagation</a:t>
            </a:r>
          </a:p>
          <a:p>
            <a:pPr marL="857250" lvl="2" indent="-342900"/>
            <a:r>
              <a:rPr lang="en-US" sz="2000" dirty="0"/>
              <a:t>Unlikely to happen, yet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Does NOT amplify noise</a:t>
            </a:r>
          </a:p>
          <a:p>
            <a:pPr marL="857250" lvl="2" indent="-342900"/>
            <a:r>
              <a:rPr lang="en-US" sz="2000" dirty="0"/>
              <a:t>Best solution for noisy channels</a:t>
            </a:r>
          </a:p>
          <a:p>
            <a:pPr marL="857250" lvl="2" indent="-342900"/>
            <a:r>
              <a:rPr lang="en-US" sz="2000" dirty="0"/>
              <a:t>Main reason why it works better than Linear equalizers in a real system</a:t>
            </a:r>
          </a:p>
          <a:p>
            <a:endParaRPr lang="en-US" sz="24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endParaRPr lang="en-US" sz="2400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2037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12224" y="172409"/>
            <a:ext cx="3828009" cy="247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9192344" y="3683408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Tap weight based on ISI</a:t>
            </a:r>
          </a:p>
        </p:txBody>
      </p:sp>
      <p:pic>
        <p:nvPicPr>
          <p:cNvPr id="9" name="Picture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6240" y="4038515"/>
            <a:ext cx="3793285" cy="223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0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37" name="Picture 1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5565" y="3786661"/>
            <a:ext cx="8229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8" name="Picture 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5565" y="1134901"/>
            <a:ext cx="8229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4" name="Picture 10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5565" y="3786661"/>
            <a:ext cx="8229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3" name="Picture 9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5565" y="1134901"/>
            <a:ext cx="8229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DFE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720853"/>
            <a:ext cx="1237928" cy="432434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03426" name="Picture 2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63552" y="1134901"/>
            <a:ext cx="8229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6" name="Picture 12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5565" y="3786661"/>
            <a:ext cx="8229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664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03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103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03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03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4DED9-326A-B2F8-A699-88BECF8BE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 err="1"/>
              <a:t>Equalizer</a:t>
            </a:r>
            <a:r>
              <a:rPr lang="it-IT" sz="4400" dirty="0"/>
              <a:t> reset</a:t>
            </a:r>
            <a:endParaRPr lang="en-GB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E404E-A85A-F85B-E95F-395AB1469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20853"/>
            <a:ext cx="9014792" cy="432434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AMD </a:t>
            </a:r>
            <a:r>
              <a:rPr lang="it-IT" sz="2400" dirty="0" err="1"/>
              <a:t>has</a:t>
            </a:r>
            <a:r>
              <a:rPr lang="it-IT" sz="2400" dirty="0"/>
              <a:t> </a:t>
            </a:r>
            <a:r>
              <a:rPr lang="it-IT" sz="2400" dirty="0" err="1"/>
              <a:t>automatic</a:t>
            </a:r>
            <a:r>
              <a:rPr lang="it-IT" sz="2400" dirty="0"/>
              <a:t> </a:t>
            </a:r>
            <a:r>
              <a:rPr lang="it-IT" sz="2400" dirty="0" err="1"/>
              <a:t>equalizers</a:t>
            </a:r>
            <a:r>
              <a:rPr lang="it-IT" sz="2400" dirty="0"/>
              <a:t> </a:t>
            </a:r>
            <a:r>
              <a:rPr lang="it-IT" sz="2400" dirty="0" err="1"/>
              <a:t>since</a:t>
            </a:r>
            <a:r>
              <a:rPr lang="it-IT" sz="2400" dirty="0"/>
              <a:t> the 7 Series </a:t>
            </a:r>
            <a:r>
              <a:rPr lang="it-IT" sz="2400" dirty="0" err="1"/>
              <a:t>introduction</a:t>
            </a:r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err="1"/>
              <a:t>Excellent</a:t>
            </a:r>
            <a:r>
              <a:rPr lang="it-IT" sz="2400" dirty="0"/>
              <a:t> performance and </a:t>
            </a:r>
            <a:r>
              <a:rPr lang="it-IT" sz="2400" dirty="0" err="1"/>
              <a:t>dynamic</a:t>
            </a:r>
            <a:r>
              <a:rPr lang="it-IT" sz="2400" dirty="0"/>
              <a:t> </a:t>
            </a:r>
            <a:r>
              <a:rPr lang="it-IT" sz="2400" dirty="0" err="1"/>
              <a:t>adaptation</a:t>
            </a:r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err="1"/>
              <a:t>Require</a:t>
            </a:r>
            <a:r>
              <a:rPr lang="it-IT" sz="2400" dirty="0"/>
              <a:t> reset in case of LOS (Loss Of </a:t>
            </a:r>
            <a:r>
              <a:rPr lang="it-IT" sz="2400" dirty="0" err="1"/>
              <a:t>Signal</a:t>
            </a:r>
            <a:r>
              <a:rPr lang="it-IT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err="1"/>
              <a:t>Without</a:t>
            </a:r>
            <a:r>
              <a:rPr lang="it-IT" sz="2400" dirty="0"/>
              <a:t> reset, the </a:t>
            </a:r>
            <a:r>
              <a:rPr lang="it-IT" sz="2400" dirty="0" err="1"/>
              <a:t>equalizer</a:t>
            </a:r>
            <a:r>
              <a:rPr lang="it-IT" sz="2400" dirty="0"/>
              <a:t> </a:t>
            </a:r>
            <a:r>
              <a:rPr lang="it-IT" sz="2400" dirty="0" err="1"/>
              <a:t>might</a:t>
            </a:r>
            <a:r>
              <a:rPr lang="it-IT" sz="2400" dirty="0"/>
              <a:t> converge </a:t>
            </a:r>
            <a:r>
              <a:rPr lang="it-IT" sz="2400" dirty="0" err="1"/>
              <a:t>suboptimally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87870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3670"/>
            <a:ext cx="7358608" cy="1362075"/>
          </a:xfrm>
        </p:spPr>
        <p:txBody>
          <a:bodyPr>
            <a:normAutofit/>
          </a:bodyPr>
          <a:lstStyle/>
          <a:p>
            <a:r>
              <a:rPr lang="en-US" sz="4400" dirty="0"/>
              <a:t>AMD Transceiver Tools:</a:t>
            </a:r>
            <a:br>
              <a:rPr lang="en-US" sz="4400" dirty="0"/>
            </a:br>
            <a:r>
              <a:rPr lang="en-US" sz="4400" dirty="0"/>
              <a:t>GT Wizard</a:t>
            </a:r>
          </a:p>
        </p:txBody>
      </p:sp>
    </p:spTree>
    <p:extLst>
      <p:ext uri="{BB962C8B-B14F-4D97-AF65-F5344CB8AC3E}">
        <p14:creationId xmlns:p14="http://schemas.microsoft.com/office/powerpoint/2010/main" val="2364648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FA1582-3C33-512E-D4C5-8195413F4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F.F.F.: </a:t>
            </a:r>
            <a:r>
              <a:rPr lang="it-IT" sz="4400" dirty="0" err="1"/>
              <a:t>Frequently</a:t>
            </a:r>
            <a:r>
              <a:rPr lang="it-IT" sz="4400" dirty="0"/>
              <a:t> </a:t>
            </a:r>
            <a:r>
              <a:rPr lang="it-IT" sz="4400" dirty="0" err="1"/>
              <a:t>Forgotten</a:t>
            </a:r>
            <a:r>
              <a:rPr lang="it-IT" sz="4400" dirty="0"/>
              <a:t> Feature</a:t>
            </a:r>
            <a:endParaRPr lang="en-GB" sz="4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DECD30-EF5F-DE6C-E18F-1754D7723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6825"/>
            <a:ext cx="7358608" cy="432434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err="1"/>
              <a:t>You</a:t>
            </a:r>
            <a:r>
              <a:rPr lang="it-IT" sz="2400" dirty="0"/>
              <a:t> MUST set the </a:t>
            </a:r>
            <a:r>
              <a:rPr lang="it-IT" sz="2400" dirty="0" err="1"/>
              <a:t>equalizer</a:t>
            </a:r>
            <a:r>
              <a:rPr lang="it-IT" sz="2400" dirty="0"/>
              <a:t> </a:t>
            </a:r>
            <a:r>
              <a:rPr lang="it-IT" sz="2400" dirty="0" err="1"/>
              <a:t>accordingly</a:t>
            </a:r>
            <a:r>
              <a:rPr lang="it-IT" sz="2400" dirty="0"/>
              <a:t> to </a:t>
            </a:r>
            <a:r>
              <a:rPr lang="it-IT" sz="2400" dirty="0" err="1"/>
              <a:t>your</a:t>
            </a:r>
            <a:r>
              <a:rPr lang="it-IT" sz="2400" dirty="0"/>
              <a:t> board </a:t>
            </a:r>
            <a:r>
              <a:rPr lang="it-IT" sz="2400" dirty="0" err="1"/>
              <a:t>attenuation</a:t>
            </a:r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#1 source of non working designs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Defaults to 20 </a:t>
            </a:r>
            <a:r>
              <a:rPr lang="it-IT" sz="2400" dirty="0" err="1"/>
              <a:t>dbs</a:t>
            </a:r>
            <a:endParaRPr lang="it-IT" sz="2400" dirty="0"/>
          </a:p>
          <a:p>
            <a:pPr marL="800100" lvl="2" indent="-285750"/>
            <a:r>
              <a:rPr lang="it-IT" sz="2400" dirty="0" err="1"/>
              <a:t>Overkill</a:t>
            </a:r>
            <a:r>
              <a:rPr lang="it-IT" sz="2400" dirty="0"/>
              <a:t> for </a:t>
            </a:r>
            <a:r>
              <a:rPr lang="it-IT" sz="2400" dirty="0" err="1"/>
              <a:t>most</a:t>
            </a:r>
            <a:r>
              <a:rPr lang="it-IT" sz="2400" dirty="0"/>
              <a:t> designs</a:t>
            </a:r>
          </a:p>
          <a:p>
            <a:pPr marL="800100" lvl="2" indent="-285750"/>
            <a:r>
              <a:rPr lang="it-IT" sz="2400" dirty="0" err="1"/>
              <a:t>Translates</a:t>
            </a:r>
            <a:r>
              <a:rPr lang="it-IT" sz="2400" dirty="0"/>
              <a:t> </a:t>
            </a:r>
            <a:r>
              <a:rPr lang="it-IT" sz="2400" dirty="0" err="1"/>
              <a:t>into</a:t>
            </a:r>
            <a:r>
              <a:rPr lang="it-IT" sz="2400" dirty="0"/>
              <a:t> DFE</a:t>
            </a:r>
          </a:p>
          <a:p>
            <a:pPr marL="800100" lvl="2" indent="-285750"/>
            <a:r>
              <a:rPr lang="it-IT" sz="2400" dirty="0"/>
              <a:t>Not good for </a:t>
            </a:r>
            <a:r>
              <a:rPr lang="it-IT" sz="2400" dirty="0" err="1"/>
              <a:t>most</a:t>
            </a:r>
            <a:r>
              <a:rPr lang="it-IT" sz="2400" dirty="0"/>
              <a:t> 8b/10b </a:t>
            </a:r>
            <a:r>
              <a:rPr lang="it-IT" sz="2400" dirty="0" err="1"/>
              <a:t>applications</a:t>
            </a:r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7E7EAA-1C93-16BE-BC8B-5FDE09790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402" y="980729"/>
            <a:ext cx="3911517" cy="30963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6D77D1-AD17-355C-860E-A61873DC6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004" y="2924944"/>
            <a:ext cx="4067743" cy="33437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91C915-304C-371F-0C99-FB0FC96EBC2E}"/>
              </a:ext>
            </a:extLst>
          </p:cNvPr>
          <p:cNvSpPr/>
          <p:nvPr/>
        </p:nvSpPr>
        <p:spPr>
          <a:xfrm>
            <a:off x="10765249" y="3429000"/>
            <a:ext cx="1091391" cy="43204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70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3670"/>
            <a:ext cx="7358608" cy="1362075"/>
          </a:xfrm>
        </p:spPr>
        <p:txBody>
          <a:bodyPr>
            <a:normAutofit/>
          </a:bodyPr>
          <a:lstStyle/>
          <a:p>
            <a:r>
              <a:rPr lang="en-US" sz="4400" dirty="0"/>
              <a:t>AMD Transceiver Tools:</a:t>
            </a:r>
            <a:br>
              <a:rPr lang="en-US" sz="4400" dirty="0"/>
            </a:br>
            <a:r>
              <a:rPr lang="en-US" sz="4400" dirty="0"/>
              <a:t>IBERT and In-system IBERT</a:t>
            </a:r>
          </a:p>
        </p:txBody>
      </p:sp>
    </p:spTree>
    <p:extLst>
      <p:ext uri="{BB962C8B-B14F-4D97-AF65-F5344CB8AC3E}">
        <p14:creationId xmlns:p14="http://schemas.microsoft.com/office/powerpoint/2010/main" val="18566624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64352" y="1057654"/>
            <a:ext cx="20955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14502"/>
            <a:ext cx="10670976" cy="1286305"/>
          </a:xfrm>
        </p:spPr>
        <p:txBody>
          <a:bodyPr>
            <a:normAutofit/>
          </a:bodyPr>
          <a:lstStyle/>
          <a:p>
            <a:r>
              <a:rPr lang="en-US" sz="4400" dirty="0"/>
              <a:t>System Analysis with Eye Scan </a:t>
            </a:r>
            <a:br>
              <a:rPr lang="en-US" sz="4400" dirty="0"/>
            </a:br>
            <a:r>
              <a:rPr lang="en-US" sz="4400" dirty="0"/>
              <a:t>Non-Destructive On-Chip Debug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1916832"/>
            <a:ext cx="5124722" cy="394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 eaLnBrk="0" hangingPunct="0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8000"/>
              <a:buFont typeface="Arial" panose="020B0604020202020204" pitchFamily="34" charset="0"/>
              <a:buChar char="•"/>
            </a:pPr>
            <a:r>
              <a:rPr lang="en-US" sz="2000" dirty="0"/>
              <a:t>Internal Scan History in Xilinx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Multi-generations of 1-D BER plot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From Gen 4 to Gen 6</a:t>
            </a:r>
          </a:p>
          <a:p>
            <a:pPr marL="285750" indent="-285750" eaLnBrk="0" hangingPunct="0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8000"/>
              <a:buFont typeface="Arial" panose="020B0604020202020204" pitchFamily="34" charset="0"/>
              <a:buChar char="•"/>
            </a:pPr>
            <a:r>
              <a:rPr lang="en-US" sz="2000" dirty="0"/>
              <a:t>Two Samplers in RX Path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Data Sampler at the eye center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Moveable Offset Sampler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Compare two samplers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2-D BER Eye built from error location</a:t>
            </a:r>
            <a:endParaRPr lang="en-US" sz="2000" b="1" kern="0" dirty="0">
              <a:solidFill>
                <a:srgbClr val="008CA8"/>
              </a:solidFill>
              <a:latin typeface="Arial"/>
            </a:endParaRPr>
          </a:p>
          <a:p>
            <a:pPr marL="285750" indent="-285750" eaLnBrk="0" hangingPunct="0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8000"/>
              <a:buFont typeface="Arial" panose="020B0604020202020204" pitchFamily="34" charset="0"/>
              <a:buChar char="•"/>
            </a:pPr>
            <a:r>
              <a:rPr lang="en-US" sz="2000" dirty="0"/>
              <a:t>Eye Scan inside receiver on live data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Non-destructive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Post equalization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BER Measurement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2-D Plot</a:t>
            </a:r>
          </a:p>
          <a:p>
            <a:pPr marL="628650" lvl="1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Pattern agnostic</a:t>
            </a:r>
          </a:p>
          <a:p>
            <a:pPr>
              <a:spcBef>
                <a:spcPct val="20000"/>
              </a:spcBef>
            </a:pPr>
            <a:endParaRPr lang="en-US" sz="2000" b="1" kern="0" dirty="0">
              <a:solidFill>
                <a:srgbClr val="008CA8"/>
              </a:solid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EDD47C-68F2-AA6D-F414-0FC926AF7BC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6577" y="3429000"/>
            <a:ext cx="3261842" cy="271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13586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001" y="204716"/>
            <a:ext cx="11438663" cy="848020"/>
          </a:xfrm>
        </p:spPr>
        <p:txBody>
          <a:bodyPr>
            <a:normAutofit/>
          </a:bodyPr>
          <a:lstStyle/>
          <a:p>
            <a:r>
              <a:rPr lang="en-US" sz="4400" dirty="0"/>
              <a:t>In-System IBERT (yet another F.F.F.)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981200" y="6577014"/>
            <a:ext cx="838200" cy="244475"/>
          </a:xfrm>
        </p:spPr>
        <p:txBody>
          <a:bodyPr/>
          <a:lstStyle/>
          <a:p>
            <a:pPr>
              <a:defRPr/>
            </a:pPr>
            <a:r>
              <a:rPr lang="en-US" dirty="0"/>
              <a:t>Page </a:t>
            </a:r>
            <a:fld id="{060BD193-E118-4B16-863C-C8C12C675E3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1384" y="1275206"/>
            <a:ext cx="10153128" cy="3163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8000"/>
              <a:buFont typeface="Arial" panose="020B0604020202020204" pitchFamily="34" charset="0"/>
              <a:buChar char="•"/>
            </a:pPr>
            <a:r>
              <a:rPr lang="en-US" sz="2400" dirty="0"/>
              <a:t>Eye Scan, Equalizer selection and TX tuning</a:t>
            </a:r>
          </a:p>
          <a:p>
            <a:pPr marL="171450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All directly from your own design</a:t>
            </a:r>
          </a:p>
          <a:p>
            <a:pPr marL="171450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Easily added from the GT Wizard and included in the example design</a:t>
            </a:r>
          </a:p>
          <a:p>
            <a:pPr marL="171450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Available as an add-on IP as well</a:t>
            </a:r>
          </a:p>
          <a:p>
            <a:pPr marL="171450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Ultrascale IP</a:t>
            </a:r>
          </a:p>
          <a:p>
            <a:pPr marL="171450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Some XAPP exists for 7 series</a:t>
            </a:r>
          </a:p>
          <a:p>
            <a:pPr marL="171450" indent="-28575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Versal has it in HW automatically</a:t>
            </a: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Clr>
                <a:schemeClr val="tx2"/>
              </a:buClr>
              <a:buSzPct val="88000"/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01139-EAEE-DC41-FE87-E6B3316D6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040" y="2636912"/>
            <a:ext cx="5401596" cy="359041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C7D27A-F0AF-C01D-F8FF-6A89573CD76D}"/>
              </a:ext>
            </a:extLst>
          </p:cNvPr>
          <p:cNvSpPr/>
          <p:nvPr/>
        </p:nvSpPr>
        <p:spPr>
          <a:xfrm>
            <a:off x="8328248" y="5085184"/>
            <a:ext cx="2952328" cy="2880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en-GB" sz="16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247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AED5-01E0-7608-4BBC-6E84496C1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dirty="0"/>
              <a:t>Power and </a:t>
            </a:r>
            <a:r>
              <a:rPr lang="it-IT" sz="4400" dirty="0" err="1"/>
              <a:t>Clocking</a:t>
            </a:r>
            <a:endParaRPr lang="en-GB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4A22B-67F0-5A13-727A-57934DB80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66" y="1484784"/>
            <a:ext cx="10972800" cy="45709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sz="2400" dirty="0" err="1"/>
              <a:t>It</a:t>
            </a:r>
            <a:r>
              <a:rPr lang="it-IT" sz="2400" dirty="0"/>
              <a:t> </a:t>
            </a:r>
            <a:r>
              <a:rPr lang="it-IT" sz="2400" dirty="0" err="1"/>
              <a:t>is</a:t>
            </a:r>
            <a:r>
              <a:rPr lang="it-IT" sz="2400" dirty="0"/>
              <a:t> </a:t>
            </a:r>
            <a:r>
              <a:rPr lang="it-IT" sz="2400" dirty="0" err="1"/>
              <a:t>critically</a:t>
            </a:r>
            <a:r>
              <a:rPr lang="it-IT" sz="2400" dirty="0"/>
              <a:t> </a:t>
            </a:r>
            <a:r>
              <a:rPr lang="it-IT" sz="2400" dirty="0" err="1"/>
              <a:t>important</a:t>
            </a:r>
            <a:r>
              <a:rPr lang="it-IT" sz="2400" dirty="0"/>
              <a:t> to </a:t>
            </a:r>
            <a:r>
              <a:rPr lang="it-IT" sz="2400" dirty="0" err="1"/>
              <a:t>satisfy</a:t>
            </a:r>
            <a:r>
              <a:rPr lang="it-IT" sz="2400" dirty="0"/>
              <a:t> the AMD </a:t>
            </a:r>
            <a:r>
              <a:rPr lang="it-IT" sz="2400" dirty="0" err="1"/>
              <a:t>requirements</a:t>
            </a:r>
            <a:r>
              <a:rPr lang="it-IT" sz="2400" dirty="0"/>
              <a:t> in </a:t>
            </a:r>
            <a:r>
              <a:rPr lang="it-IT" sz="2400" dirty="0" err="1"/>
              <a:t>terms</a:t>
            </a:r>
            <a:r>
              <a:rPr lang="it-IT" sz="2400" dirty="0"/>
              <a:t> of power and </a:t>
            </a:r>
            <a:r>
              <a:rPr lang="it-IT" sz="2400" dirty="0" err="1"/>
              <a:t>clocking</a:t>
            </a:r>
            <a:endParaRPr lang="it-IT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/>
              <a:t>Max power </a:t>
            </a:r>
            <a:r>
              <a:rPr lang="it-IT" sz="2400" dirty="0" err="1"/>
              <a:t>noise</a:t>
            </a:r>
            <a:r>
              <a:rPr lang="it-IT" sz="2400" dirty="0"/>
              <a:t> </a:t>
            </a:r>
            <a:r>
              <a:rPr lang="it-IT" sz="2400" dirty="0" err="1"/>
              <a:t>is</a:t>
            </a:r>
            <a:r>
              <a:rPr lang="it-IT" sz="2400" dirty="0"/>
              <a:t> </a:t>
            </a:r>
            <a:r>
              <a:rPr lang="it-IT" sz="2400" dirty="0" err="1"/>
              <a:t>normally</a:t>
            </a:r>
            <a:r>
              <a:rPr lang="it-IT" sz="2400" dirty="0"/>
              <a:t> </a:t>
            </a:r>
            <a:r>
              <a:rPr lang="it-IT" sz="2400" dirty="0" err="1"/>
              <a:t>reported</a:t>
            </a:r>
            <a:r>
              <a:rPr lang="it-IT" sz="2400" dirty="0"/>
              <a:t> in the PCB design user guide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/>
              <a:t>Required Clock Phase Noise is in the DS or in Answer Records (for older families)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 err="1"/>
              <a:t>Very</a:t>
            </a:r>
            <a:r>
              <a:rPr lang="it-IT" sz="2400" dirty="0"/>
              <a:t> </a:t>
            </a:r>
            <a:r>
              <a:rPr lang="it-IT" sz="2400" dirty="0" err="1"/>
              <a:t>often</a:t>
            </a:r>
            <a:r>
              <a:rPr lang="it-IT" sz="2400" dirty="0"/>
              <a:t> a clock out of </a:t>
            </a:r>
            <a:r>
              <a:rPr lang="it-IT" sz="2400" dirty="0" err="1"/>
              <a:t>spec</a:t>
            </a:r>
            <a:r>
              <a:rPr lang="it-IT" sz="2400" dirty="0"/>
              <a:t> </a:t>
            </a:r>
            <a:r>
              <a:rPr lang="it-IT" sz="2400" dirty="0" err="1"/>
              <a:t>results</a:t>
            </a:r>
            <a:r>
              <a:rPr lang="it-IT" sz="2400" dirty="0"/>
              <a:t> in a GT </a:t>
            </a:r>
            <a:r>
              <a:rPr lang="it-IT" sz="2400" dirty="0" err="1"/>
              <a:t>which</a:t>
            </a:r>
            <a:r>
              <a:rPr lang="it-IT" sz="2400" dirty="0"/>
              <a:t> works </a:t>
            </a:r>
            <a:r>
              <a:rPr lang="it-IT" sz="2400" dirty="0" err="1"/>
              <a:t>looped</a:t>
            </a:r>
            <a:r>
              <a:rPr lang="it-IT" sz="2400" dirty="0"/>
              <a:t> back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 err="1"/>
              <a:t>It</a:t>
            </a:r>
            <a:r>
              <a:rPr lang="it-IT" sz="2400" dirty="0"/>
              <a:t> </a:t>
            </a:r>
            <a:r>
              <a:rPr lang="it-IT" sz="2400" dirty="0" err="1"/>
              <a:t>may</a:t>
            </a:r>
            <a:r>
              <a:rPr lang="it-IT" sz="2400" dirty="0"/>
              <a:t> </a:t>
            </a:r>
            <a:r>
              <a:rPr lang="it-IT" sz="2400" dirty="0" err="1"/>
              <a:t>also</a:t>
            </a:r>
            <a:r>
              <a:rPr lang="it-IT" sz="2400" dirty="0"/>
              <a:t> work </a:t>
            </a:r>
            <a:r>
              <a:rPr lang="it-IT" sz="2400" dirty="0" err="1"/>
              <a:t>when</a:t>
            </a:r>
            <a:r>
              <a:rPr lang="it-IT" sz="2400" dirty="0"/>
              <a:t> </a:t>
            </a:r>
            <a:r>
              <a:rPr lang="it-IT" sz="2400" dirty="0" err="1"/>
              <a:t>connected</a:t>
            </a:r>
            <a:r>
              <a:rPr lang="it-IT" sz="2400" dirty="0"/>
              <a:t> to a GT making use of the </a:t>
            </a:r>
            <a:r>
              <a:rPr lang="it-IT" sz="2400" dirty="0" err="1"/>
              <a:t>same</a:t>
            </a:r>
            <a:r>
              <a:rPr lang="it-IT" sz="2400" dirty="0"/>
              <a:t> clock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962761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AED5-01E0-7608-4BBC-6E84496C1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Clocking</a:t>
            </a:r>
            <a:r>
              <a:rPr lang="it-IT" dirty="0"/>
              <a:t> </a:t>
            </a:r>
            <a:r>
              <a:rPr lang="it-IT" dirty="0" err="1"/>
              <a:t>solutions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4A22B-67F0-5A13-727A-57934DB80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2313"/>
            <a:ext cx="10972800" cy="22666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Silica </a:t>
            </a:r>
            <a:r>
              <a:rPr lang="it-IT" dirty="0" err="1"/>
              <a:t>has</a:t>
            </a:r>
            <a:r>
              <a:rPr lang="it-IT" dirty="0"/>
              <a:t> multiple </a:t>
            </a:r>
            <a:r>
              <a:rPr lang="it-IT" dirty="0" err="1"/>
              <a:t>clocking</a:t>
            </a:r>
            <a:r>
              <a:rPr lang="it-IT" dirty="0"/>
              <a:t> </a:t>
            </a:r>
            <a:r>
              <a:rPr lang="it-IT" dirty="0" err="1"/>
              <a:t>solutions</a:t>
            </a:r>
            <a:r>
              <a:rPr lang="it-IT" dirty="0"/>
              <a:t> from timing market leaders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Clock </a:t>
            </a:r>
            <a:r>
              <a:rPr lang="it-IT" dirty="0" err="1"/>
              <a:t>distribution</a:t>
            </a:r>
            <a:r>
              <a:rPr lang="it-IT" dirty="0"/>
              <a:t>, </a:t>
            </a:r>
            <a:r>
              <a:rPr lang="it-IT" dirty="0" err="1"/>
              <a:t>cleanup</a:t>
            </a:r>
            <a:r>
              <a:rPr lang="it-IT" dirty="0"/>
              <a:t> and Generation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PLLs</a:t>
            </a:r>
            <a:r>
              <a:rPr lang="it-IT" dirty="0"/>
              <a:t> up to 18 Ghz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Best in class TCXO and OCXO with </a:t>
            </a:r>
            <a:r>
              <a:rPr lang="it-IT" dirty="0" err="1"/>
              <a:t>leading</a:t>
            </a:r>
            <a:r>
              <a:rPr lang="it-IT" dirty="0"/>
              <a:t> Temperature and </a:t>
            </a:r>
            <a:r>
              <a:rPr lang="it-IT" dirty="0" err="1"/>
              <a:t>Vibration</a:t>
            </a:r>
            <a:r>
              <a:rPr lang="it-IT" dirty="0"/>
              <a:t> </a:t>
            </a:r>
            <a:r>
              <a:rPr lang="it-IT" dirty="0" err="1"/>
              <a:t>stability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dirty="0" err="1"/>
              <a:t>Quartz</a:t>
            </a:r>
            <a:r>
              <a:rPr lang="it-IT" dirty="0"/>
              <a:t> and MEMS </a:t>
            </a:r>
            <a:r>
              <a:rPr lang="it-IT" dirty="0" err="1"/>
              <a:t>based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EC0F7B-D59D-B47A-086E-AAA0D5087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3473712"/>
            <a:ext cx="3715268" cy="1286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4EF40A-17CA-747E-EC6F-9B6AD1A1E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960" y="3490385"/>
            <a:ext cx="5441448" cy="1252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7D43A1-0728-2334-367F-B4FC7B879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472" y="5002663"/>
            <a:ext cx="4536503" cy="11924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A6C1A6-2A22-C766-2775-D7CA5A008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6080" y="5160605"/>
            <a:ext cx="3562699" cy="107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51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3670"/>
            <a:ext cx="7358608" cy="1362075"/>
          </a:xfrm>
        </p:spPr>
        <p:txBody>
          <a:bodyPr>
            <a:normAutofit/>
          </a:bodyPr>
          <a:lstStyle/>
          <a:p>
            <a:r>
              <a:rPr lang="en-US" sz="4400" dirty="0"/>
              <a:t>IBERT demo</a:t>
            </a:r>
          </a:p>
        </p:txBody>
      </p:sp>
    </p:spTree>
    <p:extLst>
      <p:ext uri="{BB962C8B-B14F-4D97-AF65-F5344CB8AC3E}">
        <p14:creationId xmlns:p14="http://schemas.microsoft.com/office/powerpoint/2010/main" val="1142127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1744" y="1866334"/>
            <a:ext cx="4104456" cy="2479330"/>
          </a:xfrm>
        </p:spPr>
        <p:txBody>
          <a:bodyPr/>
          <a:lstStyle/>
          <a:p>
            <a:r>
              <a:rPr lang="it-IT" sz="6000" dirty="0"/>
              <a:t>Thank you!</a:t>
            </a:r>
            <a:br>
              <a:rPr lang="it-IT" sz="6000" dirty="0"/>
            </a:br>
            <a:br>
              <a:rPr lang="it-IT" sz="6000" dirty="0"/>
            </a:br>
            <a:r>
              <a:rPr lang="it-IT" sz="6000" dirty="0"/>
              <a:t>Questions?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561399761"/>
      </p:ext>
    </p:extLst>
  </p:cSld>
  <p:clrMapOvr>
    <a:masterClrMapping/>
  </p:clrMapOvr>
</p:sld>
</file>

<file path=ppt/theme/theme1.xml><?xml version="1.0" encoding="utf-8"?>
<a:theme xmlns:a="http://schemas.openxmlformats.org/drawingml/2006/main" name="Avnet Template WS">
  <a:themeElements>
    <a:clrScheme name="Custom 1">
      <a:dk1>
        <a:sysClr val="windowText" lastClr="000000"/>
      </a:dk1>
      <a:lt1>
        <a:sysClr val="window" lastClr="FFFFFF"/>
      </a:lt1>
      <a:dk2>
        <a:srgbClr val="00641E"/>
      </a:dk2>
      <a:lt2>
        <a:srgbClr val="9EE0AE"/>
      </a:lt2>
      <a:accent1>
        <a:srgbClr val="25A747"/>
      </a:accent1>
      <a:accent2>
        <a:srgbClr val="63BFD4"/>
      </a:accent2>
      <a:accent3>
        <a:srgbClr val="FFC500"/>
      </a:accent3>
      <a:accent4>
        <a:srgbClr val="D2D2D2"/>
      </a:accent4>
      <a:accent5>
        <a:srgbClr val="919191"/>
      </a:accent5>
      <a:accent6>
        <a:srgbClr val="4D4D4D"/>
      </a:accent6>
      <a:hlink>
        <a:srgbClr val="38AF57"/>
      </a:hlink>
      <a:folHlink>
        <a:srgbClr val="BFEBC9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</a:spPr>
      <a:bodyPr wrap="square" rtlCol="0" anchor="ctr" anchorCtr="0">
        <a:noAutofit/>
      </a:bodyPr>
      <a:lstStyle>
        <a:defPPr>
          <a:defRPr sz="1600" dirty="0" err="1">
            <a:solidFill>
              <a:schemeClr val="bg1"/>
            </a:solidFill>
          </a:defRPr>
        </a:defPPr>
      </a:lstStyle>
    </a:spDef>
    <a:lnDef>
      <a:spPr>
        <a:ln w="6350">
          <a:solidFill>
            <a:schemeClr val="tx1"/>
          </a:solidFill>
          <a:prstDash val="solid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vnetTemplate-AvnetAbacus_PC_WS_060618" id="{915F183D-C0E3-426F-81CD-4FE8EA443413}" vid="{063A1403-B0D6-4E43-B12E-09BAEEE5B3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AVS-Presentation-Template_PC_WS_060618</Template>
  <TotalTime>324</TotalTime>
  <Words>1505</Words>
  <Application>Microsoft Office PowerPoint</Application>
  <PresentationFormat>Widescreen</PresentationFormat>
  <Paragraphs>346</Paragraphs>
  <Slides>37</Slides>
  <Notes>18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ＭＳ Ｐゴシック</vt:lpstr>
      <vt:lpstr>Arial</vt:lpstr>
      <vt:lpstr>Arial Narrow</vt:lpstr>
      <vt:lpstr>Calibri</vt:lpstr>
      <vt:lpstr>Times New Roman</vt:lpstr>
      <vt:lpstr>Avnet Template WS</vt:lpstr>
      <vt:lpstr>Equation</vt:lpstr>
      <vt:lpstr>Designing with High Speed Interfaces Debugging techniques and design considerations </vt:lpstr>
      <vt:lpstr>Agenda</vt:lpstr>
      <vt:lpstr>MGT history</vt:lpstr>
      <vt:lpstr>AMD Transceiver Block Diagram</vt:lpstr>
      <vt:lpstr>What is equalization and why it is needed</vt:lpstr>
      <vt:lpstr>A typical media: the Backplane</vt:lpstr>
      <vt:lpstr>Layout discontinuities</vt:lpstr>
      <vt:lpstr>Inter-Symbol-Interference and Equalization</vt:lpstr>
      <vt:lpstr>Equalization techniques</vt:lpstr>
      <vt:lpstr>TX Emphasis</vt:lpstr>
      <vt:lpstr>TX Emphasis To Reduce Loss</vt:lpstr>
      <vt:lpstr>TX Emphasis To Reduce Loss</vt:lpstr>
      <vt:lpstr>TX Emphasis To Reduce Loss</vt:lpstr>
      <vt:lpstr>TX Emphasis To Reduce Loss</vt:lpstr>
      <vt:lpstr>TX Emphasis To Reduce Loss</vt:lpstr>
      <vt:lpstr>TX Emphasis To Reduce Loss</vt:lpstr>
      <vt:lpstr>TX Emphasis To Reduce Loss</vt:lpstr>
      <vt:lpstr>TX Emphasis To Reduce Loss</vt:lpstr>
      <vt:lpstr>TX Emphasis To Reduce Loss</vt:lpstr>
      <vt:lpstr>TX Emphasis side effects</vt:lpstr>
      <vt:lpstr>RX Linear Equalizer</vt:lpstr>
      <vt:lpstr>RX Linear Equalization – Loss Compensation</vt:lpstr>
      <vt:lpstr>Linear Equalization</vt:lpstr>
      <vt:lpstr>Decision Feedback Equalizer</vt:lpstr>
      <vt:lpstr>Decision Feedback Equalization</vt:lpstr>
      <vt:lpstr>DFE pros and cons</vt:lpstr>
      <vt:lpstr>DFE Effect</vt:lpstr>
      <vt:lpstr>Equalizer reset</vt:lpstr>
      <vt:lpstr>AMD Transceiver Tools: GT Wizard</vt:lpstr>
      <vt:lpstr>F.F.F.: Frequently Forgotten Feature</vt:lpstr>
      <vt:lpstr>AMD Transceiver Tools: IBERT and In-system IBERT</vt:lpstr>
      <vt:lpstr>System Analysis with Eye Scan  Non-Destructive On-Chip Debug</vt:lpstr>
      <vt:lpstr>In-System IBERT (yet another F.F.F.)</vt:lpstr>
      <vt:lpstr>Power and Clocking</vt:lpstr>
      <vt:lpstr>Clocking solutions</vt:lpstr>
      <vt:lpstr>IBERT demo</vt:lpstr>
      <vt:lpstr>Thank you!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Francesco</dc:creator>
  <cp:lastModifiedBy>Contu, Francesco (Avnet Silica)</cp:lastModifiedBy>
  <cp:revision>53</cp:revision>
  <dcterms:created xsi:type="dcterms:W3CDTF">2020-10-07T17:35:59Z</dcterms:created>
  <dcterms:modified xsi:type="dcterms:W3CDTF">2024-12-04T09:41:27Z</dcterms:modified>
</cp:coreProperties>
</file>