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71" r:id="rId14"/>
    <p:sldId id="272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94" d="100"/>
          <a:sy n="94" d="100"/>
        </p:scale>
        <p:origin x="84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34964-FB2C-DA41-92AE-1B1CAD756A3A}" type="datetimeFigureOut">
              <a:rPr lang="it-IT" smtClean="0"/>
              <a:t>10/01/2025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0B2ED-E444-7F45-A032-251F9885FD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2622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F44AEDE-144F-4740-8549-7EFFE4FB970A}" type="datetime1">
              <a:rPr lang="it-IT" smtClean="0"/>
              <a:t>10/01/2025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Roberto Scardellato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202D3-0C78-6E4E-B9D3-FE07155D79CD}" type="datetime1">
              <a:rPr lang="it-IT" smtClean="0"/>
              <a:t>10/01/2025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Roberto Scardellato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71E1D2-CBF4-054E-9EDD-E36D70B679A1}" type="datetime1">
              <a:rPr lang="it-IT" smtClean="0"/>
              <a:t>10/01/2025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Roberto Scardellato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EC912-5DF3-C449-9361-5D9D793C1A42}" type="datetime1">
              <a:rPr lang="it-IT" smtClean="0"/>
              <a:t>10/01/2025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Roberto Scardellato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04F72-4717-0E4C-86E8-5D3F0BDFF6D9}" type="datetime1">
              <a:rPr lang="it-IT" smtClean="0"/>
              <a:t>10/01/2025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Roberto Scardellato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E42B4-5AF3-9944-8E96-ED775DFE8D5C}" type="datetime1">
              <a:rPr lang="it-IT" smtClean="0"/>
              <a:t>10/01/2025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Roberto Scardellato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E28E1-BA01-CD48-9BC4-5B331E75E8D3}" type="datetime1">
              <a:rPr lang="it-IT" smtClean="0"/>
              <a:t>10/01/2025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Roberto Scardellato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0E52733-F36B-2E40-8796-1F88768DC7F4}" type="datetime1">
              <a:rPr lang="it-IT" smtClean="0"/>
              <a:t>10/01/2025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Roberto Scardellato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30B79F2-2D62-6E40-AEF7-CD1B26682A91}" type="datetime1">
              <a:rPr lang="it-IT" smtClean="0"/>
              <a:t>10/01/2025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Roberto Scardellato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2DA61-45D0-7F4A-AAD6-E3F206B1E30B}" type="datetime1">
              <a:rPr lang="it-IT" smtClean="0"/>
              <a:t>10/01/2025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Roberto Scardellato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CC403-59EF-D44B-A7C7-E2C54E03C638}" type="datetime1">
              <a:rPr lang="it-IT" smtClean="0"/>
              <a:t>10/01/2025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Roberto Scardellato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D9806EE3-A294-594A-AA14-8D79A9BB891E}" type="datetime1">
              <a:rPr lang="it-IT" smtClean="0"/>
              <a:t>10/01/2025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Roberto Scardellato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EA748A-C7FA-45C0-0AD3-0100B00898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z="4400" dirty="0"/>
              <a:t>Rapporti fra installatori e certificatori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6E76CA7-4B59-4C11-FCB4-92A0C378F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Protezione passiva – Attraversamenti impiantistici</a:t>
            </a:r>
          </a:p>
          <a:p>
            <a:r>
              <a:rPr lang="it-IT" dirty="0"/>
              <a:t>Relatore: Roberto Scardellato</a:t>
            </a:r>
          </a:p>
        </p:txBody>
      </p:sp>
    </p:spTree>
    <p:extLst>
      <p:ext uri="{BB962C8B-B14F-4D97-AF65-F5344CB8AC3E}">
        <p14:creationId xmlns:p14="http://schemas.microsoft.com/office/powerpoint/2010/main" val="1312390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590160-AF67-C6CE-0904-E323BECB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Obiettivo della relazione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AE654E-A19D-570E-1663-A7A4F64A9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286000"/>
            <a:ext cx="10305393" cy="3581400"/>
          </a:xfrm>
        </p:spPr>
        <p:txBody>
          <a:bodyPr>
            <a:normAutofit/>
          </a:bodyPr>
          <a:lstStyle/>
          <a:p>
            <a:pPr marL="123825" indent="-123825"/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Esaminare i ruoli e le responsabilità di installatori e certificatori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23825" indent="-123825"/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Identificare criticità e proporre soluzioni per una collaborazione efficace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23825" indent="-123825"/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Favorire interventi conformi e semplificare il percorso certificativo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8A315EA-0DA9-BE94-A1E5-1EC299045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/>
              <a:t>Roberto Scardellato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778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590160-AF67-C6CE-0904-E323BECB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Contesto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AE654E-A19D-570E-1663-A7A4F64A9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286000"/>
            <a:ext cx="10305393" cy="3581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corretta applicazione di prodotti antincendio richiede una stretta collaborazione tra progettisti, istallatori e certificatori per garantire la conformità normativa e la sicurezza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C8DCF51-8F4B-EC97-BBE4-B91B4BD8F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0181" y="3182207"/>
            <a:ext cx="3054699" cy="3192505"/>
          </a:xfrm>
          <a:prstGeom prst="rect">
            <a:avLst/>
          </a:prstGeom>
        </p:spPr>
      </p:pic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493AC24-9D53-A956-EC8A-72BD6785E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Roberto Scardellato</a:t>
            </a:r>
          </a:p>
        </p:txBody>
      </p:sp>
    </p:spTree>
    <p:extLst>
      <p:ext uri="{BB962C8B-B14F-4D97-AF65-F5344CB8AC3E}">
        <p14:creationId xmlns:p14="http://schemas.microsoft.com/office/powerpoint/2010/main" val="2975197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590160-AF67-C6CE-0904-E323BECB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Protezione attiva: aspetti principali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AE654E-A19D-570E-1663-A7A4F64A9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8300"/>
            <a:ext cx="10305393" cy="3581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8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Ruoli chiave:</a:t>
            </a:r>
          </a:p>
          <a:p>
            <a:pPr marL="238125" indent="-238125"/>
            <a:r>
              <a:rPr lang="it-IT" sz="2400" b="1" kern="0" dirty="0">
                <a:solidFill>
                  <a:srgbClr val="11111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it-IT" sz="2400" b="1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rogettista abilitato: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Redige il progetto costruttivo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Garantisce il rispetto delle normative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38125" indent="-238125"/>
            <a:r>
              <a:rPr lang="it-IT" sz="2400" b="1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Installatore: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Esegue l’installazione seguendo il progetto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caso di necessità, concorda eventuali varianti con il progettista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38125" indent="-238125"/>
            <a:r>
              <a:rPr lang="it-IT" sz="2400" b="1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Documentazione: 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L’installatore rilascia una relazione tecnica di corretta posa con allegata la documentazione progettuale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it-IT" sz="24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C204A20-9CC3-63CB-9458-67C8A4614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Roberto Scardellato</a:t>
            </a:r>
          </a:p>
        </p:txBody>
      </p:sp>
    </p:spTree>
    <p:extLst>
      <p:ext uri="{BB962C8B-B14F-4D97-AF65-F5344CB8AC3E}">
        <p14:creationId xmlns:p14="http://schemas.microsoft.com/office/powerpoint/2010/main" val="1714184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590160-AF67-C6CE-0904-E323BECB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Protezione attiva: aspetti principali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AE654E-A19D-570E-1663-A7A4F64A9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8300"/>
            <a:ext cx="10305393" cy="3581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2800" b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Criticità</a:t>
            </a:r>
            <a:r>
              <a:rPr lang="it-IT" sz="28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Mancanza di comunicazione tra progettista ed installatore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Scarsa documentazione delle varianti durante i lavori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it-IT" sz="24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A6549B8-50B9-8612-6259-92E692279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Roberto Scardellato</a:t>
            </a:r>
          </a:p>
        </p:txBody>
      </p:sp>
    </p:spTree>
    <p:extLst>
      <p:ext uri="{BB962C8B-B14F-4D97-AF65-F5344CB8AC3E}">
        <p14:creationId xmlns:p14="http://schemas.microsoft.com/office/powerpoint/2010/main" val="3792035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590160-AF67-C6CE-0904-E323BECB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Protezione passiva: lastre (es. silicato di calcio), vernici ed intonaci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AE654E-A19D-570E-1663-A7A4F64A9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83120"/>
            <a:ext cx="10305393" cy="3992579"/>
          </a:xfrm>
        </p:spPr>
        <p:txBody>
          <a:bodyPr>
            <a:noAutofit/>
          </a:bodyPr>
          <a:lstStyle/>
          <a:p>
            <a:pPr marL="238125" indent="-238125"/>
            <a:r>
              <a:rPr lang="it-IT" sz="2400" b="1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dimensionamento: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Elaborato a cura del progettista antincendio visti RdC/ETA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Validato dal tecnico certificatore di concerto con l’istallatore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38125" indent="-238125"/>
            <a:r>
              <a:rPr lang="it-IT" sz="2400" b="1" kern="0" dirty="0">
                <a:solidFill>
                  <a:srgbClr val="11111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Applicazione</a:t>
            </a:r>
            <a:r>
              <a:rPr lang="it-IT" sz="2400" b="1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Effettuata dall’installatore secondo le indicazioni ricevute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38125" indent="-238125"/>
            <a:r>
              <a:rPr lang="it-IT" sz="2400" b="1" kern="0" dirty="0">
                <a:solidFill>
                  <a:srgbClr val="11111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Verifica</a:t>
            </a:r>
            <a:r>
              <a:rPr lang="it-IT" sz="2400" b="1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Il certificatore controlla la corretta posa in opera utilizzando strumenti specifici per la misurazione dello spessore (vernici ed intonaci) o visivamente per le lastre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it-IT" sz="24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3436923-4B1C-3CFC-588C-DFE6659D6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Roberto Scardellato</a:t>
            </a:r>
          </a:p>
        </p:txBody>
      </p:sp>
    </p:spTree>
    <p:extLst>
      <p:ext uri="{BB962C8B-B14F-4D97-AF65-F5344CB8AC3E}">
        <p14:creationId xmlns:p14="http://schemas.microsoft.com/office/powerpoint/2010/main" val="2237843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590160-AF67-C6CE-0904-E323BECB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Protezione passiva: attraversamenti impiantistici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AE654E-A19D-570E-1663-A7A4F64A9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8300"/>
            <a:ext cx="10305393" cy="3581400"/>
          </a:xfrm>
        </p:spPr>
        <p:txBody>
          <a:bodyPr>
            <a:noAutofit/>
          </a:bodyPr>
          <a:lstStyle/>
          <a:p>
            <a:pPr marL="530352" lvl="1" indent="0">
              <a:buNone/>
            </a:pPr>
            <a:endParaRPr lang="it-IT" sz="2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30352" lvl="1" indent="0" algn="just">
              <a:buNone/>
            </a:pPr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Sigillature di tubazioni, cavi e condotti che attraversano compartimenti antincendio</a:t>
            </a:r>
            <a:endParaRPr lang="it-IT" sz="2400" kern="0" dirty="0">
              <a:solidFill>
                <a:srgbClr val="11111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238125" indent="-238125"/>
            <a:r>
              <a:rPr lang="it-IT" sz="2400" b="1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Variabili da considerare: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Tipologia e dimensioni degli elementi di interruzione della continuità della compartimentazione</a:t>
            </a: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Natura del supporto attraversato (parete/solaio, rigido/flessibile)</a:t>
            </a: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individuazione del prodotto più adatto per corretta certificazione, economia di cantiere per facilità di applicazione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30352" lvl="1" indent="0" algn="just">
              <a:buNone/>
            </a:pP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it-IT" sz="24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D729597-AED2-5410-4314-39D996993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Roberto Scardellato</a:t>
            </a:r>
          </a:p>
        </p:txBody>
      </p:sp>
    </p:spTree>
    <p:extLst>
      <p:ext uri="{BB962C8B-B14F-4D97-AF65-F5344CB8AC3E}">
        <p14:creationId xmlns:p14="http://schemas.microsoft.com/office/powerpoint/2010/main" val="1527692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590160-AF67-C6CE-0904-E323BECB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Analisi critica di 100 interventi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AE654E-A19D-570E-1663-A7A4F64A9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8300"/>
            <a:ext cx="10305393" cy="3581400"/>
          </a:xfrm>
        </p:spPr>
        <p:txBody>
          <a:bodyPr>
            <a:noAutofit/>
          </a:bodyPr>
          <a:lstStyle/>
          <a:p>
            <a:r>
              <a:rPr lang="it-IT" sz="2400" b="1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Dati raccolti: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b="1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84%</a:t>
            </a:r>
            <a:r>
              <a:rPr lang="it-IT" sz="24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richieste di protezione generica senza alcuno studio preliminare</a:t>
            </a: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b="1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14%</a:t>
            </a:r>
            <a:r>
              <a:rPr lang="it-IT" sz="24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presenza di uno studio preliminare generico basato sulle schede del produttore</a:t>
            </a: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b="1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2%</a:t>
            </a:r>
            <a:r>
              <a:rPr lang="it-IT" sz="24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piano di intervento predisposto da professionista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30352" lvl="1" indent="0" algn="just">
              <a:buNone/>
            </a:pP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it-IT" sz="24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EC35BDA-E04A-143F-5399-911E737DC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Roberto Scardellato</a:t>
            </a:r>
          </a:p>
        </p:txBody>
      </p:sp>
    </p:spTree>
    <p:extLst>
      <p:ext uri="{BB962C8B-B14F-4D97-AF65-F5344CB8AC3E}">
        <p14:creationId xmlns:p14="http://schemas.microsoft.com/office/powerpoint/2010/main" val="1079535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590160-AF67-C6CE-0904-E323BECB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Analisi critica di 100 interventi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AE654E-A19D-570E-1663-A7A4F64A9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8300"/>
            <a:ext cx="10305393" cy="3581400"/>
          </a:xfrm>
        </p:spPr>
        <p:txBody>
          <a:bodyPr>
            <a:noAutofit/>
          </a:bodyPr>
          <a:lstStyle/>
          <a:p>
            <a:r>
              <a:rPr lang="it-IT" sz="2400" b="1" kern="0" dirty="0">
                <a:solidFill>
                  <a:srgbClr val="11111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Problemi rilevati</a:t>
            </a:r>
            <a:r>
              <a:rPr lang="it-IT" sz="2400" b="1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b="1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Carente cultura antincendio </a:t>
            </a:r>
            <a:r>
              <a:rPr lang="it-IT" sz="24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da parte delle Società Impiantistiche</a:t>
            </a: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 ignora la necessità di un certificatore terzo</a:t>
            </a: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Operatori non qualificati</a:t>
            </a: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Autonomia delle diverse aziende installatrici che causa difficoltà nella certificazione</a:t>
            </a:r>
          </a:p>
          <a:p>
            <a:pPr marL="844677" lvl="1" indent="-314325"/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30352" lvl="1" indent="0" algn="just">
              <a:buNone/>
            </a:pP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it-IT" sz="24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57DD820-16DC-E099-DA67-E8B289BAA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Roberto Scardellato</a:t>
            </a:r>
          </a:p>
        </p:txBody>
      </p:sp>
    </p:spTree>
    <p:extLst>
      <p:ext uri="{BB962C8B-B14F-4D97-AF65-F5344CB8AC3E}">
        <p14:creationId xmlns:p14="http://schemas.microsoft.com/office/powerpoint/2010/main" val="2091604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590160-AF67-C6CE-0904-E323BECB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Ruolo del Certificatore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AE654E-A19D-570E-1663-A7A4F64A9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8300"/>
            <a:ext cx="10305393" cy="3581400"/>
          </a:xfrm>
        </p:spPr>
        <p:txBody>
          <a:bodyPr>
            <a:noAutofit/>
          </a:bodyPr>
          <a:lstStyle/>
          <a:p>
            <a:r>
              <a:rPr lang="it-IT" sz="2400" b="1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Quando interviene il Certificatore ?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r>
              <a:rPr lang="it-IT" sz="24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Spesso, purtroppo, ad opera compiuta, complicando:</a:t>
            </a: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301877" lvl="2" indent="-314325"/>
            <a:r>
              <a:rPr lang="it-IT" sz="22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verifica dell’idoneità dei prodotti utilizzati</a:t>
            </a: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301877" lvl="2" indent="-314325"/>
            <a:r>
              <a:rPr lang="it-IT" sz="22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valutazione della corretta posa in opera</a:t>
            </a: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30352" lvl="1" indent="0">
              <a:buNone/>
            </a:pP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30352" lvl="1" indent="0" algn="just">
              <a:buNone/>
            </a:pP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it-IT" sz="24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3CB50B7-FAD4-ED2D-E05F-013345AB8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5533" y="2672149"/>
            <a:ext cx="2685535" cy="4028303"/>
          </a:xfrm>
          <a:prstGeom prst="rect">
            <a:avLst/>
          </a:prstGeom>
        </p:spPr>
      </p:pic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15CDC7-5E67-E154-8DFC-DFD4F2A8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Roberto Scardellato</a:t>
            </a:r>
          </a:p>
        </p:txBody>
      </p:sp>
    </p:spTree>
    <p:extLst>
      <p:ext uri="{BB962C8B-B14F-4D97-AF65-F5344CB8AC3E}">
        <p14:creationId xmlns:p14="http://schemas.microsoft.com/office/powerpoint/2010/main" val="3897537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590160-AF67-C6CE-0904-E323BECB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Limitazioni del processo attuale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AE654E-A19D-570E-1663-A7A4F64A9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8300"/>
            <a:ext cx="10305393" cy="3581400"/>
          </a:xfrm>
        </p:spPr>
        <p:txBody>
          <a:bodyPr>
            <a:noAutofit/>
          </a:bodyPr>
          <a:lstStyle/>
          <a:p>
            <a:pPr marL="314325" indent="-314325"/>
            <a:r>
              <a:rPr lang="it-IT" sz="24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Applicazioni di cartellini in cartone:</a:t>
            </a: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301877" lvl="2" indent="-314325"/>
            <a:r>
              <a:rPr lang="it-IT" sz="22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Non forniscono dati esaustivi per la certificazione</a:t>
            </a: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301877" lvl="2" indent="-314325"/>
            <a:r>
              <a:rPr lang="it-IT" sz="22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Si deteriorano</a:t>
            </a:r>
          </a:p>
          <a:p>
            <a:pPr marL="1301877" lvl="2" indent="-314325"/>
            <a:endParaRPr lang="it-IT" sz="2200" kern="0" dirty="0">
              <a:solidFill>
                <a:srgbClr val="11111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301877" lvl="2" indent="-314325"/>
            <a:r>
              <a:rPr lang="it-IT" sz="22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Vanno persi</a:t>
            </a: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30352" lvl="1" indent="0">
              <a:buNone/>
            </a:pP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30352" lvl="1" indent="0" algn="just">
              <a:buNone/>
            </a:pP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it-IT" sz="24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15CDC7-5E67-E154-8DFC-DFD4F2A8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Roberto Scardellato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BF99385-2D0A-177C-CBC0-9844AE6A30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3862" y="3002917"/>
            <a:ext cx="4639360" cy="34504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7285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590160-AF67-C6CE-0904-E323BECB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Soluzioni proposte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AE654E-A19D-570E-1663-A7A4F64A9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8300"/>
            <a:ext cx="10305393" cy="3581400"/>
          </a:xfrm>
        </p:spPr>
        <p:txBody>
          <a:bodyPr>
            <a:noAutofit/>
          </a:bodyPr>
          <a:lstStyle/>
          <a:p>
            <a:pPr marL="314325" indent="-314325"/>
            <a:r>
              <a:rPr lang="it-IT" sz="2400" b="1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SCHEDA DI APPLICAZIONE</a:t>
            </a:r>
            <a:r>
              <a:rPr lang="it-IT" sz="24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</a:p>
          <a:p>
            <a:pPr lvl="2"/>
            <a:r>
              <a:rPr lang="it-IT" sz="22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Uno strumento operativo che semplifica le operazioni di certificazione e lascia una traccia nel tempo</a:t>
            </a:r>
          </a:p>
          <a:p>
            <a:pPr marL="314325" indent="-314325"/>
            <a:r>
              <a:rPr lang="it-IT" sz="2400" b="1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CONTENUTI DELLA SCHEDA</a:t>
            </a:r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Informazione generali</a:t>
            </a:r>
            <a:r>
              <a:rPr lang="it-IT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data, riferimento alla commessa, sito, committente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Dati tecnici</a:t>
            </a:r>
            <a:r>
              <a:rPr lang="it-IT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resistenza al fuoco richiesta, tipologia dell’elemento attraversato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Documentazione fotografica</a:t>
            </a:r>
            <a:r>
              <a:rPr lang="it-IT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: foto prima e dopo l’intervento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Prodotti utilizzati </a:t>
            </a:r>
            <a:r>
              <a:rPr lang="it-IT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nome commerciale, modalità di applicazione e riferimento normativo</a:t>
            </a:r>
          </a:p>
          <a:p>
            <a:pPr marL="457200" indent="-457200">
              <a:buFont typeface="+mj-lt"/>
              <a:buAutoNum type="arabicPeriod"/>
            </a:pPr>
            <a:r>
              <a:rPr lang="it-IT" b="1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Planimetria dettagliata </a:t>
            </a:r>
            <a:r>
              <a:rPr lang="it-IT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 precisa localizzazione dei punti di installazione</a:t>
            </a:r>
            <a:endParaRPr lang="it-IT" b="1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30352" lvl="1" indent="0">
              <a:buNone/>
            </a:pPr>
            <a:endParaRPr lang="it-IT" sz="2400" kern="0" dirty="0">
              <a:solidFill>
                <a:srgbClr val="111111"/>
              </a:solidFill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30352" lvl="1" indent="0">
              <a:buNone/>
            </a:pP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30352" lvl="1" indent="0" algn="just">
              <a:buNone/>
            </a:pP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it-IT" sz="24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15CDC7-5E67-E154-8DFC-DFD4F2A8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Roberto Scardellato</a:t>
            </a:r>
          </a:p>
        </p:txBody>
      </p:sp>
    </p:spTree>
    <p:extLst>
      <p:ext uri="{BB962C8B-B14F-4D97-AF65-F5344CB8AC3E}">
        <p14:creationId xmlns:p14="http://schemas.microsoft.com/office/powerpoint/2010/main" val="1212353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15CDC7-5E67-E154-8DFC-DFD4F2A8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Roberto Scardellato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E03969C-566D-51AD-EDA2-904A57E2E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2433" y="0"/>
            <a:ext cx="5807133" cy="68580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7350640-6089-DD0A-616A-8910C2DCF112}"/>
              </a:ext>
            </a:extLst>
          </p:cNvPr>
          <p:cNvSpPr txBox="1"/>
          <p:nvPr/>
        </p:nvSpPr>
        <p:spPr>
          <a:xfrm>
            <a:off x="4033520" y="5852160"/>
            <a:ext cx="45246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Il numero di individuazione corrisponde sulla</a:t>
            </a:r>
          </a:p>
          <a:p>
            <a:r>
              <a:rPr lang="it-IT" dirty="0"/>
              <a:t>relativa tavola grafica</a:t>
            </a:r>
          </a:p>
        </p:txBody>
      </p:sp>
    </p:spTree>
    <p:extLst>
      <p:ext uri="{BB962C8B-B14F-4D97-AF65-F5344CB8AC3E}">
        <p14:creationId xmlns:p14="http://schemas.microsoft.com/office/powerpoint/2010/main" val="661177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15CDC7-5E67-E154-8DFC-DFD4F2A8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Roberto Scardellato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24E3670-7236-3D58-8F9E-C1D81719D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97" y="0"/>
            <a:ext cx="54962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32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590160-AF67-C6CE-0904-E323BECB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Soluzioni proposte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AE654E-A19D-570E-1663-A7A4F64A9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8300"/>
            <a:ext cx="10305393" cy="3581400"/>
          </a:xfrm>
        </p:spPr>
        <p:txBody>
          <a:bodyPr>
            <a:noAutofit/>
          </a:bodyPr>
          <a:lstStyle/>
          <a:p>
            <a:pPr marL="314325" indent="-314325"/>
            <a:r>
              <a:rPr lang="it-IT" sz="2400" b="1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VANTAGGI</a:t>
            </a:r>
            <a:r>
              <a:rPr lang="it-IT" sz="24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</a:p>
          <a:p>
            <a:pPr lvl="2"/>
            <a:r>
              <a:rPr lang="it-IT" sz="22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Maggiore tracciabilità e completezza delle informazioni</a:t>
            </a:r>
          </a:p>
          <a:p>
            <a:pPr lvl="2"/>
            <a:r>
              <a:rPr lang="it-IT" sz="22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Supporto essenziale per il lavoro del certificatore</a:t>
            </a:r>
          </a:p>
          <a:p>
            <a:pPr marL="314325" indent="-314325"/>
            <a:r>
              <a:rPr lang="it-IT" sz="2400" b="1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IL VALIDO SUPPORTO DELLE SOCIETA’ PRODUTTRICI </a:t>
            </a:r>
          </a:p>
          <a:p>
            <a:pPr marL="314325" indent="-314325"/>
            <a:r>
              <a:rPr lang="it-IT" sz="22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Schede tecniche Rapporti di Classificazione/ETA</a:t>
            </a:r>
          </a:p>
          <a:p>
            <a:r>
              <a:rPr lang="it-IT" sz="24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Supporti informatici per una rapida individuazione del prodotto idoneo</a:t>
            </a: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30352" lvl="1" indent="0" algn="just">
              <a:buNone/>
            </a:pP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it-IT" sz="24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15CDC7-5E67-E154-8DFC-DFD4F2A8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Roberto Scardellato</a:t>
            </a:r>
          </a:p>
        </p:txBody>
      </p:sp>
    </p:spTree>
    <p:extLst>
      <p:ext uri="{BB962C8B-B14F-4D97-AF65-F5344CB8AC3E}">
        <p14:creationId xmlns:p14="http://schemas.microsoft.com/office/powerpoint/2010/main" val="399007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590160-AF67-C6CE-0904-E323BECB0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74320"/>
            <a:ext cx="9601200" cy="711200"/>
          </a:xfrm>
        </p:spPr>
        <p:txBody>
          <a:bodyPr/>
          <a:lstStyle/>
          <a:p>
            <a:pPr algn="ctr"/>
            <a:r>
              <a:rPr lang="it-IT" dirty="0"/>
              <a:t>Conclusioni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DAE654E-A19D-570E-1663-A7A4F64A9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985520"/>
            <a:ext cx="10305393" cy="4234180"/>
          </a:xfrm>
        </p:spPr>
        <p:txBody>
          <a:bodyPr>
            <a:noAutofit/>
          </a:bodyPr>
          <a:lstStyle/>
          <a:p>
            <a:pPr marL="314325" indent="-314325"/>
            <a:r>
              <a:rPr lang="it-IT" sz="2400" b="1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PUNTI CHIAVE</a:t>
            </a:r>
            <a:r>
              <a:rPr lang="it-IT" sz="24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</a:p>
          <a:p>
            <a:pPr marL="1444752" lvl="2" indent="-457200">
              <a:buFont typeface="+mj-lt"/>
              <a:buAutoNum type="arabicPeriod"/>
            </a:pPr>
            <a:r>
              <a:rPr lang="it-IT" sz="22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corretta sigillatura antincendio è un processo complesso</a:t>
            </a:r>
          </a:p>
          <a:p>
            <a:pPr marL="1444752" lvl="2" indent="-457200">
              <a:buFont typeface="+mj-lt"/>
              <a:buAutoNum type="arabicPeriod"/>
            </a:pPr>
            <a:r>
              <a:rPr lang="it-IT" sz="22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Le criticità principali derivano da:</a:t>
            </a:r>
          </a:p>
          <a:p>
            <a:pPr lvl="3"/>
            <a:r>
              <a:rPr lang="it-IT" sz="22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Mancata formazione degli operatori</a:t>
            </a:r>
          </a:p>
          <a:p>
            <a:pPr lvl="3"/>
            <a:r>
              <a:rPr lang="it-IT" sz="2200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Carente pianificazione preliminare</a:t>
            </a:r>
          </a:p>
          <a:p>
            <a:pPr marL="314325" indent="-314325"/>
            <a:r>
              <a:rPr lang="it-IT" sz="2400" b="1" kern="0" dirty="0">
                <a:solidFill>
                  <a:srgbClr val="111111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STRUMENTI FONDAMENTALI PER MIGLIORARE IL PROCESSO</a:t>
            </a:r>
            <a:r>
              <a:rPr lang="it-IT" sz="2400" kern="0" dirty="0">
                <a:solidFill>
                  <a:srgbClr val="111111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</a:p>
          <a:p>
            <a:pPr marL="1444752" lvl="2" indent="-457200">
              <a:buFont typeface="+mj-lt"/>
              <a:buAutoNum type="arabicPeriod"/>
            </a:pPr>
            <a:r>
              <a:rPr lang="it-IT" sz="22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Introduzione della </a:t>
            </a:r>
            <a:r>
              <a:rPr lang="it-IT" sz="2200" b="1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scheda di applicazione</a:t>
            </a:r>
            <a:endParaRPr lang="it-IT" sz="22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1444752" lvl="2" indent="-457200">
              <a:buFont typeface="+mj-lt"/>
              <a:buAutoNum type="arabicPeriod"/>
            </a:pPr>
            <a:r>
              <a:rPr lang="it-IT" sz="22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Stretta collaborazione fra installatori e certificatori</a:t>
            </a:r>
          </a:p>
          <a:p>
            <a:r>
              <a:rPr lang="it-IT" sz="2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CALL TO ACTION</a:t>
            </a:r>
            <a:r>
              <a:rPr lang="it-IT" sz="2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:</a:t>
            </a:r>
          </a:p>
          <a:p>
            <a:pPr marL="1444752" lvl="2" indent="-457200">
              <a:buFont typeface="+mj-lt"/>
              <a:buAutoNum type="arabicPeriod"/>
            </a:pPr>
            <a:r>
              <a:rPr lang="it-IT" sz="22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Attivare un dialogo costruttivo tra committenti, installatori e certificatori per garantire qualità e sicurezza attraverso il coinvolgimento del progettista, del certificatore (se le figure non coincidono) e della impresa specializzata nella protezione passiva</a:t>
            </a:r>
            <a:endParaRPr lang="it-IT" sz="22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530352" lvl="1" indent="0" algn="just">
              <a:buNone/>
            </a:pPr>
            <a:endParaRPr lang="it-IT" sz="2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844677" lvl="1" indent="-314325"/>
            <a:endParaRPr lang="it-IT" sz="2400" kern="0" dirty="0">
              <a:solidFill>
                <a:srgbClr val="11111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it-IT" sz="2400" b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15CDC7-5E67-E154-8DFC-DFD4F2A8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dirty="0"/>
              <a:t>Roberto Scardellato</a:t>
            </a:r>
          </a:p>
        </p:txBody>
      </p:sp>
    </p:spTree>
    <p:extLst>
      <p:ext uri="{BB962C8B-B14F-4D97-AF65-F5344CB8AC3E}">
        <p14:creationId xmlns:p14="http://schemas.microsoft.com/office/powerpoint/2010/main" val="3765374276"/>
      </p:ext>
    </p:extLst>
  </p:cSld>
  <p:clrMapOvr>
    <a:masterClrMapping/>
  </p:clrMapOvr>
</p:sld>
</file>

<file path=ppt/theme/theme1.xml><?xml version="1.0" encoding="utf-8"?>
<a:theme xmlns:a="http://schemas.openxmlformats.org/drawingml/2006/main" name="Ritaglio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Ritaglio</Template>
  <TotalTime>129</TotalTime>
  <Words>642</Words>
  <Application>Microsoft Office PowerPoint</Application>
  <PresentationFormat>Widescreen</PresentationFormat>
  <Paragraphs>139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0" baseType="lpstr">
      <vt:lpstr>Aptos</vt:lpstr>
      <vt:lpstr>Arial</vt:lpstr>
      <vt:lpstr>Franklin Gothic Book</vt:lpstr>
      <vt:lpstr>Ritaglio</vt:lpstr>
      <vt:lpstr>Rapporti fra installatori e certificatori</vt:lpstr>
      <vt:lpstr>Obiettivo della relazione</vt:lpstr>
      <vt:lpstr>Contesto </vt:lpstr>
      <vt:lpstr>Protezione attiva: aspetti principali</vt:lpstr>
      <vt:lpstr>Protezione attiva: aspetti principali</vt:lpstr>
      <vt:lpstr>Protezione passiva: lastre (es. silicato di calcio), vernici ed intonaci</vt:lpstr>
      <vt:lpstr>Protezione passiva: attraversamenti impiantistici</vt:lpstr>
      <vt:lpstr>Analisi critica di 100 interventi</vt:lpstr>
      <vt:lpstr>Analisi critica di 100 interventi</vt:lpstr>
      <vt:lpstr>Ruolo del Certificatore</vt:lpstr>
      <vt:lpstr>Limitazioni del processo attuale</vt:lpstr>
      <vt:lpstr>Soluzioni proposte</vt:lpstr>
      <vt:lpstr>Presentazione standard di PowerPoint</vt:lpstr>
      <vt:lpstr>Presentazione standard di PowerPoint</vt:lpstr>
      <vt:lpstr>Soluzioni proposte</vt:lpstr>
      <vt:lpstr>Conclusioni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Rapporti fra installatori e certificatori</dc:title>
  <dc:creator>Angelo Scardellato</dc:creator>
  <cp:lastModifiedBy>Stefano Guzzon</cp:lastModifiedBy>
  <cp:revision>2</cp:revision>
  <dcterms:created xsi:type="dcterms:W3CDTF">2025-01-10T07:54:05Z</dcterms:created>
  <dcterms:modified xsi:type="dcterms:W3CDTF">2025-01-10T18:26:53Z</dcterms:modified>
</cp:coreProperties>
</file>