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56" r:id="rId3"/>
    <p:sldId id="261" r:id="rId4"/>
    <p:sldId id="274" r:id="rId5"/>
    <p:sldId id="263" r:id="rId6"/>
    <p:sldId id="275" r:id="rId7"/>
    <p:sldId id="271" r:id="rId8"/>
    <p:sldId id="262" r:id="rId9"/>
    <p:sldId id="265" r:id="rId10"/>
    <p:sldId id="267" r:id="rId11"/>
    <p:sldId id="272" r:id="rId12"/>
    <p:sldId id="273" r:id="rId13"/>
  </p:sldIdLst>
  <p:sldSz cx="9144000" cy="6858000" type="screen4x3"/>
  <p:notesSz cx="9940925" cy="680878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F68C9"/>
    <a:srgbClr val="0033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7734" cy="340439"/>
          </a:xfrm>
          <a:prstGeom prst="rect">
            <a:avLst/>
          </a:prstGeom>
        </p:spPr>
        <p:txBody>
          <a:bodyPr vert="horz" lIns="95706" tIns="47854" rIns="95706" bIns="4785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630891" y="2"/>
            <a:ext cx="4307734" cy="340439"/>
          </a:xfrm>
          <a:prstGeom prst="rect">
            <a:avLst/>
          </a:prstGeom>
        </p:spPr>
        <p:txBody>
          <a:bodyPr vert="horz" lIns="95706" tIns="47854" rIns="95706" bIns="47854" rtlCol="0"/>
          <a:lstStyle>
            <a:lvl1pPr algn="r">
              <a:defRPr sz="1300"/>
            </a:lvl1pPr>
          </a:lstStyle>
          <a:p>
            <a:fld id="{C68D6161-F29C-4F84-8103-E31F2CEA90F2}" type="datetimeFigureOut">
              <a:rPr lang="it-IT" smtClean="0"/>
              <a:pPr/>
              <a:t>12/03/2025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268663" y="511175"/>
            <a:ext cx="3403600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06" tIns="47854" rIns="95706" bIns="4785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94093" y="3234175"/>
            <a:ext cx="7952740" cy="3063954"/>
          </a:xfrm>
          <a:prstGeom prst="rect">
            <a:avLst/>
          </a:prstGeom>
        </p:spPr>
        <p:txBody>
          <a:bodyPr vert="horz" lIns="95706" tIns="47854" rIns="95706" bIns="47854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6467168"/>
            <a:ext cx="4307734" cy="340439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630891" y="6467168"/>
            <a:ext cx="4307734" cy="340439"/>
          </a:xfrm>
          <a:prstGeom prst="rect">
            <a:avLst/>
          </a:prstGeom>
        </p:spPr>
        <p:txBody>
          <a:bodyPr vert="horz" lIns="95706" tIns="47854" rIns="95706" bIns="47854" rtlCol="0" anchor="b"/>
          <a:lstStyle>
            <a:lvl1pPr algn="r">
              <a:defRPr sz="1300"/>
            </a:lvl1pPr>
          </a:lstStyle>
          <a:p>
            <a:fld id="{1003312F-AC4D-48E7-B0EC-983494C16E5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6325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7616" indent="-29908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96334" indent="-239267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74867" indent="-239267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53400" indent="-239267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31934" indent="-2392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10467" indent="-2392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89001" indent="-2392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67534" indent="-2392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2EC63A-50EC-471F-947F-A7CD78166803}" type="slidenum">
              <a:rPr lang="it-IT">
                <a:latin typeface="Calibri" panose="020F0502020204030204" pitchFamily="34" charset="0"/>
              </a:rPr>
              <a:pPr eaLnBrk="1" hangingPunct="1"/>
              <a:t>1</a:t>
            </a:fld>
            <a:endParaRPr lang="it-IT">
              <a:latin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240088" y="577850"/>
            <a:ext cx="3813175" cy="2859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80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406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406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9DFE0DB-4F52-5C9D-850D-5F7F4CA5F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41318C00-36CA-9968-4327-072EEB2CB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178FE308-E46C-DBB9-0A81-2FB6660871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992EB033-6A52-8999-618A-05DD4BBEC5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789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406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44CFED0-FAD5-B6F7-51AB-53FC19662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D388805B-AB52-2EFA-47FA-1A26679538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F79F9E33-A4C0-58C6-7417-B8C4D83CB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BE1B2BB7-D497-B28E-B1F9-F57B0FAFA0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6030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406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406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406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406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406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406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274B-5ACF-45BE-A191-7B77764CC7AF}" type="datetime1">
              <a:rPr lang="it-IT" smtClean="0"/>
              <a:pPr/>
              <a:t>12/03/2025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5602B-D424-40D2-A8EE-C928EC3FDF5E}" type="datetime1">
              <a:rPr lang="it-IT" smtClean="0"/>
              <a:pPr/>
              <a:t>12/03/2025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51E-6C0D-41CD-B48F-B8CD093ED677}" type="datetime1">
              <a:rPr lang="it-IT" smtClean="0"/>
              <a:pPr/>
              <a:t>12/03/2025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E0FD3-B99E-4296-8F2D-6BFD8B456F12}" type="datetime1">
              <a:rPr lang="it-IT" smtClean="0"/>
              <a:pPr/>
              <a:t>12/03/2025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95623-F500-4A2A-AFEE-53A9E08C390A}" type="datetime1">
              <a:rPr lang="it-IT" smtClean="0"/>
              <a:pPr/>
              <a:t>12/03/2025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4E22-5AA5-4C6B-816D-262E06A6C24E}" type="datetime1">
              <a:rPr lang="it-IT" smtClean="0"/>
              <a:pPr/>
              <a:t>12/03/2025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B7C5E-B938-488E-B708-C7423FF8AD80}" type="datetime1">
              <a:rPr lang="it-IT" smtClean="0"/>
              <a:pPr/>
              <a:t>12/03/2025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BDAB-4D58-4675-8C12-A02E2AD10237}" type="datetime1">
              <a:rPr lang="it-IT" smtClean="0"/>
              <a:pPr/>
              <a:t>12/03/2025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EADDD-E74A-4B67-8070-C3DEEE1D5F4D}" type="datetime1">
              <a:rPr lang="it-IT" smtClean="0"/>
              <a:pPr/>
              <a:t>12/03/2025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1741C-3BC8-4547-8EBF-DACDF95D6F98}" type="datetime1">
              <a:rPr lang="it-IT" smtClean="0"/>
              <a:pPr/>
              <a:t>12/03/2025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93B3-9562-4A81-AB9E-90BEEA0FB2A5}" type="datetime1">
              <a:rPr lang="it-IT" smtClean="0"/>
              <a:pPr/>
              <a:t>12/03/2025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9D4F174-39F4-4D70-8949-1CFAB148E16E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29660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81DF4-8AD0-4495-99B1-14C8DA3E5361}" type="datetime1">
              <a:rPr lang="it-IT" smtClean="0"/>
              <a:pPr/>
              <a:t>12/03/2025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Video%20Tutorial%20Portale%20richiesta%20parere.mp4" TargetMode="Externa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commissioneprarieparcelle@ording.i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gif"/><Relationship Id="rId5" Type="http://schemas.openxmlformats.org/officeDocument/2006/relationships/image" Target="../media/image1.png"/><Relationship Id="rId4" Type="http://schemas.openxmlformats.org/officeDocument/2006/relationships/hyperlink" Target="http://www.ording.rom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581714" y="857250"/>
            <a:ext cx="6340612" cy="55172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7500" tIns="33750" rIns="67500" bIns="33750"/>
          <a:lstStyle/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CONTRATTO CHE REGOLA I RAPPORTI TRA COMMITTENTE E PROFESSIONISTA: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DISCIPLINARE DI INCARICO E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CALCOLO DELLE PARCELLE</a:t>
            </a:r>
            <a:br>
              <a:rPr lang="it-IT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nuovo sistema informatizzato per la richiesta dei pareri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Funzionamento della Commissione Pareri e Parcelle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Dott. Ing. Antonella </a:t>
            </a:r>
            <a:r>
              <a:rPr lang="it-IT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Galderisi</a:t>
            </a:r>
            <a:endParaRPr lang="it-IT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Connettore 1 16"/>
          <p:cNvCxnSpPr/>
          <p:nvPr/>
        </p:nvCxnSpPr>
        <p:spPr>
          <a:xfrm flipH="1">
            <a:off x="1763688" y="3429000"/>
            <a:ext cx="57606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15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18" name="Immagine 3">
            <a:extLst>
              <a:ext uri="{FF2B5EF4-FFF2-40B4-BE49-F238E27FC236}">
                <a16:creationId xmlns:a16="http://schemas.microsoft.com/office/drawing/2014/main" xmlns="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187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53852" y="577255"/>
            <a:ext cx="6118448" cy="360040"/>
          </a:xfrm>
        </p:spPr>
        <p:txBody>
          <a:bodyPr anchor="t">
            <a:noAutofit/>
          </a:bodyPr>
          <a:lstStyle/>
          <a:p>
            <a:pPr algn="l"/>
            <a:r>
              <a:rPr lang="it-IT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Il nuovo sistema informatizzato di richiesta parere</a:t>
            </a:r>
            <a:endParaRPr lang="it-IT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1187624" y="1009302"/>
            <a:ext cx="6692280" cy="13395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it-IT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Richiesta parere di congruità;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Richiesta parere di conformità: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it-IT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Richiesta</a:t>
            </a:r>
            <a:r>
              <a:rPr kumimoji="0" lang="it-IT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parere preventivo.</a:t>
            </a:r>
            <a:endParaRPr kumimoji="0" lang="it-IT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Dott. Ing. Antonella Galderisi</a:t>
            </a:r>
          </a:p>
        </p:txBody>
      </p:sp>
      <p:sp>
        <p:nvSpPr>
          <p:cNvPr id="28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nuovo sistema informatizzato per la richiesta dei pareri</a:t>
            </a:r>
          </a:p>
        </p:txBody>
      </p:sp>
      <p:cxnSp>
        <p:nvCxnSpPr>
          <p:cNvPr id="29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xmlns="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2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7" b="4801"/>
          <a:stretch/>
        </p:blipFill>
        <p:spPr bwMode="auto">
          <a:xfrm>
            <a:off x="2311459" y="2564904"/>
            <a:ext cx="6581021" cy="3330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itolo 1"/>
          <p:cNvSpPr txBox="1">
            <a:spLocks/>
          </p:cNvSpPr>
          <p:nvPr/>
        </p:nvSpPr>
        <p:spPr>
          <a:xfrm>
            <a:off x="6911752" y="1988840"/>
            <a:ext cx="2232248" cy="4861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  <a:hlinkClick r:id="rId3"/>
              </a:rPr>
              <a:t>www.ording.roma.it</a:t>
            </a:r>
            <a:r>
              <a:rPr kumimoji="0" lang="it-IT" i="1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</a:rPr>
              <a:t> </a:t>
            </a:r>
            <a:endParaRPr kumimoji="0" lang="it-IT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53852" y="577255"/>
            <a:ext cx="7234572" cy="360040"/>
          </a:xfrm>
        </p:spPr>
        <p:txBody>
          <a:bodyPr anchor="t">
            <a:noAutofit/>
          </a:bodyPr>
          <a:lstStyle/>
          <a:p>
            <a:pPr algn="l"/>
            <a:r>
              <a:rPr lang="it-IT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Il nuovo sistema informatizzato di richiesta parere - Vantaggi</a:t>
            </a:r>
            <a:endParaRPr lang="it-IT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1174110" y="1062770"/>
            <a:ext cx="6782265" cy="44544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Effettuare la richiesta dalla propria area personale;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it-IT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Nessun modulo cartaceo da consegnare via </a:t>
            </a:r>
            <a:r>
              <a:rPr kumimoji="0" lang="it-IT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pec</a:t>
            </a:r>
            <a:r>
              <a:rPr kumimoji="0" lang="it-IT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Possibilità di allegare tutta la documentazione direttamente tramite il portale;</a:t>
            </a:r>
            <a:endParaRPr kumimoji="0" lang="it-IT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Una via di comunicazione diretta con la commissione;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Pagamenti on-line </a:t>
            </a:r>
            <a:r>
              <a:rPr lang="it-IT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dell’acconto.</a:t>
            </a:r>
            <a:endParaRPr kumimoji="0" lang="it-IT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8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nuovo sistema informatizzato per la richiesta dei pareri</a:t>
            </a:r>
          </a:p>
        </p:txBody>
      </p:sp>
      <p:cxnSp>
        <p:nvCxnSpPr>
          <p:cNvPr id="29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xmlns="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3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BEAD5175-84DE-36D0-DCAB-1E083B777381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Dott. Ing. Antonella Galderisi</a:t>
            </a:r>
          </a:p>
        </p:txBody>
      </p:sp>
    </p:spTree>
    <p:extLst>
      <p:ext uri="{BB962C8B-B14F-4D97-AF65-F5344CB8AC3E}">
        <p14:creationId xmlns:p14="http://schemas.microsoft.com/office/powerpoint/2010/main" val="80202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8BA688-14AF-2428-F7BD-0C2AB0F3A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67CF4213-F521-1C92-A9B3-9F91B40AA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852" y="577255"/>
            <a:ext cx="7234572" cy="360040"/>
          </a:xfrm>
        </p:spPr>
        <p:txBody>
          <a:bodyPr anchor="t">
            <a:noAutofit/>
          </a:bodyPr>
          <a:lstStyle/>
          <a:p>
            <a:pPr algn="l"/>
            <a:r>
              <a:rPr lang="it-IT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Il nuovo sistema informatizzato di richiesta parere – chi può richiedere il parere</a:t>
            </a:r>
            <a:endParaRPr lang="it-IT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xmlns="" id="{DC3E1A12-06A3-97E8-21C8-080B0843BC6E}"/>
              </a:ext>
            </a:extLst>
          </p:cNvPr>
          <p:cNvSpPr txBox="1">
            <a:spLocks/>
          </p:cNvSpPr>
          <p:nvPr/>
        </p:nvSpPr>
        <p:spPr>
          <a:xfrm>
            <a:off x="1174110" y="1062770"/>
            <a:ext cx="7234572" cy="50305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it-IT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Professionisti iscritti all’Ordine degli Ingegneri della provincia di Roma in regola con la formazione obbligatoria e con polizza professionale in corso di validità;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kumimoji="0" lang="it-IT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Professionisti iscritti ad altri Ordini provinciali per prestazioni svolte nella provincia di Roma (previo N.O. dall’Ordine di appartenenza);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Da un committente pubblico o privato (rilascio del solo parere preventivo</a:t>
            </a:r>
            <a:r>
              <a:rPr lang="it-IT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);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kumimoji="0" lang="it-IT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Studi associati, Società tra professionisti o Società di Ingegneria nelle quali il Direttore Tecnico sia regolarmente iscritto all’Ordine degli Ingegneri della provincia di Roma;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it-IT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Raggruppamenti di professionisti con sottoscrizione della formazione del gruppo di tutti i componenti.</a:t>
            </a:r>
            <a:endParaRPr kumimoji="0" lang="it-IT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it-IT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8" name="Segnaposto piè di pagina 5">
            <a:extLst>
              <a:ext uri="{FF2B5EF4-FFF2-40B4-BE49-F238E27FC236}">
                <a16:creationId xmlns:a16="http://schemas.microsoft.com/office/drawing/2014/main" xmlns="" id="{9C4D717A-0388-4E4E-AA28-128DDB7E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nuovo sistema informatizzato per la richiesta dei pareri</a:t>
            </a:r>
          </a:p>
        </p:txBody>
      </p:sp>
      <p:cxnSp>
        <p:nvCxnSpPr>
          <p:cNvPr id="29" name="Connettore 1 28">
            <a:extLst>
              <a:ext uri="{FF2B5EF4-FFF2-40B4-BE49-F238E27FC236}">
                <a16:creationId xmlns:a16="http://schemas.microsoft.com/office/drawing/2014/main" xmlns="" id="{ADA1A22F-0DB0-426F-EF3E-041C1E36B1AF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>
            <a:extLst>
              <a:ext uri="{FF2B5EF4-FFF2-40B4-BE49-F238E27FC236}">
                <a16:creationId xmlns:a16="http://schemas.microsoft.com/office/drawing/2014/main" xmlns="" id="{FEC558DC-E70A-206B-D2A2-9BFD726B99CE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>
            <a:extLst>
              <a:ext uri="{FF2B5EF4-FFF2-40B4-BE49-F238E27FC236}">
                <a16:creationId xmlns:a16="http://schemas.microsoft.com/office/drawing/2014/main" xmlns="" id="{C68DA7B5-1FAF-FA4A-6589-888020BB410F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>
            <a:extLst>
              <a:ext uri="{FF2B5EF4-FFF2-40B4-BE49-F238E27FC236}">
                <a16:creationId xmlns:a16="http://schemas.microsoft.com/office/drawing/2014/main" xmlns="" id="{142ADA43-BF51-18EA-E2D3-E97A3E36C3EF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3"/>
            <a:extLst>
              <a:ext uri="{FF2B5EF4-FFF2-40B4-BE49-F238E27FC236}">
                <a16:creationId xmlns:a16="http://schemas.microsoft.com/office/drawing/2014/main" xmlns="" id="{AD07CEE7-8E37-2AEF-E553-C559A276BF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xmlns="" id="{5A4ED495-39E5-35CC-721B-DEAEBFAF51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>
            <a:extLst>
              <a:ext uri="{FF2B5EF4-FFF2-40B4-BE49-F238E27FC236}">
                <a16:creationId xmlns:a16="http://schemas.microsoft.com/office/drawing/2014/main" xmlns="" id="{1BF24D2A-443E-3DB1-2F3D-232B714CA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4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321146DE-F072-516E-FECE-6E8B22B67FEE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Dott. Ing. Antonella Galderisi</a:t>
            </a:r>
          </a:p>
        </p:txBody>
      </p:sp>
    </p:spTree>
    <p:extLst>
      <p:ext uri="{BB962C8B-B14F-4D97-AF65-F5344CB8AC3E}">
        <p14:creationId xmlns:p14="http://schemas.microsoft.com/office/powerpoint/2010/main" val="319237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53852" y="577255"/>
            <a:ext cx="7738628" cy="360040"/>
          </a:xfrm>
        </p:spPr>
        <p:txBody>
          <a:bodyPr anchor="t">
            <a:noAutofit/>
          </a:bodyPr>
          <a:lstStyle/>
          <a:p>
            <a:pPr algn="l"/>
            <a:r>
              <a:rPr lang="it-IT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Il nuovo sistema informatizzato di richiesta parere – dati necessari</a:t>
            </a:r>
            <a:endParaRPr lang="it-IT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1174111" y="1306608"/>
            <a:ext cx="4622025" cy="48586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Possesso dello SPID o CIE abilitata all’accesso alla propria area personale;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Firma digitale;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Dati del committente (indirizzo </a:t>
            </a:r>
            <a:r>
              <a:rPr lang="it-IT" dirty="0" err="1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pec</a:t>
            </a: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);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it-IT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Documentazione da allegare</a:t>
            </a:r>
            <a:r>
              <a:rPr kumimoji="0" lang="it-IT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it-IT" baseline="0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Possibilità di effettuare il</a:t>
            </a:r>
            <a:r>
              <a:rPr lang="it-IT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it-IT" baseline="0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pagamento </a:t>
            </a:r>
            <a:r>
              <a:rPr lang="it-IT" baseline="0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informatizzato seguendo la procedura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   </a:t>
            </a:r>
            <a:r>
              <a:rPr lang="it-IT" baseline="0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informatizzata (</a:t>
            </a:r>
            <a:r>
              <a:rPr lang="it-IT" baseline="0" dirty="0" err="1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pagoPa</a:t>
            </a:r>
            <a:r>
              <a:rPr lang="it-IT" baseline="0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).</a:t>
            </a:r>
            <a:endParaRPr kumimoji="0" lang="it-IT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8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nuovo sistema informatizzato per la richiesta dei pareri</a:t>
            </a:r>
          </a:p>
        </p:txBody>
      </p:sp>
      <p:cxnSp>
        <p:nvCxnSpPr>
          <p:cNvPr id="29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xmlns="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5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1" t="18235" r="32958" b="5026"/>
          <a:stretch/>
        </p:blipFill>
        <p:spPr bwMode="auto">
          <a:xfrm>
            <a:off x="5652120" y="1144007"/>
            <a:ext cx="3108817" cy="4003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14EEAFB5-9BB6-A2BD-F780-2A27DF08919C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Dott. Ing. Antonella Galderisi</a:t>
            </a:r>
          </a:p>
        </p:txBody>
      </p:sp>
    </p:spTree>
    <p:extLst>
      <p:ext uri="{BB962C8B-B14F-4D97-AF65-F5344CB8AC3E}">
        <p14:creationId xmlns:p14="http://schemas.microsoft.com/office/powerpoint/2010/main" val="395444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4FCFFD9-D409-941C-E5D0-C54C94242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E387F1E-23B5-2BCE-A300-74DD959DE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852" y="577255"/>
            <a:ext cx="7738628" cy="360040"/>
          </a:xfrm>
        </p:spPr>
        <p:txBody>
          <a:bodyPr anchor="t">
            <a:noAutofit/>
          </a:bodyPr>
          <a:lstStyle/>
          <a:p>
            <a:pPr algn="l"/>
            <a:r>
              <a:rPr lang="it-IT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Il nuovo sistema informatizzato di richiesta parere – documentazione</a:t>
            </a:r>
            <a:endParaRPr lang="it-IT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xmlns="" id="{3F62DC3C-261A-B44F-6B2B-BE768BBE3E76}"/>
              </a:ext>
            </a:extLst>
          </p:cNvPr>
          <p:cNvSpPr txBox="1">
            <a:spLocks/>
          </p:cNvSpPr>
          <p:nvPr/>
        </p:nvSpPr>
        <p:spPr>
          <a:xfrm>
            <a:off x="1187624" y="1090584"/>
            <a:ext cx="7467815" cy="48586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it-IT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Documentazione da allegare :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it-IT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Breve relazione cronologica</a:t>
            </a: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;</a:t>
            </a:r>
            <a:endParaRPr kumimoji="0" lang="it-IT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it-IT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notula professionale</a:t>
            </a: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;</a:t>
            </a:r>
            <a:endParaRPr kumimoji="0" lang="it-IT" i="0" u="none" strike="noStrike" kern="1200" cap="none" spc="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it-IT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disciplinare di incarico</a:t>
            </a: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;</a:t>
            </a:r>
            <a:endParaRPr kumimoji="0" lang="it-IT" i="0" u="none" strike="noStrike" kern="1200" cap="none" spc="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it-IT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documenti ad evidenza della prestazione svolta (elaborati </a:t>
            </a:r>
            <a:r>
              <a:rPr kumimoji="0" lang="it-IT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progettuali, elaborati al fine del calcolo della parcella</a:t>
            </a:r>
            <a:r>
              <a:rPr lang="it-IT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e altri elaborati</a:t>
            </a:r>
            <a:r>
              <a:rPr kumimoji="0" lang="it-IT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);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it-IT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documenti comprovanti la consegna degli elaborati al committente e/o agli uffici competenti;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it-IT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richiesta di saldo delle </a:t>
            </a:r>
            <a:r>
              <a:rPr kumimoji="0" lang="it-IT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prestazioni.</a:t>
            </a:r>
            <a:endParaRPr kumimoji="0" lang="it-IT" i="0" u="none" strike="noStrike" kern="1200" cap="none" spc="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8" name="Segnaposto piè di pagina 5">
            <a:extLst>
              <a:ext uri="{FF2B5EF4-FFF2-40B4-BE49-F238E27FC236}">
                <a16:creationId xmlns:a16="http://schemas.microsoft.com/office/drawing/2014/main" xmlns="" id="{3BEF8F9D-5975-B453-9FB3-8C5DA8E0C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nuovo sistema informatizzato per la richiesta dei pareri</a:t>
            </a:r>
          </a:p>
        </p:txBody>
      </p:sp>
      <p:cxnSp>
        <p:nvCxnSpPr>
          <p:cNvPr id="29" name="Connettore 1 28">
            <a:extLst>
              <a:ext uri="{FF2B5EF4-FFF2-40B4-BE49-F238E27FC236}">
                <a16:creationId xmlns:a16="http://schemas.microsoft.com/office/drawing/2014/main" xmlns="" id="{11813541-EBE1-A6CD-5DD3-E0B7EF6F898A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>
            <a:extLst>
              <a:ext uri="{FF2B5EF4-FFF2-40B4-BE49-F238E27FC236}">
                <a16:creationId xmlns:a16="http://schemas.microsoft.com/office/drawing/2014/main" xmlns="" id="{0FBB8D87-A461-F3CE-A362-5D92AFDB7FC4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>
            <a:extLst>
              <a:ext uri="{FF2B5EF4-FFF2-40B4-BE49-F238E27FC236}">
                <a16:creationId xmlns:a16="http://schemas.microsoft.com/office/drawing/2014/main" xmlns="" id="{8B97DE74-380D-55B4-006E-BC9284DDEE6D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>
            <a:extLst>
              <a:ext uri="{FF2B5EF4-FFF2-40B4-BE49-F238E27FC236}">
                <a16:creationId xmlns:a16="http://schemas.microsoft.com/office/drawing/2014/main" xmlns="" id="{C75D0CD1-E6E8-153E-3281-8F915F2C9906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3"/>
            <a:extLst>
              <a:ext uri="{FF2B5EF4-FFF2-40B4-BE49-F238E27FC236}">
                <a16:creationId xmlns:a16="http://schemas.microsoft.com/office/drawing/2014/main" xmlns="" id="{6B87E287-EA97-71B2-2EB6-9821CBD438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xmlns="" id="{40979DCF-D64B-D9DD-3283-697F2303F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>
            <a:extLst>
              <a:ext uri="{FF2B5EF4-FFF2-40B4-BE49-F238E27FC236}">
                <a16:creationId xmlns:a16="http://schemas.microsoft.com/office/drawing/2014/main" xmlns="" id="{36C48906-83C3-21EB-6A4E-3DBF22006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6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6D96EDF4-51F3-F0EC-7627-683D0638846F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Dott. Ing. Antonella Galderisi</a:t>
            </a:r>
          </a:p>
        </p:txBody>
      </p:sp>
    </p:spTree>
    <p:extLst>
      <p:ext uri="{BB962C8B-B14F-4D97-AF65-F5344CB8AC3E}">
        <p14:creationId xmlns:p14="http://schemas.microsoft.com/office/powerpoint/2010/main" val="371621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53852" y="577255"/>
            <a:ext cx="7738628" cy="360040"/>
          </a:xfrm>
        </p:spPr>
        <p:txBody>
          <a:bodyPr anchor="t">
            <a:noAutofit/>
          </a:bodyPr>
          <a:lstStyle/>
          <a:p>
            <a:pPr algn="l"/>
            <a:r>
              <a:rPr lang="it-IT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Il nuovo sistema informatizzato di richiesta parere – finalizzazione della procedura</a:t>
            </a:r>
            <a:endParaRPr lang="it-IT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1174110" y="3116249"/>
            <a:ext cx="7718370" cy="34090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Al termine della procedura illustrata nel tutorial il Professionista attende: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Eventuali richieste di chiarimento, integrazione documentazione;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Eventuale convocazione per un incontro con i membri della commissione al fine di chiarimenti in merito alla pratica;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Avvio del procedimento.</a:t>
            </a:r>
            <a:endParaRPr lang="it-IT" dirty="0">
              <a:solidFill>
                <a:srgbClr val="00206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it-IT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8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nuovo sistema informatizzato per la richiesta dei pareri</a:t>
            </a:r>
          </a:p>
        </p:txBody>
      </p:sp>
      <p:cxnSp>
        <p:nvCxnSpPr>
          <p:cNvPr id="29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xmlns="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7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itolo 1">
            <a:hlinkClick r:id="rId6" action="ppaction://hlinkfile"/>
          </p:cNvPr>
          <p:cNvSpPr txBox="1">
            <a:spLocks/>
          </p:cNvSpPr>
          <p:nvPr/>
        </p:nvSpPr>
        <p:spPr>
          <a:xfrm>
            <a:off x="1763688" y="1646681"/>
            <a:ext cx="6480720" cy="4861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</a:rPr>
              <a:t>Tutorial della procedura di richiesta informatizzata</a:t>
            </a:r>
            <a:r>
              <a:rPr kumimoji="0" lang="it-IT" b="1" i="1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Arial" pitchFamily="34" charset="0"/>
              </a:rPr>
              <a:t> </a:t>
            </a:r>
            <a:endParaRPr kumimoji="0" lang="it-IT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j-ea"/>
              <a:cs typeface="Arial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20C9B46F-E8CC-0C4B-9175-30CD70D400B2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Dott. Ing. Antonella Galderisi</a:t>
            </a:r>
          </a:p>
        </p:txBody>
      </p:sp>
    </p:spTree>
    <p:extLst>
      <p:ext uri="{BB962C8B-B14F-4D97-AF65-F5344CB8AC3E}">
        <p14:creationId xmlns:p14="http://schemas.microsoft.com/office/powerpoint/2010/main" val="291145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53852" y="577255"/>
            <a:ext cx="7234572" cy="360040"/>
          </a:xfrm>
        </p:spPr>
        <p:txBody>
          <a:bodyPr anchor="t">
            <a:noAutofit/>
          </a:bodyPr>
          <a:lstStyle/>
          <a:p>
            <a:pPr algn="l"/>
            <a:r>
              <a:rPr lang="it-IT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Funzionamento della Commissione Pareri e Parcelle</a:t>
            </a:r>
            <a:endParaRPr lang="it-IT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1174110" y="1062770"/>
            <a:ext cx="7214314" cy="44544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i="1" noProof="0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La Commissione riceve tramite portale la richiesta di parere…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b="1" noProof="0" dirty="0">
              <a:solidFill>
                <a:srgbClr val="00206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b="1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1. Controllo completezza della documentazione ricevut</a:t>
            </a:r>
            <a:r>
              <a:rPr lang="it-IT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a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Breve relazione cronologica;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notula professionale;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disciplinare di incarico;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altri documenti ritenuti necessari e comprovanti lo svolgimento dell’incarico per il quale si presenta </a:t>
            </a:r>
            <a:r>
              <a:rPr lang="it-IT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richiesta;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documenti comprovanti la consegna degli elaborati al committente e/o agli uffici competenti;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richiesta di saldo delle </a:t>
            </a:r>
            <a:r>
              <a:rPr lang="it-IT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prestazioni.</a:t>
            </a:r>
            <a:endParaRPr lang="it-IT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Arial" pitchFamily="34" charset="0"/>
              <a:buChar char="•"/>
              <a:defRPr/>
            </a:pPr>
            <a:endParaRPr lang="it-IT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Funzionamento della Commissione Pareri e Parcelle</a:t>
            </a:r>
          </a:p>
        </p:txBody>
      </p:sp>
      <p:cxnSp>
        <p:nvCxnSpPr>
          <p:cNvPr id="29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xmlns="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8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54387BDF-1176-D5B7-CB9A-98E8266D73E9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Dott. Ing. Antonella Galderisi</a:t>
            </a:r>
          </a:p>
        </p:txBody>
      </p:sp>
    </p:spTree>
    <p:extLst>
      <p:ext uri="{BB962C8B-B14F-4D97-AF65-F5344CB8AC3E}">
        <p14:creationId xmlns:p14="http://schemas.microsoft.com/office/powerpoint/2010/main" val="326975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53852" y="577255"/>
            <a:ext cx="7234572" cy="360040"/>
          </a:xfrm>
        </p:spPr>
        <p:txBody>
          <a:bodyPr anchor="t">
            <a:noAutofit/>
          </a:bodyPr>
          <a:lstStyle/>
          <a:p>
            <a:pPr algn="l"/>
            <a:r>
              <a:rPr lang="it-IT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Funzionamento della Commissione Pareri e Parcelle</a:t>
            </a:r>
            <a:endParaRPr lang="it-IT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1174110" y="1062770"/>
            <a:ext cx="7214314" cy="50305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lvl="0" indent="-342900">
              <a:lnSpc>
                <a:spcPct val="150000"/>
              </a:lnSpc>
              <a:spcBef>
                <a:spcPct val="0"/>
              </a:spcBef>
              <a:buFont typeface="+mj-lt"/>
              <a:buAutoNum type="arabicPeriod" startAt="2"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Avvio del procedimento</a:t>
            </a:r>
          </a:p>
          <a:p>
            <a:pPr lvl="0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Un volta accertata la completezza della documentazione si procede alla nomina del: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buFontTx/>
              <a:buChar char="-"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RUP;</a:t>
            </a:r>
          </a:p>
          <a:p>
            <a:pPr marL="742950" lvl="1" indent="-285750" algn="just">
              <a:lnSpc>
                <a:spcPct val="150000"/>
              </a:lnSpc>
              <a:spcBef>
                <a:spcPct val="0"/>
              </a:spcBef>
              <a:buFontTx/>
              <a:buChar char="-"/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Relatore/i.</a:t>
            </a:r>
          </a:p>
          <a:p>
            <a:pPr lvl="0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E all’ «avvio del procedimento» notificandolo via </a:t>
            </a:r>
            <a:r>
              <a:rPr lang="it-IT" dirty="0" err="1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pec</a:t>
            </a: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alla controparte e al richiedente.</a:t>
            </a:r>
          </a:p>
          <a:p>
            <a:pPr lvl="0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Attesi 10 giorni per consentire alla controparte di procedere all’accesso agli atti la Commissione si attiva nella lavorazione della pratica.</a:t>
            </a:r>
          </a:p>
        </p:txBody>
      </p:sp>
      <p:sp>
        <p:nvSpPr>
          <p:cNvPr id="28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Funzionamento della Commissione Pareri e Parcelle</a:t>
            </a:r>
          </a:p>
        </p:txBody>
      </p:sp>
      <p:cxnSp>
        <p:nvCxnSpPr>
          <p:cNvPr id="29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xmlns="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9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5C33A5B4-EF1D-CCD4-6EF0-F40AFBC69459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Dott. Ing. Antonella Galderisi</a:t>
            </a:r>
          </a:p>
        </p:txBody>
      </p:sp>
    </p:spTree>
    <p:extLst>
      <p:ext uri="{BB962C8B-B14F-4D97-AF65-F5344CB8AC3E}">
        <p14:creationId xmlns:p14="http://schemas.microsoft.com/office/powerpoint/2010/main" val="77516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53852" y="577255"/>
            <a:ext cx="7234572" cy="360040"/>
          </a:xfrm>
        </p:spPr>
        <p:txBody>
          <a:bodyPr anchor="t">
            <a:noAutofit/>
          </a:bodyPr>
          <a:lstStyle/>
          <a:p>
            <a:pPr algn="l"/>
            <a:r>
              <a:rPr lang="it-IT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Funzionamento della Commissione Pareri e Parcelle</a:t>
            </a:r>
            <a:endParaRPr lang="it-IT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1174110" y="1076736"/>
            <a:ext cx="7214314" cy="50305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3. Lavorazione della pratica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Il Relatore e </a:t>
            </a:r>
            <a:r>
              <a:rPr lang="it-IT" dirty="0" err="1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Rup</a:t>
            </a: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analizzano i documenti presentati e lavorano alla predispongono della relazione istruttoria.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Ultimata la relazione istruttoria viene firmata dal Presidente della Commissione e inviata al Presidente dell’Ordine.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endParaRPr lang="it-IT" dirty="0">
              <a:solidFill>
                <a:srgbClr val="00206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4. L’emissione del parere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Il Presedente dell’Ordine degli Ingegneri emette il parere.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Per onorario superiori ai € 100.000,00 il Parere è esaminato e deliberato dal Consiglio dell’Ordine.</a:t>
            </a:r>
          </a:p>
        </p:txBody>
      </p:sp>
      <p:sp>
        <p:nvSpPr>
          <p:cNvPr id="28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Funzionamento della Commissione Pareri e Parcelle</a:t>
            </a:r>
          </a:p>
        </p:txBody>
      </p:sp>
      <p:cxnSp>
        <p:nvCxnSpPr>
          <p:cNvPr id="29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xmlns="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10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6CE47D55-81DA-C3E9-B265-92980FF18ACC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Dott. Ing. Antonella Galderisi</a:t>
            </a:r>
          </a:p>
        </p:txBody>
      </p:sp>
    </p:spTree>
    <p:extLst>
      <p:ext uri="{BB962C8B-B14F-4D97-AF65-F5344CB8AC3E}">
        <p14:creationId xmlns:p14="http://schemas.microsoft.com/office/powerpoint/2010/main" val="88800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53852" y="577255"/>
            <a:ext cx="7234572" cy="360040"/>
          </a:xfrm>
        </p:spPr>
        <p:txBody>
          <a:bodyPr anchor="t">
            <a:noAutofit/>
          </a:bodyPr>
          <a:lstStyle/>
          <a:p>
            <a:pPr algn="l"/>
            <a:r>
              <a:rPr lang="it-IT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Funzionamento della Commissione Pareri e Parcelle</a:t>
            </a:r>
            <a:endParaRPr lang="it-IT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1174110" y="1062770"/>
            <a:ext cx="7214314" cy="50305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5. Rilascio del Parere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In riferimento </a:t>
            </a:r>
            <a:r>
              <a:rPr lang="it-IT" u="sng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all’importo riconosciuto </a:t>
            </a: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viene calcolata una </a:t>
            </a:r>
            <a:r>
              <a:rPr lang="it-IT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tassa di revisione </a:t>
            </a: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che, al netto dell’acconto, sarà necessario corrispondere per il ritiro del parere.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A questo punto il Professionista verrà contattato per il ritiro del parere presso gli uffici dell’Ordine degli Ingegneri.</a:t>
            </a:r>
          </a:p>
        </p:txBody>
      </p:sp>
      <p:sp>
        <p:nvSpPr>
          <p:cNvPr id="28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Funzionamento della Commissione Pareri e Parcelle</a:t>
            </a:r>
          </a:p>
        </p:txBody>
      </p:sp>
      <p:cxnSp>
        <p:nvCxnSpPr>
          <p:cNvPr id="29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xmlns="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11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4A7E8EFC-87F9-8C6E-FD65-526E145FF759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Dott. Ing. Antonella Galderisi</a:t>
            </a:r>
          </a:p>
        </p:txBody>
      </p:sp>
    </p:spTree>
    <p:extLst>
      <p:ext uri="{BB962C8B-B14F-4D97-AF65-F5344CB8AC3E}">
        <p14:creationId xmlns:p14="http://schemas.microsoft.com/office/powerpoint/2010/main" val="232991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 txBox="1">
            <a:spLocks/>
          </p:cNvSpPr>
          <p:nvPr/>
        </p:nvSpPr>
        <p:spPr>
          <a:xfrm>
            <a:off x="1174110" y="1062770"/>
            <a:ext cx="7214314" cy="50305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endParaRPr lang="it-IT" b="1" dirty="0">
              <a:solidFill>
                <a:srgbClr val="00206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endParaRPr lang="it-IT" b="1" dirty="0">
              <a:solidFill>
                <a:srgbClr val="00206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endParaRPr lang="it-IT" b="1" dirty="0">
              <a:solidFill>
                <a:srgbClr val="00206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it-IT" b="1" i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Chiarimenti o quesiti in merito al rilascio di Pareri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endParaRPr lang="it-IT" b="1" dirty="0">
              <a:solidFill>
                <a:srgbClr val="00206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Martedì e Giovedì dalle </a:t>
            </a:r>
            <a:r>
              <a:rPr lang="it-IT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14,30 </a:t>
            </a:r>
            <a:r>
              <a:rPr lang="it-IT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alle </a:t>
            </a: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16,30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06/487931217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  <a:hlinkClick r:id="rId3"/>
              </a:rPr>
              <a:t>commissioneprarieparcelle@ording.it</a:t>
            </a:r>
            <a:r>
              <a:rPr lang="it-IT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</a:p>
        </p:txBody>
      </p:sp>
      <p:sp>
        <p:nvSpPr>
          <p:cNvPr id="28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Funzionamento della Commissione Pareri e Parcelle</a:t>
            </a:r>
          </a:p>
        </p:txBody>
      </p:sp>
      <p:cxnSp>
        <p:nvCxnSpPr>
          <p:cNvPr id="29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4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xmlns="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12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351D2AA0-F2C1-6264-2333-AEFFCFF8EE68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Dott. Ing. Antonella Galderisi</a:t>
            </a:r>
          </a:p>
        </p:txBody>
      </p:sp>
    </p:spTree>
    <p:extLst>
      <p:ext uri="{BB962C8B-B14F-4D97-AF65-F5344CB8AC3E}">
        <p14:creationId xmlns:p14="http://schemas.microsoft.com/office/powerpoint/2010/main" val="340759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38</TotalTime>
  <Words>860</Words>
  <Application>Microsoft Office PowerPoint</Application>
  <PresentationFormat>Presentazione su schermo (4:3)</PresentationFormat>
  <Paragraphs>134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Presentazione standard di PowerPoint</vt:lpstr>
      <vt:lpstr>Il nuovo sistema informatizzato di richiesta parere</vt:lpstr>
      <vt:lpstr>Il nuovo sistema informatizzato di richiesta parere - Vantaggi</vt:lpstr>
      <vt:lpstr>Il nuovo sistema informatizzato di richiesta parere – chi può richiedere il parere</vt:lpstr>
      <vt:lpstr>Il nuovo sistema informatizzato di richiesta parere – dati necessari</vt:lpstr>
      <vt:lpstr>Il nuovo sistema informatizzato di richiesta parere – documentazione</vt:lpstr>
      <vt:lpstr>Il nuovo sistema informatizzato di richiesta parere – finalizzazione della procedura</vt:lpstr>
      <vt:lpstr>Funzionamento della Commissione Pareri e Parcelle</vt:lpstr>
      <vt:lpstr>Funzionamento della Commissione Pareri e Parcelle</vt:lpstr>
      <vt:lpstr>Funzionamento della Commissione Pareri e Parcelle</vt:lpstr>
      <vt:lpstr>Funzionamento della Commissione Pareri e Parcelle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fulvi_f</dc:creator>
  <cp:lastModifiedBy>anto galderisi</cp:lastModifiedBy>
  <cp:revision>53</cp:revision>
  <cp:lastPrinted>2025-03-11T10:15:02Z</cp:lastPrinted>
  <dcterms:created xsi:type="dcterms:W3CDTF">2013-04-02T13:36:43Z</dcterms:created>
  <dcterms:modified xsi:type="dcterms:W3CDTF">2025-03-12T08:57:30Z</dcterms:modified>
</cp:coreProperties>
</file>