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2"/>
  </p:notesMasterIdLst>
  <p:sldIdLst>
    <p:sldId id="259" r:id="rId3"/>
    <p:sldId id="263" r:id="rId4"/>
    <p:sldId id="2106" r:id="rId5"/>
    <p:sldId id="2107" r:id="rId6"/>
    <p:sldId id="2108" r:id="rId7"/>
    <p:sldId id="2109" r:id="rId8"/>
    <p:sldId id="2152" r:id="rId9"/>
    <p:sldId id="2153" r:id="rId10"/>
    <p:sldId id="2154" r:id="rId11"/>
    <p:sldId id="2155" r:id="rId12"/>
    <p:sldId id="2156" r:id="rId13"/>
    <p:sldId id="2157" r:id="rId14"/>
    <p:sldId id="2158" r:id="rId15"/>
    <p:sldId id="2159" r:id="rId16"/>
    <p:sldId id="2160" r:id="rId17"/>
    <p:sldId id="2161" r:id="rId18"/>
    <p:sldId id="2162" r:id="rId19"/>
    <p:sldId id="2163" r:id="rId20"/>
    <p:sldId id="2164" r:id="rId21"/>
    <p:sldId id="2165" r:id="rId22"/>
    <p:sldId id="2166" r:id="rId23"/>
    <p:sldId id="2167" r:id="rId24"/>
    <p:sldId id="2168" r:id="rId25"/>
    <p:sldId id="2169" r:id="rId26"/>
    <p:sldId id="2170" r:id="rId27"/>
    <p:sldId id="2171" r:id="rId28"/>
    <p:sldId id="2172" r:id="rId29"/>
    <p:sldId id="2173" r:id="rId30"/>
    <p:sldId id="2174" r:id="rId31"/>
    <p:sldId id="2175" r:id="rId32"/>
    <p:sldId id="2176" r:id="rId33"/>
    <p:sldId id="2177" r:id="rId34"/>
    <p:sldId id="2178" r:id="rId35"/>
    <p:sldId id="2179" r:id="rId36"/>
    <p:sldId id="2180" r:id="rId37"/>
    <p:sldId id="2181" r:id="rId38"/>
    <p:sldId id="2182" r:id="rId39"/>
    <p:sldId id="2183" r:id="rId40"/>
    <p:sldId id="2184" r:id="rId41"/>
    <p:sldId id="2185" r:id="rId42"/>
    <p:sldId id="2186" r:id="rId43"/>
    <p:sldId id="2187" r:id="rId44"/>
    <p:sldId id="2188" r:id="rId45"/>
    <p:sldId id="2189" r:id="rId46"/>
    <p:sldId id="2190" r:id="rId47"/>
    <p:sldId id="2191" r:id="rId48"/>
    <p:sldId id="2192" r:id="rId49"/>
    <p:sldId id="266" r:id="rId50"/>
    <p:sldId id="303" r:id="rId51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o" initials="R" lastIdx="1" clrIdx="0">
    <p:extLst>
      <p:ext uri="{19B8F6BF-5375-455C-9EA6-DF929625EA0E}">
        <p15:presenceInfo xmlns:p15="http://schemas.microsoft.com/office/powerpoint/2012/main" userId="Rober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F68C9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>
      <p:cViewPr varScale="1">
        <p:scale>
          <a:sx n="62" d="100"/>
          <a:sy n="62" d="100"/>
        </p:scale>
        <p:origin x="1420" y="2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commentAuthors" Target="commentAuthor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68D6161-F29C-4F84-8103-E31F2CEA90F2}" type="datetimeFigureOut">
              <a:rPr lang="it-IT" smtClean="0"/>
              <a:pPr/>
              <a:t>16/03/2025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003312F-AC4D-48E7-B0EC-983494C16E5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32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4763" indent="-309524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38098" indent="-24762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33337" indent="-24762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28576" indent="-24762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2EC63A-50EC-471F-947F-A7CD78166803}" type="slidenum">
              <a:rPr lang="it-IT">
                <a:latin typeface="Calibri" panose="020F0502020204030204" pitchFamily="34" charset="0"/>
              </a:rPr>
              <a:pPr eaLnBrk="1" hangingPunct="1"/>
              <a:t>1</a:t>
            </a:fld>
            <a:endParaRPr lang="it-IT">
              <a:latin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11213" y="869950"/>
            <a:ext cx="5729287" cy="4297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80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55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274B-5ACF-45BE-A191-7B77764CC7AF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5602B-D424-40D2-A8EE-C928EC3FDF5E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51E-6C0D-41CD-B48F-B8CD093ED677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E0FD3-B99E-4296-8F2D-6BFD8B456F12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95623-F500-4A2A-AFEE-53A9E08C390A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54E22-5AA5-4C6B-816D-262E06A6C24E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B7C5E-B938-488E-B708-C7423FF8AD80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BDAB-4D58-4675-8C12-A02E2AD10237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EADDD-E74A-4B67-8070-C3DEEE1D5F4D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1741C-3BC8-4547-8EBF-DACDF95D6F98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D93B3-9562-4A81-AB9E-90BEEA0FB2A5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9D4F174-39F4-4D70-8949-1CFAB148E16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9660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399F91-AD95-499D-A6C8-33C4E6339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849177-F679-4D9A-9803-8D1D0F308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E57D50-A887-41FB-88B6-0398C6079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B54AC5-7BA3-41F9-9992-A7A93FB0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AA2425-4E3A-456B-8B06-36960431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93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A87780-5471-4144-870B-482F4E689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E6FAE4C-9FA2-4B3D-802B-B27E947BA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C1741C-C091-4D85-BA64-E48A65FDA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458393-C5BB-4C8E-B6C6-DAFF7731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73B84C-93D6-4E7C-80A7-69132576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445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4EC744-1AB2-404B-BA11-71FDA4E1A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F5D5924-1228-4070-A483-FBDBDE547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3A99645-30E5-453E-8FBA-93A75F076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7AE5C4-2036-4393-AEEB-5C413E245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6C26A33-2943-4C0B-A2BB-17469491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272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EADA13-D2A3-41C1-9364-2B423F241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8522D9-B12A-41A8-A829-C292BE611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4EA658-8F5E-4446-8BA1-D8EF13978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4BA5988-1C56-4059-90D3-273510864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C7644E4-9474-433A-A87C-BE5FC43F2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994DDBD-C038-4536-A617-6844763ED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9635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B6C8E3-F7D1-4885-BD6B-949553DD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89CCF-7084-4174-866D-3E54E4720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48C52C9-3BFF-4232-BBA8-1EC39A4E1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C5C8DD2-C9CA-4145-AF70-94B783DCD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7DEBA06-812F-440E-9AAC-1E71CC14F0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31ED26-0108-433D-BDB8-4536B0DF7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9D7A660-60DB-4D9B-9DF8-0C39F3004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7263A5C-14AE-42D5-941F-2C3CB4C34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79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5DF873-2F25-4C1D-9474-495BEFDD0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BD378FD-5A4B-4FEF-9023-6B15F858A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1BAD550-7E18-4CDF-B6D0-23EF78433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671F97C-7E8B-4B37-96CD-F13458CE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811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D5C4B81-1DC5-4590-9B12-32C694CF5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9F74670-E229-447E-9030-F5718C3B4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FB958B-ADD0-4B0A-A780-64C3A15C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332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7742A2-CCF4-4B94-A823-A4F0C3C67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48177D6-7988-48B3-9307-E79475948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61014C-DFD8-4AEC-8733-AFFA51855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654DAFF-B393-4C27-829E-718EEB234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29F63C5-2271-4606-A7A5-B19ABDCB9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1C0579-3F3B-406B-8DEB-67E5681A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8666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DD8983-7BF4-4F4D-80F0-DF84E1DE2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22E1AC6-04E8-427E-A9B4-AE5CB1CDA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D1DC747-526D-4058-B571-295613F7D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FB44284-3938-4BC5-800F-20266DED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C9D55C4-12D7-4EB9-B77B-F70B0204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278DB16-B57F-4AB2-BA75-1EEF640AB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838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5444CF-F343-4B7D-909D-CAA6B8199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AA31381-3523-47F6-9EB5-34DA15EBB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7C7C91-98F8-495A-8153-B228F377D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CB0AA1-0E37-47A2-B022-3C5046543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1D880-EB40-4341-8B7B-53C9B75A9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DF42632-D909-4142-86C0-9EF2F99D3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D27D9FD-6903-4D9E-BC4E-164E02A42B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E4B7D0-92EF-4B36-994D-259B621EB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9EB9D9-D0C8-4413-A503-A89669A5E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EB6B71-DB21-4527-821F-2A1AEDEA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14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81DF4-8AD0-4495-99B1-14C8DA3E5361}" type="datetime1">
              <a:rPr lang="it-IT" smtClean="0"/>
              <a:pPr/>
              <a:t>16/03/2025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0AC24CC-699D-48EE-8BA6-DBFDE6CE4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D5CC5D-840D-4F64-A52E-B2B45CA5A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28538E1-CDF0-4BCC-BDFB-B099A74B71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286626F2-96B9-484A-924C-F0011C02849E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16/03/2025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63CDBA-905E-4AA6-8465-318736D42D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534586-3500-41BC-8CF4-D1579998F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CAD1DD2B-8384-4AE2-BFFF-DE60C540F0CC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defTabSz="68580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3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jpeg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png"/><Relationship Id="rId4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7.png"/><Relationship Id="rId4" Type="http://schemas.openxmlformats.org/officeDocument/2006/relationships/image" Target="../media/image2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gif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581714" y="857250"/>
            <a:ext cx="6340612" cy="55172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7500" tIns="33750" rIns="67500" bIns="33750"/>
          <a:lstStyle/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GESTIONE E METODOLOGIE DI LAVORO E ORGANIZZAZIONE DEI PROCESSI IN MATERIA DI SICUREZZA </a:t>
            </a:r>
            <a:br>
              <a:rPr lang="it-IT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Titolo 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Intervento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Ing. Giampiero PRESTI 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Formatore , esperto in sicurezza 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Ordine degli Ingegneri della Provincia di Roma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2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Roma, 20 Marzo 2025</a:t>
            </a:r>
            <a:endParaRPr lang="en-GB" sz="12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cxnSp>
        <p:nvCxnSpPr>
          <p:cNvPr id="26" name="Connettore 1 25"/>
          <p:cNvCxnSpPr/>
          <p:nvPr/>
        </p:nvCxnSpPr>
        <p:spPr>
          <a:xfrm flipH="1">
            <a:off x="1835696" y="3501008"/>
            <a:ext cx="58326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18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1877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/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/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A002691-AC4E-C40A-1024-DCA57705E4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7DA464D5-662D-7037-EF3E-73833B2B4D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5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</a:t>
            </a:fld>
            <a:endParaRPr lang="it-IT" dirty="0"/>
          </a:p>
        </p:txBody>
      </p:sp>
      <p:cxnSp>
        <p:nvCxnSpPr>
          <p:cNvPr id="26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/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CA0644C-8FDD-EB1D-7BBD-9A03CBFD6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4236" y="998935"/>
            <a:ext cx="604004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it-IT" sz="1500" dirty="0">
                <a:latin typeface="Gill Sans"/>
                <a:ea typeface="MS PGothic" panose="020B0600070205080204" pitchFamily="34" charset="-128"/>
                <a:sym typeface="Gill Sans"/>
              </a:rPr>
              <a:t>LA STORIA CI DICE CHE UNA DELLE ORGANIZZAZIONI PIU’ PERFETTE NELLA STORIA CONOSCIUTA DELLA UMANITA’ </a:t>
            </a:r>
            <a:r>
              <a:rPr lang="en-US" altLang="it-IT" sz="1500" dirty="0">
                <a:solidFill>
                  <a:srgbClr val="FF0000"/>
                </a:solidFill>
                <a:latin typeface="Gill Sans"/>
                <a:ea typeface="MS PGothic" panose="020B0600070205080204" pitchFamily="34" charset="-128"/>
                <a:sym typeface="Gill Sans"/>
              </a:rPr>
              <a:t>ERA LA LEGIONE ROMANA</a:t>
            </a:r>
          </a:p>
        </p:txBody>
      </p:sp>
      <p:pic>
        <p:nvPicPr>
          <p:cNvPr id="7" name="Picture 8" descr="LEGIONE_liviana_IV_SEC_aC">
            <a:extLst>
              <a:ext uri="{FF2B5EF4-FFF2-40B4-BE49-F238E27FC236}">
                <a16:creationId xmlns:a16="http://schemas.microsoft.com/office/drawing/2014/main" id="{78331BA3-9F1A-5E67-3A6D-DCBD170AF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542" y="2132411"/>
            <a:ext cx="6588919" cy="340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8538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7E730-6EB3-292B-94F0-868D3F0B8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F2597E7-9B2B-B884-92FC-C4C4FBE5A0BF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8898E240-FE3F-724D-2667-99F144B1D8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158DE8A3-B829-AC48-288E-59FCC0D390D6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6C9CB722-74FC-2EBD-3C8D-CE5D341EBA17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319F6729-8395-598C-4635-99630724D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87C163AF-DA5D-B34E-6EC0-990261651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2659B01B-F0D8-A30A-B8CC-0730B12494A8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716180BE-55CE-C1AF-A846-9B691172DD46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0186064C-BAFE-49D7-ABE0-48EC81E19980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45450C23-D814-E0C3-BBD1-7837BED87E4D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27A0EBBD-A13D-A835-ACE3-8D5A9486FD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5544989-A7AF-8108-B2F5-3343065B2F78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100" i="1" dirty="0">
                <a:solidFill>
                  <a:srgbClr val="FF0000"/>
                </a:solidFill>
              </a:rPr>
              <a:t>PERCHE’ SI CONSIDERA LA LEGIONE ROMANA UNA ORGANIZZAZIONE PERFETTA ??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3AC5DC25-29DA-C43F-77D3-88D31419FF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814" y="1573692"/>
            <a:ext cx="7772400" cy="4505590"/>
          </a:xfrm>
        </p:spPr>
        <p:txBody>
          <a:bodyPr>
            <a:normAutofit fontScale="90000"/>
          </a:bodyPr>
          <a:lstStyle/>
          <a:p>
            <a:pPr marL="457200" indent="-457200" algn="l">
              <a:buFont typeface="Arial" panose="020B0604020202020204"/>
              <a:buChar char="•"/>
            </a:pPr>
            <a:r>
              <a:rPr lang="it-IT" altLang="it-IT" sz="2700" dirty="0"/>
              <a:t>OGNI COMPONENTE ERA ADDESTRATO PERFETTAMENTE GIORNO DOPO GIORNO  AL SUO COMPITO IN BATTAGLIA</a:t>
            </a:r>
            <a:br>
              <a:rPr lang="it-IT" altLang="it-IT" sz="2700" dirty="0"/>
            </a:br>
            <a:endParaRPr lang="it-IT" altLang="it-IT" sz="2700" dirty="0"/>
          </a:p>
          <a:p>
            <a:pPr marL="457200" indent="-457200" algn="l">
              <a:buFont typeface="Arial" panose="020B0604020202020204"/>
              <a:buChar char="•"/>
            </a:pPr>
            <a:r>
              <a:rPr lang="it-IT" altLang="it-IT" sz="2700" dirty="0"/>
              <a:t>OGNI PARTE ( REPARTO) DELLA LEGIONE SAPEVA COME MUOVERSI IN BATTAGLIA</a:t>
            </a:r>
            <a:br>
              <a:rPr lang="it-IT" altLang="it-IT" sz="2700" dirty="0"/>
            </a:br>
            <a:endParaRPr lang="it-IT" altLang="it-IT" sz="2700" dirty="0"/>
          </a:p>
          <a:p>
            <a:pPr marL="457200" indent="-457200" algn="l">
              <a:buFont typeface="Arial" panose="020B0604020202020204"/>
              <a:buChar char="•"/>
            </a:pPr>
            <a:r>
              <a:rPr lang="it-IT" altLang="it-IT" sz="2700" dirty="0"/>
              <a:t>OGNI UFFICIALE CONOSCEVA I SUOI LEGIONARI E SAPEVA COSA POTEVA OTTENERE DA LORO</a:t>
            </a:r>
            <a:br>
              <a:rPr lang="it-IT" altLang="it-IT" sz="2700" dirty="0"/>
            </a:br>
            <a:endParaRPr lang="it-IT" altLang="it-IT" sz="2700" dirty="0"/>
          </a:p>
          <a:p>
            <a:pPr marL="457200" indent="-457200" algn="l">
              <a:buFont typeface="Arial" panose="020B0604020202020204"/>
              <a:buChar char="•"/>
            </a:pPr>
            <a:r>
              <a:rPr lang="it-IT" altLang="it-IT" sz="2700" dirty="0"/>
              <a:t>OGNUNO AIUTAVA L’ALTRO PERCHE’ L’ORGANIZZAZIONE POTESSE SOPRAVVIVERE</a:t>
            </a:r>
          </a:p>
        </p:txBody>
      </p:sp>
    </p:spTree>
    <p:extLst>
      <p:ext uri="{BB962C8B-B14F-4D97-AF65-F5344CB8AC3E}">
        <p14:creationId xmlns:p14="http://schemas.microsoft.com/office/powerpoint/2010/main" val="420040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19D0-E02C-47A8-0E2D-981ED8B16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DABC389-2619-4F3D-7531-53EA8ABF518D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22730150-8F43-ED45-1243-0E987C7F51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F5B467AB-2D5F-7246-20E6-750A3F47724F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3DA5DF92-ECCE-496B-B9D5-2149AA1D1E8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916F7D27-6AE6-03A7-E261-9EFCE8439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09B655F2-B829-F0A5-A69B-D76A71DA3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460592AC-D270-CB28-C2B4-C86FDC2A96C3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FACCD067-3F88-73D3-A19C-FCE6760F79EB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52741F75-EE2C-187C-1F34-125D40083948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276CA3CE-83A9-47FB-8C77-55CAE61D9C9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55953EC6-545B-EFF2-03F9-9CAA53698F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55CD327-1469-E2B1-0CBD-715F005EC393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QUINDI PRIMA REGOLA MOLTO IMPORTANTE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4D23C688-F693-9ED6-16C2-F33FE6839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814" y="1573692"/>
            <a:ext cx="7772400" cy="4505590"/>
          </a:xfrm>
        </p:spPr>
        <p:txBody>
          <a:bodyPr>
            <a:normAutofit/>
          </a:bodyPr>
          <a:lstStyle/>
          <a:p>
            <a:pPr algn="l"/>
            <a:r>
              <a:rPr lang="it-IT" altLang="it-IT" sz="2400" dirty="0"/>
              <a:t>QUINDI QUANDO SI PARLA DI SALUTE E SICUREZZA DEI LAVORATORI LA ORGANIZZAZIONE DEVE FARE LEVA SULL’ELEMENTO UOMO CHE SI HA « A DISPOSIZIONE» PREPARANDOLO PER RAGGIUNGERE IL GIUSTO OBIETTIVO.</a:t>
            </a:r>
            <a:br>
              <a:rPr lang="it-IT" altLang="it-IT" sz="2400" dirty="0"/>
            </a:br>
            <a:br>
              <a:rPr lang="it-IT" altLang="it-IT" sz="1800" dirty="0"/>
            </a:br>
            <a:r>
              <a:rPr lang="it-IT" altLang="it-IT" sz="2400" dirty="0">
                <a:highlight>
                  <a:srgbClr val="FFFF00"/>
                </a:highlight>
              </a:rPr>
              <a:t>Per raggiungere questo obiettivo ci aiutano le leggi , le prassi, le regole applicabili caso per caso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1E2649A-6E07-4032-5BA0-8CFF12423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0431" y="1305926"/>
            <a:ext cx="1767993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38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93DB3-B65D-5187-CE93-592A0C5CF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A289388F-5301-E67E-B68B-97B1C369824E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8F2B3311-2584-080B-38F1-7F1C4DEEF4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EE2E9375-D5BF-214A-9A87-A5AC80E87BD7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16CE1897-2DC5-4A8A-11B8-7327F8670F3A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00A7EC12-01FC-E5E8-C931-46398ECC4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22518002-0F7B-5E25-0F29-E0A2089E2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5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B9F91A94-AADB-E91C-080B-3916D3A7478C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B84F1E9-48F2-84DA-F354-C0B24ED7247A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68E37F7E-B696-6CB1-27FB-0055196CCF30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9053F413-E81D-3B52-8A79-9714403F11C3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7FC6E17-1793-62B7-183C-1CAF33A732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37FCE85-FF34-EF10-CA36-67927500D380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ORGANIZZAZIONE AZIENDALE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1DD4DD-2C68-C8FB-5217-36B0170EE2C2}"/>
              </a:ext>
            </a:extLst>
          </p:cNvPr>
          <p:cNvSpPr txBox="1">
            <a:spLocks/>
          </p:cNvSpPr>
          <p:nvPr/>
        </p:nvSpPr>
        <p:spPr>
          <a:xfrm>
            <a:off x="705994" y="171581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/>
              <a:buChar char="•"/>
            </a:pPr>
            <a:r>
              <a:rPr lang="it-IT" altLang="it-IT" sz="2600" dirty="0">
                <a:solidFill>
                  <a:schemeClr val="tx1"/>
                </a:solidFill>
              </a:rPr>
              <a:t>SECONDO LA LETTERATURA ECONOMICO – AZIENDALE L’AZIENDA E’ UN SISTEMA TECNICO – SOCIALE NEL QUALE VENGONO MIXATE E SI FONDONO RISORSE UMANE E MEZZI STRUMENTALI</a:t>
            </a:r>
          </a:p>
          <a:p>
            <a:pPr marL="457200" indent="-457200" algn="l">
              <a:buFont typeface="Arial" panose="020B0604020202020204"/>
              <a:buChar char="•"/>
            </a:pPr>
            <a:r>
              <a:rPr lang="it-IT" altLang="it-IT" sz="2600" dirty="0">
                <a:solidFill>
                  <a:schemeClr val="tx1"/>
                </a:solidFill>
              </a:rPr>
              <a:t>LA STRUTTURA ORGANIZZATIVA DELL’ATTIVITA’ AZIENDALE ESPRIME LA DEFINIZIONE DEI PROCESSI PRODUTTIVI ED E’ IMPERNIATA SULLA DIVISIONE DEL LAVORO E SULLA SPECIALIZZAZIONE PROFESSIONALE DEI SUOI COMPONENTI  IL TUTTO A DEFINIRE UNA ORGANIZZAZIONE FUNZIONALE</a:t>
            </a:r>
          </a:p>
          <a:p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387233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06CDC-9A77-77D9-773B-003AEE2F5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A41AF9A-74B0-CF47-2A2F-98ED4563A6C0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50DA8D3B-331A-9284-06DA-637C9EF848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9603C55B-3439-AEB6-6417-F0362E51EC67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1CA048C6-D1AF-4B9E-87C1-77AB2D0E5D51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EA27E78C-0BA6-A21C-51C3-123F52CD4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D528F474-7858-DBFE-3C37-E6670D274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6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EC857AF1-13D0-6F7E-7460-2B1053A7B328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5A8A736F-F6ED-4A07-B15A-AE43E0B86BC1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2352943E-C4C7-F354-8A5B-4FAC9ACB73F3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94473C50-2EA2-498D-C6AB-094FFD92080B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154480A4-23F7-460F-4188-CA4959165E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A880BED-E303-8824-049B-B78E93A74FB6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ORGANIZZAZIONE AZIENDALE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4925AC88-2828-52CF-604B-53E9588E85ED}"/>
              </a:ext>
            </a:extLst>
          </p:cNvPr>
          <p:cNvSpPr txBox="1">
            <a:spLocks/>
          </p:cNvSpPr>
          <p:nvPr/>
        </p:nvSpPr>
        <p:spPr>
          <a:xfrm>
            <a:off x="827684" y="1600200"/>
            <a:ext cx="78591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/>
              <a:buChar char="•"/>
            </a:pPr>
            <a:r>
              <a:rPr lang="it-IT" altLang="it-IT" dirty="0">
                <a:solidFill>
                  <a:schemeClr val="tx1"/>
                </a:solidFill>
              </a:rPr>
              <a:t>IN PARTICOLARE IL DECRETO 81/08 I SUOI  RIFERIMENTI NORMATIVI SANCISCONO LA CENTRALITA’ DELLA ORGANIZZAZIONE AZIENDALE NELLA GESTIONE SISTEMICA DEGLI OBBLIGHI PREVENZIONALI </a:t>
            </a:r>
          </a:p>
          <a:p>
            <a:pPr marL="457200" indent="-457200" algn="l">
              <a:buFont typeface="Arial" panose="020B0604020202020204"/>
              <a:buChar char="•"/>
            </a:pPr>
            <a:endParaRPr lang="it-IT" alt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/>
              <a:buChar char="•"/>
            </a:pPr>
            <a:r>
              <a:rPr lang="it-IT" altLang="it-IT" dirty="0">
                <a:solidFill>
                  <a:schemeClr val="tx1"/>
                </a:solidFill>
              </a:rPr>
              <a:t>PER QUESTO NELLA LEGGE VENGONO INDIVIDUATI I RUOLI DELL’ORGANIZZAZIONE AZIENDALE ( DIRIGENTI,PREPOSTI, SPP)  CHE DEVONO , PROCEDURALMENTE , PROVVEDERE ALLE MISURE DI SALUTE E SICUREZZA SUL LAVORO IN MODO DA OTTEMPERARE, COME ABBIAMO DETTO , LEGGI,PRASSI,PROCEDURE ECC…</a:t>
            </a:r>
          </a:p>
        </p:txBody>
      </p:sp>
    </p:spTree>
    <p:extLst>
      <p:ext uri="{BB962C8B-B14F-4D97-AF65-F5344CB8AC3E}">
        <p14:creationId xmlns:p14="http://schemas.microsoft.com/office/powerpoint/2010/main" val="37156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EFF3A-3188-CE9A-AB4C-7EF8595CF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ED83319-37CE-1308-C708-2B8E798F27CE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E717C5AF-20C9-D403-C738-78CD3BDA16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3A0D5276-4258-DFB3-3E7F-DBFE159D0408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C7242207-DB88-DD23-1B05-D1471FD4F46F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D91FD07C-2E29-5232-88CB-495E7C9F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309ECBDB-C3AC-47D3-5C1C-B36FE0D91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7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FCD9B95A-67F8-9FDE-DBC8-E4DD88721DAB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7CC178D4-47F0-B291-B9B2-24E7E5F37E8F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4231D4A-3A4A-2D53-1307-3B209B3BBA7D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72B41805-7B71-2CC9-AF82-E98CD185C8DC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D68E9C57-ADD7-B077-971E-A7F3D148CA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5BDAAF7-86AE-E80C-6260-16F479948511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ORGANIZZAZIONE AZIENDALE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4E18A1-34F0-3221-811D-A37EE6205050}"/>
              </a:ext>
            </a:extLst>
          </p:cNvPr>
          <p:cNvSpPr txBox="1">
            <a:spLocks/>
          </p:cNvSpPr>
          <p:nvPr/>
        </p:nvSpPr>
        <p:spPr>
          <a:xfrm>
            <a:off x="827619" y="179423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altLang="it-IT" sz="2500" dirty="0"/>
              <a:t>QUINDI UNA CORRETTA ORGANIZZAZIONE IN MATERIA DI SALUTE E SICUREZZA GARANTISCE  UN RILEVANTE VANTAGGIO FUNZIONALE IN QUANTO LE MISURE TECNICO-GESTIONALI DELLA SICUREZZA MIGLIORANO IL PROCESSO PRODUTTIVO COSI’ DA RENDERE L’ATTIVITA’ AZIENDALE PIU’ EFFICACE ED EFFICIENTE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altLang="it-IT" sz="2500" dirty="0"/>
              <a:t>MA SOPRATTUTTO SCEVRA QUANTO PIU’ POSSIBILE DA EVENTI INDESIDERATI ( COMPRESI AD ESEMPIO TUTTI QUELLI PREVISTI DAL SISTEMA 231)</a:t>
            </a:r>
          </a:p>
        </p:txBody>
      </p:sp>
    </p:spTree>
    <p:extLst>
      <p:ext uri="{BB962C8B-B14F-4D97-AF65-F5344CB8AC3E}">
        <p14:creationId xmlns:p14="http://schemas.microsoft.com/office/powerpoint/2010/main" val="2143253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6882F-72BF-1747-6F6A-63F173F1C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887F4162-3D6F-BF4B-F58B-D01FF67474C1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  <a:extLst>
              <a:ext uri="{FF2B5EF4-FFF2-40B4-BE49-F238E27FC236}">
                <a16:creationId xmlns:a16="http://schemas.microsoft.com/office/drawing/2014/main" id="{778B2780-D20B-FCC7-2BE5-670C9531B6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BAAAD7F8-447A-6764-90F0-D4A1A6D56149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5699DDF9-3996-FB72-B9A5-2BA0327A0D6D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DEC11DE3-2227-2A93-85D3-F3B3EAAE7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27B20931-3785-9172-BEA7-E7B170E56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8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30643ADA-4FE9-DF21-CBB9-AA1E0F50264F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80AFC5E7-419F-5065-F058-B400D029A93E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1B5956BC-8343-FA84-51A4-52CB1106A14B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A8F5ED3D-F038-B8C5-7A82-9063958A29EA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981967D0-E2CF-94AD-97E2-A44DD5F04C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088F00C-5CBF-3839-50BC-56B882627F7E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ORGANIZZAZIONE AZIENDALE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50D392F3-15C6-2201-5336-62285DBCB7C4}"/>
              </a:ext>
            </a:extLst>
          </p:cNvPr>
          <p:cNvSpPr txBox="1">
            <a:spLocks/>
          </p:cNvSpPr>
          <p:nvPr/>
        </p:nvSpPr>
        <p:spPr>
          <a:xfrm>
            <a:off x="1187624" y="1600200"/>
            <a:ext cx="7499176" cy="452596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400" dirty="0"/>
              <a:t>QUINDI IN MATERIA DI SALUTE E SICUREZZA LE TRE PAROLE FONDAMENTALI SONO :</a:t>
            </a:r>
          </a:p>
          <a:p>
            <a:endParaRPr lang="it-IT" altLang="it-IT" sz="2400" dirty="0"/>
          </a:p>
          <a:p>
            <a:r>
              <a:rPr lang="it-IT" altLang="it-IT" sz="2400" dirty="0"/>
              <a:t>DIVISIONE DEL LAVORO</a:t>
            </a:r>
          </a:p>
          <a:p>
            <a:r>
              <a:rPr lang="it-IT" altLang="it-IT" sz="2400" dirty="0"/>
              <a:t>SPECIALIZZAZIONE PROFESSIONALE DI TUTTI I COMPONENTI</a:t>
            </a:r>
          </a:p>
          <a:p>
            <a:r>
              <a:rPr lang="it-IT" altLang="it-IT" sz="2400" dirty="0"/>
              <a:t>ORGANIZZAZIONE FUNZIONALE ATTA AD EVITARE EVENTI INDESIDERATI</a:t>
            </a:r>
          </a:p>
          <a:p>
            <a:endParaRPr lang="it-IT" altLang="it-IT" dirty="0"/>
          </a:p>
          <a:p>
            <a:pPr marL="0" indent="0">
              <a:buFont typeface="Arial" panose="020B0604020202020204" pitchFamily="34" charset="0"/>
              <a:buNone/>
            </a:pPr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3488087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085D3-E63D-6D7B-1B6D-AE373BE86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9954295D-BD98-FCAA-8C6B-8851DBE3EFDD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BCC7FA9D-D083-F56D-8139-2370BCD5AC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63655C98-75C1-219A-1ECF-51577E3F28E8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622B3CAD-1761-C536-0E59-22F71916B58D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29866EB3-1463-55D9-A98D-CEAD96DA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9C9A3EC8-71A8-4044-AF7D-1F4B6631C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9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44934139-44CA-179C-A1DE-866D9C1100A5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6E746467-B166-76F9-3D75-CB1BC57633D7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9CE94CF4-7F9C-CCA2-4C59-B7E5C4B85FF5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B1E13338-E114-406D-F8EB-0A84401AA130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F62704A-8B75-A674-FE1B-610272D0BA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C6C3FE2-E852-E41E-F328-0AEA30695980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ORGANIZZAZIONE AZIENDALE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5C15E1-6B5A-DE12-48B4-5149B5664E22}"/>
              </a:ext>
            </a:extLst>
          </p:cNvPr>
          <p:cNvSpPr txBox="1">
            <a:spLocks/>
          </p:cNvSpPr>
          <p:nvPr/>
        </p:nvSpPr>
        <p:spPr>
          <a:xfrm>
            <a:off x="950252" y="1385218"/>
            <a:ext cx="77152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altLang="it-IT" sz="2400" b="1" dirty="0"/>
              <a:t>OGGI PER UNA ORGANIZZAZIONE FUNZIONALE NON DEVE PIU’ ESISTERE IL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altLang="it-IT" sz="2400" b="1" dirty="0"/>
              <a:t>‘BUSINESS FIRST’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altLang="it-IT" sz="2400" b="1" dirty="0">
                <a:solidFill>
                  <a:srgbClr val="C00000"/>
                </a:solidFill>
              </a:rPr>
              <a:t>OPPOSTO AL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it-IT" altLang="it-IT" sz="2400" b="1" dirty="0"/>
              <a:t>‘SAFETY FIRST’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it-IT" altLang="it-IT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it-IT" sz="2400" dirty="0"/>
              <a:t>UNA MODERNA ORGANIZZAZIONE AZIENDALE « DEVE OGGI ESSERE RAPPRESENTATA DA UNA STRUTTURA ORGANIZZATIVA , AFFIDABILE  , EFFICIENTE E SICURA </a:t>
            </a:r>
            <a:r>
              <a:rPr lang="it-IT" altLang="it-IT" sz="2400" b="1" dirty="0"/>
              <a:t>CAPACE DI GARANTIRE INSIEME AL RISPETTO DELLE PERSONE , DELLA LORO SICUREZZA  E DELLE REGOLE IL  BUSINNESS E LE GIUSTE PERFORMANCES» PER PROCURARE REDDITO</a:t>
            </a:r>
          </a:p>
        </p:txBody>
      </p:sp>
    </p:spTree>
    <p:extLst>
      <p:ext uri="{BB962C8B-B14F-4D97-AF65-F5344CB8AC3E}">
        <p14:creationId xmlns:p14="http://schemas.microsoft.com/office/powerpoint/2010/main" val="250841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B8DA4-A59F-D21E-4EAD-8EC53AE95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F0669F3-032E-D1A2-C2C6-8832ADA3990C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F4DF59DA-F608-5E71-CBA6-66E7C781CD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FCB3DEBC-28B9-4D0C-74B7-9BA6B6A18267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B77F6C3E-159A-A2E3-DE1A-CCF16618123F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CC7CA9C2-E0D0-AF17-F694-AFD4D7DD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28CD99C2-18CB-E6C6-EC4D-E4FBF6DED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10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62F8E29C-8850-C38C-D348-F488E2BEB711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9259B57F-030C-CFF0-DB63-E5DCF3887BA7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7168183A-271D-045C-9D84-34C788729345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5C1CED19-0FA5-D5D5-DA2F-F7FF4DBB5BA2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82E6F484-F2CE-1FB8-8C68-CD17C5F974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F051028-1283-C924-B4EB-6D49AF15D21E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ORGANIZZAZIONE AZIENDALE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3D02EC04-8753-F01F-2404-C6E5FBB7A674}"/>
              </a:ext>
            </a:extLst>
          </p:cNvPr>
          <p:cNvSpPr txBox="1">
            <a:spLocks/>
          </p:cNvSpPr>
          <p:nvPr/>
        </p:nvSpPr>
        <p:spPr>
          <a:xfrm>
            <a:off x="899592" y="1600200"/>
            <a:ext cx="7787208" cy="452596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400" b="1" dirty="0"/>
              <a:t>SOLO IN QUESTO MODO L’ORGANIZZAZIONE FA CONTEMPORANEAMENTE SAFETY E BUSINNESS IN MODO COERENTE E LOGICO INCREMENTANDO LA CULTURA DEI PROPRI COMPONENTI   IN MODO COMPLETO E A TUTTI I LIVELLI.</a:t>
            </a:r>
          </a:p>
          <a:p>
            <a:endParaRPr lang="it-IT" altLang="it-IT" sz="2400" b="1" dirty="0"/>
          </a:p>
          <a:p>
            <a:r>
              <a:rPr lang="it-IT" altLang="it-IT" sz="2400" b="1" u="sng" dirty="0"/>
              <a:t>DALL’IMPRENDITORE AI LAVORATORI TUTTI</a:t>
            </a:r>
          </a:p>
        </p:txBody>
      </p:sp>
    </p:spTree>
    <p:extLst>
      <p:ext uri="{BB962C8B-B14F-4D97-AF65-F5344CB8AC3E}">
        <p14:creationId xmlns:p14="http://schemas.microsoft.com/office/powerpoint/2010/main" val="3774515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C9175-CBEF-0E75-E1B6-E740F4C25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D815D046-84E1-D992-C4FB-65F124F2C3C8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60CB6A83-FCE9-AEBF-696E-545F28D43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74D490E5-8D8A-2761-0CDB-65157C845B15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4E650601-1AE1-1196-D945-DEB6F699100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8BBB1175-4AD5-8A6A-4A65-6659736DE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66C3B205-A88F-D308-EC0D-E426ECBC3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11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49F71208-0C1B-D618-4719-DB9301BDA328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057109D-7631-7CB8-08EA-44C8B3CDBB6A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110C39F5-D4FD-A09D-C6D6-13AB38547792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0A9EE7AE-0823-3D06-AB6A-DE835B379BE5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27A02AD5-7F52-AF18-1660-A362F8193B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357472F-6FDF-CBC2-CA2B-A9606E94277F}"/>
              </a:ext>
            </a:extLst>
          </p:cNvPr>
          <p:cNvSpPr txBox="1">
            <a:spLocks/>
          </p:cNvSpPr>
          <p:nvPr/>
        </p:nvSpPr>
        <p:spPr>
          <a:xfrm>
            <a:off x="1115616" y="274638"/>
            <a:ext cx="7571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ORGANIZZAZIONE AZIENDALE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C6C8B3-1AEA-DBE9-2FAD-21BD7E616853}"/>
              </a:ext>
            </a:extLst>
          </p:cNvPr>
          <p:cNvSpPr txBox="1">
            <a:spLocks/>
          </p:cNvSpPr>
          <p:nvPr/>
        </p:nvSpPr>
        <p:spPr>
          <a:xfrm>
            <a:off x="899592" y="1600200"/>
            <a:ext cx="7787208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400" b="1" dirty="0"/>
              <a:t>OGGI UNA ORGANIZZAZIONE COME QUELLA CHE ABBIAMO DESCRITTO AFFRONTA OGNI INCIDENTE , PRASSI O ITER DI CONTROLLO E CERTIFICATIVO ( AD ESEMPIO L’APPLICAZIONE DELLA  231) NON COME UN VINCOLO MA AL CONTRARIO SOLO COME UNA « PROVA TANGIBILE » CHE IL PROPRIO SISTEMA ORGANIZZATIVO E’ « QUASI» PERFETTO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it-IT" sz="2400" b="1" dirty="0"/>
              <a:t>(« Quasi» </a:t>
            </a:r>
            <a:r>
              <a:rPr lang="it-IT" altLang="it-IT" sz="2400" b="1" dirty="0" err="1"/>
              <a:t>perche</a:t>
            </a:r>
            <a:r>
              <a:rPr lang="it-IT" altLang="it-IT" sz="2400" b="1" dirty="0"/>
              <a:t>’ «La citta del sole di Campanella» </a:t>
            </a:r>
            <a:r>
              <a:rPr lang="it-IT" altLang="it-IT" sz="2400" b="1" dirty="0" err="1"/>
              <a:t>e’</a:t>
            </a:r>
            <a:r>
              <a:rPr lang="it-IT" altLang="it-IT" sz="2400" b="1" dirty="0"/>
              <a:t> , appunto, solo una utopia</a:t>
            </a:r>
            <a:r>
              <a:rPr lang="it-IT" altLang="it-IT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6016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BD0B9-0AAA-A74E-B534-3642D1C0B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AB0B3C75-5599-2460-FC69-CF1D0509D884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2C480DDB-E586-D5E4-422A-F6DD398F98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A9DBC6DD-29F3-35BA-E564-F56AEB27BC6E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AAE01D8B-E9D4-3DC3-0322-1155A2FAEE71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6AADF264-FCF6-8C72-6F82-FED32CCDA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77317224-62A9-74E7-2A83-A30F1EC54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12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FC9C8419-E868-F311-8497-1E9AAEEEB01D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E9E7C4E8-A726-07D1-E140-6D9E58226A62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977966DF-0FED-1917-417D-96F510B11986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0A805A9F-1793-53D5-8AF9-9AC80999591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A33B2A24-D6B4-62AB-D8F1-D877E143BA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BE99B66-5C93-EF9F-B28D-279FFC503342}"/>
              </a:ext>
            </a:extLst>
          </p:cNvPr>
          <p:cNvSpPr txBox="1">
            <a:spLocks/>
          </p:cNvSpPr>
          <p:nvPr/>
        </p:nvSpPr>
        <p:spPr>
          <a:xfrm>
            <a:off x="823234" y="38830"/>
            <a:ext cx="79972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800" i="1" dirty="0">
                <a:solidFill>
                  <a:srgbClr val="FF0000"/>
                </a:solidFill>
              </a:rPr>
              <a:t>Contenuti di una corretta organizzazione ( anche in materia di salute e sicurezza) – qualche esempio 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072223F7-F1ED-F884-D122-13BAF6B50103}"/>
              </a:ext>
            </a:extLst>
          </p:cNvPr>
          <p:cNvSpPr txBox="1">
            <a:spLocks/>
          </p:cNvSpPr>
          <p:nvPr/>
        </p:nvSpPr>
        <p:spPr>
          <a:xfrm>
            <a:off x="755576" y="1020240"/>
            <a:ext cx="8316383" cy="45259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2400" dirty="0"/>
              <a:t>obiettivi dell’organizzazione aziendale e variabili organizzative ( Elementi chiave che influenzano la struttura e il funzionamento di una organizzazione); ( </a:t>
            </a:r>
            <a:r>
              <a:rPr lang="it-IT" altLang="it-IT" sz="2400" b="1" dirty="0"/>
              <a:t>ad esempio l’ispezione di un Organo di vigilanza)</a:t>
            </a:r>
          </a:p>
          <a:p>
            <a:r>
              <a:rPr lang="it-IT" altLang="it-IT" sz="2400" dirty="0"/>
              <a:t>criteri di divisione orizzontale e verticale del lavoro; (</a:t>
            </a:r>
            <a:r>
              <a:rPr lang="it-IT" altLang="it-IT" sz="2400" b="1" dirty="0"/>
              <a:t>ad esempio  Rapporti fra Datore di Lavoro e SPP)</a:t>
            </a:r>
          </a:p>
          <a:p>
            <a:r>
              <a:rPr lang="it-IT" altLang="it-IT" sz="2400" dirty="0"/>
              <a:t>modalità di rappresentazione e applicazione dell'organizzazione aziendale in tutti i suoi componenti</a:t>
            </a:r>
          </a:p>
          <a:p>
            <a:r>
              <a:rPr lang="it-IT" altLang="it-IT" sz="2400" dirty="0"/>
              <a:t>modalità di coordinamento del lavoro.( </a:t>
            </a:r>
            <a:r>
              <a:rPr lang="it-IT" altLang="it-IT" sz="2400" b="1" dirty="0"/>
              <a:t>Le </a:t>
            </a:r>
            <a:r>
              <a:rPr lang="it-IT" altLang="it-IT" sz="2400" b="1" dirty="0" err="1"/>
              <a:t>attivita’</a:t>
            </a:r>
            <a:r>
              <a:rPr lang="it-IT" altLang="it-IT" sz="2400" b="1" dirty="0"/>
              <a:t> dell’SPP e dei Dirigenti</a:t>
            </a:r>
            <a:r>
              <a:rPr lang="it-IT" altLang="it-IT" sz="2400" dirty="0"/>
              <a:t>)</a:t>
            </a:r>
          </a:p>
          <a:p>
            <a:r>
              <a:rPr lang="it-IT" altLang="it-IT" sz="2400" dirty="0" err="1"/>
              <a:t>Modalita’</a:t>
            </a:r>
            <a:r>
              <a:rPr lang="it-IT" altLang="it-IT" sz="2400" dirty="0"/>
              <a:t> di comando e controllo ( </a:t>
            </a:r>
            <a:r>
              <a:rPr lang="it-IT" altLang="it-IT" sz="2400" b="1" dirty="0"/>
              <a:t>Sorveglianza e Vigilanza dei preposti)</a:t>
            </a:r>
          </a:p>
          <a:p>
            <a:r>
              <a:rPr lang="it-IT" altLang="it-IT" sz="2400" dirty="0"/>
              <a:t>Sistemi di studio e sviluppo  ( </a:t>
            </a:r>
            <a:r>
              <a:rPr lang="it-IT" altLang="it-IT" sz="2400" b="1" dirty="0"/>
              <a:t>Approfondimento delle </a:t>
            </a:r>
            <a:r>
              <a:rPr lang="it-IT" altLang="it-IT" sz="2400" b="1" dirty="0" err="1"/>
              <a:t>leggi,prassi</a:t>
            </a:r>
            <a:r>
              <a:rPr lang="it-IT" altLang="it-IT" sz="2400" b="1" dirty="0"/>
              <a:t> e procedure)</a:t>
            </a:r>
          </a:p>
        </p:txBody>
      </p:sp>
    </p:spTree>
    <p:extLst>
      <p:ext uri="{BB962C8B-B14F-4D97-AF65-F5344CB8AC3E}">
        <p14:creationId xmlns:p14="http://schemas.microsoft.com/office/powerpoint/2010/main" val="3553827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E3AB1-F8F8-455D-1784-63EB00103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1DCEEA1E-6B62-7D9B-31DA-2B7818943E05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4B31A86A-AC68-88BF-5142-B6D7640974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F65EDF6A-DD0E-E203-E319-1DB9A516F857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B85251F1-F6DD-F823-9AE5-E0C34E9B563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99AD62A9-0F56-74AD-140A-BFD407115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16217413-196D-D39D-951A-C13363385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13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0116FDE4-FC70-4F27-36A4-0DCD54BE8B40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06570970-A4C7-4A5A-3B8F-C5D448BF09B3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FCBECCF9-5896-3768-F66C-5D4781885C1D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212EEA45-EAE9-170B-C0E0-FFA6CF0E4646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FBB1B59E-2A9B-2134-CE39-DA35B8986A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3" name="Segnaposto contenuto 6">
            <a:extLst>
              <a:ext uri="{FF2B5EF4-FFF2-40B4-BE49-F238E27FC236}">
                <a16:creationId xmlns:a16="http://schemas.microsoft.com/office/drawing/2014/main" id="{36012293-03E1-0FA3-3256-9E0F24B1E63F}"/>
              </a:ext>
            </a:extLst>
          </p:cNvPr>
          <p:cNvSpPr txBox="1">
            <a:spLocks/>
          </p:cNvSpPr>
          <p:nvPr/>
        </p:nvSpPr>
        <p:spPr>
          <a:xfrm>
            <a:off x="4589102" y="2527425"/>
            <a:ext cx="4429125" cy="34028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it-IT" sz="2400" dirty="0">
                <a:solidFill>
                  <a:srgbClr val="000099"/>
                </a:solidFill>
              </a:rPr>
              <a:t>L’organizzazione riguarda  </a:t>
            </a:r>
          </a:p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it-IT" sz="2400" dirty="0">
                <a:solidFill>
                  <a:srgbClr val="FF0000"/>
                </a:solidFill>
              </a:rPr>
              <a:t>i criteri, le regole ed i processi </a:t>
            </a:r>
          </a:p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it-IT" sz="2400" dirty="0">
                <a:solidFill>
                  <a:srgbClr val="000099"/>
                </a:solidFill>
              </a:rPr>
              <a:t>in base ai quali deve svolgersi il </a:t>
            </a:r>
            <a:r>
              <a:rPr lang="it-IT" sz="2400" dirty="0">
                <a:solidFill>
                  <a:srgbClr val="FF0000"/>
                </a:solidFill>
              </a:rPr>
              <a:t>lavoro </a:t>
            </a:r>
            <a:r>
              <a:rPr lang="it-IT" sz="2400" dirty="0">
                <a:solidFill>
                  <a:srgbClr val="000099"/>
                </a:solidFill>
              </a:rPr>
              <a:t>all’interno dell’impresa al fine di raggiungere gli obiettivi programmati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  <a:defRPr/>
            </a:pPr>
            <a:endParaRPr lang="it-IT" dirty="0"/>
          </a:p>
        </p:txBody>
      </p:sp>
      <p:sp>
        <p:nvSpPr>
          <p:cNvPr id="5" name="Titolo 5">
            <a:extLst>
              <a:ext uri="{FF2B5EF4-FFF2-40B4-BE49-F238E27FC236}">
                <a16:creationId xmlns:a16="http://schemas.microsoft.com/office/drawing/2014/main" id="{F69ADBE9-C37D-03A2-9116-0F2E0D028E87}"/>
              </a:ext>
            </a:extLst>
          </p:cNvPr>
          <p:cNvSpPr txBox="1">
            <a:spLocks/>
          </p:cNvSpPr>
          <p:nvPr/>
        </p:nvSpPr>
        <p:spPr>
          <a:xfrm>
            <a:off x="1485901" y="1200150"/>
            <a:ext cx="6380560" cy="10287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b="1">
                <a:solidFill>
                  <a:srgbClr val="FF0000"/>
                </a:solidFill>
              </a:rPr>
              <a:t>Definizione di organizzazione</a:t>
            </a:r>
            <a:endParaRPr lang="it-IT" altLang="it-IT" dirty="0">
              <a:solidFill>
                <a:srgbClr val="FF0000"/>
              </a:solidFill>
            </a:endParaRPr>
          </a:p>
        </p:txBody>
      </p:sp>
      <p:pic>
        <p:nvPicPr>
          <p:cNvPr id="6" name="Picture 2" descr="https://encrypted-tbn3.gstatic.com/images?q=tbn:ANd9GcROP58BmwBPfEyK-9Cxko5XTYFiTJoIwieCr4-3ZWqkz2PPLyH1">
            <a:extLst>
              <a:ext uri="{FF2B5EF4-FFF2-40B4-BE49-F238E27FC236}">
                <a16:creationId xmlns:a16="http://schemas.microsoft.com/office/drawing/2014/main" id="{448CC484-D156-0E2C-9DD8-AED44B660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946" y="2698998"/>
            <a:ext cx="3543156" cy="1434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275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CC560-5275-286B-EB55-B6DBB28F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43740570-5075-20FB-AD15-AB0D57A7D0C5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1BF28F46-B534-D93B-92FE-F33C012CAD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73925302-A498-E3C3-3091-BFBBB2E93537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5B320D80-10EC-B1EE-1821-6995F17C633B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72738E82-EFDB-3092-CF37-7F4D3CFE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FFC59EE3-CD27-0A27-DC14-2DB23F6E7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14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4F774D7E-86CE-5DD2-2486-4AED151345D9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B813E6F9-40C8-236C-4C1C-18677F07E68E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589C310A-1D2D-D137-DDDD-32D40D141A18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FB9B767C-8280-917C-E307-6475DE9F0672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F6930262-2D33-FD51-4314-0949EEEE38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5">
            <a:extLst>
              <a:ext uri="{FF2B5EF4-FFF2-40B4-BE49-F238E27FC236}">
                <a16:creationId xmlns:a16="http://schemas.microsoft.com/office/drawing/2014/main" id="{329E4293-CF5B-6D49-8AF3-DD67443F15EA}"/>
              </a:ext>
            </a:extLst>
          </p:cNvPr>
          <p:cNvSpPr txBox="1">
            <a:spLocks/>
          </p:cNvSpPr>
          <p:nvPr/>
        </p:nvSpPr>
        <p:spPr>
          <a:xfrm>
            <a:off x="1485901" y="1200150"/>
            <a:ext cx="6380560" cy="716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Ovvero in materia di salute e sicurezza ad esempio :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lang="it-IT" altLang="it-IT" sz="2400" dirty="0">
              <a:solidFill>
                <a:srgbClr val="FF0000"/>
              </a:solidFill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5F5DD1E-1D3A-EB06-72CD-DABE976840FD}"/>
              </a:ext>
            </a:extLst>
          </p:cNvPr>
          <p:cNvSpPr txBox="1">
            <a:spLocks/>
          </p:cNvSpPr>
          <p:nvPr/>
        </p:nvSpPr>
        <p:spPr>
          <a:xfrm>
            <a:off x="1485901" y="2343832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CRITERI : </a:t>
            </a:r>
            <a:r>
              <a:rPr kumimoji="0" lang="it-IT" alt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leggi,prassi,procedure</a:t>
            </a: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applicare </a:t>
            </a:r>
            <a:r>
              <a:rPr kumimoji="0" lang="it-IT" alt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mandatoriamente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REGOLE : quanto indicato dalle norme ovvero  come fare formazione , </a:t>
            </a:r>
            <a:r>
              <a:rPr kumimoji="0" lang="it-IT" alt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redarre</a:t>
            </a: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 documenti di valutazione dei rischi , assicurare la sorveglianza sanitaria </a:t>
            </a:r>
            <a:r>
              <a:rPr kumimoji="0" lang="it-IT" altLang="it-IT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ecc</a:t>
            </a: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…..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Processi : il modo in cui in Azienda si rispettano le regole ( ad esempio chi cura la formazione , come viene eseguita, come si sensibilizzano i lavoratori</a:t>
            </a:r>
            <a:r>
              <a:rPr lang="it-IT" altLang="it-IT" dirty="0">
                <a:solidFill>
                  <a:srgbClr val="FF0000"/>
                </a:solidFill>
                <a:latin typeface="Calibri"/>
              </a:rPr>
              <a:t> o chi redige una valutazione ???</a:t>
            </a: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9438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78ADE-7956-377B-0A5B-33FA3E32B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676DBD2-BAA9-E545-1268-1B69CEB197A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0D4E4302-962B-83A1-3FF0-43D0919A61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AAE9D80B-E862-651A-B587-72B3C5FB18D7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3F407C6E-7ABA-EBAA-798D-6C100AC71C70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78C855BD-B360-2DA3-D9E3-5BF0D7B4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7F35403B-C6B2-2DB7-EABE-4EFD99E17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15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6BB8D2B4-697A-AEB2-4FE1-76206709F0E5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53139FC-64A7-4C5F-A5E7-B0F9749BEF4F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9C093B84-AD0D-F08B-CC28-5895719EC9D3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B6C06C5B-18FA-164D-DFB9-E12C284D5C03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0D1EB923-015D-69F9-3A3B-42322ED7CA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5">
            <a:extLst>
              <a:ext uri="{FF2B5EF4-FFF2-40B4-BE49-F238E27FC236}">
                <a16:creationId xmlns:a16="http://schemas.microsoft.com/office/drawing/2014/main" id="{6E8A4D3C-71EB-23D1-8678-ABD265842305}"/>
              </a:ext>
            </a:extLst>
          </p:cNvPr>
          <p:cNvSpPr txBox="1">
            <a:spLocks/>
          </p:cNvSpPr>
          <p:nvPr/>
        </p:nvSpPr>
        <p:spPr>
          <a:xfrm>
            <a:off x="1485901" y="1200150"/>
            <a:ext cx="6380560" cy="716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altLang="it-IT" sz="2400" dirty="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In particolare l’organizzazione si occupa di: </a:t>
            </a: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:</a:t>
            </a:r>
            <a:b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lang="it-IT" alt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0E84B4-DB53-2DD6-14C6-CAFFB3198986}"/>
              </a:ext>
            </a:extLst>
          </p:cNvPr>
          <p:cNvSpPr txBox="1">
            <a:spLocks/>
          </p:cNvSpPr>
          <p:nvPr/>
        </p:nvSpPr>
        <p:spPr>
          <a:xfrm>
            <a:off x="899592" y="2326983"/>
            <a:ext cx="792088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definire le attività da svolgere</a:t>
            </a: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costituire per ciascuna attività apposite unità organizzative, collocate su diversi livelli</a:t>
            </a: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coordinare tutte le attività dell'impresa</a:t>
            </a: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disciplinare compiti, responsabilità e poteri di ciascun organo  </a:t>
            </a:r>
          </a:p>
        </p:txBody>
      </p:sp>
    </p:spTree>
    <p:extLst>
      <p:ext uri="{BB962C8B-B14F-4D97-AF65-F5344CB8AC3E}">
        <p14:creationId xmlns:p14="http://schemas.microsoft.com/office/powerpoint/2010/main" val="2282884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F8F8D-8A67-9419-11FB-052B68417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57A43711-C970-C198-3C79-CC8A6B008CB9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B092669D-6D4B-33B4-DBD9-F3ACE106E1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EC4A0F7D-0FC9-4881-EAFB-E35F5CF1336E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F2F4DDF6-91A2-D6DE-DE27-62EF3F55A66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0BF2E465-9EBD-CB6E-B51C-B8CBC4ABF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2A9A4B43-C407-1FA9-D835-BFFD05EEA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16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4701EB20-73B3-3C0E-32D2-8AC51853EFB8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D0B119D0-46DA-91DE-49EB-3B38C4C8AF7C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F89C031E-5BD0-230F-1F32-476D2AF1D376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5BC2FFB3-75A5-7410-AE9B-D2FF1BD8E6A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4619C02E-7C26-2CB6-AB1B-D00BF1EC42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5">
            <a:extLst>
              <a:ext uri="{FF2B5EF4-FFF2-40B4-BE49-F238E27FC236}">
                <a16:creationId xmlns:a16="http://schemas.microsoft.com/office/drawing/2014/main" id="{55CA3FAF-2A27-9C48-866C-E382E0D89607}"/>
              </a:ext>
            </a:extLst>
          </p:cNvPr>
          <p:cNvSpPr txBox="1">
            <a:spLocks/>
          </p:cNvSpPr>
          <p:nvPr/>
        </p:nvSpPr>
        <p:spPr>
          <a:xfrm>
            <a:off x="1485901" y="1200150"/>
            <a:ext cx="6380560" cy="716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2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scelte organizzative consentono che l'intera gestione aziendale possa conseguire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F71992A-1ED7-812E-C4B0-20BE55B42A39}"/>
              </a:ext>
            </a:extLst>
          </p:cNvPr>
          <p:cNvSpPr txBox="1"/>
          <p:nvPr/>
        </p:nvSpPr>
        <p:spPr>
          <a:xfrm>
            <a:off x="1619672" y="3178901"/>
            <a:ext cx="638055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obiettivi di  massima efficacia</a:t>
            </a:r>
            <a:r>
              <a:rPr kumimoji="0" lang="it-IT" altLang="it-IT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lang="it-IT" altLang="it-IT" sz="3000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compatibili con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 elevato grado di efficienza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EEECE1"/>
              </a:buClr>
              <a:buSzPct val="75000"/>
              <a:buFont typeface="Arial" pitchFamily="34" charset="0"/>
              <a:buNone/>
              <a:tabLst/>
              <a:defRPr/>
            </a:pPr>
            <a:r>
              <a:rPr kumimoji="0" lang="it-IT" altLang="it-IT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 sistema d’impresa</a:t>
            </a:r>
          </a:p>
        </p:txBody>
      </p:sp>
    </p:spTree>
    <p:extLst>
      <p:ext uri="{BB962C8B-B14F-4D97-AF65-F5344CB8AC3E}">
        <p14:creationId xmlns:p14="http://schemas.microsoft.com/office/powerpoint/2010/main" val="3630025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A823-D875-0BAE-FCA9-CBA759E83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B556A282-96DA-3B2E-1880-1D6DA331D8A8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13C6749E-A3EF-673A-7D25-90C9A50519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7B509FDD-39CE-288B-E81E-3D7EC69210C1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F1849143-B4AD-E162-A5FE-EF4EB016DB17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BE34F78D-5A60-0AB0-3950-7E7CDB00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D2317B54-DF6F-17CD-C491-4251C69E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17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16250864-1FF9-BB4B-29D4-D787534810E0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38523777-DD2F-23D1-541C-3F0472D01584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F846124C-01DB-998E-5065-9C093E5F6E80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E4736BEA-1D5A-6A54-B882-43CFCD261959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B32A35A3-331E-1E2A-0C21-E09C557319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7E86C24C-95DA-FDE2-DB18-CEC6867AEDCD}"/>
              </a:ext>
            </a:extLst>
          </p:cNvPr>
          <p:cNvSpPr txBox="1">
            <a:spLocks/>
          </p:cNvSpPr>
          <p:nvPr/>
        </p:nvSpPr>
        <p:spPr>
          <a:xfrm>
            <a:off x="1259632" y="1638796"/>
            <a:ext cx="7488832" cy="383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2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scelte organizzative consentono che l'intera gestione aziendale possa conseguire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altLang="it-IT" sz="105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Efficacia : raggiungere gli obiettivi prefissati ovvero la </a:t>
            </a:r>
            <a:r>
              <a:rPr kumimoji="0" lang="it-IT" altLang="it-IT" sz="26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capacita’</a:t>
            </a:r>
            <a:r>
              <a:rPr kumimoji="0" lang="it-IT" altLang="it-IT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produrre risultati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Efficienza : utilizzare al meglio le risorse a disposizione ovvero produrre risultati utilizzando le necessarie e minori risorse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69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B7720-E055-FC5B-34CF-120CAEFAE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7A7562DE-F5C0-5AE2-5EFB-C2C33E7BA70A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03BDA6EA-C7CD-7ADA-0E60-1F02EF9AEF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FF834FC8-A92E-15AD-20B4-38674DE74032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2012E309-4E65-18B3-FE81-C2F2DACAE4AA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1B07C32E-76F8-A126-C92E-474566B8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750563DD-79EE-57D0-C861-6CE192F3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18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E3132A6F-B92F-4AC7-E572-3342E1F2F6EB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6E55174-2A46-0EDD-A03B-0A89890DD09C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C93CB97C-125E-75AA-1D33-4B990DD86A81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E8C408C2-F066-3AF0-0DA6-1A86E80A6DB7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B27FA9A0-4C42-4E65-D9CF-6A7A513EBB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52DE24-DAA8-4C37-0C91-AA1A3D8DAAF2}"/>
              </a:ext>
            </a:extLst>
          </p:cNvPr>
          <p:cNvSpPr txBox="1">
            <a:spLocks/>
          </p:cNvSpPr>
          <p:nvPr/>
        </p:nvSpPr>
        <p:spPr>
          <a:xfrm>
            <a:off x="1494235" y="1160860"/>
            <a:ext cx="6172200" cy="3833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27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IN MATERIA DI SICUREZZA SUL LAVORO ?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altLang="it-IT" sz="10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Efficacia : raggiungere gli obiettivi di rispettare le leggi vigenti e fare la salute e sicurezza per tutti i lavoratori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Efficienza : raggiungere i succitati obiettivi sfruttando la propria  organizzazione aziendale nel miglior modo possibile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1846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72EF1-916A-FDAA-AA50-9C1FA98CE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06EDA7A-CC74-89EE-2875-B92426ACD219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21DA734A-DC6E-9A88-7C95-8068E3BB49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4400932C-6317-227C-98F6-8E2294F604A5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E7D27DBA-BC8E-2C4F-86A5-E2BBBC251BE4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4349E023-0F99-3540-79C6-7E83C5B54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70A24D05-0555-698D-8EBE-CD09E94EE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19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05E8F4C8-8201-455F-F374-D26C9FEE3F91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FCDBE92A-E8F2-BF78-0B89-F716333967AE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5714BB42-2FA9-2D44-2B89-DF43CC0DEB73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00BDC063-B358-1DDA-1482-AF48549D69FC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7810ECD3-B646-3439-9C7D-685264AE64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4D3D42D-A32A-1233-989B-3492962E4DB5}"/>
              </a:ext>
            </a:extLst>
          </p:cNvPr>
          <p:cNvSpPr txBox="1">
            <a:spLocks/>
          </p:cNvSpPr>
          <p:nvPr/>
        </p:nvSpPr>
        <p:spPr>
          <a:xfrm>
            <a:off x="1485900" y="3158728"/>
            <a:ext cx="6172200" cy="2099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struttura organizzativa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1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sistemi operativi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stile di comando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51C6730-B078-2969-590E-5385A22A0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2997" y="3357962"/>
            <a:ext cx="2859272" cy="1981372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C9F1F137-AF5B-9805-F5D2-169E3FB61AB8}"/>
              </a:ext>
            </a:extLst>
          </p:cNvPr>
          <p:cNvSpPr txBox="1">
            <a:spLocks/>
          </p:cNvSpPr>
          <p:nvPr/>
        </p:nvSpPr>
        <p:spPr>
          <a:xfrm>
            <a:off x="1485901" y="1200150"/>
            <a:ext cx="6326981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 variabili dell’organizzazione aziendale</a:t>
            </a:r>
            <a:endParaRPr kumimoji="0" lang="it-IT" altLang="it-IT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85153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AFBC6-1683-2DBF-A593-31DD4A56E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970064FC-DC9B-0F0D-D75B-5785CA441A92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C8016643-4C1F-A07C-B0AC-F5F6553444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D02412E7-0AAB-404A-FE78-DD20B5D9BD99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A0983395-7B65-ADBF-CF79-9F13FCE37D48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6DDFCF05-740B-714C-E5EA-00AD77A2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F5F90279-1972-9E1E-061F-BDD141024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20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16DB53EA-F671-0241-4FF7-68D38FBAA852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02D225CE-1FC7-F392-AF55-F8CAEF5B6BEC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6C05F5E-B949-4D7F-0A5C-BC3D7F798C7E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F45C0F7B-6288-6805-20CC-E36F2197A1DE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92134AFE-D41F-2162-254B-68734231B9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55866D-6DFE-B4BF-0B8D-283500035ACB}"/>
              </a:ext>
            </a:extLst>
          </p:cNvPr>
          <p:cNvSpPr txBox="1">
            <a:spLocks/>
          </p:cNvSpPr>
          <p:nvPr/>
        </p:nvSpPr>
        <p:spPr>
          <a:xfrm>
            <a:off x="922734" y="3130129"/>
            <a:ext cx="4212431" cy="27467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gli </a:t>
            </a:r>
            <a:r>
              <a:rPr kumimoji="0" lang="it-IT" altLang="it-IT" sz="3200" b="0" i="1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dell'impresa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</a:t>
            </a:r>
            <a:r>
              <a:rPr kumimoji="0" lang="it-IT" altLang="it-IT" sz="3200" b="0" i="1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funzioni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assegnate agli organi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35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</a:t>
            </a:r>
            <a:r>
              <a:rPr kumimoji="0" lang="it-IT" altLang="it-IT" sz="3200" b="0" i="1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relazioni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 dipendenza e di collaborazione tra  gli  organi stessi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FFD1FD1-7A6F-C46C-0107-FFBB19845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3645029"/>
            <a:ext cx="3045538" cy="1659648"/>
          </a:xfrm>
          <a:prstGeom prst="rect">
            <a:avLst/>
          </a:prstGeom>
        </p:spPr>
      </p:pic>
      <p:sp>
        <p:nvSpPr>
          <p:cNvPr id="7" name="Titolo 1">
            <a:extLst>
              <a:ext uri="{FF2B5EF4-FFF2-40B4-BE49-F238E27FC236}">
                <a16:creationId xmlns:a16="http://schemas.microsoft.com/office/drawing/2014/main" id="{98BE8C3A-2795-FE18-9945-97453BDEFCC6}"/>
              </a:ext>
            </a:extLst>
          </p:cNvPr>
          <p:cNvSpPr txBox="1">
            <a:spLocks/>
          </p:cNvSpPr>
          <p:nvPr/>
        </p:nvSpPr>
        <p:spPr>
          <a:xfrm>
            <a:off x="1143000" y="1200150"/>
            <a:ext cx="6858000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15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 struttura organizzativa definisce</a:t>
            </a:r>
            <a:endParaRPr kumimoji="0" lang="it-IT" sz="315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60690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A24A3-BEF0-2D4A-66F2-26CFF031A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9D56D29-3090-A257-8C18-ABEB5868F98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37A196C2-BF06-CAD3-3B59-E6CD9BEB55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C1AF1A4A-AD60-9E64-E6F5-0204FAF71B44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65059326-E3F2-13B4-7AA0-7125B0DF996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71782107-6245-E44B-A2C0-AB85324D2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B76D4618-7D08-EA40-3C83-08D750E1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21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B2FF4B7B-856F-434E-6E7D-A78196FA6B6C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ACB2F28F-1EB4-8670-3C7F-4CBE8F3FBBF5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6BC75E14-4DD6-D3C3-CB27-FCE0BBFD64FD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D8070D68-3784-0581-216F-B3EBEC7726F7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61F8DCED-8C35-5076-236E-75276EF93C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988FC6DB-1491-7E3A-308B-6891BBCD4358}"/>
              </a:ext>
            </a:extLst>
          </p:cNvPr>
          <p:cNvSpPr txBox="1">
            <a:spLocks/>
          </p:cNvSpPr>
          <p:nvPr/>
        </p:nvSpPr>
        <p:spPr>
          <a:xfrm>
            <a:off x="958906" y="2517467"/>
            <a:ext cx="7556444" cy="3245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02D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Definisce i compiti e le aree d'intervento delle unità organizzative ed operative, raggruppandoli per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altLang="it-IT" sz="1500" b="1" i="1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2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funzioni variamente specializzate</a:t>
            </a: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rgbClr val="502D9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02D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kumimoji="0" lang="it-IT" altLang="it-IT" sz="3200" b="0" i="1" u="none" strike="noStrike" kern="1200" cap="none" spc="0" normalizeH="0" baseline="0" noProof="0" dirty="0">
                <a:ln>
                  <a:noFill/>
                </a:ln>
                <a:solidFill>
                  <a:srgbClr val="502D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amministrazione, gestione del personale, produzione, vendita</a:t>
            </a: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02D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).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A20DA49B-E749-6331-21FA-FF57C503D3A4}"/>
              </a:ext>
            </a:extLst>
          </p:cNvPr>
          <p:cNvSpPr txBox="1">
            <a:spLocks/>
          </p:cNvSpPr>
          <p:nvPr/>
        </p:nvSpPr>
        <p:spPr>
          <a:xfrm>
            <a:off x="1143001" y="1200150"/>
            <a:ext cx="6723460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3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 divisione del lavoro in senso orizzontale</a:t>
            </a:r>
            <a:r>
              <a:rPr kumimoji="0" lang="it-IT" altLang="it-IT" sz="3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kumimoji="0" lang="it-IT" altLang="it-IT" sz="3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44771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DE92B-CFA0-052B-BC62-836D373A9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DBF6764-D9CC-2BF1-B97A-2EF45FB062B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C6B355EF-30C2-FB6B-0801-1A2C406884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43DFEEB3-B6B2-DE16-477D-F27B9869BD39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4D416B53-9334-89C3-2194-237339363829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71DB94AB-C67B-C4B5-E468-CFB21361F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8CC7BFC0-0462-CE43-C018-9E42C080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22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EB94B86B-C636-D98C-6995-BB126295A5A9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6D7F2727-07AE-8098-5A74-F02A679BC02C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00F693BB-397E-A45B-F905-5B2E00EABA17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A3193E53-12E3-1B6E-1B45-7EBE9E4B3982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F4A256D1-FBDE-B9A3-88EE-484D6C177E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BF55D3-1878-3D13-6851-A18FB651DCA5}"/>
              </a:ext>
            </a:extLst>
          </p:cNvPr>
          <p:cNvSpPr txBox="1">
            <a:spLocks/>
          </p:cNvSpPr>
          <p:nvPr/>
        </p:nvSpPr>
        <p:spPr>
          <a:xfrm>
            <a:off x="2627784" y="2781300"/>
            <a:ext cx="6192688" cy="26920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altLang="it-IT" dirty="0">
                <a:solidFill>
                  <a:srgbClr val="990033"/>
                </a:solidFill>
                <a:latin typeface="Calibri"/>
              </a:rPr>
              <a:t>DATORE DI LAVORO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DIRIGENTI E PREPOSTI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altLang="it-IT" dirty="0">
                <a:solidFill>
                  <a:srgbClr val="990033"/>
                </a:solidFill>
                <a:latin typeface="Calibri"/>
              </a:rPr>
              <a:t>HSE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990033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altLang="it-IT" dirty="0">
                <a:solidFill>
                  <a:srgbClr val="990033"/>
                </a:solidFill>
                <a:latin typeface="Calibri"/>
              </a:rPr>
              <a:t>CONSULENTI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DB54B650-A4B9-E7DB-01D0-1B20AFEB6D32}"/>
              </a:ext>
            </a:extLst>
          </p:cNvPr>
          <p:cNvSpPr txBox="1">
            <a:spLocks/>
          </p:cNvSpPr>
          <p:nvPr/>
        </p:nvSpPr>
        <p:spPr>
          <a:xfrm>
            <a:off x="1143000" y="1269207"/>
            <a:ext cx="6858000" cy="959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 IN MATERIA DI SALUTE E SICUREZZA???</a:t>
            </a:r>
          </a:p>
        </p:txBody>
      </p:sp>
    </p:spTree>
    <p:extLst>
      <p:ext uri="{BB962C8B-B14F-4D97-AF65-F5344CB8AC3E}">
        <p14:creationId xmlns:p14="http://schemas.microsoft.com/office/powerpoint/2010/main" val="82946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07581-B9D6-BE5C-470E-CE995C12B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6AFD0C3F-FD48-692E-0099-D9FC3888CD99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AF603D8F-C711-2C57-3BB1-DCB0763F8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2F71BC87-B6A1-53F9-C845-A66647681B24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19F02095-0FF2-710B-73DA-35C17DA4398D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E21853A0-3999-0784-9ED2-F18A7A5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37A76576-1D8B-4861-D8D7-F3CB93152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23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27A13260-F7AB-068F-5268-F23FD6D6F40B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4139B158-5C34-FB91-7806-F9E2820D13DC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F436B729-7B60-8582-094B-6EEDEABD767D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B0E7278C-8076-EC51-A123-B7F16D493A17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308D2571-F3B3-0E6A-4C41-B8DC097C73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944BB953-BF05-ED03-CBAF-883BED5FEE29}"/>
              </a:ext>
            </a:extLst>
          </p:cNvPr>
          <p:cNvSpPr txBox="1">
            <a:spLocks/>
          </p:cNvSpPr>
          <p:nvPr/>
        </p:nvSpPr>
        <p:spPr>
          <a:xfrm>
            <a:off x="3563888" y="2780928"/>
            <a:ext cx="5122912" cy="3345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AREE DI LAVORO DA ESAMINARE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TECNICA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RELAZIONI SOCIALI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GESTIONALE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DB4BE2CA-27EB-1CD8-AAC4-C773B9411AE5}"/>
              </a:ext>
            </a:extLst>
          </p:cNvPr>
          <p:cNvSpPr txBox="1">
            <a:spLocks/>
          </p:cNvSpPr>
          <p:nvPr/>
        </p:nvSpPr>
        <p:spPr>
          <a:xfrm>
            <a:off x="971599" y="707804"/>
            <a:ext cx="798195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MODALITA’ DI GESTIONE SICUREZZA SUL LAVORO DA PARTE DELL’ORGANIZZAZIONE AZIENDALE</a:t>
            </a:r>
            <a:endParaRPr kumimoji="0" lang="it-IT" altLang="it-IT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0705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FF932-B2F4-D686-7F42-781DBC33D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321DFA7-3E50-69C9-D7A7-E4E348DBC835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147A7952-C86F-7DBA-0121-CAB79EDA01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84C2FEF2-71B3-824A-0530-BFA559934AA6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6C2C7FAB-AF22-2A14-AE6D-2152FF0D0DB1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22AB4C3A-1EE0-1E6E-AD1F-79655B4A3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61C0DC27-9F4E-AE91-7E45-526A5931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24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723014EB-00B4-1ED4-69AF-8C31A072AC99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61C1B9D8-E090-D315-8D55-CC592D32CD40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CDE74BD1-4DED-2928-36E3-8E7A23595074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BDD13D5F-7853-ACB9-0119-4626E4DEB036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4BAB3180-973B-18C5-3B04-7817F079FC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DF89847-9670-C2D1-2DD3-DDC235B2D8B2}"/>
              </a:ext>
            </a:extLst>
          </p:cNvPr>
          <p:cNvSpPr txBox="1">
            <a:spLocks/>
          </p:cNvSpPr>
          <p:nvPr/>
        </p:nvSpPr>
        <p:spPr>
          <a:xfrm>
            <a:off x="1475656" y="2126143"/>
            <a:ext cx="7211144" cy="3638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TECNICA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INGEGNERIA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TECNICA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TECNOLOGICA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LEGISLATIVA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LEGALE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39268666-3A4F-24AD-7EAA-6523E2C5920F}"/>
              </a:ext>
            </a:extLst>
          </p:cNvPr>
          <p:cNvSpPr txBox="1">
            <a:spLocks/>
          </p:cNvSpPr>
          <p:nvPr/>
        </p:nvSpPr>
        <p:spPr>
          <a:xfrm>
            <a:off x="914400" y="85608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7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DELLA SICUREZZA SUL LAVORO NELL’AMBITO DELLA ORGANIZZAZIONE</a:t>
            </a:r>
            <a:endParaRPr kumimoji="0" lang="it-IT" altLang="it-IT" sz="2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74515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89BF5-5342-EC69-4223-4A6D01761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14D5047-F7CB-6DD6-6FA4-F5A294A80151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9DB03D18-F583-099C-B38E-25453BA5C8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2A00C261-DCB5-703F-5C6C-47D29AC95A4C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DBA859FB-05B3-66A4-6519-524969ED0885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E4E93A0D-C3A7-4B32-AD21-7506FE404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2EB13C3F-8CF4-3032-A3D4-FA1A9F8E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25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6E38C0B7-6048-1A7E-7A5E-4C26D7259FB7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9CB0CB07-5C10-4C79-83CE-34697437C955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DA82C5A-D7C3-C1D4-EF1E-C24E7C7039B7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4D686BA0-B160-A61A-C5A0-C55A71C2D887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B9BE6C4B-FD8C-A5D9-9BE0-BBD68363F0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BB8CADE6-6F8A-B2D9-4836-FF4AD79C4251}"/>
              </a:ext>
            </a:extLst>
          </p:cNvPr>
          <p:cNvSpPr txBox="1">
            <a:spLocks/>
          </p:cNvSpPr>
          <p:nvPr/>
        </p:nvSpPr>
        <p:spPr>
          <a:xfrm>
            <a:off x="1619672" y="2249443"/>
            <a:ext cx="7067128" cy="387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GESTIONALE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ORGANIZZAZIONE LAVORO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TEMPI E METODI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PRIORITA’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CONTROLLO LAVORATORI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4B1ECACA-BC13-B176-811C-7DD848E2F15F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99879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FC775-AC87-14C6-741D-2ECB41F9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DB8797C5-CE11-1579-8A08-2BC4FCDF35B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52A71D30-222A-32CD-4C59-CF17D21741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1BEF80D7-A180-F293-C193-6AB7BE28636E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76775867-6BA5-B452-08EC-4174AEE6FB13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E94A96CD-6E42-4706-FD87-23D169104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0EBF8B21-13D0-6DC5-147F-A5E7BAFE8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26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973ABB47-5FEB-0CE2-3E24-74AAC98E3392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87523E0B-D4B6-B6DB-439C-2A40291235B6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E8752C27-C041-44AE-EE1A-87A8D38AB34A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0BC9C54F-8F31-E7AC-1D78-74CEAC21097B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6059AE9C-83DF-9ED4-27B1-74B8B97659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B8793B81-F7CE-615D-A9EC-4654CBF874A9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376D8DD-CBD6-6DF1-7DB6-D0D18BE404C2}"/>
              </a:ext>
            </a:extLst>
          </p:cNvPr>
          <p:cNvSpPr txBox="1">
            <a:spLocks/>
          </p:cNvSpPr>
          <p:nvPr/>
        </p:nvSpPr>
        <p:spPr>
          <a:xfrm>
            <a:off x="1259632" y="2204868"/>
            <a:ext cx="7255718" cy="3706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PRIORITA’ – TEOREMA DI EISENHOWER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URGENTI E IMPORTANTI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IMPORTANTI MA NON URGENTI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URGENTI E NON IMPORTANTI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NE’ URGENTI NE’ IMPORTANTI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387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B0344-BAC4-2D99-CAA5-8115BCD1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5713903C-A1AD-4FB7-0AB7-94E712192468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CB45222A-5AAF-4FB1-168D-0153350BB8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8921C604-B8C8-1C4B-D1D8-FDCED39BB082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E879BD3C-41B2-8EA0-9B96-2B6E6D6D49C6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597041B9-76CF-2733-D6D6-16F3877DD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FFF02E3F-FBDA-94A7-F81F-59BAE300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27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167B376A-AF38-F2A7-D0B1-BF9AFD58C0B6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576E300E-4F49-5766-BF84-58643CBB4E37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6E13D84-722A-CD38-444A-F22464193276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6B1273C9-197A-6483-4C9B-A578F694ECF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D6308FB4-018C-8F20-DE96-C1C8A87101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B2F84E17-342D-616D-8D70-3388EA2020AD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67E83D-5239-8CE6-FB38-8586829CE546}"/>
              </a:ext>
            </a:extLst>
          </p:cNvPr>
          <p:cNvSpPr txBox="1">
            <a:spLocks/>
          </p:cNvSpPr>
          <p:nvPr/>
        </p:nvSpPr>
        <p:spPr>
          <a:xfrm>
            <a:off x="1043608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PRIORITA’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URGENTI E IMPORTANTI 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DA FARE PREFERIBILMENTE DI PERSONA E CHE NON SONO DELEGABILI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IMPORTANTI MA NON URGENTI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ATTIVITA’ DA FARE IN TEMPI CONGRUI …MA NON  DIMENTICARLA!!!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URGENTI MA NON IMPORTANTI 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SITUAZIONI INGANNEVOLMENTE IMPORTANTI E SPESSO DIPENDENTI DA SITUAZIONI O PERSONE ESTERNE……SITUAZIONI DELEGABILI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COMPITI NE’ URGENTI NE’ IMPORTANTI</a:t>
            </a: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ATTIVITA’ DA ELIMINARE ….SPRECO DI TEMPO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sng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4833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717E8-BF1A-11EF-0E2C-AAF78ABAA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A63764CC-98E2-FD05-DB49-7BA2C8F45E2B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133E2C7E-668A-9117-FF13-F57A9C77EE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349CD4CB-7E0C-647D-DD77-0F850E950E0C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6F11520D-EB86-3862-FA31-AAED29C1F45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48260220-D1CE-8FD1-6A5E-7D52DFB85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3D238EEC-BFD7-F25F-50C4-9D39E2D63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28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CBF75A45-6471-C1DA-E798-8A263175517C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8853FFE2-0F5B-9650-3A86-524C9304526E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C48B5F81-59E0-46DB-1D80-AC53694C3460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6CB34ECF-4F68-7BB7-FBEF-0DE759F24074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B711C499-FFDC-3021-418A-D2EDA9AFD9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5C93C8CD-C6FB-B09E-754F-F66DDAA07BC6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94E60F0-97B7-7AD3-E2A4-3307713FC5D8}"/>
              </a:ext>
            </a:extLst>
          </p:cNvPr>
          <p:cNvSpPr txBox="1">
            <a:spLocks/>
          </p:cNvSpPr>
          <p:nvPr/>
        </p:nvSpPr>
        <p:spPr>
          <a:xfrm>
            <a:off x="1403648" y="1772819"/>
            <a:ext cx="7283152" cy="43533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TEMPI E METODI = TIME 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PIANIFICARE IL FUTURO = STABILIRE NEL TEMPO OBIETTIVI E PRIORITA’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ORGANIZZARSI PER OPERARE IN MODO DA PORTARE A TERMINE GLI INCARICHI AD ALTA PRIORITA’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ORGANIZZARSI CON TUTTI QUELLI CHE DEVONO INTERAGIRE CON NOI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052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397E5-C03B-9F94-79FB-A4BE8600B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C75ED8F-B731-0BEE-4DBD-DAD61022CFEC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8EEF877F-65D0-1A7A-E282-E3792095A1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EC439DEB-BA76-10A5-E688-7F2BE2614EC4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9A597ABA-726D-67D2-5F2D-D8DF34B9FB95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FDCC085E-7E38-31EC-98FF-1043477AC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6F08BDF8-85E0-6AF9-F42C-DFCB811F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29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2462902A-004E-4A9B-A974-2C3726ADA898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D526FF59-76CC-C2E0-6A60-C035D3097EA0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EE4C24CD-0EB6-1288-AA75-89872EF0CF15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874D1C19-26A2-02C0-A016-EEF5DF9E5102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20AB6E2F-899B-9F36-3449-1A763615D4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87E35EB1-3725-824C-2D2C-8D36539ED3A1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D22346-CB3B-B937-CDA4-7E58F33D332B}"/>
              </a:ext>
            </a:extLst>
          </p:cNvPr>
          <p:cNvSpPr txBox="1">
            <a:spLocks/>
          </p:cNvSpPr>
          <p:nvPr/>
        </p:nvSpPr>
        <p:spPr>
          <a:xfrm>
            <a:off x="1115616" y="1442616"/>
            <a:ext cx="7848872" cy="46835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TEMPI E METODI = TIME 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ORGANIZZAZIONE DEL RAPPORTO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DEFINIRE PRIORITA’E MODO PER ASSOLVERLI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ESSERE SINTETICI NEL PENSARE , PARLARE E SCRIVERE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RIDURRE I TEMPI NEL DECIDERE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it-IT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IL TEMPO E’ L’UNICA RISORSA NON GOVERNABILE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3528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AB6A1-5AD4-7E7C-0425-48E24D7D1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33555071-1300-2D42-92EA-14F39866BD55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1A899322-6F34-41E8-DD77-7489983C38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1846BB3A-8092-23E0-EA0C-1AC6FEF0BDA2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A33BEAA2-D533-E00A-E5C2-0E2763CFD354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27006714-7FB7-817B-3F5F-DD80DA9EE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B31CA13F-242F-42C9-297D-C56CF9895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30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D961B72D-CF69-2455-51E9-D984E304CA69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E22C4FA-E624-5080-6BD4-5379038A3BAE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2EB9A70B-F646-8107-F76C-286950A42780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222BE8C9-08D9-89DD-85E0-E3AF50D5FA17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5D479B48-8314-C694-7F2D-DD8D61C698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BE0070D5-B5EE-04F9-9E81-E3DF1E52EF2D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C9C3910-9B3C-116C-B33E-0FC416C2A523}"/>
              </a:ext>
            </a:extLst>
          </p:cNvPr>
          <p:cNvSpPr txBox="1">
            <a:spLocks/>
          </p:cNvSpPr>
          <p:nvPr/>
        </p:nvSpPr>
        <p:spPr>
          <a:xfrm>
            <a:off x="1331640" y="1988847"/>
            <a:ext cx="7355160" cy="41373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TEMPI E METODI = TIME 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PROATTIVO : GESTIONE ATTIVA DEL TEMPO = FATE QUELLO CHE AVETE DECISO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REATTIVO : GESTIONE PASSIVA DEL TEMPO ( FATE QUELLO CHE GLI ALTRI O GLI EVENTI RICHIEDONO)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879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0A774-4675-69F8-361D-8D54721C8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F9249584-146D-E14F-D18C-D649B0D3C99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DEA0C533-46A3-F7FB-9CCF-66075AA82D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50C0DD67-52F1-33BD-2661-98FB622108DE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F00664EA-BD36-6A6A-2877-9DC3CCD231B6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9E60F625-6531-6FAC-37C8-A465A979E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BBC4CC9D-7EC4-4079-606F-F3DFA68D1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31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CC271D78-AD71-E66A-B188-10F5195DCA3B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FA26DDC4-01C3-F3C4-60B0-74D3C0A7C136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EB8C33E0-94C3-4A5C-32A3-9894DD463EC4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3BA79911-FD8D-B71B-73E5-E498E5163A61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63DB37CC-E64D-9F2E-1021-422763E83B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DCBA4684-17B8-9036-CE2D-0A6E1C55A1C7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E1791A-C032-16C4-860D-46F3D27854C5}"/>
              </a:ext>
            </a:extLst>
          </p:cNvPr>
          <p:cNvSpPr txBox="1">
            <a:spLocks/>
          </p:cNvSpPr>
          <p:nvPr/>
        </p:nvSpPr>
        <p:spPr>
          <a:xfrm>
            <a:off x="1043608" y="1887785"/>
            <a:ext cx="7643192" cy="42383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GESTIONE TEMPI E METODI = TIME 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SAPER SFRUTTARE IL MOMENTO ATTUALE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 SFORZO DEVE ESSERE COMMISURATO AGLI SFORZI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COSTRUIRE SUI PUNTI DI FORZA PERSONALI E DI CHI COLLABORA CON NOI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CONCENTRARSI SULLE PRIORITA’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DIROTTARE GLI SFORZI VERSO DECISIONI ESECUTIVE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13533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973B3-5F73-4E5F-E913-F976C9C43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A155962F-B788-0609-DDE7-F4D7A5794E0B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57C8A504-797E-D1FB-0554-3670DF362F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FCD3C104-EF9A-CFDB-25F1-C7FD9530EF4B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3C81C1B9-02F6-7EE3-3AAA-CAC5C33D8C82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A6CC26A7-3183-1772-15A2-6A99AA2A5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9C2FE69F-9656-4FA5-413C-B70D3EBA3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32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DD71E494-521A-F29F-2C63-F97A9AA8E0E4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6E96BD44-32B8-6D01-F3D9-F17C1D2CC422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A09E6C22-AC81-4FC1-827F-6A1DC7F2D6B4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58BDEE8C-CAF7-4D67-A17A-9F23240956B2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9DF90B4B-54F4-62F1-11EB-F34A69F48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2C78B3B9-0769-B1E1-443C-4559E025BF81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947E6CAD-113F-CC27-02AE-A195D3716553}"/>
              </a:ext>
            </a:extLst>
          </p:cNvPr>
          <p:cNvSpPr txBox="1">
            <a:spLocks/>
          </p:cNvSpPr>
          <p:nvPr/>
        </p:nvSpPr>
        <p:spPr>
          <a:xfrm>
            <a:off x="1547664" y="1772823"/>
            <a:ext cx="7139136" cy="43533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ORGANIZZAZIONE LAVORO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DECIDI I TUOI OBIETTIVI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FISSA  GLI OBIETTIVI PRINCIPALI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FISSA LE SCADENZE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CREA UNA LISTA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 LA LISTA IN UN PIANO SEQUENZIALE</a:t>
            </a:r>
          </a:p>
          <a:p>
            <a:pPr marL="342900" marR="0" lvl="0" indent="-2571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FAI QUALCOSA IMMEDIATAMENTE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6917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BB277-F482-8887-A7CA-C378C5851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7B71C42-54A9-C894-E7F1-B0A3A5E90259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036B5D67-0C74-5D44-D2CD-7D491F5BB4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A4BF4247-5D05-ADB6-11DA-101119ED1E4F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D99A1B7E-B8D9-1C4B-AA23-92AF4FDCE2FC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568AB453-7EC7-E535-CD60-D5797225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5A239D8B-F45D-DDB6-51D1-6671EBC8F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33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C7AEB074-E720-A365-C1D8-A507A23FFBA2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F5663C57-BF55-C2F6-C572-7694AE224FF6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0A33F7B6-00D6-7B61-9FBC-36849371DE23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8C7CE277-A037-147E-C55A-AD97C8456949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A7489B70-C4FB-5D1C-46E3-CF8B36D2EE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D5141B81-9CF8-A498-AC31-9A0B0B9D3A10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05676BC-0A23-647C-9064-744E7E681763}"/>
              </a:ext>
            </a:extLst>
          </p:cNvPr>
          <p:cNvSpPr txBox="1">
            <a:spLocks/>
          </p:cNvSpPr>
          <p:nvPr/>
        </p:nvSpPr>
        <p:spPr>
          <a:xfrm>
            <a:off x="1403648" y="1887785"/>
            <a:ext cx="7283152" cy="42383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RELAZIONI SOCIALI VERSO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MANAGEMENT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PREPOSTI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LAVORATORI IMPIEGATI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LAVORATORI OPERAI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AUTORITA’ COMPETENTI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MEDICI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CONSULENTI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8779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D8E3A-5D0F-9354-CCF1-DC85911E2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E9F5B168-8103-631D-B345-C7CF22C1DDC6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FEE96C16-FA1D-1160-2944-CD5B05FF65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CFE6004C-9A0B-DAA2-97FA-4BDCAE01B6CB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2B6808E6-5BBC-474C-9DA2-948337B96FD3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F3E43BE1-1258-88E7-F66A-C39CED36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00952CBA-F934-E61E-023B-532FC190D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34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A23A4E45-0F95-05BA-32F7-1A4FFD460481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EA78C3FE-CA43-C19A-CEEC-68177EA5A3E8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C998CF4-2AE1-A7F0-B2E5-E4D2FE6193BC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D7E6A8B3-9C75-4AF4-2CE5-01804CEFAC54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A0F2623B-1E73-BE86-AE93-79F3783E16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CA432A14-75B9-6629-8908-23CE0E2436DB}"/>
              </a:ext>
            </a:extLst>
          </p:cNvPr>
          <p:cNvSpPr txBox="1">
            <a:spLocks/>
          </p:cNvSpPr>
          <p:nvPr/>
        </p:nvSpPr>
        <p:spPr>
          <a:xfrm>
            <a:off x="1547664" y="620688"/>
            <a:ext cx="7139136" cy="796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GESTIONE SICUREZZA SUL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0A41834C-092C-0DE4-B25A-1CF2EA0D7885}"/>
              </a:ext>
            </a:extLst>
          </p:cNvPr>
          <p:cNvSpPr txBox="1">
            <a:spLocks/>
          </p:cNvSpPr>
          <p:nvPr/>
        </p:nvSpPr>
        <p:spPr>
          <a:xfrm>
            <a:off x="1043608" y="1556792"/>
            <a:ext cx="7471742" cy="45693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METODI DI LAVORO NELLA ORGANIZZAZIONE DEL LAVORO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ORGANIZZAZIONE DEL PROPRIO LAVORO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ORGANIZZAZIONE DEL LAVORO DEI TUOI SOTTOPOSTI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INDIVIDUAZIONE DEGLI ADEGUAMENTI FORMALI E SOSTANZIALI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METODI DI TRASMISSIONE DELLE INFORMAZIONI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3961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DD8E6-C15D-45DC-6B9F-1EB63A9AE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B0064A9-DD33-2C6C-9CF5-56A911A49A2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2A78396A-15FA-EAA8-E72F-84E4ED306B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C4A709F3-2A4C-878A-3446-66F77BBFD3DA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02D55523-68DE-F79D-4E05-FBC5F28A7D3C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8C91D3A4-496D-C69A-32DA-734EDD59E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7FCD9905-9179-B219-8D6E-214A97E78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35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E6BAD8F1-81DE-F9AF-9A6B-6160A887B780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5144338F-21C1-F74E-4D84-54DCB1748BF1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018989A8-B1CD-FF58-DBBD-03B95F4FD63F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C9A538FC-A793-B38E-4113-B97B88CCCD04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DD8D41D-D2C5-4322-46A7-8BC50F0E81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38725E-AC1E-EADF-69EE-1E13419A405F}"/>
              </a:ext>
            </a:extLst>
          </p:cNvPr>
          <p:cNvSpPr txBox="1">
            <a:spLocks/>
          </p:cNvSpPr>
          <p:nvPr/>
        </p:nvSpPr>
        <p:spPr>
          <a:xfrm>
            <a:off x="1187624" y="1887785"/>
            <a:ext cx="7499176" cy="42383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CONOSCENZE IN MATERIA DI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LEGISLAZIONE VIGENTE CON RELATIVO CONTINUO AGGIORNAMENTO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CONCETTI BASE DI INGEGNERIA CON FORMULE E APPLICAZIONI COMUNI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PRODOTTI IN COMMERCIO QUALI ATTREZZATURE DI LAVORO , DPI , APPARECCHIATURE ANTINCENDIO ECC….E LORO APPLICAZIONE TECNOLOGICA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7830922-52AE-E73B-38BD-4ED7E1CC60CD}"/>
              </a:ext>
            </a:extLst>
          </p:cNvPr>
          <p:cNvSpPr txBox="1">
            <a:spLocks/>
          </p:cNvSpPr>
          <p:nvPr/>
        </p:nvSpPr>
        <p:spPr>
          <a:xfrm>
            <a:off x="1187624" y="692694"/>
            <a:ext cx="7499176" cy="724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TECNICA 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92073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D0D86-3FF4-1EE1-86DD-DA9182FED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79AC35A7-C48A-480F-847F-59897B069FF9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332247A5-DDDF-5DD2-9A12-5869AB58D9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5378DAEE-3228-FF5D-DC45-843D3FF8CB39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1304AEA8-384F-063F-467B-B4A9F2CC6E53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BE3C8605-AA5A-B8B2-BD48-D9FADF423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FD376D59-1901-219A-CC55-69B97014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36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3B67D497-2BA7-3AB3-2918-CD9E27E9431C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FEB0D9C-D8B3-1E01-8136-04BFB288C9B1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3F1F24F8-079C-AA43-42F7-2B5143CD1EFC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ED153C5F-285E-C423-3B1D-35F54AE0D70B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B2025734-964F-0B1E-6DB8-EDD3F4CE0C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727F0411-886F-4E85-2CF3-398CEF1E18D4}"/>
              </a:ext>
            </a:extLst>
          </p:cNvPr>
          <p:cNvSpPr txBox="1">
            <a:spLocks/>
          </p:cNvSpPr>
          <p:nvPr/>
        </p:nvSpPr>
        <p:spPr>
          <a:xfrm>
            <a:off x="1187624" y="692694"/>
            <a:ext cx="7499176" cy="724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TECNICA 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11BC9728-F359-B9D4-A596-9BC2266A199C}"/>
              </a:ext>
            </a:extLst>
          </p:cNvPr>
          <p:cNvSpPr txBox="1">
            <a:spLocks/>
          </p:cNvSpPr>
          <p:nvPr/>
        </p:nvSpPr>
        <p:spPr>
          <a:xfrm>
            <a:off x="1403648" y="1887784"/>
            <a:ext cx="7283152" cy="423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CONOSCENZE IN MATERIA DI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MACCHINE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PROCESSI DI LAVORO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PRODOTTI CHIMICI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SICUREZZE DI UN SISTEMA PRODUTTIVO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ECC….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2073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5364E-FB83-6E42-CF58-DA979AA9B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BE4F86C-DB05-4390-845A-331969A9EAD4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E8FF54E2-780F-641C-D8B6-2FB16D9F08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DCBDA50E-1C13-7B40-7799-BBD12270F7E1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472DC01D-A832-3581-2B21-2F48A18D0B29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03C367C2-B851-E080-B3A2-8809B68E7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5D4F778F-23EF-986D-C092-614EE3496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37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86BA4063-0965-AACA-6E02-22987F477C0B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C22CDB9D-DFC5-CF9B-7B9E-C41D3EBF6B4C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D45A12D9-4CEE-5689-CA91-2ECC32D23223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57ABBB8A-91CD-E2DF-D785-0F4EDE69FCDF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9FCCB3F9-E704-940A-1AAB-74B0E442C4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FF831F97-CF14-7B64-E625-7C96EAB808B5}"/>
              </a:ext>
            </a:extLst>
          </p:cNvPr>
          <p:cNvSpPr txBox="1">
            <a:spLocks/>
          </p:cNvSpPr>
          <p:nvPr/>
        </p:nvSpPr>
        <p:spPr>
          <a:xfrm>
            <a:off x="1187624" y="692694"/>
            <a:ext cx="7499176" cy="724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TECNICA 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B70A91-96A8-16DD-3D75-92F37A963BE3}"/>
              </a:ext>
            </a:extLst>
          </p:cNvPr>
          <p:cNvSpPr txBox="1">
            <a:spLocks/>
          </p:cNvSpPr>
          <p:nvPr/>
        </p:nvSpPr>
        <p:spPr>
          <a:xfrm>
            <a:off x="1187624" y="2204867"/>
            <a:ext cx="7499176" cy="392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CONOSCENZE IN MATERIA DI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DOCUMENTAZIONE TECNICA DI SICUREZZA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 calcolare un rischio , creare check list per vigilanza , redarre verbali di sopralluogo , prove , consegna DPI ecc….)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734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17D11-CCCF-2D8A-6CF2-1DD7796F0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2E3CCA5-18C4-FBE3-18DD-406B1A8380E7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A29BFF4F-5E89-528D-6853-BAE0608CC8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489D974F-CEDD-2128-09BA-2493ED3D280D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6173E861-7EBA-B5E9-03EB-3099D13E756E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7EF217E2-1AD2-C112-5783-8ED890F1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884D401F-9E9D-562A-7C71-D80D4FF1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38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8D9F9DC5-5C7A-BB7F-E713-95ACD4C5DAB0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EB7B49AD-3747-2000-D768-A67D5D105D15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00124D3E-4444-DEC4-68E0-77FC8EABBDAF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999BBDFC-2718-5B7A-34EC-FC755F94C709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DC32D2C4-AB08-CBC7-0473-C212B838AA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5DE7332E-53CD-529D-8A62-C0DDECBB5F61}"/>
              </a:ext>
            </a:extLst>
          </p:cNvPr>
          <p:cNvSpPr txBox="1">
            <a:spLocks/>
          </p:cNvSpPr>
          <p:nvPr/>
        </p:nvSpPr>
        <p:spPr>
          <a:xfrm>
            <a:off x="1187624" y="692694"/>
            <a:ext cx="7499176" cy="724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TECNICA 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1B8EA9FA-2DCF-CC9B-E033-611B0530CFC3}"/>
              </a:ext>
            </a:extLst>
          </p:cNvPr>
          <p:cNvSpPr txBox="1">
            <a:spLocks/>
          </p:cNvSpPr>
          <p:nvPr/>
        </p:nvSpPr>
        <p:spPr>
          <a:xfrm>
            <a:off x="1259632" y="1608683"/>
            <a:ext cx="7499176" cy="4517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CONOSCENZE IN MATERIA DI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ASPETTI LEGALI RELATIVAMENTE ALLA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INTERPRETAZIONE E CORRETTA APPLICAZIONE DEGLI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ARTICOLI DI LEGGE PIU’ CONTROVERSI IN MATERIA DI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SICUREZZA SUL LAVORO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1873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5975-E9C4-3539-1790-B6AC8A2AD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4F6BF194-272E-0B9E-24BF-BA99E23DA99D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0759CF00-E1BD-7041-04C0-68DB4304A7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25C55B0E-2088-03EA-6F5C-970287CDCEC6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15A764A6-CCEC-6045-567A-A6D0D63B8401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91309624-E74E-FFDF-937F-3C681113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80A37B7A-6E81-F958-0B99-3A6D35E5E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39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38EFB752-3388-B757-7001-EAB67B2EB094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2C346526-1272-7B6D-B92A-55FC4BF55CB5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FBF36B36-6667-F8C5-86C5-BA0E704458D2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BBE918DA-A63A-7B56-2779-0413DDE39DF3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D8BE18F7-235A-9C14-F6F4-33B9E7402B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4" name="Titolo 1">
            <a:extLst>
              <a:ext uri="{FF2B5EF4-FFF2-40B4-BE49-F238E27FC236}">
                <a16:creationId xmlns:a16="http://schemas.microsoft.com/office/drawing/2014/main" id="{97BA07E3-0C17-955A-B887-5A3C11B8584A}"/>
              </a:ext>
            </a:extLst>
          </p:cNvPr>
          <p:cNvSpPr txBox="1">
            <a:spLocks/>
          </p:cNvSpPr>
          <p:nvPr/>
        </p:nvSpPr>
        <p:spPr>
          <a:xfrm>
            <a:off x="1187624" y="692694"/>
            <a:ext cx="7499176" cy="724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TECNICA 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F4C14B-54BB-7917-459E-0850C4722CE8}"/>
              </a:ext>
            </a:extLst>
          </p:cNvPr>
          <p:cNvSpPr txBox="1">
            <a:spLocks/>
          </p:cNvSpPr>
          <p:nvPr/>
        </p:nvSpPr>
        <p:spPr>
          <a:xfrm>
            <a:off x="971600" y="1627799"/>
            <a:ext cx="7715200" cy="4498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CONOSCENZE IN MATERIA DI LEGISLAZIONE 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E’ NECESSARIO SPESSO FARE RICERCHE E APPROFONDIMENTI PER DEFINIRE E CONOSCERE MEGLIO POSSIBILE ALCUNI ASPETTI DELLE LEGGI NON CHIARI O CONTROVERSI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875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D9A6A-89CB-E9A9-4C9F-7CC8D8EA4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6CD0873E-EAEC-D682-98CE-5B945B2C5902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4155B668-3903-B279-94CD-A643A048C2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9667611B-E43C-E3B3-1C21-E75CADE4DC1A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E97B3A9C-4B2D-BD8A-5AC4-F35DE4406707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59111471-1D35-A60F-39F5-372193141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59C2CC3F-8A8C-F7D8-50AD-F71897A25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40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F21FAB88-CD2B-6537-2AAC-22FFC0A69B1C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BA5DA037-C0BC-4CB0-CBE8-87DC54366365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3170BBD3-0697-6C98-8F67-5E999B488D6F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6730D70C-A786-CE9B-5664-FDF6413F648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FE603BFA-F33C-511E-5B69-8C60ACB8B5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EF381DF5-374F-12D8-6E67-409945A38E2D}"/>
              </a:ext>
            </a:extLst>
          </p:cNvPr>
          <p:cNvSpPr txBox="1">
            <a:spLocks/>
          </p:cNvSpPr>
          <p:nvPr/>
        </p:nvSpPr>
        <p:spPr>
          <a:xfrm>
            <a:off x="1043608" y="1988843"/>
            <a:ext cx="7643192" cy="4137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CONCETTO DI IDENTIFICAZIONE DEL COMPITO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SCHEMA ORDINATO E STRUTTURALE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PIANIFICAZIONE DEL LAVORO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FORNIRE GIUSTE INDICAZIONI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DISTINGUERE OBIETTIVI PIU’ URGENTI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EFFETTO DELL’ATTENZIONE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6A7E093A-58C2-1BC6-FC69-7A0139BED197}"/>
              </a:ext>
            </a:extLst>
          </p:cNvPr>
          <p:cNvSpPr txBox="1">
            <a:spLocks/>
          </p:cNvSpPr>
          <p:nvPr/>
        </p:nvSpPr>
        <p:spPr>
          <a:xfrm>
            <a:off x="1259632" y="836712"/>
            <a:ext cx="7488832" cy="681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ORGANIZZAZIONE DEL LAVORO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668741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1D945-60D4-B662-43E3-A21C6D616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8604F94F-6A5E-E05C-9B75-405A527BDDF2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A1749A08-8540-F91F-6ECB-9CECBFCE38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E3730973-DA35-EDE3-1702-DEC6140C3765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A8F95BBE-E733-6753-03A6-20BB621FA4A1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02CBBB3F-6F0F-3B80-636F-A571D34B6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04EF2775-9248-B31D-F5FF-AA3B6802C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41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7783691B-A46C-DF36-96B5-11C04CC19EFF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0796D552-935B-D91D-0B41-FA7ACA2F37A4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10DE226-D4E7-BAE9-9988-DFB33FEC9A4F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6AEED833-6AC1-95DA-7BA9-36F04A430E76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2A69EA8B-38D0-E2F4-A1DA-E70D585074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36E46C-11DC-06CC-5B43-6D3096431D20}"/>
              </a:ext>
            </a:extLst>
          </p:cNvPr>
          <p:cNvSpPr txBox="1">
            <a:spLocks/>
          </p:cNvSpPr>
          <p:nvPr/>
        </p:nvSpPr>
        <p:spPr>
          <a:xfrm>
            <a:off x="1197968" y="1988843"/>
            <a:ext cx="7488832" cy="41373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PREVEDERE EVOLUZIONE DI UN PROBLEMA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PROGRAMMARE LE MODALITA’ DI CONTROLLO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CONFRONTARE LE PREVISIONI IN MODO QUALITATIVO E QUANTITATIVO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ANALIZZARE E CERTIFICARE GLI  OBIETTIVI PRIORITARI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BA755B27-04B4-F1CD-B5F0-3D9850408078}"/>
              </a:ext>
            </a:extLst>
          </p:cNvPr>
          <p:cNvSpPr txBox="1">
            <a:spLocks/>
          </p:cNvSpPr>
          <p:nvPr/>
        </p:nvSpPr>
        <p:spPr>
          <a:xfrm>
            <a:off x="1043608" y="466386"/>
            <a:ext cx="7643192" cy="951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METODO DI LAVORO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84506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8FA20-B677-DEEA-7002-55944DE07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D7E1F96-ABB4-9B19-480A-1E9B24FB77E1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447C1CBF-6A2A-7A91-D3C3-75AE6C7BA6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DAF8B30C-0A84-6462-58A1-C243937B391B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FCDC6E59-7A26-7168-8955-4D3DD2C791DA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60CEE629-5D92-22DA-6A6A-890390AF2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FB5FBB44-FC9E-1FE9-C42C-1D787405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42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52EE4887-A54E-A8AC-B490-1CE9E98C3454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89B7F5C7-EE36-68D9-AC73-0BC82FDBF7FF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0F09F15-5A46-AC05-44C8-4318C23E107A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C7C2DF12-0A9D-84D1-225B-9DD7B2F64E4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CB30961B-BA52-7DEA-B8E7-DADA8EE69B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FE5F47B-6B84-CB8E-03B8-253A7A48102C}"/>
              </a:ext>
            </a:extLst>
          </p:cNvPr>
          <p:cNvSpPr txBox="1">
            <a:spLocks/>
          </p:cNvSpPr>
          <p:nvPr/>
        </p:nvSpPr>
        <p:spPr>
          <a:xfrm>
            <a:off x="1043608" y="1772820"/>
            <a:ext cx="7643192" cy="43533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FORTE ASCENDENTE SU ALTRI PER RAGGIUNGERE FINALITA’ POSITIVE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SICUREZZA NELLE PROPRIE IDEE E PROPOSTE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SAPERSI ADEGUARE ALL’INTERLOCUTORE CHE SI HA DAVANTI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SAPER ASCOLTARE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 ESSERE TROPPO « INVASIVI»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F7F95872-8D45-3458-153F-6896C8AF018B}"/>
              </a:ext>
            </a:extLst>
          </p:cNvPr>
          <p:cNvSpPr txBox="1">
            <a:spLocks/>
          </p:cNvSpPr>
          <p:nvPr/>
        </p:nvSpPr>
        <p:spPr>
          <a:xfrm>
            <a:off x="1043608" y="476670"/>
            <a:ext cx="7643192" cy="940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RELAZIONI SOCIALI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62505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C03A2-A908-2BF6-409A-BF7F0F37C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C5D4B9C8-BE35-D421-3F92-860EC7EB4C41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9F7094D7-73D9-5A43-702E-8FA43111E1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98999EE6-0BE6-65BF-8771-753B6498BED6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8C96E229-3A69-847D-A181-7585596CCD9F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D7287E52-5441-A022-B1EA-F7E12BAD1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799D651C-0707-B0CB-E2DC-913C6E820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43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21C7BA28-DABE-9492-C05A-9B9C57A55259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3CC0809B-EE91-D644-A428-5286DF4F6C70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294A14EF-CD27-9AF6-98AE-094B0DAA760F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62DB6ACE-1311-82EC-1B37-F1A643C9554B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F409421-B1D1-CF69-2DF7-1D0DA04D60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0B70116B-8749-A896-5F95-4B72B21A5246}"/>
              </a:ext>
            </a:extLst>
          </p:cNvPr>
          <p:cNvSpPr txBox="1">
            <a:spLocks/>
          </p:cNvSpPr>
          <p:nvPr/>
        </p:nvSpPr>
        <p:spPr>
          <a:xfrm>
            <a:off x="1043608" y="476670"/>
            <a:ext cx="7643192" cy="940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RELAZIONI SOCIALI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168089-AEB4-4010-7633-8AEAA36722AE}"/>
              </a:ext>
            </a:extLst>
          </p:cNvPr>
          <p:cNvSpPr txBox="1">
            <a:spLocks/>
          </p:cNvSpPr>
          <p:nvPr/>
        </p:nvSpPr>
        <p:spPr>
          <a:xfrm>
            <a:off x="827685" y="1887784"/>
            <a:ext cx="7859115" cy="4238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INTELLIGENZA EMOTIVA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COMPETENZA PERSONALE CONNESSA AL MODO IN CUI CONTROLLIAMO NOI STESSI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COMPETENZA  SOCIALE  LEGATA AL MODO IN CUI GESTIAMO LE RELAZIONI CON GLI ALTRI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3007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77E2E-63B8-C553-BDEC-4A27B72A8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6B89C2C9-2517-0CA0-5603-05DFADCB4D6B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830CA1DF-2BE7-F85F-D8BF-B32B97D0F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ED27467A-6AF3-55E3-3FA3-1704DE414242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3E552AD9-4C7E-A5FA-BF34-909B026756D7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F8D14EA7-EC4F-E6EA-AD8F-578D526FB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6B54AB2A-C93E-BB2E-9517-EC0ABB627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44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E4DE915A-6BED-1055-2CDE-CD791B84FA23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4CC9EED3-5689-55E8-8FCA-F5806E4D1277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87474D79-4F13-0D91-6D03-3CBE13858487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0E5C8074-C5BE-278E-65F3-81396B0BD967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1D143258-2CD2-34B4-8A5F-ECABC92824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DCD33C5D-3028-0F8F-02B5-FBFBDCE1DAD4}"/>
              </a:ext>
            </a:extLst>
          </p:cNvPr>
          <p:cNvSpPr txBox="1">
            <a:spLocks/>
          </p:cNvSpPr>
          <p:nvPr/>
        </p:nvSpPr>
        <p:spPr>
          <a:xfrm>
            <a:off x="1043608" y="476670"/>
            <a:ext cx="7643192" cy="940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RELAZIONI SOCIALI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ECA6CE1E-4469-82D5-F628-000392B15BD8}"/>
              </a:ext>
            </a:extLst>
          </p:cNvPr>
          <p:cNvSpPr txBox="1">
            <a:spLocks/>
          </p:cNvSpPr>
          <p:nvPr/>
        </p:nvSpPr>
        <p:spPr>
          <a:xfrm>
            <a:off x="1115616" y="1887784"/>
            <a:ext cx="7571184" cy="41949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COMPETENZA PERSONALE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CONSAPEVOLEZZA DI SE’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PADRONANZA DI SE’E DELLE PROPRIE IDEE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MOTIVAZIONE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ASCOLTO ATTIVO</a:t>
            </a:r>
          </a:p>
        </p:txBody>
      </p:sp>
    </p:spTree>
    <p:extLst>
      <p:ext uri="{BB962C8B-B14F-4D97-AF65-F5344CB8AC3E}">
        <p14:creationId xmlns:p14="http://schemas.microsoft.com/office/powerpoint/2010/main" val="1954948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F6276-8C23-6ED7-F4A7-97B203279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355898CD-D330-C6A9-44DF-5F15B958A053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3F51A3EB-B9BB-13BC-8D05-03C64FDA6A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0D78EA20-5B22-35EC-8F7F-39BDFEC5EFCD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DDFCFAEC-68C8-51C0-EF89-583FE7450E85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2CCBA149-3DA2-1CC9-AE24-2B6B51B44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E2919BD8-6804-3C48-2F50-B8B18291D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45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FC2C361A-D3E7-86F4-2F0F-FE4DF87087CE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141D055C-B936-2FCA-3D20-BABFF2423945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0FCC4265-90DF-0367-4439-D33A7FB700AC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10931005-E4A9-912A-E26E-76535AF69188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73B0CC5D-387F-6C23-395A-A91E01E5E3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E1E40197-5720-39C3-E7EA-6945BF8F04E8}"/>
              </a:ext>
            </a:extLst>
          </p:cNvPr>
          <p:cNvSpPr txBox="1">
            <a:spLocks/>
          </p:cNvSpPr>
          <p:nvPr/>
        </p:nvSpPr>
        <p:spPr>
          <a:xfrm>
            <a:off x="1043608" y="476670"/>
            <a:ext cx="7643192" cy="940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RELAZIONI SOCIALI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2BD35CB-CEF9-A885-47CB-5B972C0DECF4}"/>
              </a:ext>
            </a:extLst>
          </p:cNvPr>
          <p:cNvSpPr txBox="1">
            <a:spLocks/>
          </p:cNvSpPr>
          <p:nvPr/>
        </p:nvSpPr>
        <p:spPr>
          <a:xfrm>
            <a:off x="1043608" y="1608683"/>
            <a:ext cx="7643192" cy="4517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COMPETENZA  SOCIALE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EMPATIA ( METTERSI NEI PANNI DEGLI ALTRI)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COMUNICAZIONE ( INTERAZIONE CON GLI ALTRI)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VALORIZZAZIONE DEL PENSIERO DEGLI ALTRI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METTERE IN RISALTO LE POTENZIALITA’ DEGLI ALTRI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47685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06811-B89A-E3EE-E0B3-54DCBC4EC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C0D1C065-CB37-61C8-9E49-D925C93EE53B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3956B3A0-A76A-9B22-0A35-D140F4E6E7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CCEADE03-0AF8-13AD-1D2A-AFC3EA7BA9E1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A2C94E55-41F1-F17D-8E1E-719A675BE45D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EAEEED8B-1A74-F77F-A782-1297FA7FC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9705AE6C-4733-338C-3A54-3785CCAF1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46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C0A4319F-6BF1-DEEE-5C69-128030D3EEE0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C9BDF022-A199-7E09-2D14-10E81923211A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CA005CBA-C663-F04F-F468-B04A32C96672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FEDE3C7A-AC46-4BB3-A249-2BC154E07D63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6BDA1CD4-F25B-FC03-C8B6-40F72DAE60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A031348D-1A97-C1C5-FB3A-29346B505237}"/>
              </a:ext>
            </a:extLst>
          </p:cNvPr>
          <p:cNvSpPr txBox="1">
            <a:spLocks/>
          </p:cNvSpPr>
          <p:nvPr/>
        </p:nvSpPr>
        <p:spPr>
          <a:xfrm>
            <a:off x="1043608" y="476670"/>
            <a:ext cx="7643192" cy="940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RELAZIONI SOCIALI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15C616-96F2-2A13-9B9B-7CE493D255DC}"/>
              </a:ext>
            </a:extLst>
          </p:cNvPr>
          <p:cNvSpPr txBox="1">
            <a:spLocks/>
          </p:cNvSpPr>
          <p:nvPr/>
        </p:nvSpPr>
        <p:spPr>
          <a:xfrm>
            <a:off x="899592" y="1692976"/>
            <a:ext cx="7787208" cy="44331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TRASMISSIONE INFORMAZIONE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endParaRPr kumimoji="0" lang="it-IT" altLang="it-IT" sz="32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COMMAND AND CONTROL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SPIEGAZIONE E VERIFICA CHE SI E’ RAGGIUNTO L’OBIETTIVO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LAVORO INTERATTIVO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BRAIN STORMING ( OVVERO COMBINARE E MIGLIORARE LE IDEE)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9387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0CEE6-0E37-BFF2-3075-EA1D6FEF3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1F3E69D2-A3AA-AAF7-A70D-B6C5175E51C4}"/>
              </a:ext>
            </a:extLst>
          </p:cNvPr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  <a:extLst>
              <a:ext uri="{FF2B5EF4-FFF2-40B4-BE49-F238E27FC236}">
                <a16:creationId xmlns:a16="http://schemas.microsoft.com/office/drawing/2014/main" id="{050ECBEF-9704-CF23-646E-AA8E5AA29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>
            <a:extLst>
              <a:ext uri="{FF2B5EF4-FFF2-40B4-BE49-F238E27FC236}">
                <a16:creationId xmlns:a16="http://schemas.microsoft.com/office/drawing/2014/main" id="{48847F0D-24FE-068A-C569-D61391B11A3C}"/>
              </a:ext>
            </a:extLst>
          </p:cNvPr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>
            <a:extLst>
              <a:ext uri="{FF2B5EF4-FFF2-40B4-BE49-F238E27FC236}">
                <a16:creationId xmlns:a16="http://schemas.microsoft.com/office/drawing/2014/main" id="{EC9E3F76-D361-FC4B-3BEB-ED0E4A1A2EDF}"/>
              </a:ext>
            </a:extLst>
          </p:cNvPr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Ing. Relatore</a:t>
            </a:r>
          </a:p>
        </p:txBody>
      </p:sp>
      <p:sp>
        <p:nvSpPr>
          <p:cNvPr id="25" name="Segnaposto piè di pagina 5">
            <a:extLst>
              <a:ext uri="{FF2B5EF4-FFF2-40B4-BE49-F238E27FC236}">
                <a16:creationId xmlns:a16="http://schemas.microsoft.com/office/drawing/2014/main" id="{3659406B-F4FF-025B-94C7-419E7A168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Titolo intervento</a:t>
            </a:r>
          </a:p>
        </p:txBody>
      </p:sp>
      <p:sp>
        <p:nvSpPr>
          <p:cNvPr id="24" name="Segnaposto numero diapositiva 4">
            <a:extLst>
              <a:ext uri="{FF2B5EF4-FFF2-40B4-BE49-F238E27FC236}">
                <a16:creationId xmlns:a16="http://schemas.microsoft.com/office/drawing/2014/main" id="{FCEDA1D1-BAA9-897B-572E-3E3788F78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it-IT" dirty="0"/>
              <a:t> pag. </a:t>
            </a:r>
            <a:fld id="{3C56A391-3BD0-4B98-9060-C303FD0DC19F}" type="slidenum">
              <a:rPr lang="it-IT" smtClean="0"/>
              <a:pPr/>
              <a:t>47</a:t>
            </a:fld>
            <a:endParaRPr lang="it-IT" dirty="0"/>
          </a:p>
        </p:txBody>
      </p:sp>
      <p:cxnSp>
        <p:nvCxnSpPr>
          <p:cNvPr id="26" name="Connettore 1 28">
            <a:extLst>
              <a:ext uri="{FF2B5EF4-FFF2-40B4-BE49-F238E27FC236}">
                <a16:creationId xmlns:a16="http://schemas.microsoft.com/office/drawing/2014/main" id="{F5CAA8C8-8383-6A95-BD61-A9345EDBC56D}"/>
              </a:ext>
            </a:extLst>
          </p:cNvPr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>
            <a:extLst>
              <a:ext uri="{FF2B5EF4-FFF2-40B4-BE49-F238E27FC236}">
                <a16:creationId xmlns:a16="http://schemas.microsoft.com/office/drawing/2014/main" id="{E80ED16C-D231-323B-0DF1-EB98DDB37922}"/>
              </a:ext>
            </a:extLst>
          </p:cNvPr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>
            <a:extLst>
              <a:ext uri="{FF2B5EF4-FFF2-40B4-BE49-F238E27FC236}">
                <a16:creationId xmlns:a16="http://schemas.microsoft.com/office/drawing/2014/main" id="{CE7AE17A-4096-1C7C-456A-35A78859B159}"/>
              </a:ext>
            </a:extLst>
          </p:cNvPr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>
            <a:extLst>
              <a:ext uri="{FF2B5EF4-FFF2-40B4-BE49-F238E27FC236}">
                <a16:creationId xmlns:a16="http://schemas.microsoft.com/office/drawing/2014/main" id="{6672FA30-21F3-8909-01FF-F2B5A1CCFC1B}"/>
              </a:ext>
            </a:extLst>
          </p:cNvPr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ECF9222E-789F-F9FF-92E1-3CB4B96C30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FB8790B7-869A-4954-FA5F-DC66D4D6F734}"/>
              </a:ext>
            </a:extLst>
          </p:cNvPr>
          <p:cNvSpPr txBox="1">
            <a:spLocks/>
          </p:cNvSpPr>
          <p:nvPr/>
        </p:nvSpPr>
        <p:spPr>
          <a:xfrm>
            <a:off x="1043608" y="476670"/>
            <a:ext cx="7643192" cy="940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AREA RELAZIONI SOCIALI</a:t>
            </a:r>
            <a:endParaRPr kumimoji="0" lang="it-IT" altLang="it-IT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6BE64729-2509-BFAD-FAE8-60DACADCFF5A}"/>
              </a:ext>
            </a:extLst>
          </p:cNvPr>
          <p:cNvSpPr txBox="1">
            <a:spLocks/>
          </p:cNvSpPr>
          <p:nvPr/>
        </p:nvSpPr>
        <p:spPr>
          <a:xfrm>
            <a:off x="1187624" y="1627799"/>
            <a:ext cx="7499176" cy="4498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ESEMPIO 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anose="05020102010507070707" pitchFamily="18" charset="2"/>
              <a:buNone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NON SI CONSEGNA UN DPI E SI ORDINA DI USARLO MA: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 CONSEGNA E SI FA FORMAZIONE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 EFFETTUA ALL’INIZIO BLANDA SORVEGLIANZA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altLang="it-IT" sz="32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SOLO ALLA FINE SUBENTRA IL « COMANDO» IMPERATIVO</a:t>
            </a:r>
            <a:endParaRPr kumimoji="0" lang="it-IT" altLang="it-IT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4492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5725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958F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380" y="2070576"/>
            <a:ext cx="1418273" cy="448680"/>
          </a:xfrm>
          <a:prstGeom prst="rect">
            <a:avLst/>
          </a:prstGeom>
        </p:spPr>
        <p:txBody>
          <a:bodyPr vert="horz" wrap="square" lIns="0" tIns="10001" rIns="0" bIns="0" rtlCol="0" anchor="ctr">
            <a:spAutoFit/>
          </a:bodyPr>
          <a:lstStyle/>
          <a:p>
            <a:pPr marL="9525">
              <a:spcBef>
                <a:spcPts val="79"/>
              </a:spcBef>
            </a:pPr>
            <a:r>
              <a:rPr sz="2850" b="1" spc="86" dirty="0">
                <a:solidFill>
                  <a:srgbClr val="FFFFFF"/>
                </a:solidFill>
                <a:latin typeface="Arial Narrow"/>
                <a:cs typeface="Arial Narrow"/>
              </a:rPr>
              <a:t>SECTION</a:t>
            </a:r>
            <a:endParaRPr sz="285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440" y="4605908"/>
            <a:ext cx="895826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200" b="1" spc="165" dirty="0">
                <a:solidFill>
                  <a:srgbClr val="00396F"/>
                </a:solidFill>
                <a:latin typeface="Arial Narrow"/>
                <a:cs typeface="Arial Narrow"/>
              </a:rPr>
              <a:t>02</a:t>
            </a:r>
            <a:endParaRPr sz="7200" dirty="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1187624" y="3212976"/>
            <a:ext cx="7560840" cy="261610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tabLst>
                <a:tab pos="354013" algn="l"/>
              </a:tabLst>
            </a:pPr>
            <a:r>
              <a:rPr lang="it-IT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GRAZIE PER L’ATTENZIONE</a:t>
            </a:r>
          </a:p>
          <a:p>
            <a:pPr algn="ctr">
              <a:tabLst>
                <a:tab pos="354013" algn="l"/>
              </a:tabLst>
            </a:pPr>
            <a:endParaRPr lang="it-IT" sz="1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tabLst>
                <a:tab pos="354013" algn="l"/>
              </a:tabLst>
            </a:pPr>
            <a:r>
              <a:rPr lang="it-IT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Relatore</a:t>
            </a:r>
          </a:p>
          <a:p>
            <a:pPr algn="ctr">
              <a:tabLst>
                <a:tab pos="354013" algn="l"/>
              </a:tabLst>
            </a:pPr>
            <a:r>
              <a:rPr lang="it-IT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Eventuali contatti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sp>
        <p:nvSpPr>
          <p:cNvPr id="22" name="Rettangolo 13"/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Data</a:t>
            </a:r>
          </a:p>
        </p:txBody>
      </p:sp>
      <p:sp>
        <p:nvSpPr>
          <p:cNvPr id="23" name="Rettangolo 24"/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Relatore</a:t>
            </a:r>
          </a:p>
        </p:txBody>
      </p:sp>
      <p:sp>
        <p:nvSpPr>
          <p:cNvPr id="24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49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2215662" y="6342335"/>
            <a:ext cx="5562789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Titolo intervento</a:t>
            </a:r>
          </a:p>
        </p:txBody>
      </p:sp>
      <p:cxnSp>
        <p:nvCxnSpPr>
          <p:cNvPr id="26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1 32"/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28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11716</TotalTime>
  <Words>2328</Words>
  <Application>Microsoft Office PowerPoint</Application>
  <PresentationFormat>Presentazione su schermo (4:3)</PresentationFormat>
  <Paragraphs>468</Paragraphs>
  <Slides>49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49</vt:i4>
      </vt:variant>
    </vt:vector>
  </HeadingPairs>
  <TitlesOfParts>
    <vt:vector size="59" baseType="lpstr">
      <vt:lpstr>Arial</vt:lpstr>
      <vt:lpstr>Arial Narrow</vt:lpstr>
      <vt:lpstr>Calibri</vt:lpstr>
      <vt:lpstr>Calibri Light</vt:lpstr>
      <vt:lpstr>Gill Sans</vt:lpstr>
      <vt:lpstr>Impact</vt:lpstr>
      <vt:lpstr>Wingdings</vt:lpstr>
      <vt:lpstr>Wingdings 2</vt:lpstr>
      <vt:lpstr>Tema di Office</vt:lpstr>
      <vt:lpstr>1_Tema di Office</vt:lpstr>
      <vt:lpstr>Presentazione standard di PowerPoint</vt:lpstr>
      <vt:lpstr>Presentazione standard di PowerPoint</vt:lpstr>
      <vt:lpstr>OGNI COMPONENTE ERA ADDESTRATO PERFETTAMENTE GIORNO DOPO GIORNO  AL SUO COMPITO IN BATTAGLIA  OGNI PARTE ( REPARTO) DELLA LEGIONE SAPEVA COME MUOVERSI IN BATTAGLIA  OGNI UFFICIALE CONOSCEVA I SUOI LEGIONARI E SAPEVA COSA POTEVA OTTENERE DA LORO  OGNUNO AIUTAVA L’ALTRO PERCHE’ L’ORGANIZZAZIONE POTESSE SOPRAVVIVERE</vt:lpstr>
      <vt:lpstr>QUINDI QUANDO SI PARLA DI SALUTE E SICUREZZA DEI LAVORATORI LA ORGANIZZAZIONE DEVE FARE LEVA SULL’ELEMENTO UOMO CHE SI HA « A DISPOSIZIONE» PREPARANDOLO PER RAGGIUNGERE IL GIUSTO OBIETTIVO.  Per raggiungere questo obiettivo ci aiutano le leggi , le prassi, le regole applicabili caso per caso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SECTION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fulvi_f</dc:creator>
  <cp:lastModifiedBy>Roberto</cp:lastModifiedBy>
  <cp:revision>93</cp:revision>
  <cp:lastPrinted>2022-01-13T12:16:20Z</cp:lastPrinted>
  <dcterms:created xsi:type="dcterms:W3CDTF">2013-04-02T13:36:43Z</dcterms:created>
  <dcterms:modified xsi:type="dcterms:W3CDTF">2025-03-16T05:33:32Z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30ed1b-e95f-40b5-af89-828263f287a7_Enabled">
    <vt:lpwstr>true</vt:lpwstr>
  </property>
  <property fmtid="{D5CDD505-2E9C-101B-9397-08002B2CF9AE}" pid="3" name="MSIP_Label_2b30ed1b-e95f-40b5-af89-828263f287a7_SetDate">
    <vt:lpwstr>2023-02-23T14:16:31Z</vt:lpwstr>
  </property>
  <property fmtid="{D5CDD505-2E9C-101B-9397-08002B2CF9AE}" pid="4" name="MSIP_Label_2b30ed1b-e95f-40b5-af89-828263f287a7_Method">
    <vt:lpwstr>Privileged</vt:lpwstr>
  </property>
  <property fmtid="{D5CDD505-2E9C-101B-9397-08002B2CF9AE}" pid="5" name="MSIP_Label_2b30ed1b-e95f-40b5-af89-828263f287a7_Name">
    <vt:lpwstr>2b30ed1b-e95f-40b5-af89-828263f287a7</vt:lpwstr>
  </property>
  <property fmtid="{D5CDD505-2E9C-101B-9397-08002B2CF9AE}" pid="6" name="MSIP_Label_2b30ed1b-e95f-40b5-af89-828263f287a7_SiteId">
    <vt:lpwstr>329e91b0-e21f-48fb-a071-456717ecc28e</vt:lpwstr>
  </property>
  <property fmtid="{D5CDD505-2E9C-101B-9397-08002B2CF9AE}" pid="7" name="MSIP_Label_2b30ed1b-e95f-40b5-af89-828263f287a7_ActionId">
    <vt:lpwstr>0357e9d0-f13a-4391-8837-2eafcd1371d9</vt:lpwstr>
  </property>
  <property fmtid="{D5CDD505-2E9C-101B-9397-08002B2CF9AE}" pid="8" name="MSIP_Label_2b30ed1b-e95f-40b5-af89-828263f287a7_ContentBits">
    <vt:lpwstr>0</vt:lpwstr>
  </property>
</Properties>
</file>