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22"/>
  </p:notesMasterIdLst>
  <p:handoutMasterIdLst>
    <p:handoutMasterId r:id="rId23"/>
  </p:handoutMasterIdLst>
  <p:sldIdLst>
    <p:sldId id="259" r:id="rId5"/>
    <p:sldId id="263" r:id="rId6"/>
    <p:sldId id="307" r:id="rId7"/>
    <p:sldId id="308" r:id="rId8"/>
    <p:sldId id="309" r:id="rId9"/>
    <p:sldId id="310" r:id="rId10"/>
    <p:sldId id="311" r:id="rId11"/>
    <p:sldId id="312" r:id="rId12"/>
    <p:sldId id="314" r:id="rId13"/>
    <p:sldId id="315" r:id="rId14"/>
    <p:sldId id="319" r:id="rId15"/>
    <p:sldId id="320" r:id="rId16"/>
    <p:sldId id="321" r:id="rId17"/>
    <p:sldId id="322" r:id="rId18"/>
    <p:sldId id="323" r:id="rId19"/>
    <p:sldId id="317" r:id="rId20"/>
    <p:sldId id="303" r:id="rId21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E1D597DE-29AB-4666-88BF-5295A4B0108F}">
          <p14:sldIdLst>
            <p14:sldId id="259"/>
          </p14:sldIdLst>
        </p14:section>
        <p14:section name="Sezione senza titolo" id="{ADE2EEE8-1A5C-4E22-A5A2-1288A0F9FF5C}">
          <p14:sldIdLst>
            <p14:sldId id="263"/>
            <p14:sldId id="307"/>
            <p14:sldId id="308"/>
            <p14:sldId id="309"/>
            <p14:sldId id="310"/>
            <p14:sldId id="311"/>
            <p14:sldId id="312"/>
            <p14:sldId id="314"/>
            <p14:sldId id="315"/>
            <p14:sldId id="319"/>
            <p14:sldId id="320"/>
            <p14:sldId id="321"/>
            <p14:sldId id="322"/>
            <p14:sldId id="323"/>
            <p14:sldId id="317"/>
          </p14:sldIdLst>
        </p14:section>
        <p14:section name="Sezione senza titolo" id="{ECDA746B-CA1F-4DD2-AAFE-83B3268658F7}">
          <p14:sldIdLst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3399"/>
    <a:srgbClr val="0F68C9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F9639A-8304-442C-B25D-8A31A68E6617}" v="24" dt="2025-03-18T13:41:36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3447" autoAdjust="0"/>
  </p:normalViewPr>
  <p:slideViewPr>
    <p:cSldViewPr>
      <p:cViewPr varScale="1">
        <p:scale>
          <a:sx n="62" d="100"/>
          <a:sy n="62" d="100"/>
        </p:scale>
        <p:origin x="14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2840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C3C86336-5091-14E8-345A-B21F0D1F49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E753511-A191-9B31-E4DC-CA340E68C7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35616-94BC-46FD-B50B-638AB92F7DB0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AFCA8E4-4841-449F-5826-5CA77F5F96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4708E86-FA74-57FA-8187-7C2009F27B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FA31E-0880-48BE-9E80-F649DBB05BE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586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68D6161-F29C-4F84-8103-E31F2CEA90F2}" type="datetimeFigureOut">
              <a:rPr lang="it-IT" smtClean="0"/>
              <a:pPr/>
              <a:t>18/03/2025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003312F-AC4D-48E7-B0EC-983494C16E5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32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763" indent="-309524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098" indent="-24762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337" indent="-24762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576" indent="-24762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2EC63A-50EC-471F-947F-A7CD78166803}" type="slidenum">
              <a:rPr lang="it-IT">
                <a:latin typeface="Calibri" panose="020F0502020204030204" pitchFamily="34" charset="0"/>
              </a:rPr>
              <a:pPr eaLnBrk="1" hangingPunct="1"/>
              <a:t>1</a:t>
            </a:fld>
            <a:endParaRPr lang="it-IT">
              <a:latin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11213" y="869950"/>
            <a:ext cx="5729287" cy="4297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5606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8AC4A-96CE-7466-2576-1E44C6BF4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5BA3778-2F41-801E-5B8A-302D185DFD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5E4C118-0465-D2D0-B379-B35A14089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47A5F1-CF87-D897-080E-5E6EAB850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1973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B84ED-4F24-75F1-9FD4-7EB726398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05CFE6-FD78-0AC3-BE19-BBBDC8188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73B8FD8-20AB-3990-CD65-C58607113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6612D8-F836-64DC-810F-9D1D561C9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848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40DE2-EFE3-1CDC-DDE1-B8674E5E4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62E3115-1206-1062-AD6D-5856E7C44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9E6E59D-9CAB-BDD4-6B2E-89368C943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67EB19-CB7A-2B8A-4215-066F1CDD0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727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44B38-D04C-6BB6-5EE6-778F5C40C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AAEE986-0241-7ED3-9B0E-C1F1B716A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250DE38-7F0E-B902-2307-7801D70E0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C3AC8E-F38B-A867-257A-C9759B26D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532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BC978-425B-EDC3-5AFF-611F1F045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FE5EF51-5566-AE29-75D4-7F89711F3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BA69AAF-AEE5-C567-28C2-A635F90760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F1876D-0CAC-E449-6316-9F9E6E267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637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CFDF-98AE-F28F-4355-6D1418EDC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69843BF-B68A-BB77-D02F-8318E3C9A9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D0E7F7C-EFED-A714-7CEC-6A38C51D5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78F165-5289-9A3E-6CCA-7CAFE6D34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1248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5333-2BB8-5701-AE3A-B80C7BE43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88DC330-7195-C3A4-082A-918BC5C47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BA45718-260F-480A-6388-22CAF030E8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37F1C29-A330-75EB-92AE-E79D9796F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3591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2DFB-BBF8-297E-3F27-55307E19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6C247A2-CE40-2165-BE3F-25E7FFBA04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73C2F1A-79B4-DBF3-517A-5AFDECEEB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60DBDC-6E6B-D171-BEC5-BA26E4876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1700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BE212-523D-78D3-065E-AED41DBAF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D504146-C179-450C-633C-AFF7A31B8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0EA63F9-DC17-F690-C8D0-BFFD6B2AA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A8B9D1A-BBA2-FCEE-5319-FABAC3946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601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12010-83DC-82BD-BFC0-31DE335B5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4E46899-B94C-E6B4-8937-62E63FCB1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BBAB764-15E8-1E7A-A80B-19F249630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B0FA942-1871-9575-2ACB-80ACBA8B81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6499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E3FBC-2C76-BA1A-EEB4-CA45E741A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4236647-18BF-25ED-EB31-5BB18547D4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85F6908-825B-62BC-E454-990F4C4CD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5A867C-9F59-D994-B72D-5424DB2D36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6818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B6F3F-943C-3B13-8F80-3FD9B1C69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0E45A4D-CAEF-3157-CDBE-305B4D7E8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7E91C0B-3109-EC2F-70E6-9E3CD4B5C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72FAA90-CA0A-B855-D04C-29CEF24BF1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7824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564C4-875E-3F18-5D8D-70B840797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7DC3B8F-E2B0-827B-8DF8-9112813CC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A62323D-DB01-58AE-1812-FDA994862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D2FD681-4688-8859-97A7-019096B52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577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1541D-D99A-EB5B-4F74-2960B857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B8FCC8B-505C-CB56-ACC7-7465C132E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7D299F8-FF12-D69E-2DFB-7C444769B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DB3A55-D377-A920-AD5C-DE3CA1328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19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44015" y="6356350"/>
            <a:ext cx="2133600" cy="365125"/>
          </a:xfrm>
        </p:spPr>
        <p:txBody>
          <a:bodyPr/>
          <a:lstStyle/>
          <a:p>
            <a:fld id="{B7C94805-D581-429E-A26C-BBFC672F6DD0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UNI 11961:2024 e Gestione della Compliance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&lt;Lucia Venditti&gt;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D881B5-2B90-67B8-EB27-7B2E5BF1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48699B-0ED7-0468-1899-C2366E010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33613-2A04-4E6F-94BE-5CDC38441472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8696F4-12F1-867A-4E7B-1B56DACE9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03A874-404E-E402-1B92-5E6543471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82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28F1-D305-41F2-BAFF-2FEE1FB479D7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5B63D-51D4-4ABE-8788-13D0CC775216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967B-4416-4007-975D-47F4B97BEEAE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5BCA-6E2B-4239-84EE-04D5328E867D}" type="datetime1">
              <a:rPr lang="it-IT" smtClean="0"/>
              <a:t>18/03/2025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52CFB-2D34-44D9-B7A2-6EF1689B8F65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F23B-5B84-4234-9E07-83B3A138E9CF}" type="datetime1">
              <a:rPr lang="it-IT" smtClean="0"/>
              <a:t>18/03/2025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87E2A-A71A-4C71-B63F-8E148F8CE45F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2D4A-D9B9-4EE3-8EC2-D8E1BC87D33F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280A-C259-4E50-A431-88349289AEBF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ECF7D-0C91-4FAB-8745-A60CA66FDCB3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E05A7-9362-41C4-9D0A-6C0709E36372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9D4F174-39F4-4D70-8949-1CFAB148E16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96603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D49273-8053-C1FE-A394-FD43C5306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EF773A2-7BD2-B620-5CA8-6E5DAF219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F7D1CD-1830-BB6A-FEE9-40DCD949F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4158-BBD6-496A-A94A-1AC5D0C79C46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7D978B-5648-3C72-0314-02FC366F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1BFA6B-8EA1-D640-C7B0-B9D125D4C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43890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63780-ADFB-A9A0-2B06-0D259B35B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7D6DF3-DDA2-0A9A-500E-4B41AC445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95126C1-CFF9-D673-9954-1E823BC0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B22E2-C9D9-4879-9EAF-E762DEF6D48E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710F8C-9FDC-05D7-6CD5-50E624360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871D22-4E82-F54B-A78B-B6C9AD44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2617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A39BB6-AB8A-D540-76FD-E55352640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0F7D00D-961E-21DA-38EE-1AC0588BC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FA9474-6C42-D968-1C81-5E05291F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41749-5181-4E4C-9A1A-603D1ADA44DE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F5EA19-84C8-DE68-ACBE-AB2118106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6337F1-76DC-D7D9-0539-5965D8D4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304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6C35C-EEA5-E76A-CF31-92DB9D2E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C3C48C-48DE-D219-A0E7-4DBB4865D3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0CF372-9CED-3A37-7A8B-38A94DD24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788848-26B2-6B47-FBAC-47FC70A1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44ED-AC78-4B32-85DC-0E97DA75B7D1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69A57F-4B1D-0E93-C3F2-2E305BCE9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837EC3-440A-33BE-DC7E-A978DF4B4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3844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52A3B6-C2F7-2448-19F0-E44073D46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30FCE5-7E15-7687-D72E-5890725BF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8216307-AD75-F462-9FFE-C80EB6286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F215808-168F-9FC9-6D6B-C067591F8F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38566C2-18A2-96BC-9B2B-F38FF8D61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9F4997B-8D4C-BD1C-B556-75CC4A11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C74F7-7DF2-4B9C-A61A-50ABCAFE9A4A}" type="datetime1">
              <a:rPr lang="it-IT" smtClean="0"/>
              <a:t>18/03/2025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DB53EC-5C65-640E-4CF3-02DA2B8B6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3A033C9-5139-323C-9FDE-498E5E0A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8289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C90742-A4B2-E2F4-26ED-DE2CA64C0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3A5EB5F-221B-898D-A84D-87D0DF44F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09C31-17E2-43CF-9922-2420895AB815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F0CDCF-2B4B-617C-0555-280227905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3ED942-A363-BCCD-2784-04D8EB217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2153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85E247F-E80D-6699-28EA-AD6A867F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376F-B2B8-47FC-B9AE-2E41198919F5}" type="datetime1">
              <a:rPr lang="it-IT" smtClean="0"/>
              <a:t>18/03/2025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7244D2C-10E6-A3BF-280E-80893FCED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3491463-3309-68CE-6884-3D9C1870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94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C7BF1D-6F2F-8F6A-6C35-F79F956C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E2FDFA-F88B-5E95-4FC2-1CC00D87C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882C63-0BBC-5509-D5F0-1AAEE2064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C948333-F2DB-20EA-A222-C93BECD3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64C-C138-4C4E-90AE-6BEAE48DA927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B498D86-6409-28E3-8945-0426057A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CE1988-0E5D-A43D-76D6-4C22C225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1786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8D6EFC-9CB6-340C-6F3E-658C9C16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DF21E83-0389-D27C-BA9D-93D3DDB88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5E06F6-D7B5-FE7E-14BF-FADD26724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94FA20A-28FF-D4CB-2529-E4CDF5CB5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9E78D-AC74-4B30-A7FF-A50C1B0B688A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7EF85E-CA18-0B0C-2BD4-84B04400C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E195BF-4E9D-45EA-DD48-5E13BD26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484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B00EB5-DA20-D02C-68DD-FC6F61C5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831308E-8CE3-F678-BB54-AAB7217E5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BAE2DC-9A94-67A7-0020-DFD12D098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B81C7-DD5C-49FB-8ED2-CB40616DE93B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723AE8-CBB1-E128-05A3-109156C41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3B12BA-E755-0E5F-EA89-169E0A38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0866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2AA5249-21E3-1D59-1D34-C781825E2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58ABDD4-586B-B95C-D255-27995F1CD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4AC49C-8CBD-7EA8-93B1-224D6725E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7B0B9-2C65-415B-8239-60E250F8DF09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5AAFE9-2FEA-EFA2-EE38-41814C1D0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1F8905-9669-1F2F-ECFF-DC9C1B00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43645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033E82-2DD8-0996-849D-EAA8419F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F03789A-6FF7-C66C-BA9B-CE6FFD853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D6D8-8F3A-4ACC-8463-138F7C539399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18E6A0A-A699-A54C-24F3-EF93EF982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106D9B6-38B1-7B83-AB37-FDB484DEE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5450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126D33-3C86-1F1C-296E-1FC7A53BE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0F17ED8-608F-C8EE-82ED-FA7D85677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6C5890-EA60-E4F5-F5CE-6FFBB2F0F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3DAF0-FF9D-478D-BB99-A2CD3C1144A7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8458A7-BDDD-8553-0334-BB0DA0707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E88178-31FE-96B0-86D2-4BDAD0C2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512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77F14E-6C53-208E-72DE-DBFA9409E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D60DE3-7A66-1A3C-C835-8AB433A9E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B92F94-332C-39A5-AEE7-374884685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CD988-B8DE-4DD1-9680-8B040FAC668B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0C0E49-EC32-032D-67C8-966C0B51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7FE4E2-4384-1EC0-9B62-2A8040B9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593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AEA9B0-CC61-F137-98C2-E7E6C3807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29F45C-221E-1C6A-4AA0-229AA9067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A710B8-F18A-8C95-D7DF-36E3902A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0DBA6-12FE-48BC-A631-3D3D200F2503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0A0B4A-3796-7259-1DF9-9AD3C4604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4E7FE0-7ED4-3DFB-9547-7D20E497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914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4FD47B-5E4B-5952-FDE9-96C75E24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A621FF-95E5-C10D-816A-EC99CD764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B2B2592-7F59-77D4-89A5-1C22C06C3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A6F86A-C621-2A06-D385-B37AD9F06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6048-7F0A-4877-8752-030B8BB02A39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C5ECD6-B5DB-FE73-4409-6F7BEE0A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BA1EFF-0503-3647-EBF0-5FCCF69E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45103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B08073-6AC7-C229-659B-22ED64B8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2DE232-2845-1F35-FD2F-07374EC3E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80C227B-CA83-763E-F5F2-99BF8B99A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B1080FF-6C8D-9DDD-22F4-BC40FD3F2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B15D0AF-F63E-F491-8429-1FD12FED7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B66D193-6E07-D053-2870-7167ED75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5A8A-A106-4DEC-99E0-826C20163F75}" type="datetime1">
              <a:rPr lang="it-IT" smtClean="0"/>
              <a:t>18/03/2025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1561678-B62B-5513-83A0-6C6BDDE7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C7AB1A9-C3AD-02F4-1B91-59D764B7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79895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DDE687-230D-DD49-46CD-810ECCFDD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D6F5556-A028-61AD-1C91-FCDC16BFF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4073-21D4-4E95-A60B-24ED34CDCA5E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CE78C65-8A22-1625-6BC2-47C9A735A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A07BB47-FE74-1237-70D0-09DEBB930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13825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39E8CAC-5976-2C5C-10C3-90B8847D9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898B-ADA1-425A-B625-9958F4AAC8EE}" type="datetime1">
              <a:rPr lang="it-IT" smtClean="0"/>
              <a:t>18/03/2025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092B4B8-FEE3-DEEF-4571-744B615B1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8D8F94-990C-F698-CC6F-1067A0B42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288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A23590-BD81-6CBC-32C1-0BA120A41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437D22-7CF8-3CE7-5B34-793DCC3CC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BBDEA6-34B5-7ECD-7814-59A0458B9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D7764D-2DF0-2848-30B7-7585E0D11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EAEAC-A0FA-4AB2-8939-B4A07E435857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17CA2E1-BEFC-2155-81BB-8D5A80124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7EEAEE-71A1-C2C2-EA87-1305C12E9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5257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86D899-B63F-663F-213F-4C0D045FF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BA20611-3DA7-0F39-350A-3B432A9814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DCDD99-A9EB-B6F1-10F9-168FB36A9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ED2E7D-D668-10A9-CD51-3422C2F9A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A1EFB-92A7-430D-A4B5-7A3F60611240}" type="datetime1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EF79E6-E0D0-D38C-971F-FE2AF72A1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3718CD-438A-43C5-49B0-A668A14D1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Lucia Venditti</a:t>
            </a:r>
          </a:p>
        </p:txBody>
      </p:sp>
    </p:spTree>
    <p:extLst>
      <p:ext uri="{BB962C8B-B14F-4D97-AF65-F5344CB8AC3E}">
        <p14:creationId xmlns:p14="http://schemas.microsoft.com/office/powerpoint/2010/main" val="10736497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2736E1-CDEA-84AF-E0DF-7B972547E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748E0A4-6F4A-2040-16CD-9E6AF8187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F8A1F-7B25-24BC-02A4-C5963A472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5858-A991-4C4E-9D37-3F7CB177D210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CB8EA8-BBE2-7BA2-74E0-6DA3315C2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1E1F99-8B51-E0FE-8036-59A85F8D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343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BCCDF0-C209-05C3-6FC2-07FB2FF1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3E03439-1BA5-AFF3-04D2-DB305BB9A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E201-A6A0-4222-A2F2-C15A5F3B9D9B}" type="datetime1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73EEED5-D714-D9F4-8C25-D196FECCE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07C351B-C232-439A-7C3D-8A70866F3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23954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AD6A61B-CCD8-AA4E-50FA-006E0463A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861597-C10F-3D45-CF07-5A1E0B17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BE8BC2-D188-D31C-46DF-F71AF4939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0F1F-E036-47A2-B671-64F90EC5BA0E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369D7B-8FB7-9438-C9E2-F4776E52B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5A4C9C-0B65-54AF-ED16-E6F53F26C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5396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9EA7A7-1935-0413-A2D4-FA0D85F6A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8B1C0E5-6F19-75BE-A59A-E9C899B91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BE5F4F-3368-5BFC-241A-5E76F507A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842430-34F1-7163-0F46-57AD413E5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ADDBB2-C8F3-7FF3-240C-E03A36BB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1307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D3C046-4EE9-2D12-71CA-4098ACCCB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28B7FF-90E4-C8C6-286C-D5E673405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EA2E21-09E7-676C-1634-D63CAAAF8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5B35E1-A880-9332-8DB3-C3B6106F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423449-B1FD-ADCA-EC05-6299A7E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9499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D5E139-E395-4540-C421-4E3AFF86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37F88C-1B96-A984-1C43-5A80BFC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286C89-37C4-7086-95B4-8ECB98B44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1AD534-C9F5-627D-A505-14F0C60F1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3C3E0C-5003-1418-459F-B12EC8BD1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81411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88C01-F621-D3BA-0C95-ADF2C69C3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345754-4761-77B0-7699-3AA923B41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86CC7AA-199B-7276-C7C7-C0F51DD73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29A166-CF29-F08B-2716-94F55118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CCF56B-9E62-5300-5ABB-20942A1E2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DA8A80-494A-921C-75F5-9327910C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0503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5DD379-01BA-0352-EDE7-C3D2129E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949BF8-BD23-7D96-A974-BD9E8DE70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FA8E93D-AC4C-3FAA-94D5-DC3D03EB0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1B03E8-9E2B-D693-40D0-A7ED82EA5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6171C8-7F4C-B2B3-4651-C0EFF76EC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1A1F7EA-5F14-3C69-3775-D58EE7445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FD7BC36-F675-E822-EFDA-363051886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EDF2758-27EA-9FAA-8AE4-8DD783466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12008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9D964A-393D-A6DC-7D27-F5DD1183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115AED5-26FD-2D88-4D8C-ADEF55C70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33E2CD7-80A9-2FF9-FFDE-204F786B7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3750330-5BAD-85B4-A62A-B68E5CD3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1374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75656E3-3030-4BC2-386C-8728DB800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C49BDB6-90EF-ADD4-6A46-0B27AB95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AFF676E-AEFC-CC25-B87F-3F022250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1252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01BA26-C4CA-C7C9-0492-BC6F32C5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E32F30-9BC9-37EE-B5F0-A3D238395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F2F931D-47A9-CE66-EF5D-E5214E8F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9B4A22-38DD-4EEC-CB6D-DA401343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134CCE-919F-9416-80E0-1755D7D11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21D880-1D53-4534-7E78-88018FC4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90979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1E2C97-6F96-CA06-8EF4-9ED558E7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197FBE4-1BCE-2930-8385-F72AAC9E8C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B114598-4697-2D2C-1FDF-094318B6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BAAC5C5-0FC3-8DFA-2F05-293DCD09A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5C4C9B-FBBB-078C-E43E-43576A34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23A6FD1-FCF8-33D9-DFDB-485C27F16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5322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89486B-474B-A2FD-B730-084D15009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7AE2706-6562-8028-3591-76C62BAE8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0124067-56BF-F907-7E72-2AF5709C7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3B982DB-FED0-B41F-A7A9-B1BB7A99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10A22CA-C53F-2809-B0B1-51EF4FB0A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2030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51319C-6A22-0C4D-8155-F7129DEA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0798E24-D267-E0DD-AC6D-0F5151DF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FFDDA57-ACED-1F33-A54B-98F37FB4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352EF3E-AE86-80DB-8C20-110C17CB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4770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A639CFF-4F54-8A6F-5D6B-5339A8128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0F6773-EF28-2BCA-76D5-14D805C4B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DA5DF1-7583-E009-DC38-520809123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262E43-95F9-B5F0-0CE0-2F08AF756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0BCF1F-3548-049D-8A76-FA8AEBE8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862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33613-2A04-4E6F-94BE-5CDC38441472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134D41A-FD7A-BD14-75F3-8DC79DBD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7FA36E-36CF-21EB-3306-09384B3C7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1B0031-CE68-14E9-DAD3-1F662E835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CC88DD-6844-4FF7-A576-991FEDAC5C58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DE8A07-B508-208E-769B-9B5488325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D1DC68-C1F2-B0A4-29AD-419461C26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8CC10-B1B2-4DD6-9C16-F390CFA805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951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B00CD09-7A78-ED95-FB41-34C75DB91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89D933-C104-32BE-CBE2-37AA27206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9286C7-53EB-6A82-91B2-F8061DA3DE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5E201-A6A0-4222-A2F2-C15A5F3B9D9B}" type="datetime1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1873D3-CC53-DCB3-4EF9-C10C374627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it-IT"/>
              <a:t>UNI 11961:2024 e Gestione della Compliance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FD522B-29D5-34F3-EC81-5D6F46469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BF836A-C53F-4E9F-BF77-2F03449E9C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653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6" r:id="rId11"/>
    <p:sldLayoutId id="214748368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568CD19-0D1C-F715-D756-ED8B83AD4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514D83-F32F-5873-E9F0-DB1B8F270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416027-6838-D52C-3292-190C8BBA14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563A76-004C-46A1-A4C9-9D1CAA8C434B}" type="datetimeFigureOut">
              <a:rPr lang="it-IT" smtClean="0"/>
              <a:t>18/03/2025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7A3B31-A549-F393-2E14-430B049A2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1B3CB4-8AFB-4EF9-5884-3FB3888D80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A7E25-1E59-4A4B-8ED9-9A50DE1D39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0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9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luciavenditti" TargetMode="External"/><Relationship Id="rId2" Type="http://schemas.openxmlformats.org/officeDocument/2006/relationships/hyperlink" Target="mailto:ing.luciavenditti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hyperlink" Target="http://www.ording.rom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581714" y="857250"/>
            <a:ext cx="6340612" cy="55172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7500" tIns="33750" rIns="67500" bIns="33750"/>
          <a:lstStyle/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 11961:2024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Modello 231 e sistema di gestione della compliance 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br>
              <a:rPr lang="it-IT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nuova UNI 11961 con indicazioni sul modello di gestione 231 e gestione della compliance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Ing. Lucia Venditti 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HSE Manager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Ordine degli Ingegneri della Provincia di Roma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2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Roma, 20 marzo 2025</a:t>
            </a:r>
            <a:endParaRPr lang="en-GB" sz="12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cxnSp>
        <p:nvCxnSpPr>
          <p:cNvPr id="17" name="Connettore 1 16"/>
          <p:cNvCxnSpPr/>
          <p:nvPr/>
        </p:nvCxnSpPr>
        <p:spPr>
          <a:xfrm flipH="1">
            <a:off x="1763688" y="2780928"/>
            <a:ext cx="57606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flipH="1">
            <a:off x="1835696" y="3501008"/>
            <a:ext cx="58326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18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111149A-4952-A438-5C6A-1D16F16D6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84168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it-IT" dirty="0"/>
              <a:t>UNI 11961:2024 e Gestione della Compliance 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6D6335E-1A40-F8D4-11B1-10EE378B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F174-39F4-4D70-8949-1CFAB148E16E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771877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/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/>
          <p:cNvCxnSpPr/>
          <p:nvPr/>
        </p:nvCxnSpPr>
        <p:spPr>
          <a:xfrm>
            <a:off x="395536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/>
          <p:cNvCxnSpPr/>
          <p:nvPr/>
        </p:nvCxnSpPr>
        <p:spPr>
          <a:xfrm>
            <a:off x="683602" y="6391614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D62EFDE9-CCC6-B464-9CA6-87791CA7A2CA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F18F6AA-0DD5-43B5-7F78-DFBD2093E022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Integrazione tra UNI ISO 37301:2021 e Modello 231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ADF1C23-3717-4652-E245-63686F71674E}"/>
              </a:ext>
            </a:extLst>
          </p:cNvPr>
          <p:cNvSpPr txBox="1"/>
          <p:nvPr/>
        </p:nvSpPr>
        <p:spPr>
          <a:xfrm>
            <a:off x="914400" y="2555600"/>
            <a:ext cx="764231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Funzione di collegamento</a:t>
            </a:r>
            <a:r>
              <a:rPr lang="it-IT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integra il Modello organizzativo ex d.lgs. 231/2001 con la ISO 37301.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it-IT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è certificabile</a:t>
            </a:r>
            <a:r>
              <a:rPr lang="it-IT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non è stato progettato per essere un ulteriore standard di certificazione.</a:t>
            </a:r>
          </a:p>
          <a:p>
            <a:pPr algn="just"/>
            <a:endParaRPr lang="it-IT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Linee guida non vincolanti: </a:t>
            </a:r>
            <a:r>
              <a:rPr lang="it-IT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fornisce best practice senza obbligatorietà normativa.</a:t>
            </a:r>
          </a:p>
        </p:txBody>
      </p:sp>
    </p:spTree>
    <p:extLst>
      <p:ext uri="{BB962C8B-B14F-4D97-AF65-F5344CB8AC3E}">
        <p14:creationId xmlns:p14="http://schemas.microsoft.com/office/powerpoint/2010/main" val="3048538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54985-B571-ADEA-2854-5101ECAE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DDB1AC59-4F55-761A-433C-E5D8BAB75AE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832EFD48-F64B-EB6B-EDC3-5F509166FF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BFD4119A-961F-9B0A-733C-5B8DF7737F2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24342CA2-134D-2F6C-4A7E-66FA714B753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2424364F-8C29-2DA2-03B6-09CDA8563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31148255-C61E-94B0-A101-88332F98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3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F816297-1D71-8237-4C37-42CC5A8B235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04DB5F08-346D-19B4-2CA4-9D23B787E943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E1B8CFC9-D726-443B-6406-BE9DA98D88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E30CB178-1970-39CA-33D6-19F42021F582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F0C4FF64-1B90-850C-34C6-A42771A7D8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8F0BDA4B-8A5C-76A0-E6DB-F5A45F23ADD6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ISO 37301:2021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63CC2F4-B5E7-750E-1AAE-2DBD4C7CD7B8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 di gestione per la compliance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E0CC4C9-288B-D397-D01A-3C619597DEA5}"/>
              </a:ext>
            </a:extLst>
          </p:cNvPr>
          <p:cNvSpPr txBox="1"/>
          <p:nvPr/>
        </p:nvSpPr>
        <p:spPr>
          <a:xfrm>
            <a:off x="914400" y="2555599"/>
            <a:ext cx="77620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Pubblicata il 13 aprile 2021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internazionale: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 i requisiti e fornisce linee guida per istituire, sviluppare, attuare, valutare, mantenere e migliorare un efficace sistema di gestione per la compliance all'interno di un'organizzazione. 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Applicabile a tutti i tipi di organizzazioni: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indipendentemente da tipo, dimensione e natura delle relative attività, sia nel settore pubblico che privato o nel settore no-profit.</a:t>
            </a:r>
          </a:p>
        </p:txBody>
      </p:sp>
    </p:spTree>
    <p:extLst>
      <p:ext uri="{BB962C8B-B14F-4D97-AF65-F5344CB8AC3E}">
        <p14:creationId xmlns:p14="http://schemas.microsoft.com/office/powerpoint/2010/main" val="13073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3AE78-C9C0-A9BD-ACD8-65930E94C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919DCD0-EB48-F280-80FB-1011811D9D3A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A9A4EE46-6EB3-3DC9-7F49-3B5E556514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75821FAE-424F-30F8-F145-A6E420926CF8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3A3B4DFE-47E3-008E-679E-3FE0573FF5C2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D1068AEE-8FD2-E4C4-B6D0-CD532E98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AF0E83E2-EB75-223D-1CD9-388799C44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4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9BE042E9-9D6E-9A9D-2ADF-37C288C50F90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6CA403C2-DE0C-58FA-5E7E-7D9E59DAD156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F43CC609-3CEF-57D3-B949-CEF4DB4FCE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2ACF3015-41AA-ACE7-04ED-B0C650EEE58C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36802D6-B391-0B25-FEEF-596B69DB32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B2206F3C-546F-1BA5-B1EC-F6AE4E7A585B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ISO 37301:2021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863FC7-EAC0-8DF9-E847-77593D5B48A0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Supportare le organizzazioni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2362E9C-47F7-C7C3-FDEE-9D78A3C6597E}"/>
              </a:ext>
            </a:extLst>
          </p:cNvPr>
          <p:cNvSpPr txBox="1"/>
          <p:nvPr/>
        </p:nvSpPr>
        <p:spPr>
          <a:xfrm>
            <a:off x="914400" y="2555599"/>
            <a:ext cx="77620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Garantire la conformità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leggi, ai requisiti regolamentari, ai codici di settore e alle specifiche organizzative.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Promuovere una cultura della compliance,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incoraggiando comportamenti etici e responsabili a tutti i livelli dell'organizzazione.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Integrare la compliance con altri sistemi di gestione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come la qualità (ISO 9001), l'ambiente (ISO 14001) e l'anticorruzione (ISO 37001).</a:t>
            </a:r>
          </a:p>
        </p:txBody>
      </p:sp>
    </p:spTree>
    <p:extLst>
      <p:ext uri="{BB962C8B-B14F-4D97-AF65-F5344CB8AC3E}">
        <p14:creationId xmlns:p14="http://schemas.microsoft.com/office/powerpoint/2010/main" val="3560516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52D82-DFF6-9A6F-7292-7D005781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74FF7BBD-1825-CAFD-F0D6-DF7D69D35DF8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3462A902-D026-731E-3022-768905C777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40D7ECBF-8192-F7F4-3E23-035D85645732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78813B97-22D7-B9C6-C4EE-2B3E910022AD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A984EAAA-AB84-B75E-D807-C28DE4DE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E45F6669-73B2-5460-AAD2-A8A9BFF3E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4507C5A0-AC52-ABFC-720F-B75E2447576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4E25FB87-60B2-EE9A-323E-3E16E56B6343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4752F889-BFCA-E1CF-1BE5-50F79F738B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6E4F64F-68AD-6D0B-1E87-85175363AF65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997022E-9228-A97D-1967-2ADB7AE9AB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6FD41D38-1B47-FF4A-8F0D-56BF68C8100C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ISO 37301:2021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84CE0A3-122A-6E28-C7A8-3456808DEEA1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A5501D4-B090-A109-C556-6B0A23DE9679}"/>
              </a:ext>
            </a:extLst>
          </p:cNvPr>
          <p:cNvSpPr txBox="1"/>
          <p:nvPr/>
        </p:nvSpPr>
        <p:spPr>
          <a:xfrm>
            <a:off x="914400" y="2371751"/>
            <a:ext cx="77620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 dell'organizzazione: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comprendere fattori interni ed esterni rilevanti.​</a:t>
            </a:r>
          </a:p>
          <a:p>
            <a:pPr algn="just"/>
            <a:endParaRPr lang="it-IT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ruolo dell'alta direzione nel supportare la compliance.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​Pianificazione: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identificazione e valutazione dei rischi di compliance.​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risorse e competenze necessarie.​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 operative: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controlli e procedure per garantire la conformità.​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Valutazione delle prestazioni: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e misurazione dell'efficacia del sistema.​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Miglioramento: </a:t>
            </a:r>
            <a:r>
              <a:rPr lang="it-IT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azioni per affrontare le non conformità e migliorare continuamente.</a:t>
            </a:r>
          </a:p>
        </p:txBody>
      </p:sp>
    </p:spTree>
    <p:extLst>
      <p:ext uri="{BB962C8B-B14F-4D97-AF65-F5344CB8AC3E}">
        <p14:creationId xmlns:p14="http://schemas.microsoft.com/office/powerpoint/2010/main" val="259266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8C3C-CD24-3DE1-A0C6-20A85D8AB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896BE0CA-FF6F-5F8B-657A-7335E942AB14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0E88D563-5652-8514-E075-2B35549413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CE596645-B4D9-C56E-411C-DF8A428B16D1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0494BBF0-DF2F-898E-C24A-90CBA51B7726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DB7EE73D-0F31-0D97-E97A-A163542B7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BA2253AD-72F7-A5C7-FE24-B81DC4A1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6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49491756-C9C9-FA55-42AE-1E900B0C6470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8ED979B7-4EF6-A9C0-801B-0BD2B3D4329D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3D01A87C-A133-7EF7-5714-A1E74B11D82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B982EDF-9EB2-7C69-01B6-88D45EBD70B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701C790F-C3F4-0920-19F4-5B6F86FE57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E8B075B7-689F-00BC-F76E-EEB4BDBE974F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ISO 37301:2021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5771A49-011C-CA29-E983-649FD7A9C41A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 Implementazione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CF6AF59-0734-A864-F3CF-BE3440F37369}"/>
              </a:ext>
            </a:extLst>
          </p:cNvPr>
          <p:cNvSpPr txBox="1"/>
          <p:nvPr/>
        </p:nvSpPr>
        <p:spPr>
          <a:xfrm>
            <a:off x="914400" y="2901219"/>
            <a:ext cx="77620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Riduzione dei rischi legali e reputazionali.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Miglioramento dell'efficienza operativa.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della fiducia degli stakeholder.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 alla sostenibilità dell'organizzazione.</a:t>
            </a:r>
            <a:r>
              <a:rPr lang="it-IT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00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A15D2-0ADB-21CE-F0E7-2F8AA5EC0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14F1C86-11CF-9009-FAE7-13C04B4E8704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6CA11993-463C-20F6-11E2-03EA5F9B75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D0707D73-C2D2-C0B7-0468-FCCF396CEB10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45D30A2A-5220-FE04-B629-07847362E0F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089CF957-EFE2-DBF1-632C-537484A3C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538B5F31-7946-6A47-EA37-C4035CC1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7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92AA2145-D794-7EF1-668D-D6E102926FF4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6DCBD3C4-E618-7DE7-6513-66EA4B5E649F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79825418-48B6-B6D5-7842-B46C9B9456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E70CAC3A-2A71-CF59-F518-DD9985887CF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65572390-58BB-9C01-7851-8DC6CCB9EA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82849771-EDC8-2217-7268-640B46EB4FEC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ISO 37301:2021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873AF98-21D0-0D63-30E7-0ABADEBA4BD1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Integrazione con Altri Sistemi di Gestione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FAB84E8-F3BF-ABFE-F924-9313F236153D}"/>
              </a:ext>
            </a:extLst>
          </p:cNvPr>
          <p:cNvSpPr txBox="1"/>
          <p:nvPr/>
        </p:nvSpPr>
        <p:spPr>
          <a:xfrm>
            <a:off x="914400" y="2901219"/>
            <a:ext cx="77620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Facilità di integrazione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norme come ISO 9001 (qualità), ISO 14001 (ambiente) e ISO 37001 (anticorruzione).​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Approccio olistico alla gestione aziendale.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9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F5B16-D723-F3B1-3765-8A377982B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14C2E4CA-B467-D561-B707-527FF290168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9A871C1E-0228-0261-1991-07E51785CB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56587899-D5A8-9F4D-ED9E-FFF96EDD722D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B538E07A-CFB3-D6BA-B26E-7C1B306061EB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57C78316-C573-A8C3-8505-760EC6F8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1223ADBF-5E16-61B0-E526-BA75BC233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8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32EA5FD-4834-7B45-BC81-3626101D81DB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DCB4DD8E-1F73-1BC9-ECA6-FBDB302FA0D4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19585096-CF67-4DA8-F510-96E215EFDF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33D2FE3D-5DD3-38D9-D414-11B632F2E16A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7AAC647-63DA-02E1-96A0-05B35D6278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6DF94E61-DDB2-3C5C-8C3B-18FBD3717770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ISO 37301:2021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3BE8366-E28F-F287-E019-9A12F55E9AE2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Certificazione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41C8881-DE91-63F5-2457-B100CC922D19}"/>
              </a:ext>
            </a:extLst>
          </p:cNvPr>
          <p:cNvSpPr txBox="1"/>
          <p:nvPr/>
        </p:nvSpPr>
        <p:spPr>
          <a:xfrm>
            <a:off x="914400" y="2901219"/>
            <a:ext cx="77620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certificabile: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organizzazioni possono ottenere la certificazione.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​Vantaggi della certificazione: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dimostrazione dell'impegno verso la compliance e rafforzamento della reputazione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22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42ECB-C18A-D697-DE91-089EA872B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EB9C012-F3C3-56E4-A171-27D66E2E2E1C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0BD5E379-D191-24D1-E31C-CF4F49A70B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BCCF9044-BD17-0DB9-E620-02099E8D3BBC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ADE38AD-18C3-121F-6698-B47F11AEAF4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91DE4596-56FA-4FDB-A11E-56C59888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6487C81B-FD8B-BDE0-7A73-82EDAE7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DA53418-2C8E-18D6-EB65-BA16D3228FB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B4678BD1-30E4-91C7-10E6-263CAA8C0ECD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585C1A54-E0D4-27C2-15BF-709194CA23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A2F71B92-BB99-E73D-1CA0-5714E54E8779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B885FDB-E2D9-6820-3B55-41EE1F3CA6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A7C5F7D4-E8B6-8FF1-246D-7E071F959825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CCD6E92-3258-253F-74D9-D0E9F39DDD15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Relazione tra UNI 11961, Modello 231 e ISO 37301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3988480-37A2-00A1-60F2-AAB5B841E7A9}"/>
              </a:ext>
            </a:extLst>
          </p:cNvPr>
          <p:cNvSpPr txBox="1"/>
          <p:nvPr/>
        </p:nvSpPr>
        <p:spPr>
          <a:xfrm>
            <a:off x="914400" y="2901219"/>
            <a:ext cx="77620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D.Lgs. 231/2001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prevede la responsabilità amministrativa delle aziende in caso di commissione di determinati reati.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ISO 37301:2021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un sistema di gestione della compliance certificabile e applicabile a diversi contesti legislativi.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 un collegamento tra questi due approcci, permettendo una gestione integrata e più efficace.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79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BB0D1-22A6-7D95-B79B-78CCD8A1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9D9E6769-23FB-680D-C5EE-23C9C4A34F6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CAC4AE42-58D1-1CAC-F59D-45E10E99A3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8BFB5E84-7B34-819B-74E5-2037F0BE2E14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09697A15-4CD9-F30F-54A7-66B316BD9A67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F4AF2093-8E91-8839-58D4-8F45CE03E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3D6234F6-D973-7FFD-D247-F97AABA69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8DA3B971-E2DC-7D34-E565-C2BB2BB09681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3F0A197B-DD3B-4671-2A8D-A4461D32A3AE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CF8FEC75-77F0-750E-A0B0-5F15FE32F0E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24CE50F3-CE3D-4107-63D9-780D503DEAD5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DF8484A9-4E7B-76B0-92E5-71D71BF3CB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C45F1948-700E-B831-35B7-CE123D6D28B0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6EBD7CA-DC0F-0696-4535-032E041E5416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 Caratteristiche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9C980D1-523F-006A-CFDF-F59E13C71F08}"/>
              </a:ext>
            </a:extLst>
          </p:cNvPr>
          <p:cNvSpPr txBox="1"/>
          <p:nvPr/>
        </p:nvSpPr>
        <p:spPr>
          <a:xfrm>
            <a:off x="914400" y="2118254"/>
            <a:ext cx="77620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Integrazione Sistematica: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 l'integrazione dei sistemi di gestione per la compliance con i MOGC, basandosi su principi e requisiti delle norme UNI ISO, promuovendo un approccio sistemico e strutturato alla compliance aziendale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 agli Organismi di Vigilanza: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fornisce strumenti sistemici agli Organismi di Vigilanza (</a:t>
            </a:r>
            <a:r>
              <a:rPr lang="it-IT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OdV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per svolgere efficacemente i compiti di vigilanza e controllo sul Modello dell'ente, migliorando l'efficacia delle attività di supervisione.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Certificabile: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Essendo una norma di tipo B, non è soggetta a certificazione, ma rappresenta un importante passo avanti nel campo della compliance e della governance aziendale, offrendo linee guida per l'implementazione di sistemi integrati.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693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7A779-3A12-BFBB-236B-84C312F3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96AA11C-7675-6E53-3762-255716E4BAE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6684BF88-A084-4058-29B0-73DFD9BD5D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E6A3BD04-93CC-0FE6-4097-973A979068E3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03FCE1A9-C744-E58C-C564-37BF305F072F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8C3FCB19-18EB-9841-06F1-ACBFD25BC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72D5B22-B241-4779-C468-C887BA6D3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11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98601268-BBD1-3DEC-4880-460FA1B9677F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60E57316-9201-F0CB-ABB2-8D51BFFDE24D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90AAA90-903E-055D-EB86-A7AB87D38C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35E02A2F-B11E-3D6B-B9CB-02EFC3644B49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3E34DFA1-4D22-D9BB-99C1-C6CB1474B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DF663031-D578-27F8-C14A-002A0C745477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363093A-528F-C5C2-679E-15374BC8A8BD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2A05AA-3E7C-A533-C87C-F9B6A8544EE8}"/>
              </a:ext>
            </a:extLst>
          </p:cNvPr>
          <p:cNvSpPr txBox="1"/>
          <p:nvPr/>
        </p:nvSpPr>
        <p:spPr>
          <a:xfrm>
            <a:off x="842392" y="2322135"/>
            <a:ext cx="7762056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Contesto dell’Organizzazione Cap.4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norma riprende la struttura della ISO 37301, adattandola al Modello 231.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L’analisi del contesto deve considerare: 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contesto legislativo e regolamentare.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settore di attività dell’azienda e i rischi associati.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L’organizzazione dei sistemi di gestione e delle funzioni di compliance.</a:t>
            </a:r>
          </a:p>
          <a:p>
            <a:pPr algn="just"/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0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5F6C4-E85C-B11C-1E0D-862A64A82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39F35C82-27DC-2771-5740-D4C7889C5134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9E076438-5400-6C4A-E659-4004B7982A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3412B603-92A0-7FF5-F519-8538A00EA97F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E667C6D8-D070-E476-DFD8-0A83B189E617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6BFD03F9-2074-7E28-624D-88D8CE18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D6C712A5-91F5-C400-2519-0FD7EA0C2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12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7732CFAA-6B25-2B79-D0A3-91571EBFCE3F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C7654D05-A520-2111-7B5D-5D756BFD38B7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704C9523-F84C-4954-13F5-3073CB0098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D0711CB-6A33-A0C6-5D3C-5D6DCEBDD85E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F0BD4DD-31AE-F397-808E-EE6BC0FC6D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AAAE6CE0-B844-74C9-8FA4-236CF25876D9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E531258-2ADF-9268-43A4-1B55795AC9B2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9034FA4-80AB-BE3C-E557-CEF81523D7DA}"/>
              </a:ext>
            </a:extLst>
          </p:cNvPr>
          <p:cNvSpPr txBox="1"/>
          <p:nvPr/>
        </p:nvSpPr>
        <p:spPr>
          <a:xfrm>
            <a:off x="842392" y="2322135"/>
            <a:ext cx="77620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e Impegno Cap. 5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Chiarisce i ruoli tra organismo di governo e funzione di compliance.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Organismo di vigilanza e funzione compliance devono collaborare ma restare separati: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Funzione compliance → gestione operativa e presidio della conformità.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OdV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vigilanza indipendente sull’effettività ed efficacia del Modello.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3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48CD-5CD2-5A65-F55D-AED1BD4DD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B0B80EC4-51C0-F71A-EAA7-A1B5D3B611E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B0460EA5-2C42-CA6B-54DF-C7363268CB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80A6FF18-34B3-5114-7300-5634969D0E7C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7FF9DEF7-53E3-D1B5-D2E4-55B5B99ECE56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8B835688-E3CF-11CE-FBD6-573D5B1C4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83906DAE-E61A-6BCF-675F-7A66A9699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13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2757B464-92A6-D4C2-25BA-33519F3BE503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F78E9485-B6FE-2AA2-8648-39D71261F956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59E25C36-1E78-8BD8-3D2F-0F3EFF470A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8D3DAEED-E9FC-8D32-0811-4FCCCD452279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DE33710-1451-6DCB-220E-2D18E22053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44F1C891-2296-FEA8-33B8-5DC5F1276728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2E6D9CD-AAED-7EDC-FD25-AD1CEFD4AAEE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6197FDE-93A7-9345-F192-1DA8618317AC}"/>
              </a:ext>
            </a:extLst>
          </p:cNvPr>
          <p:cNvSpPr txBox="1"/>
          <p:nvPr/>
        </p:nvSpPr>
        <p:spPr>
          <a:xfrm>
            <a:off x="842392" y="2156139"/>
            <a:ext cx="77620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Pianificazione e Supporto Cap. 6 e 7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norma suggerisce di integrare la compliance con le procedure aziendali esistenti.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Documentazione: Passaggio dalle tradizionali procedure rigide a prassi operative documentate (High-Level </a:t>
            </a:r>
            <a:r>
              <a:rPr lang="it-IT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HLS).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Distinzione tra documentazione richiesta dalla ISO e quella necessaria per il Modello 231: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37301 → Documentazione flessibile, basata sull’evidenza delle pratiche aziendali.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 231 → Necessità di documentare dettagliatamente ogni operazione rilevante ai fini della compliance.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267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6BEA-2C4B-E076-6C26-3FCC50521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14D96117-97AD-C50B-ED23-818C68143361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C3983978-26F8-6927-141A-908B5C35D3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107C2122-F74A-4993-726D-0C125F272089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E26CE119-D58F-CA5F-8D73-29BFA5EE2196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DABF5A58-045C-F8EA-4C7A-C4DFC4A4E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44F81537-D60B-3468-BE29-8649B5A44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14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CB3D7DAA-A202-E044-3A1A-9CC6C1C91C12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12255B51-182E-CA6A-EC79-39CAE93B932C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2EADF7D3-659A-A3FE-C87C-C1E8C3C5C4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46599EE-E4D0-65BD-3E7E-4CD2057B920C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1252D74E-A66C-DC0A-1142-366A2EEBE0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A1E96A2F-8AB4-1035-3AA1-199D65067DE9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39D3AAD-8AC2-0385-220C-2C77EA6409DC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23D8505-6D77-27DF-4771-FF1064C03712}"/>
              </a:ext>
            </a:extLst>
          </p:cNvPr>
          <p:cNvSpPr txBox="1"/>
          <p:nvPr/>
        </p:nvSpPr>
        <p:spPr>
          <a:xfrm>
            <a:off x="842392" y="2702258"/>
            <a:ext cx="77620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 del Rischio e Controllo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processo di identificazione e valutazione del rischio è comune tra ISO 37301:2021 e Modello 231.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norma guida nella creazione di un sistema di gestione integrato, riducendo duplicazioni e migliorando l’efficacia.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459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55349-F1FA-F74E-542D-5AB7AE606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B8F85D8-2DC6-C80D-4AC2-83C703F52F0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21E51200-157D-2AFA-9C16-7501009309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2139C095-2999-7806-E2B5-77AA75557A21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6C51425-7D8C-5C39-93E5-B966086B4402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1D218BE2-0537-77EB-8713-4C9F3739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E90E4298-A935-A635-4822-D5733A6B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15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E50BD80-E362-B408-A41A-F1B04A5453D7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8C4F0090-FE66-1705-ACF2-4F07151EA7C1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23A8F750-E9C3-D850-9FEC-95F0D1F81C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B2DFFD68-6C50-5B3B-8975-CA903BEE009D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6AAFEE27-13D8-1156-8E6C-8F4777BF7E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6D4FF023-D6F6-74B3-77B5-AC5D5E3DE4CE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CC489C9-981A-5FF2-D3E8-54CCAD5CE01E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 della Norma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75013D9-FCFA-136E-5ECF-705E80B5BA74}"/>
              </a:ext>
            </a:extLst>
          </p:cNvPr>
          <p:cNvSpPr txBox="1"/>
          <p:nvPr/>
        </p:nvSpPr>
        <p:spPr>
          <a:xfrm>
            <a:off x="842392" y="2165792"/>
            <a:ext cx="7762056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Monitoraggio, Audit e Investigazioni Interne</a:t>
            </a:r>
          </a:p>
          <a:p>
            <a:pPr algn="just"/>
            <a:endParaRPr lang="it-IT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L’audit interno e il monitoraggio della compliance sono strumenti essenziali.</a:t>
            </a:r>
          </a:p>
          <a:p>
            <a:pPr algn="just"/>
            <a:endParaRPr lang="it-IT" sz="105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Differenza tra Audit ISO e Indagini Interne: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ISO: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 periodica del funzionamento del sistema di gestione.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Indagini interne: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approfondimento su segnalazioni di non conformità o possibili reati 231.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 richiama la UNI ISO 37002:2021 per la gestione delle segnalazioni (whistleblowing).</a:t>
            </a:r>
          </a:p>
          <a:p>
            <a:pPr algn="just"/>
            <a:endParaRPr lang="it-IT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L'organismo di vigilanza deve garantire imparzialità e indipendenza nelle indagini.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393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3ADFE-6A30-2512-4E1C-376FE5EA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4EF35AB-B543-0361-6629-64A1D3A6475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E6EE58B2-FCB8-D00D-AF90-B0BAF0B406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3CD079E8-4325-91F1-FEC8-07FCBAD21AF6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F0E687EB-56DE-5CFD-E539-A0BA90EB51FB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26A6377D-B2DD-C5D8-5C98-4BB092CB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9522CE1C-E37A-5CCA-DDD8-47911D6F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16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FEC07399-CC17-57E8-DF72-177805DFFAEA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52A3E57B-754D-C97F-060B-13D7488B7F24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24ACBFBC-790A-3BCB-A3D7-71AFCC801B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2529B62-643A-5D19-E3D1-95F15B7432F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FD192497-5B00-472A-9528-DBBC06A606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1B29AB52-E091-7E76-94EA-69893B30AB0F}"/>
              </a:ext>
            </a:extLst>
          </p:cNvPr>
          <p:cNvSpPr txBox="1">
            <a:spLocks/>
          </p:cNvSpPr>
          <p:nvPr/>
        </p:nvSpPr>
        <p:spPr>
          <a:xfrm>
            <a:off x="914400" y="222546"/>
            <a:ext cx="7618040" cy="1190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 11961:2024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16F2161-EA58-13B9-DD55-9D47AF6690EE}"/>
              </a:ext>
            </a:extLst>
          </p:cNvPr>
          <p:cNvSpPr txBox="1"/>
          <p:nvPr/>
        </p:nvSpPr>
        <p:spPr>
          <a:xfrm>
            <a:off x="914400" y="1490377"/>
            <a:ext cx="7618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 dell'Implementazione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17D15F-95E9-AF25-45C3-AAF9EFF6C40B}"/>
              </a:ext>
            </a:extLst>
          </p:cNvPr>
          <p:cNvSpPr txBox="1"/>
          <p:nvPr/>
        </p:nvSpPr>
        <p:spPr>
          <a:xfrm>
            <a:off x="842392" y="2333288"/>
            <a:ext cx="77620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Rafforzamento della Compliance: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L'adozione della norma consente alle aziende di dimostrare la consistenza del proprio Modello in termini di adeguatezza ed effettività, basandosi su procedure realizzate e monitorate nell'ambito del sistema di gestione ISO.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 Esimente: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approccio integrato, conforme alla UNI 11961:2024, può rafforzare la posizione dell'azienda in sede processuale, dimostrando l'adozione di un Modello 231 efficace, un </a:t>
            </a:r>
            <a:r>
              <a:rPr lang="it-IT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OdV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poteri di vigilanza e controllo, e un sistema di gestione per la compliance conforme alla UNI ISO 37301:2021. </a:t>
            </a:r>
          </a:p>
          <a:p>
            <a:pPr algn="just"/>
            <a:endParaRPr lang="it-IT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21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1216636" y="2661659"/>
            <a:ext cx="7560840" cy="31700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tabLst>
                <a:tab pos="354013" algn="l"/>
              </a:tabLst>
            </a:pPr>
            <a:r>
              <a:rPr lang="it-IT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GRAZIE PER L’ATTENZIONE</a:t>
            </a:r>
          </a:p>
          <a:p>
            <a:pPr algn="ctr">
              <a:tabLst>
                <a:tab pos="354013" algn="l"/>
              </a:tabLst>
            </a:pPr>
            <a:endParaRPr lang="it-IT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r>
              <a:rPr lang="it-IT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Lucia Venditti</a:t>
            </a:r>
          </a:p>
          <a:p>
            <a:pPr algn="ctr">
              <a:tabLst>
                <a:tab pos="354013" algn="l"/>
              </a:tabLst>
            </a:pPr>
            <a:endParaRPr lang="it-IT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r>
              <a:rPr lang="it-IT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2"/>
              </a:rPr>
              <a:t>ing.luciavenditti@gmail.com</a:t>
            </a: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r>
              <a:rPr lang="it-IT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www.linkedin.com/in/luciavenditti</a:t>
            </a: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4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/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20 marzo 2025</a:t>
            </a:r>
          </a:p>
        </p:txBody>
      </p:sp>
      <p:sp>
        <p:nvSpPr>
          <p:cNvPr id="23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Lucia Venditti</a:t>
            </a:r>
          </a:p>
        </p:txBody>
      </p:sp>
      <p:sp>
        <p:nvSpPr>
          <p:cNvPr id="25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UNI 11961:2024 e Gestione della Compliance </a:t>
            </a:r>
            <a:endParaRPr lang="it-IT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17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/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28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10101</TotalTime>
  <Words>1343</Words>
  <Application>Microsoft Office PowerPoint</Application>
  <PresentationFormat>Presentazione su schermo (4:3)</PresentationFormat>
  <Paragraphs>241</Paragraphs>
  <Slides>17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Impact</vt:lpstr>
      <vt:lpstr>Tema di Office</vt:lpstr>
      <vt:lpstr>Personalizza struttura</vt:lpstr>
      <vt:lpstr>1_Personalizza struttura</vt:lpstr>
      <vt:lpstr>2_Personalizza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fulvi_f</dc:creator>
  <cp:lastModifiedBy>Roberto</cp:lastModifiedBy>
  <cp:revision>80</cp:revision>
  <cp:lastPrinted>2022-01-13T12:16:20Z</cp:lastPrinted>
  <dcterms:created xsi:type="dcterms:W3CDTF">2013-04-02T13:36:43Z</dcterms:created>
  <dcterms:modified xsi:type="dcterms:W3CDTF">2025-03-18T16:15:59Z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30ed1b-e95f-40b5-af89-828263f287a7_Enabled">
    <vt:lpwstr>true</vt:lpwstr>
  </property>
  <property fmtid="{D5CDD505-2E9C-101B-9397-08002B2CF9AE}" pid="3" name="MSIP_Label_2b30ed1b-e95f-40b5-af89-828263f287a7_SetDate">
    <vt:lpwstr>2023-02-23T14:16:31Z</vt:lpwstr>
  </property>
  <property fmtid="{D5CDD505-2E9C-101B-9397-08002B2CF9AE}" pid="4" name="MSIP_Label_2b30ed1b-e95f-40b5-af89-828263f287a7_Method">
    <vt:lpwstr>Privileged</vt:lpwstr>
  </property>
  <property fmtid="{D5CDD505-2E9C-101B-9397-08002B2CF9AE}" pid="5" name="MSIP_Label_2b30ed1b-e95f-40b5-af89-828263f287a7_Name">
    <vt:lpwstr>2b30ed1b-e95f-40b5-af89-828263f287a7</vt:lpwstr>
  </property>
  <property fmtid="{D5CDD505-2E9C-101B-9397-08002B2CF9AE}" pid="6" name="MSIP_Label_2b30ed1b-e95f-40b5-af89-828263f287a7_SiteId">
    <vt:lpwstr>329e91b0-e21f-48fb-a071-456717ecc28e</vt:lpwstr>
  </property>
  <property fmtid="{D5CDD505-2E9C-101B-9397-08002B2CF9AE}" pid="7" name="MSIP_Label_2b30ed1b-e95f-40b5-af89-828263f287a7_ActionId">
    <vt:lpwstr>0357e9d0-f13a-4391-8837-2eafcd1371d9</vt:lpwstr>
  </property>
  <property fmtid="{D5CDD505-2E9C-101B-9397-08002B2CF9AE}" pid="8" name="MSIP_Label_2b30ed1b-e95f-40b5-af89-828263f287a7_ContentBits">
    <vt:lpwstr>0</vt:lpwstr>
  </property>
</Properties>
</file>