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9" r:id="rId2"/>
    <p:sldId id="256" r:id="rId3"/>
    <p:sldId id="258" r:id="rId4"/>
    <p:sldId id="263" r:id="rId5"/>
    <p:sldId id="265" r:id="rId6"/>
    <p:sldId id="264" r:id="rId7"/>
    <p:sldId id="266" r:id="rId8"/>
    <p:sldId id="267" r:id="rId9"/>
    <p:sldId id="268" r:id="rId10"/>
    <p:sldId id="270" r:id="rId11"/>
    <p:sldId id="271" r:id="rId12"/>
    <p:sldId id="272" r:id="rId13"/>
    <p:sldId id="273" r:id="rId14"/>
    <p:sldId id="276" r:id="rId15"/>
    <p:sldId id="274" r:id="rId16"/>
    <p:sldId id="275" r:id="rId17"/>
    <p:sldId id="262" r:id="rId18"/>
    <p:sldId id="282" r:id="rId19"/>
    <p:sldId id="284" r:id="rId20"/>
    <p:sldId id="283" r:id="rId21"/>
    <p:sldId id="285" r:id="rId22"/>
    <p:sldId id="286" r:id="rId23"/>
    <p:sldId id="279" r:id="rId24"/>
    <p:sldId id="277" r:id="rId25"/>
    <p:sldId id="278" r:id="rId26"/>
    <p:sldId id="280" r:id="rId27"/>
    <p:sldId id="281" r:id="rId2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99"/>
    <a:srgbClr val="0F68C9"/>
    <a:srgbClr val="0033CC"/>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5" autoAdjust="0"/>
    <p:restoredTop sz="94660"/>
  </p:normalViewPr>
  <p:slideViewPr>
    <p:cSldViewPr>
      <p:cViewPr varScale="1">
        <p:scale>
          <a:sx n="86" d="100"/>
          <a:sy n="86" d="100"/>
        </p:scale>
        <p:origin x="-11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01B81C-0F43-4EB0-B07B-8E449D8600D3}"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it-IT"/>
        </a:p>
      </dgm:t>
    </dgm:pt>
    <dgm:pt modelId="{B56166E4-32F4-44F1-9FA7-2D1C73A72769}">
      <dgm:prSet phldrT="[Testo]"/>
      <dgm:spPr/>
      <dgm:t>
        <a:bodyPr/>
        <a:lstStyle/>
        <a:p>
          <a:r>
            <a:rPr lang="it-IT" dirty="0"/>
            <a:t>LE TECNICHE</a:t>
          </a:r>
        </a:p>
      </dgm:t>
    </dgm:pt>
    <dgm:pt modelId="{E8E97163-C211-4ED1-92AC-D45AC6E32543}" type="parTrans" cxnId="{E6533BE2-9867-4633-8A49-8CB4A6E7671B}">
      <dgm:prSet/>
      <dgm:spPr/>
      <dgm:t>
        <a:bodyPr/>
        <a:lstStyle/>
        <a:p>
          <a:endParaRPr lang="it-IT"/>
        </a:p>
      </dgm:t>
    </dgm:pt>
    <dgm:pt modelId="{C0D4F79F-60FF-41E2-A859-098641A3074C}" type="sibTrans" cxnId="{E6533BE2-9867-4633-8A49-8CB4A6E7671B}">
      <dgm:prSet/>
      <dgm:spPr/>
      <dgm:t>
        <a:bodyPr/>
        <a:lstStyle/>
        <a:p>
          <a:endParaRPr lang="it-IT"/>
        </a:p>
      </dgm:t>
    </dgm:pt>
    <dgm:pt modelId="{44532F09-5F91-4919-A4A6-68863E31D933}">
      <dgm:prSet phldrT="[Testo]" custT="1"/>
      <dgm:spPr/>
      <dgm:t>
        <a:bodyPr/>
        <a:lstStyle/>
        <a:p>
          <a:r>
            <a:rPr lang="it-IT" sz="1400" dirty="0"/>
            <a:t>PARAFRASI</a:t>
          </a:r>
        </a:p>
      </dgm:t>
    </dgm:pt>
    <dgm:pt modelId="{C21E4AEE-8441-428D-8848-F4B92E3ED180}" type="parTrans" cxnId="{8D5646F2-8409-4A98-B856-8561DA068600}">
      <dgm:prSet/>
      <dgm:spPr/>
      <dgm:t>
        <a:bodyPr/>
        <a:lstStyle/>
        <a:p>
          <a:endParaRPr lang="it-IT"/>
        </a:p>
      </dgm:t>
    </dgm:pt>
    <dgm:pt modelId="{E52207EB-5BFE-409C-9F39-6EC8D861A70F}" type="sibTrans" cxnId="{8D5646F2-8409-4A98-B856-8561DA068600}">
      <dgm:prSet/>
      <dgm:spPr/>
      <dgm:t>
        <a:bodyPr/>
        <a:lstStyle/>
        <a:p>
          <a:endParaRPr lang="it-IT"/>
        </a:p>
      </dgm:t>
    </dgm:pt>
    <dgm:pt modelId="{C77271FD-F5F8-411A-8F03-BC4D50078B1A}">
      <dgm:prSet phldrT="[Testo]"/>
      <dgm:spPr/>
      <dgm:t>
        <a:bodyPr/>
        <a:lstStyle/>
        <a:p>
          <a:r>
            <a:rPr lang="it-IT" dirty="0"/>
            <a:t>TECNICA DELLA DOMANDA</a:t>
          </a:r>
        </a:p>
      </dgm:t>
    </dgm:pt>
    <dgm:pt modelId="{3597665E-7324-4DFA-B9DF-09F6FB1575EC}" type="parTrans" cxnId="{7C1ABC2D-A11E-462A-9013-58CDA786360C}">
      <dgm:prSet/>
      <dgm:spPr/>
      <dgm:t>
        <a:bodyPr/>
        <a:lstStyle/>
        <a:p>
          <a:endParaRPr lang="it-IT"/>
        </a:p>
      </dgm:t>
    </dgm:pt>
    <dgm:pt modelId="{BECC78D8-E7B0-42D6-89DC-D2088B9919E6}" type="sibTrans" cxnId="{7C1ABC2D-A11E-462A-9013-58CDA786360C}">
      <dgm:prSet/>
      <dgm:spPr/>
      <dgm:t>
        <a:bodyPr/>
        <a:lstStyle/>
        <a:p>
          <a:endParaRPr lang="it-IT"/>
        </a:p>
      </dgm:t>
    </dgm:pt>
    <dgm:pt modelId="{F877975A-005C-4722-BE2C-72C17C706322}">
      <dgm:prSet phldrT="[Testo]" custT="1"/>
      <dgm:spPr/>
      <dgm:t>
        <a:bodyPr/>
        <a:lstStyle/>
        <a:p>
          <a:r>
            <a:rPr lang="it-IT" sz="1400" dirty="0"/>
            <a:t>ASCOLTO ATTIVO</a:t>
          </a:r>
        </a:p>
      </dgm:t>
    </dgm:pt>
    <dgm:pt modelId="{23F24E90-A2A1-44FC-A522-5A1E44CF334A}" type="parTrans" cxnId="{A4D350A7-FD6B-461D-A500-50215D440882}">
      <dgm:prSet/>
      <dgm:spPr/>
      <dgm:t>
        <a:bodyPr/>
        <a:lstStyle/>
        <a:p>
          <a:endParaRPr lang="it-IT"/>
        </a:p>
      </dgm:t>
    </dgm:pt>
    <dgm:pt modelId="{3464AC59-5135-48D4-9C89-97FCB541705D}" type="sibTrans" cxnId="{A4D350A7-FD6B-461D-A500-50215D440882}">
      <dgm:prSet/>
      <dgm:spPr/>
      <dgm:t>
        <a:bodyPr/>
        <a:lstStyle/>
        <a:p>
          <a:endParaRPr lang="it-IT"/>
        </a:p>
      </dgm:t>
    </dgm:pt>
    <dgm:pt modelId="{ADA2E0E7-BD91-487A-A7D6-B060FF7E85B2}">
      <dgm:prSet custT="1"/>
      <dgm:spPr/>
      <dgm:t>
        <a:bodyPr/>
        <a:lstStyle/>
        <a:p>
          <a:r>
            <a:rPr lang="it-IT" sz="1400" dirty="0"/>
            <a:t>REALITY TEST</a:t>
          </a:r>
        </a:p>
      </dgm:t>
    </dgm:pt>
    <dgm:pt modelId="{D80138FC-39E7-4C39-9E9C-678FB19595A7}" type="parTrans" cxnId="{19DDF0DB-A556-4675-B10C-178CA890C630}">
      <dgm:prSet/>
      <dgm:spPr/>
      <dgm:t>
        <a:bodyPr/>
        <a:lstStyle/>
        <a:p>
          <a:endParaRPr lang="it-IT"/>
        </a:p>
      </dgm:t>
    </dgm:pt>
    <dgm:pt modelId="{219C850D-36FF-4AC0-AADA-072B46F536A5}" type="sibTrans" cxnId="{19DDF0DB-A556-4675-B10C-178CA890C630}">
      <dgm:prSet/>
      <dgm:spPr/>
      <dgm:t>
        <a:bodyPr/>
        <a:lstStyle/>
        <a:p>
          <a:endParaRPr lang="it-IT"/>
        </a:p>
      </dgm:t>
    </dgm:pt>
    <dgm:pt modelId="{667AFCED-F540-4EE2-8967-A513881D570D}">
      <dgm:prSet custT="1"/>
      <dgm:spPr/>
      <dgm:t>
        <a:bodyPr/>
        <a:lstStyle/>
        <a:p>
          <a:r>
            <a:rPr lang="it-IT" sz="1400" dirty="0"/>
            <a:t>CICLO DEL CONSENSO</a:t>
          </a:r>
        </a:p>
      </dgm:t>
    </dgm:pt>
    <dgm:pt modelId="{83190F77-8339-4F1E-B2DB-0A245BDB42CE}" type="parTrans" cxnId="{413C8F86-01AF-4764-B6BA-F3F1D7338AF7}">
      <dgm:prSet/>
      <dgm:spPr/>
      <dgm:t>
        <a:bodyPr/>
        <a:lstStyle/>
        <a:p>
          <a:endParaRPr lang="it-IT"/>
        </a:p>
      </dgm:t>
    </dgm:pt>
    <dgm:pt modelId="{FAABC9FD-F9F2-4AA7-96C0-A0F856907ECA}" type="sibTrans" cxnId="{413C8F86-01AF-4764-B6BA-F3F1D7338AF7}">
      <dgm:prSet/>
      <dgm:spPr/>
      <dgm:t>
        <a:bodyPr/>
        <a:lstStyle/>
        <a:p>
          <a:endParaRPr lang="it-IT"/>
        </a:p>
      </dgm:t>
    </dgm:pt>
    <dgm:pt modelId="{9F1B640E-8C65-4135-8751-F0E4C841DB55}">
      <dgm:prSet custT="1"/>
      <dgm:spPr/>
      <dgm:t>
        <a:bodyPr/>
        <a:lstStyle/>
        <a:p>
          <a:r>
            <a:rPr lang="it-IT" sz="1400" dirty="0"/>
            <a:t>SESSIONI SEPARATE </a:t>
          </a:r>
        </a:p>
      </dgm:t>
    </dgm:pt>
    <dgm:pt modelId="{994CC54B-D9D5-473E-B127-08E30CBE1186}" type="parTrans" cxnId="{63B23ADC-FFA2-4570-AF78-F12E475FCBE2}">
      <dgm:prSet/>
      <dgm:spPr/>
      <dgm:t>
        <a:bodyPr/>
        <a:lstStyle/>
        <a:p>
          <a:endParaRPr lang="it-IT"/>
        </a:p>
      </dgm:t>
    </dgm:pt>
    <dgm:pt modelId="{1AEC5C6A-D698-4D08-8146-EA2466882318}" type="sibTrans" cxnId="{63B23ADC-FFA2-4570-AF78-F12E475FCBE2}">
      <dgm:prSet/>
      <dgm:spPr/>
      <dgm:t>
        <a:bodyPr/>
        <a:lstStyle/>
        <a:p>
          <a:endParaRPr lang="it-IT"/>
        </a:p>
      </dgm:t>
    </dgm:pt>
    <dgm:pt modelId="{AF8F7489-38D1-40E9-9B17-1B18C650A250}">
      <dgm:prSet/>
      <dgm:spPr/>
      <dgm:t>
        <a:bodyPr/>
        <a:lstStyle/>
        <a:p>
          <a:r>
            <a:rPr lang="it-IT" dirty="0"/>
            <a:t>RISCONTRO POSITIVO</a:t>
          </a:r>
        </a:p>
      </dgm:t>
    </dgm:pt>
    <dgm:pt modelId="{EC11B2D3-FF4B-43E3-917D-E76752220739}" type="parTrans" cxnId="{B74254FB-2482-4284-BE2B-EAEF4A87CA5A}">
      <dgm:prSet/>
      <dgm:spPr/>
      <dgm:t>
        <a:bodyPr/>
        <a:lstStyle/>
        <a:p>
          <a:endParaRPr lang="it-IT"/>
        </a:p>
      </dgm:t>
    </dgm:pt>
    <dgm:pt modelId="{8854AF58-184A-4036-A92D-06DB293D09E5}" type="sibTrans" cxnId="{B74254FB-2482-4284-BE2B-EAEF4A87CA5A}">
      <dgm:prSet/>
      <dgm:spPr/>
      <dgm:t>
        <a:bodyPr/>
        <a:lstStyle/>
        <a:p>
          <a:endParaRPr lang="it-IT"/>
        </a:p>
      </dgm:t>
    </dgm:pt>
    <dgm:pt modelId="{4EDC2CA1-E15B-4054-866A-2F10ADDE181F}" type="pres">
      <dgm:prSet presAssocID="{4601B81C-0F43-4EB0-B07B-8E449D8600D3}" presName="Name0" presStyleCnt="0">
        <dgm:presLayoutVars>
          <dgm:chMax val="1"/>
          <dgm:dir/>
          <dgm:animLvl val="ctr"/>
          <dgm:resizeHandles val="exact"/>
        </dgm:presLayoutVars>
      </dgm:prSet>
      <dgm:spPr/>
      <dgm:t>
        <a:bodyPr/>
        <a:lstStyle/>
        <a:p>
          <a:endParaRPr lang="it-IT"/>
        </a:p>
      </dgm:t>
    </dgm:pt>
    <dgm:pt modelId="{70CCF8C0-BAC6-48AC-B6DA-13A9A7CD09F9}" type="pres">
      <dgm:prSet presAssocID="{B56166E4-32F4-44F1-9FA7-2D1C73A72769}" presName="centerShape" presStyleLbl="node0" presStyleIdx="0" presStyleCnt="1"/>
      <dgm:spPr/>
      <dgm:t>
        <a:bodyPr/>
        <a:lstStyle/>
        <a:p>
          <a:endParaRPr lang="it-IT"/>
        </a:p>
      </dgm:t>
    </dgm:pt>
    <dgm:pt modelId="{A8F5B884-816D-4C8B-AB04-690435C4A0A5}" type="pres">
      <dgm:prSet presAssocID="{C21E4AEE-8441-428D-8848-F4B92E3ED180}" presName="parTrans" presStyleLbl="sibTrans2D1" presStyleIdx="0" presStyleCnt="7"/>
      <dgm:spPr/>
      <dgm:t>
        <a:bodyPr/>
        <a:lstStyle/>
        <a:p>
          <a:endParaRPr lang="it-IT"/>
        </a:p>
      </dgm:t>
    </dgm:pt>
    <dgm:pt modelId="{DAFB64A3-4512-4713-B860-EE4ADAA208D9}" type="pres">
      <dgm:prSet presAssocID="{C21E4AEE-8441-428D-8848-F4B92E3ED180}" presName="connectorText" presStyleLbl="sibTrans2D1" presStyleIdx="0" presStyleCnt="7"/>
      <dgm:spPr/>
      <dgm:t>
        <a:bodyPr/>
        <a:lstStyle/>
        <a:p>
          <a:endParaRPr lang="it-IT"/>
        </a:p>
      </dgm:t>
    </dgm:pt>
    <dgm:pt modelId="{6B400965-2ABF-4ECC-AB86-D1A2B26121EB}" type="pres">
      <dgm:prSet presAssocID="{44532F09-5F91-4919-A4A6-68863E31D933}" presName="node" presStyleLbl="node1" presStyleIdx="0" presStyleCnt="7">
        <dgm:presLayoutVars>
          <dgm:bulletEnabled val="1"/>
        </dgm:presLayoutVars>
      </dgm:prSet>
      <dgm:spPr/>
      <dgm:t>
        <a:bodyPr/>
        <a:lstStyle/>
        <a:p>
          <a:endParaRPr lang="it-IT"/>
        </a:p>
      </dgm:t>
    </dgm:pt>
    <dgm:pt modelId="{FA35042D-0B1C-4F57-BDAD-255E0C1635D7}" type="pres">
      <dgm:prSet presAssocID="{3597665E-7324-4DFA-B9DF-09F6FB1575EC}" presName="parTrans" presStyleLbl="sibTrans2D1" presStyleIdx="1" presStyleCnt="7"/>
      <dgm:spPr/>
      <dgm:t>
        <a:bodyPr/>
        <a:lstStyle/>
        <a:p>
          <a:endParaRPr lang="it-IT"/>
        </a:p>
      </dgm:t>
    </dgm:pt>
    <dgm:pt modelId="{C14DE7E3-40CE-48A8-8BDC-BA3D3DDDA200}" type="pres">
      <dgm:prSet presAssocID="{3597665E-7324-4DFA-B9DF-09F6FB1575EC}" presName="connectorText" presStyleLbl="sibTrans2D1" presStyleIdx="1" presStyleCnt="7"/>
      <dgm:spPr/>
      <dgm:t>
        <a:bodyPr/>
        <a:lstStyle/>
        <a:p>
          <a:endParaRPr lang="it-IT"/>
        </a:p>
      </dgm:t>
    </dgm:pt>
    <dgm:pt modelId="{B6765034-6030-48CE-B50C-69954586FB8B}" type="pres">
      <dgm:prSet presAssocID="{C77271FD-F5F8-411A-8F03-BC4D50078B1A}" presName="node" presStyleLbl="node1" presStyleIdx="1" presStyleCnt="7">
        <dgm:presLayoutVars>
          <dgm:bulletEnabled val="1"/>
        </dgm:presLayoutVars>
      </dgm:prSet>
      <dgm:spPr/>
      <dgm:t>
        <a:bodyPr/>
        <a:lstStyle/>
        <a:p>
          <a:endParaRPr lang="it-IT"/>
        </a:p>
      </dgm:t>
    </dgm:pt>
    <dgm:pt modelId="{7C845B7E-C329-4B06-86E8-1917B1432171}" type="pres">
      <dgm:prSet presAssocID="{EC11B2D3-FF4B-43E3-917D-E76752220739}" presName="parTrans" presStyleLbl="sibTrans2D1" presStyleIdx="2" presStyleCnt="7"/>
      <dgm:spPr/>
      <dgm:t>
        <a:bodyPr/>
        <a:lstStyle/>
        <a:p>
          <a:endParaRPr lang="it-IT"/>
        </a:p>
      </dgm:t>
    </dgm:pt>
    <dgm:pt modelId="{5DEC090D-4A0D-4923-AC44-569BB3A2B097}" type="pres">
      <dgm:prSet presAssocID="{EC11B2D3-FF4B-43E3-917D-E76752220739}" presName="connectorText" presStyleLbl="sibTrans2D1" presStyleIdx="2" presStyleCnt="7"/>
      <dgm:spPr/>
      <dgm:t>
        <a:bodyPr/>
        <a:lstStyle/>
        <a:p>
          <a:endParaRPr lang="it-IT"/>
        </a:p>
      </dgm:t>
    </dgm:pt>
    <dgm:pt modelId="{33C20FCA-325A-41BB-8AD7-7C5DD896C82A}" type="pres">
      <dgm:prSet presAssocID="{AF8F7489-38D1-40E9-9B17-1B18C650A250}" presName="node" presStyleLbl="node1" presStyleIdx="2" presStyleCnt="7">
        <dgm:presLayoutVars>
          <dgm:bulletEnabled val="1"/>
        </dgm:presLayoutVars>
      </dgm:prSet>
      <dgm:spPr/>
      <dgm:t>
        <a:bodyPr/>
        <a:lstStyle/>
        <a:p>
          <a:endParaRPr lang="it-IT"/>
        </a:p>
      </dgm:t>
    </dgm:pt>
    <dgm:pt modelId="{33033E3E-20DD-44CF-8939-F36E71808679}" type="pres">
      <dgm:prSet presAssocID="{994CC54B-D9D5-473E-B127-08E30CBE1186}" presName="parTrans" presStyleLbl="sibTrans2D1" presStyleIdx="3" presStyleCnt="7"/>
      <dgm:spPr/>
      <dgm:t>
        <a:bodyPr/>
        <a:lstStyle/>
        <a:p>
          <a:endParaRPr lang="it-IT"/>
        </a:p>
      </dgm:t>
    </dgm:pt>
    <dgm:pt modelId="{1FF13D73-DF90-4D36-8344-E3D13A1F13C8}" type="pres">
      <dgm:prSet presAssocID="{994CC54B-D9D5-473E-B127-08E30CBE1186}" presName="connectorText" presStyleLbl="sibTrans2D1" presStyleIdx="3" presStyleCnt="7"/>
      <dgm:spPr/>
      <dgm:t>
        <a:bodyPr/>
        <a:lstStyle/>
        <a:p>
          <a:endParaRPr lang="it-IT"/>
        </a:p>
      </dgm:t>
    </dgm:pt>
    <dgm:pt modelId="{1628973C-26F2-431B-860E-5AE555C137D3}" type="pres">
      <dgm:prSet presAssocID="{9F1B640E-8C65-4135-8751-F0E4C841DB55}" presName="node" presStyleLbl="node1" presStyleIdx="3" presStyleCnt="7">
        <dgm:presLayoutVars>
          <dgm:bulletEnabled val="1"/>
        </dgm:presLayoutVars>
      </dgm:prSet>
      <dgm:spPr/>
      <dgm:t>
        <a:bodyPr/>
        <a:lstStyle/>
        <a:p>
          <a:endParaRPr lang="it-IT"/>
        </a:p>
      </dgm:t>
    </dgm:pt>
    <dgm:pt modelId="{D007636A-D57F-458A-9530-67FB058E4ABD}" type="pres">
      <dgm:prSet presAssocID="{83190F77-8339-4F1E-B2DB-0A245BDB42CE}" presName="parTrans" presStyleLbl="sibTrans2D1" presStyleIdx="4" presStyleCnt="7"/>
      <dgm:spPr/>
      <dgm:t>
        <a:bodyPr/>
        <a:lstStyle/>
        <a:p>
          <a:endParaRPr lang="it-IT"/>
        </a:p>
      </dgm:t>
    </dgm:pt>
    <dgm:pt modelId="{9A5728F2-D4CC-48D7-BC2B-FF1B6A949C7D}" type="pres">
      <dgm:prSet presAssocID="{83190F77-8339-4F1E-B2DB-0A245BDB42CE}" presName="connectorText" presStyleLbl="sibTrans2D1" presStyleIdx="4" presStyleCnt="7"/>
      <dgm:spPr/>
      <dgm:t>
        <a:bodyPr/>
        <a:lstStyle/>
        <a:p>
          <a:endParaRPr lang="it-IT"/>
        </a:p>
      </dgm:t>
    </dgm:pt>
    <dgm:pt modelId="{F22F6D33-0C8E-45E8-B618-4F24DB29D4D4}" type="pres">
      <dgm:prSet presAssocID="{667AFCED-F540-4EE2-8967-A513881D570D}" presName="node" presStyleLbl="node1" presStyleIdx="4" presStyleCnt="7">
        <dgm:presLayoutVars>
          <dgm:bulletEnabled val="1"/>
        </dgm:presLayoutVars>
      </dgm:prSet>
      <dgm:spPr/>
      <dgm:t>
        <a:bodyPr/>
        <a:lstStyle/>
        <a:p>
          <a:endParaRPr lang="it-IT"/>
        </a:p>
      </dgm:t>
    </dgm:pt>
    <dgm:pt modelId="{8A5222F2-CB5E-478F-A331-8395D8262589}" type="pres">
      <dgm:prSet presAssocID="{D80138FC-39E7-4C39-9E9C-678FB19595A7}" presName="parTrans" presStyleLbl="sibTrans2D1" presStyleIdx="5" presStyleCnt="7"/>
      <dgm:spPr/>
      <dgm:t>
        <a:bodyPr/>
        <a:lstStyle/>
        <a:p>
          <a:endParaRPr lang="it-IT"/>
        </a:p>
      </dgm:t>
    </dgm:pt>
    <dgm:pt modelId="{38B7DF7C-946E-4E11-8D0C-8A0DE94B5E78}" type="pres">
      <dgm:prSet presAssocID="{D80138FC-39E7-4C39-9E9C-678FB19595A7}" presName="connectorText" presStyleLbl="sibTrans2D1" presStyleIdx="5" presStyleCnt="7"/>
      <dgm:spPr/>
      <dgm:t>
        <a:bodyPr/>
        <a:lstStyle/>
        <a:p>
          <a:endParaRPr lang="it-IT"/>
        </a:p>
      </dgm:t>
    </dgm:pt>
    <dgm:pt modelId="{126D631C-9768-45CD-993D-4EAB8B954F2C}" type="pres">
      <dgm:prSet presAssocID="{ADA2E0E7-BD91-487A-A7D6-B060FF7E85B2}" presName="node" presStyleLbl="node1" presStyleIdx="5" presStyleCnt="7">
        <dgm:presLayoutVars>
          <dgm:bulletEnabled val="1"/>
        </dgm:presLayoutVars>
      </dgm:prSet>
      <dgm:spPr/>
      <dgm:t>
        <a:bodyPr/>
        <a:lstStyle/>
        <a:p>
          <a:endParaRPr lang="it-IT"/>
        </a:p>
      </dgm:t>
    </dgm:pt>
    <dgm:pt modelId="{2D1B16E1-0459-495D-A6DC-7DFE5CE5CD2D}" type="pres">
      <dgm:prSet presAssocID="{23F24E90-A2A1-44FC-A522-5A1E44CF334A}" presName="parTrans" presStyleLbl="sibTrans2D1" presStyleIdx="6" presStyleCnt="7"/>
      <dgm:spPr/>
      <dgm:t>
        <a:bodyPr/>
        <a:lstStyle/>
        <a:p>
          <a:endParaRPr lang="it-IT"/>
        </a:p>
      </dgm:t>
    </dgm:pt>
    <dgm:pt modelId="{E5AA233D-68B4-48F3-88B2-73BE783CDFA6}" type="pres">
      <dgm:prSet presAssocID="{23F24E90-A2A1-44FC-A522-5A1E44CF334A}" presName="connectorText" presStyleLbl="sibTrans2D1" presStyleIdx="6" presStyleCnt="7"/>
      <dgm:spPr/>
      <dgm:t>
        <a:bodyPr/>
        <a:lstStyle/>
        <a:p>
          <a:endParaRPr lang="it-IT"/>
        </a:p>
      </dgm:t>
    </dgm:pt>
    <dgm:pt modelId="{39B82335-2C97-462D-80B1-8B1D4E1036EF}" type="pres">
      <dgm:prSet presAssocID="{F877975A-005C-4722-BE2C-72C17C706322}" presName="node" presStyleLbl="node1" presStyleIdx="6" presStyleCnt="7">
        <dgm:presLayoutVars>
          <dgm:bulletEnabled val="1"/>
        </dgm:presLayoutVars>
      </dgm:prSet>
      <dgm:spPr/>
      <dgm:t>
        <a:bodyPr/>
        <a:lstStyle/>
        <a:p>
          <a:endParaRPr lang="it-IT"/>
        </a:p>
      </dgm:t>
    </dgm:pt>
  </dgm:ptLst>
  <dgm:cxnLst>
    <dgm:cxn modelId="{116B0F18-83EA-4017-B260-32F869C59FD3}" type="presOf" srcId="{C77271FD-F5F8-411A-8F03-BC4D50078B1A}" destId="{B6765034-6030-48CE-B50C-69954586FB8B}" srcOrd="0" destOrd="0" presId="urn:microsoft.com/office/officeart/2005/8/layout/radial5"/>
    <dgm:cxn modelId="{F69CE65B-A0CA-4465-B263-E694248BC8CF}" type="presOf" srcId="{667AFCED-F540-4EE2-8967-A513881D570D}" destId="{F22F6D33-0C8E-45E8-B618-4F24DB29D4D4}" srcOrd="0" destOrd="0" presId="urn:microsoft.com/office/officeart/2005/8/layout/radial5"/>
    <dgm:cxn modelId="{413C8F86-01AF-4764-B6BA-F3F1D7338AF7}" srcId="{B56166E4-32F4-44F1-9FA7-2D1C73A72769}" destId="{667AFCED-F540-4EE2-8967-A513881D570D}" srcOrd="4" destOrd="0" parTransId="{83190F77-8339-4F1E-B2DB-0A245BDB42CE}" sibTransId="{FAABC9FD-F9F2-4AA7-96C0-A0F856907ECA}"/>
    <dgm:cxn modelId="{C4345A68-0C7D-4A3F-AC28-90A350477007}" type="presOf" srcId="{4601B81C-0F43-4EB0-B07B-8E449D8600D3}" destId="{4EDC2CA1-E15B-4054-866A-2F10ADDE181F}" srcOrd="0" destOrd="0" presId="urn:microsoft.com/office/officeart/2005/8/layout/radial5"/>
    <dgm:cxn modelId="{6EF6ABB6-0E01-4050-A7CC-C8C85B839B1F}" type="presOf" srcId="{9F1B640E-8C65-4135-8751-F0E4C841DB55}" destId="{1628973C-26F2-431B-860E-5AE555C137D3}" srcOrd="0" destOrd="0" presId="urn:microsoft.com/office/officeart/2005/8/layout/radial5"/>
    <dgm:cxn modelId="{B0918ED5-093B-40F0-86EB-AC17FA51E494}" type="presOf" srcId="{23F24E90-A2A1-44FC-A522-5A1E44CF334A}" destId="{E5AA233D-68B4-48F3-88B2-73BE783CDFA6}" srcOrd="1" destOrd="0" presId="urn:microsoft.com/office/officeart/2005/8/layout/radial5"/>
    <dgm:cxn modelId="{19DDF0DB-A556-4675-B10C-178CA890C630}" srcId="{B56166E4-32F4-44F1-9FA7-2D1C73A72769}" destId="{ADA2E0E7-BD91-487A-A7D6-B060FF7E85B2}" srcOrd="5" destOrd="0" parTransId="{D80138FC-39E7-4C39-9E9C-678FB19595A7}" sibTransId="{219C850D-36FF-4AC0-AADA-072B46F536A5}"/>
    <dgm:cxn modelId="{45B19E2B-7964-4021-860D-588651382296}" type="presOf" srcId="{83190F77-8339-4F1E-B2DB-0A245BDB42CE}" destId="{9A5728F2-D4CC-48D7-BC2B-FF1B6A949C7D}" srcOrd="1" destOrd="0" presId="urn:microsoft.com/office/officeart/2005/8/layout/radial5"/>
    <dgm:cxn modelId="{3E6AD04C-3749-4A76-BD3F-4D53BC3E0DC8}" type="presOf" srcId="{994CC54B-D9D5-473E-B127-08E30CBE1186}" destId="{1FF13D73-DF90-4D36-8344-E3D13A1F13C8}" srcOrd="1" destOrd="0" presId="urn:microsoft.com/office/officeart/2005/8/layout/radial5"/>
    <dgm:cxn modelId="{8908F1B7-BFEB-4A7F-9DA7-6F0C3EEE656E}" type="presOf" srcId="{3597665E-7324-4DFA-B9DF-09F6FB1575EC}" destId="{C14DE7E3-40CE-48A8-8BDC-BA3D3DDDA200}" srcOrd="1" destOrd="0" presId="urn:microsoft.com/office/officeart/2005/8/layout/radial5"/>
    <dgm:cxn modelId="{7C1ABC2D-A11E-462A-9013-58CDA786360C}" srcId="{B56166E4-32F4-44F1-9FA7-2D1C73A72769}" destId="{C77271FD-F5F8-411A-8F03-BC4D50078B1A}" srcOrd="1" destOrd="0" parTransId="{3597665E-7324-4DFA-B9DF-09F6FB1575EC}" sibTransId="{BECC78D8-E7B0-42D6-89DC-D2088B9919E6}"/>
    <dgm:cxn modelId="{36E301B5-EF8B-413F-81D9-F86B4C4B616F}" type="presOf" srcId="{994CC54B-D9D5-473E-B127-08E30CBE1186}" destId="{33033E3E-20DD-44CF-8939-F36E71808679}" srcOrd="0" destOrd="0" presId="urn:microsoft.com/office/officeart/2005/8/layout/radial5"/>
    <dgm:cxn modelId="{91D3C120-EE69-4B1C-899E-3235D2497F54}" type="presOf" srcId="{23F24E90-A2A1-44FC-A522-5A1E44CF334A}" destId="{2D1B16E1-0459-495D-A6DC-7DFE5CE5CD2D}" srcOrd="0" destOrd="0" presId="urn:microsoft.com/office/officeart/2005/8/layout/radial5"/>
    <dgm:cxn modelId="{2940A301-B923-42D1-9EE6-E18355E36052}" type="presOf" srcId="{C21E4AEE-8441-428D-8848-F4B92E3ED180}" destId="{DAFB64A3-4512-4713-B860-EE4ADAA208D9}" srcOrd="1" destOrd="0" presId="urn:microsoft.com/office/officeart/2005/8/layout/radial5"/>
    <dgm:cxn modelId="{7AEA8738-9F91-4E56-B5CF-872BF2782F08}" type="presOf" srcId="{B56166E4-32F4-44F1-9FA7-2D1C73A72769}" destId="{70CCF8C0-BAC6-48AC-B6DA-13A9A7CD09F9}" srcOrd="0" destOrd="0" presId="urn:microsoft.com/office/officeart/2005/8/layout/radial5"/>
    <dgm:cxn modelId="{8D5646F2-8409-4A98-B856-8561DA068600}" srcId="{B56166E4-32F4-44F1-9FA7-2D1C73A72769}" destId="{44532F09-5F91-4919-A4A6-68863E31D933}" srcOrd="0" destOrd="0" parTransId="{C21E4AEE-8441-428D-8848-F4B92E3ED180}" sibTransId="{E52207EB-5BFE-409C-9F39-6EC8D861A70F}"/>
    <dgm:cxn modelId="{B43EFC02-1A5C-4DB3-A2D8-AFA3045E8787}" type="presOf" srcId="{D80138FC-39E7-4C39-9E9C-678FB19595A7}" destId="{38B7DF7C-946E-4E11-8D0C-8A0DE94B5E78}" srcOrd="1" destOrd="0" presId="urn:microsoft.com/office/officeart/2005/8/layout/radial5"/>
    <dgm:cxn modelId="{71D72B18-2339-495D-B0D3-EC53E7CDBECC}" type="presOf" srcId="{F877975A-005C-4722-BE2C-72C17C706322}" destId="{39B82335-2C97-462D-80B1-8B1D4E1036EF}" srcOrd="0" destOrd="0" presId="urn:microsoft.com/office/officeart/2005/8/layout/radial5"/>
    <dgm:cxn modelId="{00403830-56A6-41E9-8EBC-69C7868B7D18}" type="presOf" srcId="{44532F09-5F91-4919-A4A6-68863E31D933}" destId="{6B400965-2ABF-4ECC-AB86-D1A2B26121EB}" srcOrd="0" destOrd="0" presId="urn:microsoft.com/office/officeart/2005/8/layout/radial5"/>
    <dgm:cxn modelId="{B74254FB-2482-4284-BE2B-EAEF4A87CA5A}" srcId="{B56166E4-32F4-44F1-9FA7-2D1C73A72769}" destId="{AF8F7489-38D1-40E9-9B17-1B18C650A250}" srcOrd="2" destOrd="0" parTransId="{EC11B2D3-FF4B-43E3-917D-E76752220739}" sibTransId="{8854AF58-184A-4036-A92D-06DB293D09E5}"/>
    <dgm:cxn modelId="{7A3A3495-E8D1-45A8-97D0-95E480032255}" type="presOf" srcId="{ADA2E0E7-BD91-487A-A7D6-B060FF7E85B2}" destId="{126D631C-9768-45CD-993D-4EAB8B954F2C}" srcOrd="0" destOrd="0" presId="urn:microsoft.com/office/officeart/2005/8/layout/radial5"/>
    <dgm:cxn modelId="{A4D350A7-FD6B-461D-A500-50215D440882}" srcId="{B56166E4-32F4-44F1-9FA7-2D1C73A72769}" destId="{F877975A-005C-4722-BE2C-72C17C706322}" srcOrd="6" destOrd="0" parTransId="{23F24E90-A2A1-44FC-A522-5A1E44CF334A}" sibTransId="{3464AC59-5135-48D4-9C89-97FCB541705D}"/>
    <dgm:cxn modelId="{2C3E8586-841D-4FBB-9441-772B0EF9F44B}" type="presOf" srcId="{AF8F7489-38D1-40E9-9B17-1B18C650A250}" destId="{33C20FCA-325A-41BB-8AD7-7C5DD896C82A}" srcOrd="0" destOrd="0" presId="urn:microsoft.com/office/officeart/2005/8/layout/radial5"/>
    <dgm:cxn modelId="{C0944159-4F29-4C8F-96D2-9F89E298957D}" type="presOf" srcId="{EC11B2D3-FF4B-43E3-917D-E76752220739}" destId="{7C845B7E-C329-4B06-86E8-1917B1432171}" srcOrd="0" destOrd="0" presId="urn:microsoft.com/office/officeart/2005/8/layout/radial5"/>
    <dgm:cxn modelId="{315505E1-1B96-4D12-9ED4-06A8B0D18FDE}" type="presOf" srcId="{EC11B2D3-FF4B-43E3-917D-E76752220739}" destId="{5DEC090D-4A0D-4923-AC44-569BB3A2B097}" srcOrd="1" destOrd="0" presId="urn:microsoft.com/office/officeart/2005/8/layout/radial5"/>
    <dgm:cxn modelId="{1FDE965B-815E-49F8-A759-7F3D0E8B7280}" type="presOf" srcId="{3597665E-7324-4DFA-B9DF-09F6FB1575EC}" destId="{FA35042D-0B1C-4F57-BDAD-255E0C1635D7}" srcOrd="0" destOrd="0" presId="urn:microsoft.com/office/officeart/2005/8/layout/radial5"/>
    <dgm:cxn modelId="{D817AAF7-932B-4DF0-9214-D12F60E6DD64}" type="presOf" srcId="{83190F77-8339-4F1E-B2DB-0A245BDB42CE}" destId="{D007636A-D57F-458A-9530-67FB058E4ABD}" srcOrd="0" destOrd="0" presId="urn:microsoft.com/office/officeart/2005/8/layout/radial5"/>
    <dgm:cxn modelId="{63B23ADC-FFA2-4570-AF78-F12E475FCBE2}" srcId="{B56166E4-32F4-44F1-9FA7-2D1C73A72769}" destId="{9F1B640E-8C65-4135-8751-F0E4C841DB55}" srcOrd="3" destOrd="0" parTransId="{994CC54B-D9D5-473E-B127-08E30CBE1186}" sibTransId="{1AEC5C6A-D698-4D08-8146-EA2466882318}"/>
    <dgm:cxn modelId="{30EA4FC0-8CDF-4EF3-92CC-07686F311015}" type="presOf" srcId="{D80138FC-39E7-4C39-9E9C-678FB19595A7}" destId="{8A5222F2-CB5E-478F-A331-8395D8262589}" srcOrd="0" destOrd="0" presId="urn:microsoft.com/office/officeart/2005/8/layout/radial5"/>
    <dgm:cxn modelId="{E6533BE2-9867-4633-8A49-8CB4A6E7671B}" srcId="{4601B81C-0F43-4EB0-B07B-8E449D8600D3}" destId="{B56166E4-32F4-44F1-9FA7-2D1C73A72769}" srcOrd="0" destOrd="0" parTransId="{E8E97163-C211-4ED1-92AC-D45AC6E32543}" sibTransId="{C0D4F79F-60FF-41E2-A859-098641A3074C}"/>
    <dgm:cxn modelId="{499D2404-147F-43C7-AF09-D7432BDD7714}" type="presOf" srcId="{C21E4AEE-8441-428D-8848-F4B92E3ED180}" destId="{A8F5B884-816D-4C8B-AB04-690435C4A0A5}" srcOrd="0" destOrd="0" presId="urn:microsoft.com/office/officeart/2005/8/layout/radial5"/>
    <dgm:cxn modelId="{78EACEAC-56D2-47E0-8FE6-1BA2E8C4DB1A}" type="presParOf" srcId="{4EDC2CA1-E15B-4054-866A-2F10ADDE181F}" destId="{70CCF8C0-BAC6-48AC-B6DA-13A9A7CD09F9}" srcOrd="0" destOrd="0" presId="urn:microsoft.com/office/officeart/2005/8/layout/radial5"/>
    <dgm:cxn modelId="{A58580B9-89D4-4016-B18F-1BE2BAA3588F}" type="presParOf" srcId="{4EDC2CA1-E15B-4054-866A-2F10ADDE181F}" destId="{A8F5B884-816D-4C8B-AB04-690435C4A0A5}" srcOrd="1" destOrd="0" presId="urn:microsoft.com/office/officeart/2005/8/layout/radial5"/>
    <dgm:cxn modelId="{B281A6FE-CDF5-4456-B7E1-F1D4B1D2B6EB}" type="presParOf" srcId="{A8F5B884-816D-4C8B-AB04-690435C4A0A5}" destId="{DAFB64A3-4512-4713-B860-EE4ADAA208D9}" srcOrd="0" destOrd="0" presId="urn:microsoft.com/office/officeart/2005/8/layout/radial5"/>
    <dgm:cxn modelId="{CCD69320-EE58-4EE4-8E57-FB63E28C987B}" type="presParOf" srcId="{4EDC2CA1-E15B-4054-866A-2F10ADDE181F}" destId="{6B400965-2ABF-4ECC-AB86-D1A2B26121EB}" srcOrd="2" destOrd="0" presId="urn:microsoft.com/office/officeart/2005/8/layout/radial5"/>
    <dgm:cxn modelId="{0A390500-D5E2-4D2D-933D-4FD07373C020}" type="presParOf" srcId="{4EDC2CA1-E15B-4054-866A-2F10ADDE181F}" destId="{FA35042D-0B1C-4F57-BDAD-255E0C1635D7}" srcOrd="3" destOrd="0" presId="urn:microsoft.com/office/officeart/2005/8/layout/radial5"/>
    <dgm:cxn modelId="{DB3989D4-05E6-418F-8AB7-3B1FFA6850A8}" type="presParOf" srcId="{FA35042D-0B1C-4F57-BDAD-255E0C1635D7}" destId="{C14DE7E3-40CE-48A8-8BDC-BA3D3DDDA200}" srcOrd="0" destOrd="0" presId="urn:microsoft.com/office/officeart/2005/8/layout/radial5"/>
    <dgm:cxn modelId="{73F4F936-25A1-455C-9FA4-237F0AE80D11}" type="presParOf" srcId="{4EDC2CA1-E15B-4054-866A-2F10ADDE181F}" destId="{B6765034-6030-48CE-B50C-69954586FB8B}" srcOrd="4" destOrd="0" presId="urn:microsoft.com/office/officeart/2005/8/layout/radial5"/>
    <dgm:cxn modelId="{4553AAC7-E9B3-4C36-A2C4-F4B38C68C484}" type="presParOf" srcId="{4EDC2CA1-E15B-4054-866A-2F10ADDE181F}" destId="{7C845B7E-C329-4B06-86E8-1917B1432171}" srcOrd="5" destOrd="0" presId="urn:microsoft.com/office/officeart/2005/8/layout/radial5"/>
    <dgm:cxn modelId="{A968F94F-23F6-4D99-A5F3-05CF3797C9C1}" type="presParOf" srcId="{7C845B7E-C329-4B06-86E8-1917B1432171}" destId="{5DEC090D-4A0D-4923-AC44-569BB3A2B097}" srcOrd="0" destOrd="0" presId="urn:microsoft.com/office/officeart/2005/8/layout/radial5"/>
    <dgm:cxn modelId="{4F0E049B-51A6-4B54-89B5-157D1EC24D01}" type="presParOf" srcId="{4EDC2CA1-E15B-4054-866A-2F10ADDE181F}" destId="{33C20FCA-325A-41BB-8AD7-7C5DD896C82A}" srcOrd="6" destOrd="0" presId="urn:microsoft.com/office/officeart/2005/8/layout/radial5"/>
    <dgm:cxn modelId="{21F778F9-20EC-463D-92D4-DC7C388C4981}" type="presParOf" srcId="{4EDC2CA1-E15B-4054-866A-2F10ADDE181F}" destId="{33033E3E-20DD-44CF-8939-F36E71808679}" srcOrd="7" destOrd="0" presId="urn:microsoft.com/office/officeart/2005/8/layout/radial5"/>
    <dgm:cxn modelId="{D8E8D8B7-6C62-4517-8682-BE847FACF2CB}" type="presParOf" srcId="{33033E3E-20DD-44CF-8939-F36E71808679}" destId="{1FF13D73-DF90-4D36-8344-E3D13A1F13C8}" srcOrd="0" destOrd="0" presId="urn:microsoft.com/office/officeart/2005/8/layout/radial5"/>
    <dgm:cxn modelId="{77C30FDF-338C-4230-96DE-10F711A4C290}" type="presParOf" srcId="{4EDC2CA1-E15B-4054-866A-2F10ADDE181F}" destId="{1628973C-26F2-431B-860E-5AE555C137D3}" srcOrd="8" destOrd="0" presId="urn:microsoft.com/office/officeart/2005/8/layout/radial5"/>
    <dgm:cxn modelId="{860D4B8F-13BC-4963-BB06-9D92BF156E9C}" type="presParOf" srcId="{4EDC2CA1-E15B-4054-866A-2F10ADDE181F}" destId="{D007636A-D57F-458A-9530-67FB058E4ABD}" srcOrd="9" destOrd="0" presId="urn:microsoft.com/office/officeart/2005/8/layout/radial5"/>
    <dgm:cxn modelId="{A42EA5A4-F32C-4CED-B526-399AAA3E7D34}" type="presParOf" srcId="{D007636A-D57F-458A-9530-67FB058E4ABD}" destId="{9A5728F2-D4CC-48D7-BC2B-FF1B6A949C7D}" srcOrd="0" destOrd="0" presId="urn:microsoft.com/office/officeart/2005/8/layout/radial5"/>
    <dgm:cxn modelId="{93DAD6CB-6CDE-4F09-8874-94618109D8E4}" type="presParOf" srcId="{4EDC2CA1-E15B-4054-866A-2F10ADDE181F}" destId="{F22F6D33-0C8E-45E8-B618-4F24DB29D4D4}" srcOrd="10" destOrd="0" presId="urn:microsoft.com/office/officeart/2005/8/layout/radial5"/>
    <dgm:cxn modelId="{A35A6BEC-7F87-4B63-A0EE-855B97B5E770}" type="presParOf" srcId="{4EDC2CA1-E15B-4054-866A-2F10ADDE181F}" destId="{8A5222F2-CB5E-478F-A331-8395D8262589}" srcOrd="11" destOrd="0" presId="urn:microsoft.com/office/officeart/2005/8/layout/radial5"/>
    <dgm:cxn modelId="{173814E7-E421-4895-8383-C724800C7EB1}" type="presParOf" srcId="{8A5222F2-CB5E-478F-A331-8395D8262589}" destId="{38B7DF7C-946E-4E11-8D0C-8A0DE94B5E78}" srcOrd="0" destOrd="0" presId="urn:microsoft.com/office/officeart/2005/8/layout/radial5"/>
    <dgm:cxn modelId="{987F32DA-FEF5-47ED-A378-A0EBD0CD7C54}" type="presParOf" srcId="{4EDC2CA1-E15B-4054-866A-2F10ADDE181F}" destId="{126D631C-9768-45CD-993D-4EAB8B954F2C}" srcOrd="12" destOrd="0" presId="urn:microsoft.com/office/officeart/2005/8/layout/radial5"/>
    <dgm:cxn modelId="{3D1A4AB3-92CD-4D10-B78D-7B63F8259C23}" type="presParOf" srcId="{4EDC2CA1-E15B-4054-866A-2F10ADDE181F}" destId="{2D1B16E1-0459-495D-A6DC-7DFE5CE5CD2D}" srcOrd="13" destOrd="0" presId="urn:microsoft.com/office/officeart/2005/8/layout/radial5"/>
    <dgm:cxn modelId="{DD8F6211-0680-4FAE-8929-6E37B6C5E047}" type="presParOf" srcId="{2D1B16E1-0459-495D-A6DC-7DFE5CE5CD2D}" destId="{E5AA233D-68B4-48F3-88B2-73BE783CDFA6}" srcOrd="0" destOrd="0" presId="urn:microsoft.com/office/officeart/2005/8/layout/radial5"/>
    <dgm:cxn modelId="{2E41FD0C-3141-47A7-9887-F5A82FCD415A}" type="presParOf" srcId="{4EDC2CA1-E15B-4054-866A-2F10ADDE181F}" destId="{39B82335-2C97-462D-80B1-8B1D4E1036EF}" srcOrd="14" destOrd="0" presId="urn:microsoft.com/office/officeart/2005/8/layout/radial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0CCF8C0-BAC6-48AC-B6DA-13A9A7CD09F9}">
      <dsp:nvSpPr>
        <dsp:cNvPr id="0" name=""/>
        <dsp:cNvSpPr/>
      </dsp:nvSpPr>
      <dsp:spPr>
        <a:xfrm>
          <a:off x="3482071" y="1798149"/>
          <a:ext cx="1381418" cy="13814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kern="1200" dirty="0"/>
            <a:t>LE TECNICHE</a:t>
          </a:r>
        </a:p>
      </dsp:txBody>
      <dsp:txXfrm>
        <a:off x="3482071" y="1798149"/>
        <a:ext cx="1381418" cy="1381418"/>
      </dsp:txXfrm>
    </dsp:sp>
    <dsp:sp modelId="{A8F5B884-816D-4C8B-AB04-690435C4A0A5}">
      <dsp:nvSpPr>
        <dsp:cNvPr id="0" name=""/>
        <dsp:cNvSpPr/>
      </dsp:nvSpPr>
      <dsp:spPr>
        <a:xfrm rot="16200000">
          <a:off x="4026322" y="1295261"/>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16200000">
        <a:off x="4026322" y="1295261"/>
        <a:ext cx="292916" cy="469682"/>
      </dsp:txXfrm>
    </dsp:sp>
    <dsp:sp modelId="{6B400965-2ABF-4ECC-AB86-D1A2B26121EB}">
      <dsp:nvSpPr>
        <dsp:cNvPr id="0" name=""/>
        <dsp:cNvSpPr/>
      </dsp:nvSpPr>
      <dsp:spPr>
        <a:xfrm>
          <a:off x="3551142" y="2199"/>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a:t>PARAFRASI</a:t>
          </a:r>
        </a:p>
      </dsp:txBody>
      <dsp:txXfrm>
        <a:off x="3551142" y="2199"/>
        <a:ext cx="1243276" cy="1243276"/>
      </dsp:txXfrm>
    </dsp:sp>
    <dsp:sp modelId="{FA35042D-0B1C-4F57-BDAD-255E0C1635D7}">
      <dsp:nvSpPr>
        <dsp:cNvPr id="0" name=""/>
        <dsp:cNvSpPr/>
      </dsp:nvSpPr>
      <dsp:spPr>
        <a:xfrm rot="19285714">
          <a:off x="4775908" y="1656242"/>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19285714">
        <a:off x="4775908" y="1656242"/>
        <a:ext cx="292916" cy="469682"/>
      </dsp:txXfrm>
    </dsp:sp>
    <dsp:sp modelId="{B6765034-6030-48CE-B50C-69954586FB8B}">
      <dsp:nvSpPr>
        <dsp:cNvPr id="0" name=""/>
        <dsp:cNvSpPr/>
      </dsp:nvSpPr>
      <dsp:spPr>
        <a:xfrm>
          <a:off x="5009274" y="704398"/>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t-IT" sz="1300" kern="1200" dirty="0"/>
            <a:t>TECNICA DELLA DOMANDA</a:t>
          </a:r>
        </a:p>
      </dsp:txBody>
      <dsp:txXfrm>
        <a:off x="5009274" y="704398"/>
        <a:ext cx="1243276" cy="1243276"/>
      </dsp:txXfrm>
    </dsp:sp>
    <dsp:sp modelId="{7C845B7E-C329-4B06-86E8-1917B1432171}">
      <dsp:nvSpPr>
        <dsp:cNvPr id="0" name=""/>
        <dsp:cNvSpPr/>
      </dsp:nvSpPr>
      <dsp:spPr>
        <a:xfrm rot="771429">
          <a:off x="4961040" y="2467360"/>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771429">
        <a:off x="4961040" y="2467360"/>
        <a:ext cx="292916" cy="469682"/>
      </dsp:txXfrm>
    </dsp:sp>
    <dsp:sp modelId="{33C20FCA-325A-41BB-8AD7-7C5DD896C82A}">
      <dsp:nvSpPr>
        <dsp:cNvPr id="0" name=""/>
        <dsp:cNvSpPr/>
      </dsp:nvSpPr>
      <dsp:spPr>
        <a:xfrm>
          <a:off x="5369403" y="2282226"/>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t-IT" sz="1300" kern="1200" dirty="0"/>
            <a:t>RISCONTRO POSITIVO</a:t>
          </a:r>
        </a:p>
      </dsp:txBody>
      <dsp:txXfrm>
        <a:off x="5369403" y="2282226"/>
        <a:ext cx="1243276" cy="1243276"/>
      </dsp:txXfrm>
    </dsp:sp>
    <dsp:sp modelId="{33033E3E-20DD-44CF-8939-F36E71808679}">
      <dsp:nvSpPr>
        <dsp:cNvPr id="0" name=""/>
        <dsp:cNvSpPr/>
      </dsp:nvSpPr>
      <dsp:spPr>
        <a:xfrm rot="3857143">
          <a:off x="4442311" y="3117826"/>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3857143">
        <a:off x="4442311" y="3117826"/>
        <a:ext cx="292916" cy="469682"/>
      </dsp:txXfrm>
    </dsp:sp>
    <dsp:sp modelId="{1628973C-26F2-431B-860E-5AE555C137D3}">
      <dsp:nvSpPr>
        <dsp:cNvPr id="0" name=""/>
        <dsp:cNvSpPr/>
      </dsp:nvSpPr>
      <dsp:spPr>
        <a:xfrm>
          <a:off x="4360344" y="3547545"/>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a:t>SESSIONI SEPARATE </a:t>
          </a:r>
        </a:p>
      </dsp:txBody>
      <dsp:txXfrm>
        <a:off x="4360344" y="3547545"/>
        <a:ext cx="1243276" cy="1243276"/>
      </dsp:txXfrm>
    </dsp:sp>
    <dsp:sp modelId="{D007636A-D57F-458A-9530-67FB058E4ABD}">
      <dsp:nvSpPr>
        <dsp:cNvPr id="0" name=""/>
        <dsp:cNvSpPr/>
      </dsp:nvSpPr>
      <dsp:spPr>
        <a:xfrm rot="6942857">
          <a:off x="3610334" y="3117826"/>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6942857">
        <a:off x="3610334" y="3117826"/>
        <a:ext cx="292916" cy="469682"/>
      </dsp:txXfrm>
    </dsp:sp>
    <dsp:sp modelId="{F22F6D33-0C8E-45E8-B618-4F24DB29D4D4}">
      <dsp:nvSpPr>
        <dsp:cNvPr id="0" name=""/>
        <dsp:cNvSpPr/>
      </dsp:nvSpPr>
      <dsp:spPr>
        <a:xfrm>
          <a:off x="2741940" y="3547545"/>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a:t>CICLO DEL CONSENSO</a:t>
          </a:r>
        </a:p>
      </dsp:txBody>
      <dsp:txXfrm>
        <a:off x="2741940" y="3547545"/>
        <a:ext cx="1243276" cy="1243276"/>
      </dsp:txXfrm>
    </dsp:sp>
    <dsp:sp modelId="{8A5222F2-CB5E-478F-A331-8395D8262589}">
      <dsp:nvSpPr>
        <dsp:cNvPr id="0" name=""/>
        <dsp:cNvSpPr/>
      </dsp:nvSpPr>
      <dsp:spPr>
        <a:xfrm rot="10028571">
          <a:off x="3091604" y="2467360"/>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10028571">
        <a:off x="3091604" y="2467360"/>
        <a:ext cx="292916" cy="469682"/>
      </dsp:txXfrm>
    </dsp:sp>
    <dsp:sp modelId="{126D631C-9768-45CD-993D-4EAB8B954F2C}">
      <dsp:nvSpPr>
        <dsp:cNvPr id="0" name=""/>
        <dsp:cNvSpPr/>
      </dsp:nvSpPr>
      <dsp:spPr>
        <a:xfrm>
          <a:off x="1732881" y="2282226"/>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a:t>REALITY TEST</a:t>
          </a:r>
        </a:p>
      </dsp:txBody>
      <dsp:txXfrm>
        <a:off x="1732881" y="2282226"/>
        <a:ext cx="1243276" cy="1243276"/>
      </dsp:txXfrm>
    </dsp:sp>
    <dsp:sp modelId="{2D1B16E1-0459-495D-A6DC-7DFE5CE5CD2D}">
      <dsp:nvSpPr>
        <dsp:cNvPr id="0" name=""/>
        <dsp:cNvSpPr/>
      </dsp:nvSpPr>
      <dsp:spPr>
        <a:xfrm rot="13114286">
          <a:off x="3276737" y="1656242"/>
          <a:ext cx="292916" cy="4696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kern="1200"/>
        </a:p>
      </dsp:txBody>
      <dsp:txXfrm rot="13114286">
        <a:off x="3276737" y="1656242"/>
        <a:ext cx="292916" cy="469682"/>
      </dsp:txXfrm>
    </dsp:sp>
    <dsp:sp modelId="{39B82335-2C97-462D-80B1-8B1D4E1036EF}">
      <dsp:nvSpPr>
        <dsp:cNvPr id="0" name=""/>
        <dsp:cNvSpPr/>
      </dsp:nvSpPr>
      <dsp:spPr>
        <a:xfrm>
          <a:off x="2093010" y="704398"/>
          <a:ext cx="1243276" cy="12432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it-IT" sz="1400" kern="1200" dirty="0"/>
            <a:t>ASCOLTO ATTIVO</a:t>
          </a:r>
        </a:p>
      </dsp:txBody>
      <dsp:txXfrm>
        <a:off x="2093010" y="704398"/>
        <a:ext cx="1243276" cy="124327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D6161-F29C-4F84-8103-E31F2CEA90F2}" type="datetimeFigureOut">
              <a:rPr lang="it-IT" smtClean="0"/>
              <a:pPr/>
              <a:t>10/04/2025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xmlns=""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992188" y="777875"/>
            <a:ext cx="5118100" cy="3838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xmlns="" val="32250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2</a:t>
            </a:fld>
            <a:endParaRPr lang="it-IT"/>
          </a:p>
        </p:txBody>
      </p:sp>
    </p:spTree>
    <p:extLst>
      <p:ext uri="{BB962C8B-B14F-4D97-AF65-F5344CB8AC3E}">
        <p14:creationId xmlns:p14="http://schemas.microsoft.com/office/powerpoint/2010/main" xmlns="" val="102940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82EC63A-50EC-471F-947F-A7CD78166803}" type="slidenum">
              <a:rPr kumimoji="0" lang="it-IT"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7651" name="Rectangle 2"/>
          <p:cNvSpPr>
            <a:spLocks noGrp="1" noRot="1" noChangeAspect="1" noChangeArrowheads="1" noTextEdit="1"/>
          </p:cNvSpPr>
          <p:nvPr>
            <p:ph type="sldImg"/>
          </p:nvPr>
        </p:nvSpPr>
        <p:spPr bwMode="auto">
          <a:xfrm>
            <a:off x="992188" y="777875"/>
            <a:ext cx="5118100" cy="3838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xmlns="" val="3447101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03312F-AC4D-48E7-B0EC-983494C16E5B}"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1537678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2E1274B-5ACF-45BE-A191-7B77764CC7AF}" type="datetime1">
              <a:rPr lang="it-IT" smtClean="0"/>
              <a:pPr/>
              <a:t>10/04/2025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1D5602B-D424-40D2-A8EE-C928EC3FDF5E}" type="datetime1">
              <a:rPr lang="it-IT" smtClean="0"/>
              <a:pPr/>
              <a:t>10/04/2025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10/04/2025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9EE0FD3-B99E-4296-8F2D-6BFD8B456F12}" type="datetime1">
              <a:rPr lang="it-IT" smtClean="0"/>
              <a:pPr/>
              <a:t>10/04/2025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C395623-F500-4A2A-AFEE-53A9E08C390A}" type="datetime1">
              <a:rPr lang="it-IT" smtClean="0"/>
              <a:pPr/>
              <a:t>10/04/2025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854E22-5AA5-4C6B-816D-262E06A6C24E}" type="datetime1">
              <a:rPr lang="it-IT" smtClean="0"/>
              <a:pPr/>
              <a:t>10/04/2025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10/04/2025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10/04/2025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10/04/2025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AD1741C-3BC8-4547-8EBF-DACDF95D6F98}" type="datetime1">
              <a:rPr lang="it-IT" smtClean="0"/>
              <a:pPr/>
              <a:t>10/04/2025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31D93B3-9562-4A81-AB9E-90BEEA0FB2A5}" type="datetime1">
              <a:rPr lang="it-IT" smtClean="0"/>
              <a:pPr/>
              <a:t>10/04/2025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xmlns=""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81DF4-8AD0-4495-99B1-14C8DA3E5361}" type="datetime1">
              <a:rPr lang="it-IT" smtClean="0"/>
              <a:pPr/>
              <a:t>10/04/2025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857250"/>
            <a:ext cx="6340612" cy="5517232"/>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400" b="1" dirty="0">
                <a:solidFill>
                  <a:srgbClr val="002060"/>
                </a:solidFill>
                <a:latin typeface="Arial" pitchFamily="34" charset="0"/>
                <a:cs typeface="Arial" pitchFamily="34" charset="0"/>
              </a:rPr>
              <a:t>Seminario sulle tecniche applicative per gli incontri di CTU e mediazione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400" b="1" dirty="0">
                <a:solidFill>
                  <a:srgbClr val="002060"/>
                </a:solidFill>
                <a:latin typeface="Arial" pitchFamily="34" charset="0"/>
                <a:cs typeface="Arial" pitchFamily="34" charset="0"/>
              </a:rPr>
              <a:t>in remoto e in presenza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Tecniche di mediazione e negoziazione in presenza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Avv. Angela Soccio</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11 Aprile  2025</a:t>
            </a:r>
            <a:endParaRPr lang="en-GB" sz="1200" dirty="0">
              <a:solidFill>
                <a:schemeClr val="accent1">
                  <a:lumMod val="75000"/>
                </a:schemeClr>
              </a:solidFill>
              <a:latin typeface="Impact" pitchFamily="34" charset="0"/>
            </a:endParaRPr>
          </a:p>
        </p:txBody>
      </p:sp>
      <p:cxnSp>
        <p:nvCxnSpPr>
          <p:cNvPr id="17" name="Connettore 1 16"/>
          <p:cNvCxnSpPr/>
          <p:nvPr/>
        </p:nvCxnSpPr>
        <p:spPr>
          <a:xfrm flipH="1">
            <a:off x="1763688" y="3429000"/>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1835696" y="4293096"/>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xmlns="" id="{5780B6C5-A94C-4A72-9570-6B137D17558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9" name="CasellaDiTesto 8">
            <a:extLst>
              <a:ext uri="{FF2B5EF4-FFF2-40B4-BE49-F238E27FC236}">
                <a16:creationId xmlns:a16="http://schemas.microsoft.com/office/drawing/2014/main" xmlns="" id="{DEF509A1-D675-4FA3-A92B-BD6B9F6F97BA}"/>
              </a:ext>
            </a:extLst>
          </p:cNvPr>
          <p:cNvSpPr txBox="1"/>
          <p:nvPr/>
        </p:nvSpPr>
        <p:spPr>
          <a:xfrm>
            <a:off x="1331640" y="6437196"/>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 name="Titolo 1"/>
          <p:cNvSpPr>
            <a:spLocks noGrp="1"/>
          </p:cNvSpPr>
          <p:nvPr>
            <p:ph type="ctrTitle"/>
          </p:nvPr>
        </p:nvSpPr>
        <p:spPr>
          <a:xfrm>
            <a:off x="1153852" y="577255"/>
            <a:ext cx="3672408" cy="360040"/>
          </a:xfrm>
        </p:spPr>
        <p:txBody>
          <a:bodyPr anchor="t">
            <a:noAutofit/>
          </a:bodyPr>
          <a:lstStyle/>
          <a:p>
            <a:pPr algn="l"/>
            <a:r>
              <a:rPr lang="it-IT" sz="1800" b="1" dirty="0">
                <a:solidFill>
                  <a:srgbClr val="002060"/>
                </a:solidFill>
                <a:latin typeface="Arial" pitchFamily="34" charset="0"/>
                <a:cs typeface="Arial" pitchFamily="34" charset="0"/>
              </a:rPr>
              <a:t>Indice degli argomenti:</a:t>
            </a:r>
            <a:endParaRPr lang="it-IT" sz="1800" dirty="0">
              <a:solidFill>
                <a:srgbClr val="002060"/>
              </a:solidFill>
              <a:latin typeface="Arial" pitchFamily="34" charset="0"/>
              <a:cs typeface="Arial" pitchFamily="34" charset="0"/>
            </a:endParaRPr>
          </a:p>
        </p:txBody>
      </p:sp>
      <p:sp>
        <p:nvSpPr>
          <p:cNvPr id="5" name="Titolo 1"/>
          <p:cNvSpPr txBox="1">
            <a:spLocks/>
          </p:cNvSpPr>
          <p:nvPr/>
        </p:nvSpPr>
        <p:spPr>
          <a:xfrm>
            <a:off x="1475656" y="1009302"/>
            <a:ext cx="6692280" cy="2088232"/>
          </a:xfrm>
          <a:prstGeom prst="rect">
            <a:avLst/>
          </a:prstGeom>
        </p:spPr>
        <p:txBody>
          <a:bodyPr vert="horz" lIns="91440" tIns="45720" rIns="91440" bIns="45720" rtlCol="0" anchor="t">
            <a:noAutofit/>
          </a:bodyPr>
          <a:lstStyle/>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kumimoji="0" lang="it-IT" sz="1400" i="0" u="none" strike="noStrike" kern="1200" cap="none" spc="0" normalizeH="0" baseline="0" noProof="0" dirty="0">
                <a:ln>
                  <a:noFill/>
                </a:ln>
                <a:solidFill>
                  <a:srgbClr val="003399"/>
                </a:solidFill>
                <a:effectLst/>
                <a:uLnTx/>
                <a:uFillTx/>
                <a:latin typeface="Arial" pitchFamily="34" charset="0"/>
                <a:ea typeface="+mj-ea"/>
                <a:cs typeface="Arial" pitchFamily="34" charset="0"/>
              </a:rPr>
              <a:t>Cos’è la mediazione</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lang="it-IT" sz="1400" dirty="0">
                <a:solidFill>
                  <a:srgbClr val="003399"/>
                </a:solidFill>
                <a:latin typeface="Arial" pitchFamily="34" charset="0"/>
                <a:ea typeface="+mj-ea"/>
                <a:cs typeface="Arial" pitchFamily="34" charset="0"/>
              </a:rPr>
              <a:t>La mediazione in presenza</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lang="it-IT" sz="1400" dirty="0">
                <a:solidFill>
                  <a:srgbClr val="003399"/>
                </a:solidFill>
                <a:latin typeface="Arial" pitchFamily="34" charset="0"/>
                <a:ea typeface="+mj-ea"/>
                <a:cs typeface="Arial" pitchFamily="34" charset="0"/>
              </a:rPr>
              <a:t>Le tecniche di mediazione</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lang="it-IT" sz="1400" dirty="0">
                <a:solidFill>
                  <a:srgbClr val="003399"/>
                </a:solidFill>
                <a:latin typeface="Arial" pitchFamily="34" charset="0"/>
                <a:ea typeface="+mj-ea"/>
                <a:cs typeface="Arial" pitchFamily="34" charset="0"/>
              </a:rPr>
              <a:t>Considerazioni conclusive</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28" name="Segnaposto piè di pagina 5"/>
          <p:cNvSpPr>
            <a:spLocks noGrp="1"/>
          </p:cNvSpPr>
          <p:nvPr>
            <p:ph type="ftr" sz="quarter" idx="11"/>
          </p:nvPr>
        </p:nvSpPr>
        <p:spPr>
          <a:xfrm>
            <a:off x="2699792" y="6342335"/>
            <a:ext cx="3744416" cy="365125"/>
          </a:xfrm>
        </p:spPr>
        <p:txBody>
          <a:bodyPr/>
          <a:lstStyle/>
          <a:p>
            <a:pPr algn="l"/>
            <a:r>
              <a:rPr lang="it-IT" dirty="0">
                <a:solidFill>
                  <a:srgbClr val="003399"/>
                </a:solidFill>
                <a:latin typeface="Arial" pitchFamily="34" charset="0"/>
                <a:cs typeface="Arial" pitchFamily="34" charset="0"/>
              </a:rPr>
              <a:t>Tecniche di mediazione e negoziazione in presenza</a:t>
            </a: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a:t>
            </a:fld>
            <a:endParaRPr lang="it-IT" sz="1000" dirty="0">
              <a:solidFill>
                <a:srgbClr val="003399"/>
              </a:solidFill>
              <a:latin typeface="Arial" pitchFamily="34" charset="0"/>
              <a:cs typeface="Arial" pitchFamily="34" charset="0"/>
            </a:endParaRPr>
          </a:p>
        </p:txBody>
      </p:sp>
      <p:sp>
        <p:nvSpPr>
          <p:cNvPr id="16" name="CasellaDiTesto 15">
            <a:extLst>
              <a:ext uri="{FF2B5EF4-FFF2-40B4-BE49-F238E27FC236}">
                <a16:creationId xmlns:a16="http://schemas.microsoft.com/office/drawing/2014/main" xmlns="" id="{8EB81FA4-9590-48FD-AC84-D2F88E5F7AF0}"/>
              </a:ext>
            </a:extLst>
          </p:cNvPr>
          <p:cNvSpPr txBox="1"/>
          <p:nvPr/>
        </p:nvSpPr>
        <p:spPr>
          <a:xfrm>
            <a:off x="843358" y="661640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LA PROCEDURA DI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lnSpcReduction="10000"/>
          </a:bodyPr>
          <a:lstStyle/>
          <a:p>
            <a:pPr algn="just"/>
            <a:r>
              <a:rPr lang="it-IT" dirty="0" smtClean="0"/>
              <a:t>La mediazione è una procedura di </a:t>
            </a:r>
            <a:r>
              <a:rPr lang="it-IT" dirty="0"/>
              <a:t>risoluzione delle controversie (ADR</a:t>
            </a:r>
            <a:r>
              <a:rPr lang="it-IT" dirty="0" smtClean="0"/>
              <a:t>) </a:t>
            </a:r>
            <a:endParaRPr lang="it-IT" dirty="0"/>
          </a:p>
          <a:p>
            <a:pPr algn="just"/>
            <a:r>
              <a:rPr lang="it-IT" dirty="0"/>
              <a:t>Il mediatore non decide la controversia ma aiuta le parti le parti a trovare una soluzione che sia per tutti </a:t>
            </a:r>
            <a:r>
              <a:rPr lang="it-IT" dirty="0" smtClean="0"/>
              <a:t>soddisfacente, attraverso l’utilizzo di tecniche di negoziazione e mediazione.</a:t>
            </a:r>
            <a:endParaRPr lang="it-IT" dirty="0"/>
          </a:p>
          <a:p>
            <a:pPr algn="just"/>
            <a:r>
              <a:rPr lang="it-IT" dirty="0"/>
              <a:t>Neutralità ed imparzialità del </a:t>
            </a:r>
            <a:r>
              <a:rPr lang="it-IT" dirty="0" smtClean="0"/>
              <a:t>mediatore</a:t>
            </a:r>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3</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MEDIAZIONE IN PRESENZA</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62500" lnSpcReduction="20000"/>
          </a:bodyPr>
          <a:lstStyle/>
          <a:p>
            <a:pPr algn="ctr">
              <a:buNone/>
            </a:pPr>
            <a:r>
              <a:rPr lang="it-IT" i="1" dirty="0"/>
              <a:t>Setting</a:t>
            </a:r>
            <a:r>
              <a:rPr lang="it-IT" dirty="0"/>
              <a:t> </a:t>
            </a:r>
            <a:r>
              <a:rPr lang="it-IT" i="1" dirty="0"/>
              <a:t>della </a:t>
            </a:r>
            <a:r>
              <a:rPr lang="it-IT" i="1" dirty="0" smtClean="0"/>
              <a:t>mediazione</a:t>
            </a:r>
            <a:r>
              <a:rPr lang="it-IT" i="1" dirty="0" smtClean="0">
                <a:sym typeface="Wingdings" panose="05000000000000000000" pitchFamily="2" charset="2"/>
              </a:rPr>
              <a:t> in presenza </a:t>
            </a:r>
          </a:p>
          <a:p>
            <a:pPr algn="ctr">
              <a:buNone/>
            </a:pPr>
            <a:r>
              <a:rPr lang="it-IT" i="1" dirty="0" smtClean="0">
                <a:sym typeface="Wingdings" panose="05000000000000000000" pitchFamily="2" charset="2"/>
              </a:rPr>
              <a:t>e</a:t>
            </a:r>
          </a:p>
          <a:p>
            <a:pPr algn="ctr">
              <a:buNone/>
            </a:pPr>
            <a:r>
              <a:rPr lang="it-IT" i="1" dirty="0" smtClean="0">
                <a:sym typeface="Wingdings" panose="05000000000000000000" pitchFamily="2" charset="2"/>
              </a:rPr>
              <a:t>l’accoglienza delle parti </a:t>
            </a:r>
            <a:endParaRPr lang="it-IT" i="1" dirty="0">
              <a:sym typeface="Wingdings" panose="05000000000000000000" pitchFamily="2" charset="2"/>
            </a:endParaRPr>
          </a:p>
          <a:p>
            <a:pPr algn="just"/>
            <a:endParaRPr lang="it-IT" dirty="0">
              <a:sym typeface="Wingdings" panose="05000000000000000000" pitchFamily="2" charset="2"/>
            </a:endParaRPr>
          </a:p>
          <a:p>
            <a:pPr algn="just">
              <a:buNone/>
            </a:pPr>
            <a:r>
              <a:rPr lang="it-IT" dirty="0" smtClean="0">
                <a:sym typeface="Wingdings" panose="05000000000000000000" pitchFamily="2" charset="2"/>
              </a:rPr>
              <a:t>L’ambiente fisico </a:t>
            </a:r>
            <a:r>
              <a:rPr lang="it-IT" dirty="0" smtClean="0"/>
              <a:t>in </a:t>
            </a:r>
            <a:r>
              <a:rPr lang="it-IT" dirty="0"/>
              <a:t>cui si svolge l’incontro del mediatore con </a:t>
            </a:r>
            <a:r>
              <a:rPr lang="it-IT" dirty="0" smtClean="0"/>
              <a:t>le</a:t>
            </a:r>
          </a:p>
          <a:p>
            <a:pPr algn="just">
              <a:buNone/>
            </a:pPr>
            <a:r>
              <a:rPr lang="it-IT" dirty="0" smtClean="0"/>
              <a:t>parti dovrà esser predisposto per favorire un confronto sereno,</a:t>
            </a:r>
          </a:p>
          <a:p>
            <a:pPr algn="just">
              <a:buNone/>
            </a:pPr>
            <a:r>
              <a:rPr lang="it-IT" dirty="0" smtClean="0"/>
              <a:t>prediligendo:</a:t>
            </a:r>
          </a:p>
          <a:p>
            <a:pPr algn="just">
              <a:buFontTx/>
              <a:buChar char="-"/>
            </a:pPr>
            <a:r>
              <a:rPr lang="it-IT" dirty="0" smtClean="0"/>
              <a:t>una stanza accogliente, luminosa e silenziosa;</a:t>
            </a:r>
            <a:endParaRPr lang="it-IT" dirty="0"/>
          </a:p>
          <a:p>
            <a:pPr algn="just">
              <a:buFontTx/>
              <a:buChar char="-"/>
            </a:pPr>
            <a:r>
              <a:rPr lang="it-IT" dirty="0" smtClean="0"/>
              <a:t>un arredamento sobrio ma dai toni caldi;</a:t>
            </a:r>
          </a:p>
          <a:p>
            <a:pPr algn="just">
              <a:buFontTx/>
              <a:buChar char="-"/>
            </a:pPr>
            <a:r>
              <a:rPr lang="it-IT" dirty="0" smtClean="0"/>
              <a:t>un tavolo di lavoro tondo o ovale;</a:t>
            </a:r>
          </a:p>
          <a:p>
            <a:pPr algn="just">
              <a:buFontTx/>
              <a:buChar char="-"/>
            </a:pPr>
            <a:r>
              <a:rPr lang="it-IT" dirty="0" smtClean="0"/>
              <a:t> la collocazione delle parti ad una giusta distanza tra loro;</a:t>
            </a:r>
          </a:p>
          <a:p>
            <a:pPr algn="just">
              <a:buFontTx/>
              <a:buChar char="-"/>
            </a:pPr>
            <a:r>
              <a:rPr lang="it-IT" dirty="0" smtClean="0"/>
              <a:t>La disponibilità di almeno due stanze per consentire lo svolgimento di sessioni separate, garantendo la riservatezza.</a:t>
            </a:r>
            <a:endParaRPr lang="it-IT" dirty="0" smtClean="0"/>
          </a:p>
          <a:p>
            <a:pPr algn="just"/>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4</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581919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MEDIAZIONE IN PRESENZA</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62500" lnSpcReduction="20000"/>
          </a:bodyPr>
          <a:lstStyle/>
          <a:p>
            <a:pPr algn="ctr"/>
            <a:r>
              <a:rPr lang="it-IT" i="1" dirty="0"/>
              <a:t>Le tecniche di mediazione</a:t>
            </a:r>
            <a:endParaRPr lang="it-IT" dirty="0">
              <a:sym typeface="Wingdings" panose="05000000000000000000" pitchFamily="2" charset="2"/>
            </a:endParaRPr>
          </a:p>
          <a:p>
            <a:pPr algn="just"/>
            <a:endParaRPr lang="it-IT" dirty="0"/>
          </a:p>
          <a:p>
            <a:pPr algn="just"/>
            <a:r>
              <a:rPr lang="it-IT" dirty="0" smtClean="0"/>
              <a:t>Le tecniche sono uno strumento </a:t>
            </a:r>
            <a:r>
              <a:rPr lang="it-IT" dirty="0"/>
              <a:t>fondamentale del mediatore per la gestione dei conflitti in modo </a:t>
            </a:r>
            <a:r>
              <a:rPr lang="it-IT" dirty="0" smtClean="0"/>
              <a:t>efficace. </a:t>
            </a:r>
          </a:p>
          <a:p>
            <a:pPr algn="just"/>
            <a:r>
              <a:rPr lang="it-IT" dirty="0" smtClean="0"/>
              <a:t>Esistono numerose tecniche che facilitano il dialogo tra le parti, aiutano a ridurre il conflitto e ad orientare le parti verso un accordo condiviso.</a:t>
            </a:r>
            <a:endParaRPr lang="it-IT" dirty="0"/>
          </a:p>
          <a:p>
            <a:pPr algn="just"/>
            <a:r>
              <a:rPr lang="it-IT" dirty="0"/>
              <a:t>Ogni tecnica ha un proprio ruolo specifico e deve essere scelta e combinata con le altre in base alla specificità della situazione concreta ed all’esperienza del </a:t>
            </a:r>
            <a:r>
              <a:rPr lang="it-IT" dirty="0" smtClean="0"/>
              <a:t>mediatore.</a:t>
            </a:r>
          </a:p>
          <a:p>
            <a:pPr algn="just"/>
            <a:r>
              <a:rPr lang="it-IT" dirty="0" smtClean="0"/>
              <a:t>L’attività di mediatore richiede professionalità ma anche abilità relazionali. </a:t>
            </a:r>
          </a:p>
          <a:p>
            <a:pPr algn="just"/>
            <a:r>
              <a:rPr lang="it-IT" dirty="0" smtClean="0"/>
              <a:t>Il mediatore ben conosce le tecniche di comunicazione e le utilizza per facilitare il dialogo con le parti e tra le parti.</a:t>
            </a:r>
            <a:endParaRPr lang="it-IT" dirty="0"/>
          </a:p>
          <a:p>
            <a:pPr algn="just"/>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5</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24483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smtClean="0">
                <a:solidFill>
                  <a:srgbClr val="002060"/>
                </a:solidFill>
                <a:latin typeface="Arial" pitchFamily="34" charset="0"/>
                <a:cs typeface="Arial" pitchFamily="34" charset="0"/>
              </a:rPr>
              <a:t>ALCUNE TECNICHE </a:t>
            </a:r>
            <a:r>
              <a:rPr lang="it-IT" sz="2800" b="1" dirty="0">
                <a:solidFill>
                  <a:srgbClr val="002060"/>
                </a:solidFill>
                <a:latin typeface="Arial" pitchFamily="34" charset="0"/>
                <a:cs typeface="Arial" pitchFamily="34" charset="0"/>
              </a:rPr>
              <a:t>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graphicFrame>
        <p:nvGraphicFramePr>
          <p:cNvPr id="4" name="Segnaposto contenuto 3">
            <a:extLst>
              <a:ext uri="{FF2B5EF4-FFF2-40B4-BE49-F238E27FC236}">
                <a16:creationId xmlns:a16="http://schemas.microsoft.com/office/drawing/2014/main" xmlns="" id="{5A776C98-299A-49BE-8163-65444F4E5540}"/>
              </a:ext>
            </a:extLst>
          </p:cNvPr>
          <p:cNvGraphicFramePr>
            <a:graphicFrameLocks noGrp="1"/>
          </p:cNvGraphicFramePr>
          <p:nvPr>
            <p:ph idx="1"/>
            <p:extLst>
              <p:ext uri="{D42A27DB-BD31-4B8C-83A1-F6EECF244321}">
                <p14:modId xmlns:p14="http://schemas.microsoft.com/office/powerpoint/2010/main" xmlns="" val="60150165"/>
              </p:ext>
            </p:extLst>
          </p:nvPr>
        </p:nvGraphicFramePr>
        <p:xfrm>
          <a:off x="557534" y="1282903"/>
          <a:ext cx="8345562" cy="47930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6</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81075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85000" lnSpcReduction="20000"/>
          </a:bodyPr>
          <a:lstStyle/>
          <a:p>
            <a:pPr algn="just">
              <a:buNone/>
            </a:pPr>
            <a:r>
              <a:rPr lang="it-IT" b="1" dirty="0" smtClean="0"/>
              <a:t>  1</a:t>
            </a:r>
            <a:r>
              <a:rPr lang="it-IT" b="1" dirty="0"/>
              <a:t>. L'Ascolto </a:t>
            </a:r>
            <a:r>
              <a:rPr lang="it-IT" b="1" dirty="0" smtClean="0"/>
              <a:t>Attivo</a:t>
            </a:r>
          </a:p>
          <a:p>
            <a:pPr algn="just">
              <a:buNone/>
            </a:pPr>
            <a:endParaRPr lang="it-IT" b="1" dirty="0"/>
          </a:p>
          <a:p>
            <a:pPr algn="just"/>
            <a:r>
              <a:rPr lang="it-IT" dirty="0" smtClean="0"/>
              <a:t>Il </a:t>
            </a:r>
            <a:r>
              <a:rPr lang="it-IT" dirty="0"/>
              <a:t>mediatore non interrompe e non giudica (ascolto neutro) e cerca di individuare le aree di </a:t>
            </a:r>
            <a:r>
              <a:rPr lang="it-IT" dirty="0" smtClean="0"/>
              <a:t>conflitto </a:t>
            </a:r>
            <a:r>
              <a:rPr lang="it-IT" dirty="0"/>
              <a:t>che influenzano le posizioni delle parti e i punti di possibile </a:t>
            </a:r>
            <a:r>
              <a:rPr lang="it-IT" dirty="0" smtClean="0"/>
              <a:t>convergenza. </a:t>
            </a:r>
          </a:p>
          <a:p>
            <a:pPr algn="just"/>
            <a:r>
              <a:rPr lang="it-IT" dirty="0" smtClean="0"/>
              <a:t>Analizza il linguaggio verbale, paraverbale e non verbale delle parti (ovvero attraverso il tono di voce, le pause, il linguaggio del corpo, </a:t>
            </a:r>
            <a:r>
              <a:rPr lang="it-IT" dirty="0" err="1" smtClean="0"/>
              <a:t>etc</a:t>
            </a:r>
            <a:r>
              <a:rPr lang="it-IT" dirty="0" smtClean="0"/>
              <a:t>).</a:t>
            </a:r>
          </a:p>
          <a:p>
            <a:pPr algn="just"/>
            <a:r>
              <a:rPr lang="it-IT" dirty="0" smtClean="0"/>
              <a:t>Attraverso il linguaggio non verbale e paraverbale mantiene il contatto visivo con tutte le parti. </a:t>
            </a:r>
            <a:endParaRPr lang="it-IT" dirty="0" smtClean="0"/>
          </a:p>
          <a:p>
            <a:pPr algn="just"/>
            <a:endParaRPr lang="it-IT" dirty="0"/>
          </a:p>
          <a:p>
            <a:pPr algn="just"/>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7</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057230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70000" lnSpcReduction="20000"/>
          </a:bodyPr>
          <a:lstStyle/>
          <a:p>
            <a:pPr algn="just"/>
            <a:r>
              <a:rPr lang="it-IT" b="1" dirty="0"/>
              <a:t>2. La parafrasi o la riformulazione</a:t>
            </a:r>
          </a:p>
          <a:p>
            <a:pPr algn="just"/>
            <a:endParaRPr lang="it-IT" dirty="0"/>
          </a:p>
          <a:p>
            <a:pPr algn="just"/>
            <a:r>
              <a:rPr lang="it-IT" dirty="0" smtClean="0"/>
              <a:t>Si accompagna all’ascolto attivo e consiste nella riproposizione </a:t>
            </a:r>
            <a:r>
              <a:rPr lang="it-IT" dirty="0"/>
              <a:t>in forma neutra di quanto illustrato dalla </a:t>
            </a:r>
            <a:r>
              <a:rPr lang="it-IT" dirty="0" smtClean="0"/>
              <a:t>parti.</a:t>
            </a:r>
          </a:p>
          <a:p>
            <a:pPr algn="just"/>
            <a:r>
              <a:rPr lang="it-IT" dirty="0" smtClean="0"/>
              <a:t>La finalità è quella di</a:t>
            </a:r>
            <a:r>
              <a:rPr lang="it-IT" dirty="0" smtClean="0"/>
              <a:t>:</a:t>
            </a:r>
          </a:p>
          <a:p>
            <a:pPr algn="just">
              <a:buFontTx/>
              <a:buChar char="-"/>
            </a:pPr>
            <a:r>
              <a:rPr lang="it-IT" dirty="0" smtClean="0"/>
              <a:t>verificare la corretta comprensione dei fatti e delle richieste delle parti, eliminando le distorsioni comunicative;</a:t>
            </a:r>
          </a:p>
          <a:p>
            <a:pPr algn="just">
              <a:buFontTx/>
              <a:buChar char="-"/>
            </a:pPr>
            <a:r>
              <a:rPr lang="it-IT" dirty="0" smtClean="0"/>
              <a:t>Restituire alle parti una visione neutra dei fatti, epurata dagli aspetti emotivi e dalle enfasi soggettive;</a:t>
            </a:r>
          </a:p>
          <a:p>
            <a:pPr algn="just">
              <a:buFontTx/>
              <a:buChar char="-"/>
            </a:pPr>
            <a:r>
              <a:rPr lang="it-IT" dirty="0" smtClean="0"/>
              <a:t>Favorire un approfondimento dei temi oggetto di mediazione.  </a:t>
            </a:r>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8</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621052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47500" lnSpcReduction="20000"/>
          </a:bodyPr>
          <a:lstStyle/>
          <a:p>
            <a:pPr algn="just">
              <a:buNone/>
            </a:pPr>
            <a:r>
              <a:rPr lang="it-IT" sz="5100" b="1" dirty="0" smtClean="0"/>
              <a:t>   </a:t>
            </a:r>
            <a:r>
              <a:rPr lang="it-IT" sz="5100" b="1" dirty="0"/>
              <a:t>3. La tecnica della domanda </a:t>
            </a:r>
          </a:p>
          <a:p>
            <a:pPr algn="just">
              <a:buNone/>
            </a:pPr>
            <a:r>
              <a:rPr lang="it-IT" dirty="0" smtClean="0"/>
              <a:t>	</a:t>
            </a:r>
          </a:p>
          <a:p>
            <a:pPr algn="just">
              <a:buNone/>
            </a:pPr>
            <a:r>
              <a:rPr lang="it-IT" dirty="0" smtClean="0"/>
              <a:t>E’ lo strumento principale di cui si avvale il mediatore nel condurre l’incontro di mediazione e l’uso attento della tecnica della domanda gli consente di attivare la collaborazione delle parti.</a:t>
            </a:r>
            <a:endParaRPr lang="it-IT" dirty="0"/>
          </a:p>
          <a:p>
            <a:pPr algn="just"/>
            <a:r>
              <a:rPr lang="it-IT" dirty="0" smtClean="0"/>
              <a:t>La tipologia di domande più usate, sono:</a:t>
            </a:r>
            <a:endParaRPr lang="it-IT" i="1" dirty="0"/>
          </a:p>
          <a:p>
            <a:pPr algn="just">
              <a:buNone/>
            </a:pPr>
            <a:r>
              <a:rPr lang="it-IT" i="1" dirty="0" smtClean="0"/>
              <a:t>- </a:t>
            </a:r>
            <a:r>
              <a:rPr lang="it-IT" b="1" i="1" dirty="0" smtClean="0"/>
              <a:t>domande dirette</a:t>
            </a:r>
            <a:r>
              <a:rPr lang="it-IT" i="1" dirty="0" smtClean="0"/>
              <a:t>, </a:t>
            </a:r>
            <a:r>
              <a:rPr lang="it-IT" dirty="0" smtClean="0"/>
              <a:t>ovvero quelle domande finalizzate ad acquisire un dato certo o comunque delle informazioni;</a:t>
            </a:r>
          </a:p>
          <a:p>
            <a:pPr algn="just">
              <a:buNone/>
            </a:pPr>
            <a:r>
              <a:rPr lang="it-IT" dirty="0" smtClean="0"/>
              <a:t>-  </a:t>
            </a:r>
            <a:r>
              <a:rPr lang="it-IT" b="1" i="1" dirty="0"/>
              <a:t>domande </a:t>
            </a:r>
            <a:r>
              <a:rPr lang="it-IT" b="1" i="1" dirty="0" smtClean="0"/>
              <a:t>aperte, </a:t>
            </a:r>
            <a:r>
              <a:rPr lang="it-IT" dirty="0" smtClean="0"/>
              <a:t>quelle alle quali non è possibile rispondere con un NO o un SI, mirano ad attivare la collaborazione delle parti (solitamente sono precedute da un </a:t>
            </a:r>
            <a:r>
              <a:rPr lang="it-IT" i="1" dirty="0" err="1" smtClean="0"/>
              <a:t>perché…</a:t>
            </a:r>
            <a:r>
              <a:rPr lang="it-IT" dirty="0" smtClean="0"/>
              <a:t>? </a:t>
            </a:r>
            <a:r>
              <a:rPr lang="it-IT" i="1" dirty="0" smtClean="0"/>
              <a:t>Come pensa di..</a:t>
            </a:r>
            <a:r>
              <a:rPr lang="it-IT" dirty="0" smtClean="0"/>
              <a:t>? </a:t>
            </a:r>
            <a:r>
              <a:rPr lang="it-IT" i="1" dirty="0" smtClean="0"/>
              <a:t>Crede </a:t>
            </a:r>
            <a:r>
              <a:rPr lang="it-IT" i="1" dirty="0" err="1" smtClean="0"/>
              <a:t>che…</a:t>
            </a:r>
            <a:r>
              <a:rPr lang="it-IT" i="1" dirty="0" smtClean="0"/>
              <a:t>?)</a:t>
            </a:r>
            <a:r>
              <a:rPr lang="it-IT" dirty="0" smtClean="0"/>
              <a:t> </a:t>
            </a:r>
            <a:endParaRPr lang="it-IT" dirty="0"/>
          </a:p>
          <a:p>
            <a:pPr algn="just">
              <a:buNone/>
            </a:pPr>
            <a:r>
              <a:rPr lang="it-IT" dirty="0"/>
              <a:t>- </a:t>
            </a:r>
            <a:r>
              <a:rPr lang="it-IT" b="1" i="1" dirty="0"/>
              <a:t>domande </a:t>
            </a:r>
            <a:r>
              <a:rPr lang="it-IT" b="1" i="1" dirty="0" smtClean="0"/>
              <a:t>circolari,</a:t>
            </a:r>
            <a:r>
              <a:rPr lang="it-IT" b="1" dirty="0" smtClean="0"/>
              <a:t> </a:t>
            </a:r>
            <a:r>
              <a:rPr lang="it-IT" dirty="0" smtClean="0"/>
              <a:t>mirano a creare un’immedesimazione nell’altra parte e quindi a favorire una valutazione delle implicazioni delle proprie richieste (</a:t>
            </a:r>
            <a:r>
              <a:rPr lang="it-IT" i="1" dirty="0" smtClean="0"/>
              <a:t>come pensa che l’altra parte valuterà questa sua richiesta?) </a:t>
            </a:r>
            <a:r>
              <a:rPr lang="it-IT" dirty="0" smtClean="0"/>
              <a:t>o a riportare la parte su basi di realtà (es. </a:t>
            </a:r>
            <a:r>
              <a:rPr lang="it-IT" i="1" dirty="0" smtClean="0"/>
              <a:t>quali sono le probabilità che lei ottenga un decreto ingiuntivo provvisoriamente esecutivo?</a:t>
            </a:r>
            <a:r>
              <a:rPr lang="it-IT" dirty="0" smtClean="0"/>
              <a:t>)</a:t>
            </a:r>
            <a:endParaRPr lang="it-IT" dirty="0"/>
          </a:p>
          <a:p>
            <a:pPr algn="just">
              <a:buNone/>
            </a:pPr>
            <a:r>
              <a:rPr lang="it-IT" dirty="0"/>
              <a:t>- </a:t>
            </a:r>
            <a:r>
              <a:rPr lang="it-IT" b="1" i="1" dirty="0"/>
              <a:t>domande </a:t>
            </a:r>
            <a:r>
              <a:rPr lang="it-IT" b="1" i="1" dirty="0" smtClean="0"/>
              <a:t>ipotetiche,</a:t>
            </a:r>
            <a:r>
              <a:rPr lang="it-IT" dirty="0" smtClean="0"/>
              <a:t> mirano a prospettare temi di indagine o possibili soluzioni senza condizionare la volontà dell’interlocutore (es. </a:t>
            </a:r>
            <a:r>
              <a:rPr lang="it-IT" i="1" dirty="0" smtClean="0"/>
              <a:t>come valuterebbe la stipula di un nuovo contratto?)</a:t>
            </a:r>
            <a:endParaRPr lang="it-IT" i="1"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9</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238081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lnSpcReduction="10000"/>
          </a:bodyPr>
          <a:lstStyle/>
          <a:p>
            <a:pPr algn="just">
              <a:buNone/>
            </a:pPr>
            <a:r>
              <a:rPr lang="it-IT" sz="2800" b="1" dirty="0"/>
              <a:t>4. Il Reality Test o valutazione della fattibilità</a:t>
            </a:r>
          </a:p>
          <a:p>
            <a:pPr algn="just">
              <a:buNone/>
            </a:pPr>
            <a:r>
              <a:rPr lang="it-IT" dirty="0" smtClean="0"/>
              <a:t>	</a:t>
            </a:r>
            <a:r>
              <a:rPr lang="it-IT" sz="2800" dirty="0" smtClean="0"/>
              <a:t>La tecnica mira a verificare la sostenibilità	delle proposte delle parti.</a:t>
            </a:r>
          </a:p>
          <a:p>
            <a:pPr algn="just">
              <a:buNone/>
            </a:pPr>
            <a:r>
              <a:rPr lang="it-IT" sz="2800" dirty="0" smtClean="0"/>
              <a:t>    Consiste nell’incoraggiarle a riflettere sulla realizzabilità delle proprie richieste e sulle alternative negoziali disponibili sia in sede giudiziale che in sede stragiudiziale.</a:t>
            </a:r>
          </a:p>
          <a:p>
            <a:pPr algn="just">
              <a:buNone/>
            </a:pPr>
            <a:r>
              <a:rPr lang="it-IT" sz="2800" dirty="0" smtClean="0"/>
              <a:t>	</a:t>
            </a:r>
            <a:r>
              <a:rPr lang="it-IT" sz="2800" dirty="0" smtClean="0"/>
              <a:t>La tecnica viene utilizzata soprattutto nelle sessioni separate.</a:t>
            </a:r>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10</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898423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85000" lnSpcReduction="10000"/>
          </a:bodyPr>
          <a:lstStyle/>
          <a:p>
            <a:pPr algn="just">
              <a:buNone/>
            </a:pPr>
            <a:r>
              <a:rPr lang="it-IT" sz="2800" b="1" dirty="0" smtClean="0"/>
              <a:t>    5</a:t>
            </a:r>
            <a:r>
              <a:rPr lang="it-IT" sz="2800" b="1" dirty="0"/>
              <a:t>. Il Ciclo del Consenso </a:t>
            </a:r>
          </a:p>
          <a:p>
            <a:pPr algn="just">
              <a:buNone/>
            </a:pPr>
            <a:r>
              <a:rPr lang="it-IT" dirty="0"/>
              <a:t> </a:t>
            </a:r>
            <a:r>
              <a:rPr lang="it-IT" dirty="0" smtClean="0"/>
              <a:t>	Tecnica</a:t>
            </a:r>
            <a:r>
              <a:rPr lang="it-IT" dirty="0" smtClean="0"/>
              <a:t> che mira a raggiungere prima un accordo su questioni meno controverse, per poi passare gradualmente alle questioni più </a:t>
            </a:r>
            <a:r>
              <a:rPr lang="it-IT" dirty="0" smtClean="0"/>
              <a:t>complesse sul piano negoziale (c.d. approccio </a:t>
            </a:r>
            <a:r>
              <a:rPr lang="it-IT" dirty="0" smtClean="0"/>
              <a:t>graduale</a:t>
            </a:r>
            <a:r>
              <a:rPr lang="it-IT" dirty="0" smtClean="0"/>
              <a:t>).</a:t>
            </a:r>
          </a:p>
          <a:p>
            <a:pPr algn="just">
              <a:buNone/>
            </a:pPr>
            <a:r>
              <a:rPr lang="it-IT" dirty="0" smtClean="0"/>
              <a:t> </a:t>
            </a:r>
            <a:r>
              <a:rPr lang="it-IT" dirty="0" smtClean="0"/>
              <a:t>    </a:t>
            </a:r>
            <a:r>
              <a:rPr lang="it-IT" dirty="0" smtClean="0"/>
              <a:t>Aiuta a creare un clima di cooperazione, utile perché le parti vedano il procedimento come costruttivo e non come scontro. </a:t>
            </a:r>
          </a:p>
          <a:p>
            <a:pPr algn="just">
              <a:buNone/>
            </a:pPr>
            <a:r>
              <a:rPr lang="it-IT" dirty="0" smtClean="0"/>
              <a:t>	</a:t>
            </a:r>
            <a:r>
              <a:rPr lang="it-IT" dirty="0" smtClean="0"/>
              <a:t>La tecnica mira a </a:t>
            </a:r>
            <a:r>
              <a:rPr lang="it-IT" dirty="0" smtClean="0"/>
              <a:t>ridurre le resistenze e favorire  l’approccio collaborativo. </a:t>
            </a:r>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11</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240891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a:bodyPr>
          <a:lstStyle/>
          <a:p>
            <a:pPr algn="just">
              <a:buNone/>
            </a:pPr>
            <a:r>
              <a:rPr lang="it-IT" b="1" dirty="0" smtClean="0"/>
              <a:t>	6</a:t>
            </a:r>
            <a:r>
              <a:rPr lang="it-IT" b="1" dirty="0"/>
              <a:t>. Le sessioni separate </a:t>
            </a:r>
          </a:p>
          <a:p>
            <a:pPr algn="just">
              <a:buNone/>
            </a:pPr>
            <a:r>
              <a:rPr lang="it-IT" sz="2400" dirty="0" smtClean="0"/>
              <a:t>	L’ascolto delle parti in sessioni </a:t>
            </a:r>
            <a:r>
              <a:rPr lang="it-IT" sz="2400" dirty="0"/>
              <a:t>separate </a:t>
            </a:r>
            <a:r>
              <a:rPr lang="it-IT" sz="2400" dirty="0" smtClean="0"/>
              <a:t>permettere </a:t>
            </a:r>
            <a:r>
              <a:rPr lang="it-IT" sz="2400" dirty="0"/>
              <a:t>al mediatore di esplorare le posizioni delle due parti </a:t>
            </a:r>
            <a:r>
              <a:rPr lang="it-IT" sz="2400" dirty="0" smtClean="0"/>
              <a:t>separatamente (i</a:t>
            </a:r>
            <a:r>
              <a:rPr lang="it-IT" sz="2400" dirty="0" smtClean="0"/>
              <a:t>l contenuto di ciascuna sessione separata è coperto da riservatezza) e ad aiutarle ad individuare  possibili soluzioni </a:t>
            </a:r>
            <a:r>
              <a:rPr lang="it-IT" sz="2400" dirty="0" smtClean="0"/>
              <a:t>che </a:t>
            </a:r>
            <a:r>
              <a:rPr lang="it-IT" sz="2400" dirty="0"/>
              <a:t>potrebbero non emergere in un confronto diretto</a:t>
            </a:r>
            <a:r>
              <a:rPr lang="it-IT" sz="2400" dirty="0" smtClean="0"/>
              <a:t>.  </a:t>
            </a:r>
          </a:p>
          <a:p>
            <a:pPr algn="just">
              <a:buNone/>
            </a:pPr>
            <a:r>
              <a:rPr lang="it-IT" sz="2400" dirty="0" smtClean="0"/>
              <a:t>	</a:t>
            </a:r>
            <a:r>
              <a:rPr lang="it-IT" sz="2400" dirty="0" smtClean="0"/>
              <a:t> Riduce il rischio di escalation del conflitto ed è una tecnica particolarmente  raccomandata  nei casi di alta conflittualità.  </a:t>
            </a:r>
            <a:endParaRPr lang="it-IT" sz="2400" dirty="0" smtClean="0"/>
          </a:p>
          <a:p>
            <a:pPr algn="just">
              <a:buNone/>
            </a:pPr>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12</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760950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LE TECNICHE DI MEDIAZIONE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fontScale="85000" lnSpcReduction="20000"/>
          </a:bodyPr>
          <a:lstStyle/>
          <a:p>
            <a:pPr algn="just"/>
            <a:r>
              <a:rPr lang="it-IT" b="1" dirty="0"/>
              <a:t>7. Il Riscontro Positivo</a:t>
            </a:r>
          </a:p>
          <a:p>
            <a:pPr algn="just"/>
            <a:endParaRPr lang="it-IT" dirty="0"/>
          </a:p>
          <a:p>
            <a:pPr algn="just"/>
            <a:r>
              <a:rPr lang="it-IT" dirty="0" smtClean="0"/>
              <a:t>E’ una tecnica che ha lo scopo di premiare il comportamento collaborativo e di incoraggiare la partecipazione attiva al processo di mediazione. </a:t>
            </a:r>
            <a:endParaRPr lang="it-IT" dirty="0" smtClean="0"/>
          </a:p>
          <a:p>
            <a:pPr algn="just"/>
            <a:r>
              <a:rPr lang="it-IT" dirty="0" smtClean="0"/>
              <a:t>Il </a:t>
            </a:r>
            <a:r>
              <a:rPr lang="it-IT" dirty="0" smtClean="0"/>
              <a:t>riconoscimento dei progressi favorisce un comportamento costruttivo da parte delle parti coinvolte.</a:t>
            </a:r>
            <a:r>
              <a:rPr lang="it-IT" b="1" dirty="0" smtClean="0"/>
              <a:t> Dare riscontri positivi o feedback positivi durante gli incontri, soprattutto nelle sessioni riservate, </a:t>
            </a:r>
            <a:r>
              <a:rPr lang="it-IT" dirty="0" smtClean="0"/>
              <a:t> aiuta a mantenere alta la motivazione e a consolidare le soluzioni </a:t>
            </a:r>
            <a:r>
              <a:rPr lang="it-IT" dirty="0" smtClean="0"/>
              <a:t>raggiunte.</a:t>
            </a:r>
            <a:endParaRPr lang="it-IT" dirty="0" smtClean="0"/>
          </a:p>
          <a:p>
            <a:pPr algn="just">
              <a:buNone/>
            </a:pPr>
            <a:endParaRPr lang="it-IT" dirty="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13</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916152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CONSIDERAZIONI CONCLUSIVE</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70968" y="1692276"/>
            <a:ext cx="7815831" cy="4170187"/>
          </a:xfrm>
        </p:spPr>
        <p:txBody>
          <a:bodyPr>
            <a:normAutofit lnSpcReduction="10000"/>
          </a:bodyPr>
          <a:lstStyle/>
          <a:p>
            <a:pPr algn="just">
              <a:buNone/>
            </a:pPr>
            <a:r>
              <a:rPr lang="it-IT" dirty="0" smtClean="0"/>
              <a:t>	</a:t>
            </a:r>
            <a:r>
              <a:rPr lang="it-IT" sz="2600" dirty="0" smtClean="0"/>
              <a:t>Ogni tecnica ha un proprio ruolo specifico e deve essere scelta e combinata con le altre in base alla specificità della situazione concreta ed all’esperienza del mediatore.  </a:t>
            </a:r>
          </a:p>
          <a:p>
            <a:pPr algn="just">
              <a:buNone/>
            </a:pPr>
            <a:r>
              <a:rPr lang="it-IT" sz="2600" dirty="0" smtClean="0"/>
              <a:t>	Non vi è mai un’applicazione meccanica delle tecniche. </a:t>
            </a:r>
            <a:endParaRPr lang="it-IT" sz="2600" dirty="0" smtClean="0"/>
          </a:p>
          <a:p>
            <a:pPr algn="just">
              <a:buNone/>
            </a:pPr>
            <a:r>
              <a:rPr lang="it-IT" sz="2600" dirty="0" smtClean="0"/>
              <a:t>	</a:t>
            </a:r>
            <a:r>
              <a:rPr lang="it-IT" sz="2600" dirty="0" smtClean="0"/>
              <a:t>Di </a:t>
            </a:r>
            <a:r>
              <a:rPr lang="it-IT" sz="2600" dirty="0" smtClean="0"/>
              <a:t>volta in volta e in relazione al conflitto che il mediatore è chiamato a gestire, egli sceglierà una combinazione di tali tecniche, prestando sempre molta attenzione agli aspetti di comunicazione. </a:t>
            </a:r>
            <a:endParaRPr lang="it-IT" sz="2600" dirty="0" smtClean="0"/>
          </a:p>
        </p:txBody>
      </p:sp>
      <p:sp>
        <p:nvSpPr>
          <p:cNvPr id="25" name="Segnaposto piè di pagina 5"/>
          <p:cNvSpPr>
            <a:spLocks noGrp="1"/>
          </p:cNvSpPr>
          <p:nvPr>
            <p:ph type="ftr" sz="quarter" idx="11"/>
          </p:nvPr>
        </p:nvSpPr>
        <p:spPr>
          <a:xfrm>
            <a:off x="2699792" y="6356350"/>
            <a:ext cx="3672408" cy="365125"/>
          </a:xfrm>
        </p:spPr>
        <p:txBody>
          <a:bodyPr/>
          <a:lstStyle/>
          <a:p>
            <a:r>
              <a:rPr lang="it-IT" dirty="0"/>
              <a:t>Tecniche di mediazione e negoziazione in presenza</a:t>
            </a:r>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14</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423169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857250"/>
            <a:ext cx="6340612" cy="5517232"/>
          </a:xfrm>
          <a:prstGeom prst="rect">
            <a:avLst/>
          </a:prstGeom>
          <a:noFill/>
          <a:ln w="9525">
            <a:noFill/>
            <a:round/>
            <a:headEnd/>
            <a:tailEnd/>
          </a:ln>
        </p:spPr>
        <p:txBody>
          <a:bodyPr lIns="67500" tIns="33750" rIns="67500" bIns="33750"/>
          <a:lstStyle/>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kumimoji="0" lang="it-IT" sz="2400" b="1" i="0" u="none" strike="noStrike" kern="1200" cap="none" spc="0" normalizeH="0" baseline="0" noProof="0" dirty="0">
                <a:ln>
                  <a:noFill/>
                </a:ln>
                <a:solidFill>
                  <a:srgbClr val="002060"/>
                </a:solidFill>
                <a:effectLst/>
                <a:uLnTx/>
                <a:uFillTx/>
                <a:latin typeface="Arial" pitchFamily="34" charset="0"/>
                <a:ea typeface="+mn-ea"/>
                <a:cs typeface="Arial" pitchFamily="34" charset="0"/>
              </a:rPr>
              <a:t>Seminario sulle tecniche applicative per gli incontri di CTU e mediazione </a:t>
            </a: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kumimoji="0" lang="it-IT" sz="2400" b="1" i="0" u="none" strike="noStrike" kern="1200" cap="none" spc="0" normalizeH="0" baseline="0" noProof="0" dirty="0">
                <a:ln>
                  <a:noFill/>
                </a:ln>
                <a:solidFill>
                  <a:srgbClr val="002060"/>
                </a:solidFill>
                <a:effectLst/>
                <a:uLnTx/>
                <a:uFillTx/>
                <a:latin typeface="Arial" pitchFamily="34" charset="0"/>
                <a:ea typeface="+mn-ea"/>
                <a:cs typeface="Arial" pitchFamily="34" charset="0"/>
              </a:rPr>
              <a:t>in remoto e in presenza</a:t>
            </a: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lvl="0"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Acquisizione della documentazione / Prove durante la Mediazione</a:t>
            </a: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1"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rPr>
              <a:t>Avv. Angela Soccio</a:t>
            </a: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kumimoji="0" lang="it-IT" sz="1600" b="0" i="1"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a:p>
            <a:pPr marL="0" marR="0" lvl="0" indent="0" algn="ctr" defTabSz="336947" rtl="0" eaLnBrk="1" fontAlgn="auto" latinLnBrk="0" hangingPunct="1">
              <a:lnSpc>
                <a:spcPct val="102000"/>
              </a:lnSpc>
              <a:spcBef>
                <a:spcPts val="0"/>
              </a:spcBef>
              <a:spcAft>
                <a:spcPts val="0"/>
              </a:spcAft>
              <a:buClr>
                <a:srgbClr val="000000"/>
              </a:buClr>
              <a:buSzPct val="100000"/>
              <a:buFontTx/>
              <a:buNone/>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kumimoji="0" lang="it-IT" sz="1200" b="0" i="1" u="none" strike="noStrike" kern="1200" cap="none" spc="0" normalizeH="0" baseline="0" noProof="0" dirty="0">
                <a:ln>
                  <a:noFill/>
                </a:ln>
                <a:solidFill>
                  <a:srgbClr val="002060"/>
                </a:solidFill>
                <a:effectLst/>
                <a:uLnTx/>
                <a:uFillTx/>
                <a:latin typeface="Arial" pitchFamily="34" charset="0"/>
                <a:ea typeface="+mn-ea"/>
                <a:cs typeface="Arial" pitchFamily="34" charset="0"/>
              </a:rPr>
              <a:t>11 Aprile  2025</a:t>
            </a:r>
            <a:endParaRPr kumimoji="0" lang="en-GB" sz="1200" b="0" i="0" u="none" strike="noStrike" kern="1200" cap="none" spc="0" normalizeH="0" baseline="0" noProof="0" dirty="0">
              <a:ln>
                <a:noFill/>
              </a:ln>
              <a:solidFill>
                <a:srgbClr val="4F81BD">
                  <a:lumMod val="75000"/>
                </a:srgbClr>
              </a:solidFill>
              <a:effectLst/>
              <a:uLnTx/>
              <a:uFillTx/>
              <a:latin typeface="Impact" pitchFamily="34" charset="0"/>
              <a:ea typeface="+mn-ea"/>
              <a:cs typeface="+mn-cs"/>
            </a:endParaRPr>
          </a:p>
        </p:txBody>
      </p:sp>
      <p:cxnSp>
        <p:nvCxnSpPr>
          <p:cNvPr id="17" name="Connettore 1 16"/>
          <p:cNvCxnSpPr/>
          <p:nvPr/>
        </p:nvCxnSpPr>
        <p:spPr>
          <a:xfrm flipH="1">
            <a:off x="1763688" y="3429000"/>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1835696" y="4293096"/>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3"/>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xmlns="" id="{5780B6C5-A94C-4A72-9570-6B137D17558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9" name="CasellaDiTesto 8">
            <a:extLst>
              <a:ext uri="{FF2B5EF4-FFF2-40B4-BE49-F238E27FC236}">
                <a16:creationId xmlns:a16="http://schemas.microsoft.com/office/drawing/2014/main" xmlns="" id="{DEF509A1-D675-4FA3-A92B-BD6B9F6F97BA}"/>
              </a:ext>
            </a:extLst>
          </p:cNvPr>
          <p:cNvSpPr txBox="1"/>
          <p:nvPr/>
        </p:nvSpPr>
        <p:spPr>
          <a:xfrm>
            <a:off x="1331640" y="6437196"/>
            <a:ext cx="108012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err="1">
                <a:ln>
                  <a:noFill/>
                </a:ln>
                <a:solidFill>
                  <a:srgbClr val="002060"/>
                </a:solidFill>
                <a:effectLst/>
                <a:uLnTx/>
                <a:uFillTx/>
                <a:latin typeface="Times New Roman" panose="02020603050405020304" pitchFamily="18" charset="0"/>
                <a:ea typeface="Times New Roman" panose="02020603050405020304" pitchFamily="18" charset="0"/>
                <a:cs typeface="+mn-cs"/>
              </a:rPr>
              <a:t>Mod</a:t>
            </a:r>
            <a:r>
              <a:rPr kumimoji="0" lang="it-IT" sz="800" b="0" i="1"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mn-cs"/>
              </a:rPr>
              <a:t>. FOIR 10_ Rev.0</a:t>
            </a:r>
            <a:endParaRPr kumimoji="0" lang="it-IT" sz="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xmlns="" val="210743870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11/04/2025</a:t>
            </a:r>
          </a:p>
        </p:txBody>
      </p:sp>
      <p:sp>
        <p:nvSpPr>
          <p:cNvPr id="2" name="Titolo 1"/>
          <p:cNvSpPr>
            <a:spLocks noGrp="1"/>
          </p:cNvSpPr>
          <p:nvPr>
            <p:ph type="ctrTitle"/>
          </p:nvPr>
        </p:nvSpPr>
        <p:spPr>
          <a:xfrm>
            <a:off x="1153852" y="577255"/>
            <a:ext cx="3672408" cy="360040"/>
          </a:xfrm>
        </p:spPr>
        <p:txBody>
          <a:bodyPr anchor="t">
            <a:noAutofit/>
          </a:bodyPr>
          <a:lstStyle/>
          <a:p>
            <a:pPr algn="l"/>
            <a:r>
              <a:rPr lang="it-IT" sz="1800" b="1" dirty="0">
                <a:solidFill>
                  <a:srgbClr val="002060"/>
                </a:solidFill>
                <a:latin typeface="Arial" pitchFamily="34" charset="0"/>
                <a:cs typeface="Arial" pitchFamily="34" charset="0"/>
              </a:rPr>
              <a:t>Indice degli argomenti:</a:t>
            </a:r>
            <a:endParaRPr lang="it-IT" sz="1800" dirty="0">
              <a:solidFill>
                <a:srgbClr val="002060"/>
              </a:solidFill>
              <a:latin typeface="Arial" pitchFamily="34" charset="0"/>
              <a:cs typeface="Arial" pitchFamily="34" charset="0"/>
            </a:endParaRPr>
          </a:p>
        </p:txBody>
      </p:sp>
      <p:sp>
        <p:nvSpPr>
          <p:cNvPr id="5" name="Titolo 1"/>
          <p:cNvSpPr txBox="1">
            <a:spLocks/>
          </p:cNvSpPr>
          <p:nvPr/>
        </p:nvSpPr>
        <p:spPr>
          <a:xfrm>
            <a:off x="1475656" y="1009302"/>
            <a:ext cx="6692280" cy="2088232"/>
          </a:xfrm>
          <a:prstGeom prst="rect">
            <a:avLst/>
          </a:prstGeom>
        </p:spPr>
        <p:txBody>
          <a:bodyPr vert="horz" lIns="91440" tIns="45720" rIns="91440" bIns="45720" rtlCol="0" anchor="t">
            <a:noAutofit/>
          </a:bodyPr>
          <a:lstStyle/>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kumimoji="0" lang="it-IT" sz="14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Documentazione e prove nella mediazione</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lang="it-IT" sz="1400" dirty="0">
                <a:solidFill>
                  <a:srgbClr val="003399"/>
                </a:solidFill>
                <a:latin typeface="Arial" pitchFamily="34" charset="0"/>
                <a:cs typeface="Arial" pitchFamily="34" charset="0"/>
              </a:rPr>
              <a:t>Il principio della riservatezza </a:t>
            </a:r>
          </a:p>
          <a:p>
            <a:pPr marL="266700" lvl="0" indent="-266700">
              <a:lnSpc>
                <a:spcPct val="150000"/>
              </a:lnSpc>
              <a:spcBef>
                <a:spcPct val="0"/>
              </a:spcBef>
              <a:buFont typeface="Arial" pitchFamily="34" charset="0"/>
              <a:buChar char="•"/>
              <a:defRPr/>
            </a:pPr>
            <a:r>
              <a:rPr lang="it-IT" sz="1400" dirty="0">
                <a:solidFill>
                  <a:srgbClr val="003399"/>
                </a:solidFill>
                <a:latin typeface="Arial" pitchFamily="34" charset="0"/>
                <a:cs typeface="Arial" pitchFamily="34" charset="0"/>
              </a:rPr>
              <a:t>Utilizzabilità degli atti e documenti di mediazione</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kumimoji="0" lang="it-IT" sz="14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consulenza tecnica in mediazione (C.T.M.)</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r>
              <a:rPr kumimoji="0" lang="it-IT" sz="14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Confronto C.T.M./C.T.U.</a:t>
            </a: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endParaRPr kumimoji="0" lang="it-IT" sz="1400" b="0"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Avv. Angela Soccio</a:t>
            </a:r>
          </a:p>
        </p:txBody>
      </p:sp>
      <p:sp>
        <p:nvSpPr>
          <p:cNvPr id="28" name="Segnaposto piè di pagina 5"/>
          <p:cNvSpPr>
            <a:spLocks noGrp="1"/>
          </p:cNvSpPr>
          <p:nvPr>
            <p:ph type="ftr" sz="quarter" idx="11"/>
          </p:nvPr>
        </p:nvSpPr>
        <p:spPr>
          <a:xfrm>
            <a:off x="2303373" y="6475387"/>
            <a:ext cx="4845175" cy="232073"/>
          </a:xfrm>
        </p:spPr>
        <p:txBody>
          <a:bodyPr/>
          <a:lstStyle/>
          <a:p>
            <a:pPr lvl="0" algn="l"/>
            <a:r>
              <a:rPr lang="it-IT" dirty="0">
                <a:solidFill>
                  <a:srgbClr val="003399"/>
                </a:solidFill>
                <a:latin typeface="Arial" pitchFamily="34" charset="0"/>
                <a:cs typeface="Arial" pitchFamily="34" charset="0"/>
              </a:rPr>
              <a:t>Acquisizione della documentazione / Prove durante la Mediazione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19" name="Immagine 19">
            <a:hlinkClick r:id="rId3"/>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6" name="CasellaDiTesto 15">
            <a:extLst>
              <a:ext uri="{FF2B5EF4-FFF2-40B4-BE49-F238E27FC236}">
                <a16:creationId xmlns:a16="http://schemas.microsoft.com/office/drawing/2014/main" xmlns="" id="{8EB81FA4-9590-48FD-AC84-D2F88E5F7AF0}"/>
              </a:ext>
            </a:extLst>
          </p:cNvPr>
          <p:cNvSpPr txBox="1"/>
          <p:nvPr/>
        </p:nvSpPr>
        <p:spPr>
          <a:xfrm>
            <a:off x="843358" y="6616402"/>
            <a:ext cx="108012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err="1">
                <a:ln>
                  <a:noFill/>
                </a:ln>
                <a:solidFill>
                  <a:srgbClr val="002060"/>
                </a:solidFill>
                <a:effectLst/>
                <a:uLnTx/>
                <a:uFillTx/>
                <a:latin typeface="Times New Roman" panose="02020603050405020304" pitchFamily="18" charset="0"/>
                <a:ea typeface="Times New Roman" panose="02020603050405020304" pitchFamily="18" charset="0"/>
                <a:cs typeface="+mn-cs"/>
              </a:rPr>
              <a:t>Mod</a:t>
            </a:r>
            <a:r>
              <a:rPr kumimoji="0" lang="it-IT" sz="800" b="0" i="1"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mn-cs"/>
              </a:rPr>
              <a:t>. FOIR 10_ Rev.0</a:t>
            </a:r>
            <a:endParaRPr kumimoji="0" lang="it-IT" sz="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xmlns="" val="3447753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DOCUMENTAZIONE E PROVE NELLA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92500" lnSpcReduction="20000"/>
          </a:bodyPr>
          <a:lstStyle/>
          <a:p>
            <a:pPr marL="0" indent="0" algn="just">
              <a:buNone/>
            </a:pPr>
            <a:endParaRPr lang="it-IT" dirty="0" smtClean="0"/>
          </a:p>
          <a:p>
            <a:pPr marL="0" indent="0" algn="just">
              <a:buNone/>
            </a:pPr>
            <a:r>
              <a:rPr lang="it-IT" dirty="0" smtClean="0"/>
              <a:t>Il procedimento di mediazione si caratterizza per la informalità e la flessibilità.</a:t>
            </a:r>
          </a:p>
          <a:p>
            <a:pPr marL="0" indent="0" algn="just">
              <a:buNone/>
            </a:pPr>
            <a:r>
              <a:rPr lang="it-IT" dirty="0" smtClean="0"/>
              <a:t>Non vi è un onere probatorio a carico delle parti, né adempimenti previsti a pena di decadenza. </a:t>
            </a:r>
          </a:p>
          <a:p>
            <a:pPr marL="0" indent="0" algn="just">
              <a:buNone/>
            </a:pPr>
            <a:r>
              <a:rPr lang="it-IT" dirty="0" smtClean="0"/>
              <a:t>Le parti sono libere di produrre la documentazione di supporto che ritengono più opportuna. </a:t>
            </a:r>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17</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175030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IL PRINCIPIO DELLA RISERVATEZZA</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70000" lnSpcReduction="20000"/>
          </a:bodyPr>
          <a:lstStyle/>
          <a:p>
            <a:pPr marL="0" indent="0" algn="just">
              <a:buNone/>
            </a:pPr>
            <a:r>
              <a:rPr lang="it-IT" dirty="0"/>
              <a:t>Il principio della riservatezza è sancito dall’articolo 7 comma 1 lett. a della dir CE 2008/52 il quale stabilisce come “</a:t>
            </a:r>
            <a:r>
              <a:rPr lang="it-IT" i="1" dirty="0"/>
              <a:t>Poiché la mediazione deve avere luogo in modo da rispettare la riservatezza, gli Stati membri garantiscono che, a meno che le parti non decidano diversamente, né i mediatori né i soggetti coinvolti nell’amministrazione del procedimento di mediazione siano obbligati a testimoniare nel procedimento giudiziario o di arbitrato in materia civile e commerciale riguardo alle informazioni risultanti da un procedimento di mediazione o connesse con lo stesso, tranne nei casi in cui ciò sia necessario per superiori considerazioni di ordine pubblico dello Stato membro interessato, in particolare sia necessario per assicurare la protezione degli interessi superiori dei minori o per scongiurare un danno all’integrità fisica o psicologica di una persona</a:t>
            </a:r>
            <a:r>
              <a:rPr lang="it-IT" dirty="0"/>
              <a:t>”.</a:t>
            </a:r>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18</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753735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LA RISERVATEZZA INTERNA</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77500" lnSpcReduction="20000"/>
          </a:bodyPr>
          <a:lstStyle/>
          <a:p>
            <a:pPr marL="0" indent="0" algn="just">
              <a:buNone/>
            </a:pPr>
            <a:endParaRPr lang="it-IT" dirty="0"/>
          </a:p>
          <a:p>
            <a:pPr algn="just"/>
            <a:r>
              <a:rPr lang="it-IT" dirty="0"/>
              <a:t>Secondo l’art. 9 D.lgs. 28/2010: «</a:t>
            </a:r>
            <a:r>
              <a:rPr lang="it-IT" i="1" dirty="0"/>
              <a:t>1. Chiunque presta la propria opera o il proprio servizio nell'organismo o partecipa al procedimento di mediazione è tenuto all'obbligo di riservatezza rispetto alle dichiarazioni rese e alle informazioni acquisite durante il procedimento medesimo. 2. Rispetto alle dichiarazioni rese e alle informazioni acquisite nel corso delle sessioni separate e salvo consenso della parte dichiarante o dalla quale provengono le informazioni, il mediatore è altresì tenuto alla riservatezza nei confronti delle altre parti.»</a:t>
            </a:r>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19</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822583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LA RISERVATEZZA ESTERNA</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77500" lnSpcReduction="20000"/>
          </a:bodyPr>
          <a:lstStyle/>
          <a:p>
            <a:pPr marL="0" indent="0" algn="just">
              <a:buNone/>
            </a:pPr>
            <a:endParaRPr lang="it-IT" dirty="0"/>
          </a:p>
          <a:p>
            <a:pPr algn="just"/>
            <a:r>
              <a:rPr lang="it-IT" dirty="0"/>
              <a:t>Secondo l’art. 10 D.lgs. 28/2010: “</a:t>
            </a:r>
            <a:r>
              <a:rPr lang="it-IT" i="1" dirty="0"/>
              <a:t>Le dichiarazioni rese o le informazioni acquisite nel corso del procedimento di mediazione non possono essere utilizzate nel giudizio avente il medesimo oggetto anche parziale, iniziato, riassunto o proseguito dopo l'insuccesso della mediazione, salvo consenso della parte dichiarante o dalla quale provengono le informazioni. Sul contenuto delle stesse dichiarazioni e informazioni non è ammessa prova testimoniale e non può essere deferito giuramento decisorio</a:t>
            </a:r>
            <a:r>
              <a:rPr lang="it-IT" dirty="0"/>
              <a:t>”.</a:t>
            </a:r>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20</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78833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a:xfrm>
            <a:off x="683566" y="274638"/>
            <a:ext cx="8003233" cy="1143000"/>
          </a:xfrm>
        </p:spPr>
        <p:txBody>
          <a:bodyPr>
            <a:noAutofit/>
          </a:bodyPr>
          <a:lstStyle/>
          <a:p>
            <a:r>
              <a:rPr lang="it-IT" sz="2800" b="1" dirty="0">
                <a:solidFill>
                  <a:srgbClr val="002060"/>
                </a:solidFill>
                <a:latin typeface="Arial" pitchFamily="34" charset="0"/>
                <a:cs typeface="Arial" pitchFamily="34" charset="0"/>
              </a:rPr>
              <a:t>UTILIZZABILITA’ DEGLI ATTI E DOCUMENTI DI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70000" lnSpcReduction="20000"/>
          </a:bodyPr>
          <a:lstStyle/>
          <a:p>
            <a:pPr marL="0" indent="0" algn="just">
              <a:buNone/>
            </a:pPr>
            <a:endParaRPr lang="it-IT" dirty="0"/>
          </a:p>
          <a:p>
            <a:pPr algn="just"/>
            <a:r>
              <a:rPr lang="it-IT" dirty="0"/>
              <a:t>In generale vige il divieto di produrre in un giudizio avviato documenti o dichiarazioni assunte in una mediazione nella quale non è stato trovato un accordo</a:t>
            </a:r>
            <a:r>
              <a:rPr lang="it-IT" dirty="0" smtClean="0"/>
              <a:t>. </a:t>
            </a:r>
            <a:endParaRPr lang="it-IT" dirty="0"/>
          </a:p>
          <a:p>
            <a:pPr algn="just"/>
            <a:endParaRPr lang="it-IT" dirty="0"/>
          </a:p>
          <a:p>
            <a:pPr algn="just"/>
            <a:r>
              <a:rPr lang="it-IT" dirty="0"/>
              <a:t>Tali elementi probatori non possono neanche formare oggetto di testimonianza. </a:t>
            </a:r>
          </a:p>
          <a:p>
            <a:pPr algn="just"/>
            <a:endParaRPr lang="it-IT" dirty="0"/>
          </a:p>
          <a:p>
            <a:pPr algn="just"/>
            <a:r>
              <a:rPr lang="it-IT" dirty="0" smtClean="0"/>
              <a:t>Al </a:t>
            </a:r>
            <a:r>
              <a:rPr lang="it-IT" dirty="0"/>
              <a:t>mediatore si estendono le norme di cui agli articoli 103 e 200 del codice di procedura penale, in quanto applicabili, in tema di regolamentazione della riservatezza</a:t>
            </a:r>
            <a:r>
              <a:rPr lang="it-IT" dirty="0" smtClean="0"/>
              <a:t>.</a:t>
            </a:r>
          </a:p>
          <a:p>
            <a:pPr algn="just">
              <a:buNone/>
            </a:pPr>
            <a:endParaRPr lang="it-IT" dirty="0"/>
          </a:p>
          <a:p>
            <a:pPr algn="just"/>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21</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3839779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a:xfrm>
            <a:off x="683566" y="274638"/>
            <a:ext cx="8003233" cy="1143000"/>
          </a:xfrm>
        </p:spPr>
        <p:txBody>
          <a:bodyPr>
            <a:noAutofit/>
          </a:bodyPr>
          <a:lstStyle/>
          <a:p>
            <a:r>
              <a:rPr lang="it-IT" sz="2800" b="1" dirty="0">
                <a:solidFill>
                  <a:srgbClr val="002060"/>
                </a:solidFill>
                <a:latin typeface="Arial" pitchFamily="34" charset="0"/>
                <a:cs typeface="Arial" pitchFamily="34" charset="0"/>
              </a:rPr>
              <a:t>UTILIZZABILITA’ DEGLI ATTI E DOCUMENTI DI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62500" lnSpcReduction="20000"/>
          </a:bodyPr>
          <a:lstStyle/>
          <a:p>
            <a:pPr marL="0" indent="0" algn="just">
              <a:buNone/>
            </a:pPr>
            <a:r>
              <a:rPr lang="it-IT" dirty="0"/>
              <a:t>…tuttavia,</a:t>
            </a:r>
          </a:p>
          <a:p>
            <a:pPr algn="just"/>
            <a:endParaRPr lang="it-IT" dirty="0"/>
          </a:p>
          <a:p>
            <a:pPr algn="just"/>
            <a:r>
              <a:rPr lang="it-IT" dirty="0"/>
              <a:t>i documenti costituenti la domanda di mediazione e l’adesione alla stessa sono producibili in giudizio ed anzi vi è obbligo di farlo al fine di poter verificare il rispetto del principio di simmetria della domanda di mediazione rispetto alla causa </a:t>
            </a:r>
            <a:r>
              <a:rPr lang="it-IT" dirty="0" err="1"/>
              <a:t>petendi</a:t>
            </a:r>
            <a:r>
              <a:rPr lang="it-IT" dirty="0"/>
              <a:t> e al </a:t>
            </a:r>
            <a:r>
              <a:rPr lang="it-IT" dirty="0" err="1"/>
              <a:t>petitum</a:t>
            </a:r>
            <a:r>
              <a:rPr lang="it-IT" dirty="0"/>
              <a:t> del giudizio, e quindi se la condizione di procedibilità sia stata </a:t>
            </a:r>
            <a:r>
              <a:rPr lang="it-IT" dirty="0" smtClean="0"/>
              <a:t>rispettata. </a:t>
            </a:r>
            <a:endParaRPr lang="it-IT" dirty="0"/>
          </a:p>
          <a:p>
            <a:pPr algn="just"/>
            <a:endParaRPr lang="it-IT" dirty="0"/>
          </a:p>
          <a:p>
            <a:pPr algn="just"/>
            <a:r>
              <a:rPr lang="it-IT" dirty="0"/>
              <a:t>Parimenti producibili sono i verbali di mediazione e specificamente il primo e quello conclusivo (principio c.d. di minima verbalizzazione</a:t>
            </a:r>
            <a:r>
              <a:rPr lang="it-IT" dirty="0" smtClean="0"/>
              <a:t>).</a:t>
            </a:r>
          </a:p>
          <a:p>
            <a:pPr algn="just"/>
            <a:endParaRPr lang="it-IT" dirty="0" smtClean="0"/>
          </a:p>
          <a:p>
            <a:pPr algn="just"/>
            <a:r>
              <a:rPr lang="it-IT" dirty="0" smtClean="0"/>
              <a:t>Saranno producibili anche tutti gli atti e i documenti preesistenti alla mediazione e comuni alle parti, così come saranno </a:t>
            </a:r>
            <a:r>
              <a:rPr lang="it-IT" dirty="0" smtClean="0"/>
              <a:t>producibili  </a:t>
            </a:r>
            <a:r>
              <a:rPr lang="it-IT" dirty="0" smtClean="0"/>
              <a:t>tutti gli atti e i documenti </a:t>
            </a:r>
            <a:r>
              <a:rPr lang="it-IT" dirty="0" smtClean="0"/>
              <a:t>contenuti in pubblici registri.</a:t>
            </a:r>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22</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001340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a:xfrm>
            <a:off x="870968" y="274638"/>
            <a:ext cx="7815831" cy="1143000"/>
          </a:xfrm>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LA CONSULENZA TECNICA IN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77500" lnSpcReduction="20000"/>
          </a:bodyPr>
          <a:lstStyle/>
          <a:p>
            <a:pPr algn="just"/>
            <a:r>
              <a:rPr lang="it-IT" dirty="0"/>
              <a:t>Nelle controversie che richiedono specifiche competenze tecniche può essere disposta una consulenza tecnica in mediazione (C.T.M.)</a:t>
            </a:r>
          </a:p>
          <a:p>
            <a:pPr algn="just"/>
            <a:endParaRPr lang="it-IT" dirty="0"/>
          </a:p>
          <a:p>
            <a:pPr algn="just"/>
            <a:r>
              <a:rPr lang="it-IT" dirty="0"/>
              <a:t>l’Organismo può nominare uno o più mediatori ausiliari (Ingegneri, Medici, Agronomi etc..).</a:t>
            </a:r>
          </a:p>
          <a:p>
            <a:pPr algn="just"/>
            <a:endParaRPr lang="it-IT" dirty="0"/>
          </a:p>
          <a:p>
            <a:pPr algn="just"/>
            <a:r>
              <a:rPr lang="it-IT" dirty="0"/>
              <a:t>Il mediatore può avvalersi di esperti (C.T.M.) iscritti negli Albi dei consulenti presso i Tribunali, i cui compensi sono stabiliti nel regolamento interno dell’Organismo.</a:t>
            </a:r>
          </a:p>
          <a:p>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23</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614324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a:xfrm>
            <a:off x="870969" y="274638"/>
            <a:ext cx="7815831" cy="1143000"/>
          </a:xfrm>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LA CONSULENZA TECNICA IN MEDIAZIONE</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1043608" y="1600201"/>
            <a:ext cx="7643191" cy="3872408"/>
          </a:xfrm>
        </p:spPr>
        <p:txBody>
          <a:bodyPr>
            <a:normAutofit fontScale="55000" lnSpcReduction="20000"/>
          </a:bodyPr>
          <a:lstStyle/>
          <a:p>
            <a:pPr algn="just"/>
            <a:r>
              <a:rPr lang="it-IT" dirty="0" smtClean="0"/>
              <a:t>Il </a:t>
            </a:r>
            <a:r>
              <a:rPr lang="it-IT" dirty="0" err="1" smtClean="0"/>
              <a:t>C.T.M.</a:t>
            </a:r>
            <a:r>
              <a:rPr lang="it-IT" dirty="0" smtClean="0"/>
              <a:t> svolge un ruolo analogo a quello del CTU, può acquisire dalle parti tutta la documentazione di cui necessita e può acquisire anche di sua iniziativa la documentazione che reputa necessaria per l’assolvimento dell’incarico, facendo accesso ai pubblici uffici.</a:t>
            </a:r>
          </a:p>
          <a:p>
            <a:pPr algn="just"/>
            <a:r>
              <a:rPr lang="it-IT" dirty="0" smtClean="0"/>
              <a:t>Il CTM non è un ausiliario del Mediatore, egli svolge la sua attività  in favore delle parti, che si impegnano a corrispondergli i compensi concordati. </a:t>
            </a:r>
            <a:endParaRPr lang="it-IT" dirty="0" smtClean="0"/>
          </a:p>
          <a:p>
            <a:pPr algn="just"/>
            <a:r>
              <a:rPr lang="it-IT" dirty="0" smtClean="0"/>
              <a:t>Le </a:t>
            </a:r>
            <a:r>
              <a:rPr lang="it-IT" dirty="0"/>
              <a:t>parti, al momento della nomina dell’esperto, possono autorizzare la produzione in giudizio della relazione redatta dal consulente in deroga alle regole di riservatezza. </a:t>
            </a:r>
            <a:endParaRPr lang="it-IT" dirty="0" smtClean="0"/>
          </a:p>
          <a:p>
            <a:pPr algn="just"/>
            <a:r>
              <a:rPr lang="it-IT" b="1" dirty="0" smtClean="0"/>
              <a:t>In mancanza di autorizzazione delle parti la CTM è coperta da riservatezza e non potrà essere utilizzata in  giudizio. </a:t>
            </a:r>
            <a:endParaRPr lang="it-IT" b="1" dirty="0"/>
          </a:p>
          <a:p>
            <a:pPr algn="just"/>
            <a:r>
              <a:rPr lang="it-IT" dirty="0"/>
              <a:t>L’autorizzazione verrà annotata a verbale dal mediatore. </a:t>
            </a:r>
          </a:p>
          <a:p>
            <a:pPr algn="just"/>
            <a:r>
              <a:rPr lang="it-IT" dirty="0"/>
              <a:t>La </a:t>
            </a:r>
            <a:r>
              <a:rPr lang="it-IT" dirty="0" smtClean="0"/>
              <a:t>relazione, qualora le parti ne abbiano autorizzato la produzione,  </a:t>
            </a:r>
            <a:r>
              <a:rPr lang="it-IT" dirty="0"/>
              <a:t>è valutata in sede giudiziale a norma dell’art. 116 co. 1 c.p.c., quale elemento di prova.</a:t>
            </a:r>
          </a:p>
          <a:p>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24</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802529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CONFRONTO C.T.M./C.T.U.</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27686" y="1196752"/>
            <a:ext cx="7859114" cy="4832027"/>
          </a:xfrm>
        </p:spPr>
        <p:txBody>
          <a:bodyPr>
            <a:normAutofit fontScale="70000" lnSpcReduction="20000"/>
          </a:bodyPr>
          <a:lstStyle/>
          <a:p>
            <a:pPr marL="0" indent="0" algn="just">
              <a:buNone/>
            </a:pPr>
            <a:endParaRPr lang="it-IT" dirty="0"/>
          </a:p>
          <a:p>
            <a:pPr algn="just"/>
            <a:r>
              <a:rPr lang="it-IT" dirty="0"/>
              <a:t>Poteri di acquisizione dei documenti del C.T.U.</a:t>
            </a:r>
          </a:p>
          <a:p>
            <a:pPr algn="just"/>
            <a:endParaRPr lang="it-IT" dirty="0"/>
          </a:p>
          <a:p>
            <a:pPr algn="just"/>
            <a:r>
              <a:rPr lang="it-IT" dirty="0"/>
              <a:t>Art. 194 c.p.c. </a:t>
            </a:r>
            <a:r>
              <a:rPr lang="it-IT" dirty="0">
                <a:sym typeface="Wingdings" panose="05000000000000000000" pitchFamily="2" charset="2"/>
              </a:rPr>
              <a:t> </a:t>
            </a:r>
            <a:r>
              <a:rPr lang="it-IT" i="1" dirty="0">
                <a:sym typeface="Wingdings" panose="05000000000000000000" pitchFamily="2" charset="2"/>
              </a:rPr>
              <a:t>Il consulente tecnico assiste alle udienze alle quali è invitato dal giudice istruttore </a:t>
            </a:r>
            <a:r>
              <a:rPr lang="it-IT" dirty="0">
                <a:sym typeface="Wingdings" panose="05000000000000000000" pitchFamily="2" charset="2"/>
              </a:rPr>
              <a:t>[c.p.c. 197, 219, 259]; </a:t>
            </a:r>
            <a:r>
              <a:rPr lang="it-IT" i="1" dirty="0">
                <a:sym typeface="Wingdings" panose="05000000000000000000" pitchFamily="2" charset="2"/>
              </a:rPr>
              <a:t>compie, anche fuori della circoscrizione giudiziaria, le indagini di cui all'articolo 62, da sé solo o insieme col giudice secondo che questi dispone </a:t>
            </a:r>
            <a:r>
              <a:rPr lang="it-IT" dirty="0">
                <a:sym typeface="Wingdings" panose="05000000000000000000" pitchFamily="2" charset="2"/>
              </a:rPr>
              <a:t>[c.p.c. 260]. </a:t>
            </a:r>
            <a:r>
              <a:rPr lang="it-IT" i="1" dirty="0">
                <a:sym typeface="Wingdings" panose="05000000000000000000" pitchFamily="2" charset="2"/>
              </a:rPr>
              <a:t>Può essere autorizzato a domandare chiarimenti alle parti, ad assumere informazioni da terzi e a eseguire piante, calchi e rilievi </a:t>
            </a:r>
            <a:r>
              <a:rPr lang="it-IT" dirty="0">
                <a:sym typeface="Wingdings" panose="05000000000000000000" pitchFamily="2" charset="2"/>
              </a:rPr>
              <a:t>[c.p.c. 261].</a:t>
            </a:r>
          </a:p>
          <a:p>
            <a:pPr algn="just"/>
            <a:r>
              <a:rPr lang="it-IT" i="1" dirty="0">
                <a:sym typeface="Wingdings" panose="05000000000000000000" pitchFamily="2" charset="2"/>
              </a:rPr>
              <a:t>Anche quando il giudice dispone che il consulente compia indagini da sé solo, le parti possono intervenire alle operazioni in persona e a mezzo dei propri consulenti tecnici e dei difensori, e possono presentare al consulente, per iscritto o a voce, osservazioni e istanze</a:t>
            </a:r>
            <a:r>
              <a:rPr lang="it-IT" dirty="0">
                <a:sym typeface="Wingdings" panose="05000000000000000000" pitchFamily="2" charset="2"/>
              </a:rPr>
              <a:t> [disp. </a:t>
            </a:r>
            <a:r>
              <a:rPr lang="it-IT" dirty="0" err="1">
                <a:sym typeface="Wingdings" panose="05000000000000000000" pitchFamily="2" charset="2"/>
              </a:rPr>
              <a:t>att</a:t>
            </a:r>
            <a:r>
              <a:rPr lang="it-IT" dirty="0">
                <a:sym typeface="Wingdings" panose="05000000000000000000" pitchFamily="2" charset="2"/>
              </a:rPr>
              <a:t>. c.p.c. 92].</a:t>
            </a:r>
          </a:p>
          <a:p>
            <a:pPr algn="just"/>
            <a:endParaRPr lang="it-IT" dirty="0"/>
          </a:p>
          <a:p>
            <a:endParaRPr lang="it-IT"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25</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071597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CONFRONTO C.T.M./C.T.U.</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27686" y="1196752"/>
            <a:ext cx="7859114" cy="4832027"/>
          </a:xfrm>
        </p:spPr>
        <p:txBody>
          <a:bodyPr>
            <a:normAutofit fontScale="92500" lnSpcReduction="10000"/>
          </a:bodyPr>
          <a:lstStyle/>
          <a:p>
            <a:pPr algn="just"/>
            <a:r>
              <a:rPr lang="it-IT" dirty="0"/>
              <a:t>Poteri di acquisizione dei documenti </a:t>
            </a:r>
            <a:r>
              <a:rPr lang="it-IT" dirty="0" smtClean="0"/>
              <a:t>da parte del </a:t>
            </a:r>
            <a:r>
              <a:rPr lang="it-IT" dirty="0"/>
              <a:t>C.T.U.</a:t>
            </a:r>
          </a:p>
          <a:p>
            <a:pPr algn="just"/>
            <a:r>
              <a:rPr lang="it-IT" dirty="0" smtClean="0"/>
              <a:t>Si </a:t>
            </a:r>
            <a:r>
              <a:rPr lang="it-IT" dirty="0"/>
              <a:t>contrappongono due distinte posizioni:</a:t>
            </a:r>
          </a:p>
          <a:p>
            <a:pPr algn="just"/>
            <a:r>
              <a:rPr lang="it-IT" u="sng" dirty="0" smtClean="0"/>
              <a:t>1</a:t>
            </a:r>
            <a:r>
              <a:rPr lang="it-IT" u="sng" dirty="0"/>
              <a:t>° orientamento di tipo limitativo </a:t>
            </a:r>
            <a:r>
              <a:rPr lang="it-IT" dirty="0"/>
              <a:t>(più risalente</a:t>
            </a:r>
            <a:r>
              <a:rPr lang="it-IT" dirty="0" smtClean="0"/>
              <a:t>) vietava al CTU di acquisire documentazione nuova non presente nei fascicoli di parte, pena la nullità della consulenza tecnica </a:t>
            </a:r>
            <a:endParaRPr lang="it-IT" dirty="0"/>
          </a:p>
          <a:p>
            <a:r>
              <a:rPr lang="it-IT" u="sng" dirty="0"/>
              <a:t>2° orientamento di tipo estensivo </a:t>
            </a:r>
            <a:r>
              <a:rPr lang="it-IT" dirty="0"/>
              <a:t>(più recente): </a:t>
            </a:r>
            <a:r>
              <a:rPr lang="fr-FR" dirty="0"/>
              <a:t>Cass. </a:t>
            </a:r>
            <a:r>
              <a:rPr lang="fr-FR" dirty="0" err="1"/>
              <a:t>Civ</a:t>
            </a:r>
            <a:r>
              <a:rPr lang="fr-FR" dirty="0"/>
              <a:t>., </a:t>
            </a:r>
            <a:r>
              <a:rPr lang="fr-FR" dirty="0" err="1"/>
              <a:t>Sez</a:t>
            </a:r>
            <a:r>
              <a:rPr lang="fr-FR" dirty="0"/>
              <a:t>. Un., n. 3086/2022 </a:t>
            </a:r>
            <a:r>
              <a:rPr lang="it-IT" dirty="0" smtClean="0"/>
              <a:t>.</a:t>
            </a:r>
            <a:endParaRPr lang="fr-FR" dirty="0" smtClean="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26</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894630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2699792" y="995537"/>
            <a:ext cx="4572000" cy="615553"/>
          </a:xfrm>
          <a:prstGeom prst="rect">
            <a:avLst/>
          </a:prstGeom>
        </p:spPr>
        <p:txBody>
          <a:bodyPr anchor="ctr">
            <a:spAutoFit/>
          </a:bodyPr>
          <a:lstStyle/>
          <a:p>
            <a:pPr algn="ctr"/>
            <a:endParaRPr lang="it-IT" b="1" dirty="0">
              <a:solidFill>
                <a:srgbClr val="002060"/>
              </a:solidFill>
              <a:latin typeface="Arial" pitchFamily="34" charset="0"/>
              <a:cs typeface="Arial" pitchFamily="34" charset="0"/>
            </a:endParaRPr>
          </a:p>
          <a:p>
            <a:pPr algn="ctr"/>
            <a:endParaRPr lang="it-IT" sz="1600" b="1" dirty="0"/>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11/04/2025</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Avv. Angela Soccio</a:t>
            </a:r>
          </a:p>
        </p:txBody>
      </p:sp>
      <p:sp>
        <p:nvSpPr>
          <p:cNvPr id="19" name="Titolo 18"/>
          <p:cNvSpPr>
            <a:spLocks noGrp="1"/>
          </p:cNvSpPr>
          <p:nvPr>
            <p:ph type="title"/>
          </p:nvPr>
        </p:nvSpPr>
        <p:spPr/>
        <p:txBody>
          <a:bodyPr>
            <a:noAutofit/>
          </a:bodyPr>
          <a:lstStyle/>
          <a:p>
            <a:r>
              <a:rPr lang="it-IT" sz="2800" b="1" dirty="0">
                <a:solidFill>
                  <a:srgbClr val="002060"/>
                </a:solidFill>
                <a:latin typeface="Arial" pitchFamily="34" charset="0"/>
                <a:cs typeface="Arial" pitchFamily="34" charset="0"/>
              </a:rPr>
              <a:t/>
            </a:r>
            <a:br>
              <a:rPr lang="it-IT" sz="2800" b="1" dirty="0">
                <a:solidFill>
                  <a:srgbClr val="002060"/>
                </a:solidFill>
                <a:latin typeface="Arial" pitchFamily="34" charset="0"/>
                <a:cs typeface="Arial" pitchFamily="34" charset="0"/>
              </a:rPr>
            </a:br>
            <a:r>
              <a:rPr lang="it-IT" sz="2800" b="1" dirty="0">
                <a:solidFill>
                  <a:srgbClr val="002060"/>
                </a:solidFill>
                <a:latin typeface="Arial" pitchFamily="34" charset="0"/>
                <a:cs typeface="Arial" pitchFamily="34" charset="0"/>
              </a:rPr>
              <a:t>CONFRONTO C.T.M./C.T.U.</a:t>
            </a:r>
            <a:br>
              <a:rPr lang="it-IT" sz="2800" b="1" dirty="0">
                <a:solidFill>
                  <a:srgbClr val="002060"/>
                </a:solidFill>
                <a:latin typeface="Arial" pitchFamily="34" charset="0"/>
                <a:cs typeface="Arial" pitchFamily="34" charset="0"/>
              </a:rPr>
            </a:br>
            <a:endParaRPr lang="it-IT" sz="2800" dirty="0"/>
          </a:p>
        </p:txBody>
      </p:sp>
      <p:sp>
        <p:nvSpPr>
          <p:cNvPr id="17" name="Segnaposto contenuto 16"/>
          <p:cNvSpPr>
            <a:spLocks noGrp="1"/>
          </p:cNvSpPr>
          <p:nvPr>
            <p:ph idx="1"/>
          </p:nvPr>
        </p:nvSpPr>
        <p:spPr>
          <a:xfrm>
            <a:off x="827686" y="1196752"/>
            <a:ext cx="7859114" cy="4832027"/>
          </a:xfrm>
        </p:spPr>
        <p:txBody>
          <a:bodyPr>
            <a:normAutofit fontScale="77500" lnSpcReduction="20000"/>
          </a:bodyPr>
          <a:lstStyle/>
          <a:p>
            <a:pPr algn="just"/>
            <a:r>
              <a:rPr lang="it-IT" sz="3000" dirty="0"/>
              <a:t>Poteri di acquisizione dei documenti </a:t>
            </a:r>
            <a:r>
              <a:rPr lang="it-IT" sz="3000" dirty="0" smtClean="0"/>
              <a:t>da parte del </a:t>
            </a:r>
            <a:r>
              <a:rPr lang="it-IT" sz="3000" dirty="0"/>
              <a:t>C.T.U</a:t>
            </a:r>
            <a:r>
              <a:rPr lang="it-IT" sz="3000" dirty="0" smtClean="0"/>
              <a:t>.</a:t>
            </a:r>
            <a:endParaRPr lang="fr-FR" sz="3000" u="sng" dirty="0"/>
          </a:p>
          <a:p>
            <a:pPr algn="just"/>
            <a:r>
              <a:rPr lang="fr-FR" u="sng" dirty="0"/>
              <a:t>Cass. </a:t>
            </a:r>
            <a:r>
              <a:rPr lang="fr-FR" u="sng" dirty="0" err="1"/>
              <a:t>Civ</a:t>
            </a:r>
            <a:r>
              <a:rPr lang="fr-FR" u="sng" dirty="0"/>
              <a:t>., </a:t>
            </a:r>
            <a:r>
              <a:rPr lang="fr-FR" u="sng" dirty="0" err="1"/>
              <a:t>Sez</a:t>
            </a:r>
            <a:r>
              <a:rPr lang="fr-FR" u="sng" dirty="0"/>
              <a:t>. Un., n. 3086/2022 </a:t>
            </a:r>
            <a:r>
              <a:rPr lang="fr-FR" dirty="0">
                <a:sym typeface="Wingdings" panose="05000000000000000000" pitchFamily="2" charset="2"/>
              </a:rPr>
              <a:t> « </a:t>
            </a:r>
            <a:r>
              <a:rPr lang="it-IT" sz="2800" i="1" dirty="0"/>
              <a:t>il CTU, nei limiti delle indagini commessegli e nell’osservanza del contraddittorio tra le parti, può accertare tutti i fatti inerenti all’oggetto della lite il cui accertamento si rende necessario al fine di rispondere ai quesiti sottopostigli, </a:t>
            </a:r>
            <a:r>
              <a:rPr lang="it-IT" sz="2800" b="1" i="1" dirty="0"/>
              <a:t>a condizione che non si tratti dei fatti principali che è onere delle parti allegare a fondamento di domande e eccezioni</a:t>
            </a:r>
            <a:r>
              <a:rPr lang="it-IT" sz="2800" i="1" dirty="0"/>
              <a:t> e salvo, quanto a quest’ultime, che non si tratti di fatti principali rilevabili d’ufficio</a:t>
            </a:r>
            <a:r>
              <a:rPr lang="it-IT" sz="2800" i="1" dirty="0" smtClean="0"/>
              <a:t>». </a:t>
            </a:r>
            <a:r>
              <a:rPr lang="it-IT" sz="3000" dirty="0" smtClean="0"/>
              <a:t>Fanno eccezione le risultanze documentali evincibili da pubblici registri.</a:t>
            </a:r>
          </a:p>
          <a:p>
            <a:pPr algn="just"/>
            <a:r>
              <a:rPr lang="it-IT" sz="3000" dirty="0" smtClean="0"/>
              <a:t>E’ prevista una deroga in tema di:</a:t>
            </a:r>
          </a:p>
          <a:p>
            <a:pPr algn="just">
              <a:buFontTx/>
              <a:buChar char="-"/>
            </a:pPr>
            <a:r>
              <a:rPr lang="it-IT" sz="3000" dirty="0" smtClean="0"/>
              <a:t>CTU di natura contabile (il CTU può acquisire documenti dalle parti, ma è necessario il consenso di queste ultime)</a:t>
            </a:r>
          </a:p>
          <a:p>
            <a:pPr algn="just">
              <a:buFontTx/>
              <a:buChar char="-"/>
            </a:pPr>
            <a:r>
              <a:rPr lang="it-IT" sz="3000" dirty="0" smtClean="0"/>
              <a:t>CTU in materia di proprietà  industriale (previsto il consenso delle parti per l’acquisizione, la menzione e utilizzo nella relazione. </a:t>
            </a:r>
          </a:p>
          <a:p>
            <a:pPr algn="just">
              <a:buFontTx/>
              <a:buChar char="-"/>
            </a:pPr>
            <a:endParaRPr lang="it-IT" sz="3000" dirty="0" smtClean="0"/>
          </a:p>
          <a:p>
            <a:pPr algn="just">
              <a:buFontTx/>
              <a:buChar char="-"/>
            </a:pPr>
            <a:endParaRPr lang="it-IT" sz="3000" dirty="0"/>
          </a:p>
        </p:txBody>
      </p:sp>
      <p:sp>
        <p:nvSpPr>
          <p:cNvPr id="25" name="Segnaposto piè di pagina 5"/>
          <p:cNvSpPr>
            <a:spLocks noGrp="1"/>
          </p:cNvSpPr>
          <p:nvPr>
            <p:ph type="ftr" sz="quarter" idx="11"/>
          </p:nvPr>
        </p:nvSpPr>
        <p:spPr>
          <a:xfrm>
            <a:off x="2303373" y="6495165"/>
            <a:ext cx="4537251" cy="226310"/>
          </a:xfrm>
        </p:spPr>
        <p:txBody>
          <a:bodyPr/>
          <a:lstStyle/>
          <a:p>
            <a:r>
              <a:rPr lang="it-IT" dirty="0"/>
              <a:t>Acquisizione della documentazione / Prove durante la Mediazione</a:t>
            </a:r>
          </a:p>
          <a:p>
            <a:endParaRPr lang="it-IT" dirty="0"/>
          </a:p>
        </p:txBody>
      </p:sp>
      <p:sp>
        <p:nvSpPr>
          <p:cNvPr id="24" name="Segnaposto numero diapositiva 4"/>
          <p:cNvSpPr>
            <a:spLocks noGrp="1"/>
          </p:cNvSpPr>
          <p:nvPr>
            <p:ph type="sldNum" sz="quarter" idx="12"/>
          </p:nvPr>
        </p:nvSpPr>
        <p:spPr/>
        <p:txBody>
          <a:bodyPr/>
          <a:lstStyle/>
          <a:p>
            <a:r>
              <a:rPr lang="it-IT"/>
              <a:t> pag. </a:t>
            </a:r>
            <a:fld id="{3C56A391-3BD0-4B98-9060-C303FD0DC19F}" type="slidenum">
              <a:rPr lang="it-IT" smtClean="0"/>
              <a:pPr/>
              <a:t>27</a:t>
            </a:fld>
            <a:endParaRPr lang="it-IT" dirty="0"/>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683567" y="6391614"/>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xmlns="" id="{5780B6C5-A94C-4A72-9570-6B137D17558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040" y="5955142"/>
            <a:ext cx="611562" cy="610680"/>
          </a:xfrm>
          <a:prstGeom prst="rect">
            <a:avLst/>
          </a:prstGeom>
        </p:spPr>
      </p:pic>
      <p:sp>
        <p:nvSpPr>
          <p:cNvPr id="15" name="CasellaDiTesto 14">
            <a:extLst>
              <a:ext uri="{FF2B5EF4-FFF2-40B4-BE49-F238E27FC236}">
                <a16:creationId xmlns:a16="http://schemas.microsoft.com/office/drawing/2014/main" xmlns="" id="{68EA685E-5A0B-4A33-ABAA-63CBEBE56D3E}"/>
              </a:ext>
            </a:extLst>
          </p:cNvPr>
          <p:cNvSpPr txBox="1"/>
          <p:nvPr/>
        </p:nvSpPr>
        <p:spPr>
          <a:xfrm>
            <a:off x="870969" y="6596622"/>
            <a:ext cx="1080120" cy="215444"/>
          </a:xfrm>
          <a:prstGeom prst="rect">
            <a:avLst/>
          </a:prstGeom>
          <a:noFill/>
        </p:spPr>
        <p:txBody>
          <a:bodyPr wrap="square">
            <a:spAutoFit/>
          </a:bodyPr>
          <a:lstStyle/>
          <a:p>
            <a:r>
              <a:rPr lang="it-IT" sz="800" i="1" dirty="0" err="1">
                <a:solidFill>
                  <a:srgbClr val="002060"/>
                </a:solidFill>
                <a:effectLst/>
                <a:latin typeface="Times New Roman" panose="02020603050405020304" pitchFamily="18" charset="0"/>
                <a:ea typeface="Times New Roman" panose="02020603050405020304" pitchFamily="18" charset="0"/>
              </a:rPr>
              <a:t>Mod</a:t>
            </a:r>
            <a:r>
              <a:rPr lang="it-IT" sz="800" i="1" dirty="0">
                <a:solidFill>
                  <a:srgbClr val="002060"/>
                </a:solidFill>
                <a:effectLst/>
                <a:latin typeface="Times New Roman" panose="02020603050405020304" pitchFamily="18" charset="0"/>
                <a:ea typeface="Times New Roman" panose="02020603050405020304" pitchFamily="18" charset="0"/>
              </a:rPr>
              <a:t>. FOIR </a:t>
            </a:r>
            <a:r>
              <a:rPr lang="it-IT" sz="800" i="1" dirty="0">
                <a:solidFill>
                  <a:srgbClr val="002060"/>
                </a:solidFill>
                <a:latin typeface="Times New Roman" panose="02020603050405020304" pitchFamily="18" charset="0"/>
                <a:ea typeface="Times New Roman" panose="02020603050405020304" pitchFamily="18" charset="0"/>
              </a:rPr>
              <a:t>10</a:t>
            </a:r>
            <a:r>
              <a:rPr lang="it-IT" sz="800" i="1" dirty="0">
                <a:solidFill>
                  <a:srgbClr val="002060"/>
                </a:solidFill>
                <a:effectLst/>
                <a:latin typeface="Times New Roman" panose="02020603050405020304" pitchFamily="18" charset="0"/>
                <a:ea typeface="Times New Roman" panose="02020603050405020304" pitchFamily="18" charset="0"/>
              </a:rPr>
              <a:t>_ Rev.0</a:t>
            </a:r>
            <a:endParaRPr lang="it-IT"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191048445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690</TotalTime>
  <Words>2180</Words>
  <Application>Microsoft Office PowerPoint</Application>
  <PresentationFormat>Presentazione su schermo (4:3)</PresentationFormat>
  <Paragraphs>319</Paragraphs>
  <Slides>27</Slides>
  <Notes>4</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Tema di Office</vt:lpstr>
      <vt:lpstr>Diapositiva 1</vt:lpstr>
      <vt:lpstr>Indice degli argomenti:</vt:lpstr>
      <vt:lpstr> LA PROCEDURA DI MEDIAZIONE </vt:lpstr>
      <vt:lpstr> MEDIAZIONE IN PRESENZA  </vt:lpstr>
      <vt:lpstr> MEDIAZIONE IN PRESENZA  </vt:lpstr>
      <vt:lpstr>  ALCUNE TECNICHE DI MEDIAZIONE  </vt:lpstr>
      <vt:lpstr> LE TECNICHE DI MEDIAZIONE  </vt:lpstr>
      <vt:lpstr> LE TECNICHE DI MEDIAZIONE  </vt:lpstr>
      <vt:lpstr> LE TECNICHE DI MEDIAZIONE  </vt:lpstr>
      <vt:lpstr> LE TECNICHE DI MEDIAZIONE  </vt:lpstr>
      <vt:lpstr> LE TECNICHE DI MEDIAZIONE  </vt:lpstr>
      <vt:lpstr> LE TECNICHE DI MEDIAZIONE  </vt:lpstr>
      <vt:lpstr> LE TECNICHE DI MEDIAZIONE  </vt:lpstr>
      <vt:lpstr> CONSIDERAZIONI CONCLUSIVE  </vt:lpstr>
      <vt:lpstr>Diapositiva 15</vt:lpstr>
      <vt:lpstr>Indice degli argomenti:</vt:lpstr>
      <vt:lpstr> DOCUMENTAZIONE E PROVE NELLA MEDIAZIONE </vt:lpstr>
      <vt:lpstr> IL PRINCIPIO DELLA RISERVATEZZA </vt:lpstr>
      <vt:lpstr> LA RISERVATEZZA INTERNA </vt:lpstr>
      <vt:lpstr> LA RISERVATEZZA ESTERNA </vt:lpstr>
      <vt:lpstr>UTILIZZABILITA’ DEGLI ATTI E DOCUMENTI DI MEDIAZIONE </vt:lpstr>
      <vt:lpstr>UTILIZZABILITA’ DEGLI ATTI E DOCUMENTI DI MEDIAZIONE </vt:lpstr>
      <vt:lpstr> LA CONSULENZA TECNICA IN MEDIAZIONE </vt:lpstr>
      <vt:lpstr> LA CONSULENZA TECNICA IN MEDIAZIONE </vt:lpstr>
      <vt:lpstr> CONFRONTO C.T.M./C.T.U. </vt:lpstr>
      <vt:lpstr> CONFRONTO C.T.M./C.T.U. </vt:lpstr>
      <vt:lpstr> CONFRONTO C.T.M./C.T.U.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Utente</cp:lastModifiedBy>
  <cp:revision>84</cp:revision>
  <dcterms:created xsi:type="dcterms:W3CDTF">2013-04-02T13:36:43Z</dcterms:created>
  <dcterms:modified xsi:type="dcterms:W3CDTF">2025-04-10T18:51:50Z</dcterms:modified>
</cp:coreProperties>
</file>